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sldIdLst>
    <p:sldId id="256" r:id="rId2"/>
    <p:sldId id="257" r:id="rId3"/>
    <p:sldId id="258" r:id="rId4"/>
    <p:sldId id="260" r:id="rId5"/>
    <p:sldId id="261" r:id="rId6"/>
    <p:sldId id="262" r:id="rId7"/>
    <p:sldId id="263" r:id="rId8"/>
    <p:sldId id="259"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44"/>
    <p:restoredTop sz="94624"/>
  </p:normalViewPr>
  <p:slideViewPr>
    <p:cSldViewPr snapToGrid="0" snapToObjects="1">
      <p:cViewPr varScale="1">
        <p:scale>
          <a:sx n="114" d="100"/>
          <a:sy n="114" d="100"/>
        </p:scale>
        <p:origin x="2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3A98EE3D-8CD1-4C3F-BD1C-C98C9596463C}"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4804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67919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454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192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11086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62760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EDE50D6-574B-40AF-946F-D52A04ADE379}" type="datetime1">
              <a:rPr lang="en-US" smtClean="0"/>
              <a:t>11/25/19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3224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11/25/19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82599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11/25/19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1554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377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0116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ED291B17-9318-49DB-B28B-6E5994AE9581}" type="datetime1">
              <a:rPr lang="en-US" smtClean="0"/>
              <a:t>11/25/19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A98EE3D-8CD1-4C3F-BD1C-C98C9596463C}" type="slidenum">
              <a:rPr lang="en-US" smtClean="0"/>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6259659"/>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hel-primo.hosted.exlibrisgroup.com/primo-explore/fulldisplay?docid=TN_springer_jour10.1007/s10615-011-0315-8&amp;context=PC&amp;vid=44WHELF_UWTSD_VU1&amp;lang=en_US&amp;search_scope=CSCOP_EVERYTHING&amp;adaptor=primo_central_multiple_fe&amp;tab=tab1&amp;query=any,contains,allan%20schore&amp;mode=bas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9B41D-2B2D-4C3B-8B03-794961A02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5E3CE9-7E20-4187-A168-ECD524267870}"/>
              </a:ext>
            </a:extLst>
          </p:cNvPr>
          <p:cNvPicPr>
            <a:picLocks noChangeAspect="1"/>
          </p:cNvPicPr>
          <p:nvPr/>
        </p:nvPicPr>
        <p:blipFill rotWithShape="1">
          <a:blip r:embed="rId3">
            <a:duotone>
              <a:schemeClr val="accent1">
                <a:shade val="45000"/>
                <a:satMod val="135000"/>
              </a:schemeClr>
              <a:prstClr val="white"/>
            </a:duotone>
            <a:alphaModFix amt="35000"/>
          </a:blip>
          <a:srcRect t="15728" r="-1" b="-1"/>
          <a:stretch/>
        </p:blipFill>
        <p:spPr>
          <a:xfrm>
            <a:off x="20" y="10"/>
            <a:ext cx="12191980" cy="6857988"/>
          </a:xfrm>
          <a:prstGeom prst="rect">
            <a:avLst/>
          </a:prstGeom>
        </p:spPr>
      </p:pic>
      <p:pic>
        <p:nvPicPr>
          <p:cNvPr id="11" name="Picture 10">
            <a:extLst>
              <a:ext uri="{FF2B5EF4-FFF2-40B4-BE49-F238E27FC236}">
                <a16:creationId xmlns:a16="http://schemas.microsoft.com/office/drawing/2014/main" id="{38046582-BD1F-40AE-8484-1DF35C675F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81CB2B28-8B0C-4048-866F-428C48B85D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2FDA8B8-36CB-44F8-9786-1E14597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69048D-EC4D-437E-A53A-FFBF90CDB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0BC340A-D792-4AB6-892F-B2F1FB258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350937"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F22F0-29A7-4C45-8CFF-0CB185B0AF8B}"/>
              </a:ext>
            </a:extLst>
          </p:cNvPr>
          <p:cNvSpPr>
            <a:spLocks noGrp="1"/>
          </p:cNvSpPr>
          <p:nvPr>
            <p:ph type="ctrTitle"/>
          </p:nvPr>
        </p:nvSpPr>
        <p:spPr>
          <a:xfrm>
            <a:off x="2292054" y="3428998"/>
            <a:ext cx="5252047" cy="2268559"/>
          </a:xfrm>
        </p:spPr>
        <p:txBody>
          <a:bodyPr vert="horz" lIns="91440" tIns="45720" rIns="91440" bIns="45720" rtlCol="0">
            <a:normAutofit/>
          </a:bodyPr>
          <a:lstStyle/>
          <a:p>
            <a:r>
              <a:rPr lang="en-US" sz="5100" dirty="0"/>
              <a:t>The Therapeutic Process</a:t>
            </a:r>
          </a:p>
        </p:txBody>
      </p:sp>
      <p:sp>
        <p:nvSpPr>
          <p:cNvPr id="3" name="Subtitle 2">
            <a:extLst>
              <a:ext uri="{FF2B5EF4-FFF2-40B4-BE49-F238E27FC236}">
                <a16:creationId xmlns:a16="http://schemas.microsoft.com/office/drawing/2014/main" id="{1BF855B3-8A3F-ED48-AEC4-C27C93C9A1DF}"/>
              </a:ext>
            </a:extLst>
          </p:cNvPr>
          <p:cNvSpPr>
            <a:spLocks noGrp="1"/>
          </p:cNvSpPr>
          <p:nvPr>
            <p:ph type="subTitle" idx="1"/>
          </p:nvPr>
        </p:nvSpPr>
        <p:spPr>
          <a:xfrm>
            <a:off x="2451093" y="2268786"/>
            <a:ext cx="5103045" cy="1160213"/>
          </a:xfrm>
        </p:spPr>
        <p:txBody>
          <a:bodyPr vert="horz" lIns="91440" tIns="45720" rIns="91440" bIns="45720" rtlCol="0">
            <a:normAutofit/>
          </a:bodyPr>
          <a:lstStyle/>
          <a:p>
            <a:pPr>
              <a:lnSpc>
                <a:spcPct val="110000"/>
              </a:lnSpc>
              <a:buFont typeface="Wingdings" panose="05000000000000000000" pitchFamily="2" charset="2"/>
              <a:buChar char="§"/>
            </a:pPr>
            <a:r>
              <a:rPr lang="en-US" sz="900" dirty="0"/>
              <a:t>Assessment One</a:t>
            </a:r>
          </a:p>
          <a:p>
            <a:pPr>
              <a:lnSpc>
                <a:spcPct val="110000"/>
              </a:lnSpc>
              <a:buFont typeface="Wingdings" panose="05000000000000000000" pitchFamily="2" charset="2"/>
              <a:buChar char="§"/>
            </a:pPr>
            <a:r>
              <a:rPr lang="en-US" sz="900" dirty="0"/>
              <a:t>Danielle </a:t>
            </a:r>
            <a:r>
              <a:rPr lang="en-US" sz="900" dirty="0" err="1"/>
              <a:t>Bastier</a:t>
            </a:r>
            <a:r>
              <a:rPr lang="en-US" sz="900" dirty="0"/>
              <a:t> - 1150159</a:t>
            </a:r>
          </a:p>
          <a:p>
            <a:pPr>
              <a:lnSpc>
                <a:spcPct val="110000"/>
              </a:lnSpc>
              <a:buFont typeface="Wingdings" panose="05000000000000000000" pitchFamily="2" charset="2"/>
              <a:buChar char="§"/>
            </a:pPr>
            <a:r>
              <a:rPr lang="en-US" sz="900" dirty="0"/>
              <a:t>ECHC5002</a:t>
            </a:r>
          </a:p>
          <a:p>
            <a:pPr>
              <a:lnSpc>
                <a:spcPct val="110000"/>
              </a:lnSpc>
              <a:buFont typeface="Wingdings" panose="05000000000000000000" pitchFamily="2" charset="2"/>
              <a:buChar char="§"/>
            </a:pPr>
            <a:r>
              <a:rPr lang="en-US" sz="900" dirty="0"/>
              <a:t>25th November 2019</a:t>
            </a:r>
          </a:p>
        </p:txBody>
      </p:sp>
      <p:sp>
        <p:nvSpPr>
          <p:cNvPr id="21" name="Rectangle 20">
            <a:extLst>
              <a:ext uri="{FF2B5EF4-FFF2-40B4-BE49-F238E27FC236}">
                <a16:creationId xmlns:a16="http://schemas.microsoft.com/office/drawing/2014/main" id="{6089F32C-1243-433F-A908-7C321595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5619"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1211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7A9074EF-75C6-40E4-B8AE-48DDDC359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200" y="0"/>
            <a:ext cx="19368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483018C7-4970-4022-A967-85B66E74F0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02552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850BA-FF8F-8046-917D-C054F1AD02EF}"/>
              </a:ext>
            </a:extLst>
          </p:cNvPr>
          <p:cNvSpPr>
            <a:spLocks noGrp="1"/>
          </p:cNvSpPr>
          <p:nvPr>
            <p:ph type="title"/>
          </p:nvPr>
        </p:nvSpPr>
        <p:spPr>
          <a:xfrm>
            <a:off x="2611808" y="2906706"/>
            <a:ext cx="7000990" cy="3515034"/>
          </a:xfrm>
        </p:spPr>
        <p:txBody>
          <a:bodyPr vert="horz" lIns="91440" tIns="45720" rIns="91440" bIns="45720" rtlCol="0" anchor="t">
            <a:normAutofit/>
          </a:bodyPr>
          <a:lstStyle/>
          <a:p>
            <a:r>
              <a:rPr lang="en-US" sz="4500" dirty="0"/>
              <a:t>Toward a common identity for relationally oriented clinicians: A place to hang one’s hat.</a:t>
            </a:r>
            <a:br>
              <a:rPr lang="en-US" sz="4500" dirty="0"/>
            </a:br>
            <a:r>
              <a:rPr lang="en-US" sz="4500" dirty="0"/>
              <a:t>	</a:t>
            </a:r>
          </a:p>
        </p:txBody>
      </p:sp>
      <p:sp>
        <p:nvSpPr>
          <p:cNvPr id="3" name="Content Placeholder 2">
            <a:extLst>
              <a:ext uri="{FF2B5EF4-FFF2-40B4-BE49-F238E27FC236}">
                <a16:creationId xmlns:a16="http://schemas.microsoft.com/office/drawing/2014/main" id="{8AA0FC99-38EF-4A42-B179-8C36ACD96C1F}"/>
              </a:ext>
            </a:extLst>
          </p:cNvPr>
          <p:cNvSpPr>
            <a:spLocks noGrp="1"/>
          </p:cNvSpPr>
          <p:nvPr>
            <p:ph idx="1"/>
          </p:nvPr>
        </p:nvSpPr>
        <p:spPr>
          <a:xfrm>
            <a:off x="2772274" y="808056"/>
            <a:ext cx="6840524" cy="2098652"/>
          </a:xfrm>
        </p:spPr>
        <p:txBody>
          <a:bodyPr vert="horz" lIns="91440" tIns="0" rIns="91440" bIns="45720" rtlCol="0" anchor="t">
            <a:normAutofit/>
          </a:bodyPr>
          <a:lstStyle/>
          <a:p>
            <a:pPr marL="0" indent="0" algn="r">
              <a:buNone/>
            </a:pPr>
            <a:r>
              <a:rPr lang="en-US" sz="1800" dirty="0"/>
              <a:t>(</a:t>
            </a:r>
            <a:r>
              <a:rPr lang="en-US" sz="1800" dirty="0" err="1"/>
              <a:t>Markin</a:t>
            </a:r>
            <a:r>
              <a:rPr lang="en-US" sz="1800" dirty="0"/>
              <a:t>, 2014)</a:t>
            </a:r>
          </a:p>
        </p:txBody>
      </p:sp>
      <p:sp>
        <p:nvSpPr>
          <p:cNvPr id="28" name="Rectangle 27">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extBox 29">
            <a:extLst>
              <a:ext uri="{FF2B5EF4-FFF2-40B4-BE49-F238E27FC236}">
                <a16:creationId xmlns:a16="http://schemas.microsoft.com/office/drawing/2014/main" id="{CE8DDCB6-CB7F-4357-B284-774DFD05F75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335" y="2316631"/>
            <a:ext cx="849742" cy="400110"/>
          </a:xfrm>
          <a:prstGeom prst="rect">
            <a:avLst/>
          </a:prstGeom>
          <a:noFill/>
        </p:spPr>
        <p:txBody>
          <a:bodyPr wrap="square" rtlCol="0">
            <a:spAutoFit/>
          </a:bodyPr>
          <a:lstStyle/>
          <a:p>
            <a:pPr algn="r"/>
            <a:endParaRPr lang="en-US" sz="2000" dirty="0">
              <a:latin typeface="MS Shell Dlg 2" panose="020B0604030504040204" pitchFamily="34" charset="0"/>
            </a:endParaRPr>
          </a:p>
        </p:txBody>
      </p:sp>
    </p:spTree>
    <p:extLst>
      <p:ext uri="{BB962C8B-B14F-4D97-AF65-F5344CB8AC3E}">
        <p14:creationId xmlns:p14="http://schemas.microsoft.com/office/powerpoint/2010/main" val="1043906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D3323F-A4D2-BE4B-883B-8CA9C7DF6DEF}"/>
              </a:ext>
            </a:extLst>
          </p:cNvPr>
          <p:cNvSpPr>
            <a:spLocks noGrp="1"/>
          </p:cNvSpPr>
          <p:nvPr>
            <p:ph type="ctrTitle"/>
          </p:nvPr>
        </p:nvSpPr>
        <p:spPr>
          <a:xfrm>
            <a:off x="1330284" y="487443"/>
            <a:ext cx="8513100" cy="5117852"/>
          </a:xfrm>
        </p:spPr>
        <p:txBody>
          <a:bodyPr anchor="ctr">
            <a:normAutofit/>
          </a:bodyPr>
          <a:lstStyle/>
          <a:p>
            <a:pPr algn="l"/>
            <a:br>
              <a:rPr lang="en-US" sz="8800"/>
            </a:br>
            <a:r>
              <a:rPr lang="en-US" sz="8800"/>
              <a:t>FOCUS ON AFFECT</a:t>
            </a:r>
            <a:br>
              <a:rPr lang="en-US" sz="8800"/>
            </a:br>
            <a:endParaRPr lang="en-US" sz="8800"/>
          </a:p>
        </p:txBody>
      </p:sp>
      <p:sp>
        <p:nvSpPr>
          <p:cNvPr id="3" name="Subtitle 2">
            <a:extLst>
              <a:ext uri="{FF2B5EF4-FFF2-40B4-BE49-F238E27FC236}">
                <a16:creationId xmlns:a16="http://schemas.microsoft.com/office/drawing/2014/main" id="{E2B6DD24-83C1-984B-885E-A2ACA6E46078}"/>
              </a:ext>
            </a:extLst>
          </p:cNvPr>
          <p:cNvSpPr>
            <a:spLocks noGrp="1"/>
          </p:cNvSpPr>
          <p:nvPr>
            <p:ph type="subTitle" idx="1"/>
          </p:nvPr>
        </p:nvSpPr>
        <p:spPr>
          <a:xfrm>
            <a:off x="2829661" y="5657222"/>
            <a:ext cx="7400781" cy="923030"/>
          </a:xfrm>
        </p:spPr>
        <p:txBody>
          <a:bodyPr anchor="b">
            <a:normAutofit/>
          </a:bodyPr>
          <a:lstStyle/>
          <a:p>
            <a:r>
              <a:rPr lang="en-US" sz="2400"/>
              <a:t>What does this mean?</a:t>
            </a:r>
          </a:p>
        </p:txBody>
      </p:sp>
      <p:sp>
        <p:nvSpPr>
          <p:cNvPr id="18" name="Rectangle 17">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45674" y="0"/>
            <a:ext cx="27432"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1538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48D4-BE22-5949-A37D-701AEF73C2A1}"/>
              </a:ext>
            </a:extLst>
          </p:cNvPr>
          <p:cNvSpPr>
            <a:spLocks noGrp="1"/>
          </p:cNvSpPr>
          <p:nvPr>
            <p:ph type="title"/>
          </p:nvPr>
        </p:nvSpPr>
        <p:spPr>
          <a:xfrm>
            <a:off x="1518412" y="1201723"/>
            <a:ext cx="3133750" cy="4454554"/>
          </a:xfrm>
        </p:spPr>
        <p:txBody>
          <a:bodyPr anchor="ctr">
            <a:normAutofit/>
          </a:bodyPr>
          <a:lstStyle/>
          <a:p>
            <a:br>
              <a:rPr lang="en-US" sz="3600" dirty="0"/>
            </a:br>
            <a:br>
              <a:rPr lang="en-US" sz="3600" dirty="0"/>
            </a:br>
            <a:r>
              <a:rPr lang="en-US" sz="3600" dirty="0"/>
              <a:t>Affect when used as a NOUN</a:t>
            </a:r>
            <a:br>
              <a:rPr lang="en-US" sz="3600" dirty="0"/>
            </a:br>
            <a:r>
              <a:rPr lang="en-US" sz="3600" dirty="0"/>
              <a:t> </a:t>
            </a:r>
            <a:br>
              <a:rPr lang="en-US" sz="3600" dirty="0"/>
            </a:br>
            <a:br>
              <a:rPr lang="en-US" sz="3600" dirty="0"/>
            </a:br>
            <a:endParaRPr lang="en-US" sz="3600" dirty="0"/>
          </a:p>
        </p:txBody>
      </p:sp>
      <p:sp>
        <p:nvSpPr>
          <p:cNvPr id="3" name="Content Placeholder 2">
            <a:extLst>
              <a:ext uri="{FF2B5EF4-FFF2-40B4-BE49-F238E27FC236}">
                <a16:creationId xmlns:a16="http://schemas.microsoft.com/office/drawing/2014/main" id="{8C9428A8-1A5C-4947-8505-C3D92C605FD1}"/>
              </a:ext>
            </a:extLst>
          </p:cNvPr>
          <p:cNvSpPr>
            <a:spLocks noGrp="1"/>
          </p:cNvSpPr>
          <p:nvPr>
            <p:ph idx="1"/>
          </p:nvPr>
        </p:nvSpPr>
        <p:spPr>
          <a:xfrm>
            <a:off x="5454363" y="1201723"/>
            <a:ext cx="5329250" cy="4454554"/>
          </a:xfrm>
        </p:spPr>
        <p:txBody>
          <a:bodyPr anchor="ctr">
            <a:normAutofit/>
          </a:bodyPr>
          <a:lstStyle/>
          <a:p>
            <a:r>
              <a:rPr lang="en-US" sz="1800" dirty="0"/>
              <a:t>A person’s AFFECT is the expression of emotion of feelings displayed to others </a:t>
            </a:r>
            <a:r>
              <a:rPr lang="en-GB" sz="1800" dirty="0"/>
              <a:t>through facial expressions, hand gestures, voice tone, and other emotional signs such as laughter or tears.</a:t>
            </a:r>
            <a:endParaRPr lang="en-US" sz="1800" dirty="0"/>
          </a:p>
        </p:txBody>
      </p:sp>
    </p:spTree>
    <p:extLst>
      <p:ext uri="{BB962C8B-B14F-4D97-AF65-F5344CB8AC3E}">
        <p14:creationId xmlns:p14="http://schemas.microsoft.com/office/powerpoint/2010/main" val="28234445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A45668B-D193-B94E-9574-DC8C73E0D1FB}"/>
              </a:ext>
            </a:extLst>
          </p:cNvPr>
          <p:cNvSpPr>
            <a:spLocks noGrp="1"/>
          </p:cNvSpPr>
          <p:nvPr>
            <p:ph type="title"/>
          </p:nvPr>
        </p:nvSpPr>
        <p:spPr>
          <a:xfrm>
            <a:off x="2105256" y="326017"/>
            <a:ext cx="7974851" cy="1077229"/>
          </a:xfrm>
        </p:spPr>
        <p:txBody>
          <a:bodyPr anchor="b">
            <a:normAutofit/>
          </a:bodyPr>
          <a:lstStyle/>
          <a:p>
            <a:r>
              <a:rPr lang="en-US" sz="4000" dirty="0"/>
              <a:t>AFFECT</a:t>
            </a:r>
            <a:br>
              <a:rPr lang="en-US" sz="4000" dirty="0"/>
            </a:br>
            <a:r>
              <a:rPr lang="en-US" sz="2000" dirty="0"/>
              <a:t>(Rothschild, 2000, pp.56)</a:t>
            </a:r>
          </a:p>
        </p:txBody>
      </p:sp>
      <p:sp>
        <p:nvSpPr>
          <p:cNvPr id="3" name="Content Placeholder 2">
            <a:extLst>
              <a:ext uri="{FF2B5EF4-FFF2-40B4-BE49-F238E27FC236}">
                <a16:creationId xmlns:a16="http://schemas.microsoft.com/office/drawing/2014/main" id="{4B9517AE-C03D-7B43-A584-DEF9A23A6768}"/>
              </a:ext>
            </a:extLst>
          </p:cNvPr>
          <p:cNvSpPr>
            <a:spLocks noGrp="1"/>
          </p:cNvSpPr>
          <p:nvPr>
            <p:ph idx="1"/>
          </p:nvPr>
        </p:nvSpPr>
        <p:spPr>
          <a:xfrm>
            <a:off x="1443461" y="1591733"/>
            <a:ext cx="7710141" cy="4684887"/>
          </a:xfrm>
        </p:spPr>
        <p:txBody>
          <a:bodyPr anchor="ctr">
            <a:normAutofit/>
          </a:bodyPr>
          <a:lstStyle/>
          <a:p>
            <a:pPr lvl="0"/>
            <a:endParaRPr lang="en-GB" dirty="0"/>
          </a:p>
          <a:p>
            <a:pPr lvl="0"/>
            <a:r>
              <a:rPr lang="en-GB" dirty="0"/>
              <a:t>Affect is the experience of feeling an emotion whilst mood is a state of emotion.</a:t>
            </a:r>
          </a:p>
          <a:p>
            <a:pPr lvl="0"/>
            <a:r>
              <a:rPr lang="en-GB" dirty="0"/>
              <a:t>Affect is usually short lived while mood can last for hours or days.</a:t>
            </a:r>
          </a:p>
          <a:p>
            <a:pPr lvl="0"/>
            <a:r>
              <a:rPr lang="en-GB" dirty="0"/>
              <a:t>Mood can be a state of affect, where it may have no specific cause. </a:t>
            </a:r>
          </a:p>
          <a:p>
            <a:endParaRPr lang="en-US" dirty="0"/>
          </a:p>
        </p:txBody>
      </p:sp>
    </p:spTree>
    <p:extLst>
      <p:ext uri="{BB962C8B-B14F-4D97-AF65-F5344CB8AC3E}">
        <p14:creationId xmlns:p14="http://schemas.microsoft.com/office/powerpoint/2010/main" val="2197491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7DCAEB6-1BB8-3B4A-A04F-A98E6A7A88FC}"/>
              </a:ext>
            </a:extLst>
          </p:cNvPr>
          <p:cNvGraphicFramePr>
            <a:graphicFrameLocks noGrp="1"/>
          </p:cNvGraphicFramePr>
          <p:nvPr>
            <p:ph idx="1"/>
            <p:extLst>
              <p:ext uri="{D42A27DB-BD31-4B8C-83A1-F6EECF244321}">
                <p14:modId xmlns:p14="http://schemas.microsoft.com/office/powerpoint/2010/main" val="1336306331"/>
              </p:ext>
            </p:extLst>
          </p:nvPr>
        </p:nvGraphicFramePr>
        <p:xfrm>
          <a:off x="886679" y="643467"/>
          <a:ext cx="10418643" cy="5571067"/>
        </p:xfrm>
        <a:graphic>
          <a:graphicData uri="http://schemas.openxmlformats.org/drawingml/2006/table">
            <a:tbl>
              <a:tblPr firstRow="1" firstCol="1" bandRow="1">
                <a:tableStyleId>{5C22544A-7EE6-4342-B048-85BDC9FD1C3A}</a:tableStyleId>
              </a:tblPr>
              <a:tblGrid>
                <a:gridCol w="2574070">
                  <a:extLst>
                    <a:ext uri="{9D8B030D-6E8A-4147-A177-3AD203B41FA5}">
                      <a16:colId xmlns:a16="http://schemas.microsoft.com/office/drawing/2014/main" val="1175097661"/>
                    </a:ext>
                  </a:extLst>
                </a:gridCol>
                <a:gridCol w="3870996">
                  <a:extLst>
                    <a:ext uri="{9D8B030D-6E8A-4147-A177-3AD203B41FA5}">
                      <a16:colId xmlns:a16="http://schemas.microsoft.com/office/drawing/2014/main" val="2904601966"/>
                    </a:ext>
                  </a:extLst>
                </a:gridCol>
                <a:gridCol w="3973577">
                  <a:extLst>
                    <a:ext uri="{9D8B030D-6E8A-4147-A177-3AD203B41FA5}">
                      <a16:colId xmlns:a16="http://schemas.microsoft.com/office/drawing/2014/main" val="1029731010"/>
                    </a:ext>
                  </a:extLst>
                </a:gridCol>
              </a:tblGrid>
              <a:tr h="1350562">
                <a:tc>
                  <a:txBody>
                    <a:bodyPr/>
                    <a:lstStyle/>
                    <a:p>
                      <a:pPr>
                        <a:spcAft>
                          <a:spcPts val="0"/>
                        </a:spcAft>
                      </a:pPr>
                      <a:r>
                        <a:rPr lang="en-GB" sz="2800">
                          <a:effectLst/>
                        </a:rPr>
                        <a:t>ANGER</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dirty="0">
                          <a:effectLst/>
                        </a:rPr>
                        <a:t>He’s a pain in the neck</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Muscular tension, particularly in the jaw and shoulders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677331020"/>
                  </a:ext>
                </a:extLst>
              </a:tr>
              <a:tr h="928511">
                <a:tc>
                  <a:txBody>
                    <a:bodyPr/>
                    <a:lstStyle/>
                    <a:p>
                      <a:pPr>
                        <a:spcAft>
                          <a:spcPts val="0"/>
                        </a:spcAft>
                      </a:pPr>
                      <a:r>
                        <a:rPr lang="en-GB" sz="2800">
                          <a:effectLst/>
                        </a:rPr>
                        <a:t>SADNESS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I’m all choked up</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Wet eyes, “lump” in throat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410666707"/>
                  </a:ext>
                </a:extLst>
              </a:tr>
              <a:tr h="506461">
                <a:tc>
                  <a:txBody>
                    <a:bodyPr/>
                    <a:lstStyle/>
                    <a:p>
                      <a:pPr>
                        <a:spcAft>
                          <a:spcPts val="0"/>
                        </a:spcAft>
                      </a:pPr>
                      <a:r>
                        <a:rPr lang="en-GB" sz="2800">
                          <a:effectLst/>
                        </a:rPr>
                        <a:t>DISGUST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She makes me sick</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Nausea</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784369311"/>
                  </a:ext>
                </a:extLst>
              </a:tr>
              <a:tr h="928511">
                <a:tc>
                  <a:txBody>
                    <a:bodyPr/>
                    <a:lstStyle/>
                    <a:p>
                      <a:pPr>
                        <a:spcAft>
                          <a:spcPts val="0"/>
                        </a:spcAft>
                      </a:pPr>
                      <a:r>
                        <a:rPr lang="en-GB" sz="2800">
                          <a:effectLst/>
                        </a:rPr>
                        <a:t>HAPPINESS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could burst!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Deep breathing, sighing</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642346604"/>
                  </a:ext>
                </a:extLst>
              </a:tr>
              <a:tr h="928511">
                <a:tc>
                  <a:txBody>
                    <a:bodyPr/>
                    <a:lstStyle/>
                    <a:p>
                      <a:pPr>
                        <a:spcAft>
                          <a:spcPts val="0"/>
                        </a:spcAft>
                      </a:pPr>
                      <a:r>
                        <a:rPr lang="en-GB" sz="2800">
                          <a:effectLst/>
                        </a:rPr>
                        <a:t>FEAR</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have butterflies in my stomach</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Racing heart, trembling</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556138059"/>
                  </a:ext>
                </a:extLst>
              </a:tr>
              <a:tr h="928511">
                <a:tc>
                  <a:txBody>
                    <a:bodyPr/>
                    <a:lstStyle/>
                    <a:p>
                      <a:pPr>
                        <a:spcAft>
                          <a:spcPts val="0"/>
                        </a:spcAft>
                      </a:pPr>
                      <a:r>
                        <a:rPr lang="en-GB" sz="2800">
                          <a:effectLst/>
                        </a:rPr>
                        <a:t>SHAME</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can’t look you in the eye</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dirty="0">
                          <a:effectLst/>
                        </a:rPr>
                        <a:t>Rising heat, particularly in the face</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2099858923"/>
                  </a:ext>
                </a:extLst>
              </a:tr>
            </a:tbl>
          </a:graphicData>
        </a:graphic>
      </p:graphicFrame>
    </p:spTree>
    <p:extLst>
      <p:ext uri="{BB962C8B-B14F-4D97-AF65-F5344CB8AC3E}">
        <p14:creationId xmlns:p14="http://schemas.microsoft.com/office/powerpoint/2010/main" val="1077858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BBB17DD-B905-DD49-A31E-2F0E22B18482}"/>
              </a:ext>
            </a:extLst>
          </p:cNvPr>
          <p:cNvGraphicFramePr>
            <a:graphicFrameLocks noGrp="1"/>
          </p:cNvGraphicFramePr>
          <p:nvPr>
            <p:ph idx="1"/>
            <p:extLst>
              <p:ext uri="{D42A27DB-BD31-4B8C-83A1-F6EECF244321}">
                <p14:modId xmlns:p14="http://schemas.microsoft.com/office/powerpoint/2010/main" val="3109133799"/>
              </p:ext>
            </p:extLst>
          </p:nvPr>
        </p:nvGraphicFramePr>
        <p:xfrm>
          <a:off x="1581506" y="1115568"/>
          <a:ext cx="9028988" cy="5029200"/>
        </p:xfrm>
        <a:graphic>
          <a:graphicData uri="http://schemas.openxmlformats.org/drawingml/2006/table">
            <a:tbl>
              <a:tblPr firstRow="1" firstCol="1" bandRow="1">
                <a:tableStyleId>{5C22544A-7EE6-4342-B048-85BDC9FD1C3A}</a:tableStyleId>
              </a:tblPr>
              <a:tblGrid>
                <a:gridCol w="3067290">
                  <a:extLst>
                    <a:ext uri="{9D8B030D-6E8A-4147-A177-3AD203B41FA5}">
                      <a16:colId xmlns:a16="http://schemas.microsoft.com/office/drawing/2014/main" val="496216665"/>
                    </a:ext>
                  </a:extLst>
                </a:gridCol>
                <a:gridCol w="5961698">
                  <a:extLst>
                    <a:ext uri="{9D8B030D-6E8A-4147-A177-3AD203B41FA5}">
                      <a16:colId xmlns:a16="http://schemas.microsoft.com/office/drawing/2014/main" val="1274851263"/>
                    </a:ext>
                  </a:extLst>
                </a:gridCol>
              </a:tblGrid>
              <a:tr h="603504">
                <a:tc>
                  <a:txBody>
                    <a:bodyPr/>
                    <a:lstStyle/>
                    <a:p>
                      <a:pPr>
                        <a:spcAft>
                          <a:spcPts val="0"/>
                        </a:spcAft>
                      </a:pPr>
                      <a:r>
                        <a:rPr lang="en-GB" sz="3300">
                          <a:effectLst/>
                        </a:rPr>
                        <a:t>ANGER</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dirty="0">
                          <a:effectLst/>
                        </a:rPr>
                        <a:t>Clamped jaw, reddened neck</a:t>
                      </a:r>
                      <a:endParaRPr lang="en-GB" sz="3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118551817"/>
                  </a:ext>
                </a:extLst>
              </a:tr>
              <a:tr h="603504">
                <a:tc>
                  <a:txBody>
                    <a:bodyPr/>
                    <a:lstStyle/>
                    <a:p>
                      <a:pPr>
                        <a:spcAft>
                          <a:spcPts val="0"/>
                        </a:spcAft>
                      </a:pPr>
                      <a:r>
                        <a:rPr lang="en-GB" sz="3300">
                          <a:effectLst/>
                        </a:rPr>
                        <a:t>SADNESS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Flowing tears, reddened eyes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1016990999"/>
                  </a:ext>
                </a:extLst>
              </a:tr>
              <a:tr h="1106424">
                <a:tc>
                  <a:txBody>
                    <a:bodyPr/>
                    <a:lstStyle/>
                    <a:p>
                      <a:pPr>
                        <a:spcAft>
                          <a:spcPts val="0"/>
                        </a:spcAft>
                      </a:pPr>
                      <a:r>
                        <a:rPr lang="en-GB" sz="3300">
                          <a:effectLst/>
                        </a:rPr>
                        <a:t>DISGUST</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Wrinkled nose with raised upper lip</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240717438"/>
                  </a:ext>
                </a:extLst>
              </a:tr>
              <a:tr h="603504">
                <a:tc>
                  <a:txBody>
                    <a:bodyPr/>
                    <a:lstStyle/>
                    <a:p>
                      <a:pPr>
                        <a:spcAft>
                          <a:spcPts val="0"/>
                        </a:spcAft>
                      </a:pPr>
                      <a:r>
                        <a:rPr lang="en-GB" sz="3300">
                          <a:effectLst/>
                        </a:rPr>
                        <a:t>HAPPINESS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Smile, bright eyes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522471716"/>
                  </a:ext>
                </a:extLst>
              </a:tr>
              <a:tr h="1106424">
                <a:tc>
                  <a:txBody>
                    <a:bodyPr/>
                    <a:lstStyle/>
                    <a:p>
                      <a:pPr>
                        <a:spcAft>
                          <a:spcPts val="0"/>
                        </a:spcAft>
                      </a:pPr>
                      <a:r>
                        <a:rPr lang="en-GB" sz="3300">
                          <a:effectLst/>
                        </a:rPr>
                        <a:t>FEAR</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Wide eyes, with lifted brows, trembling</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195991856"/>
                  </a:ext>
                </a:extLst>
              </a:tr>
              <a:tr h="603504">
                <a:tc>
                  <a:txBody>
                    <a:bodyPr/>
                    <a:lstStyle/>
                    <a:p>
                      <a:pPr>
                        <a:spcAft>
                          <a:spcPts val="0"/>
                        </a:spcAft>
                      </a:pPr>
                      <a:r>
                        <a:rPr lang="en-GB" sz="3300">
                          <a:effectLst/>
                        </a:rPr>
                        <a:t>SHAME</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dirty="0">
                          <a:effectLst/>
                        </a:rPr>
                        <a:t>Blushing, averted gaze</a:t>
                      </a:r>
                      <a:endParaRPr lang="en-GB" sz="3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477776401"/>
                  </a:ext>
                </a:extLst>
              </a:tr>
            </a:tbl>
          </a:graphicData>
        </a:graphic>
      </p:graphicFrame>
    </p:spTree>
    <p:extLst>
      <p:ext uri="{BB962C8B-B14F-4D97-AF65-F5344CB8AC3E}">
        <p14:creationId xmlns:p14="http://schemas.microsoft.com/office/powerpoint/2010/main" val="379778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75A6747-8768-A148-8F3C-EB4BD921E8C1}"/>
              </a:ext>
            </a:extLst>
          </p:cNvPr>
          <p:cNvPicPr>
            <a:picLocks noGrp="1" noChangeAspect="1"/>
          </p:cNvPicPr>
          <p:nvPr>
            <p:ph idx="1"/>
          </p:nvPr>
        </p:nvPicPr>
        <p:blipFill rotWithShape="1">
          <a:blip r:embed="rId3"/>
          <a:srcRect t="8004" b="7726"/>
          <a:stretch/>
        </p:blipFill>
        <p:spPr>
          <a:xfrm>
            <a:off x="20" y="10"/>
            <a:ext cx="12191980" cy="6857990"/>
          </a:xfrm>
          <a:prstGeom prst="rect">
            <a:avLst/>
          </a:prstGeom>
        </p:spPr>
      </p:pic>
    </p:spTree>
    <p:extLst>
      <p:ext uri="{BB962C8B-B14F-4D97-AF65-F5344CB8AC3E}">
        <p14:creationId xmlns:p14="http://schemas.microsoft.com/office/powerpoint/2010/main" val="263009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0B1535E-7EFB-C54B-9EBC-38BE9DF28CA9}"/>
              </a:ext>
            </a:extLst>
          </p:cNvPr>
          <p:cNvSpPr>
            <a:spLocks noGrp="1"/>
          </p:cNvSpPr>
          <p:nvPr>
            <p:ph idx="1"/>
          </p:nvPr>
        </p:nvSpPr>
        <p:spPr>
          <a:xfrm>
            <a:off x="1443461" y="2020529"/>
            <a:ext cx="7710141" cy="4256092"/>
          </a:xfrm>
        </p:spPr>
        <p:txBody>
          <a:bodyPr anchor="ctr">
            <a:normAutofit/>
          </a:bodyPr>
          <a:lstStyle/>
          <a:p>
            <a:pPr lvl="0"/>
            <a:r>
              <a:rPr lang="en-GB" dirty="0"/>
              <a:t>Decreasing patient anxiety about negative AFFECT</a:t>
            </a:r>
          </a:p>
          <a:p>
            <a:pPr lvl="0"/>
            <a:r>
              <a:rPr lang="en-GB" dirty="0"/>
              <a:t>Helping the client to discover that negative affect is not only less dangerous than initially feared but can lead to a greater sense of connection and safety;</a:t>
            </a:r>
          </a:p>
          <a:p>
            <a:pPr lvl="0"/>
            <a:r>
              <a:rPr lang="en-GB" dirty="0"/>
              <a:t>Increasing the transformational power of positive affect for self-regulation and reconfiguring the internal world. </a:t>
            </a:r>
          </a:p>
          <a:p>
            <a:endParaRPr lang="en-US" dirty="0"/>
          </a:p>
        </p:txBody>
      </p:sp>
      <p:sp>
        <p:nvSpPr>
          <p:cNvPr id="4" name="TextBox 3">
            <a:extLst>
              <a:ext uri="{FF2B5EF4-FFF2-40B4-BE49-F238E27FC236}">
                <a16:creationId xmlns:a16="http://schemas.microsoft.com/office/drawing/2014/main" id="{2B6605D6-462C-514B-B296-654F680079E1}"/>
              </a:ext>
            </a:extLst>
          </p:cNvPr>
          <p:cNvSpPr txBox="1"/>
          <p:nvPr/>
        </p:nvSpPr>
        <p:spPr>
          <a:xfrm>
            <a:off x="5220929" y="604684"/>
            <a:ext cx="3908323" cy="369332"/>
          </a:xfrm>
          <a:prstGeom prst="rect">
            <a:avLst/>
          </a:prstGeom>
          <a:noFill/>
        </p:spPr>
        <p:txBody>
          <a:bodyPr wrap="square" rtlCol="0">
            <a:spAutoFit/>
          </a:bodyPr>
          <a:lstStyle/>
          <a:p>
            <a:pPr algn="r"/>
            <a:r>
              <a:rPr lang="en-US" dirty="0"/>
              <a:t>(</a:t>
            </a:r>
            <a:r>
              <a:rPr lang="en-US" dirty="0" err="1"/>
              <a:t>Quillman</a:t>
            </a:r>
            <a:r>
              <a:rPr lang="en-US" dirty="0"/>
              <a:t>, T, 2011)</a:t>
            </a:r>
          </a:p>
        </p:txBody>
      </p:sp>
    </p:spTree>
    <p:extLst>
      <p:ext uri="{BB962C8B-B14F-4D97-AF65-F5344CB8AC3E}">
        <p14:creationId xmlns:p14="http://schemas.microsoft.com/office/powerpoint/2010/main" val="2657967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7" name="Rectangle 36">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55F30D-0C26-2941-83DA-23E39B5BBAA7}"/>
              </a:ext>
            </a:extLst>
          </p:cNvPr>
          <p:cNvSpPr>
            <a:spLocks noGrp="1"/>
          </p:cNvSpPr>
          <p:nvPr>
            <p:ph type="title"/>
          </p:nvPr>
        </p:nvSpPr>
        <p:spPr>
          <a:xfrm>
            <a:off x="2105257" y="326017"/>
            <a:ext cx="7510692" cy="1077229"/>
          </a:xfrm>
        </p:spPr>
        <p:txBody>
          <a:bodyPr anchor="b">
            <a:normAutofit/>
          </a:bodyPr>
          <a:lstStyle/>
          <a:p>
            <a:r>
              <a:rPr lang="en-US" sz="1800" dirty="0"/>
              <a:t>(</a:t>
            </a:r>
            <a:r>
              <a:rPr lang="en-US" sz="1800" dirty="0" err="1"/>
              <a:t>Schore</a:t>
            </a:r>
            <a:r>
              <a:rPr lang="en-US" sz="1800" dirty="0"/>
              <a:t>, 2009, p.138) </a:t>
            </a:r>
          </a:p>
        </p:txBody>
      </p:sp>
      <p:sp>
        <p:nvSpPr>
          <p:cNvPr id="3" name="Content Placeholder 2">
            <a:extLst>
              <a:ext uri="{FF2B5EF4-FFF2-40B4-BE49-F238E27FC236}">
                <a16:creationId xmlns:a16="http://schemas.microsoft.com/office/drawing/2014/main" id="{E95625CC-4365-8648-8B60-8BF19BAEE7C0}"/>
              </a:ext>
            </a:extLst>
          </p:cNvPr>
          <p:cNvSpPr>
            <a:spLocks noGrp="1"/>
          </p:cNvSpPr>
          <p:nvPr>
            <p:ph idx="1"/>
          </p:nvPr>
        </p:nvSpPr>
        <p:spPr>
          <a:xfrm>
            <a:off x="1443461" y="1591733"/>
            <a:ext cx="7710141" cy="4684887"/>
          </a:xfrm>
        </p:spPr>
        <p:txBody>
          <a:bodyPr anchor="ctr">
            <a:normAutofit/>
          </a:bodyPr>
          <a:lstStyle/>
          <a:p>
            <a:pPr marL="6160" indent="0">
              <a:buNone/>
            </a:pPr>
            <a:endParaRPr lang="en-GB" dirty="0"/>
          </a:p>
          <a:p>
            <a:pPr marL="6160" indent="0">
              <a:buNone/>
            </a:pPr>
            <a:r>
              <a:rPr lang="en-GB" dirty="0"/>
              <a:t>“Interdisciplinary data and updated clinical models lead me to conclude that the RH is dominant in treatment, and that psychotherapy is NOT “the talking cure”, but the AFFECT and regulating cure”.</a:t>
            </a:r>
          </a:p>
          <a:p>
            <a:endParaRPr lang="en-US" dirty="0"/>
          </a:p>
        </p:txBody>
      </p:sp>
    </p:spTree>
    <p:extLst>
      <p:ext uri="{BB962C8B-B14F-4D97-AF65-F5344CB8AC3E}">
        <p14:creationId xmlns:p14="http://schemas.microsoft.com/office/powerpoint/2010/main" val="690282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7701-959B-DB43-9596-F7A74063A666}"/>
              </a:ext>
            </a:extLst>
          </p:cNvPr>
          <p:cNvSpPr>
            <a:spLocks noGrp="1"/>
          </p:cNvSpPr>
          <p:nvPr>
            <p:ph type="title"/>
          </p:nvPr>
        </p:nvSpPr>
        <p:spPr/>
        <p:txBody>
          <a:bodyPr>
            <a:normAutofit/>
          </a:bodyPr>
          <a:lstStyle/>
          <a:p>
            <a:r>
              <a:rPr lang="en-US" dirty="0"/>
              <a:t>Affect-regulating relationship</a:t>
            </a:r>
            <a:br>
              <a:rPr lang="en-US" dirty="0"/>
            </a:br>
            <a:r>
              <a:rPr lang="en-GB" sz="1800" dirty="0"/>
              <a:t>(Greenberg, 2014)</a:t>
            </a:r>
            <a:endParaRPr lang="en-US" sz="1800" dirty="0"/>
          </a:p>
        </p:txBody>
      </p:sp>
      <p:sp>
        <p:nvSpPr>
          <p:cNvPr id="3" name="Content Placeholder 2">
            <a:extLst>
              <a:ext uri="{FF2B5EF4-FFF2-40B4-BE49-F238E27FC236}">
                <a16:creationId xmlns:a16="http://schemas.microsoft.com/office/drawing/2014/main" id="{AD96FBB4-14C1-6E47-A1D8-D82FCBD0AC5F}"/>
              </a:ext>
            </a:extLst>
          </p:cNvPr>
          <p:cNvSpPr>
            <a:spLocks noGrp="1"/>
          </p:cNvSpPr>
          <p:nvPr>
            <p:ph idx="1"/>
          </p:nvPr>
        </p:nvSpPr>
        <p:spPr/>
        <p:txBody>
          <a:bodyPr/>
          <a:lstStyle/>
          <a:p>
            <a:r>
              <a:rPr lang="en-US" dirty="0"/>
              <a:t>Affect-regulating function</a:t>
            </a:r>
          </a:p>
          <a:p>
            <a:r>
              <a:rPr lang="en-US" dirty="0"/>
              <a:t>This function offers a soothing affect-attuned bond</a:t>
            </a:r>
          </a:p>
          <a:p>
            <a:r>
              <a:rPr lang="en-US" dirty="0"/>
              <a:t>Acceptance and congruence</a:t>
            </a:r>
          </a:p>
          <a:p>
            <a:r>
              <a:rPr lang="en-US" dirty="0"/>
              <a:t>Offers optimal environment for emotional processing </a:t>
            </a:r>
          </a:p>
          <a:p>
            <a:r>
              <a:rPr lang="en-US" dirty="0"/>
              <a:t>SAFE RELATIONSHIP</a:t>
            </a:r>
          </a:p>
        </p:txBody>
      </p:sp>
    </p:spTree>
    <p:extLst>
      <p:ext uri="{BB962C8B-B14F-4D97-AF65-F5344CB8AC3E}">
        <p14:creationId xmlns:p14="http://schemas.microsoft.com/office/powerpoint/2010/main" val="2989023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C02E-4012-624B-B93D-93EA6D7DAA90}"/>
              </a:ext>
            </a:extLst>
          </p:cNvPr>
          <p:cNvSpPr>
            <a:spLocks noGrp="1"/>
          </p:cNvSpPr>
          <p:nvPr>
            <p:ph type="title"/>
          </p:nvPr>
        </p:nvSpPr>
        <p:spPr>
          <a:xfrm>
            <a:off x="1504335" y="808056"/>
            <a:ext cx="9065805" cy="1077229"/>
          </a:xfrm>
        </p:spPr>
        <p:txBody>
          <a:bodyPr/>
          <a:lstStyle/>
          <a:p>
            <a:r>
              <a:rPr lang="en-US" dirty="0"/>
              <a:t>Three Psychotherapies – Rogers, </a:t>
            </a:r>
            <a:r>
              <a:rPr lang="en-US" dirty="0" err="1"/>
              <a:t>Perls</a:t>
            </a:r>
            <a:r>
              <a:rPr lang="en-US" dirty="0"/>
              <a:t> &amp; Ellis </a:t>
            </a:r>
          </a:p>
        </p:txBody>
      </p:sp>
      <p:pic>
        <p:nvPicPr>
          <p:cNvPr id="4" name="Content Placeholder 3">
            <a:extLst>
              <a:ext uri="{FF2B5EF4-FFF2-40B4-BE49-F238E27FC236}">
                <a16:creationId xmlns:a16="http://schemas.microsoft.com/office/drawing/2014/main" id="{C68BBC6B-6BE1-6C46-907F-8C681C26C069}"/>
              </a:ext>
            </a:extLst>
          </p:cNvPr>
          <p:cNvPicPr>
            <a:picLocks noGrp="1" noChangeAspect="1"/>
          </p:cNvPicPr>
          <p:nvPr>
            <p:ph idx="1"/>
          </p:nvPr>
        </p:nvPicPr>
        <p:blipFill>
          <a:blip r:embed="rId2"/>
          <a:stretch>
            <a:fillRect/>
          </a:stretch>
        </p:blipFill>
        <p:spPr>
          <a:xfrm>
            <a:off x="3118291" y="2052638"/>
            <a:ext cx="7106355" cy="3997325"/>
          </a:xfrm>
          <a:prstGeom prst="rect">
            <a:avLst/>
          </a:prstGeom>
        </p:spPr>
      </p:pic>
    </p:spTree>
    <p:extLst>
      <p:ext uri="{BB962C8B-B14F-4D97-AF65-F5344CB8AC3E}">
        <p14:creationId xmlns:p14="http://schemas.microsoft.com/office/powerpoint/2010/main" val="1017839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F26B1-C531-734C-9E64-00A165FE3504}"/>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8000"/>
              <a:t>Potential problems?</a:t>
            </a:r>
          </a:p>
        </p:txBody>
      </p:sp>
    </p:spTree>
    <p:extLst>
      <p:ext uri="{BB962C8B-B14F-4D97-AF65-F5344CB8AC3E}">
        <p14:creationId xmlns:p14="http://schemas.microsoft.com/office/powerpoint/2010/main" val="3323569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F78CD-257A-4948-8630-D81E35AB00FB}"/>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8000"/>
              <a:t>Conclusion </a:t>
            </a:r>
          </a:p>
        </p:txBody>
      </p:sp>
    </p:spTree>
    <p:extLst>
      <p:ext uri="{BB962C8B-B14F-4D97-AF65-F5344CB8AC3E}">
        <p14:creationId xmlns:p14="http://schemas.microsoft.com/office/powerpoint/2010/main" val="820579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1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CBF36BA-55F6-2E4E-A6BE-F847FB8E80E1}"/>
              </a:ext>
            </a:extLst>
          </p:cNvPr>
          <p:cNvSpPr>
            <a:spLocks noGrp="1"/>
          </p:cNvSpPr>
          <p:nvPr>
            <p:ph type="title"/>
          </p:nvPr>
        </p:nvSpPr>
        <p:spPr>
          <a:xfrm>
            <a:off x="2105256" y="326017"/>
            <a:ext cx="7974851" cy="1077229"/>
          </a:xfrm>
        </p:spPr>
        <p:txBody>
          <a:bodyPr anchor="b">
            <a:normAutofit/>
          </a:bodyPr>
          <a:lstStyle/>
          <a:p>
            <a:r>
              <a:rPr lang="en-US" sz="4000" dirty="0"/>
              <a:t>References </a:t>
            </a:r>
          </a:p>
        </p:txBody>
      </p:sp>
      <p:sp>
        <p:nvSpPr>
          <p:cNvPr id="3" name="Content Placeholder 2">
            <a:extLst>
              <a:ext uri="{FF2B5EF4-FFF2-40B4-BE49-F238E27FC236}">
                <a16:creationId xmlns:a16="http://schemas.microsoft.com/office/drawing/2014/main" id="{8064FCA6-7286-2145-80CB-14F393DA81E3}"/>
              </a:ext>
            </a:extLst>
          </p:cNvPr>
          <p:cNvSpPr>
            <a:spLocks noGrp="1"/>
          </p:cNvSpPr>
          <p:nvPr>
            <p:ph idx="1"/>
          </p:nvPr>
        </p:nvSpPr>
        <p:spPr>
          <a:xfrm>
            <a:off x="1443461" y="1591733"/>
            <a:ext cx="7710141" cy="4684887"/>
          </a:xfrm>
        </p:spPr>
        <p:txBody>
          <a:bodyPr anchor="ctr">
            <a:normAutofit fontScale="25000" lnSpcReduction="20000"/>
          </a:bodyPr>
          <a:lstStyle/>
          <a:p>
            <a:r>
              <a:rPr lang="en-GB" dirty="0"/>
              <a:t>Chew-</a:t>
            </a:r>
            <a:r>
              <a:rPr lang="en-GB" dirty="0" err="1"/>
              <a:t>Helbig</a:t>
            </a:r>
            <a:r>
              <a:rPr lang="en-GB" dirty="0"/>
              <a:t>, N. (2018) Available at: https://</a:t>
            </a:r>
            <a:r>
              <a:rPr lang="en-GB" dirty="0" err="1"/>
              <a:t>i.ytimg.com</a:t>
            </a:r>
            <a:r>
              <a:rPr lang="en-GB" dirty="0"/>
              <a:t>/vi/u-ZQAymaC4U/</a:t>
            </a:r>
            <a:r>
              <a:rPr lang="en-GB" dirty="0" err="1"/>
              <a:t>maxresdefault.jpg</a:t>
            </a:r>
            <a:r>
              <a:rPr lang="en-GB" dirty="0"/>
              <a:t> (Accessed: 18 November 2019)</a:t>
            </a:r>
          </a:p>
          <a:p>
            <a:pPr fontAlgn="base"/>
            <a:r>
              <a:rPr lang="en-GB" dirty="0"/>
              <a:t> </a:t>
            </a:r>
          </a:p>
          <a:p>
            <a:pPr fontAlgn="base"/>
            <a:r>
              <a:rPr lang="en-GB" dirty="0"/>
              <a:t>Greenberg, L (2014) ‘The therapeutic relationship in emotion focused therapy’, </a:t>
            </a:r>
            <a:r>
              <a:rPr lang="en-GB" i="1" dirty="0"/>
              <a:t>Psychotherapy</a:t>
            </a:r>
            <a:r>
              <a:rPr lang="en-GB" dirty="0"/>
              <a:t>, 51(3), pp. 350-357.</a:t>
            </a:r>
          </a:p>
          <a:p>
            <a:pPr fontAlgn="base"/>
            <a:r>
              <a:rPr lang="en-GB" dirty="0"/>
              <a:t> </a:t>
            </a:r>
          </a:p>
          <a:p>
            <a:r>
              <a:rPr lang="en-GB" dirty="0" err="1"/>
              <a:t>Markin</a:t>
            </a:r>
            <a:r>
              <a:rPr lang="en-GB" dirty="0"/>
              <a:t>, R. D. (2014) ‘Toward a common identity for relationally oriented clinicians: A place to hang one’s hat’, </a:t>
            </a:r>
            <a:r>
              <a:rPr lang="en-GB" i="1" dirty="0"/>
              <a:t>Psychotherapy</a:t>
            </a:r>
            <a:r>
              <a:rPr lang="en-GB" dirty="0"/>
              <a:t>, 51(3), pp. 327–333. DOI:10.1037/a0037093</a:t>
            </a:r>
          </a:p>
          <a:p>
            <a:r>
              <a:rPr lang="en-GB" dirty="0" err="1"/>
              <a:t>Quillman</a:t>
            </a:r>
            <a:r>
              <a:rPr lang="en-GB" dirty="0"/>
              <a:t>, T. (2012) ‘</a:t>
            </a:r>
            <a:r>
              <a:rPr lang="en-GB" dirty="0">
                <a:hlinkClick r:id="rId4"/>
              </a:rPr>
              <a:t>Neuroscience and Therapist Self-Disclosure: Deepening Right Brain to Right Brain Communication Between Therapist and Patient</a:t>
            </a:r>
            <a:r>
              <a:rPr lang="en-GB" dirty="0"/>
              <a:t>’, </a:t>
            </a:r>
            <a:r>
              <a:rPr lang="en-GB" i="1" dirty="0"/>
              <a:t>Clinical Social Work Journal</a:t>
            </a:r>
            <a:r>
              <a:rPr lang="en-GB" dirty="0"/>
              <a:t>, 40(1), pp. 1-9.</a:t>
            </a:r>
          </a:p>
          <a:p>
            <a:pPr fontAlgn="base"/>
            <a:r>
              <a:rPr lang="en-GB" dirty="0"/>
              <a:t> </a:t>
            </a:r>
          </a:p>
          <a:p>
            <a:pPr fontAlgn="base"/>
            <a:r>
              <a:rPr lang="en-GB" dirty="0"/>
              <a:t>Rogers, C. R. (1957) ‘The necessary and sufficient conditions of therapeutic personality’, </a:t>
            </a:r>
            <a:r>
              <a:rPr lang="en-GB" i="1" dirty="0"/>
              <a:t>Journal of Consulting Psychology</a:t>
            </a:r>
            <a:r>
              <a:rPr lang="en-GB" dirty="0"/>
              <a:t>, 21</a:t>
            </a:r>
            <a:r>
              <a:rPr lang="en-GB" i="1" dirty="0"/>
              <a:t>, pp. 95–103.  </a:t>
            </a:r>
          </a:p>
          <a:p>
            <a:r>
              <a:rPr lang="en-GB" i="1" dirty="0"/>
              <a:t>Rothschild, B. (2000) The body remembers. 1</a:t>
            </a:r>
            <a:r>
              <a:rPr lang="en-GB" i="1" baseline="30000" dirty="0"/>
              <a:t>st</a:t>
            </a:r>
            <a:r>
              <a:rPr lang="en-GB" i="1" dirty="0"/>
              <a:t> </a:t>
            </a:r>
            <a:r>
              <a:rPr lang="en-GB" i="1" dirty="0" err="1"/>
              <a:t>edn</a:t>
            </a:r>
            <a:r>
              <a:rPr lang="en-GB" i="1" dirty="0"/>
              <a:t>. New York: W.W. Norton &amp; Company</a:t>
            </a:r>
          </a:p>
          <a:p>
            <a:pPr fontAlgn="base"/>
            <a:r>
              <a:rPr lang="en-GB" i="1" dirty="0"/>
              <a:t> </a:t>
            </a:r>
          </a:p>
          <a:p>
            <a:pPr fontAlgn="base"/>
            <a:r>
              <a:rPr lang="en-GB" i="1" dirty="0" err="1"/>
              <a:t>Schore</a:t>
            </a:r>
            <a:r>
              <a:rPr lang="en-GB" i="1" dirty="0"/>
              <a:t>, A. (2009) The paradigm shift: The right brain and the relational unconscious. </a:t>
            </a:r>
            <a:r>
              <a:rPr lang="en-GB" dirty="0"/>
              <a:t>Available at: </a:t>
            </a:r>
            <a:r>
              <a:rPr lang="en-GB" i="1" dirty="0"/>
              <a:t>http://</a:t>
            </a:r>
            <a:r>
              <a:rPr lang="en-GB" i="1" dirty="0" err="1"/>
              <a:t>www.allanschore.com</a:t>
            </a:r>
            <a:r>
              <a:rPr lang="en-GB" i="1" dirty="0"/>
              <a:t>/pdf/SchoreAPAPlenaryFinal09.pdf (Accessed: 18 November 2019).</a:t>
            </a:r>
          </a:p>
          <a:p>
            <a:pPr fontAlgn="base"/>
            <a:r>
              <a:rPr lang="en-GB" i="1" dirty="0"/>
              <a:t> </a:t>
            </a:r>
          </a:p>
          <a:p>
            <a:pPr fontAlgn="base"/>
            <a:r>
              <a:rPr lang="en-GB" i="1" dirty="0" err="1"/>
              <a:t>Schore</a:t>
            </a:r>
            <a:r>
              <a:rPr lang="en-GB" i="1" dirty="0"/>
              <a:t>, A. (2012) The science of the art of psychotherapy. New York: Norton.</a:t>
            </a:r>
          </a:p>
          <a:p>
            <a:pPr fontAlgn="base"/>
            <a:r>
              <a:rPr lang="en-GB" i="1" dirty="0"/>
              <a:t> </a:t>
            </a:r>
          </a:p>
          <a:p>
            <a:pPr fontAlgn="base"/>
            <a:r>
              <a:rPr lang="en-GB" i="1" dirty="0" err="1"/>
              <a:t>Schore</a:t>
            </a:r>
            <a:r>
              <a:rPr lang="en-GB" i="1" dirty="0"/>
              <a:t>, A. (2014) ‘The right brain is dominant in psychotherapy’, Psychotherapy, </a:t>
            </a:r>
            <a:r>
              <a:rPr lang="en-GB" dirty="0"/>
              <a:t>51(3)</a:t>
            </a:r>
            <a:r>
              <a:rPr lang="en-GB" i="1" dirty="0"/>
              <a:t>, pp. 388–397. DOI:10.1037/a0037083</a:t>
            </a:r>
          </a:p>
          <a:p>
            <a:pPr fontAlgn="base"/>
            <a:r>
              <a:rPr lang="en-GB" i="1" dirty="0"/>
              <a:t> </a:t>
            </a:r>
          </a:p>
          <a:p>
            <a:r>
              <a:rPr lang="en-GB" i="1" dirty="0"/>
              <a:t>Stevens, Francis L. (2019) ‘Affect regulation and affect reconsolidation as organizing principles in psychotherapy’, Journal of Psychotherapy Integration, 29(3), pp. 277-291</a:t>
            </a:r>
            <a:endParaRPr lang="en-GB" b="1" i="1" dirty="0"/>
          </a:p>
          <a:p>
            <a:r>
              <a:rPr lang="en-GB" i="1" dirty="0"/>
              <a:t>  </a:t>
            </a:r>
            <a:r>
              <a:rPr lang="en-GB" i="1" dirty="0" err="1"/>
              <a:t>Verywell</a:t>
            </a:r>
            <a:r>
              <a:rPr lang="en-GB" i="1" dirty="0"/>
              <a:t>, (2017) Available at: https://</a:t>
            </a:r>
            <a:r>
              <a:rPr lang="en-GB" i="1" dirty="0" err="1"/>
              <a:t>www.verywellmind.com</a:t>
            </a:r>
            <a:r>
              <a:rPr lang="en-GB" i="1" dirty="0"/>
              <a:t>/</a:t>
            </a:r>
            <a:r>
              <a:rPr lang="en-GB" i="1" dirty="0" err="1"/>
              <a:t>thmb</a:t>
            </a:r>
            <a:r>
              <a:rPr lang="en-GB" i="1" dirty="0"/>
              <a:t>/_KVGK21jFKi-6DqxqauDT9CBaUw=/3274x0/</a:t>
            </a:r>
            <a:r>
              <a:rPr lang="en-GB" i="1" dirty="0" err="1"/>
              <a:t>filters:no_upscale</a:t>
            </a:r>
            <a:r>
              <a:rPr lang="en-GB" i="1" dirty="0"/>
              <a:t>():</a:t>
            </a:r>
            <a:r>
              <a:rPr lang="en-GB" i="1" dirty="0" err="1"/>
              <a:t>max_bytes</a:t>
            </a:r>
            <a:r>
              <a:rPr lang="en-GB" i="1" dirty="0"/>
              <a:t>(150000):</a:t>
            </a:r>
            <a:r>
              <a:rPr lang="en-GB" i="1" dirty="0" err="1"/>
              <a:t>strip_icc</a:t>
            </a:r>
            <a:r>
              <a:rPr lang="en-GB" i="1" dirty="0"/>
              <a:t>()/LeftvsRight-01-5a206273ec2f64003722380d.png (Accessed: 18 November 2019)</a:t>
            </a:r>
          </a:p>
          <a:p>
            <a:endParaRPr lang="en-US" dirty="0"/>
          </a:p>
        </p:txBody>
      </p:sp>
    </p:spTree>
    <p:extLst>
      <p:ext uri="{BB962C8B-B14F-4D97-AF65-F5344CB8AC3E}">
        <p14:creationId xmlns:p14="http://schemas.microsoft.com/office/powerpoint/2010/main" val="1958967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otalTime>711</TotalTime>
  <Words>398</Words>
  <Application>Microsoft Macintosh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MS Shell Dlg 2</vt:lpstr>
      <vt:lpstr>Times New Roman</vt:lpstr>
      <vt:lpstr>Wingdings</vt:lpstr>
      <vt:lpstr>Wingdings 3</vt:lpstr>
      <vt:lpstr>Madison</vt:lpstr>
      <vt:lpstr>The Therapeutic Process</vt:lpstr>
      <vt:lpstr>Toward a common identity for relationally oriented clinicians: A place to hang one’s hat.  </vt:lpstr>
      <vt:lpstr> FOCUS ON AFFECT </vt:lpstr>
      <vt:lpstr>  Affect when used as a NOUN    </vt:lpstr>
      <vt:lpstr>AFFECT (Rothschild, 2000, pp.56)</vt:lpstr>
      <vt:lpstr>PowerPoint Presentation</vt:lpstr>
      <vt:lpstr>PowerPoint Presentation</vt:lpstr>
      <vt:lpstr>PowerPoint Presentation</vt:lpstr>
      <vt:lpstr>PowerPoint Presentation</vt:lpstr>
      <vt:lpstr>(Schore, 2009, p.138) </vt:lpstr>
      <vt:lpstr>Affect-regulating relationship (Greenberg, 2014)</vt:lpstr>
      <vt:lpstr>Three Psychotherapies – Rogers, Perls &amp; Ellis </vt:lpstr>
      <vt:lpstr>Potential problems?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Therapeutic Process</dc:title>
  <dc:creator>Danielle Bastier (1150159)</dc:creator>
  <cp:lastModifiedBy>Danielle Bastier (1150159)</cp:lastModifiedBy>
  <cp:revision>6</cp:revision>
  <dcterms:created xsi:type="dcterms:W3CDTF">2019-11-24T21:30:20Z</dcterms:created>
  <dcterms:modified xsi:type="dcterms:W3CDTF">2019-11-25T10:56:57Z</dcterms:modified>
</cp:coreProperties>
</file>