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6486"/>
    <p:restoredTop sz="94699"/>
  </p:normalViewPr>
  <p:slideViewPr>
    <p:cSldViewPr snapToGrid="0" snapToObjects="1">
      <p:cViewPr>
        <p:scale>
          <a:sx n="110" d="100"/>
          <a:sy n="110" d="100"/>
        </p:scale>
        <p:origin x="17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10/6/19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8842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1290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9871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1341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9847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50610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68065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4031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0910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9784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05403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69394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7028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7677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9810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9468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6846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10/6/19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1141898"/>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hyperlink" Target="https://citikey.uk/display/nobbys-tattoo-parlour-838Z5" TargetMode="Externa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1C69FA-7700-6946-957B-8B8761AA5E63}"/>
              </a:ext>
            </a:extLst>
          </p:cNvPr>
          <p:cNvPicPr>
            <a:picLocks noChangeAspect="1"/>
          </p:cNvPicPr>
          <p:nvPr/>
        </p:nvPicPr>
        <p:blipFill rotWithShape="1">
          <a:blip r:embed="rId2"/>
          <a:srcRect l="29861" r="25695"/>
          <a:stretch/>
        </p:blipFill>
        <p:spPr>
          <a:xfrm>
            <a:off x="6216582" y="885068"/>
            <a:ext cx="2555309" cy="3057122"/>
          </a:xfrm>
          <a:prstGeom prst="rect">
            <a:avLst/>
          </a:prstGeom>
        </p:spPr>
      </p:pic>
      <p:sp>
        <p:nvSpPr>
          <p:cNvPr id="7" name="Rectangle 6">
            <a:extLst>
              <a:ext uri="{FF2B5EF4-FFF2-40B4-BE49-F238E27FC236}">
                <a16:creationId xmlns:a16="http://schemas.microsoft.com/office/drawing/2014/main" id="{2F7E3520-88A8-AB4F-9CA4-DB514DB2224A}"/>
              </a:ext>
            </a:extLst>
          </p:cNvPr>
          <p:cNvSpPr/>
          <p:nvPr/>
        </p:nvSpPr>
        <p:spPr>
          <a:xfrm>
            <a:off x="2192816" y="-69797"/>
            <a:ext cx="8582013" cy="923330"/>
          </a:xfrm>
          <a:prstGeom prst="rect">
            <a:avLst/>
          </a:prstGeom>
          <a:noFill/>
        </p:spPr>
        <p:txBody>
          <a:bodyPr wrap="square" lIns="91440" tIns="45720" rIns="91440" bIns="45720">
            <a:spAutoFit/>
          </a:bodyPr>
          <a:lstStyle/>
          <a:p>
            <a:pPr algn="ctr"/>
            <a:r>
              <a:rPr lang="en-GB" sz="5400" b="1" u="sng" dirty="0">
                <a:ln w="12700" cmpd="sng">
                  <a:solidFill>
                    <a:schemeClr val="accent4"/>
                  </a:solidFill>
                  <a:prstDash val="solid"/>
                </a:ln>
                <a:solidFill>
                  <a:schemeClr val="accent4">
                    <a:lumMod val="50000"/>
                  </a:schemeClr>
                </a:solidFill>
              </a:rPr>
              <a:t>Nobby’s Cover-up’s.</a:t>
            </a:r>
            <a:endParaRPr lang="en-GB" sz="5400" b="1" u="sng" cap="none" spc="0" dirty="0">
              <a:ln w="12700" cmpd="sng">
                <a:solidFill>
                  <a:schemeClr val="accent4"/>
                </a:solidFill>
                <a:prstDash val="solid"/>
              </a:ln>
              <a:solidFill>
                <a:schemeClr val="accent4">
                  <a:lumMod val="50000"/>
                </a:schemeClr>
              </a:solidFill>
              <a:effectLst/>
            </a:endParaRPr>
          </a:p>
        </p:txBody>
      </p:sp>
      <p:sp>
        <p:nvSpPr>
          <p:cNvPr id="8" name="TextBox 7">
            <a:extLst>
              <a:ext uri="{FF2B5EF4-FFF2-40B4-BE49-F238E27FC236}">
                <a16:creationId xmlns:a16="http://schemas.microsoft.com/office/drawing/2014/main" id="{BE4926D7-CEF4-804F-A7BF-DB40830FDA0B}"/>
              </a:ext>
            </a:extLst>
          </p:cNvPr>
          <p:cNvSpPr txBox="1"/>
          <p:nvPr/>
        </p:nvSpPr>
        <p:spPr>
          <a:xfrm>
            <a:off x="1866450" y="784136"/>
            <a:ext cx="4056166" cy="2231380"/>
          </a:xfrm>
          <a:prstGeom prst="rect">
            <a:avLst/>
          </a:prstGeom>
          <a:noFill/>
          <a:ln>
            <a:noFill/>
          </a:ln>
        </p:spPr>
        <p:txBody>
          <a:bodyPr wrap="square" rtlCol="0">
            <a:spAutoFit/>
          </a:bodyPr>
          <a:lstStyle/>
          <a:p>
            <a:r>
              <a:rPr lang="en-US" sz="1600" b="1" u="sng" dirty="0">
                <a:solidFill>
                  <a:schemeClr val="accent4">
                    <a:lumMod val="75000"/>
                  </a:schemeClr>
                </a:solidFill>
              </a:rPr>
              <a:t>Abstract</a:t>
            </a:r>
            <a:r>
              <a:rPr lang="en-US" sz="1600" b="1" dirty="0">
                <a:solidFill>
                  <a:schemeClr val="accent4">
                    <a:lumMod val="75000"/>
                  </a:schemeClr>
                </a:solidFill>
              </a:rPr>
              <a:t>.</a:t>
            </a:r>
            <a:r>
              <a:rPr lang="en-US" b="1" u="sng" dirty="0">
                <a:solidFill>
                  <a:schemeClr val="accent4">
                    <a:lumMod val="75000"/>
                  </a:schemeClr>
                </a:solidFill>
              </a:rPr>
              <a:t> </a:t>
            </a:r>
          </a:p>
          <a:p>
            <a:r>
              <a:rPr lang="en-US" sz="1100" dirty="0"/>
              <a:t>Nobby's Tattoo parlor is a Tattoo shop located in the center of Carmarthen and has been open and tattooing since 1996. Nobby (the owner) tattoos a very wide variety of subjects from portraits to wildlife and animals, but his specialty is to cover up tattoos that people no longer want. My research objective will be to try and understand why people decide to get a tattoo, and then years later get it covered up by yet another tattoo. Furthermore, I will be trying to evaluate the meaning behind a covered tattoo and whether the meaning behind the original design is psychologically gone, or whether it has just been suppressed by the representation of a new design and whether any sociological connections can </a:t>
            </a:r>
            <a:r>
              <a:rPr lang="en-US" sz="1100"/>
              <a:t>be seen.</a:t>
            </a:r>
            <a:endParaRPr lang="en-US" sz="1600" dirty="0"/>
          </a:p>
        </p:txBody>
      </p:sp>
      <p:pic>
        <p:nvPicPr>
          <p:cNvPr id="11" name="Picture 10">
            <a:extLst>
              <a:ext uri="{FF2B5EF4-FFF2-40B4-BE49-F238E27FC236}">
                <a16:creationId xmlns:a16="http://schemas.microsoft.com/office/drawing/2014/main" id="{148F6792-6D40-0147-A040-849CDEC5D252}"/>
              </a:ext>
            </a:extLst>
          </p:cNvPr>
          <p:cNvPicPr>
            <a:picLocks noChangeAspect="1"/>
          </p:cNvPicPr>
          <p:nvPr/>
        </p:nvPicPr>
        <p:blipFill rotWithShape="1">
          <a:blip r:embed="rId3"/>
          <a:srcRect t="12959" b="11605"/>
          <a:stretch/>
        </p:blipFill>
        <p:spPr>
          <a:xfrm>
            <a:off x="55651" y="1005785"/>
            <a:ext cx="1649610" cy="2143125"/>
          </a:xfrm>
          <a:prstGeom prst="rect">
            <a:avLst/>
          </a:prstGeom>
        </p:spPr>
      </p:pic>
      <p:pic>
        <p:nvPicPr>
          <p:cNvPr id="14" name="Picture 13">
            <a:extLst>
              <a:ext uri="{FF2B5EF4-FFF2-40B4-BE49-F238E27FC236}">
                <a16:creationId xmlns:a16="http://schemas.microsoft.com/office/drawing/2014/main" id="{81CBC981-5C07-3643-85D8-0B34F04DCD45}"/>
              </a:ext>
            </a:extLst>
          </p:cNvPr>
          <p:cNvPicPr>
            <a:picLocks noChangeAspect="1"/>
          </p:cNvPicPr>
          <p:nvPr/>
        </p:nvPicPr>
        <p:blipFill>
          <a:blip r:embed="rId4"/>
          <a:stretch>
            <a:fillRect/>
          </a:stretch>
        </p:blipFill>
        <p:spPr>
          <a:xfrm>
            <a:off x="55651" y="3837375"/>
            <a:ext cx="1651530" cy="2143125"/>
          </a:xfrm>
          <a:prstGeom prst="rect">
            <a:avLst/>
          </a:prstGeom>
        </p:spPr>
      </p:pic>
      <p:sp>
        <p:nvSpPr>
          <p:cNvPr id="15" name="TextBox 14">
            <a:extLst>
              <a:ext uri="{FF2B5EF4-FFF2-40B4-BE49-F238E27FC236}">
                <a16:creationId xmlns:a16="http://schemas.microsoft.com/office/drawing/2014/main" id="{2BC187F3-8532-1C4D-A438-C0DA3E2124B2}"/>
              </a:ext>
            </a:extLst>
          </p:cNvPr>
          <p:cNvSpPr txBox="1"/>
          <p:nvPr/>
        </p:nvSpPr>
        <p:spPr>
          <a:xfrm>
            <a:off x="8918236" y="784136"/>
            <a:ext cx="3072745" cy="3323987"/>
          </a:xfrm>
          <a:prstGeom prst="rect">
            <a:avLst/>
          </a:prstGeom>
          <a:noFill/>
        </p:spPr>
        <p:txBody>
          <a:bodyPr wrap="square" rtlCol="0">
            <a:spAutoFit/>
          </a:bodyPr>
          <a:lstStyle/>
          <a:p>
            <a:r>
              <a:rPr lang="en-US" sz="1600" b="1" u="sng" dirty="0">
                <a:solidFill>
                  <a:schemeClr val="accent4">
                    <a:lumMod val="40000"/>
                    <a:lumOff val="60000"/>
                  </a:schemeClr>
                </a:solidFill>
              </a:rPr>
              <a:t>Myself and my tattoos </a:t>
            </a:r>
            <a:endParaRPr lang="en-GB" sz="1600" b="1" u="sng" dirty="0">
              <a:solidFill>
                <a:schemeClr val="accent4">
                  <a:lumMod val="40000"/>
                  <a:lumOff val="60000"/>
                </a:schemeClr>
              </a:solidFill>
            </a:endParaRPr>
          </a:p>
          <a:p>
            <a:r>
              <a:rPr lang="en-US" sz="1100" dirty="0"/>
              <a:t>One of the key reasons for me choosing this topic was because, I myself have many of my own artworks tattooed on my body, and as they are my own pieces, hold a sentimental place in my heart. The only person I have trusted tattooing my own work permanently onto my skin is Nobby, they’ve been absolutely superb pieces. But I have had other experiences of tattoos in the past that have held dear meaning to me, but over time, the meaning has diminished and I have felt no connection to the design, and have therefore been debating whether to get it covered for quite some time. This will greatly help with my research as I can draw off others experiences of having something covered up but can also reflect on my own experience and see how my research and results affect one another. </a:t>
            </a:r>
            <a:endParaRPr lang="en-GB" sz="1100" dirty="0"/>
          </a:p>
          <a:p>
            <a:endParaRPr lang="en-GB" dirty="0"/>
          </a:p>
        </p:txBody>
      </p:sp>
      <p:sp>
        <p:nvSpPr>
          <p:cNvPr id="16" name="TextBox 15">
            <a:extLst>
              <a:ext uri="{FF2B5EF4-FFF2-40B4-BE49-F238E27FC236}">
                <a16:creationId xmlns:a16="http://schemas.microsoft.com/office/drawing/2014/main" id="{EC264F1E-BADB-9C44-B743-4A33A30E7212}"/>
              </a:ext>
            </a:extLst>
          </p:cNvPr>
          <p:cNvSpPr txBox="1"/>
          <p:nvPr/>
        </p:nvSpPr>
        <p:spPr>
          <a:xfrm>
            <a:off x="1780358" y="3020024"/>
            <a:ext cx="4470713" cy="3554819"/>
          </a:xfrm>
          <a:prstGeom prst="rect">
            <a:avLst/>
          </a:prstGeom>
          <a:noFill/>
        </p:spPr>
        <p:txBody>
          <a:bodyPr wrap="square" rtlCol="0">
            <a:spAutoFit/>
          </a:bodyPr>
          <a:lstStyle/>
          <a:p>
            <a:r>
              <a:rPr lang="en-US" sz="1600" b="1" u="sng" dirty="0">
                <a:solidFill>
                  <a:schemeClr val="accent4">
                    <a:lumMod val="60000"/>
                    <a:lumOff val="40000"/>
                  </a:schemeClr>
                </a:solidFill>
              </a:rPr>
              <a:t>Research methods </a:t>
            </a:r>
            <a:r>
              <a:rPr lang="en-US" sz="1200" dirty="0"/>
              <a:t> </a:t>
            </a:r>
          </a:p>
          <a:p>
            <a:r>
              <a:rPr lang="en-US" sz="1100" dirty="0"/>
              <a:t>My research methods will mainly involve participation observation. I will </a:t>
            </a:r>
          </a:p>
          <a:p>
            <a:r>
              <a:rPr lang="en-US" sz="1100" dirty="0"/>
              <a:t>be booking myself into Nobby’s tattooist to get my previous design</a:t>
            </a:r>
          </a:p>
          <a:p>
            <a:r>
              <a:rPr lang="en-US" sz="1100" dirty="0"/>
              <a:t> covered. This will be able to determine whether the original significance </a:t>
            </a:r>
          </a:p>
          <a:p>
            <a:r>
              <a:rPr lang="en-US" sz="1100" dirty="0"/>
              <a:t>still floats around in my mind, or whether the meaning is completely </a:t>
            </a:r>
          </a:p>
          <a:p>
            <a:r>
              <a:rPr lang="en-US" sz="1100" dirty="0"/>
              <a:t>replaced with the new tattoo and its new representation. I will be using a couple of articles and books written on the method to help me understand how to engage best with participation observation, authors such as ,  Hume. L and Mulcock. J (2004) Anthropologist in the field: Cases in participant observation’ and </a:t>
            </a:r>
            <a:r>
              <a:rPr lang="en-US" sz="1100" dirty="0" err="1"/>
              <a:t>Aktinson</a:t>
            </a:r>
            <a:r>
              <a:rPr lang="en-US" sz="1100" dirty="0"/>
              <a:t>. P and Hammersley. M (1998) Ethnography and participant observation.   I may also conduct a focus group, with attendants who have previously had a cover-up, to see where their judgements lie on the question at hand. Other methods that will come in handy for my research are self-reflection/reflexivity where I will be keeping a diary for the duration of my tattoo and for a small time before and after, so I can reflect on my thought and keep a solid log of how I’m feeling in regards to the cover-up and if the old tattoo still has an impact on me. Ill also put together some partially structured interviews with a few of Nobby’s clients to try and gain a better understanding and knowledge as to why they covered the original design in the first place.</a:t>
            </a:r>
            <a:r>
              <a:rPr lang="en-GB" sz="1100" dirty="0"/>
              <a:t> </a:t>
            </a:r>
            <a:endParaRPr lang="en-US" sz="1100" dirty="0"/>
          </a:p>
        </p:txBody>
      </p:sp>
      <p:sp>
        <p:nvSpPr>
          <p:cNvPr id="2" name="TextBox 1">
            <a:extLst>
              <a:ext uri="{FF2B5EF4-FFF2-40B4-BE49-F238E27FC236}">
                <a16:creationId xmlns:a16="http://schemas.microsoft.com/office/drawing/2014/main" id="{274E9F80-F078-E84B-807A-3987870A421F}"/>
              </a:ext>
            </a:extLst>
          </p:cNvPr>
          <p:cNvSpPr txBox="1"/>
          <p:nvPr/>
        </p:nvSpPr>
        <p:spPr>
          <a:xfrm>
            <a:off x="6173536" y="3961992"/>
            <a:ext cx="4229550" cy="2908489"/>
          </a:xfrm>
          <a:prstGeom prst="rect">
            <a:avLst/>
          </a:prstGeom>
          <a:noFill/>
        </p:spPr>
        <p:txBody>
          <a:bodyPr wrap="square" rtlCol="0">
            <a:spAutoFit/>
          </a:bodyPr>
          <a:lstStyle/>
          <a:p>
            <a:r>
              <a:rPr lang="en-US" dirty="0">
                <a:solidFill>
                  <a:schemeClr val="accent4">
                    <a:lumMod val="20000"/>
                    <a:lumOff val="80000"/>
                  </a:schemeClr>
                </a:solidFill>
              </a:rPr>
              <a:t>Ethical issues</a:t>
            </a:r>
          </a:p>
          <a:p>
            <a:r>
              <a:rPr lang="en-GB" sz="1100" dirty="0"/>
              <a:t>The ethical implications involved are mainly orientated around consent. I’d need consent from Nobby to use his photos and other materials. I’d also need his consent to conduct my research and write the final piece in ethnographic form. I’d have to be very careful as to what I am going to write as I always have to consider the fact that my piece could affect then reputation of the shop, which could therefor effect his business. Another ethical concern would be the anonymity and desecration of his clientele, and whether they would want their names and their tattoos published in my ethnography. As I’m using participation observation as my main method of research, hygiene would also come into play, I could possibly get an infection from a used needle or gloves, but as I’ve had tattoos there before and are very confident in their work and their hygiene level I feel a lot more relaxed about this ethical concern than the others. These are all ethical issues that I am going to try and consider and work around for my research.</a:t>
            </a:r>
            <a:endParaRPr lang="en-US" sz="1100" dirty="0">
              <a:solidFill>
                <a:schemeClr val="accent4">
                  <a:lumMod val="20000"/>
                  <a:lumOff val="80000"/>
                </a:schemeClr>
              </a:solidFill>
            </a:endParaRPr>
          </a:p>
        </p:txBody>
      </p:sp>
      <p:sp>
        <p:nvSpPr>
          <p:cNvPr id="3" name="TextBox 2">
            <a:extLst>
              <a:ext uri="{FF2B5EF4-FFF2-40B4-BE49-F238E27FC236}">
                <a16:creationId xmlns:a16="http://schemas.microsoft.com/office/drawing/2014/main" id="{47EC5E90-8496-FA49-A4DF-7677580F613E}"/>
              </a:ext>
            </a:extLst>
          </p:cNvPr>
          <p:cNvSpPr txBox="1"/>
          <p:nvPr/>
        </p:nvSpPr>
        <p:spPr>
          <a:xfrm>
            <a:off x="-41620" y="3148910"/>
            <a:ext cx="1865024" cy="215444"/>
          </a:xfrm>
          <a:prstGeom prst="rect">
            <a:avLst/>
          </a:prstGeom>
          <a:noFill/>
        </p:spPr>
        <p:txBody>
          <a:bodyPr wrap="square" rtlCol="0">
            <a:spAutoFit/>
          </a:bodyPr>
          <a:lstStyle/>
          <a:p>
            <a:r>
              <a:rPr lang="en-US" sz="800" dirty="0">
                <a:solidFill>
                  <a:schemeClr val="accent4">
                    <a:lumMod val="60000"/>
                    <a:lumOff val="40000"/>
                  </a:schemeClr>
                </a:solidFill>
              </a:rPr>
              <a:t>Me at Nobby's after getting my tattoo</a:t>
            </a:r>
            <a:r>
              <a:rPr lang="en-US" sz="800" dirty="0">
                <a:solidFill>
                  <a:schemeClr val="accent4">
                    <a:lumMod val="75000"/>
                  </a:schemeClr>
                </a:solidFill>
              </a:rPr>
              <a:t>.</a:t>
            </a:r>
          </a:p>
        </p:txBody>
      </p:sp>
      <p:sp>
        <p:nvSpPr>
          <p:cNvPr id="4" name="TextBox 3">
            <a:extLst>
              <a:ext uri="{FF2B5EF4-FFF2-40B4-BE49-F238E27FC236}">
                <a16:creationId xmlns:a16="http://schemas.microsoft.com/office/drawing/2014/main" id="{43E0A031-6008-2642-867E-9BE2DB0D8C97}"/>
              </a:ext>
            </a:extLst>
          </p:cNvPr>
          <p:cNvSpPr txBox="1"/>
          <p:nvPr/>
        </p:nvSpPr>
        <p:spPr>
          <a:xfrm>
            <a:off x="55650" y="5966600"/>
            <a:ext cx="1584382" cy="215444"/>
          </a:xfrm>
          <a:prstGeom prst="rect">
            <a:avLst/>
          </a:prstGeom>
          <a:noFill/>
        </p:spPr>
        <p:txBody>
          <a:bodyPr wrap="square" rtlCol="0">
            <a:spAutoFit/>
          </a:bodyPr>
          <a:lstStyle/>
          <a:p>
            <a:r>
              <a:rPr lang="en-US" sz="800" dirty="0">
                <a:solidFill>
                  <a:schemeClr val="accent4">
                    <a:lumMod val="60000"/>
                    <a:lumOff val="40000"/>
                  </a:schemeClr>
                </a:solidFill>
              </a:rPr>
              <a:t>The tattoo I am getting covered</a:t>
            </a:r>
            <a:r>
              <a:rPr lang="en-US" sz="800" dirty="0"/>
              <a:t>.</a:t>
            </a:r>
          </a:p>
        </p:txBody>
      </p:sp>
      <p:sp>
        <p:nvSpPr>
          <p:cNvPr id="6" name="TextBox 5">
            <a:extLst>
              <a:ext uri="{FF2B5EF4-FFF2-40B4-BE49-F238E27FC236}">
                <a16:creationId xmlns:a16="http://schemas.microsoft.com/office/drawing/2014/main" id="{877BF392-9488-3B42-BE94-9E8F9C561030}"/>
              </a:ext>
            </a:extLst>
          </p:cNvPr>
          <p:cNvSpPr txBox="1"/>
          <p:nvPr/>
        </p:nvSpPr>
        <p:spPr>
          <a:xfrm>
            <a:off x="7543097" y="3730399"/>
            <a:ext cx="1578545" cy="215444"/>
          </a:xfrm>
          <a:prstGeom prst="rect">
            <a:avLst/>
          </a:prstGeom>
          <a:noFill/>
        </p:spPr>
        <p:txBody>
          <a:bodyPr wrap="square" rtlCol="0">
            <a:spAutoFit/>
          </a:bodyPr>
          <a:lstStyle/>
          <a:p>
            <a:r>
              <a:rPr lang="en-US" sz="800" dirty="0">
                <a:solidFill>
                  <a:schemeClr val="accent4">
                    <a:lumMod val="50000"/>
                  </a:schemeClr>
                </a:solidFill>
              </a:rPr>
              <a:t>The front of Nobby's shop</a:t>
            </a:r>
            <a:r>
              <a:rPr lang="en-US" sz="800" dirty="0">
                <a:solidFill>
                  <a:schemeClr val="accent4">
                    <a:lumMod val="60000"/>
                    <a:lumOff val="40000"/>
                  </a:schemeClr>
                </a:solidFill>
              </a:rPr>
              <a:t>. </a:t>
            </a:r>
          </a:p>
        </p:txBody>
      </p:sp>
      <p:sp>
        <p:nvSpPr>
          <p:cNvPr id="9" name="TextBox 8">
            <a:extLst>
              <a:ext uri="{FF2B5EF4-FFF2-40B4-BE49-F238E27FC236}">
                <a16:creationId xmlns:a16="http://schemas.microsoft.com/office/drawing/2014/main" id="{14A97EF5-5D9F-7B45-B6BB-E29A8BB3EF89}"/>
              </a:ext>
            </a:extLst>
          </p:cNvPr>
          <p:cNvSpPr txBox="1"/>
          <p:nvPr/>
        </p:nvSpPr>
        <p:spPr>
          <a:xfrm>
            <a:off x="10364317" y="3961992"/>
            <a:ext cx="1866449" cy="2923877"/>
          </a:xfrm>
          <a:prstGeom prst="rect">
            <a:avLst/>
          </a:prstGeom>
          <a:noFill/>
        </p:spPr>
        <p:txBody>
          <a:bodyPr wrap="square" rtlCol="0">
            <a:spAutoFit/>
          </a:bodyPr>
          <a:lstStyle/>
          <a:p>
            <a:r>
              <a:rPr lang="en-GB" sz="800" b="1" u="sng" dirty="0">
                <a:solidFill>
                  <a:schemeClr val="accent4">
                    <a:lumMod val="40000"/>
                    <a:lumOff val="60000"/>
                  </a:schemeClr>
                </a:solidFill>
              </a:rPr>
              <a:t>Bibliography</a:t>
            </a:r>
            <a:endParaRPr lang="en-GB" sz="800" b="1" dirty="0">
              <a:solidFill>
                <a:schemeClr val="accent4">
                  <a:lumMod val="40000"/>
                  <a:lumOff val="60000"/>
                </a:schemeClr>
              </a:solidFill>
            </a:endParaRPr>
          </a:p>
          <a:p>
            <a:r>
              <a:rPr lang="en-GB" sz="800" dirty="0">
                <a:solidFill>
                  <a:schemeClr val="accent4">
                    <a:lumMod val="40000"/>
                    <a:lumOff val="60000"/>
                  </a:schemeClr>
                </a:solidFill>
              </a:rPr>
              <a:t> Hume, L and </a:t>
            </a:r>
            <a:r>
              <a:rPr lang="en-GB" sz="800" dirty="0" err="1">
                <a:solidFill>
                  <a:schemeClr val="accent4">
                    <a:lumMod val="40000"/>
                    <a:lumOff val="60000"/>
                  </a:schemeClr>
                </a:solidFill>
              </a:rPr>
              <a:t>Mulcock</a:t>
            </a:r>
            <a:r>
              <a:rPr lang="en-GB" sz="800" dirty="0">
                <a:solidFill>
                  <a:schemeClr val="accent4">
                    <a:lumMod val="40000"/>
                    <a:lumOff val="60000"/>
                  </a:schemeClr>
                </a:solidFill>
              </a:rPr>
              <a:t>, J. (2004) </a:t>
            </a:r>
            <a:r>
              <a:rPr lang="en-GB" sz="800" i="1" dirty="0">
                <a:solidFill>
                  <a:schemeClr val="accent4">
                    <a:lumMod val="40000"/>
                    <a:lumOff val="60000"/>
                  </a:schemeClr>
                </a:solidFill>
              </a:rPr>
              <a:t>Anthropologists in the field: cases in participant observation. </a:t>
            </a:r>
            <a:r>
              <a:rPr lang="en-GB" sz="800" dirty="0">
                <a:solidFill>
                  <a:schemeClr val="accent4">
                    <a:lumMod val="40000"/>
                    <a:lumOff val="60000"/>
                  </a:schemeClr>
                </a:solidFill>
              </a:rPr>
              <a:t>New York: Columbia University Press.</a:t>
            </a:r>
          </a:p>
          <a:p>
            <a:r>
              <a:rPr lang="en-GB" sz="800" dirty="0">
                <a:solidFill>
                  <a:schemeClr val="accent4">
                    <a:lumMod val="40000"/>
                    <a:lumOff val="60000"/>
                  </a:schemeClr>
                </a:solidFill>
              </a:rPr>
              <a:t>Atkinson, P. and Hammersley, M. (1994) </a:t>
            </a:r>
            <a:r>
              <a:rPr lang="en-GB" sz="800" i="1" dirty="0">
                <a:solidFill>
                  <a:schemeClr val="accent4">
                    <a:lumMod val="40000"/>
                    <a:lumOff val="60000"/>
                  </a:schemeClr>
                </a:solidFill>
              </a:rPr>
              <a:t>Ethnography and participant observation.</a:t>
            </a:r>
            <a:r>
              <a:rPr lang="en-GB" sz="800" dirty="0">
                <a:solidFill>
                  <a:schemeClr val="accent4">
                    <a:lumMod val="40000"/>
                    <a:lumOff val="60000"/>
                  </a:schemeClr>
                </a:solidFill>
              </a:rPr>
              <a:t> Thousand Oaks, CA, US: Sage Publications, Inc.</a:t>
            </a:r>
          </a:p>
          <a:p>
            <a:r>
              <a:rPr lang="en-GB" sz="800" dirty="0">
                <a:solidFill>
                  <a:schemeClr val="accent4">
                    <a:lumMod val="40000"/>
                    <a:lumOff val="60000"/>
                  </a:schemeClr>
                </a:solidFill>
              </a:rPr>
              <a:t>Nobby's Tattoo parlour., </a:t>
            </a:r>
            <a:r>
              <a:rPr lang="en-GB" sz="800" i="1" dirty="0">
                <a:solidFill>
                  <a:schemeClr val="accent4">
                    <a:lumMod val="40000"/>
                    <a:lumOff val="60000"/>
                  </a:schemeClr>
                </a:solidFill>
              </a:rPr>
              <a:t> Tattooing and piercing in Carmarthen,</a:t>
            </a:r>
            <a:r>
              <a:rPr lang="en-GB" sz="800" dirty="0">
                <a:solidFill>
                  <a:schemeClr val="accent4">
                    <a:lumMod val="40000"/>
                    <a:lumOff val="60000"/>
                  </a:schemeClr>
                </a:solidFill>
              </a:rPr>
              <a:t> Available at</a:t>
            </a:r>
            <a:r>
              <a:rPr lang="en-GB" sz="800" i="1" dirty="0">
                <a:solidFill>
                  <a:schemeClr val="accent4">
                    <a:lumMod val="40000"/>
                    <a:lumOff val="60000"/>
                  </a:schemeClr>
                </a:solidFill>
              </a:rPr>
              <a:t>: </a:t>
            </a:r>
            <a:r>
              <a:rPr lang="en-GB" sz="800" u="sng" dirty="0">
                <a:solidFill>
                  <a:schemeClr val="accent4">
                    <a:lumMod val="40000"/>
                    <a:lumOff val="60000"/>
                  </a:schemeClr>
                </a:solidFill>
                <a:hlinkClick r:id="rId5">
                  <a:extLst>
                    <a:ext uri="{A12FA001-AC4F-418D-AE19-62706E023703}">
                      <ahyp:hlinkClr xmlns:ahyp="http://schemas.microsoft.com/office/drawing/2018/hyperlinkcolor" val="tx"/>
                    </a:ext>
                  </a:extLst>
                </a:hlinkClick>
              </a:rPr>
              <a:t>https://citikey.uk/display/nobbys-tattoo-parlour-838Z5</a:t>
            </a:r>
            <a:r>
              <a:rPr lang="en-GB" sz="800" dirty="0">
                <a:solidFill>
                  <a:schemeClr val="accent4">
                    <a:lumMod val="40000"/>
                    <a:lumOff val="60000"/>
                  </a:schemeClr>
                </a:solidFill>
              </a:rPr>
              <a:t> (Accessed on 2nd of October 2019)</a:t>
            </a:r>
          </a:p>
          <a:p>
            <a:r>
              <a:rPr lang="en-GB" sz="800" dirty="0">
                <a:solidFill>
                  <a:schemeClr val="accent4">
                    <a:lumMod val="40000"/>
                    <a:lumOff val="60000"/>
                  </a:schemeClr>
                </a:solidFill>
              </a:rPr>
              <a:t> </a:t>
            </a:r>
            <a:r>
              <a:rPr lang="en-GB" sz="800" b="1" u="sng" dirty="0">
                <a:solidFill>
                  <a:schemeClr val="accent4">
                    <a:lumMod val="40000"/>
                    <a:lumOff val="60000"/>
                  </a:schemeClr>
                </a:solidFill>
              </a:rPr>
              <a:t>Reference list</a:t>
            </a:r>
            <a:endParaRPr lang="en-GB" sz="800" b="1" dirty="0">
              <a:solidFill>
                <a:schemeClr val="accent4">
                  <a:lumMod val="40000"/>
                  <a:lumOff val="60000"/>
                </a:schemeClr>
              </a:solidFill>
            </a:endParaRPr>
          </a:p>
          <a:p>
            <a:r>
              <a:rPr lang="en-GB" sz="800" dirty="0">
                <a:solidFill>
                  <a:schemeClr val="accent4">
                    <a:lumMod val="40000"/>
                    <a:lumOff val="60000"/>
                  </a:schemeClr>
                </a:solidFill>
              </a:rPr>
              <a:t> </a:t>
            </a:r>
            <a:r>
              <a:rPr lang="en-GB" sz="800" dirty="0" err="1">
                <a:solidFill>
                  <a:schemeClr val="accent4">
                    <a:lumMod val="40000"/>
                    <a:lumOff val="60000"/>
                  </a:schemeClr>
                </a:solidFill>
              </a:rPr>
              <a:t>Kuwahara</a:t>
            </a:r>
            <a:r>
              <a:rPr lang="en-GB" sz="800" dirty="0">
                <a:solidFill>
                  <a:schemeClr val="accent4">
                    <a:lumMod val="40000"/>
                    <a:lumOff val="60000"/>
                  </a:schemeClr>
                </a:solidFill>
              </a:rPr>
              <a:t>, M. (2005) </a:t>
            </a:r>
            <a:r>
              <a:rPr lang="en-GB" sz="800" i="1" dirty="0">
                <a:solidFill>
                  <a:schemeClr val="accent4">
                    <a:lumMod val="40000"/>
                    <a:lumOff val="60000"/>
                  </a:schemeClr>
                </a:solidFill>
              </a:rPr>
              <a:t>Tattoo: An Anthropology. </a:t>
            </a:r>
            <a:r>
              <a:rPr lang="en-GB" sz="800" dirty="0">
                <a:solidFill>
                  <a:schemeClr val="accent4">
                    <a:lumMod val="40000"/>
                    <a:lumOff val="60000"/>
                  </a:schemeClr>
                </a:solidFill>
              </a:rPr>
              <a:t>Oxford: Berg Publishers.</a:t>
            </a:r>
          </a:p>
          <a:p>
            <a:r>
              <a:rPr lang="en-GB" sz="800" dirty="0">
                <a:solidFill>
                  <a:schemeClr val="accent4">
                    <a:lumMod val="40000"/>
                    <a:lumOff val="60000"/>
                  </a:schemeClr>
                </a:solidFill>
              </a:rPr>
              <a:t> Thomas, N and Cole, A and Douglas, B. (2005) </a:t>
            </a:r>
            <a:r>
              <a:rPr lang="en-GB" sz="800" i="1" dirty="0">
                <a:solidFill>
                  <a:schemeClr val="accent4">
                    <a:lumMod val="40000"/>
                    <a:lumOff val="60000"/>
                  </a:schemeClr>
                </a:solidFill>
              </a:rPr>
              <a:t>Tattoo: Bodies, Art and Exchange in the Pacific and the West. London: </a:t>
            </a:r>
            <a:r>
              <a:rPr lang="en-GB" sz="800" i="1" dirty="0" err="1">
                <a:solidFill>
                  <a:schemeClr val="accent4">
                    <a:lumMod val="40000"/>
                    <a:lumOff val="60000"/>
                  </a:schemeClr>
                </a:solidFill>
              </a:rPr>
              <a:t>Reaktion</a:t>
            </a:r>
            <a:r>
              <a:rPr lang="en-GB" sz="800" i="1" dirty="0">
                <a:solidFill>
                  <a:schemeClr val="accent4">
                    <a:lumMod val="40000"/>
                    <a:lumOff val="60000"/>
                  </a:schemeClr>
                </a:solidFill>
              </a:rPr>
              <a:t> Books Ltd.</a:t>
            </a:r>
            <a:endParaRPr lang="en-GB" sz="800" dirty="0">
              <a:solidFill>
                <a:schemeClr val="accent4">
                  <a:lumMod val="40000"/>
                  <a:lumOff val="60000"/>
                </a:schemeClr>
              </a:solidFill>
            </a:endParaRPr>
          </a:p>
          <a:p>
            <a:r>
              <a:rPr lang="en-GB" sz="800" dirty="0">
                <a:solidFill>
                  <a:schemeClr val="accent4">
                    <a:lumMod val="40000"/>
                    <a:lumOff val="60000"/>
                  </a:schemeClr>
                </a:solidFill>
              </a:rPr>
              <a:t> Featherstone, M. (2000) </a:t>
            </a:r>
            <a:r>
              <a:rPr lang="en-GB" sz="800" i="1" dirty="0">
                <a:solidFill>
                  <a:schemeClr val="accent4">
                    <a:lumMod val="40000"/>
                    <a:lumOff val="60000"/>
                  </a:schemeClr>
                </a:solidFill>
              </a:rPr>
              <a:t>Body Modification</a:t>
            </a:r>
            <a:r>
              <a:rPr lang="en-GB" sz="800" dirty="0">
                <a:solidFill>
                  <a:schemeClr val="accent4">
                    <a:lumMod val="40000"/>
                    <a:lumOff val="60000"/>
                  </a:schemeClr>
                </a:solidFill>
              </a:rPr>
              <a:t>. London: SAGE Publications.</a:t>
            </a:r>
          </a:p>
        </p:txBody>
      </p:sp>
      <p:cxnSp>
        <p:nvCxnSpPr>
          <p:cNvPr id="12" name="Straight Connector 11">
            <a:extLst>
              <a:ext uri="{FF2B5EF4-FFF2-40B4-BE49-F238E27FC236}">
                <a16:creationId xmlns:a16="http://schemas.microsoft.com/office/drawing/2014/main" id="{831C4274-3A35-9340-A4AB-63C50FC3C615}"/>
              </a:ext>
            </a:extLst>
          </p:cNvPr>
          <p:cNvCxnSpPr>
            <a:cxnSpLocks/>
          </p:cNvCxnSpPr>
          <p:nvPr/>
        </p:nvCxnSpPr>
        <p:spPr>
          <a:xfrm>
            <a:off x="1760800" y="3007544"/>
            <a:ext cx="4412736" cy="0"/>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E9BC02-C6C8-3045-9F63-0BF6D378AB5A}"/>
              </a:ext>
            </a:extLst>
          </p:cNvPr>
          <p:cNvCxnSpPr>
            <a:cxnSpLocks/>
          </p:cNvCxnSpPr>
          <p:nvPr/>
        </p:nvCxnSpPr>
        <p:spPr>
          <a:xfrm>
            <a:off x="6201718" y="873335"/>
            <a:ext cx="0" cy="6012534"/>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B121B3C-862A-B84B-8F5C-385C183249B0}"/>
              </a:ext>
            </a:extLst>
          </p:cNvPr>
          <p:cNvCxnSpPr>
            <a:cxnSpLocks/>
          </p:cNvCxnSpPr>
          <p:nvPr/>
        </p:nvCxnSpPr>
        <p:spPr>
          <a:xfrm>
            <a:off x="6201718" y="3957578"/>
            <a:ext cx="5990281" cy="0"/>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E39BF58-2235-554F-9FFB-554E330E86FC}"/>
              </a:ext>
            </a:extLst>
          </p:cNvPr>
          <p:cNvCxnSpPr>
            <a:cxnSpLocks/>
          </p:cNvCxnSpPr>
          <p:nvPr/>
        </p:nvCxnSpPr>
        <p:spPr>
          <a:xfrm>
            <a:off x="10403086" y="3957578"/>
            <a:ext cx="0" cy="2928291"/>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A84948E-68E2-B64D-9E91-D66592C8D5F2}"/>
              </a:ext>
            </a:extLst>
          </p:cNvPr>
          <p:cNvCxnSpPr>
            <a:cxnSpLocks/>
          </p:cNvCxnSpPr>
          <p:nvPr/>
        </p:nvCxnSpPr>
        <p:spPr>
          <a:xfrm flipV="1">
            <a:off x="8771891" y="853533"/>
            <a:ext cx="3420108" cy="8068"/>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EA2DD3D-8BE2-9545-BC76-F793B3C61FBA}"/>
              </a:ext>
            </a:extLst>
          </p:cNvPr>
          <p:cNvCxnSpPr>
            <a:cxnSpLocks/>
          </p:cNvCxnSpPr>
          <p:nvPr/>
        </p:nvCxnSpPr>
        <p:spPr>
          <a:xfrm>
            <a:off x="1780358" y="861602"/>
            <a:ext cx="4421360" cy="11733"/>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456684B-BBD4-604C-8DB1-721D1D052C7D}"/>
              </a:ext>
            </a:extLst>
          </p:cNvPr>
          <p:cNvCxnSpPr>
            <a:cxnSpLocks/>
          </p:cNvCxnSpPr>
          <p:nvPr/>
        </p:nvCxnSpPr>
        <p:spPr>
          <a:xfrm>
            <a:off x="1760800" y="861601"/>
            <a:ext cx="0" cy="6024268"/>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175FEE7-F523-A24B-A1A8-2A099838B96F}"/>
              </a:ext>
            </a:extLst>
          </p:cNvPr>
          <p:cNvCxnSpPr/>
          <p:nvPr/>
        </p:nvCxnSpPr>
        <p:spPr>
          <a:xfrm>
            <a:off x="8771891" y="853533"/>
            <a:ext cx="0" cy="3104045"/>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DCC09E9-2D73-2F41-9BC8-4623E2EAB876}"/>
              </a:ext>
            </a:extLst>
          </p:cNvPr>
          <p:cNvCxnSpPr/>
          <p:nvPr/>
        </p:nvCxnSpPr>
        <p:spPr>
          <a:xfrm>
            <a:off x="6173536" y="873335"/>
            <a:ext cx="2598355" cy="0"/>
          </a:xfrm>
          <a:prstGeom prst="line">
            <a:avLst/>
          </a:prstGeom>
          <a:l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05829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{5307B84A-BFED-AF4B-841D-07AF0592C1D5}tf10001122</Template>
  <TotalTime>502</TotalTime>
  <Words>517</Words>
  <Application>Microsoft Macintosh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Tw Cen MT</vt:lpstr>
      <vt:lpstr>Circuit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Roberts (1708243)</dc:creator>
  <cp:lastModifiedBy>Kayleigh Roberts (1708243)</cp:lastModifiedBy>
  <cp:revision>18</cp:revision>
  <dcterms:created xsi:type="dcterms:W3CDTF">2019-10-05T09:20:39Z</dcterms:created>
  <dcterms:modified xsi:type="dcterms:W3CDTF">2019-10-06T19:17:31Z</dcterms:modified>
</cp:coreProperties>
</file>