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48" r:id="rId1"/>
  </p:sldMasterIdLst>
  <p:notesMasterIdLst>
    <p:notesMasterId r:id="rId7"/>
  </p:notesMasterIdLst>
  <p:sldIdLst>
    <p:sldId id="256" r:id="rId2"/>
    <p:sldId id="257" r:id="rId3"/>
    <p:sldId id="259" r:id="rId4"/>
    <p:sldId id="258" r:id="rId5"/>
    <p:sldId id="260" r:id="rId6"/>
  </p:sldIdLst>
  <p:sldSz cx="9144000" cy="5143500" type="screen16x9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1620" userDrawn="1">
          <p15:clr>
            <a:srgbClr val="A4A3A4"/>
          </p15:clr>
        </p15:guide>
        <p15:guide id="2" pos="288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10CACA"/>
    <a:srgbClr val="85CEFF"/>
    <a:srgbClr val="DC85FF"/>
    <a:srgbClr val="00EED2"/>
    <a:srgbClr val="D05872"/>
    <a:srgbClr val="C2313E"/>
    <a:srgbClr val="D67F58"/>
    <a:srgbClr val="E04E63"/>
    <a:srgbClr val="B76537"/>
    <a:srgbClr val="BB77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0300" autoAdjust="0"/>
  </p:normalViewPr>
  <p:slideViewPr>
    <p:cSldViewPr>
      <p:cViewPr>
        <p:scale>
          <a:sx n="156" d="100"/>
          <a:sy n="156" d="100"/>
        </p:scale>
        <p:origin x="-372" y="72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152705" cy="152705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8D18E60-4300-4729-A0D7-6AB984C3922D}" type="datetimeFigureOut">
              <a:rPr lang="en-US" smtClean="0"/>
              <a:t>3/10/2022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533E96-F078-4B3D-A8F4-F1AF21EBC35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43001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stituent imagine diapozitiv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ubstituent note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1.Political Factors </a:t>
            </a:r>
          </a:p>
          <a:p>
            <a:r>
              <a:rPr lang="en-US" dirty="0" smtClean="0"/>
              <a:t>1a.</a:t>
            </a:r>
            <a:r>
              <a:rPr lang="ro-RO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ro-RO" sz="1200" b="0" i="0" u="none" strike="noStrike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Tax</a:t>
            </a:r>
            <a:r>
              <a:rPr lang="ro-RO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ro-RO" sz="1200" b="0" i="0" u="none" strike="noStrike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Polic</a:t>
            </a:r>
            <a:r>
              <a:rPr lang="en-US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</a:t>
            </a:r>
            <a:endParaRPr lang="en-US" dirty="0" smtClean="0"/>
          </a:p>
          <a:p>
            <a:r>
              <a:rPr lang="en-US" dirty="0" smtClean="0"/>
              <a:t>1b.</a:t>
            </a:r>
            <a:r>
              <a:rPr lang="ro-RO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ro-RO" sz="1200" b="0" i="0" u="none" strike="noStrike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Bureaucracy</a:t>
            </a:r>
            <a:endParaRPr lang="en-US" dirty="0" smtClean="0"/>
          </a:p>
          <a:p>
            <a:r>
              <a:rPr lang="en-US" dirty="0" smtClean="0"/>
              <a:t>1c.Stability</a:t>
            </a:r>
          </a:p>
          <a:p>
            <a:r>
              <a:rPr lang="en-US" dirty="0" smtClean="0"/>
              <a:t>2.</a:t>
            </a:r>
            <a:r>
              <a:rPr lang="en-US" baseline="0" dirty="0" smtClean="0"/>
              <a:t> Economical Factors:</a:t>
            </a:r>
          </a:p>
          <a:p>
            <a:r>
              <a:rPr lang="en-US" baseline="0" dirty="0" smtClean="0"/>
              <a:t>2a.Wages</a:t>
            </a:r>
          </a:p>
          <a:p>
            <a:r>
              <a:rPr lang="en-US" baseline="0" dirty="0" smtClean="0"/>
              <a:t>2b.</a:t>
            </a:r>
            <a:r>
              <a:rPr lang="ro-RO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Economic </a:t>
            </a:r>
            <a:r>
              <a:rPr lang="ro-RO" sz="1200" b="0" i="0" u="none" strike="noStrike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Growth</a:t>
            </a:r>
            <a:r>
              <a:rPr lang="ro-RO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ro-RO" sz="1200" b="0" i="0" u="none" strike="noStrike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Rates</a:t>
            </a:r>
            <a:endParaRPr lang="en-US" baseline="0" dirty="0" smtClean="0"/>
          </a:p>
          <a:p>
            <a:r>
              <a:rPr lang="en-US" baseline="0" dirty="0" smtClean="0"/>
              <a:t>2c.</a:t>
            </a:r>
            <a:r>
              <a:rPr lang="ro-RO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ro-RO" sz="1200" b="0" i="0" u="none" strike="noStrike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Unemployment</a:t>
            </a:r>
            <a:r>
              <a:rPr lang="ro-RO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ro-RO" sz="1200" b="0" i="0" u="none" strike="noStrike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Rates</a:t>
            </a:r>
            <a:endParaRPr lang="en-US" baseline="0" dirty="0" smtClean="0"/>
          </a:p>
          <a:p>
            <a:r>
              <a:rPr lang="en-US" baseline="0" dirty="0" smtClean="0"/>
              <a:t>3.Social Factors:</a:t>
            </a:r>
          </a:p>
          <a:p>
            <a:r>
              <a:rPr lang="en-US" baseline="0" dirty="0" smtClean="0"/>
              <a:t>3a.</a:t>
            </a:r>
            <a:r>
              <a:rPr lang="ro-RO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ro-RO" sz="1200" b="0" i="0" u="none" strike="noStrike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Career</a:t>
            </a:r>
            <a:r>
              <a:rPr lang="ro-RO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  <a:r>
              <a:rPr lang="ro-RO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Attitude</a:t>
            </a:r>
            <a:r>
              <a:rPr 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</a:t>
            </a:r>
            <a:endParaRPr lang="en-US" baseline="0" dirty="0" smtClean="0"/>
          </a:p>
          <a:p>
            <a:r>
              <a:rPr lang="en-US" baseline="0" dirty="0" smtClean="0"/>
              <a:t>3b.</a:t>
            </a:r>
            <a:r>
              <a:rPr lang="ro-RO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ro-RO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Health</a:t>
            </a:r>
            <a:r>
              <a:rPr lang="ro-RO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ro-RO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Consciousness</a:t>
            </a:r>
            <a:endParaRPr lang="en-US" baseline="0" dirty="0" smtClean="0"/>
          </a:p>
          <a:p>
            <a:r>
              <a:rPr lang="en-US" baseline="0" dirty="0" smtClean="0"/>
              <a:t>3c.</a:t>
            </a:r>
            <a:r>
              <a:rPr lang="ro-RO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Cultural </a:t>
            </a:r>
            <a:r>
              <a:rPr lang="ro-RO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Aspects</a:t>
            </a:r>
            <a:r>
              <a:rPr lang="ro-RO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&amp; </a:t>
            </a:r>
            <a:r>
              <a:rPr lang="ro-RO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Perceptions</a:t>
            </a:r>
            <a:endParaRPr lang="en-US" baseline="0" dirty="0" smtClean="0"/>
          </a:p>
          <a:p>
            <a:r>
              <a:rPr lang="en-US" baseline="0" dirty="0" smtClean="0"/>
              <a:t>4.Technological Factors</a:t>
            </a:r>
          </a:p>
          <a:p>
            <a:r>
              <a:rPr lang="en-US" baseline="0" dirty="0" smtClean="0"/>
              <a:t>4a.</a:t>
            </a:r>
            <a:r>
              <a:rPr lang="ro-RO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R&amp;D</a:t>
            </a:r>
            <a:r>
              <a:rPr lang="en-US" sz="1200" b="0" i="0" u="none" strike="noStrike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ro-RO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Activity</a:t>
            </a:r>
            <a:endParaRPr lang="en-US" baseline="0" dirty="0" smtClean="0"/>
          </a:p>
          <a:p>
            <a:r>
              <a:rPr lang="en-US" baseline="0" dirty="0" smtClean="0"/>
              <a:t>4b.</a:t>
            </a:r>
            <a:r>
              <a:rPr lang="ro-RO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ro-RO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Automation</a:t>
            </a:r>
            <a:endParaRPr lang="en-US" baseline="0" dirty="0" smtClean="0"/>
          </a:p>
          <a:p>
            <a:r>
              <a:rPr lang="en-US" baseline="0" dirty="0" smtClean="0"/>
              <a:t>4c.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The Rate of change in technology</a:t>
            </a:r>
            <a:endParaRPr lang="en-US" baseline="0" dirty="0" smtClean="0"/>
          </a:p>
          <a:p>
            <a:r>
              <a:rPr lang="en-US" baseline="0" dirty="0" smtClean="0"/>
              <a:t>5.Legal Factors</a:t>
            </a:r>
          </a:p>
          <a:p>
            <a:r>
              <a:rPr lang="en-US" baseline="0" dirty="0" smtClean="0"/>
              <a:t>5a.</a:t>
            </a:r>
            <a:r>
              <a:rPr lang="ro-RO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Industry </a:t>
            </a:r>
            <a:r>
              <a:rPr lang="ro-RO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Regulation</a:t>
            </a:r>
            <a:endParaRPr lang="en-US" baseline="0" dirty="0" smtClean="0"/>
          </a:p>
          <a:p>
            <a:r>
              <a:rPr lang="en-US" baseline="0" dirty="0" smtClean="0"/>
              <a:t>5b.</a:t>
            </a:r>
            <a:r>
              <a:rPr lang="ro-RO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ro-RO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Licenses</a:t>
            </a:r>
            <a:r>
              <a:rPr lang="ro-RO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&amp; </a:t>
            </a:r>
            <a:r>
              <a:rPr lang="ro-RO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Permits</a:t>
            </a:r>
            <a:endParaRPr lang="en-US" baseline="0" dirty="0" smtClean="0"/>
          </a:p>
          <a:p>
            <a:r>
              <a:rPr lang="en-US" baseline="0" dirty="0" smtClean="0"/>
              <a:t>5c.</a:t>
            </a:r>
            <a:r>
              <a:rPr lang="ro-RO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ro-RO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Labor</a:t>
            </a:r>
            <a:r>
              <a:rPr lang="ro-RO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ro-RO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Laws</a:t>
            </a:r>
            <a:endParaRPr lang="en-US" baseline="0" dirty="0" smtClean="0"/>
          </a:p>
          <a:p>
            <a:r>
              <a:rPr lang="en-US" baseline="0" dirty="0" smtClean="0"/>
              <a:t>6 Environmental  Factors:</a:t>
            </a:r>
          </a:p>
          <a:p>
            <a:r>
              <a:rPr lang="en-US" baseline="0" dirty="0" smtClean="0"/>
              <a:t>6a.</a:t>
            </a:r>
            <a:r>
              <a:rPr lang="ro-RO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ro-RO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Pollution</a:t>
            </a:r>
            <a:endParaRPr lang="en-US" baseline="0" dirty="0" smtClean="0"/>
          </a:p>
          <a:p>
            <a:r>
              <a:rPr lang="en-US" baseline="0" dirty="0" smtClean="0"/>
              <a:t>6b.Work Condition</a:t>
            </a:r>
          </a:p>
          <a:p>
            <a:r>
              <a:rPr lang="en-US" baseline="0" dirty="0" smtClean="0"/>
              <a:t>6c.Work </a:t>
            </a:r>
            <a:r>
              <a:rPr lang="en-US" baseline="0" dirty="0" err="1" smtClean="0"/>
              <a:t>CLimate</a:t>
            </a:r>
            <a:endParaRPr lang="ro-RO" dirty="0"/>
          </a:p>
        </p:txBody>
      </p:sp>
      <p:sp>
        <p:nvSpPr>
          <p:cNvPr id="4" name="Substituent număr diapozitiv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533E96-F078-4B3D-A8F4-F1AF21EBC357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068591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7350B06-B074-48FC-8CFD-53D2CD8FB95F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459681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609905" y="1655520"/>
            <a:ext cx="8076895" cy="1527050"/>
          </a:xfr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algn="r">
              <a:defRPr sz="36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</a:t>
            </a:r>
            <a:br>
              <a:rPr lang="en-US" dirty="0"/>
            </a:br>
            <a:r>
              <a:rPr lang="en-US" dirty="0"/>
              <a:t>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09905" y="3182570"/>
            <a:ext cx="8076895" cy="763525"/>
          </a:xfrm>
        </p:spPr>
        <p:txBody>
          <a:bodyPr>
            <a:normAutofit/>
          </a:bodyPr>
          <a:lstStyle>
            <a:lvl1pPr marL="0" indent="0" algn="r">
              <a:buNone/>
              <a:defRPr sz="2800" b="0" i="0">
                <a:solidFill>
                  <a:schemeClr val="bg1"/>
                </a:solidFill>
              </a:defRPr>
            </a:lvl1pPr>
            <a:lvl2pPr marL="45718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37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56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75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594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13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3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50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3/10/2022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38751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0730" y="308127"/>
            <a:ext cx="8246071" cy="789601"/>
          </a:xfrm>
        </p:spPr>
        <p:txBody>
          <a:bodyPr>
            <a:normAutofit/>
          </a:bodyPr>
          <a:lstStyle>
            <a:lvl1pPr algn="r">
              <a:defRPr sz="3600" baseline="0">
                <a:solidFill>
                  <a:schemeClr val="bg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0730" y="1502816"/>
            <a:ext cx="8246071" cy="3243872"/>
          </a:xfrm>
        </p:spPr>
        <p:txBody>
          <a:bodyPr/>
          <a:lstStyle>
            <a:lvl1pPr algn="l">
              <a:defRPr sz="2800">
                <a:solidFill>
                  <a:schemeClr val="tx1"/>
                </a:solidFill>
              </a:defRPr>
            </a:lvl1pPr>
            <a:lvl2pPr algn="l">
              <a:defRPr>
                <a:solidFill>
                  <a:schemeClr val="tx1"/>
                </a:solidFill>
              </a:defRPr>
            </a:lvl2pPr>
            <a:lvl3pPr algn="l">
              <a:defRPr>
                <a:solidFill>
                  <a:schemeClr val="tx1"/>
                </a:solidFill>
              </a:defRPr>
            </a:lvl3pPr>
            <a:lvl4pPr algn="l">
              <a:defRPr>
                <a:solidFill>
                  <a:schemeClr val="tx1"/>
                </a:solidFill>
              </a:defRPr>
            </a:lvl4pPr>
            <a:lvl5pPr algn="l"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3/10/2022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44713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1_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76015" y="433880"/>
            <a:ext cx="6710785" cy="763525"/>
          </a:xfrm>
        </p:spPr>
        <p:txBody>
          <a:bodyPr>
            <a:normAutofit/>
          </a:bodyPr>
          <a:lstStyle>
            <a:lvl1pPr algn="l">
              <a:defRPr sz="3600">
                <a:solidFill>
                  <a:schemeClr val="bg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76015" y="1295450"/>
            <a:ext cx="6710785" cy="3344113"/>
          </a:xfrm>
        </p:spPr>
        <p:txBody>
          <a:bodyPr/>
          <a:lstStyle>
            <a:lvl1pPr>
              <a:defRPr sz="2800"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3/10/2022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93913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189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377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566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754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5943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131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32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509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3/10/2022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34415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200151"/>
            <a:ext cx="4038600" cy="339447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200151"/>
            <a:ext cx="4038600" cy="339447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3/10/2022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6791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552" y="281176"/>
            <a:ext cx="8076896" cy="789615"/>
          </a:xfrm>
        </p:spPr>
        <p:txBody>
          <a:bodyPr>
            <a:normAutofit/>
          </a:bodyPr>
          <a:lstStyle>
            <a:lvl1pPr algn="r">
              <a:defRPr sz="3600" baseline="0">
                <a:solidFill>
                  <a:schemeClr val="bg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6879" y="1655520"/>
            <a:ext cx="4040188" cy="479822"/>
          </a:xfrm>
        </p:spPr>
        <p:txBody>
          <a:bodyPr anchor="b"/>
          <a:lstStyle>
            <a:lvl1pPr marL="0" indent="0" algn="ctr">
              <a:buNone/>
              <a:defRPr sz="2400" b="1">
                <a:solidFill>
                  <a:schemeClr val="tx1"/>
                </a:solidFill>
              </a:defRPr>
            </a:lvl1pPr>
            <a:lvl2pPr marL="457189" indent="0">
              <a:buNone/>
              <a:defRPr sz="2000" b="1"/>
            </a:lvl2pPr>
            <a:lvl3pPr marL="914377" indent="0">
              <a:buNone/>
              <a:defRPr sz="1800" b="1"/>
            </a:lvl3pPr>
            <a:lvl4pPr marL="1371566" indent="0">
              <a:buNone/>
              <a:defRPr sz="1600" b="1"/>
            </a:lvl4pPr>
            <a:lvl5pPr marL="1828754" indent="0">
              <a:buNone/>
              <a:defRPr sz="1600" b="1"/>
            </a:lvl5pPr>
            <a:lvl6pPr marL="2285943" indent="0">
              <a:buNone/>
              <a:defRPr sz="1600" b="1"/>
            </a:lvl6pPr>
            <a:lvl7pPr marL="2743131" indent="0">
              <a:buNone/>
              <a:defRPr sz="1600" b="1"/>
            </a:lvl7pPr>
            <a:lvl8pPr marL="3200320" indent="0">
              <a:buNone/>
              <a:defRPr sz="1600" b="1"/>
            </a:lvl8pPr>
            <a:lvl9pPr marL="3657509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6879" y="2127917"/>
            <a:ext cx="4040188" cy="2276294"/>
          </a:xfrm>
        </p:spPr>
        <p:txBody>
          <a:bodyPr/>
          <a:lstStyle>
            <a:lvl1pPr algn="ctr">
              <a:defRPr sz="2400">
                <a:solidFill>
                  <a:schemeClr val="tx1"/>
                </a:solidFill>
              </a:defRPr>
            </a:lvl1pPr>
            <a:lvl2pPr algn="ctr">
              <a:defRPr sz="2000">
                <a:solidFill>
                  <a:schemeClr val="tx1"/>
                </a:solidFill>
              </a:defRPr>
            </a:lvl2pPr>
            <a:lvl3pPr algn="ctr">
              <a:defRPr sz="1800">
                <a:solidFill>
                  <a:schemeClr val="tx1"/>
                </a:solidFill>
              </a:defRPr>
            </a:lvl3pPr>
            <a:lvl4pPr algn="ctr">
              <a:defRPr sz="1600">
                <a:solidFill>
                  <a:schemeClr val="tx1"/>
                </a:solidFill>
              </a:defRPr>
            </a:lvl4pPr>
            <a:lvl5pPr algn="ctr"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72002" y="1655520"/>
            <a:ext cx="4041775" cy="479822"/>
          </a:xfrm>
        </p:spPr>
        <p:txBody>
          <a:bodyPr anchor="b"/>
          <a:lstStyle>
            <a:lvl1pPr marL="0" indent="0" algn="ctr">
              <a:buNone/>
              <a:defRPr sz="2400" b="1">
                <a:solidFill>
                  <a:schemeClr val="tx1"/>
                </a:solidFill>
              </a:defRPr>
            </a:lvl1pPr>
            <a:lvl2pPr marL="457189" indent="0">
              <a:buNone/>
              <a:defRPr sz="2000" b="1"/>
            </a:lvl2pPr>
            <a:lvl3pPr marL="914377" indent="0">
              <a:buNone/>
              <a:defRPr sz="1800" b="1"/>
            </a:lvl3pPr>
            <a:lvl4pPr marL="1371566" indent="0">
              <a:buNone/>
              <a:defRPr sz="1600" b="1"/>
            </a:lvl4pPr>
            <a:lvl5pPr marL="1828754" indent="0">
              <a:buNone/>
              <a:defRPr sz="1600" b="1"/>
            </a:lvl5pPr>
            <a:lvl6pPr marL="2285943" indent="0">
              <a:buNone/>
              <a:defRPr sz="1600" b="1"/>
            </a:lvl6pPr>
            <a:lvl7pPr marL="2743131" indent="0">
              <a:buNone/>
              <a:defRPr sz="1600" b="1"/>
            </a:lvl7pPr>
            <a:lvl8pPr marL="3200320" indent="0">
              <a:buNone/>
              <a:defRPr sz="1600" b="1"/>
            </a:lvl8pPr>
            <a:lvl9pPr marL="3657509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572002" y="2127917"/>
            <a:ext cx="4041775" cy="2276294"/>
          </a:xfrm>
        </p:spPr>
        <p:txBody>
          <a:bodyPr/>
          <a:lstStyle>
            <a:lvl1pPr algn="ctr">
              <a:defRPr sz="2400">
                <a:solidFill>
                  <a:schemeClr val="tx1"/>
                </a:solidFill>
              </a:defRPr>
            </a:lvl1pPr>
            <a:lvl2pPr algn="ctr">
              <a:defRPr sz="2000">
                <a:solidFill>
                  <a:schemeClr val="tx1"/>
                </a:solidFill>
              </a:defRPr>
            </a:lvl2pPr>
            <a:lvl3pPr algn="ctr">
              <a:defRPr sz="1800">
                <a:solidFill>
                  <a:schemeClr val="tx1"/>
                </a:solidFill>
              </a:defRPr>
            </a:lvl3pPr>
            <a:lvl4pPr algn="ctr">
              <a:defRPr sz="1600">
                <a:solidFill>
                  <a:schemeClr val="tx1"/>
                </a:solidFill>
              </a:defRPr>
            </a:lvl4pPr>
            <a:lvl5pPr algn="ctr"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3/10/2022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29119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3/10/2022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97731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3/10/2022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18640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2" y="204787"/>
            <a:ext cx="3008313" cy="8715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04790"/>
            <a:ext cx="5111751" cy="438983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2" y="1076328"/>
            <a:ext cx="3008313" cy="3518297"/>
          </a:xfrm>
        </p:spPr>
        <p:txBody>
          <a:bodyPr/>
          <a:lstStyle>
            <a:lvl1pPr marL="0" indent="0">
              <a:buNone/>
              <a:defRPr sz="1400"/>
            </a:lvl1pPr>
            <a:lvl2pPr marL="457189" indent="0">
              <a:buNone/>
              <a:defRPr sz="1200"/>
            </a:lvl2pPr>
            <a:lvl3pPr marL="914377" indent="0">
              <a:buNone/>
              <a:defRPr sz="1000"/>
            </a:lvl3pPr>
            <a:lvl4pPr marL="1371566" indent="0">
              <a:buNone/>
              <a:defRPr sz="900"/>
            </a:lvl4pPr>
            <a:lvl5pPr marL="1828754" indent="0">
              <a:buNone/>
              <a:defRPr sz="900"/>
            </a:lvl5pPr>
            <a:lvl6pPr marL="2285943" indent="0">
              <a:buNone/>
              <a:defRPr sz="900"/>
            </a:lvl6pPr>
            <a:lvl7pPr marL="2743131" indent="0">
              <a:buNone/>
              <a:defRPr sz="900"/>
            </a:lvl7pPr>
            <a:lvl8pPr marL="3200320" indent="0">
              <a:buNone/>
              <a:defRPr sz="900"/>
            </a:lvl8pPr>
            <a:lvl9pPr marL="3657509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3/10/2022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44526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459581"/>
            <a:ext cx="5486400" cy="3086100"/>
          </a:xfrm>
        </p:spPr>
        <p:txBody>
          <a:bodyPr/>
          <a:lstStyle>
            <a:lvl1pPr marL="0" indent="0">
              <a:buNone/>
              <a:defRPr sz="3200"/>
            </a:lvl1pPr>
            <a:lvl2pPr marL="457189" indent="0">
              <a:buNone/>
              <a:defRPr sz="2800"/>
            </a:lvl2pPr>
            <a:lvl3pPr marL="914377" indent="0">
              <a:buNone/>
              <a:defRPr sz="2400"/>
            </a:lvl3pPr>
            <a:lvl4pPr marL="1371566" indent="0">
              <a:buNone/>
              <a:defRPr sz="2000"/>
            </a:lvl4pPr>
            <a:lvl5pPr marL="1828754" indent="0">
              <a:buNone/>
              <a:defRPr sz="2000"/>
            </a:lvl5pPr>
            <a:lvl6pPr marL="2285943" indent="0">
              <a:buNone/>
              <a:defRPr sz="2000"/>
            </a:lvl6pPr>
            <a:lvl7pPr marL="2743131" indent="0">
              <a:buNone/>
              <a:defRPr sz="2000"/>
            </a:lvl7pPr>
            <a:lvl8pPr marL="3200320" indent="0">
              <a:buNone/>
              <a:defRPr sz="2000"/>
            </a:lvl8pPr>
            <a:lvl9pPr marL="3657509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4025505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189" indent="0">
              <a:buNone/>
              <a:defRPr sz="1200"/>
            </a:lvl2pPr>
            <a:lvl3pPr marL="914377" indent="0">
              <a:buNone/>
              <a:defRPr sz="1000"/>
            </a:lvl3pPr>
            <a:lvl4pPr marL="1371566" indent="0">
              <a:buNone/>
              <a:defRPr sz="900"/>
            </a:lvl4pPr>
            <a:lvl5pPr marL="1828754" indent="0">
              <a:buNone/>
              <a:defRPr sz="900"/>
            </a:lvl5pPr>
            <a:lvl6pPr marL="2285943" indent="0">
              <a:buNone/>
              <a:defRPr sz="900"/>
            </a:lvl6pPr>
            <a:lvl7pPr marL="2743131" indent="0">
              <a:buNone/>
              <a:defRPr sz="900"/>
            </a:lvl7pPr>
            <a:lvl8pPr marL="3200320" indent="0">
              <a:buNone/>
              <a:defRPr sz="900"/>
            </a:lvl8pPr>
            <a:lvl9pPr marL="3657509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3/10/2022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76078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3/10/2022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866572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05979"/>
            <a:ext cx="2057400" cy="4388644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05979"/>
            <a:ext cx="6019800" cy="438864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3/10/2022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  <p:pic>
        <p:nvPicPr>
          <p:cNvPr id="7" name="Picture 6" descr="E:\websites\free-power-point-templates\2012\logos.png">
            <a:extLst>
              <a:ext uri="{FF2B5EF4-FFF2-40B4-BE49-F238E27FC236}">
                <a16:creationId xmlns:a16="http://schemas.microsoft.com/office/drawing/2014/main" xmlns="" id="{08B89D22-1D6E-450B-881F-4D2A4C527F72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808475" y="2326215"/>
            <a:ext cx="1463784" cy="52696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936099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05979"/>
            <a:ext cx="8229600" cy="8572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00151"/>
            <a:ext cx="8229600" cy="33944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3074F12-AA26-4AC8-9962-C36BB8F32554}" type="datetimeFigureOut">
              <a:rPr lang="en-US" smtClean="0"/>
              <a:pPr/>
              <a:t>3/10/2022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4767263"/>
            <a:ext cx="2895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xmlns="" id="{11E867DF-3DCA-4725-94F0-F2B6BD747A82}"/>
              </a:ext>
            </a:extLst>
          </p:cNvPr>
          <p:cNvSpPr txBox="1"/>
          <p:nvPr userDrawn="1"/>
        </p:nvSpPr>
        <p:spPr>
          <a:xfrm>
            <a:off x="-9149" y="5213747"/>
            <a:ext cx="838962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chemeClr val="bg1">
                    <a:lumMod val="65000"/>
                  </a:schemeClr>
                </a:solidFill>
              </a:rPr>
              <a:t>This presentation uses a free template provided by FPPT.com</a:t>
            </a:r>
          </a:p>
          <a:p>
            <a:r>
              <a:rPr lang="en-US" sz="1400" dirty="0">
                <a:solidFill>
                  <a:schemeClr val="bg1">
                    <a:lumMod val="65000"/>
                  </a:schemeClr>
                </a:solidFill>
              </a:rPr>
              <a:t>www.free-power-point-templates.com</a:t>
            </a:r>
          </a:p>
        </p:txBody>
      </p:sp>
    </p:spTree>
    <p:extLst>
      <p:ext uri="{BB962C8B-B14F-4D97-AF65-F5344CB8AC3E}">
        <p14:creationId xmlns:p14="http://schemas.microsoft.com/office/powerpoint/2010/main" val="19440393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6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</p:sldLayoutIdLst>
  <p:txStyles>
    <p:titleStyle>
      <a:lvl1pPr algn="ctr" defTabSz="914377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891" indent="-342891" algn="l" defTabSz="914377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32" indent="-285744" algn="l" defTabSz="914377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2971" indent="-228594" algn="l" defTabSz="914377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160" indent="-228594" algn="l" defTabSz="914377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349" indent="-228594" algn="l" defTabSz="914377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537" indent="-228594" algn="l" defTabSz="914377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726" indent="-228594" algn="l" defTabSz="914377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8914" indent="-228594" algn="l" defTabSz="914377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103" indent="-228594" algn="l" defTabSz="914377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189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377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566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754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5943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131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320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509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48965" y="1655520"/>
            <a:ext cx="8076895" cy="1527050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NHS </a:t>
            </a:r>
            <a:r>
              <a:rPr lang="en-GB" dirty="0" smtClean="0"/>
              <a:t>Absenteeism</a:t>
            </a:r>
            <a:r>
              <a:rPr lang="en-US" dirty="0"/>
              <a:t/>
            </a:r>
            <a:br>
              <a:rPr lang="en-US" dirty="0"/>
            </a:br>
            <a:r>
              <a:rPr lang="en-US" dirty="0" smtClean="0"/>
              <a:t>Stefan </a:t>
            </a:r>
            <a:r>
              <a:rPr lang="en-US" dirty="0" err="1" smtClean="0"/>
              <a:t>Cornei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/>
              <a:t>I</a:t>
            </a:r>
            <a:r>
              <a:rPr lang="en-US" dirty="0" smtClean="0"/>
              <a:t>d</a:t>
            </a:r>
            <a:r>
              <a:rPr lang="en-US" dirty="0" smtClean="0"/>
              <a:t>: </a:t>
            </a:r>
            <a:r>
              <a:rPr lang="ro-RO" dirty="0" smtClean="0"/>
              <a:t>2108531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392037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8966" y="293529"/>
            <a:ext cx="8237836" cy="751171"/>
          </a:xfrm>
        </p:spPr>
        <p:txBody>
          <a:bodyPr>
            <a:normAutofit/>
          </a:bodyPr>
          <a:lstStyle/>
          <a:p>
            <a:r>
              <a:rPr lang="en-GB" i="1" dirty="0" smtClean="0">
                <a:effectLst/>
              </a:rPr>
              <a:t>Research-informed</a:t>
            </a:r>
            <a:r>
              <a:rPr lang="en-GB" dirty="0" smtClean="0">
                <a:effectLst/>
              </a:rPr>
              <a:t>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Personal Conflict.</a:t>
            </a:r>
            <a:endParaRPr lang="en-GB" dirty="0"/>
          </a:p>
          <a:p>
            <a:r>
              <a:rPr lang="en-GB" dirty="0"/>
              <a:t>Communication </a:t>
            </a:r>
            <a:endParaRPr lang="en-GB" dirty="0" smtClean="0"/>
          </a:p>
          <a:p>
            <a:r>
              <a:rPr lang="en-US" dirty="0" smtClean="0"/>
              <a:t>Talking behind</a:t>
            </a:r>
            <a:endParaRPr lang="en-GB" dirty="0" smtClean="0"/>
          </a:p>
          <a:p>
            <a:r>
              <a:rPr lang="en-US" dirty="0" smtClean="0"/>
              <a:t>Be mean with others</a:t>
            </a:r>
            <a:r>
              <a:rPr lang="en-GB" dirty="0" smtClean="0"/>
              <a:t>.</a:t>
            </a:r>
            <a:endParaRPr lang="en-GB" dirty="0"/>
          </a:p>
          <a:p>
            <a:r>
              <a:rPr lang="en-US" dirty="0" smtClean="0"/>
              <a:t>U</a:t>
            </a:r>
            <a:r>
              <a:rPr lang="ro-RO" dirty="0" err="1" smtClean="0"/>
              <a:t>nwanted</a:t>
            </a:r>
            <a:r>
              <a:rPr lang="ro-RO" dirty="0" smtClean="0"/>
              <a:t> </a:t>
            </a:r>
            <a:r>
              <a:rPr lang="ro-RO" dirty="0" err="1"/>
              <a:t>behaviour</a:t>
            </a:r>
            <a:r>
              <a:rPr lang="en-GB" dirty="0" smtClean="0"/>
              <a:t>.</a:t>
            </a:r>
            <a:endParaRPr lang="en-GB" dirty="0"/>
          </a:p>
          <a:p>
            <a:r>
              <a:rPr lang="en-GB" dirty="0"/>
              <a:t>Discrimination.</a:t>
            </a:r>
          </a:p>
          <a:p>
            <a:r>
              <a:rPr lang="en-GB" dirty="0"/>
              <a:t>Low motivation and job satisfaction.</a:t>
            </a:r>
          </a:p>
          <a:p>
            <a:r>
              <a:rPr lang="en-GB"/>
              <a:t>Performance </a:t>
            </a:r>
            <a:r>
              <a:rPr lang="en-GB" smtClean="0"/>
              <a:t>Problems</a:t>
            </a:r>
            <a:endParaRPr lang="en-GB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033094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in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39540" y="891995"/>
            <a:ext cx="5451265" cy="28402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163387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i="1" dirty="0" smtClean="0">
                <a:solidFill>
                  <a:schemeClr val="tx1"/>
                </a:solidFill>
                <a:effectLst/>
              </a:rPr>
              <a:t>Research-informed</a:t>
            </a:r>
            <a:r>
              <a:rPr lang="en-GB" dirty="0" smtClean="0">
                <a:solidFill>
                  <a:schemeClr val="tx1"/>
                </a:solidFill>
                <a:effectLst/>
              </a:rPr>
              <a:t> </a:t>
            </a:r>
            <a:r>
              <a:rPr lang="en-GB" dirty="0">
                <a:solidFill>
                  <a:schemeClr val="tx1"/>
                </a:solidFill>
                <a:effectLst/>
              </a:rPr>
              <a:t>cause-and-effect analysis </a:t>
            </a:r>
            <a:endParaRPr lang="en-US" dirty="0">
              <a:solidFill>
                <a:schemeClr val="tx1"/>
              </a:solidFill>
            </a:endParaRPr>
          </a:p>
        </p:txBody>
      </p:sp>
      <p:pic>
        <p:nvPicPr>
          <p:cNvPr id="12" name="Imagine 1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350110"/>
            <a:ext cx="9144000" cy="3792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07837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in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23310" y="1808225"/>
            <a:ext cx="5228539" cy="23792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10069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65</Words>
  <Application>Microsoft Office PowerPoint</Application>
  <PresentationFormat>Expunere pe ecran (16:9)</PresentationFormat>
  <Paragraphs>37</Paragraphs>
  <Slides>5</Slides>
  <Notes>2</Notes>
  <HiddenSlides>0</HiddenSlides>
  <MMClips>0</MMClips>
  <ScaleCrop>false</ScaleCrop>
  <HeadingPairs>
    <vt:vector size="4" baseType="variant">
      <vt:variant>
        <vt:lpstr>Temă</vt:lpstr>
      </vt:variant>
      <vt:variant>
        <vt:i4>1</vt:i4>
      </vt:variant>
      <vt:variant>
        <vt:lpstr>Titluri diapozitive</vt:lpstr>
      </vt:variant>
      <vt:variant>
        <vt:i4>5</vt:i4>
      </vt:variant>
    </vt:vector>
  </HeadingPairs>
  <TitlesOfParts>
    <vt:vector size="6" baseType="lpstr">
      <vt:lpstr>Office Theme</vt:lpstr>
      <vt:lpstr>NHS Absenteeism Stefan Cornei Id: 2108531</vt:lpstr>
      <vt:lpstr>Research-informed </vt:lpstr>
      <vt:lpstr>Prezentare PowerPoint</vt:lpstr>
      <vt:lpstr>Research-informed cause-and-effect analysis </vt:lpstr>
      <vt:lpstr>Prezentare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2017-08-01T15:40:51Z</dcterms:created>
  <dcterms:modified xsi:type="dcterms:W3CDTF">2022-03-10T14:53:43Z</dcterms:modified>
</cp:coreProperties>
</file>