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76"/>
  </p:notesMasterIdLst>
  <p:sldIdLst>
    <p:sldId id="266" r:id="rId26"/>
    <p:sldId id="271" r:id="rId27"/>
    <p:sldId id="283" r:id="rId28"/>
    <p:sldId id="287" r:id="rId29"/>
    <p:sldId id="289" r:id="rId30"/>
    <p:sldId id="290" r:id="rId31"/>
    <p:sldId id="275" r:id="rId32"/>
    <p:sldId id="279" r:id="rId33"/>
    <p:sldId id="272" r:id="rId34"/>
    <p:sldId id="284" r:id="rId35"/>
    <p:sldId id="285" r:id="rId36"/>
    <p:sldId id="286" r:id="rId37"/>
    <p:sldId id="274" r:id="rId38"/>
    <p:sldId id="288" r:id="rId39"/>
    <p:sldId id="280" r:id="rId40"/>
    <p:sldId id="291" r:id="rId41"/>
    <p:sldId id="281" r:id="rId42"/>
    <p:sldId id="292" r:id="rId43"/>
    <p:sldId id="294" r:id="rId44"/>
    <p:sldId id="293" r:id="rId45"/>
    <p:sldId id="295" r:id="rId46"/>
    <p:sldId id="296" r:id="rId47"/>
    <p:sldId id="297" r:id="rId48"/>
    <p:sldId id="298" r:id="rId49"/>
    <p:sldId id="299" r:id="rId50"/>
    <p:sldId id="300" r:id="rId51"/>
    <p:sldId id="301" r:id="rId52"/>
    <p:sldId id="302" r:id="rId53"/>
    <p:sldId id="303" r:id="rId54"/>
    <p:sldId id="304" r:id="rId55"/>
    <p:sldId id="305" r:id="rId56"/>
    <p:sldId id="306" r:id="rId57"/>
    <p:sldId id="307" r:id="rId58"/>
    <p:sldId id="311" r:id="rId59"/>
    <p:sldId id="308" r:id="rId60"/>
    <p:sldId id="309" r:id="rId61"/>
    <p:sldId id="310" r:id="rId62"/>
    <p:sldId id="312" r:id="rId63"/>
    <p:sldId id="313" r:id="rId64"/>
    <p:sldId id="314" r:id="rId65"/>
    <p:sldId id="315" r:id="rId66"/>
    <p:sldId id="316" r:id="rId67"/>
    <p:sldId id="318" r:id="rId68"/>
    <p:sldId id="319" r:id="rId69"/>
    <p:sldId id="320" r:id="rId70"/>
    <p:sldId id="321" r:id="rId71"/>
    <p:sldId id="322" r:id="rId72"/>
    <p:sldId id="323" r:id="rId73"/>
    <p:sldId id="324" r:id="rId74"/>
    <p:sldId id="282" r:id="rId7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2354" autoAdjust="0"/>
  </p:normalViewPr>
  <p:slideViewPr>
    <p:cSldViewPr snapToGrid="0">
      <p:cViewPr varScale="1">
        <p:scale>
          <a:sx n="102" d="100"/>
          <a:sy n="102" d="100"/>
        </p:scale>
        <p:origin x="95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63" Type="http://schemas.openxmlformats.org/officeDocument/2006/relationships/slide" Target="slides/slide38.xml"/><Relationship Id="rId68" Type="http://schemas.openxmlformats.org/officeDocument/2006/relationships/slide" Target="slides/slide43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66" Type="http://schemas.openxmlformats.org/officeDocument/2006/relationships/slide" Target="slides/slide41.xml"/><Relationship Id="rId74" Type="http://schemas.openxmlformats.org/officeDocument/2006/relationships/slide" Target="slides/slide49.xml"/><Relationship Id="rId79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6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64" Type="http://schemas.openxmlformats.org/officeDocument/2006/relationships/slide" Target="slides/slide39.xml"/><Relationship Id="rId69" Type="http://schemas.openxmlformats.org/officeDocument/2006/relationships/slide" Target="slides/slide44.xml"/><Relationship Id="rId77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72" Type="http://schemas.openxmlformats.org/officeDocument/2006/relationships/slide" Target="slides/slide47.xml"/><Relationship Id="rId80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openxmlformats.org/officeDocument/2006/relationships/slide" Target="slides/slide42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70" Type="http://schemas.openxmlformats.org/officeDocument/2006/relationships/slide" Target="slides/slide45.xml"/><Relationship Id="rId75" Type="http://schemas.openxmlformats.org/officeDocument/2006/relationships/slide" Target="slides/slide50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slide" Target="slides/slide40.xml"/><Relationship Id="rId73" Type="http://schemas.openxmlformats.org/officeDocument/2006/relationships/slide" Target="slides/slide48.xml"/><Relationship Id="rId78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Relationship Id="rId34" Type="http://schemas.openxmlformats.org/officeDocument/2006/relationships/slide" Target="slides/slide9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76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6.xml"/><Relationship Id="rId2" Type="http://schemas.openxmlformats.org/officeDocument/2006/relationships/customXml" Target="../customXml/item2.xml"/><Relationship Id="rId29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23/11/2024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09ECDD-1306-BCA2-080F-3D3CB0D9CD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F7AA276-6122-EFDB-0C40-9A943A58A20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A0244A9-87F0-2D0B-3571-305907AFE2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4FBAD1-0B88-9303-6F6C-EED2F08661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2048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053F9C-429E-EA3B-EBF0-01426F1D0F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F6D2300-51E8-3762-1A5A-B6F09A4E696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72682AB-1E6C-BD49-A5EC-F2C6FD3B7B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E94BD6-4A1E-6930-6D61-08550223656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1309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976897-6CE3-FBDA-90BC-2B2241A8A7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80C0ED0-5186-38C3-0046-57743BF084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1997B02-88D5-C981-7E06-7A49390555E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D296A2-94EF-858D-9A87-F95E81733B2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7149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8F36A4-58B8-52F0-6193-FF85079F56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684CADA-9ABD-CDFB-FF27-FC79F7D7A7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0363274-10EA-4F7E-87D6-64DBEDE68E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9EF234-4F3A-BD49-0F5E-CEE620C842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4968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5608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5101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6716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48FF29-EEF7-A7B3-D714-5E4896B141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404718B-087C-135F-B480-851ADF0ABD1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67A424F-C8D6-9A4B-562B-A10312E562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EB9FDC-5402-F5AE-5646-6A96E422D7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7174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9739A0-E579-A912-6E17-4859EEC299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6BD6E7-5953-0090-811F-23FB3E4E4C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3F92D0-2B19-BBC9-C52A-C9EF35C8463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68A6AA-8DF6-EEC4-DA86-944971C14CA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2745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321722-1125-6C13-19B1-A008515378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9C0501C-5410-4C9A-D9F9-5F45282C8E3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20E888C-0487-D21C-08C9-5367D7182E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7A60FC-24DC-4ABC-59CC-D8A5D92A11C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8370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88835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284497-4175-E6FD-C460-56ABA346E1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9B6290-7E3B-6475-955F-F9C5C69FF8D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C4505EE-0330-F840-18A2-ED1E21DFC1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5AAAF6-6117-937E-A7D5-EAB4BE0C05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47968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26077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7E7194-77C5-59C7-BB4D-4D52803D7F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E5ACE43-1A1F-AD76-7460-8DCF941E732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9D7812A-7F61-8500-9CED-264EC6BEE7F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69FC90-2313-1DCC-FAD2-7E804319726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84860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25284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272D7F-D5A9-BE14-A610-2C06EA5753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189E8CC-2FFA-FB07-65C0-1EF673BFDA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D06AA5-4F6A-6D8B-E3CF-06373361A1C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6B33F4-AC9D-086E-2446-0CE8F151D53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99924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1819E3-AE7B-4DE6-0756-67E192EBFE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4BBD325-38A9-41BB-92E0-B38B1F3D6B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EBCE68C-F15A-E952-9856-79EA3FB4DD1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FEF060-F76F-5B1F-232E-9E2166C6169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19245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160DDD-8AAE-D1E7-1CA5-337F2FE756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85D2908-C441-2330-0C57-D163A4C4F5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26166E8-A43F-8D5B-E129-498B1F4409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47D2A4-A7E9-D354-9CD6-4A53DB44526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36096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BB3172-DC1D-05C2-03E8-14D9A69820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0873BF4-5A90-7D3A-BE18-B8EFEFEC732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74DC97-7E6D-EDC7-991B-D400DEA9D6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F842BD-5328-385B-E5F6-B76EB16FD82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97185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0A6C28-02FB-29C1-7D07-071DA4E7B7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D5CD91D-F858-D1CA-D334-7D0522C7E2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01CAD44-8BAC-7672-C634-8DF8B06843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5626D9-7168-B04F-CD92-42435899C8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06093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D94CE5-11DA-B38E-156F-19D8DBF2EF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30CE3B8-1ADC-EC82-FB7E-A94EAEA039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B2A71A-3552-F9C3-6CD7-37E92B2E44C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625A76-9FEB-5ABC-7F5A-98B82BF2EF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0657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667FF0-4E0F-5AA4-B72C-F40D5C0BDE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368A813-6663-9771-5FC6-A9A0E10A4E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2235043-2023-4476-4932-CF3E2D7792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2B0A5A-1F74-CB66-2A69-D4CEFCDDFB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36562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307DCB-F5BC-D39F-1967-0AC5BFA3D6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AF4BFB-78BA-8AD6-2D70-BEC6239B02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A30219D-8210-3267-03EF-F8441B6D0C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3727EF-3726-C82D-B273-DFE9312AA7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52469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30B46A-ADCB-4A9D-DBA2-4133E6902E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AA61B03-5519-9CF9-A7A3-FB78540449A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E1B87BD-8F6B-5CCE-0206-F3FBB8F8B9C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450ABD-1C38-2341-9083-DB0FA2CB8FE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10304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6680AD-7FDB-1CE0-88A0-DD30C4E3D1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03881B1-B641-139E-E00F-839A5BAB53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1628D40-2BD4-CDF2-B0B7-94D20852DF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1E9F73-3084-CEAA-469C-F54D6707E4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91093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9140F8-B0B8-45B7-8776-9F46A7534D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2F72409-39A5-CF26-DE27-37BA11135C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D82B742-8C40-9892-5022-A05A4989C8A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8601C1-932A-1CF8-43C8-57CF97A2AC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89540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3C1208-7087-B1B4-B5A2-8AAA8F5C07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075A6B3-024B-3C2B-882C-7EE890AC7DC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C348690-1186-0D99-17BF-27CF00915A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FF737D-803E-4315-4FA9-5F3D50DDA7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47273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FC29D8-2354-5BB0-7F1A-49686B826B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2511B6A-8763-37C1-6092-5979F1DE66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6C0132F-C93F-6796-BA3B-8B0D674D73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91B055-5C2F-80F6-589F-E7132AA77D7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14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60D35B-86C0-2AC4-8A23-BC9C9797AE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F089133-5AE5-D87D-CF13-6136B60C95C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3F09FF9-CFEA-361B-3D13-D5865897F1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C7B7D6-C711-8006-CA10-A5361E5DA60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26185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0EAB85-7B8B-02D5-C5B9-43CDC30362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DFB7342-71F0-C748-CE0D-406B205404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F16D6A-D6AA-1DBE-B795-0D1B03BBD2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B54DCC-2D67-09F0-17B4-4B2DC2B7D7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50207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77CE0B-63D2-5775-8C1E-BE90F38612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EE9807-D4DD-7688-A9C8-4A8EBB23FE4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687476-DED9-C2D7-B428-4E6EE544DA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245AF1-1F41-35F3-FAE7-7B28048549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382783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8C283B-DE22-D530-55EB-D50574213C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6722C69-EE02-555B-EA15-4850ADB0EA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A75D7E5-3DAB-DFCD-2A2A-6D88D989CB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4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052A93-ACA2-50B7-719C-071BB7B3294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25730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645290-8EC8-4A18-F5D6-76D8ADE892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DD2AB74-1FD6-10CC-8F69-9D4A0E6CC7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FBD31D8-9B6E-B020-FA70-B1F1AFEA265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400" b="1" dirty="0"/>
              <a:t>Monotonically means in mathematics, when a function or sequence generates progressively higher or lower values consistently, with no reversal.</a:t>
            </a:r>
            <a:endParaRPr lang="en-GB" sz="14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506F13-C9F1-E8A9-D9C9-1F8AC6E1DEA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38868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2C668E-ED87-9D24-0424-5FFA783168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747FE7E-38CB-251F-842A-BD1A6CBA1B2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B6D0030-7945-32F5-8F05-A7E1A87AE0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400" b="1" dirty="0"/>
              <a:t>Monotonically means in mathematics, when a function or sequence generates progressively higher or lower values consistently, with no reversal.</a:t>
            </a:r>
          </a:p>
          <a:p>
            <a:r>
              <a:rPr lang="en-US" sz="1400" b="1" dirty="0"/>
              <a:t>Pearson’s is used for parametric (quantitative) data, </a:t>
            </a:r>
            <a:r>
              <a:rPr lang="en-US" sz="1400" b="1" dirty="0" err="1"/>
              <a:t>Spearmans</a:t>
            </a:r>
            <a:r>
              <a:rPr lang="en-US" sz="1400" b="1" dirty="0"/>
              <a:t> is used for non-parametric (ordinal or continuous) data.</a:t>
            </a:r>
            <a:endParaRPr lang="en-GB" sz="14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81B70C-8F5F-586F-3AE9-3DE7FBE307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15098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F3F1BC-75F3-952A-920E-0CF64DB3DC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F6CA77-808F-0939-F523-3ECE433B02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8A1DB1-7545-C114-F688-EF84DFF864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4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63EE8C-3B96-77DD-08D1-C43A8CD580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17928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869E61-4152-EEBD-8B4D-CA4019ECBE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1A5E8AC-C18E-CFD0-C36B-7350397DD9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0030117-817F-72CE-DD32-490406ECAEA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2890A0-AD64-A9B2-B635-A24CAEC0693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63668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FBD2D1-B11E-53A9-6C82-01DEFC2EE1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F99D74B-7D85-B08D-8FDA-F146128CC71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1BFA8EF-D430-9EB6-FD55-D1BCC021F5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88824A-F1B2-758E-F493-F430CEE33D5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9237462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FC54FC-6A4A-B5B6-95CF-F64CDB49BF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BC165C5-4C37-9D24-49C6-D2882DC83C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19ED46-6AB9-5071-60C4-6D96AE7337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4B6DED-0B34-1F21-3385-AF151B34615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93148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782184-9B32-8B4E-BD0A-6427553FE5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7BD653-2158-E3CF-AB28-4FFD43271B0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7BA409E-10D2-C8BE-50DF-B833A0746B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8BAE1F-AE05-F2DB-8731-0CBC13936C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250608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710032-0A42-0491-6E4D-72263349E3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52AE6EC-6B0B-5DD7-769B-3EAAB405471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13B13D-EE85-EE2F-0955-02AA4E335B8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4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329F27-297B-9686-FC93-3E2573F278A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535649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264628-EDD1-401B-C4E1-72ACAA0A0E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747935E-AFB2-73EA-F0B6-557AD9F9C5A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497B896-C078-69A2-40C6-0C47E4A7F5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4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A38E81-76C3-51D1-84EC-E1B0218DF4E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885162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06600C-DA36-D7E2-7FF6-90852EEFFE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5359324-5A59-EEBA-4588-3F7E3C4DCA9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AFF27D3-B58C-7874-1A9F-B120C395AD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4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609D1D-6484-C52F-BC81-A53BD064772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018086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4C51AF-9757-D427-B502-9FEF8752C2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CB42321-FC95-BAB6-984D-F7F0E87F35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9DAE66-2D0F-E2CC-5CBF-26EDD4EECCB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4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CC150E-5B83-0EB6-3395-809B442D81F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3993460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2E0177-017D-994D-F5D5-D65D574D4F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4221F32-5FCF-074A-6B96-51F3C15836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8A80512-2DDE-21FA-BF04-7FF8A58EFD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4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F13741-271D-B1C2-EA47-7BE6AB484D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8391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11/23/2024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0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1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0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0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9.sv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9.sv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50.png"/><Relationship Id="rId4" Type="http://schemas.openxmlformats.org/officeDocument/2006/relationships/image" Target="../media/image49.sv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53.png"/><Relationship Id="rId4" Type="http://schemas.openxmlformats.org/officeDocument/2006/relationships/image" Target="../media/image52.svg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5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0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0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0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0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6600" b="1" dirty="0"/>
              <a:t>Data Analysis &amp;</a:t>
            </a:r>
          </a:p>
          <a:p>
            <a:r>
              <a:rPr lang="en-US" sz="6600" b="1" dirty="0" err="1"/>
              <a:t>Visualisation</a:t>
            </a:r>
            <a:endParaRPr lang="en-GB" sz="4000" b="1" dirty="0">
              <a:solidFill>
                <a:schemeClr val="bg1"/>
              </a:solidFill>
            </a:endParaRPr>
          </a:p>
          <a:p>
            <a:r>
              <a:rPr lang="en-GB" sz="5400" b="1" dirty="0"/>
              <a:t>Correlation</a:t>
            </a: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Lecture Objectives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04259"/>
          </a:xfrm>
        </p:spPr>
        <p:txBody>
          <a:bodyPr>
            <a:normAutofit/>
          </a:bodyPr>
          <a:lstStyle/>
          <a:p>
            <a:r>
              <a:rPr lang="en-US" sz="3200" dirty="0"/>
              <a:t>Today we’ll look at:</a:t>
            </a:r>
          </a:p>
          <a:p>
            <a:endParaRPr lang="en-US" sz="3200" dirty="0"/>
          </a:p>
          <a:p>
            <a:pPr lvl="1"/>
            <a:r>
              <a:rPr lang="en-US" sz="2800" dirty="0"/>
              <a:t>Correlation Coefficient</a:t>
            </a:r>
          </a:p>
          <a:p>
            <a:pPr lvl="1"/>
            <a:r>
              <a:rPr lang="en-US" sz="2800" dirty="0"/>
              <a:t>Pearson Correlation Coefficient</a:t>
            </a:r>
          </a:p>
          <a:p>
            <a:pPr lvl="1"/>
            <a:r>
              <a:rPr lang="en-US" sz="2800" dirty="0"/>
              <a:t>Interpreting Correlation Coefficients</a:t>
            </a:r>
          </a:p>
          <a:p>
            <a:pPr lvl="1"/>
            <a:r>
              <a:rPr lang="en-US" sz="2800" dirty="0"/>
              <a:t>Spearman Rank Correlation</a:t>
            </a:r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8820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5FEEB4-EAB7-B957-6818-2A7079F1B3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8A3A2C0-2D36-F9AA-A8AB-5EDFD549A5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Relationship between variables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305589-1634-AE7C-B79C-3ABEC6A844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04259"/>
          </a:xfrm>
        </p:spPr>
        <p:txBody>
          <a:bodyPr>
            <a:normAutofit/>
          </a:bodyPr>
          <a:lstStyle/>
          <a:p>
            <a:endParaRPr lang="en-US" dirty="0"/>
          </a:p>
          <a:p>
            <a:r>
              <a:rPr lang="en-US" dirty="0"/>
              <a:t>Until now we’ve been looking at data that can be described using a single variable.</a:t>
            </a:r>
          </a:p>
          <a:p>
            <a:endParaRPr lang="en-US" dirty="0"/>
          </a:p>
          <a:p>
            <a:r>
              <a:rPr lang="en-US" dirty="0"/>
              <a:t>Today we will start to look at the relationship between two variables.</a:t>
            </a:r>
          </a:p>
          <a:p>
            <a:pPr lvl="1"/>
            <a:r>
              <a:rPr lang="en-US" sz="2800" dirty="0"/>
              <a:t>Is module attendance related to the final module result?</a:t>
            </a:r>
          </a:p>
          <a:p>
            <a:pPr lvl="1"/>
            <a:r>
              <a:rPr lang="en-US" sz="2800" dirty="0"/>
              <a:t>Does an income depend on the hours worked?</a:t>
            </a:r>
          </a:p>
          <a:p>
            <a:pPr lvl="1"/>
            <a:r>
              <a:rPr lang="en-US" sz="2800" dirty="0"/>
              <a:t>Does the amount of coffee drunk affect hours awake?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95647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48D68B-6742-F089-B14D-7C28902102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ED20ADE-5FD2-582A-353A-BBD450EA7A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Relationship between variables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E85C82-4A53-3DCC-A54A-265F1CD145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04259"/>
          </a:xfrm>
        </p:spPr>
        <p:txBody>
          <a:bodyPr>
            <a:normAutofit fontScale="92500" lnSpcReduction="20000"/>
          </a:bodyPr>
          <a:lstStyle/>
          <a:p>
            <a:r>
              <a:rPr lang="en-US" sz="3000" dirty="0"/>
              <a:t>Covariance and correlation quantify the relationship between two variables.</a:t>
            </a:r>
          </a:p>
          <a:p>
            <a:pPr lvl="1"/>
            <a:r>
              <a:rPr lang="en-US" sz="3000" dirty="0"/>
              <a:t>They indicate whether changes in one variable correspond to changes in another:</a:t>
            </a:r>
          </a:p>
          <a:p>
            <a:pPr lvl="2"/>
            <a:r>
              <a:rPr lang="en-US" sz="2600" dirty="0"/>
              <a:t>Study time vs exam scores.</a:t>
            </a:r>
          </a:p>
          <a:p>
            <a:pPr lvl="2"/>
            <a:r>
              <a:rPr lang="en-US" sz="2600" dirty="0"/>
              <a:t>Income vs spending.</a:t>
            </a:r>
          </a:p>
          <a:p>
            <a:pPr lvl="2"/>
            <a:r>
              <a:rPr lang="en-US" sz="2600" dirty="0"/>
              <a:t>Hours worked vs income.</a:t>
            </a:r>
          </a:p>
          <a:p>
            <a:pPr lvl="2"/>
            <a:r>
              <a:rPr lang="en-GB" sz="2600" dirty="0"/>
              <a:t>Amount of coffee vs time awake.</a:t>
            </a:r>
            <a:endParaRPr lang="en-GB" sz="1000" dirty="0"/>
          </a:p>
          <a:p>
            <a:pPr lvl="2"/>
            <a:endParaRPr lang="en-GB" sz="2600" dirty="0"/>
          </a:p>
          <a:p>
            <a:r>
              <a:rPr lang="en-US" sz="3000" dirty="0"/>
              <a:t> A strong positive or negative correlation helps in predicting one variable based on the other</a:t>
            </a:r>
            <a:r>
              <a:rPr lang="en-US" dirty="0"/>
              <a:t>.</a:t>
            </a:r>
          </a:p>
          <a:p>
            <a:pPr lvl="1"/>
            <a:r>
              <a:rPr lang="en-US" sz="2600" dirty="0"/>
              <a:t> i.e. In sales forecasting, understanding the correlation between advertising expenditure and sales helps predict future sales figures based on ad spending.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31951969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904548-7C25-C058-3A09-BAD1876D3A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0C8FB0A-0083-45AB-3EA6-6FA0CEC974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Relationship between variables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DC28E0-2287-6E7B-F7C0-67F197644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3985717"/>
          </a:xfrm>
        </p:spPr>
        <p:txBody>
          <a:bodyPr>
            <a:noAutofit/>
          </a:bodyPr>
          <a:lstStyle/>
          <a:p>
            <a:r>
              <a:rPr lang="en-US" dirty="0"/>
              <a:t>It is suspected that a relationship exists between the number of Christmas cards sent and the number of Christmas cards received by individuals:</a:t>
            </a:r>
            <a:endParaRPr lang="en-GB" dirty="0"/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54845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ED3A2C-4522-C5B4-BFF3-D9299BD4AA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8A23E90-A9F0-0A42-DA2E-F24E811F94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Relationship between variables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9438F0-1E08-9FB9-B50B-2BDD8BC05F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dirty="0"/>
              <a:t>It is suspected that a relationship exists between the number of Christmas cards sent and the number of Christmas cards received by individuals: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sz="1200" dirty="0"/>
          </a:p>
          <a:p>
            <a:pPr marL="0" indent="0">
              <a:buNone/>
            </a:pPr>
            <a:r>
              <a:rPr lang="en-GB" sz="2400" b="1" dirty="0"/>
              <a:t>	Scatterplot for Christmas card exchange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920C648-FEF8-20B5-4AED-662F38CA28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8007" y="2272909"/>
            <a:ext cx="3824140" cy="320063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1EFE5E1-4253-8BD8-8F27-937DC2E68B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5953" y="2272909"/>
            <a:ext cx="3068040" cy="3431777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FA3B5E1E-A8AC-F575-9835-89BD0335EC18}"/>
              </a:ext>
            </a:extLst>
          </p:cNvPr>
          <p:cNvCxnSpPr>
            <a:cxnSpLocks/>
          </p:cNvCxnSpPr>
          <p:nvPr/>
        </p:nvCxnSpPr>
        <p:spPr>
          <a:xfrm flipH="1">
            <a:off x="4600280" y="3604161"/>
            <a:ext cx="2415673" cy="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752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Relationship between variables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dirty="0"/>
              <a:t>It is suspected that a relationship exists between the number of Christmas cards sent and the number of Christmas cards received by individuals: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sz="1200" dirty="0"/>
          </a:p>
          <a:p>
            <a:pPr marL="0" indent="0">
              <a:buNone/>
            </a:pPr>
            <a:r>
              <a:rPr lang="en-GB" sz="2400" b="1" dirty="0"/>
              <a:t>	Scatterplot for Christmas card exchange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1BF49D8-7A37-9B9F-829C-AE9674A843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8007" y="2272909"/>
            <a:ext cx="3824140" cy="320063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0BAF997-4FD1-6C96-C3BE-7F86DB10DA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5953" y="2272909"/>
            <a:ext cx="3068040" cy="3431777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285CB296-96EB-95DB-5966-2F63402A5C10}"/>
              </a:ext>
            </a:extLst>
          </p:cNvPr>
          <p:cNvCxnSpPr>
            <a:cxnSpLocks/>
          </p:cNvCxnSpPr>
          <p:nvPr/>
        </p:nvCxnSpPr>
        <p:spPr>
          <a:xfrm flipH="1">
            <a:off x="4600280" y="3604161"/>
            <a:ext cx="2415673" cy="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al 10">
            <a:extLst>
              <a:ext uri="{FF2B5EF4-FFF2-40B4-BE49-F238E27FC236}">
                <a16:creationId xmlns:a16="http://schemas.microsoft.com/office/drawing/2014/main" id="{45DC6BCC-503F-6B81-8BFE-F6F68B104373}"/>
              </a:ext>
            </a:extLst>
          </p:cNvPr>
          <p:cNvSpPr/>
          <p:nvPr/>
        </p:nvSpPr>
        <p:spPr>
          <a:xfrm>
            <a:off x="7015953" y="3873228"/>
            <a:ext cx="3068040" cy="651635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94363FB-FDBA-4A84-8928-2C2FFB8703B0}"/>
              </a:ext>
            </a:extLst>
          </p:cNvPr>
          <p:cNvSpPr/>
          <p:nvPr/>
        </p:nvSpPr>
        <p:spPr>
          <a:xfrm>
            <a:off x="4034671" y="3073138"/>
            <a:ext cx="452487" cy="355862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6487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Perfect Relationship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sz="3200" b="1" dirty="0"/>
              <a:t> Linear Relationship.</a:t>
            </a:r>
          </a:p>
          <a:p>
            <a:endParaRPr lang="en-US" sz="3200" b="1" dirty="0"/>
          </a:p>
          <a:p>
            <a:pPr lvl="1"/>
            <a:r>
              <a:rPr lang="en-US" sz="2800" dirty="0"/>
              <a:t> A relationship that can be described best with a straight line.</a:t>
            </a:r>
          </a:p>
          <a:p>
            <a:pPr lvl="1"/>
            <a:endParaRPr lang="en-US" sz="2800" dirty="0"/>
          </a:p>
          <a:p>
            <a:pPr lvl="1"/>
            <a:r>
              <a:rPr lang="en-US" sz="2800" dirty="0"/>
              <a:t> A dot cluster that equals (rather than merely approximates) a straight line reflects a perfect relationship between two variables. </a:t>
            </a:r>
          </a:p>
          <a:p>
            <a:pPr lvl="1"/>
            <a:endParaRPr lang="en-US" sz="2800" dirty="0"/>
          </a:p>
          <a:p>
            <a:pPr lvl="1"/>
            <a:r>
              <a:rPr lang="en-US" sz="2800" dirty="0"/>
              <a:t>In practice, perfect relationships are most unlikely.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8542179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Correlation Coefficients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7371760" cy="4100511"/>
          </a:xfrm>
        </p:spPr>
        <p:txBody>
          <a:bodyPr>
            <a:normAutofit fontScale="92500" lnSpcReduction="10000"/>
          </a:bodyPr>
          <a:lstStyle/>
          <a:p>
            <a:r>
              <a:rPr lang="en-US" sz="3000" dirty="0"/>
              <a:t>We can graphically relate the two variables Attendance and Result using a scatterplot.</a:t>
            </a:r>
          </a:p>
          <a:p>
            <a:r>
              <a:rPr lang="en-US" sz="3000" dirty="0"/>
              <a:t>Suppose we plot attendance against result.</a:t>
            </a:r>
          </a:p>
          <a:p>
            <a:pPr lvl="1"/>
            <a:r>
              <a:rPr lang="en-US" sz="2800" dirty="0"/>
              <a:t>If the points all fall along a straight line then we say that the two variables are perfectly correlated.</a:t>
            </a:r>
          </a:p>
          <a:p>
            <a:pPr lvl="1"/>
            <a:r>
              <a:rPr lang="en-US" sz="2800" dirty="0"/>
              <a:t>If we know the value of one variable then we can calculate the value of the other variable.</a:t>
            </a:r>
          </a:p>
          <a:p>
            <a:pPr lvl="1"/>
            <a:endParaRPr lang="en-US" sz="1100" dirty="0"/>
          </a:p>
          <a:p>
            <a:r>
              <a:rPr lang="en-US" sz="3000" dirty="0"/>
              <a:t>Graphs like this are useful, but a numerical measure is better.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05E1758-EC62-7891-3A51-B0933CE1DD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9979" y="356801"/>
            <a:ext cx="4264083" cy="5172453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25058190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D78034-481C-2F8D-51DF-10A126E514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E50FDB8-17D0-E14B-BB4A-4760A76AD4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Correlation Coefficients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CA755E-6F73-9698-C7D8-AB67E9C563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7371759" cy="4144488"/>
          </a:xfrm>
        </p:spPr>
        <p:txBody>
          <a:bodyPr>
            <a:noAutofit/>
          </a:bodyPr>
          <a:lstStyle/>
          <a:p>
            <a:pPr lvl="0"/>
            <a:r>
              <a:rPr lang="en-US" dirty="0"/>
              <a:t>Most methods of correlation were designed to measure the degree by which two variables are linearly related.</a:t>
            </a:r>
          </a:p>
          <a:p>
            <a:pPr lvl="1"/>
            <a:r>
              <a:rPr lang="en-US" dirty="0"/>
              <a:t>High-dimensional correlation techniques exist but are beyond the scope of this module</a:t>
            </a:r>
            <a:r>
              <a:rPr lang="en-US" sz="2000" dirty="0"/>
              <a:t>.</a:t>
            </a:r>
          </a:p>
          <a:p>
            <a:pPr lvl="0"/>
            <a:r>
              <a:rPr lang="en-US" dirty="0"/>
              <a:t>The correlation coefficient </a:t>
            </a:r>
            <a:r>
              <a:rPr lang="en-US" b="1" i="1" dirty="0"/>
              <a:t>r</a:t>
            </a:r>
            <a:r>
              <a:rPr lang="en-US" b="1" baseline="-25000" dirty="0"/>
              <a:t>xy</a:t>
            </a:r>
            <a:r>
              <a:rPr lang="en-US" dirty="0"/>
              <a:t> shows the degree of association between x and y and can take values from -1.0 to +1.0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7C823B7-07BC-2960-C294-577C1CDF50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9979" y="356801"/>
            <a:ext cx="4264083" cy="5172453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BDE7651-7612-EC87-4482-EA958F37B825}"/>
              </a:ext>
            </a:extLst>
          </p:cNvPr>
          <p:cNvSpPr txBox="1"/>
          <p:nvPr/>
        </p:nvSpPr>
        <p:spPr>
          <a:xfrm>
            <a:off x="10096106" y="1409842"/>
            <a:ext cx="9709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>
                <a:solidFill>
                  <a:srgbClr val="FFC000"/>
                </a:solidFill>
              </a:rPr>
              <a:t>r</a:t>
            </a:r>
            <a:r>
              <a:rPr lang="en-US" sz="2800" b="1" i="1" baseline="-25000" dirty="0">
                <a:solidFill>
                  <a:srgbClr val="FFC000"/>
                </a:solidFill>
              </a:rPr>
              <a:t>xy</a:t>
            </a:r>
            <a:endParaRPr lang="en-GB" sz="2800" b="1" i="1" baseline="-25000" dirty="0">
              <a:solidFill>
                <a:srgbClr val="FFC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848F39-6C03-8366-E01B-8A06B3F88F5D}"/>
              </a:ext>
            </a:extLst>
          </p:cNvPr>
          <p:cNvSpPr txBox="1"/>
          <p:nvPr/>
        </p:nvSpPr>
        <p:spPr>
          <a:xfrm>
            <a:off x="10096106" y="4663329"/>
            <a:ext cx="9709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>
                <a:solidFill>
                  <a:srgbClr val="FFC000"/>
                </a:solidFill>
              </a:rPr>
              <a:t>x</a:t>
            </a:r>
            <a:endParaRPr lang="en-GB" sz="2800" b="1" i="1" dirty="0">
              <a:solidFill>
                <a:srgbClr val="FFC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4DEDC6-0EB8-2234-AD65-540A4031F96E}"/>
              </a:ext>
            </a:extLst>
          </p:cNvPr>
          <p:cNvSpPr txBox="1"/>
          <p:nvPr/>
        </p:nvSpPr>
        <p:spPr>
          <a:xfrm>
            <a:off x="7920086" y="2419807"/>
            <a:ext cx="9709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>
                <a:solidFill>
                  <a:srgbClr val="FFC000"/>
                </a:solidFill>
              </a:rPr>
              <a:t>y</a:t>
            </a:r>
            <a:endParaRPr lang="en-GB" sz="2800" b="1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72158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188B20-CCB8-B550-2B1A-F486FA17FD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3FDC67E-68B9-AA08-91C9-B6AD9915D1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Correlation Coefficients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80CA79-F713-1AA5-F9CA-F487D93B1A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7371759" cy="4144488"/>
          </a:xfrm>
        </p:spPr>
        <p:txBody>
          <a:bodyPr>
            <a:noAutofit/>
          </a:bodyPr>
          <a:lstStyle/>
          <a:p>
            <a:pPr lvl="0"/>
            <a:r>
              <a:rPr lang="en-US" dirty="0"/>
              <a:t>The sign of </a:t>
            </a:r>
            <a:r>
              <a:rPr lang="en-US" b="1" i="1" dirty="0"/>
              <a:t>r</a:t>
            </a:r>
            <a:r>
              <a:rPr lang="en-US" b="1" i="1" baseline="-25000" dirty="0"/>
              <a:t>xy</a:t>
            </a:r>
            <a:r>
              <a:rPr lang="en-US" dirty="0"/>
              <a:t> shows how the variables are related:</a:t>
            </a:r>
          </a:p>
          <a:p>
            <a:pPr lvl="0"/>
            <a:endParaRPr lang="en-US" dirty="0"/>
          </a:p>
          <a:p>
            <a:pPr lvl="2"/>
            <a:r>
              <a:rPr lang="en-US" sz="2400" dirty="0"/>
              <a:t>Positive values indicate that low values in x are related to low values in </a:t>
            </a:r>
            <a:r>
              <a:rPr lang="en-US" sz="2400" i="1" dirty="0"/>
              <a:t>y</a:t>
            </a:r>
            <a:r>
              <a:rPr lang="en-US" sz="2400" dirty="0"/>
              <a:t>, and high values in</a:t>
            </a:r>
            <a:r>
              <a:rPr lang="en-US" sz="2400" i="1" dirty="0"/>
              <a:t> x </a:t>
            </a:r>
            <a:r>
              <a:rPr lang="en-US" sz="2400" dirty="0"/>
              <a:t>are related to high values in </a:t>
            </a:r>
            <a:r>
              <a:rPr lang="en-US" sz="2400" i="1" dirty="0"/>
              <a:t>y</a:t>
            </a:r>
            <a:r>
              <a:rPr lang="en-US" sz="2400" dirty="0"/>
              <a:t>.</a:t>
            </a:r>
          </a:p>
          <a:p>
            <a:pPr lvl="2"/>
            <a:endParaRPr lang="en-US" sz="1000" dirty="0"/>
          </a:p>
          <a:p>
            <a:pPr lvl="2"/>
            <a:r>
              <a:rPr lang="en-US" sz="2400" dirty="0"/>
              <a:t>Negative values indicate that low values in</a:t>
            </a:r>
            <a:r>
              <a:rPr lang="en-US" sz="2400" i="1" dirty="0"/>
              <a:t> x </a:t>
            </a:r>
            <a:r>
              <a:rPr lang="en-US" sz="2400" dirty="0"/>
              <a:t>are related to high values in </a:t>
            </a:r>
            <a:r>
              <a:rPr lang="en-US" sz="2400" i="1" dirty="0"/>
              <a:t>y</a:t>
            </a:r>
            <a:r>
              <a:rPr lang="en-US" sz="2400" dirty="0"/>
              <a:t>, and high values in </a:t>
            </a:r>
            <a:r>
              <a:rPr lang="en-US" sz="2400" i="1" dirty="0"/>
              <a:t>x</a:t>
            </a:r>
            <a:r>
              <a:rPr lang="en-US" sz="2400" dirty="0"/>
              <a:t> are related to low values in </a:t>
            </a:r>
            <a:r>
              <a:rPr lang="en-US" sz="2400" i="1" dirty="0"/>
              <a:t>y.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63FF349-17A2-5EC5-B060-128D731371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9979" y="356801"/>
            <a:ext cx="4264083" cy="5172453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81A089B-CD10-B061-670F-958C2E4E8140}"/>
              </a:ext>
            </a:extLst>
          </p:cNvPr>
          <p:cNvSpPr txBox="1"/>
          <p:nvPr/>
        </p:nvSpPr>
        <p:spPr>
          <a:xfrm>
            <a:off x="10096106" y="1409842"/>
            <a:ext cx="9709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>
                <a:solidFill>
                  <a:srgbClr val="FFC000"/>
                </a:solidFill>
              </a:rPr>
              <a:t>r</a:t>
            </a:r>
            <a:r>
              <a:rPr lang="en-US" sz="2800" b="1" i="1" baseline="-25000" dirty="0">
                <a:solidFill>
                  <a:srgbClr val="FFC000"/>
                </a:solidFill>
              </a:rPr>
              <a:t>xy</a:t>
            </a:r>
            <a:endParaRPr lang="en-GB" sz="2800" b="1" i="1" baseline="-25000" dirty="0">
              <a:solidFill>
                <a:srgbClr val="FFC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B0D09D-2095-3572-EC09-C0235C257905}"/>
              </a:ext>
            </a:extLst>
          </p:cNvPr>
          <p:cNvSpPr txBox="1"/>
          <p:nvPr/>
        </p:nvSpPr>
        <p:spPr>
          <a:xfrm>
            <a:off x="10096106" y="4663329"/>
            <a:ext cx="9709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>
                <a:solidFill>
                  <a:srgbClr val="FFC000"/>
                </a:solidFill>
              </a:rPr>
              <a:t>x</a:t>
            </a:r>
            <a:endParaRPr lang="en-GB" sz="2800" b="1" i="1" dirty="0">
              <a:solidFill>
                <a:srgbClr val="FFC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8CEEE2F-7862-6670-4A78-718F0F24285A}"/>
              </a:ext>
            </a:extLst>
          </p:cNvPr>
          <p:cNvSpPr txBox="1"/>
          <p:nvPr/>
        </p:nvSpPr>
        <p:spPr>
          <a:xfrm>
            <a:off x="7920086" y="2419807"/>
            <a:ext cx="9709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>
                <a:solidFill>
                  <a:srgbClr val="FFC000"/>
                </a:solidFill>
              </a:rPr>
              <a:t>y</a:t>
            </a:r>
            <a:endParaRPr lang="en-GB" sz="2800" b="1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34387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8ACEB9-C58E-0477-784D-375FBB7FC9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1F2E93A8-FAB8-6E1A-C4B4-0D003745B8F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1864" b="14479"/>
          <a:stretch/>
        </p:blipFill>
        <p:spPr>
          <a:xfrm>
            <a:off x="2316120" y="2857480"/>
            <a:ext cx="7559760" cy="2818925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DF991D-673A-5206-A3A1-13C18AA02A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pPr lvl="0"/>
            <a:r>
              <a:rPr lang="en-US" dirty="0"/>
              <a:t>When </a:t>
            </a:r>
            <a:r>
              <a:rPr lang="en-US" b="1" i="1" dirty="0"/>
              <a:t>r</a:t>
            </a:r>
            <a:r>
              <a:rPr lang="en-US" b="1" i="1" baseline="-25000" dirty="0"/>
              <a:t>xy</a:t>
            </a:r>
            <a:r>
              <a:rPr lang="en-US" dirty="0"/>
              <a:t> = 0 no relationship exists between x and y.</a:t>
            </a:r>
          </a:p>
          <a:p>
            <a:pPr lvl="0"/>
            <a:r>
              <a:rPr lang="en-US" dirty="0"/>
              <a:t>The strength of the relationship is proportional to the absolute value of</a:t>
            </a:r>
            <a:r>
              <a:rPr lang="en-US" b="1" i="1" dirty="0"/>
              <a:t> r</a:t>
            </a:r>
            <a:r>
              <a:rPr lang="en-US" b="1" i="1" baseline="-25000" dirty="0"/>
              <a:t>xy</a:t>
            </a:r>
            <a:r>
              <a:rPr lang="en-US" dirty="0"/>
              <a:t>:</a:t>
            </a:r>
          </a:p>
          <a:p>
            <a:pPr lvl="1"/>
            <a:r>
              <a:rPr lang="en-US" sz="2800" dirty="0"/>
              <a:t>The higher the value, the more strongly related the two variables.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676B263-2382-7BD2-A8BB-E5EE550D85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Correlation Coefficients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29672225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E5CE2B9-1556-2F0A-82CB-52B5F54A4A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2761" y="1285875"/>
            <a:ext cx="9686478" cy="4425899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Correlation Coefficients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4721616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2FD099-3ADE-8349-1E3C-15BC639302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8902487-06B9-F655-746F-4C1EB046F0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1949" y="3187083"/>
            <a:ext cx="5448102" cy="2489321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B379D507-8DE8-EF2E-9DC0-B182A1416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Correlation Coefficients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A9B0B8-547F-114B-6572-49065121A6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3985717"/>
          </a:xfrm>
        </p:spPr>
        <p:txBody>
          <a:bodyPr>
            <a:noAutofit/>
          </a:bodyPr>
          <a:lstStyle/>
          <a:p>
            <a:r>
              <a:rPr lang="en-US" dirty="0"/>
              <a:t>Correlation DOES NOT IMPLY causation.</a:t>
            </a:r>
          </a:p>
          <a:p>
            <a:r>
              <a:rPr lang="en-US" dirty="0"/>
              <a:t>It can also provide some weird results…</a:t>
            </a:r>
          </a:p>
          <a:p>
            <a:r>
              <a:rPr lang="en-US" dirty="0"/>
              <a:t>A value of </a:t>
            </a:r>
            <a:r>
              <a:rPr lang="en-US" b="1" i="1" dirty="0"/>
              <a:t>r</a:t>
            </a:r>
            <a:r>
              <a:rPr lang="en-US" b="1" i="1" baseline="-25000" dirty="0"/>
              <a:t>xy</a:t>
            </a:r>
            <a:r>
              <a:rPr lang="en-US" dirty="0"/>
              <a:t>= ±0.5 is the minimum needed to say that a relationship exists between x and 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92933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Pearson Correlation Coefficient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67E093-E177-5747-6FF5-783CA73121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31917"/>
                <a:ext cx="8418136" cy="4144488"/>
              </a:xfrm>
            </p:spPr>
            <p:txBody>
              <a:bodyPr>
                <a:noAutofit/>
              </a:bodyPr>
              <a:lstStyle/>
              <a:p>
                <a:r>
                  <a:rPr lang="en-GB" dirty="0">
                    <a:solidFill>
                      <a:schemeClr val="tx1"/>
                    </a:solidFill>
                  </a:rPr>
                  <a:t>The most commonly-used measure of correlation is the </a:t>
                </a:r>
                <a:r>
                  <a:rPr lang="en-GB" i="1" dirty="0">
                    <a:solidFill>
                      <a:schemeClr val="tx1"/>
                    </a:solidFill>
                  </a:rPr>
                  <a:t>Pearson product-moment correlation coefficient, </a:t>
                </a:r>
                <a:r>
                  <a:rPr lang="en-GB" dirty="0" err="1">
                    <a:solidFill>
                      <a:schemeClr val="tx1"/>
                    </a:solidFill>
                  </a:rPr>
                  <a:t>r</a:t>
                </a:r>
                <a:r>
                  <a:rPr lang="en-GB" baseline="-25000" dirty="0" err="1">
                    <a:solidFill>
                      <a:schemeClr val="tx1"/>
                    </a:solidFill>
                  </a:rPr>
                  <a:t>xy</a:t>
                </a:r>
                <a:endParaRPr lang="en-GB" i="1" dirty="0">
                  <a:solidFill>
                    <a:schemeClr val="tx1"/>
                  </a:solidFill>
                </a:endParaRPr>
              </a:p>
              <a:p>
                <a:r>
                  <a:rPr lang="en-GB" dirty="0">
                    <a:solidFill>
                      <a:schemeClr val="tx1"/>
                    </a:solidFill>
                  </a:rPr>
                  <a:t>This describes the relationship between to variables x and y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𝒓</m:t>
                        </m:r>
                      </m:e>
                      <m:sub>
                        <m:r>
                          <a:rPr lang="en-GB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𝒙𝒚</m:t>
                        </m:r>
                      </m:sub>
                    </m:sSub>
                    <m:r>
                      <a:rPr lang="en-GB" b="1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𝑪𝒐𝒗</m:t>
                            </m:r>
                          </m:e>
                          <m:sub>
                            <m:r>
                              <a:rPr lang="en-GB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𝒙𝒚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𝑺𝑫</m:t>
                            </m:r>
                          </m:e>
                          <m:sub>
                            <m:r>
                              <a:rPr lang="en-GB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𝒙</m:t>
                            </m:r>
                          </m:sub>
                        </m:sSub>
                        <m:sSub>
                          <m:sSubPr>
                            <m:ctrlPr>
                              <a:rPr lang="en-GB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𝑺𝑫</m:t>
                            </m:r>
                          </m:e>
                          <m:sub>
                            <m:r>
                              <a:rPr lang="en-GB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𝒚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b="1" dirty="0">
                    <a:solidFill>
                      <a:schemeClr val="tx1"/>
                    </a:solidFill>
                  </a:rPr>
                  <a:t> </a:t>
                </a:r>
              </a:p>
              <a:p>
                <a:pPr marL="0" indent="0" algn="ctr">
                  <a:buNone/>
                </a:pPr>
                <a:endParaRPr lang="en-GB" sz="800" b="1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en-GB" dirty="0">
                    <a:solidFill>
                      <a:schemeClr val="tx1"/>
                    </a:solidFill>
                  </a:rPr>
                  <a:t>Where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𝑪𝒐𝒗</m:t>
                        </m:r>
                      </m:e>
                      <m:sub>
                        <m:r>
                          <a:rPr lang="en-GB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𝒙𝒚</m:t>
                        </m:r>
                      </m:sub>
                    </m:sSub>
                    <m:r>
                      <a:rPr lang="en-GB" b="1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(</m:t>
                            </m:r>
                            <m:r>
                              <a:rPr lang="en-GB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𝑿</m:t>
                            </m:r>
                            <m:r>
                              <a:rPr lang="en-GB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−</m:t>
                            </m:r>
                            <m:acc>
                              <m:accPr>
                                <m:chr m:val="̅"/>
                                <m:ctrlPr>
                                  <a:rPr lang="en-GB" b="1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b="1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𝑿</m:t>
                                </m:r>
                              </m:e>
                            </m:acc>
                            <m:r>
                              <a:rPr lang="en-GB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)(</m:t>
                            </m:r>
                            <m:r>
                              <a:rPr lang="en-GB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𝒀</m:t>
                            </m:r>
                            <m:r>
                              <a:rPr lang="en-GB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−</m:t>
                            </m:r>
                            <m:acc>
                              <m:accPr>
                                <m:chr m:val="̅"/>
                                <m:ctrlPr>
                                  <a:rPr lang="en-GB" b="1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b="1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𝒀</m:t>
                                </m:r>
                              </m:e>
                            </m:acc>
                            <m:r>
                              <a:rPr lang="en-GB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)</m:t>
                            </m:r>
                          </m:e>
                        </m:nary>
                      </m:num>
                      <m:den>
                        <m:r>
                          <a:rPr lang="en-GB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𝑵</m:t>
                        </m:r>
                        <m:r>
                          <a:rPr lang="en-GB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</m:den>
                    </m:f>
                  </m:oMath>
                </a14:m>
                <a:r>
                  <a:rPr lang="en-GB" b="1" dirty="0">
                    <a:solidFill>
                      <a:schemeClr val="tx1"/>
                    </a:solidFill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dirty="0">
                    <a:solidFill>
                      <a:schemeClr val="tx1"/>
                    </a:solidFill>
                  </a:rPr>
                  <a:t>or</a:t>
                </a:r>
                <a:r>
                  <a:rPr lang="en-GB" b="1" dirty="0">
                    <a:solidFill>
                      <a:schemeClr val="tx1"/>
                    </a:solidFill>
                  </a:rPr>
                  <a:t>	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𝑪𝒐𝒗</m:t>
                        </m:r>
                      </m:e>
                      <m:sub>
                        <m:r>
                          <a:rPr lang="en-GB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𝒙𝒚</m:t>
                        </m:r>
                      </m:sub>
                    </m:sSub>
                    <m:r>
                      <a:rPr lang="en-GB" b="1" i="1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𝒙𝒚</m:t>
                            </m:r>
                          </m:e>
                        </m:nary>
                      </m:num>
                      <m:den>
                        <m:r>
                          <a:rPr lang="en-GB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𝑵</m:t>
                        </m:r>
                        <m:r>
                          <a:rPr lang="en-GB" b="1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1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</m:den>
                    </m:f>
                  </m:oMath>
                </a14:m>
                <a:endParaRPr lang="en-GB" b="1" dirty="0"/>
              </a:p>
              <a:p>
                <a:pPr marL="0" indent="0">
                  <a:buNone/>
                </a:pPr>
                <a:endParaRPr lang="en-GB" dirty="0"/>
              </a:p>
              <a:p>
                <a:endParaRPr lang="en-GB" dirty="0"/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67E093-E177-5747-6FF5-783CA73121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31917"/>
                <a:ext cx="8418136" cy="4144488"/>
              </a:xfrm>
              <a:blipFill>
                <a:blip r:embed="rId3"/>
                <a:stretch>
                  <a:fillRect l="-1521" t="-2353" r="-2100" b="-367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457845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436BAD-95DD-2A30-9A15-DDF2FDE8FB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145E1F6-BA56-F99E-BAE1-02EDB2B7BA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Pearson Correlation Coefficient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124A27A-2425-7031-1462-0167E0171CC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31917"/>
                <a:ext cx="8418136" cy="4144488"/>
              </a:xfrm>
            </p:spPr>
            <p:txBody>
              <a:bodyPr>
                <a:noAutofit/>
              </a:bodyPr>
              <a:lstStyle/>
              <a:p>
                <a:r>
                  <a:rPr lang="en-GB" dirty="0"/>
                  <a:t>The most commonly-used measure of correlation is the </a:t>
                </a:r>
                <a:r>
                  <a:rPr lang="en-GB" i="1" dirty="0"/>
                  <a:t>Pearson product-moment correlation coefficient, </a:t>
                </a:r>
                <a:r>
                  <a:rPr lang="en-GB" dirty="0" err="1"/>
                  <a:t>r</a:t>
                </a:r>
                <a:r>
                  <a:rPr lang="en-GB" baseline="-25000" dirty="0" err="1"/>
                  <a:t>xy</a:t>
                </a:r>
                <a:endParaRPr lang="en-GB" i="1" dirty="0"/>
              </a:p>
              <a:p>
                <a:r>
                  <a:rPr lang="en-GB" dirty="0"/>
                  <a:t>This describes the relationship between to variables x and y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</m:t>
                        </m:r>
                      </m:e>
                      <m:sub>
                        <m:r>
                          <a:rPr lang="en-GB" b="1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𝒙</m:t>
                        </m:r>
                        <m:r>
                          <a:rPr lang="en-GB" b="1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𝒚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1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𝑪𝒐𝒗</m:t>
                            </m:r>
                          </m:e>
                          <m:sub>
                            <m:r>
                              <a:rPr lang="en-GB" b="1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𝒙</m:t>
                            </m:r>
                            <m:r>
                              <a:rPr lang="en-GB" b="1" i="1" smtClean="0">
                                <a:solidFill>
                                  <a:srgbClr val="00B050"/>
                                </a:solidFill>
                                <a:latin typeface="Cambria Math" panose="02040503050406030204" pitchFamily="18" charset="0"/>
                              </a:rPr>
                              <m:t>𝒚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b="1" i="1" smtClean="0"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  <m:t>𝑺𝑫</m:t>
                            </m:r>
                          </m:e>
                          <m:sub>
                            <m:r>
                              <a:rPr lang="en-GB" b="1" i="1" smtClean="0"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  <m:t>𝒙</m:t>
                            </m:r>
                          </m:sub>
                        </m:sSub>
                        <m:sSub>
                          <m:sSubPr>
                            <m:ctrlPr>
                              <a:rPr lang="en-GB" b="1" i="1" smtClean="0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</a:rPr>
                              <m:t>𝑺𝑫</m:t>
                            </m:r>
                          </m:e>
                          <m:sub>
                            <m:r>
                              <a:rPr lang="en-GB" b="1" i="1" smtClean="0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</a:rPr>
                              <m:t>𝒚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b="1" dirty="0"/>
                  <a:t> </a:t>
                </a:r>
              </a:p>
              <a:p>
                <a:pPr marL="0" indent="0" algn="ctr">
                  <a:buNone/>
                </a:pPr>
                <a:endParaRPr lang="en-GB" sz="800" b="1" dirty="0"/>
              </a:p>
              <a:p>
                <a:pPr marL="0" indent="0">
                  <a:buNone/>
                </a:pPr>
                <a:r>
                  <a:rPr lang="en-GB" dirty="0"/>
                  <a:t>Where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𝑪𝒐𝒗</m:t>
                        </m:r>
                      </m:e>
                      <m:sub>
                        <m:r>
                          <a:rPr lang="en-GB" b="1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𝒙</m:t>
                        </m:r>
                        <m:r>
                          <a:rPr lang="en-GB" b="1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𝒚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b="1" i="1" smtClean="0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b="1" i="1" smtClean="0">
                                <a:solidFill>
                                  <a:srgbClr val="7030A0"/>
                                </a:solidFill>
                                <a:latin typeface="Cambria Math" panose="02040503050406030204" pitchFamily="18" charset="0"/>
                              </a:rPr>
                              <m:t>(</m:t>
                            </m:r>
                            <m:r>
                              <a:rPr lang="en-GB" b="1" i="1" smtClean="0">
                                <a:solidFill>
                                  <a:srgbClr val="7030A0"/>
                                </a:solidFill>
                                <a:latin typeface="Cambria Math" panose="02040503050406030204" pitchFamily="18" charset="0"/>
                              </a:rPr>
                              <m:t>𝑿</m:t>
                            </m:r>
                            <m:r>
                              <a:rPr lang="en-GB" b="1" i="1" smtClean="0">
                                <a:solidFill>
                                  <a:srgbClr val="7030A0"/>
                                </a:solidFill>
                                <a:latin typeface="Cambria Math" panose="02040503050406030204" pitchFamily="18" charset="0"/>
                              </a:rPr>
                              <m:t>−</m:t>
                            </m:r>
                            <m:acc>
                              <m:accPr>
                                <m:chr m:val="̅"/>
                                <m:ctrlPr>
                                  <a:rPr lang="en-GB" b="1" i="1" smtClean="0">
                                    <a:solidFill>
                                      <a:srgbClr val="7030A0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b="1" i="1" smtClean="0">
                                    <a:solidFill>
                                      <a:srgbClr val="7030A0"/>
                                    </a:solidFill>
                                    <a:latin typeface="Cambria Math" panose="02040503050406030204" pitchFamily="18" charset="0"/>
                                  </a:rPr>
                                  <m:t>𝑿</m:t>
                                </m:r>
                              </m:e>
                            </m:acc>
                            <m:r>
                              <a:rPr lang="en-GB" b="1" i="1" smtClean="0">
                                <a:solidFill>
                                  <a:srgbClr val="7030A0"/>
                                </a:solidFill>
                                <a:latin typeface="Cambria Math" panose="02040503050406030204" pitchFamily="18" charset="0"/>
                              </a:rPr>
                              <m:t>)</m:t>
                            </m:r>
                            <m:r>
                              <a:rPr lang="en-GB" b="1" i="1" smtClean="0">
                                <a:solidFill>
                                  <a:schemeClr val="bg1">
                                    <a:lumMod val="50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  <m:t>(</m:t>
                            </m:r>
                            <m:r>
                              <a:rPr lang="en-GB" b="1" i="1" smtClean="0">
                                <a:solidFill>
                                  <a:schemeClr val="bg1">
                                    <a:lumMod val="50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  <m:t>𝒀</m:t>
                            </m:r>
                            <m:r>
                              <a:rPr lang="en-GB" b="1" i="1" smtClean="0">
                                <a:solidFill>
                                  <a:schemeClr val="bg1">
                                    <a:lumMod val="50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  <m:t>−</m:t>
                            </m:r>
                            <m:acc>
                              <m:accPr>
                                <m:chr m:val="̅"/>
                                <m:ctrlPr>
                                  <a:rPr lang="en-GB" b="1" i="1" smtClean="0">
                                    <a:solidFill>
                                      <a:schemeClr val="bg1">
                                        <a:lumMod val="50000"/>
                                      </a:schemeClr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b="1" i="1" smtClean="0">
                                    <a:solidFill>
                                      <a:schemeClr val="bg1">
                                        <a:lumMod val="50000"/>
                                      </a:schemeClr>
                                    </a:solidFill>
                                    <a:latin typeface="Cambria Math" panose="02040503050406030204" pitchFamily="18" charset="0"/>
                                  </a:rPr>
                                  <m:t>𝒀</m:t>
                                </m:r>
                              </m:e>
                            </m:acc>
                            <m:r>
                              <a:rPr lang="en-GB" b="1" i="1" smtClean="0">
                                <a:solidFill>
                                  <a:schemeClr val="bg1">
                                    <a:lumMod val="50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  <m:t>)</m:t>
                            </m:r>
                          </m:e>
                        </m:nary>
                      </m:num>
                      <m:den>
                        <m:r>
                          <a:rPr lang="en-GB" b="1" i="1" smtClean="0">
                            <a:solidFill>
                              <a:srgbClr val="FFC000"/>
                            </a:solidFill>
                            <a:latin typeface="Cambria Math" panose="02040503050406030204" pitchFamily="18" charset="0"/>
                          </a:rPr>
                          <m:t>𝑵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den>
                    </m:f>
                  </m:oMath>
                </a14:m>
                <a:r>
                  <a:rPr lang="en-GB" b="1" dirty="0"/>
                  <a:t> </a:t>
                </a:r>
              </a:p>
              <a:p>
                <a:pPr marL="0" indent="0">
                  <a:buNone/>
                </a:pPr>
                <a:r>
                  <a:rPr lang="en-GB" dirty="0"/>
                  <a:t>or</a:t>
                </a:r>
                <a:r>
                  <a:rPr lang="en-GB" b="1" dirty="0"/>
                  <a:t>	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𝑪𝒐𝒗</m:t>
                        </m:r>
                      </m:e>
                      <m:sub>
                        <m:r>
                          <a:rPr lang="en-GB" b="1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𝒙</m:t>
                        </m:r>
                        <m:r>
                          <a:rPr lang="en-GB" b="1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𝒚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b="1" i="1" smtClean="0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b="1" i="1" smtClean="0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  <m:t>𝒙𝒚</m:t>
                            </m:r>
                          </m:e>
                        </m:nary>
                      </m:num>
                      <m:den>
                        <m:r>
                          <a:rPr lang="en-GB" b="1" i="1" smtClean="0">
                            <a:solidFill>
                              <a:srgbClr val="FFC000"/>
                            </a:solidFill>
                            <a:latin typeface="Cambria Math" panose="02040503050406030204" pitchFamily="18" charset="0"/>
                          </a:rPr>
                          <m:t>𝑵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den>
                    </m:f>
                  </m:oMath>
                </a14:m>
                <a:endParaRPr lang="en-GB" b="1" dirty="0"/>
              </a:p>
              <a:p>
                <a:pPr marL="0" indent="0">
                  <a:buNone/>
                </a:pPr>
                <a:endParaRPr lang="en-GB" dirty="0"/>
              </a:p>
              <a:p>
                <a:endParaRPr lang="en-GB" dirty="0"/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124A27A-2425-7031-1462-0167E0171CC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31917"/>
                <a:ext cx="8418136" cy="4144488"/>
              </a:xfrm>
              <a:blipFill>
                <a:blip r:embed="rId3"/>
                <a:stretch>
                  <a:fillRect l="-1521" t="-2353" r="-2100" b="-367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1328EF3-92CC-9C55-7D13-DCD54089CA9D}"/>
                  </a:ext>
                </a:extLst>
              </p:cNvPr>
              <p:cNvSpPr txBox="1"/>
              <p:nvPr/>
            </p:nvSpPr>
            <p:spPr>
              <a:xfrm>
                <a:off x="6300247" y="3092886"/>
                <a:ext cx="5690649" cy="270683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457200" lvl="1" indent="0">
                  <a:buNone/>
                </a:pPr>
                <a14:m>
                  <m:oMath xmlns:m="http://schemas.openxmlformats.org/officeDocument/2006/math">
                    <m:r>
                      <a:rPr lang="en-GB" sz="2400" b="1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𝒙</m:t>
                    </m:r>
                    <m:r>
                      <a:rPr lang="en-GB" sz="240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i="1" smtClean="0">
                        <a:solidFill>
                          <a:srgbClr val="7030A0"/>
                        </a:solidFill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400" i="1" smtClean="0">
                        <a:solidFill>
                          <a:srgbClr val="7030A0"/>
                        </a:solidFill>
                        <a:latin typeface="Cambria Math" panose="02040503050406030204" pitchFamily="18" charset="0"/>
                      </a:rPr>
                      <m:t>𝑋</m:t>
                    </m:r>
                    <m:r>
                      <a:rPr lang="en-GB" sz="2400" i="1" smtClean="0">
                        <a:solidFill>
                          <a:srgbClr val="7030A0"/>
                        </a:solidFill>
                        <a:latin typeface="Cambria Math" panose="02040503050406030204" pitchFamily="18" charset="0"/>
                      </a:rPr>
                      <m:t>−</m:t>
                    </m:r>
                    <m:acc>
                      <m:accPr>
                        <m:chr m:val="̅"/>
                        <m:ctrlPr>
                          <a:rPr lang="en-GB" sz="2400" i="1">
                            <a:solidFill>
                              <a:srgbClr val="7030A0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400" i="1">
                            <a:solidFill>
                              <a:srgbClr val="7030A0"/>
                            </a:solidFill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</m:acc>
                    <m:r>
                      <a:rPr lang="en-GB" sz="2400" i="1">
                        <a:solidFill>
                          <a:srgbClr val="7030A0"/>
                        </a:solidFill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2400" dirty="0">
                    <a:solidFill>
                      <a:srgbClr val="7030A0"/>
                    </a:solidFill>
                  </a:rPr>
                  <a:t>, </a:t>
                </a:r>
                <a:r>
                  <a:rPr lang="en-GB" sz="2400" dirty="0"/>
                  <a:t>the deviation scores for X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r>
                      <a:rPr lang="en-GB" sz="2400" b="1" i="1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𝒚</m:t>
                    </m:r>
                    <m:r>
                      <a:rPr lang="en-GB" sz="2400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i="1" smtClean="0">
                        <a:solidFill>
                          <a:schemeClr val="bg1">
                            <a:lumMod val="50000"/>
                          </a:schemeClr>
                        </a:solidFill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400" b="0" i="1" smtClean="0">
                        <a:solidFill>
                          <a:schemeClr val="bg1">
                            <a:lumMod val="50000"/>
                          </a:schemeClr>
                        </a:solidFill>
                        <a:latin typeface="Cambria Math" panose="02040503050406030204" pitchFamily="18" charset="0"/>
                      </a:rPr>
                      <m:t>𝑌</m:t>
                    </m:r>
                    <m:r>
                      <a:rPr lang="en-GB" sz="2400" i="1">
                        <a:solidFill>
                          <a:schemeClr val="bg1">
                            <a:lumMod val="50000"/>
                          </a:schemeClr>
                        </a:solidFill>
                        <a:latin typeface="Cambria Math" panose="02040503050406030204" pitchFamily="18" charset="0"/>
                      </a:rPr>
                      <m:t>−</m:t>
                    </m:r>
                    <m:acc>
                      <m:accPr>
                        <m:chr m:val="̅"/>
                        <m:ctrlPr>
                          <a:rPr lang="en-GB" sz="2400" i="1">
                            <a:solidFill>
                              <a:schemeClr val="bg1">
                                <a:lumMod val="50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400" b="0" i="1" smtClean="0">
                            <a:solidFill>
                              <a:schemeClr val="bg1">
                                <a:lumMod val="50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𝑌</m:t>
                        </m:r>
                      </m:e>
                    </m:acc>
                    <m:r>
                      <a:rPr lang="en-GB" sz="2400" i="1">
                        <a:solidFill>
                          <a:schemeClr val="bg1">
                            <a:lumMod val="50000"/>
                          </a:schemeClr>
                        </a:solidFill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2400" dirty="0"/>
                  <a:t>, the deviation scores for Y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nary>
                      <m:naryPr>
                        <m:chr m:val="∑"/>
                        <m:subHide m:val="on"/>
                        <m:supHide m:val="on"/>
                        <m:ctrlPr>
                          <a:rPr lang="en-GB" sz="2400" b="1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</m:ctrlPr>
                      </m:naryPr>
                      <m:sub/>
                      <m:sup/>
                      <m:e>
                        <m:r>
                          <a:rPr lang="en-GB" sz="2400" b="1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𝒙𝒚</m:t>
                        </m:r>
                        <m:r>
                          <a:rPr lang="en-GB" sz="2400" b="1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= </m:t>
                        </m:r>
                      </m:e>
                    </m:nary>
                  </m:oMath>
                </a14:m>
                <a:r>
                  <a:rPr lang="en-GB" sz="2400" dirty="0"/>
                  <a:t> the sum of the products of the paired deviation scores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r>
                      <a:rPr lang="en-GB" sz="2400" b="1" i="1" smtClean="0">
                        <a:solidFill>
                          <a:srgbClr val="FFC000"/>
                        </a:solidFill>
                        <a:latin typeface="Cambria Math" panose="02040503050406030204" pitchFamily="18" charset="0"/>
                      </a:rPr>
                      <m:t>𝑵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sz="2400" dirty="0"/>
                  <a:t> the number of pairs of scores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𝑺𝑫</m:t>
                        </m:r>
                      </m:e>
                      <m:sub>
                        <m:r>
                          <a:rPr lang="en-GB" sz="24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𝒙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 </m:t>
                    </m:r>
                  </m:oMath>
                </a14:m>
                <a:r>
                  <a:rPr lang="en-GB" sz="2400" dirty="0"/>
                  <a:t>the standard deviation of X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smtClean="0">
                            <a:solidFill>
                              <a:srgbClr val="C0000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>
                            <a:solidFill>
                              <a:srgbClr val="C00000"/>
                            </a:solidFill>
                            <a:latin typeface="Cambria Math" panose="02040503050406030204" pitchFamily="18" charset="0"/>
                          </a:rPr>
                          <m:t>𝑺𝑫</m:t>
                        </m:r>
                      </m:e>
                      <m:sub>
                        <m:r>
                          <a:rPr lang="en-GB" sz="2400" b="1" i="1" smtClean="0">
                            <a:solidFill>
                              <a:srgbClr val="C00000"/>
                            </a:solidFill>
                            <a:latin typeface="Cambria Math" panose="02040503050406030204" pitchFamily="18" charset="0"/>
                          </a:rPr>
                          <m:t>𝒚</m:t>
                        </m:r>
                      </m:sub>
                    </m:sSub>
                    <m:r>
                      <a:rPr lang="en-GB" sz="2400" i="1">
                        <a:latin typeface="Cambria Math" panose="02040503050406030204" pitchFamily="18" charset="0"/>
                      </a:rPr>
                      <m:t>= </m:t>
                    </m:r>
                  </m:oMath>
                </a14:m>
                <a:r>
                  <a:rPr lang="en-GB" sz="2400" dirty="0"/>
                  <a:t>the standard deviation of Y</a:t>
                </a:r>
              </a:p>
            </p:txBody>
          </p:sp>
        </mc:Choice>
        <mc:Fallback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1328EF3-92CC-9C55-7D13-DCD54089CA9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0247" y="3092886"/>
                <a:ext cx="5690649" cy="2706831"/>
              </a:xfrm>
              <a:prstGeom prst="rect">
                <a:avLst/>
              </a:prstGeom>
              <a:blipFill>
                <a:blip r:embed="rId4"/>
                <a:stretch>
                  <a:fillRect l="-322" t="-1802" b="-33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087190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Example:</a:t>
            </a:r>
            <a:endParaRPr lang="en-GB" sz="6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551E9C4-EFC3-5183-AB8B-BB11703A9EC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52323" b="37821"/>
          <a:stretch/>
        </p:blipFill>
        <p:spPr>
          <a:xfrm>
            <a:off x="3311269" y="365125"/>
            <a:ext cx="8726759" cy="5158904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33204347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34497F-EC98-FEFC-C5F1-2C702AD442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D9023AE-18DA-150C-9264-EC00E426BD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Example: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F5B9485-B5CC-2F46-2D93-27C9EB17DC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51" y="1604263"/>
            <a:ext cx="3157979" cy="4144488"/>
          </a:xfrm>
        </p:spPr>
        <p:txBody>
          <a:bodyPr>
            <a:no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Find the number of pairs in the scores (normally the number of subjects). In this case</a:t>
            </a:r>
            <a:r>
              <a:rPr lang="en-GB" b="1" dirty="0">
                <a:solidFill>
                  <a:srgbClr val="FFC000"/>
                </a:solidFill>
              </a:rPr>
              <a:t> N=5.</a:t>
            </a: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4F3F648-9333-B5D1-ABDA-2DE5C597C4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8442" y="1690688"/>
            <a:ext cx="8761907" cy="3971638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3E71E95-CE9C-F80F-9A61-141E3D9688BF}"/>
              </a:ext>
            </a:extLst>
          </p:cNvPr>
          <p:cNvSpPr/>
          <p:nvPr/>
        </p:nvSpPr>
        <p:spPr>
          <a:xfrm>
            <a:off x="3348442" y="2121031"/>
            <a:ext cx="3910197" cy="386499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86F0D4B-946E-7CB1-C2EB-0585812D4834}"/>
              </a:ext>
            </a:extLst>
          </p:cNvPr>
          <p:cNvSpPr/>
          <p:nvPr/>
        </p:nvSpPr>
        <p:spPr>
          <a:xfrm>
            <a:off x="3348442" y="2529988"/>
            <a:ext cx="3910197" cy="386499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4FD0E2F-75F5-84BA-27BF-88159A5C8DB6}"/>
              </a:ext>
            </a:extLst>
          </p:cNvPr>
          <p:cNvSpPr/>
          <p:nvPr/>
        </p:nvSpPr>
        <p:spPr>
          <a:xfrm>
            <a:off x="3348442" y="2893245"/>
            <a:ext cx="3910197" cy="386499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6841B7-CA71-4A7B-54B6-AEDAA487D930}"/>
              </a:ext>
            </a:extLst>
          </p:cNvPr>
          <p:cNvSpPr/>
          <p:nvPr/>
        </p:nvSpPr>
        <p:spPr>
          <a:xfrm>
            <a:off x="3348442" y="3285231"/>
            <a:ext cx="3910197" cy="386499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E7D5034-8989-2322-2926-EBF210985DD3}"/>
              </a:ext>
            </a:extLst>
          </p:cNvPr>
          <p:cNvSpPr/>
          <p:nvPr/>
        </p:nvSpPr>
        <p:spPr>
          <a:xfrm>
            <a:off x="3348442" y="3673290"/>
            <a:ext cx="3910197" cy="386499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3594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EDA5-5773-BEF1-1D0B-3E9FE07355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CF843B7-208A-DF8E-5696-67B9943318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Example: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874AC33E-BD2E-70CB-EA72-D4810F3CF969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1651" y="1604263"/>
                <a:ext cx="3266791" cy="4144488"/>
              </a:xfrm>
            </p:spPr>
            <p:txBody>
              <a:bodyPr>
                <a:noAutofit/>
              </a:bodyPr>
              <a:lstStyle/>
              <a:p>
                <a:pPr marL="514350" indent="-514350">
                  <a:buFont typeface="+mj-lt"/>
                  <a:buAutoNum type="arabicPeriod" startAt="2"/>
                </a:pPr>
                <a:r>
                  <a:rPr lang="en-GB" dirty="0"/>
                  <a:t>Find the </a:t>
                </a:r>
                <a:r>
                  <a:rPr lang="en-GB" b="1" dirty="0">
                    <a:solidFill>
                      <a:srgbClr val="FF0000"/>
                    </a:solidFill>
                  </a:rPr>
                  <a:t>mean</a:t>
                </a:r>
                <a:r>
                  <a:rPr lang="en-GB" dirty="0"/>
                  <a:t> and </a:t>
                </a:r>
                <a:r>
                  <a:rPr lang="en-GB" b="1" dirty="0">
                    <a:solidFill>
                      <a:srgbClr val="00B050"/>
                    </a:solidFill>
                  </a:rPr>
                  <a:t>standard deviations </a:t>
                </a:r>
                <a:r>
                  <a:rPr lang="en-GB" dirty="0"/>
                  <a:t>for X and Y.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en-US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𝑆𝐷</m:t>
                    </m:r>
                    <m:r>
                      <a:rPr lang="en-US" b="0" i="1" baseline="-25000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i="1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en-GB" i="1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nary>
                              <m:naryPr>
                                <m:chr m:val="∑"/>
                                <m:grow m:val="on"/>
                                <m:subHide m:val="on"/>
                                <m:supHide m:val="on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naryPr>
                              <m:sub/>
                              <m:sup/>
                              <m:e>
                                <m:d>
                                  <m:dPr>
                                    <m:ctrlPr>
                                      <a:rPr lang="en-GB" i="1">
                                        <a:solidFill>
                                          <a:srgbClr val="836967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US" b="0" i="1" smtClean="0">
                                        <a:solidFill>
                                          <a:srgbClr val="836967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 </m:t>
                                    </m:r>
                                    <m:sSub>
                                      <m:sSubPr>
                                        <m:ctrlPr>
                                          <a:rPr lang="en-GB" i="1">
                                            <a:solidFill>
                                              <a:srgbClr val="836967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𝑥</m:t>
                                        </m:r>
                                      </m:e>
                                      <m:sub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𝑖</m:t>
                                        </m:r>
                                      </m:sub>
                                    </m:s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−</m:t>
                                    </m:r>
                                    <m:acc>
                                      <m:accPr>
                                        <m:chr m:val="̅"/>
                                        <m:ctrlPr>
                                          <a:rPr lang="en-GB" i="1">
                                            <a:solidFill>
                                              <a:srgbClr val="836967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𝑥</m:t>
                                        </m:r>
                                        <m:r>
                                          <a:rPr lang="en-US" b="0" i="1" smtClean="0">
                                            <a:latin typeface="Cambria Math" panose="02040503050406030204" pitchFamily="18" charset="0"/>
                                          </a:rPr>
                                          <m:t> </m:t>
                                        </m:r>
                                      </m:e>
                                    </m:acc>
                                  </m:e>
                                </m:d>
                              </m:e>
                            </m:nary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𝑁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−1</m:t>
                            </m:r>
                          </m:den>
                        </m:f>
                      </m:e>
                    </m:rad>
                  </m:oMath>
                </a14:m>
                <a:r>
                  <a:rPr lang="en-GB" dirty="0"/>
                  <a:t> </a:t>
                </a:r>
              </a:p>
              <a:p>
                <a:pPr marL="0" indent="0" algn="ctr">
                  <a:buNone/>
                </a:pPr>
                <a:endParaRPr lang="en-GB" sz="2400" dirty="0"/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40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400" i="1">
                          <a:latin typeface="Cambria Math" panose="02040503050406030204" pitchFamily="18" charset="0"/>
                        </a:rPr>
                        <m:t>𝑆𝐷</m:t>
                      </m:r>
                      <m:r>
                        <a:rPr lang="en-US" sz="2400" b="0" i="1" baseline="-25000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en-GB" sz="2400" i="1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sz="2400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GB" sz="2400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nary>
                                <m:naryPr>
                                  <m:chr m:val="∑"/>
                                  <m:grow m:val="on"/>
                                  <m:subHide m:val="on"/>
                                  <m:supHide m:val="on"/>
                                  <m:ctrlPr>
                                    <a:rPr lang="en-GB" sz="2400" i="1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naryPr>
                                <m:sub/>
                                <m:sup/>
                                <m:e>
                                  <m:d>
                                    <m:dPr>
                                      <m:ctrlPr>
                                        <a:rPr lang="en-GB" sz="2400" i="1">
                                          <a:solidFill>
                                            <a:srgbClr val="836967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US" sz="2400" b="0" i="1" smtClean="0">
                                          <a:solidFill>
                                            <a:srgbClr val="836967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 </m:t>
                                      </m:r>
                                      <m:sSub>
                                        <m:sSubPr>
                                          <m:ctrlPr>
                                            <a:rPr lang="en-GB" sz="2400" i="1">
                                              <a:solidFill>
                                                <a:srgbClr val="836967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sz="2400" i="1">
                                              <a:solidFill>
                                                <a:srgbClr val="836967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𝑦</m:t>
                                          </m:r>
                                        </m:e>
                                        <m:sub>
                                          <m:r>
                                            <a:rPr lang="en-GB" sz="2400" i="1">
                                              <a:solidFill>
                                                <a:srgbClr val="836967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𝑖</m:t>
                                          </m:r>
                                        </m:sub>
                                      </m:sSub>
                                      <m:r>
                                        <a:rPr lang="en-GB" sz="2400" i="1">
                                          <a:solidFill>
                                            <a:srgbClr val="836967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−</m:t>
                                      </m:r>
                                      <m:acc>
                                        <m:accPr>
                                          <m:chr m:val="̅"/>
                                          <m:ctrlPr>
                                            <a:rPr lang="en-GB" sz="2400" i="1">
                                              <a:solidFill>
                                                <a:srgbClr val="836967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accPr>
                                        <m:e>
                                          <m:r>
                                            <a:rPr lang="en-GB" sz="2400" i="1">
                                              <a:solidFill>
                                                <a:srgbClr val="836967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𝑦</m:t>
                                          </m:r>
                                          <m:r>
                                            <a:rPr lang="en-US" sz="2400" b="0" i="1" smtClean="0">
                                              <a:solidFill>
                                                <a:srgbClr val="836967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 </m:t>
                                          </m:r>
                                        </m:e>
                                      </m:acc>
                                    </m:e>
                                  </m:d>
                                </m:e>
                              </m:nary>
                            </m:num>
                            <m:den>
                              <m:r>
                                <a:rPr lang="en-GB" sz="2400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  <m:t>𝑁</m:t>
                              </m:r>
                              <m:r>
                                <a:rPr lang="en-GB" sz="2400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  <m:t>−1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en-GB" dirty="0"/>
              </a:p>
              <a:p>
                <a:pPr marL="0" indent="0" algn="ctr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874AC33E-BD2E-70CB-EA72-D4810F3CF96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1651" y="1604263"/>
                <a:ext cx="3266791" cy="4144488"/>
              </a:xfrm>
              <a:blipFill>
                <a:blip r:embed="rId3"/>
                <a:stretch>
                  <a:fillRect l="-3918" t="-264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Picture 2">
            <a:extLst>
              <a:ext uri="{FF2B5EF4-FFF2-40B4-BE49-F238E27FC236}">
                <a16:creationId xmlns:a16="http://schemas.microsoft.com/office/drawing/2014/main" id="{9DC43CE1-C4B6-E0C1-BA2E-76570B8437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8442" y="1690688"/>
            <a:ext cx="8761907" cy="3971638"/>
          </a:xfrm>
          <a:prstGeom prst="rect">
            <a:avLst/>
          </a:prstGeom>
          <a:solidFill>
            <a:srgbClr val="002060"/>
          </a:solidFill>
          <a:ln>
            <a:noFill/>
          </a:ln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D02C321-CFD4-8075-9281-8302F7B5BFFD}"/>
              </a:ext>
            </a:extLst>
          </p:cNvPr>
          <p:cNvSpPr/>
          <p:nvPr/>
        </p:nvSpPr>
        <p:spPr>
          <a:xfrm>
            <a:off x="4272268" y="5268825"/>
            <a:ext cx="3910197" cy="386499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EA1AA0E-5D4B-D0D4-A745-06FF69B57514}"/>
              </a:ext>
            </a:extLst>
          </p:cNvPr>
          <p:cNvSpPr/>
          <p:nvPr/>
        </p:nvSpPr>
        <p:spPr>
          <a:xfrm>
            <a:off x="4272269" y="4837343"/>
            <a:ext cx="3910197" cy="386499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E04466B-28DC-E51A-EBE4-BDEEC20B45F6}"/>
              </a:ext>
            </a:extLst>
          </p:cNvPr>
          <p:cNvSpPr/>
          <p:nvPr/>
        </p:nvSpPr>
        <p:spPr>
          <a:xfrm>
            <a:off x="5165889" y="1708028"/>
            <a:ext cx="763571" cy="2466533"/>
          </a:xfrm>
          <a:prstGeom prst="round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7C794CA6-E28B-268E-4D33-2F8FDDA4C00F}"/>
              </a:ext>
            </a:extLst>
          </p:cNvPr>
          <p:cNvSpPr/>
          <p:nvPr/>
        </p:nvSpPr>
        <p:spPr>
          <a:xfrm>
            <a:off x="6615233" y="1690688"/>
            <a:ext cx="763571" cy="2466533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2BA91615-C3A3-1E65-B8FF-61BA1AC01EBA}"/>
              </a:ext>
            </a:extLst>
          </p:cNvPr>
          <p:cNvSpPr/>
          <p:nvPr/>
        </p:nvSpPr>
        <p:spPr>
          <a:xfrm>
            <a:off x="2622579" y="3355941"/>
            <a:ext cx="245096" cy="433633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55462DD0-29DD-1D78-66E6-5D07F6BAA60C}"/>
              </a:ext>
            </a:extLst>
          </p:cNvPr>
          <p:cNvSpPr/>
          <p:nvPr/>
        </p:nvSpPr>
        <p:spPr>
          <a:xfrm>
            <a:off x="2154340" y="3355941"/>
            <a:ext cx="287920" cy="433633"/>
          </a:xfrm>
          <a:prstGeom prst="ellipse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91530FD6-B104-A538-3D69-0C95C1E288F9}"/>
              </a:ext>
            </a:extLst>
          </p:cNvPr>
          <p:cNvSpPr/>
          <p:nvPr/>
        </p:nvSpPr>
        <p:spPr>
          <a:xfrm>
            <a:off x="1984746" y="4664875"/>
            <a:ext cx="304302" cy="433633"/>
          </a:xfrm>
          <a:prstGeom prst="ellipse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D27C0B15-0D9F-B443-4A1A-2D395BCB145F}"/>
              </a:ext>
            </a:extLst>
          </p:cNvPr>
          <p:cNvSpPr/>
          <p:nvPr/>
        </p:nvSpPr>
        <p:spPr>
          <a:xfrm>
            <a:off x="2563373" y="4621757"/>
            <a:ext cx="345959" cy="433633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7810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6E59B3-30CF-8D65-E001-053924D708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2DAD15D-2EAA-701C-7AD7-30971D96F9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Example: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1E1E213-0203-3C72-A694-83E5AFB5B0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51" y="1604263"/>
            <a:ext cx="3157979" cy="4144488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en-US" dirty="0"/>
              <a:t>Find </a:t>
            </a:r>
            <a:r>
              <a:rPr lang="en-US" b="1" i="1" dirty="0">
                <a:solidFill>
                  <a:srgbClr val="FF0000"/>
                </a:solidFill>
              </a:rPr>
              <a:t>x</a:t>
            </a:r>
            <a:r>
              <a:rPr lang="en-US" dirty="0"/>
              <a:t> by subtracting the </a:t>
            </a:r>
            <a:r>
              <a:rPr lang="en-US" dirty="0">
                <a:solidFill>
                  <a:srgbClr val="00B0F0"/>
                </a:solidFill>
              </a:rPr>
              <a:t>mean (38.8) </a:t>
            </a:r>
            <a:r>
              <a:rPr lang="en-US" dirty="0"/>
              <a:t>from each score on </a:t>
            </a:r>
            <a:r>
              <a:rPr lang="en-US" b="1" dirty="0">
                <a:solidFill>
                  <a:srgbClr val="FFC000"/>
                </a:solidFill>
              </a:rPr>
              <a:t>X</a:t>
            </a:r>
          </a:p>
          <a:p>
            <a:pPr marL="457200" indent="-457200">
              <a:buFont typeface="+mj-lt"/>
              <a:buAutoNum type="arabicPeriod" startAt="3"/>
            </a:pPr>
            <a:r>
              <a:rPr lang="en-US" dirty="0"/>
              <a:t>Find </a:t>
            </a:r>
            <a:r>
              <a:rPr lang="en-US" b="1" i="1" dirty="0">
                <a:solidFill>
                  <a:srgbClr val="7030A0"/>
                </a:solidFill>
              </a:rPr>
              <a:t>y</a:t>
            </a:r>
            <a:r>
              <a:rPr lang="en-US" dirty="0"/>
              <a:t> by subtracting the </a:t>
            </a:r>
            <a:r>
              <a:rPr lang="en-US" dirty="0">
                <a:solidFill>
                  <a:srgbClr val="00B0F0"/>
                </a:solidFill>
              </a:rPr>
              <a:t>mean (79.8) </a:t>
            </a:r>
            <a:r>
              <a:rPr lang="en-US" dirty="0"/>
              <a:t>from each score on </a:t>
            </a:r>
            <a:r>
              <a:rPr lang="en-US" b="1" dirty="0">
                <a:solidFill>
                  <a:srgbClr val="00B050"/>
                </a:solidFill>
              </a:rPr>
              <a:t>Y</a:t>
            </a: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2B2A808-7E86-846E-1570-F68BFD0C30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8442" y="1690688"/>
            <a:ext cx="8761907" cy="3971638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8CC12FEB-E2A6-1A47-598B-BDF81136D15F}"/>
              </a:ext>
            </a:extLst>
          </p:cNvPr>
          <p:cNvSpPr/>
          <p:nvPr/>
        </p:nvSpPr>
        <p:spPr>
          <a:xfrm>
            <a:off x="8069344" y="1762812"/>
            <a:ext cx="801279" cy="229697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D277052-4E36-79E0-7076-B8BDDA638B5C}"/>
              </a:ext>
            </a:extLst>
          </p:cNvPr>
          <p:cNvSpPr/>
          <p:nvPr/>
        </p:nvSpPr>
        <p:spPr>
          <a:xfrm>
            <a:off x="9511647" y="1762812"/>
            <a:ext cx="801279" cy="2296977"/>
          </a:xfrm>
          <a:prstGeom prst="rect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48A10A1-D99B-3F09-2786-A5E6D15888DD}"/>
              </a:ext>
            </a:extLst>
          </p:cNvPr>
          <p:cNvSpPr/>
          <p:nvPr/>
        </p:nvSpPr>
        <p:spPr>
          <a:xfrm>
            <a:off x="4291123" y="4859508"/>
            <a:ext cx="3910197" cy="386499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ED1DD8-BAB6-9C6F-6D0D-62A8858C64CE}"/>
              </a:ext>
            </a:extLst>
          </p:cNvPr>
          <p:cNvSpPr/>
          <p:nvPr/>
        </p:nvSpPr>
        <p:spPr>
          <a:xfrm>
            <a:off x="5081049" y="1762812"/>
            <a:ext cx="801280" cy="2296977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3CC11B3-8A8D-8E30-513B-E46C2C6DDAE5}"/>
              </a:ext>
            </a:extLst>
          </p:cNvPr>
          <p:cNvSpPr/>
          <p:nvPr/>
        </p:nvSpPr>
        <p:spPr>
          <a:xfrm>
            <a:off x="6523353" y="1762812"/>
            <a:ext cx="801280" cy="2296977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9489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0F82A0-D6B7-8B4F-F37C-8B55A2B2B2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2676C15-E4D1-E483-FA27-40770DE648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Example: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B7700668-58CC-A2C7-BEDA-96852874AA89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1651" y="1604263"/>
                <a:ext cx="3157979" cy="4144488"/>
              </a:xfrm>
            </p:spPr>
            <p:txBody>
              <a:bodyPr>
                <a:noAutofit/>
              </a:bodyPr>
              <a:lstStyle/>
              <a:p>
                <a:pPr marL="514350" indent="-514350">
                  <a:buFont typeface="+mj-lt"/>
                  <a:buAutoNum type="arabicPeriod" startAt="5"/>
                </a:pPr>
                <a:r>
                  <a:rPr lang="en-US" dirty="0"/>
                  <a:t>Multiply each value of </a:t>
                </a:r>
                <a:r>
                  <a:rPr lang="en-US" b="1" i="1" dirty="0">
                    <a:solidFill>
                      <a:srgbClr val="FF0000"/>
                    </a:solidFill>
                  </a:rPr>
                  <a:t>x</a:t>
                </a:r>
                <a:r>
                  <a:rPr lang="en-US" dirty="0"/>
                  <a:t> with each value of </a:t>
                </a:r>
                <a:r>
                  <a:rPr lang="en-US" b="1" i="1" dirty="0">
                    <a:solidFill>
                      <a:srgbClr val="7030A0"/>
                    </a:solidFill>
                  </a:rPr>
                  <a:t>y</a:t>
                </a:r>
                <a:r>
                  <a:rPr lang="en-US" dirty="0"/>
                  <a:t> to get </a:t>
                </a:r>
                <a:r>
                  <a:rPr lang="en-US" b="1" i="1" dirty="0" err="1">
                    <a:solidFill>
                      <a:srgbClr val="FFC000"/>
                    </a:solidFill>
                  </a:rPr>
                  <a:t>xy</a:t>
                </a:r>
                <a:endParaRPr lang="en-US" b="1" i="1" dirty="0">
                  <a:solidFill>
                    <a:srgbClr val="FFC000"/>
                  </a:solidFill>
                </a:endParaRPr>
              </a:p>
              <a:p>
                <a:pPr marL="514350" indent="-514350">
                  <a:buFont typeface="+mj-lt"/>
                  <a:buAutoNum type="arabicPeriod" startAt="5"/>
                </a:pPr>
                <a:r>
                  <a:rPr lang="en-US" dirty="0"/>
                  <a:t>Get the sum of all values of </a:t>
                </a:r>
                <a:r>
                  <a:rPr lang="en-US" b="1" i="1" dirty="0" err="1">
                    <a:solidFill>
                      <a:srgbClr val="FFC000"/>
                    </a:solidFill>
                  </a:rPr>
                  <a:t>xy</a:t>
                </a:r>
                <a:endParaRPr lang="en-US" b="1" i="1" dirty="0">
                  <a:solidFill>
                    <a:srgbClr val="FFC000"/>
                  </a:solidFill>
                </a:endParaRPr>
              </a:p>
              <a:p>
                <a:pPr marL="0" indent="0" algn="ctr">
                  <a:buNone/>
                </a:pPr>
                <a:endParaRPr lang="en-US" b="1" i="1" dirty="0">
                  <a:solidFill>
                    <a:srgbClr val="FFC000"/>
                  </a:solidFill>
                </a:endParaRPr>
              </a:p>
              <a:p>
                <a:pPr marL="0" indent="0" algn="ctr">
                  <a:buNone/>
                </a:pPr>
                <a:r>
                  <a:rPr lang="en-US" dirty="0"/>
                  <a:t> </a:t>
                </a:r>
                <a14:m>
                  <m:oMath xmlns:m="http://schemas.openxmlformats.org/officeDocument/2006/math">
                    <m:nary>
                      <m:naryPr>
                        <m:chr m:val="∑"/>
                        <m:grow m:val="on"/>
                        <m:subHide m:val="on"/>
                        <m:supHide m:val="on"/>
                        <m:ctrlPr>
                          <a:rPr lang="en-US" b="1" dirty="0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</m:ctrlPr>
                      </m:naryPr>
                      <m:sub/>
                      <m:sup/>
                      <m:e>
                        <m:r>
                          <a:rPr lang="en-US" b="1" i="1" dirty="0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𝒙𝒚</m:t>
                        </m:r>
                      </m:e>
                    </m:nary>
                    <m:r>
                      <a:rPr lang="en-US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= </m:t>
                    </m:r>
                  </m:oMath>
                </a14:m>
                <a:r>
                  <a:rPr lang="en-US" b="1" dirty="0">
                    <a:solidFill>
                      <a:srgbClr val="00B050"/>
                    </a:solidFill>
                  </a:rPr>
                  <a:t>(83.8)</a:t>
                </a:r>
              </a:p>
              <a:p>
                <a:endParaRPr lang="en-GB" dirty="0"/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B7700668-58CC-A2C7-BEDA-96852874AA8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1651" y="1604263"/>
                <a:ext cx="3157979" cy="4144488"/>
              </a:xfrm>
              <a:blipFill>
                <a:blip r:embed="rId3"/>
                <a:stretch>
                  <a:fillRect l="-4054" t="-264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Picture 2">
            <a:extLst>
              <a:ext uri="{FF2B5EF4-FFF2-40B4-BE49-F238E27FC236}">
                <a16:creationId xmlns:a16="http://schemas.microsoft.com/office/drawing/2014/main" id="{C9BE166A-2F9D-9044-D216-63F27394CC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8442" y="1690688"/>
            <a:ext cx="8761907" cy="3971638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252693A-3688-EEFC-A2A6-5DE3D3D47D4F}"/>
              </a:ext>
            </a:extLst>
          </p:cNvPr>
          <p:cNvSpPr/>
          <p:nvPr/>
        </p:nvSpPr>
        <p:spPr>
          <a:xfrm>
            <a:off x="8069344" y="1762812"/>
            <a:ext cx="801279" cy="229697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ED29EA2-32E9-735C-FD3E-5794495831B2}"/>
              </a:ext>
            </a:extLst>
          </p:cNvPr>
          <p:cNvSpPr/>
          <p:nvPr/>
        </p:nvSpPr>
        <p:spPr>
          <a:xfrm>
            <a:off x="9511647" y="1762812"/>
            <a:ext cx="801279" cy="2296977"/>
          </a:xfrm>
          <a:prstGeom prst="rect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D0686F1-4653-C889-7389-87FA17AF339B}"/>
              </a:ext>
            </a:extLst>
          </p:cNvPr>
          <p:cNvSpPr/>
          <p:nvPr/>
        </p:nvSpPr>
        <p:spPr>
          <a:xfrm>
            <a:off x="10985364" y="1762812"/>
            <a:ext cx="801280" cy="2296977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7CAECD7-A745-43D7-4878-A967891A25AC}"/>
              </a:ext>
            </a:extLst>
          </p:cNvPr>
          <p:cNvSpPr/>
          <p:nvPr/>
        </p:nvSpPr>
        <p:spPr>
          <a:xfrm>
            <a:off x="10510892" y="4131913"/>
            <a:ext cx="1574272" cy="628623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5217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9800C1-2750-3356-4C71-DC7C4536B2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CEB675B-F3EC-11B7-D538-6D9A25AA37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Example: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8897274E-1ECD-48FB-12AB-DBBE15CC2E84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1651" y="1604263"/>
                <a:ext cx="3266791" cy="4144488"/>
              </a:xfrm>
            </p:spPr>
            <p:txBody>
              <a:bodyPr>
                <a:noAutofit/>
              </a:bodyPr>
              <a:lstStyle/>
              <a:p>
                <a:pPr marL="457200" indent="-457200">
                  <a:buFont typeface="+mj-lt"/>
                  <a:buAutoNum type="arabicPeriod" startAt="7"/>
                </a:pPr>
                <a:r>
                  <a:rPr lang="en-GB" dirty="0"/>
                  <a:t>Calculate the covariance: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 algn="ctr">
                  <a:buNone/>
                </a:pPr>
                <a:r>
                  <a:rPr lang="en-GB" sz="32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𝑪𝒐𝒗</m:t>
                        </m:r>
                      </m:e>
                      <m:sub>
                        <m:r>
                          <a:rPr lang="en-GB" sz="1800" b="1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𝒙𝒚</m:t>
                        </m:r>
                      </m:sub>
                    </m:sSub>
                    <m:r>
                      <a:rPr lang="en-GB" sz="1800" b="1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sz="1800" b="1" i="1" smtClean="0">
                                <a:solidFill>
                                  <a:srgbClr val="00B05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sz="1800" b="1" i="1">
                                <a:solidFill>
                                  <a:srgbClr val="00B050"/>
                                </a:solidFill>
                                <a:latin typeface="Cambria Math" panose="02040503050406030204" pitchFamily="18" charset="0"/>
                              </a:rPr>
                              <m:t>𝒙𝒚</m:t>
                            </m:r>
                          </m:e>
                        </m:nary>
                      </m:num>
                      <m:den>
                        <m:r>
                          <a:rPr lang="en-GB" sz="1800" b="1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𝑵</m:t>
                        </m:r>
                        <m:r>
                          <a:rPr lang="en-GB" sz="1800" b="1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1800" b="1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</m:den>
                    </m:f>
                    <m:r>
                      <a:rPr lang="en-GB" sz="1800" b="1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800" b="1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𝟖𝟑</m:t>
                        </m:r>
                        <m:r>
                          <a:rPr lang="en-GB" sz="1800" b="1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sz="1800" b="1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𝟖</m:t>
                        </m:r>
                      </m:num>
                      <m:den>
                        <m:r>
                          <a:rPr lang="en-GB" sz="1800" b="1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𝟓</m:t>
                        </m:r>
                        <m:r>
                          <a:rPr lang="en-GB" sz="1800" b="1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1800" b="1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</m:den>
                    </m:f>
                    <m:r>
                      <a:rPr lang="en-GB" sz="1800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1800" b="1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𝟐𝟎</m:t>
                    </m:r>
                    <m:r>
                      <a:rPr lang="en-GB" sz="1800" b="1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sz="1800" b="1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𝟗𝟓</m:t>
                    </m:r>
                  </m:oMath>
                </a14:m>
                <a:endParaRPr lang="en-GB" sz="1800" b="1" dirty="0">
                  <a:solidFill>
                    <a:schemeClr val="tx1"/>
                  </a:solidFill>
                </a:endParaRPr>
              </a:p>
              <a:p>
                <a:pPr marL="0" indent="0" algn="ctr">
                  <a:buNone/>
                </a:pPr>
                <a:endParaRPr lang="en-GB" sz="1800" b="1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8897274E-1ECD-48FB-12AB-DBBE15CC2E84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1651" y="1604263"/>
                <a:ext cx="3266791" cy="4144488"/>
              </a:xfrm>
              <a:blipFill>
                <a:blip r:embed="rId3"/>
                <a:stretch>
                  <a:fillRect l="-3918" t="-264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Picture 2">
            <a:extLst>
              <a:ext uri="{FF2B5EF4-FFF2-40B4-BE49-F238E27FC236}">
                <a16:creationId xmlns:a16="http://schemas.microsoft.com/office/drawing/2014/main" id="{843C2639-A1DB-D50F-C732-CE0A6805BD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8442" y="1690688"/>
            <a:ext cx="8761907" cy="3971638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1A62E78-FE7C-3E49-E85B-393A1390D99B}"/>
              </a:ext>
            </a:extLst>
          </p:cNvPr>
          <p:cNvSpPr/>
          <p:nvPr/>
        </p:nvSpPr>
        <p:spPr>
          <a:xfrm>
            <a:off x="3348442" y="4062953"/>
            <a:ext cx="801280" cy="35821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4B984A7-DB37-6422-FB87-798FEF46BF8C}"/>
              </a:ext>
            </a:extLst>
          </p:cNvPr>
          <p:cNvSpPr/>
          <p:nvPr/>
        </p:nvSpPr>
        <p:spPr>
          <a:xfrm>
            <a:off x="10510892" y="4131913"/>
            <a:ext cx="1574272" cy="628623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2363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57CE00-82EC-9A5B-BF79-1FCA03D1A9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7AB5CCA-F9DB-92CF-E368-DFFA642AF3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Example: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AFF8C4F9-9F86-3E18-7915-3A872CD76923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1651" y="1604263"/>
                <a:ext cx="3266791" cy="4144488"/>
              </a:xfrm>
            </p:spPr>
            <p:txBody>
              <a:bodyPr>
                <a:noAutofit/>
              </a:bodyPr>
              <a:lstStyle/>
              <a:p>
                <a:pPr marL="457200" indent="-457200">
                  <a:buFont typeface="+mj-lt"/>
                  <a:buAutoNum type="arabicPeriod" startAt="7"/>
                </a:pPr>
                <a:r>
                  <a:rPr lang="en-GB" dirty="0"/>
                  <a:t>Calculate the covariance:</a:t>
                </a:r>
              </a:p>
              <a:p>
                <a:pPr marL="0" indent="0" algn="ctr">
                  <a:buNone/>
                </a:pPr>
                <a:r>
                  <a:rPr lang="en-GB" sz="32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𝑪𝒐𝒗</m:t>
                        </m:r>
                      </m:e>
                      <m:sub>
                        <m:r>
                          <a:rPr lang="en-GB" sz="1800" b="1" i="1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𝒙𝒚</m:t>
                        </m:r>
                      </m:sub>
                    </m:sSub>
                    <m:r>
                      <a:rPr lang="en-GB" sz="1800" b="1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sz="1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sz="1800" b="1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𝒙𝒚</m:t>
                            </m:r>
                          </m:e>
                        </m:nary>
                      </m:num>
                      <m:den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𝑵</m:t>
                        </m:r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</m:den>
                    </m:f>
                    <m:r>
                      <a:rPr lang="en-GB" sz="1800" b="1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𝟖𝟑</m:t>
                        </m:r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𝟖</m:t>
                        </m:r>
                      </m:num>
                      <m:den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𝟓</m:t>
                        </m:r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</m:den>
                    </m:f>
                    <m:r>
                      <a:rPr lang="en-GB" sz="1800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1800" b="1" i="1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𝟐𝟎</m:t>
                    </m:r>
                    <m:r>
                      <a:rPr lang="en-GB" sz="1800" b="1" i="1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sz="1800" b="1" i="1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𝟗𝟓</m:t>
                    </m:r>
                  </m:oMath>
                </a14:m>
                <a:endParaRPr lang="en-GB" sz="1800" b="1" dirty="0">
                  <a:solidFill>
                    <a:srgbClr val="00B0F0"/>
                  </a:solidFill>
                </a:endParaRPr>
              </a:p>
              <a:p>
                <a:pPr marL="0" indent="0" algn="ctr">
                  <a:buNone/>
                </a:pPr>
                <a:endParaRPr lang="en-GB" sz="1800" b="1" dirty="0"/>
              </a:p>
              <a:p>
                <a:pPr marL="514350" indent="-514350">
                  <a:buFont typeface="+mj-lt"/>
                  <a:buAutoNum type="arabicPeriod" startAt="8"/>
                </a:pPr>
                <a:r>
                  <a:rPr lang="en-GB" dirty="0"/>
                  <a:t>Finally calculate the correlation:</a:t>
                </a:r>
              </a:p>
              <a:p>
                <a:pPr marL="0" indent="0">
                  <a:buNone/>
                </a:pPr>
                <a:endParaRPr lang="en-GB" sz="1000" dirty="0"/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b="1" i="1">
                              <a:latin typeface="Cambria Math" panose="02040503050406030204" pitchFamily="18" charset="0"/>
                            </a:rPr>
                            <m:t>𝒓</m:t>
                          </m:r>
                        </m:e>
                        <m:sub>
                          <m:r>
                            <a:rPr lang="en-GB" sz="2000" b="1" i="1">
                              <a:latin typeface="Cambria Math" panose="02040503050406030204" pitchFamily="18" charset="0"/>
                            </a:rPr>
                            <m:t>𝒙𝒚</m:t>
                          </m:r>
                        </m:sub>
                      </m:sSub>
                      <m:r>
                        <a:rPr lang="en-GB" sz="2000" b="1" i="1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i="1" smtClean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b="0" i="1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𝐶𝑜𝑣</m:t>
                              </m:r>
                            </m:e>
                            <m:sub>
                              <m:r>
                                <a:rPr lang="en-GB" sz="2000" b="0" i="1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𝑥𝑦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sz="2000" i="1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b="0" i="1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</m:e>
                            <m:sub>
                              <m:r>
                                <a:rPr lang="en-GB" sz="2000" b="0" i="1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2000" i="1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b="0" i="1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</m:e>
                            <m:sub>
                              <m:r>
                                <a:rPr lang="en-GB" sz="2000" b="0" i="1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𝑦</m:t>
                              </m:r>
                            </m:sub>
                          </m:sSub>
                        </m:den>
                      </m:f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20.95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sz="2000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6.1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)(</m:t>
                          </m:r>
                          <m:r>
                            <a:rPr lang="en-GB" sz="2000" b="0" i="1" smtClean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4.9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den>
                      </m:f>
                    </m:oMath>
                  </m:oMathPara>
                </a14:m>
                <a:endParaRPr lang="en-US" sz="2000" i="1" dirty="0">
                  <a:latin typeface="Cambria Math" panose="02040503050406030204" pitchFamily="18" charset="0"/>
                </a:endParaRP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b="0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20.95</m:t>
                        </m:r>
                      </m:num>
                      <m:den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29.89</m:t>
                        </m:r>
                      </m:den>
                    </m:f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000" b="1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000" b="1" i="1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GB" sz="2000" b="1" i="1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sz="2000" b="1" i="1" smtClean="0">
                        <a:latin typeface="Cambria Math" panose="02040503050406030204" pitchFamily="18" charset="0"/>
                      </a:rPr>
                      <m:t>𝟕𝟎</m:t>
                    </m:r>
                  </m:oMath>
                </a14:m>
                <a:r>
                  <a:rPr lang="en-GB" sz="2000" b="1" dirty="0"/>
                  <a:t> </a:t>
                </a:r>
              </a:p>
              <a:p>
                <a:endParaRPr lang="en-GB" dirty="0"/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AFF8C4F9-9F86-3E18-7915-3A872CD76923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1651" y="1604263"/>
                <a:ext cx="3266791" cy="4144488"/>
              </a:xfrm>
              <a:blipFill>
                <a:blip r:embed="rId3"/>
                <a:stretch>
                  <a:fillRect l="-3918" t="-264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Picture 2">
            <a:extLst>
              <a:ext uri="{FF2B5EF4-FFF2-40B4-BE49-F238E27FC236}">
                <a16:creationId xmlns:a16="http://schemas.microsoft.com/office/drawing/2014/main" id="{5F97E837-52EA-B5DE-D4BD-3F41B298DD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8442" y="1690688"/>
            <a:ext cx="8761907" cy="3971638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CDF7A09-C63C-821C-3090-F47626B3A14A}"/>
              </a:ext>
            </a:extLst>
          </p:cNvPr>
          <p:cNvSpPr/>
          <p:nvPr/>
        </p:nvSpPr>
        <p:spPr>
          <a:xfrm>
            <a:off x="4913290" y="5275827"/>
            <a:ext cx="1182709" cy="35821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B7C80CD-D3AE-5A48-A1D2-64D84A94CDFA}"/>
              </a:ext>
            </a:extLst>
          </p:cNvPr>
          <p:cNvSpPr/>
          <p:nvPr/>
        </p:nvSpPr>
        <p:spPr>
          <a:xfrm>
            <a:off x="6338665" y="5266401"/>
            <a:ext cx="1182709" cy="358218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16057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38C021-CD76-4028-DE0E-883A0A0F01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49CE90B-6CB1-7F4A-C67F-79F97FC2FA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Example: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EB963AF5-FD12-66F1-8CB1-97037D5A3D93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1651" y="1604263"/>
                <a:ext cx="3266791" cy="4144488"/>
              </a:xfrm>
            </p:spPr>
            <p:txBody>
              <a:bodyPr>
                <a:noAutofit/>
              </a:bodyPr>
              <a:lstStyle/>
              <a:p>
                <a:pPr marL="457200" indent="-457200">
                  <a:buFont typeface="+mj-lt"/>
                  <a:buAutoNum type="arabicPeriod" startAt="7"/>
                </a:pPr>
                <a:r>
                  <a:rPr lang="en-GB" dirty="0"/>
                  <a:t>Calculate the covariance:</a:t>
                </a:r>
              </a:p>
              <a:p>
                <a:pPr marL="0" indent="0" algn="ctr">
                  <a:buNone/>
                </a:pPr>
                <a:r>
                  <a:rPr lang="en-GB" sz="32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𝑪𝒐𝒗</m:t>
                        </m:r>
                      </m:e>
                      <m:sub>
                        <m:r>
                          <a:rPr lang="en-GB" sz="1800" b="1" i="1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𝒙𝒚</m:t>
                        </m:r>
                      </m:sub>
                    </m:sSub>
                    <m:r>
                      <a:rPr lang="en-GB" sz="1800" b="1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sz="1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sz="1800" b="1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𝒙𝒚</m:t>
                            </m:r>
                          </m:e>
                        </m:nary>
                      </m:num>
                      <m:den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𝑵</m:t>
                        </m:r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</m:den>
                    </m:f>
                    <m:r>
                      <a:rPr lang="en-GB" sz="1800" b="1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𝟖𝟑</m:t>
                        </m:r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𝟖</m:t>
                        </m:r>
                      </m:num>
                      <m:den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𝟓</m:t>
                        </m:r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</m:den>
                    </m:f>
                    <m:r>
                      <a:rPr lang="en-GB" sz="1800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1800" b="1" i="1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𝟐𝟎</m:t>
                    </m:r>
                    <m:r>
                      <a:rPr lang="en-GB" sz="1800" b="1" i="1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sz="1800" b="1" i="1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𝟗𝟓</m:t>
                    </m:r>
                  </m:oMath>
                </a14:m>
                <a:endParaRPr lang="en-GB" sz="1800" b="1" dirty="0">
                  <a:solidFill>
                    <a:srgbClr val="00B0F0"/>
                  </a:solidFill>
                </a:endParaRPr>
              </a:p>
              <a:p>
                <a:pPr marL="0" indent="0" algn="ctr">
                  <a:buNone/>
                </a:pPr>
                <a:endParaRPr lang="en-GB" sz="1800" b="1" dirty="0"/>
              </a:p>
              <a:p>
                <a:pPr marL="514350" indent="-514350">
                  <a:buFont typeface="+mj-lt"/>
                  <a:buAutoNum type="arabicPeriod" startAt="8"/>
                </a:pPr>
                <a:r>
                  <a:rPr lang="en-GB" dirty="0"/>
                  <a:t>Finally calculate the correlation:</a:t>
                </a:r>
              </a:p>
              <a:p>
                <a:pPr marL="0" indent="0">
                  <a:buNone/>
                </a:pPr>
                <a:endParaRPr lang="en-GB" sz="1000" dirty="0"/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b="1" i="1">
                              <a:latin typeface="Cambria Math" panose="02040503050406030204" pitchFamily="18" charset="0"/>
                            </a:rPr>
                            <m:t>𝒓</m:t>
                          </m:r>
                        </m:e>
                        <m:sub>
                          <m:r>
                            <a:rPr lang="en-GB" sz="2000" b="1" i="1">
                              <a:latin typeface="Cambria Math" panose="02040503050406030204" pitchFamily="18" charset="0"/>
                            </a:rPr>
                            <m:t>𝒙𝒚</m:t>
                          </m:r>
                        </m:sub>
                      </m:sSub>
                      <m:r>
                        <a:rPr lang="en-GB" sz="2000" b="1" i="1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i="1" smtClean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b="0" i="1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𝐶𝑜𝑣</m:t>
                              </m:r>
                            </m:e>
                            <m:sub>
                              <m:r>
                                <a:rPr lang="en-GB" sz="2000" b="0" i="1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𝑥𝑦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sz="2000" i="1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b="0" i="1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</m:e>
                            <m:sub>
                              <m:r>
                                <a:rPr lang="en-GB" sz="2000" b="0" i="1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2000" i="1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b="0" i="1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</m:e>
                            <m:sub>
                              <m:r>
                                <a:rPr lang="en-GB" sz="2000" b="0" i="1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𝑦</m:t>
                              </m:r>
                            </m:sub>
                          </m:sSub>
                        </m:den>
                      </m:f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20.95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sz="2000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6.1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)(</m:t>
                          </m:r>
                          <m:r>
                            <a:rPr lang="en-GB" sz="2000" b="0" i="1" smtClean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4.9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den>
                      </m:f>
                    </m:oMath>
                  </m:oMathPara>
                </a14:m>
                <a:endParaRPr lang="en-US" sz="2000" i="1" dirty="0">
                  <a:latin typeface="Cambria Math" panose="02040503050406030204" pitchFamily="18" charset="0"/>
                </a:endParaRP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b="0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20.95</m:t>
                        </m:r>
                      </m:num>
                      <m:den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29.89</m:t>
                        </m:r>
                      </m:den>
                    </m:f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000" b="1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000" b="1" i="1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GB" sz="2000" b="1" i="1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sz="2000" b="1" i="1" smtClean="0">
                        <a:latin typeface="Cambria Math" panose="02040503050406030204" pitchFamily="18" charset="0"/>
                      </a:rPr>
                      <m:t>𝟕𝟎</m:t>
                    </m:r>
                  </m:oMath>
                </a14:m>
                <a:r>
                  <a:rPr lang="en-GB" sz="2000" b="1" dirty="0"/>
                  <a:t> </a:t>
                </a:r>
              </a:p>
              <a:p>
                <a:endParaRPr lang="en-GB" dirty="0"/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EB963AF5-FD12-66F1-8CB1-97037D5A3D93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1651" y="1604263"/>
                <a:ext cx="3266791" cy="4144488"/>
              </a:xfrm>
              <a:blipFill>
                <a:blip r:embed="rId3"/>
                <a:stretch>
                  <a:fillRect l="-3918" t="-264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97561381-1D89-7389-7F74-23F4981250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9387" y="252381"/>
            <a:ext cx="6982799" cy="537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783035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E021C4-B389-EC22-2152-2F3FB75C5A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02AB8F3-259C-B36B-4BFF-1F8BDCD97A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Correlation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DC0A7BF5-D7E8-C11C-587B-D5AC3B0E449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1651" y="1604263"/>
                <a:ext cx="3266791" cy="4144488"/>
              </a:xfrm>
            </p:spPr>
            <p:txBody>
              <a:bodyPr>
                <a:noAutofit/>
              </a:bodyPr>
              <a:lstStyle/>
              <a:p>
                <a:pPr marL="457200" indent="-457200">
                  <a:buFont typeface="+mj-lt"/>
                  <a:buAutoNum type="arabicPeriod" startAt="7"/>
                </a:pPr>
                <a:r>
                  <a:rPr lang="en-GB" dirty="0"/>
                  <a:t>Calculate the covariance:</a:t>
                </a:r>
              </a:p>
              <a:p>
                <a:pPr marL="0" indent="0" algn="ctr">
                  <a:buNone/>
                </a:pPr>
                <a:r>
                  <a:rPr lang="en-GB" sz="32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𝑪𝒐𝒗</m:t>
                        </m:r>
                      </m:e>
                      <m:sub>
                        <m:r>
                          <a:rPr lang="en-GB" sz="1800" b="1" i="1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𝒙𝒚</m:t>
                        </m:r>
                      </m:sub>
                    </m:sSub>
                    <m:r>
                      <a:rPr lang="en-GB" sz="1800" b="1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sz="1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sz="1800" b="1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𝒙𝒚</m:t>
                            </m:r>
                          </m:e>
                        </m:nary>
                      </m:num>
                      <m:den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𝑵</m:t>
                        </m:r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</m:den>
                    </m:f>
                    <m:r>
                      <a:rPr lang="en-GB" sz="1800" b="1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𝟖𝟑</m:t>
                        </m:r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𝟖</m:t>
                        </m:r>
                      </m:num>
                      <m:den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𝟓</m:t>
                        </m:r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1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</m:den>
                    </m:f>
                    <m:r>
                      <a:rPr lang="en-GB" sz="1800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1800" b="1" i="1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𝟐𝟎</m:t>
                    </m:r>
                    <m:r>
                      <a:rPr lang="en-GB" sz="1800" b="1" i="1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sz="1800" b="1" i="1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𝟗𝟓</m:t>
                    </m:r>
                  </m:oMath>
                </a14:m>
                <a:endParaRPr lang="en-GB" sz="1800" b="1" dirty="0">
                  <a:solidFill>
                    <a:srgbClr val="00B0F0"/>
                  </a:solidFill>
                </a:endParaRPr>
              </a:p>
              <a:p>
                <a:pPr marL="0" indent="0" algn="ctr">
                  <a:buNone/>
                </a:pPr>
                <a:endParaRPr lang="en-GB" sz="1800" b="1" dirty="0"/>
              </a:p>
              <a:p>
                <a:pPr marL="514350" indent="-514350">
                  <a:buFont typeface="+mj-lt"/>
                  <a:buAutoNum type="arabicPeriod" startAt="8"/>
                </a:pPr>
                <a:r>
                  <a:rPr lang="en-GB" dirty="0"/>
                  <a:t>Finally calculate the correlation:</a:t>
                </a:r>
              </a:p>
              <a:p>
                <a:pPr marL="0" indent="0">
                  <a:buNone/>
                </a:pPr>
                <a:endParaRPr lang="en-GB" sz="1000" dirty="0"/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b="1" i="1">
                              <a:latin typeface="Cambria Math" panose="02040503050406030204" pitchFamily="18" charset="0"/>
                            </a:rPr>
                            <m:t>𝒓</m:t>
                          </m:r>
                        </m:e>
                        <m:sub>
                          <m:r>
                            <a:rPr lang="en-GB" sz="2000" b="1" i="1">
                              <a:latin typeface="Cambria Math" panose="02040503050406030204" pitchFamily="18" charset="0"/>
                            </a:rPr>
                            <m:t>𝒙𝒚</m:t>
                          </m:r>
                        </m:sub>
                      </m:sSub>
                      <m:r>
                        <a:rPr lang="en-GB" sz="2000" b="1" i="1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i="1" smtClean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b="0" i="1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𝐶𝑜𝑣</m:t>
                              </m:r>
                            </m:e>
                            <m:sub>
                              <m:r>
                                <a:rPr lang="en-GB" sz="2000" b="0" i="1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𝑥𝑦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sz="2000" i="1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b="0" i="1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</m:e>
                            <m:sub>
                              <m:r>
                                <a:rPr lang="en-GB" sz="2000" b="0" i="1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2000" i="1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b="0" i="1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</m:e>
                            <m:sub>
                              <m:r>
                                <a:rPr lang="en-GB" sz="2000" b="0" i="1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𝑦</m:t>
                              </m:r>
                            </m:sub>
                          </m:sSub>
                        </m:den>
                      </m:f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20.95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sz="2000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6.1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)(</m:t>
                          </m:r>
                          <m:r>
                            <a:rPr lang="en-GB" sz="2000" b="0" i="1" smtClean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4.9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den>
                      </m:f>
                    </m:oMath>
                  </m:oMathPara>
                </a14:m>
                <a:endParaRPr lang="en-US" sz="2000" i="1" dirty="0">
                  <a:latin typeface="Cambria Math" panose="02040503050406030204" pitchFamily="18" charset="0"/>
                </a:endParaRP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b="0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20.95</m:t>
                        </m:r>
                      </m:num>
                      <m:den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29.89</m:t>
                        </m:r>
                      </m:den>
                    </m:f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000" b="1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000" b="1" i="1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GB" sz="2000" b="1" i="1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sz="2000" b="1" i="1" smtClean="0">
                        <a:latin typeface="Cambria Math" panose="02040503050406030204" pitchFamily="18" charset="0"/>
                      </a:rPr>
                      <m:t>𝟕𝟎</m:t>
                    </m:r>
                  </m:oMath>
                </a14:m>
                <a:r>
                  <a:rPr lang="en-GB" sz="2000" b="1" dirty="0"/>
                  <a:t> </a:t>
                </a:r>
              </a:p>
              <a:p>
                <a:endParaRPr lang="en-GB" dirty="0"/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DC0A7BF5-D7E8-C11C-587B-D5AC3B0E449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1651" y="1604263"/>
                <a:ext cx="3266791" cy="4144488"/>
              </a:xfrm>
              <a:blipFill>
                <a:blip r:embed="rId3"/>
                <a:stretch>
                  <a:fillRect l="-3918" t="-264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384CFBDE-40A8-D1FC-8092-BA627CA77E9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499387" y="321444"/>
            <a:ext cx="6982799" cy="5234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304897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1F67EA-9D7C-8850-1B7F-DFACE6C0BD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EA09EDB-95FA-7BEF-9134-88B17DE9C6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Interpreting Correlation Coefficients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311684-9E4B-1615-7BA9-BC29CE5340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3965394"/>
          </a:xfrm>
        </p:spPr>
        <p:txBody>
          <a:bodyPr>
            <a:normAutofit/>
          </a:bodyPr>
          <a:lstStyle/>
          <a:p>
            <a:r>
              <a:rPr lang="en-US" dirty="0"/>
              <a:t>Correlation does not imply causation.</a:t>
            </a:r>
          </a:p>
          <a:p>
            <a:pPr lvl="1"/>
            <a:r>
              <a:rPr lang="en-US" dirty="0"/>
              <a:t>It’s not easy to prove causality so you must have reasons for doing so.</a:t>
            </a:r>
          </a:p>
          <a:p>
            <a:r>
              <a:rPr lang="en-US" dirty="0"/>
              <a:t>If causation exists then you can do a lot with it:</a:t>
            </a:r>
          </a:p>
          <a:p>
            <a:pPr lvl="1"/>
            <a:r>
              <a:rPr lang="en-US" dirty="0"/>
              <a:t>Promote the relationship to provide benefits.</a:t>
            </a:r>
          </a:p>
          <a:p>
            <a:pPr lvl="1"/>
            <a:r>
              <a:rPr lang="en-US" dirty="0"/>
              <a:t>Prevent the cause to avoid harmful consequences.</a:t>
            </a:r>
          </a:p>
          <a:p>
            <a:pPr lvl="1"/>
            <a:r>
              <a:rPr lang="en-US" dirty="0"/>
              <a:t>Prepare for unavoidable harmful consequences.</a:t>
            </a:r>
          </a:p>
          <a:p>
            <a:pPr lvl="1"/>
            <a:r>
              <a:rPr lang="en-US" dirty="0"/>
              <a:t>Prosecute the perpetrator of the cause.</a:t>
            </a:r>
          </a:p>
          <a:p>
            <a:pPr lvl="1"/>
            <a:r>
              <a:rPr lang="en-US" dirty="0"/>
              <a:t>Pontificate about what might happen in the future if the relationship holds over time.</a:t>
            </a:r>
          </a:p>
          <a:p>
            <a:pPr lvl="1"/>
            <a:r>
              <a:rPr lang="en-US" dirty="0"/>
              <a:t>Probe for knowledge simply out of curiosity.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752076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C5F55E-3B37-3174-172B-BDDA063329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200E534-F7A9-4AD5-54EA-A6EE3359D6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Hills Criteria for Causation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3B3F1C-EE49-FC3C-D310-48848D1941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3965394"/>
          </a:xfrm>
        </p:spPr>
        <p:txBody>
          <a:bodyPr>
            <a:normAutofit fontScale="92500" lnSpcReduction="20000"/>
          </a:bodyPr>
          <a:lstStyle/>
          <a:p>
            <a:r>
              <a:rPr lang="en-US" sz="3000" dirty="0"/>
              <a:t>Medical statistician Austin Bradford Hill defined a set of minimal conditions necessary to accept that a causal relationship between two variables is likely: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2600" b="1" dirty="0"/>
              <a:t>Strength: </a:t>
            </a:r>
            <a:r>
              <a:rPr lang="en-US" sz="2600" dirty="0"/>
              <a:t>The correlation coefficient should be large and </a:t>
            </a:r>
            <a:r>
              <a:rPr lang="en-US" sz="2600" b="1" dirty="0"/>
              <a:t>statistically significant.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2600" b="1" dirty="0"/>
              <a:t>Consistency: </a:t>
            </a:r>
            <a:r>
              <a:rPr lang="en-US" sz="2600" dirty="0"/>
              <a:t>The relationship can be replicated.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2600" b="1" dirty="0"/>
              <a:t>Specificity: </a:t>
            </a:r>
            <a:r>
              <a:rPr lang="en-US" sz="2600" dirty="0"/>
              <a:t>If there is no other likely explanation.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2600" b="1" dirty="0"/>
              <a:t>Temporality: </a:t>
            </a:r>
            <a:r>
              <a:rPr lang="en-US" sz="2600" dirty="0"/>
              <a:t>The effect always occurs after the cause.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2600" b="1" dirty="0"/>
              <a:t>Gradient: </a:t>
            </a:r>
            <a:r>
              <a:rPr lang="en-US" sz="2600" dirty="0"/>
              <a:t>If a greater exposure leads to a greater effect.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2600" b="1" dirty="0"/>
              <a:t>Plausibility: </a:t>
            </a:r>
            <a:r>
              <a:rPr lang="en-US" sz="2600" dirty="0"/>
              <a:t>A plausible mechanism exists between cause and effect.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2600" b="1" dirty="0"/>
              <a:t>Coherence</a:t>
            </a:r>
            <a:r>
              <a:rPr lang="en-US" sz="2600" dirty="0"/>
              <a:t>: The relationship is compatible with current theory.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2600" b="1" dirty="0"/>
              <a:t>Experiment: </a:t>
            </a:r>
            <a:r>
              <a:rPr lang="en-US" sz="2600" dirty="0"/>
              <a:t>If the relationship can be verified experimentally.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2600" b="1" dirty="0"/>
              <a:t>Analogy: </a:t>
            </a:r>
            <a:r>
              <a:rPr lang="en-US" sz="2600" dirty="0"/>
              <a:t>There are proven relationships between similar causes and effects.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11822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252C64-5DC6-9DE8-6EF0-45E7C44153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1FF8E99-C8D0-E5AE-F220-05547A3116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935C64-1A26-7553-849B-AB8BACAA88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3965394"/>
          </a:xfrm>
        </p:spPr>
        <p:txBody>
          <a:bodyPr>
            <a:normAutofit/>
          </a:bodyPr>
          <a:lstStyle/>
          <a:p>
            <a:r>
              <a:rPr lang="en-US" dirty="0"/>
              <a:t>Given the relationships below, discuss how far they meet Hill’s criteria:</a:t>
            </a:r>
          </a:p>
          <a:p>
            <a:endParaRPr lang="en-US" dirty="0"/>
          </a:p>
          <a:p>
            <a:pPr lvl="1"/>
            <a:r>
              <a:rPr lang="en-US" dirty="0"/>
              <a:t>A correlation between IQ and the number of exams passed.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A correlation between a person carrying a particular gene and the likelihood of them getting a cancer mediated by that gene.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338261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04B486-34E2-328B-9381-B8100B6A9F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7511707-DD3B-0496-93DE-3B0CC6DAC5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2288" y="1202815"/>
            <a:ext cx="9367424" cy="445237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BCC2F0E7-F02B-CDE8-9FFF-118D6D369E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Spurious Correlations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196660609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F316BF-0744-C320-FCEC-E832D1F31C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956972E-EBD7-786D-1AC9-DC7F9A8834D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443805" y="1202815"/>
            <a:ext cx="9304390" cy="445237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2AFAD491-32AB-ADC8-3F92-03341621FC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Spurious Correlations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298977376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893127-0AF0-7DF5-4629-2D528072C1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430DAF0-A5CC-FABD-33D9-CA66EF0A8B1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443805" y="1241774"/>
            <a:ext cx="9304390" cy="4374451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9B66DCA0-4A0A-0D8D-18AD-AFB1B6CA60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Spurious Correlations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223197328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46E4A0-2A30-0913-AC43-4F98D47041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CFA18F5-75BC-A546-67F4-576E2B8FC2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Coefficient of Determination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919268-AB79-270B-9F82-AB0864775E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8"/>
            <a:ext cx="6759018" cy="3965394"/>
          </a:xfrm>
        </p:spPr>
        <p:txBody>
          <a:bodyPr>
            <a:normAutofit/>
          </a:bodyPr>
          <a:lstStyle/>
          <a:p>
            <a:r>
              <a:rPr lang="en-GB" dirty="0"/>
              <a:t>Another way to evaluate </a:t>
            </a:r>
            <a:r>
              <a:rPr lang="en-GB" b="1" i="1" dirty="0" err="1"/>
              <a:t>r</a:t>
            </a:r>
            <a:r>
              <a:rPr lang="en-GB" b="1" i="1" baseline="-25000" dirty="0" err="1"/>
              <a:t>xy</a:t>
            </a:r>
            <a:r>
              <a:rPr lang="en-GB" dirty="0"/>
              <a:t> is using the </a:t>
            </a:r>
            <a:r>
              <a:rPr lang="en-GB" b="1" i="1" dirty="0"/>
              <a:t>coefficient of determination.</a:t>
            </a:r>
          </a:p>
          <a:p>
            <a:endParaRPr lang="en-GB" sz="2000" b="1" dirty="0"/>
          </a:p>
          <a:p>
            <a:pPr lvl="1"/>
            <a:r>
              <a:rPr lang="en-GB" dirty="0"/>
              <a:t>This is </a:t>
            </a:r>
            <a:r>
              <a:rPr lang="en-GB" b="1" i="1" dirty="0"/>
              <a:t>r</a:t>
            </a:r>
            <a:r>
              <a:rPr lang="en-GB" b="1" i="1" baseline="-25000" dirty="0"/>
              <a:t>xy</a:t>
            </a:r>
            <a:r>
              <a:rPr lang="en-GB" b="1" baseline="30000" dirty="0"/>
              <a:t>2</a:t>
            </a:r>
            <a:r>
              <a:rPr lang="en-GB" b="1" dirty="0"/>
              <a:t> </a:t>
            </a:r>
            <a:r>
              <a:rPr lang="en-GB" dirty="0"/>
              <a:t>and is interpreted as the percentage of the variance in one variable that is explained by knowing the value of the other variable.</a:t>
            </a:r>
          </a:p>
          <a:p>
            <a:pPr lvl="1"/>
            <a:r>
              <a:rPr lang="en-GB" dirty="0"/>
              <a:t>If the correlation between </a:t>
            </a:r>
            <a:r>
              <a:rPr lang="en-GB" b="1" dirty="0"/>
              <a:t>X</a:t>
            </a:r>
            <a:r>
              <a:rPr lang="en-GB" dirty="0"/>
              <a:t> and </a:t>
            </a:r>
            <a:r>
              <a:rPr lang="en-GB" b="1" dirty="0"/>
              <a:t>Y</a:t>
            </a:r>
            <a:r>
              <a:rPr lang="en-GB" dirty="0"/>
              <a:t> is 0.7 then </a:t>
            </a:r>
            <a:r>
              <a:rPr lang="en-GB" b="1" i="1" dirty="0"/>
              <a:t>r</a:t>
            </a:r>
            <a:r>
              <a:rPr lang="en-GB" b="1" i="1" baseline="-25000" dirty="0"/>
              <a:t>xy</a:t>
            </a:r>
            <a:r>
              <a:rPr lang="en-GB" b="1" i="1" baseline="30000" dirty="0"/>
              <a:t>2</a:t>
            </a:r>
            <a:r>
              <a:rPr lang="en-GB" b="1" dirty="0"/>
              <a:t> = 0.49 = 49%</a:t>
            </a:r>
          </a:p>
          <a:p>
            <a:pPr lvl="1"/>
            <a:r>
              <a:rPr lang="en-GB" dirty="0"/>
              <a:t>This means that almost half of the differences in </a:t>
            </a:r>
            <a:r>
              <a:rPr lang="en-GB" b="1" dirty="0"/>
              <a:t>Y</a:t>
            </a:r>
            <a:r>
              <a:rPr lang="en-GB" dirty="0"/>
              <a:t> are due to differences in </a:t>
            </a:r>
            <a:r>
              <a:rPr lang="en-GB" b="1" dirty="0"/>
              <a:t>X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670DE12-A799-5BAC-AFFC-B31F40F2B9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17238" y="1823374"/>
            <a:ext cx="4910508" cy="3676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801029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3E104F-4168-7CF5-4DED-5762AAFA6A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05BBC69-A4EB-A64F-78BC-BFCA8AB51F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Coefficient of Determination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8502B9-C99C-086E-2092-958455674A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3965394"/>
          </a:xfrm>
        </p:spPr>
        <p:txBody>
          <a:bodyPr>
            <a:normAutofit/>
          </a:bodyPr>
          <a:lstStyle/>
          <a:p>
            <a:r>
              <a:rPr lang="en-GB" dirty="0"/>
              <a:t>Suppose a correlation of 0.6 exists between the number of  risk factors for skin cancer (X) a patient has and the likelihood of the patient suffering from skin cancer (Y):</a:t>
            </a:r>
          </a:p>
          <a:p>
            <a:endParaRPr lang="en-GB" dirty="0"/>
          </a:p>
          <a:p>
            <a:pPr lvl="1"/>
            <a:r>
              <a:rPr lang="en-GB" dirty="0"/>
              <a:t> </a:t>
            </a:r>
            <a:r>
              <a:rPr lang="en-GB" b="1" i="1" dirty="0"/>
              <a:t>r</a:t>
            </a:r>
            <a:r>
              <a:rPr lang="en-GB" b="1" i="1" baseline="-25000" dirty="0"/>
              <a:t>xy</a:t>
            </a:r>
            <a:r>
              <a:rPr lang="en-GB" b="1" i="1" baseline="30000" dirty="0"/>
              <a:t>2</a:t>
            </a:r>
            <a:r>
              <a:rPr lang="en-GB" b="1" dirty="0"/>
              <a:t> = 0.36 = 36%</a:t>
            </a:r>
          </a:p>
          <a:p>
            <a:pPr lvl="1"/>
            <a:endParaRPr lang="en-GB" b="1" dirty="0"/>
          </a:p>
          <a:p>
            <a:pPr lvl="1"/>
            <a:r>
              <a:rPr lang="en-GB" b="1" dirty="0"/>
              <a:t>36% </a:t>
            </a:r>
            <a:r>
              <a:rPr lang="en-GB" dirty="0"/>
              <a:t>of the risk is due to these factors,</a:t>
            </a:r>
          </a:p>
          <a:p>
            <a:pPr lvl="1"/>
            <a:r>
              <a:rPr lang="en-GB" dirty="0"/>
              <a:t>But </a:t>
            </a:r>
            <a:r>
              <a:rPr lang="en-GB" b="1" dirty="0"/>
              <a:t>76% </a:t>
            </a:r>
            <a:r>
              <a:rPr lang="en-GB" dirty="0"/>
              <a:t>is due to other unknown factors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694721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C0BFFE-ADE6-8515-FFAA-CDE669EFFB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AE66E77-DE13-F6B6-9B6C-13FDACB754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Questions: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02C79D-E10A-12B7-72D1-502C47352D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3965394"/>
          </a:xfrm>
        </p:spPr>
        <p:txBody>
          <a:bodyPr>
            <a:normAutofit/>
          </a:bodyPr>
          <a:lstStyle/>
          <a:p>
            <a:r>
              <a:rPr lang="en-US" sz="3200" dirty="0"/>
              <a:t> Supply a verbal description for each of the following correlations:</a:t>
            </a:r>
          </a:p>
          <a:p>
            <a:endParaRPr lang="en-US" sz="3200" dirty="0"/>
          </a:p>
          <a:p>
            <a:pPr marL="971550" lvl="1" indent="-514350">
              <a:buFont typeface="+mj-lt"/>
              <a:buAutoNum type="alphaLcParenR"/>
            </a:pPr>
            <a:r>
              <a:rPr lang="en-US" sz="2800" dirty="0"/>
              <a:t>an </a:t>
            </a:r>
            <a:r>
              <a:rPr lang="en-US" sz="2800" b="1" i="1" dirty="0"/>
              <a:t>r</a:t>
            </a:r>
            <a:r>
              <a:rPr lang="en-US" sz="2800" dirty="0"/>
              <a:t> of -.84 between total mileage and automobile resale value.</a:t>
            </a:r>
          </a:p>
          <a:p>
            <a:pPr marL="971550" lvl="1" indent="-514350">
              <a:buFont typeface="+mj-lt"/>
              <a:buAutoNum type="alphaLcParenR"/>
            </a:pPr>
            <a:r>
              <a:rPr lang="en-US" sz="2800" dirty="0"/>
              <a:t>an </a:t>
            </a:r>
            <a:r>
              <a:rPr lang="en-US" sz="2800" b="1" i="1" dirty="0"/>
              <a:t>r</a:t>
            </a:r>
            <a:r>
              <a:rPr lang="en-US" sz="2800" dirty="0"/>
              <a:t> of -.35 between the number of days absent from school and performance on a math achievement test.</a:t>
            </a:r>
          </a:p>
          <a:p>
            <a:pPr marL="971550" lvl="1" indent="-514350">
              <a:buFont typeface="+mj-lt"/>
              <a:buAutoNum type="alphaLcParenR"/>
            </a:pPr>
            <a:r>
              <a:rPr lang="en-US" sz="2800" dirty="0"/>
              <a:t>an</a:t>
            </a:r>
            <a:r>
              <a:rPr lang="en-US" sz="2800" b="1" i="1" dirty="0"/>
              <a:t> r </a:t>
            </a:r>
            <a:r>
              <a:rPr lang="en-US" sz="2800" dirty="0"/>
              <a:t>of .03 between anxiety level and college GPA.</a:t>
            </a:r>
          </a:p>
          <a:p>
            <a:pPr marL="971550" lvl="1" indent="-514350">
              <a:buFont typeface="+mj-lt"/>
              <a:buAutoNum type="alphaLcParenR"/>
            </a:pPr>
            <a:r>
              <a:rPr lang="en-US" sz="2800" dirty="0"/>
              <a:t>an </a:t>
            </a:r>
            <a:r>
              <a:rPr lang="en-US" sz="2800" b="1" i="1" dirty="0"/>
              <a:t>r</a:t>
            </a:r>
            <a:r>
              <a:rPr lang="en-US" sz="2800" dirty="0"/>
              <a:t> of .56 between age of schoolchildren and reading comprehension.</a:t>
            </a:r>
            <a:endParaRPr lang="en-GB" sz="28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496732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FF5EDE-7A4B-F972-4BC0-3AA1F5544B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19E530F-D661-6387-34D4-A05D7438D1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Exercise:</a:t>
            </a:r>
          </a:p>
          <a:p>
            <a:endParaRPr lang="en-US" sz="5400" b="1" dirty="0"/>
          </a:p>
          <a:p>
            <a:r>
              <a:rPr lang="en-US" sz="3600" b="1" dirty="0">
                <a:solidFill>
                  <a:schemeClr val="bg1"/>
                </a:solidFill>
              </a:rPr>
              <a:t>Complete Exercise 1 on the</a:t>
            </a:r>
          </a:p>
          <a:p>
            <a:r>
              <a:rPr lang="en-US" sz="3600" b="1" dirty="0">
                <a:solidFill>
                  <a:schemeClr val="bg1"/>
                </a:solidFill>
              </a:rPr>
              <a:t>worksheet</a:t>
            </a:r>
            <a:endParaRPr lang="en-GB" sz="36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F3A8DE-C5BC-8E15-D1C1-705FBDC05013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76420990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628B64-57D1-696C-377C-F168B329AC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7A4A8CD-24DC-26AD-C1D3-91425B0AE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Spearman Rank Coefficient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BF79C09-ECE2-6336-24F7-1FD277B6B14B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8"/>
                <a:ext cx="11481847" cy="3965394"/>
              </a:xfrm>
            </p:spPr>
            <p:txBody>
              <a:bodyPr>
                <a:normAutofit fontScale="92500" lnSpcReduction="20000"/>
              </a:bodyPr>
              <a:lstStyle/>
              <a:p>
                <a:r>
                  <a:rPr lang="en-GB" sz="3000" dirty="0"/>
                  <a:t>The Spearman rank correlation (</a:t>
                </a:r>
                <a:r>
                  <a:rPr lang="en-GB" sz="3000" b="1" i="1" dirty="0" err="1"/>
                  <a:t>r</a:t>
                </a:r>
                <a:r>
                  <a:rPr lang="en-GB" sz="3000" b="1" i="1" baseline="-25000" dirty="0" err="1"/>
                  <a:t>s</a:t>
                </a:r>
                <a:r>
                  <a:rPr lang="en-GB" sz="3000" dirty="0"/>
                  <a:t>) aka Spearman’s rho can be used with </a:t>
                </a:r>
                <a:r>
                  <a:rPr lang="en-GB" sz="3000" i="1" dirty="0"/>
                  <a:t>monotonically</a:t>
                </a:r>
                <a:r>
                  <a:rPr lang="en-GB" sz="3000" dirty="0"/>
                  <a:t> related data.</a:t>
                </a:r>
              </a:p>
              <a:p>
                <a:pPr lvl="1"/>
                <a:r>
                  <a:rPr lang="en-GB" sz="2600" dirty="0"/>
                  <a:t>i.e. one variable tends to increase when the other increases, although not necessarily in a linear manner.</a:t>
                </a:r>
              </a:p>
              <a:p>
                <a:pPr lvl="1"/>
                <a:r>
                  <a:rPr lang="en-GB" sz="2600" dirty="0"/>
                  <a:t>This can also be used for ranked data.</a:t>
                </a:r>
              </a:p>
              <a:p>
                <a:r>
                  <a:rPr lang="en-GB" sz="3000" dirty="0"/>
                  <a:t>Once the scores have been ranked, the following formula can be used:</a:t>
                </a:r>
              </a:p>
              <a:p>
                <a:endParaRPr lang="en-GB" sz="1300" dirty="0"/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𝒓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𝒔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𝑪𝒐𝒗</m:t>
                            </m:r>
                          </m:e>
                          <m:sub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𝒙𝒚</m:t>
                            </m:r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𝒓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𝑺𝑫</m:t>
                            </m:r>
                          </m:e>
                          <m:sub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𝒙</m:t>
                            </m:r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𝒓</m:t>
                            </m:r>
                          </m:sub>
                        </m:sSub>
                        <m:sSub>
                          <m:sSub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𝑺𝑫</m:t>
                            </m:r>
                          </m:e>
                          <m:sub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𝒚</m:t>
                            </m:r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𝒓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b="1" dirty="0"/>
                  <a:t> </a:t>
                </a:r>
              </a:p>
              <a:p>
                <a:pPr marL="0" indent="0" algn="ctr">
                  <a:buNone/>
                </a:pPr>
                <a:endParaRPr lang="en-GB" sz="1400" b="1" dirty="0"/>
              </a:p>
              <a:p>
                <a:pPr marL="0" indent="0">
                  <a:buNone/>
                </a:pPr>
                <a:r>
                  <a:rPr lang="en-GB" dirty="0"/>
                  <a:t>Where	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𝑪𝒐𝒗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𝒙𝒚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(</m:t>
                            </m:r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𝑿</m:t>
                            </m:r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acc>
                              <m:accPr>
                                <m:chr m:val="̅"/>
                                <m:ctrlPr>
                                  <a:rPr lang="en-GB" b="1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b="1" i="1">
                                    <a:latin typeface="Cambria Math" panose="02040503050406030204" pitchFamily="18" charset="0"/>
                                  </a:rPr>
                                  <m:t>𝑿</m:t>
                                </m:r>
                              </m:e>
                            </m:acc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)(</m:t>
                            </m:r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𝒀</m:t>
                            </m:r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acc>
                              <m:accPr>
                                <m:chr m:val="̅"/>
                                <m:ctrlPr>
                                  <a:rPr lang="en-GB" b="1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b="1" i="1">
                                    <a:latin typeface="Cambria Math" panose="02040503050406030204" pitchFamily="18" charset="0"/>
                                  </a:rPr>
                                  <m:t>𝒀</m:t>
                                </m:r>
                              </m:e>
                            </m:acc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)</m:t>
                            </m:r>
                          </m:e>
                        </m:nary>
                      </m:num>
                      <m:den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𝑵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den>
                    </m:f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		or	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𝑪𝒐𝒗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𝒙𝒚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𝒙𝒚</m:t>
                            </m:r>
                          </m:e>
                        </m:nary>
                      </m:num>
                      <m:den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𝑵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den>
                    </m:f>
                  </m:oMath>
                </a14:m>
                <a:endParaRPr lang="en-GB" b="1" dirty="0"/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BF79C09-ECE2-6336-24F7-1FD277B6B14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8"/>
                <a:ext cx="11481847" cy="3965394"/>
              </a:xfrm>
              <a:blipFill>
                <a:blip r:embed="rId3"/>
                <a:stretch>
                  <a:fillRect l="-956" t="-4147" r="-74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1109120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0F8BB5-3D85-5E5E-ED50-EC97859CAE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050E6CB-83D3-9847-85AE-CC67DC3E44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Spearman Rank Coefficient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0470E5-08AB-F126-16A1-693A7C0D4C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3965394"/>
          </a:xfrm>
        </p:spPr>
        <p:txBody>
          <a:bodyPr>
            <a:normAutofit/>
          </a:bodyPr>
          <a:lstStyle/>
          <a:p>
            <a:r>
              <a:rPr lang="en-GB" dirty="0"/>
              <a:t>Yes, this is the same as Pearson’s rho; the important difference is in the ranking of the scores. X and Y are ranks, not scores.</a:t>
            </a:r>
          </a:p>
          <a:p>
            <a:pPr lvl="1"/>
            <a:r>
              <a:rPr lang="en-GB" dirty="0"/>
              <a:t>It measures the strength of a monotonic relationship between X and 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829874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5CE523-60E5-F337-8783-832E331A47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786E51D-BAC0-1562-210B-64A448BCF1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</a:t>
            </a:r>
            <a:endParaRPr lang="en-GB" sz="6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F6606FA-4DC3-04BC-3D4F-A7E4843C60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091804" y="1234912"/>
            <a:ext cx="8888084" cy="4421352"/>
          </a:xfrm>
          <a:solidFill>
            <a:srgbClr val="002060"/>
          </a:solidFill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0529126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11CF0F-82BC-2129-C87B-D9DCD4C678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CD9F7C1-78B3-FB1B-BB20-568FC23C90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Example: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59CBCA7-C72A-350F-E68E-D4C257606E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51" y="1604263"/>
            <a:ext cx="3266791" cy="4144488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53C5ADB-84C6-535E-E389-4E03FF307E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3485462" y="767417"/>
            <a:ext cx="8679363" cy="4918636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0FD9EC-3509-DCCB-61FD-97FA205D9C0C}"/>
              </a:ext>
            </a:extLst>
          </p:cNvPr>
          <p:cNvSpPr/>
          <p:nvPr/>
        </p:nvSpPr>
        <p:spPr>
          <a:xfrm>
            <a:off x="3485462" y="3497398"/>
            <a:ext cx="801280" cy="35821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3E0C01-3956-ED34-AAD7-BBAB7E7726A0}"/>
              </a:ext>
            </a:extLst>
          </p:cNvPr>
          <p:cNvSpPr txBox="1"/>
          <p:nvPr/>
        </p:nvSpPr>
        <p:spPr>
          <a:xfrm>
            <a:off x="218671" y="1604263"/>
            <a:ext cx="3406339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400" dirty="0"/>
              <a:t>Find the number of pairs in the scores (normally the number of subjects). In this case </a:t>
            </a:r>
            <a:r>
              <a:rPr lang="en-GB" sz="2400" b="1" dirty="0">
                <a:solidFill>
                  <a:srgbClr val="FF0000"/>
                </a:solidFill>
              </a:rPr>
              <a:t>N=6</a:t>
            </a:r>
            <a:r>
              <a:rPr lang="en-GB" sz="2400" dirty="0"/>
              <a:t>.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65768621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E4E344-D19F-1EFF-AA2B-A3F9E1A541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8038810-4392-8068-6731-5D6CBD906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Example: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24E0B46-A626-8706-3719-C0B977C0C0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51" y="1604263"/>
            <a:ext cx="3266791" cy="4144488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B2AB528-29E6-B5BD-AE75-FB42C3A9F5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3485462" y="767417"/>
            <a:ext cx="8679363" cy="4918636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A67F7BF-F8CE-9ADA-0AF1-23A00CCD5498}"/>
              </a:ext>
            </a:extLst>
          </p:cNvPr>
          <p:cNvSpPr/>
          <p:nvPr/>
        </p:nvSpPr>
        <p:spPr>
          <a:xfrm>
            <a:off x="3485462" y="3497398"/>
            <a:ext cx="801280" cy="35821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A1E43E7-A7E3-FA66-33EC-9634DBA36C31}"/>
              </a:ext>
            </a:extLst>
          </p:cNvPr>
          <p:cNvSpPr txBox="1"/>
          <p:nvPr/>
        </p:nvSpPr>
        <p:spPr>
          <a:xfrm>
            <a:off x="218671" y="1604263"/>
            <a:ext cx="3406339" cy="32932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+mj-lt"/>
              <a:buAutoNum type="arabicPeriod" startAt="2"/>
            </a:pPr>
            <a:r>
              <a:rPr lang="en-US" sz="2400" dirty="0"/>
              <a:t>List the scores for</a:t>
            </a:r>
            <a:r>
              <a:rPr lang="en-US" sz="2400" b="1" dirty="0"/>
              <a:t> </a:t>
            </a:r>
            <a:r>
              <a:rPr lang="en-US" sz="2400" b="1" dirty="0">
                <a:solidFill>
                  <a:srgbClr val="00B0F0"/>
                </a:solidFill>
              </a:rPr>
              <a:t>X</a:t>
            </a:r>
            <a:r>
              <a:rPr lang="en-US" sz="2400" b="1" dirty="0"/>
              <a:t> </a:t>
            </a:r>
            <a:r>
              <a:rPr lang="en-US" sz="2400" dirty="0"/>
              <a:t>in ascending order and assign a rank </a:t>
            </a:r>
            <a:r>
              <a:rPr lang="en-US" sz="2400" b="1" i="1" dirty="0">
                <a:solidFill>
                  <a:srgbClr val="00B050"/>
                </a:solidFill>
              </a:rPr>
              <a:t>X</a:t>
            </a:r>
            <a:r>
              <a:rPr lang="en-US" sz="2400" b="1" i="1" baseline="-25000" dirty="0">
                <a:solidFill>
                  <a:srgbClr val="00B050"/>
                </a:solidFill>
              </a:rPr>
              <a:t>r</a:t>
            </a:r>
          </a:p>
          <a:p>
            <a:endParaRPr lang="en-US" sz="2400" b="1" i="1" baseline="-25000" dirty="0">
              <a:solidFill>
                <a:srgbClr val="00B050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dirty="0"/>
              <a:t>If two or more scores tie then assign each one an average rank</a:t>
            </a:r>
          </a:p>
          <a:p>
            <a:pPr marL="342900" indent="-342900">
              <a:buFont typeface="+mj-lt"/>
              <a:buAutoNum type="arabicPeriod" startAt="2"/>
            </a:pPr>
            <a:endParaRPr lang="en-US" sz="24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E056D0C-6718-B5EB-2FC7-1649C612924A}"/>
              </a:ext>
            </a:extLst>
          </p:cNvPr>
          <p:cNvSpPr/>
          <p:nvPr/>
        </p:nvSpPr>
        <p:spPr>
          <a:xfrm>
            <a:off x="5028289" y="813727"/>
            <a:ext cx="801280" cy="2615271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C45726A-6C84-DF4C-3B0C-68962421035A}"/>
              </a:ext>
            </a:extLst>
          </p:cNvPr>
          <p:cNvSpPr/>
          <p:nvPr/>
        </p:nvSpPr>
        <p:spPr>
          <a:xfrm>
            <a:off x="5967853" y="813728"/>
            <a:ext cx="801280" cy="2615271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13683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535B65-427C-523D-BF9B-E20F7EEE6A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5FBC18C-443C-627C-2ED4-DE332DC25D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Example: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A71E702-169E-4D5F-3752-330A7DB6D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51" y="1604263"/>
            <a:ext cx="3266791" cy="4144488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9766F6B-301F-BB3B-D7C1-25C1B044CDD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3485462" y="767417"/>
            <a:ext cx="8679363" cy="4918636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F849398-5F99-DCAB-4E6F-CCD86B7FDBFC}"/>
              </a:ext>
            </a:extLst>
          </p:cNvPr>
          <p:cNvSpPr/>
          <p:nvPr/>
        </p:nvSpPr>
        <p:spPr>
          <a:xfrm>
            <a:off x="3485462" y="3497398"/>
            <a:ext cx="801280" cy="35821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6336CEAE-817B-55B4-F9F5-E632E30B9970}"/>
                  </a:ext>
                </a:extLst>
              </p:cNvPr>
              <p:cNvSpPr txBox="1"/>
              <p:nvPr/>
            </p:nvSpPr>
            <p:spPr>
              <a:xfrm>
                <a:off x="104482" y="1569539"/>
                <a:ext cx="3406339" cy="378565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457200" indent="-457200">
                  <a:buFont typeface="+mj-lt"/>
                  <a:buAutoNum type="arabicPeriod" startAt="3"/>
                </a:pPr>
                <a:r>
                  <a:rPr lang="en-US" sz="2400" dirty="0"/>
                  <a:t>Assign the rank </a:t>
                </a:r>
                <a:r>
                  <a:rPr lang="en-US" sz="2400" b="1" dirty="0">
                    <a:solidFill>
                      <a:srgbClr val="00B050"/>
                    </a:solidFill>
                  </a:rPr>
                  <a:t>Yr</a:t>
                </a:r>
                <a:r>
                  <a:rPr lang="en-US" sz="2400" dirty="0"/>
                  <a:t> to the scores for </a:t>
                </a:r>
                <a:r>
                  <a:rPr lang="en-US" sz="2400" b="1" dirty="0">
                    <a:solidFill>
                      <a:srgbClr val="00B0F0"/>
                    </a:solidFill>
                  </a:rPr>
                  <a:t>Y</a:t>
                </a:r>
                <a:r>
                  <a:rPr lang="en-US" sz="2400" dirty="0"/>
                  <a:t> (again using average scores if any scores are tied).</a:t>
                </a:r>
              </a:p>
              <a:p>
                <a:pPr marL="457200" indent="-457200">
                  <a:buFont typeface="+mj-lt"/>
                  <a:buAutoNum type="arabicPeriod" startAt="3"/>
                </a:pPr>
                <a:endParaRPr lang="en-US" sz="2400" dirty="0"/>
              </a:p>
              <a:p>
                <a:pPr marL="342900" indent="-342900">
                  <a:buFont typeface="+mj-lt"/>
                  <a:buAutoNum type="arabicPeriod" startAt="3"/>
                </a:pPr>
                <a:r>
                  <a:rPr lang="en-GB" sz="2400" dirty="0"/>
                  <a:t>Find </a:t>
                </a:r>
                <a:r>
                  <a:rPr lang="en-GB" sz="2400" b="1" i="1" dirty="0">
                    <a:solidFill>
                      <a:srgbClr val="FF0000"/>
                    </a:solidFill>
                  </a:rPr>
                  <a:t>N</a:t>
                </a:r>
                <a:r>
                  <a:rPr lang="en-GB" sz="2400" b="1" i="1" dirty="0"/>
                  <a:t>,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b="1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en-GB" sz="2400" b="1" i="1" smtClean="0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1" i="1" smtClean="0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  <m:t>𝑿</m:t>
                            </m:r>
                          </m:e>
                          <m:sub>
                            <m:r>
                              <a:rPr lang="en-GB" sz="2400" b="1" i="1" smtClean="0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  <m:t>𝒓</m:t>
                            </m:r>
                          </m:sub>
                        </m:sSub>
                      </m:e>
                    </m:acc>
                  </m:oMath>
                </a14:m>
                <a:r>
                  <a:rPr lang="en-GB" sz="2400" b="1" i="1" dirty="0"/>
                  <a:t>,</a:t>
                </a:r>
                <a:r>
                  <a:rPr lang="en-GB" sz="2400" b="1" i="1" dirty="0">
                    <a:solidFill>
                      <a:srgbClr val="00B050"/>
                    </a:solidFill>
                  </a:rPr>
                  <a:t>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b="1" i="1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en-GB" sz="2400" b="1" i="1" smtClean="0">
                                <a:solidFill>
                                  <a:srgbClr val="00B05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1" i="1" smtClean="0">
                                <a:solidFill>
                                  <a:srgbClr val="00B050"/>
                                </a:solidFill>
                                <a:latin typeface="Cambria Math" panose="02040503050406030204" pitchFamily="18" charset="0"/>
                              </a:rPr>
                              <m:t>𝒀</m:t>
                            </m:r>
                          </m:e>
                          <m:sub>
                            <m:r>
                              <a:rPr lang="en-GB" sz="2400" b="1" i="1">
                                <a:solidFill>
                                  <a:srgbClr val="00B050"/>
                                </a:solidFill>
                                <a:latin typeface="Cambria Math" panose="02040503050406030204" pitchFamily="18" charset="0"/>
                              </a:rPr>
                              <m:t>𝒓</m:t>
                            </m:r>
                          </m:sub>
                        </m:sSub>
                      </m:e>
                    </m:acc>
                  </m:oMath>
                </a14:m>
                <a:r>
                  <a:rPr lang="en-GB" sz="2400" b="1" i="1" dirty="0"/>
                  <a:t>, </a:t>
                </a:r>
                <a:r>
                  <a:rPr lang="en-GB" sz="2400" b="1" i="1" dirty="0" err="1">
                    <a:solidFill>
                      <a:srgbClr val="00B0F0"/>
                    </a:solidFill>
                  </a:rPr>
                  <a:t>SD</a:t>
                </a:r>
                <a:r>
                  <a:rPr lang="en-GB" sz="2400" b="1" i="1" baseline="-25000" dirty="0" err="1">
                    <a:solidFill>
                      <a:srgbClr val="00B0F0"/>
                    </a:solidFill>
                  </a:rPr>
                  <a:t>xr</a:t>
                </a:r>
                <a:r>
                  <a:rPr lang="en-GB" sz="2400" b="1" i="1" dirty="0"/>
                  <a:t>, </a:t>
                </a:r>
                <a:r>
                  <a:rPr lang="en-GB" sz="2400" b="1" i="1" dirty="0" err="1">
                    <a:solidFill>
                      <a:srgbClr val="00B050"/>
                    </a:solidFill>
                  </a:rPr>
                  <a:t>SD</a:t>
                </a:r>
                <a:r>
                  <a:rPr lang="en-GB" sz="2400" b="1" i="1" baseline="-25000" dirty="0" err="1">
                    <a:solidFill>
                      <a:srgbClr val="00B050"/>
                    </a:solidFill>
                  </a:rPr>
                  <a:t>yr</a:t>
                </a:r>
                <a:r>
                  <a:rPr lang="en-GB" sz="2400" b="1" i="1" dirty="0"/>
                  <a:t>,  </a:t>
                </a:r>
                <a:r>
                  <a:rPr lang="en-GB" sz="2400" dirty="0"/>
                  <a:t>and </a:t>
                </a:r>
                <a14:m>
                  <m:oMath xmlns:m="http://schemas.openxmlformats.org/officeDocument/2006/math">
                    <m:nary>
                      <m:naryPr>
                        <m:chr m:val="∑"/>
                        <m:subHide m:val="on"/>
                        <m:supHide m:val="on"/>
                        <m:ctrlPr>
                          <a:rPr lang="en-GB" sz="2400" b="1" i="1" smtClean="0">
                            <a:solidFill>
                              <a:srgbClr val="FFC000"/>
                            </a:solidFill>
                            <a:latin typeface="Cambria Math" panose="02040503050406030204" pitchFamily="18" charset="0"/>
                          </a:rPr>
                        </m:ctrlPr>
                      </m:naryPr>
                      <m:sub/>
                      <m:sup/>
                      <m:e>
                        <m:r>
                          <a:rPr lang="en-GB" sz="2400" b="1" i="1" smtClean="0">
                            <a:solidFill>
                              <a:srgbClr val="FFC000"/>
                            </a:solidFill>
                            <a:latin typeface="Cambria Math" panose="02040503050406030204" pitchFamily="18" charset="0"/>
                          </a:rPr>
                          <m:t>𝒙𝒚</m:t>
                        </m:r>
                      </m:e>
                    </m:nary>
                  </m:oMath>
                </a14:m>
                <a:r>
                  <a:rPr lang="en-GB" sz="2400" b="1" dirty="0"/>
                  <a:t> </a:t>
                </a:r>
                <a:r>
                  <a:rPr lang="en-GB" sz="2400" dirty="0"/>
                  <a:t>using the ranks not the scores</a:t>
                </a:r>
              </a:p>
              <a:p>
                <a:pPr marL="342900" indent="-342900">
                  <a:buFont typeface="+mj-lt"/>
                  <a:buAutoNum type="arabicPeriod" startAt="3"/>
                </a:pPr>
                <a:endParaRPr lang="en-US" sz="2400" dirty="0"/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6336CEAE-817B-55B4-F9F5-E632E30B997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482" y="1569539"/>
                <a:ext cx="3406339" cy="3785652"/>
              </a:xfrm>
              <a:prstGeom prst="rect">
                <a:avLst/>
              </a:prstGeom>
              <a:blipFill>
                <a:blip r:embed="rId5"/>
                <a:stretch>
                  <a:fillRect l="-2862" t="-1449" r="-375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Rectangle 8">
            <a:extLst>
              <a:ext uri="{FF2B5EF4-FFF2-40B4-BE49-F238E27FC236}">
                <a16:creationId xmlns:a16="http://schemas.microsoft.com/office/drawing/2014/main" id="{3490ECA6-C094-E7B9-3172-0DFB11572A11}"/>
              </a:ext>
            </a:extLst>
          </p:cNvPr>
          <p:cNvSpPr/>
          <p:nvPr/>
        </p:nvSpPr>
        <p:spPr>
          <a:xfrm>
            <a:off x="5949207" y="813729"/>
            <a:ext cx="801280" cy="2615271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66C6E8-0F40-ADEE-5D0E-9C8C285BBCB0}"/>
              </a:ext>
            </a:extLst>
          </p:cNvPr>
          <p:cNvSpPr/>
          <p:nvPr/>
        </p:nvSpPr>
        <p:spPr>
          <a:xfrm>
            <a:off x="8033537" y="826176"/>
            <a:ext cx="801280" cy="2615271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6E96610-5A93-200E-6848-0AB7D36D8BBC}"/>
              </a:ext>
            </a:extLst>
          </p:cNvPr>
          <p:cNvSpPr/>
          <p:nvPr/>
        </p:nvSpPr>
        <p:spPr>
          <a:xfrm>
            <a:off x="5180023" y="4242729"/>
            <a:ext cx="1135935" cy="810038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BE26C9A-A8E7-223C-E221-0CD9DAC6C5D6}"/>
              </a:ext>
            </a:extLst>
          </p:cNvPr>
          <p:cNvSpPr/>
          <p:nvPr/>
        </p:nvSpPr>
        <p:spPr>
          <a:xfrm>
            <a:off x="7183880" y="4242729"/>
            <a:ext cx="1135935" cy="810038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EE03672-F43E-5F37-B936-B7296E468D72}"/>
              </a:ext>
            </a:extLst>
          </p:cNvPr>
          <p:cNvSpPr/>
          <p:nvPr/>
        </p:nvSpPr>
        <p:spPr>
          <a:xfrm>
            <a:off x="10311123" y="3574997"/>
            <a:ext cx="1776395" cy="553943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61915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294D2C-6A6A-A322-069F-4009DDC56D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2B31E39-1F9B-A1F0-E4E8-F7F0EDD6E3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Example: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C61A7D-C832-5DA6-D471-7D0314D8A5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51" y="1604263"/>
            <a:ext cx="3266791" cy="4144488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D0D9E45-2BC9-C4C0-1EAE-161BD62DEC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3485462" y="767417"/>
            <a:ext cx="8679363" cy="4918635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0D1F78B-BB04-D564-F192-24EBF715E74B}"/>
              </a:ext>
            </a:extLst>
          </p:cNvPr>
          <p:cNvSpPr/>
          <p:nvPr/>
        </p:nvSpPr>
        <p:spPr>
          <a:xfrm>
            <a:off x="3485462" y="3497398"/>
            <a:ext cx="801280" cy="35821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FB553B9-20B2-82A5-B4C0-26032A40A7E5}"/>
                  </a:ext>
                </a:extLst>
              </p:cNvPr>
              <p:cNvSpPr txBox="1"/>
              <p:nvPr/>
            </p:nvSpPr>
            <p:spPr>
              <a:xfrm>
                <a:off x="104482" y="1569539"/>
                <a:ext cx="3520528" cy="451168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457200" indent="-457200">
                  <a:buFont typeface="+mj-lt"/>
                  <a:buAutoNum type="arabicPeriod" startAt="5"/>
                </a:pPr>
                <a:r>
                  <a:rPr lang="en-GB" sz="2400" dirty="0"/>
                  <a:t>Calculate the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𝐶𝑜𝑣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𝑥𝑦</m:t>
                        </m:r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</m:oMath>
                </a14:m>
                <a:r>
                  <a:rPr lang="en-GB" sz="2400" dirty="0"/>
                  <a:t>:</a:t>
                </a:r>
              </a:p>
              <a:p>
                <a:pPr marL="457200" indent="-457200">
                  <a:buFont typeface="+mj-lt"/>
                  <a:buAutoNum type="arabicPeriod" startAt="5"/>
                </a:pPr>
                <a:endParaRPr lang="en-GB" sz="2400" dirty="0"/>
              </a:p>
              <a:p>
                <a:r>
                  <a:rPr lang="en-GB" sz="24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𝐶𝑜𝑣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𝑥𝑦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sz="2000" i="1" smtClean="0">
                                <a:solidFill>
                                  <a:srgbClr val="FFC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sz="2000" i="1">
                                <a:solidFill>
                                  <a:srgbClr val="FFC000"/>
                                </a:solidFill>
                                <a:latin typeface="Cambria Math" panose="02040503050406030204" pitchFamily="18" charset="0"/>
                              </a:rPr>
                              <m:t>𝑥𝑦</m:t>
                            </m:r>
                          </m:e>
                        </m:nary>
                      </m:num>
                      <m:den>
                        <m:r>
                          <a:rPr lang="en-GB" sz="200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𝑁</m:t>
                        </m:r>
                        <m:r>
                          <a:rPr lang="en-GB" sz="200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−1</m:t>
                        </m:r>
                      </m:den>
                    </m:f>
                    <m:r>
                      <a:rPr lang="en-GB" sz="2000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b="0" i="1" smtClean="0">
                            <a:solidFill>
                              <a:srgbClr val="FFC000"/>
                            </a:solidFill>
                            <a:latin typeface="Cambria Math" panose="02040503050406030204" pitchFamily="18" charset="0"/>
                          </a:rPr>
                          <m:t>−9.0</m:t>
                        </m:r>
                      </m:num>
                      <m:den>
                        <m:r>
                          <a:rPr lang="en-GB" sz="2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6</m:t>
                        </m:r>
                        <m:r>
                          <a:rPr lang="en-GB" sz="2000" i="1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−1</m:t>
                        </m:r>
                      </m:den>
                    </m:f>
                    <m:r>
                      <a:rPr lang="en-GB" sz="2000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000" b="1" i="1" smtClean="0">
                        <a:solidFill>
                          <a:srgbClr val="7030A0"/>
                        </a:solidFill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sz="2000" b="1" i="1" smtClean="0">
                        <a:solidFill>
                          <a:srgbClr val="7030A0"/>
                        </a:solidFill>
                        <a:latin typeface="Cambria Math" panose="02040503050406030204" pitchFamily="18" charset="0"/>
                      </a:rPr>
                      <m:t>𝟏</m:t>
                    </m:r>
                    <m:r>
                      <a:rPr lang="en-GB" sz="2000" b="1" i="1" smtClean="0">
                        <a:solidFill>
                          <a:srgbClr val="7030A0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sz="2000" b="1" i="1" smtClean="0">
                        <a:solidFill>
                          <a:srgbClr val="7030A0"/>
                        </a:solidFill>
                        <a:latin typeface="Cambria Math" panose="02040503050406030204" pitchFamily="18" charset="0"/>
                      </a:rPr>
                      <m:t>𝟖</m:t>
                    </m:r>
                  </m:oMath>
                </a14:m>
                <a:endParaRPr lang="en-US" sz="2000" b="1" dirty="0">
                  <a:solidFill>
                    <a:srgbClr val="7030A0"/>
                  </a:solidFill>
                </a:endParaRPr>
              </a:p>
              <a:p>
                <a:endParaRPr lang="en-GB" sz="2000" b="1" dirty="0"/>
              </a:p>
              <a:p>
                <a:pPr marL="457200" indent="-457200">
                  <a:buFont typeface="+mj-lt"/>
                  <a:buAutoNum type="arabicPeriod" startAt="6"/>
                </a:pPr>
                <a:r>
                  <a:rPr lang="en-GB" sz="2400" dirty="0"/>
                  <a:t>Finally calculate the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  <m:r>
                      <a:rPr lang="en-US" sz="2400" b="0" i="1" smtClean="0">
                        <a:latin typeface="Cambria Math" panose="02040503050406030204" pitchFamily="18" charset="0"/>
                      </a:rPr>
                      <m:t>:</m:t>
                    </m:r>
                  </m:oMath>
                </a14:m>
                <a:endParaRPr lang="en-GB" sz="2000" b="1" dirty="0"/>
              </a:p>
              <a:p>
                <a:pPr marL="342900" indent="-342900">
                  <a:buFont typeface="+mj-lt"/>
                  <a:buAutoNum type="arabicPeriod" startAt="3"/>
                </a:pPr>
                <a:endParaRPr lang="en-US" sz="2400" dirty="0"/>
              </a:p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𝑟</m:t>
                          </m:r>
                        </m:e>
                        <m:sub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𝑠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i="1" smtClean="0">
                                  <a:solidFill>
                                    <a:srgbClr val="7030A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solidFill>
                                    <a:srgbClr val="7030A0"/>
                                  </a:solidFill>
                                  <a:latin typeface="Cambria Math" panose="02040503050406030204" pitchFamily="18" charset="0"/>
                                </a:rPr>
                                <m:t>𝐶𝑜𝑣</m:t>
                              </m:r>
                            </m:e>
                            <m:sub>
                              <m:r>
                                <a:rPr lang="en-GB" sz="2000" i="1">
                                  <a:solidFill>
                                    <a:srgbClr val="7030A0"/>
                                  </a:solidFill>
                                  <a:latin typeface="Cambria Math" panose="02040503050406030204" pitchFamily="18" charset="0"/>
                                </a:rPr>
                                <m:t>𝑥𝑦</m:t>
                              </m:r>
                              <m:r>
                                <a:rPr lang="en-GB" sz="2000" b="0" i="1" smtClean="0">
                                  <a:solidFill>
                                    <a:srgbClr val="7030A0"/>
                                  </a:solidFill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sz="2000" i="1" smtClean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</m:e>
                            <m:sub>
                              <m:r>
                                <a:rPr lang="en-GB" sz="2000" i="1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  <m:r>
                                <a:rPr lang="en-GB" sz="2000" b="0" i="1" smtClean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2000" i="1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</m:e>
                            <m:sub>
                              <m:r>
                                <a:rPr lang="en-GB" sz="2000" i="1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𝑦</m:t>
                              </m:r>
                              <m:r>
                                <a:rPr lang="en-GB" sz="2000" b="0" i="1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US" sz="2400" dirty="0"/>
              </a:p>
              <a:p>
                <a:pPr algn="ctr"/>
                <a:r>
                  <a:rPr lang="en-US" sz="2400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1" i="1" smtClean="0">
                            <a:solidFill>
                              <a:srgbClr val="7030A0"/>
                            </a:solidFill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2400" b="1" i="1" smtClean="0">
                            <a:solidFill>
                              <a:srgbClr val="7030A0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  <m:r>
                          <a:rPr lang="en-GB" sz="2400" b="1" i="1" smtClean="0">
                            <a:solidFill>
                              <a:srgbClr val="7030A0"/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sz="2400" b="1" i="1" smtClean="0">
                            <a:solidFill>
                              <a:srgbClr val="7030A0"/>
                            </a:solidFill>
                            <a:latin typeface="Cambria Math" panose="02040503050406030204" pitchFamily="18" charset="0"/>
                          </a:rPr>
                          <m:t>𝟖</m:t>
                        </m:r>
                      </m:num>
                      <m:den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sz="2400" b="0" i="1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1.8</m:t>
                        </m:r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)(</m:t>
                        </m:r>
                        <m:r>
                          <a:rPr lang="en-GB" sz="2400" b="0" i="1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1.9</m:t>
                        </m:r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)</m:t>
                        </m:r>
                      </m:den>
                    </m:f>
                  </m:oMath>
                </a14:m>
                <a:endParaRPr lang="en-US" sz="2400" dirty="0"/>
              </a:p>
              <a:p>
                <a:pPr algn="ctr"/>
                <a:r>
                  <a:rPr lang="en-US" sz="2400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𝟖</m:t>
                        </m:r>
                      </m:num>
                      <m:den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𝟑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𝟒𝟐</m:t>
                        </m:r>
                      </m:den>
                    </m:f>
                    <m:r>
                      <a:rPr lang="en-GB" sz="2400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𝟓𝟑</m:t>
                    </m:r>
                  </m:oMath>
                </a14:m>
                <a:endParaRPr lang="en-GB" sz="2400" b="1" dirty="0"/>
              </a:p>
              <a:p>
                <a:pPr algn="ctr"/>
                <a:endParaRPr lang="en-US" sz="2400" dirty="0"/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FB553B9-20B2-82A5-B4C0-26032A40A7E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482" y="1569539"/>
                <a:ext cx="3520528" cy="4511684"/>
              </a:xfrm>
              <a:prstGeom prst="rect">
                <a:avLst/>
              </a:prstGeom>
              <a:blipFill>
                <a:blip r:embed="rId5"/>
                <a:stretch>
                  <a:fillRect l="-2768" t="-108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Rectangle 8">
            <a:extLst>
              <a:ext uri="{FF2B5EF4-FFF2-40B4-BE49-F238E27FC236}">
                <a16:creationId xmlns:a16="http://schemas.microsoft.com/office/drawing/2014/main" id="{76C66F91-2E7C-6C8A-5558-FA6B618B7095}"/>
              </a:ext>
            </a:extLst>
          </p:cNvPr>
          <p:cNvSpPr/>
          <p:nvPr/>
        </p:nvSpPr>
        <p:spPr>
          <a:xfrm>
            <a:off x="5949207" y="813729"/>
            <a:ext cx="801280" cy="2615271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C232812-FF8B-C0D6-DBE0-69D420CDFF9E}"/>
              </a:ext>
            </a:extLst>
          </p:cNvPr>
          <p:cNvSpPr/>
          <p:nvPr/>
        </p:nvSpPr>
        <p:spPr>
          <a:xfrm>
            <a:off x="8033537" y="826176"/>
            <a:ext cx="801280" cy="2615271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F7E3B8D-9A05-F0E1-0EB7-99507B7E2B86}"/>
              </a:ext>
            </a:extLst>
          </p:cNvPr>
          <p:cNvSpPr/>
          <p:nvPr/>
        </p:nvSpPr>
        <p:spPr>
          <a:xfrm>
            <a:off x="5180023" y="4242729"/>
            <a:ext cx="1135935" cy="810038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6EF9568-76B2-B16E-14B6-C00438A38265}"/>
              </a:ext>
            </a:extLst>
          </p:cNvPr>
          <p:cNvSpPr/>
          <p:nvPr/>
        </p:nvSpPr>
        <p:spPr>
          <a:xfrm>
            <a:off x="7183880" y="4242729"/>
            <a:ext cx="1135935" cy="810038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59D66B0-9654-BE85-F798-85DAD0744CD8}"/>
              </a:ext>
            </a:extLst>
          </p:cNvPr>
          <p:cNvSpPr/>
          <p:nvPr/>
        </p:nvSpPr>
        <p:spPr>
          <a:xfrm>
            <a:off x="10311123" y="3574997"/>
            <a:ext cx="1776395" cy="553943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57054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BDEA99-48A5-D0C3-FF7F-6146134DB1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0F3FDCE-7A75-E35B-DFC0-3414A20D9E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Exercise:</a:t>
            </a:r>
          </a:p>
          <a:p>
            <a:endParaRPr lang="en-US" sz="5400" b="1" dirty="0"/>
          </a:p>
          <a:p>
            <a:r>
              <a:rPr lang="en-US" sz="3600" b="1" dirty="0">
                <a:solidFill>
                  <a:schemeClr val="bg1"/>
                </a:solidFill>
              </a:rPr>
              <a:t>Complete Exercise 2 on the</a:t>
            </a:r>
          </a:p>
          <a:p>
            <a:r>
              <a:rPr lang="en-US" sz="3600" b="1" dirty="0">
                <a:solidFill>
                  <a:schemeClr val="bg1"/>
                </a:solidFill>
              </a:rPr>
              <a:t>worksheet</a:t>
            </a:r>
            <a:endParaRPr lang="en-GB" sz="36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CBB71E-9B9D-FE41-14B2-DDF796CCF86F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68748244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4B5397-FDF2-7B06-8AB8-EC905A189E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D8D81D4-D313-5843-7007-51867F61B9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Correlations in Excel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12934E-4165-9A18-6A45-790342E450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3965394"/>
          </a:xfrm>
        </p:spPr>
        <p:txBody>
          <a:bodyPr>
            <a:normAutofit/>
          </a:bodyPr>
          <a:lstStyle/>
          <a:p>
            <a:r>
              <a:rPr lang="en-US" dirty="0"/>
              <a:t>To do any complex calculations in Excel requires the Analysis </a:t>
            </a:r>
            <a:r>
              <a:rPr lang="en-US" dirty="0" err="1"/>
              <a:t>ToolPak</a:t>
            </a:r>
            <a:r>
              <a:rPr lang="en-US" dirty="0"/>
              <a:t>.</a:t>
            </a:r>
          </a:p>
          <a:p>
            <a:r>
              <a:rPr lang="en-US" dirty="0"/>
              <a:t>This is not part of the standard Excel build and has to be added in through the Excel ‘Options’ dialogue.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5CFE5FC-10A8-F444-C575-F52D418508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6600" y="2621806"/>
            <a:ext cx="3743526" cy="303427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33C1CB7-9232-BC44-AB6D-BA0EA67593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39926" y="2621806"/>
            <a:ext cx="2293855" cy="303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984920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07F283-F483-5CDE-528A-39019EBF21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6C01910-6B78-88F7-A615-45AC12B17B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Correlations in Excel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1BA8F5-94F7-252F-3CAC-7B5D830F85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3965394"/>
          </a:xfrm>
        </p:spPr>
        <p:txBody>
          <a:bodyPr>
            <a:normAutofit/>
          </a:bodyPr>
          <a:lstStyle/>
          <a:p>
            <a:r>
              <a:rPr lang="en-US" dirty="0"/>
              <a:t>Once the Analysis </a:t>
            </a:r>
            <a:r>
              <a:rPr lang="en-US" dirty="0" err="1"/>
              <a:t>ToolPak</a:t>
            </a:r>
            <a:r>
              <a:rPr lang="en-US" dirty="0"/>
              <a:t> has been added it will appear at the end of the Data tab of the ribbon.</a:t>
            </a:r>
          </a:p>
          <a:p>
            <a:r>
              <a:rPr lang="en-US" dirty="0"/>
              <a:t>Select ‘Correlation’ from the data analysis tool.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B78E74F-AA96-247A-6213-244C725B1F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4055" y="3044205"/>
            <a:ext cx="6803890" cy="2868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82883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410A6D-BDA3-C124-6605-1CD8F17639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2947393-856F-7890-F2CD-E3C8B2BDE4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Correlations in Excel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821EE7-D3E9-61C7-AFE1-216E1FA4CC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3965394"/>
          </a:xfrm>
        </p:spPr>
        <p:txBody>
          <a:bodyPr>
            <a:normAutofit/>
          </a:bodyPr>
          <a:lstStyle/>
          <a:p>
            <a:r>
              <a:rPr lang="en-US" dirty="0"/>
              <a:t>Input the data range for analysis, input a location for the data to be output, and tick the labels box if appropriate.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A205D0E-7D81-1453-8818-B7B30A7041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0998" y="2611225"/>
            <a:ext cx="6810003" cy="3044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349817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F86F4E-0DD7-0B33-4489-57C457C036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7C18FF8-FAA6-74C5-87F8-F037DC1BCF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Correlations in Excel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A2ECF8-AD90-37D9-F780-8540849111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3965394"/>
          </a:xfrm>
        </p:spPr>
        <p:txBody>
          <a:bodyPr>
            <a:normAutofit/>
          </a:bodyPr>
          <a:lstStyle/>
          <a:p>
            <a:r>
              <a:rPr lang="en-US" dirty="0"/>
              <a:t>On completion, Excel will calculate the Pearson’s correlation for the data.</a:t>
            </a:r>
          </a:p>
          <a:p>
            <a:r>
              <a:rPr lang="en-US" dirty="0"/>
              <a:t>Spearman’s correlation is calculated in the same manner, only the rank data is used rather than the score data.</a:t>
            </a:r>
          </a:p>
          <a:p>
            <a:pPr lvl="1"/>
            <a:r>
              <a:rPr lang="en-US" dirty="0"/>
              <a:t>N.B. Most of the time Spearman’s correlation and Pearson’s correlation do not give the same results (Spearman’s rho for this dataset is 0.20).</a:t>
            </a:r>
          </a:p>
          <a:p>
            <a:pPr lvl="1"/>
            <a:r>
              <a:rPr lang="en-US" dirty="0"/>
              <a:t>Why might this be the case?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28B95E-F64A-5E22-E799-03321B76CE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85255" y="3856510"/>
            <a:ext cx="6158506" cy="2800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82809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21258F-4AD7-F03F-FC39-1DDD27C791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2AC926D-0968-76B9-E08B-6B2D02CB0E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0078" y="1687729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Exercise 3:</a:t>
            </a:r>
          </a:p>
          <a:p>
            <a:endParaRPr lang="en-US" sz="3200" b="1" dirty="0"/>
          </a:p>
          <a:p>
            <a:r>
              <a:rPr lang="en-US" sz="3600" b="1" dirty="0">
                <a:solidFill>
                  <a:schemeClr val="bg1"/>
                </a:solidFill>
              </a:rPr>
              <a:t>Repeat exercise 1 but calculate</a:t>
            </a:r>
          </a:p>
          <a:p>
            <a:r>
              <a:rPr lang="en-US" sz="3600" b="1" dirty="0">
                <a:solidFill>
                  <a:schemeClr val="bg1"/>
                </a:solidFill>
              </a:rPr>
              <a:t>Spearman’s rho rather than Pearson’s rho</a:t>
            </a:r>
          </a:p>
          <a:p>
            <a:r>
              <a:rPr lang="en-US" sz="3600" b="1" dirty="0">
                <a:solidFill>
                  <a:schemeClr val="bg1"/>
                </a:solidFill>
              </a:rPr>
              <a:t>Perform exercises 1, 2 and 3 using Excel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5B7B48-44EA-352C-3C0E-1370ABCE3DCC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74447854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BFE1CE-1C94-9A40-BED6-FFF50F098A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87803F8-F861-3E4A-F0D3-774631396B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Correlations in Excel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F73895-7B8F-A0E7-8EA6-05ECB3B1C1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3965394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Topics covered Today:</a:t>
            </a:r>
          </a:p>
          <a:p>
            <a:pPr lvl="1"/>
            <a:r>
              <a:rPr lang="en-US" dirty="0"/>
              <a:t>Correlation Coefficient</a:t>
            </a:r>
          </a:p>
          <a:p>
            <a:pPr lvl="1"/>
            <a:r>
              <a:rPr lang="en-US" dirty="0"/>
              <a:t>Pearson Correlation Coefficient</a:t>
            </a:r>
          </a:p>
          <a:p>
            <a:pPr lvl="1"/>
            <a:r>
              <a:rPr lang="en-US" dirty="0"/>
              <a:t>Interpreting Correlation Coefficients</a:t>
            </a:r>
          </a:p>
          <a:p>
            <a:pPr lvl="1"/>
            <a:r>
              <a:rPr lang="en-US" dirty="0"/>
              <a:t>Spearman Rank Correlation</a:t>
            </a:r>
          </a:p>
          <a:p>
            <a:r>
              <a:rPr lang="en-US" dirty="0"/>
              <a:t>Next time we will cover:</a:t>
            </a:r>
          </a:p>
          <a:p>
            <a:pPr lvl="1"/>
            <a:r>
              <a:rPr lang="en-US" dirty="0"/>
              <a:t>Regression Equations</a:t>
            </a:r>
          </a:p>
          <a:p>
            <a:pPr lvl="1"/>
            <a:r>
              <a:rPr lang="en-US" dirty="0"/>
              <a:t>Standard Errors of the Equations</a:t>
            </a:r>
          </a:p>
          <a:p>
            <a:r>
              <a:rPr lang="en-US" dirty="0"/>
              <a:t>Regression allows us to start making predictions with statistics rather than simply describing a dataset.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799220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Any Questions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132942522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2129</Words>
  <Application>Microsoft Office PowerPoint</Application>
  <PresentationFormat>Widescreen</PresentationFormat>
  <Paragraphs>335</Paragraphs>
  <Slides>50</Slides>
  <Notes>45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50</vt:i4>
      </vt:variant>
    </vt:vector>
  </HeadingPairs>
  <TitlesOfParts>
    <vt:vector size="76" baseType="lpstr">
      <vt:lpstr>Arial</vt:lpstr>
      <vt:lpstr>Calibri</vt:lpstr>
      <vt:lpstr>Calibri Light</vt:lpstr>
      <vt:lpstr>Cambria Math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Lecture Objectives</vt:lpstr>
      <vt:lpstr>Relationship between variables</vt:lpstr>
      <vt:lpstr>Relationship between variables</vt:lpstr>
      <vt:lpstr>Relationship between variables</vt:lpstr>
      <vt:lpstr>Relationship between variables</vt:lpstr>
      <vt:lpstr>Relationship between variables</vt:lpstr>
      <vt:lpstr>The Perfect Relationship</vt:lpstr>
      <vt:lpstr>Correlation Coefficients</vt:lpstr>
      <vt:lpstr>Correlation Coefficients</vt:lpstr>
      <vt:lpstr>Correlation Coefficients</vt:lpstr>
      <vt:lpstr>Correlation Coefficients</vt:lpstr>
      <vt:lpstr>Correlation Coefficients</vt:lpstr>
      <vt:lpstr>Correlation Coefficients</vt:lpstr>
      <vt:lpstr>Pearson Correlation Coefficient</vt:lpstr>
      <vt:lpstr>Pearson Correlation Coefficient</vt:lpstr>
      <vt:lpstr>Example:</vt:lpstr>
      <vt:lpstr>Example:</vt:lpstr>
      <vt:lpstr>Example:</vt:lpstr>
      <vt:lpstr>Example:</vt:lpstr>
      <vt:lpstr>Example:</vt:lpstr>
      <vt:lpstr>Example:</vt:lpstr>
      <vt:lpstr>Example:</vt:lpstr>
      <vt:lpstr>Example:</vt:lpstr>
      <vt:lpstr>Correlation</vt:lpstr>
      <vt:lpstr>Interpreting Correlation Coefficients</vt:lpstr>
      <vt:lpstr>Hills Criteria for Causation</vt:lpstr>
      <vt:lpstr>Exercise</vt:lpstr>
      <vt:lpstr>Spurious Correlations</vt:lpstr>
      <vt:lpstr>Spurious Correlations</vt:lpstr>
      <vt:lpstr>Spurious Correlations</vt:lpstr>
      <vt:lpstr>Coefficient of Determination</vt:lpstr>
      <vt:lpstr>Coefficient of Determination</vt:lpstr>
      <vt:lpstr>Questions:</vt:lpstr>
      <vt:lpstr>PowerPoint Presentation</vt:lpstr>
      <vt:lpstr>Spearman Rank Coefficient</vt:lpstr>
      <vt:lpstr>Spearman Rank Coefficient</vt:lpstr>
      <vt:lpstr>Example</vt:lpstr>
      <vt:lpstr>Example:</vt:lpstr>
      <vt:lpstr>Example:</vt:lpstr>
      <vt:lpstr>Example:</vt:lpstr>
      <vt:lpstr>Example:</vt:lpstr>
      <vt:lpstr>PowerPoint Presentation</vt:lpstr>
      <vt:lpstr>Correlations in Excel</vt:lpstr>
      <vt:lpstr>Correlations in Excel</vt:lpstr>
      <vt:lpstr>Correlations in Excel</vt:lpstr>
      <vt:lpstr>Correlations in Excel</vt:lpstr>
      <vt:lpstr>PowerPoint Presentation</vt:lpstr>
      <vt:lpstr>Correlations in Excel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84</cp:revision>
  <dcterms:created xsi:type="dcterms:W3CDTF">2021-03-09T15:35:42Z</dcterms:created>
  <dcterms:modified xsi:type="dcterms:W3CDTF">2024-11-23T19:35:59Z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