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04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407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401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950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9219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480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828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3586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052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689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7611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677200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9229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4587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171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0300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305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0561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3" r:id="rId1"/>
    <p:sldLayoutId id="2147483774" r:id="rId2"/>
    <p:sldLayoutId id="2147483775" r:id="rId3"/>
    <p:sldLayoutId id="2147483776" r:id="rId4"/>
    <p:sldLayoutId id="2147483777" r:id="rId5"/>
    <p:sldLayoutId id="2147483778" r:id="rId6"/>
    <p:sldLayoutId id="2147483779" r:id="rId7"/>
    <p:sldLayoutId id="2147483780" r:id="rId8"/>
    <p:sldLayoutId id="2147483781" r:id="rId9"/>
    <p:sldLayoutId id="2147483782" r:id="rId10"/>
    <p:sldLayoutId id="2147483783" r:id="rId11"/>
    <p:sldLayoutId id="2147483784" r:id="rId12"/>
    <p:sldLayoutId id="2147483785" r:id="rId13"/>
    <p:sldLayoutId id="2147483786" r:id="rId14"/>
    <p:sldLayoutId id="2147483787" r:id="rId15"/>
    <p:sldLayoutId id="2147483788" r:id="rId16"/>
    <p:sldLayoutId id="21474837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22A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9875520" y="-365760"/>
            <a:ext cx="2194560" cy="2194560"/>
          </a:xfrm>
          <a:prstGeom prst="ellipse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698480" y="914400"/>
            <a:ext cx="1280160" cy="1280160"/>
          </a:xfrm>
          <a:prstGeom prst="ellipse">
            <a:avLst/>
          </a:prstGeom>
          <a:solidFill>
            <a:srgbClr val="4AB7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457200" y="5669280"/>
            <a:ext cx="1645920" cy="1645920"/>
          </a:xfrm>
          <a:prstGeom prst="ellipse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77240" y="1143000"/>
            <a:ext cx="9875520" cy="19202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400" b="1" dirty="0">
                <a:latin typeface="Arial"/>
              </a:rPr>
              <a:t>HR Strategy for </a:t>
            </a:r>
            <a:r>
              <a:rPr sz="3400" b="1" dirty="0" err="1">
                <a:latin typeface="Arial"/>
              </a:rPr>
              <a:t>HealthConnect</a:t>
            </a:r>
            <a:r>
              <a:rPr sz="3400" b="1" dirty="0">
                <a:latin typeface="Arial"/>
              </a:rPr>
              <a:t> UK</a:t>
            </a:r>
          </a:p>
          <a:p>
            <a:r>
              <a:rPr sz="2900" b="1" dirty="0" err="1">
                <a:solidFill>
                  <a:srgbClr val="4AB7B7"/>
                </a:solidFill>
                <a:latin typeface="Arial"/>
              </a:rPr>
              <a:t>HealthConnect</a:t>
            </a:r>
            <a:r>
              <a:rPr sz="2900" b="1" dirty="0">
                <a:solidFill>
                  <a:srgbClr val="4AB7B7"/>
                </a:solidFill>
                <a:latin typeface="Arial"/>
              </a:rPr>
              <a:t> UK</a:t>
            </a:r>
          </a:p>
          <a:p>
            <a:r>
              <a:rPr sz="1800" dirty="0">
                <a:latin typeface="Arial"/>
              </a:rPr>
              <a:t>Attract • Develop • Support • Keep good people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3886200"/>
            <a:ext cx="6858000" cy="1371600"/>
          </a:xfrm>
          <a:prstGeom prst="rect">
            <a:avLst/>
          </a:prstGeom>
          <a:noFill/>
        </p:spPr>
        <p:txBody>
          <a:bodyPr wrap="square" lIns="27432" rIns="27432">
            <a:spAutoFit/>
          </a:bodyPr>
          <a:lstStyle/>
          <a:p>
            <a:pPr>
              <a:spcAft>
                <a:spcPts val="400"/>
              </a:spcAft>
              <a:defRPr sz="1100">
                <a:solidFill>
                  <a:srgbClr val="FFFFFF"/>
                </a:solidFill>
                <a:latin typeface="Arial"/>
              </a:defRPr>
            </a:pPr>
            <a:r>
              <a:rPr>
                <a:latin typeface="Arial"/>
              </a:rPr>
              <a:t>Executive Board presentation</a:t>
            </a:r>
          </a:p>
          <a:p>
            <a:pPr>
              <a:spcAft>
                <a:spcPts val="400"/>
              </a:spcAft>
              <a:defRPr sz="1100">
                <a:solidFill>
                  <a:srgbClr val="FFFFFF"/>
                </a:solidFill>
                <a:latin typeface="Arial"/>
              </a:defRPr>
            </a:pPr>
            <a:r>
              <a:rPr>
                <a:latin typeface="Arial"/>
              </a:rPr>
              <a:t>Student: Marius Ciuculescu  |  Student ID: 2505372</a:t>
            </a:r>
          </a:p>
          <a:p>
            <a:pPr>
              <a:spcAft>
                <a:spcPts val="400"/>
              </a:spcAft>
              <a:defRPr sz="1100">
                <a:solidFill>
                  <a:srgbClr val="FFFFFF"/>
                </a:solidFill>
                <a:latin typeface="Arial"/>
              </a:defRPr>
            </a:pPr>
            <a:r>
              <a:rPr>
                <a:latin typeface="Arial"/>
              </a:rPr>
              <a:t>Module: LCLM5002 – Developing and Managing Individuals and Teams</a:t>
            </a:r>
          </a:p>
          <a:p>
            <a:pPr>
              <a:spcAft>
                <a:spcPts val="400"/>
              </a:spcAft>
              <a:defRPr sz="1100">
                <a:solidFill>
                  <a:srgbClr val="FFFFFF"/>
                </a:solidFill>
                <a:latin typeface="Arial"/>
              </a:defRPr>
            </a:pPr>
            <a:r>
              <a:rPr>
                <a:latin typeface="Arial"/>
              </a:rPr>
              <a:t>Lecturer: Dr Shujun Xiao</a:t>
            </a:r>
          </a:p>
          <a:p>
            <a:pPr>
              <a:spcAft>
                <a:spcPts val="400"/>
              </a:spcAft>
              <a:defRPr sz="1100">
                <a:solidFill>
                  <a:srgbClr val="FFFFFF"/>
                </a:solidFill>
                <a:latin typeface="Arial"/>
              </a:defRPr>
            </a:pPr>
            <a:r>
              <a:rPr>
                <a:latin typeface="Arial"/>
              </a:rPr>
              <a:t>Assignment: HR Strategy for HealthConnect UK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4360" y="6510528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100">
                <a:solidFill>
                  <a:srgbClr val="687B89"/>
                </a:solidFill>
                <a:latin typeface="Arial"/>
              </a:rPr>
              <a:t>HealthConnect UK | HRM strategic proposal   •   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latin typeface="Arial"/>
              </a:rPr>
              <a:t>1. HealthConnect UK: the people challenge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14400"/>
            <a:ext cx="106984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100">
                <a:latin typeface="Arial"/>
              </a:rPr>
              <a:t>HealthConnect is growing quickly, so having the right people and skills is now a key business priority.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078992"/>
            <a:ext cx="960120" cy="4572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640080" y="1508760"/>
            <a:ext cx="2514600" cy="201168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40080" y="1508760"/>
            <a:ext cx="73152" cy="201168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41247" y="1655063"/>
            <a:ext cx="2148840" cy="1737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>
                <a:latin typeface="Arial"/>
              </a:rPr>
              <a:t>About the organisation</a:t>
            </a:r>
          </a:p>
          <a:p>
            <a:pPr>
              <a:spcBef>
                <a:spcPts val="500"/>
              </a:spcBef>
              <a:defRPr sz="11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Virtual consultations, remote patient monitoring and digital healthcare services across the UK.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429000" y="1508760"/>
            <a:ext cx="2514600" cy="201168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3429000" y="1508760"/>
            <a:ext cx="73152" cy="2011680"/>
          </a:xfrm>
          <a:prstGeom prst="rect">
            <a:avLst/>
          </a:prstGeom>
          <a:solidFill>
            <a:srgbClr val="BE4C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3630168" y="1655063"/>
            <a:ext cx="2148840" cy="1737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>
                <a:latin typeface="Arial"/>
              </a:rPr>
              <a:t>Main people problems</a:t>
            </a:r>
          </a:p>
          <a:p>
            <a:pPr>
              <a:spcBef>
                <a:spcPts val="500"/>
              </a:spcBef>
              <a:defRPr sz="11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It is hard to find skilled healthcare and tech staff. Staff turnover and burnout are also rising.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17920" y="1508760"/>
            <a:ext cx="2514600" cy="201168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217920" y="1508760"/>
            <a:ext cx="73152" cy="2011680"/>
          </a:xfrm>
          <a:prstGeom prst="rect">
            <a:avLst/>
          </a:prstGeom>
          <a:solidFill>
            <a:srgbClr val="D08F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419088" y="1655063"/>
            <a:ext cx="2148840" cy="1737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>
                <a:latin typeface="Arial"/>
              </a:rPr>
              <a:t>Working across teams</a:t>
            </a:r>
          </a:p>
          <a:p>
            <a:pPr>
              <a:spcBef>
                <a:spcPts val="500"/>
              </a:spcBef>
              <a:defRPr sz="11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Clinical, technology, data and support teams need to work closely together.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9006839" y="1508760"/>
            <a:ext cx="2514600" cy="201168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9006839" y="1508760"/>
            <a:ext cx="73152" cy="2011680"/>
          </a:xfrm>
          <a:prstGeom prst="rect">
            <a:avLst/>
          </a:prstGeom>
          <a:solidFill>
            <a:srgbClr val="398B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9208007" y="1655063"/>
            <a:ext cx="2148840" cy="1737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>
                <a:latin typeface="Arial"/>
              </a:rPr>
              <a:t>Why HR matters</a:t>
            </a:r>
          </a:p>
          <a:p>
            <a:pPr>
              <a:spcBef>
                <a:spcPts val="500"/>
              </a:spcBef>
              <a:defRPr sz="11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HR needs to make sure HealthConnect can find, develop and keep the people it needs to grow.</a:t>
            </a:r>
          </a:p>
        </p:txBody>
      </p:sp>
      <p:sp>
        <p:nvSpPr>
          <p:cNvPr id="18" name="Oval 17"/>
          <p:cNvSpPr/>
          <p:nvPr/>
        </p:nvSpPr>
        <p:spPr>
          <a:xfrm>
            <a:off x="5230368" y="3977639"/>
            <a:ext cx="1005840" cy="1005840"/>
          </a:xfrm>
          <a:prstGeom prst="ellipse">
            <a:avLst/>
          </a:prstGeom>
          <a:solidFill>
            <a:srgbClr val="122A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800" b="1">
                <a:solidFill>
                  <a:srgbClr val="FFFFFF"/>
                </a:solidFill>
                <a:latin typeface="Arial"/>
              </a:rPr>
              <a:t>HR</a:t>
            </a:r>
          </a:p>
        </p:txBody>
      </p:sp>
      <p:sp>
        <p:nvSpPr>
          <p:cNvPr id="19" name="Oval 18"/>
          <p:cNvSpPr/>
          <p:nvPr/>
        </p:nvSpPr>
        <p:spPr>
          <a:xfrm>
            <a:off x="2834640" y="4096512"/>
            <a:ext cx="914400" cy="914400"/>
          </a:xfrm>
          <a:prstGeom prst="ellipse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Talent</a:t>
            </a:r>
          </a:p>
        </p:txBody>
      </p:sp>
      <p:sp>
        <p:nvSpPr>
          <p:cNvPr id="20" name="Oval 19"/>
          <p:cNvSpPr/>
          <p:nvPr/>
        </p:nvSpPr>
        <p:spPr>
          <a:xfrm>
            <a:off x="6537960" y="4096512"/>
            <a:ext cx="914400" cy="914400"/>
          </a:xfrm>
          <a:prstGeom prst="ellipse">
            <a:avLst/>
          </a:prstGeom>
          <a:solidFill>
            <a:srgbClr val="4AB7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Capability</a:t>
            </a:r>
          </a:p>
        </p:txBody>
      </p:sp>
      <p:sp>
        <p:nvSpPr>
          <p:cNvPr id="21" name="Oval 20"/>
          <p:cNvSpPr/>
          <p:nvPr/>
        </p:nvSpPr>
        <p:spPr>
          <a:xfrm>
            <a:off x="5193792" y="5230368"/>
            <a:ext cx="914400" cy="914400"/>
          </a:xfrm>
          <a:prstGeom prst="ellipse">
            <a:avLst/>
          </a:prstGeom>
          <a:solidFill>
            <a:srgbClr val="398B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Wellbeing</a:t>
            </a:r>
          </a:p>
        </p:txBody>
      </p:sp>
      <p:sp>
        <p:nvSpPr>
          <p:cNvPr id="22" name="Oval 21"/>
          <p:cNvSpPr/>
          <p:nvPr/>
        </p:nvSpPr>
        <p:spPr>
          <a:xfrm>
            <a:off x="7818120" y="5230368"/>
            <a:ext cx="914400" cy="914400"/>
          </a:xfrm>
          <a:prstGeom prst="ellipse">
            <a:avLst/>
          </a:prstGeom>
          <a:solidFill>
            <a:srgbClr val="D08F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Growth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40080" y="6199632"/>
            <a:ext cx="1088136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100" i="1">
                <a:solidFill>
                  <a:srgbClr val="687B89"/>
                </a:solidFill>
                <a:latin typeface="Arial"/>
              </a:rPr>
              <a:t>Sources: CIPD (2025) Workforce Planning; CIPD (2025) Good Work Index; WHO (2025/2026) digital-health workforce evidence.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94360" y="6510528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100">
                <a:solidFill>
                  <a:srgbClr val="687B89"/>
                </a:solidFill>
                <a:latin typeface="Arial"/>
              </a:rPr>
              <a:t>HealthConnect UK | HR Consultant presentation   •   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latin typeface="Arial"/>
              </a:rPr>
              <a:t>2. Why good HR matters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14400"/>
            <a:ext cx="106984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100">
                <a:latin typeface="Arial"/>
              </a:rPr>
              <a:t>Good HR practices help people do their jobs well and support better patient and business results.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078992"/>
            <a:ext cx="960120" cy="4572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685800" y="1417320"/>
            <a:ext cx="3246120" cy="182880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85800" y="1417320"/>
            <a:ext cx="73152" cy="182880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86968" y="1563624"/>
            <a:ext cx="2880360" cy="1554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600" b="1">
                <a:solidFill>
                  <a:srgbClr val="122A42"/>
                </a:solidFill>
                <a:latin typeface="Arial"/>
              </a:rPr>
              <a:t>Ability</a:t>
            </a:r>
          </a:p>
          <a:p>
            <a:pPr>
              <a:spcBef>
                <a:spcPts val="500"/>
              </a:spcBef>
              <a:defRPr sz="12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Hire people with the right skills, build new skills and develop good managers.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480560" y="1417320"/>
            <a:ext cx="3246120" cy="182880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480560" y="1417320"/>
            <a:ext cx="73152" cy="1828800"/>
          </a:xfrm>
          <a:prstGeom prst="rect">
            <a:avLst/>
          </a:prstGeom>
          <a:solidFill>
            <a:srgbClr val="D08F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681728" y="1563624"/>
            <a:ext cx="2880360" cy="1554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600" b="1">
                <a:solidFill>
                  <a:srgbClr val="122A42"/>
                </a:solidFill>
                <a:latin typeface="Arial"/>
              </a:rPr>
              <a:t>Motivation</a:t>
            </a:r>
          </a:p>
          <a:p>
            <a:pPr>
              <a:spcBef>
                <a:spcPts val="500"/>
              </a:spcBef>
              <a:defRPr sz="12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Fair pay, recognition, meaningful work, some freedom and regular feedback.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275320" y="1417320"/>
            <a:ext cx="3246120" cy="182880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275320" y="1417320"/>
            <a:ext cx="73152" cy="1828800"/>
          </a:xfrm>
          <a:prstGeom prst="rect">
            <a:avLst/>
          </a:prstGeom>
          <a:solidFill>
            <a:srgbClr val="398B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476488" y="1563624"/>
            <a:ext cx="2880360" cy="1554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600" b="1">
                <a:solidFill>
                  <a:srgbClr val="122A42"/>
                </a:solidFill>
                <a:latin typeface="Arial"/>
              </a:rPr>
              <a:t>Opportunity</a:t>
            </a:r>
          </a:p>
          <a:p>
            <a:pPr>
              <a:spcBef>
                <a:spcPts val="500"/>
              </a:spcBef>
              <a:defRPr sz="12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Give teams a voice, clear career paths and chances to work together.</a:t>
            </a:r>
          </a:p>
        </p:txBody>
      </p:sp>
      <p:sp>
        <p:nvSpPr>
          <p:cNvPr id="15" name="Right Arrow 14"/>
          <p:cNvSpPr/>
          <p:nvPr/>
        </p:nvSpPr>
        <p:spPr>
          <a:xfrm>
            <a:off x="3977639" y="1993392"/>
            <a:ext cx="411480" cy="411480"/>
          </a:xfrm>
          <a:prstGeom prst="rightArrow">
            <a:avLst/>
          </a:prstGeom>
          <a:solidFill>
            <a:srgbClr val="687B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ight Arrow 15"/>
          <p:cNvSpPr/>
          <p:nvPr/>
        </p:nvSpPr>
        <p:spPr>
          <a:xfrm>
            <a:off x="7772400" y="1993392"/>
            <a:ext cx="411480" cy="411480"/>
          </a:xfrm>
          <a:prstGeom prst="rightArrow">
            <a:avLst/>
          </a:prstGeom>
          <a:solidFill>
            <a:srgbClr val="687B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Oval 16"/>
          <p:cNvSpPr/>
          <p:nvPr/>
        </p:nvSpPr>
        <p:spPr>
          <a:xfrm>
            <a:off x="4983480" y="4069080"/>
            <a:ext cx="2057400" cy="2057400"/>
          </a:xfrm>
          <a:prstGeom prst="ellipse">
            <a:avLst/>
          </a:prstGeom>
          <a:solidFill>
            <a:srgbClr val="122A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000" b="1">
                <a:latin typeface="Arial"/>
              </a:rPr>
              <a:t>Better
performance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777240" y="3794760"/>
            <a:ext cx="3337560" cy="155448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777240" y="3794760"/>
            <a:ext cx="73152" cy="1554480"/>
          </a:xfrm>
          <a:prstGeom prst="rect">
            <a:avLst/>
          </a:prstGeom>
          <a:solidFill>
            <a:srgbClr val="BE4C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978408" y="3941064"/>
            <a:ext cx="2971800" cy="1280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>
                <a:latin typeface="Arial"/>
              </a:rPr>
              <a:t>An important point</a:t>
            </a:r>
          </a:p>
          <a:p>
            <a:pPr>
              <a:spcBef>
                <a:spcPts val="500"/>
              </a:spcBef>
              <a:defRPr sz="11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HR practices need to work together. Hiring people without helping them grow may increase turnover. High targets without enough support may increase burnout.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8046720" y="3794760"/>
            <a:ext cx="3337560" cy="155448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8046720" y="3794760"/>
            <a:ext cx="73152" cy="155448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8247888" y="3941064"/>
            <a:ext cx="2971800" cy="1280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>
                <a:latin typeface="Arial"/>
              </a:rPr>
              <a:t>What this means for HealthConnect</a:t>
            </a:r>
          </a:p>
          <a:p>
            <a:pPr>
              <a:spcBef>
                <a:spcPts val="500"/>
              </a:spcBef>
              <a:defRPr sz="11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Use an AMO-based people strategy with evidence-led selection, skills development, supportive management and meaningful work.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40080" y="6199632"/>
            <a:ext cx="1088136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100" i="1">
                <a:solidFill>
                  <a:srgbClr val="687B89"/>
                </a:solidFill>
                <a:latin typeface="Arial"/>
              </a:rPr>
              <a:t>Theory: Appelbaum et al. (2000) AMO/high-performance work systems; Becker (1964) Human Capital Theory; Ulrich (1997) strategic HR role.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94360" y="6510528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100">
                <a:solidFill>
                  <a:srgbClr val="687B89"/>
                </a:solidFill>
                <a:latin typeface="Arial"/>
              </a:rPr>
              <a:t>HealthConnect UK | HR Consultant presentation   •   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latin typeface="Arial"/>
              </a:rPr>
              <a:t>3. Workforce planning and skills gaps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14400"/>
            <a:ext cx="106984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100">
                <a:latin typeface="Arial"/>
              </a:rPr>
              <a:t>Instead of filling jobs only when someone leaves, plan the skills HealthConnect will need over the next 12–24 months.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078992"/>
            <a:ext cx="960120" cy="4572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Oval 5"/>
          <p:cNvSpPr/>
          <p:nvPr/>
        </p:nvSpPr>
        <p:spPr>
          <a:xfrm>
            <a:off x="594360" y="1417320"/>
            <a:ext cx="594360" cy="594360"/>
          </a:xfrm>
          <a:prstGeom prst="ellipse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1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1307592" y="1325880"/>
            <a:ext cx="2057400" cy="205740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1307592" y="1325880"/>
            <a:ext cx="73152" cy="205740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1508760" y="1472184"/>
            <a:ext cx="1691640" cy="1783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>
                <a:latin typeface="Arial"/>
              </a:rPr>
              <a:t>What will we need?</a:t>
            </a:r>
          </a:p>
          <a:p>
            <a:pPr>
              <a:spcBef>
                <a:spcPts val="500"/>
              </a:spcBef>
              <a:defRPr sz="105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Look at patient demand, new services and planned technology changes.</a:t>
            </a:r>
          </a:p>
        </p:txBody>
      </p:sp>
      <p:sp>
        <p:nvSpPr>
          <p:cNvPr id="10" name="Oval 9"/>
          <p:cNvSpPr/>
          <p:nvPr/>
        </p:nvSpPr>
        <p:spPr>
          <a:xfrm>
            <a:off x="3429000" y="1417320"/>
            <a:ext cx="594360" cy="594360"/>
          </a:xfrm>
          <a:prstGeom prst="ellipse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2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142232" y="1325880"/>
            <a:ext cx="2057400" cy="205740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4142232" y="1325880"/>
            <a:ext cx="73152" cy="205740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343400" y="1472184"/>
            <a:ext cx="1691640" cy="1783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>
                <a:latin typeface="Arial"/>
              </a:rPr>
              <a:t>What do we have?</a:t>
            </a:r>
          </a:p>
          <a:p>
            <a:pPr>
              <a:spcBef>
                <a:spcPts val="500"/>
              </a:spcBef>
              <a:defRPr sz="105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Review current staff numbers, turnover, absence, key roles and existing skills.</a:t>
            </a:r>
          </a:p>
        </p:txBody>
      </p:sp>
      <p:sp>
        <p:nvSpPr>
          <p:cNvPr id="14" name="Oval 13"/>
          <p:cNvSpPr/>
          <p:nvPr/>
        </p:nvSpPr>
        <p:spPr>
          <a:xfrm>
            <a:off x="6263640" y="1417320"/>
            <a:ext cx="594360" cy="594360"/>
          </a:xfrm>
          <a:prstGeom prst="ellipse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3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976872" y="1325880"/>
            <a:ext cx="2057400" cy="205740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6976872" y="1325880"/>
            <a:ext cx="73152" cy="2057400"/>
          </a:xfrm>
          <a:prstGeom prst="rect">
            <a:avLst/>
          </a:prstGeom>
          <a:solidFill>
            <a:srgbClr val="D08F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7178040" y="1472184"/>
            <a:ext cx="1691640" cy="1783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>
                <a:latin typeface="Arial"/>
              </a:rPr>
              <a:t>Where are the gaps?</a:t>
            </a:r>
          </a:p>
          <a:p>
            <a:pPr>
              <a:spcBef>
                <a:spcPts val="500"/>
              </a:spcBef>
              <a:defRPr sz="105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Compare what we have now with what we will need and find the biggest gaps.</a:t>
            </a:r>
          </a:p>
        </p:txBody>
      </p:sp>
      <p:sp>
        <p:nvSpPr>
          <p:cNvPr id="18" name="Oval 17"/>
          <p:cNvSpPr/>
          <p:nvPr/>
        </p:nvSpPr>
        <p:spPr>
          <a:xfrm>
            <a:off x="9098280" y="1417320"/>
            <a:ext cx="594360" cy="594360"/>
          </a:xfrm>
          <a:prstGeom prst="ellipse">
            <a:avLst/>
          </a:prstGeom>
          <a:solidFill>
            <a:srgbClr val="398B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4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9811512" y="1325880"/>
            <a:ext cx="2057400" cy="205740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9811512" y="1325880"/>
            <a:ext cx="73152" cy="2057400"/>
          </a:xfrm>
          <a:prstGeom prst="rect">
            <a:avLst/>
          </a:prstGeom>
          <a:solidFill>
            <a:srgbClr val="398B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10012680" y="1472184"/>
            <a:ext cx="1691640" cy="1783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>
                <a:latin typeface="Arial"/>
              </a:rPr>
              <a:t>What should we do?</a:t>
            </a:r>
          </a:p>
          <a:p>
            <a:pPr>
              <a:spcBef>
                <a:spcPts val="500"/>
              </a:spcBef>
              <a:defRPr sz="105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Hire • train • move people into new roles • use partners • automate • plan successors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685800" y="3886200"/>
            <a:ext cx="3429000" cy="150876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ectangle 22"/>
          <p:cNvSpPr/>
          <p:nvPr/>
        </p:nvSpPr>
        <p:spPr>
          <a:xfrm>
            <a:off x="685800" y="3886200"/>
            <a:ext cx="73152" cy="150876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886968" y="4032504"/>
            <a:ext cx="3063240" cy="1234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>
                <a:latin typeface="Arial"/>
              </a:rPr>
              <a:t>Skills we should focus on</a:t>
            </a:r>
          </a:p>
          <a:p>
            <a:pPr>
              <a:spcBef>
                <a:spcPts val="500"/>
              </a:spcBef>
              <a:defRPr sz="105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Digital healthcare • data and AI • cybersecurity • product and user experience • clinical leadership • managing change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4370832" y="3886200"/>
            <a:ext cx="3429000" cy="150876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ectangle 25"/>
          <p:cNvSpPr/>
          <p:nvPr/>
        </p:nvSpPr>
        <p:spPr>
          <a:xfrm>
            <a:off x="4370832" y="3886200"/>
            <a:ext cx="73152" cy="1508760"/>
          </a:xfrm>
          <a:prstGeom prst="rect">
            <a:avLst/>
          </a:prstGeom>
          <a:solidFill>
            <a:srgbClr val="D08F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4572000" y="4032504"/>
            <a:ext cx="3063240" cy="1234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>
                <a:latin typeface="Arial"/>
              </a:rPr>
              <a:t>How we measure progress</a:t>
            </a:r>
          </a:p>
          <a:p>
            <a:pPr>
              <a:spcBef>
                <a:spcPts val="500"/>
              </a:spcBef>
              <a:defRPr sz="105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Time to fill jobs • vacancy rate • key-skill coverage • internal promotions • turnover • absence • training completed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8065008" y="3886200"/>
            <a:ext cx="3429000" cy="150876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ectangle 28"/>
          <p:cNvSpPr/>
          <p:nvPr/>
        </p:nvSpPr>
        <p:spPr>
          <a:xfrm>
            <a:off x="8065008" y="3886200"/>
            <a:ext cx="73152" cy="1508760"/>
          </a:xfrm>
          <a:prstGeom prst="rect">
            <a:avLst/>
          </a:prstGeom>
          <a:solidFill>
            <a:srgbClr val="BE4C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8266176" y="4032504"/>
            <a:ext cx="3063240" cy="1234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>
                <a:latin typeface="Arial"/>
              </a:rPr>
              <a:t>A practical point</a:t>
            </a:r>
          </a:p>
          <a:p>
            <a:pPr>
              <a:spcBef>
                <a:spcPts val="500"/>
              </a:spcBef>
              <a:defRPr sz="105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Not every gap needs a new permanent employee. Use permanent hires for long-term needs and temporary staff or partners for short-term gaps.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40080" y="6199632"/>
            <a:ext cx="1088136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100" i="1">
                <a:solidFill>
                  <a:srgbClr val="687B89"/>
                </a:solidFill>
                <a:latin typeface="Arial"/>
              </a:rPr>
              <a:t>Source: CIPD (2025) Workforce Planning; WHO (2026) Competency frameworks and standards for digital health.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594360" y="6510528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100">
                <a:solidFill>
                  <a:srgbClr val="687B89"/>
                </a:solidFill>
                <a:latin typeface="Arial"/>
              </a:rPr>
              <a:t>HealthConnect UK | HR Consultant presentation   •   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latin typeface="Arial"/>
              </a:rPr>
              <a:t>4. Recruitment strategy: use several channels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14400"/>
            <a:ext cx="106984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100" dirty="0">
                <a:latin typeface="Arial"/>
              </a:rPr>
              <a:t>Different roles need different recruitment methods, while keeping the process fair and focused on quality.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078992"/>
            <a:ext cx="960120" cy="4572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594360" y="1371600"/>
            <a:ext cx="2560320" cy="306324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94360" y="1371600"/>
            <a:ext cx="73152" cy="306324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95528" y="1517904"/>
            <a:ext cx="2194560" cy="2788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122A42"/>
                </a:solidFill>
                <a:latin typeface="Arial"/>
              </a:rPr>
              <a:t>Internal</a:t>
            </a:r>
          </a:p>
          <a:p>
            <a:pPr>
              <a:spcBef>
                <a:spcPts val="500"/>
              </a:spcBef>
              <a:defRPr sz="105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Promotions, internal moves, secondments and employee referrals_x000B__x000B_✓ Usually quicker and can help people see a future at HealthConnect_x000B__x000B_△ But it may reduce the number of new ideas and outside skills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429000" y="1371600"/>
            <a:ext cx="2560320" cy="306324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3429000" y="1371600"/>
            <a:ext cx="73152" cy="3063240"/>
          </a:xfrm>
          <a:prstGeom prst="rect">
            <a:avLst/>
          </a:prstGeom>
          <a:solidFill>
            <a:srgbClr val="4AB7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3630168" y="1517904"/>
            <a:ext cx="2194560" cy="2788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122A42"/>
                </a:solidFill>
                <a:latin typeface="Arial"/>
              </a:rPr>
              <a:t>External</a:t>
            </a:r>
          </a:p>
          <a:p>
            <a:pPr>
              <a:spcBef>
                <a:spcPts val="500"/>
              </a:spcBef>
              <a:defRPr sz="105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Specialist job sites, universities and professional organisations_x000B__x000B_✓ Can bring in new skills and experience_x000B__x000B_△ Usually takes longer and costs more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63640" y="1371600"/>
            <a:ext cx="2560320" cy="306324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263640" y="1371600"/>
            <a:ext cx="73152" cy="3063240"/>
          </a:xfrm>
          <a:prstGeom prst="rect">
            <a:avLst/>
          </a:prstGeom>
          <a:solidFill>
            <a:srgbClr val="D08F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464808" y="1517904"/>
            <a:ext cx="2194560" cy="2788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122A42"/>
                </a:solidFill>
                <a:latin typeface="Arial"/>
              </a:rPr>
              <a:t>Online</a:t>
            </a:r>
          </a:p>
          <a:p>
            <a:pPr>
              <a:spcBef>
                <a:spcPts val="500"/>
              </a:spcBef>
              <a:defRPr sz="105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Careers page, job boards and targeted online adverts_x000B__x000B_✓ Can reach many candidates and results are easy to track_x000B__x000B_△ Large numbers of applications can make good candidates harder to spot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9098280" y="1371600"/>
            <a:ext cx="2560320" cy="306324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9098280" y="1371600"/>
            <a:ext cx="73152" cy="3063240"/>
          </a:xfrm>
          <a:prstGeom prst="rect">
            <a:avLst/>
          </a:prstGeom>
          <a:solidFill>
            <a:srgbClr val="398B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9299448" y="1517904"/>
            <a:ext cx="2194560" cy="2788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122A42"/>
                </a:solidFill>
                <a:latin typeface="Arial"/>
              </a:rPr>
              <a:t>Social</a:t>
            </a:r>
          </a:p>
          <a:p>
            <a:pPr>
              <a:spcBef>
                <a:spcPts val="500"/>
              </a:spcBef>
              <a:defRPr sz="105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LinkedIn, professional groups and employee posts_x000B__x000B_✓ Can reach people who are not actively job hunting_x000B__x000B_△ Needs clear rules so the employer brand stays professional and fair</a:t>
            </a:r>
          </a:p>
        </p:txBody>
      </p:sp>
      <p:sp>
        <p:nvSpPr>
          <p:cNvPr id="18" name="Oval 17"/>
          <p:cNvSpPr/>
          <p:nvPr/>
        </p:nvSpPr>
        <p:spPr>
          <a:xfrm>
            <a:off x="1097280" y="4892040"/>
            <a:ext cx="914400" cy="914400"/>
          </a:xfrm>
          <a:prstGeom prst="ellipse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Reach</a:t>
            </a:r>
          </a:p>
        </p:txBody>
      </p:sp>
      <p:sp>
        <p:nvSpPr>
          <p:cNvPr id="19" name="Right Arrow 18"/>
          <p:cNvSpPr/>
          <p:nvPr/>
        </p:nvSpPr>
        <p:spPr>
          <a:xfrm>
            <a:off x="1993392" y="5148072"/>
            <a:ext cx="502920" cy="320040"/>
          </a:xfrm>
          <a:prstGeom prst="rightArrow">
            <a:avLst/>
          </a:prstGeom>
          <a:solidFill>
            <a:srgbClr val="687B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3337560" y="4892040"/>
            <a:ext cx="914400" cy="914400"/>
          </a:xfrm>
          <a:prstGeom prst="ellipse">
            <a:avLst/>
          </a:prstGeom>
          <a:solidFill>
            <a:srgbClr val="4AB7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Attract</a:t>
            </a:r>
          </a:p>
        </p:txBody>
      </p:sp>
      <p:sp>
        <p:nvSpPr>
          <p:cNvPr id="21" name="Right Arrow 20"/>
          <p:cNvSpPr/>
          <p:nvPr/>
        </p:nvSpPr>
        <p:spPr>
          <a:xfrm>
            <a:off x="4233672" y="5148072"/>
            <a:ext cx="502920" cy="320040"/>
          </a:xfrm>
          <a:prstGeom prst="rightArrow">
            <a:avLst/>
          </a:prstGeom>
          <a:solidFill>
            <a:srgbClr val="687B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Oval 21"/>
          <p:cNvSpPr/>
          <p:nvPr/>
        </p:nvSpPr>
        <p:spPr>
          <a:xfrm>
            <a:off x="5577840" y="4892040"/>
            <a:ext cx="914400" cy="914400"/>
          </a:xfrm>
          <a:prstGeom prst="ellipse">
            <a:avLst/>
          </a:prstGeom>
          <a:solidFill>
            <a:srgbClr val="D08F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Assess</a:t>
            </a:r>
          </a:p>
        </p:txBody>
      </p:sp>
      <p:sp>
        <p:nvSpPr>
          <p:cNvPr id="23" name="Right Arrow 22"/>
          <p:cNvSpPr/>
          <p:nvPr/>
        </p:nvSpPr>
        <p:spPr>
          <a:xfrm>
            <a:off x="6473952" y="5148072"/>
            <a:ext cx="502920" cy="320040"/>
          </a:xfrm>
          <a:prstGeom prst="rightArrow">
            <a:avLst/>
          </a:prstGeom>
          <a:solidFill>
            <a:srgbClr val="687B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Oval 23"/>
          <p:cNvSpPr/>
          <p:nvPr/>
        </p:nvSpPr>
        <p:spPr>
          <a:xfrm>
            <a:off x="7818120" y="4892040"/>
            <a:ext cx="914400" cy="914400"/>
          </a:xfrm>
          <a:prstGeom prst="ellipse">
            <a:avLst/>
          </a:prstGeom>
          <a:solidFill>
            <a:srgbClr val="398B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Offer</a:t>
            </a:r>
          </a:p>
        </p:txBody>
      </p:sp>
      <p:sp>
        <p:nvSpPr>
          <p:cNvPr id="25" name="Right Arrow 24"/>
          <p:cNvSpPr/>
          <p:nvPr/>
        </p:nvSpPr>
        <p:spPr>
          <a:xfrm>
            <a:off x="8714232" y="5148072"/>
            <a:ext cx="502920" cy="320040"/>
          </a:xfrm>
          <a:prstGeom prst="rightArrow">
            <a:avLst/>
          </a:prstGeom>
          <a:solidFill>
            <a:srgbClr val="687B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Oval 25"/>
          <p:cNvSpPr/>
          <p:nvPr/>
        </p:nvSpPr>
        <p:spPr>
          <a:xfrm>
            <a:off x="10058400" y="4892040"/>
            <a:ext cx="914400" cy="914400"/>
          </a:xfrm>
          <a:prstGeom prst="ellipse">
            <a:avLst/>
          </a:prstGeom>
          <a:solidFill>
            <a:srgbClr val="122A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Retain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40080" y="6199632"/>
            <a:ext cx="1088136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100" i="1">
                <a:solidFill>
                  <a:srgbClr val="687B89"/>
                </a:solidFill>
                <a:latin typeface="Arial"/>
              </a:rPr>
              <a:t>Recommendation: combine internal mobility with specialist external sourcing and digitally targeted campaigns; measure channel quality, not just applicant volume (CIPD, 2026).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94360" y="6510528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100">
                <a:solidFill>
                  <a:srgbClr val="687B89"/>
                </a:solidFill>
                <a:latin typeface="Arial"/>
              </a:rPr>
              <a:t>HealthConnect UK | HR Consultant presentation   •   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latin typeface="Arial"/>
              </a:rPr>
              <a:t>5. Selection: choose people fairly and carefully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14400"/>
            <a:ext cx="106984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100">
                <a:latin typeface="Arial"/>
              </a:rPr>
              <a:t>For clinical and technical jobs, candidates should show what they can actually do, not just be good at interviews.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078992"/>
            <a:ext cx="960120" cy="4572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685800" y="1417320"/>
            <a:ext cx="5074920" cy="160020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85800" y="1417320"/>
            <a:ext cx="73152" cy="160020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86968" y="1563624"/>
            <a:ext cx="4709159" cy="1325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latin typeface="Arial"/>
              </a:rPr>
              <a:t>Structured interview</a:t>
            </a:r>
          </a:p>
          <a:p>
            <a:pPr>
              <a:spcBef>
                <a:spcPts val="500"/>
              </a:spcBef>
              <a:defRPr sz="112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Ask the same core questions and use a simple scoring guide for everyone. This makes decisions fairer.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217920" y="1417320"/>
            <a:ext cx="5074920" cy="160020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6217920" y="1417320"/>
            <a:ext cx="73152" cy="1600200"/>
          </a:xfrm>
          <a:prstGeom prst="rect">
            <a:avLst/>
          </a:prstGeom>
          <a:solidFill>
            <a:srgbClr val="4AB7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419088" y="1563624"/>
            <a:ext cx="4709159" cy="1325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latin typeface="Arial"/>
              </a:rPr>
              <a:t>Work task or simulation</a:t>
            </a:r>
          </a:p>
          <a:p>
            <a:pPr>
              <a:spcBef>
                <a:spcPts val="500"/>
              </a:spcBef>
              <a:defRPr sz="112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Give candidates a realistic task, such as a clinical scenario, data exercise or product problem.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85800" y="3337560"/>
            <a:ext cx="5074920" cy="160020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85800" y="3337560"/>
            <a:ext cx="73152" cy="1600200"/>
          </a:xfrm>
          <a:prstGeom prst="rect">
            <a:avLst/>
          </a:prstGeom>
          <a:solidFill>
            <a:srgbClr val="D08F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86968" y="3483864"/>
            <a:ext cx="4709159" cy="1325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latin typeface="Arial"/>
              </a:rPr>
              <a:t>Skills and ability tests</a:t>
            </a:r>
          </a:p>
          <a:p>
            <a:pPr>
              <a:spcBef>
                <a:spcPts val="500"/>
              </a:spcBef>
              <a:defRPr sz="112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Use suitable, reliable tests where needed, but never rely on them alone.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217920" y="3337560"/>
            <a:ext cx="5074920" cy="160020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6217920" y="3337560"/>
            <a:ext cx="73152" cy="1600200"/>
          </a:xfrm>
          <a:prstGeom prst="rect">
            <a:avLst/>
          </a:prstGeom>
          <a:solidFill>
            <a:srgbClr val="398B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6419088" y="3483864"/>
            <a:ext cx="4709159" cy="1325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latin typeface="Arial"/>
              </a:rPr>
              <a:t>Fair and inclusive process</a:t>
            </a:r>
          </a:p>
          <a:p>
            <a:pPr>
              <a:spcBef>
                <a:spcPts val="500"/>
              </a:spcBef>
              <a:defRPr sz="112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Use clear criteria, reasonable adjustments, mixed interview panels and good communication.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822960" y="5349240"/>
            <a:ext cx="10515600" cy="59436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822960" y="5349240"/>
            <a:ext cx="73152" cy="594360"/>
          </a:xfrm>
          <a:prstGeom prst="rect">
            <a:avLst/>
          </a:prstGeom>
          <a:solidFill>
            <a:srgbClr val="122A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1024128" y="5495544"/>
            <a:ext cx="1014984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>
                <a:latin typeface="Arial"/>
              </a:rPr>
              <a:t>What should guide the decision?</a:t>
            </a:r>
          </a:p>
          <a:p>
            <a:pPr>
              <a:spcBef>
                <a:spcPts val="500"/>
              </a:spcBef>
              <a:defRPr sz="10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Look for job skills, good behaviours, willingness to learn and a strong patient-safety mindset. Avoid vague ideas like “culture fit”.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0080" y="6199632"/>
            <a:ext cx="1088136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100" i="1">
                <a:solidFill>
                  <a:srgbClr val="687B89"/>
                </a:solidFill>
                <a:latin typeface="Arial"/>
              </a:rPr>
              <a:t>Source: CIPD (2026) Selection Methods — structured interviews, work-related tasks, psychometric testing and fair selection.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94360" y="6510528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100">
                <a:solidFill>
                  <a:srgbClr val="687B89"/>
                </a:solidFill>
                <a:latin typeface="Arial"/>
              </a:rPr>
              <a:t>HealthConnect UK | HR Consultant presentation   •   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latin typeface="Arial"/>
              </a:rPr>
              <a:t>6. Learning and development: build skills from within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14400"/>
            <a:ext cx="106984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100">
                <a:latin typeface="Arial"/>
              </a:rPr>
              <a:t>Helping people learn new skills can improve performance and give them a reason to stay.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078992"/>
            <a:ext cx="960120" cy="4572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685800" y="1325880"/>
            <a:ext cx="3246120" cy="1874519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85800" y="1325880"/>
            <a:ext cx="73152" cy="1874519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86968" y="1472184"/>
            <a:ext cx="2880360" cy="16001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latin typeface="Arial"/>
              </a:rPr>
              <a:t>How learning should work</a:t>
            </a:r>
          </a:p>
          <a:p>
            <a:pPr>
              <a:spcBef>
                <a:spcPts val="500"/>
              </a:spcBef>
              <a:defRPr sz="11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Mix short online learning with coaching, practice, projects, peer support and professional development.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480560" y="1325880"/>
            <a:ext cx="3246120" cy="1874519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480560" y="1325880"/>
            <a:ext cx="73152" cy="1874519"/>
          </a:xfrm>
          <a:prstGeom prst="rect">
            <a:avLst/>
          </a:prstGeom>
          <a:solidFill>
            <a:srgbClr val="4AB7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681728" y="1472184"/>
            <a:ext cx="2880360" cy="16001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latin typeface="Arial"/>
              </a:rPr>
              <a:t>Key learning areas</a:t>
            </a:r>
          </a:p>
          <a:p>
            <a:pPr>
              <a:spcBef>
                <a:spcPts val="500"/>
              </a:spcBef>
              <a:defRPr sz="11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Digital healthcare • data and AI • cybersecurity • product and user experience • leading mixed teams.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275320" y="1325880"/>
            <a:ext cx="3246120" cy="1874519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275320" y="1325880"/>
            <a:ext cx="73152" cy="1874519"/>
          </a:xfrm>
          <a:prstGeom prst="rect">
            <a:avLst/>
          </a:prstGeom>
          <a:solidFill>
            <a:srgbClr val="398B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476488" y="1472184"/>
            <a:ext cx="2880360" cy="16001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latin typeface="Arial"/>
              </a:rPr>
              <a:t>Career development</a:t>
            </a:r>
          </a:p>
          <a:p>
            <a:pPr>
              <a:spcBef>
                <a:spcPts val="500"/>
              </a:spcBef>
              <a:defRPr sz="11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Skills records, internal jobs, secondments, mentoring and clear routes into future roles.</a:t>
            </a:r>
          </a:p>
        </p:txBody>
      </p:sp>
      <p:sp>
        <p:nvSpPr>
          <p:cNvPr id="15" name="Oval 14"/>
          <p:cNvSpPr/>
          <p:nvPr/>
        </p:nvSpPr>
        <p:spPr>
          <a:xfrm>
            <a:off x="868680" y="3977639"/>
            <a:ext cx="914400" cy="914400"/>
          </a:xfrm>
          <a:prstGeom prst="ellipse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FFFFF"/>
                </a:solidFill>
                <a:latin typeface="Arial"/>
              </a:rPr>
              <a:t>1</a:t>
            </a:r>
          </a:p>
        </p:txBody>
      </p:sp>
      <p:sp>
        <p:nvSpPr>
          <p:cNvPr id="16" name="Oval 15"/>
          <p:cNvSpPr/>
          <p:nvPr/>
        </p:nvSpPr>
        <p:spPr>
          <a:xfrm>
            <a:off x="2926080" y="3977639"/>
            <a:ext cx="914400" cy="914400"/>
          </a:xfrm>
          <a:prstGeom prst="ellipse">
            <a:avLst/>
          </a:prstGeom>
          <a:solidFill>
            <a:srgbClr val="4AB7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FFFFF"/>
                </a:solidFill>
                <a:latin typeface="Arial"/>
              </a:rPr>
              <a:t>2</a:t>
            </a:r>
          </a:p>
        </p:txBody>
      </p:sp>
      <p:sp>
        <p:nvSpPr>
          <p:cNvPr id="17" name="Oval 16"/>
          <p:cNvSpPr/>
          <p:nvPr/>
        </p:nvSpPr>
        <p:spPr>
          <a:xfrm>
            <a:off x="4983480" y="3977639"/>
            <a:ext cx="914400" cy="914400"/>
          </a:xfrm>
          <a:prstGeom prst="ellipse">
            <a:avLst/>
          </a:prstGeom>
          <a:solidFill>
            <a:srgbClr val="D08F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FFFFF"/>
                </a:solidFill>
                <a:latin typeface="Arial"/>
              </a:rPr>
              <a:t>3</a:t>
            </a:r>
          </a:p>
        </p:txBody>
      </p:sp>
      <p:sp>
        <p:nvSpPr>
          <p:cNvPr id="18" name="Oval 17"/>
          <p:cNvSpPr/>
          <p:nvPr/>
        </p:nvSpPr>
        <p:spPr>
          <a:xfrm>
            <a:off x="7040880" y="3977639"/>
            <a:ext cx="914400" cy="914400"/>
          </a:xfrm>
          <a:prstGeom prst="ellipse">
            <a:avLst/>
          </a:prstGeom>
          <a:solidFill>
            <a:srgbClr val="398B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FFFFF"/>
                </a:solidFill>
                <a:latin typeface="Arial"/>
              </a:rPr>
              <a:t>4</a:t>
            </a:r>
          </a:p>
        </p:txBody>
      </p:sp>
      <p:sp>
        <p:nvSpPr>
          <p:cNvPr id="19" name="Right Arrow 18"/>
          <p:cNvSpPr/>
          <p:nvPr/>
        </p:nvSpPr>
        <p:spPr>
          <a:xfrm>
            <a:off x="1783080" y="4251960"/>
            <a:ext cx="502920" cy="274320"/>
          </a:xfrm>
          <a:prstGeom prst="rightArrow">
            <a:avLst/>
          </a:prstGeom>
          <a:solidFill>
            <a:srgbClr val="687B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ight Arrow 19"/>
          <p:cNvSpPr/>
          <p:nvPr/>
        </p:nvSpPr>
        <p:spPr>
          <a:xfrm>
            <a:off x="3840480" y="4251960"/>
            <a:ext cx="502920" cy="274320"/>
          </a:xfrm>
          <a:prstGeom prst="rightArrow">
            <a:avLst/>
          </a:prstGeom>
          <a:solidFill>
            <a:srgbClr val="687B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ight Arrow 20"/>
          <p:cNvSpPr/>
          <p:nvPr/>
        </p:nvSpPr>
        <p:spPr>
          <a:xfrm>
            <a:off x="5897880" y="4251960"/>
            <a:ext cx="502920" cy="274320"/>
          </a:xfrm>
          <a:prstGeom prst="rightArrow">
            <a:avLst/>
          </a:prstGeom>
          <a:solidFill>
            <a:srgbClr val="687B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594360" y="4983480"/>
            <a:ext cx="173736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100" b="1">
                <a:solidFill>
                  <a:srgbClr val="122A42"/>
                </a:solidFill>
                <a:latin typeface="Arial"/>
              </a:rPr>
              <a:t>Reaction</a:t>
            </a:r>
          </a:p>
          <a:p>
            <a:pPr algn="ctr">
              <a:defRPr sz="900">
                <a:solidFill>
                  <a:srgbClr val="687B89"/>
                </a:solidFill>
              </a:defRPr>
            </a:pPr>
            <a:r>
              <a:rPr>
                <a:latin typeface="Arial"/>
              </a:rPr>
              <a:t>Useful, relevant, accessible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2651760" y="4983480"/>
            <a:ext cx="173736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100" b="1">
                <a:solidFill>
                  <a:srgbClr val="122A42"/>
                </a:solidFill>
                <a:latin typeface="Arial"/>
              </a:rPr>
              <a:t>Learning</a:t>
            </a:r>
          </a:p>
          <a:p>
            <a:pPr algn="ctr">
              <a:defRPr sz="900">
                <a:solidFill>
                  <a:srgbClr val="687B89"/>
                </a:solidFill>
              </a:defRPr>
            </a:pPr>
            <a:r>
              <a:rPr>
                <a:latin typeface="Arial"/>
              </a:rPr>
              <a:t>Knowledge/skill gain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709160" y="4983480"/>
            <a:ext cx="173736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100" b="1">
                <a:solidFill>
                  <a:srgbClr val="122A42"/>
                </a:solidFill>
                <a:latin typeface="Arial"/>
              </a:rPr>
              <a:t>Transfer</a:t>
            </a:r>
          </a:p>
          <a:p>
            <a:pPr algn="ctr">
              <a:defRPr sz="900">
                <a:solidFill>
                  <a:srgbClr val="687B89"/>
                </a:solidFill>
              </a:defRPr>
            </a:pPr>
            <a:r>
              <a:rPr>
                <a:latin typeface="Arial"/>
              </a:rPr>
              <a:t>Behaviour changes at work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66560" y="4983480"/>
            <a:ext cx="173736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100" b="1">
                <a:solidFill>
                  <a:srgbClr val="122A42"/>
                </a:solidFill>
                <a:latin typeface="Arial"/>
              </a:rPr>
              <a:t>Impact</a:t>
            </a:r>
          </a:p>
          <a:p>
            <a:pPr algn="ctr">
              <a:defRPr sz="900">
                <a:solidFill>
                  <a:srgbClr val="687B89"/>
                </a:solidFill>
              </a:defRPr>
            </a:pPr>
            <a:r>
              <a:rPr>
                <a:latin typeface="Arial"/>
              </a:rPr>
              <a:t>Quality, productivity, safety, retention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40080" y="6199632"/>
            <a:ext cx="1088136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100" i="1">
                <a:solidFill>
                  <a:srgbClr val="687B89"/>
                </a:solidFill>
                <a:latin typeface="Arial"/>
              </a:rPr>
              <a:t>Sources: WHO (2025/2026) digital-health competency evidence; CIPD (2025) Learning evaluation, impact and transfer.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594360" y="6510528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100">
                <a:solidFill>
                  <a:srgbClr val="687B89"/>
                </a:solidFill>
                <a:latin typeface="Arial"/>
              </a:rPr>
              <a:t>HealthConnect UK | HR Consultant presentation   •   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latin typeface="Arial"/>
              </a:rPr>
              <a:t>7. Talent and performance: help more people grow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14400"/>
            <a:ext cx="106984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100">
                <a:latin typeface="Arial"/>
              </a:rPr>
              <a:t>Move away from one big yearly review. Have regular conversations about goals, progress and development.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078992"/>
            <a:ext cx="960120" cy="4572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685800" y="1325880"/>
            <a:ext cx="3383280" cy="196596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85800" y="1325880"/>
            <a:ext cx="73152" cy="196596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86968" y="1472184"/>
            <a:ext cx="3017520" cy="16916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latin typeface="Arial"/>
              </a:rPr>
              <a:t>Spot future talent</a:t>
            </a:r>
          </a:p>
          <a:p>
            <a:pPr>
              <a:spcBef>
                <a:spcPts val="500"/>
              </a:spcBef>
              <a:defRPr sz="11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Identify important roles and future leaders using clear evidence. Do not let labels such as “high potential” become unfair or exclusive.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407408" y="1325880"/>
            <a:ext cx="3383280" cy="196596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407408" y="1325880"/>
            <a:ext cx="73152" cy="1965960"/>
          </a:xfrm>
          <a:prstGeom prst="rect">
            <a:avLst/>
          </a:prstGeom>
          <a:solidFill>
            <a:srgbClr val="4AB7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608576" y="1472184"/>
            <a:ext cx="3017520" cy="16916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latin typeface="Arial"/>
              </a:rPr>
              <a:t>Regular performance conversations</a:t>
            </a:r>
          </a:p>
          <a:p>
            <a:pPr>
              <a:spcBef>
                <a:spcPts val="500"/>
              </a:spcBef>
              <a:defRPr sz="11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Set clear goals, check in regularly, coach people and give useful feedback. Include team goals as well as individual goals.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138160" y="1325880"/>
            <a:ext cx="3383280" cy="196596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138160" y="1325880"/>
            <a:ext cx="73152" cy="1965960"/>
          </a:xfrm>
          <a:prstGeom prst="rect">
            <a:avLst/>
          </a:prstGeom>
          <a:solidFill>
            <a:srgbClr val="398B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339328" y="1472184"/>
            <a:ext cx="3017520" cy="16916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latin typeface="Arial"/>
              </a:rPr>
              <a:t>Build future leaders</a:t>
            </a:r>
          </a:p>
          <a:p>
            <a:pPr>
              <a:spcBef>
                <a:spcPts val="500"/>
              </a:spcBef>
              <a:defRPr sz="11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Use mentoring, bigger projects, cross-team work and leadership training to prepare future managers.</a:t>
            </a:r>
          </a:p>
        </p:txBody>
      </p:sp>
      <p:sp>
        <p:nvSpPr>
          <p:cNvPr id="15" name="Oval 14"/>
          <p:cNvSpPr/>
          <p:nvPr/>
        </p:nvSpPr>
        <p:spPr>
          <a:xfrm>
            <a:off x="4617720" y="4251960"/>
            <a:ext cx="868680" cy="868680"/>
          </a:xfrm>
          <a:prstGeom prst="ellipse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Set</a:t>
            </a:r>
          </a:p>
        </p:txBody>
      </p:sp>
      <p:sp>
        <p:nvSpPr>
          <p:cNvPr id="16" name="Oval 15"/>
          <p:cNvSpPr/>
          <p:nvPr/>
        </p:nvSpPr>
        <p:spPr>
          <a:xfrm>
            <a:off x="5806440" y="4892040"/>
            <a:ext cx="868680" cy="868680"/>
          </a:xfrm>
          <a:prstGeom prst="ellipse">
            <a:avLst/>
          </a:prstGeom>
          <a:solidFill>
            <a:srgbClr val="4AB7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Coach</a:t>
            </a:r>
          </a:p>
        </p:txBody>
      </p:sp>
      <p:sp>
        <p:nvSpPr>
          <p:cNvPr id="17" name="Oval 16"/>
          <p:cNvSpPr/>
          <p:nvPr/>
        </p:nvSpPr>
        <p:spPr>
          <a:xfrm>
            <a:off x="5806440" y="5532120"/>
            <a:ext cx="868680" cy="868680"/>
          </a:xfrm>
          <a:prstGeom prst="ellipse">
            <a:avLst/>
          </a:prstGeom>
          <a:solidFill>
            <a:srgbClr val="D08F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Review</a:t>
            </a:r>
          </a:p>
        </p:txBody>
      </p:sp>
      <p:sp>
        <p:nvSpPr>
          <p:cNvPr id="18" name="Oval 17"/>
          <p:cNvSpPr/>
          <p:nvPr/>
        </p:nvSpPr>
        <p:spPr>
          <a:xfrm>
            <a:off x="4617720" y="4892040"/>
            <a:ext cx="868680" cy="868680"/>
          </a:xfrm>
          <a:prstGeom prst="ellipse">
            <a:avLst/>
          </a:prstGeom>
          <a:solidFill>
            <a:srgbClr val="398B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Develop</a:t>
            </a:r>
          </a:p>
        </p:txBody>
      </p:sp>
      <p:sp>
        <p:nvSpPr>
          <p:cNvPr id="19" name="Oval 18"/>
          <p:cNvSpPr/>
          <p:nvPr/>
        </p:nvSpPr>
        <p:spPr>
          <a:xfrm>
            <a:off x="5212080" y="4800600"/>
            <a:ext cx="1097280" cy="1097280"/>
          </a:xfrm>
          <a:prstGeom prst="ellipse">
            <a:avLst/>
          </a:prstGeom>
          <a:solidFill>
            <a:srgbClr val="122A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rial"/>
              </a:rPr>
              <a:t>Better
work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0080" y="6199632"/>
            <a:ext cx="1088136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100" i="1">
                <a:solidFill>
                  <a:srgbClr val="687B89"/>
                </a:solidFill>
                <a:latin typeface="Arial"/>
              </a:rPr>
              <a:t>Source: CIPD (2026) Performance Management — continuous, two-way, improvement-focused performance conversations.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94360" y="6510528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100">
                <a:solidFill>
                  <a:srgbClr val="687B89"/>
                </a:solidFill>
                <a:latin typeface="Arial"/>
              </a:rPr>
              <a:t>HealthConnect UK | HR Consultant presentation   •   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latin typeface="Arial"/>
              </a:rPr>
              <a:t>8. Motivation, reward and keeping good people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14400"/>
            <a:ext cx="106984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100">
                <a:latin typeface="Arial"/>
              </a:rPr>
              <a:t>Pay matters, but people usually stay for more than money.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078992"/>
            <a:ext cx="960120" cy="4572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640080" y="1325880"/>
            <a:ext cx="3383280" cy="205740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40080" y="1325880"/>
            <a:ext cx="73152" cy="2057400"/>
          </a:xfrm>
          <a:prstGeom prst="rect">
            <a:avLst/>
          </a:prstGeom>
          <a:solidFill>
            <a:srgbClr val="D08F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41247" y="1472184"/>
            <a:ext cx="3017520" cy="1783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latin typeface="Arial"/>
              </a:rPr>
              <a:t>Fair basics</a:t>
            </a:r>
          </a:p>
          <a:p>
            <a:pPr>
              <a:spcBef>
                <a:spcPts val="500"/>
              </a:spcBef>
              <a:defRPr sz="11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Fair pay, manageable workloads, job security, flexible working and a safe workplace.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407408" y="1325880"/>
            <a:ext cx="3383280" cy="205740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407408" y="1325880"/>
            <a:ext cx="73152" cy="205740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608576" y="1472184"/>
            <a:ext cx="3017520" cy="1783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latin typeface="Arial"/>
              </a:rPr>
              <a:t>What motivates people</a:t>
            </a:r>
          </a:p>
          <a:p>
            <a:pPr>
              <a:spcBef>
                <a:spcPts val="500"/>
              </a:spcBef>
              <a:defRPr sz="11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Having some control, doing meaningful work, recognition, learning and career progress.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174736" y="1325880"/>
            <a:ext cx="3383280" cy="205740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174736" y="1325880"/>
            <a:ext cx="73152" cy="2057400"/>
          </a:xfrm>
          <a:prstGeom prst="rect">
            <a:avLst/>
          </a:prstGeom>
          <a:solidFill>
            <a:srgbClr val="398B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375904" y="1472184"/>
            <a:ext cx="3017520" cy="1783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latin typeface="Arial"/>
              </a:rPr>
              <a:t>The full reward package</a:t>
            </a:r>
          </a:p>
          <a:p>
            <a:pPr>
              <a:spcBef>
                <a:spcPts val="500"/>
              </a:spcBef>
              <a:defRPr sz="11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Bring together pay, benefits, flexibility, development, recognition and employee voice.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14400" y="3886200"/>
            <a:ext cx="1024128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2200" b="1">
                <a:latin typeface="Arial"/>
              </a:rPr>
              <a:t>People are more likely to stay when they have fair treatment, growth, choice, belonging and a manageable workload.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914400" y="5074920"/>
            <a:ext cx="4892040" cy="77724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914400" y="5074920"/>
            <a:ext cx="73152" cy="77724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1115568" y="5221224"/>
            <a:ext cx="4526279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>
                <a:solidFill>
                  <a:srgbClr val="122A42"/>
                </a:solidFill>
                <a:latin typeface="Arial"/>
              </a:rPr>
              <a:t>Recommendation</a:t>
            </a:r>
          </a:p>
          <a:p>
            <a:pPr>
              <a:spcBef>
                <a:spcPts val="500"/>
              </a:spcBef>
              <a:defRPr sz="95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Review pay each year, use skills allowances where needed, recognise good work and offer useful benefits.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217920" y="5074920"/>
            <a:ext cx="4892040" cy="77724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6217920" y="5074920"/>
            <a:ext cx="73152" cy="777240"/>
          </a:xfrm>
          <a:prstGeom prst="rect">
            <a:avLst/>
          </a:prstGeom>
          <a:solidFill>
            <a:srgbClr val="BE4C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6419088" y="5221224"/>
            <a:ext cx="4526279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>
                <a:solidFill>
                  <a:srgbClr val="122A42"/>
                </a:solidFill>
                <a:latin typeface="Arial"/>
              </a:rPr>
              <a:t>Guardrail</a:t>
            </a:r>
          </a:p>
          <a:p>
            <a:pPr>
              <a:spcBef>
                <a:spcPts val="500"/>
              </a:spcBef>
              <a:defRPr sz="95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Do not rely too heavily on individual bonuses when teamwork and patient safety matter most.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40080" y="6199632"/>
            <a:ext cx="1088136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100" i="1">
                <a:solidFill>
                  <a:srgbClr val="687B89"/>
                </a:solidFill>
                <a:latin typeface="Arial"/>
              </a:rPr>
              <a:t>Theory: Herzberg, Mausner &amp; Snyderman (1959) Two-Factor Theory; Vroom (1964) Expectancy Theory. Practice: CIPD (2026) Reward &amp; Strategic/Total Reward.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94360" y="6510528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100">
                <a:solidFill>
                  <a:srgbClr val="687B89"/>
                </a:solidFill>
                <a:latin typeface="Arial"/>
              </a:rPr>
              <a:t>HealthConnect UK | HR Consultant presentation   •   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solidFill>
                  <a:srgbClr val="122A42"/>
                </a:solidFill>
                <a:latin typeface="Arial"/>
              </a:rPr>
              <a:t>9. Wellbeing, engagement &amp; leadership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14400"/>
            <a:ext cx="106984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100">
                <a:latin typeface="Arial"/>
              </a:rPr>
              <a:t>Burnout is not only about personal resilience. Workloads, systems and management also matter.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078992"/>
            <a:ext cx="960120" cy="4572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640080" y="1325880"/>
            <a:ext cx="3337560" cy="214884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40080" y="1325880"/>
            <a:ext cx="73152" cy="2148840"/>
          </a:xfrm>
          <a:prstGeom prst="rect">
            <a:avLst/>
          </a:prstGeom>
          <a:solidFill>
            <a:srgbClr val="BE4C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41247" y="1472184"/>
            <a:ext cx="2971800" cy="1874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latin typeface="Arial"/>
              </a:rPr>
              <a:t>Improve the way work is organised</a:t>
            </a:r>
          </a:p>
          <a:p>
            <a:pPr>
              <a:spcBef>
                <a:spcPts val="500"/>
              </a:spcBef>
              <a:defRPr sz="11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Review workloads, protect breaks, make rotas fair, reduce unnecessary admin and allow enough recovery time.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416552" y="1325880"/>
            <a:ext cx="3337560" cy="214884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416552" y="1325880"/>
            <a:ext cx="73152" cy="214884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617720" y="1472184"/>
            <a:ext cx="2971800" cy="1874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latin typeface="Arial"/>
              </a:rPr>
              <a:t>Support managers</a:t>
            </a:r>
          </a:p>
          <a:p>
            <a:pPr>
              <a:spcBef>
                <a:spcPts val="500"/>
              </a:spcBef>
              <a:defRPr sz="11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Train managers to coach, handle conflict, support wellbeing and have difficult conversations early.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193024" y="1325880"/>
            <a:ext cx="3337560" cy="214884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193024" y="1325880"/>
            <a:ext cx="73152" cy="2148840"/>
          </a:xfrm>
          <a:prstGeom prst="rect">
            <a:avLst/>
          </a:prstGeom>
          <a:solidFill>
            <a:srgbClr val="398B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394192" y="1472184"/>
            <a:ext cx="2971800" cy="1874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latin typeface="Arial"/>
              </a:rPr>
              <a:t>Listen to employees</a:t>
            </a:r>
          </a:p>
          <a:p>
            <a:pPr>
              <a:spcBef>
                <a:spcPts val="500"/>
              </a:spcBef>
              <a:defRPr sz="11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Use short surveys, listening groups and team forums, then show people what changed.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14400" y="3977639"/>
            <a:ext cx="103327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1800" b="1">
                <a:latin typeface="Arial"/>
              </a:rPr>
              <a:t>Recommended leadership style: supportive, coaching and flexible</a:t>
            </a:r>
          </a:p>
        </p:txBody>
      </p:sp>
      <p:sp>
        <p:nvSpPr>
          <p:cNvPr id="16" name="Oval 15"/>
          <p:cNvSpPr/>
          <p:nvPr/>
        </p:nvSpPr>
        <p:spPr>
          <a:xfrm>
            <a:off x="1828800" y="4617720"/>
            <a:ext cx="868680" cy="868680"/>
          </a:xfrm>
          <a:prstGeom prst="ellipse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Vision</a:t>
            </a:r>
          </a:p>
        </p:txBody>
      </p:sp>
      <p:sp>
        <p:nvSpPr>
          <p:cNvPr id="17" name="Oval 16"/>
          <p:cNvSpPr/>
          <p:nvPr/>
        </p:nvSpPr>
        <p:spPr>
          <a:xfrm>
            <a:off x="4160520" y="4617720"/>
            <a:ext cx="868680" cy="868680"/>
          </a:xfrm>
          <a:prstGeom prst="ellipse">
            <a:avLst/>
          </a:prstGeom>
          <a:solidFill>
            <a:srgbClr val="4AB7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Empower</a:t>
            </a:r>
          </a:p>
        </p:txBody>
      </p:sp>
      <p:sp>
        <p:nvSpPr>
          <p:cNvPr id="18" name="Oval 17"/>
          <p:cNvSpPr/>
          <p:nvPr/>
        </p:nvSpPr>
        <p:spPr>
          <a:xfrm>
            <a:off x="6492240" y="4617720"/>
            <a:ext cx="868680" cy="868680"/>
          </a:xfrm>
          <a:prstGeom prst="ellipse">
            <a:avLst/>
          </a:prstGeom>
          <a:solidFill>
            <a:srgbClr val="D08F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Adapt</a:t>
            </a:r>
          </a:p>
        </p:txBody>
      </p:sp>
      <p:sp>
        <p:nvSpPr>
          <p:cNvPr id="19" name="Oval 18"/>
          <p:cNvSpPr/>
          <p:nvPr/>
        </p:nvSpPr>
        <p:spPr>
          <a:xfrm>
            <a:off x="8823959" y="4617720"/>
            <a:ext cx="868680" cy="868680"/>
          </a:xfrm>
          <a:prstGeom prst="ellipse">
            <a:avLst/>
          </a:prstGeom>
          <a:solidFill>
            <a:srgbClr val="398B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Support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0080" y="6199632"/>
            <a:ext cx="10881360" cy="2560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1100" i="1">
                <a:solidFill>
                  <a:srgbClr val="687B89"/>
                </a:solidFill>
                <a:latin typeface="Arial"/>
              </a:rPr>
              <a:t>Evidence: CIPD Good Work Index 2025 links exhaustion/excessive pressure and poor management with worse outcomes; WHO highlights burnout, stress and workload barriers in digital-health adoption.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94360" y="6510528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100">
                <a:solidFill>
                  <a:srgbClr val="687B89"/>
                </a:solidFill>
                <a:latin typeface="Arial"/>
              </a:rPr>
              <a:t>HealthConnect UK | HR Consultant presentation   •   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latin typeface="Arial"/>
              </a:rPr>
              <a:t>10. 12-month plan and how we will measure success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14400"/>
            <a:ext cx="106984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100">
                <a:latin typeface="Arial"/>
              </a:rPr>
              <a:t>Start with a few practical changes, then build the longer-term HR system.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078992"/>
            <a:ext cx="960120" cy="4572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594360" y="1325880"/>
            <a:ext cx="3429000" cy="205740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94360" y="1325880"/>
            <a:ext cx="73152" cy="205740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95528" y="1472184"/>
            <a:ext cx="3063240" cy="1783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122A42"/>
                </a:solidFill>
                <a:latin typeface="Arial"/>
              </a:rPr>
              <a:t>0–90 days</a:t>
            </a:r>
          </a:p>
          <a:p>
            <a:pPr>
              <a:spcBef>
                <a:spcPts val="500"/>
              </a:spcBef>
              <a:defRPr sz="105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Measure skills, turnover, engagement and vacancies. Identify key roles and review how recruitment is working.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389120" y="1325880"/>
            <a:ext cx="3429000" cy="205740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389120" y="1325880"/>
            <a:ext cx="73152" cy="2057400"/>
          </a:xfrm>
          <a:prstGeom prst="rect">
            <a:avLst/>
          </a:prstGeom>
          <a:solidFill>
            <a:srgbClr val="4AB7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590288" y="1472184"/>
            <a:ext cx="3063240" cy="1783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122A42"/>
                </a:solidFill>
                <a:latin typeface="Arial"/>
              </a:rPr>
              <a:t>3–6 months</a:t>
            </a:r>
          </a:p>
          <a:p>
            <a:pPr>
              <a:spcBef>
                <a:spcPts val="500"/>
              </a:spcBef>
              <a:defRPr sz="105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Introduce structured selection, pilot skills training, regular performance conversations and workload reviews.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183880" y="1325880"/>
            <a:ext cx="3429000" cy="205740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183880" y="1325880"/>
            <a:ext cx="73152" cy="2057400"/>
          </a:xfrm>
          <a:prstGeom prst="rect">
            <a:avLst/>
          </a:prstGeom>
          <a:solidFill>
            <a:srgbClr val="398B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385048" y="1472184"/>
            <a:ext cx="3063240" cy="1783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500" b="1">
                <a:solidFill>
                  <a:srgbClr val="122A42"/>
                </a:solidFill>
                <a:latin typeface="Arial"/>
              </a:rPr>
              <a:t>6–12 months</a:t>
            </a:r>
          </a:p>
          <a:p>
            <a:pPr>
              <a:spcBef>
                <a:spcPts val="500"/>
              </a:spcBef>
              <a:defRPr sz="105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Build internal career moves, succession plans, leadership training, review reward and create a simple people dashboard.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40080" y="3794760"/>
            <a:ext cx="2514600" cy="132588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640080" y="3794760"/>
            <a:ext cx="73152" cy="132588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41247" y="3941064"/>
            <a:ext cx="2148840" cy="1051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>
                <a:solidFill>
                  <a:srgbClr val="122A42"/>
                </a:solidFill>
                <a:latin typeface="Arial"/>
              </a:rPr>
              <a:t>Attract</a:t>
            </a:r>
          </a:p>
          <a:p>
            <a:pPr>
              <a:spcBef>
                <a:spcPts val="500"/>
              </a:spcBef>
              <a:defRPr sz="10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Time-to-fill ↓</a:t>
            </a:r>
            <a:br/>
            <a:r>
              <a:rPr>
                <a:latin typeface="Arial"/>
              </a:rPr>
              <a:t>Offer acceptance ↑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3429000" y="3794760"/>
            <a:ext cx="2514600" cy="132588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3429000" y="3794760"/>
            <a:ext cx="73152" cy="1325880"/>
          </a:xfrm>
          <a:prstGeom prst="rect">
            <a:avLst/>
          </a:prstGeom>
          <a:solidFill>
            <a:srgbClr val="4AB7B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3630168" y="3941064"/>
            <a:ext cx="2148840" cy="1051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>
                <a:solidFill>
                  <a:srgbClr val="122A42"/>
                </a:solidFill>
                <a:latin typeface="Arial"/>
              </a:rPr>
              <a:t>Develop</a:t>
            </a:r>
          </a:p>
          <a:p>
            <a:pPr>
              <a:spcBef>
                <a:spcPts val="500"/>
              </a:spcBef>
              <a:defRPr sz="10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Critical-skill coverage ↑</a:t>
            </a:r>
            <a:br/>
            <a:r>
              <a:rPr>
                <a:latin typeface="Arial"/>
              </a:rPr>
              <a:t>Internal mobility ↑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6217920" y="3794760"/>
            <a:ext cx="2514600" cy="132588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6217920" y="3794760"/>
            <a:ext cx="73152" cy="1325880"/>
          </a:xfrm>
          <a:prstGeom prst="rect">
            <a:avLst/>
          </a:prstGeom>
          <a:solidFill>
            <a:srgbClr val="D08F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6419088" y="3941064"/>
            <a:ext cx="2148840" cy="1051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>
                <a:solidFill>
                  <a:srgbClr val="122A42"/>
                </a:solidFill>
                <a:latin typeface="Arial"/>
              </a:rPr>
              <a:t>Engage</a:t>
            </a:r>
          </a:p>
          <a:p>
            <a:pPr>
              <a:spcBef>
                <a:spcPts val="500"/>
              </a:spcBef>
              <a:defRPr sz="10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Engagement ↑_x000B_Manager quality ↑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9006839" y="3794760"/>
            <a:ext cx="2514600" cy="1325880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ectangle 24"/>
          <p:cNvSpPr/>
          <p:nvPr/>
        </p:nvSpPr>
        <p:spPr>
          <a:xfrm>
            <a:off x="9006839" y="3794760"/>
            <a:ext cx="73152" cy="1325880"/>
          </a:xfrm>
          <a:prstGeom prst="rect">
            <a:avLst/>
          </a:prstGeom>
          <a:solidFill>
            <a:srgbClr val="398B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9208007" y="3941064"/>
            <a:ext cx="2148840" cy="1051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>
                <a:solidFill>
                  <a:srgbClr val="122A42"/>
                </a:solidFill>
                <a:latin typeface="Arial"/>
              </a:rPr>
              <a:t>Retain</a:t>
            </a:r>
          </a:p>
          <a:p>
            <a:pPr>
              <a:spcBef>
                <a:spcPts val="500"/>
              </a:spcBef>
              <a:defRPr sz="100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Regrettable turnover ↓</a:t>
            </a:r>
            <a:br/>
            <a:r>
              <a:rPr>
                <a:latin typeface="Arial"/>
              </a:rPr>
              <a:t>Absence/burnout ↓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960120" y="5440680"/>
            <a:ext cx="10241280" cy="566928"/>
          </a:xfrm>
          <a:prstGeom prst="roundRect">
            <a:avLst/>
          </a:prstGeom>
          <a:solidFill>
            <a:srgbClr val="F1F7F8"/>
          </a:solidFill>
          <a:ln>
            <a:solidFill>
              <a:srgbClr val="DCE6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Rectangle 27"/>
          <p:cNvSpPr/>
          <p:nvPr/>
        </p:nvSpPr>
        <p:spPr>
          <a:xfrm>
            <a:off x="960120" y="5440680"/>
            <a:ext cx="73152" cy="566928"/>
          </a:xfrm>
          <a:prstGeom prst="rect">
            <a:avLst/>
          </a:prstGeom>
          <a:solidFill>
            <a:srgbClr val="122A4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1161288" y="5586984"/>
            <a:ext cx="9875519" cy="292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100" b="1">
                <a:latin typeface="Arial"/>
              </a:rPr>
              <a:t>What the Board needs to approve</a:t>
            </a:r>
          </a:p>
          <a:p>
            <a:pPr>
              <a:spcBef>
                <a:spcPts val="500"/>
              </a:spcBef>
              <a:defRPr sz="950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Approve a clear workforce plan, a basic people dashboard and a 12-month HR programme, with progress reviewed every quarter.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94360" y="6510528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100">
                <a:solidFill>
                  <a:srgbClr val="687B89"/>
                </a:solidFill>
                <a:latin typeface="Arial"/>
              </a:rPr>
              <a:t>HealthConnect UK | HR Consultant presentation   •   11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700" b="1">
                <a:solidFill>
                  <a:srgbClr val="122A42"/>
                </a:solidFill>
                <a:latin typeface="Arial"/>
              </a:rPr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14400"/>
            <a:ext cx="106984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100">
                <a:latin typeface="Arial"/>
              </a:rPr>
              <a:t>Key academic, CIPD and WHO sources used in the presentation.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1078992"/>
            <a:ext cx="960120" cy="45720"/>
          </a:xfrm>
          <a:prstGeom prst="rect">
            <a:avLst/>
          </a:prstGeom>
          <a:solidFill>
            <a:srgbClr val="147E8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85800" y="1325880"/>
            <a:ext cx="10881360" cy="4892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500"/>
              </a:spcAft>
              <a:defRPr sz="919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Appelbaum, E., Bailey, T., Berg, P. and Kalleberg, A.L. (2000) Manufacturing Advantage: Why High-Performance Work Systems Pay Off. Cornell University Press.</a:t>
            </a:r>
          </a:p>
          <a:p>
            <a:pPr>
              <a:spcAft>
                <a:spcPts val="500"/>
              </a:spcAft>
              <a:defRPr sz="919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Becker, G.S. (1964) Human Capital: A Theoretical and Empirical Analysis, with Special Reference to Education. University of Chicago Press.</a:t>
            </a:r>
          </a:p>
          <a:p>
            <a:pPr>
              <a:spcAft>
                <a:spcPts val="500"/>
              </a:spcAft>
              <a:defRPr sz="919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CIPD (2025) Good Work Index 2025. Chartered Institute of Personnel and Development.</a:t>
            </a:r>
          </a:p>
          <a:p>
            <a:pPr>
              <a:spcAft>
                <a:spcPts val="500"/>
              </a:spcAft>
              <a:defRPr sz="919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CIPD (2025) Workforce planning. Factsheet. Chartered Institute of Personnel and Development.</a:t>
            </a:r>
          </a:p>
          <a:p>
            <a:pPr>
              <a:spcAft>
                <a:spcPts val="500"/>
              </a:spcAft>
              <a:defRPr sz="919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CIPD (2025) Learning evaluation, impact and transfer. Factsheet. Chartered Institute of Personnel and Development.</a:t>
            </a:r>
          </a:p>
          <a:p>
            <a:pPr>
              <a:spcAft>
                <a:spcPts val="500"/>
              </a:spcAft>
              <a:defRPr sz="919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CIPD (2026) Performance management: An introduction. Factsheet. Chartered Institute of Personnel and Development.</a:t>
            </a:r>
          </a:p>
          <a:p>
            <a:pPr>
              <a:spcAft>
                <a:spcPts val="500"/>
              </a:spcAft>
              <a:defRPr sz="919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CIPD (2026) Recruitment: An introduction; Selection methods. Factsheets. Chartered Institute of Personnel and Development.</a:t>
            </a:r>
          </a:p>
          <a:p>
            <a:pPr>
              <a:spcAft>
                <a:spcPts val="500"/>
              </a:spcAft>
              <a:defRPr sz="919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CIPD (2026) Reward: An introduction; Strategic and total reward. Factsheets. Chartered Institute of Personnel and Development.</a:t>
            </a:r>
          </a:p>
          <a:p>
            <a:pPr>
              <a:spcAft>
                <a:spcPts val="500"/>
              </a:spcAft>
              <a:defRPr sz="919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Herzberg, F., Mausner, B. and Snyderman, B.B. (1959) The Motivation to Work. 2nd edn. Wiley.</a:t>
            </a:r>
          </a:p>
          <a:p>
            <a:pPr>
              <a:spcAft>
                <a:spcPts val="500"/>
              </a:spcAft>
              <a:defRPr sz="919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Ulrich, D. (1997) Human Resource Champions. Harvard Business School Press.</a:t>
            </a:r>
          </a:p>
          <a:p>
            <a:pPr>
              <a:spcAft>
                <a:spcPts val="500"/>
              </a:spcAft>
              <a:defRPr sz="919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Vroom, V.H. (1964) Work and Motivation. Wiley.</a:t>
            </a:r>
          </a:p>
          <a:p>
            <a:pPr>
              <a:spcAft>
                <a:spcPts val="500"/>
              </a:spcAft>
              <a:defRPr sz="919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World Health Organization (2025) Accelerating the uptake of digital solutions by the health and care workforce in the WHO European Region.</a:t>
            </a:r>
          </a:p>
          <a:p>
            <a:pPr>
              <a:spcAft>
                <a:spcPts val="500"/>
              </a:spcAft>
              <a:defRPr sz="919">
                <a:solidFill>
                  <a:srgbClr val="212D37"/>
                </a:solidFill>
                <a:latin typeface="Aptos"/>
              </a:defRPr>
            </a:pPr>
            <a:r>
              <a:rPr>
                <a:latin typeface="Arial"/>
              </a:rPr>
              <a:t>World Health Organization (2026) Competency frameworks and standards for digital health: a landscape analysis.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94360" y="6510528"/>
            <a:ext cx="109728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100">
                <a:solidFill>
                  <a:srgbClr val="687B89"/>
                </a:solidFill>
                <a:latin typeface="Arial"/>
              </a:rPr>
              <a:t>HealthConnect UK | HR Consultant presentation   •   12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</TotalTime>
  <Words>2023</Words>
  <Application>Microsoft Office PowerPoint</Application>
  <PresentationFormat>Widescreen</PresentationFormat>
  <Paragraphs>196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Marius Ciuculescu</cp:lastModifiedBy>
  <cp:revision>2</cp:revision>
  <dcterms:created xsi:type="dcterms:W3CDTF">2013-01-27T09:14:16Z</dcterms:created>
  <dcterms:modified xsi:type="dcterms:W3CDTF">2026-10-07T10:08:02Z</dcterms:modified>
  <cp:category/>
</cp:coreProperties>
</file>