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29"/>
  </p:notesMasterIdLst>
  <p:handoutMasterIdLst>
    <p:handoutMasterId r:id="rId30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73" r:id="rId23"/>
    <p:sldId id="474" r:id="rId24"/>
    <p:sldId id="475" r:id="rId25"/>
    <p:sldId id="476" r:id="rId26"/>
    <p:sldId id="477" r:id="rId27"/>
    <p:sldId id="478" r:id="rId28"/>
  </p:sldIdLst>
  <p:sldSz cx="9144000" cy="6858000" type="screen4x3"/>
  <p:notesSz cx="6858000" cy="9199563"/>
  <p:custDataLst>
    <p:tags r:id="rId31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CC"/>
    <a:srgbClr val="1974CF"/>
    <a:srgbClr val="1B7EE1"/>
    <a:srgbClr val="1973CD"/>
    <a:srgbClr val="1666B6"/>
    <a:srgbClr val="0C66C0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44" autoAdjust="0"/>
    <p:restoredTop sz="94876" autoAdjust="0"/>
  </p:normalViewPr>
  <p:slideViewPr>
    <p:cSldViewPr snapToGrid="0">
      <p:cViewPr>
        <p:scale>
          <a:sx n="110" d="100"/>
          <a:sy n="110" d="100"/>
        </p:scale>
        <p:origin x="904" y="-80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3559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8207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BE7D077-A742-487B-BE0D-1C950A5C4081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016A058-B6F2-4C20-8487-37A7C0C710A4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8C931A1-0D4B-4DA3-96ED-6EE6CCA3B8C6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8667CCB-3484-49C1-9C6F-B051EB8665E0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9D747F2-9C84-4B39-9769-EFC435F69842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85224A2-C225-45E4-9B7F-17C0840520FE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5D9E862-EE7E-4E89-ACE3-065BE2F26BFE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E136436-77E9-4520-9B9A-4B0D9F18AE52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A10621B-D641-4D81-A7EC-F9B6E91A0AEA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E0CFCD6-C37C-4937-A2A2-B5E9DF9C33C8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A4A45D9-94BF-42A5-8F42-75E99A2A0223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EC4F538-BBFA-468B-8BAC-E7B909D142C3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68E9D85-0EA0-4313-83F8-12539D735FAF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1EF0B5C-F026-444A-BAA3-E88C12E19658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3C526F4-259D-487A-9121-5A671B773122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DFEE0F3-04BC-4993-9BCB-DB6911073064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7224DF2-3B33-4C35-85DB-901E209FFCAE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31AF891-BFB2-4FB7-8817-8DBC8AA7E9E6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464F4D2-FC4B-426C-8370-8F2683B43E75}" type="slidenum">
              <a:rPr lang="en-US"/>
              <a:pPr/>
              <a:t>22</a:t>
            </a:fld>
            <a:endParaRPr lang="en-US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CF09B72-A180-40C6-9123-F07DCB2A97B5}" type="slidenum">
              <a:rPr lang="en-US"/>
              <a:pPr/>
              <a:t>23</a:t>
            </a:fld>
            <a:endParaRPr lang="en-US" dirty="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34B58E3-5A5C-452F-A4B3-843EB11A013A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9562" y="4683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5112" y="15081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9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538481"/>
            <a:ext cx="7099300" cy="2811442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21: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Neuroendocrine Control of Exercise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0"/>
          <p:cNvSpPr>
            <a:spLocks noChangeArrowheads="1"/>
          </p:cNvSpPr>
          <p:nvPr/>
        </p:nvSpPr>
        <p:spPr bwMode="auto">
          <a:xfrm>
            <a:off x="227013" y="275901"/>
            <a:ext cx="31838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I. Introduction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21\Plowman5e-ch021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44227" y="1598252"/>
            <a:ext cx="6261100" cy="4419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3"/>
          <p:cNvSpPr>
            <a:spLocks noChangeArrowheads="1"/>
          </p:cNvSpPr>
          <p:nvPr/>
        </p:nvSpPr>
        <p:spPr bwMode="auto">
          <a:xfrm>
            <a:off x="227013" y="398733"/>
            <a:ext cx="470673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I. Introduction (cont.)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21\Table 21.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501" y="1701200"/>
            <a:ext cx="7887763" cy="4319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3"/>
          <p:cNvSpPr>
            <a:spLocks noChangeArrowheads="1"/>
          </p:cNvSpPr>
          <p:nvPr/>
        </p:nvSpPr>
        <p:spPr bwMode="auto">
          <a:xfrm>
            <a:off x="97970" y="80826"/>
            <a:ext cx="875574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Exercise as a Stressor that Activates Neural and Hormonal Systems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21\Plowman5e-ch021-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82223" y="1705828"/>
            <a:ext cx="2915922" cy="42851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44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2876" y="1504182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The Autonomic Nervous System</a:t>
            </a:r>
          </a:p>
        </p:txBody>
      </p:sp>
      <p:sp>
        <p:nvSpPr>
          <p:cNvPr id="13314" name="Rectangle 9"/>
          <p:cNvSpPr>
            <a:spLocks noChangeArrowheads="1"/>
          </p:cNvSpPr>
          <p:nvPr/>
        </p:nvSpPr>
        <p:spPr bwMode="auto">
          <a:xfrm>
            <a:off x="379413" y="425105"/>
            <a:ext cx="516840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The Nervous System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21\Plowman5e-ch021-image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90551" y="2121725"/>
            <a:ext cx="4453684" cy="43402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4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4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4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4498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65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3838" y="1556345"/>
            <a:ext cx="8153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Neural Communication and Responses</a:t>
            </a:r>
          </a:p>
        </p:txBody>
      </p:sp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227013" y="345891"/>
            <a:ext cx="669125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The Nervous System (cont.)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21\Plowman5e-ch021-image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79338" y="2392113"/>
            <a:ext cx="6726143" cy="37989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6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6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6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6546" grpId="0" build="p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70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4463" y="1660606"/>
            <a:ext cx="8912225" cy="431529"/>
          </a:xfrm>
        </p:spPr>
        <p:txBody>
          <a:bodyPr>
            <a:spAutoFit/>
          </a:bodyPr>
          <a:lstStyle/>
          <a:p>
            <a:pPr marL="609600" indent="-60960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AutoNum type="alphaUcPeriod" startAt="3"/>
            </a:pPr>
            <a:r>
              <a:rPr lang="en-US" b="1" dirty="0">
                <a:ea typeface="ＭＳ Ｐゴシック" charset="-128"/>
              </a:rPr>
              <a:t>Measuring Autonomic Nervous System Activity</a:t>
            </a:r>
          </a:p>
        </p:txBody>
      </p:sp>
      <p:sp>
        <p:nvSpPr>
          <p:cNvPr id="17411" name="TextBox 1"/>
          <p:cNvSpPr txBox="1">
            <a:spLocks noChangeArrowheads="1"/>
          </p:cNvSpPr>
          <p:nvPr/>
        </p:nvSpPr>
        <p:spPr bwMode="auto">
          <a:xfrm>
            <a:off x="334526" y="2484556"/>
            <a:ext cx="8519188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31775" indent="-231775" algn="l">
              <a:buClr>
                <a:schemeClr val="accent2"/>
              </a:buClr>
              <a:buFont typeface="Verdana" pitchFamily="34" charset="0"/>
              <a:buChar char="•"/>
            </a:pPr>
            <a:r>
              <a:rPr lang="en-US" sz="2200" b="1" dirty="0">
                <a:latin typeface="+mn-lt"/>
              </a:rPr>
              <a:t>Heart rate variability</a:t>
            </a:r>
            <a:r>
              <a:rPr lang="en-US" sz="2200" dirty="0">
                <a:latin typeface="+mn-lt"/>
              </a:rPr>
              <a:t>—</a:t>
            </a:r>
            <a:r>
              <a:rPr lang="en-US" sz="2200" b="0" dirty="0">
                <a:latin typeface="+mn-lt"/>
              </a:rPr>
              <a:t>The beat-to-beat variation in the time of the R-to-R intervals on a standard ECG</a:t>
            </a:r>
          </a:p>
        </p:txBody>
      </p:sp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227013" y="390299"/>
            <a:ext cx="669125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The Nervous System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7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7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026" grpId="0" build="p" autoUpdateAnimBg="0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85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88259" y="1523013"/>
            <a:ext cx="88392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D.  Autonomic Nervous System Control During Exercise</a:t>
            </a: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191154" y="368891"/>
            <a:ext cx="669125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The Nervous System (cont.)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21\Table 21.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2876" y="2161230"/>
            <a:ext cx="7967383" cy="41356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85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85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85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8594" grpId="0" build="p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0"/>
          <p:cNvSpPr>
            <a:spLocks noChangeArrowheads="1"/>
          </p:cNvSpPr>
          <p:nvPr/>
        </p:nvSpPr>
        <p:spPr bwMode="auto">
          <a:xfrm>
            <a:off x="83573" y="434661"/>
            <a:ext cx="538801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The Endocrine System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21\Table 21.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7056" y="1470761"/>
            <a:ext cx="7488050" cy="49182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472" y="1479276"/>
            <a:ext cx="8364757" cy="2293578"/>
          </a:xfrm>
        </p:spPr>
        <p:txBody>
          <a:bodyPr wrap="square"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The Basic Structure of the Endocrine System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1.  Activation of the endocrine system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i.  Secretion of Hormones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ii.  Blood Hormone Levels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iii.  Extent of Cellular Response</a:t>
            </a:r>
          </a:p>
        </p:txBody>
      </p:sp>
      <p:sp>
        <p:nvSpPr>
          <p:cNvPr id="23554" name="Rectangle 3"/>
          <p:cNvSpPr>
            <a:spLocks noChangeArrowheads="1"/>
          </p:cNvSpPr>
          <p:nvPr/>
        </p:nvSpPr>
        <p:spPr bwMode="auto">
          <a:xfrm>
            <a:off x="357639" y="340019"/>
            <a:ext cx="691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The Endocrine System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179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179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179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179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179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179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179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179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179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179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7922" grpId="0" build="p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08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7812" y="1454520"/>
            <a:ext cx="8546873" cy="2124300"/>
          </a:xfrm>
        </p:spPr>
        <p:txBody>
          <a:bodyPr wrap="square"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None/>
            </a:pPr>
            <a:r>
              <a:rPr lang="en-US" dirty="0">
                <a:ea typeface="ＭＳ Ｐゴシック" charset="-128"/>
              </a:rPr>
              <a:t> </a:t>
            </a:r>
            <a:r>
              <a:rPr lang="en-US" b="1" dirty="0">
                <a:ea typeface="ＭＳ Ｐゴシック" charset="-128"/>
              </a:rPr>
              <a:t>A. The Basic Structure of the Endocrine System (cont.)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2.  Mechanism of Hormonal Action</a:t>
            </a:r>
          </a:p>
          <a:p>
            <a:pPr marL="1093788" indent="-63500" eaLnBrk="1" hangingPunct="1">
              <a:spcBef>
                <a:spcPct val="0"/>
              </a:spcBef>
              <a:spcAft>
                <a:spcPct val="50000"/>
              </a:spcAft>
              <a:buClrTx/>
              <a:buFont typeface="+mj-lt"/>
              <a:buAutoNum type="romanLcPeriod"/>
            </a:pPr>
            <a:r>
              <a:rPr lang="en-US" dirty="0">
                <a:ea typeface="ＭＳ Ｐゴシック" charset="-128"/>
              </a:rPr>
              <a:t> Second messenger system</a:t>
            </a:r>
          </a:p>
          <a:p>
            <a:pPr marL="1093788" indent="-63500" eaLnBrk="1" hangingPunct="1">
              <a:spcBef>
                <a:spcPct val="0"/>
              </a:spcBef>
              <a:spcAft>
                <a:spcPct val="50000"/>
              </a:spcAft>
              <a:buClrTx/>
              <a:buFont typeface="+mj-lt"/>
              <a:buAutoNum type="romanLcPeriod"/>
            </a:pPr>
            <a:r>
              <a:rPr lang="en-US" dirty="0">
                <a:ea typeface="ＭＳ Ｐゴシック" charset="-128"/>
              </a:rPr>
              <a:t> Direct gene activation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357639" y="399599"/>
            <a:ext cx="691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The Endocrine System (cont.)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21\Plowman5e-ch021-image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8526" y="3851954"/>
            <a:ext cx="3422650" cy="23003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0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0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0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08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08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08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0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30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30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0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30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0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0882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341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3838" y="1457486"/>
            <a:ext cx="8153400" cy="871650"/>
          </a:xfrm>
        </p:spPr>
        <p:txBody>
          <a:bodyPr>
            <a:spAutoFit/>
          </a:bodyPr>
          <a:lstStyle/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Hormonal Communication and Responses</a:t>
            </a:r>
          </a:p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1.  Interaction of Hormones   </a:t>
            </a: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139929" y="290415"/>
            <a:ext cx="691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The Endocrine System (cont.)</a:t>
            </a:r>
          </a:p>
        </p:txBody>
      </p:sp>
      <p:pic>
        <p:nvPicPr>
          <p:cNvPr id="9218" name="Picture 2" descr="\\172.24.161.56\lww\01_Logistics\Plowman5e_9781496323187\13_Ancillaries\1_Input\PPTs\JPEG updated arts\Plowman-PPT-03\Ch21\Plowman5e-ch021-image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7270" y="2524566"/>
            <a:ext cx="4849059" cy="37880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3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53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53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3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53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53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3410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99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01874" y="1529954"/>
            <a:ext cx="8437326" cy="2124300"/>
          </a:xfrm>
        </p:spPr>
        <p:txBody>
          <a:bodyPr wrap="square"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Hormonal Regulation of Metabolism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     </a:t>
            </a:r>
            <a:r>
              <a:rPr lang="en-US" dirty="0">
                <a:ea typeface="ＭＳ Ｐゴシック" charset="-128"/>
              </a:rPr>
              <a:t>Goals of endocrine system with exercise: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1. Mobilize fuel for the production of energy (ATP) to support muscle contraction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2. Maintain blood glucose levels</a:t>
            </a:r>
          </a:p>
        </p:txBody>
      </p:sp>
      <p:sp>
        <p:nvSpPr>
          <p:cNvPr id="29698" name="Rectangle 3"/>
          <p:cNvSpPr>
            <a:spLocks noChangeArrowheads="1"/>
          </p:cNvSpPr>
          <p:nvPr/>
        </p:nvSpPr>
        <p:spPr bwMode="auto">
          <a:xfrm>
            <a:off x="390271" y="108869"/>
            <a:ext cx="855052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Role of The Endocrine System in Exercise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9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19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19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9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19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19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9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19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19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9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19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19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9970" grpId="0" build="p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9819" y="347308"/>
            <a:ext cx="62488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solidFill>
                  <a:schemeClr val="accent1"/>
                </a:solidFill>
                <a:latin typeface="+mj-lt"/>
              </a:rPr>
              <a:t>Effect of Metabolic Hormones</a:t>
            </a:r>
            <a:endParaRPr lang="en-US" sz="2800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10243" name="Picture 3" descr="\\172.24.161.56\lww\01_Logistics\Plowman5e_9781496323187\13_Ancillaries\1_Input\PPTs\JPEG updated arts\Plowman-PPT-03\Ch21\Plowman5e-ch021-image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39197" y="1535381"/>
            <a:ext cx="2718921" cy="47893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20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64909" y="1545191"/>
            <a:ext cx="8329148" cy="2598276"/>
          </a:xfrm>
        </p:spPr>
        <p:txBody>
          <a:bodyPr wrap="square"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Hormonal Regulation of CV system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Goals of endocrine system with exercise: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1. Enhance cardiac function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2. Distribute blood to active tissue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3. Maintain blood pressure by stabilizing fluid and electrolyte balance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90271" y="81573"/>
            <a:ext cx="855052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Role of The Endocrine System in Exercise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2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22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22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20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220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220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20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220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220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20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220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220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20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220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220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2018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71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5771" y="1493663"/>
            <a:ext cx="8534400" cy="3512373"/>
          </a:xfrm>
        </p:spPr>
        <p:txBody>
          <a:bodyPr wrap="square"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 Hormonal Involvement in Muscle, Bone, and Adipose Tissue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914400" lvl="1" indent="-3333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•"/>
            </a:pPr>
            <a:r>
              <a:rPr lang="en-US" dirty="0">
                <a:ea typeface="ＭＳ Ｐゴシック" charset="-128"/>
              </a:rPr>
              <a:t>Effect on muscle and bone is very important during recovery.</a:t>
            </a:r>
          </a:p>
          <a:p>
            <a:pPr marL="914400" lvl="1" indent="-3333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•"/>
            </a:pPr>
            <a:endParaRPr lang="en-US" dirty="0">
              <a:ea typeface="ＭＳ Ｐゴシック" charset="-128"/>
            </a:endParaRPr>
          </a:p>
          <a:p>
            <a:pPr marL="973138" lvl="1" indent="-3921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•"/>
            </a:pPr>
            <a:r>
              <a:rPr lang="en-US" dirty="0">
                <a:ea typeface="ＭＳ Ｐゴシック" charset="-128"/>
              </a:rPr>
              <a:t>Adipose tissue appears to play an important role in regulating exercise response</a:t>
            </a:r>
            <a:r>
              <a:rPr lang="en-US" dirty="0"/>
              <a:t>—</a:t>
            </a:r>
            <a:r>
              <a:rPr lang="en-US" dirty="0">
                <a:ea typeface="ＭＳ Ｐゴシック" charset="-128"/>
              </a:rPr>
              <a:t>through secretion of </a:t>
            </a:r>
            <a:r>
              <a:rPr lang="en-US" b="1" dirty="0">
                <a:ea typeface="ＭＳ Ｐゴシック" charset="-128"/>
              </a:rPr>
              <a:t>adipokines</a:t>
            </a:r>
            <a:r>
              <a:rPr lang="en-US" i="1" dirty="0">
                <a:ea typeface="ＭＳ Ｐゴシック" charset="-128"/>
              </a:rPr>
              <a:t>.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90271" y="81573"/>
            <a:ext cx="855052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Role of The Endocrine System in Exercise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7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27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27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71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271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271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71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271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271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7138" grpId="0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559" y="421001"/>
            <a:ext cx="8524875" cy="388937"/>
          </a:xfrm>
        </p:spPr>
        <p:txBody>
          <a:bodyPr/>
          <a:lstStyle/>
          <a:p>
            <a:pPr marL="0" indent="0"/>
            <a:r>
              <a:rPr lang="en-US" dirty="0">
                <a:ea typeface="ＭＳ Ｐゴシック" charset="-128"/>
              </a:rPr>
              <a:t>Adipose Tissue as an Endocrine Gland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21\Plowman5e-ch021-image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41550" y="1487016"/>
            <a:ext cx="3944097" cy="47436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32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84620" y="1526394"/>
            <a:ext cx="8099425" cy="397674"/>
          </a:xfrm>
        </p:spPr>
        <p:txBody>
          <a:bodyPr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Metabolic and Cardiovascular Hormones</a:t>
            </a:r>
            <a:r>
              <a:rPr lang="en-US" b="1" dirty="0"/>
              <a:t>—</a:t>
            </a:r>
            <a:r>
              <a:rPr lang="en-US" b="1" dirty="0">
                <a:ea typeface="ＭＳ Ｐゴシック" charset="-128"/>
              </a:rPr>
              <a:t> E/NE </a:t>
            </a:r>
          </a:p>
        </p:txBody>
      </p:sp>
      <p:sp>
        <p:nvSpPr>
          <p:cNvPr id="37890" name="Rectangle 3"/>
          <p:cNvSpPr>
            <a:spLocks noChangeArrowheads="1"/>
          </p:cNvSpPr>
          <p:nvPr/>
        </p:nvSpPr>
        <p:spPr bwMode="auto">
          <a:xfrm>
            <a:off x="227013" y="334841"/>
            <a:ext cx="730841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Hormonal Responses to Exercise</a:t>
            </a:r>
          </a:p>
        </p:txBody>
      </p:sp>
      <p:pic>
        <p:nvPicPr>
          <p:cNvPr id="5" name="Picture 2" descr="\\172.24.161.56\lww\01_Logistics\Plowman5e_9781496323187\13_Ancillaries\1_Input\PPTs\JPEG updated arts\Plowman-PPT-03\Ch21\Plowman5e-ch021-image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12514" y="2214364"/>
            <a:ext cx="3307603" cy="39781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3282" grpId="0" build="p" autoUpdateAnimBg="0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461" y="181505"/>
            <a:ext cx="8858922" cy="781041"/>
          </a:xfrm>
        </p:spPr>
        <p:txBody>
          <a:bodyPr/>
          <a:lstStyle/>
          <a:p>
            <a:r>
              <a:rPr lang="en-US" dirty="0"/>
              <a:t>Epinephrine and Norepinephrine Responses to Various Categories of Exercise</a:t>
            </a:r>
          </a:p>
        </p:txBody>
      </p:sp>
      <p:pic>
        <p:nvPicPr>
          <p:cNvPr id="6" name="Picture 2" descr="\\172.24.161.56\lww\01_Logistics\Plowman5e_9781496323187\13_Ancillaries\1_Input\PPTs\JPEG updated arts\Plowman-PPT-03\Ch21\Plowman5e-ch021-image011.jpg"/>
          <p:cNvPicPr>
            <a:picLocks noChangeAspect="1" noChangeArrowheads="1"/>
          </p:cNvPicPr>
          <p:nvPr/>
        </p:nvPicPr>
        <p:blipFill>
          <a:blip r:embed="rId2" cstate="print"/>
          <a:srcRect t="41375" b="38587"/>
          <a:stretch>
            <a:fillRect/>
          </a:stretch>
        </p:blipFill>
        <p:spPr bwMode="auto">
          <a:xfrm>
            <a:off x="329897" y="2905100"/>
            <a:ext cx="3729142" cy="1285616"/>
          </a:xfrm>
          <a:prstGeom prst="rect">
            <a:avLst/>
          </a:prstGeom>
          <a:noFill/>
        </p:spPr>
      </p:pic>
      <p:pic>
        <p:nvPicPr>
          <p:cNvPr id="7" name="Picture 2" descr="\\172.24.161.56\lww\01_Logistics\Plowman5e_9781496323187\13_Ancillaries\1_Input\PPTs\JPEG updated arts\Plowman-PPT-03\Ch21\Plowman5e-ch021-image011.jpg"/>
          <p:cNvPicPr>
            <a:picLocks noChangeAspect="1" noChangeArrowheads="1"/>
          </p:cNvPicPr>
          <p:nvPr/>
        </p:nvPicPr>
        <p:blipFill>
          <a:blip r:embed="rId3" cstate="print"/>
          <a:srcRect t="61413" b="19113"/>
          <a:stretch>
            <a:fillRect/>
          </a:stretch>
        </p:blipFill>
        <p:spPr bwMode="auto">
          <a:xfrm>
            <a:off x="4240481" y="2950726"/>
            <a:ext cx="3933358" cy="1317812"/>
          </a:xfrm>
          <a:prstGeom prst="rect">
            <a:avLst/>
          </a:prstGeom>
          <a:noFill/>
        </p:spPr>
      </p:pic>
      <p:pic>
        <p:nvPicPr>
          <p:cNvPr id="9" name="Picture 2" descr="\\172.24.161.56\lww\01_Logistics\Plowman5e_9781496323187\13_Ancillaries\1_Input\PPTs\JPEG updated arts\Plowman-PPT-03\Ch21\Plowman5e-ch021-image011.jpg"/>
          <p:cNvPicPr>
            <a:picLocks noChangeAspect="1" noChangeArrowheads="1"/>
          </p:cNvPicPr>
          <p:nvPr/>
        </p:nvPicPr>
        <p:blipFill>
          <a:blip r:embed="rId4" cstate="print"/>
          <a:srcRect b="78333"/>
          <a:stretch>
            <a:fillRect/>
          </a:stretch>
        </p:blipFill>
        <p:spPr bwMode="auto">
          <a:xfrm>
            <a:off x="296011" y="1526831"/>
            <a:ext cx="3771713" cy="1405966"/>
          </a:xfrm>
          <a:prstGeom prst="rect">
            <a:avLst/>
          </a:prstGeom>
          <a:noFill/>
        </p:spPr>
      </p:pic>
      <p:pic>
        <p:nvPicPr>
          <p:cNvPr id="10" name="Picture 2" descr="\\172.24.161.56\lww\01_Logistics\Plowman5e_9781496323187\13_Ancillaries\1_Input\PPTs\JPEG updated arts\Plowman-PPT-03\Ch21\Plowman5e-ch021-image011.jpg"/>
          <p:cNvPicPr>
            <a:picLocks noChangeAspect="1" noChangeArrowheads="1"/>
          </p:cNvPicPr>
          <p:nvPr/>
        </p:nvPicPr>
        <p:blipFill>
          <a:blip r:embed="rId3" cstate="print"/>
          <a:srcRect t="21336" b="58129"/>
          <a:stretch>
            <a:fillRect/>
          </a:stretch>
        </p:blipFill>
        <p:spPr bwMode="auto">
          <a:xfrm>
            <a:off x="4195658" y="1498443"/>
            <a:ext cx="3933045" cy="1389530"/>
          </a:xfrm>
          <a:prstGeom prst="rect">
            <a:avLst/>
          </a:prstGeom>
          <a:noFill/>
        </p:spPr>
      </p:pic>
      <p:pic>
        <p:nvPicPr>
          <p:cNvPr id="11" name="Picture 2" descr="\\172.24.161.56\lww\01_Logistics\Plowman5e_9781496323187\13_Ancillaries\1_Input\PPTs\JPEG updated arts\Plowman-PPT-03\Ch21\Plowman5e-ch021-image011.jpg"/>
          <p:cNvPicPr>
            <a:picLocks noChangeAspect="1" noChangeArrowheads="1"/>
          </p:cNvPicPr>
          <p:nvPr/>
        </p:nvPicPr>
        <p:blipFill>
          <a:blip r:embed="rId5" cstate="print"/>
          <a:srcRect t="80755"/>
          <a:stretch>
            <a:fillRect/>
          </a:stretch>
        </p:blipFill>
        <p:spPr bwMode="auto">
          <a:xfrm>
            <a:off x="2286175" y="4358185"/>
            <a:ext cx="4873608" cy="16136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53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00732" y="1626806"/>
            <a:ext cx="8099425" cy="397674"/>
          </a:xfrm>
        </p:spPr>
        <p:txBody>
          <a:bodyPr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Fluid Balance Hormones—ADH</a:t>
            </a:r>
          </a:p>
        </p:txBody>
      </p:sp>
      <p:sp>
        <p:nvSpPr>
          <p:cNvPr id="39938" name="Rectangle 3"/>
          <p:cNvSpPr>
            <a:spLocks noChangeArrowheads="1"/>
          </p:cNvSpPr>
          <p:nvPr/>
        </p:nvSpPr>
        <p:spPr bwMode="auto">
          <a:xfrm>
            <a:off x="183471" y="260729"/>
            <a:ext cx="883126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Hormonal Responses to Exercise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5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5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5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5330" grpId="0" build="p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4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7012" y="1694330"/>
            <a:ext cx="4718050" cy="1007072"/>
          </a:xfrm>
        </p:spPr>
        <p:txBody>
          <a:bodyPr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Metabolic Hormones—long-term, heavy exercise</a:t>
            </a:r>
          </a:p>
        </p:txBody>
      </p:sp>
      <p:sp>
        <p:nvSpPr>
          <p:cNvPr id="41986" name="Rectangle 3"/>
          <p:cNvSpPr>
            <a:spLocks noChangeArrowheads="1"/>
          </p:cNvSpPr>
          <p:nvPr/>
        </p:nvSpPr>
        <p:spPr bwMode="auto">
          <a:xfrm>
            <a:off x="227012" y="125792"/>
            <a:ext cx="869927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Hormonal Responses to Exercise (cont.) 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21\Plowman5e-ch021-image0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20871" y="1312193"/>
            <a:ext cx="2505520" cy="48857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9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9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426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73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27954" y="1358951"/>
            <a:ext cx="8099425" cy="397674"/>
          </a:xfrm>
        </p:spPr>
        <p:txBody>
          <a:bodyPr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Metabolic Hormones—incremental to max</a:t>
            </a:r>
          </a:p>
        </p:txBody>
      </p:sp>
      <p:sp>
        <p:nvSpPr>
          <p:cNvPr id="44034" name="Rectangle 3"/>
          <p:cNvSpPr>
            <a:spLocks noChangeArrowheads="1"/>
          </p:cNvSpPr>
          <p:nvPr/>
        </p:nvSpPr>
        <p:spPr bwMode="auto">
          <a:xfrm>
            <a:off x="154443" y="366582"/>
            <a:ext cx="883126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Hormonal Responses to Exercise (cont.)</a:t>
            </a:r>
          </a:p>
        </p:txBody>
      </p:sp>
      <p:pic>
        <p:nvPicPr>
          <p:cNvPr id="14338" name="Picture 2" descr="\\172.24.161.56\lww\01_Logistics\Plowman5e_9781496323187\13_Ancillaries\1_Input\PPTs\JPEG updated arts\Plowman-PPT-03\Ch21\Plowman5e-ch021-image013.jpg"/>
          <p:cNvPicPr>
            <a:picLocks noChangeAspect="1" noChangeArrowheads="1"/>
          </p:cNvPicPr>
          <p:nvPr/>
        </p:nvPicPr>
        <p:blipFill>
          <a:blip r:embed="rId3" cstate="print"/>
          <a:srcRect b="79404"/>
          <a:stretch>
            <a:fillRect/>
          </a:stretch>
        </p:blipFill>
        <p:spPr bwMode="auto">
          <a:xfrm>
            <a:off x="1102659" y="1858311"/>
            <a:ext cx="2931459" cy="1360988"/>
          </a:xfrm>
          <a:prstGeom prst="rect">
            <a:avLst/>
          </a:prstGeom>
          <a:noFill/>
        </p:spPr>
      </p:pic>
      <p:pic>
        <p:nvPicPr>
          <p:cNvPr id="14" name="Picture 2" descr="\\172.24.161.56\lww\01_Logistics\Plowman5e_9781496323187\13_Ancillaries\1_Input\PPTs\JPEG updated arts\Plowman-PPT-03\Ch21\Plowman5e-ch021-image013.jpg"/>
          <p:cNvPicPr>
            <a:picLocks noChangeAspect="1" noChangeArrowheads="1"/>
          </p:cNvPicPr>
          <p:nvPr/>
        </p:nvPicPr>
        <p:blipFill>
          <a:blip r:embed="rId4" cstate="print"/>
          <a:srcRect t="60112" b="20223"/>
          <a:stretch>
            <a:fillRect/>
          </a:stretch>
        </p:blipFill>
        <p:spPr bwMode="auto">
          <a:xfrm>
            <a:off x="4240306" y="3272122"/>
            <a:ext cx="3119717" cy="1317809"/>
          </a:xfrm>
          <a:prstGeom prst="rect">
            <a:avLst/>
          </a:prstGeom>
          <a:noFill/>
        </p:spPr>
      </p:pic>
      <p:pic>
        <p:nvPicPr>
          <p:cNvPr id="15" name="Picture 2" descr="\\172.24.161.56\lww\01_Logistics\Plowman5e_9781496323187\13_Ancillaries\1_Input\PPTs\JPEG updated arts\Plowman-PPT-03\Ch21\Plowman5e-ch021-image013.jpg"/>
          <p:cNvPicPr>
            <a:picLocks noChangeAspect="1" noChangeArrowheads="1"/>
          </p:cNvPicPr>
          <p:nvPr/>
        </p:nvPicPr>
        <p:blipFill>
          <a:blip r:embed="rId3" cstate="print"/>
          <a:srcRect t="20477" b="59846"/>
          <a:stretch>
            <a:fillRect/>
          </a:stretch>
        </p:blipFill>
        <p:spPr bwMode="auto">
          <a:xfrm>
            <a:off x="4240305" y="1873626"/>
            <a:ext cx="3119718" cy="1353670"/>
          </a:xfrm>
          <a:prstGeom prst="rect">
            <a:avLst/>
          </a:prstGeom>
          <a:noFill/>
        </p:spPr>
      </p:pic>
      <p:pic>
        <p:nvPicPr>
          <p:cNvPr id="16" name="Picture 2" descr="\\172.24.161.56\lww\01_Logistics\Plowman5e_9781496323187\13_Ancillaries\1_Input\PPTs\JPEG updated arts\Plowman-PPT-03\Ch21\Plowman5e-ch021-image013.jpg"/>
          <p:cNvPicPr>
            <a:picLocks noChangeAspect="1" noChangeArrowheads="1"/>
          </p:cNvPicPr>
          <p:nvPr/>
        </p:nvPicPr>
        <p:blipFill>
          <a:blip r:embed="rId3" cstate="print"/>
          <a:srcRect t="39438" b="40149"/>
          <a:stretch>
            <a:fillRect/>
          </a:stretch>
        </p:blipFill>
        <p:spPr bwMode="auto">
          <a:xfrm>
            <a:off x="1084729" y="3288504"/>
            <a:ext cx="2967318" cy="1365384"/>
          </a:xfrm>
          <a:prstGeom prst="rect">
            <a:avLst/>
          </a:prstGeom>
          <a:noFill/>
        </p:spPr>
      </p:pic>
      <p:pic>
        <p:nvPicPr>
          <p:cNvPr id="17" name="Picture 2" descr="\\172.24.161.56\lww\01_Logistics\Plowman5e_9781496323187\13_Ancillaries\1_Input\PPTs\JPEG updated arts\Plowman-PPT-03\Ch21\Plowman5e-ch021-image013.jpg"/>
          <p:cNvPicPr>
            <a:picLocks noChangeAspect="1" noChangeArrowheads="1"/>
          </p:cNvPicPr>
          <p:nvPr/>
        </p:nvPicPr>
        <p:blipFill>
          <a:blip r:embed="rId4" cstate="print"/>
          <a:srcRect t="79888"/>
          <a:stretch>
            <a:fillRect/>
          </a:stretch>
        </p:blipFill>
        <p:spPr bwMode="auto">
          <a:xfrm>
            <a:off x="2697971" y="4760259"/>
            <a:ext cx="3559393" cy="16136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7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7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7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7378" grpId="0" build="p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35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63513" y="1326296"/>
            <a:ext cx="8099425" cy="397674"/>
          </a:xfrm>
        </p:spPr>
        <p:txBody>
          <a:bodyPr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Adaptations Related to Metabolic Function</a:t>
            </a:r>
          </a:p>
        </p:txBody>
      </p:sp>
      <p:sp>
        <p:nvSpPr>
          <p:cNvPr id="46082" name="Rectangle 3"/>
          <p:cNvSpPr>
            <a:spLocks noChangeArrowheads="1"/>
          </p:cNvSpPr>
          <p:nvPr/>
        </p:nvSpPr>
        <p:spPr bwMode="auto">
          <a:xfrm>
            <a:off x="71440" y="477449"/>
            <a:ext cx="776687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Hormonal Adaptations to Training</a:t>
            </a:r>
          </a:p>
        </p:txBody>
      </p:sp>
      <p:pic>
        <p:nvPicPr>
          <p:cNvPr id="15362" name="Picture 2" descr="\\172.24.161.56\lww\01_Logistics\Plowman5e_9781496323187\13_Ancillaries\1_Input\PPTs\JPEG updated arts\Plowman-PPT-03\Ch21\Plowman5e-ch021-image0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282" y="2014102"/>
            <a:ext cx="4168588" cy="4295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43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43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3522" grpId="0" build="p" autoUpdateAnimBg="0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55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58788" y="1859833"/>
            <a:ext cx="8099425" cy="1650325"/>
          </a:xfrm>
        </p:spPr>
        <p:txBody>
          <a:bodyPr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Adaptations Related to Cardiovascular Function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Adaptations Related to Muscle, Bone, and Adipose Tissue</a:t>
            </a:r>
          </a:p>
        </p:txBody>
      </p:sp>
      <p:sp>
        <p:nvSpPr>
          <p:cNvPr id="48130" name="Rectangle 3"/>
          <p:cNvSpPr>
            <a:spLocks noChangeArrowheads="1"/>
          </p:cNvSpPr>
          <p:nvPr/>
        </p:nvSpPr>
        <p:spPr bwMode="auto">
          <a:xfrm>
            <a:off x="227012" y="104273"/>
            <a:ext cx="842350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Hormonal Adaptations to Training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45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45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45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45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5570" grpId="0" build="p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Content Placeholder 2"/>
          <p:cNvSpPr>
            <a:spLocks noGrp="1"/>
          </p:cNvSpPr>
          <p:nvPr>
            <p:ph idx="1"/>
          </p:nvPr>
        </p:nvSpPr>
        <p:spPr>
          <a:xfrm>
            <a:off x="339165" y="1539176"/>
            <a:ext cx="8613775" cy="368617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dirty="0">
                <a:ea typeface="ＭＳ Ｐゴシック" charset="-128"/>
              </a:rPr>
              <a:t>D. </a:t>
            </a:r>
            <a:r>
              <a:rPr lang="en-US" b="1" dirty="0"/>
              <a:t>Hormonal Adaptations to Resistance Training</a:t>
            </a:r>
            <a:endParaRPr lang="en-US" b="1" dirty="0">
              <a:ea typeface="ＭＳ Ｐゴシック" charset="-128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44942" y="103484"/>
            <a:ext cx="842350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</a:t>
            </a:r>
            <a:r>
              <a:rPr lang="en-US" sz="2800" b="1" dirty="0">
                <a:solidFill>
                  <a:schemeClr val="accent1"/>
                </a:solidFill>
                <a:latin typeface="+mj-lt"/>
              </a:rPr>
              <a:t>Hormonal</a:t>
            </a:r>
            <a:r>
              <a:rPr lang="en-US" sz="2800" b="1" dirty="0">
                <a:solidFill>
                  <a:srgbClr val="0066CC"/>
                </a:solidFill>
                <a:latin typeface="+mj-lt"/>
              </a:rPr>
              <a:t> Adaptations to Training (cont.)</a:t>
            </a:r>
          </a:p>
        </p:txBody>
      </p:sp>
      <p:pic>
        <p:nvPicPr>
          <p:cNvPr id="16386" name="Picture 2" descr="\\172.24.161.56\lww\01_Logistics\Plowman5e_9781496323187\13_Ancillaries\1_Input\PPTs\JPEG updated arts\Plowman-PPT-03\Ch21\Plowman5e-ch021-image0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9621" y="2318847"/>
            <a:ext cx="4986991" cy="37604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\\172.24.161.56\lww\01_Logistics\Plowman5e_9781496323187\13_Ancillaries\1_Input\PPTs\JPEG updated arts\Plowman-PPT-03\Ch21\Plowman5e-ch021-image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68984" y="1402107"/>
            <a:ext cx="2718921" cy="4616823"/>
          </a:xfrm>
          <a:prstGeom prst="rect">
            <a:avLst/>
          </a:prstGeom>
          <a:noFill/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81440" y="210035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Effect of Resistance Training on Exercise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dirty="0">
                <a:solidFill>
                  <a:schemeClr val="accent1"/>
                </a:solidFill>
              </a:rPr>
              <a:t>Response</a:t>
            </a:r>
          </a:p>
        </p:txBody>
      </p:sp>
      <p:pic>
        <p:nvPicPr>
          <p:cNvPr id="17411" name="Picture 3" descr="\\172.24.161.56\lww\01_Logistics\Plowman5e_9781496323187\13_Ancillaries\1_Input\PPTs\JPEG updated arts\Plowman-PPT-03\Ch21\Plowman5e-ch021-image0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43878" y="1393142"/>
            <a:ext cx="2715514" cy="45720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983" y="378465"/>
            <a:ext cx="8524875" cy="388937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0066CC"/>
                </a:solidFill>
              </a:rPr>
              <a:t>Check Your Comprehension</a:t>
            </a:r>
          </a:p>
        </p:txBody>
      </p:sp>
      <p:pic>
        <p:nvPicPr>
          <p:cNvPr id="18434" name="Picture 2" descr="\\172.24.161.56\lww\01_Logistics\Plowman5e_9781496323187\13_Ancillaries\1_Input\PPTs\JPEG updated arts\Plowman-PPT-03\Ch21\Check Your Comprehension 2 - Case Study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5491" y="1335366"/>
            <a:ext cx="6909889" cy="40116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3236</TotalTime>
  <Words>557</Words>
  <Application>Microsoft Macintosh PowerPoint</Application>
  <PresentationFormat>On-screen Show (4:3)</PresentationFormat>
  <Paragraphs>94</Paragraphs>
  <Slides>27</Slides>
  <Notes>22</Notes>
  <HiddenSlides>6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ＭＳ Ｐゴシック</vt:lpstr>
      <vt:lpstr>Arial</vt:lpstr>
      <vt:lpstr>Times New Roman</vt:lpstr>
      <vt:lpstr>Verdana</vt:lpstr>
      <vt:lpstr>LWW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Adipose Tissue as an Endocrine Gland</vt:lpstr>
      <vt:lpstr>PowerPoint Presentation</vt:lpstr>
      <vt:lpstr>Epinephrine and Norepinephrine Responses to Various Categories of Exercise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Effect of Resistance Training on Exercise Response</vt:lpstr>
      <vt:lpstr>Check Your Comprehension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335</cp:revision>
  <cp:lastPrinted>2001-01-03T19:47:24Z</cp:lastPrinted>
  <dcterms:created xsi:type="dcterms:W3CDTF">2001-02-15T19:07:27Z</dcterms:created>
  <dcterms:modified xsi:type="dcterms:W3CDTF">2026-03-02T21:40:04Z</dcterms:modified>
</cp:coreProperties>
</file>