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2045" autoAdjust="0"/>
    <p:restoredTop sz="94660"/>
  </p:normalViewPr>
  <p:slideViewPr>
    <p:cSldViewPr>
      <p:cViewPr>
        <p:scale>
          <a:sx n="80" d="100"/>
          <a:sy n="80" d="100"/>
        </p:scale>
        <p:origin x="-1848" y="-33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59FAA367-E25A-4B38-B046-B9BBEDCDAEA8}" type="datetimeFigureOut">
              <a:rPr lang="en-US" smtClean="0"/>
              <a:t>3/3/2023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A8E7AC79-E228-4F89-8514-5F3DB068C032}"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9FAA367-E25A-4B38-B046-B9BBEDCDAEA8}" type="datetimeFigureOut">
              <a:rPr lang="en-US" smtClean="0"/>
              <a:t>3/3/2023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9FAA367-E25A-4B38-B046-B9BBEDCDAEA8}" type="datetimeFigureOut">
              <a:rPr lang="en-US" smtClean="0"/>
              <a:t>3/3/2023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A8E7AC79-E228-4F89-8514-5F3DB068C03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9FAA367-E25A-4B38-B046-B9BBEDCDAEA8}" type="datetimeFigureOut">
              <a:rPr lang="en-US" smtClean="0"/>
              <a:t>3/3/2023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9FAA367-E25A-4B38-B046-B9BBEDCDAEA8}" type="datetimeFigureOut">
              <a:rPr lang="en-US" smtClean="0"/>
              <a:t>3/3/2023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9FAA367-E25A-4B38-B046-B9BBEDCDAEA8}" type="datetimeFigureOut">
              <a:rPr lang="en-US" smtClean="0"/>
              <a:t>3/3/2023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FAA367-E25A-4B38-B046-B9BBEDCDAEA8}" type="datetimeFigureOut">
              <a:rPr lang="en-US" smtClean="0"/>
              <a:t>3/3/2023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9FAA367-E25A-4B38-B046-B9BBEDCDAEA8}" type="datetimeFigureOut">
              <a:rPr lang="en-US" smtClean="0"/>
              <a:t>3/3/2023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9FAA367-E25A-4B38-B046-B9BBEDCDAEA8}" type="datetimeFigureOut">
              <a:rPr lang="en-US" smtClean="0"/>
              <a:t>3/3/2023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9FAA367-E25A-4B38-B046-B9BBEDCDAEA8}" type="datetimeFigureOut">
              <a:rPr lang="en-US" smtClean="0"/>
              <a:t>3/3/2023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9FAA367-E25A-4B38-B046-B9BBEDCDAEA8}" type="datetimeFigureOut">
              <a:rPr lang="en-US" smtClean="0"/>
              <a:t>3/3/2023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E7AC79-E228-4F89-8514-5F3DB068C03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9FAA367-E25A-4B38-B046-B9BBEDCDAEA8}" type="datetimeFigureOut">
              <a:rPr lang="en-US" smtClean="0"/>
              <a:t>3/3/2023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A8E7AC79-E228-4F89-8514-5F3DB068C032}"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15022250.2020.1848620" TargetMode="External"/><Relationship Id="rId2" Type="http://schemas.openxmlformats.org/officeDocument/2006/relationships/hyperlink" Target="https://doi.org/10.1016/b978-0-%2008-045080-3.5000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066800"/>
            <a:ext cx="8229600" cy="1828800"/>
          </a:xfrm>
        </p:spPr>
        <p:txBody>
          <a:bodyPr/>
          <a:lstStyle/>
          <a:p>
            <a:r>
              <a:rPr lang="en-US" dirty="0" smtClean="0"/>
              <a:t>Marketing Plan for </a:t>
            </a:r>
            <a:r>
              <a:rPr lang="en-GB" dirty="0" smtClean="0">
                <a:effectLst/>
                <a:ea typeface="Calibri" panose="020F0502020204030204" pitchFamily="34" charset="0"/>
              </a:rPr>
              <a:t>Marriott Hotel</a:t>
            </a:r>
            <a:endParaRPr lang="en-GB" dirty="0"/>
          </a:p>
        </p:txBody>
      </p:sp>
      <p:pic>
        <p:nvPicPr>
          <p:cNvPr id="5122" name="Picture 2"/>
          <p:cNvPicPr>
            <a:picLocks noChangeAspect="1" noChangeArrowheads="1"/>
          </p:cNvPicPr>
          <p:nvPr/>
        </p:nvPicPr>
        <p:blipFill>
          <a:blip r:embed="rId2"/>
          <a:srcRect/>
          <a:stretch>
            <a:fillRect/>
          </a:stretch>
        </p:blipFill>
        <p:spPr bwMode="auto">
          <a:xfrm>
            <a:off x="0" y="3276600"/>
            <a:ext cx="9144000" cy="35814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7200" y="609600"/>
            <a:ext cx="6172200" cy="3139321"/>
          </a:xfrm>
          <a:prstGeom prst="rect">
            <a:avLst/>
          </a:prstGeom>
          <a:noFill/>
        </p:spPr>
        <p:txBody>
          <a:bodyPr wrap="square" rtlCol="0">
            <a:spAutoFit/>
          </a:bodyPr>
          <a:lstStyle/>
          <a:p>
            <a:r>
              <a:rPr lang="en-US" dirty="0" smtClean="0"/>
              <a:t>	Introduction</a:t>
            </a:r>
            <a:br>
              <a:rPr lang="en-US" dirty="0" smtClean="0"/>
            </a:br>
            <a:r>
              <a:rPr lang="en-US" dirty="0" smtClean="0"/>
              <a:t>This presentation will analyze how Marriott Hotel are efficient in their marketing and managing the company's inner environment</a:t>
            </a:r>
            <a:br>
              <a:rPr lang="en-US" dirty="0" smtClean="0"/>
            </a:br>
            <a:r>
              <a:rPr lang="en-US" dirty="0" smtClean="0"/>
              <a:t>Furthermore it is important to portray how the company uses the  digital marketing and works with customers to ensure that they increase their sales and revenues</a:t>
            </a:r>
            <a:br>
              <a:rPr lang="en-US" dirty="0" smtClean="0"/>
            </a:br>
            <a:r>
              <a:rPr lang="en-US" dirty="0" smtClean="0"/>
              <a:t> This company is among the common known hotels with a high growth rate in UK</a:t>
            </a:r>
            <a:br>
              <a:rPr lang="en-US" dirty="0" smtClean="0"/>
            </a:br>
            <a:r>
              <a:rPr lang="en-GB" dirty="0" smtClean="0"/>
              <a:t>The branches of this hotel are found in 85 countries across six continents</a:t>
            </a:r>
            <a:endParaRPr lang="en-GB" dirty="0"/>
          </a:p>
        </p:txBody>
      </p:sp>
      <p:pic>
        <p:nvPicPr>
          <p:cNvPr id="6146" name="Picture 2"/>
          <p:cNvPicPr>
            <a:picLocks noChangeAspect="1" noChangeArrowheads="1"/>
          </p:cNvPicPr>
          <p:nvPr/>
        </p:nvPicPr>
        <p:blipFill>
          <a:blip r:embed="rId2"/>
          <a:srcRect/>
          <a:stretch>
            <a:fillRect/>
          </a:stretch>
        </p:blipFill>
        <p:spPr bwMode="auto">
          <a:xfrm>
            <a:off x="3810000" y="3810000"/>
            <a:ext cx="5334000" cy="30480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2400" y="457200"/>
            <a:ext cx="6629400" cy="6186309"/>
          </a:xfrm>
          <a:prstGeom prst="rect">
            <a:avLst/>
          </a:prstGeom>
          <a:noFill/>
        </p:spPr>
        <p:txBody>
          <a:bodyPr wrap="square" rtlCol="0">
            <a:spAutoFit/>
          </a:bodyPr>
          <a:lstStyle/>
          <a:p>
            <a:r>
              <a:rPr lang="en-US" dirty="0" smtClean="0"/>
              <a:t>	SWOT analysis (Micro analysis)</a:t>
            </a:r>
            <a:br>
              <a:rPr lang="en-US" dirty="0" smtClean="0"/>
            </a:br>
            <a:r>
              <a:rPr lang="en-US" dirty="0" smtClean="0"/>
              <a:t>Strength:  The important factors that makes the company to be competitive can be analyzed focusing on the benefits that the company has. The strengths have been related to factors such as economic stability, intellectual resources the uniqueness in the services they offer and factors as brand value (Lund &amp; </a:t>
            </a:r>
            <a:r>
              <a:rPr lang="en-US" dirty="0" err="1" smtClean="0"/>
              <a:t>Johannesson</a:t>
            </a:r>
            <a:r>
              <a:rPr lang="en-US" dirty="0" smtClean="0"/>
              <a:t>, 2018)</a:t>
            </a:r>
            <a:br>
              <a:rPr lang="en-US" dirty="0" smtClean="0"/>
            </a:br>
            <a:r>
              <a:rPr lang="en-US" dirty="0" smtClean="0"/>
              <a:t/>
            </a:r>
            <a:br>
              <a:rPr lang="en-US" dirty="0" smtClean="0"/>
            </a:br>
            <a:r>
              <a:rPr lang="en-US" dirty="0" smtClean="0"/>
              <a:t>Weakness:  These includes the operational issues that can be improved to ensure that the revenues of the company has been raised. Considering factors as having poor brand reputation in some places and processes taking to long are among the weakness that the company faces.</a:t>
            </a:r>
            <a:br>
              <a:rPr lang="en-US" dirty="0" smtClean="0"/>
            </a:br>
            <a:r>
              <a:rPr lang="en-US" dirty="0" smtClean="0"/>
              <a:t/>
            </a:r>
            <a:br>
              <a:rPr lang="en-US" dirty="0" smtClean="0"/>
            </a:br>
            <a:r>
              <a:rPr lang="en-US" dirty="0" smtClean="0"/>
              <a:t>Opportunities;  With the high amount of  the hospitality services s countries open up again, there are higher chances that the company can increase its revenues</a:t>
            </a:r>
            <a:br>
              <a:rPr lang="en-US" dirty="0" smtClean="0"/>
            </a:br>
            <a:r>
              <a:rPr lang="en-US" dirty="0" smtClean="0"/>
              <a:t/>
            </a:r>
            <a:br>
              <a:rPr lang="en-US" dirty="0" smtClean="0"/>
            </a:br>
            <a:r>
              <a:rPr lang="en-US" dirty="0" smtClean="0"/>
              <a:t> Threats:  With the high competition within the hospitality market, there are higher chances that it will be overthrown. Furthermore many countries are shifting their regulations which might affect the existence of the company.</a:t>
            </a:r>
            <a:endParaRPr lang="en-GB" dirty="0"/>
          </a:p>
        </p:txBody>
      </p:sp>
      <p:pic>
        <p:nvPicPr>
          <p:cNvPr id="2050" name="Picture 2"/>
          <p:cNvPicPr>
            <a:picLocks noChangeAspect="1" noChangeArrowheads="1"/>
          </p:cNvPicPr>
          <p:nvPr/>
        </p:nvPicPr>
        <p:blipFill>
          <a:blip r:embed="rId2"/>
          <a:srcRect/>
          <a:stretch>
            <a:fillRect/>
          </a:stretch>
        </p:blipFill>
        <p:spPr bwMode="auto">
          <a:xfrm>
            <a:off x="6629400" y="1"/>
            <a:ext cx="2514600" cy="2666999"/>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a:srcRect/>
          <a:stretch>
            <a:fillRect/>
          </a:stretch>
        </p:blipFill>
        <p:spPr bwMode="auto">
          <a:xfrm>
            <a:off x="6934201" y="5105401"/>
            <a:ext cx="2209800" cy="1752600"/>
          </a:xfrm>
          <a:prstGeom prst="rect">
            <a:avLst/>
          </a:prstGeom>
          <a:noFill/>
          <a:ln w="9525">
            <a:noFill/>
            <a:miter lim="800000"/>
            <a:headEnd/>
            <a:tailEnd/>
          </a:ln>
          <a:effectLst/>
        </p:spPr>
      </p:pic>
      <p:pic>
        <p:nvPicPr>
          <p:cNvPr id="2052" name="Picture 4"/>
          <p:cNvPicPr>
            <a:picLocks noChangeAspect="1" noChangeArrowheads="1"/>
          </p:cNvPicPr>
          <p:nvPr/>
        </p:nvPicPr>
        <p:blipFill>
          <a:blip r:embed="rId4"/>
          <a:srcRect/>
          <a:stretch>
            <a:fillRect/>
          </a:stretch>
        </p:blipFill>
        <p:spPr bwMode="auto">
          <a:xfrm>
            <a:off x="7010400" y="2819400"/>
            <a:ext cx="2133600" cy="1819275"/>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5800" y="152400"/>
            <a:ext cx="3657600" cy="525780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smtClean="0">
                <a:solidFill>
                  <a:schemeClr val="tx1"/>
                </a:solidFill>
                <a:effectLst>
                  <a:outerShdw blurRad="38100" dist="38100" dir="2700000" algn="tl">
                    <a:srgbClr val="000000">
                      <a:alpha val="43137"/>
                    </a:srgbClr>
                  </a:outerShdw>
                </a:effectLst>
              </a:rPr>
              <a:t>Customers</a:t>
            </a:r>
          </a:p>
          <a:p>
            <a:r>
              <a:rPr lang="en-US" dirty="0" smtClean="0">
                <a:solidFill>
                  <a:schemeClr val="tx1"/>
                </a:solidFill>
              </a:rPr>
              <a:t>All companies have the ability of expand their customers which in turn will increase their revenues.</a:t>
            </a:r>
          </a:p>
          <a:p>
            <a:r>
              <a:rPr lang="en-US" dirty="0" smtClean="0">
                <a:solidFill>
                  <a:schemeClr val="tx1"/>
                </a:solidFill>
              </a:rPr>
              <a:t>With globalisation, companies have opportunities to increase the client base it serves.</a:t>
            </a:r>
          </a:p>
          <a:p>
            <a:endParaRPr lang="en-US" dirty="0">
              <a:solidFill>
                <a:schemeClr val="tx1"/>
              </a:solidFill>
            </a:endParaRPr>
          </a:p>
          <a:p>
            <a:endParaRPr lang="en-US" dirty="0" smtClean="0">
              <a:solidFill>
                <a:schemeClr val="tx1"/>
              </a:solidFill>
            </a:endParaRPr>
          </a:p>
          <a:p>
            <a:endParaRPr lang="en-US" dirty="0" smtClean="0">
              <a:solidFill>
                <a:schemeClr val="tx1"/>
              </a:solidFill>
            </a:endParaRPr>
          </a:p>
          <a:p>
            <a:endParaRPr lang="en-US" dirty="0">
              <a:solidFill>
                <a:schemeClr val="tx1"/>
              </a:solidFill>
            </a:endParaRPr>
          </a:p>
          <a:p>
            <a:endParaRPr lang="en-US" dirty="0" smtClean="0">
              <a:solidFill>
                <a:schemeClr val="tx1"/>
              </a:solidFill>
            </a:endParaRPr>
          </a:p>
          <a:p>
            <a:r>
              <a:rPr lang="en-US" dirty="0" smtClean="0">
                <a:solidFill>
                  <a:schemeClr val="tx1"/>
                </a:solidFill>
              </a:rPr>
              <a:t>However with the competition, there have been low shifting costs and  product development issues.</a:t>
            </a:r>
          </a:p>
          <a:p>
            <a:r>
              <a:rPr lang="en-US" dirty="0">
                <a:solidFill>
                  <a:schemeClr val="tx1"/>
                </a:solidFill>
              </a:rPr>
              <a:t> </a:t>
            </a:r>
            <a:r>
              <a:rPr lang="en-US" dirty="0" smtClean="0">
                <a:solidFill>
                  <a:schemeClr val="tx1"/>
                </a:solidFill>
              </a:rPr>
              <a:t>This in turn affects the company development outpaces in the rate of the firm (</a:t>
            </a:r>
            <a:r>
              <a:rPr lang="en-US" dirty="0" err="1" smtClean="0">
                <a:solidFill>
                  <a:schemeClr val="tx1"/>
                </a:solidFill>
              </a:rPr>
              <a:t>Khalayleh</a:t>
            </a:r>
            <a:r>
              <a:rPr lang="en-US" dirty="0" smtClean="0">
                <a:solidFill>
                  <a:schemeClr val="tx1"/>
                </a:solidFill>
              </a:rPr>
              <a:t> &amp; Al-</a:t>
            </a:r>
            <a:r>
              <a:rPr lang="en-US" dirty="0" err="1" smtClean="0">
                <a:solidFill>
                  <a:schemeClr val="tx1"/>
                </a:solidFill>
              </a:rPr>
              <a:t>Hawary</a:t>
            </a:r>
            <a:r>
              <a:rPr lang="en-US" dirty="0" smtClean="0">
                <a:solidFill>
                  <a:schemeClr val="tx1"/>
                </a:solidFill>
              </a:rPr>
              <a:t>, 2022).</a:t>
            </a:r>
            <a:endParaRPr lang="en-GB" dirty="0">
              <a:solidFill>
                <a:schemeClr val="tx1"/>
              </a:solidFill>
            </a:endParaRPr>
          </a:p>
        </p:txBody>
      </p:sp>
      <p:sp>
        <p:nvSpPr>
          <p:cNvPr id="5" name="Rectangle 4"/>
          <p:cNvSpPr/>
          <p:nvPr/>
        </p:nvSpPr>
        <p:spPr>
          <a:xfrm>
            <a:off x="4572000" y="304800"/>
            <a:ext cx="3886200" cy="5334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smtClean="0">
                <a:solidFill>
                  <a:schemeClr val="tx1"/>
                </a:solidFill>
              </a:rPr>
              <a:t>Competitors</a:t>
            </a:r>
          </a:p>
          <a:p>
            <a:r>
              <a:rPr lang="en-US" dirty="0" smtClean="0">
                <a:solidFill>
                  <a:schemeClr val="tx1"/>
                </a:solidFill>
              </a:rPr>
              <a:t>The hotel sector has been considered as a renowned premium investment enterprise</a:t>
            </a:r>
          </a:p>
          <a:p>
            <a:r>
              <a:rPr lang="en-US" dirty="0" smtClean="0">
                <a:solidFill>
                  <a:schemeClr val="tx1"/>
                </a:solidFill>
              </a:rPr>
              <a:t>Hence there are no such players in the market.</a:t>
            </a:r>
          </a:p>
          <a:p>
            <a:endParaRPr lang="en-US" dirty="0">
              <a:solidFill>
                <a:schemeClr val="tx1"/>
              </a:solidFill>
            </a:endParaRPr>
          </a:p>
          <a:p>
            <a:endParaRPr lang="en-US" dirty="0" smtClean="0">
              <a:solidFill>
                <a:schemeClr val="tx1"/>
              </a:solidFill>
            </a:endParaRPr>
          </a:p>
          <a:p>
            <a:endParaRPr lang="en-US" dirty="0">
              <a:solidFill>
                <a:schemeClr val="tx1"/>
              </a:solidFill>
            </a:endParaRPr>
          </a:p>
          <a:p>
            <a:endParaRPr lang="en-US" dirty="0" smtClean="0">
              <a:solidFill>
                <a:schemeClr val="tx1"/>
              </a:solidFill>
            </a:endParaRPr>
          </a:p>
          <a:p>
            <a:r>
              <a:rPr lang="en-US" dirty="0" smtClean="0">
                <a:solidFill>
                  <a:schemeClr val="tx1"/>
                </a:solidFill>
              </a:rPr>
              <a:t>The impact of labour skilled coworkers and staff is  of high necessity in this industry. However the suppliers have low bargain power.</a:t>
            </a:r>
          </a:p>
          <a:p>
            <a:r>
              <a:rPr lang="en-US" dirty="0" smtClean="0">
                <a:solidFill>
                  <a:schemeClr val="tx1"/>
                </a:solidFill>
              </a:rPr>
              <a:t>With the fact that the services being offered have alternatives,  the purchases have high bargaining power as to the suppliers.</a:t>
            </a:r>
            <a:endParaRPr lang="en-GB" dirty="0">
              <a:solidFill>
                <a:schemeClr val="tx1"/>
              </a:solidFill>
            </a:endParaRPr>
          </a:p>
        </p:txBody>
      </p:sp>
      <p:pic>
        <p:nvPicPr>
          <p:cNvPr id="3074" name="Picture 2"/>
          <p:cNvPicPr>
            <a:picLocks noChangeAspect="1" noChangeArrowheads="1"/>
          </p:cNvPicPr>
          <p:nvPr/>
        </p:nvPicPr>
        <p:blipFill>
          <a:blip r:embed="rId2"/>
          <a:srcRect/>
          <a:stretch>
            <a:fillRect/>
          </a:stretch>
        </p:blipFill>
        <p:spPr bwMode="auto">
          <a:xfrm>
            <a:off x="2514600" y="5715000"/>
            <a:ext cx="2247900" cy="1143000"/>
          </a:xfrm>
          <a:prstGeom prst="rect">
            <a:avLst/>
          </a:prstGeom>
          <a:noFill/>
          <a:ln w="9525">
            <a:noFill/>
            <a:miter lim="800000"/>
            <a:headEnd/>
            <a:tailEnd/>
          </a:ln>
          <a:effectLst/>
        </p:spPr>
      </p:pic>
      <p:pic>
        <p:nvPicPr>
          <p:cNvPr id="3076" name="Picture 4"/>
          <p:cNvPicPr>
            <a:picLocks noChangeAspect="1" noChangeArrowheads="1"/>
          </p:cNvPicPr>
          <p:nvPr/>
        </p:nvPicPr>
        <p:blipFill>
          <a:blip r:embed="rId3"/>
          <a:srcRect/>
          <a:stretch>
            <a:fillRect/>
          </a:stretch>
        </p:blipFill>
        <p:spPr bwMode="auto">
          <a:xfrm>
            <a:off x="7620000" y="5638800"/>
            <a:ext cx="1524000" cy="1066800"/>
          </a:xfrm>
          <a:prstGeom prst="rect">
            <a:avLst/>
          </a:prstGeom>
          <a:noFill/>
          <a:ln w="9525">
            <a:noFill/>
            <a:miter lim="800000"/>
            <a:headEnd/>
            <a:tailEnd/>
          </a:ln>
          <a:effectLst/>
        </p:spPr>
      </p:pic>
      <p:pic>
        <p:nvPicPr>
          <p:cNvPr id="3077" name="Picture 5"/>
          <p:cNvPicPr>
            <a:picLocks noChangeAspect="1" noChangeArrowheads="1"/>
          </p:cNvPicPr>
          <p:nvPr/>
        </p:nvPicPr>
        <p:blipFill>
          <a:blip r:embed="rId4" cstate="print"/>
          <a:srcRect/>
          <a:stretch>
            <a:fillRect/>
          </a:stretch>
        </p:blipFill>
        <p:spPr bwMode="auto">
          <a:xfrm>
            <a:off x="2057400" y="2209800"/>
            <a:ext cx="2133600" cy="1062038"/>
          </a:xfrm>
          <a:prstGeom prst="rect">
            <a:avLst/>
          </a:prstGeom>
          <a:noFill/>
          <a:ln w="9525">
            <a:noFill/>
            <a:miter lim="800000"/>
            <a:headEnd/>
            <a:tailEnd/>
          </a:ln>
          <a:effectLst/>
        </p:spPr>
      </p:pic>
      <p:pic>
        <p:nvPicPr>
          <p:cNvPr id="12" name="Picture 6"/>
          <p:cNvPicPr>
            <a:picLocks noChangeAspect="1" noChangeArrowheads="1"/>
          </p:cNvPicPr>
          <p:nvPr/>
        </p:nvPicPr>
        <p:blipFill>
          <a:blip r:embed="rId5" cstate="print"/>
          <a:srcRect/>
          <a:stretch>
            <a:fillRect/>
          </a:stretch>
        </p:blipFill>
        <p:spPr bwMode="auto">
          <a:xfrm>
            <a:off x="5867400" y="1905000"/>
            <a:ext cx="1895475" cy="11430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PESTLE</a:t>
            </a:r>
            <a:endParaRPr lang="en-GB" dirty="0"/>
          </a:p>
        </p:txBody>
      </p:sp>
      <p:sp>
        <p:nvSpPr>
          <p:cNvPr id="4" name="TextBox 3"/>
          <p:cNvSpPr txBox="1"/>
          <p:nvPr/>
        </p:nvSpPr>
        <p:spPr>
          <a:xfrm>
            <a:off x="304800" y="1981200"/>
            <a:ext cx="5029200" cy="3970318"/>
          </a:xfrm>
          <a:prstGeom prst="rect">
            <a:avLst/>
          </a:prstGeom>
          <a:noFill/>
        </p:spPr>
        <p:txBody>
          <a:bodyPr wrap="square" rtlCol="0">
            <a:spAutoFit/>
          </a:bodyPr>
          <a:lstStyle/>
          <a:p>
            <a:r>
              <a:rPr lang="en-US" b="1" dirty="0" smtClean="0"/>
              <a:t>Political:</a:t>
            </a:r>
            <a:r>
              <a:rPr lang="en-US" dirty="0" smtClean="0"/>
              <a:t> Brexit and immigrant restriction have affected the performance of the hotel. Considering that there have been more restrictions in travelling, many  of the chains have received low amount of revenues (</a:t>
            </a:r>
            <a:r>
              <a:rPr lang="en-US" dirty="0" err="1" smtClean="0"/>
              <a:t>Ianioglo</a:t>
            </a:r>
            <a:r>
              <a:rPr lang="en-US" dirty="0" smtClean="0"/>
              <a:t> &amp;</a:t>
            </a:r>
            <a:r>
              <a:rPr lang="en-US" dirty="0" err="1" smtClean="0"/>
              <a:t>Rissanen</a:t>
            </a:r>
            <a:r>
              <a:rPr lang="en-US" dirty="0" smtClean="0"/>
              <a:t>, 2020).</a:t>
            </a:r>
          </a:p>
          <a:p>
            <a:r>
              <a:rPr lang="en-US" b="1" dirty="0" smtClean="0"/>
              <a:t>Economical: </a:t>
            </a:r>
            <a:r>
              <a:rPr lang="en-US" dirty="0" smtClean="0"/>
              <a:t>With many of the currencies becoming weak, and the inflation and deflations that are being experienced in the countries, the revenues are being affected</a:t>
            </a:r>
          </a:p>
          <a:p>
            <a:r>
              <a:rPr lang="en-US" b="1" dirty="0" smtClean="0"/>
              <a:t>Social:  </a:t>
            </a:r>
            <a:r>
              <a:rPr lang="en-US" dirty="0" smtClean="0"/>
              <a:t>With the </a:t>
            </a:r>
            <a:r>
              <a:rPr lang="en-US" dirty="0" err="1" smtClean="0"/>
              <a:t>diffferent</a:t>
            </a:r>
            <a:r>
              <a:rPr lang="en-US" dirty="0" smtClean="0"/>
              <a:t> needs that are shifting as </a:t>
            </a:r>
            <a:r>
              <a:rPr lang="en-US" dirty="0" err="1" smtClean="0"/>
              <a:t>chnages</a:t>
            </a:r>
            <a:r>
              <a:rPr lang="en-US" dirty="0" smtClean="0"/>
              <a:t> occur in the society, the company has been on the </a:t>
            </a:r>
            <a:r>
              <a:rPr lang="en-US" dirty="0" err="1" smtClean="0"/>
              <a:t>topiline</a:t>
            </a:r>
            <a:r>
              <a:rPr lang="en-US" dirty="0" smtClean="0"/>
              <a:t> to ensure that it satisfies its clients.</a:t>
            </a:r>
            <a:endParaRPr lang="en-US" b="1" dirty="0" smtClean="0"/>
          </a:p>
          <a:p>
            <a:endParaRPr lang="en-GB" b="1" dirty="0"/>
          </a:p>
        </p:txBody>
      </p:sp>
      <p:pic>
        <p:nvPicPr>
          <p:cNvPr id="1026" name="Picture 2"/>
          <p:cNvPicPr>
            <a:picLocks noChangeAspect="1" noChangeArrowheads="1"/>
          </p:cNvPicPr>
          <p:nvPr/>
        </p:nvPicPr>
        <p:blipFill>
          <a:blip r:embed="rId2"/>
          <a:srcRect/>
          <a:stretch>
            <a:fillRect/>
          </a:stretch>
        </p:blipFill>
        <p:spPr bwMode="auto">
          <a:xfrm>
            <a:off x="5210175" y="2209800"/>
            <a:ext cx="3933825" cy="28956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PESTLE</a:t>
            </a:r>
            <a:endParaRPr lang="en-GB" dirty="0"/>
          </a:p>
        </p:txBody>
      </p:sp>
      <p:sp>
        <p:nvSpPr>
          <p:cNvPr id="4" name="TextBox 3"/>
          <p:cNvSpPr txBox="1"/>
          <p:nvPr/>
        </p:nvSpPr>
        <p:spPr>
          <a:xfrm>
            <a:off x="609600" y="1600200"/>
            <a:ext cx="6705600" cy="3693319"/>
          </a:xfrm>
          <a:prstGeom prst="rect">
            <a:avLst/>
          </a:prstGeom>
          <a:noFill/>
        </p:spPr>
        <p:txBody>
          <a:bodyPr wrap="square" rtlCol="0">
            <a:spAutoFit/>
          </a:bodyPr>
          <a:lstStyle/>
          <a:p>
            <a:r>
              <a:rPr lang="en-US" b="1" dirty="0" smtClean="0"/>
              <a:t>Technological: </a:t>
            </a:r>
            <a:r>
              <a:rPr lang="en-US" dirty="0" smtClean="0"/>
              <a:t> the company has been on the top page  in its innovation. It has included online customer orders, had considered data mining to ensure that  customer base targeting has improved. Furthermore the company’s marketing plan has been  based on technological innovation (</a:t>
            </a:r>
            <a:r>
              <a:rPr lang="en-US" dirty="0" err="1" smtClean="0"/>
              <a:t>Ianioglo</a:t>
            </a:r>
            <a:r>
              <a:rPr lang="en-US" dirty="0" smtClean="0"/>
              <a:t> &amp;</a:t>
            </a:r>
            <a:r>
              <a:rPr lang="en-US" dirty="0" err="1" smtClean="0"/>
              <a:t>Rissanen</a:t>
            </a:r>
            <a:r>
              <a:rPr lang="en-US" dirty="0" smtClean="0"/>
              <a:t>, 2020)</a:t>
            </a:r>
          </a:p>
          <a:p>
            <a:r>
              <a:rPr lang="en-US" b="1" dirty="0" smtClean="0"/>
              <a:t>Environmental</a:t>
            </a:r>
            <a:r>
              <a:rPr lang="en-US" dirty="0" smtClean="0"/>
              <a:t>: The hotel has included electric cars for the visitors and also it derives a high percentage of its energy from the solar, this has been done to ensure that  it is also contributing to reduction of carbon emissions</a:t>
            </a:r>
          </a:p>
          <a:p>
            <a:r>
              <a:rPr lang="en-US" b="1" dirty="0" smtClean="0"/>
              <a:t>Legal: </a:t>
            </a:r>
            <a:r>
              <a:rPr lang="en-US" dirty="0" smtClean="0"/>
              <a:t>It is the role of the company to ensure that it abides by the laws the different nations come sup with. Laws such as environmental, and licensing laws.</a:t>
            </a:r>
            <a:endParaRPr lang="en-US" b="1" dirty="0" smtClean="0"/>
          </a:p>
          <a:p>
            <a:endParaRPr lang="en-US" dirty="0" smtClean="0"/>
          </a:p>
        </p:txBody>
      </p:sp>
      <p:pic>
        <p:nvPicPr>
          <p:cNvPr id="4098" name="Picture 2"/>
          <p:cNvPicPr>
            <a:picLocks noChangeAspect="1" noChangeArrowheads="1"/>
          </p:cNvPicPr>
          <p:nvPr/>
        </p:nvPicPr>
        <p:blipFill>
          <a:blip r:embed="rId2"/>
          <a:srcRect/>
          <a:stretch>
            <a:fillRect/>
          </a:stretch>
        </p:blipFill>
        <p:spPr bwMode="auto">
          <a:xfrm>
            <a:off x="0" y="5257800"/>
            <a:ext cx="1752600" cy="1600200"/>
          </a:xfrm>
          <a:prstGeom prst="rect">
            <a:avLst/>
          </a:prstGeom>
          <a:noFill/>
          <a:ln w="9525">
            <a:noFill/>
            <a:miter lim="800000"/>
            <a:headEnd/>
            <a:tailEnd/>
          </a:ln>
          <a:effectLst/>
        </p:spPr>
      </p:pic>
      <p:pic>
        <p:nvPicPr>
          <p:cNvPr id="4099" name="Picture 3"/>
          <p:cNvPicPr>
            <a:picLocks noChangeAspect="1" noChangeArrowheads="1"/>
          </p:cNvPicPr>
          <p:nvPr/>
        </p:nvPicPr>
        <p:blipFill>
          <a:blip r:embed="rId3"/>
          <a:srcRect/>
          <a:stretch>
            <a:fillRect/>
          </a:stretch>
        </p:blipFill>
        <p:spPr bwMode="auto">
          <a:xfrm>
            <a:off x="5324475" y="5181600"/>
            <a:ext cx="3819525" cy="16764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GB" dirty="0"/>
          </a:p>
        </p:txBody>
      </p:sp>
      <p:sp>
        <p:nvSpPr>
          <p:cNvPr id="4" name="TextBox 3"/>
          <p:cNvSpPr txBox="1"/>
          <p:nvPr/>
        </p:nvSpPr>
        <p:spPr>
          <a:xfrm>
            <a:off x="381000" y="1447800"/>
            <a:ext cx="7620000" cy="2862322"/>
          </a:xfrm>
          <a:prstGeom prst="rect">
            <a:avLst/>
          </a:prstGeom>
          <a:noFill/>
        </p:spPr>
        <p:txBody>
          <a:bodyPr wrap="square" rtlCol="0">
            <a:spAutoFit/>
          </a:bodyPr>
          <a:lstStyle/>
          <a:p>
            <a:r>
              <a:rPr lang="en-US" dirty="0" smtClean="0"/>
              <a:t>The  major aim is to improve the company's profit by 5%, this is the SMART aim of the advertising campaign</a:t>
            </a:r>
          </a:p>
          <a:p>
            <a:r>
              <a:rPr lang="en-US" dirty="0" smtClean="0"/>
              <a:t>The goal is feasible as the company has well diversified and it also  </a:t>
            </a:r>
            <a:r>
              <a:rPr lang="en-US" dirty="0" err="1" smtClean="0"/>
              <a:t>hodls</a:t>
            </a:r>
            <a:r>
              <a:rPr lang="en-US" dirty="0" smtClean="0"/>
              <a:t> a brand  name that can help in convincing customers to use the services.</a:t>
            </a:r>
          </a:p>
          <a:p>
            <a:r>
              <a:rPr lang="en-US" dirty="0" smtClean="0"/>
              <a:t>Hence by using effective advertising strategies, attracting larger audience is easy</a:t>
            </a:r>
          </a:p>
          <a:p>
            <a:r>
              <a:rPr lang="en-US" dirty="0"/>
              <a:t> </a:t>
            </a:r>
            <a:r>
              <a:rPr lang="en-US" dirty="0" smtClean="0"/>
              <a:t>This sows that increasing the revenues by 5% can be achieved</a:t>
            </a:r>
          </a:p>
          <a:p>
            <a:r>
              <a:rPr lang="en-US" dirty="0" smtClean="0"/>
              <a:t>It is the target that with the strategies, within one year the target will be achieved.</a:t>
            </a:r>
            <a:endParaRPr lang="en-GB" dirty="0" smtClean="0"/>
          </a:p>
          <a:p>
            <a:endParaRPr lang="en-GB" dirty="0"/>
          </a:p>
        </p:txBody>
      </p:sp>
      <p:pic>
        <p:nvPicPr>
          <p:cNvPr id="7171" name="Picture 3"/>
          <p:cNvPicPr>
            <a:picLocks noChangeAspect="1" noChangeArrowheads="1"/>
          </p:cNvPicPr>
          <p:nvPr/>
        </p:nvPicPr>
        <p:blipFill>
          <a:blip r:embed="rId2"/>
          <a:srcRect/>
          <a:stretch>
            <a:fillRect/>
          </a:stretch>
        </p:blipFill>
        <p:spPr bwMode="auto">
          <a:xfrm>
            <a:off x="2057400" y="3733800"/>
            <a:ext cx="6438900" cy="28956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Strategy</a:t>
            </a:r>
            <a:endParaRPr lang="en-GB" dirty="0"/>
          </a:p>
        </p:txBody>
      </p:sp>
      <p:sp>
        <p:nvSpPr>
          <p:cNvPr id="4" name="TextBox 3"/>
          <p:cNvSpPr txBox="1"/>
          <p:nvPr/>
        </p:nvSpPr>
        <p:spPr>
          <a:xfrm>
            <a:off x="914400" y="1752600"/>
            <a:ext cx="6400800" cy="3416320"/>
          </a:xfrm>
          <a:prstGeom prst="rect">
            <a:avLst/>
          </a:prstGeom>
          <a:noFill/>
        </p:spPr>
        <p:txBody>
          <a:bodyPr wrap="square" rtlCol="0">
            <a:spAutoFit/>
          </a:bodyPr>
          <a:lstStyle/>
          <a:p>
            <a:r>
              <a:rPr lang="en-US" dirty="0" smtClean="0"/>
              <a:t>To ensure that it attracts many customers, the company has to ensure that the services that it offering have more value as to its competitors</a:t>
            </a:r>
          </a:p>
          <a:p>
            <a:r>
              <a:rPr lang="en-US" dirty="0" smtClean="0"/>
              <a:t>The company has to ensure that it is more conscious in its product offerings</a:t>
            </a:r>
          </a:p>
          <a:p>
            <a:r>
              <a:rPr lang="en-US" dirty="0" smtClean="0"/>
              <a:t>The company can consider and online booking process, that takes up less time and is more easy to use.</a:t>
            </a:r>
          </a:p>
          <a:p>
            <a:r>
              <a:rPr lang="en-US" dirty="0"/>
              <a:t> </a:t>
            </a:r>
            <a:r>
              <a:rPr lang="en-US" dirty="0" smtClean="0"/>
              <a:t>Also the company can consider diversification of the various products, to add more value.</a:t>
            </a:r>
          </a:p>
          <a:p>
            <a:r>
              <a:rPr lang="en-US" dirty="0" smtClean="0"/>
              <a:t>This could be in forma of a case where a tourist is  offered discounting in cases where they make reservations two times within a  year.</a:t>
            </a:r>
            <a:endParaRPr lang="en-GB" dirty="0"/>
          </a:p>
        </p:txBody>
      </p:sp>
      <p:pic>
        <p:nvPicPr>
          <p:cNvPr id="8194" name="Picture 2"/>
          <p:cNvPicPr>
            <a:picLocks noChangeAspect="1" noChangeArrowheads="1"/>
          </p:cNvPicPr>
          <p:nvPr/>
        </p:nvPicPr>
        <p:blipFill>
          <a:blip r:embed="rId2"/>
          <a:srcRect/>
          <a:stretch>
            <a:fillRect/>
          </a:stretch>
        </p:blipFill>
        <p:spPr bwMode="auto">
          <a:xfrm>
            <a:off x="5353050" y="4800600"/>
            <a:ext cx="3790950" cy="20574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Tactics Marketing Mix</a:t>
            </a:r>
            <a:endParaRPr lang="en-GB" dirty="0"/>
          </a:p>
        </p:txBody>
      </p:sp>
      <p:sp>
        <p:nvSpPr>
          <p:cNvPr id="4" name="TextBox 3"/>
          <p:cNvSpPr txBox="1"/>
          <p:nvPr/>
        </p:nvSpPr>
        <p:spPr>
          <a:xfrm>
            <a:off x="838200" y="1447800"/>
            <a:ext cx="7467600" cy="5355312"/>
          </a:xfrm>
          <a:prstGeom prst="rect">
            <a:avLst/>
          </a:prstGeom>
          <a:noFill/>
        </p:spPr>
        <p:txBody>
          <a:bodyPr wrap="square" rtlCol="0">
            <a:spAutoFit/>
          </a:bodyPr>
          <a:lstStyle/>
          <a:p>
            <a:r>
              <a:rPr lang="en-US" b="1" dirty="0" smtClean="0"/>
              <a:t>Product: </a:t>
            </a:r>
            <a:r>
              <a:rPr lang="en-US" dirty="0" smtClean="0"/>
              <a:t>Among the several services that the company provides includes, accommodations, entertainment eating and transportation</a:t>
            </a:r>
          </a:p>
          <a:p>
            <a:endParaRPr lang="en-US" dirty="0" smtClean="0"/>
          </a:p>
          <a:p>
            <a:r>
              <a:rPr lang="en-US" b="1" dirty="0"/>
              <a:t> </a:t>
            </a:r>
            <a:endParaRPr lang="en-US" b="1" dirty="0" smtClean="0"/>
          </a:p>
          <a:p>
            <a:endParaRPr lang="en-US" b="1" dirty="0"/>
          </a:p>
          <a:p>
            <a:endParaRPr lang="en-US" b="1" dirty="0" smtClean="0"/>
          </a:p>
          <a:p>
            <a:endParaRPr lang="en-US" b="1" dirty="0"/>
          </a:p>
          <a:p>
            <a:endParaRPr lang="en-US" b="1" dirty="0" smtClean="0"/>
          </a:p>
          <a:p>
            <a:endParaRPr lang="en-US" b="1" dirty="0"/>
          </a:p>
          <a:p>
            <a:r>
              <a:rPr lang="en-US" dirty="0" smtClean="0"/>
              <a:t>They can offer clients with the variety of services that they provide</a:t>
            </a:r>
          </a:p>
          <a:p>
            <a:r>
              <a:rPr lang="en-US" b="1" dirty="0"/>
              <a:t> </a:t>
            </a:r>
            <a:r>
              <a:rPr lang="en-US" dirty="0" smtClean="0"/>
              <a:t>The company considers itself as  one of the most affordable  hotels in UK as they consider more on the worth of rest that the clients will face while in the hotels.</a:t>
            </a:r>
          </a:p>
          <a:p>
            <a:r>
              <a:rPr lang="en-US" b="1" dirty="0" smtClean="0"/>
              <a:t>Price</a:t>
            </a:r>
            <a:r>
              <a:rPr lang="en-US" dirty="0" smtClean="0"/>
              <a:t>:  Since the company is focused in offering the customers with low cost, the rates of the company are not competitive.</a:t>
            </a:r>
          </a:p>
          <a:p>
            <a:r>
              <a:rPr lang="en-US" dirty="0" smtClean="0"/>
              <a:t>One can get products that are not only practical but also products that are helpful to ones health. Deals can be found at particular seasons of the year</a:t>
            </a:r>
          </a:p>
          <a:p>
            <a:r>
              <a:rPr lang="en-US" dirty="0" smtClean="0"/>
              <a:t>(Carlo, 2021)</a:t>
            </a:r>
            <a:endParaRPr lang="en-GB" dirty="0"/>
          </a:p>
        </p:txBody>
      </p:sp>
      <p:pic>
        <p:nvPicPr>
          <p:cNvPr id="9218" name="Picture 2"/>
          <p:cNvPicPr>
            <a:picLocks noChangeAspect="1" noChangeArrowheads="1"/>
          </p:cNvPicPr>
          <p:nvPr/>
        </p:nvPicPr>
        <p:blipFill>
          <a:blip r:embed="rId2"/>
          <a:srcRect/>
          <a:stretch>
            <a:fillRect/>
          </a:stretch>
        </p:blipFill>
        <p:spPr bwMode="auto">
          <a:xfrm>
            <a:off x="2095500" y="2209800"/>
            <a:ext cx="2857500" cy="17526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Tactics Marketing Mix</a:t>
            </a:r>
            <a:endParaRPr lang="en-GB" dirty="0"/>
          </a:p>
        </p:txBody>
      </p:sp>
      <p:sp>
        <p:nvSpPr>
          <p:cNvPr id="4" name="TextBox 3"/>
          <p:cNvSpPr txBox="1"/>
          <p:nvPr/>
        </p:nvSpPr>
        <p:spPr>
          <a:xfrm>
            <a:off x="381000" y="1371600"/>
            <a:ext cx="7696200" cy="3416320"/>
          </a:xfrm>
          <a:prstGeom prst="rect">
            <a:avLst/>
          </a:prstGeom>
          <a:noFill/>
        </p:spPr>
        <p:txBody>
          <a:bodyPr wrap="square" rtlCol="0">
            <a:spAutoFit/>
          </a:bodyPr>
          <a:lstStyle/>
          <a:p>
            <a:r>
              <a:rPr lang="en-US" dirty="0" smtClean="0"/>
              <a:t> </a:t>
            </a:r>
            <a:r>
              <a:rPr lang="en-US" b="1" dirty="0" smtClean="0"/>
              <a:t>Place:  </a:t>
            </a:r>
            <a:r>
              <a:rPr lang="en-US" dirty="0">
                <a:latin typeface="Times New Roman" panose="02020603050405020304" pitchFamily="18" charset="0"/>
                <a:ea typeface="Calibri" panose="020F0502020204030204" pitchFamily="34" charset="0"/>
              </a:rPr>
              <a:t>The hotel will be located in London, United Kingdom. As the premier financial centre in the world, London attracts businesses from throughout the world</a:t>
            </a:r>
            <a:r>
              <a:rPr lang="en-US" dirty="0" smtClean="0">
                <a:latin typeface="Times New Roman" panose="02020603050405020304" pitchFamily="18" charset="0"/>
                <a:ea typeface="Calibri" panose="020F0502020204030204" pitchFamily="34" charset="0"/>
              </a:rPr>
              <a:t>. The hotel is located  near airports which enables them to get clients in return they offer high accommodation services to the visitors as they travel to different destinations</a:t>
            </a:r>
          </a:p>
          <a:p>
            <a:endParaRPr lang="en-US" dirty="0">
              <a:latin typeface="Times New Roman" panose="02020603050405020304" pitchFamily="18" charset="0"/>
            </a:endParaRPr>
          </a:p>
          <a:p>
            <a:r>
              <a:rPr lang="en-US" b="1" dirty="0" smtClean="0">
                <a:latin typeface="Times New Roman" panose="02020603050405020304" pitchFamily="18" charset="0"/>
              </a:rPr>
              <a:t>Promotions: </a:t>
            </a:r>
            <a:r>
              <a:rPr lang="en-US" dirty="0" smtClean="0">
                <a:latin typeface="Times New Roman" panose="02020603050405020304" pitchFamily="18" charset="0"/>
              </a:rPr>
              <a:t>Many of the regular customers are given bonuses which entice them to stay loyal to the companies services. Through the promotions they give the clients information of places to visit what they can see and sites that are near by the hotels. With social cultural networks the companies successfully advertises its services.</a:t>
            </a:r>
          </a:p>
          <a:p>
            <a:endParaRPr lang="en-GB" b="1" dirty="0"/>
          </a:p>
        </p:txBody>
      </p:sp>
      <p:pic>
        <p:nvPicPr>
          <p:cNvPr id="10242" name="Picture 2"/>
          <p:cNvPicPr>
            <a:picLocks noChangeAspect="1" noChangeArrowheads="1"/>
          </p:cNvPicPr>
          <p:nvPr/>
        </p:nvPicPr>
        <p:blipFill>
          <a:blip r:embed="rId2"/>
          <a:srcRect/>
          <a:stretch>
            <a:fillRect/>
          </a:stretch>
        </p:blipFill>
        <p:spPr bwMode="auto">
          <a:xfrm>
            <a:off x="1752601" y="4343400"/>
            <a:ext cx="3962400" cy="226695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Actions</a:t>
            </a:r>
            <a:endParaRPr lang="en-GB" dirty="0"/>
          </a:p>
        </p:txBody>
      </p:sp>
      <p:sp>
        <p:nvSpPr>
          <p:cNvPr id="4" name="TextBox 3"/>
          <p:cNvSpPr txBox="1"/>
          <p:nvPr/>
        </p:nvSpPr>
        <p:spPr>
          <a:xfrm>
            <a:off x="762000" y="1447800"/>
            <a:ext cx="6172200" cy="3139321"/>
          </a:xfrm>
          <a:prstGeom prst="rect">
            <a:avLst/>
          </a:prstGeom>
          <a:noFill/>
        </p:spPr>
        <p:txBody>
          <a:bodyPr wrap="square" rtlCol="0">
            <a:spAutoFit/>
          </a:bodyPr>
          <a:lstStyle/>
          <a:p>
            <a:r>
              <a:rPr lang="en-US" dirty="0" smtClean="0"/>
              <a:t>Gantt chart of marketing events: The hotel marketing campaign will be read in a span of 4-5 days</a:t>
            </a:r>
          </a:p>
          <a:p>
            <a:r>
              <a:rPr lang="en-US" dirty="0"/>
              <a:t> </a:t>
            </a:r>
            <a:r>
              <a:rPr lang="en-US" dirty="0" smtClean="0"/>
              <a:t>With the main and non main information the  statistics of the customer base will be experimented</a:t>
            </a:r>
          </a:p>
          <a:p>
            <a:r>
              <a:rPr lang="en-US" dirty="0" smtClean="0"/>
              <a:t>The data regarding the target audience will be gathered within seven weeks</a:t>
            </a:r>
          </a:p>
          <a:p>
            <a:r>
              <a:rPr lang="en-US" dirty="0" smtClean="0"/>
              <a:t>A marketing campaign will be developed considering the information</a:t>
            </a:r>
          </a:p>
          <a:p>
            <a:r>
              <a:rPr lang="en-US" dirty="0"/>
              <a:t> </a:t>
            </a:r>
            <a:r>
              <a:rPr lang="en-US" dirty="0" smtClean="0"/>
              <a:t>This will take a maximum of 15 days</a:t>
            </a:r>
          </a:p>
          <a:p>
            <a:r>
              <a:rPr lang="en-US" dirty="0"/>
              <a:t> </a:t>
            </a:r>
            <a:r>
              <a:rPr lang="en-US" dirty="0" smtClean="0"/>
              <a:t>This will follow the feedback, then the particular suggestions will be made in regard to the inputs</a:t>
            </a:r>
            <a:endParaRPr lang="en-GB" dirty="0"/>
          </a:p>
        </p:txBody>
      </p:sp>
      <p:pic>
        <p:nvPicPr>
          <p:cNvPr id="11266" name="Picture 2"/>
          <p:cNvPicPr>
            <a:picLocks noChangeAspect="1" noChangeArrowheads="1"/>
          </p:cNvPicPr>
          <p:nvPr/>
        </p:nvPicPr>
        <p:blipFill>
          <a:blip r:embed="rId2"/>
          <a:srcRect/>
          <a:stretch>
            <a:fillRect/>
          </a:stretch>
        </p:blipFill>
        <p:spPr bwMode="auto">
          <a:xfrm>
            <a:off x="685800" y="4800600"/>
            <a:ext cx="6362700" cy="13716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Control</a:t>
            </a:r>
            <a:endParaRPr lang="en-GB" dirty="0"/>
          </a:p>
        </p:txBody>
      </p:sp>
      <p:sp>
        <p:nvSpPr>
          <p:cNvPr id="4" name="TextBox 3"/>
          <p:cNvSpPr txBox="1"/>
          <p:nvPr/>
        </p:nvSpPr>
        <p:spPr>
          <a:xfrm>
            <a:off x="381000" y="1447800"/>
            <a:ext cx="6629400" cy="2308324"/>
          </a:xfrm>
          <a:prstGeom prst="rect">
            <a:avLst/>
          </a:prstGeom>
          <a:noFill/>
        </p:spPr>
        <p:txBody>
          <a:bodyPr wrap="square" rtlCol="0">
            <a:spAutoFit/>
          </a:bodyPr>
          <a:lstStyle/>
          <a:p>
            <a:r>
              <a:rPr lang="en-US" dirty="0" smtClean="0"/>
              <a:t>The characters or the advantages  that brings the products of the company on the competitive edged is referred to the distinctive selling point.</a:t>
            </a:r>
          </a:p>
          <a:p>
            <a:r>
              <a:rPr lang="en-US" dirty="0"/>
              <a:t> </a:t>
            </a:r>
            <a:r>
              <a:rPr lang="en-US" dirty="0" smtClean="0"/>
              <a:t>For example, a company can use low costs in the manufacturing procedures as to its competitors</a:t>
            </a:r>
          </a:p>
          <a:p>
            <a:r>
              <a:rPr lang="en-US" dirty="0"/>
              <a:t> </a:t>
            </a:r>
            <a:r>
              <a:rPr lang="en-US" dirty="0" smtClean="0"/>
              <a:t>If the company provides services pr products to the public it is easy to define a particular USP that makes the customers to consider them as to other companies</a:t>
            </a:r>
            <a:endParaRPr lang="en-GB" dirty="0"/>
          </a:p>
        </p:txBody>
      </p:sp>
      <p:pic>
        <p:nvPicPr>
          <p:cNvPr id="12290" name="Picture 2"/>
          <p:cNvPicPr>
            <a:picLocks noChangeAspect="1" noChangeArrowheads="1"/>
          </p:cNvPicPr>
          <p:nvPr/>
        </p:nvPicPr>
        <p:blipFill>
          <a:blip r:embed="rId2"/>
          <a:srcRect/>
          <a:stretch>
            <a:fillRect/>
          </a:stretch>
        </p:blipFill>
        <p:spPr bwMode="auto">
          <a:xfrm>
            <a:off x="152400" y="4038600"/>
            <a:ext cx="6934200" cy="28194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References</a:t>
            </a:r>
            <a:endParaRPr lang="en-GB" dirty="0"/>
          </a:p>
        </p:txBody>
      </p:sp>
      <p:sp>
        <p:nvSpPr>
          <p:cNvPr id="5" name="TextBox 4"/>
          <p:cNvSpPr txBox="1"/>
          <p:nvPr/>
        </p:nvSpPr>
        <p:spPr>
          <a:xfrm>
            <a:off x="838200" y="1371600"/>
            <a:ext cx="6781800" cy="5078313"/>
          </a:xfrm>
          <a:prstGeom prst="rect">
            <a:avLst/>
          </a:prstGeom>
          <a:noFill/>
        </p:spPr>
        <p:txBody>
          <a:bodyPr wrap="square" rtlCol="0">
            <a:spAutoFit/>
          </a:bodyPr>
          <a:lstStyle/>
          <a:p>
            <a:r>
              <a:rPr lang="en-US" dirty="0" err="1" smtClean="0"/>
              <a:t>Bojanic</a:t>
            </a:r>
            <a:r>
              <a:rPr lang="en-US" dirty="0" smtClean="0"/>
              <a:t>, D. 2018 “Hospitality marketing mix and service marketing principles,” Handbook of Hospitality Marketing Management, pp. 59–84. Available at: </a:t>
            </a:r>
            <a:r>
              <a:rPr lang="en-US" dirty="0" smtClean="0">
                <a:hlinkClick r:id="rId2"/>
              </a:rPr>
              <a:t>https://</a:t>
            </a:r>
            <a:r>
              <a:rPr lang="en-US" dirty="0" err="1" smtClean="0">
                <a:hlinkClick r:id="rId2"/>
              </a:rPr>
              <a:t>doi.org</a:t>
            </a:r>
            <a:r>
              <a:rPr lang="en-US" dirty="0" smtClean="0">
                <a:hlinkClick r:id="rId2"/>
              </a:rPr>
              <a:t>/10.1016/</a:t>
            </a:r>
            <a:r>
              <a:rPr lang="en-US" dirty="0" err="1" smtClean="0">
                <a:hlinkClick r:id="rId2"/>
              </a:rPr>
              <a:t>b978</a:t>
            </a:r>
            <a:r>
              <a:rPr lang="en-US" dirty="0" smtClean="0">
                <a:hlinkClick r:id="rId2"/>
              </a:rPr>
              <a:t>-0- 08-045080-3.50006-8</a:t>
            </a:r>
            <a:r>
              <a:rPr lang="en-US" dirty="0" smtClean="0"/>
              <a:t>.</a:t>
            </a:r>
          </a:p>
          <a:p>
            <a:r>
              <a:rPr lang="en-US" dirty="0" smtClean="0"/>
              <a:t> Carlo, C. 2021 “Critical success factors in hotel companies: A managerial perspective,” Journal of Tourism and Hospitality Management, 9(2). Available at: </a:t>
            </a:r>
            <a:r>
              <a:rPr lang="en-US" dirty="0" err="1" smtClean="0"/>
              <a:t>https://doi.org/10.15640/jthm.v9n2a1</a:t>
            </a:r>
            <a:r>
              <a:rPr lang="en-US" dirty="0" smtClean="0"/>
              <a:t>. </a:t>
            </a:r>
          </a:p>
          <a:p>
            <a:endParaRPr lang="en-US" dirty="0"/>
          </a:p>
          <a:p>
            <a:r>
              <a:rPr lang="en-US" dirty="0" err="1" smtClean="0"/>
              <a:t>Ianioglo</a:t>
            </a:r>
            <a:r>
              <a:rPr lang="en-US" dirty="0" smtClean="0"/>
              <a:t>, A. and </a:t>
            </a:r>
            <a:r>
              <a:rPr lang="en-US" dirty="0" err="1" smtClean="0"/>
              <a:t>Rissanen</a:t>
            </a:r>
            <a:r>
              <a:rPr lang="en-US" dirty="0" smtClean="0"/>
              <a:t>, M. 2020 “Global trends and tourism development in peripheral areas,” Scandinavian Journal of Hospitality and Tourism, 20(5), pp. 520–539. Available at: </a:t>
            </a:r>
            <a:r>
              <a:rPr lang="en-US" dirty="0" err="1" smtClean="0">
                <a:hlinkClick r:id="rId3"/>
              </a:rPr>
              <a:t>https://doi.org/10.1080/15022250.2020.1848620</a:t>
            </a:r>
            <a:endParaRPr lang="en-US" dirty="0"/>
          </a:p>
          <a:p>
            <a:r>
              <a:rPr lang="en-US" dirty="0" smtClean="0"/>
              <a:t> </a:t>
            </a:r>
            <a:r>
              <a:rPr lang="en-US" dirty="0" err="1" smtClean="0"/>
              <a:t>Khalayleh</a:t>
            </a:r>
            <a:r>
              <a:rPr lang="en-US" dirty="0" smtClean="0"/>
              <a:t>, M.A. and Al-</a:t>
            </a:r>
            <a:r>
              <a:rPr lang="en-US" dirty="0" err="1" smtClean="0"/>
              <a:t>Hawary</a:t>
            </a:r>
            <a:r>
              <a:rPr lang="en-US" dirty="0" smtClean="0"/>
              <a:t>, S. 2022 “The impact of digital content of marketing mix on marketing performance: An Experimental Study at five-star hotels in Jordan,” International Journal of Data and Network Science, 6(4), pp. 1023–1032. Available at: </a:t>
            </a:r>
            <a:r>
              <a:rPr lang="en-US" dirty="0" err="1" smtClean="0"/>
              <a:t>https://doi.org/10.5267/j.ijdns.2022.8.008</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146</TotalTime>
  <Words>1132</Words>
  <Application>Microsoft Office PowerPoint</Application>
  <PresentationFormat>On-screen Show (4:3)</PresentationFormat>
  <Paragraphs>77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Apex</vt:lpstr>
      <vt:lpstr>Marketing Plan for Marriott Hotel</vt:lpstr>
      <vt:lpstr>Slide 2</vt:lpstr>
      <vt:lpstr>Slide 3</vt:lpstr>
      <vt:lpstr>Slide 4</vt:lpstr>
      <vt:lpstr>PESTLE</vt:lpstr>
      <vt:lpstr>PESTLE</vt:lpstr>
      <vt:lpstr>Objectives</vt:lpstr>
      <vt:lpstr>Strategy</vt:lpstr>
      <vt:lpstr>Tactics Marketing Mix</vt:lpstr>
      <vt:lpstr>Tactics Marketing Mix</vt:lpstr>
      <vt:lpstr>Actions</vt:lpstr>
      <vt:lpstr>Control</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 for Marriott Hotel</dc:title>
  <dc:creator>Mirrie</dc:creator>
  <cp:lastModifiedBy>Mirrie</cp:lastModifiedBy>
  <cp:revision>15</cp:revision>
  <dcterms:created xsi:type="dcterms:W3CDTF">2023-03-03T16:38:40Z</dcterms:created>
  <dcterms:modified xsi:type="dcterms:W3CDTF">2023-03-03T19:05:07Z</dcterms:modified>
</cp:coreProperties>
</file>