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D59587-EB56-43C0-B14C-C9D26522137B}" v="261" dt="2023-05-25T18:08:27.7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806" y="-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48D3D-1F32-46B6-B2EA-648A106D1023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470E27-BA07-472E-BBB3-9B68053EC4DA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48D3D-1F32-46B6-B2EA-648A106D1023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470E27-BA07-472E-BBB3-9B68053EC4DA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48D3D-1F32-46B6-B2EA-648A106D1023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470E27-BA07-472E-BBB3-9B68053EC4D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48D3D-1F32-46B6-B2EA-648A106D1023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470E27-BA07-472E-BBB3-9B68053EC4D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48D3D-1F32-46B6-B2EA-648A106D1023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470E27-BA07-472E-BBB3-9B68053EC4DA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48D3D-1F32-46B6-B2EA-648A106D1023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470E27-BA07-472E-BBB3-9B68053EC4D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48D3D-1F32-46B6-B2EA-648A106D1023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470E27-BA07-472E-BBB3-9B68053EC4D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48D3D-1F32-46B6-B2EA-648A106D1023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470E27-BA07-472E-BBB3-9B68053EC4DA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48D3D-1F32-46B6-B2EA-648A106D1023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470E27-BA07-472E-BBB3-9B68053EC4DA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48D3D-1F32-46B6-B2EA-648A106D1023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70E27-BA07-472E-BBB3-9B68053EC4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48D3D-1F32-46B6-B2EA-648A106D1023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70E27-BA07-472E-BBB3-9B68053EC4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DC48D3D-1F32-46B6-B2EA-648A106D1023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61470E27-BA07-472E-BBB3-9B68053EC4DA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4.jpe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BCD1B9B-DC56-F3DC-3CB7-489C4CBCD5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8543" y="2526103"/>
            <a:ext cx="6096000" cy="3657599"/>
          </a:xfrm>
        </p:spPr>
        <p:txBody>
          <a:bodyPr/>
          <a:lstStyle/>
          <a:p>
            <a:pPr marL="18415" indent="0">
              <a:buNone/>
            </a:pPr>
            <a:r>
              <a:rPr lang="en-US" dirty="0"/>
              <a:t>Student name: Syed Shahed Ahmed</a:t>
            </a:r>
          </a:p>
          <a:p>
            <a:pPr marL="18415" indent="0">
              <a:buNone/>
            </a:pPr>
            <a:r>
              <a:rPr lang="en-US" dirty="0"/>
              <a:t>Student ID number: 2210199</a:t>
            </a:r>
          </a:p>
          <a:p>
            <a:pPr marL="18415" indent="0">
              <a:buNone/>
            </a:pPr>
            <a:r>
              <a:rPr lang="en-US" dirty="0"/>
              <a:t>Module code: BMIH4003</a:t>
            </a:r>
          </a:p>
          <a:p>
            <a:pPr marL="18415" indent="0">
              <a:buNone/>
            </a:pPr>
            <a:r>
              <a:rPr lang="en-US" dirty="0"/>
              <a:t>Lecturers: Charlotte Joyner</a:t>
            </a:r>
          </a:p>
          <a:p>
            <a:pPr marL="18415" indent="0">
              <a:buNone/>
            </a:pPr>
            <a:r>
              <a:rPr lang="en-US" dirty="0"/>
              <a:t>Internal Verifier: Tristan Hawkins</a:t>
            </a:r>
          </a:p>
          <a:p>
            <a:pPr marL="18415" indent="0">
              <a:buNone/>
            </a:pPr>
            <a:r>
              <a:rPr lang="en-US" dirty="0"/>
              <a:t>Word count (or equivalent): 10 minutes</a:t>
            </a:r>
          </a:p>
          <a:p>
            <a:pPr marL="18415" indent="0">
              <a:buNone/>
            </a:pPr>
            <a:r>
              <a:rPr lang="en-US" dirty="0"/>
              <a:t>Submission date: 26/05/2023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6528B61-D7E1-7AC2-523A-B5F3B4778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68" y="1756913"/>
            <a:ext cx="8880894" cy="900023"/>
          </a:xfrm>
        </p:spPr>
        <p:txBody>
          <a:bodyPr/>
          <a:lstStyle/>
          <a:p>
            <a:r>
              <a:rPr lang="en-US" sz="3200" dirty="0"/>
              <a:t>Role and importance of quality service, Hospitality, and guest services in the hospitality industry: A focus on IHG'S Intercontinental hotels &amp; Resorts</a:t>
            </a:r>
          </a:p>
        </p:txBody>
      </p:sp>
    </p:spTree>
    <p:extLst>
      <p:ext uri="{BB962C8B-B14F-4D97-AF65-F5344CB8AC3E}">
        <p14:creationId xmlns:p14="http://schemas.microsoft.com/office/powerpoint/2010/main" val="31941029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4638895"/>
              </p:ext>
            </p:extLst>
          </p:nvPr>
        </p:nvGraphicFramePr>
        <p:xfrm>
          <a:off x="827584" y="1484784"/>
          <a:ext cx="7200900" cy="3781812"/>
        </p:xfrm>
        <a:graphic>
          <a:graphicData uri="http://schemas.openxmlformats.org/drawingml/2006/table">
            <a:tbl>
              <a:tblPr firstRow="1" firstCol="1" bandRow="1"/>
              <a:tblGrid>
                <a:gridCol w="3238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38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39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0"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 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Contents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Page(s)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Presentation Content Table 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1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Slide 1 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Role and Importance of Quality Service, Hospitality, and Guest Services in the Hospitality Industry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 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A Focus on IHG's InterContinental Hotels &amp; Resorts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 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2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Slide 2 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Introduction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3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Slide 3 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Main Consumers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4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Slide 4 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Nature, Scope, and Role of Guest Services and Facilities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5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Slide 5 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Role and Function of Guest Services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6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Slide 6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Importance of Hospitality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7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6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Slide 7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Meeting/Exceeding Guest Expectations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8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Slide 8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Importance of Exceeding Guest Expectations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9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Slide 9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Summary/Conclusion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10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Slide 10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/>
                          <a:ea typeface="Calibri"/>
                          <a:cs typeface="Arial"/>
                        </a:rPr>
                        <a:t>References</a:t>
                      </a:r>
                      <a:endParaRPr lang="en-GB" sz="12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/>
                          <a:ea typeface="Calibri"/>
                          <a:cs typeface="Arial"/>
                        </a:rPr>
                        <a:t>11</a:t>
                      </a:r>
                      <a:endParaRPr lang="en-GB" sz="12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95126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58213" y="1916832"/>
            <a:ext cx="7344816" cy="2344231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en-GB" sz="2400" dirty="0">
                <a:effectLst/>
                <a:latin typeface="Arial"/>
                <a:ea typeface="Calibri"/>
                <a:cs typeface="Times New Roman"/>
              </a:rPr>
              <a:t>Title: Role and Importance of Quality Service, Hospitality, and Guest Services in the Hospitality Industry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en-GB" sz="2400" dirty="0">
                <a:effectLst/>
                <a:latin typeface="Arial"/>
                <a:ea typeface="Calibri"/>
                <a:cs typeface="Times New Roman"/>
              </a:rPr>
              <a:t>Subtitle: A Focus on IHG's InterContinental Hotels &amp; Resorts</a:t>
            </a:r>
          </a:p>
        </p:txBody>
      </p:sp>
    </p:spTree>
    <p:extLst>
      <p:ext uri="{BB962C8B-B14F-4D97-AF65-F5344CB8AC3E}">
        <p14:creationId xmlns:p14="http://schemas.microsoft.com/office/powerpoint/2010/main" val="1009867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58213" y="1196752"/>
            <a:ext cx="7344816" cy="319369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en-GB" sz="2400" dirty="0">
                <a:effectLst/>
                <a:latin typeface="Arial"/>
                <a:ea typeface="Calibri"/>
                <a:cs typeface="Times New Roman"/>
              </a:rPr>
              <a:t>InterContinental Hotels &amp; Resorts is a luxury brand under the IHG umbrella, known for its exceptional service and hospitality.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en-GB" sz="2400" dirty="0">
                <a:effectLst/>
                <a:latin typeface="Arial"/>
                <a:ea typeface="Calibri"/>
                <a:cs typeface="Times New Roman"/>
              </a:rPr>
              <a:t>The brand has a global presence and is renowned for its iconic properties in prime locations worldwide. </a:t>
            </a:r>
            <a:r>
              <a:rPr lang="en-GB" sz="2400" dirty="0">
                <a:latin typeface="Arial"/>
                <a:ea typeface="Calibri"/>
                <a:cs typeface="Times New Roman"/>
              </a:rPr>
              <a:t>It has 205 properties in 68 locations globally. </a:t>
            </a:r>
            <a:endParaRPr lang="en-GB" sz="2400" dirty="0">
              <a:effectLst/>
              <a:latin typeface="Arial"/>
              <a:ea typeface="Calibri"/>
              <a:cs typeface="Times New Roman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339752" y="541010"/>
            <a:ext cx="4104456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Introduction</a:t>
            </a:r>
          </a:p>
        </p:txBody>
      </p:sp>
      <p:pic>
        <p:nvPicPr>
          <p:cNvPr id="2052" name="Picture 4" descr="C:\Users\wizwa\AppData\Local\Microsoft\Windows\INetCache\IE\IB5O0PSG\InterContinentalLogo.svg[1]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512" y="4653136"/>
            <a:ext cx="33528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wizwa\AppData\Local\Microsoft\Windows\INetCache\IE\EUXGOJFH\hotelday.qa_83159310_236354577368145_1881612558337069490_n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933056"/>
            <a:ext cx="2427391" cy="2427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046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58213" y="1196752"/>
            <a:ext cx="7344816" cy="2732799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en-GB" sz="2400" dirty="0">
                <a:effectLst/>
                <a:latin typeface="Arial"/>
                <a:ea typeface="Calibri"/>
                <a:cs typeface="Times New Roman"/>
              </a:rPr>
              <a:t>The main consumers of InterContinental Hotels &amp; Resorts are affluent and discerning travellers seeking luxury experiences.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Symbol"/>
              <a:buChar char=""/>
              <a:tabLst>
                <a:tab pos="457200" algn="l"/>
              </a:tabLst>
            </a:pPr>
            <a:r>
              <a:rPr lang="en-GB" sz="2400" dirty="0">
                <a:effectLst/>
                <a:latin typeface="Arial"/>
                <a:ea typeface="Calibri"/>
                <a:cs typeface="Times New Roman"/>
              </a:rPr>
              <a:t>The brand appeals to business executives, high-end tourists, and affluent families who prioritise quality and personalised service.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39752" y="541010"/>
            <a:ext cx="4104456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Main Consumers</a:t>
            </a:r>
          </a:p>
        </p:txBody>
      </p:sp>
      <p:pic>
        <p:nvPicPr>
          <p:cNvPr id="2052" name="Picture 4" descr="C:\Users\wizwa\AppData\Local\Microsoft\Windows\INetCache\IE\IB5O0PSG\InterContinentalLogo.svg[1]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201" y="260648"/>
            <a:ext cx="2010578" cy="776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wizwa\AppData\Local\Microsoft\Windows\INetCache\IE\WN4XFU17\hotelday.qa_84146295_175117550463163_9139088918238723410_n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038" y="4149080"/>
            <a:ext cx="2564904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wizwa\AppData\Local\Microsoft\Windows\INetCache\IE\IB5O0PSG\p706232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90447"/>
            <a:ext cx="2990211" cy="2238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0580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1166731"/>
            <a:ext cx="8712968" cy="3445174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InterContinental Hotels &amp; Resorts offers a range of guest services and facilities to ensure a memorable stay.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Personalised concierge services provide guests with tailored recommendations, reservations, and assistance.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24/7 room service ensures guests can enjoy in-room dining at any time.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Luxurious amenities such as spa facilities, fitness centres, and swimming pools enhance the overall guest experience.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The role of guest services is to anticipate and fulfil guests' needs, providing comfort, convenience, and a sense of luxury.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05675" y="325889"/>
            <a:ext cx="4104456" cy="646331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Nature, Scope, and Role of Guest Services and Facilities</a:t>
            </a:r>
          </a:p>
        </p:txBody>
      </p:sp>
      <p:pic>
        <p:nvPicPr>
          <p:cNvPr id="2052" name="Picture 4" descr="C:\Users\wizwa\AppData\Local\Microsoft\Windows\INetCache\IE\IB5O0PSG\InterContinentalLogo.svg[1]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201" y="260648"/>
            <a:ext cx="2010578" cy="776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wizwa\AppData\Local\Microsoft\Windows\INetCache\IE\ESB9EHLW\Crowne-Plaza-Helsinki-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636575"/>
            <a:ext cx="3030219" cy="167274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101" name="Picture 5" descr="C:\Users\wizwa\AppData\Local\Microsoft\Windows\INetCache\IE\WN4XFU17\hotelday.qa_84016534_192121271875062_3418874754231671868_n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325859"/>
            <a:ext cx="3284984" cy="22048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5875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0728" y="980728"/>
            <a:ext cx="8712968" cy="2260106"/>
          </a:xfrm>
          <a:prstGeom prst="rect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Considering the role and function of guest services is crucial for hotels in the hospitality industry.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Guest services directly impact guest satisfaction, loyalty, and the hotel's reputation.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Attention to detail, responsiveness, and personalised interactions contribute to creating a positive and memorable guest experience..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05675" y="325889"/>
            <a:ext cx="4104456" cy="369332"/>
          </a:xfrm>
          <a:prstGeom prst="rec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Role and Function of Guest Services</a:t>
            </a:r>
          </a:p>
        </p:txBody>
      </p:sp>
      <p:pic>
        <p:nvPicPr>
          <p:cNvPr id="2052" name="Picture 4" descr="C:\Users\wizwa\AppData\Local\Microsoft\Windows\INetCache\IE\IB5O0PSG\InterContinentalLogo.svg[1]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159" y="122148"/>
            <a:ext cx="2010578" cy="776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wizwa\AppData\Local\Microsoft\Windows\INetCache\IE\ESB9EHLW\Crowne-Plaza-Helsinki-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9000"/>
            <a:ext cx="3194789" cy="26829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123" name="Picture 3" descr="C:\Users\wizwa\AppData\Local\Microsoft\Windows\INetCache\IE\WN4XFU17\hotelday.qa_84146295_175117550463163_9139088918238723410_n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312" y="3193013"/>
            <a:ext cx="3805384" cy="3557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87219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0728" y="980728"/>
            <a:ext cx="8712968" cy="2260106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Hospitality is the foundation of the hotel industry, encompassing the warm and welcoming treatment of guests.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It plays a vital role in creating a positive atmosphere, ensuring guest comfort, and fostering a sense of belonging.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Hospitality goes beyond service and facilities, extending to genuine care, empathy, and personalised interactions.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05675" y="325889"/>
            <a:ext cx="4104456" cy="369332"/>
          </a:xfrm>
          <a:prstGeom prst="rect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Importance of Hospitality</a:t>
            </a:r>
          </a:p>
        </p:txBody>
      </p:sp>
      <p:pic>
        <p:nvPicPr>
          <p:cNvPr id="2052" name="Picture 4" descr="C:\Users\wizwa\AppData\Local\Microsoft\Windows\INetCache\IE\IB5O0PSG\InterContinentalLogo.svg[1]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159" y="122148"/>
            <a:ext cx="2010578" cy="776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wizwa\AppData\Local\Microsoft\Windows\INetCache\IE\ESB9EHLW\Crowne-Plaza-Helsinki-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9000"/>
            <a:ext cx="3194789" cy="26829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wizwa\AppData\Local\Microsoft\Windows\INetCache\IE\WN4XFU17\hotelday.qa_84146295_175117550463163_9139088918238723410_n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52936"/>
            <a:ext cx="3805384" cy="35576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2619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0728" y="980728"/>
            <a:ext cx="8712968" cy="2998385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InterContinental Hotels &amp; Resorts excels in meeting and exceeding guest expectations.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The brand's personalised service ensures each guest's unique needs and preferences are met.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Anticipating guest needs, offering thoughtful surprises, and paying attention to details contribute to exceptional experiences.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Positive guest reviews and testimonials demonstrate the brand's success in delivering exceptional service and exceeding expectations.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05675" y="325889"/>
            <a:ext cx="4104456" cy="646331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Meeting/Exceeding Guest Expectations</a:t>
            </a:r>
          </a:p>
        </p:txBody>
      </p:sp>
      <p:pic>
        <p:nvPicPr>
          <p:cNvPr id="2052" name="Picture 4" descr="C:\Users\wizwa\AppData\Local\Microsoft\Windows\INetCache\IE\IB5O0PSG\InterContinentalLogo.svg[1]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159" y="122148"/>
            <a:ext cx="2010578" cy="776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wizwa\AppData\Local\Microsoft\Windows\INetCache\IE\ESB9EHLW\Crowne-Plaza-Helsinki-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89040"/>
            <a:ext cx="3194789" cy="26829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wizwa\AppData\Local\Microsoft\Windows\INetCache\IE\WN4XFU17\hotelday.qa_84146295_175117550463163_9139088918238723410_n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615" y="3789040"/>
            <a:ext cx="2804081" cy="262149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wizwa\AppData\Local\Microsoft\Windows\INetCache\IE\IB5O0PSG\4565493188_6435f0b83f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5421" y="4061824"/>
            <a:ext cx="2844194" cy="213742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06840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79714" y="1628800"/>
            <a:ext cx="5011352" cy="3534301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Exceeding guest expectations is vital for hotels to achieve guest satisfaction, loyalty, and positive word-of-mouth.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Exceptional experiences result in repeat visits, increased bookings, and recommendations to others.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Exceeding expectations strengthens the hotel's reputation and competitive advantage, contributing to its financial success.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649054"/>
            <a:ext cx="4104456" cy="646331"/>
          </a:xfrm>
          <a:prstGeom prst="rect">
            <a:avLst/>
          </a:prstGeom>
          <a:solidFill>
            <a:srgbClr val="C00000"/>
          </a:solidFill>
          <a:ln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Importance of Exceeding Guest Expectations</a:t>
            </a:r>
          </a:p>
        </p:txBody>
      </p:sp>
      <p:pic>
        <p:nvPicPr>
          <p:cNvPr id="2052" name="Picture 4" descr="C:\Users\wizwa\AppData\Local\Microsoft\Windows\INetCache\IE\IB5O0PSG\InterContinentalLogo.svg[1]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159" y="122148"/>
            <a:ext cx="2010578" cy="776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wizwa\AppData\Local\Microsoft\Windows\INetCache\IE\WN4XFU17\hotelday.qa_84146295_175117550463163_9139088918238723410_n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847607"/>
            <a:ext cx="3312368" cy="309668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99707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79714" y="1628800"/>
            <a:ext cx="4524334" cy="4489947"/>
          </a:xfrm>
          <a:prstGeom prst="rect">
            <a:avLst/>
          </a:prstGeom>
          <a:gradFill flip="none" rotWithShape="1">
            <a:gsLst>
              <a:gs pos="0">
                <a:schemeClr val="accent3">
                  <a:shade val="30000"/>
                  <a:satMod val="115000"/>
                </a:schemeClr>
              </a:gs>
              <a:gs pos="50000">
                <a:schemeClr val="accent3">
                  <a:shade val="67500"/>
                  <a:satMod val="115000"/>
                </a:schemeClr>
              </a:gs>
              <a:gs pos="100000">
                <a:schemeClr val="accent3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The role and importance of quality service, hospitality, and guest services in the hospitality industry are critical for success.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InterContinental Hotels &amp; Resorts, as a luxury brand, understands the significance of these elements and excels in delivering exceptional experiences.</a:t>
            </a:r>
          </a:p>
          <a:p>
            <a:pPr marL="285750" lvl="0" indent="-285750">
              <a:lnSpc>
                <a:spcPct val="115000"/>
              </a:lnSpc>
              <a:spcAft>
                <a:spcPts val="10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By considering the role and function of guest services, hotels can create memorable stays that exceed guest expectations and foster loyalty.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649054"/>
            <a:ext cx="4104456" cy="369332"/>
          </a:xfrm>
          <a:prstGeom prst="rect">
            <a:avLst/>
          </a:prstGeom>
          <a:solidFill>
            <a:srgbClr val="00B0F0"/>
          </a:solidFill>
          <a:ln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Conclusion</a:t>
            </a:r>
          </a:p>
        </p:txBody>
      </p:sp>
      <p:pic>
        <p:nvPicPr>
          <p:cNvPr id="2052" name="Picture 4" descr="C:\Users\wizwa\AppData\Local\Microsoft\Windows\INetCache\IE\IB5O0PSG\InterContinentalLogo.svg[1]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159" y="122148"/>
            <a:ext cx="2010578" cy="776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wizwa\AppData\Local\Microsoft\Windows\INetCache\IE\IB5O0PSG\The_world-famous_InterContinental_Hotel_on_Park_Lane_in_London,_England,_United_Kingdom!_Grand_hospitality!_Enjoy_the_magic!_)_(4621433596)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416" y="1942187"/>
            <a:ext cx="3573100" cy="26798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159817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79712" y="692696"/>
            <a:ext cx="8268023" cy="5706177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solidFill>
              <a:schemeClr val="bg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1. </a:t>
            </a:r>
            <a:r>
              <a:rPr lang="en-GB" sz="1200" dirty="0">
                <a:effectLst/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The Mind Tools content team (2023) The Segmentation, Targeting and Positioning (STP) Marketing Model What Is the STP Process in Marketing? Available at: https://www.mindtools.com/pages/article/stp-model.htm (Accessed: 14 May 2023)</a:t>
            </a: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2.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Socialtables</a:t>
            </a:r>
            <a:r>
              <a:rPr lang="en-GB" sz="1200" dirty="0">
                <a:effectLst/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(2022) The Ultimate Guide to The World’s Top Hotel Brands and Their Properties. Available at: https://www.socialtables.com/blog/hospitality/top-hotel-brands-chains-groups/#marriott (Accessed: 14 May 2023)</a:t>
            </a:r>
          </a:p>
          <a:p>
            <a:pPr marL="228600" lvl="0" indent="-228600">
              <a:lnSpc>
                <a:spcPct val="115000"/>
              </a:lnSpc>
              <a:spcAft>
                <a:spcPts val="1000"/>
              </a:spcAft>
              <a:buSzPts val="1000"/>
              <a:buAutoNum type="arabicPeriod" startAt="3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Au, S. (2020). 17 IHG Hotel Brands: Mainstream, Upscale, and Luxury. [online] UpgradedPoints.com. Available at: https://upgradedpoints.com/travel/hotels/ihg-hotel-brands/#:~:text=With%20nearly%206%2C000%20properties%20in [Accessed 14 May 2023].</a:t>
            </a: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4.	Hotel Tech Report. (2019). What is Hospitality? An In-Depth Look For Professionals. Available at: https://hoteltechreport.com/news/what-is-hospitality (Accessed: 14 May 2023)</a:t>
            </a: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5.	Nast, C. (2021). Celebrating 75 Years of Pioneering Luxury Travel with InterContinental Hotels &amp; Resorts.  Condé Nast </a:t>
            </a:r>
            <a:r>
              <a:rPr lang="en-GB" sz="12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Traveler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Available at: https://www.cntraveler.com/sponsored/story/past-present-and-future-75-years-of-pioneering-luxury-travel-with-intercontinental-hotels-and-resorts#:~:text=As%20the%20first%20global%20luxury (Accessed 12 May 2023).</a:t>
            </a:r>
          </a:p>
          <a:p>
            <a:pPr marL="228600" lvl="0" indent="-228600">
              <a:lnSpc>
                <a:spcPct val="115000"/>
              </a:lnSpc>
              <a:spcAft>
                <a:spcPts val="1000"/>
              </a:spcAft>
              <a:buSzPts val="1000"/>
              <a:buAutoNum type="arabicPeriod" startAt="6"/>
              <a:tabLst>
                <a:tab pos="457200" algn="l"/>
              </a:tabLst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InterContinental Hotels Group PLC. (</a:t>
            </a:r>
            <a:r>
              <a:rPr lang="en-GB" sz="12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n.d.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). About us. Available at: https://www.ihgplc.com/en/about-us#:~:text=IHG%C2%AE%20Hotels%20%26%20Resorts%20is (Accessed 12 May 2023)</a:t>
            </a:r>
          </a:p>
          <a:p>
            <a:pPr marL="228600" lvl="0" indent="-228600">
              <a:lnSpc>
                <a:spcPct val="115000"/>
              </a:lnSpc>
              <a:spcAft>
                <a:spcPts val="1000"/>
              </a:spcAft>
              <a:buSzPts val="1000"/>
              <a:buAutoNum type="arabicPeriod" startAt="7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IHG (2019). Our History.  InterContinental Hotels Group PLC. Available at: https://www.ihgplc.com/en/about-us/our-history (Accessed 12 May 2023).</a:t>
            </a: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endParaRPr lang="en-GB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endParaRPr lang="en-GB" sz="1200" dirty="0">
              <a:effectLst/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endParaRPr lang="en-GB" sz="1200" dirty="0">
              <a:effectLst/>
              <a:latin typeface="Arial"/>
              <a:ea typeface="Calibri"/>
              <a:cs typeface="Times New Roman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267744" y="116632"/>
            <a:ext cx="4104456" cy="369332"/>
          </a:xfrm>
          <a:prstGeom prst="rect">
            <a:avLst/>
          </a:prstGeom>
          <a:solidFill>
            <a:srgbClr val="00B0F0"/>
          </a:solidFill>
          <a:ln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40431444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79712" y="692696"/>
            <a:ext cx="8268023" cy="4259628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solidFill>
              <a:schemeClr val="bg1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8.	www.mews.com. (2022 Five frequent hotel guest expectations and how to exceed them. Available at: https://www.mews.com/en/blog/hotel-guest-expectations#:~:text=Going%20beyond%20the%20expected%20gives [Accessed 12 May 2023].</a:t>
            </a: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9.	</a:t>
            </a:r>
            <a:r>
              <a:rPr lang="en-GB" sz="12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Enz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C. (</a:t>
            </a:r>
            <a:r>
              <a:rPr lang="en-GB" sz="12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n.d.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). Competing Successfully with Other Hotels: The Role of Strategy. [online] Available at: https://ecommons.cornell.edu/bitstream/handle/1813/71502/Enz8_Competition_Successfully_with_Other_Hotels004.pdf?sequence=1#:~:text=The%20company (Accessed 13 May 2023).</a:t>
            </a: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10.	Responsible business - intercontinental hotels group PLC. Available at: https://www.ihgplc.com/en/responsible-business (Accessed: 14 May 2023).</a:t>
            </a: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11.	Hollander, J (2022) IHG’s 17 Hotel Brands explained - hotel tech report. Available at: https://hoteltechreport.com/news/ihg-hotel-brands (Accessed: 14 May 2023).</a:t>
            </a: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12.	 Intercontinental by IHG (no date) Hospitality Net. Available at: https://www.hospitalitynet.org/brand/23000047/intercontinental.html (Accessed: 15 May 2023). </a:t>
            </a: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13.	</a:t>
            </a:r>
            <a:r>
              <a:rPr lang="en-GB" sz="12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Elphick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D. (2022) Guest experience in hotels: How to achieve complete customer satisfaction, </a:t>
            </a:r>
            <a:r>
              <a:rPr lang="en-GB" sz="12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SiteMinder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Available at: https://www.siteminder.com/r/trends-advice/hotel-guest-experience/guest-experience-hotels-customer-satisfaction/ (Accessed: 16 May 2023).</a:t>
            </a:r>
          </a:p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endParaRPr lang="en-GB" sz="1200" dirty="0">
              <a:effectLst/>
              <a:latin typeface="Arial"/>
              <a:ea typeface="Calibri"/>
              <a:cs typeface="Times New Roman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267744" y="116632"/>
            <a:ext cx="4104456" cy="369332"/>
          </a:xfrm>
          <a:prstGeom prst="rect">
            <a:avLst/>
          </a:prstGeom>
          <a:solidFill>
            <a:srgbClr val="00B0F0"/>
          </a:solidFill>
          <a:ln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9495010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lementa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Elemental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lemental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57</TotalTime>
  <Words>728</Words>
  <Application>Microsoft Office PowerPoint</Application>
  <PresentationFormat>On-screen Show (4:3)</PresentationFormat>
  <Paragraphs>89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Elemental</vt:lpstr>
      <vt:lpstr>Role and importance of quality service, Hospitality, and guest services in the hospitality industry: A focus on IHG'S Intercontinental hotels &amp; Resorts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wizwazeer</dc:creator>
  <cp:lastModifiedBy>wizwazeer</cp:lastModifiedBy>
  <cp:revision>68</cp:revision>
  <dcterms:created xsi:type="dcterms:W3CDTF">2023-05-25T11:46:02Z</dcterms:created>
  <dcterms:modified xsi:type="dcterms:W3CDTF">2023-05-25T18:09:08Z</dcterms:modified>
</cp:coreProperties>
</file>