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5"/>
  </p:notesMasterIdLst>
  <p:sldIdLst>
    <p:sldId id="260" r:id="rId7"/>
    <p:sldId id="262" r:id="rId8"/>
    <p:sldId id="272" r:id="rId9"/>
    <p:sldId id="263" r:id="rId10"/>
    <p:sldId id="375" r:id="rId11"/>
    <p:sldId id="290" r:id="rId12"/>
    <p:sldId id="374" r:id="rId13"/>
    <p:sldId id="268" r:id="rId14"/>
    <p:sldId id="267" r:id="rId15"/>
    <p:sldId id="270" r:id="rId16"/>
    <p:sldId id="271" r:id="rId17"/>
    <p:sldId id="273" r:id="rId18"/>
    <p:sldId id="287" r:id="rId19"/>
    <p:sldId id="261" r:id="rId20"/>
    <p:sldId id="264" r:id="rId21"/>
    <p:sldId id="266" r:id="rId22"/>
    <p:sldId id="265" r:id="rId23"/>
    <p:sldId id="26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EF6622-AC64-46B3-BCCF-C6A4EE1884FF}" v="5" dt="2026-09-11T08:55:13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883" autoAdjust="0"/>
    <p:restoredTop sz="67564" autoAdjust="0"/>
  </p:normalViewPr>
  <p:slideViewPr>
    <p:cSldViewPr snapToGrid="0">
      <p:cViewPr varScale="1">
        <p:scale>
          <a:sx n="61" d="100"/>
          <a:sy n="61" d="100"/>
        </p:scale>
        <p:origin x="3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09-11T09:11:05.972" v="831"/>
      <pc:docMkLst>
        <pc:docMk/>
      </pc:docMkLst>
      <pc:sldChg chg="ord">
        <pc:chgData name="Kate Piper (IMH)" userId="f69ee4e2-845b-4a1f-89c4-60fce9da139f" providerId="ADAL" clId="{5495BD67-6B1C-4244-BAED-E61C14CAA4B2}" dt="2026-09-11T08:56:40.851" v="824"/>
        <pc:sldMkLst>
          <pc:docMk/>
          <pc:sldMk cId="1248163516" sldId="261"/>
        </pc:sldMkLst>
      </pc:sldChg>
      <pc:sldChg chg="modSp mod">
        <pc:chgData name="Kate Piper (IMH)" userId="f69ee4e2-845b-4a1f-89c4-60fce9da139f" providerId="ADAL" clId="{5495BD67-6B1C-4244-BAED-E61C14CAA4B2}" dt="2026-09-10T08:07:03.995" v="2" actId="1076"/>
        <pc:sldMkLst>
          <pc:docMk/>
          <pc:sldMk cId="1670638069" sldId="262"/>
        </pc:sldMkLst>
        <pc:spChg chg="mod">
          <ac:chgData name="Kate Piper (IMH)" userId="f69ee4e2-845b-4a1f-89c4-60fce9da139f" providerId="ADAL" clId="{5495BD67-6B1C-4244-BAED-E61C14CAA4B2}" dt="2026-09-10T08:07:03.995" v="2" actId="1076"/>
          <ac:spMkLst>
            <pc:docMk/>
            <pc:sldMk cId="1670638069" sldId="262"/>
            <ac:spMk id="6" creationId="{F917C846-652B-200E-E785-F4D0F63F076C}"/>
          </ac:spMkLst>
        </pc:spChg>
      </pc:sldChg>
      <pc:sldChg chg="addSp modSp mod modAnim modNotesTx">
        <pc:chgData name="Kate Piper (IMH)" userId="f69ee4e2-845b-4a1f-89c4-60fce9da139f" providerId="ADAL" clId="{5495BD67-6B1C-4244-BAED-E61C14CAA4B2}" dt="2026-09-11T08:52:33.667" v="777" actId="20577"/>
        <pc:sldMkLst>
          <pc:docMk/>
          <pc:sldMk cId="1292419730" sldId="263"/>
        </pc:sldMkLst>
        <pc:spChg chg="add mod">
          <ac:chgData name="Kate Piper (IMH)" userId="f69ee4e2-845b-4a1f-89c4-60fce9da139f" providerId="ADAL" clId="{5495BD67-6B1C-4244-BAED-E61C14CAA4B2}" dt="2026-09-10T08:53:25.945" v="515" actId="20577"/>
          <ac:spMkLst>
            <pc:docMk/>
            <pc:sldMk cId="1292419730" sldId="263"/>
            <ac:spMk id="2" creationId="{9FF85241-CB17-3643-8B15-45A8E3D9EB72}"/>
          </ac:spMkLst>
        </pc:spChg>
        <pc:spChg chg="mod">
          <ac:chgData name="Kate Piper (IMH)" userId="f69ee4e2-845b-4a1f-89c4-60fce9da139f" providerId="ADAL" clId="{5495BD67-6B1C-4244-BAED-E61C14CAA4B2}" dt="2026-09-10T08:53:12.663" v="466" actId="20577"/>
          <ac:spMkLst>
            <pc:docMk/>
            <pc:sldMk cId="1292419730" sldId="263"/>
            <ac:spMk id="5" creationId="{46C2AE06-A931-04BE-A3D8-100F690FFB54}"/>
          </ac:spMkLst>
        </pc:spChg>
        <pc:picChg chg="add mod modCrop">
          <ac:chgData name="Kate Piper (IMH)" userId="f69ee4e2-845b-4a1f-89c4-60fce9da139f" providerId="ADAL" clId="{5495BD67-6B1C-4244-BAED-E61C14CAA4B2}" dt="2026-09-11T08:50:17.564" v="521" actId="1076"/>
          <ac:picMkLst>
            <pc:docMk/>
            <pc:sldMk cId="1292419730" sldId="263"/>
            <ac:picMk id="6" creationId="{5E0A54A9-03FF-433D-033B-C5D0B4A73EAC}"/>
          </ac:picMkLst>
        </pc:picChg>
      </pc:sldChg>
      <pc:sldChg chg="ord">
        <pc:chgData name="Kate Piper (IMH)" userId="f69ee4e2-845b-4a1f-89c4-60fce9da139f" providerId="ADAL" clId="{5495BD67-6B1C-4244-BAED-E61C14CAA4B2}" dt="2026-09-11T08:56:40.851" v="824"/>
        <pc:sldMkLst>
          <pc:docMk/>
          <pc:sldMk cId="3498053037" sldId="264"/>
        </pc:sldMkLst>
      </pc:sldChg>
      <pc:sldChg chg="ord">
        <pc:chgData name="Kate Piper (IMH)" userId="f69ee4e2-845b-4a1f-89c4-60fce9da139f" providerId="ADAL" clId="{5495BD67-6B1C-4244-BAED-E61C14CAA4B2}" dt="2026-09-11T08:56:40.851" v="824"/>
        <pc:sldMkLst>
          <pc:docMk/>
          <pc:sldMk cId="416136266" sldId="265"/>
        </pc:sldMkLst>
      </pc:sldChg>
      <pc:sldChg chg="ord">
        <pc:chgData name="Kate Piper (IMH)" userId="f69ee4e2-845b-4a1f-89c4-60fce9da139f" providerId="ADAL" clId="{5495BD67-6B1C-4244-BAED-E61C14CAA4B2}" dt="2026-09-11T08:56:40.851" v="824"/>
        <pc:sldMkLst>
          <pc:docMk/>
          <pc:sldMk cId="4037202102" sldId="266"/>
        </pc:sldMkLst>
      </pc:sldChg>
      <pc:sldChg chg="ord">
        <pc:chgData name="Kate Piper (IMH)" userId="f69ee4e2-845b-4a1f-89c4-60fce9da139f" providerId="ADAL" clId="{5495BD67-6B1C-4244-BAED-E61C14CAA4B2}" dt="2026-09-11T08:56:40.851" v="824"/>
        <pc:sldMkLst>
          <pc:docMk/>
          <pc:sldMk cId="4095440920" sldId="269"/>
        </pc:sldMkLst>
      </pc:sldChg>
      <pc:sldChg chg="addSp delSp modSp mod addAnim delAnim">
        <pc:chgData name="Kate Piper (IMH)" userId="f69ee4e2-845b-4a1f-89c4-60fce9da139f" providerId="ADAL" clId="{5495BD67-6B1C-4244-BAED-E61C14CAA4B2}" dt="2026-09-10T08:19:49.294" v="24" actId="478"/>
        <pc:sldMkLst>
          <pc:docMk/>
          <pc:sldMk cId="467828468" sldId="271"/>
        </pc:sldMkLst>
        <pc:picChg chg="del">
          <ac:chgData name="Kate Piper (IMH)" userId="f69ee4e2-845b-4a1f-89c4-60fce9da139f" providerId="ADAL" clId="{5495BD67-6B1C-4244-BAED-E61C14CAA4B2}" dt="2026-09-10T08:19:47.173" v="22" actId="478"/>
          <ac:picMkLst>
            <pc:docMk/>
            <pc:sldMk cId="467828468" sldId="271"/>
            <ac:picMk id="5" creationId="{5A818F95-5E18-E07B-7763-012B308FCD0B}"/>
          </ac:picMkLst>
        </pc:picChg>
        <pc:picChg chg="del">
          <ac:chgData name="Kate Piper (IMH)" userId="f69ee4e2-845b-4a1f-89c4-60fce9da139f" providerId="ADAL" clId="{5495BD67-6B1C-4244-BAED-E61C14CAA4B2}" dt="2026-09-10T08:19:48.241" v="23" actId="478"/>
          <ac:picMkLst>
            <pc:docMk/>
            <pc:sldMk cId="467828468" sldId="271"/>
            <ac:picMk id="7" creationId="{A7CF68FD-2640-4C3D-E3F3-16292905940C}"/>
          </ac:picMkLst>
        </pc:picChg>
        <pc:picChg chg="add del mod">
          <ac:chgData name="Kate Piper (IMH)" userId="f69ee4e2-845b-4a1f-89c4-60fce9da139f" providerId="ADAL" clId="{5495BD67-6B1C-4244-BAED-E61C14CAA4B2}" dt="2026-09-10T08:19:40.565" v="21" actId="478"/>
          <ac:picMkLst>
            <pc:docMk/>
            <pc:sldMk cId="467828468" sldId="271"/>
            <ac:picMk id="9" creationId="{BC8BD67B-9EBC-1B59-C630-F8B14026DBFE}"/>
          </ac:picMkLst>
        </pc:picChg>
        <pc:picChg chg="del mod">
          <ac:chgData name="Kate Piper (IMH)" userId="f69ee4e2-845b-4a1f-89c4-60fce9da139f" providerId="ADAL" clId="{5495BD67-6B1C-4244-BAED-E61C14CAA4B2}" dt="2026-09-10T08:19:49.294" v="24" actId="478"/>
          <ac:picMkLst>
            <pc:docMk/>
            <pc:sldMk cId="467828468" sldId="271"/>
            <ac:picMk id="11" creationId="{7B725087-5991-AF9C-CAA3-A45C417EF488}"/>
          </ac:picMkLst>
        </pc:picChg>
      </pc:sldChg>
      <pc:sldChg chg="addSp delSp modSp add mod modNotesTx">
        <pc:chgData name="Kate Piper (IMH)" userId="f69ee4e2-845b-4a1f-89c4-60fce9da139f" providerId="ADAL" clId="{5495BD67-6B1C-4244-BAED-E61C14CAA4B2}" dt="2026-09-10T08:36:22.589" v="326" actId="20577"/>
        <pc:sldMkLst>
          <pc:docMk/>
          <pc:sldMk cId="1235574904" sldId="272"/>
        </pc:sldMkLst>
        <pc:spChg chg="del">
          <ac:chgData name="Kate Piper (IMH)" userId="f69ee4e2-845b-4a1f-89c4-60fce9da139f" providerId="ADAL" clId="{5495BD67-6B1C-4244-BAED-E61C14CAA4B2}" dt="2026-09-10T08:09:46.851" v="4" actId="478"/>
          <ac:spMkLst>
            <pc:docMk/>
            <pc:sldMk cId="1235574904" sldId="272"/>
            <ac:spMk id="6" creationId="{7C08A02C-FC78-9561-4F53-B947EA49734C}"/>
          </ac:spMkLst>
        </pc:spChg>
        <pc:picChg chg="add mod modCrop">
          <ac:chgData name="Kate Piper (IMH)" userId="f69ee4e2-845b-4a1f-89c4-60fce9da139f" providerId="ADAL" clId="{5495BD67-6B1C-4244-BAED-E61C14CAA4B2}" dt="2026-09-10T08:10:28.769" v="13" actId="1076"/>
          <ac:picMkLst>
            <pc:docMk/>
            <pc:sldMk cId="1235574904" sldId="272"/>
            <ac:picMk id="3" creationId="{CF38F446-CBD3-B5B9-54BA-4FAC911F2B4A}"/>
          </ac:picMkLst>
        </pc:picChg>
        <pc:picChg chg="mod">
          <ac:chgData name="Kate Piper (IMH)" userId="f69ee4e2-845b-4a1f-89c4-60fce9da139f" providerId="ADAL" clId="{5495BD67-6B1C-4244-BAED-E61C14CAA4B2}" dt="2026-09-10T08:29:06.783" v="27"/>
          <ac:picMkLst>
            <pc:docMk/>
            <pc:sldMk cId="1235574904" sldId="272"/>
            <ac:picMk id="1026" creationId="{06D05458-8010-B59A-DE7C-0A8AF89C3D2D}"/>
          </ac:picMkLst>
        </pc:picChg>
      </pc:sldChg>
      <pc:sldChg chg="delSp modSp add mod delAnim">
        <pc:chgData name="Kate Piper (IMH)" userId="f69ee4e2-845b-4a1f-89c4-60fce9da139f" providerId="ADAL" clId="{5495BD67-6B1C-4244-BAED-E61C14CAA4B2}" dt="2026-09-11T08:57:08.896" v="829" actId="478"/>
        <pc:sldMkLst>
          <pc:docMk/>
          <pc:sldMk cId="2589425156" sldId="273"/>
        </pc:sldMkLst>
        <pc:picChg chg="del">
          <ac:chgData name="Kate Piper (IMH)" userId="f69ee4e2-845b-4a1f-89c4-60fce9da139f" providerId="ADAL" clId="{5495BD67-6B1C-4244-BAED-E61C14CAA4B2}" dt="2026-09-11T08:57:07.523" v="828" actId="478"/>
          <ac:picMkLst>
            <pc:docMk/>
            <pc:sldMk cId="2589425156" sldId="273"/>
            <ac:picMk id="5" creationId="{706FBBB1-A8BD-67DE-0E13-ED5F1F7FBF43}"/>
          </ac:picMkLst>
        </pc:picChg>
        <pc:picChg chg="del">
          <ac:chgData name="Kate Piper (IMH)" userId="f69ee4e2-845b-4a1f-89c4-60fce9da139f" providerId="ADAL" clId="{5495BD67-6B1C-4244-BAED-E61C14CAA4B2}" dt="2026-09-11T08:57:08.896" v="829" actId="478"/>
          <ac:picMkLst>
            <pc:docMk/>
            <pc:sldMk cId="2589425156" sldId="273"/>
            <ac:picMk id="7" creationId="{D9A192E7-9EB8-A339-F44A-93AE4CB7FA2C}"/>
          </ac:picMkLst>
        </pc:picChg>
        <pc:picChg chg="del mod">
          <ac:chgData name="Kate Piper (IMH)" userId="f69ee4e2-845b-4a1f-89c4-60fce9da139f" providerId="ADAL" clId="{5495BD67-6B1C-4244-BAED-E61C14CAA4B2}" dt="2026-09-11T08:57:04.354" v="826" actId="478"/>
          <ac:picMkLst>
            <pc:docMk/>
            <pc:sldMk cId="2589425156" sldId="273"/>
            <ac:picMk id="9" creationId="{45D3C9D4-B847-C1AA-F351-BB4C7FAC9090}"/>
          </ac:picMkLst>
        </pc:picChg>
        <pc:picChg chg="del">
          <ac:chgData name="Kate Piper (IMH)" userId="f69ee4e2-845b-4a1f-89c4-60fce9da139f" providerId="ADAL" clId="{5495BD67-6B1C-4244-BAED-E61C14CAA4B2}" dt="2026-09-11T08:57:06.198" v="827" actId="478"/>
          <ac:picMkLst>
            <pc:docMk/>
            <pc:sldMk cId="2589425156" sldId="273"/>
            <ac:picMk id="11" creationId="{30FDFF67-60C2-A4A9-7BA5-1AA09303DC53}"/>
          </ac:picMkLst>
        </pc:picChg>
      </pc:sldChg>
      <pc:sldChg chg="add ord">
        <pc:chgData name="Kate Piper (IMH)" userId="f69ee4e2-845b-4a1f-89c4-60fce9da139f" providerId="ADAL" clId="{5495BD67-6B1C-4244-BAED-E61C14CAA4B2}" dt="2026-09-11T09:11:05.972" v="831"/>
        <pc:sldMkLst>
          <pc:docMk/>
          <pc:sldMk cId="1750898395" sldId="287"/>
        </pc:sldMkLst>
      </pc:sldChg>
      <pc:sldChg chg="add">
        <pc:chgData name="Kate Piper (IMH)" userId="f69ee4e2-845b-4a1f-89c4-60fce9da139f" providerId="ADAL" clId="{5495BD67-6B1C-4244-BAED-E61C14CAA4B2}" dt="2026-09-11T08:54:02.017" v="778"/>
        <pc:sldMkLst>
          <pc:docMk/>
          <pc:sldMk cId="2558751648" sldId="290"/>
        </pc:sldMkLst>
      </pc:sldChg>
      <pc:sldChg chg="add del">
        <pc:chgData name="Kate Piper (IMH)" userId="f69ee4e2-845b-4a1f-89c4-60fce9da139f" providerId="ADAL" clId="{5495BD67-6B1C-4244-BAED-E61C14CAA4B2}" dt="2026-09-11T08:54:50.173" v="784" actId="47"/>
        <pc:sldMkLst>
          <pc:docMk/>
          <pc:sldMk cId="1513161345" sldId="373"/>
        </pc:sldMkLst>
      </pc:sldChg>
      <pc:sldChg chg="add">
        <pc:chgData name="Kate Piper (IMH)" userId="f69ee4e2-845b-4a1f-89c4-60fce9da139f" providerId="ADAL" clId="{5495BD67-6B1C-4244-BAED-E61C14CAA4B2}" dt="2026-09-11T08:54:02.017" v="778"/>
        <pc:sldMkLst>
          <pc:docMk/>
          <pc:sldMk cId="1472249360" sldId="374"/>
        </pc:sldMkLst>
      </pc:sldChg>
      <pc:sldChg chg="addSp modSp new mod">
        <pc:chgData name="Kate Piper (IMH)" userId="f69ee4e2-845b-4a1f-89c4-60fce9da139f" providerId="ADAL" clId="{5495BD67-6B1C-4244-BAED-E61C14CAA4B2}" dt="2026-09-11T08:55:31.637" v="822" actId="1035"/>
        <pc:sldMkLst>
          <pc:docMk/>
          <pc:sldMk cId="2571771355" sldId="375"/>
        </pc:sldMkLst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2" creationId="{DDAD9818-E78C-993B-C22E-81F96820C254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3" creationId="{E4C3DD9D-6F08-5ABF-57EA-7FA5F51A2D45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4" creationId="{04DD3FB5-1C05-711A-152D-DF99338BCB45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5" creationId="{63445344-B869-CB3C-8819-2D3671D1421E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6" creationId="{3DF93274-4655-C9CF-37E2-4B45586CC743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7" creationId="{29435699-BB72-DF1D-2FF5-E509ECC62DFF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8" creationId="{5E14741B-78C3-21C5-9673-399013A87D4A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9" creationId="{0A807947-C322-91E7-137F-6B412BC30D18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10" creationId="{9F1009B0-D8F1-9E26-AABD-9399BC3143BC}"/>
          </ac:spMkLst>
        </pc:spChg>
        <pc:spChg chg="add mod">
          <ac:chgData name="Kate Piper (IMH)" userId="f69ee4e2-845b-4a1f-89c4-60fce9da139f" providerId="ADAL" clId="{5495BD67-6B1C-4244-BAED-E61C14CAA4B2}" dt="2026-09-11T08:55:31.637" v="822" actId="1035"/>
          <ac:spMkLst>
            <pc:docMk/>
            <pc:sldMk cId="2571771355" sldId="375"/>
            <ac:spMk id="12" creationId="{D12AA76B-5F4D-689E-5510-8C1B2582EEC8}"/>
          </ac:spMkLst>
        </pc:spChg>
      </pc:sldChg>
      <pc:sldChg chg="add del">
        <pc:chgData name="Kate Piper (IMH)" userId="f69ee4e2-845b-4a1f-89c4-60fce9da139f" providerId="ADAL" clId="{5495BD67-6B1C-4244-BAED-E61C14CAA4B2}" dt="2026-09-11T08:54:49.008" v="783" actId="47"/>
        <pc:sldMkLst>
          <pc:docMk/>
          <pc:sldMk cId="427421996" sldId="376"/>
        </pc:sldMkLst>
      </pc:sldChg>
      <pc:sldMasterChg chg="delSldLayout">
        <pc:chgData name="Kate Piper (IMH)" userId="f69ee4e2-845b-4a1f-89c4-60fce9da139f" providerId="ADAL" clId="{5495BD67-6B1C-4244-BAED-E61C14CAA4B2}" dt="2026-09-11T08:54:50.173" v="784" actId="47"/>
        <pc:sldMasterMkLst>
          <pc:docMk/>
          <pc:sldMasterMk cId="2923642609" sldId="2147483648"/>
        </pc:sldMasterMkLst>
        <pc:sldLayoutChg chg="del">
          <pc:chgData name="Kate Piper (IMH)" userId="f69ee4e2-845b-4a1f-89c4-60fce9da139f" providerId="ADAL" clId="{5495BD67-6B1C-4244-BAED-E61C14CAA4B2}" dt="2026-09-11T08:54:50.173" v="784" actId="47"/>
          <pc:sldLayoutMkLst>
            <pc:docMk/>
            <pc:sldMasterMk cId="2923642609" sldId="2147483648"/>
            <pc:sldLayoutMk cId="906055576" sldId="214748370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8E8536-8F01-4E7F-9EA0-4D7A10B1EA08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A86C71-DF6F-4B8C-97CF-0DB2546176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30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Main focus is physical activity and movement development</a:t>
            </a:r>
          </a:p>
          <a:p>
            <a:endParaRPr lang="en-GB" dirty="0"/>
          </a:p>
          <a:p>
            <a:r>
              <a:rPr lang="en-GB" dirty="0"/>
              <a:t>In this we will look at </a:t>
            </a:r>
          </a:p>
          <a:p>
            <a:endParaRPr lang="en-GB" dirty="0"/>
          </a:p>
          <a:p>
            <a:r>
              <a:rPr lang="en-GB" dirty="0"/>
              <a:t>Teaching: How and What we should be teaching, Values philosophies and beliefs </a:t>
            </a:r>
          </a:p>
          <a:p>
            <a:r>
              <a:rPr lang="en-GB" dirty="0"/>
              <a:t>Learning: How and what they learn, topics </a:t>
            </a:r>
          </a:p>
          <a:p>
            <a:r>
              <a:rPr lang="en-GB" dirty="0"/>
              <a:t>Wider education systems and pedagogy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02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education?</a:t>
            </a:r>
          </a:p>
          <a:p>
            <a:r>
              <a:rPr lang="en-GB" dirty="0"/>
              <a:t>What makes a good teacher? What skills should they have?</a:t>
            </a:r>
          </a:p>
          <a:p>
            <a:r>
              <a:rPr lang="en-GB" dirty="0"/>
              <a:t>How do children learn? How do you learn best?</a:t>
            </a:r>
          </a:p>
          <a:p>
            <a:r>
              <a:rPr lang="en-GB" dirty="0"/>
              <a:t>What makes a good curriculum? What should children learn across a school? Where do they learn it?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12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Capel 2010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10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Are you a physical educated person? Did PE contribute to this?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54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Multifaceted Nature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involves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acquiringknowledge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skills, values,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attitudesin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formal and informal settings.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Thinking and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critical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thinking,personal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growth, and social-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culturalawareness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beyond just facts.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Roles and Impact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shapes individuals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andsocieties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through the roles of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teachersand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learners.</a:t>
            </a:r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  <a:p>
            <a:r>
              <a:rPr lang="en-GB" b="1" u="sng"/>
              <a:t>What is education for? What is the purpose of education? How does culture influence education?</a:t>
            </a:r>
          </a:p>
          <a:p>
            <a:endParaRPr lang="en-GB" b="1" u="sng"/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Enrichment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personal growth by expanding knowledge, skills,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criticalthinking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abilities.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Betterment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goals include improving society through civic engagement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socialresponsibility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Advancement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economic participation and career development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toadvance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prosperity.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Evolving Educational Goals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purposes may shift across cultures and time, reflecting changing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societalneeds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values.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fontAlgn="base"/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intellectual growth,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creativity,andself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-awareness as core elements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ofpersonaldevelopment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and Cultural Role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promotes citizenship, social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cohesion,andcultural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transmission within communities.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Preparation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theworkforce,contributing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economic growth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andnationalprosperity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="0" u="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7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67336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80005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70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8DF7AA-8387-2FC5-0909-A25814E07839}"/>
              </a:ext>
            </a:extLst>
          </p:cNvPr>
          <p:cNvSpPr txBox="1"/>
          <p:nvPr/>
        </p:nvSpPr>
        <p:spPr>
          <a:xfrm>
            <a:off x="815389" y="844510"/>
            <a:ext cx="991861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</a:rPr>
              <a:t>BMSH4202 </a:t>
            </a:r>
          </a:p>
          <a:p>
            <a:pPr algn="ctr"/>
            <a:endParaRPr lang="en-GB" sz="4000" b="1">
              <a:solidFill>
                <a:schemeClr val="bg1"/>
              </a:solidFill>
            </a:endParaRPr>
          </a:p>
          <a:p>
            <a:pPr algn="ctr"/>
            <a:r>
              <a:rPr lang="en-GB" sz="4000" b="1">
                <a:solidFill>
                  <a:schemeClr val="bg1"/>
                </a:solidFill>
              </a:rPr>
              <a:t>Introduction to Teaching Learning and the Curriculum</a:t>
            </a:r>
          </a:p>
          <a:p>
            <a:endParaRPr lang="en-GB" sz="4000" b="1">
              <a:solidFill>
                <a:schemeClr val="bg1"/>
              </a:solidFill>
            </a:endParaRPr>
          </a:p>
          <a:p>
            <a:endParaRPr lang="en-GB" sz="2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Level 4</a:t>
            </a:r>
          </a:p>
          <a:p>
            <a:endParaRPr lang="en-GB" sz="4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Dr Kate Piper</a:t>
            </a:r>
          </a:p>
        </p:txBody>
      </p:sp>
    </p:spTree>
    <p:extLst>
      <p:ext uri="{BB962C8B-B14F-4D97-AF65-F5344CB8AC3E}">
        <p14:creationId xmlns:p14="http://schemas.microsoft.com/office/powerpoint/2010/main" val="482449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FEF78FAA-2E30-D7D3-E04F-872E9E5EE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81" y="264247"/>
            <a:ext cx="6041161" cy="1269482"/>
          </a:xfrm>
        </p:spPr>
        <p:txBody>
          <a:bodyPr>
            <a:normAutofit fontScale="90000"/>
          </a:bodyPr>
          <a:lstStyle/>
          <a:p>
            <a:r>
              <a:rPr lang="en-GB"/>
              <a:t>Introduction to the module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17C846-652B-200E-E785-F4D0F63F076C}"/>
              </a:ext>
            </a:extLst>
          </p:cNvPr>
          <p:cNvSpPr txBox="1"/>
          <p:nvPr/>
        </p:nvSpPr>
        <p:spPr>
          <a:xfrm>
            <a:off x="556187" y="2062381"/>
            <a:ext cx="54281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Module days and times</a:t>
            </a:r>
          </a:p>
          <a:p>
            <a:r>
              <a:rPr lang="en-GB" sz="2400" b="1" dirty="0"/>
              <a:t>Semester 1</a:t>
            </a:r>
          </a:p>
          <a:p>
            <a:r>
              <a:rPr lang="en-GB" sz="2400" b="1" dirty="0"/>
              <a:t>Assessment 1</a:t>
            </a:r>
          </a:p>
          <a:p>
            <a:r>
              <a:rPr lang="en-GB" sz="2400" b="1" dirty="0"/>
              <a:t>Assessment 2</a:t>
            </a:r>
          </a:p>
          <a:p>
            <a:endParaRPr lang="en-GB" sz="2400" b="1" dirty="0"/>
          </a:p>
        </p:txBody>
      </p:sp>
      <p:pic>
        <p:nvPicPr>
          <p:cNvPr id="1026" name="Picture 2" descr="Close-up of hands raised in classroom">
            <a:extLst>
              <a:ext uri="{FF2B5EF4-FFF2-40B4-BE49-F238E27FC236}">
                <a16:creationId xmlns:a16="http://schemas.microsoft.com/office/drawing/2014/main" id="{AE56157C-AFAC-119C-81F0-85656DF3D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768" y="506705"/>
            <a:ext cx="5499045" cy="476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0638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E2017-A47A-1080-D0B6-378539EC5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5">
            <a:extLst>
              <a:ext uri="{FF2B5EF4-FFF2-40B4-BE49-F238E27FC236}">
                <a16:creationId xmlns:a16="http://schemas.microsoft.com/office/drawing/2014/main" id="{FFB8BC6B-B82E-D283-FC0D-304463638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81" y="264247"/>
            <a:ext cx="6041161" cy="1269482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to the module</a:t>
            </a:r>
          </a:p>
        </p:txBody>
      </p:sp>
      <p:pic>
        <p:nvPicPr>
          <p:cNvPr id="1026" name="Picture 2" descr="Close-up of hands raised in classroom">
            <a:extLst>
              <a:ext uri="{FF2B5EF4-FFF2-40B4-BE49-F238E27FC236}">
                <a16:creationId xmlns:a16="http://schemas.microsoft.com/office/drawing/2014/main" id="{06D05458-8010-B59A-DE7C-0A8AF89C3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06705"/>
            <a:ext cx="5499045" cy="4761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F38F446-CBD3-B5B9-54BA-4FAC911F2B4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2218" t="15395" r="13629" b="44905"/>
          <a:stretch>
            <a:fillRect/>
          </a:stretch>
        </p:blipFill>
        <p:spPr>
          <a:xfrm>
            <a:off x="464572" y="1145448"/>
            <a:ext cx="5139815" cy="564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574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4ABD47-5363-1BE5-D10B-DDA11436DA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 group of girls in white shirts&#10;&#10;AI-generated content may be incorrect.">
            <a:extLst>
              <a:ext uri="{FF2B5EF4-FFF2-40B4-BE49-F238E27FC236}">
                <a16:creationId xmlns:a16="http://schemas.microsoft.com/office/drawing/2014/main" id="{2058ACC7-220B-8661-8CE8-BA1FB88ED9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515" r="11515"/>
          <a:stretch/>
        </p:blipFill>
        <p:spPr>
          <a:xfrm>
            <a:off x="6847127" y="864053"/>
            <a:ext cx="4675632" cy="4049141"/>
          </a:xfrm>
          <a:prstGeom prst="rect">
            <a:avLst/>
          </a:prstGeom>
          <a:blipFill dpi="0" rotWithShape="1">
            <a:blip r:embed="rId4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46C2AE06-A931-04BE-A3D8-100F690FF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436" y="229312"/>
            <a:ext cx="5932564" cy="1269482"/>
          </a:xfrm>
        </p:spPr>
        <p:txBody>
          <a:bodyPr>
            <a:normAutofit/>
          </a:bodyPr>
          <a:lstStyle/>
          <a:p>
            <a:r>
              <a:rPr lang="en-GB" dirty="0"/>
              <a:t>Discussion?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F85241-CB17-3643-8B15-45A8E3D9EB72}"/>
              </a:ext>
            </a:extLst>
          </p:cNvPr>
          <p:cNvSpPr txBox="1"/>
          <p:nvPr/>
        </p:nvSpPr>
        <p:spPr>
          <a:xfrm>
            <a:off x="638175" y="1571625"/>
            <a:ext cx="578167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Why are schools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Why is Physical Education in schools and education?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0A54A9-03FF-433D-033B-C5D0B4A73EA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6759" t="22917" r="16759" b="38611"/>
          <a:stretch>
            <a:fillRect/>
          </a:stretch>
        </p:blipFill>
        <p:spPr>
          <a:xfrm>
            <a:off x="1592024" y="2745748"/>
            <a:ext cx="4161076" cy="2925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41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DDAD9818-E78C-993B-C22E-81F96820C254}"/>
              </a:ext>
            </a:extLst>
          </p:cNvPr>
          <p:cNvSpPr txBox="1">
            <a:spLocks/>
          </p:cNvSpPr>
          <p:nvPr/>
        </p:nvSpPr>
        <p:spPr>
          <a:xfrm>
            <a:off x="539963" y="88515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wrap="square"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chemeClr val="bg1"/>
                </a:solidFill>
              </a:rPr>
              <a:t>Provide hours of physical activity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4C3DD9D-6F08-5ABF-57EA-7FA5F51A2D45}"/>
              </a:ext>
            </a:extLst>
          </p:cNvPr>
          <p:cNvSpPr txBox="1">
            <a:spLocks/>
          </p:cNvSpPr>
          <p:nvPr/>
        </p:nvSpPr>
        <p:spPr>
          <a:xfrm>
            <a:off x="3082097" y="885156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Help support mental health and wellbeing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DD3FB5-1C05-711A-152D-DF99338BCB45}"/>
              </a:ext>
            </a:extLst>
          </p:cNvPr>
          <p:cNvSpPr txBox="1">
            <a:spLocks/>
          </p:cNvSpPr>
          <p:nvPr/>
        </p:nvSpPr>
        <p:spPr>
          <a:xfrm>
            <a:off x="5624232" y="885155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Contribute to literacy and numeracy skills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3445344-B869-CB3C-8819-2D3671D1421E}"/>
              </a:ext>
            </a:extLst>
          </p:cNvPr>
          <p:cNvSpPr txBox="1">
            <a:spLocks/>
          </p:cNvSpPr>
          <p:nvPr/>
        </p:nvSpPr>
        <p:spPr>
          <a:xfrm>
            <a:off x="8166367" y="88515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Build a child’s resilience and character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3DF93274-4655-C9CF-37E2-4B45586CC743}"/>
              </a:ext>
            </a:extLst>
          </p:cNvPr>
          <p:cNvSpPr txBox="1">
            <a:spLocks/>
          </p:cNvSpPr>
          <p:nvPr/>
        </p:nvSpPr>
        <p:spPr>
          <a:xfrm>
            <a:off x="6723048" y="435651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Responsible for teaching moral and social role 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29435699-BB72-DF1D-2FF5-E509ECC62DFF}"/>
              </a:ext>
            </a:extLst>
          </p:cNvPr>
          <p:cNvSpPr txBox="1">
            <a:spLocks/>
          </p:cNvSpPr>
          <p:nvPr/>
        </p:nvSpPr>
        <p:spPr>
          <a:xfrm>
            <a:off x="3082097" y="2619370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Health and wellbeing knowledge and understanding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5E14741B-78C3-21C5-9673-399013A87D4A}"/>
              </a:ext>
            </a:extLst>
          </p:cNvPr>
          <p:cNvSpPr txBox="1">
            <a:spLocks/>
          </p:cNvSpPr>
          <p:nvPr/>
        </p:nvSpPr>
        <p:spPr>
          <a:xfrm>
            <a:off x="5624232" y="261936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Develop physical competence (e.g. FMS)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0A807947-C322-91E7-137F-6B412BC30D18}"/>
              </a:ext>
            </a:extLst>
          </p:cNvPr>
          <p:cNvSpPr txBox="1">
            <a:spLocks/>
          </p:cNvSpPr>
          <p:nvPr/>
        </p:nvSpPr>
        <p:spPr>
          <a:xfrm>
            <a:off x="8166367" y="261936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Teach rules and how to play formal sports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9F1009B0-D8F1-9E26-AABD-9399BC3143BC}"/>
              </a:ext>
            </a:extLst>
          </p:cNvPr>
          <p:cNvSpPr txBox="1">
            <a:spLocks/>
          </p:cNvSpPr>
          <p:nvPr/>
        </p:nvSpPr>
        <p:spPr>
          <a:xfrm>
            <a:off x="539962" y="261936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Identify potentially elite athletes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A6B57E2B-A312-0DCB-52B0-276C1BC53F71}"/>
              </a:ext>
            </a:extLst>
          </p:cNvPr>
          <p:cNvSpPr txBox="1">
            <a:spLocks/>
          </p:cNvSpPr>
          <p:nvPr/>
        </p:nvSpPr>
        <p:spPr>
          <a:xfrm>
            <a:off x="9196027" y="435358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Motivate children to value PA for life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D12AA76B-5F4D-689E-5510-8C1B2582EEC8}"/>
              </a:ext>
            </a:extLst>
          </p:cNvPr>
          <p:cNvSpPr txBox="1">
            <a:spLocks/>
          </p:cNvSpPr>
          <p:nvPr/>
        </p:nvSpPr>
        <p:spPr>
          <a:xfrm>
            <a:off x="4261236" y="435358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Develop a child’s confidence</a:t>
            </a:r>
          </a:p>
        </p:txBody>
      </p:sp>
    </p:spTree>
    <p:extLst>
      <p:ext uri="{BB962C8B-B14F-4D97-AF65-F5344CB8AC3E}">
        <p14:creationId xmlns:p14="http://schemas.microsoft.com/office/powerpoint/2010/main" val="2571771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4CEC8-2A5F-9D25-4BE0-E1F40181E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1C44-BB08-5C9B-171A-DC4A1E8D88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3D65F6-23B1-D0A6-54B6-740E446711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045" t="18435" r="10864" b="6667"/>
          <a:stretch>
            <a:fillRect/>
          </a:stretch>
        </p:blipFill>
        <p:spPr>
          <a:xfrm>
            <a:off x="2785611" y="104366"/>
            <a:ext cx="6803661" cy="664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751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F163ADD-73F5-4A51-9A5A-6BAD44421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054087"/>
            <a:ext cx="4535079" cy="3281483"/>
          </a:xfrm>
        </p:spPr>
        <p:txBody>
          <a:bodyPr/>
          <a:lstStyle/>
          <a:p>
            <a:r>
              <a:rPr lang="en-GB" sz="3600"/>
              <a:t>Physical Activity</a:t>
            </a:r>
          </a:p>
          <a:p>
            <a:r>
              <a:rPr lang="en-GB" sz="3600"/>
              <a:t>Physical Education</a:t>
            </a:r>
          </a:p>
          <a:p>
            <a:r>
              <a:rPr lang="en-GB" sz="3600"/>
              <a:t>School Sport</a:t>
            </a:r>
          </a:p>
          <a:p>
            <a:r>
              <a:rPr lang="en-GB" sz="3600"/>
              <a:t>Recreational Sport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F898E-E71D-42F5-8CC1-3448E7A2BDC4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453809" y="2054087"/>
            <a:ext cx="5107381" cy="3281483"/>
          </a:xfrm>
        </p:spPr>
        <p:txBody>
          <a:bodyPr wrap="square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do the terms mean individually?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are the similarities and differences?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What are the relationships between them?</a:t>
            </a:r>
          </a:p>
        </p:txBody>
      </p:sp>
      <p:pic>
        <p:nvPicPr>
          <p:cNvPr id="5" name="Picture 4" descr="Qr code&#10;&#10;Description automatically generated">
            <a:extLst>
              <a:ext uri="{FF2B5EF4-FFF2-40B4-BE49-F238E27FC236}">
                <a16:creationId xmlns:a16="http://schemas.microsoft.com/office/drawing/2014/main" id="{6366C674-26EF-41AE-8A10-44592EE90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1338" y="4677742"/>
            <a:ext cx="2019852" cy="201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24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1FE18-8C79-2740-6FA6-88986947F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7" descr="A group of girls in white shirts&#10;&#10;AI-generated content may be incorrect.">
            <a:extLst>
              <a:ext uri="{FF2B5EF4-FFF2-40B4-BE49-F238E27FC236}">
                <a16:creationId xmlns:a16="http://schemas.microsoft.com/office/drawing/2014/main" id="{C6B5D00A-B5FD-A937-03C4-5621FAE4CD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515" r="11515"/>
          <a:stretch/>
        </p:blipFill>
        <p:spPr>
          <a:xfrm>
            <a:off x="6847127" y="864053"/>
            <a:ext cx="4675632" cy="4049141"/>
          </a:xfrm>
          <a:prstGeom prst="rect">
            <a:avLst/>
          </a:pr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</p:pic>
      <p:sp>
        <p:nvSpPr>
          <p:cNvPr id="5" name="Title 5">
            <a:extLst>
              <a:ext uri="{FF2B5EF4-FFF2-40B4-BE49-F238E27FC236}">
                <a16:creationId xmlns:a16="http://schemas.microsoft.com/office/drawing/2014/main" id="{F104B687-652D-00AB-EBDA-6421513A3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842" y="2395906"/>
            <a:ext cx="6570285" cy="1269482"/>
          </a:xfrm>
        </p:spPr>
        <p:txBody>
          <a:bodyPr>
            <a:normAutofit fontScale="90000"/>
          </a:bodyPr>
          <a:lstStyle/>
          <a:p>
            <a:r>
              <a:rPr lang="en-GB"/>
              <a:t>Wider thinking for this module</a:t>
            </a:r>
          </a:p>
        </p:txBody>
      </p:sp>
    </p:spTree>
    <p:extLst>
      <p:ext uri="{BB962C8B-B14F-4D97-AF65-F5344CB8AC3E}">
        <p14:creationId xmlns:p14="http://schemas.microsoft.com/office/powerpoint/2010/main" val="521382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0C89CF-AA0F-228C-E07B-E0FB6E587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979C6-FC7B-28FF-2F08-2576C330C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743" y="1277257"/>
            <a:ext cx="6259323" cy="4124301"/>
          </a:xfrm>
        </p:spPr>
        <p:txBody>
          <a:bodyPr/>
          <a:lstStyle/>
          <a:p>
            <a:r>
              <a:rPr lang="en-GB"/>
              <a:t>Impact of personal history (Family background/ previous schooling etc)</a:t>
            </a:r>
          </a:p>
          <a:p>
            <a:endParaRPr lang="en-GB"/>
          </a:p>
          <a:p>
            <a:r>
              <a:rPr lang="en-GB"/>
              <a:t>Self awareness and reflection</a:t>
            </a:r>
          </a:p>
          <a:p>
            <a:endParaRPr lang="en-GB"/>
          </a:p>
          <a:p>
            <a:r>
              <a:rPr lang="en-GB"/>
              <a:t>Educational beliefs</a:t>
            </a:r>
          </a:p>
        </p:txBody>
      </p:sp>
      <p:pic>
        <p:nvPicPr>
          <p:cNvPr id="5122" name="Picture 2" descr="Concept showing a brain and math">
            <a:extLst>
              <a:ext uri="{FF2B5EF4-FFF2-40B4-BE49-F238E27FC236}">
                <a16:creationId xmlns:a16="http://schemas.microsoft.com/office/drawing/2014/main" id="{FEDB1848-4160-1CF4-FE89-5E89B12B4A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34" y="162548"/>
            <a:ext cx="4688989" cy="549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9B20DF-9834-9A9A-A007-1C21B605D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82" y="2750457"/>
            <a:ext cx="4688989" cy="1949551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How do personal experiences shape our views on teaching and learning?</a:t>
            </a:r>
          </a:p>
        </p:txBody>
      </p:sp>
    </p:spTree>
    <p:extLst>
      <p:ext uri="{BB962C8B-B14F-4D97-AF65-F5344CB8AC3E}">
        <p14:creationId xmlns:p14="http://schemas.microsoft.com/office/powerpoint/2010/main" val="185021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9CD52-AF15-A0CB-0E3F-0D33D5C1FB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FC269-8522-0654-A4C2-BB4F93E52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0939" y="1168400"/>
            <a:ext cx="4439127" cy="3942862"/>
          </a:xfrm>
        </p:spPr>
        <p:txBody>
          <a:bodyPr/>
          <a:lstStyle/>
          <a:p>
            <a:r>
              <a:rPr lang="en-GB"/>
              <a:t>Technology advancement</a:t>
            </a:r>
          </a:p>
          <a:p>
            <a:r>
              <a:rPr lang="en-GB"/>
              <a:t>Diverse student needs</a:t>
            </a:r>
          </a:p>
          <a:p>
            <a:r>
              <a:rPr lang="en-GB"/>
              <a:t>Policy and resource constraints</a:t>
            </a:r>
          </a:p>
          <a:p>
            <a:r>
              <a:rPr lang="en-GB"/>
              <a:t>Education as priority for children and young people/ society</a:t>
            </a:r>
          </a:p>
        </p:txBody>
      </p:sp>
      <p:pic>
        <p:nvPicPr>
          <p:cNvPr id="5122" name="Picture 2" descr="Students running into school">
            <a:extLst>
              <a:ext uri="{FF2B5EF4-FFF2-40B4-BE49-F238E27FC236}">
                <a16:creationId xmlns:a16="http://schemas.microsoft.com/office/drawing/2014/main" id="{2C6EE8EC-2C83-E9A6-C8B7-9C233324F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351933" y="578338"/>
            <a:ext cx="6799387" cy="453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9AA1EA-85A6-1E64-6995-3F8EC85F0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767" y="3339407"/>
            <a:ext cx="6737338" cy="2157605"/>
          </a:xfrm>
        </p:spPr>
        <p:txBody>
          <a:bodyPr>
            <a:normAutofit/>
          </a:bodyPr>
          <a:lstStyle/>
          <a:p>
            <a:r>
              <a:rPr lang="en-GB"/>
              <a:t>What challenges do educators face today?</a:t>
            </a:r>
          </a:p>
        </p:txBody>
      </p:sp>
    </p:spTree>
    <p:extLst>
      <p:ext uri="{BB962C8B-B14F-4D97-AF65-F5344CB8AC3E}">
        <p14:creationId xmlns:p14="http://schemas.microsoft.com/office/powerpoint/2010/main" val="287806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E28DC0-AA29-2984-FD51-BF4C913CC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BF288-274D-5908-F51F-A06CE3424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0939" y="1168400"/>
            <a:ext cx="4439127" cy="3942862"/>
          </a:xfrm>
        </p:spPr>
        <p:txBody>
          <a:bodyPr/>
          <a:lstStyle/>
          <a:p>
            <a:r>
              <a:rPr lang="en-GB"/>
              <a:t>Education beyond schools</a:t>
            </a:r>
          </a:p>
          <a:p>
            <a:endParaRPr lang="en-GB"/>
          </a:p>
          <a:p>
            <a:r>
              <a:rPr lang="en-GB"/>
              <a:t>Informal and non-formal learning</a:t>
            </a:r>
          </a:p>
          <a:p>
            <a:endParaRPr lang="en-GB"/>
          </a:p>
          <a:p>
            <a:r>
              <a:rPr lang="en-GB"/>
              <a:t>Lifelong learning importance</a:t>
            </a:r>
          </a:p>
        </p:txBody>
      </p:sp>
      <p:pic>
        <p:nvPicPr>
          <p:cNvPr id="5122" name="Picture 2" descr="Colorful overlapping people icons">
            <a:extLst>
              <a:ext uri="{FF2B5EF4-FFF2-40B4-BE49-F238E27FC236}">
                <a16:creationId xmlns:a16="http://schemas.microsoft.com/office/drawing/2014/main" id="{CFAE11A6-C9FC-F4FE-ED4C-0CCEC7DEEE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351933" y="578338"/>
            <a:ext cx="6799386" cy="453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1C1DB9-42E5-AE37-031C-5263151D6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34" y="3203749"/>
            <a:ext cx="5462951" cy="1821543"/>
          </a:xfrm>
          <a:solidFill>
            <a:srgbClr val="FFFFFF">
              <a:alpha val="76078"/>
            </a:srgbClr>
          </a:solidFill>
        </p:spPr>
        <p:txBody>
          <a:bodyPr>
            <a:normAutofit/>
          </a:bodyPr>
          <a:lstStyle/>
          <a:p>
            <a:r>
              <a:rPr lang="en-GB"/>
              <a:t>Where else do we see education in society?</a:t>
            </a:r>
          </a:p>
        </p:txBody>
      </p:sp>
    </p:spTree>
    <p:extLst>
      <p:ext uri="{BB962C8B-B14F-4D97-AF65-F5344CB8AC3E}">
        <p14:creationId xmlns:p14="http://schemas.microsoft.com/office/powerpoint/2010/main" val="46782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91344-087D-3367-0337-136311073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4AA20-12F0-A548-FC2E-CF5BA7B6E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0939" y="1168400"/>
            <a:ext cx="4439127" cy="3942862"/>
          </a:xfrm>
        </p:spPr>
        <p:txBody>
          <a:bodyPr/>
          <a:lstStyle/>
          <a:p>
            <a:r>
              <a:rPr lang="en-GB"/>
              <a:t>Education beyond schools</a:t>
            </a:r>
          </a:p>
          <a:p>
            <a:endParaRPr lang="en-GB"/>
          </a:p>
          <a:p>
            <a:r>
              <a:rPr lang="en-GB"/>
              <a:t>Informal and non-formal learning</a:t>
            </a:r>
          </a:p>
          <a:p>
            <a:endParaRPr lang="en-GB"/>
          </a:p>
          <a:p>
            <a:r>
              <a:rPr lang="en-GB"/>
              <a:t>Lifelong learning importance</a:t>
            </a:r>
          </a:p>
        </p:txBody>
      </p:sp>
      <p:pic>
        <p:nvPicPr>
          <p:cNvPr id="5122" name="Picture 2" descr="Colorful overlapping people icons">
            <a:extLst>
              <a:ext uri="{FF2B5EF4-FFF2-40B4-BE49-F238E27FC236}">
                <a16:creationId xmlns:a16="http://schemas.microsoft.com/office/drawing/2014/main" id="{4A6F2D47-4A1A-EF0E-407B-0E8E0A53ED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351933" y="578338"/>
            <a:ext cx="6799386" cy="453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7DD74E6-4B68-B26B-1135-8E7C6047B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34" y="3203749"/>
            <a:ext cx="5462951" cy="1821543"/>
          </a:xfrm>
          <a:solidFill>
            <a:srgbClr val="FFFFFF">
              <a:alpha val="76078"/>
            </a:srgbClr>
          </a:solidFill>
        </p:spPr>
        <p:txBody>
          <a:bodyPr>
            <a:normAutofit/>
          </a:bodyPr>
          <a:lstStyle/>
          <a:p>
            <a:r>
              <a:rPr lang="en-GB"/>
              <a:t>Where else do we see education in society?</a:t>
            </a:r>
          </a:p>
        </p:txBody>
      </p:sp>
    </p:spTree>
    <p:extLst>
      <p:ext uri="{BB962C8B-B14F-4D97-AF65-F5344CB8AC3E}">
        <p14:creationId xmlns:p14="http://schemas.microsoft.com/office/powerpoint/2010/main" val="258942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C8012D73-D8C4-4B62-9CEF-CE6B8EF5E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602" y="1209324"/>
            <a:ext cx="10803903" cy="4092659"/>
          </a:xfrm>
        </p:spPr>
        <p:txBody>
          <a:bodyPr/>
          <a:lstStyle/>
          <a:p>
            <a:r>
              <a:rPr lang="en-GB" dirty="0"/>
              <a:t>Reading for next week:</a:t>
            </a:r>
          </a:p>
          <a:p>
            <a:endParaRPr lang="en-GB" dirty="0"/>
          </a:p>
          <a:p>
            <a:r>
              <a:rPr lang="en-GB" dirty="0"/>
              <a:t>Aims of physical Education – Small article readings. Choose three to read.</a:t>
            </a:r>
          </a:p>
          <a:p>
            <a:endParaRPr lang="en-GB" dirty="0"/>
          </a:p>
          <a:p>
            <a:r>
              <a:rPr lang="en-GB" dirty="0"/>
              <a:t>Advantages of including this in PE</a:t>
            </a:r>
          </a:p>
          <a:p>
            <a:r>
              <a:rPr lang="en-GB" dirty="0"/>
              <a:t>Disadvantages of including this in PE</a:t>
            </a:r>
          </a:p>
          <a:p>
            <a:r>
              <a:rPr lang="en-GB" dirty="0"/>
              <a:t>Should this be a main aim for PE? Why/ Why not?</a:t>
            </a:r>
          </a:p>
          <a:p>
            <a:r>
              <a:rPr lang="en-GB" dirty="0"/>
              <a:t>Why has this been asked for in PE?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898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6FA61-77C8-A8DE-800F-EA69DF1A6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245497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9600" b="1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5569F-C154-E870-2759-AF212EF56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6E4AF-01D4-6FF2-15CA-B5965B7D0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001" t="11097" r="3525" b="74667"/>
          <a:stretch>
            <a:fillRect/>
          </a:stretch>
        </p:blipFill>
        <p:spPr>
          <a:xfrm>
            <a:off x="4908061" y="2725748"/>
            <a:ext cx="2474333" cy="2521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81635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C6546-870E-36D5-79DC-87A28E6FA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71" y="1654629"/>
            <a:ext cx="4655495" cy="3609816"/>
          </a:xfrm>
        </p:spPr>
        <p:txBody>
          <a:bodyPr/>
          <a:lstStyle/>
          <a:p>
            <a:r>
              <a:rPr lang="en-GB"/>
              <a:t>Personal</a:t>
            </a:r>
          </a:p>
          <a:p>
            <a:endParaRPr lang="en-GB"/>
          </a:p>
          <a:p>
            <a:r>
              <a:rPr lang="en-GB"/>
              <a:t>Social/ Cultural</a:t>
            </a:r>
          </a:p>
          <a:p>
            <a:endParaRPr lang="en-GB"/>
          </a:p>
          <a:p>
            <a:r>
              <a:rPr lang="en-GB"/>
              <a:t>Economic</a:t>
            </a:r>
          </a:p>
        </p:txBody>
      </p:sp>
      <p:pic>
        <p:nvPicPr>
          <p:cNvPr id="2050" name="Picture 2" descr="Assorted school supplies">
            <a:extLst>
              <a:ext uri="{FF2B5EF4-FFF2-40B4-BE49-F238E27FC236}">
                <a16:creationId xmlns:a16="http://schemas.microsoft.com/office/drawing/2014/main" id="{80FFE2A3-7480-9F2F-60C8-65CE2C96F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95" y="721020"/>
            <a:ext cx="6541151" cy="454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1EF562-5113-6443-11BC-75BDFD649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455" y="1593555"/>
            <a:ext cx="4430156" cy="13255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What is education</a:t>
            </a:r>
          </a:p>
        </p:txBody>
      </p:sp>
    </p:spTree>
    <p:extLst>
      <p:ext uri="{BB962C8B-B14F-4D97-AF65-F5344CB8AC3E}">
        <p14:creationId xmlns:p14="http://schemas.microsoft.com/office/powerpoint/2010/main" val="349805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6C418-393F-DC27-5F38-0A1588D672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F2C16-5E74-69E4-C889-91EBE42E5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9" y="1711604"/>
            <a:ext cx="3784637" cy="3689954"/>
          </a:xfrm>
        </p:spPr>
        <p:txBody>
          <a:bodyPr/>
          <a:lstStyle/>
          <a:p>
            <a:r>
              <a:rPr lang="en-GB"/>
              <a:t>What makes a good teacher?</a:t>
            </a:r>
          </a:p>
          <a:p>
            <a:endParaRPr lang="en-GB"/>
          </a:p>
          <a:p>
            <a:r>
              <a:rPr lang="en-GB"/>
              <a:t>What key skills do teachers need to have?</a:t>
            </a:r>
          </a:p>
        </p:txBody>
      </p:sp>
      <p:pic>
        <p:nvPicPr>
          <p:cNvPr id="3074" name="Picture 2" descr="Blackboard and yellow chairs in a classroom">
            <a:extLst>
              <a:ext uri="{FF2B5EF4-FFF2-40B4-BE49-F238E27FC236}">
                <a16:creationId xmlns:a16="http://schemas.microsoft.com/office/drawing/2014/main" id="{7E1A290E-C5E1-07B9-A576-4DFEC4C7E1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367775" y="883416"/>
            <a:ext cx="7304455" cy="410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5BD5EF-B461-0032-F797-DAB7C7D90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7305" y="1711604"/>
            <a:ext cx="4279709" cy="1325563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What is teaching?</a:t>
            </a:r>
          </a:p>
        </p:txBody>
      </p:sp>
    </p:spTree>
    <p:extLst>
      <p:ext uri="{BB962C8B-B14F-4D97-AF65-F5344CB8AC3E}">
        <p14:creationId xmlns:p14="http://schemas.microsoft.com/office/powerpoint/2010/main" val="4037202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CFB5-01AE-F3CB-43FA-0F27B5C09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9" y="1001485"/>
            <a:ext cx="3784637" cy="4400073"/>
          </a:xfrm>
        </p:spPr>
        <p:txBody>
          <a:bodyPr/>
          <a:lstStyle/>
          <a:p>
            <a:r>
              <a:rPr lang="en-GB"/>
              <a:t>How do you learn best?</a:t>
            </a:r>
          </a:p>
          <a:p>
            <a:endParaRPr lang="en-GB"/>
          </a:p>
          <a:p>
            <a:r>
              <a:rPr lang="en-GB"/>
              <a:t>How do children learn best?</a:t>
            </a:r>
          </a:p>
          <a:p>
            <a:endParaRPr lang="en-GB"/>
          </a:p>
          <a:p>
            <a:r>
              <a:rPr lang="en-GB"/>
              <a:t>How do young people learn best?</a:t>
            </a:r>
          </a:p>
        </p:txBody>
      </p:sp>
      <p:pic>
        <p:nvPicPr>
          <p:cNvPr id="3074" name="Picture 2" descr="Books stacked on a wooden table">
            <a:extLst>
              <a:ext uri="{FF2B5EF4-FFF2-40B4-BE49-F238E27FC236}">
                <a16:creationId xmlns:a16="http://schemas.microsoft.com/office/drawing/2014/main" id="{5E955D43-B8C2-2FE6-92B8-CE798CA48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500185" y="502749"/>
            <a:ext cx="7304455" cy="486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3B8613-6528-C94C-0BAD-EE103F121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14" y="3290312"/>
            <a:ext cx="4643683" cy="1325563"/>
          </a:xfrm>
        </p:spPr>
        <p:txBody>
          <a:bodyPr/>
          <a:lstStyle/>
          <a:p>
            <a:r>
              <a:rPr lang="en-GB">
                <a:solidFill>
                  <a:schemeClr val="bg2"/>
                </a:solidFill>
              </a:rPr>
              <a:t>What is learning?</a:t>
            </a:r>
          </a:p>
        </p:txBody>
      </p:sp>
    </p:spTree>
    <p:extLst>
      <p:ext uri="{BB962C8B-B14F-4D97-AF65-F5344CB8AC3E}">
        <p14:creationId xmlns:p14="http://schemas.microsoft.com/office/powerpoint/2010/main" val="41613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815A7-E218-1F5C-93E3-01D10447B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01853-2606-1F61-CCAF-6B7B08810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29" y="2602523"/>
            <a:ext cx="3784637" cy="2799035"/>
          </a:xfrm>
        </p:spPr>
        <p:txBody>
          <a:bodyPr/>
          <a:lstStyle/>
          <a:p>
            <a:r>
              <a:rPr lang="en-GB"/>
              <a:t>What makes a good curriculum?</a:t>
            </a:r>
          </a:p>
        </p:txBody>
      </p:sp>
      <p:pic>
        <p:nvPicPr>
          <p:cNvPr id="3074" name="Picture 2" descr="Public school yellow wall and basketball hoop">
            <a:extLst>
              <a:ext uri="{FF2B5EF4-FFF2-40B4-BE49-F238E27FC236}">
                <a16:creationId xmlns:a16="http://schemas.microsoft.com/office/drawing/2014/main" id="{1E6FD0A4-946A-1AE7-ADC6-73ADEA4F19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/>
        </p:blipFill>
        <p:spPr bwMode="auto">
          <a:xfrm>
            <a:off x="517932" y="502749"/>
            <a:ext cx="7268961" cy="486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1FBA12-0540-2121-3570-24186B8C0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526" y="2602523"/>
            <a:ext cx="6647771" cy="1395937"/>
          </a:xfrm>
        </p:spPr>
        <p:txBody>
          <a:bodyPr/>
          <a:lstStyle/>
          <a:p>
            <a:r>
              <a:rPr lang="en-GB"/>
              <a:t>What is a curriculum?</a:t>
            </a:r>
          </a:p>
        </p:txBody>
      </p:sp>
    </p:spTree>
    <p:extLst>
      <p:ext uri="{BB962C8B-B14F-4D97-AF65-F5344CB8AC3E}">
        <p14:creationId xmlns:p14="http://schemas.microsoft.com/office/powerpoint/2010/main" val="409544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662</Words>
  <Application>Microsoft Office PowerPoint</Application>
  <PresentationFormat>Widescreen</PresentationFormat>
  <Paragraphs>129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Introduction to the module</vt:lpstr>
      <vt:lpstr>Introduction to the module</vt:lpstr>
      <vt:lpstr>Discussion?</vt:lpstr>
      <vt:lpstr>PowerPoint Presentation</vt:lpstr>
      <vt:lpstr>PowerPoint Presentation</vt:lpstr>
      <vt:lpstr>PowerPoint Presentation</vt:lpstr>
      <vt:lpstr>Wider thinking for this module</vt:lpstr>
      <vt:lpstr>How do personal experiences shape our views on teaching and learning?</vt:lpstr>
      <vt:lpstr>What challenges do educators face today?</vt:lpstr>
      <vt:lpstr>Where else do we see education in society?</vt:lpstr>
      <vt:lpstr>Where else do we see education in society?</vt:lpstr>
      <vt:lpstr>PowerPoint Presentation</vt:lpstr>
      <vt:lpstr>Education</vt:lpstr>
      <vt:lpstr>What is education</vt:lpstr>
      <vt:lpstr>What is teaching?</vt:lpstr>
      <vt:lpstr>What is learning?</vt:lpstr>
      <vt:lpstr>What is a curriculum?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dcterms:created xsi:type="dcterms:W3CDTF">2021-03-09T15:35:42Z</dcterms:created>
  <dcterms:modified xsi:type="dcterms:W3CDTF">2026-09-11T09:11:15Z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