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72" r:id="rId4"/>
    <p:sldId id="275" r:id="rId5"/>
    <p:sldId id="282" r:id="rId6"/>
    <p:sldId id="266" r:id="rId7"/>
    <p:sldId id="258" r:id="rId8"/>
    <p:sldId id="281" r:id="rId9"/>
    <p:sldId id="269" r:id="rId10"/>
    <p:sldId id="268" r:id="rId11"/>
    <p:sldId id="278" r:id="rId12"/>
    <p:sldId id="276" r:id="rId13"/>
    <p:sldId id="279" r:id="rId14"/>
    <p:sldId id="280" r:id="rId15"/>
    <p:sldId id="277" r:id="rId16"/>
    <p:sldId id="260" r:id="rId17"/>
    <p:sldId id="270" r:id="rId18"/>
    <p:sldId id="283" r:id="rId19"/>
    <p:sldId id="284" r:id="rId20"/>
    <p:sldId id="262"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651945-B622-43B7-9903-A8F18BE7E204}" v="7" dt="2026-07-11T10:14:33.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9" autoAdjust="0"/>
    <p:restoredTop sz="94660"/>
  </p:normalViewPr>
  <p:slideViewPr>
    <p:cSldViewPr snapToGrid="0">
      <p:cViewPr varScale="1">
        <p:scale>
          <a:sx n="64" d="100"/>
          <a:sy n="64" d="100"/>
        </p:scale>
        <p:origin x="9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610C32-F5F4-465F-9A2B-81712998E408}"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5AC5AC-8819-4F0F-B9D5-EF6C88539DB9}" type="slidenum">
              <a:rPr lang="en-GB" smtClean="0"/>
              <a:t>‹#›</a:t>
            </a:fld>
            <a:endParaRPr lang="en-GB"/>
          </a:p>
        </p:txBody>
      </p:sp>
    </p:spTree>
    <p:extLst>
      <p:ext uri="{BB962C8B-B14F-4D97-AF65-F5344CB8AC3E}">
        <p14:creationId xmlns:p14="http://schemas.microsoft.com/office/powerpoint/2010/main" val="3511846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AC5AC-8819-4F0F-B9D5-EF6C88539DB9}" type="slidenum">
              <a:rPr lang="en-GB" smtClean="0"/>
              <a:t>10</a:t>
            </a:fld>
            <a:endParaRPr lang="en-GB"/>
          </a:p>
        </p:txBody>
      </p:sp>
    </p:spTree>
    <p:extLst>
      <p:ext uri="{BB962C8B-B14F-4D97-AF65-F5344CB8AC3E}">
        <p14:creationId xmlns:p14="http://schemas.microsoft.com/office/powerpoint/2010/main" val="4043899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1E3D-D3E0-573B-511C-7AB105118B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DF2442-DECA-566B-8EF7-B3771C08D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3FFF26-B8D7-E961-5EFD-386BC9F8CA7A}"/>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5" name="Footer Placeholder 4">
            <a:extLst>
              <a:ext uri="{FF2B5EF4-FFF2-40B4-BE49-F238E27FC236}">
                <a16:creationId xmlns:a16="http://schemas.microsoft.com/office/drawing/2014/main" id="{AE1B4C0B-C2FD-33E3-6696-A5776942A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FF6F1-59D2-A585-E6A8-B81A6180DCBA}"/>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3214287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12C1C-1901-6ADE-61AE-8475D315D3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208710-C54B-B762-4BD0-9BBD772B39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0AD82A-A7FA-FC4A-DEB2-164B734FBF82}"/>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5" name="Footer Placeholder 4">
            <a:extLst>
              <a:ext uri="{FF2B5EF4-FFF2-40B4-BE49-F238E27FC236}">
                <a16:creationId xmlns:a16="http://schemas.microsoft.com/office/drawing/2014/main" id="{2C842BD7-B52F-76D8-B33F-3405D0649B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95EF71-2D56-6850-ED84-980B67E4D896}"/>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539614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C746-00D3-261E-F233-5E1EF8BCD5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87BE088-561E-8F7E-83BA-F951C18720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67623D-2A11-1CA9-F297-86A459CA588F}"/>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5" name="Footer Placeholder 4">
            <a:extLst>
              <a:ext uri="{FF2B5EF4-FFF2-40B4-BE49-F238E27FC236}">
                <a16:creationId xmlns:a16="http://schemas.microsoft.com/office/drawing/2014/main" id="{EC98CC53-BBCB-2F33-AC14-FCEC0A8FD6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6A7F05-AB98-B16E-48EB-68B83AA5CEEB}"/>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3561269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C89BA-93C4-939C-4E70-E7F380C2D3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BB10BE-40B2-7AA3-552D-47B1995CB6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9F82A0-B12C-80B0-6006-54E9BDDF4C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BE805D-CD13-CAD2-BA2D-3875AF7C0BB3}"/>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6" name="Footer Placeholder 5">
            <a:extLst>
              <a:ext uri="{FF2B5EF4-FFF2-40B4-BE49-F238E27FC236}">
                <a16:creationId xmlns:a16="http://schemas.microsoft.com/office/drawing/2014/main" id="{2E71B100-3080-C415-9BE4-2ED4CAF28E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57F70F-1AEC-FA51-59F9-882ACE731D5E}"/>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879493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22FBD-AA63-9B99-C39D-995B0A8538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EB697B-8DB3-0691-BD36-793344EBD5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53B8D2-0A90-7175-4A34-F1A354677F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73835B-CA83-3222-8A72-C355ACE193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B668BE-65B9-60CE-DA56-93E5C83237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761777-36F1-AF6D-5E7D-4F8A878736A0}"/>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8" name="Footer Placeholder 7">
            <a:extLst>
              <a:ext uri="{FF2B5EF4-FFF2-40B4-BE49-F238E27FC236}">
                <a16:creationId xmlns:a16="http://schemas.microsoft.com/office/drawing/2014/main" id="{2F0E9B3C-8A48-F912-C0AE-FC6025D268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E004C0-6851-89D8-423A-4BB7B15C1043}"/>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71131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4D7A7-54EE-4900-00D9-70114DECB7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A2AB2A-BDC4-8F0E-1BE7-2D25B193610A}"/>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4" name="Footer Placeholder 3">
            <a:extLst>
              <a:ext uri="{FF2B5EF4-FFF2-40B4-BE49-F238E27FC236}">
                <a16:creationId xmlns:a16="http://schemas.microsoft.com/office/drawing/2014/main" id="{30110C86-CC80-7821-3F88-BA9ABEFB1D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98BFC6-5986-F8E7-8E74-7A6F1A793320}"/>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3760568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EB16F-9400-15B8-8664-F98BFC97452C}"/>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3" name="Footer Placeholder 2">
            <a:extLst>
              <a:ext uri="{FF2B5EF4-FFF2-40B4-BE49-F238E27FC236}">
                <a16:creationId xmlns:a16="http://schemas.microsoft.com/office/drawing/2014/main" id="{C7E60F79-BCFC-2ECF-1402-804257AC7CE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4287BB-E81A-4855-5A5D-CB6BBB1589D9}"/>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4042576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7B839-86A8-B519-5221-8BA1AD5A9F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3E3FA4-05D1-ACED-810A-AFD9DEE994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EC9F05-4A36-DDAE-7202-04F848D0D6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76EA0F-D367-8996-71FB-7594FEF47634}"/>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6" name="Footer Placeholder 5">
            <a:extLst>
              <a:ext uri="{FF2B5EF4-FFF2-40B4-BE49-F238E27FC236}">
                <a16:creationId xmlns:a16="http://schemas.microsoft.com/office/drawing/2014/main" id="{2FDC9055-4ACD-0045-AFC0-781A3A6160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9C1BF-AA2B-85DA-A259-1007B8CA8810}"/>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2248778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92467-B3EF-00E9-A8E2-921021530B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8AEF3A-EDBE-320B-195D-30443DE821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ABEC81-C5D5-8640-2F0B-186727A8CB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CFF8D5-E77F-21A3-E712-6F49FD573C27}"/>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6" name="Footer Placeholder 5">
            <a:extLst>
              <a:ext uri="{FF2B5EF4-FFF2-40B4-BE49-F238E27FC236}">
                <a16:creationId xmlns:a16="http://schemas.microsoft.com/office/drawing/2014/main" id="{8F68E73A-376F-1631-F91A-BCDB0B9B92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9D58F6-427D-71B4-8DD4-32CB9243C5D2}"/>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2766303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62962-6403-6A82-1644-46243FB02B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434B34-F649-1048-470A-02823BBB6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3C2FB3-2206-92DA-BCE7-229868E8168B}"/>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5" name="Footer Placeholder 4">
            <a:extLst>
              <a:ext uri="{FF2B5EF4-FFF2-40B4-BE49-F238E27FC236}">
                <a16:creationId xmlns:a16="http://schemas.microsoft.com/office/drawing/2014/main" id="{46E103DF-E7C5-9C12-47DA-F935039EF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51B445-205C-10EB-A264-3388E5D08568}"/>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185328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0D2F69-E40A-E996-A225-98BEFB3202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6ED5FB-C3D5-175A-703B-301F2E62090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E6D98A-2C8E-C03F-B9FB-AA47AD252550}"/>
              </a:ext>
            </a:extLst>
          </p:cNvPr>
          <p:cNvSpPr>
            <a:spLocks noGrp="1"/>
          </p:cNvSpPr>
          <p:nvPr>
            <p:ph type="dt" sz="half" idx="10"/>
          </p:nvPr>
        </p:nvSpPr>
        <p:spPr/>
        <p:txBody>
          <a:bodyPr/>
          <a:lstStyle/>
          <a:p>
            <a:fld id="{53891AEF-29B9-4665-B95C-0ADFFBACA034}" type="datetimeFigureOut">
              <a:rPr lang="en-GB" smtClean="0"/>
              <a:t>06/07/2026</a:t>
            </a:fld>
            <a:endParaRPr lang="en-GB"/>
          </a:p>
        </p:txBody>
      </p:sp>
      <p:sp>
        <p:nvSpPr>
          <p:cNvPr id="5" name="Footer Placeholder 4">
            <a:extLst>
              <a:ext uri="{FF2B5EF4-FFF2-40B4-BE49-F238E27FC236}">
                <a16:creationId xmlns:a16="http://schemas.microsoft.com/office/drawing/2014/main" id="{A92F7F0B-0856-D7C5-E486-881C70866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28BE0F-5399-9D5A-FCDF-EBB6EE595BF2}"/>
              </a:ext>
            </a:extLst>
          </p:cNvPr>
          <p:cNvSpPr>
            <a:spLocks noGrp="1"/>
          </p:cNvSpPr>
          <p:nvPr>
            <p:ph type="sldNum" sz="quarter" idx="12"/>
          </p:nvPr>
        </p:nvSpPr>
        <p:spPr/>
        <p:txBody>
          <a:bodyPr/>
          <a:lstStyle/>
          <a:p>
            <a:fld id="{CE722A26-DA08-4960-8627-2F46EE5FFBD0}" type="slidenum">
              <a:rPr lang="en-GB" smtClean="0"/>
              <a:t>‹#›</a:t>
            </a:fld>
            <a:endParaRPr lang="en-GB"/>
          </a:p>
        </p:txBody>
      </p:sp>
    </p:spTree>
    <p:extLst>
      <p:ext uri="{BB962C8B-B14F-4D97-AF65-F5344CB8AC3E}">
        <p14:creationId xmlns:p14="http://schemas.microsoft.com/office/powerpoint/2010/main" val="2380242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ltHorz">
          <a:fgClr>
            <a:schemeClr val="accent6">
              <a:lumMod val="40000"/>
              <a:lumOff val="60000"/>
            </a:schemeClr>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69F6F7-5CFD-8C26-BE09-40C2CEFD31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66FA70-FE42-343C-474B-43B99836B3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6D67DD-E075-1D10-1B1F-2AD0B7CBD1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891AEF-29B9-4665-B95C-0ADFFBACA034}" type="datetimeFigureOut">
              <a:rPr lang="en-GB" smtClean="0"/>
              <a:t>06/07/2026</a:t>
            </a:fld>
            <a:endParaRPr lang="en-GB"/>
          </a:p>
        </p:txBody>
      </p:sp>
      <p:sp>
        <p:nvSpPr>
          <p:cNvPr id="5" name="Footer Placeholder 4">
            <a:extLst>
              <a:ext uri="{FF2B5EF4-FFF2-40B4-BE49-F238E27FC236}">
                <a16:creationId xmlns:a16="http://schemas.microsoft.com/office/drawing/2014/main" id="{B5421C11-9F02-C4AF-80E5-E6F1963154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CDB5638-69CC-1584-CAE1-6FAF6AF750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722A26-DA08-4960-8627-2F46EE5FFBD0}" type="slidenum">
              <a:rPr lang="en-GB" smtClean="0"/>
              <a:t>‹#›</a:t>
            </a:fld>
            <a:endParaRPr lang="en-GB"/>
          </a:p>
        </p:txBody>
      </p:sp>
    </p:spTree>
    <p:extLst>
      <p:ext uri="{BB962C8B-B14F-4D97-AF65-F5344CB8AC3E}">
        <p14:creationId xmlns:p14="http://schemas.microsoft.com/office/powerpoint/2010/main" val="1770134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s://freepngimg.com/png/7057-bee-png-image"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freepngimg.com/png/40627-earth-in-hands-image-download-hq-png" TargetMode="Externa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2F10E-B4A5-4B9A-8A2A-127DA0A66BC3}"/>
              </a:ext>
            </a:extLst>
          </p:cNvPr>
          <p:cNvSpPr>
            <a:spLocks noGrp="1"/>
          </p:cNvSpPr>
          <p:nvPr>
            <p:ph type="ctrTitle"/>
          </p:nvPr>
        </p:nvSpPr>
        <p:spPr/>
        <p:txBody>
          <a:bodyPr>
            <a:normAutofit/>
          </a:bodyPr>
          <a:lstStyle/>
          <a:p>
            <a:r>
              <a:rPr lang="en-GB" sz="5300" b="1" dirty="0"/>
              <a:t>Regaining Paradise? Sustainability in the Early Years</a:t>
            </a:r>
            <a:br>
              <a:rPr lang="en-GB" b="1" dirty="0"/>
            </a:br>
            <a:endParaRPr lang="en-GB" dirty="0"/>
          </a:p>
        </p:txBody>
      </p:sp>
      <p:pic>
        <p:nvPicPr>
          <p:cNvPr id="6" name="Picture 5" descr="Belfast Hills John Muir Award - YouTube">
            <a:extLst>
              <a:ext uri="{FF2B5EF4-FFF2-40B4-BE49-F238E27FC236}">
                <a16:creationId xmlns:a16="http://schemas.microsoft.com/office/drawing/2014/main" id="{06E31B1F-29DE-8E62-B8B4-DEA09D15C14C}"/>
              </a:ext>
            </a:extLst>
          </p:cNvPr>
          <p:cNvPicPr>
            <a:picLocks noChangeAspect="1"/>
          </p:cNvPicPr>
          <p:nvPr/>
        </p:nvPicPr>
        <p:blipFill>
          <a:blip r:embed="rId2"/>
          <a:stretch>
            <a:fillRect/>
          </a:stretch>
        </p:blipFill>
        <p:spPr>
          <a:xfrm>
            <a:off x="3447738" y="3166671"/>
            <a:ext cx="4856813" cy="273195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TextBox 3">
            <a:extLst>
              <a:ext uri="{FF2B5EF4-FFF2-40B4-BE49-F238E27FC236}">
                <a16:creationId xmlns:a16="http://schemas.microsoft.com/office/drawing/2014/main" id="{75A09FA8-7221-2426-8624-4CE49446F3EB}"/>
              </a:ext>
            </a:extLst>
          </p:cNvPr>
          <p:cNvSpPr txBox="1"/>
          <p:nvPr/>
        </p:nvSpPr>
        <p:spPr>
          <a:xfrm>
            <a:off x="839449" y="6175948"/>
            <a:ext cx="2218544" cy="369332"/>
          </a:xfrm>
          <a:prstGeom prst="rect">
            <a:avLst/>
          </a:prstGeom>
          <a:noFill/>
        </p:spPr>
        <p:txBody>
          <a:bodyPr wrap="square" rtlCol="0">
            <a:spAutoFit/>
          </a:bodyPr>
          <a:lstStyle/>
          <a:p>
            <a:r>
              <a:rPr lang="en-US" dirty="0"/>
              <a:t>ECEY6005</a:t>
            </a:r>
            <a:endParaRPr lang="en-GB" dirty="0"/>
          </a:p>
        </p:txBody>
      </p:sp>
      <p:sp>
        <p:nvSpPr>
          <p:cNvPr id="5" name="TextBox 4">
            <a:extLst>
              <a:ext uri="{FF2B5EF4-FFF2-40B4-BE49-F238E27FC236}">
                <a16:creationId xmlns:a16="http://schemas.microsoft.com/office/drawing/2014/main" id="{C06BCD9D-54F3-B554-651E-13EB4952AE6D}"/>
              </a:ext>
            </a:extLst>
          </p:cNvPr>
          <p:cNvSpPr txBox="1"/>
          <p:nvPr/>
        </p:nvSpPr>
        <p:spPr>
          <a:xfrm>
            <a:off x="10105869" y="6360614"/>
            <a:ext cx="2218544" cy="369332"/>
          </a:xfrm>
          <a:prstGeom prst="rect">
            <a:avLst/>
          </a:prstGeom>
          <a:noFill/>
        </p:spPr>
        <p:txBody>
          <a:bodyPr wrap="square" rtlCol="0">
            <a:spAutoFit/>
          </a:bodyPr>
          <a:lstStyle/>
          <a:p>
            <a:r>
              <a:rPr lang="en-US" dirty="0"/>
              <a:t>1301321</a:t>
            </a:r>
            <a:endParaRPr lang="en-GB" dirty="0"/>
          </a:p>
        </p:txBody>
      </p:sp>
    </p:spTree>
    <p:extLst>
      <p:ext uri="{BB962C8B-B14F-4D97-AF65-F5344CB8AC3E}">
        <p14:creationId xmlns:p14="http://schemas.microsoft.com/office/powerpoint/2010/main" val="1227086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3CEE3-86A6-2D80-F0B9-AB583F099F8B}"/>
              </a:ext>
            </a:extLst>
          </p:cNvPr>
          <p:cNvSpPr>
            <a:spLocks noGrp="1"/>
          </p:cNvSpPr>
          <p:nvPr>
            <p:ph type="title"/>
          </p:nvPr>
        </p:nvSpPr>
        <p:spPr>
          <a:xfrm>
            <a:off x="838200" y="185243"/>
            <a:ext cx="10515600" cy="1325563"/>
          </a:xfrm>
        </p:spPr>
        <p:txBody>
          <a:bodyPr/>
          <a:lstStyle/>
          <a:p>
            <a:pPr algn="ctr"/>
            <a:r>
              <a:rPr lang="en-US" i="1" dirty="0"/>
              <a:t>Laugharne Castle</a:t>
            </a:r>
            <a:endParaRPr lang="en-GB" i="1" dirty="0"/>
          </a:p>
        </p:txBody>
      </p:sp>
      <p:sp>
        <p:nvSpPr>
          <p:cNvPr id="3" name="Content Placeholder 2">
            <a:extLst>
              <a:ext uri="{FF2B5EF4-FFF2-40B4-BE49-F238E27FC236}">
                <a16:creationId xmlns:a16="http://schemas.microsoft.com/office/drawing/2014/main" id="{1A23B4BF-7E45-51AB-9D2E-75644F76401B}"/>
              </a:ext>
            </a:extLst>
          </p:cNvPr>
          <p:cNvSpPr>
            <a:spLocks noGrp="1"/>
          </p:cNvSpPr>
          <p:nvPr>
            <p:ph idx="1"/>
          </p:nvPr>
        </p:nvSpPr>
        <p:spPr>
          <a:xfrm>
            <a:off x="5674442" y="1360902"/>
            <a:ext cx="6517558" cy="4802188"/>
          </a:xfrm>
        </p:spPr>
        <p:txBody>
          <a:bodyPr>
            <a:noAutofit/>
          </a:bodyPr>
          <a:lstStyle/>
          <a:p>
            <a:pPr marL="0" indent="0">
              <a:buNone/>
            </a:pPr>
            <a:r>
              <a:rPr lang="en-US" sz="1900" b="1" dirty="0"/>
              <a:t>I have chosen to complete the John Muir Award in Laugharne Castle. Laugharne is the closest place to me that feels like home and will always have a special place in my heart.</a:t>
            </a:r>
            <a:r>
              <a:rPr lang="en-GB" sz="1900" b="1" dirty="0">
                <a:effectLst/>
              </a:rPr>
              <a:t> Growing up, my father was in the army, so my childhood was full of movement - new houses, new schools, and even a couple of years living in Germany. When my parents separated when I was six, my mum returned to Laugharne, the town she grew up in and where the rest of my family lived.</a:t>
            </a:r>
            <a:endParaRPr lang="en-GB" sz="1900" b="1" dirty="0"/>
          </a:p>
          <a:p>
            <a:pPr marL="0" indent="0">
              <a:buNone/>
            </a:pPr>
            <a:r>
              <a:rPr lang="en-GB" sz="1900" b="1" dirty="0">
                <a:effectLst/>
              </a:rPr>
              <a:t>Between the ages of six and eleven, Laugharne became the foundation of my childhood memories. I have fond memories exploring the town with friends, spending time with family, and especially walking around the Estuary surrounding the castle. That walk has always stayed with me and I often return now to share the experience with my own 3 children. The stillness of the water, the open sky, and the quiet rhythm of the tide create a sense of peace. It’s a place that slows me down, calms me, and reminds me of who I am and where I come from. </a:t>
            </a:r>
            <a:endParaRPr lang="en-GB" sz="1900" b="1" dirty="0"/>
          </a:p>
          <a:p>
            <a:pPr marL="0" indent="0">
              <a:buNone/>
            </a:pPr>
            <a:r>
              <a:rPr lang="en-US" sz="1900" b="1" dirty="0"/>
              <a:t> </a:t>
            </a:r>
            <a:endParaRPr lang="en-GB" sz="1900" b="1" dirty="0"/>
          </a:p>
        </p:txBody>
      </p:sp>
      <p:pic>
        <p:nvPicPr>
          <p:cNvPr id="5" name="Picture 4">
            <a:extLst>
              <a:ext uri="{FF2B5EF4-FFF2-40B4-BE49-F238E27FC236}">
                <a16:creationId xmlns:a16="http://schemas.microsoft.com/office/drawing/2014/main" id="{5F664D5E-3307-F2F0-E882-4D9654652DF6}"/>
              </a:ext>
            </a:extLst>
          </p:cNvPr>
          <p:cNvPicPr>
            <a:picLocks noChangeAspect="1"/>
          </p:cNvPicPr>
          <p:nvPr/>
        </p:nvPicPr>
        <p:blipFill>
          <a:blip r:embed="rId2"/>
          <a:stretch>
            <a:fillRect/>
          </a:stretch>
        </p:blipFill>
        <p:spPr>
          <a:xfrm>
            <a:off x="342275" y="1895722"/>
            <a:ext cx="5087327" cy="373254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57841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F71220C-94B8-37D1-ADD6-A04FD71EA025}"/>
              </a:ext>
            </a:extLst>
          </p:cNvPr>
          <p:cNvPicPr>
            <a:picLocks noGrp="1" noChangeAspect="1"/>
          </p:cNvPicPr>
          <p:nvPr>
            <p:ph idx="1"/>
          </p:nvPr>
        </p:nvPicPr>
        <p:blipFill>
          <a:blip r:embed="rId2"/>
          <a:stretch>
            <a:fillRect/>
          </a:stretch>
        </p:blipFill>
        <p:spPr>
          <a:xfrm>
            <a:off x="6581309" y="3680706"/>
            <a:ext cx="2286000" cy="3048000"/>
          </a:xfrm>
          <a:prstGeom prst="rect">
            <a:avLst/>
          </a:prstGeom>
          <a:ln>
            <a:noFill/>
          </a:ln>
          <a:effectLst>
            <a:softEdge rad="112500"/>
          </a:effectLst>
        </p:spPr>
      </p:pic>
      <p:pic>
        <p:nvPicPr>
          <p:cNvPr id="11" name="Picture 10">
            <a:extLst>
              <a:ext uri="{FF2B5EF4-FFF2-40B4-BE49-F238E27FC236}">
                <a16:creationId xmlns:a16="http://schemas.microsoft.com/office/drawing/2014/main" id="{6284E669-D8B6-031D-9F43-389F64CEEFF0}"/>
              </a:ext>
            </a:extLst>
          </p:cNvPr>
          <p:cNvPicPr>
            <a:picLocks noChangeAspect="1"/>
          </p:cNvPicPr>
          <p:nvPr/>
        </p:nvPicPr>
        <p:blipFill>
          <a:blip r:embed="rId3"/>
          <a:stretch>
            <a:fillRect/>
          </a:stretch>
        </p:blipFill>
        <p:spPr>
          <a:xfrm>
            <a:off x="6581309" y="255044"/>
            <a:ext cx="4572001" cy="3259891"/>
          </a:xfrm>
          <a:prstGeom prst="rect">
            <a:avLst/>
          </a:prstGeom>
          <a:ln>
            <a:noFill/>
          </a:ln>
          <a:effectLst>
            <a:softEdge rad="112500"/>
          </a:effectLst>
        </p:spPr>
      </p:pic>
      <p:sp>
        <p:nvSpPr>
          <p:cNvPr id="12" name="TextBox 11">
            <a:extLst>
              <a:ext uri="{FF2B5EF4-FFF2-40B4-BE49-F238E27FC236}">
                <a16:creationId xmlns:a16="http://schemas.microsoft.com/office/drawing/2014/main" id="{169F2179-D2B3-0CB5-7762-CD2CF5D25C4B}"/>
              </a:ext>
            </a:extLst>
          </p:cNvPr>
          <p:cNvSpPr txBox="1"/>
          <p:nvPr/>
        </p:nvSpPr>
        <p:spPr>
          <a:xfrm>
            <a:off x="710003" y="1578195"/>
            <a:ext cx="5232972" cy="4708981"/>
          </a:xfrm>
          <a:prstGeom prst="rect">
            <a:avLst/>
          </a:prstGeom>
          <a:noFill/>
        </p:spPr>
        <p:txBody>
          <a:bodyPr wrap="square" rtlCol="0">
            <a:spAutoFit/>
          </a:bodyPr>
          <a:lstStyle/>
          <a:p>
            <a:r>
              <a:rPr lang="en-GB" sz="2200" b="1" dirty="0"/>
              <a:t>The walk beneath Laugharne Castle follows a beautiful stretch of the estuary, a place known for its wildlife, shifting tides and peaceful saltmarsh. This landscape famously inspired poet Dylan Thomas, who wrote many pieces while living in Laugharne and often described the estuary’s changing light and rhythms. Walking the same path offers visitors a scenic blend of history and nature with a lot of wildlife to discover. </a:t>
            </a:r>
          </a:p>
          <a:p>
            <a:endParaRPr lang="en-GB" dirty="0"/>
          </a:p>
          <a:p>
            <a:endParaRPr lang="en-GB" dirty="0"/>
          </a:p>
        </p:txBody>
      </p:sp>
      <p:pic>
        <p:nvPicPr>
          <p:cNvPr id="14" name="Picture 13">
            <a:extLst>
              <a:ext uri="{FF2B5EF4-FFF2-40B4-BE49-F238E27FC236}">
                <a16:creationId xmlns:a16="http://schemas.microsoft.com/office/drawing/2014/main" id="{4A78A246-6C8A-3CEB-D27A-45B64DCFD156}"/>
              </a:ext>
            </a:extLst>
          </p:cNvPr>
          <p:cNvPicPr>
            <a:picLocks noChangeAspect="1"/>
          </p:cNvPicPr>
          <p:nvPr/>
        </p:nvPicPr>
        <p:blipFill>
          <a:blip r:embed="rId4"/>
          <a:stretch>
            <a:fillRect/>
          </a:stretch>
        </p:blipFill>
        <p:spPr>
          <a:xfrm>
            <a:off x="8867309" y="3680706"/>
            <a:ext cx="2286001" cy="3048001"/>
          </a:xfrm>
          <a:prstGeom prst="rect">
            <a:avLst/>
          </a:prstGeom>
          <a:ln>
            <a:noFill/>
          </a:ln>
          <a:effectLst>
            <a:softEdge rad="112500"/>
          </a:effectLst>
        </p:spPr>
      </p:pic>
      <p:sp>
        <p:nvSpPr>
          <p:cNvPr id="16" name="TextBox 15">
            <a:extLst>
              <a:ext uri="{FF2B5EF4-FFF2-40B4-BE49-F238E27FC236}">
                <a16:creationId xmlns:a16="http://schemas.microsoft.com/office/drawing/2014/main" id="{5E6EFAB1-3C9F-A04B-8266-62C5A8823B47}"/>
              </a:ext>
            </a:extLst>
          </p:cNvPr>
          <p:cNvSpPr txBox="1"/>
          <p:nvPr/>
        </p:nvSpPr>
        <p:spPr>
          <a:xfrm>
            <a:off x="3046751" y="3360508"/>
            <a:ext cx="6093500" cy="369332"/>
          </a:xfrm>
          <a:prstGeom prst="rect">
            <a:avLst/>
          </a:prstGeom>
          <a:noFill/>
        </p:spPr>
        <p:txBody>
          <a:bodyPr wrap="square">
            <a:spAutoFit/>
          </a:bodyPr>
          <a:lstStyle/>
          <a:p>
            <a:endParaRPr lang="en-GB" dirty="0"/>
          </a:p>
        </p:txBody>
      </p:sp>
      <p:sp>
        <p:nvSpPr>
          <p:cNvPr id="17" name="TextBox 16">
            <a:extLst>
              <a:ext uri="{FF2B5EF4-FFF2-40B4-BE49-F238E27FC236}">
                <a16:creationId xmlns:a16="http://schemas.microsoft.com/office/drawing/2014/main" id="{FFCCEED5-520C-D25E-C4B5-54B1D2DF2701}"/>
              </a:ext>
            </a:extLst>
          </p:cNvPr>
          <p:cNvSpPr txBox="1"/>
          <p:nvPr/>
        </p:nvSpPr>
        <p:spPr>
          <a:xfrm>
            <a:off x="710003" y="410776"/>
            <a:ext cx="3897443" cy="769441"/>
          </a:xfrm>
          <a:prstGeom prst="rect">
            <a:avLst/>
          </a:prstGeom>
          <a:noFill/>
        </p:spPr>
        <p:txBody>
          <a:bodyPr wrap="square" rtlCol="0">
            <a:spAutoFit/>
          </a:bodyPr>
          <a:lstStyle/>
          <a:p>
            <a:r>
              <a:rPr lang="en-US" sz="4400" dirty="0">
                <a:latin typeface="+mj-lt"/>
              </a:rPr>
              <a:t>Discover...</a:t>
            </a:r>
            <a:endParaRPr lang="en-GB" sz="4400" dirty="0">
              <a:latin typeface="+mj-lt"/>
            </a:endParaRPr>
          </a:p>
        </p:txBody>
      </p:sp>
    </p:spTree>
    <p:extLst>
      <p:ext uri="{BB962C8B-B14F-4D97-AF65-F5344CB8AC3E}">
        <p14:creationId xmlns:p14="http://schemas.microsoft.com/office/powerpoint/2010/main" val="2662338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32B5-5A49-BFC7-E6D3-056067CD8414}"/>
              </a:ext>
            </a:extLst>
          </p:cNvPr>
          <p:cNvSpPr>
            <a:spLocks noGrp="1"/>
          </p:cNvSpPr>
          <p:nvPr>
            <p:ph type="title"/>
          </p:nvPr>
        </p:nvSpPr>
        <p:spPr/>
        <p:txBody>
          <a:bodyPr/>
          <a:lstStyle/>
          <a:p>
            <a:pPr algn="ctr"/>
            <a:r>
              <a:rPr lang="en-US" i="1" dirty="0"/>
              <a:t>The Estuary</a:t>
            </a:r>
            <a:endParaRPr lang="en-GB" i="1" dirty="0"/>
          </a:p>
        </p:txBody>
      </p:sp>
      <p:sp>
        <p:nvSpPr>
          <p:cNvPr id="4" name="Content Placeholder 3">
            <a:extLst>
              <a:ext uri="{FF2B5EF4-FFF2-40B4-BE49-F238E27FC236}">
                <a16:creationId xmlns:a16="http://schemas.microsoft.com/office/drawing/2014/main" id="{B2B0C92C-FBA2-BC9E-51D5-DE2151E1637F}"/>
              </a:ext>
            </a:extLst>
          </p:cNvPr>
          <p:cNvSpPr>
            <a:spLocks noGrp="1"/>
          </p:cNvSpPr>
          <p:nvPr>
            <p:ph sz="half" idx="2"/>
          </p:nvPr>
        </p:nvSpPr>
        <p:spPr/>
        <p:txBody>
          <a:bodyPr/>
          <a:lstStyle/>
          <a:p>
            <a:pPr marL="0" indent="0">
              <a:buNone/>
            </a:pPr>
            <a:r>
              <a:rPr lang="en-GB" b="1" dirty="0"/>
              <a:t>The first thing I notice is the sound of the estuary. The gentle movement of the water instantly calms me, I close my eyes and hear a steady, natural rhythm that makes me feel content and relaxed before the walk even begins.</a:t>
            </a:r>
          </a:p>
        </p:txBody>
      </p:sp>
      <p:pic>
        <p:nvPicPr>
          <p:cNvPr id="8" name="Content Placeholder 7">
            <a:extLst>
              <a:ext uri="{FF2B5EF4-FFF2-40B4-BE49-F238E27FC236}">
                <a16:creationId xmlns:a16="http://schemas.microsoft.com/office/drawing/2014/main" id="{E86352BE-BA50-20C2-C149-B0F9AAA1D037}"/>
              </a:ext>
            </a:extLst>
          </p:cNvPr>
          <p:cNvPicPr>
            <a:picLocks noGrp="1" noChangeAspect="1"/>
          </p:cNvPicPr>
          <p:nvPr>
            <p:ph sz="quarter" idx="4"/>
          </p:nvPr>
        </p:nvPicPr>
        <p:blipFill>
          <a:blip r:embed="rId2"/>
          <a:stretch>
            <a:fillRect/>
          </a:stretch>
        </p:blipFill>
        <p:spPr>
          <a:xfrm>
            <a:off x="6524211" y="1690687"/>
            <a:ext cx="4058845" cy="4997061"/>
          </a:xfrm>
          <a:prstGeom prst="rect">
            <a:avLst/>
          </a:prstGeom>
          <a:ln>
            <a:noFill/>
          </a:ln>
          <a:effectLst>
            <a:softEdge rad="112500"/>
          </a:effectLst>
        </p:spPr>
      </p:pic>
    </p:spTree>
    <p:extLst>
      <p:ext uri="{BB962C8B-B14F-4D97-AF65-F5344CB8AC3E}">
        <p14:creationId xmlns:p14="http://schemas.microsoft.com/office/powerpoint/2010/main" val="2909577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89ADC3-E70D-D7A2-262C-61107DE38CAA}"/>
              </a:ext>
            </a:extLst>
          </p:cNvPr>
          <p:cNvSpPr txBox="1"/>
          <p:nvPr/>
        </p:nvSpPr>
        <p:spPr>
          <a:xfrm>
            <a:off x="1229193" y="1081854"/>
            <a:ext cx="9368853" cy="2246769"/>
          </a:xfrm>
          <a:prstGeom prst="rect">
            <a:avLst/>
          </a:prstGeom>
          <a:noFill/>
        </p:spPr>
        <p:txBody>
          <a:bodyPr wrap="square" rtlCol="0">
            <a:spAutoFit/>
          </a:bodyPr>
          <a:lstStyle/>
          <a:p>
            <a:pPr algn="ctr"/>
            <a:r>
              <a:rPr lang="en-GB" sz="2000" b="1" dirty="0"/>
              <a:t>An estuary is the place where a river meets the sea, creating a mix of fresh and salt water. This creates a unique environment that supports wildlife such as crabs, cockles, fish, birds and saltmarsh plants. The mudflats act as a natural nursery for young marine life. The estuary also filters water naturally and supports local  traditional such as cockling. Together these features make the Laugharne Estuary a vital ecosystem that helps wildlife thrive and supports the community in a sustainable way.</a:t>
            </a:r>
          </a:p>
        </p:txBody>
      </p:sp>
      <p:pic>
        <p:nvPicPr>
          <p:cNvPr id="4" name="Picture 3">
            <a:extLst>
              <a:ext uri="{FF2B5EF4-FFF2-40B4-BE49-F238E27FC236}">
                <a16:creationId xmlns:a16="http://schemas.microsoft.com/office/drawing/2014/main" id="{02E2F6F4-1002-BB18-B47F-56F68F17A4A0}"/>
              </a:ext>
            </a:extLst>
          </p:cNvPr>
          <p:cNvPicPr>
            <a:picLocks noChangeAspect="1"/>
          </p:cNvPicPr>
          <p:nvPr/>
        </p:nvPicPr>
        <p:blipFill>
          <a:blip r:embed="rId2"/>
          <a:stretch>
            <a:fillRect/>
          </a:stretch>
        </p:blipFill>
        <p:spPr>
          <a:xfrm>
            <a:off x="3197761" y="3429000"/>
            <a:ext cx="5101931" cy="3276069"/>
          </a:xfrm>
          <a:prstGeom prst="rect">
            <a:avLst/>
          </a:prstGeom>
          <a:ln>
            <a:noFill/>
          </a:ln>
          <a:effectLst>
            <a:softEdge rad="112500"/>
          </a:effectLst>
        </p:spPr>
      </p:pic>
      <p:sp>
        <p:nvSpPr>
          <p:cNvPr id="5" name="TextBox 4">
            <a:extLst>
              <a:ext uri="{FF2B5EF4-FFF2-40B4-BE49-F238E27FC236}">
                <a16:creationId xmlns:a16="http://schemas.microsoft.com/office/drawing/2014/main" id="{0256E9CC-3661-D9E7-37D1-D01E419E3FFD}"/>
              </a:ext>
            </a:extLst>
          </p:cNvPr>
          <p:cNvSpPr txBox="1"/>
          <p:nvPr/>
        </p:nvSpPr>
        <p:spPr>
          <a:xfrm>
            <a:off x="1843790" y="396702"/>
            <a:ext cx="9129009" cy="584775"/>
          </a:xfrm>
          <a:prstGeom prst="rect">
            <a:avLst/>
          </a:prstGeom>
          <a:noFill/>
        </p:spPr>
        <p:txBody>
          <a:bodyPr wrap="square" rtlCol="0">
            <a:spAutoFit/>
          </a:bodyPr>
          <a:lstStyle/>
          <a:p>
            <a:r>
              <a:rPr lang="en-US" sz="3200" i="1" dirty="0">
                <a:latin typeface="+mj-lt"/>
              </a:rPr>
              <a:t>Why are Estuary's important for the environment?</a:t>
            </a:r>
            <a:endParaRPr lang="en-GB" sz="3200" i="1" dirty="0">
              <a:latin typeface="+mj-lt"/>
            </a:endParaRPr>
          </a:p>
        </p:txBody>
      </p:sp>
    </p:spTree>
    <p:extLst>
      <p:ext uri="{BB962C8B-B14F-4D97-AF65-F5344CB8AC3E}">
        <p14:creationId xmlns:p14="http://schemas.microsoft.com/office/powerpoint/2010/main" val="2064759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76EE0-4810-5C06-45ED-BAC931BBE6BC}"/>
              </a:ext>
            </a:extLst>
          </p:cNvPr>
          <p:cNvSpPr>
            <a:spLocks noGrp="1"/>
          </p:cNvSpPr>
          <p:nvPr>
            <p:ph type="title"/>
          </p:nvPr>
        </p:nvSpPr>
        <p:spPr>
          <a:xfrm>
            <a:off x="509666" y="0"/>
            <a:ext cx="10515600" cy="1325563"/>
          </a:xfrm>
        </p:spPr>
        <p:txBody>
          <a:bodyPr/>
          <a:lstStyle/>
          <a:p>
            <a:r>
              <a:rPr lang="en-US" dirty="0"/>
              <a:t>Explore….</a:t>
            </a:r>
            <a:endParaRPr lang="en-GB" dirty="0"/>
          </a:p>
        </p:txBody>
      </p:sp>
      <p:sp>
        <p:nvSpPr>
          <p:cNvPr id="3" name="Content Placeholder 2">
            <a:extLst>
              <a:ext uri="{FF2B5EF4-FFF2-40B4-BE49-F238E27FC236}">
                <a16:creationId xmlns:a16="http://schemas.microsoft.com/office/drawing/2014/main" id="{5D4B523B-F6EB-74C3-9AA5-122FBF4E3246}"/>
              </a:ext>
            </a:extLst>
          </p:cNvPr>
          <p:cNvSpPr>
            <a:spLocks noGrp="1"/>
          </p:cNvSpPr>
          <p:nvPr>
            <p:ph idx="1"/>
          </p:nvPr>
        </p:nvSpPr>
        <p:spPr>
          <a:xfrm>
            <a:off x="509666" y="1078446"/>
            <a:ext cx="10899098" cy="4351338"/>
          </a:xfrm>
        </p:spPr>
        <p:txBody>
          <a:bodyPr/>
          <a:lstStyle/>
          <a:p>
            <a:pPr marL="0" indent="0">
              <a:buNone/>
            </a:pPr>
            <a:r>
              <a:rPr lang="en-GB" sz="2400" b="1" dirty="0"/>
              <a:t>This habitat is surrounded by wildlife. During my visits I was fortunate enough to see a</a:t>
            </a:r>
            <a:r>
              <a:rPr lang="en-GB" sz="2400" b="1" dirty="0">
                <a:effectLst/>
              </a:rPr>
              <a:t> variety of birds around the estuary including swallows, sparrows, crows, blackbirds, black headed gulls and herring guls. Each bird seemed to have its own way of living in the estuary. I saw herring guls </a:t>
            </a:r>
            <a:r>
              <a:rPr lang="en-GB" sz="2400" b="1" dirty="0"/>
              <a:t>skimming the water looking for fish. I saw swallows swooping in the air. </a:t>
            </a:r>
            <a:r>
              <a:rPr lang="en-GB" sz="2400" b="1" dirty="0">
                <a:effectLst/>
              </a:rPr>
              <a:t>I even saw </a:t>
            </a:r>
            <a:r>
              <a:rPr lang="en-GB" sz="2400" b="1" dirty="0"/>
              <a:t>blackbirds eating worms on the foreshore.</a:t>
            </a:r>
            <a:endParaRPr lang="en-GB" dirty="0"/>
          </a:p>
        </p:txBody>
      </p:sp>
      <p:pic>
        <p:nvPicPr>
          <p:cNvPr id="7" name="Picture 6">
            <a:extLst>
              <a:ext uri="{FF2B5EF4-FFF2-40B4-BE49-F238E27FC236}">
                <a16:creationId xmlns:a16="http://schemas.microsoft.com/office/drawing/2014/main" id="{6032B9AF-CFFC-4301-46ED-BF8B620733FD}"/>
              </a:ext>
            </a:extLst>
          </p:cNvPr>
          <p:cNvPicPr>
            <a:picLocks noChangeAspect="1"/>
          </p:cNvPicPr>
          <p:nvPr/>
        </p:nvPicPr>
        <p:blipFill>
          <a:blip r:embed="rId2"/>
          <a:stretch>
            <a:fillRect/>
          </a:stretch>
        </p:blipFill>
        <p:spPr>
          <a:xfrm>
            <a:off x="7601889" y="3254115"/>
            <a:ext cx="2524593" cy="3366124"/>
          </a:xfrm>
          <a:prstGeom prst="rect">
            <a:avLst/>
          </a:prstGeom>
          <a:ln>
            <a:noFill/>
          </a:ln>
          <a:effectLst>
            <a:softEdge rad="112500"/>
          </a:effectLst>
        </p:spPr>
      </p:pic>
      <p:pic>
        <p:nvPicPr>
          <p:cNvPr id="9" name="Picture 8">
            <a:extLst>
              <a:ext uri="{FF2B5EF4-FFF2-40B4-BE49-F238E27FC236}">
                <a16:creationId xmlns:a16="http://schemas.microsoft.com/office/drawing/2014/main" id="{04A47583-20FA-A944-8EB1-8A17268E925B}"/>
              </a:ext>
            </a:extLst>
          </p:cNvPr>
          <p:cNvPicPr>
            <a:picLocks noChangeAspect="1"/>
          </p:cNvPicPr>
          <p:nvPr/>
        </p:nvPicPr>
        <p:blipFill>
          <a:blip r:embed="rId3"/>
          <a:stretch>
            <a:fillRect/>
          </a:stretch>
        </p:blipFill>
        <p:spPr>
          <a:xfrm>
            <a:off x="1385338" y="3254115"/>
            <a:ext cx="2524593" cy="3366124"/>
          </a:xfrm>
          <a:prstGeom prst="rect">
            <a:avLst/>
          </a:prstGeom>
          <a:ln>
            <a:noFill/>
          </a:ln>
          <a:effectLst>
            <a:softEdge rad="112500"/>
          </a:effectLst>
        </p:spPr>
      </p:pic>
      <p:pic>
        <p:nvPicPr>
          <p:cNvPr id="11" name="Picture 10">
            <a:extLst>
              <a:ext uri="{FF2B5EF4-FFF2-40B4-BE49-F238E27FC236}">
                <a16:creationId xmlns:a16="http://schemas.microsoft.com/office/drawing/2014/main" id="{322F2CD5-DCF7-F9ED-94C0-6D1E9AECD45F}"/>
              </a:ext>
            </a:extLst>
          </p:cNvPr>
          <p:cNvPicPr>
            <a:picLocks noChangeAspect="1"/>
          </p:cNvPicPr>
          <p:nvPr/>
        </p:nvPicPr>
        <p:blipFill>
          <a:blip r:embed="rId4"/>
          <a:srcRect t="28483" r="30109"/>
          <a:stretch>
            <a:fillRect/>
          </a:stretch>
        </p:blipFill>
        <p:spPr>
          <a:xfrm>
            <a:off x="4493614" y="3254115"/>
            <a:ext cx="2524592" cy="3366124"/>
          </a:xfrm>
          <a:prstGeom prst="rect">
            <a:avLst/>
          </a:prstGeom>
          <a:ln>
            <a:noFill/>
          </a:ln>
          <a:effectLst>
            <a:softEdge rad="112500"/>
          </a:effectLst>
        </p:spPr>
      </p:pic>
    </p:spTree>
    <p:extLst>
      <p:ext uri="{BB962C8B-B14F-4D97-AF65-F5344CB8AC3E}">
        <p14:creationId xmlns:p14="http://schemas.microsoft.com/office/powerpoint/2010/main" val="1508230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988B0D-EBB9-3414-1B80-92DA18E56C5C}"/>
              </a:ext>
            </a:extLst>
          </p:cNvPr>
          <p:cNvSpPr>
            <a:spLocks noGrp="1"/>
          </p:cNvSpPr>
          <p:nvPr>
            <p:ph idx="1"/>
          </p:nvPr>
        </p:nvSpPr>
        <p:spPr>
          <a:xfrm>
            <a:off x="633334" y="303942"/>
            <a:ext cx="5992318" cy="4351338"/>
          </a:xfrm>
        </p:spPr>
        <p:txBody>
          <a:bodyPr>
            <a:noAutofit/>
          </a:bodyPr>
          <a:lstStyle/>
          <a:p>
            <a:pPr marL="0" indent="0">
              <a:buNone/>
            </a:pPr>
            <a:r>
              <a:rPr lang="en-GB" sz="2400" b="1" dirty="0"/>
              <a:t>During one of my walks, I discovered cockle shells in the shallow water. Cockles live buried in the mud and sand of estuaries, so empty shells often wash up naturally with the tide.  I researched cockle shells and discovered that they are the most common shellfish found in UK estuaries, including Laugharne.</a:t>
            </a:r>
          </a:p>
          <a:p>
            <a:pPr marL="0" indent="0">
              <a:buNone/>
            </a:pPr>
            <a:endParaRPr lang="en-GB" sz="2400" b="1" dirty="0"/>
          </a:p>
          <a:p>
            <a:pPr marL="0" indent="0">
              <a:buNone/>
            </a:pPr>
            <a:r>
              <a:rPr lang="en-GB" sz="2400" b="1" dirty="0"/>
              <a:t>Cockles have been part of Laugharne’s coastal life for centuries. Local families traditionally gathered them by hand at low tide. Parsons Cockles is one of the most well-known local businesses to come from Laugharne and it is part of my own heritage, as it originated from my family on my mother's side.</a:t>
            </a:r>
          </a:p>
        </p:txBody>
      </p:sp>
      <p:pic>
        <p:nvPicPr>
          <p:cNvPr id="6" name="Picture 5">
            <a:extLst>
              <a:ext uri="{FF2B5EF4-FFF2-40B4-BE49-F238E27FC236}">
                <a16:creationId xmlns:a16="http://schemas.microsoft.com/office/drawing/2014/main" id="{67FC7DD9-C25D-5E93-ED7A-CA3A2B9DFB24}"/>
              </a:ext>
            </a:extLst>
          </p:cNvPr>
          <p:cNvPicPr>
            <a:picLocks noChangeAspect="1"/>
          </p:cNvPicPr>
          <p:nvPr/>
        </p:nvPicPr>
        <p:blipFill>
          <a:blip r:embed="rId2"/>
          <a:srcRect l="1" t="30104" r="601"/>
          <a:stretch>
            <a:fillRect/>
          </a:stretch>
        </p:blipFill>
        <p:spPr>
          <a:xfrm>
            <a:off x="7172194" y="214866"/>
            <a:ext cx="3275949" cy="3071468"/>
          </a:xfrm>
          <a:prstGeom prst="rect">
            <a:avLst/>
          </a:prstGeom>
          <a:ln>
            <a:noFill/>
          </a:ln>
          <a:effectLst>
            <a:softEdge rad="112500"/>
          </a:effectLst>
        </p:spPr>
      </p:pic>
      <p:pic>
        <p:nvPicPr>
          <p:cNvPr id="10" name="Picture 9">
            <a:extLst>
              <a:ext uri="{FF2B5EF4-FFF2-40B4-BE49-F238E27FC236}">
                <a16:creationId xmlns:a16="http://schemas.microsoft.com/office/drawing/2014/main" id="{A933E927-01D0-FEDD-121D-682EB7D23EF2}"/>
              </a:ext>
            </a:extLst>
          </p:cNvPr>
          <p:cNvPicPr>
            <a:picLocks noChangeAspect="1"/>
          </p:cNvPicPr>
          <p:nvPr/>
        </p:nvPicPr>
        <p:blipFill>
          <a:blip r:embed="rId3"/>
          <a:stretch>
            <a:fillRect/>
          </a:stretch>
        </p:blipFill>
        <p:spPr>
          <a:xfrm>
            <a:off x="7257163" y="3543402"/>
            <a:ext cx="3041153" cy="3099732"/>
          </a:xfrm>
          <a:prstGeom prst="ellipse">
            <a:avLst/>
          </a:prstGeom>
          <a:ln>
            <a:noFill/>
          </a:ln>
          <a:effectLst>
            <a:softEdge rad="112500"/>
          </a:effectLst>
        </p:spPr>
      </p:pic>
    </p:spTree>
    <p:extLst>
      <p:ext uri="{BB962C8B-B14F-4D97-AF65-F5344CB8AC3E}">
        <p14:creationId xmlns:p14="http://schemas.microsoft.com/office/powerpoint/2010/main" val="17119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1F34181-7B6E-39CF-B75E-B9DF2168C171}"/>
              </a:ext>
            </a:extLst>
          </p:cNvPr>
          <p:cNvPicPr>
            <a:picLocks noGrp="1" noChangeAspect="1"/>
          </p:cNvPicPr>
          <p:nvPr>
            <p:ph idx="1"/>
          </p:nvPr>
        </p:nvPicPr>
        <p:blipFill>
          <a:blip r:embed="rId2"/>
          <a:srcRect l="1" t="27202" r="1256" b="-9229"/>
          <a:stretch>
            <a:fillRect/>
          </a:stretch>
        </p:blipFill>
        <p:spPr>
          <a:xfrm>
            <a:off x="808219" y="333173"/>
            <a:ext cx="3119203" cy="3454879"/>
          </a:xfrm>
          <a:prstGeom prst="rect">
            <a:avLst/>
          </a:prstGeom>
          <a:ln>
            <a:noFill/>
          </a:ln>
          <a:effectLst>
            <a:softEdge rad="112500"/>
          </a:effectLst>
        </p:spPr>
      </p:pic>
      <p:pic>
        <p:nvPicPr>
          <p:cNvPr id="8" name="Picture 7">
            <a:extLst>
              <a:ext uri="{FF2B5EF4-FFF2-40B4-BE49-F238E27FC236}">
                <a16:creationId xmlns:a16="http://schemas.microsoft.com/office/drawing/2014/main" id="{0CCC730A-A9B1-94E9-AE3C-090B47A1AB40}"/>
              </a:ext>
            </a:extLst>
          </p:cNvPr>
          <p:cNvPicPr>
            <a:picLocks noChangeAspect="1"/>
          </p:cNvPicPr>
          <p:nvPr/>
        </p:nvPicPr>
        <p:blipFill>
          <a:blip r:embed="rId3"/>
          <a:srcRect t="23074"/>
          <a:stretch>
            <a:fillRect/>
          </a:stretch>
        </p:blipFill>
        <p:spPr>
          <a:xfrm>
            <a:off x="808220" y="3613720"/>
            <a:ext cx="3119203" cy="3036698"/>
          </a:xfrm>
          <a:prstGeom prst="rect">
            <a:avLst/>
          </a:prstGeom>
          <a:ln>
            <a:noFill/>
          </a:ln>
          <a:effectLst>
            <a:softEdge rad="112500"/>
          </a:effectLst>
        </p:spPr>
      </p:pic>
      <p:sp>
        <p:nvSpPr>
          <p:cNvPr id="10" name="TextBox 9">
            <a:extLst>
              <a:ext uri="{FF2B5EF4-FFF2-40B4-BE49-F238E27FC236}">
                <a16:creationId xmlns:a16="http://schemas.microsoft.com/office/drawing/2014/main" id="{28B19A17-C427-7ADF-3A37-1E141E796910}"/>
              </a:ext>
            </a:extLst>
          </p:cNvPr>
          <p:cNvSpPr txBox="1"/>
          <p:nvPr/>
        </p:nvSpPr>
        <p:spPr>
          <a:xfrm>
            <a:off x="4635709" y="612844"/>
            <a:ext cx="6093500" cy="5632311"/>
          </a:xfrm>
          <a:prstGeom prst="rect">
            <a:avLst/>
          </a:prstGeom>
          <a:noFill/>
        </p:spPr>
        <p:txBody>
          <a:bodyPr wrap="square">
            <a:spAutoFit/>
          </a:bodyPr>
          <a:lstStyle/>
          <a:p>
            <a:pPr marL="0" indent="0">
              <a:buNone/>
            </a:pPr>
            <a:r>
              <a:rPr lang="en-GB" sz="2400" b="1" dirty="0"/>
              <a:t>I also found crabs hiding under stones and moving quickly across the rocks. Looking for crabs is a little family tradition for us, but I had never really thought about why crabs live in the estuary or what purpose they serve. This made me curious, so I decided to research the life cycle of crabs and learn more about their role in the natural environment.</a:t>
            </a:r>
          </a:p>
          <a:p>
            <a:pPr marL="0" indent="0">
              <a:buNone/>
            </a:pPr>
            <a:endParaRPr lang="en-GB" sz="2400" b="1" dirty="0"/>
          </a:p>
          <a:p>
            <a:r>
              <a:rPr lang="en-GB" sz="2400" b="1" dirty="0"/>
              <a:t>I discovered that estuaries are perfect for crabs because the mix of salt and fresh water creates a safe nursery for young crabs and the mudflats provide plenty of food and hiding places. </a:t>
            </a:r>
          </a:p>
        </p:txBody>
      </p:sp>
    </p:spTree>
    <p:extLst>
      <p:ext uri="{BB962C8B-B14F-4D97-AF65-F5344CB8AC3E}">
        <p14:creationId xmlns:p14="http://schemas.microsoft.com/office/powerpoint/2010/main" val="3588499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D87E9B-01B1-C566-8BFB-9D1178DC7D6E}"/>
              </a:ext>
            </a:extLst>
          </p:cNvPr>
          <p:cNvSpPr>
            <a:spLocks noGrp="1"/>
          </p:cNvSpPr>
          <p:nvPr>
            <p:ph idx="1"/>
          </p:nvPr>
        </p:nvSpPr>
        <p:spPr>
          <a:xfrm>
            <a:off x="871442" y="543586"/>
            <a:ext cx="4353116" cy="5692322"/>
          </a:xfrm>
        </p:spPr>
        <p:txBody>
          <a:bodyPr anchor="t">
            <a:normAutofit fontScale="92500" lnSpcReduction="10000"/>
          </a:bodyPr>
          <a:lstStyle/>
          <a:p>
            <a:pPr marL="0" indent="0">
              <a:buNone/>
            </a:pPr>
            <a:endParaRPr lang="en-GB" sz="1400" b="1" dirty="0">
              <a:solidFill>
                <a:srgbClr val="595959"/>
              </a:solidFill>
              <a:effectLst/>
            </a:endParaRPr>
          </a:p>
          <a:p>
            <a:pPr marL="0" indent="0">
              <a:buNone/>
            </a:pPr>
            <a:r>
              <a:rPr lang="en-GB" sz="2400" b="1" dirty="0">
                <a:solidFill>
                  <a:srgbClr val="595959"/>
                </a:solidFill>
                <a:effectLst/>
              </a:rPr>
              <a:t>Eggs</a:t>
            </a:r>
            <a:r>
              <a:rPr lang="en-GB" sz="2400" dirty="0">
                <a:solidFill>
                  <a:srgbClr val="595959"/>
                </a:solidFill>
                <a:effectLst/>
              </a:rPr>
              <a:t> Female crabs carry thousands of tiny eggs under their abdomen.</a:t>
            </a:r>
            <a:endParaRPr lang="en-GB" sz="2400" dirty="0">
              <a:solidFill>
                <a:srgbClr val="595959"/>
              </a:solidFill>
            </a:endParaRPr>
          </a:p>
          <a:p>
            <a:pPr marL="0" indent="0">
              <a:buNone/>
            </a:pPr>
            <a:r>
              <a:rPr lang="en-GB" sz="2400" b="1" dirty="0">
                <a:solidFill>
                  <a:srgbClr val="595959"/>
                </a:solidFill>
                <a:effectLst/>
              </a:rPr>
              <a:t>Zoea Larvae</a:t>
            </a:r>
            <a:r>
              <a:rPr lang="en-GB" sz="2400" dirty="0">
                <a:solidFill>
                  <a:srgbClr val="595959"/>
                </a:solidFill>
                <a:effectLst/>
              </a:rPr>
              <a:t> Newly hatched crabs drift in the water like plankton and swim using small appendages.</a:t>
            </a:r>
            <a:endParaRPr lang="en-GB" sz="2400" dirty="0">
              <a:solidFill>
                <a:srgbClr val="595959"/>
              </a:solidFill>
            </a:endParaRPr>
          </a:p>
          <a:p>
            <a:pPr marL="0" indent="0">
              <a:buNone/>
            </a:pPr>
            <a:r>
              <a:rPr lang="en-GB" sz="2400" b="1" dirty="0">
                <a:solidFill>
                  <a:srgbClr val="595959"/>
                </a:solidFill>
                <a:effectLst/>
              </a:rPr>
              <a:t>Megalopa Stage</a:t>
            </a:r>
            <a:r>
              <a:rPr lang="en-GB" sz="2400" dirty="0">
                <a:solidFill>
                  <a:srgbClr val="595959"/>
                </a:solidFill>
                <a:effectLst/>
              </a:rPr>
              <a:t> They begin to look more like crabs but still swim freely before settling on the seabed.</a:t>
            </a:r>
            <a:endParaRPr lang="en-GB" sz="2400" dirty="0">
              <a:solidFill>
                <a:srgbClr val="595959"/>
              </a:solidFill>
            </a:endParaRPr>
          </a:p>
          <a:p>
            <a:pPr marL="0" indent="0">
              <a:buNone/>
            </a:pPr>
            <a:r>
              <a:rPr lang="en-GB" sz="2400" b="1" dirty="0">
                <a:solidFill>
                  <a:srgbClr val="595959"/>
                </a:solidFill>
                <a:effectLst/>
              </a:rPr>
              <a:t>Juvenile Crab</a:t>
            </a:r>
            <a:r>
              <a:rPr lang="en-GB" sz="2400" dirty="0">
                <a:solidFill>
                  <a:srgbClr val="595959"/>
                </a:solidFill>
                <a:effectLst/>
              </a:rPr>
              <a:t> Small crabs grow by moulting, they shed their shell and forming a bigger one.</a:t>
            </a:r>
            <a:endParaRPr lang="en-GB" sz="2400" dirty="0">
              <a:solidFill>
                <a:srgbClr val="595959"/>
              </a:solidFill>
            </a:endParaRPr>
          </a:p>
          <a:p>
            <a:pPr marL="0" indent="0">
              <a:buNone/>
            </a:pPr>
            <a:r>
              <a:rPr lang="en-GB" sz="2400" b="1" dirty="0">
                <a:solidFill>
                  <a:srgbClr val="595959"/>
                </a:solidFill>
                <a:effectLst/>
              </a:rPr>
              <a:t>Adult Crab</a:t>
            </a:r>
            <a:r>
              <a:rPr lang="en-GB" sz="2400" dirty="0">
                <a:solidFill>
                  <a:srgbClr val="595959"/>
                </a:solidFill>
                <a:effectLst/>
              </a:rPr>
              <a:t> Fully grown crabs feed, mate, and continue the cycle by producing eggs.</a:t>
            </a:r>
          </a:p>
          <a:p>
            <a:pPr marL="0" indent="0">
              <a:buNone/>
            </a:pPr>
            <a:endParaRPr lang="en-GB" sz="2400" dirty="0">
              <a:solidFill>
                <a:srgbClr val="595959"/>
              </a:solidFill>
            </a:endParaRPr>
          </a:p>
          <a:p>
            <a:pPr marL="0" indent="0">
              <a:buNone/>
            </a:pPr>
            <a:endParaRPr lang="en-GB" sz="2400" dirty="0">
              <a:solidFill>
                <a:srgbClr val="595959"/>
              </a:solidFill>
              <a:effectLst/>
            </a:endParaRPr>
          </a:p>
          <a:p>
            <a:pPr marL="0" indent="0">
              <a:buNone/>
            </a:pPr>
            <a:endParaRPr lang="en-GB" sz="2400" dirty="0">
              <a:solidFill>
                <a:srgbClr val="595959"/>
              </a:solidFill>
            </a:endParaRPr>
          </a:p>
          <a:p>
            <a:pPr marL="0" indent="0">
              <a:buNone/>
            </a:pPr>
            <a:endParaRPr lang="en-GB" sz="2400" dirty="0">
              <a:solidFill>
                <a:srgbClr val="595959"/>
              </a:solidFill>
              <a:effectLst/>
            </a:endParaRPr>
          </a:p>
          <a:p>
            <a:pPr marL="0" indent="0">
              <a:buNone/>
            </a:pPr>
            <a:endParaRPr lang="en-GB" sz="2400" dirty="0">
              <a:solidFill>
                <a:srgbClr val="595959"/>
              </a:solidFill>
              <a:effectLst/>
            </a:endParaRPr>
          </a:p>
          <a:p>
            <a:endParaRPr lang="en-GB" sz="2400" dirty="0">
              <a:solidFill>
                <a:srgbClr val="595959"/>
              </a:solidFill>
            </a:endParaRPr>
          </a:p>
          <a:p>
            <a:endParaRPr lang="en-GB" sz="1400" dirty="0">
              <a:solidFill>
                <a:srgbClr val="595959"/>
              </a:solidFill>
            </a:endParaRPr>
          </a:p>
        </p:txBody>
      </p:sp>
      <p:pic>
        <p:nvPicPr>
          <p:cNvPr id="4" name="Picture 3" descr="Crab Life Cycle - Learn About Nature">
            <a:extLst>
              <a:ext uri="{FF2B5EF4-FFF2-40B4-BE49-F238E27FC236}">
                <a16:creationId xmlns:a16="http://schemas.microsoft.com/office/drawing/2014/main" id="{9270327E-4D01-BF7E-6EB5-9EF67ABA3CE4}"/>
              </a:ext>
            </a:extLst>
          </p:cNvPr>
          <p:cNvPicPr>
            <a:picLocks noChangeAspect="1"/>
          </p:cNvPicPr>
          <p:nvPr/>
        </p:nvPicPr>
        <p:blipFill>
          <a:blip r:embed="rId2"/>
          <a:srcRect t="2235" r="240" b="14847"/>
          <a:stretch>
            <a:fillRect/>
          </a:stretch>
        </p:blipFill>
        <p:spPr>
          <a:xfrm>
            <a:off x="6564325" y="543586"/>
            <a:ext cx="5300379" cy="5666283"/>
          </a:xfrm>
          <a:prstGeom prst="rect">
            <a:avLst/>
          </a:prstGeom>
        </p:spPr>
      </p:pic>
    </p:spTree>
    <p:extLst>
      <p:ext uri="{BB962C8B-B14F-4D97-AF65-F5344CB8AC3E}">
        <p14:creationId xmlns:p14="http://schemas.microsoft.com/office/powerpoint/2010/main" val="2960768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71C18-76C0-29B3-5DB6-24D443D0BCE7}"/>
              </a:ext>
            </a:extLst>
          </p:cNvPr>
          <p:cNvSpPr>
            <a:spLocks noGrp="1"/>
          </p:cNvSpPr>
          <p:nvPr>
            <p:ph type="title"/>
          </p:nvPr>
        </p:nvSpPr>
        <p:spPr/>
        <p:txBody>
          <a:bodyPr/>
          <a:lstStyle/>
          <a:p>
            <a:pPr algn="ctr"/>
            <a:r>
              <a:rPr lang="en-US" dirty="0"/>
              <a:t>Why crabs are important?</a:t>
            </a:r>
            <a:endParaRPr lang="en-GB" dirty="0"/>
          </a:p>
        </p:txBody>
      </p:sp>
      <p:sp>
        <p:nvSpPr>
          <p:cNvPr id="3" name="Content Placeholder 2">
            <a:extLst>
              <a:ext uri="{FF2B5EF4-FFF2-40B4-BE49-F238E27FC236}">
                <a16:creationId xmlns:a16="http://schemas.microsoft.com/office/drawing/2014/main" id="{3EDF1350-AC38-1EE9-1331-B711ED232E5B}"/>
              </a:ext>
            </a:extLst>
          </p:cNvPr>
          <p:cNvSpPr>
            <a:spLocks noGrp="1"/>
          </p:cNvSpPr>
          <p:nvPr>
            <p:ph idx="1"/>
          </p:nvPr>
        </p:nvSpPr>
        <p:spPr/>
        <p:txBody>
          <a:bodyPr>
            <a:normAutofit fontScale="92500" lnSpcReduction="20000"/>
          </a:bodyPr>
          <a:lstStyle/>
          <a:p>
            <a:pPr marL="0" indent="0">
              <a:buNone/>
            </a:pPr>
            <a:r>
              <a:rPr lang="en-GB" b="1" dirty="0"/>
              <a:t>Why Crabs Matter in the Estuary:</a:t>
            </a:r>
          </a:p>
          <a:p>
            <a:r>
              <a:rPr lang="en-GB" b="1" dirty="0">
                <a:effectLst/>
              </a:rPr>
              <a:t>They clean the ecosystem</a:t>
            </a:r>
            <a:r>
              <a:rPr lang="en-GB" dirty="0">
                <a:effectLst/>
              </a:rPr>
              <a:t> </a:t>
            </a:r>
          </a:p>
          <a:p>
            <a:pPr marL="0" indent="0">
              <a:buNone/>
            </a:pPr>
            <a:r>
              <a:rPr lang="en-GB" dirty="0">
                <a:effectLst/>
              </a:rPr>
              <a:t>Crabs eat dead plants and animals, recycling nutrients.</a:t>
            </a:r>
            <a:endParaRPr lang="en-GB" dirty="0"/>
          </a:p>
          <a:p>
            <a:r>
              <a:rPr lang="en-GB" b="1" dirty="0">
                <a:effectLst/>
              </a:rPr>
              <a:t>They are a key food source</a:t>
            </a:r>
            <a:r>
              <a:rPr lang="en-GB" dirty="0">
                <a:effectLst/>
              </a:rPr>
              <a:t> </a:t>
            </a:r>
          </a:p>
          <a:p>
            <a:pPr marL="0" indent="0">
              <a:buNone/>
            </a:pPr>
            <a:r>
              <a:rPr lang="en-GB" dirty="0">
                <a:effectLst/>
              </a:rPr>
              <a:t>Birds, fish, otters, and other wildlife rely on crabs for food.</a:t>
            </a:r>
            <a:endParaRPr lang="en-GB" dirty="0"/>
          </a:p>
          <a:p>
            <a:r>
              <a:rPr lang="en-GB" b="1" dirty="0">
                <a:effectLst/>
              </a:rPr>
              <a:t>They help the mud stay healthy</a:t>
            </a:r>
          </a:p>
          <a:p>
            <a:pPr marL="0" indent="0">
              <a:buNone/>
            </a:pPr>
            <a:r>
              <a:rPr lang="en-GB" dirty="0">
                <a:effectLst/>
              </a:rPr>
              <a:t> Burrowing crabs mix and</a:t>
            </a:r>
            <a:r>
              <a:rPr lang="en-GB" dirty="0"/>
              <a:t> dig in the mud, which lets air in and helps plants and small creatures grow.</a:t>
            </a:r>
            <a:r>
              <a:rPr lang="en-GB" dirty="0">
                <a:effectLst/>
              </a:rPr>
              <a:t> </a:t>
            </a:r>
          </a:p>
          <a:p>
            <a:r>
              <a:rPr lang="en-GB" b="1" dirty="0">
                <a:effectLst/>
              </a:rPr>
              <a:t>They show the environment is healthy</a:t>
            </a:r>
          </a:p>
          <a:p>
            <a:pPr marL="0" indent="0">
              <a:buNone/>
            </a:pPr>
            <a:r>
              <a:rPr lang="en-GB" dirty="0">
                <a:effectLst/>
              </a:rPr>
              <a:t> Crabs are indicator species, their presence means the water is clean and a stable habitat for wildlife.</a:t>
            </a:r>
            <a:endParaRPr lang="en-GB" dirty="0"/>
          </a:p>
          <a:p>
            <a:endParaRPr lang="en-GB" dirty="0"/>
          </a:p>
        </p:txBody>
      </p:sp>
    </p:spTree>
    <p:extLst>
      <p:ext uri="{BB962C8B-B14F-4D97-AF65-F5344CB8AC3E}">
        <p14:creationId xmlns:p14="http://schemas.microsoft.com/office/powerpoint/2010/main" val="1013611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9C202B-24A0-74E4-A3E7-933D6FD5C338}"/>
              </a:ext>
            </a:extLst>
          </p:cNvPr>
          <p:cNvSpPr txBox="1"/>
          <p:nvPr/>
        </p:nvSpPr>
        <p:spPr>
          <a:xfrm>
            <a:off x="5756221" y="2300575"/>
            <a:ext cx="5471410" cy="3785652"/>
          </a:xfrm>
          <a:prstGeom prst="rect">
            <a:avLst/>
          </a:prstGeom>
          <a:noFill/>
        </p:spPr>
        <p:txBody>
          <a:bodyPr wrap="square">
            <a:spAutoFit/>
          </a:bodyPr>
          <a:lstStyle/>
          <a:p>
            <a:r>
              <a:rPr lang="en-GB" sz="2400" b="1" dirty="0"/>
              <a:t>I explored this beautiful sycamore tree growing near the estuary. The wind was rustling the leaves, creating a soft, calming sound. Sycamores thrive in open, windy coastal areas and provide shade, shelter and food for insects and birds. Standing beneath it helped me notice how even a single tree can support wildlife and shape the landscape.</a:t>
            </a:r>
          </a:p>
        </p:txBody>
      </p:sp>
      <p:pic>
        <p:nvPicPr>
          <p:cNvPr id="5" name="Picture 4">
            <a:extLst>
              <a:ext uri="{FF2B5EF4-FFF2-40B4-BE49-F238E27FC236}">
                <a16:creationId xmlns:a16="http://schemas.microsoft.com/office/drawing/2014/main" id="{DCB03D19-94A1-02C1-FD49-95229C241973}"/>
              </a:ext>
            </a:extLst>
          </p:cNvPr>
          <p:cNvPicPr>
            <a:picLocks noChangeAspect="1"/>
          </p:cNvPicPr>
          <p:nvPr/>
        </p:nvPicPr>
        <p:blipFill>
          <a:blip r:embed="rId2"/>
          <a:stretch>
            <a:fillRect/>
          </a:stretch>
        </p:blipFill>
        <p:spPr>
          <a:xfrm>
            <a:off x="713286" y="336864"/>
            <a:ext cx="4638203" cy="6184271"/>
          </a:xfrm>
          <a:prstGeom prst="rect">
            <a:avLst/>
          </a:prstGeom>
          <a:ln>
            <a:noFill/>
          </a:ln>
          <a:effectLst>
            <a:softEdge rad="112500"/>
          </a:effectLst>
        </p:spPr>
      </p:pic>
      <p:sp>
        <p:nvSpPr>
          <p:cNvPr id="6" name="TextBox 5">
            <a:extLst>
              <a:ext uri="{FF2B5EF4-FFF2-40B4-BE49-F238E27FC236}">
                <a16:creationId xmlns:a16="http://schemas.microsoft.com/office/drawing/2014/main" id="{4FF55379-A41D-14D0-020E-AA1B1CA842EA}"/>
              </a:ext>
            </a:extLst>
          </p:cNvPr>
          <p:cNvSpPr txBox="1"/>
          <p:nvPr/>
        </p:nvSpPr>
        <p:spPr>
          <a:xfrm>
            <a:off x="6505730" y="899410"/>
            <a:ext cx="3552669" cy="769441"/>
          </a:xfrm>
          <a:prstGeom prst="rect">
            <a:avLst/>
          </a:prstGeom>
          <a:noFill/>
        </p:spPr>
        <p:txBody>
          <a:bodyPr wrap="square" rtlCol="0">
            <a:spAutoFit/>
          </a:bodyPr>
          <a:lstStyle/>
          <a:p>
            <a:r>
              <a:rPr lang="en-US" sz="4400" i="1" dirty="0">
                <a:latin typeface="+mj-lt"/>
              </a:rPr>
              <a:t>Sycamore Tree</a:t>
            </a:r>
            <a:endParaRPr lang="en-GB" sz="4400" i="1" dirty="0">
              <a:latin typeface="+mj-lt"/>
            </a:endParaRPr>
          </a:p>
        </p:txBody>
      </p:sp>
    </p:spTree>
    <p:extLst>
      <p:ext uri="{BB962C8B-B14F-4D97-AF65-F5344CB8AC3E}">
        <p14:creationId xmlns:p14="http://schemas.microsoft.com/office/powerpoint/2010/main" val="2832885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D9849A6-09AB-6889-E42F-5E5485E033E0}"/>
              </a:ext>
            </a:extLst>
          </p:cNvPr>
          <p:cNvPicPr>
            <a:picLocks noGrp="1" noChangeAspect="1"/>
          </p:cNvPicPr>
          <p:nvPr>
            <p:ph idx="1"/>
          </p:nvPr>
        </p:nvPicPr>
        <p:blipFill>
          <a:blip r:embed="rId2"/>
          <a:stretch>
            <a:fillRect/>
          </a:stretch>
        </p:blipFill>
        <p:spPr>
          <a:xfrm>
            <a:off x="507168" y="1627017"/>
            <a:ext cx="3456481" cy="4608642"/>
          </a:xfrm>
          <a:prstGeom prst="rect">
            <a:avLst/>
          </a:prstGeom>
          <a:ln>
            <a:noFill/>
          </a:ln>
          <a:effectLst>
            <a:softEdge rad="112500"/>
          </a:effectLst>
        </p:spPr>
      </p:pic>
      <p:pic>
        <p:nvPicPr>
          <p:cNvPr id="7" name="Picture 6">
            <a:extLst>
              <a:ext uri="{FF2B5EF4-FFF2-40B4-BE49-F238E27FC236}">
                <a16:creationId xmlns:a16="http://schemas.microsoft.com/office/drawing/2014/main" id="{085CE4B4-B6DC-FA3C-6C2D-DAAE43D8CA72}"/>
              </a:ext>
            </a:extLst>
          </p:cNvPr>
          <p:cNvPicPr>
            <a:picLocks noChangeAspect="1"/>
          </p:cNvPicPr>
          <p:nvPr/>
        </p:nvPicPr>
        <p:blipFill>
          <a:blip r:embed="rId3"/>
          <a:stretch>
            <a:fillRect/>
          </a:stretch>
        </p:blipFill>
        <p:spPr>
          <a:xfrm>
            <a:off x="4173511" y="1627017"/>
            <a:ext cx="3456482" cy="4608642"/>
          </a:xfrm>
          <a:prstGeom prst="rect">
            <a:avLst/>
          </a:prstGeom>
          <a:ln>
            <a:noFill/>
          </a:ln>
          <a:effectLst>
            <a:softEdge rad="112500"/>
          </a:effectLst>
        </p:spPr>
      </p:pic>
      <p:sp>
        <p:nvSpPr>
          <p:cNvPr id="8" name="TextBox 7">
            <a:extLst>
              <a:ext uri="{FF2B5EF4-FFF2-40B4-BE49-F238E27FC236}">
                <a16:creationId xmlns:a16="http://schemas.microsoft.com/office/drawing/2014/main" id="{00F02843-C154-FC4C-70B8-58F39CD6421F}"/>
              </a:ext>
            </a:extLst>
          </p:cNvPr>
          <p:cNvSpPr txBox="1"/>
          <p:nvPr/>
        </p:nvSpPr>
        <p:spPr>
          <a:xfrm>
            <a:off x="944380" y="404733"/>
            <a:ext cx="9698636" cy="1015663"/>
          </a:xfrm>
          <a:prstGeom prst="rect">
            <a:avLst/>
          </a:prstGeom>
          <a:noFill/>
        </p:spPr>
        <p:txBody>
          <a:bodyPr wrap="square" rtlCol="0">
            <a:spAutoFit/>
          </a:bodyPr>
          <a:lstStyle/>
          <a:p>
            <a:r>
              <a:rPr lang="en-US" sz="2000" b="1" dirty="0"/>
              <a:t>Along the path I am immediately drawn to these purple flowers as purple is my favourite colour. This is a Buddleia bush or more commonly known as the butterfly bush.  I saw multiple white butterflies flying around it.  </a:t>
            </a:r>
            <a:endParaRPr lang="en-GB" sz="2000" b="1" dirty="0"/>
          </a:p>
        </p:txBody>
      </p:sp>
      <p:sp>
        <p:nvSpPr>
          <p:cNvPr id="10" name="TextBox 9">
            <a:extLst>
              <a:ext uri="{FF2B5EF4-FFF2-40B4-BE49-F238E27FC236}">
                <a16:creationId xmlns:a16="http://schemas.microsoft.com/office/drawing/2014/main" id="{4360A436-7346-D88C-41AE-69613AE8563B}"/>
              </a:ext>
            </a:extLst>
          </p:cNvPr>
          <p:cNvSpPr txBox="1"/>
          <p:nvPr/>
        </p:nvSpPr>
        <p:spPr>
          <a:xfrm>
            <a:off x="7997251" y="2040418"/>
            <a:ext cx="3687581" cy="3416320"/>
          </a:xfrm>
          <a:prstGeom prst="rect">
            <a:avLst/>
          </a:prstGeom>
          <a:noFill/>
        </p:spPr>
        <p:txBody>
          <a:bodyPr wrap="square" rtlCol="0">
            <a:spAutoFit/>
          </a:bodyPr>
          <a:lstStyle/>
          <a:p>
            <a:r>
              <a:rPr lang="en-GB" sz="2400" b="1" dirty="0"/>
              <a:t>Buddleia provides reliable nectar for butterflies, bees and other insects, helping sustain pollinators that move between the estuary, nearby gardens and surrounding countryside.</a:t>
            </a:r>
          </a:p>
        </p:txBody>
      </p:sp>
    </p:spTree>
    <p:extLst>
      <p:ext uri="{BB962C8B-B14F-4D97-AF65-F5344CB8AC3E}">
        <p14:creationId xmlns:p14="http://schemas.microsoft.com/office/powerpoint/2010/main" val="212389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DA7612-22F1-D5F3-3855-C7231C30D85B}"/>
              </a:ext>
            </a:extLst>
          </p:cNvPr>
          <p:cNvPicPr>
            <a:picLocks noChangeAspect="1"/>
          </p:cNvPicPr>
          <p:nvPr/>
        </p:nvPicPr>
        <p:blipFill>
          <a:blip r:embed="rId2"/>
          <a:stretch>
            <a:fillRect/>
          </a:stretch>
        </p:blipFill>
        <p:spPr>
          <a:xfrm>
            <a:off x="779488" y="490928"/>
            <a:ext cx="4407107" cy="5876143"/>
          </a:xfrm>
          <a:prstGeom prst="rect">
            <a:avLst/>
          </a:prstGeom>
          <a:ln>
            <a:noFill/>
          </a:ln>
          <a:effectLst>
            <a:softEdge rad="112500"/>
          </a:effectLst>
        </p:spPr>
      </p:pic>
      <p:sp>
        <p:nvSpPr>
          <p:cNvPr id="4" name="TextBox 3">
            <a:extLst>
              <a:ext uri="{FF2B5EF4-FFF2-40B4-BE49-F238E27FC236}">
                <a16:creationId xmlns:a16="http://schemas.microsoft.com/office/drawing/2014/main" id="{689E0F48-0B43-77DB-4CFF-17DC295DEA21}"/>
              </a:ext>
            </a:extLst>
          </p:cNvPr>
          <p:cNvSpPr txBox="1"/>
          <p:nvPr/>
        </p:nvSpPr>
        <p:spPr>
          <a:xfrm>
            <a:off x="5881142" y="734760"/>
            <a:ext cx="5531370" cy="5262979"/>
          </a:xfrm>
          <a:prstGeom prst="rect">
            <a:avLst/>
          </a:prstGeom>
          <a:noFill/>
        </p:spPr>
        <p:txBody>
          <a:bodyPr wrap="square" rtlCol="0">
            <a:spAutoFit/>
          </a:bodyPr>
          <a:lstStyle/>
          <a:p>
            <a:r>
              <a:rPr lang="en-GB" sz="2400" b="1" dirty="0"/>
              <a:t>I explored this valerian plant growing near the estuary. It’s tall stems and pink flowers stood out among the other plants. It reminded me of the beanstalk from Jack and the beanstalk, one of my favourite stories as a child which made me smile. I noticed how many insects were visiting it. Valerian thrives in sunny coastal areas and is an important nectar source for butterflies and bees. Seeing it helped me understand how colourful plants support pollinators and add life to the estuary landscape.</a:t>
            </a:r>
          </a:p>
        </p:txBody>
      </p:sp>
    </p:spTree>
    <p:extLst>
      <p:ext uri="{BB962C8B-B14F-4D97-AF65-F5344CB8AC3E}">
        <p14:creationId xmlns:p14="http://schemas.microsoft.com/office/powerpoint/2010/main" val="2759857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4E5760-43C9-56BF-2D53-F4833162A016}"/>
              </a:ext>
            </a:extLst>
          </p:cNvPr>
          <p:cNvPicPr>
            <a:picLocks noChangeAspect="1"/>
          </p:cNvPicPr>
          <p:nvPr/>
        </p:nvPicPr>
        <p:blipFill>
          <a:blip r:embed="rId2"/>
          <a:stretch>
            <a:fillRect/>
          </a:stretch>
        </p:blipFill>
        <p:spPr>
          <a:xfrm>
            <a:off x="6230910" y="477603"/>
            <a:ext cx="4427095" cy="5902793"/>
          </a:xfrm>
          <a:prstGeom prst="rect">
            <a:avLst/>
          </a:prstGeom>
          <a:ln>
            <a:noFill/>
          </a:ln>
          <a:effectLst>
            <a:softEdge rad="112500"/>
          </a:effectLst>
        </p:spPr>
      </p:pic>
      <p:sp>
        <p:nvSpPr>
          <p:cNvPr id="5" name="TextBox 4">
            <a:extLst>
              <a:ext uri="{FF2B5EF4-FFF2-40B4-BE49-F238E27FC236}">
                <a16:creationId xmlns:a16="http://schemas.microsoft.com/office/drawing/2014/main" id="{F04598E7-D062-C596-FA27-6C5773121DF5}"/>
              </a:ext>
            </a:extLst>
          </p:cNvPr>
          <p:cNvSpPr txBox="1"/>
          <p:nvPr/>
        </p:nvSpPr>
        <p:spPr>
          <a:xfrm>
            <a:off x="1169233" y="614597"/>
            <a:ext cx="4287187" cy="2677656"/>
          </a:xfrm>
          <a:prstGeom prst="rect">
            <a:avLst/>
          </a:prstGeom>
          <a:noFill/>
        </p:spPr>
        <p:txBody>
          <a:bodyPr wrap="square" rtlCol="0">
            <a:spAutoFit/>
          </a:bodyPr>
          <a:lstStyle/>
          <a:p>
            <a:r>
              <a:rPr lang="en-US" sz="2400" b="1" dirty="0"/>
              <a:t>I noticed this vibrant tall yellow daisy like flower standing out amongst the greenery. This wildflower is Ragwort, another important nectar plant for bees and butterflies.  </a:t>
            </a:r>
            <a:endParaRPr lang="en-GB" sz="2400" b="1" dirty="0"/>
          </a:p>
        </p:txBody>
      </p:sp>
      <p:pic>
        <p:nvPicPr>
          <p:cNvPr id="7" name="Picture 6">
            <a:extLst>
              <a:ext uri="{FF2B5EF4-FFF2-40B4-BE49-F238E27FC236}">
                <a16:creationId xmlns:a16="http://schemas.microsoft.com/office/drawing/2014/main" id="{BE01F567-BAA5-EA6F-2FD1-732110D6E47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33995" y="3565748"/>
            <a:ext cx="2768182" cy="2220469"/>
          </a:xfrm>
          <a:prstGeom prst="rect">
            <a:avLst/>
          </a:prstGeom>
        </p:spPr>
      </p:pic>
      <p:sp>
        <p:nvSpPr>
          <p:cNvPr id="8" name="TextBox 7">
            <a:extLst>
              <a:ext uri="{FF2B5EF4-FFF2-40B4-BE49-F238E27FC236}">
                <a16:creationId xmlns:a16="http://schemas.microsoft.com/office/drawing/2014/main" id="{34994544-496D-9E26-F029-199F55D58481}"/>
              </a:ext>
            </a:extLst>
          </p:cNvPr>
          <p:cNvSpPr txBox="1"/>
          <p:nvPr/>
        </p:nvSpPr>
        <p:spPr>
          <a:xfrm>
            <a:off x="1169233" y="6243403"/>
            <a:ext cx="1364106" cy="507831"/>
          </a:xfrm>
          <a:prstGeom prst="rect">
            <a:avLst/>
          </a:prstGeom>
          <a:noFill/>
        </p:spPr>
        <p:txBody>
          <a:bodyPr wrap="square" rtlCol="0">
            <a:spAutoFit/>
          </a:bodyPr>
          <a:lstStyle/>
          <a:p>
            <a:r>
              <a:rPr lang="en-GB" sz="900" dirty="0">
                <a:hlinkClick r:id="rId4" tooltip="https://freepngimg.com/png/7057-bee-png-image"/>
              </a:rPr>
              <a:t>This Photo</a:t>
            </a:r>
            <a:r>
              <a:rPr lang="en-GB" sz="900" dirty="0"/>
              <a:t> by Unknown Author is licensed under </a:t>
            </a:r>
            <a:r>
              <a:rPr lang="en-GB" sz="900" dirty="0">
                <a:hlinkClick r:id="rId5" tooltip="https://creativecommons.org/licenses/by-nc/3.0/"/>
              </a:rPr>
              <a:t>CC BY-NC</a:t>
            </a:r>
            <a:endParaRPr lang="en-GB" sz="900" dirty="0"/>
          </a:p>
        </p:txBody>
      </p:sp>
    </p:spTree>
    <p:extLst>
      <p:ext uri="{BB962C8B-B14F-4D97-AF65-F5344CB8AC3E}">
        <p14:creationId xmlns:p14="http://schemas.microsoft.com/office/powerpoint/2010/main" val="4158524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7CE438-6CF6-ACBD-E67D-3846C868417E}"/>
              </a:ext>
            </a:extLst>
          </p:cNvPr>
          <p:cNvPicPr>
            <a:picLocks noChangeAspect="1"/>
          </p:cNvPicPr>
          <p:nvPr/>
        </p:nvPicPr>
        <p:blipFill>
          <a:blip r:embed="rId2"/>
          <a:stretch>
            <a:fillRect/>
          </a:stretch>
        </p:blipFill>
        <p:spPr>
          <a:xfrm>
            <a:off x="6212174" y="457824"/>
            <a:ext cx="4456763" cy="5942351"/>
          </a:xfrm>
          <a:prstGeom prst="rect">
            <a:avLst/>
          </a:prstGeom>
          <a:ln>
            <a:noFill/>
          </a:ln>
          <a:effectLst>
            <a:softEdge rad="112500"/>
          </a:effectLst>
        </p:spPr>
      </p:pic>
      <p:sp>
        <p:nvSpPr>
          <p:cNvPr id="4" name="TextBox 3">
            <a:extLst>
              <a:ext uri="{FF2B5EF4-FFF2-40B4-BE49-F238E27FC236}">
                <a16:creationId xmlns:a16="http://schemas.microsoft.com/office/drawing/2014/main" id="{C0A0E0EF-C2CC-97F8-9B67-09EB80505B74}"/>
              </a:ext>
            </a:extLst>
          </p:cNvPr>
          <p:cNvSpPr txBox="1"/>
          <p:nvPr/>
        </p:nvSpPr>
        <p:spPr>
          <a:xfrm>
            <a:off x="974361" y="797509"/>
            <a:ext cx="4572000" cy="5262979"/>
          </a:xfrm>
          <a:prstGeom prst="rect">
            <a:avLst/>
          </a:prstGeom>
          <a:noFill/>
        </p:spPr>
        <p:txBody>
          <a:bodyPr wrap="square" rtlCol="0">
            <a:spAutoFit/>
          </a:bodyPr>
          <a:lstStyle/>
          <a:p>
            <a:r>
              <a:rPr lang="en-GB" sz="2400" b="1" dirty="0"/>
              <a:t>I explored the saltmarsh plants along the Estuary, noticing how reeds and rushes thrive in the tidal mudflats. These plants are important because they provide habitat for wildlife and show the estuary is healthy and full of life.  Wildlife such as herons, insects, butterflies, and crabs rely on the reeds and rushes for shelter, feeding and protection, showing how important this vegetation is to the estuary’s ecosystem.</a:t>
            </a:r>
          </a:p>
        </p:txBody>
      </p:sp>
    </p:spTree>
    <p:extLst>
      <p:ext uri="{BB962C8B-B14F-4D97-AF65-F5344CB8AC3E}">
        <p14:creationId xmlns:p14="http://schemas.microsoft.com/office/powerpoint/2010/main" val="3137562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41DE6-3727-F4D0-A658-A9B4DCD9E01D}"/>
              </a:ext>
            </a:extLst>
          </p:cNvPr>
          <p:cNvSpPr>
            <a:spLocks noGrp="1"/>
          </p:cNvSpPr>
          <p:nvPr>
            <p:ph type="title"/>
          </p:nvPr>
        </p:nvSpPr>
        <p:spPr/>
        <p:txBody>
          <a:bodyPr/>
          <a:lstStyle/>
          <a:p>
            <a:r>
              <a:rPr lang="en-US" dirty="0"/>
              <a:t>Conserve</a:t>
            </a:r>
            <a:endParaRPr lang="en-GB" dirty="0"/>
          </a:p>
        </p:txBody>
      </p:sp>
      <p:sp>
        <p:nvSpPr>
          <p:cNvPr id="3" name="Content Placeholder 2">
            <a:extLst>
              <a:ext uri="{FF2B5EF4-FFF2-40B4-BE49-F238E27FC236}">
                <a16:creationId xmlns:a16="http://schemas.microsoft.com/office/drawing/2014/main" id="{878D8D74-2459-8E60-4419-E523C1BCF2E4}"/>
              </a:ext>
            </a:extLst>
          </p:cNvPr>
          <p:cNvSpPr>
            <a:spLocks noGrp="1"/>
          </p:cNvSpPr>
          <p:nvPr>
            <p:ph idx="1"/>
          </p:nvPr>
        </p:nvSpPr>
        <p:spPr>
          <a:xfrm>
            <a:off x="762000" y="1795645"/>
            <a:ext cx="5142875" cy="4351338"/>
          </a:xfrm>
        </p:spPr>
        <p:txBody>
          <a:bodyPr>
            <a:normAutofit fontScale="85000" lnSpcReduction="20000"/>
          </a:bodyPr>
          <a:lstStyle/>
          <a:p>
            <a:pPr marL="0" indent="0">
              <a:buNone/>
            </a:pPr>
            <a:r>
              <a:rPr lang="en-GB" b="1" dirty="0"/>
              <a:t>On a couple of visits, I couldn’t help but notice some areas of litter along the path. Although minor, it prompted me to look into the wider impact of litter in these  environments. I researched and found detailed guidance on how to protect wildlife and wild places from the RSPB website. I then decided on my next visit I would collect the rubbish together with my children, knowing that even tiny pieces can harm wildlife. This simple action supports conservation and helps protect the estuary’s natural ecosystem.</a:t>
            </a:r>
          </a:p>
        </p:txBody>
      </p:sp>
      <p:pic>
        <p:nvPicPr>
          <p:cNvPr id="5" name="Picture 4">
            <a:extLst>
              <a:ext uri="{FF2B5EF4-FFF2-40B4-BE49-F238E27FC236}">
                <a16:creationId xmlns:a16="http://schemas.microsoft.com/office/drawing/2014/main" id="{29D0E858-9CED-1D19-4525-7F15EC20AA4C}"/>
              </a:ext>
            </a:extLst>
          </p:cNvPr>
          <p:cNvPicPr>
            <a:picLocks noChangeAspect="1"/>
          </p:cNvPicPr>
          <p:nvPr/>
        </p:nvPicPr>
        <p:blipFill>
          <a:blip r:embed="rId2"/>
          <a:stretch>
            <a:fillRect/>
          </a:stretch>
        </p:blipFill>
        <p:spPr>
          <a:xfrm>
            <a:off x="6486996" y="1280178"/>
            <a:ext cx="4761873" cy="4761873"/>
          </a:xfrm>
          <a:prstGeom prst="ellipse">
            <a:avLst/>
          </a:prstGeom>
          <a:ln>
            <a:noFill/>
          </a:ln>
          <a:effectLst>
            <a:softEdge rad="112500"/>
          </a:effectLst>
        </p:spPr>
      </p:pic>
    </p:spTree>
    <p:extLst>
      <p:ext uri="{BB962C8B-B14F-4D97-AF65-F5344CB8AC3E}">
        <p14:creationId xmlns:p14="http://schemas.microsoft.com/office/powerpoint/2010/main" val="32976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90164-0763-2ACB-1BB7-8224792F9993}"/>
              </a:ext>
            </a:extLst>
          </p:cNvPr>
          <p:cNvSpPr>
            <a:spLocks noGrp="1"/>
          </p:cNvSpPr>
          <p:nvPr>
            <p:ph type="title"/>
          </p:nvPr>
        </p:nvSpPr>
        <p:spPr/>
        <p:txBody>
          <a:bodyPr/>
          <a:lstStyle/>
          <a:p>
            <a:pPr algn="ctr"/>
            <a:r>
              <a:rPr lang="en-US" dirty="0"/>
              <a:t>Conservation Actions</a:t>
            </a:r>
            <a:endParaRPr lang="en-GB" dirty="0"/>
          </a:p>
        </p:txBody>
      </p:sp>
      <p:sp>
        <p:nvSpPr>
          <p:cNvPr id="3" name="Content Placeholder 2">
            <a:extLst>
              <a:ext uri="{FF2B5EF4-FFF2-40B4-BE49-F238E27FC236}">
                <a16:creationId xmlns:a16="http://schemas.microsoft.com/office/drawing/2014/main" id="{18DCF997-BBA2-4C9F-A9FB-D070A64B4CAE}"/>
              </a:ext>
            </a:extLst>
          </p:cNvPr>
          <p:cNvSpPr>
            <a:spLocks noGrp="1"/>
          </p:cNvSpPr>
          <p:nvPr>
            <p:ph idx="1"/>
          </p:nvPr>
        </p:nvSpPr>
        <p:spPr>
          <a:xfrm>
            <a:off x="553388" y="1690688"/>
            <a:ext cx="6267138" cy="4605181"/>
          </a:xfrm>
        </p:spPr>
        <p:txBody>
          <a:bodyPr>
            <a:noAutofit/>
          </a:bodyPr>
          <a:lstStyle/>
          <a:p>
            <a:r>
              <a:rPr lang="en-GB" sz="2000" b="1" dirty="0">
                <a:effectLst/>
              </a:rPr>
              <a:t>I picked up litter</a:t>
            </a:r>
            <a:r>
              <a:rPr lang="en-GB" sz="2000" dirty="0">
                <a:effectLst/>
              </a:rPr>
              <a:t> along the estuary path. The RSPB says that removing rubbish helps prevent harm to birds and other animals who can get tangled or swallow plastic.</a:t>
            </a:r>
            <a:endParaRPr lang="en-GB" sz="2000" dirty="0"/>
          </a:p>
          <a:p>
            <a:r>
              <a:rPr lang="en-GB" sz="2000" b="1" dirty="0">
                <a:effectLst/>
              </a:rPr>
              <a:t>I avoided disturbing wildlife</a:t>
            </a:r>
            <a:r>
              <a:rPr lang="en-GB" sz="2000" dirty="0">
                <a:effectLst/>
              </a:rPr>
              <a:t>, especially birds feeding on the mudflats. The RSPB recommends keeping a respectful distance from nesting or feeding birds, so they don’t waste energy flying away.</a:t>
            </a:r>
            <a:endParaRPr lang="en-GB" sz="2000" dirty="0"/>
          </a:p>
          <a:p>
            <a:r>
              <a:rPr lang="en-GB" sz="2000" b="1" dirty="0">
                <a:effectLst/>
              </a:rPr>
              <a:t>I stayed on paths</a:t>
            </a:r>
            <a:r>
              <a:rPr lang="en-GB" sz="2000" dirty="0">
                <a:effectLst/>
              </a:rPr>
              <a:t> to protect fragile saltmarsh plants. The RSPB explains that trampling vegetation can damage habitats that birds rely on.</a:t>
            </a:r>
            <a:endParaRPr lang="en-GB" sz="2000" dirty="0"/>
          </a:p>
          <a:p>
            <a:r>
              <a:rPr lang="en-GB" sz="2000" b="1" dirty="0">
                <a:effectLst/>
              </a:rPr>
              <a:t>I learned how to identify species</a:t>
            </a:r>
            <a:r>
              <a:rPr lang="en-GB" sz="2000" dirty="0">
                <a:effectLst/>
              </a:rPr>
              <a:t>, because the RSPB encourages people to understand local wildlife so they can better protect it.</a:t>
            </a:r>
          </a:p>
        </p:txBody>
      </p:sp>
      <p:pic>
        <p:nvPicPr>
          <p:cNvPr id="5" name="Picture 4">
            <a:extLst>
              <a:ext uri="{FF2B5EF4-FFF2-40B4-BE49-F238E27FC236}">
                <a16:creationId xmlns:a16="http://schemas.microsoft.com/office/drawing/2014/main" id="{78515EB9-FBA7-4DE4-04B0-B6B531D2B55A}"/>
              </a:ext>
            </a:extLst>
          </p:cNvPr>
          <p:cNvPicPr>
            <a:picLocks noChangeAspect="1"/>
          </p:cNvPicPr>
          <p:nvPr/>
        </p:nvPicPr>
        <p:blipFill>
          <a:blip r:embed="rId2"/>
          <a:stretch>
            <a:fillRect/>
          </a:stretch>
        </p:blipFill>
        <p:spPr>
          <a:xfrm>
            <a:off x="7185284" y="1690687"/>
            <a:ext cx="2286000" cy="3048000"/>
          </a:xfrm>
          <a:prstGeom prst="rect">
            <a:avLst/>
          </a:prstGeom>
          <a:ln>
            <a:noFill/>
          </a:ln>
          <a:effectLst>
            <a:softEdge rad="112500"/>
          </a:effectLst>
        </p:spPr>
      </p:pic>
      <p:pic>
        <p:nvPicPr>
          <p:cNvPr id="9" name="Picture 8">
            <a:extLst>
              <a:ext uri="{FF2B5EF4-FFF2-40B4-BE49-F238E27FC236}">
                <a16:creationId xmlns:a16="http://schemas.microsoft.com/office/drawing/2014/main" id="{434D5FAB-F6BE-C03A-EEC4-D301181C6190}"/>
              </a:ext>
            </a:extLst>
          </p:cNvPr>
          <p:cNvPicPr>
            <a:picLocks noChangeAspect="1"/>
          </p:cNvPicPr>
          <p:nvPr/>
        </p:nvPicPr>
        <p:blipFill>
          <a:blip r:embed="rId3"/>
          <a:stretch>
            <a:fillRect/>
          </a:stretch>
        </p:blipFill>
        <p:spPr>
          <a:xfrm>
            <a:off x="9613690" y="1690687"/>
            <a:ext cx="2286000" cy="3048000"/>
          </a:xfrm>
          <a:prstGeom prst="rect">
            <a:avLst/>
          </a:prstGeom>
          <a:ln>
            <a:noFill/>
          </a:ln>
          <a:effectLst>
            <a:softEdge rad="112500"/>
          </a:effectLst>
        </p:spPr>
      </p:pic>
      <p:sp>
        <p:nvSpPr>
          <p:cNvPr id="10" name="TextBox 9">
            <a:extLst>
              <a:ext uri="{FF2B5EF4-FFF2-40B4-BE49-F238E27FC236}">
                <a16:creationId xmlns:a16="http://schemas.microsoft.com/office/drawing/2014/main" id="{6B5F148B-85B5-8C39-45D5-A327A7943545}"/>
              </a:ext>
            </a:extLst>
          </p:cNvPr>
          <p:cNvSpPr txBox="1"/>
          <p:nvPr/>
        </p:nvSpPr>
        <p:spPr>
          <a:xfrm>
            <a:off x="7172791" y="5036694"/>
            <a:ext cx="4596985" cy="923330"/>
          </a:xfrm>
          <a:prstGeom prst="rect">
            <a:avLst/>
          </a:prstGeom>
          <a:noFill/>
        </p:spPr>
        <p:txBody>
          <a:bodyPr wrap="square" rtlCol="0">
            <a:spAutoFit/>
          </a:bodyPr>
          <a:lstStyle/>
          <a:p>
            <a:r>
              <a:rPr lang="en-GB" b="1" dirty="0"/>
              <a:t>Doing this felt extremely rewarding and my youngest child who is 6 years old particularly enjoyed!</a:t>
            </a:r>
          </a:p>
        </p:txBody>
      </p:sp>
    </p:spTree>
    <p:extLst>
      <p:ext uri="{BB962C8B-B14F-4D97-AF65-F5344CB8AC3E}">
        <p14:creationId xmlns:p14="http://schemas.microsoft.com/office/powerpoint/2010/main" val="1913254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863DBA6-CE0F-A708-1879-B1B09E94549A}"/>
              </a:ext>
            </a:extLst>
          </p:cNvPr>
          <p:cNvPicPr>
            <a:picLocks noChangeAspect="1"/>
          </p:cNvPicPr>
          <p:nvPr/>
        </p:nvPicPr>
        <p:blipFill>
          <a:blip r:embed="rId2"/>
          <a:srcRect t="33893" r="5847"/>
          <a:stretch>
            <a:fillRect/>
          </a:stretch>
        </p:blipFill>
        <p:spPr>
          <a:xfrm>
            <a:off x="2116067" y="614597"/>
            <a:ext cx="3745090" cy="3505996"/>
          </a:xfrm>
          <a:prstGeom prst="rect">
            <a:avLst/>
          </a:prstGeom>
          <a:ln>
            <a:noFill/>
          </a:ln>
          <a:effectLst>
            <a:softEdge rad="112500"/>
          </a:effectLst>
        </p:spPr>
      </p:pic>
      <p:pic>
        <p:nvPicPr>
          <p:cNvPr id="9" name="Picture 8">
            <a:extLst>
              <a:ext uri="{FF2B5EF4-FFF2-40B4-BE49-F238E27FC236}">
                <a16:creationId xmlns:a16="http://schemas.microsoft.com/office/drawing/2014/main" id="{A2A08B39-171C-5D90-D94F-FC71298FAF42}"/>
              </a:ext>
            </a:extLst>
          </p:cNvPr>
          <p:cNvPicPr>
            <a:picLocks noChangeAspect="1"/>
          </p:cNvPicPr>
          <p:nvPr/>
        </p:nvPicPr>
        <p:blipFill>
          <a:blip r:embed="rId3"/>
          <a:srcRect t="10573" r="-55" b="23320"/>
          <a:stretch>
            <a:fillRect/>
          </a:stretch>
        </p:blipFill>
        <p:spPr>
          <a:xfrm>
            <a:off x="6096000" y="614597"/>
            <a:ext cx="3891198" cy="3505995"/>
          </a:xfrm>
          <a:prstGeom prst="rect">
            <a:avLst/>
          </a:prstGeom>
          <a:ln>
            <a:noFill/>
          </a:ln>
          <a:effectLst>
            <a:softEdge rad="112500"/>
          </a:effectLst>
        </p:spPr>
      </p:pic>
      <p:sp>
        <p:nvSpPr>
          <p:cNvPr id="2" name="TextBox 1">
            <a:extLst>
              <a:ext uri="{FF2B5EF4-FFF2-40B4-BE49-F238E27FC236}">
                <a16:creationId xmlns:a16="http://schemas.microsoft.com/office/drawing/2014/main" id="{06600C8D-2C34-52B5-8E52-C94E4F86595C}"/>
              </a:ext>
            </a:extLst>
          </p:cNvPr>
          <p:cNvSpPr txBox="1"/>
          <p:nvPr/>
        </p:nvSpPr>
        <p:spPr>
          <a:xfrm>
            <a:off x="279864" y="2515741"/>
            <a:ext cx="1618937" cy="646331"/>
          </a:xfrm>
          <a:prstGeom prst="rect">
            <a:avLst/>
          </a:prstGeom>
          <a:noFill/>
          <a:ln>
            <a:solidFill>
              <a:schemeClr val="tx1"/>
            </a:solidFill>
          </a:ln>
        </p:spPr>
        <p:txBody>
          <a:bodyPr wrap="square" rtlCol="0">
            <a:spAutoFit/>
          </a:bodyPr>
          <a:lstStyle/>
          <a:p>
            <a:r>
              <a:rPr lang="en-US" dirty="0"/>
              <a:t>Maoam Sweet wrappers</a:t>
            </a:r>
            <a:endParaRPr lang="en-GB" dirty="0"/>
          </a:p>
        </p:txBody>
      </p:sp>
      <p:sp>
        <p:nvSpPr>
          <p:cNvPr id="3" name="TextBox 2">
            <a:extLst>
              <a:ext uri="{FF2B5EF4-FFF2-40B4-BE49-F238E27FC236}">
                <a16:creationId xmlns:a16="http://schemas.microsoft.com/office/drawing/2014/main" id="{09F733FA-B55C-77E7-EAD7-B3F0CD9CC9AC}"/>
              </a:ext>
            </a:extLst>
          </p:cNvPr>
          <p:cNvSpPr txBox="1"/>
          <p:nvPr/>
        </p:nvSpPr>
        <p:spPr>
          <a:xfrm>
            <a:off x="10222041" y="1306641"/>
            <a:ext cx="1543987" cy="646331"/>
          </a:xfrm>
          <a:prstGeom prst="rect">
            <a:avLst/>
          </a:prstGeom>
          <a:noFill/>
          <a:ln>
            <a:solidFill>
              <a:schemeClr val="tx1"/>
            </a:solidFill>
          </a:ln>
        </p:spPr>
        <p:txBody>
          <a:bodyPr wrap="square" rtlCol="0">
            <a:spAutoFit/>
          </a:bodyPr>
          <a:lstStyle/>
          <a:p>
            <a:r>
              <a:rPr lang="en-US" dirty="0"/>
              <a:t>Lucozade Bottle</a:t>
            </a:r>
            <a:endParaRPr lang="en-GB" dirty="0"/>
          </a:p>
        </p:txBody>
      </p:sp>
      <p:sp>
        <p:nvSpPr>
          <p:cNvPr id="4" name="TextBox 3">
            <a:extLst>
              <a:ext uri="{FF2B5EF4-FFF2-40B4-BE49-F238E27FC236}">
                <a16:creationId xmlns:a16="http://schemas.microsoft.com/office/drawing/2014/main" id="{9DC27EAA-90C6-4946-1B4A-478AB3341748}"/>
              </a:ext>
            </a:extLst>
          </p:cNvPr>
          <p:cNvSpPr txBox="1"/>
          <p:nvPr/>
        </p:nvSpPr>
        <p:spPr>
          <a:xfrm>
            <a:off x="2308485" y="4612187"/>
            <a:ext cx="7480092" cy="1631216"/>
          </a:xfrm>
          <a:prstGeom prst="rect">
            <a:avLst/>
          </a:prstGeom>
          <a:noFill/>
        </p:spPr>
        <p:txBody>
          <a:bodyPr wrap="square" rtlCol="0">
            <a:spAutoFit/>
          </a:bodyPr>
          <a:lstStyle/>
          <a:p>
            <a:pPr algn="ctr"/>
            <a:r>
              <a:rPr lang="en-US" sz="2000" b="1" dirty="0"/>
              <a:t>Finding these items made me wonder if this is a popular spot for teenagers to hang out and spend time with friends. This makes me realise that it is the younger generation who</a:t>
            </a:r>
            <a:r>
              <a:rPr lang="en-GB" sz="2000" b="1" dirty="0"/>
              <a:t> still need a lot of guidance, modelling, and support to understand their role in protecting the environment. </a:t>
            </a:r>
          </a:p>
        </p:txBody>
      </p:sp>
    </p:spTree>
    <p:extLst>
      <p:ext uri="{BB962C8B-B14F-4D97-AF65-F5344CB8AC3E}">
        <p14:creationId xmlns:p14="http://schemas.microsoft.com/office/powerpoint/2010/main" val="32871599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3E2A6-110A-6CC0-52F4-4D8D08AB900F}"/>
              </a:ext>
            </a:extLst>
          </p:cNvPr>
          <p:cNvSpPr>
            <a:spLocks noGrp="1"/>
          </p:cNvSpPr>
          <p:nvPr>
            <p:ph type="title"/>
          </p:nvPr>
        </p:nvSpPr>
        <p:spPr>
          <a:xfrm>
            <a:off x="838200" y="272714"/>
            <a:ext cx="10515600" cy="1325563"/>
          </a:xfrm>
        </p:spPr>
        <p:txBody>
          <a:bodyPr/>
          <a:lstStyle/>
          <a:p>
            <a:pPr algn="ctr"/>
            <a:r>
              <a:rPr lang="en-US" dirty="0"/>
              <a:t>Sharing in my place of work</a:t>
            </a:r>
            <a:r>
              <a:rPr lang="en-US" i="1" dirty="0"/>
              <a:t>…</a:t>
            </a:r>
            <a:endParaRPr lang="en-GB" i="1" dirty="0"/>
          </a:p>
        </p:txBody>
      </p:sp>
      <p:sp>
        <p:nvSpPr>
          <p:cNvPr id="3" name="Content Placeholder 2">
            <a:extLst>
              <a:ext uri="{FF2B5EF4-FFF2-40B4-BE49-F238E27FC236}">
                <a16:creationId xmlns:a16="http://schemas.microsoft.com/office/drawing/2014/main" id="{77063988-2916-5392-5060-EAED6EBD4256}"/>
              </a:ext>
            </a:extLst>
          </p:cNvPr>
          <p:cNvSpPr>
            <a:spLocks noGrp="1"/>
          </p:cNvSpPr>
          <p:nvPr>
            <p:ph idx="1"/>
          </p:nvPr>
        </p:nvSpPr>
        <p:spPr>
          <a:xfrm>
            <a:off x="479686" y="1501486"/>
            <a:ext cx="6640642" cy="5083800"/>
          </a:xfrm>
        </p:spPr>
        <p:txBody>
          <a:bodyPr>
            <a:normAutofit fontScale="55000" lnSpcReduction="20000"/>
          </a:bodyPr>
          <a:lstStyle/>
          <a:p>
            <a:r>
              <a:rPr lang="en-GB" sz="4400" dirty="0"/>
              <a:t>I created a Laugharne Estuary theme tuff tray  for the 3-4 years olds to explore in my Nursery and shared my experience with my colleagues. As the children explored the tray, I shared stories about the birds feeding along the estuary, the different plants and creatures I had seen, and why estuaries are such important habitats. I talked with my colleagues about the need to keep places like Laugharne clean and protected, explaining how litter can harm wildlife and pollute the water. </a:t>
            </a:r>
          </a:p>
          <a:p>
            <a:r>
              <a:rPr lang="en-GB" sz="4400" dirty="0"/>
              <a:t>I shared pictures of this tuff tray and information from the RSPB on our family app to share with our parent/carers.</a:t>
            </a:r>
          </a:p>
          <a:p>
            <a:r>
              <a:rPr lang="en-GB" sz="4400" b="1" dirty="0"/>
              <a:t>I hope that sharing my experience helps other people understand how special the estuary is and hopefully encourages them to look after nature too.</a:t>
            </a:r>
          </a:p>
          <a:p>
            <a:endParaRPr lang="en-GB" dirty="0"/>
          </a:p>
        </p:txBody>
      </p:sp>
      <p:pic>
        <p:nvPicPr>
          <p:cNvPr id="5" name="Picture 4">
            <a:extLst>
              <a:ext uri="{FF2B5EF4-FFF2-40B4-BE49-F238E27FC236}">
                <a16:creationId xmlns:a16="http://schemas.microsoft.com/office/drawing/2014/main" id="{D15176EB-394F-E87F-769E-FAFC6D2D202C}"/>
              </a:ext>
            </a:extLst>
          </p:cNvPr>
          <p:cNvPicPr>
            <a:picLocks noChangeAspect="1"/>
          </p:cNvPicPr>
          <p:nvPr/>
        </p:nvPicPr>
        <p:blipFill>
          <a:blip r:embed="rId2"/>
          <a:stretch>
            <a:fillRect/>
          </a:stretch>
        </p:blipFill>
        <p:spPr>
          <a:xfrm>
            <a:off x="7291380" y="1501486"/>
            <a:ext cx="4420934" cy="4324227"/>
          </a:xfrm>
          <a:prstGeom prst="rect">
            <a:avLst/>
          </a:prstGeom>
          <a:ln>
            <a:noFill/>
          </a:ln>
          <a:effectLst>
            <a:softEdge rad="112500"/>
          </a:effectLst>
        </p:spPr>
      </p:pic>
    </p:spTree>
    <p:extLst>
      <p:ext uri="{BB962C8B-B14F-4D97-AF65-F5344CB8AC3E}">
        <p14:creationId xmlns:p14="http://schemas.microsoft.com/office/powerpoint/2010/main" val="4293830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F0160-DC54-A230-36B7-0D9C657F0EE0}"/>
              </a:ext>
            </a:extLst>
          </p:cNvPr>
          <p:cNvSpPr>
            <a:spLocks noGrp="1"/>
          </p:cNvSpPr>
          <p:nvPr>
            <p:ph type="title"/>
          </p:nvPr>
        </p:nvSpPr>
        <p:spPr>
          <a:xfrm>
            <a:off x="838200" y="215223"/>
            <a:ext cx="10515600" cy="1325563"/>
          </a:xfrm>
        </p:spPr>
        <p:txBody>
          <a:bodyPr/>
          <a:lstStyle/>
          <a:p>
            <a:pPr algn="ctr"/>
            <a:r>
              <a:rPr lang="en-US" dirty="0"/>
              <a:t>John Muir </a:t>
            </a:r>
            <a:endParaRPr lang="en-GB" dirty="0"/>
          </a:p>
        </p:txBody>
      </p:sp>
      <p:pic>
        <p:nvPicPr>
          <p:cNvPr id="5" name="Content Placeholder 4">
            <a:extLst>
              <a:ext uri="{FF2B5EF4-FFF2-40B4-BE49-F238E27FC236}">
                <a16:creationId xmlns:a16="http://schemas.microsoft.com/office/drawing/2014/main" id="{A4287358-9B77-9533-6BE8-E07E172FC173}"/>
              </a:ext>
            </a:extLst>
          </p:cNvPr>
          <p:cNvPicPr>
            <a:picLocks noGrp="1" noChangeAspect="1"/>
          </p:cNvPicPr>
          <p:nvPr>
            <p:ph idx="1"/>
          </p:nvPr>
        </p:nvPicPr>
        <p:blipFill>
          <a:blip r:embed="rId2"/>
          <a:stretch>
            <a:fillRect/>
          </a:stretch>
        </p:blipFill>
        <p:spPr>
          <a:xfrm>
            <a:off x="838200" y="1144042"/>
            <a:ext cx="3085830" cy="464007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EB09508D-0C16-FC35-616F-ED2A3F40942E}"/>
              </a:ext>
            </a:extLst>
          </p:cNvPr>
          <p:cNvSpPr txBox="1"/>
          <p:nvPr/>
        </p:nvSpPr>
        <p:spPr>
          <a:xfrm>
            <a:off x="4512039" y="1615737"/>
            <a:ext cx="7255240" cy="4093428"/>
          </a:xfrm>
          <a:prstGeom prst="rect">
            <a:avLst/>
          </a:prstGeom>
          <a:noFill/>
        </p:spPr>
        <p:txBody>
          <a:bodyPr wrap="square" rtlCol="0">
            <a:spAutoFit/>
          </a:bodyPr>
          <a:lstStyle/>
          <a:p>
            <a:r>
              <a:rPr lang="en-GB" sz="2000" b="1" dirty="0"/>
              <a:t>John Muir was a Scottish‑American explorer, writer and environmental activist born in 1938  who spent much of his life studying and protecting wild places. He Is known as the “father of national parks” because his passion for nature helped inspire the creation of protected areas including Yosemite National Park and Sequoia National Park. Muir explored mountains, forests and wildlife, sharing his observations through powerful writing. These actions convinced political leaders that landscapes needed safeguarding. A key example of his influence is his famous camping trip with President Theodore Roosevelt in 1903, which directly led to stronger conservation laws and the expansion of America’s national parks. </a:t>
            </a:r>
          </a:p>
        </p:txBody>
      </p:sp>
    </p:spTree>
    <p:extLst>
      <p:ext uri="{BB962C8B-B14F-4D97-AF65-F5344CB8AC3E}">
        <p14:creationId xmlns:p14="http://schemas.microsoft.com/office/powerpoint/2010/main" val="924685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E26BA-C547-B7B7-73C0-8849856757AB}"/>
              </a:ext>
            </a:extLst>
          </p:cNvPr>
          <p:cNvSpPr>
            <a:spLocks noGrp="1"/>
          </p:cNvSpPr>
          <p:nvPr>
            <p:ph type="title"/>
          </p:nvPr>
        </p:nvSpPr>
        <p:spPr>
          <a:xfrm>
            <a:off x="640080" y="172124"/>
            <a:ext cx="4368602" cy="1956841"/>
          </a:xfrm>
        </p:spPr>
        <p:txBody>
          <a:bodyPr anchor="b">
            <a:normAutofit/>
          </a:bodyPr>
          <a:lstStyle/>
          <a:p>
            <a:r>
              <a:rPr lang="en-US" sz="5400" dirty="0"/>
              <a:t>Reflection</a:t>
            </a:r>
            <a:endParaRPr lang="en-GB" sz="5400" dirty="0"/>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AF4B25-A8AC-B867-7C22-6728E392B324}"/>
              </a:ext>
            </a:extLst>
          </p:cNvPr>
          <p:cNvSpPr>
            <a:spLocks noGrp="1"/>
          </p:cNvSpPr>
          <p:nvPr>
            <p:ph idx="1"/>
          </p:nvPr>
        </p:nvSpPr>
        <p:spPr>
          <a:xfrm>
            <a:off x="438373" y="2836513"/>
            <a:ext cx="4871804" cy="3785046"/>
          </a:xfrm>
        </p:spPr>
        <p:txBody>
          <a:bodyPr>
            <a:noAutofit/>
          </a:bodyPr>
          <a:lstStyle/>
          <a:p>
            <a:pPr marL="0" indent="0">
              <a:buNone/>
            </a:pPr>
            <a:r>
              <a:rPr lang="en-GB" sz="2000" dirty="0"/>
              <a:t>Completing the John Muir Award has helped me see the natural world in a new way. I discovered hidden wildlife, explored different habitats and took action to conserve the area using RSPB advice.  The Laugharne Estuary is a beautiful and important place, and I’m proud to have spent time learning about it and helping to protect it. I shared what I have learned with others and realised that caring for places like this is essential for future generations, it is now clear to me that the choices we make now shape the environments they will inherit. </a:t>
            </a:r>
          </a:p>
        </p:txBody>
      </p:sp>
      <p:pic>
        <p:nvPicPr>
          <p:cNvPr id="7" name="Picture 6">
            <a:extLst>
              <a:ext uri="{FF2B5EF4-FFF2-40B4-BE49-F238E27FC236}">
                <a16:creationId xmlns:a16="http://schemas.microsoft.com/office/drawing/2014/main" id="{1284E77B-D03B-6E0F-DFD1-667CAEB73FE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985" r="3559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83F530AF-6E62-A234-59DF-3D902370C190}"/>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freepngimg.com/png/40627-earth-in-hands-image-download-hq-pn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458024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1938</Words>
  <Application>Microsoft Office PowerPoint</Application>
  <PresentationFormat>Widescreen</PresentationFormat>
  <Paragraphs>71</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Aptos Display</vt:lpstr>
      <vt:lpstr>Arial</vt:lpstr>
      <vt:lpstr>Office Theme</vt:lpstr>
      <vt:lpstr>Regaining Paradise? Sustainability in the Early Years </vt:lpstr>
      <vt:lpstr>Laugharne Castle</vt:lpstr>
      <vt:lpstr>PowerPoint Presentation</vt:lpstr>
      <vt:lpstr>The Estuary</vt:lpstr>
      <vt:lpstr>PowerPoint Presentation</vt:lpstr>
      <vt:lpstr>Explore….</vt:lpstr>
      <vt:lpstr>PowerPoint Presentation</vt:lpstr>
      <vt:lpstr>PowerPoint Presentation</vt:lpstr>
      <vt:lpstr>PowerPoint Presentation</vt:lpstr>
      <vt:lpstr>Why crabs are important?</vt:lpstr>
      <vt:lpstr>PowerPoint Presentation</vt:lpstr>
      <vt:lpstr>PowerPoint Presentation</vt:lpstr>
      <vt:lpstr>PowerPoint Presentation</vt:lpstr>
      <vt:lpstr>PowerPoint Presentation</vt:lpstr>
      <vt:lpstr>PowerPoint Presentation</vt:lpstr>
      <vt:lpstr>Conserve</vt:lpstr>
      <vt:lpstr>Conservation Actions</vt:lpstr>
      <vt:lpstr>PowerPoint Presentation</vt:lpstr>
      <vt:lpstr>Sharing in my place of work…</vt:lpstr>
      <vt:lpstr>John Muir </vt:lpstr>
      <vt:lpstr>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bobbie rees</dc:creator>
  <cp:lastModifiedBy>bobbie rees</cp:lastModifiedBy>
  <cp:revision>2</cp:revision>
  <dcterms:created xsi:type="dcterms:W3CDTF">2026-07-02T18:51:11Z</dcterms:created>
  <dcterms:modified xsi:type="dcterms:W3CDTF">2026-07-11T10:25:19Z</dcterms:modified>
</cp:coreProperties>
</file>