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9" r:id="rId10"/>
    <p:sldId id="268" r:id="rId11"/>
    <p:sldId id="267" r:id="rId12"/>
    <p:sldId id="266" r:id="rId13"/>
    <p:sldId id="265" r:id="rId14"/>
    <p:sldId id="273" r:id="rId15"/>
    <p:sldId id="274" r:id="rId16"/>
    <p:sldId id="272" r:id="rId17"/>
    <p:sldId id="282" r:id="rId18"/>
    <p:sldId id="275" r:id="rId19"/>
    <p:sldId id="271" r:id="rId20"/>
    <p:sldId id="270" r:id="rId21"/>
    <p:sldId id="279" r:id="rId22"/>
    <p:sldId id="278" r:id="rId23"/>
    <p:sldId id="280" r:id="rId24"/>
    <p:sldId id="276" r:id="rId25"/>
    <p:sldId id="277"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BC784E-7DF8-4037-8E19-E83EEBCED506}"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GB"/>
        </a:p>
      </dgm:t>
    </dgm:pt>
    <dgm:pt modelId="{57782330-D222-4395-99F7-A8E10EB8D20B}">
      <dgm:prSet phldrT="[Text]" phldr="0" custT="1"/>
      <dgm:spPr/>
      <dgm:t>
        <a:bodyPr/>
        <a:lstStyle/>
        <a:p>
          <a:r>
            <a:rPr lang="en-GB" sz="1600" dirty="0" err="1"/>
            <a:t>Confiden-tiality</a:t>
          </a:r>
          <a:r>
            <a:rPr lang="en-GB" sz="1600" dirty="0"/>
            <a:t> vs duty to protect</a:t>
          </a:r>
        </a:p>
      </dgm:t>
    </dgm:pt>
    <dgm:pt modelId="{C077DD1E-4620-4B35-AFFE-046C1ACE0F58}" type="parTrans" cxnId="{00EE3743-1B51-4D65-8A11-365304BEA514}">
      <dgm:prSet/>
      <dgm:spPr/>
      <dgm:t>
        <a:bodyPr/>
        <a:lstStyle/>
        <a:p>
          <a:endParaRPr lang="en-GB"/>
        </a:p>
      </dgm:t>
    </dgm:pt>
    <dgm:pt modelId="{E9B00601-C26E-4384-A3AF-1832D0FC8873}" type="sibTrans" cxnId="{00EE3743-1B51-4D65-8A11-365304BEA514}">
      <dgm:prSet/>
      <dgm:spPr/>
      <dgm:t>
        <a:bodyPr/>
        <a:lstStyle/>
        <a:p>
          <a:endParaRPr lang="en-GB"/>
        </a:p>
      </dgm:t>
    </dgm:pt>
    <dgm:pt modelId="{3DC6D639-B4E7-4AC6-9469-121292EB3F17}">
      <dgm:prSet phldrT="[Text]" phldr="0" custT="1"/>
      <dgm:spPr/>
      <dgm:t>
        <a:bodyPr/>
        <a:lstStyle/>
        <a:p>
          <a:r>
            <a:rPr lang="en-GB" sz="1600" dirty="0"/>
            <a:t>Dual relation- ships and boundaries</a:t>
          </a:r>
        </a:p>
      </dgm:t>
    </dgm:pt>
    <dgm:pt modelId="{73993AB5-910D-4D9B-8AEF-D74651E75158}" type="parTrans" cxnId="{D6FCC9D1-F374-466F-AA4B-8EE02ACF6078}">
      <dgm:prSet/>
      <dgm:spPr/>
      <dgm:t>
        <a:bodyPr/>
        <a:lstStyle/>
        <a:p>
          <a:endParaRPr lang="en-GB"/>
        </a:p>
      </dgm:t>
    </dgm:pt>
    <dgm:pt modelId="{AA8EB3CF-51C8-4A0E-B9C3-3BB4B24567EB}" type="sibTrans" cxnId="{D6FCC9D1-F374-466F-AA4B-8EE02ACF6078}">
      <dgm:prSet/>
      <dgm:spPr/>
      <dgm:t>
        <a:bodyPr/>
        <a:lstStyle/>
        <a:p>
          <a:endParaRPr lang="en-GB"/>
        </a:p>
      </dgm:t>
    </dgm:pt>
    <dgm:pt modelId="{F5556481-5429-48D8-950E-7B52F3C335ED}">
      <dgm:prSet phldrT="[Text]" phldr="0" custT="1"/>
      <dgm:spPr/>
      <dgm:t>
        <a:bodyPr/>
        <a:lstStyle/>
        <a:p>
          <a:r>
            <a:rPr lang="en-GB" sz="1600" dirty="0"/>
            <a:t>Informed consent and autonomy</a:t>
          </a:r>
        </a:p>
      </dgm:t>
    </dgm:pt>
    <dgm:pt modelId="{31F5D9F0-E8AD-46D7-A5F8-C9EE2551DCAD}" type="parTrans" cxnId="{B89008EB-A953-49B6-B574-E1C66A0D3858}">
      <dgm:prSet/>
      <dgm:spPr/>
      <dgm:t>
        <a:bodyPr/>
        <a:lstStyle/>
        <a:p>
          <a:endParaRPr lang="en-GB"/>
        </a:p>
      </dgm:t>
    </dgm:pt>
    <dgm:pt modelId="{993F69C1-F366-4166-A829-66792CF9BB30}" type="sibTrans" cxnId="{B89008EB-A953-49B6-B574-E1C66A0D3858}">
      <dgm:prSet/>
      <dgm:spPr/>
      <dgm:t>
        <a:bodyPr/>
        <a:lstStyle/>
        <a:p>
          <a:endParaRPr lang="en-GB"/>
        </a:p>
      </dgm:t>
    </dgm:pt>
    <dgm:pt modelId="{ABA22E60-6BFA-436C-AC34-EA73363E3F02}">
      <dgm:prSet custT="1"/>
      <dgm:spPr/>
      <dgm:t>
        <a:bodyPr/>
        <a:lstStyle/>
        <a:p>
          <a:r>
            <a:rPr lang="en-GB" sz="1600" dirty="0" err="1"/>
            <a:t>Compet-ence</a:t>
          </a:r>
          <a:r>
            <a:rPr lang="en-GB" sz="1600" dirty="0"/>
            <a:t> and scope</a:t>
          </a:r>
        </a:p>
      </dgm:t>
    </dgm:pt>
    <dgm:pt modelId="{5061E2D5-AB0F-4270-A9EB-034B0746E4F0}" type="parTrans" cxnId="{7E3B7046-1F15-4890-9A70-62510BB94E58}">
      <dgm:prSet/>
      <dgm:spPr/>
      <dgm:t>
        <a:bodyPr/>
        <a:lstStyle/>
        <a:p>
          <a:endParaRPr lang="en-GB"/>
        </a:p>
      </dgm:t>
    </dgm:pt>
    <dgm:pt modelId="{AF553624-6DB6-4F77-9A24-CC9002F24DE4}" type="sibTrans" cxnId="{7E3B7046-1F15-4890-9A70-62510BB94E58}">
      <dgm:prSet/>
      <dgm:spPr/>
      <dgm:t>
        <a:bodyPr/>
        <a:lstStyle/>
        <a:p>
          <a:endParaRPr lang="en-GB"/>
        </a:p>
      </dgm:t>
    </dgm:pt>
    <dgm:pt modelId="{EBE0E3E0-8CEA-4D5F-8330-F3D74844ADC3}">
      <dgm:prSet custT="1"/>
      <dgm:spPr/>
      <dgm:t>
        <a:bodyPr/>
        <a:lstStyle/>
        <a:p>
          <a:r>
            <a:rPr lang="en-GB" sz="1600" dirty="0"/>
            <a:t>Cultural and diversity challenges</a:t>
          </a:r>
        </a:p>
      </dgm:t>
    </dgm:pt>
    <dgm:pt modelId="{FC7FF23D-E84D-42E6-A910-0E7490AF5A7C}" type="parTrans" cxnId="{20CD0B27-255F-472F-917B-7DF9450AA261}">
      <dgm:prSet/>
      <dgm:spPr/>
      <dgm:t>
        <a:bodyPr/>
        <a:lstStyle/>
        <a:p>
          <a:endParaRPr lang="en-GB"/>
        </a:p>
      </dgm:t>
    </dgm:pt>
    <dgm:pt modelId="{874FDFEF-FBA0-4BBA-A4AB-7395E617D105}" type="sibTrans" cxnId="{20CD0B27-255F-472F-917B-7DF9450AA261}">
      <dgm:prSet/>
      <dgm:spPr/>
      <dgm:t>
        <a:bodyPr/>
        <a:lstStyle/>
        <a:p>
          <a:endParaRPr lang="en-GB"/>
        </a:p>
      </dgm:t>
    </dgm:pt>
    <dgm:pt modelId="{450B2F79-4E25-46AA-B732-BB0AAD66315F}">
      <dgm:prSet custT="1"/>
      <dgm:spPr/>
      <dgm:t>
        <a:bodyPr/>
        <a:lstStyle/>
        <a:p>
          <a:r>
            <a:rPr lang="en-GB" sz="1600" dirty="0"/>
            <a:t>Personal values vs professional values</a:t>
          </a:r>
        </a:p>
      </dgm:t>
    </dgm:pt>
    <dgm:pt modelId="{40E2103C-EAAD-4B14-B9FA-53F2268F0C11}" type="parTrans" cxnId="{58B2CAE8-4A43-4D65-ABDC-88D3ED8F2C85}">
      <dgm:prSet/>
      <dgm:spPr/>
      <dgm:t>
        <a:bodyPr/>
        <a:lstStyle/>
        <a:p>
          <a:endParaRPr lang="en-GB"/>
        </a:p>
      </dgm:t>
    </dgm:pt>
    <dgm:pt modelId="{8720E93E-5F76-459E-9AEC-5CCD697F22B7}" type="sibTrans" cxnId="{58B2CAE8-4A43-4D65-ABDC-88D3ED8F2C85}">
      <dgm:prSet/>
      <dgm:spPr/>
      <dgm:t>
        <a:bodyPr/>
        <a:lstStyle/>
        <a:p>
          <a:endParaRPr lang="en-GB"/>
        </a:p>
      </dgm:t>
    </dgm:pt>
    <dgm:pt modelId="{DECD30C2-4E61-4135-A6ED-8B9E7F65FC2E}">
      <dgm:prSet custT="1"/>
      <dgm:spPr/>
      <dgm:t>
        <a:bodyPr/>
        <a:lstStyle/>
        <a:p>
          <a:r>
            <a:rPr lang="en-GB" sz="1600" dirty="0" err="1"/>
            <a:t>Technol-ogy</a:t>
          </a:r>
          <a:r>
            <a:rPr lang="en-GB" sz="1600" dirty="0"/>
            <a:t> and digital ethics</a:t>
          </a:r>
        </a:p>
      </dgm:t>
    </dgm:pt>
    <dgm:pt modelId="{BC8A82D7-57D9-4744-A70A-081B2177DA37}" type="parTrans" cxnId="{65C05288-6557-494E-84D9-0D8AC0C91E85}">
      <dgm:prSet/>
      <dgm:spPr/>
      <dgm:t>
        <a:bodyPr/>
        <a:lstStyle/>
        <a:p>
          <a:endParaRPr lang="en-GB"/>
        </a:p>
      </dgm:t>
    </dgm:pt>
    <dgm:pt modelId="{AB887D74-4C62-471D-8976-7573875A7BDF}" type="sibTrans" cxnId="{65C05288-6557-494E-84D9-0D8AC0C91E85}">
      <dgm:prSet/>
      <dgm:spPr/>
      <dgm:t>
        <a:bodyPr/>
        <a:lstStyle/>
        <a:p>
          <a:endParaRPr lang="en-GB"/>
        </a:p>
      </dgm:t>
    </dgm:pt>
    <dgm:pt modelId="{EA414DC9-4FB2-476A-9D3F-4AB55E77089F}">
      <dgm:prSet custT="1"/>
      <dgm:spPr/>
      <dgm:t>
        <a:bodyPr/>
        <a:lstStyle/>
        <a:p>
          <a:r>
            <a:rPr lang="en-GB" sz="1600" dirty="0"/>
            <a:t>Fees, payment and </a:t>
          </a:r>
          <a:r>
            <a:rPr lang="en-GB" sz="1600" dirty="0" err="1"/>
            <a:t>accessibi-lity</a:t>
          </a:r>
          <a:endParaRPr lang="en-GB" sz="1600" dirty="0"/>
        </a:p>
      </dgm:t>
    </dgm:pt>
    <dgm:pt modelId="{50FB87F7-BCF3-4C97-9828-279A0E25F59E}" type="parTrans" cxnId="{16998850-DF81-4E5E-A61C-D39474E0D511}">
      <dgm:prSet/>
      <dgm:spPr/>
      <dgm:t>
        <a:bodyPr/>
        <a:lstStyle/>
        <a:p>
          <a:endParaRPr lang="en-GB"/>
        </a:p>
      </dgm:t>
    </dgm:pt>
    <dgm:pt modelId="{71FD5E5F-A71E-427B-B9FD-5B488B90C67A}" type="sibTrans" cxnId="{16998850-DF81-4E5E-A61C-D39474E0D511}">
      <dgm:prSet/>
      <dgm:spPr/>
      <dgm:t>
        <a:bodyPr/>
        <a:lstStyle/>
        <a:p>
          <a:endParaRPr lang="en-GB"/>
        </a:p>
      </dgm:t>
    </dgm:pt>
    <dgm:pt modelId="{65BF7766-AE06-4849-8B18-0DB4522E629A}">
      <dgm:prSet custT="1"/>
      <dgm:spPr/>
      <dgm:t>
        <a:bodyPr/>
        <a:lstStyle/>
        <a:p>
          <a:r>
            <a:rPr lang="en-GB" sz="1600" dirty="0"/>
            <a:t>Record keeping and </a:t>
          </a:r>
          <a:r>
            <a:rPr lang="en-GB" sz="1600" dirty="0" err="1"/>
            <a:t>informat</a:t>
          </a:r>
          <a:r>
            <a:rPr lang="en-GB" sz="1600" dirty="0"/>
            <a:t>-ion sharing</a:t>
          </a:r>
        </a:p>
      </dgm:t>
    </dgm:pt>
    <dgm:pt modelId="{88F23D82-ECFA-4E0A-BA74-ABCF3D0B2B7B}" type="parTrans" cxnId="{1962FDDA-C8C8-4851-A0A3-BDBE7CBD78B5}">
      <dgm:prSet/>
      <dgm:spPr/>
      <dgm:t>
        <a:bodyPr/>
        <a:lstStyle/>
        <a:p>
          <a:endParaRPr lang="en-GB"/>
        </a:p>
      </dgm:t>
    </dgm:pt>
    <dgm:pt modelId="{18E71D03-11AD-4A6A-A4C9-C5626FD4EBA6}" type="sibTrans" cxnId="{1962FDDA-C8C8-4851-A0A3-BDBE7CBD78B5}">
      <dgm:prSet/>
      <dgm:spPr/>
      <dgm:t>
        <a:bodyPr/>
        <a:lstStyle/>
        <a:p>
          <a:endParaRPr lang="en-GB"/>
        </a:p>
      </dgm:t>
    </dgm:pt>
    <dgm:pt modelId="{29093811-A02F-480C-858F-C19696CE8FE5}" type="pres">
      <dgm:prSet presAssocID="{E0BC784E-7DF8-4037-8E19-E83EEBCED506}" presName="CompostProcess" presStyleCnt="0">
        <dgm:presLayoutVars>
          <dgm:dir/>
          <dgm:resizeHandles val="exact"/>
        </dgm:presLayoutVars>
      </dgm:prSet>
      <dgm:spPr/>
    </dgm:pt>
    <dgm:pt modelId="{E2B35738-645D-49C3-B5B8-DA3A19DF1262}" type="pres">
      <dgm:prSet presAssocID="{E0BC784E-7DF8-4037-8E19-E83EEBCED506}" presName="arrow" presStyleLbl="bgShp" presStyleIdx="0" presStyleCnt="1"/>
      <dgm:spPr/>
    </dgm:pt>
    <dgm:pt modelId="{03C3D27D-C7EC-4E8A-A3F9-884AB5F615B1}" type="pres">
      <dgm:prSet presAssocID="{E0BC784E-7DF8-4037-8E19-E83EEBCED506}" presName="linearProcess" presStyleCnt="0"/>
      <dgm:spPr/>
    </dgm:pt>
    <dgm:pt modelId="{D7FFEF03-384A-4FC4-BBCB-D7BEFA1C5A28}" type="pres">
      <dgm:prSet presAssocID="{57782330-D222-4395-99F7-A8E10EB8D20B}" presName="textNode" presStyleLbl="node1" presStyleIdx="0" presStyleCnt="9">
        <dgm:presLayoutVars>
          <dgm:bulletEnabled val="1"/>
        </dgm:presLayoutVars>
      </dgm:prSet>
      <dgm:spPr/>
    </dgm:pt>
    <dgm:pt modelId="{0BA94DC3-A6A9-4112-AAD2-E97B9B03A28D}" type="pres">
      <dgm:prSet presAssocID="{E9B00601-C26E-4384-A3AF-1832D0FC8873}" presName="sibTrans" presStyleCnt="0"/>
      <dgm:spPr/>
    </dgm:pt>
    <dgm:pt modelId="{737E7CC4-128F-4C4D-B72A-3DA3F78D16F7}" type="pres">
      <dgm:prSet presAssocID="{3DC6D639-B4E7-4AC6-9469-121292EB3F17}" presName="textNode" presStyleLbl="node1" presStyleIdx="1" presStyleCnt="9">
        <dgm:presLayoutVars>
          <dgm:bulletEnabled val="1"/>
        </dgm:presLayoutVars>
      </dgm:prSet>
      <dgm:spPr/>
    </dgm:pt>
    <dgm:pt modelId="{FA613472-B8EC-4309-AA6A-7BBC1187DB3C}" type="pres">
      <dgm:prSet presAssocID="{AA8EB3CF-51C8-4A0E-B9C3-3BB4B24567EB}" presName="sibTrans" presStyleCnt="0"/>
      <dgm:spPr/>
    </dgm:pt>
    <dgm:pt modelId="{8A2C8A9C-FB65-4536-8A39-3110CD96E8F3}" type="pres">
      <dgm:prSet presAssocID="{F5556481-5429-48D8-950E-7B52F3C335ED}" presName="textNode" presStyleLbl="node1" presStyleIdx="2" presStyleCnt="9">
        <dgm:presLayoutVars>
          <dgm:bulletEnabled val="1"/>
        </dgm:presLayoutVars>
      </dgm:prSet>
      <dgm:spPr/>
    </dgm:pt>
    <dgm:pt modelId="{41CF356C-D3E5-47BE-B650-A3DD2C6FADF3}" type="pres">
      <dgm:prSet presAssocID="{993F69C1-F366-4166-A829-66792CF9BB30}" presName="sibTrans" presStyleCnt="0"/>
      <dgm:spPr/>
    </dgm:pt>
    <dgm:pt modelId="{2FF39151-F262-4E6E-AC1F-D17BC898C6F9}" type="pres">
      <dgm:prSet presAssocID="{ABA22E60-6BFA-436C-AC34-EA73363E3F02}" presName="textNode" presStyleLbl="node1" presStyleIdx="3" presStyleCnt="9">
        <dgm:presLayoutVars>
          <dgm:bulletEnabled val="1"/>
        </dgm:presLayoutVars>
      </dgm:prSet>
      <dgm:spPr/>
    </dgm:pt>
    <dgm:pt modelId="{86C810B7-9F3C-4C4C-9A58-39557BC009F5}" type="pres">
      <dgm:prSet presAssocID="{AF553624-6DB6-4F77-9A24-CC9002F24DE4}" presName="sibTrans" presStyleCnt="0"/>
      <dgm:spPr/>
    </dgm:pt>
    <dgm:pt modelId="{56305E85-7AAB-48B1-97E5-76537B592996}" type="pres">
      <dgm:prSet presAssocID="{EBE0E3E0-8CEA-4D5F-8330-F3D74844ADC3}" presName="textNode" presStyleLbl="node1" presStyleIdx="4" presStyleCnt="9">
        <dgm:presLayoutVars>
          <dgm:bulletEnabled val="1"/>
        </dgm:presLayoutVars>
      </dgm:prSet>
      <dgm:spPr/>
    </dgm:pt>
    <dgm:pt modelId="{3D57C89B-7BDF-4FE1-B20E-BE8274951C5C}" type="pres">
      <dgm:prSet presAssocID="{874FDFEF-FBA0-4BBA-A4AB-7395E617D105}" presName="sibTrans" presStyleCnt="0"/>
      <dgm:spPr/>
    </dgm:pt>
    <dgm:pt modelId="{A5033F31-8FBE-4A76-9F2F-B6EB8C25F2DB}" type="pres">
      <dgm:prSet presAssocID="{450B2F79-4E25-46AA-B732-BB0AAD66315F}" presName="textNode" presStyleLbl="node1" presStyleIdx="5" presStyleCnt="9">
        <dgm:presLayoutVars>
          <dgm:bulletEnabled val="1"/>
        </dgm:presLayoutVars>
      </dgm:prSet>
      <dgm:spPr/>
    </dgm:pt>
    <dgm:pt modelId="{36860761-763C-480C-AAC7-7850BFB84EF4}" type="pres">
      <dgm:prSet presAssocID="{8720E93E-5F76-459E-9AEC-5CCD697F22B7}" presName="sibTrans" presStyleCnt="0"/>
      <dgm:spPr/>
    </dgm:pt>
    <dgm:pt modelId="{B969E097-988D-47C4-A73D-86C63F220231}" type="pres">
      <dgm:prSet presAssocID="{DECD30C2-4E61-4135-A6ED-8B9E7F65FC2E}" presName="textNode" presStyleLbl="node1" presStyleIdx="6" presStyleCnt="9">
        <dgm:presLayoutVars>
          <dgm:bulletEnabled val="1"/>
        </dgm:presLayoutVars>
      </dgm:prSet>
      <dgm:spPr/>
    </dgm:pt>
    <dgm:pt modelId="{3333BF72-EBA6-4905-89BD-C5705F829491}" type="pres">
      <dgm:prSet presAssocID="{AB887D74-4C62-471D-8976-7573875A7BDF}" presName="sibTrans" presStyleCnt="0"/>
      <dgm:spPr/>
    </dgm:pt>
    <dgm:pt modelId="{D28D8532-7993-419D-9AD6-011642302F3B}" type="pres">
      <dgm:prSet presAssocID="{EA414DC9-4FB2-476A-9D3F-4AB55E77089F}" presName="textNode" presStyleLbl="node1" presStyleIdx="7" presStyleCnt="9">
        <dgm:presLayoutVars>
          <dgm:bulletEnabled val="1"/>
        </dgm:presLayoutVars>
      </dgm:prSet>
      <dgm:spPr/>
    </dgm:pt>
    <dgm:pt modelId="{4C4B5921-4282-462C-A52C-E9123E1A0739}" type="pres">
      <dgm:prSet presAssocID="{71FD5E5F-A71E-427B-B9FD-5B488B90C67A}" presName="sibTrans" presStyleCnt="0"/>
      <dgm:spPr/>
    </dgm:pt>
    <dgm:pt modelId="{B74E8705-742A-45FB-B112-E2100AF2799E}" type="pres">
      <dgm:prSet presAssocID="{65BF7766-AE06-4849-8B18-0DB4522E629A}" presName="textNode" presStyleLbl="node1" presStyleIdx="8" presStyleCnt="9">
        <dgm:presLayoutVars>
          <dgm:bulletEnabled val="1"/>
        </dgm:presLayoutVars>
      </dgm:prSet>
      <dgm:spPr/>
    </dgm:pt>
  </dgm:ptLst>
  <dgm:cxnLst>
    <dgm:cxn modelId="{75B4C726-452B-49C3-A38A-C507C530D4DE}" type="presOf" srcId="{E0BC784E-7DF8-4037-8E19-E83EEBCED506}" destId="{29093811-A02F-480C-858F-C19696CE8FE5}" srcOrd="0" destOrd="0" presId="urn:microsoft.com/office/officeart/2005/8/layout/hProcess9"/>
    <dgm:cxn modelId="{20CD0B27-255F-472F-917B-7DF9450AA261}" srcId="{E0BC784E-7DF8-4037-8E19-E83EEBCED506}" destId="{EBE0E3E0-8CEA-4D5F-8330-F3D74844ADC3}" srcOrd="4" destOrd="0" parTransId="{FC7FF23D-E84D-42E6-A910-0E7490AF5A7C}" sibTransId="{874FDFEF-FBA0-4BBA-A4AB-7395E617D105}"/>
    <dgm:cxn modelId="{1C984330-52B5-4C1E-BD50-10007D7B5AEC}" type="presOf" srcId="{EA414DC9-4FB2-476A-9D3F-4AB55E77089F}" destId="{D28D8532-7993-419D-9AD6-011642302F3B}" srcOrd="0" destOrd="0" presId="urn:microsoft.com/office/officeart/2005/8/layout/hProcess9"/>
    <dgm:cxn modelId="{2380D03E-7CBD-4A17-8ECC-866B4157317A}" type="presOf" srcId="{ABA22E60-6BFA-436C-AC34-EA73363E3F02}" destId="{2FF39151-F262-4E6E-AC1F-D17BC898C6F9}" srcOrd="0" destOrd="0" presId="urn:microsoft.com/office/officeart/2005/8/layout/hProcess9"/>
    <dgm:cxn modelId="{00EE3743-1B51-4D65-8A11-365304BEA514}" srcId="{E0BC784E-7DF8-4037-8E19-E83EEBCED506}" destId="{57782330-D222-4395-99F7-A8E10EB8D20B}" srcOrd="0" destOrd="0" parTransId="{C077DD1E-4620-4B35-AFFE-046C1ACE0F58}" sibTransId="{E9B00601-C26E-4384-A3AF-1832D0FC8873}"/>
    <dgm:cxn modelId="{7E3B7046-1F15-4890-9A70-62510BB94E58}" srcId="{E0BC784E-7DF8-4037-8E19-E83EEBCED506}" destId="{ABA22E60-6BFA-436C-AC34-EA73363E3F02}" srcOrd="3" destOrd="0" parTransId="{5061E2D5-AB0F-4270-A9EB-034B0746E4F0}" sibTransId="{AF553624-6DB6-4F77-9A24-CC9002F24DE4}"/>
    <dgm:cxn modelId="{F3638B6D-ECF2-4429-B9F7-13F965BB3C8B}" type="presOf" srcId="{450B2F79-4E25-46AA-B732-BB0AAD66315F}" destId="{A5033F31-8FBE-4A76-9F2F-B6EB8C25F2DB}" srcOrd="0" destOrd="0" presId="urn:microsoft.com/office/officeart/2005/8/layout/hProcess9"/>
    <dgm:cxn modelId="{B806BA4F-32E5-469A-8CFE-A411F1311383}" type="presOf" srcId="{57782330-D222-4395-99F7-A8E10EB8D20B}" destId="{D7FFEF03-384A-4FC4-BBCB-D7BEFA1C5A28}" srcOrd="0" destOrd="0" presId="urn:microsoft.com/office/officeart/2005/8/layout/hProcess9"/>
    <dgm:cxn modelId="{16998850-DF81-4E5E-A61C-D39474E0D511}" srcId="{E0BC784E-7DF8-4037-8E19-E83EEBCED506}" destId="{EA414DC9-4FB2-476A-9D3F-4AB55E77089F}" srcOrd="7" destOrd="0" parTransId="{50FB87F7-BCF3-4C97-9828-279A0E25F59E}" sibTransId="{71FD5E5F-A71E-427B-B9FD-5B488B90C67A}"/>
    <dgm:cxn modelId="{6B162182-C0AF-49D2-9625-6EEF8B3F5DF6}" type="presOf" srcId="{65BF7766-AE06-4849-8B18-0DB4522E629A}" destId="{B74E8705-742A-45FB-B112-E2100AF2799E}" srcOrd="0" destOrd="0" presId="urn:microsoft.com/office/officeart/2005/8/layout/hProcess9"/>
    <dgm:cxn modelId="{65C05288-6557-494E-84D9-0D8AC0C91E85}" srcId="{E0BC784E-7DF8-4037-8E19-E83EEBCED506}" destId="{DECD30C2-4E61-4135-A6ED-8B9E7F65FC2E}" srcOrd="6" destOrd="0" parTransId="{BC8A82D7-57D9-4744-A70A-081B2177DA37}" sibTransId="{AB887D74-4C62-471D-8976-7573875A7BDF}"/>
    <dgm:cxn modelId="{0E557495-AE8A-4DF4-AEC2-8CFBD8E8269B}" type="presOf" srcId="{DECD30C2-4E61-4135-A6ED-8B9E7F65FC2E}" destId="{B969E097-988D-47C4-A73D-86C63F220231}" srcOrd="0" destOrd="0" presId="urn:microsoft.com/office/officeart/2005/8/layout/hProcess9"/>
    <dgm:cxn modelId="{B12AEBC6-FF1B-4FA0-9CB6-69736E2E86B3}" type="presOf" srcId="{3DC6D639-B4E7-4AC6-9469-121292EB3F17}" destId="{737E7CC4-128F-4C4D-B72A-3DA3F78D16F7}" srcOrd="0" destOrd="0" presId="urn:microsoft.com/office/officeart/2005/8/layout/hProcess9"/>
    <dgm:cxn modelId="{D6FCC9D1-F374-466F-AA4B-8EE02ACF6078}" srcId="{E0BC784E-7DF8-4037-8E19-E83EEBCED506}" destId="{3DC6D639-B4E7-4AC6-9469-121292EB3F17}" srcOrd="1" destOrd="0" parTransId="{73993AB5-910D-4D9B-8AEF-D74651E75158}" sibTransId="{AA8EB3CF-51C8-4A0E-B9C3-3BB4B24567EB}"/>
    <dgm:cxn modelId="{6084ADD4-D467-4EDE-A98C-54BBAB77453B}" type="presOf" srcId="{F5556481-5429-48D8-950E-7B52F3C335ED}" destId="{8A2C8A9C-FB65-4536-8A39-3110CD96E8F3}" srcOrd="0" destOrd="0" presId="urn:microsoft.com/office/officeart/2005/8/layout/hProcess9"/>
    <dgm:cxn modelId="{1962FDDA-C8C8-4851-A0A3-BDBE7CBD78B5}" srcId="{E0BC784E-7DF8-4037-8E19-E83EEBCED506}" destId="{65BF7766-AE06-4849-8B18-0DB4522E629A}" srcOrd="8" destOrd="0" parTransId="{88F23D82-ECFA-4E0A-BA74-ABCF3D0B2B7B}" sibTransId="{18E71D03-11AD-4A6A-A4C9-C5626FD4EBA6}"/>
    <dgm:cxn modelId="{58B2CAE8-4A43-4D65-ABDC-88D3ED8F2C85}" srcId="{E0BC784E-7DF8-4037-8E19-E83EEBCED506}" destId="{450B2F79-4E25-46AA-B732-BB0AAD66315F}" srcOrd="5" destOrd="0" parTransId="{40E2103C-EAAD-4B14-B9FA-53F2268F0C11}" sibTransId="{8720E93E-5F76-459E-9AEC-5CCD697F22B7}"/>
    <dgm:cxn modelId="{B89008EB-A953-49B6-B574-E1C66A0D3858}" srcId="{E0BC784E-7DF8-4037-8E19-E83EEBCED506}" destId="{F5556481-5429-48D8-950E-7B52F3C335ED}" srcOrd="2" destOrd="0" parTransId="{31F5D9F0-E8AD-46D7-A5F8-C9EE2551DCAD}" sibTransId="{993F69C1-F366-4166-A829-66792CF9BB30}"/>
    <dgm:cxn modelId="{469E7CF4-B577-4336-ACCF-8A76181DCF1C}" type="presOf" srcId="{EBE0E3E0-8CEA-4D5F-8330-F3D74844ADC3}" destId="{56305E85-7AAB-48B1-97E5-76537B592996}" srcOrd="0" destOrd="0" presId="urn:microsoft.com/office/officeart/2005/8/layout/hProcess9"/>
    <dgm:cxn modelId="{7EB8CE09-ABA3-48ED-B6FE-B1A23AE2891D}" type="presParOf" srcId="{29093811-A02F-480C-858F-C19696CE8FE5}" destId="{E2B35738-645D-49C3-B5B8-DA3A19DF1262}" srcOrd="0" destOrd="0" presId="urn:microsoft.com/office/officeart/2005/8/layout/hProcess9"/>
    <dgm:cxn modelId="{93277C57-5420-40A4-9FE8-4A2DD28C6AB6}" type="presParOf" srcId="{29093811-A02F-480C-858F-C19696CE8FE5}" destId="{03C3D27D-C7EC-4E8A-A3F9-884AB5F615B1}" srcOrd="1" destOrd="0" presId="urn:microsoft.com/office/officeart/2005/8/layout/hProcess9"/>
    <dgm:cxn modelId="{83CC22E3-3F2E-4D93-8392-38AF57D37922}" type="presParOf" srcId="{03C3D27D-C7EC-4E8A-A3F9-884AB5F615B1}" destId="{D7FFEF03-384A-4FC4-BBCB-D7BEFA1C5A28}" srcOrd="0" destOrd="0" presId="urn:microsoft.com/office/officeart/2005/8/layout/hProcess9"/>
    <dgm:cxn modelId="{AD08E8DD-E1A4-43B7-B1F4-C0B1DC972689}" type="presParOf" srcId="{03C3D27D-C7EC-4E8A-A3F9-884AB5F615B1}" destId="{0BA94DC3-A6A9-4112-AAD2-E97B9B03A28D}" srcOrd="1" destOrd="0" presId="urn:microsoft.com/office/officeart/2005/8/layout/hProcess9"/>
    <dgm:cxn modelId="{1C386600-409C-413B-94D8-1A0419396183}" type="presParOf" srcId="{03C3D27D-C7EC-4E8A-A3F9-884AB5F615B1}" destId="{737E7CC4-128F-4C4D-B72A-3DA3F78D16F7}" srcOrd="2" destOrd="0" presId="urn:microsoft.com/office/officeart/2005/8/layout/hProcess9"/>
    <dgm:cxn modelId="{14C5DA04-4E7D-4820-9AF9-101701D659DB}" type="presParOf" srcId="{03C3D27D-C7EC-4E8A-A3F9-884AB5F615B1}" destId="{FA613472-B8EC-4309-AA6A-7BBC1187DB3C}" srcOrd="3" destOrd="0" presId="urn:microsoft.com/office/officeart/2005/8/layout/hProcess9"/>
    <dgm:cxn modelId="{F8A032DD-1618-4755-B5FD-F982C27A8797}" type="presParOf" srcId="{03C3D27D-C7EC-4E8A-A3F9-884AB5F615B1}" destId="{8A2C8A9C-FB65-4536-8A39-3110CD96E8F3}" srcOrd="4" destOrd="0" presId="urn:microsoft.com/office/officeart/2005/8/layout/hProcess9"/>
    <dgm:cxn modelId="{E4E4DD7F-D43E-4854-B221-5486F50BB926}" type="presParOf" srcId="{03C3D27D-C7EC-4E8A-A3F9-884AB5F615B1}" destId="{41CF356C-D3E5-47BE-B650-A3DD2C6FADF3}" srcOrd="5" destOrd="0" presId="urn:microsoft.com/office/officeart/2005/8/layout/hProcess9"/>
    <dgm:cxn modelId="{0649A4E9-B910-49AE-B83F-B2B0E862AE56}" type="presParOf" srcId="{03C3D27D-C7EC-4E8A-A3F9-884AB5F615B1}" destId="{2FF39151-F262-4E6E-AC1F-D17BC898C6F9}" srcOrd="6" destOrd="0" presId="urn:microsoft.com/office/officeart/2005/8/layout/hProcess9"/>
    <dgm:cxn modelId="{5503B05B-BEFA-455B-9350-047BF6385FFE}" type="presParOf" srcId="{03C3D27D-C7EC-4E8A-A3F9-884AB5F615B1}" destId="{86C810B7-9F3C-4C4C-9A58-39557BC009F5}" srcOrd="7" destOrd="0" presId="urn:microsoft.com/office/officeart/2005/8/layout/hProcess9"/>
    <dgm:cxn modelId="{659CD005-4D17-41CE-9A9A-43DDC854D403}" type="presParOf" srcId="{03C3D27D-C7EC-4E8A-A3F9-884AB5F615B1}" destId="{56305E85-7AAB-48B1-97E5-76537B592996}" srcOrd="8" destOrd="0" presId="urn:microsoft.com/office/officeart/2005/8/layout/hProcess9"/>
    <dgm:cxn modelId="{4D76E874-CB7D-483F-A445-B6BD18EA34FC}" type="presParOf" srcId="{03C3D27D-C7EC-4E8A-A3F9-884AB5F615B1}" destId="{3D57C89B-7BDF-4FE1-B20E-BE8274951C5C}" srcOrd="9" destOrd="0" presId="urn:microsoft.com/office/officeart/2005/8/layout/hProcess9"/>
    <dgm:cxn modelId="{BD1761E1-5A37-4468-8184-D29BDD7C4E10}" type="presParOf" srcId="{03C3D27D-C7EC-4E8A-A3F9-884AB5F615B1}" destId="{A5033F31-8FBE-4A76-9F2F-B6EB8C25F2DB}" srcOrd="10" destOrd="0" presId="urn:microsoft.com/office/officeart/2005/8/layout/hProcess9"/>
    <dgm:cxn modelId="{A9B3AE1C-0C21-473D-BF67-36F617ABFE52}" type="presParOf" srcId="{03C3D27D-C7EC-4E8A-A3F9-884AB5F615B1}" destId="{36860761-763C-480C-AAC7-7850BFB84EF4}" srcOrd="11" destOrd="0" presId="urn:microsoft.com/office/officeart/2005/8/layout/hProcess9"/>
    <dgm:cxn modelId="{E23776D6-DB9B-435C-BBF6-59CEEED381E9}" type="presParOf" srcId="{03C3D27D-C7EC-4E8A-A3F9-884AB5F615B1}" destId="{B969E097-988D-47C4-A73D-86C63F220231}" srcOrd="12" destOrd="0" presId="urn:microsoft.com/office/officeart/2005/8/layout/hProcess9"/>
    <dgm:cxn modelId="{4F8DAD8B-D1D9-4C3A-9B19-7B8F5B99E51A}" type="presParOf" srcId="{03C3D27D-C7EC-4E8A-A3F9-884AB5F615B1}" destId="{3333BF72-EBA6-4905-89BD-C5705F829491}" srcOrd="13" destOrd="0" presId="urn:microsoft.com/office/officeart/2005/8/layout/hProcess9"/>
    <dgm:cxn modelId="{2FC3FFE0-0BAA-4C07-8406-ECBADCD71681}" type="presParOf" srcId="{03C3D27D-C7EC-4E8A-A3F9-884AB5F615B1}" destId="{D28D8532-7993-419D-9AD6-011642302F3B}" srcOrd="14" destOrd="0" presId="urn:microsoft.com/office/officeart/2005/8/layout/hProcess9"/>
    <dgm:cxn modelId="{4FF34B2C-F7B7-4D05-B982-D387D26850BC}" type="presParOf" srcId="{03C3D27D-C7EC-4E8A-A3F9-884AB5F615B1}" destId="{4C4B5921-4282-462C-A52C-E9123E1A0739}" srcOrd="15" destOrd="0" presId="urn:microsoft.com/office/officeart/2005/8/layout/hProcess9"/>
    <dgm:cxn modelId="{59BEBA7A-6B4C-481C-BAB7-BB9C753375FF}" type="presParOf" srcId="{03C3D27D-C7EC-4E8A-A3F9-884AB5F615B1}" destId="{B74E8705-742A-45FB-B112-E2100AF2799E}" srcOrd="1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35738-645D-49C3-B5B8-DA3A19DF1262}">
      <dsp:nvSpPr>
        <dsp:cNvPr id="0" name=""/>
        <dsp:cNvSpPr/>
      </dsp:nvSpPr>
      <dsp:spPr>
        <a:xfrm>
          <a:off x="848868" y="0"/>
          <a:ext cx="9620504" cy="5721774"/>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FFEF03-384A-4FC4-BBCB-D7BEFA1C5A28}">
      <dsp:nvSpPr>
        <dsp:cNvPr id="0" name=""/>
        <dsp:cNvSpPr/>
      </dsp:nvSpPr>
      <dsp:spPr>
        <a:xfrm>
          <a:off x="5526" y="1716532"/>
          <a:ext cx="1094243" cy="22887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Confiden-tiality</a:t>
          </a:r>
          <a:r>
            <a:rPr lang="en-GB" sz="1600" kern="1200" dirty="0"/>
            <a:t> vs duty to protect</a:t>
          </a:r>
        </a:p>
      </dsp:txBody>
      <dsp:txXfrm>
        <a:off x="58943" y="1769949"/>
        <a:ext cx="987409" cy="2181875"/>
      </dsp:txXfrm>
    </dsp:sp>
    <dsp:sp modelId="{737E7CC4-128F-4C4D-B72A-3DA3F78D16F7}">
      <dsp:nvSpPr>
        <dsp:cNvPr id="0" name=""/>
        <dsp:cNvSpPr/>
      </dsp:nvSpPr>
      <dsp:spPr>
        <a:xfrm>
          <a:off x="1282144" y="1716532"/>
          <a:ext cx="1094243" cy="2288709"/>
        </a:xfrm>
        <a:prstGeom prst="roundRect">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Dual relation- ships and boundaries</a:t>
          </a:r>
        </a:p>
      </dsp:txBody>
      <dsp:txXfrm>
        <a:off x="1335561" y="1769949"/>
        <a:ext cx="987409" cy="2181875"/>
      </dsp:txXfrm>
    </dsp:sp>
    <dsp:sp modelId="{8A2C8A9C-FB65-4536-8A39-3110CD96E8F3}">
      <dsp:nvSpPr>
        <dsp:cNvPr id="0" name=""/>
        <dsp:cNvSpPr/>
      </dsp:nvSpPr>
      <dsp:spPr>
        <a:xfrm>
          <a:off x="2558762" y="1716532"/>
          <a:ext cx="1094243" cy="228870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Informed consent and autonomy</a:t>
          </a:r>
        </a:p>
      </dsp:txBody>
      <dsp:txXfrm>
        <a:off x="2612179" y="1769949"/>
        <a:ext cx="987409" cy="2181875"/>
      </dsp:txXfrm>
    </dsp:sp>
    <dsp:sp modelId="{2FF39151-F262-4E6E-AC1F-D17BC898C6F9}">
      <dsp:nvSpPr>
        <dsp:cNvPr id="0" name=""/>
        <dsp:cNvSpPr/>
      </dsp:nvSpPr>
      <dsp:spPr>
        <a:xfrm>
          <a:off x="3835380" y="1716532"/>
          <a:ext cx="1094243" cy="2288709"/>
        </a:xfrm>
        <a:prstGeom prst="roundRect">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Compet-ence</a:t>
          </a:r>
          <a:r>
            <a:rPr lang="en-GB" sz="1600" kern="1200" dirty="0"/>
            <a:t> and scope</a:t>
          </a:r>
        </a:p>
      </dsp:txBody>
      <dsp:txXfrm>
        <a:off x="3888797" y="1769949"/>
        <a:ext cx="987409" cy="2181875"/>
      </dsp:txXfrm>
    </dsp:sp>
    <dsp:sp modelId="{56305E85-7AAB-48B1-97E5-76537B592996}">
      <dsp:nvSpPr>
        <dsp:cNvPr id="0" name=""/>
        <dsp:cNvSpPr/>
      </dsp:nvSpPr>
      <dsp:spPr>
        <a:xfrm>
          <a:off x="5111998" y="1716532"/>
          <a:ext cx="1094243" cy="228870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Cultural and diversity challenges</a:t>
          </a:r>
        </a:p>
      </dsp:txBody>
      <dsp:txXfrm>
        <a:off x="5165415" y="1769949"/>
        <a:ext cx="987409" cy="2181875"/>
      </dsp:txXfrm>
    </dsp:sp>
    <dsp:sp modelId="{A5033F31-8FBE-4A76-9F2F-B6EB8C25F2DB}">
      <dsp:nvSpPr>
        <dsp:cNvPr id="0" name=""/>
        <dsp:cNvSpPr/>
      </dsp:nvSpPr>
      <dsp:spPr>
        <a:xfrm>
          <a:off x="6388615" y="1716532"/>
          <a:ext cx="1094243" cy="2288709"/>
        </a:xfrm>
        <a:prstGeom prst="roundRect">
          <a:avLst/>
        </a:prstGeom>
        <a:solidFill>
          <a:schemeClr val="accent2">
            <a:hueOff val="4027259"/>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Personal values vs professional values</a:t>
          </a:r>
        </a:p>
      </dsp:txBody>
      <dsp:txXfrm>
        <a:off x="6442032" y="1769949"/>
        <a:ext cx="987409" cy="2181875"/>
      </dsp:txXfrm>
    </dsp:sp>
    <dsp:sp modelId="{B969E097-988D-47C4-A73D-86C63F220231}">
      <dsp:nvSpPr>
        <dsp:cNvPr id="0" name=""/>
        <dsp:cNvSpPr/>
      </dsp:nvSpPr>
      <dsp:spPr>
        <a:xfrm>
          <a:off x="7665233" y="1716532"/>
          <a:ext cx="1094243" cy="228870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Technol-ogy</a:t>
          </a:r>
          <a:r>
            <a:rPr lang="en-GB" sz="1600" kern="1200" dirty="0"/>
            <a:t> and digital ethics</a:t>
          </a:r>
        </a:p>
      </dsp:txBody>
      <dsp:txXfrm>
        <a:off x="7718650" y="1769949"/>
        <a:ext cx="987409" cy="2181875"/>
      </dsp:txXfrm>
    </dsp:sp>
    <dsp:sp modelId="{D28D8532-7993-419D-9AD6-011642302F3B}">
      <dsp:nvSpPr>
        <dsp:cNvPr id="0" name=""/>
        <dsp:cNvSpPr/>
      </dsp:nvSpPr>
      <dsp:spPr>
        <a:xfrm>
          <a:off x="8941851" y="1716532"/>
          <a:ext cx="1094243" cy="2288709"/>
        </a:xfrm>
        <a:prstGeom prst="roundRect">
          <a:avLst/>
        </a:prstGeom>
        <a:solidFill>
          <a:schemeClr val="accent2">
            <a:hueOff val="5638162"/>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Fees, payment and </a:t>
          </a:r>
          <a:r>
            <a:rPr lang="en-GB" sz="1600" kern="1200" dirty="0" err="1"/>
            <a:t>accessibi-lity</a:t>
          </a:r>
          <a:endParaRPr lang="en-GB" sz="1600" kern="1200" dirty="0"/>
        </a:p>
      </dsp:txBody>
      <dsp:txXfrm>
        <a:off x="8995268" y="1769949"/>
        <a:ext cx="987409" cy="2181875"/>
      </dsp:txXfrm>
    </dsp:sp>
    <dsp:sp modelId="{B74E8705-742A-45FB-B112-E2100AF2799E}">
      <dsp:nvSpPr>
        <dsp:cNvPr id="0" name=""/>
        <dsp:cNvSpPr/>
      </dsp:nvSpPr>
      <dsp:spPr>
        <a:xfrm>
          <a:off x="10218469" y="1716532"/>
          <a:ext cx="1094243" cy="228870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Record keeping and </a:t>
          </a:r>
          <a:r>
            <a:rPr lang="en-GB" sz="1600" kern="1200" dirty="0" err="1"/>
            <a:t>informat</a:t>
          </a:r>
          <a:r>
            <a:rPr lang="en-GB" sz="1600" kern="1200" dirty="0"/>
            <a:t>-ion sharing</a:t>
          </a:r>
        </a:p>
      </dsp:txBody>
      <dsp:txXfrm>
        <a:off x="10271886" y="1769949"/>
        <a:ext cx="987409" cy="218187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05D1-61C9-A6EB-DDD8-CCFAC9AE71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84EEE0-4134-5B6E-D950-8CA4E9ED0B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8AC384-8D89-634D-62BD-D59A204F0976}"/>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F0A3C386-37CB-47F4-61AC-78819A45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05BB7B-4B8E-1330-639D-922C5D3AD119}"/>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456294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453D-7EB8-12D3-C291-9A6F93C27C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EDC243-ACBF-8230-75CA-68435C8588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2B1683-FC40-6744-253D-3EBA4414B7CC}"/>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7053F2B8-09A4-5573-B68D-B76587EE88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7A89CA-3693-6CF9-5C21-C0F19BED78F1}"/>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533038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A3DA5-2FC8-2807-BF11-563996F7D1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377B82-5A52-2448-1FBE-B7FE54F3B4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2CEDD7-786B-7BFF-4EED-6DB7579D7392}"/>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BAF68898-9740-94EF-AFA9-206E4D580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D0C26-34EB-57E8-2470-915CCCFEB2F2}"/>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3185786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2191C-29B3-C0F1-B017-70F7E3B09C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56C207-8D21-5A44-E7BD-CE6CEAE3A5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86C0F7-1B40-5926-AB17-2777229AD9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CE01B2-257D-4D7C-5C4F-FFC3584943FC}"/>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6" name="Footer Placeholder 5">
            <a:extLst>
              <a:ext uri="{FF2B5EF4-FFF2-40B4-BE49-F238E27FC236}">
                <a16:creationId xmlns:a16="http://schemas.microsoft.com/office/drawing/2014/main" id="{88A44FD1-DB7B-C7DD-3170-1C19F16F01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8C49D7-6491-C0F4-0493-ACD293C885B5}"/>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425433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30509-49D6-5B6B-1730-DB801802CA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A7C6B6-C040-7D3C-C1BB-CAB6C9D0FF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A240FD-5768-2429-1548-12CE35B15C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10405E-B3B5-A074-3CB0-33351B9CB7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208975-423E-6D7B-88B5-42060A25EE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D83029-B857-2949-478B-D9B0F0FF7C9F}"/>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8" name="Footer Placeholder 7">
            <a:extLst>
              <a:ext uri="{FF2B5EF4-FFF2-40B4-BE49-F238E27FC236}">
                <a16:creationId xmlns:a16="http://schemas.microsoft.com/office/drawing/2014/main" id="{169B3A66-0C52-5FEF-C454-6D335B5723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D0A387-A38C-9D85-669F-F5500C8980AC}"/>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374258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DE0B0-21DB-D87B-E4D0-AEAFA37F64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A3378F-D3F5-3192-C7AC-A20BF3F907E7}"/>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4" name="Footer Placeholder 3">
            <a:extLst>
              <a:ext uri="{FF2B5EF4-FFF2-40B4-BE49-F238E27FC236}">
                <a16:creationId xmlns:a16="http://schemas.microsoft.com/office/drawing/2014/main" id="{6A28836F-F648-8437-3CE1-A28C6A80D8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9C8425-E83F-3694-D7B7-68E4B99606D3}"/>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1053377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11083-AD9B-89D4-9241-0AEE989BF803}"/>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3" name="Footer Placeholder 2">
            <a:extLst>
              <a:ext uri="{FF2B5EF4-FFF2-40B4-BE49-F238E27FC236}">
                <a16:creationId xmlns:a16="http://schemas.microsoft.com/office/drawing/2014/main" id="{7A5DB751-A054-9330-CA03-19B0AF3FE3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A9A5E8-B6F4-797D-32F4-E08FBE879D6E}"/>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2654211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76C6F-DCA6-E49D-9246-83822BB5CA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9E62CA-D04C-F554-DB24-929AFF9937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B75160-CB31-35E2-ED10-AFBAC36A11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105377-3F65-6BAD-A4C5-BE74CC2920C4}"/>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6" name="Footer Placeholder 5">
            <a:extLst>
              <a:ext uri="{FF2B5EF4-FFF2-40B4-BE49-F238E27FC236}">
                <a16:creationId xmlns:a16="http://schemas.microsoft.com/office/drawing/2014/main" id="{A8F3919B-04DC-196C-95A5-355FAC9D6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F12265-BF23-1B60-BAE3-287047B9D021}"/>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3427086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76DD-8D40-8F19-DEF5-F8EE3D3C7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484136-0B01-C368-089E-F12743D513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B54957-718B-330A-ED4E-D732D8ABB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96F970-6673-88E3-3F25-8ABADC187E14}"/>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6" name="Footer Placeholder 5">
            <a:extLst>
              <a:ext uri="{FF2B5EF4-FFF2-40B4-BE49-F238E27FC236}">
                <a16:creationId xmlns:a16="http://schemas.microsoft.com/office/drawing/2014/main" id="{9147D58C-9747-DD49-8807-C3E264D5A2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7B954C-4D7F-D780-F26D-B34947095D7E}"/>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4274302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C812-F4CD-5835-FBF9-BE73BE2237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423676-847D-CDF6-B383-929BC484DA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D62F92-A776-5EE4-0516-E4256AA604D0}"/>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E1A30696-F807-16F7-4513-2BF1FC475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DE494-0D30-5249-4C68-1012FAE08DDC}"/>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2979385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70BA92-437E-68CA-C246-FC12865699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E9C328-0B4C-678A-7152-AE974FAAF2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6DBDDC-1D30-579B-D82E-B23A70C7D733}"/>
              </a:ext>
            </a:extLst>
          </p:cNvPr>
          <p:cNvSpPr>
            <a:spLocks noGrp="1"/>
          </p:cNvSpPr>
          <p:nvPr>
            <p:ph type="dt" sz="half" idx="10"/>
          </p:nvPr>
        </p:nvSpPr>
        <p:spPr/>
        <p:txBody>
          <a:body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B40030FE-AAD2-8773-8C65-C33754F063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D1ACD1-5EC6-3635-C233-D3FFE3D17C1F}"/>
              </a:ext>
            </a:extLst>
          </p:cNvPr>
          <p:cNvSpPr>
            <a:spLocks noGrp="1"/>
          </p:cNvSpPr>
          <p:nvPr>
            <p:ph type="sldNum" sz="quarter" idx="12"/>
          </p:nvPr>
        </p:nvSpPr>
        <p:spPr/>
        <p:txBody>
          <a:bodyPr/>
          <a:lstStyle/>
          <a:p>
            <a:fld id="{6DC97398-9A42-4F16-99CB-7D29AFB9D139}" type="slidenum">
              <a:rPr lang="en-GB" smtClean="0"/>
              <a:t>‹#›</a:t>
            </a:fld>
            <a:endParaRPr lang="en-GB"/>
          </a:p>
        </p:txBody>
      </p:sp>
    </p:spTree>
    <p:extLst>
      <p:ext uri="{BB962C8B-B14F-4D97-AF65-F5344CB8AC3E}">
        <p14:creationId xmlns:p14="http://schemas.microsoft.com/office/powerpoint/2010/main" val="1211696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5030B4-52A2-E3D2-AE8A-EAB8805D96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A38EBE-3891-162E-E790-4F4158700B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09822-0AC5-F593-B557-9FAA3491E1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8A5FDC-EC22-48A9-B2C7-62E4C602FCC7}" type="datetimeFigureOut">
              <a:rPr lang="en-GB" smtClean="0"/>
              <a:t>29/11/2025</a:t>
            </a:fld>
            <a:endParaRPr lang="en-GB"/>
          </a:p>
        </p:txBody>
      </p:sp>
      <p:sp>
        <p:nvSpPr>
          <p:cNvPr id="5" name="Footer Placeholder 4">
            <a:extLst>
              <a:ext uri="{FF2B5EF4-FFF2-40B4-BE49-F238E27FC236}">
                <a16:creationId xmlns:a16="http://schemas.microsoft.com/office/drawing/2014/main" id="{761EAF70-DDED-2D2B-EF0A-189D3903E0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3F50AE7-5E0A-8D6C-0F22-75055A8191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C97398-9A42-4F16-99CB-7D29AFB9D139}" type="slidenum">
              <a:rPr lang="en-GB" smtClean="0"/>
              <a:t>‹#›</a:t>
            </a:fld>
            <a:endParaRPr lang="en-GB"/>
          </a:p>
        </p:txBody>
      </p:sp>
    </p:spTree>
    <p:extLst>
      <p:ext uri="{BB962C8B-B14F-4D97-AF65-F5344CB8AC3E}">
        <p14:creationId xmlns:p14="http://schemas.microsoft.com/office/powerpoint/2010/main" val="30582109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n olive branch on a sunset">
            <a:extLst>
              <a:ext uri="{FF2B5EF4-FFF2-40B4-BE49-F238E27FC236}">
                <a16:creationId xmlns:a16="http://schemas.microsoft.com/office/drawing/2014/main" id="{0C5DF319-C820-B2CD-264D-E1DD8B6234E1}"/>
              </a:ext>
            </a:extLst>
          </p:cNvPr>
          <p:cNvPicPr>
            <a:picLocks noChangeAspect="1"/>
          </p:cNvPicPr>
          <p:nvPr/>
        </p:nvPicPr>
        <p:blipFill>
          <a:blip r:embed="rId2">
            <a:extLst>
              <a:ext uri="{28A0092B-C50C-407E-A947-70E740481C1C}">
                <a14:useLocalDpi xmlns:a14="http://schemas.microsoft.com/office/drawing/2010/main" val="0"/>
              </a:ext>
            </a:extLst>
          </a:blip>
          <a:srcRect l="17271" r="6027" b="9091"/>
          <a:stretch>
            <a:fillRect/>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B78747FC-370A-480C-7D01-6AADB444EE0D}"/>
              </a:ext>
            </a:extLst>
          </p:cNvPr>
          <p:cNvSpPr>
            <a:spLocks noGrp="1"/>
          </p:cNvSpPr>
          <p:nvPr>
            <p:ph type="ctrTitle"/>
          </p:nvPr>
        </p:nvSpPr>
        <p:spPr>
          <a:xfrm>
            <a:off x="477981" y="1122363"/>
            <a:ext cx="4023360" cy="3204134"/>
          </a:xfrm>
        </p:spPr>
        <p:txBody>
          <a:bodyPr anchor="b">
            <a:normAutofit/>
          </a:bodyPr>
          <a:lstStyle/>
          <a:p>
            <a:pPr algn="l"/>
            <a:r>
              <a:rPr lang="en-GB" sz="4800" dirty="0">
                <a:solidFill>
                  <a:schemeClr val="accent3">
                    <a:lumMod val="50000"/>
                  </a:schemeClr>
                </a:solidFill>
              </a:rPr>
              <a:t>Counselling Psychology</a:t>
            </a:r>
          </a:p>
        </p:txBody>
      </p:sp>
      <p:sp>
        <p:nvSpPr>
          <p:cNvPr id="7" name="Subtitle 6">
            <a:extLst>
              <a:ext uri="{FF2B5EF4-FFF2-40B4-BE49-F238E27FC236}">
                <a16:creationId xmlns:a16="http://schemas.microsoft.com/office/drawing/2014/main" id="{38B9FD3E-D380-C7DC-D974-E57553CC092C}"/>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accent3">
                    <a:lumMod val="50000"/>
                  </a:schemeClr>
                </a:solidFill>
              </a:rPr>
              <a:t>Karen Eaton-Thomas</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269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7">
                                            <p:txEl>
                                              <p:pRg st="0" end="0"/>
                                            </p:txEl>
                                          </p:spTgt>
                                        </p:tgtEl>
                                        <p:attrNameLst>
                                          <p:attrName>style.visibility</p:attrName>
                                        </p:attrNameLst>
                                      </p:cBhvr>
                                      <p:to>
                                        <p:strVal val="visible"/>
                                      </p:to>
                                    </p:set>
                                    <p:animEffect transition="in" filter="fade">
                                      <p:cBhvr>
                                        <p:cTn id="10" dur="4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5135D7-10BC-5B13-2287-C65C7878E4D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A8172C3-393B-A240-A023-DF3B95B8A178}"/>
              </a:ext>
            </a:extLst>
          </p:cNvPr>
          <p:cNvSpPr>
            <a:spLocks noGrp="1"/>
          </p:cNvSpPr>
          <p:nvPr>
            <p:ph type="ctrTitle"/>
          </p:nvPr>
        </p:nvSpPr>
        <p:spPr>
          <a:xfrm>
            <a:off x="643468" y="643467"/>
            <a:ext cx="4620584" cy="4567137"/>
          </a:xfrm>
        </p:spPr>
        <p:txBody>
          <a:bodyPr>
            <a:normAutofit/>
          </a:bodyPr>
          <a:lstStyle/>
          <a:p>
            <a:pPr marL="342900" indent="-342900" algn="l">
              <a:buFont typeface="Wingdings" panose="05000000000000000000" pitchFamily="2" charset="2"/>
              <a:buChar char="v"/>
            </a:pPr>
            <a:r>
              <a:rPr lang="en-GB" sz="2100" dirty="0">
                <a:solidFill>
                  <a:schemeClr val="accent3">
                    <a:lumMod val="50000"/>
                  </a:schemeClr>
                </a:solidFill>
              </a:rPr>
              <a:t>A </a:t>
            </a:r>
            <a:r>
              <a:rPr lang="en-GB" sz="2100" b="1" dirty="0">
                <a:solidFill>
                  <a:schemeClr val="accent3">
                    <a:lumMod val="50000"/>
                  </a:schemeClr>
                </a:solidFill>
              </a:rPr>
              <a:t>counselling psychologist</a:t>
            </a:r>
            <a:r>
              <a:rPr lang="en-GB" sz="2100" dirty="0">
                <a:solidFill>
                  <a:schemeClr val="accent3">
                    <a:lumMod val="50000"/>
                  </a:schemeClr>
                </a:solidFill>
              </a:rPr>
              <a:t> is a licensed mental health professional who helps people improve their </a:t>
            </a:r>
            <a:r>
              <a:rPr lang="en-GB" sz="2100" b="1" dirty="0">
                <a:solidFill>
                  <a:schemeClr val="accent3">
                    <a:lumMod val="50000"/>
                  </a:schemeClr>
                </a:solidFill>
              </a:rPr>
              <a:t>well-being, mental health, and ability to function</a:t>
            </a:r>
            <a:r>
              <a:rPr lang="en-GB" sz="2100" dirty="0">
                <a:solidFill>
                  <a:schemeClr val="accent3">
                    <a:lumMod val="50000"/>
                  </a:schemeClr>
                </a:solidFill>
              </a:rPr>
              <a:t> by using psychological theories and evidence-based practices. </a:t>
            </a:r>
            <a:br>
              <a:rPr lang="en-GB" sz="2100" dirty="0">
                <a:solidFill>
                  <a:schemeClr val="accent3">
                    <a:lumMod val="50000"/>
                  </a:schemeClr>
                </a:solidFill>
              </a:rPr>
            </a:br>
            <a:br>
              <a:rPr lang="en-GB" sz="2100" dirty="0">
                <a:solidFill>
                  <a:schemeClr val="accent3">
                    <a:lumMod val="50000"/>
                  </a:schemeClr>
                </a:solidFill>
              </a:rPr>
            </a:br>
            <a:r>
              <a:rPr lang="en-GB" sz="2100" dirty="0">
                <a:solidFill>
                  <a:schemeClr val="accent3">
                    <a:lumMod val="50000"/>
                  </a:schemeClr>
                </a:solidFill>
              </a:rPr>
              <a:t>Their role overlaps with clinical psychologists, but counselling psychology often places extra emphasis on </a:t>
            </a:r>
            <a:r>
              <a:rPr lang="en-GB" sz="2100" b="1" dirty="0">
                <a:solidFill>
                  <a:schemeClr val="accent3">
                    <a:lumMod val="50000"/>
                  </a:schemeClr>
                </a:solidFill>
              </a:rPr>
              <a:t>strengths, wellness, life transitions, and everyday functioning</a:t>
            </a:r>
            <a:r>
              <a:rPr lang="en-GB" sz="2100" dirty="0">
                <a:solidFill>
                  <a:schemeClr val="accent3">
                    <a:lumMod val="50000"/>
                  </a:schemeClr>
                </a:solidFill>
              </a:rPr>
              <a:t>, not only on mental illness.</a:t>
            </a:r>
          </a:p>
        </p:txBody>
      </p:sp>
      <p:pic>
        <p:nvPicPr>
          <p:cNvPr id="5" name="Picture 4" descr="Close up of an olive branch on a sunset">
            <a:extLst>
              <a:ext uri="{FF2B5EF4-FFF2-40B4-BE49-F238E27FC236}">
                <a16:creationId xmlns:a16="http://schemas.microsoft.com/office/drawing/2014/main" id="{D54AA1AD-2430-8400-4251-6AE1AC69C7D9}"/>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2711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08A80C-9252-580A-650A-65CCCB3C922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FC1845A-33DC-82BA-E392-D754F04F69D9}"/>
              </a:ext>
            </a:extLst>
          </p:cNvPr>
          <p:cNvSpPr>
            <a:spLocks noGrp="1"/>
          </p:cNvSpPr>
          <p:nvPr>
            <p:ph type="ctrTitle"/>
          </p:nvPr>
        </p:nvSpPr>
        <p:spPr>
          <a:xfrm>
            <a:off x="643468" y="643467"/>
            <a:ext cx="5838612" cy="5615093"/>
          </a:xfrm>
        </p:spPr>
        <p:txBody>
          <a:bodyPr>
            <a:normAutofit/>
          </a:bodyPr>
          <a:lstStyle/>
          <a:p>
            <a:pPr algn="l"/>
            <a:r>
              <a:rPr lang="en-GB" sz="2000" b="1" dirty="0">
                <a:solidFill>
                  <a:schemeClr val="accent3">
                    <a:lumMod val="50000"/>
                  </a:schemeClr>
                </a:solidFill>
              </a:rPr>
              <a:t>Core roles of a counselling psychologist</a:t>
            </a:r>
            <a:br>
              <a:rPr lang="en-GB" sz="2000" b="1" dirty="0">
                <a:solidFill>
                  <a:schemeClr val="accent3">
                    <a:lumMod val="50000"/>
                  </a:schemeClr>
                </a:solidFill>
              </a:rPr>
            </a:br>
            <a:r>
              <a:rPr lang="en-GB" sz="2000" b="1" dirty="0">
                <a:solidFill>
                  <a:schemeClr val="accent3">
                    <a:lumMod val="50000"/>
                  </a:schemeClr>
                </a:solidFill>
              </a:rPr>
              <a:t>1. Assessment</a:t>
            </a:r>
            <a:br>
              <a:rPr lang="en-GB" sz="2000" b="1" dirty="0">
                <a:solidFill>
                  <a:schemeClr val="accent3">
                    <a:lumMod val="50000"/>
                  </a:schemeClr>
                </a:solidFill>
              </a:rPr>
            </a:br>
            <a:r>
              <a:rPr lang="en-GB" sz="2000" dirty="0">
                <a:solidFill>
                  <a:schemeClr val="accent3">
                    <a:lumMod val="50000"/>
                  </a:schemeClr>
                </a:solidFill>
              </a:rPr>
              <a:t>Conduct psychological assessments and interviews</a:t>
            </a:r>
            <a:br>
              <a:rPr lang="en-GB" sz="2000" dirty="0">
                <a:solidFill>
                  <a:schemeClr val="accent3">
                    <a:lumMod val="50000"/>
                  </a:schemeClr>
                </a:solidFill>
              </a:rPr>
            </a:br>
            <a:r>
              <a:rPr lang="en-GB" sz="2000" dirty="0">
                <a:solidFill>
                  <a:schemeClr val="accent3">
                    <a:lumMod val="50000"/>
                  </a:schemeClr>
                </a:solidFill>
              </a:rPr>
              <a:t>Identify emotional, social, behavioural, and developmental issues</a:t>
            </a:r>
            <a:br>
              <a:rPr lang="en-GB" sz="2000" dirty="0">
                <a:solidFill>
                  <a:schemeClr val="accent3">
                    <a:lumMod val="50000"/>
                  </a:schemeClr>
                </a:solidFill>
              </a:rPr>
            </a:br>
            <a:r>
              <a:rPr lang="en-GB" sz="2000" dirty="0">
                <a:solidFill>
                  <a:schemeClr val="accent3">
                    <a:lumMod val="50000"/>
                  </a:schemeClr>
                </a:solidFill>
              </a:rPr>
              <a:t>Understand clients’ strengths, life context, and coping styles</a:t>
            </a:r>
            <a:br>
              <a:rPr lang="en-GB" sz="2000" dirty="0">
                <a:solidFill>
                  <a:schemeClr val="accent3">
                    <a:lumMod val="50000"/>
                  </a:schemeClr>
                </a:solidFill>
              </a:rPr>
            </a:br>
            <a:br>
              <a:rPr lang="en-GB" sz="2000" dirty="0">
                <a:solidFill>
                  <a:schemeClr val="accent3">
                    <a:lumMod val="50000"/>
                  </a:schemeClr>
                </a:solidFill>
              </a:rPr>
            </a:br>
            <a:br>
              <a:rPr lang="en-GB" sz="2000" dirty="0">
                <a:solidFill>
                  <a:schemeClr val="accent3">
                    <a:lumMod val="50000"/>
                  </a:schemeClr>
                </a:solidFill>
              </a:rPr>
            </a:br>
            <a:r>
              <a:rPr lang="en-GB" sz="2000" b="1" dirty="0">
                <a:solidFill>
                  <a:schemeClr val="accent3">
                    <a:lumMod val="50000"/>
                  </a:schemeClr>
                </a:solidFill>
              </a:rPr>
              <a:t>2. Therapy and Intervention</a:t>
            </a:r>
            <a:br>
              <a:rPr lang="en-GB" sz="2000" b="1" dirty="0">
                <a:solidFill>
                  <a:schemeClr val="accent3">
                    <a:lumMod val="50000"/>
                  </a:schemeClr>
                </a:solidFill>
              </a:rPr>
            </a:br>
            <a:r>
              <a:rPr lang="en-GB" sz="2000" dirty="0">
                <a:solidFill>
                  <a:schemeClr val="accent3">
                    <a:lumMod val="50000"/>
                  </a:schemeClr>
                </a:solidFill>
              </a:rPr>
              <a:t>Provide talking therapies (e.g., CBT, person-centred therapy, ACT, psychodynamic approaches)</a:t>
            </a:r>
            <a:br>
              <a:rPr lang="en-GB" sz="2000" dirty="0">
                <a:solidFill>
                  <a:schemeClr val="accent3">
                    <a:lumMod val="50000"/>
                  </a:schemeClr>
                </a:solidFill>
              </a:rPr>
            </a:br>
            <a:r>
              <a:rPr lang="en-GB" sz="2000" dirty="0">
                <a:solidFill>
                  <a:schemeClr val="accent3">
                    <a:lumMod val="50000"/>
                  </a:schemeClr>
                </a:solidFill>
              </a:rPr>
              <a:t>Help clients cope with anxiety, depression, stress, relationship issues, trauma, grief, self-esteem problems, life transitions, etc.</a:t>
            </a:r>
            <a:br>
              <a:rPr lang="en-GB" sz="2000" dirty="0">
                <a:solidFill>
                  <a:schemeClr val="accent3">
                    <a:lumMod val="50000"/>
                  </a:schemeClr>
                </a:solidFill>
              </a:rPr>
            </a:br>
            <a:r>
              <a:rPr lang="en-GB" sz="2000" dirty="0">
                <a:solidFill>
                  <a:schemeClr val="accent3">
                    <a:lumMod val="50000"/>
                  </a:schemeClr>
                </a:solidFill>
              </a:rPr>
              <a:t>Work with individuals, couples, families, or groups</a:t>
            </a:r>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0DA17964-854A-D258-D5B1-286032BCED4B}"/>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6499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3DEDD7-DE81-229E-DC10-DA152120521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DEBEB8DE-70B0-4CDB-7136-286685F51B59}"/>
              </a:ext>
            </a:extLst>
          </p:cNvPr>
          <p:cNvSpPr>
            <a:spLocks noGrp="1"/>
          </p:cNvSpPr>
          <p:nvPr>
            <p:ph type="ctrTitle"/>
          </p:nvPr>
        </p:nvSpPr>
        <p:spPr>
          <a:xfrm>
            <a:off x="643468" y="643467"/>
            <a:ext cx="4620584" cy="4567137"/>
          </a:xfrm>
        </p:spPr>
        <p:txBody>
          <a:bodyPr>
            <a:normAutofit/>
          </a:bodyPr>
          <a:lstStyle/>
          <a:p>
            <a:pPr algn="l"/>
            <a:r>
              <a:rPr lang="en-GB" sz="2000" b="1" dirty="0">
                <a:solidFill>
                  <a:schemeClr val="accent3">
                    <a:lumMod val="50000"/>
                  </a:schemeClr>
                </a:solidFill>
              </a:rPr>
              <a:t>3. Support for Life Challenges</a:t>
            </a:r>
            <a:br>
              <a:rPr lang="en-GB" sz="2000" b="1" dirty="0">
                <a:solidFill>
                  <a:schemeClr val="accent3">
                    <a:lumMod val="50000"/>
                  </a:schemeClr>
                </a:solidFill>
              </a:rPr>
            </a:br>
            <a:r>
              <a:rPr lang="en-GB" sz="2000" dirty="0">
                <a:solidFill>
                  <a:schemeClr val="accent3">
                    <a:lumMod val="50000"/>
                  </a:schemeClr>
                </a:solidFill>
              </a:rPr>
              <a:t>Assist with career decisions, identity development, adjustment issues</a:t>
            </a:r>
            <a:br>
              <a:rPr lang="en-GB" sz="2000" dirty="0">
                <a:solidFill>
                  <a:schemeClr val="accent3">
                    <a:lumMod val="50000"/>
                  </a:schemeClr>
                </a:solidFill>
              </a:rPr>
            </a:br>
            <a:r>
              <a:rPr lang="en-GB" sz="2000" dirty="0">
                <a:solidFill>
                  <a:schemeClr val="accent3">
                    <a:lumMod val="50000"/>
                  </a:schemeClr>
                </a:solidFill>
              </a:rPr>
              <a:t>Promote personal growth and resilience</a:t>
            </a:r>
            <a:br>
              <a:rPr lang="en-GB" sz="2000" dirty="0">
                <a:solidFill>
                  <a:schemeClr val="accent3">
                    <a:lumMod val="50000"/>
                  </a:schemeClr>
                </a:solidFill>
              </a:rPr>
            </a:br>
            <a:r>
              <a:rPr lang="en-GB" sz="2000" dirty="0">
                <a:solidFill>
                  <a:schemeClr val="accent3">
                    <a:lumMod val="50000"/>
                  </a:schemeClr>
                </a:solidFill>
              </a:rPr>
              <a:t>Provide guidance during major life changes (e.g., divorce, retirement, relocation)</a:t>
            </a:r>
            <a:br>
              <a:rPr lang="en-GB" sz="2000" dirty="0">
                <a:solidFill>
                  <a:schemeClr val="accent3">
                    <a:lumMod val="50000"/>
                  </a:schemeClr>
                </a:solidFill>
              </a:rPr>
            </a:br>
            <a:br>
              <a:rPr lang="en-GB" sz="2000" dirty="0">
                <a:solidFill>
                  <a:schemeClr val="accent3">
                    <a:lumMod val="50000"/>
                  </a:schemeClr>
                </a:solidFill>
              </a:rPr>
            </a:br>
            <a:r>
              <a:rPr lang="en-GB" sz="2000" b="1" dirty="0">
                <a:solidFill>
                  <a:schemeClr val="accent3">
                    <a:lumMod val="50000"/>
                  </a:schemeClr>
                </a:solidFill>
              </a:rPr>
              <a:t>4. Research and Evidence-Based Practice</a:t>
            </a:r>
            <a:br>
              <a:rPr lang="en-GB" sz="2000" b="1" dirty="0">
                <a:solidFill>
                  <a:schemeClr val="accent3">
                    <a:lumMod val="50000"/>
                  </a:schemeClr>
                </a:solidFill>
              </a:rPr>
            </a:br>
            <a:r>
              <a:rPr lang="en-GB" sz="2000" dirty="0">
                <a:solidFill>
                  <a:schemeClr val="accent3">
                    <a:lumMod val="50000"/>
                  </a:schemeClr>
                </a:solidFill>
              </a:rPr>
              <a:t>Use psychological research to inform treatment</a:t>
            </a:r>
            <a:br>
              <a:rPr lang="en-GB" sz="2000" dirty="0">
                <a:solidFill>
                  <a:schemeClr val="accent3">
                    <a:lumMod val="50000"/>
                  </a:schemeClr>
                </a:solidFill>
              </a:rPr>
            </a:br>
            <a:r>
              <a:rPr lang="en-GB" sz="2000" dirty="0">
                <a:solidFill>
                  <a:schemeClr val="accent3">
                    <a:lumMod val="50000"/>
                  </a:schemeClr>
                </a:solidFill>
              </a:rPr>
              <a:t>Sometimes conduct their own research on mental health, wellbeing, and therapy outcomes</a:t>
            </a:r>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27630C6E-CAFF-EE5B-2E92-0F60DFDC7FD6}"/>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0984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F0D428-26C4-CE4D-8B57-70A1AE5F5FDB}"/>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08363F8-31F6-05E8-F65B-C3A8D48F8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04A02BA2-8F2E-1B21-F2CC-BE067A24C5B1}"/>
              </a:ext>
            </a:extLst>
          </p:cNvPr>
          <p:cNvSpPr>
            <a:spLocks noGrp="1"/>
          </p:cNvSpPr>
          <p:nvPr>
            <p:ph type="ctrTitle"/>
          </p:nvPr>
        </p:nvSpPr>
        <p:spPr>
          <a:xfrm>
            <a:off x="643468" y="643467"/>
            <a:ext cx="4620584" cy="4567137"/>
          </a:xfrm>
        </p:spPr>
        <p:txBody>
          <a:bodyPr>
            <a:normAutofit/>
          </a:bodyPr>
          <a:lstStyle/>
          <a:p>
            <a:pPr algn="l"/>
            <a:r>
              <a:rPr lang="en-GB" sz="2000" b="1" dirty="0">
                <a:solidFill>
                  <a:schemeClr val="accent3">
                    <a:lumMod val="50000"/>
                  </a:schemeClr>
                </a:solidFill>
              </a:rPr>
              <a:t>5. Consultation and Collaboration</a:t>
            </a:r>
            <a:br>
              <a:rPr lang="en-GB" sz="2000" b="1" dirty="0">
                <a:solidFill>
                  <a:schemeClr val="accent3">
                    <a:lumMod val="50000"/>
                  </a:schemeClr>
                </a:solidFill>
              </a:rPr>
            </a:br>
            <a:r>
              <a:rPr lang="en-GB" sz="2000" dirty="0">
                <a:solidFill>
                  <a:schemeClr val="accent3">
                    <a:lumMod val="50000"/>
                  </a:schemeClr>
                </a:solidFill>
              </a:rPr>
              <a:t>Work with schools, workplaces, healthcare teams, and community organisations</a:t>
            </a:r>
            <a:br>
              <a:rPr lang="en-GB" sz="2000" dirty="0">
                <a:solidFill>
                  <a:schemeClr val="accent3">
                    <a:lumMod val="50000"/>
                  </a:schemeClr>
                </a:solidFill>
              </a:rPr>
            </a:br>
            <a:r>
              <a:rPr lang="en-GB" sz="2000" dirty="0">
                <a:solidFill>
                  <a:schemeClr val="accent3">
                    <a:lumMod val="50000"/>
                  </a:schemeClr>
                </a:solidFill>
              </a:rPr>
              <a:t>Offer expertise on mental health, conflict resolution, and wellbeing practices</a:t>
            </a:r>
            <a:br>
              <a:rPr lang="en-GB" sz="2000" dirty="0">
                <a:solidFill>
                  <a:schemeClr val="accent3">
                    <a:lumMod val="50000"/>
                  </a:schemeClr>
                </a:solidFill>
              </a:rPr>
            </a:br>
            <a:br>
              <a:rPr lang="en-GB" sz="2000" dirty="0">
                <a:solidFill>
                  <a:schemeClr val="accent3">
                    <a:lumMod val="50000"/>
                  </a:schemeClr>
                </a:solidFill>
              </a:rPr>
            </a:br>
            <a:r>
              <a:rPr lang="en-GB" sz="2000" b="1" dirty="0">
                <a:solidFill>
                  <a:schemeClr val="accent3">
                    <a:lumMod val="50000"/>
                  </a:schemeClr>
                </a:solidFill>
              </a:rPr>
              <a:t>6. Prevention and Education</a:t>
            </a:r>
            <a:br>
              <a:rPr lang="en-GB" sz="2000" b="1" dirty="0">
                <a:solidFill>
                  <a:schemeClr val="accent3">
                    <a:lumMod val="50000"/>
                  </a:schemeClr>
                </a:solidFill>
              </a:rPr>
            </a:br>
            <a:r>
              <a:rPr lang="en-GB" sz="2000" dirty="0">
                <a:solidFill>
                  <a:schemeClr val="accent3">
                    <a:lumMod val="50000"/>
                  </a:schemeClr>
                </a:solidFill>
              </a:rPr>
              <a:t>Deliver workshops on stress management, communication, mental health awareness</a:t>
            </a:r>
            <a:br>
              <a:rPr lang="en-GB" sz="2000" dirty="0">
                <a:solidFill>
                  <a:schemeClr val="accent3">
                    <a:lumMod val="50000"/>
                  </a:schemeClr>
                </a:solidFill>
              </a:rPr>
            </a:br>
            <a:r>
              <a:rPr lang="en-GB" sz="2000" dirty="0">
                <a:solidFill>
                  <a:schemeClr val="accent3">
                    <a:lumMod val="50000"/>
                  </a:schemeClr>
                </a:solidFill>
              </a:rPr>
              <a:t>Design programs to prevent psychological distress or promote wellbeing</a:t>
            </a:r>
            <a:br>
              <a:rPr lang="en-GB" sz="2000" dirty="0">
                <a:solidFill>
                  <a:schemeClr val="accent3">
                    <a:lumMod val="50000"/>
                  </a:schemeClr>
                </a:solidFill>
              </a:rPr>
            </a:br>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76A1179C-1851-AA82-AA01-03617A5B4BD9}"/>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0430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E5AE16-DD60-E3A8-BD74-5B3FFBA1C6AC}"/>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3A5057-F255-D3E0-5957-D406E2960B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4082A55B-EF0E-14BA-8604-A9D4FDDF49DF}"/>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DA4FAD3B-67B6-D1B2-8D23-7D9C2F71BC8D}"/>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F0E123C6-ED30-93AF-3034-D41AEE661D4C}"/>
              </a:ext>
            </a:extLst>
          </p:cNvPr>
          <p:cNvSpPr txBox="1"/>
          <p:nvPr/>
        </p:nvSpPr>
        <p:spPr>
          <a:xfrm>
            <a:off x="731520" y="1566317"/>
            <a:ext cx="5364480" cy="3785652"/>
          </a:xfrm>
          <a:prstGeom prst="rect">
            <a:avLst/>
          </a:prstGeom>
          <a:noFill/>
        </p:spPr>
        <p:txBody>
          <a:bodyPr wrap="square">
            <a:spAutoFit/>
          </a:bodyPr>
          <a:lstStyle/>
          <a:p>
            <a:pPr>
              <a:buNone/>
            </a:pPr>
            <a:r>
              <a:rPr lang="en-GB" sz="2000" b="1" dirty="0">
                <a:solidFill>
                  <a:schemeClr val="accent3">
                    <a:lumMod val="50000"/>
                  </a:schemeClr>
                </a:solidFill>
              </a:rPr>
              <a:t>Settings they work in:</a:t>
            </a:r>
          </a:p>
          <a:p>
            <a:pPr>
              <a:buNone/>
            </a:pPr>
            <a:endParaRPr lang="en-GB" sz="2000" b="1" dirty="0">
              <a:solidFill>
                <a:schemeClr val="accent3">
                  <a:lumMod val="50000"/>
                </a:schemeClr>
              </a:solidFill>
            </a:endParaRPr>
          </a:p>
          <a:p>
            <a:pPr>
              <a:buFont typeface="Arial" panose="020B0604020202020204" pitchFamily="34" charset="0"/>
              <a:buChar char="•"/>
            </a:pPr>
            <a:r>
              <a:rPr lang="en-GB" sz="2000" dirty="0">
                <a:solidFill>
                  <a:schemeClr val="accent3">
                    <a:lumMod val="50000"/>
                  </a:schemeClr>
                </a:solidFill>
              </a:rPr>
              <a:t>Hospitals and mental health clinics</a:t>
            </a:r>
          </a:p>
          <a:p>
            <a:endParaRPr lang="en-GB" sz="2000" dirty="0">
              <a:solidFill>
                <a:schemeClr val="accent3">
                  <a:lumMod val="50000"/>
                </a:schemeClr>
              </a:solidFill>
            </a:endParaRPr>
          </a:p>
          <a:p>
            <a:pPr>
              <a:buFont typeface="Arial" panose="020B0604020202020204" pitchFamily="34" charset="0"/>
              <a:buChar char="•"/>
            </a:pPr>
            <a:r>
              <a:rPr lang="en-GB" sz="2000" dirty="0">
                <a:solidFill>
                  <a:schemeClr val="accent3">
                    <a:lumMod val="50000"/>
                  </a:schemeClr>
                </a:solidFill>
              </a:rPr>
              <a:t>Private practice</a:t>
            </a:r>
          </a:p>
          <a:p>
            <a:endParaRPr lang="en-GB" sz="2000" dirty="0">
              <a:solidFill>
                <a:schemeClr val="accent3">
                  <a:lumMod val="50000"/>
                </a:schemeClr>
              </a:solidFill>
            </a:endParaRPr>
          </a:p>
          <a:p>
            <a:pPr>
              <a:buFont typeface="Arial" panose="020B0604020202020204" pitchFamily="34" charset="0"/>
              <a:buChar char="•"/>
            </a:pPr>
            <a:r>
              <a:rPr lang="en-GB" sz="2000" dirty="0">
                <a:solidFill>
                  <a:schemeClr val="accent3">
                    <a:lumMod val="50000"/>
                  </a:schemeClr>
                </a:solidFill>
              </a:rPr>
              <a:t>Universities and schools</a:t>
            </a:r>
          </a:p>
          <a:p>
            <a:endParaRPr lang="en-GB" sz="2000" dirty="0">
              <a:solidFill>
                <a:schemeClr val="accent3">
                  <a:lumMod val="50000"/>
                </a:schemeClr>
              </a:solidFill>
            </a:endParaRPr>
          </a:p>
          <a:p>
            <a:pPr>
              <a:buFont typeface="Arial" panose="020B0604020202020204" pitchFamily="34" charset="0"/>
              <a:buChar char="•"/>
            </a:pPr>
            <a:r>
              <a:rPr lang="en-GB" sz="2000" dirty="0">
                <a:solidFill>
                  <a:schemeClr val="accent3">
                    <a:lumMod val="50000"/>
                  </a:schemeClr>
                </a:solidFill>
              </a:rPr>
              <a:t>Community centres</a:t>
            </a:r>
          </a:p>
          <a:p>
            <a:endParaRPr lang="en-GB" sz="2000" dirty="0">
              <a:solidFill>
                <a:schemeClr val="accent3">
                  <a:lumMod val="50000"/>
                </a:schemeClr>
              </a:solidFill>
            </a:endParaRPr>
          </a:p>
          <a:p>
            <a:pPr>
              <a:buFont typeface="Arial" panose="020B0604020202020204" pitchFamily="34" charset="0"/>
              <a:buChar char="•"/>
            </a:pPr>
            <a:r>
              <a:rPr lang="en-GB" sz="2000" dirty="0">
                <a:solidFill>
                  <a:schemeClr val="accent3">
                    <a:lumMod val="50000"/>
                  </a:schemeClr>
                </a:solidFill>
              </a:rPr>
              <a:t>Workplace and occupational health departments</a:t>
            </a:r>
          </a:p>
        </p:txBody>
      </p:sp>
    </p:spTree>
    <p:extLst>
      <p:ext uri="{BB962C8B-B14F-4D97-AF65-F5344CB8AC3E}">
        <p14:creationId xmlns:p14="http://schemas.microsoft.com/office/powerpoint/2010/main" val="1285492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863B85-90E6-1758-1269-D22D6268BA2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6A411F5B-D819-C223-DE53-141533849CA4}"/>
              </a:ext>
            </a:extLst>
          </p:cNvPr>
          <p:cNvSpPr>
            <a:spLocks noGrp="1"/>
          </p:cNvSpPr>
          <p:nvPr>
            <p:ph type="title"/>
          </p:nvPr>
        </p:nvSpPr>
        <p:spPr>
          <a:xfrm>
            <a:off x="279123" y="320277"/>
            <a:ext cx="10515600" cy="1325563"/>
          </a:xfrm>
        </p:spPr>
        <p:txBody>
          <a:bodyPr>
            <a:normAutofit/>
          </a:bodyPr>
          <a:lstStyle/>
          <a:p>
            <a:pPr algn="l"/>
            <a:r>
              <a:rPr lang="en-GB" sz="3200" dirty="0">
                <a:solidFill>
                  <a:schemeClr val="accent3">
                    <a:lumMod val="50000"/>
                  </a:schemeClr>
                </a:solidFill>
              </a:rPr>
              <a:t>Counselling vs Clinical Psychologists</a:t>
            </a:r>
            <a:br>
              <a:rPr lang="en-GB" sz="2000" dirty="0">
                <a:solidFill>
                  <a:schemeClr val="accent3">
                    <a:lumMod val="50000"/>
                  </a:schemeClr>
                </a:solidFill>
              </a:rPr>
            </a:br>
            <a:endParaRPr lang="en-GB" sz="2000" dirty="0">
              <a:solidFill>
                <a:schemeClr val="accent3">
                  <a:lumMod val="50000"/>
                </a:schemeClr>
              </a:solidFill>
            </a:endParaRPr>
          </a:p>
        </p:txBody>
      </p:sp>
      <p:sp>
        <p:nvSpPr>
          <p:cNvPr id="2" name="Text Placeholder 1">
            <a:extLst>
              <a:ext uri="{FF2B5EF4-FFF2-40B4-BE49-F238E27FC236}">
                <a16:creationId xmlns:a16="http://schemas.microsoft.com/office/drawing/2014/main" id="{1332A369-63F5-89C4-AFBB-59888C375975}"/>
              </a:ext>
            </a:extLst>
          </p:cNvPr>
          <p:cNvSpPr>
            <a:spLocks noGrp="1"/>
          </p:cNvSpPr>
          <p:nvPr>
            <p:ph type="body" idx="1"/>
          </p:nvPr>
        </p:nvSpPr>
        <p:spPr>
          <a:xfrm>
            <a:off x="187564" y="1643847"/>
            <a:ext cx="5157787" cy="823912"/>
          </a:xfrm>
        </p:spPr>
        <p:txBody>
          <a:bodyPr/>
          <a:lstStyle/>
          <a:p>
            <a:r>
              <a:rPr lang="en-GB" dirty="0">
                <a:solidFill>
                  <a:schemeClr val="accent2">
                    <a:lumMod val="50000"/>
                  </a:schemeClr>
                </a:solidFill>
              </a:rPr>
              <a:t>Counselling Psychologists</a:t>
            </a:r>
          </a:p>
        </p:txBody>
      </p:sp>
      <p:sp>
        <p:nvSpPr>
          <p:cNvPr id="4" name="Text Placeholder 3">
            <a:extLst>
              <a:ext uri="{FF2B5EF4-FFF2-40B4-BE49-F238E27FC236}">
                <a16:creationId xmlns:a16="http://schemas.microsoft.com/office/drawing/2014/main" id="{71F76E98-621B-58A2-499E-4D61AB4FCC01}"/>
              </a:ext>
            </a:extLst>
          </p:cNvPr>
          <p:cNvSpPr>
            <a:spLocks noGrp="1"/>
          </p:cNvSpPr>
          <p:nvPr>
            <p:ph type="body" sz="quarter" idx="3"/>
          </p:nvPr>
        </p:nvSpPr>
        <p:spPr>
          <a:xfrm>
            <a:off x="4091307" y="1643847"/>
            <a:ext cx="6630988" cy="823912"/>
          </a:xfrm>
        </p:spPr>
        <p:txBody>
          <a:bodyPr/>
          <a:lstStyle/>
          <a:p>
            <a:r>
              <a:rPr lang="en-GB" dirty="0">
                <a:solidFill>
                  <a:schemeClr val="accent3">
                    <a:lumMod val="50000"/>
                  </a:schemeClr>
                </a:solidFill>
              </a:rPr>
              <a:t>Clinical Psychologists</a:t>
            </a:r>
          </a:p>
        </p:txBody>
      </p:sp>
      <p:pic>
        <p:nvPicPr>
          <p:cNvPr id="5" name="Picture 4" descr="Close up of an olive branch on a sunset">
            <a:extLst>
              <a:ext uri="{FF2B5EF4-FFF2-40B4-BE49-F238E27FC236}">
                <a16:creationId xmlns:a16="http://schemas.microsoft.com/office/drawing/2014/main" id="{02595BBD-D058-1F0E-A19C-CBD4631D012B}"/>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Rectangle 1">
            <a:extLst>
              <a:ext uri="{FF2B5EF4-FFF2-40B4-BE49-F238E27FC236}">
                <a16:creationId xmlns:a16="http://schemas.microsoft.com/office/drawing/2014/main" id="{3E8AF666-10F4-B814-684F-19E6F73EFCE1}"/>
              </a:ext>
            </a:extLst>
          </p:cNvPr>
          <p:cNvSpPr>
            <a:spLocks noGrp="1" noChangeArrowheads="1"/>
          </p:cNvSpPr>
          <p:nvPr>
            <p:ph sz="half" idx="2"/>
          </p:nvPr>
        </p:nvSpPr>
        <p:spPr bwMode="auto">
          <a:xfrm>
            <a:off x="279400" y="3016609"/>
            <a:ext cx="3701654"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a:ln>
                  <a:noFill/>
                </a:ln>
                <a:solidFill>
                  <a:schemeClr val="accent2">
                    <a:lumMod val="50000"/>
                  </a:schemeClr>
                </a:solidFill>
                <a:effectLst/>
                <a:latin typeface="Arial" panose="020B0604020202020204" pitchFamily="34" charset="0"/>
              </a:rPr>
              <a:t>Emphasise</a:t>
            </a: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 </a:t>
            </a:r>
            <a:r>
              <a:rPr kumimoji="0" lang="en-US" altLang="en-US" sz="1800" i="0" u="none" strike="noStrike" cap="none" normalizeH="0" baseline="0" dirty="0">
                <a:ln>
                  <a:noFill/>
                </a:ln>
                <a:solidFill>
                  <a:schemeClr val="accent2">
                    <a:lumMod val="50000"/>
                  </a:schemeClr>
                </a:solidFill>
                <a:effectLst/>
                <a:latin typeface="Arial" panose="020B0604020202020204" pitchFamily="34" charset="0"/>
              </a:rPr>
              <a:t>wellbeing, strengths,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i="0" u="none" strike="noStrike" cap="none" normalizeH="0" baseline="0" dirty="0">
                <a:ln>
                  <a:noFill/>
                </a:ln>
                <a:solidFill>
                  <a:schemeClr val="accent2">
                    <a:lumMod val="50000"/>
                  </a:schemeClr>
                </a:solidFill>
                <a:effectLst/>
                <a:latin typeface="Arial" panose="020B0604020202020204" pitchFamily="34" charset="0"/>
              </a:rPr>
              <a:t>and life adjustment</a:t>
            </a:r>
            <a:endParaRPr lang="en-US" altLang="en-US" sz="1800" dirty="0">
              <a:solidFill>
                <a:schemeClr val="accent2">
                  <a:lumMod val="50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i="0" u="none" strike="noStrike" cap="none" normalizeH="0" baseline="0" dirty="0">
              <a:ln>
                <a:noFill/>
              </a:ln>
              <a:solidFill>
                <a:schemeClr val="accent2">
                  <a:lumMod val="5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Often work with mild to moderate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mental health issues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accent2">
                  <a:lumMod val="5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Themes include relationships,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stress, self-esteem, identity,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2">
                    <a:lumMod val="50000"/>
                  </a:schemeClr>
                </a:solidFill>
                <a:effectLst/>
                <a:latin typeface="Arial" panose="020B0604020202020204" pitchFamily="34" charset="0"/>
              </a:rPr>
              <a:t>life transitions, career concerns</a:t>
            </a:r>
          </a:p>
        </p:txBody>
      </p:sp>
      <p:sp>
        <p:nvSpPr>
          <p:cNvPr id="9" name="Rectangle 2">
            <a:extLst>
              <a:ext uri="{FF2B5EF4-FFF2-40B4-BE49-F238E27FC236}">
                <a16:creationId xmlns:a16="http://schemas.microsoft.com/office/drawing/2014/main" id="{456DA01B-576E-D62E-141B-A26356A19210}"/>
              </a:ext>
            </a:extLst>
          </p:cNvPr>
          <p:cNvSpPr>
            <a:spLocks noGrp="1" noChangeArrowheads="1"/>
          </p:cNvSpPr>
          <p:nvPr>
            <p:ph sz="quarter" idx="4"/>
          </p:nvPr>
        </p:nvSpPr>
        <p:spPr bwMode="auto">
          <a:xfrm>
            <a:off x="4048998" y="2878110"/>
            <a:ext cx="3265638"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a:ln>
                  <a:noFill/>
                </a:ln>
                <a:solidFill>
                  <a:schemeClr val="accent3">
                    <a:lumMod val="50000"/>
                  </a:schemeClr>
                </a:solidFill>
                <a:effectLst/>
                <a:latin typeface="Arial" panose="020B0604020202020204" pitchFamily="34" charset="0"/>
              </a:rPr>
              <a:t>Emphasise</a:t>
            </a: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 </a:t>
            </a:r>
            <a:r>
              <a:rPr kumimoji="0" lang="en-US" altLang="en-US" sz="1800" i="0" u="none" strike="noStrike" cap="none" normalizeH="0" baseline="0" dirty="0">
                <a:ln>
                  <a:noFill/>
                </a:ln>
                <a:solidFill>
                  <a:schemeClr val="accent3">
                    <a:lumMod val="50000"/>
                  </a:schemeClr>
                </a:solidFill>
                <a:effectLst/>
                <a:latin typeface="Arial" panose="020B0604020202020204" pitchFamily="34" charset="0"/>
              </a:rPr>
              <a:t>psychopathology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i="0" u="none" strike="noStrike" cap="none" normalizeH="0" baseline="0" dirty="0">
                <a:ln>
                  <a:noFill/>
                </a:ln>
                <a:solidFill>
                  <a:schemeClr val="accent3">
                    <a:lumMod val="50000"/>
                  </a:schemeClr>
                </a:solidFill>
                <a:effectLst/>
                <a:latin typeface="Arial" panose="020B0604020202020204" pitchFamily="34" charset="0"/>
              </a:rPr>
              <a:t>and severe mental disorders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accent3">
                  <a:lumMod val="5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Often work with complex or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long-term mental health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Conditions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accent3">
                  <a:lumMod val="5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Themes include </a:t>
            </a:r>
            <a:endParaRPr lang="en-US" altLang="en-US" sz="1800" dirty="0">
              <a:solidFill>
                <a:schemeClr val="accent3">
                  <a:lumMod val="50000"/>
                </a:schemeClr>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psychosis,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personality disorders,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severe depression,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neurological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accent3">
                    <a:lumMod val="50000"/>
                  </a:schemeClr>
                </a:solidFill>
                <a:effectLst/>
                <a:latin typeface="Arial" panose="020B0604020202020204" pitchFamily="34" charset="0"/>
              </a:rPr>
              <a:t>conditions</a:t>
            </a:r>
          </a:p>
        </p:txBody>
      </p:sp>
    </p:spTree>
    <p:extLst>
      <p:ext uri="{BB962C8B-B14F-4D97-AF65-F5344CB8AC3E}">
        <p14:creationId xmlns:p14="http://schemas.microsoft.com/office/powerpoint/2010/main" val="1283127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9">
                                            <p:txEl>
                                              <p:pRg st="7" end="7"/>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
                                            <p:txEl>
                                              <p:pRg st="8" end="8"/>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
                                            <p:txEl>
                                              <p:pRg st="9" end="9"/>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
                                            <p:txEl>
                                              <p:pRg st="10" end="10"/>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
                                            <p:txEl>
                                              <p:pRg st="11" end="11"/>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602DFA-CE4F-4475-7476-B70D577B1EB3}"/>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E3F2BCC-1631-388E-CA4F-0ECE4568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9AF2F77-7A9C-4AE7-ADAD-33A1F0822D1D}"/>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87902706-52FF-C78B-5E1A-A2C485232B50}"/>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6B624C7E-A9B4-1F14-1FB5-4EBC6EF48B52}"/>
              </a:ext>
            </a:extLst>
          </p:cNvPr>
          <p:cNvSpPr txBox="1"/>
          <p:nvPr/>
        </p:nvSpPr>
        <p:spPr>
          <a:xfrm>
            <a:off x="386080" y="846019"/>
            <a:ext cx="6096000" cy="4678204"/>
          </a:xfrm>
          <a:prstGeom prst="rect">
            <a:avLst/>
          </a:prstGeom>
          <a:noFill/>
        </p:spPr>
        <p:txBody>
          <a:bodyPr wrap="square">
            <a:spAutoFit/>
          </a:bodyPr>
          <a:lstStyle/>
          <a:p>
            <a:pPr>
              <a:buNone/>
            </a:pPr>
            <a:r>
              <a:rPr lang="en-GB" sz="2800" b="1" dirty="0">
                <a:solidFill>
                  <a:schemeClr val="accent3">
                    <a:lumMod val="50000"/>
                  </a:schemeClr>
                </a:solidFill>
              </a:rPr>
              <a:t>Theoretical orientations:</a:t>
            </a:r>
          </a:p>
          <a:p>
            <a:pPr>
              <a:buNone/>
            </a:pPr>
            <a:endParaRPr lang="en-GB" b="1" dirty="0">
              <a:solidFill>
                <a:schemeClr val="accent3">
                  <a:lumMod val="50000"/>
                </a:schemeClr>
              </a:solidFill>
            </a:endParaRPr>
          </a:p>
          <a:p>
            <a:pPr>
              <a:buNone/>
            </a:pPr>
            <a:r>
              <a:rPr lang="en-GB" b="1" dirty="0">
                <a:solidFill>
                  <a:schemeClr val="accent3">
                    <a:lumMod val="50000"/>
                  </a:schemeClr>
                </a:solidFill>
              </a:rPr>
              <a:t>Counselling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More likely to use </a:t>
            </a:r>
            <a:r>
              <a:rPr lang="en-GB" b="1" dirty="0">
                <a:solidFill>
                  <a:schemeClr val="accent3">
                    <a:lumMod val="50000"/>
                  </a:schemeClr>
                </a:solidFill>
              </a:rPr>
              <a:t>humanistic</a:t>
            </a:r>
            <a:r>
              <a:rPr lang="en-GB" dirty="0">
                <a:solidFill>
                  <a:schemeClr val="accent3">
                    <a:lumMod val="50000"/>
                  </a:schemeClr>
                </a:solidFill>
              </a:rPr>
              <a:t> approaches (person-centred, existential)</a:t>
            </a:r>
          </a:p>
          <a:p>
            <a:pPr>
              <a:buFont typeface="Arial" panose="020B0604020202020204" pitchFamily="34" charset="0"/>
              <a:buChar char="•"/>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Also trained in CBT, psychodynamic, and integrative therapies</a:t>
            </a:r>
          </a:p>
          <a:p>
            <a:endParaRPr lang="en-GB" dirty="0">
              <a:solidFill>
                <a:schemeClr val="accent3">
                  <a:lumMod val="50000"/>
                </a:schemeClr>
              </a:solidFill>
            </a:endParaRPr>
          </a:p>
          <a:p>
            <a:pPr>
              <a:buNone/>
            </a:pPr>
            <a:r>
              <a:rPr lang="en-GB" b="1" dirty="0">
                <a:solidFill>
                  <a:schemeClr val="accent3">
                    <a:lumMod val="50000"/>
                  </a:schemeClr>
                </a:solidFill>
              </a:rPr>
              <a:t>Clinical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Stronger emphasis on </a:t>
            </a:r>
            <a:r>
              <a:rPr lang="en-GB" b="1" dirty="0">
                <a:solidFill>
                  <a:schemeClr val="accent3">
                    <a:lumMod val="50000"/>
                  </a:schemeClr>
                </a:solidFill>
              </a:rPr>
              <a:t>CBT</a:t>
            </a:r>
            <a:r>
              <a:rPr lang="en-GB" dirty="0">
                <a:solidFill>
                  <a:schemeClr val="accent3">
                    <a:lumMod val="50000"/>
                  </a:schemeClr>
                </a:solidFill>
              </a:rPr>
              <a:t>, experimental psychology, and medical-model formulations</a:t>
            </a:r>
          </a:p>
          <a:p>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Often use structured, diagnosis-focused interventions</a:t>
            </a:r>
          </a:p>
        </p:txBody>
      </p:sp>
    </p:spTree>
    <p:extLst>
      <p:ext uri="{BB962C8B-B14F-4D97-AF65-F5344CB8AC3E}">
        <p14:creationId xmlns:p14="http://schemas.microsoft.com/office/powerpoint/2010/main" val="3335937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516586-6258-4F2F-995E-4320665CF119}"/>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1D1B85C-5F5F-92BA-DA08-C871B7E5A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8F1E288-B684-E5DF-9C78-B8E28DE9166F}"/>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EAB7B766-1C2F-AE1A-1C38-9E32FA555B2B}"/>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ED3D8919-D01F-35C2-FA8E-9C6EA5D1457A}"/>
              </a:ext>
            </a:extLst>
          </p:cNvPr>
          <p:cNvSpPr txBox="1"/>
          <p:nvPr/>
        </p:nvSpPr>
        <p:spPr>
          <a:xfrm>
            <a:off x="426720" y="1012954"/>
            <a:ext cx="6096000" cy="4832092"/>
          </a:xfrm>
          <a:prstGeom prst="rect">
            <a:avLst/>
          </a:prstGeom>
          <a:noFill/>
        </p:spPr>
        <p:txBody>
          <a:bodyPr wrap="square">
            <a:spAutoFit/>
          </a:bodyPr>
          <a:lstStyle/>
          <a:p>
            <a:pPr>
              <a:buNone/>
            </a:pPr>
            <a:r>
              <a:rPr lang="en-GB" sz="2800" b="1" dirty="0">
                <a:solidFill>
                  <a:schemeClr val="accent3">
                    <a:lumMod val="50000"/>
                  </a:schemeClr>
                </a:solidFill>
              </a:rPr>
              <a:t>Types of Service users/clients/patients</a:t>
            </a:r>
          </a:p>
          <a:p>
            <a:pPr>
              <a:buNone/>
            </a:pPr>
            <a:endParaRPr lang="en-GB" b="1" dirty="0">
              <a:solidFill>
                <a:schemeClr val="accent3">
                  <a:lumMod val="50000"/>
                </a:schemeClr>
              </a:solidFill>
            </a:endParaRPr>
          </a:p>
          <a:p>
            <a:pPr>
              <a:buNone/>
            </a:pPr>
            <a:r>
              <a:rPr lang="en-GB" b="1" dirty="0">
                <a:solidFill>
                  <a:schemeClr val="accent3">
                    <a:lumMod val="50000"/>
                  </a:schemeClr>
                </a:solidFill>
              </a:rPr>
              <a:t>Counselling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People dealing with stress, emotional difficulties, interpersonal issues</a:t>
            </a:r>
          </a:p>
          <a:p>
            <a:pPr>
              <a:buFont typeface="Arial" panose="020B0604020202020204" pitchFamily="34" charset="0"/>
              <a:buChar char="•"/>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Clients seeking personal growth or self-understanding</a:t>
            </a:r>
          </a:p>
          <a:p>
            <a:pPr>
              <a:buFont typeface="Arial" panose="020B0604020202020204" pitchFamily="34" charset="0"/>
              <a:buChar char="•"/>
            </a:pPr>
            <a:endParaRPr lang="en-GB" dirty="0">
              <a:solidFill>
                <a:schemeClr val="accent3">
                  <a:lumMod val="50000"/>
                </a:schemeClr>
              </a:solidFill>
            </a:endParaRPr>
          </a:p>
          <a:p>
            <a:pPr>
              <a:buNone/>
            </a:pPr>
            <a:r>
              <a:rPr lang="en-GB" b="1" dirty="0">
                <a:solidFill>
                  <a:schemeClr val="accent3">
                    <a:lumMod val="50000"/>
                  </a:schemeClr>
                </a:solidFill>
              </a:rPr>
              <a:t>Clinical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Individuals with diagnosed mental disorders</a:t>
            </a:r>
          </a:p>
          <a:p>
            <a:pPr>
              <a:buFont typeface="Arial" panose="020B0604020202020204" pitchFamily="34" charset="0"/>
              <a:buChar char="•"/>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People needing clinical assessment and structured treatment plans</a:t>
            </a:r>
          </a:p>
        </p:txBody>
      </p:sp>
    </p:spTree>
    <p:extLst>
      <p:ext uri="{BB962C8B-B14F-4D97-AF65-F5344CB8AC3E}">
        <p14:creationId xmlns:p14="http://schemas.microsoft.com/office/powerpoint/2010/main" val="342360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CFF6DC-6E84-12C5-1A10-F195AA3251B1}"/>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586F01A-9E47-C214-7725-33D7CA8F9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86D312A-A8A8-25A9-F4BD-F2B16E6D474B}"/>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F6FB2FF5-2F04-9C4C-8C6E-C0D52408BF49}"/>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C3139262-CCC5-4347-FA7C-A60C87828FFB}"/>
              </a:ext>
            </a:extLst>
          </p:cNvPr>
          <p:cNvSpPr txBox="1"/>
          <p:nvPr/>
        </p:nvSpPr>
        <p:spPr>
          <a:xfrm>
            <a:off x="440268" y="1151453"/>
            <a:ext cx="6096000" cy="4555093"/>
          </a:xfrm>
          <a:prstGeom prst="rect">
            <a:avLst/>
          </a:prstGeom>
          <a:noFill/>
        </p:spPr>
        <p:txBody>
          <a:bodyPr wrap="square">
            <a:spAutoFit/>
          </a:bodyPr>
          <a:lstStyle/>
          <a:p>
            <a:pPr>
              <a:buNone/>
            </a:pPr>
            <a:r>
              <a:rPr lang="en-GB" sz="2800" b="1" dirty="0">
                <a:solidFill>
                  <a:schemeClr val="accent3">
                    <a:lumMod val="50000"/>
                  </a:schemeClr>
                </a:solidFill>
              </a:rPr>
              <a:t>Assessment Focus</a:t>
            </a:r>
          </a:p>
          <a:p>
            <a:pPr>
              <a:buNone/>
            </a:pPr>
            <a:endParaRPr lang="en-GB" sz="2800" b="1" dirty="0">
              <a:solidFill>
                <a:schemeClr val="accent3">
                  <a:lumMod val="50000"/>
                </a:schemeClr>
              </a:solidFill>
            </a:endParaRPr>
          </a:p>
          <a:p>
            <a:pPr>
              <a:buNone/>
            </a:pPr>
            <a:r>
              <a:rPr lang="en-GB" b="1" dirty="0">
                <a:solidFill>
                  <a:schemeClr val="accent3">
                    <a:lumMod val="50000"/>
                  </a:schemeClr>
                </a:solidFill>
              </a:rPr>
              <a:t>Counselling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Holistic formulations</a:t>
            </a:r>
          </a:p>
          <a:p>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Focus on life context, relational patterns, strengths, coping</a:t>
            </a:r>
          </a:p>
          <a:p>
            <a:pPr>
              <a:buFont typeface="Arial" panose="020B0604020202020204" pitchFamily="34" charset="0"/>
              <a:buChar char="•"/>
            </a:pPr>
            <a:endParaRPr lang="en-GB" dirty="0">
              <a:solidFill>
                <a:schemeClr val="accent3">
                  <a:lumMod val="50000"/>
                </a:schemeClr>
              </a:solidFill>
            </a:endParaRPr>
          </a:p>
          <a:p>
            <a:pPr>
              <a:buNone/>
            </a:pPr>
            <a:r>
              <a:rPr lang="en-GB" b="1" dirty="0">
                <a:solidFill>
                  <a:schemeClr val="accent3">
                    <a:lumMod val="50000"/>
                  </a:schemeClr>
                </a:solidFill>
              </a:rPr>
              <a:t>Clinical Psychologists</a:t>
            </a:r>
          </a:p>
          <a:p>
            <a:pPr>
              <a:buNone/>
            </a:pP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More intensive psychological testing</a:t>
            </a:r>
          </a:p>
          <a:p>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Diagnostic assessment based on DSM/ICD systems</a:t>
            </a:r>
          </a:p>
          <a:p>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Neuropsychological evaluations (sometimes)</a:t>
            </a:r>
          </a:p>
        </p:txBody>
      </p:sp>
    </p:spTree>
    <p:extLst>
      <p:ext uri="{BB962C8B-B14F-4D97-AF65-F5344CB8AC3E}">
        <p14:creationId xmlns:p14="http://schemas.microsoft.com/office/powerpoint/2010/main" val="208872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12" end="12"/>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66613E-2D80-C5BC-E02D-C6969C9ED3B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C9C41E5-AF60-F358-E8AE-5ACBE1A73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057D3AA-2CD1-E1BB-DED5-EECA75649BA8}"/>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18331BC6-E43D-D959-C2C3-3157403FEBD3}"/>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2" name="Diagram 1">
            <a:extLst>
              <a:ext uri="{FF2B5EF4-FFF2-40B4-BE49-F238E27FC236}">
                <a16:creationId xmlns:a16="http://schemas.microsoft.com/office/drawing/2014/main" id="{E69D8BD2-0873-49AF-82A2-91CB72AED3B9}"/>
              </a:ext>
            </a:extLst>
          </p:cNvPr>
          <p:cNvGraphicFramePr/>
          <p:nvPr>
            <p:extLst>
              <p:ext uri="{D42A27DB-BD31-4B8C-83A1-F6EECF244321}">
                <p14:modId xmlns:p14="http://schemas.microsoft.com/office/powerpoint/2010/main" val="1894362278"/>
              </p:ext>
            </p:extLst>
          </p:nvPr>
        </p:nvGraphicFramePr>
        <p:xfrm>
          <a:off x="304800" y="719666"/>
          <a:ext cx="11318240" cy="5721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B796BCC-E7EF-1B87-0920-A3254A5DF367}"/>
              </a:ext>
            </a:extLst>
          </p:cNvPr>
          <p:cNvSpPr txBox="1"/>
          <p:nvPr/>
        </p:nvSpPr>
        <p:spPr>
          <a:xfrm>
            <a:off x="457200" y="719666"/>
            <a:ext cx="5393784" cy="954107"/>
          </a:xfrm>
          <a:prstGeom prst="rect">
            <a:avLst/>
          </a:prstGeom>
          <a:noFill/>
        </p:spPr>
        <p:txBody>
          <a:bodyPr wrap="none" rtlCol="0">
            <a:spAutoFit/>
          </a:bodyPr>
          <a:lstStyle/>
          <a:p>
            <a:r>
              <a:rPr lang="en-GB" sz="2800" dirty="0">
                <a:solidFill>
                  <a:schemeClr val="accent3">
                    <a:lumMod val="50000"/>
                  </a:schemeClr>
                </a:solidFill>
              </a:rPr>
              <a:t>As usual, there are similar ethical </a:t>
            </a:r>
          </a:p>
          <a:p>
            <a:r>
              <a:rPr lang="en-GB" sz="2800" dirty="0">
                <a:solidFill>
                  <a:schemeClr val="accent3">
                    <a:lumMod val="50000"/>
                  </a:schemeClr>
                </a:solidFill>
              </a:rPr>
              <a:t>dilemmas encountered:</a:t>
            </a:r>
          </a:p>
        </p:txBody>
      </p:sp>
    </p:spTree>
    <p:extLst>
      <p:ext uri="{BB962C8B-B14F-4D97-AF65-F5344CB8AC3E}">
        <p14:creationId xmlns:p14="http://schemas.microsoft.com/office/powerpoint/2010/main" val="269099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Graphic spid="2" grpId="0">
        <p:bldAsOne/>
      </p:bldGraphic>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E78F76-0781-4FF2-E6B9-72CB19AF3160}"/>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4B71194-BB0B-E5C8-5EA8-34987518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37EF134-64EF-90BF-957D-09E9C434DB71}"/>
              </a:ext>
            </a:extLst>
          </p:cNvPr>
          <p:cNvSpPr>
            <a:spLocks noGrp="1"/>
          </p:cNvSpPr>
          <p:nvPr>
            <p:ph type="ctrTitle"/>
          </p:nvPr>
        </p:nvSpPr>
        <p:spPr>
          <a:xfrm>
            <a:off x="237068" y="-646853"/>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3DAF0DDA-A234-9F04-D73E-04C12AA7DBC5}"/>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A871DF47-4000-DCD0-BBBF-3221A73A2F04}"/>
              </a:ext>
            </a:extLst>
          </p:cNvPr>
          <p:cNvSpPr txBox="1"/>
          <p:nvPr/>
        </p:nvSpPr>
        <p:spPr>
          <a:xfrm>
            <a:off x="386080" y="643467"/>
            <a:ext cx="6096000" cy="3570208"/>
          </a:xfrm>
          <a:prstGeom prst="rect">
            <a:avLst/>
          </a:prstGeom>
          <a:noFill/>
        </p:spPr>
        <p:txBody>
          <a:bodyPr wrap="square">
            <a:spAutoFit/>
          </a:bodyPr>
          <a:lstStyle/>
          <a:p>
            <a:pPr>
              <a:buNone/>
            </a:pPr>
            <a:r>
              <a:rPr lang="en-GB" sz="2800" b="1" dirty="0">
                <a:solidFill>
                  <a:schemeClr val="accent3">
                    <a:lumMod val="50000"/>
                  </a:schemeClr>
                </a:solidFill>
              </a:rPr>
              <a:t>Confidentiality vs. Duty to Protect</a:t>
            </a: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Keeping a client’s information private is essential—but what if they disclose something that suggests danger?</a:t>
            </a:r>
          </a:p>
          <a:p>
            <a:pPr>
              <a:buNone/>
            </a:pPr>
            <a:endParaRPr lang="en-GB" dirty="0">
              <a:solidFill>
                <a:schemeClr val="accent3">
                  <a:lumMod val="50000"/>
                </a:schemeClr>
              </a:solidFill>
            </a:endParaRPr>
          </a:p>
          <a:p>
            <a:pPr>
              <a:buNone/>
            </a:pPr>
            <a:r>
              <a:rPr lang="en-GB" b="1" dirty="0">
                <a:solidFill>
                  <a:schemeClr val="accent3">
                    <a:lumMod val="50000"/>
                  </a:schemeClr>
                </a:solidFill>
              </a:rPr>
              <a:t>The challenge:</a:t>
            </a:r>
            <a:br>
              <a:rPr lang="en-GB" dirty="0">
                <a:solidFill>
                  <a:schemeClr val="accent3">
                    <a:lumMod val="50000"/>
                  </a:schemeClr>
                </a:solidFill>
              </a:rPr>
            </a:br>
            <a:r>
              <a:rPr lang="en-GB" dirty="0">
                <a:solidFill>
                  <a:schemeClr val="accent3">
                    <a:lumMod val="50000"/>
                  </a:schemeClr>
                </a:solidFill>
              </a:rPr>
              <a:t>Balancing confidentiality with legal and ethical duty to break it when necessary.</a:t>
            </a:r>
          </a:p>
          <a:p>
            <a:pPr>
              <a:buNone/>
            </a:pPr>
            <a:endParaRPr lang="en-GB" dirty="0">
              <a:solidFill>
                <a:schemeClr val="accent3">
                  <a:lumMod val="50000"/>
                </a:schemeClr>
              </a:solidFill>
            </a:endParaRPr>
          </a:p>
          <a:p>
            <a:pPr>
              <a:buNone/>
            </a:pPr>
            <a:r>
              <a:rPr lang="en-GB" b="1" dirty="0">
                <a:solidFill>
                  <a:schemeClr val="accent3">
                    <a:lumMod val="50000"/>
                  </a:schemeClr>
                </a:solidFill>
              </a:rPr>
              <a:t>Can you provide examples? How would you resolve the issue?</a:t>
            </a:r>
          </a:p>
        </p:txBody>
      </p:sp>
      <p:sp>
        <p:nvSpPr>
          <p:cNvPr id="4" name="Speech Bubble: Oval 3">
            <a:extLst>
              <a:ext uri="{FF2B5EF4-FFF2-40B4-BE49-F238E27FC236}">
                <a16:creationId xmlns:a16="http://schemas.microsoft.com/office/drawing/2014/main" id="{55B02A4E-7685-2BB6-C34C-0D5640979C19}"/>
              </a:ext>
            </a:extLst>
          </p:cNvPr>
          <p:cNvSpPr/>
          <p:nvPr/>
        </p:nvSpPr>
        <p:spPr>
          <a:xfrm>
            <a:off x="514036" y="4088662"/>
            <a:ext cx="5840087" cy="2600960"/>
          </a:xfrm>
          <a:prstGeom prst="wedgeEllipseCallout">
            <a:avLst>
              <a:gd name="adj1" fmla="val -37309"/>
              <a:gd name="adj2" fmla="val -52620"/>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3">
                  <a:lumMod val="50000"/>
                </a:schemeClr>
              </a:solidFill>
            </a:endParaRPr>
          </a:p>
          <a:p>
            <a:pPr algn="ctr"/>
            <a:r>
              <a:rPr lang="en-GB" dirty="0">
                <a:solidFill>
                  <a:schemeClr val="accent3">
                    <a:lumMod val="50000"/>
                  </a:schemeClr>
                </a:solidFill>
              </a:rPr>
              <a:t> </a:t>
            </a:r>
          </a:p>
        </p:txBody>
      </p:sp>
      <p:sp>
        <p:nvSpPr>
          <p:cNvPr id="8" name="TextBox 7">
            <a:extLst>
              <a:ext uri="{FF2B5EF4-FFF2-40B4-BE49-F238E27FC236}">
                <a16:creationId xmlns:a16="http://schemas.microsoft.com/office/drawing/2014/main" id="{1873CD64-F64F-384A-3D6A-E57999484578}"/>
              </a:ext>
            </a:extLst>
          </p:cNvPr>
          <p:cNvSpPr txBox="1"/>
          <p:nvPr/>
        </p:nvSpPr>
        <p:spPr>
          <a:xfrm>
            <a:off x="1371600" y="4284808"/>
            <a:ext cx="6096000" cy="2031325"/>
          </a:xfrm>
          <a:prstGeom prst="rect">
            <a:avLst/>
          </a:prstGeom>
          <a:noFill/>
        </p:spPr>
        <p:txBody>
          <a:bodyPr wrap="square">
            <a:spAutoFit/>
          </a:bodyPr>
          <a:lstStyle/>
          <a:p>
            <a:pPr>
              <a:buNone/>
            </a:pPr>
            <a:r>
              <a:rPr lang="en-GB" b="1" dirty="0">
                <a:solidFill>
                  <a:schemeClr val="accent2">
                    <a:lumMod val="50000"/>
                  </a:schemeClr>
                </a:solidFill>
              </a:rPr>
              <a:t>Resolution approach:</a:t>
            </a:r>
            <a:endParaRPr lang="en-GB" dirty="0">
              <a:solidFill>
                <a:schemeClr val="accent2">
                  <a:lumMod val="50000"/>
                </a:schemeClr>
              </a:solidFill>
            </a:endParaRPr>
          </a:p>
          <a:p>
            <a:pPr>
              <a:buFont typeface="Arial" panose="020B0604020202020204" pitchFamily="34" charset="0"/>
              <a:buChar char="•"/>
            </a:pPr>
            <a:r>
              <a:rPr lang="en-GB" dirty="0">
                <a:solidFill>
                  <a:schemeClr val="accent2">
                    <a:lumMod val="50000"/>
                  </a:schemeClr>
                </a:solidFill>
              </a:rPr>
              <a:t>Explore intent, means, and immediacy</a:t>
            </a:r>
          </a:p>
          <a:p>
            <a:pPr>
              <a:buFont typeface="Arial" panose="020B0604020202020204" pitchFamily="34" charset="0"/>
              <a:buChar char="•"/>
            </a:pPr>
            <a:r>
              <a:rPr lang="en-GB" dirty="0">
                <a:solidFill>
                  <a:schemeClr val="accent2">
                    <a:lumMod val="50000"/>
                  </a:schemeClr>
                </a:solidFill>
              </a:rPr>
              <a:t>Use risk assessment tools</a:t>
            </a:r>
          </a:p>
          <a:p>
            <a:pPr>
              <a:buFont typeface="Arial" panose="020B0604020202020204" pitchFamily="34" charset="0"/>
              <a:buChar char="•"/>
            </a:pPr>
            <a:r>
              <a:rPr lang="en-GB" dirty="0">
                <a:solidFill>
                  <a:schemeClr val="accent2">
                    <a:lumMod val="50000"/>
                  </a:schemeClr>
                </a:solidFill>
              </a:rPr>
              <a:t>Consult supervisor</a:t>
            </a:r>
          </a:p>
          <a:p>
            <a:pPr>
              <a:buFont typeface="Arial" panose="020B0604020202020204" pitchFamily="34" charset="0"/>
              <a:buChar char="•"/>
            </a:pPr>
            <a:r>
              <a:rPr lang="en-GB" dirty="0">
                <a:solidFill>
                  <a:schemeClr val="accent2">
                    <a:lumMod val="50000"/>
                  </a:schemeClr>
                </a:solidFill>
              </a:rPr>
              <a:t>Break confidentiality </a:t>
            </a:r>
            <a:r>
              <a:rPr lang="en-GB" i="1" dirty="0">
                <a:solidFill>
                  <a:schemeClr val="accent2">
                    <a:lumMod val="50000"/>
                  </a:schemeClr>
                </a:solidFill>
              </a:rPr>
              <a:t>only if</a:t>
            </a:r>
            <a:r>
              <a:rPr lang="en-GB" dirty="0">
                <a:solidFill>
                  <a:schemeClr val="accent2">
                    <a:lumMod val="50000"/>
                  </a:schemeClr>
                </a:solidFill>
              </a:rPr>
              <a:t> there is a clear risk </a:t>
            </a:r>
          </a:p>
          <a:p>
            <a:r>
              <a:rPr lang="en-GB" dirty="0">
                <a:solidFill>
                  <a:schemeClr val="accent2">
                    <a:lumMod val="50000"/>
                  </a:schemeClr>
                </a:solidFill>
              </a:rPr>
              <a:t>of serious, foreseeable harm</a:t>
            </a:r>
          </a:p>
          <a:p>
            <a:pPr>
              <a:buFont typeface="Arial" panose="020B0604020202020204" pitchFamily="34" charset="0"/>
              <a:buChar char="•"/>
            </a:pPr>
            <a:r>
              <a:rPr lang="en-GB" dirty="0">
                <a:solidFill>
                  <a:schemeClr val="accent2">
                    <a:lumMod val="50000"/>
                  </a:schemeClr>
                </a:solidFill>
              </a:rPr>
              <a:t>Document all decisions thoroughly</a:t>
            </a:r>
          </a:p>
        </p:txBody>
      </p:sp>
    </p:spTree>
    <p:extLst>
      <p:ext uri="{BB962C8B-B14F-4D97-AF65-F5344CB8AC3E}">
        <p14:creationId xmlns:p14="http://schemas.microsoft.com/office/powerpoint/2010/main" val="108904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4D7744-DB34-F673-23FB-F4E009719C53}"/>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88C63B5-9CEB-F2B1-909E-08227F51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D4D4785-A714-3DA2-875E-E303432EB4E5}"/>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7C7BBC8C-EABD-AAB2-7755-1358523A0590}"/>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7855EC8D-C935-E186-9990-315D72E1FBFE}"/>
              </a:ext>
            </a:extLst>
          </p:cNvPr>
          <p:cNvSpPr txBox="1"/>
          <p:nvPr/>
        </p:nvSpPr>
        <p:spPr>
          <a:xfrm>
            <a:off x="470748" y="490386"/>
            <a:ext cx="6096000" cy="5663089"/>
          </a:xfrm>
          <a:prstGeom prst="rect">
            <a:avLst/>
          </a:prstGeom>
          <a:noFill/>
        </p:spPr>
        <p:txBody>
          <a:bodyPr wrap="square">
            <a:spAutoFit/>
          </a:bodyPr>
          <a:lstStyle/>
          <a:p>
            <a:pPr>
              <a:buNone/>
            </a:pPr>
            <a:r>
              <a:rPr lang="en-GB" sz="2800" b="1" dirty="0">
                <a:solidFill>
                  <a:schemeClr val="accent3">
                    <a:lumMod val="50000"/>
                  </a:schemeClr>
                </a:solidFill>
              </a:rPr>
              <a:t>Dual Relationships / Boundary Issues</a:t>
            </a: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Avoiding relationships that blur professional boundaries.</a:t>
            </a:r>
          </a:p>
          <a:p>
            <a:pPr>
              <a:buNone/>
            </a:pPr>
            <a:endParaRPr lang="en-GB" dirty="0">
              <a:solidFill>
                <a:schemeClr val="accent3">
                  <a:lumMod val="50000"/>
                </a:schemeClr>
              </a:solidFill>
            </a:endParaRPr>
          </a:p>
          <a:p>
            <a:r>
              <a:rPr lang="en-GB" b="1" dirty="0">
                <a:solidFill>
                  <a:schemeClr val="accent3">
                    <a:lumMod val="50000"/>
                  </a:schemeClr>
                </a:solidFill>
              </a:rPr>
              <a:t>Examples:</a:t>
            </a:r>
            <a:endParaRPr lang="en-GB" dirty="0">
              <a:solidFill>
                <a:schemeClr val="accent3">
                  <a:lumMod val="50000"/>
                </a:schemeClr>
              </a:solidFill>
            </a:endParaRPr>
          </a:p>
          <a:p>
            <a:pPr marL="285750" indent="-285750">
              <a:buFont typeface="Wingdings" panose="05000000000000000000" pitchFamily="2" charset="2"/>
              <a:buChar char="v"/>
            </a:pPr>
            <a:r>
              <a:rPr lang="en-GB" dirty="0">
                <a:solidFill>
                  <a:schemeClr val="accent3">
                    <a:lumMod val="50000"/>
                  </a:schemeClr>
                </a:solidFill>
              </a:rPr>
              <a:t>A client invites their psychologist to a personal event.</a:t>
            </a:r>
          </a:p>
          <a:p>
            <a:pPr marL="285750" indent="-285750">
              <a:buFont typeface="Wingdings" panose="05000000000000000000" pitchFamily="2" charset="2"/>
              <a:buChar char="v"/>
            </a:pPr>
            <a:endParaRPr lang="en-GB" dirty="0">
              <a:solidFill>
                <a:schemeClr val="accent3">
                  <a:lumMod val="50000"/>
                </a:schemeClr>
              </a:solidFill>
            </a:endParaRPr>
          </a:p>
          <a:p>
            <a:pPr marL="285750" indent="-285750">
              <a:buFont typeface="Wingdings" panose="05000000000000000000" pitchFamily="2" charset="2"/>
              <a:buChar char="v"/>
            </a:pPr>
            <a:r>
              <a:rPr lang="en-GB" dirty="0">
                <a:solidFill>
                  <a:schemeClr val="accent3">
                    <a:lumMod val="50000"/>
                  </a:schemeClr>
                </a:solidFill>
              </a:rPr>
              <a:t>The psychologist lives in a small community and finds that a client is their child`s teacher.</a:t>
            </a:r>
          </a:p>
          <a:p>
            <a:endParaRPr lang="en-GB" dirty="0">
              <a:solidFill>
                <a:schemeClr val="accent3">
                  <a:lumMod val="50000"/>
                </a:schemeClr>
              </a:solidFill>
            </a:endParaRPr>
          </a:p>
          <a:p>
            <a:r>
              <a:rPr lang="en-GB" b="1" dirty="0">
                <a:solidFill>
                  <a:schemeClr val="accent3">
                    <a:lumMod val="50000"/>
                  </a:schemeClr>
                </a:solidFill>
              </a:rPr>
              <a:t>The challenge:</a:t>
            </a:r>
            <a:br>
              <a:rPr lang="en-GB" dirty="0">
                <a:solidFill>
                  <a:schemeClr val="accent3">
                    <a:lumMod val="50000"/>
                  </a:schemeClr>
                </a:solidFill>
              </a:rPr>
            </a:br>
            <a:r>
              <a:rPr lang="en-GB" dirty="0">
                <a:solidFill>
                  <a:schemeClr val="accent3">
                    <a:lumMod val="50000"/>
                  </a:schemeClr>
                </a:solidFill>
              </a:rPr>
              <a:t>Maintaining objectivity and avoiding exploitation or harm.</a:t>
            </a:r>
          </a:p>
          <a:p>
            <a:pPr lvl="0" eaLnBrk="0" fontAlgn="base" hangingPunct="0">
              <a:spcBef>
                <a:spcPct val="0"/>
              </a:spcBef>
              <a:spcAft>
                <a:spcPct val="0"/>
              </a:spcAft>
            </a:pPr>
            <a:r>
              <a:rPr lang="en-US" altLang="en-US" dirty="0">
                <a:solidFill>
                  <a:schemeClr val="accent3">
                    <a:lumMod val="50000"/>
                  </a:schemeClr>
                </a:solidFill>
                <a:latin typeface="Aptos" panose="020B0004020202020204" pitchFamily="34" charset="0"/>
              </a:rPr>
              <a:t>A dual relationship is unavoidable, but completely avoiding the relationship could deny needed care.</a:t>
            </a:r>
          </a:p>
          <a:p>
            <a:endParaRPr lang="en-GB" dirty="0">
              <a:solidFill>
                <a:schemeClr val="accent3">
                  <a:lumMod val="50000"/>
                </a:schemeClr>
              </a:solidFill>
            </a:endParaRPr>
          </a:p>
          <a:p>
            <a:pPr marL="285750" indent="-285750">
              <a:buFont typeface="Wingdings" panose="05000000000000000000" pitchFamily="2" charset="2"/>
              <a:buChar char="v"/>
            </a:pPr>
            <a:r>
              <a:rPr lang="en-GB" b="1" dirty="0">
                <a:solidFill>
                  <a:schemeClr val="accent3">
                    <a:lumMod val="50000"/>
                  </a:schemeClr>
                </a:solidFill>
              </a:rPr>
              <a:t>How would you resolve the issue?</a:t>
            </a:r>
          </a:p>
          <a:p>
            <a:pPr>
              <a:buNone/>
            </a:pPr>
            <a:endParaRPr lang="en-GB" dirty="0">
              <a:solidFill>
                <a:schemeClr val="accent3">
                  <a:lumMod val="50000"/>
                </a:schemeClr>
              </a:solidFill>
            </a:endParaRPr>
          </a:p>
        </p:txBody>
      </p:sp>
    </p:spTree>
    <p:extLst>
      <p:ext uri="{BB962C8B-B14F-4D97-AF65-F5344CB8AC3E}">
        <p14:creationId xmlns:p14="http://schemas.microsoft.com/office/powerpoint/2010/main" val="22285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E91A7E-21BA-3826-DB4A-C805C8EF03F2}"/>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304A589-DB9C-0FFB-96AD-909F3AEED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53FD03D2-03B9-12F1-8C5A-5D3B3237A619}"/>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9CA3FFA8-ED69-4517-B7E2-316FD686484E}"/>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FA470493-2D12-5D7C-71D1-DC5248DBADBC}"/>
              </a:ext>
            </a:extLst>
          </p:cNvPr>
          <p:cNvSpPr txBox="1"/>
          <p:nvPr/>
        </p:nvSpPr>
        <p:spPr>
          <a:xfrm>
            <a:off x="396240" y="510989"/>
            <a:ext cx="6096000" cy="5386090"/>
          </a:xfrm>
          <a:prstGeom prst="rect">
            <a:avLst/>
          </a:prstGeom>
          <a:noFill/>
        </p:spPr>
        <p:txBody>
          <a:bodyPr wrap="square">
            <a:spAutoFit/>
          </a:bodyPr>
          <a:lstStyle/>
          <a:p>
            <a:pPr>
              <a:buNone/>
            </a:pPr>
            <a:r>
              <a:rPr lang="en-GB" sz="2800" b="1" dirty="0">
                <a:solidFill>
                  <a:schemeClr val="accent3">
                    <a:lumMod val="50000"/>
                  </a:schemeClr>
                </a:solidFill>
              </a:rPr>
              <a:t>Informed Consent &amp; Client Autonomy</a:t>
            </a: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Ensuring clients understand their treatment and can make decisions—especially when they are vulnerable.</a:t>
            </a:r>
          </a:p>
          <a:p>
            <a:pPr>
              <a:buNone/>
            </a:pPr>
            <a:endParaRPr lang="en-GB" dirty="0">
              <a:solidFill>
                <a:schemeClr val="accent3">
                  <a:lumMod val="50000"/>
                </a:schemeClr>
              </a:solidFill>
            </a:endParaRPr>
          </a:p>
          <a:p>
            <a:r>
              <a:rPr lang="en-GB" b="1" dirty="0">
                <a:solidFill>
                  <a:schemeClr val="accent3">
                    <a:lumMod val="50000"/>
                  </a:schemeClr>
                </a:solidFill>
              </a:rPr>
              <a:t>Examples:</a:t>
            </a:r>
            <a:endParaRPr lang="en-GB" dirty="0">
              <a:solidFill>
                <a:schemeClr val="accent3">
                  <a:lumMod val="50000"/>
                </a:schemeClr>
              </a:solidFill>
            </a:endParaRPr>
          </a:p>
          <a:p>
            <a:r>
              <a:rPr lang="en-GB" dirty="0">
                <a:solidFill>
                  <a:schemeClr val="accent3">
                    <a:lumMod val="50000"/>
                  </a:schemeClr>
                </a:solidFill>
              </a:rPr>
              <a:t>A client with severe anxiety struggles to understand treatment risks.</a:t>
            </a:r>
          </a:p>
          <a:p>
            <a:r>
              <a:rPr lang="en-GB" dirty="0">
                <a:solidFill>
                  <a:schemeClr val="accent3">
                    <a:lumMod val="50000"/>
                  </a:schemeClr>
                </a:solidFill>
              </a:rPr>
              <a:t>A parent wants their child to receive therapy the child doesn’t consent to.</a:t>
            </a:r>
          </a:p>
          <a:p>
            <a:r>
              <a:rPr lang="en-GB" dirty="0">
                <a:solidFill>
                  <a:schemeClr val="accent3">
                    <a:lumMod val="50000"/>
                  </a:schemeClr>
                </a:solidFill>
              </a:rPr>
              <a:t>A client wants to discontinue therapy even though the psychologist thinks it's harmful.</a:t>
            </a:r>
          </a:p>
          <a:p>
            <a:endParaRPr lang="en-GB" dirty="0">
              <a:solidFill>
                <a:schemeClr val="accent3">
                  <a:lumMod val="50000"/>
                </a:schemeClr>
              </a:solidFill>
            </a:endParaRPr>
          </a:p>
          <a:p>
            <a:r>
              <a:rPr lang="en-GB" b="1" dirty="0">
                <a:solidFill>
                  <a:schemeClr val="accent3">
                    <a:lumMod val="50000"/>
                  </a:schemeClr>
                </a:solidFill>
              </a:rPr>
              <a:t>How would you resolve these situations?</a:t>
            </a:r>
          </a:p>
          <a:p>
            <a:pPr>
              <a:buNone/>
            </a:pPr>
            <a:endParaRPr lang="en-GB" dirty="0">
              <a:solidFill>
                <a:schemeClr val="accent3">
                  <a:lumMod val="50000"/>
                </a:schemeClr>
              </a:solidFill>
            </a:endParaRPr>
          </a:p>
          <a:p>
            <a:pPr>
              <a:buNone/>
            </a:pPr>
            <a:endParaRPr lang="en-GB" dirty="0">
              <a:solidFill>
                <a:schemeClr val="accent3">
                  <a:lumMod val="50000"/>
                </a:schemeClr>
              </a:solidFill>
            </a:endParaRPr>
          </a:p>
        </p:txBody>
      </p:sp>
    </p:spTree>
    <p:extLst>
      <p:ext uri="{BB962C8B-B14F-4D97-AF65-F5344CB8AC3E}">
        <p14:creationId xmlns:p14="http://schemas.microsoft.com/office/powerpoint/2010/main" val="27528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309953-FC6A-0F7B-871D-C21F5066A20B}"/>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2938CF-AD05-AC17-A2C7-C82254456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34E76A8-24AE-8921-8343-E6ECA3D3B01C}"/>
              </a:ext>
            </a:extLst>
          </p:cNvPr>
          <p:cNvSpPr>
            <a:spLocks noGrp="1"/>
          </p:cNvSpPr>
          <p:nvPr>
            <p:ph type="ctrTitle"/>
          </p:nvPr>
        </p:nvSpPr>
        <p:spPr>
          <a:xfrm>
            <a:off x="338668" y="287867"/>
            <a:ext cx="5962784" cy="4070773"/>
          </a:xfrm>
        </p:spPr>
        <p:txBody>
          <a:bodyPr>
            <a:normAutofit fontScale="90000"/>
          </a:bodyPr>
          <a:lstStyle/>
          <a:p>
            <a:pPr algn="l"/>
            <a:r>
              <a:rPr lang="en-GB" sz="3100" b="1" dirty="0">
                <a:solidFill>
                  <a:schemeClr val="accent3">
                    <a:lumMod val="50000"/>
                  </a:schemeClr>
                </a:solidFill>
              </a:rPr>
              <a:t>Competence and Scope of Practice</a:t>
            </a:r>
            <a:br>
              <a:rPr lang="en-GB" sz="2800" b="1" dirty="0">
                <a:solidFill>
                  <a:schemeClr val="accent3">
                    <a:lumMod val="50000"/>
                  </a:schemeClr>
                </a:solidFill>
              </a:rPr>
            </a:br>
            <a:br>
              <a:rPr lang="en-GB" sz="2800" b="1" dirty="0">
                <a:solidFill>
                  <a:schemeClr val="accent3">
                    <a:lumMod val="50000"/>
                  </a:schemeClr>
                </a:solidFill>
              </a:rPr>
            </a:br>
            <a:br>
              <a:rPr lang="en-GB" sz="2000" b="1" dirty="0">
                <a:solidFill>
                  <a:schemeClr val="accent3">
                    <a:lumMod val="50000"/>
                  </a:schemeClr>
                </a:solidFill>
              </a:rPr>
            </a:br>
            <a:r>
              <a:rPr lang="en-GB" sz="2000" b="1" dirty="0">
                <a:solidFill>
                  <a:schemeClr val="accent3">
                    <a:lumMod val="50000"/>
                  </a:schemeClr>
                </a:solidFill>
              </a:rPr>
              <a:t>Scenario:</a:t>
            </a:r>
            <a:br>
              <a:rPr lang="en-GB" sz="2000" dirty="0">
                <a:solidFill>
                  <a:schemeClr val="accent3">
                    <a:lumMod val="50000"/>
                  </a:schemeClr>
                </a:solidFill>
              </a:rPr>
            </a:br>
            <a:r>
              <a:rPr lang="en-GB" sz="2000" dirty="0">
                <a:solidFill>
                  <a:schemeClr val="accent3">
                    <a:lumMod val="50000"/>
                  </a:schemeClr>
                </a:solidFill>
              </a:rPr>
              <a:t>A client begins therapy for stress but reveals severe dissociative symptoms and a trauma history beyond the psychologist’s training.</a:t>
            </a:r>
            <a:br>
              <a:rPr lang="en-GB" sz="2000" b="1" dirty="0">
                <a:solidFill>
                  <a:schemeClr val="accent3">
                    <a:lumMod val="50000"/>
                  </a:schemeClr>
                </a:solidFill>
              </a:rPr>
            </a:br>
            <a:br>
              <a:rPr lang="en-GB" sz="2000" b="1" dirty="0">
                <a:solidFill>
                  <a:schemeClr val="accent3">
                    <a:lumMod val="50000"/>
                  </a:schemeClr>
                </a:solidFill>
              </a:rPr>
            </a:br>
            <a:r>
              <a:rPr lang="en-GB" sz="2000" b="1" dirty="0">
                <a:solidFill>
                  <a:schemeClr val="accent3">
                    <a:lumMod val="50000"/>
                  </a:schemeClr>
                </a:solidFill>
              </a:rPr>
              <a:t>Dilemma:</a:t>
            </a:r>
            <a:br>
              <a:rPr lang="en-GB" sz="2000" dirty="0">
                <a:solidFill>
                  <a:schemeClr val="accent3">
                    <a:lumMod val="50000"/>
                  </a:schemeClr>
                </a:solidFill>
              </a:rPr>
            </a:br>
            <a:r>
              <a:rPr lang="en-GB" sz="2000" dirty="0">
                <a:solidFill>
                  <a:schemeClr val="accent3">
                    <a:lumMod val="50000"/>
                  </a:schemeClr>
                </a:solidFill>
              </a:rPr>
              <a:t>Knowing when a client’s needs fall outside the psychologist’s expertise.</a:t>
            </a:r>
            <a:br>
              <a:rPr lang="en-GB" sz="2000" dirty="0">
                <a:solidFill>
                  <a:schemeClr val="accent3">
                    <a:lumMod val="50000"/>
                  </a:schemeClr>
                </a:solidFill>
              </a:rPr>
            </a:br>
            <a:br>
              <a:rPr lang="en-GB" sz="2000" dirty="0">
                <a:solidFill>
                  <a:schemeClr val="accent3">
                    <a:lumMod val="50000"/>
                  </a:schemeClr>
                </a:solidFill>
              </a:rPr>
            </a:br>
            <a:r>
              <a:rPr lang="en-GB" sz="2000" dirty="0">
                <a:solidFill>
                  <a:schemeClr val="accent3">
                    <a:lumMod val="50000"/>
                  </a:schemeClr>
                </a:solidFill>
              </a:rPr>
              <a:t>How would you resolve the issue?</a:t>
            </a:r>
            <a:br>
              <a:rPr lang="en-GB" sz="2000" dirty="0"/>
            </a:br>
            <a:br>
              <a:rPr lang="en-GB" sz="2000" dirty="0"/>
            </a:br>
            <a:endParaRPr lang="en-GB" sz="2000" dirty="0"/>
          </a:p>
        </p:txBody>
      </p:sp>
      <p:pic>
        <p:nvPicPr>
          <p:cNvPr id="5" name="Picture 4" descr="Close up of an olive branch on a sunset">
            <a:extLst>
              <a:ext uri="{FF2B5EF4-FFF2-40B4-BE49-F238E27FC236}">
                <a16:creationId xmlns:a16="http://schemas.microsoft.com/office/drawing/2014/main" id="{C3C4D5B4-5194-E811-86FF-8639BDA62445}"/>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Speech Bubble: Oval 1">
            <a:extLst>
              <a:ext uri="{FF2B5EF4-FFF2-40B4-BE49-F238E27FC236}">
                <a16:creationId xmlns:a16="http://schemas.microsoft.com/office/drawing/2014/main" id="{B5A68122-995A-D15A-D522-1709E4FCC999}"/>
              </a:ext>
            </a:extLst>
          </p:cNvPr>
          <p:cNvSpPr/>
          <p:nvPr/>
        </p:nvSpPr>
        <p:spPr>
          <a:xfrm>
            <a:off x="335619" y="4358640"/>
            <a:ext cx="5890547" cy="2306320"/>
          </a:xfrm>
          <a:prstGeom prst="wedgeEllipseCallout">
            <a:avLst>
              <a:gd name="adj1" fmla="val 7376"/>
              <a:gd name="adj2" fmla="val -76150"/>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accent2">
                    <a:lumMod val="50000"/>
                  </a:schemeClr>
                </a:solidFill>
              </a:rPr>
              <a:t>Resolution approach:</a:t>
            </a:r>
            <a:endParaRPr lang="en-GB" dirty="0">
              <a:solidFill>
                <a:schemeClr val="accent2">
                  <a:lumMod val="50000"/>
                </a:schemeClr>
              </a:solidFill>
            </a:endParaRPr>
          </a:p>
          <a:p>
            <a:r>
              <a:rPr lang="en-GB" dirty="0">
                <a:solidFill>
                  <a:schemeClr val="accent2">
                    <a:lumMod val="50000"/>
                  </a:schemeClr>
                </a:solidFill>
              </a:rPr>
              <a:t>Explain the limits of expertise</a:t>
            </a:r>
          </a:p>
          <a:p>
            <a:r>
              <a:rPr lang="en-GB" dirty="0">
                <a:solidFill>
                  <a:schemeClr val="accent2">
                    <a:lumMod val="50000"/>
                  </a:schemeClr>
                </a:solidFill>
              </a:rPr>
              <a:t>Offer a warm, supported referral</a:t>
            </a:r>
          </a:p>
          <a:p>
            <a:r>
              <a:rPr lang="en-GB" dirty="0">
                <a:solidFill>
                  <a:schemeClr val="accent2">
                    <a:lumMod val="50000"/>
                  </a:schemeClr>
                </a:solidFill>
              </a:rPr>
              <a:t>Provide transitional sessions if needed</a:t>
            </a:r>
          </a:p>
          <a:p>
            <a:r>
              <a:rPr lang="en-GB" dirty="0">
                <a:solidFill>
                  <a:schemeClr val="accent2">
                    <a:lumMod val="50000"/>
                  </a:schemeClr>
                </a:solidFill>
              </a:rPr>
              <a:t>Seek additional training or supervision if appropriate</a:t>
            </a:r>
          </a:p>
        </p:txBody>
      </p:sp>
    </p:spTree>
    <p:extLst>
      <p:ext uri="{BB962C8B-B14F-4D97-AF65-F5344CB8AC3E}">
        <p14:creationId xmlns:p14="http://schemas.microsoft.com/office/powerpoint/2010/main" val="374359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EF4098-B5DF-A41B-FCD3-5209E2D0F5B2}"/>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63E08DC-0633-5543-1A80-1AEBEBDBC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FB88EBD-9D49-F8F1-E7AC-C3D6F6A938E4}"/>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EA2F5C92-B0FD-BADF-2CF8-2F3480E5E265}"/>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C4A90F57-FA3C-2E8E-6527-5F928A0834FD}"/>
              </a:ext>
            </a:extLst>
          </p:cNvPr>
          <p:cNvSpPr txBox="1"/>
          <p:nvPr/>
        </p:nvSpPr>
        <p:spPr>
          <a:xfrm>
            <a:off x="502612" y="448171"/>
            <a:ext cx="6096000" cy="4124206"/>
          </a:xfrm>
          <a:prstGeom prst="rect">
            <a:avLst/>
          </a:prstGeom>
          <a:noFill/>
        </p:spPr>
        <p:txBody>
          <a:bodyPr wrap="square">
            <a:spAutoFit/>
          </a:bodyPr>
          <a:lstStyle/>
          <a:p>
            <a:pPr>
              <a:buNone/>
            </a:pPr>
            <a:r>
              <a:rPr lang="en-GB" sz="2800" b="1" dirty="0">
                <a:solidFill>
                  <a:schemeClr val="accent3">
                    <a:lumMod val="50000"/>
                  </a:schemeClr>
                </a:solidFill>
              </a:rPr>
              <a:t>Cultural and Diversity Issues</a:t>
            </a:r>
          </a:p>
          <a:p>
            <a:pPr>
              <a:buNone/>
            </a:pPr>
            <a:endParaRPr lang="en-GB" b="1" dirty="0">
              <a:solidFill>
                <a:schemeClr val="accent3">
                  <a:lumMod val="50000"/>
                </a:schemeClr>
              </a:solidFill>
            </a:endParaRPr>
          </a:p>
          <a:p>
            <a:pPr>
              <a:buNone/>
            </a:pPr>
            <a:r>
              <a:rPr lang="en-GB" b="1" dirty="0">
                <a:solidFill>
                  <a:schemeClr val="accent3">
                    <a:lumMod val="50000"/>
                  </a:schemeClr>
                </a:solidFill>
              </a:rPr>
              <a:t>Scenario:</a:t>
            </a:r>
            <a:br>
              <a:rPr lang="en-GB" dirty="0">
                <a:solidFill>
                  <a:schemeClr val="accent3">
                    <a:lumMod val="50000"/>
                  </a:schemeClr>
                </a:solidFill>
              </a:rPr>
            </a:br>
            <a:r>
              <a:rPr lang="en-GB" dirty="0">
                <a:solidFill>
                  <a:schemeClr val="accent3">
                    <a:lumMod val="50000"/>
                  </a:schemeClr>
                </a:solidFill>
              </a:rPr>
              <a:t>A client from a collectivist culture wants to involve their extended family in therapy. The psychologist, trained in individual therapy models, feels uncomfortable with family influence.</a:t>
            </a:r>
            <a:endParaRPr lang="en-GB" b="1" dirty="0">
              <a:solidFill>
                <a:schemeClr val="accent3">
                  <a:lumMod val="50000"/>
                </a:schemeClr>
              </a:solidFill>
            </a:endParaRP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Ensuring culturally sensitive practice while avoiding assumptions or making implicit biases.</a:t>
            </a:r>
          </a:p>
          <a:p>
            <a:pPr>
              <a:buNone/>
            </a:pPr>
            <a:endParaRPr lang="en-GB" dirty="0">
              <a:solidFill>
                <a:schemeClr val="accent3">
                  <a:lumMod val="50000"/>
                </a:schemeClr>
              </a:solidFill>
            </a:endParaRPr>
          </a:p>
          <a:p>
            <a:pPr>
              <a:buNone/>
            </a:pPr>
            <a:r>
              <a:rPr lang="en-GB" dirty="0">
                <a:solidFill>
                  <a:schemeClr val="accent3">
                    <a:lumMod val="50000"/>
                  </a:schemeClr>
                </a:solidFill>
              </a:rPr>
              <a:t>What is the resolution? Some questions:</a:t>
            </a:r>
          </a:p>
          <a:p>
            <a:pPr>
              <a:buNone/>
            </a:pPr>
            <a:endParaRPr lang="en-GB" dirty="0"/>
          </a:p>
        </p:txBody>
      </p:sp>
      <p:sp>
        <p:nvSpPr>
          <p:cNvPr id="4" name="Speech Bubble: Oval 3">
            <a:extLst>
              <a:ext uri="{FF2B5EF4-FFF2-40B4-BE49-F238E27FC236}">
                <a16:creationId xmlns:a16="http://schemas.microsoft.com/office/drawing/2014/main" id="{72589718-AB24-AD11-F0CA-5340324999BA}"/>
              </a:ext>
            </a:extLst>
          </p:cNvPr>
          <p:cNvSpPr/>
          <p:nvPr/>
        </p:nvSpPr>
        <p:spPr>
          <a:xfrm>
            <a:off x="319378" y="4527018"/>
            <a:ext cx="5775098" cy="2103120"/>
          </a:xfrm>
          <a:prstGeom prst="wedgeEllipseCallout">
            <a:avLst>
              <a:gd name="adj1" fmla="val -5879"/>
              <a:gd name="adj2" fmla="val -63104"/>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A349A3C-C95A-6A24-B1DA-8AF7B5839292}"/>
              </a:ext>
            </a:extLst>
          </p:cNvPr>
          <p:cNvSpPr txBox="1"/>
          <p:nvPr/>
        </p:nvSpPr>
        <p:spPr>
          <a:xfrm>
            <a:off x="963639" y="4899778"/>
            <a:ext cx="6096000" cy="132343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accent2">
                    <a:lumMod val="50000"/>
                  </a:schemeClr>
                </a:solidFill>
                <a:effectLst/>
                <a:latin typeface="Arial" panose="020B0604020202020204" pitchFamily="34" charset="0"/>
              </a:rPr>
              <a:t>How do you approach this request ethically and </a:t>
            </a:r>
          </a:p>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accent2">
                    <a:lumMod val="50000"/>
                  </a:schemeClr>
                </a:solidFill>
                <a:effectLst/>
                <a:latin typeface="Arial" panose="020B0604020202020204" pitchFamily="34" charset="0"/>
              </a:rPr>
              <a:t>culturally sensitively?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accent2">
                    <a:lumMod val="50000"/>
                  </a:schemeClr>
                </a:solidFill>
                <a:effectLst/>
                <a:latin typeface="Arial" panose="020B0604020202020204" pitchFamily="34" charset="0"/>
              </a:rPr>
              <a:t>What steps can you take to ensure informed consent?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b="0" i="0" u="none" strike="noStrike" cap="none" normalizeH="0" baseline="0" dirty="0">
                <a:ln>
                  <a:noFill/>
                </a:ln>
                <a:solidFill>
                  <a:schemeClr val="accent2">
                    <a:lumMod val="50000"/>
                  </a:schemeClr>
                </a:solidFill>
                <a:effectLst/>
                <a:latin typeface="Arial" panose="020B0604020202020204" pitchFamily="34" charset="0"/>
              </a:rPr>
              <a:t>Would you adapt your therapy approach, </a:t>
            </a:r>
          </a:p>
          <a:p>
            <a:pPr marL="0" marR="0" lvl="0" indent="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accent2">
                    <a:lumMod val="50000"/>
                  </a:schemeClr>
                </a:solidFill>
                <a:effectLst/>
                <a:latin typeface="Arial" panose="020B0604020202020204" pitchFamily="34" charset="0"/>
              </a:rPr>
              <a:t>and if so, how?</a:t>
            </a:r>
          </a:p>
        </p:txBody>
      </p:sp>
    </p:spTree>
    <p:extLst>
      <p:ext uri="{BB962C8B-B14F-4D97-AF65-F5344CB8AC3E}">
        <p14:creationId xmlns:p14="http://schemas.microsoft.com/office/powerpoint/2010/main" val="1268070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AEDD90-72BC-191B-04A5-B82B6022B4B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1EC8BF5-02F8-4342-711D-D8CD5CF581B3}"/>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6D6FA917-A782-C636-5F2A-37C6F0567C95}"/>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52C493CD-3C79-B70E-5CD9-01B8DDB2EA9A}"/>
              </a:ext>
            </a:extLst>
          </p:cNvPr>
          <p:cNvSpPr txBox="1"/>
          <p:nvPr/>
        </p:nvSpPr>
        <p:spPr>
          <a:xfrm>
            <a:off x="831950" y="884535"/>
            <a:ext cx="6096000" cy="369332"/>
          </a:xfrm>
          <a:prstGeom prst="rect">
            <a:avLst/>
          </a:prstGeom>
          <a:noFill/>
        </p:spPr>
        <p:txBody>
          <a:bodyPr wrap="square">
            <a:spAutoFit/>
          </a:bodyPr>
          <a:lstStyle/>
          <a:p>
            <a:pPr>
              <a:buNone/>
            </a:pPr>
            <a:endParaRPr lang="en-GB" b="1" dirty="0"/>
          </a:p>
        </p:txBody>
      </p:sp>
      <p:sp>
        <p:nvSpPr>
          <p:cNvPr id="4" name="TextBox 3">
            <a:extLst>
              <a:ext uri="{FF2B5EF4-FFF2-40B4-BE49-F238E27FC236}">
                <a16:creationId xmlns:a16="http://schemas.microsoft.com/office/drawing/2014/main" id="{48743EA7-8A6D-2FF3-66FA-E015063B40E4}"/>
              </a:ext>
            </a:extLst>
          </p:cNvPr>
          <p:cNvSpPr txBox="1"/>
          <p:nvPr/>
        </p:nvSpPr>
        <p:spPr>
          <a:xfrm>
            <a:off x="643468" y="1181299"/>
            <a:ext cx="5777652" cy="4985980"/>
          </a:xfrm>
          <a:prstGeom prst="rect">
            <a:avLst/>
          </a:prstGeom>
          <a:noFill/>
        </p:spPr>
        <p:txBody>
          <a:bodyPr wrap="square">
            <a:spAutoFit/>
          </a:bodyPr>
          <a:lstStyle/>
          <a:p>
            <a:pPr>
              <a:buNone/>
            </a:pPr>
            <a:r>
              <a:rPr lang="en-GB" sz="2800" b="1" dirty="0">
                <a:solidFill>
                  <a:schemeClr val="accent3">
                    <a:lumMod val="50000"/>
                  </a:schemeClr>
                </a:solidFill>
              </a:rPr>
              <a:t>Consider this:</a:t>
            </a:r>
          </a:p>
          <a:p>
            <a:pPr>
              <a:buNone/>
            </a:pPr>
            <a:r>
              <a:rPr lang="en-GB" sz="2800" b="1" dirty="0">
                <a:solidFill>
                  <a:schemeClr val="accent3">
                    <a:lumMod val="50000"/>
                  </a:schemeClr>
                </a:solidFill>
              </a:rPr>
              <a:t>You have decided to go ahead with family group therapy</a:t>
            </a:r>
          </a:p>
          <a:p>
            <a:pPr>
              <a:buNone/>
            </a:pPr>
            <a:endParaRPr lang="en-GB" b="1" dirty="0">
              <a:solidFill>
                <a:schemeClr val="accent3">
                  <a:lumMod val="50000"/>
                </a:schemeClr>
              </a:solidFill>
            </a:endParaRPr>
          </a:p>
          <a:p>
            <a:pPr>
              <a:buNone/>
            </a:pPr>
            <a:r>
              <a:rPr lang="en-GB" dirty="0">
                <a:solidFill>
                  <a:schemeClr val="accent3">
                    <a:lumMod val="50000"/>
                  </a:schemeClr>
                </a:solidFill>
              </a:rPr>
              <a:t>During a group session, one member discloses very sensitive information about another family member who is outside the group. </a:t>
            </a:r>
          </a:p>
          <a:p>
            <a:pPr>
              <a:buNone/>
            </a:pPr>
            <a:r>
              <a:rPr lang="en-GB" dirty="0">
                <a:solidFill>
                  <a:schemeClr val="accent3">
                    <a:lumMod val="50000"/>
                  </a:schemeClr>
                </a:solidFill>
              </a:rPr>
              <a:t>This is a violation of group rules but not legally actionable.</a:t>
            </a:r>
          </a:p>
          <a:p>
            <a:pPr>
              <a:buNone/>
            </a:pPr>
            <a:endParaRPr lang="en-GB" b="1" dirty="0">
              <a:solidFill>
                <a:schemeClr val="accent3">
                  <a:lumMod val="50000"/>
                </a:schemeClr>
              </a:solidFill>
            </a:endParaRPr>
          </a:p>
          <a:p>
            <a:pPr>
              <a:buNone/>
            </a:pPr>
            <a:r>
              <a:rPr lang="en-GB" b="1" dirty="0">
                <a:solidFill>
                  <a:schemeClr val="accent3">
                    <a:lumMod val="50000"/>
                  </a:schemeClr>
                </a:solidFill>
              </a:rPr>
              <a:t>Questions:</a:t>
            </a: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How do you address the breach of group confidentiality?</a:t>
            </a:r>
          </a:p>
          <a:p>
            <a:pPr>
              <a:buFont typeface="Arial" panose="020B0604020202020204" pitchFamily="34" charset="0"/>
              <a:buChar char="•"/>
            </a:pPr>
            <a:r>
              <a:rPr lang="en-GB" dirty="0">
                <a:solidFill>
                  <a:schemeClr val="accent3">
                    <a:lumMod val="50000"/>
                  </a:schemeClr>
                </a:solidFill>
              </a:rPr>
              <a:t>What steps ensure safety and cohesion within the group?</a:t>
            </a:r>
          </a:p>
          <a:p>
            <a:pPr>
              <a:buFont typeface="Arial" panose="020B0604020202020204" pitchFamily="34" charset="0"/>
              <a:buChar char="•"/>
            </a:pPr>
            <a:r>
              <a:rPr lang="en-GB" dirty="0">
                <a:solidFill>
                  <a:schemeClr val="accent3">
                    <a:lumMod val="50000"/>
                  </a:schemeClr>
                </a:solidFill>
              </a:rPr>
              <a:t>What documentation is required?</a:t>
            </a:r>
          </a:p>
        </p:txBody>
      </p:sp>
    </p:spTree>
    <p:extLst>
      <p:ext uri="{BB962C8B-B14F-4D97-AF65-F5344CB8AC3E}">
        <p14:creationId xmlns:p14="http://schemas.microsoft.com/office/powerpoint/2010/main" val="302854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325320-E925-2C9B-259E-BB2F4D6E4F2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08268E-565D-A39A-72BE-9B32B8AD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272CC1A-F9A6-ECE1-ED6A-511D5E74666C}"/>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E1BE325C-9617-4CC6-258C-B16503CA88BD}"/>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B6F11347-1004-522F-F533-2C56D0F424C6}"/>
              </a:ext>
            </a:extLst>
          </p:cNvPr>
          <p:cNvSpPr txBox="1"/>
          <p:nvPr/>
        </p:nvSpPr>
        <p:spPr>
          <a:xfrm>
            <a:off x="396240" y="643467"/>
            <a:ext cx="6096000" cy="4832092"/>
          </a:xfrm>
          <a:prstGeom prst="rect">
            <a:avLst/>
          </a:prstGeom>
          <a:noFill/>
        </p:spPr>
        <p:txBody>
          <a:bodyPr wrap="square">
            <a:spAutoFit/>
          </a:bodyPr>
          <a:lstStyle/>
          <a:p>
            <a:pPr>
              <a:buNone/>
            </a:pPr>
            <a:r>
              <a:rPr lang="en-GB" sz="2800" b="1" dirty="0">
                <a:solidFill>
                  <a:schemeClr val="accent3">
                    <a:lumMod val="50000"/>
                  </a:schemeClr>
                </a:solidFill>
              </a:rPr>
              <a:t>Managing Personal Values vs. </a:t>
            </a:r>
          </a:p>
          <a:p>
            <a:pPr>
              <a:buNone/>
            </a:pPr>
            <a:r>
              <a:rPr lang="en-GB" sz="2800" b="1" dirty="0">
                <a:solidFill>
                  <a:schemeClr val="accent3">
                    <a:lumMod val="50000"/>
                  </a:schemeClr>
                </a:solidFill>
              </a:rPr>
              <a:t>Client Values</a:t>
            </a: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Staying neutral even when a client’s beliefs strongly oppose the psychologist’s.</a:t>
            </a:r>
          </a:p>
          <a:p>
            <a:pPr>
              <a:buNone/>
            </a:pPr>
            <a:endParaRPr lang="en-GB" dirty="0">
              <a:solidFill>
                <a:schemeClr val="accent3">
                  <a:lumMod val="50000"/>
                </a:schemeClr>
              </a:solidFill>
            </a:endParaRPr>
          </a:p>
          <a:p>
            <a:r>
              <a:rPr lang="en-GB" b="1" dirty="0">
                <a:solidFill>
                  <a:schemeClr val="accent3">
                    <a:lumMod val="50000"/>
                  </a:schemeClr>
                </a:solidFill>
              </a:rPr>
              <a:t>Examples:</a:t>
            </a:r>
            <a:endParaRPr lang="en-GB" dirty="0">
              <a:solidFill>
                <a:schemeClr val="accent3">
                  <a:lumMod val="50000"/>
                </a:schemeClr>
              </a:solidFill>
            </a:endParaRPr>
          </a:p>
          <a:p>
            <a:r>
              <a:rPr lang="en-GB" dirty="0">
                <a:solidFill>
                  <a:schemeClr val="accent3">
                    <a:lumMod val="50000"/>
                  </a:schemeClr>
                </a:solidFill>
              </a:rPr>
              <a:t>A client expresses political, religious, or moral views that the psychologist finds disturbing.</a:t>
            </a:r>
          </a:p>
          <a:p>
            <a:r>
              <a:rPr lang="en-GB" dirty="0">
                <a:solidFill>
                  <a:schemeClr val="accent3">
                    <a:lumMod val="50000"/>
                  </a:schemeClr>
                </a:solidFill>
              </a:rPr>
              <a:t>A psychologist must support a client’s decision (e.g., divorce, abortion) while personally disagreeing.</a:t>
            </a:r>
          </a:p>
          <a:p>
            <a:endParaRPr lang="en-GB" dirty="0">
              <a:solidFill>
                <a:schemeClr val="accent3">
                  <a:lumMod val="50000"/>
                </a:schemeClr>
              </a:solidFill>
            </a:endParaRPr>
          </a:p>
          <a:p>
            <a:r>
              <a:rPr lang="en-GB" b="1" dirty="0">
                <a:solidFill>
                  <a:schemeClr val="accent3">
                    <a:lumMod val="50000"/>
                  </a:schemeClr>
                </a:solidFill>
              </a:rPr>
              <a:t>What about implicit/unconscious bias?</a:t>
            </a:r>
          </a:p>
          <a:p>
            <a:pPr>
              <a:buNone/>
            </a:pPr>
            <a:endParaRPr lang="en-GB" dirty="0">
              <a:solidFill>
                <a:schemeClr val="accent3">
                  <a:lumMod val="50000"/>
                </a:schemeClr>
              </a:solidFill>
            </a:endParaRPr>
          </a:p>
          <a:p>
            <a:pPr>
              <a:buNone/>
            </a:pPr>
            <a:endParaRPr lang="en-GB" dirty="0">
              <a:solidFill>
                <a:schemeClr val="accent3">
                  <a:lumMod val="50000"/>
                </a:schemeClr>
              </a:solidFill>
            </a:endParaRPr>
          </a:p>
        </p:txBody>
      </p:sp>
    </p:spTree>
    <p:extLst>
      <p:ext uri="{BB962C8B-B14F-4D97-AF65-F5344CB8AC3E}">
        <p14:creationId xmlns:p14="http://schemas.microsoft.com/office/powerpoint/2010/main" val="312073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E419B1-92C4-7F53-CB94-4813223BDDAB}"/>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2DF42CE-0984-CF6D-09B4-3A54E72FE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E83ED74-83F6-61C5-3D69-799ECE0F0921}"/>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C4D3192F-94CB-17C1-AAC2-4F43E30ED60E}"/>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84C15796-B7D4-74E9-E29E-6CFB60E98944}"/>
              </a:ext>
            </a:extLst>
          </p:cNvPr>
          <p:cNvSpPr txBox="1"/>
          <p:nvPr/>
        </p:nvSpPr>
        <p:spPr>
          <a:xfrm>
            <a:off x="643468" y="643467"/>
            <a:ext cx="6096000" cy="3447098"/>
          </a:xfrm>
          <a:prstGeom prst="rect">
            <a:avLst/>
          </a:prstGeom>
          <a:noFill/>
        </p:spPr>
        <p:txBody>
          <a:bodyPr wrap="square">
            <a:spAutoFit/>
          </a:bodyPr>
          <a:lstStyle/>
          <a:p>
            <a:pPr>
              <a:buNone/>
            </a:pPr>
            <a:r>
              <a:rPr lang="en-GB" sz="2800" b="1" dirty="0">
                <a:solidFill>
                  <a:schemeClr val="accent3">
                    <a:lumMod val="50000"/>
                  </a:schemeClr>
                </a:solidFill>
              </a:rPr>
              <a:t>Technology and Digital Ethics - </a:t>
            </a:r>
          </a:p>
          <a:p>
            <a:pPr>
              <a:buNone/>
            </a:pPr>
            <a:r>
              <a:rPr lang="en-GB" sz="2800" b="1" dirty="0">
                <a:solidFill>
                  <a:schemeClr val="accent3">
                    <a:lumMod val="50000"/>
                  </a:schemeClr>
                </a:solidFill>
              </a:rPr>
              <a:t>Increasingly relevant today.</a:t>
            </a:r>
          </a:p>
          <a:p>
            <a:pPr>
              <a:buNone/>
            </a:pPr>
            <a:endParaRPr lang="en-GB" b="1" dirty="0">
              <a:solidFill>
                <a:schemeClr val="accent3">
                  <a:lumMod val="50000"/>
                </a:schemeClr>
              </a:solidFill>
            </a:endParaRPr>
          </a:p>
          <a:p>
            <a:pPr>
              <a:buNone/>
            </a:pPr>
            <a:r>
              <a:rPr lang="en-GB" b="1" dirty="0">
                <a:solidFill>
                  <a:schemeClr val="accent3">
                    <a:lumMod val="50000"/>
                  </a:schemeClr>
                </a:solidFill>
              </a:rPr>
              <a:t>Scenario</a:t>
            </a:r>
          </a:p>
          <a:p>
            <a:pPr>
              <a:buNone/>
            </a:pPr>
            <a:r>
              <a:rPr lang="en-GB" dirty="0">
                <a:solidFill>
                  <a:schemeClr val="accent3">
                    <a:lumMod val="50000"/>
                  </a:schemeClr>
                </a:solidFill>
              </a:rPr>
              <a:t>A client sends the psychologist a friend request on Facebook and a message saying they feel lonely and want to “stay connected.”</a:t>
            </a:r>
          </a:p>
          <a:p>
            <a:pPr>
              <a:buNone/>
            </a:pPr>
            <a:endParaRPr lang="en-GB" dirty="0">
              <a:solidFill>
                <a:schemeClr val="accent3">
                  <a:lumMod val="50000"/>
                </a:schemeClr>
              </a:solidFill>
            </a:endParaRPr>
          </a:p>
          <a:p>
            <a:pPr>
              <a:buNone/>
            </a:pPr>
            <a:r>
              <a:rPr lang="en-GB" b="1" dirty="0">
                <a:solidFill>
                  <a:schemeClr val="accent3">
                    <a:lumMod val="50000"/>
                  </a:schemeClr>
                </a:solidFill>
              </a:rPr>
              <a:t>How would you resolve the issue?</a:t>
            </a:r>
          </a:p>
          <a:p>
            <a:pPr>
              <a:buNone/>
            </a:pPr>
            <a:endParaRPr lang="en-GB" b="1" dirty="0">
              <a:solidFill>
                <a:schemeClr val="accent3">
                  <a:lumMod val="50000"/>
                </a:schemeClr>
              </a:solidFill>
            </a:endParaRPr>
          </a:p>
          <a:p>
            <a:pPr>
              <a:buNone/>
            </a:pPr>
            <a:r>
              <a:rPr lang="en-GB" b="1" dirty="0">
                <a:solidFill>
                  <a:schemeClr val="accent3">
                    <a:lumMod val="50000"/>
                  </a:schemeClr>
                </a:solidFill>
              </a:rPr>
              <a:t>Any other examples you can think of?</a:t>
            </a:r>
          </a:p>
        </p:txBody>
      </p:sp>
    </p:spTree>
    <p:extLst>
      <p:ext uri="{BB962C8B-B14F-4D97-AF65-F5344CB8AC3E}">
        <p14:creationId xmlns:p14="http://schemas.microsoft.com/office/powerpoint/2010/main" val="398527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6D85C1-0A8B-771E-EB3E-D85400BA83B0}"/>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783280-36CC-755F-BD5D-507BE6D2A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C9ECAAC-26EC-7F8B-C9B0-3B80839294B4}"/>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E02DC1A3-706D-A56A-6ACF-57E71D4D16B8}"/>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C682EBE2-2D2A-FA5E-3B5D-CFD95DDCAB2F}"/>
              </a:ext>
            </a:extLst>
          </p:cNvPr>
          <p:cNvSpPr txBox="1"/>
          <p:nvPr/>
        </p:nvSpPr>
        <p:spPr>
          <a:xfrm>
            <a:off x="506830" y="643467"/>
            <a:ext cx="6096000" cy="3847207"/>
          </a:xfrm>
          <a:prstGeom prst="rect">
            <a:avLst/>
          </a:prstGeom>
          <a:noFill/>
        </p:spPr>
        <p:txBody>
          <a:bodyPr wrap="square">
            <a:spAutoFit/>
          </a:bodyPr>
          <a:lstStyle/>
          <a:p>
            <a:pPr>
              <a:buNone/>
            </a:pPr>
            <a:r>
              <a:rPr lang="en-GB" sz="2800" b="1" dirty="0">
                <a:solidFill>
                  <a:schemeClr val="accent3">
                    <a:lumMod val="50000"/>
                  </a:schemeClr>
                </a:solidFill>
              </a:rPr>
              <a:t>Fees, Payment, and Accessibility</a:t>
            </a:r>
          </a:p>
          <a:p>
            <a:pPr>
              <a:buNone/>
            </a:pPr>
            <a:endParaRPr lang="en-GB" b="1" dirty="0">
              <a:solidFill>
                <a:schemeClr val="accent3">
                  <a:lumMod val="50000"/>
                </a:schemeClr>
              </a:solidFill>
            </a:endParaRPr>
          </a:p>
          <a:p>
            <a:pPr>
              <a:buNone/>
            </a:pPr>
            <a:r>
              <a:rPr lang="en-GB" b="1" dirty="0">
                <a:solidFill>
                  <a:schemeClr val="accent3">
                    <a:lumMod val="50000"/>
                  </a:schemeClr>
                </a:solidFill>
              </a:rPr>
              <a:t>Dilemma:</a:t>
            </a:r>
            <a:br>
              <a:rPr lang="en-GB" dirty="0">
                <a:solidFill>
                  <a:schemeClr val="accent3">
                    <a:lumMod val="50000"/>
                  </a:schemeClr>
                </a:solidFill>
              </a:rPr>
            </a:br>
            <a:r>
              <a:rPr lang="en-GB" dirty="0">
                <a:solidFill>
                  <a:schemeClr val="accent3">
                    <a:lumMod val="50000"/>
                  </a:schemeClr>
                </a:solidFill>
              </a:rPr>
              <a:t>Ensuring fairness while managing financial realities.</a:t>
            </a:r>
          </a:p>
          <a:p>
            <a:pPr>
              <a:buNone/>
            </a:pPr>
            <a:endParaRPr lang="en-GB" dirty="0">
              <a:solidFill>
                <a:schemeClr val="accent3">
                  <a:lumMod val="50000"/>
                </a:schemeClr>
              </a:solidFill>
            </a:endParaRPr>
          </a:p>
          <a:p>
            <a:r>
              <a:rPr lang="en-GB" b="1" dirty="0">
                <a:solidFill>
                  <a:schemeClr val="accent3">
                    <a:lumMod val="50000"/>
                  </a:schemeClr>
                </a:solidFill>
              </a:rPr>
              <a:t>Examples:</a:t>
            </a:r>
            <a:endParaRPr lang="en-GB" dirty="0">
              <a:solidFill>
                <a:schemeClr val="accent3">
                  <a:lumMod val="50000"/>
                </a:schemeClr>
              </a:solidFill>
            </a:endParaRPr>
          </a:p>
          <a:p>
            <a:r>
              <a:rPr lang="en-GB" dirty="0">
                <a:solidFill>
                  <a:schemeClr val="accent3">
                    <a:lumMod val="50000"/>
                  </a:schemeClr>
                </a:solidFill>
              </a:rPr>
              <a:t>A client cannot afford therapy but is in crisis.</a:t>
            </a:r>
          </a:p>
          <a:p>
            <a:endParaRPr lang="en-GB" dirty="0">
              <a:solidFill>
                <a:schemeClr val="accent3">
                  <a:lumMod val="50000"/>
                </a:schemeClr>
              </a:solidFill>
            </a:endParaRPr>
          </a:p>
          <a:p>
            <a:r>
              <a:rPr lang="en-GB" dirty="0">
                <a:solidFill>
                  <a:schemeClr val="accent3">
                    <a:lumMod val="50000"/>
                  </a:schemeClr>
                </a:solidFill>
              </a:rPr>
              <a:t>A psychologist must decide whether to charge for missed appointments.</a:t>
            </a:r>
          </a:p>
          <a:p>
            <a:endParaRPr lang="en-GB" dirty="0">
              <a:solidFill>
                <a:schemeClr val="accent3">
                  <a:lumMod val="50000"/>
                </a:schemeClr>
              </a:solidFill>
            </a:endParaRPr>
          </a:p>
          <a:p>
            <a:r>
              <a:rPr lang="en-GB" b="1" dirty="0">
                <a:solidFill>
                  <a:schemeClr val="accent3">
                    <a:lumMod val="50000"/>
                  </a:schemeClr>
                </a:solidFill>
              </a:rPr>
              <a:t>What are your thoughts?</a:t>
            </a:r>
          </a:p>
          <a:p>
            <a:pPr>
              <a:buNone/>
            </a:pPr>
            <a:endParaRPr lang="en-GB" dirty="0"/>
          </a:p>
        </p:txBody>
      </p:sp>
    </p:spTree>
    <p:extLst>
      <p:ext uri="{BB962C8B-B14F-4D97-AF65-F5344CB8AC3E}">
        <p14:creationId xmlns:p14="http://schemas.microsoft.com/office/powerpoint/2010/main" val="109348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4ACA2-DBB4-1A67-E895-F3604AF8268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539F1ED-0CE4-FA77-FAC7-1754BB0D3452}"/>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D088C7FF-444D-852F-D9FB-94F5C4BD1720}"/>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4C7A556-748B-8F2F-DB32-00BB8B7F219F}"/>
              </a:ext>
            </a:extLst>
          </p:cNvPr>
          <p:cNvSpPr txBox="1"/>
          <p:nvPr/>
        </p:nvSpPr>
        <p:spPr>
          <a:xfrm>
            <a:off x="831950" y="884535"/>
            <a:ext cx="6096000" cy="369332"/>
          </a:xfrm>
          <a:prstGeom prst="rect">
            <a:avLst/>
          </a:prstGeom>
          <a:noFill/>
        </p:spPr>
        <p:txBody>
          <a:bodyPr wrap="square">
            <a:spAutoFit/>
          </a:bodyPr>
          <a:lstStyle/>
          <a:p>
            <a:pPr>
              <a:buNone/>
            </a:pPr>
            <a:endParaRPr lang="en-GB" b="1" dirty="0"/>
          </a:p>
        </p:txBody>
      </p:sp>
      <p:sp>
        <p:nvSpPr>
          <p:cNvPr id="4" name="TextBox 3">
            <a:extLst>
              <a:ext uri="{FF2B5EF4-FFF2-40B4-BE49-F238E27FC236}">
                <a16:creationId xmlns:a16="http://schemas.microsoft.com/office/drawing/2014/main" id="{B6DCD3E4-4945-B08E-1FC1-A734B3E1D51C}"/>
              </a:ext>
            </a:extLst>
          </p:cNvPr>
          <p:cNvSpPr txBox="1"/>
          <p:nvPr/>
        </p:nvSpPr>
        <p:spPr>
          <a:xfrm>
            <a:off x="643468" y="1162596"/>
            <a:ext cx="6096000" cy="4001095"/>
          </a:xfrm>
          <a:prstGeom prst="rect">
            <a:avLst/>
          </a:prstGeom>
          <a:noFill/>
        </p:spPr>
        <p:txBody>
          <a:bodyPr wrap="square">
            <a:spAutoFit/>
          </a:bodyPr>
          <a:lstStyle/>
          <a:p>
            <a:pPr>
              <a:buNone/>
            </a:pPr>
            <a:r>
              <a:rPr lang="en-GB" sz="2800" b="1" dirty="0">
                <a:solidFill>
                  <a:schemeClr val="accent3">
                    <a:lumMod val="50000"/>
                  </a:schemeClr>
                </a:solidFill>
              </a:rPr>
              <a:t>Financial Dilemma</a:t>
            </a:r>
          </a:p>
          <a:p>
            <a:pPr>
              <a:buNone/>
            </a:pPr>
            <a:endParaRPr lang="en-GB" sz="2800" b="1" dirty="0">
              <a:solidFill>
                <a:schemeClr val="accent3">
                  <a:lumMod val="50000"/>
                </a:schemeClr>
              </a:solidFill>
            </a:endParaRPr>
          </a:p>
          <a:p>
            <a:pPr>
              <a:buNone/>
            </a:pPr>
            <a:r>
              <a:rPr lang="en-GB" dirty="0">
                <a:solidFill>
                  <a:schemeClr val="accent3">
                    <a:lumMod val="50000"/>
                  </a:schemeClr>
                </a:solidFill>
              </a:rPr>
              <a:t>A client with severe anxiety misses multiple appointments without notice. </a:t>
            </a:r>
          </a:p>
          <a:p>
            <a:pPr>
              <a:buNone/>
            </a:pPr>
            <a:r>
              <a:rPr lang="en-GB" dirty="0">
                <a:solidFill>
                  <a:schemeClr val="accent3">
                    <a:lumMod val="50000"/>
                  </a:schemeClr>
                </a:solidFill>
              </a:rPr>
              <a:t>They cannot afford late cancellation fees but also need ongoing therapy.</a:t>
            </a:r>
          </a:p>
          <a:p>
            <a:pPr>
              <a:buNone/>
            </a:pPr>
            <a:endParaRPr lang="en-GB" dirty="0">
              <a:solidFill>
                <a:schemeClr val="accent3">
                  <a:lumMod val="50000"/>
                </a:schemeClr>
              </a:solidFill>
            </a:endParaRPr>
          </a:p>
          <a:p>
            <a:r>
              <a:rPr lang="en-GB" b="1" dirty="0">
                <a:solidFill>
                  <a:schemeClr val="accent3">
                    <a:lumMod val="50000"/>
                  </a:schemeClr>
                </a:solidFill>
              </a:rPr>
              <a:t>Questions:</a:t>
            </a:r>
            <a:endParaRPr lang="en-GB" dirty="0">
              <a:solidFill>
                <a:schemeClr val="accent3">
                  <a:lumMod val="50000"/>
                </a:schemeClr>
              </a:solidFill>
            </a:endParaRPr>
          </a:p>
          <a:p>
            <a:r>
              <a:rPr lang="en-GB" dirty="0">
                <a:solidFill>
                  <a:schemeClr val="accent3">
                    <a:lumMod val="50000"/>
                  </a:schemeClr>
                </a:solidFill>
              </a:rPr>
              <a:t>How do you balance fairness, boundaries, and client welfare?</a:t>
            </a:r>
          </a:p>
          <a:p>
            <a:r>
              <a:rPr lang="en-GB" dirty="0">
                <a:solidFill>
                  <a:schemeClr val="accent3">
                    <a:lumMod val="50000"/>
                  </a:schemeClr>
                </a:solidFill>
              </a:rPr>
              <a:t>What alternatives could you ethically offer?</a:t>
            </a:r>
          </a:p>
          <a:p>
            <a:r>
              <a:rPr lang="en-GB" dirty="0">
                <a:solidFill>
                  <a:schemeClr val="accent3">
                    <a:lumMod val="50000"/>
                  </a:schemeClr>
                </a:solidFill>
              </a:rPr>
              <a:t>How do you prevent reinforcing avoidant behaviour?</a:t>
            </a:r>
          </a:p>
          <a:p>
            <a:pPr>
              <a:buNone/>
            </a:pPr>
            <a:endParaRPr lang="en-GB" dirty="0"/>
          </a:p>
        </p:txBody>
      </p:sp>
    </p:spTree>
    <p:extLst>
      <p:ext uri="{BB962C8B-B14F-4D97-AF65-F5344CB8AC3E}">
        <p14:creationId xmlns:p14="http://schemas.microsoft.com/office/powerpoint/2010/main" val="1840385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11E94-7BF3-A5B6-1EEC-1FA2EB1FA893}"/>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94F5481E-B6D8-89F4-7CE5-B8E7369A06F3}"/>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1D3DE790-D0D0-127B-5917-77F61A1CB984}"/>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42EAF341-DF35-7C0E-914E-D7E7FA043AEE}"/>
              </a:ext>
            </a:extLst>
          </p:cNvPr>
          <p:cNvSpPr txBox="1"/>
          <p:nvPr/>
        </p:nvSpPr>
        <p:spPr>
          <a:xfrm>
            <a:off x="831950" y="884535"/>
            <a:ext cx="6096000" cy="369332"/>
          </a:xfrm>
          <a:prstGeom prst="rect">
            <a:avLst/>
          </a:prstGeom>
          <a:noFill/>
        </p:spPr>
        <p:txBody>
          <a:bodyPr wrap="square">
            <a:spAutoFit/>
          </a:bodyPr>
          <a:lstStyle/>
          <a:p>
            <a:pPr>
              <a:buNone/>
            </a:pPr>
            <a:endParaRPr lang="en-GB" b="1" dirty="0"/>
          </a:p>
        </p:txBody>
      </p:sp>
      <p:sp>
        <p:nvSpPr>
          <p:cNvPr id="4" name="TextBox 3">
            <a:extLst>
              <a:ext uri="{FF2B5EF4-FFF2-40B4-BE49-F238E27FC236}">
                <a16:creationId xmlns:a16="http://schemas.microsoft.com/office/drawing/2014/main" id="{7410E354-52F0-27DE-2E23-3E457F63131B}"/>
              </a:ext>
            </a:extLst>
          </p:cNvPr>
          <p:cNvSpPr txBox="1"/>
          <p:nvPr/>
        </p:nvSpPr>
        <p:spPr>
          <a:xfrm>
            <a:off x="568960" y="923403"/>
            <a:ext cx="5660255" cy="4985980"/>
          </a:xfrm>
          <a:prstGeom prst="rect">
            <a:avLst/>
          </a:prstGeom>
          <a:noFill/>
        </p:spPr>
        <p:txBody>
          <a:bodyPr wrap="square">
            <a:spAutoFit/>
          </a:bodyPr>
          <a:lstStyle/>
          <a:p>
            <a:pPr>
              <a:buNone/>
            </a:pPr>
            <a:r>
              <a:rPr lang="en-GB" sz="2800" b="1" dirty="0">
                <a:solidFill>
                  <a:schemeClr val="accent3">
                    <a:lumMod val="50000"/>
                  </a:schemeClr>
                </a:solidFill>
              </a:rPr>
              <a:t>What about this?</a:t>
            </a:r>
          </a:p>
          <a:p>
            <a:pPr>
              <a:buNone/>
            </a:pPr>
            <a:r>
              <a:rPr lang="en-GB" sz="2800" b="1" dirty="0">
                <a:solidFill>
                  <a:schemeClr val="accent3">
                    <a:lumMod val="50000"/>
                  </a:schemeClr>
                </a:solidFill>
              </a:rPr>
              <a:t>Therapy Termination Disagreement</a:t>
            </a:r>
          </a:p>
          <a:p>
            <a:pPr>
              <a:buNone/>
            </a:pPr>
            <a:endParaRPr lang="en-GB" b="1" dirty="0">
              <a:solidFill>
                <a:schemeClr val="accent3">
                  <a:lumMod val="50000"/>
                </a:schemeClr>
              </a:solidFill>
            </a:endParaRPr>
          </a:p>
          <a:p>
            <a:pPr>
              <a:buNone/>
            </a:pPr>
            <a:r>
              <a:rPr lang="en-GB" dirty="0">
                <a:solidFill>
                  <a:schemeClr val="accent3">
                    <a:lumMod val="50000"/>
                  </a:schemeClr>
                </a:solidFill>
              </a:rPr>
              <a:t>You believe a client is making good progress and is ready for termination, but the client insists they still need weekly sessions.</a:t>
            </a:r>
          </a:p>
          <a:p>
            <a:pPr>
              <a:buNone/>
            </a:pPr>
            <a:endParaRPr lang="en-GB" dirty="0">
              <a:solidFill>
                <a:schemeClr val="accent3">
                  <a:lumMod val="50000"/>
                </a:schemeClr>
              </a:solidFill>
            </a:endParaRPr>
          </a:p>
          <a:p>
            <a:pPr>
              <a:buNone/>
            </a:pPr>
            <a:r>
              <a:rPr lang="en-GB" b="1" dirty="0">
                <a:solidFill>
                  <a:schemeClr val="accent3">
                    <a:lumMod val="50000"/>
                  </a:schemeClr>
                </a:solidFill>
              </a:rPr>
              <a:t>Questions:</a:t>
            </a: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How do you handle disagreements about ending therapy?</a:t>
            </a:r>
          </a:p>
          <a:p>
            <a:pPr>
              <a:buFont typeface="Arial" panose="020B0604020202020204" pitchFamily="34" charset="0"/>
              <a:buChar char="•"/>
            </a:pPr>
            <a:r>
              <a:rPr lang="en-GB" dirty="0">
                <a:solidFill>
                  <a:schemeClr val="accent3">
                    <a:lumMod val="50000"/>
                  </a:schemeClr>
                </a:solidFill>
              </a:rPr>
              <a:t>What is your responsibility regarding client dependency?</a:t>
            </a:r>
          </a:p>
          <a:p>
            <a:pPr>
              <a:buFont typeface="Arial" panose="020B0604020202020204" pitchFamily="34" charset="0"/>
              <a:buChar char="•"/>
            </a:pPr>
            <a:r>
              <a:rPr lang="en-GB" dirty="0">
                <a:solidFill>
                  <a:schemeClr val="accent3">
                    <a:lumMod val="50000"/>
                  </a:schemeClr>
                </a:solidFill>
              </a:rPr>
              <a:t>How do you balance autonomy and beneficence?</a:t>
            </a:r>
          </a:p>
          <a:p>
            <a:pPr>
              <a:buFont typeface="Arial" panose="020B0604020202020204" pitchFamily="34" charset="0"/>
              <a:buChar char="•"/>
            </a:pPr>
            <a:r>
              <a:rPr lang="en-GB" dirty="0">
                <a:solidFill>
                  <a:schemeClr val="accent3">
                    <a:lumMod val="50000"/>
                  </a:schemeClr>
                </a:solidFill>
              </a:rPr>
              <a:t>Is it unethical to receive payment for a client who you feel is no longer in need of therapy?</a:t>
            </a:r>
          </a:p>
        </p:txBody>
      </p:sp>
    </p:spTree>
    <p:extLst>
      <p:ext uri="{BB962C8B-B14F-4D97-AF65-F5344CB8AC3E}">
        <p14:creationId xmlns:p14="http://schemas.microsoft.com/office/powerpoint/2010/main" val="17999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4">
                                            <p:txEl>
                                              <p:pRg st="8" end="8"/>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B68F1-BE5D-C95A-4479-0931ADB7ACF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1372CC9-9ECB-AF92-047A-4D7C38EAA24B}"/>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76C34165-1F63-4A24-F31A-13C61C8BE465}"/>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4E29ACF9-4105-687A-634F-2BBA5CB14C1A}"/>
              </a:ext>
            </a:extLst>
          </p:cNvPr>
          <p:cNvSpPr txBox="1"/>
          <p:nvPr/>
        </p:nvSpPr>
        <p:spPr>
          <a:xfrm>
            <a:off x="831950" y="884535"/>
            <a:ext cx="6096000" cy="369332"/>
          </a:xfrm>
          <a:prstGeom prst="rect">
            <a:avLst/>
          </a:prstGeom>
          <a:noFill/>
        </p:spPr>
        <p:txBody>
          <a:bodyPr wrap="square">
            <a:spAutoFit/>
          </a:bodyPr>
          <a:lstStyle/>
          <a:p>
            <a:pPr>
              <a:buNone/>
            </a:pPr>
            <a:endParaRPr lang="en-GB" b="1" dirty="0"/>
          </a:p>
        </p:txBody>
      </p:sp>
      <p:sp>
        <p:nvSpPr>
          <p:cNvPr id="4" name="TextBox 3">
            <a:extLst>
              <a:ext uri="{FF2B5EF4-FFF2-40B4-BE49-F238E27FC236}">
                <a16:creationId xmlns:a16="http://schemas.microsoft.com/office/drawing/2014/main" id="{EE5EB9D6-73D2-6C63-845A-D882714FC690}"/>
              </a:ext>
            </a:extLst>
          </p:cNvPr>
          <p:cNvSpPr txBox="1"/>
          <p:nvPr/>
        </p:nvSpPr>
        <p:spPr>
          <a:xfrm>
            <a:off x="478799" y="1069201"/>
            <a:ext cx="6096000" cy="3170099"/>
          </a:xfrm>
          <a:prstGeom prst="rect">
            <a:avLst/>
          </a:prstGeom>
          <a:noFill/>
        </p:spPr>
        <p:txBody>
          <a:bodyPr wrap="square">
            <a:spAutoFit/>
          </a:bodyPr>
          <a:lstStyle/>
          <a:p>
            <a:pPr>
              <a:buNone/>
            </a:pPr>
            <a:r>
              <a:rPr lang="en-GB" sz="2800" b="1" dirty="0">
                <a:solidFill>
                  <a:schemeClr val="accent3">
                    <a:lumMod val="50000"/>
                  </a:schemeClr>
                </a:solidFill>
              </a:rPr>
              <a:t>Gifts From Clients</a:t>
            </a:r>
          </a:p>
          <a:p>
            <a:pPr>
              <a:buNone/>
            </a:pPr>
            <a:endParaRPr lang="en-GB" sz="2800" b="1" dirty="0">
              <a:solidFill>
                <a:schemeClr val="accent3">
                  <a:lumMod val="50000"/>
                </a:schemeClr>
              </a:solidFill>
            </a:endParaRPr>
          </a:p>
          <a:p>
            <a:pPr>
              <a:buNone/>
            </a:pPr>
            <a:r>
              <a:rPr lang="en-GB" dirty="0">
                <a:solidFill>
                  <a:schemeClr val="accent3">
                    <a:lumMod val="50000"/>
                  </a:schemeClr>
                </a:solidFill>
              </a:rPr>
              <a:t>The same long-term client brings you an expensive gift for Christmas and insists you accept it because “you’ve changed their life.”</a:t>
            </a:r>
          </a:p>
          <a:p>
            <a:pPr>
              <a:buNone/>
            </a:pPr>
            <a:endParaRPr lang="en-GB" dirty="0">
              <a:solidFill>
                <a:schemeClr val="accent3">
                  <a:lumMod val="50000"/>
                </a:schemeClr>
              </a:solidFill>
            </a:endParaRPr>
          </a:p>
          <a:p>
            <a:pPr>
              <a:buNone/>
            </a:pPr>
            <a:r>
              <a:rPr lang="en-GB" b="1" dirty="0">
                <a:solidFill>
                  <a:schemeClr val="accent3">
                    <a:lumMod val="50000"/>
                  </a:schemeClr>
                </a:solidFill>
              </a:rPr>
              <a:t>Questions:</a:t>
            </a:r>
            <a:endParaRPr lang="en-GB" dirty="0">
              <a:solidFill>
                <a:schemeClr val="accent3">
                  <a:lumMod val="50000"/>
                </a:schemeClr>
              </a:solidFill>
            </a:endParaRPr>
          </a:p>
          <a:p>
            <a:pPr>
              <a:buFont typeface="Arial" panose="020B0604020202020204" pitchFamily="34" charset="0"/>
              <a:buChar char="•"/>
            </a:pPr>
            <a:r>
              <a:rPr lang="en-GB" dirty="0">
                <a:solidFill>
                  <a:schemeClr val="accent3">
                    <a:lumMod val="50000"/>
                  </a:schemeClr>
                </a:solidFill>
              </a:rPr>
              <a:t>What ethical risks are involved in accepting or refusing?</a:t>
            </a:r>
          </a:p>
          <a:p>
            <a:pPr>
              <a:buFont typeface="Arial" panose="020B0604020202020204" pitchFamily="34" charset="0"/>
              <a:buChar char="•"/>
            </a:pPr>
            <a:r>
              <a:rPr lang="en-GB" dirty="0">
                <a:solidFill>
                  <a:schemeClr val="accent3">
                    <a:lumMod val="50000"/>
                  </a:schemeClr>
                </a:solidFill>
              </a:rPr>
              <a:t>How does cultural context play into gift-giving?</a:t>
            </a:r>
          </a:p>
          <a:p>
            <a:pPr>
              <a:buFont typeface="Arial" panose="020B0604020202020204" pitchFamily="34" charset="0"/>
              <a:buChar char="•"/>
            </a:pPr>
            <a:r>
              <a:rPr lang="en-GB" dirty="0">
                <a:solidFill>
                  <a:schemeClr val="accent3">
                    <a:lumMod val="50000"/>
                  </a:schemeClr>
                </a:solidFill>
              </a:rPr>
              <a:t>What is your decision and how do you communicate it?</a:t>
            </a:r>
          </a:p>
        </p:txBody>
      </p:sp>
    </p:spTree>
    <p:extLst>
      <p:ext uri="{BB962C8B-B14F-4D97-AF65-F5344CB8AC3E}">
        <p14:creationId xmlns:p14="http://schemas.microsoft.com/office/powerpoint/2010/main" val="308807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4">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2A439C-FF8C-81C0-923B-34F4C17840E1}"/>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36073E5-CDCE-005F-C366-91F6B218B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D5EA9849-3AEF-ECF9-D517-CE2AE34601AE}"/>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D14B9436-8B60-F142-D352-DE284FC4ECC8}"/>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09DA9AB8-E294-CE9D-74A0-53218A092ED4}"/>
              </a:ext>
            </a:extLst>
          </p:cNvPr>
          <p:cNvSpPr txBox="1"/>
          <p:nvPr/>
        </p:nvSpPr>
        <p:spPr>
          <a:xfrm>
            <a:off x="643468" y="693289"/>
            <a:ext cx="5889412" cy="5693866"/>
          </a:xfrm>
          <a:prstGeom prst="rect">
            <a:avLst/>
          </a:prstGeom>
          <a:noFill/>
        </p:spPr>
        <p:txBody>
          <a:bodyPr wrap="square">
            <a:spAutoFit/>
          </a:bodyPr>
          <a:lstStyle/>
          <a:p>
            <a:pPr>
              <a:buNone/>
            </a:pPr>
            <a:r>
              <a:rPr lang="en-GB" sz="2800" b="1" dirty="0">
                <a:solidFill>
                  <a:schemeClr val="accent3">
                    <a:lumMod val="50000"/>
                  </a:schemeClr>
                </a:solidFill>
              </a:rPr>
              <a:t>Record Keeping and Information Sharing</a:t>
            </a:r>
          </a:p>
          <a:p>
            <a:pPr>
              <a:buNone/>
            </a:pPr>
            <a:endParaRPr lang="en-GB" sz="2800" b="1" dirty="0">
              <a:solidFill>
                <a:schemeClr val="accent3">
                  <a:lumMod val="50000"/>
                </a:schemeClr>
              </a:solidFill>
            </a:endParaRPr>
          </a:p>
          <a:p>
            <a:r>
              <a:rPr lang="en-GB" b="1" dirty="0">
                <a:solidFill>
                  <a:schemeClr val="accent3">
                    <a:lumMod val="50000"/>
                  </a:schemeClr>
                </a:solidFill>
              </a:rPr>
              <a:t>Examples:</a:t>
            </a:r>
            <a:endParaRPr lang="en-GB" dirty="0">
              <a:solidFill>
                <a:schemeClr val="accent3">
                  <a:lumMod val="50000"/>
                </a:schemeClr>
              </a:solidFill>
            </a:endParaRPr>
          </a:p>
          <a:p>
            <a:r>
              <a:rPr lang="en-GB" dirty="0">
                <a:solidFill>
                  <a:schemeClr val="accent3">
                    <a:lumMod val="50000"/>
                  </a:schemeClr>
                </a:solidFill>
              </a:rPr>
              <a:t>Deciding how much detail to include in notes.</a:t>
            </a:r>
          </a:p>
          <a:p>
            <a:r>
              <a:rPr lang="en-GB" dirty="0">
                <a:solidFill>
                  <a:schemeClr val="accent3">
                    <a:lumMod val="50000"/>
                  </a:schemeClr>
                </a:solidFill>
              </a:rPr>
              <a:t>Responding to legal requests for client records.</a:t>
            </a:r>
          </a:p>
          <a:p>
            <a:r>
              <a:rPr lang="en-GB" dirty="0">
                <a:solidFill>
                  <a:schemeClr val="accent3">
                    <a:lumMod val="50000"/>
                  </a:schemeClr>
                </a:solidFill>
              </a:rPr>
              <a:t>Handling cases where parents want to see a minor's session notes.</a:t>
            </a:r>
          </a:p>
          <a:p>
            <a:endParaRPr lang="en-GB" dirty="0">
              <a:solidFill>
                <a:schemeClr val="accent3">
                  <a:lumMod val="50000"/>
                </a:schemeClr>
              </a:solidFill>
            </a:endParaRPr>
          </a:p>
          <a:p>
            <a:r>
              <a:rPr lang="en-GB" b="1" dirty="0">
                <a:solidFill>
                  <a:schemeClr val="accent3">
                    <a:lumMod val="50000"/>
                  </a:schemeClr>
                </a:solidFill>
              </a:rPr>
              <a:t>The challenge:</a:t>
            </a:r>
            <a:br>
              <a:rPr lang="en-GB" dirty="0">
                <a:solidFill>
                  <a:schemeClr val="accent3">
                    <a:lumMod val="50000"/>
                  </a:schemeClr>
                </a:solidFill>
              </a:rPr>
            </a:br>
            <a:r>
              <a:rPr lang="en-GB" dirty="0">
                <a:solidFill>
                  <a:schemeClr val="accent3">
                    <a:lumMod val="50000"/>
                  </a:schemeClr>
                </a:solidFill>
              </a:rPr>
              <a:t>Protecting client privacy while meeting legal requirements.</a:t>
            </a:r>
          </a:p>
          <a:p>
            <a:r>
              <a:rPr lang="en-GB" dirty="0">
                <a:solidFill>
                  <a:schemeClr val="accent3">
                    <a:lumMod val="50000"/>
                  </a:schemeClr>
                </a:solidFill>
              </a:rPr>
              <a:t>What are the potential risks?</a:t>
            </a:r>
          </a:p>
          <a:p>
            <a:endParaRPr lang="en-GB" dirty="0">
              <a:solidFill>
                <a:schemeClr val="accent3">
                  <a:lumMod val="50000"/>
                </a:schemeClr>
              </a:solidFill>
            </a:endParaRPr>
          </a:p>
          <a:p>
            <a:r>
              <a:rPr lang="en-GB" b="1" dirty="0">
                <a:solidFill>
                  <a:schemeClr val="accent3">
                    <a:lumMod val="50000"/>
                  </a:schemeClr>
                </a:solidFill>
              </a:rPr>
              <a:t>What are the standards for which we must abide by?</a:t>
            </a:r>
          </a:p>
          <a:p>
            <a:endParaRPr lang="en-GB" dirty="0">
              <a:solidFill>
                <a:schemeClr val="accent3">
                  <a:lumMod val="50000"/>
                </a:schemeClr>
              </a:solidFill>
            </a:endParaRPr>
          </a:p>
          <a:p>
            <a:endParaRPr lang="en-GB" dirty="0">
              <a:solidFill>
                <a:schemeClr val="accent3">
                  <a:lumMod val="50000"/>
                </a:schemeClr>
              </a:solidFill>
            </a:endParaRPr>
          </a:p>
          <a:p>
            <a:pPr>
              <a:buNone/>
            </a:pPr>
            <a:endParaRPr lang="en-GB" sz="2800" b="1" dirty="0">
              <a:solidFill>
                <a:schemeClr val="accent3">
                  <a:lumMod val="50000"/>
                </a:schemeClr>
              </a:solidFill>
            </a:endParaRPr>
          </a:p>
        </p:txBody>
      </p:sp>
    </p:spTree>
    <p:extLst>
      <p:ext uri="{BB962C8B-B14F-4D97-AF65-F5344CB8AC3E}">
        <p14:creationId xmlns:p14="http://schemas.microsoft.com/office/powerpoint/2010/main" val="1052363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6BBC56-7109-EB01-F3DF-97700F5542D4}"/>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D36842A-F822-D86E-55B5-28DA7A09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21151767-14F8-9893-BC6B-389ABB09821B}"/>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B884F58E-E6B1-3F77-D33B-B3FB0926C719}"/>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D132612D-7A85-953E-9094-DC17B7EC6F36}"/>
              </a:ext>
            </a:extLst>
          </p:cNvPr>
          <p:cNvSpPr txBox="1"/>
          <p:nvPr/>
        </p:nvSpPr>
        <p:spPr>
          <a:xfrm>
            <a:off x="506830" y="787988"/>
            <a:ext cx="6096000" cy="5386090"/>
          </a:xfrm>
          <a:prstGeom prst="rect">
            <a:avLst/>
          </a:prstGeom>
          <a:noFill/>
        </p:spPr>
        <p:txBody>
          <a:bodyPr wrap="square">
            <a:spAutoFit/>
          </a:bodyPr>
          <a:lstStyle/>
          <a:p>
            <a:r>
              <a:rPr lang="en-GB" sz="2800" b="1" dirty="0">
                <a:solidFill>
                  <a:schemeClr val="accent3">
                    <a:lumMod val="50000"/>
                  </a:schemeClr>
                </a:solidFill>
              </a:rPr>
              <a:t>United Kingdom (BPS / HCPC)</a:t>
            </a:r>
          </a:p>
          <a:p>
            <a:endParaRPr lang="en-GB" sz="2800" b="1" dirty="0">
              <a:solidFill>
                <a:schemeClr val="accent3">
                  <a:lumMod val="50000"/>
                </a:schemeClr>
              </a:solidFill>
            </a:endParaRPr>
          </a:p>
          <a:p>
            <a:r>
              <a:rPr lang="en-GB" dirty="0">
                <a:solidFill>
                  <a:schemeClr val="accent3">
                    <a:lumMod val="50000"/>
                  </a:schemeClr>
                </a:solidFill>
              </a:rPr>
              <a:t>Uses </a:t>
            </a:r>
            <a:r>
              <a:rPr lang="en-GB" b="1" dirty="0">
                <a:solidFill>
                  <a:schemeClr val="accent3">
                    <a:lumMod val="50000"/>
                  </a:schemeClr>
                </a:solidFill>
              </a:rPr>
              <a:t>four ethical principles</a:t>
            </a:r>
            <a:r>
              <a:rPr lang="en-GB" dirty="0">
                <a:solidFill>
                  <a:schemeClr val="accent3">
                    <a:lumMod val="50000"/>
                  </a:schemeClr>
                </a:solidFill>
              </a:rPr>
              <a:t>: Respect, Competence, Responsibility, Integrity.</a:t>
            </a:r>
          </a:p>
          <a:p>
            <a:endParaRPr lang="en-GB" dirty="0">
              <a:solidFill>
                <a:schemeClr val="accent3">
                  <a:lumMod val="50000"/>
                </a:schemeClr>
              </a:solidFill>
            </a:endParaRPr>
          </a:p>
          <a:p>
            <a:pPr marL="285750" indent="-285750">
              <a:buFont typeface="Wingdings" panose="05000000000000000000" pitchFamily="2" charset="2"/>
              <a:buChar char="v"/>
            </a:pPr>
            <a:r>
              <a:rPr lang="en-GB" dirty="0">
                <a:solidFill>
                  <a:schemeClr val="accent3">
                    <a:lumMod val="50000"/>
                  </a:schemeClr>
                </a:solidFill>
              </a:rPr>
              <a:t>Strong emphasis on </a:t>
            </a:r>
            <a:r>
              <a:rPr lang="en-GB" b="1" i="1" dirty="0">
                <a:solidFill>
                  <a:schemeClr val="accent3">
                    <a:lumMod val="50000"/>
                  </a:schemeClr>
                </a:solidFill>
              </a:rPr>
              <a:t>informed consent</a:t>
            </a:r>
            <a:r>
              <a:rPr lang="en-GB" b="1" dirty="0">
                <a:solidFill>
                  <a:schemeClr val="accent3">
                    <a:lumMod val="50000"/>
                  </a:schemeClr>
                </a:solidFill>
              </a:rPr>
              <a:t> </a:t>
            </a:r>
            <a:r>
              <a:rPr lang="en-GB" dirty="0">
                <a:solidFill>
                  <a:schemeClr val="accent3">
                    <a:lumMod val="50000"/>
                  </a:schemeClr>
                </a:solidFill>
              </a:rPr>
              <a:t>and </a:t>
            </a:r>
            <a:r>
              <a:rPr lang="en-GB" b="1" i="1" dirty="0">
                <a:solidFill>
                  <a:schemeClr val="accent3">
                    <a:lumMod val="50000"/>
                  </a:schemeClr>
                </a:solidFill>
              </a:rPr>
              <a:t>service-user involvement</a:t>
            </a:r>
            <a:endParaRPr lang="en-GB" b="1" dirty="0">
              <a:solidFill>
                <a:schemeClr val="accent3">
                  <a:lumMod val="50000"/>
                </a:schemeClr>
              </a:solidFill>
            </a:endParaRPr>
          </a:p>
          <a:p>
            <a:pPr marL="285750" indent="-285750">
              <a:buFont typeface="Wingdings" panose="05000000000000000000" pitchFamily="2" charset="2"/>
              <a:buChar char="v"/>
            </a:pPr>
            <a:r>
              <a:rPr lang="en-GB" dirty="0">
                <a:solidFill>
                  <a:schemeClr val="accent3">
                    <a:lumMod val="50000"/>
                  </a:schemeClr>
                </a:solidFill>
              </a:rPr>
              <a:t>HCPC legally governs psychologists → missteps can mean losing registration</a:t>
            </a:r>
          </a:p>
          <a:p>
            <a:pPr marL="285750" indent="-285750">
              <a:buFont typeface="Wingdings" panose="05000000000000000000" pitchFamily="2" charset="2"/>
              <a:buChar char="v"/>
            </a:pPr>
            <a:r>
              <a:rPr lang="en-GB" dirty="0">
                <a:solidFill>
                  <a:schemeClr val="accent3">
                    <a:lumMod val="50000"/>
                  </a:schemeClr>
                </a:solidFill>
              </a:rPr>
              <a:t>Safeguarding laws (adults &amp; children) strongly influence confidentiality decisions</a:t>
            </a:r>
          </a:p>
          <a:p>
            <a:br>
              <a:rPr lang="en-GB" dirty="0">
                <a:solidFill>
                  <a:schemeClr val="accent3">
                    <a:lumMod val="50000"/>
                  </a:schemeClr>
                </a:solidFill>
              </a:rPr>
            </a:br>
            <a:r>
              <a:rPr lang="en-GB" dirty="0">
                <a:solidFill>
                  <a:schemeClr val="accent3">
                    <a:lumMod val="50000"/>
                  </a:schemeClr>
                </a:solidFill>
              </a:rPr>
              <a:t>UK psychologists often face dilemmas involving NHS systems, waitlists, and multi-agency work (schools, GPs, social services).</a:t>
            </a:r>
          </a:p>
          <a:p>
            <a:endParaRPr lang="en-GB" dirty="0">
              <a:solidFill>
                <a:schemeClr val="accent3">
                  <a:lumMod val="50000"/>
                </a:schemeClr>
              </a:solidFill>
            </a:endParaRPr>
          </a:p>
          <a:p>
            <a:r>
              <a:rPr lang="en-GB" b="1" dirty="0">
                <a:solidFill>
                  <a:schemeClr val="accent3">
                    <a:lumMod val="50000"/>
                  </a:schemeClr>
                </a:solidFill>
              </a:rPr>
              <a:t>How do you think this might differ from the APA ethical code?</a:t>
            </a:r>
          </a:p>
        </p:txBody>
      </p:sp>
    </p:spTree>
    <p:extLst>
      <p:ext uri="{BB962C8B-B14F-4D97-AF65-F5344CB8AC3E}">
        <p14:creationId xmlns:p14="http://schemas.microsoft.com/office/powerpoint/2010/main" val="349523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A32DAB-99FB-259D-690D-F99AD06AA9E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05FAA18-C9B3-B4D1-34D5-A48FE3958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17F1A22-FDE4-0839-B13F-80B1527D30A2}"/>
              </a:ext>
            </a:extLst>
          </p:cNvPr>
          <p:cNvSpPr>
            <a:spLocks noGrp="1"/>
          </p:cNvSpPr>
          <p:nvPr>
            <p:ph type="ctrTitle"/>
          </p:nvPr>
        </p:nvSpPr>
        <p:spPr>
          <a:xfrm>
            <a:off x="643468" y="643467"/>
            <a:ext cx="4620584" cy="4567137"/>
          </a:xfrm>
        </p:spPr>
        <p:txBody>
          <a:bodyPr>
            <a:normAutofit/>
          </a:bodyPr>
          <a:lstStyle/>
          <a:p>
            <a:pPr algn="l"/>
            <a:br>
              <a:rPr lang="en-GB" sz="2000" dirty="0">
                <a:solidFill>
                  <a:schemeClr val="accent3">
                    <a:lumMod val="50000"/>
                  </a:schemeClr>
                </a:solidFill>
              </a:rPr>
            </a:br>
            <a:endParaRPr lang="en-GB" sz="2000" dirty="0">
              <a:solidFill>
                <a:schemeClr val="accent3">
                  <a:lumMod val="50000"/>
                </a:schemeClr>
              </a:solidFill>
            </a:endParaRPr>
          </a:p>
        </p:txBody>
      </p:sp>
      <p:pic>
        <p:nvPicPr>
          <p:cNvPr id="5" name="Picture 4" descr="Close up of an olive branch on a sunset">
            <a:extLst>
              <a:ext uri="{FF2B5EF4-FFF2-40B4-BE49-F238E27FC236}">
                <a16:creationId xmlns:a16="http://schemas.microsoft.com/office/drawing/2014/main" id="{5D8C0789-1D4B-7268-7056-F35757344FA1}"/>
              </a:ext>
            </a:extLst>
          </p:cNvPr>
          <p:cNvPicPr>
            <a:picLocks noChangeAspect="1"/>
          </p:cNvPicPr>
          <p:nvPr/>
        </p:nvPicPr>
        <p:blipFill>
          <a:blip r:embed="rId2">
            <a:extLst>
              <a:ext uri="{28A0092B-C50C-407E-A947-70E740481C1C}">
                <a14:useLocalDpi xmlns:a14="http://schemas.microsoft.com/office/drawing/2010/main" val="0"/>
              </a:ext>
            </a:extLst>
          </a:blip>
          <a:srcRect l="26604" r="1535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9D21D32D-ED83-7E01-B322-F9ADD5FA889E}"/>
              </a:ext>
            </a:extLst>
          </p:cNvPr>
          <p:cNvSpPr txBox="1"/>
          <p:nvPr/>
        </p:nvSpPr>
        <p:spPr>
          <a:xfrm>
            <a:off x="304800" y="572347"/>
            <a:ext cx="6480910" cy="6063198"/>
          </a:xfrm>
          <a:prstGeom prst="rect">
            <a:avLst/>
          </a:prstGeom>
          <a:noFill/>
        </p:spPr>
        <p:txBody>
          <a:bodyPr wrap="square">
            <a:spAutoFit/>
          </a:bodyPr>
          <a:lstStyle/>
          <a:p>
            <a:pPr>
              <a:buNone/>
            </a:pPr>
            <a:r>
              <a:rPr lang="en-GB" sz="2800" b="1" dirty="0">
                <a:solidFill>
                  <a:schemeClr val="accent3">
                    <a:lumMod val="50000"/>
                  </a:schemeClr>
                </a:solidFill>
              </a:rPr>
              <a:t>And finally… your last ethical dilemma:</a:t>
            </a:r>
          </a:p>
          <a:p>
            <a:pPr>
              <a:buNone/>
            </a:pPr>
            <a:endParaRPr lang="en-GB" b="1" dirty="0">
              <a:solidFill>
                <a:schemeClr val="accent3">
                  <a:lumMod val="50000"/>
                </a:schemeClr>
              </a:solidFill>
            </a:endParaRPr>
          </a:p>
          <a:p>
            <a:r>
              <a:rPr lang="en-GB" dirty="0">
                <a:solidFill>
                  <a:schemeClr val="accent3">
                    <a:lumMod val="50000"/>
                  </a:schemeClr>
                </a:solidFill>
              </a:rPr>
              <a:t>In a group trauma programme, one member discloses information that implies another member (in the same group) may be at risk of domestic violence.</a:t>
            </a:r>
            <a:br>
              <a:rPr lang="en-GB" dirty="0">
                <a:solidFill>
                  <a:schemeClr val="accent3">
                    <a:lumMod val="50000"/>
                  </a:schemeClr>
                </a:solidFill>
              </a:rPr>
            </a:br>
            <a:r>
              <a:rPr lang="en-GB" dirty="0">
                <a:solidFill>
                  <a:schemeClr val="accent3">
                    <a:lumMod val="50000"/>
                  </a:schemeClr>
                </a:solidFill>
              </a:rPr>
              <a:t>The person at risk has never shared this and may not want disclosure.</a:t>
            </a:r>
          </a:p>
          <a:p>
            <a:endParaRPr lang="en-GB" dirty="0">
              <a:solidFill>
                <a:schemeClr val="accent3">
                  <a:lumMod val="50000"/>
                </a:schemeClr>
              </a:solidFill>
            </a:endParaRPr>
          </a:p>
          <a:p>
            <a:r>
              <a:rPr lang="en-GB" b="1" dirty="0">
                <a:solidFill>
                  <a:schemeClr val="accent3">
                    <a:lumMod val="50000"/>
                  </a:schemeClr>
                </a:solidFill>
              </a:rPr>
              <a:t>Complicating factors:</a:t>
            </a:r>
            <a:endParaRPr lang="en-GB" dirty="0">
              <a:solidFill>
                <a:schemeClr val="accent3">
                  <a:lumMod val="50000"/>
                </a:schemeClr>
              </a:solidFill>
            </a:endParaRPr>
          </a:p>
          <a:p>
            <a:r>
              <a:rPr lang="en-GB" dirty="0">
                <a:solidFill>
                  <a:schemeClr val="accent3">
                    <a:lumMod val="50000"/>
                  </a:schemeClr>
                </a:solidFill>
              </a:rPr>
              <a:t>Group confidentiality</a:t>
            </a:r>
          </a:p>
          <a:p>
            <a:r>
              <a:rPr lang="en-GB" dirty="0">
                <a:solidFill>
                  <a:schemeClr val="accent3">
                    <a:lumMod val="50000"/>
                  </a:schemeClr>
                </a:solidFill>
              </a:rPr>
              <a:t>Potential safeguarding issue</a:t>
            </a:r>
          </a:p>
          <a:p>
            <a:r>
              <a:rPr lang="en-GB" dirty="0">
                <a:solidFill>
                  <a:schemeClr val="accent3">
                    <a:lumMod val="50000"/>
                  </a:schemeClr>
                </a:solidFill>
              </a:rPr>
              <a:t>Balancing safety with respect for autonomy</a:t>
            </a:r>
          </a:p>
          <a:p>
            <a:r>
              <a:rPr lang="en-GB" dirty="0">
                <a:solidFill>
                  <a:schemeClr val="accent3">
                    <a:lumMod val="50000"/>
                  </a:schemeClr>
                </a:solidFill>
              </a:rPr>
              <a:t>Managing group dynamics after the breach</a:t>
            </a:r>
          </a:p>
          <a:p>
            <a:endParaRPr lang="en-GB" b="1" dirty="0">
              <a:solidFill>
                <a:schemeClr val="accent3">
                  <a:lumMod val="50000"/>
                </a:schemeClr>
              </a:solidFill>
            </a:endParaRPr>
          </a:p>
          <a:p>
            <a:r>
              <a:rPr lang="en-GB" b="1" dirty="0">
                <a:solidFill>
                  <a:schemeClr val="accent3">
                    <a:lumMod val="50000"/>
                  </a:schemeClr>
                </a:solidFill>
              </a:rPr>
              <a:t>Questions:</a:t>
            </a:r>
            <a:endParaRPr lang="en-GB" dirty="0">
              <a:solidFill>
                <a:schemeClr val="accent3">
                  <a:lumMod val="50000"/>
                </a:schemeClr>
              </a:solidFill>
            </a:endParaRPr>
          </a:p>
          <a:p>
            <a:r>
              <a:rPr lang="en-GB" dirty="0">
                <a:solidFill>
                  <a:schemeClr val="accent3">
                    <a:lumMod val="50000"/>
                  </a:schemeClr>
                </a:solidFill>
              </a:rPr>
              <a:t>How do you ethically respond without singling out or humiliating the vulnerable member?</a:t>
            </a:r>
          </a:p>
          <a:p>
            <a:r>
              <a:rPr lang="en-GB" dirty="0">
                <a:solidFill>
                  <a:schemeClr val="accent3">
                    <a:lumMod val="50000"/>
                  </a:schemeClr>
                </a:solidFill>
              </a:rPr>
              <a:t>Do you follow safeguarding procedures even if the client does not consent?</a:t>
            </a:r>
          </a:p>
          <a:p>
            <a:r>
              <a:rPr lang="en-GB" dirty="0">
                <a:solidFill>
                  <a:schemeClr val="accent3">
                    <a:lumMod val="50000"/>
                  </a:schemeClr>
                </a:solidFill>
              </a:rPr>
              <a:t>How do you restore the group’s sense of safety?</a:t>
            </a:r>
          </a:p>
          <a:p>
            <a:pPr>
              <a:buNone/>
            </a:pPr>
            <a:endParaRPr lang="en-GB" b="1" dirty="0"/>
          </a:p>
        </p:txBody>
      </p:sp>
    </p:spTree>
    <p:extLst>
      <p:ext uri="{BB962C8B-B14F-4D97-AF65-F5344CB8AC3E}">
        <p14:creationId xmlns:p14="http://schemas.microsoft.com/office/powerpoint/2010/main" val="304361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10" end="10"/>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12" end="12"/>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1692</Words>
  <Application>Microsoft Office PowerPoint</Application>
  <PresentationFormat>Widescreen</PresentationFormat>
  <Paragraphs>272</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Aptos Display</vt:lpstr>
      <vt:lpstr>Arial</vt:lpstr>
      <vt:lpstr>Calibri</vt:lpstr>
      <vt:lpstr>Wingdings</vt:lpstr>
      <vt:lpstr>Office Theme</vt:lpstr>
      <vt:lpstr>Counselling Psychology</vt:lpstr>
      <vt:lpstr>A counselling psychologist is a licensed mental health professional who helps people improve their well-being, mental health, and ability to function by using psychological theories and evidence-based practices.   Their role overlaps with clinical psychologists, but counselling psychology often places extra emphasis on strengths, wellness, life transitions, and everyday functioning, not only on mental illness.</vt:lpstr>
      <vt:lpstr>Core roles of a counselling psychologist 1. Assessment Conduct psychological assessments and interviews Identify emotional, social, behavioural, and developmental issues Understand clients’ strengths, life context, and coping styles   2. Therapy and Intervention Provide talking therapies (e.g., CBT, person-centred therapy, ACT, psychodynamic approaches) Help clients cope with anxiety, depression, stress, relationship issues, trauma, grief, self-esteem problems, life transitions, etc. Work with individuals, couples, families, or groups </vt:lpstr>
      <vt:lpstr>3. Support for Life Challenges Assist with career decisions, identity development, adjustment issues Promote personal growth and resilience Provide guidance during major life changes (e.g., divorce, retirement, relocation)  4. Research and Evidence-Based Practice Use psychological research to inform treatment Sometimes conduct their own research on mental health, wellbeing, and therapy outcomes </vt:lpstr>
      <vt:lpstr>5. Consultation and Collaboration Work with schools, workplaces, healthcare teams, and community organisations Offer expertise on mental health, conflict resolution, and wellbeing practices  6. Prevention and Education Deliver workshops on stress management, communication, mental health awareness Design programs to prevent psychological distress or promote wellbeing  </vt:lpstr>
      <vt:lpstr> </vt:lpstr>
      <vt:lpstr>Counselling vs Clinical Psychologists </vt:lpstr>
      <vt:lpstr> </vt:lpstr>
      <vt:lpstr> </vt:lpstr>
      <vt:lpstr> </vt:lpstr>
      <vt:lpstr> </vt:lpstr>
      <vt:lpstr> </vt:lpstr>
      <vt:lpstr> </vt:lpstr>
      <vt:lpstr> </vt:lpstr>
      <vt:lpstr>Competence and Scope of Practice   Scenario: A client begins therapy for stress but reveals severe dissociative symptoms and a trauma history beyond the psychologist’s training.  Dilemma: Knowing when a client’s needs fall outside the psychologist’s expertise.  How would you resolve the issue?  </vt:lpstr>
      <vt:lpstr> </vt:lpstr>
      <vt:lpstr> </vt:lpstr>
      <vt:lpstr> </vt:lpstr>
      <vt:lpstr> </vt:lpstr>
      <vt:lpstr> </vt:lpstr>
      <vt:lpstr> </vt:lpstr>
      <vt:lpstr> </vt:lpstr>
      <vt:lpstr> </vt:lpstr>
      <vt:lpstr> </vt:lpstr>
      <vt:lpstr> </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2025-11-29T13:51:56Z</dcterms:created>
  <dcterms:modified xsi:type="dcterms:W3CDTF">2025-11-30T13:54:05Z</dcterms:modified>
</cp:coreProperties>
</file>