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39"/>
  </p:notesMasterIdLst>
  <p:handoutMasterIdLst>
    <p:handoutMasterId r:id="rId40"/>
  </p:handoutMasterIdLst>
  <p:sldIdLst>
    <p:sldId id="256" r:id="rId5"/>
    <p:sldId id="658" r:id="rId6"/>
    <p:sldId id="463" r:id="rId7"/>
    <p:sldId id="660" r:id="rId8"/>
    <p:sldId id="666" r:id="rId9"/>
    <p:sldId id="668" r:id="rId10"/>
    <p:sldId id="664" r:id="rId11"/>
    <p:sldId id="321" r:id="rId12"/>
    <p:sldId id="328" r:id="rId13"/>
    <p:sldId id="615" r:id="rId14"/>
    <p:sldId id="324" r:id="rId15"/>
    <p:sldId id="326" r:id="rId16"/>
    <p:sldId id="670" r:id="rId17"/>
    <p:sldId id="673" r:id="rId18"/>
    <p:sldId id="360" r:id="rId19"/>
    <p:sldId id="674" r:id="rId20"/>
    <p:sldId id="677" r:id="rId21"/>
    <p:sldId id="680" r:id="rId22"/>
    <p:sldId id="678" r:id="rId23"/>
    <p:sldId id="679" r:id="rId24"/>
    <p:sldId id="676" r:id="rId25"/>
    <p:sldId id="681" r:id="rId26"/>
    <p:sldId id="683" r:id="rId27"/>
    <p:sldId id="684" r:id="rId28"/>
    <p:sldId id="682" r:id="rId29"/>
    <p:sldId id="686" r:id="rId30"/>
    <p:sldId id="687" r:id="rId31"/>
    <p:sldId id="688" r:id="rId32"/>
    <p:sldId id="348" r:id="rId33"/>
    <p:sldId id="689" r:id="rId34"/>
    <p:sldId id="691" r:id="rId35"/>
    <p:sldId id="669" r:id="rId36"/>
    <p:sldId id="690" r:id="rId37"/>
    <p:sldId id="524" r:id="rId38"/>
  </p:sldIdLst>
  <p:sldSz cx="12192000" cy="6858000"/>
  <p:notesSz cx="6858000" cy="994568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15:guide id="1" orient="horz" pos="3133" userDrawn="1">
          <p15:clr>
            <a:srgbClr val="A4A3A4"/>
          </p15:clr>
        </p15:guide>
        <p15:guide id="2" pos="2161"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4768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B9A264F-4E6C-75D3-8F74-6C3A7F8F97A5}" v="2" dt="2024-10-10T12:08:04.262"/>
    <p1510:client id="{93D2EFC5-21A3-B307-F3B3-78F1492C35A7}" v="762" dt="2024-10-08T15:07:36.672"/>
    <p1510:client id="{9ABEDD87-6321-31BF-1C64-2018DBA80C06}" v="2266" dt="2024-10-10T12:05:17.03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E8B1032C-EA38-4F05-BA0D-38AFFFC7BED3}" styleName="Light Style 3 - Accent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1812" autoAdjust="0"/>
    <p:restoredTop sz="75857" autoAdjust="0"/>
  </p:normalViewPr>
  <p:slideViewPr>
    <p:cSldViewPr>
      <p:cViewPr varScale="1">
        <p:scale>
          <a:sx n="82" d="100"/>
          <a:sy n="82" d="100"/>
        </p:scale>
        <p:origin x="1344" y="176"/>
      </p:cViewPr>
      <p:guideLst>
        <p:guide orient="horz" pos="2160"/>
        <p:guide pos="3840"/>
      </p:guideLst>
    </p:cSldViewPr>
  </p:slideViewPr>
  <p:outlineViewPr>
    <p:cViewPr>
      <p:scale>
        <a:sx n="33" d="100"/>
        <a:sy n="33" d="100"/>
      </p:scale>
      <p:origin x="0" y="-27296"/>
    </p:cViewPr>
  </p:outlineViewPr>
  <p:notesTextViewPr>
    <p:cViewPr>
      <p:scale>
        <a:sx n="3" d="2"/>
        <a:sy n="3" d="2"/>
      </p:scale>
      <p:origin x="0" y="0"/>
    </p:cViewPr>
  </p:notesTextViewPr>
  <p:sorterViewPr>
    <p:cViewPr>
      <p:scale>
        <a:sx n="80" d="100"/>
        <a:sy n="80" d="100"/>
      </p:scale>
      <p:origin x="0" y="0"/>
    </p:cViewPr>
  </p:sorterViewPr>
  <p:notesViewPr>
    <p:cSldViewPr>
      <p:cViewPr varScale="1">
        <p:scale>
          <a:sx n="81" d="100"/>
          <a:sy n="81" d="100"/>
        </p:scale>
        <p:origin x="3978" y="84"/>
      </p:cViewPr>
      <p:guideLst>
        <p:guide orient="horz" pos="3133"/>
        <p:guide pos="2161"/>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notesMaster" Target="notesMasters/notesMaster1.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handoutMaster" Target="handoutMasters/handoutMaster1.xml"/><Relationship Id="rId45"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microsoft.com/office/2015/10/relationships/revisionInfo" Target="revisionInfo.xml"/><Relationship Id="rId20" Type="http://schemas.openxmlformats.org/officeDocument/2006/relationships/slide" Target="slides/slide16.xml"/><Relationship Id="rId41"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ames Moore" userId="S::j.moore@uwtsd.ac.uk::2734fbee-75e6-4c68-b1e1-71d90938a1bc" providerId="AD" clId="Web-{0B9A264F-4E6C-75D3-8F74-6C3A7F8F97A5}"/>
    <pc:docChg chg="modSld">
      <pc:chgData name="James Moore" userId="S::j.moore@uwtsd.ac.uk::2734fbee-75e6-4c68-b1e1-71d90938a1bc" providerId="AD" clId="Web-{0B9A264F-4E6C-75D3-8F74-6C3A7F8F97A5}" dt="2024-10-10T12:08:04.262" v="1" actId="20577"/>
      <pc:docMkLst>
        <pc:docMk/>
      </pc:docMkLst>
      <pc:sldChg chg="modSp">
        <pc:chgData name="James Moore" userId="S::j.moore@uwtsd.ac.uk::2734fbee-75e6-4c68-b1e1-71d90938a1bc" providerId="AD" clId="Web-{0B9A264F-4E6C-75D3-8F74-6C3A7F8F97A5}" dt="2024-10-10T12:08:04.262" v="1" actId="20577"/>
        <pc:sldMkLst>
          <pc:docMk/>
          <pc:sldMk cId="2087353130" sldId="256"/>
        </pc:sldMkLst>
        <pc:spChg chg="mod">
          <ac:chgData name="James Moore" userId="S::j.moore@uwtsd.ac.uk::2734fbee-75e6-4c68-b1e1-71d90938a1bc" providerId="AD" clId="Web-{0B9A264F-4E6C-75D3-8F74-6C3A7F8F97A5}" dt="2024-10-10T12:08:04.262" v="1" actId="20577"/>
          <ac:spMkLst>
            <pc:docMk/>
            <pc:sldMk cId="2087353130" sldId="256"/>
            <ac:spMk id="3" creationId="{22C6E451-9A9C-40B0-8CEB-03CB8540F3F1}"/>
          </ac:spMkLst>
        </pc:spChg>
      </pc:sldChg>
    </pc:docChg>
  </pc:docChgLst>
  <pc:docChgLst>
    <pc:chgData name="James Moore" userId="S::j.moore@uwtsd.ac.uk::2734fbee-75e6-4c68-b1e1-71d90938a1bc" providerId="AD" clId="Web-{9ABEDD87-6321-31BF-1C64-2018DBA80C06}"/>
    <pc:docChg chg="addSld delSld modSld sldOrd">
      <pc:chgData name="James Moore" userId="S::j.moore@uwtsd.ac.uk::2734fbee-75e6-4c68-b1e1-71d90938a1bc" providerId="AD" clId="Web-{9ABEDD87-6321-31BF-1C64-2018DBA80C06}" dt="2024-10-10T12:05:17.032" v="3598" actId="20577"/>
      <pc:docMkLst>
        <pc:docMk/>
      </pc:docMkLst>
      <pc:sldChg chg="modNotes">
        <pc:chgData name="James Moore" userId="S::j.moore@uwtsd.ac.uk::2734fbee-75e6-4c68-b1e1-71d90938a1bc" providerId="AD" clId="Web-{9ABEDD87-6321-31BF-1C64-2018DBA80C06}" dt="2024-10-10T12:01:07.211" v="3528"/>
        <pc:sldMkLst>
          <pc:docMk/>
          <pc:sldMk cId="1666141350" sldId="348"/>
        </pc:sldMkLst>
      </pc:sldChg>
      <pc:sldChg chg="del">
        <pc:chgData name="James Moore" userId="S::j.moore@uwtsd.ac.uk::2734fbee-75e6-4c68-b1e1-71d90938a1bc" providerId="AD" clId="Web-{9ABEDD87-6321-31BF-1C64-2018DBA80C06}" dt="2024-10-10T08:55:07.454" v="244"/>
        <pc:sldMkLst>
          <pc:docMk/>
          <pc:sldMk cId="2437778186" sldId="537"/>
        </pc:sldMkLst>
      </pc:sldChg>
      <pc:sldChg chg="del">
        <pc:chgData name="James Moore" userId="S::j.moore@uwtsd.ac.uk::2734fbee-75e6-4c68-b1e1-71d90938a1bc" providerId="AD" clId="Web-{9ABEDD87-6321-31BF-1C64-2018DBA80C06}" dt="2024-10-10T08:54:59.751" v="243"/>
        <pc:sldMkLst>
          <pc:docMk/>
          <pc:sldMk cId="1484791529" sldId="616"/>
        </pc:sldMkLst>
      </pc:sldChg>
      <pc:sldChg chg="del">
        <pc:chgData name="James Moore" userId="S::j.moore@uwtsd.ac.uk::2734fbee-75e6-4c68-b1e1-71d90938a1bc" providerId="AD" clId="Web-{9ABEDD87-6321-31BF-1C64-2018DBA80C06}" dt="2024-10-10T08:57:04.519" v="246"/>
        <pc:sldMkLst>
          <pc:docMk/>
          <pc:sldMk cId="2061443691" sldId="619"/>
        </pc:sldMkLst>
      </pc:sldChg>
      <pc:sldChg chg="del">
        <pc:chgData name="James Moore" userId="S::j.moore@uwtsd.ac.uk::2734fbee-75e6-4c68-b1e1-71d90938a1bc" providerId="AD" clId="Web-{9ABEDD87-6321-31BF-1C64-2018DBA80C06}" dt="2024-10-10T08:57:16.941" v="248"/>
        <pc:sldMkLst>
          <pc:docMk/>
          <pc:sldMk cId="1523551698" sldId="631"/>
        </pc:sldMkLst>
      </pc:sldChg>
      <pc:sldChg chg="del">
        <pc:chgData name="James Moore" userId="S::j.moore@uwtsd.ac.uk::2734fbee-75e6-4c68-b1e1-71d90938a1bc" providerId="AD" clId="Web-{9ABEDD87-6321-31BF-1C64-2018DBA80C06}" dt="2024-10-10T08:56:59.941" v="245"/>
        <pc:sldMkLst>
          <pc:docMk/>
          <pc:sldMk cId="1979947973" sldId="637"/>
        </pc:sldMkLst>
      </pc:sldChg>
      <pc:sldChg chg="del">
        <pc:chgData name="James Moore" userId="S::j.moore@uwtsd.ac.uk::2734fbee-75e6-4c68-b1e1-71d90938a1bc" providerId="AD" clId="Web-{9ABEDD87-6321-31BF-1C64-2018DBA80C06}" dt="2024-10-10T12:01:23.665" v="3530"/>
        <pc:sldMkLst>
          <pc:docMk/>
          <pc:sldMk cId="3331127284" sldId="656"/>
        </pc:sldMkLst>
      </pc:sldChg>
      <pc:sldChg chg="modSp">
        <pc:chgData name="James Moore" userId="S::j.moore@uwtsd.ac.uk::2734fbee-75e6-4c68-b1e1-71d90938a1bc" providerId="AD" clId="Web-{9ABEDD87-6321-31BF-1C64-2018DBA80C06}" dt="2024-10-10T08:54:49.235" v="239" actId="20577"/>
        <pc:sldMkLst>
          <pc:docMk/>
          <pc:sldMk cId="3748452510" sldId="658"/>
        </pc:sldMkLst>
        <pc:spChg chg="mod">
          <ac:chgData name="James Moore" userId="S::j.moore@uwtsd.ac.uk::2734fbee-75e6-4c68-b1e1-71d90938a1bc" providerId="AD" clId="Web-{9ABEDD87-6321-31BF-1C64-2018DBA80C06}" dt="2024-10-10T08:54:49.235" v="239" actId="20577"/>
          <ac:spMkLst>
            <pc:docMk/>
            <pc:sldMk cId="3748452510" sldId="658"/>
            <ac:spMk id="2" creationId="{2A207C74-AB0C-51A6-DE3D-7B20B3577E6F}"/>
          </ac:spMkLst>
        </pc:spChg>
      </pc:sldChg>
      <pc:sldChg chg="del">
        <pc:chgData name="James Moore" userId="S::j.moore@uwtsd.ac.uk::2734fbee-75e6-4c68-b1e1-71d90938a1bc" providerId="AD" clId="Web-{9ABEDD87-6321-31BF-1C64-2018DBA80C06}" dt="2024-10-10T08:54:53.657" v="240"/>
        <pc:sldMkLst>
          <pc:docMk/>
          <pc:sldMk cId="275173470" sldId="659"/>
        </pc:sldMkLst>
      </pc:sldChg>
      <pc:sldChg chg="del">
        <pc:chgData name="James Moore" userId="S::j.moore@uwtsd.ac.uk::2734fbee-75e6-4c68-b1e1-71d90938a1bc" providerId="AD" clId="Web-{9ABEDD87-6321-31BF-1C64-2018DBA80C06}" dt="2024-10-10T08:54:57.579" v="242"/>
        <pc:sldMkLst>
          <pc:docMk/>
          <pc:sldMk cId="991266798" sldId="661"/>
        </pc:sldMkLst>
      </pc:sldChg>
      <pc:sldChg chg="del">
        <pc:chgData name="James Moore" userId="S::j.moore@uwtsd.ac.uk::2734fbee-75e6-4c68-b1e1-71d90938a1bc" providerId="AD" clId="Web-{9ABEDD87-6321-31BF-1C64-2018DBA80C06}" dt="2024-10-10T08:54:56.672" v="241"/>
        <pc:sldMkLst>
          <pc:docMk/>
          <pc:sldMk cId="2879423239" sldId="662"/>
        </pc:sldMkLst>
      </pc:sldChg>
      <pc:sldChg chg="del">
        <pc:chgData name="James Moore" userId="S::j.moore@uwtsd.ac.uk::2734fbee-75e6-4c68-b1e1-71d90938a1bc" providerId="AD" clId="Web-{9ABEDD87-6321-31BF-1C64-2018DBA80C06}" dt="2024-10-10T08:57:38.848" v="251"/>
        <pc:sldMkLst>
          <pc:docMk/>
          <pc:sldMk cId="3506945095" sldId="667"/>
        </pc:sldMkLst>
      </pc:sldChg>
      <pc:sldChg chg="del">
        <pc:chgData name="James Moore" userId="S::j.moore@uwtsd.ac.uk::2734fbee-75e6-4c68-b1e1-71d90938a1bc" providerId="AD" clId="Web-{9ABEDD87-6321-31BF-1C64-2018DBA80C06}" dt="2024-10-10T08:57:26.676" v="249"/>
        <pc:sldMkLst>
          <pc:docMk/>
          <pc:sldMk cId="855229925" sldId="671"/>
        </pc:sldMkLst>
      </pc:sldChg>
      <pc:sldChg chg="del">
        <pc:chgData name="James Moore" userId="S::j.moore@uwtsd.ac.uk::2734fbee-75e6-4c68-b1e1-71d90938a1bc" providerId="AD" clId="Web-{9ABEDD87-6321-31BF-1C64-2018DBA80C06}" dt="2024-10-10T08:57:31.348" v="250"/>
        <pc:sldMkLst>
          <pc:docMk/>
          <pc:sldMk cId="1502697219" sldId="675"/>
        </pc:sldMkLst>
      </pc:sldChg>
      <pc:sldChg chg="modSp ord modNotes">
        <pc:chgData name="James Moore" userId="S::j.moore@uwtsd.ac.uk::2734fbee-75e6-4c68-b1e1-71d90938a1bc" providerId="AD" clId="Web-{9ABEDD87-6321-31BF-1C64-2018DBA80C06}" dt="2024-10-10T11:28:27.991" v="2559"/>
        <pc:sldMkLst>
          <pc:docMk/>
          <pc:sldMk cId="4092811143" sldId="676"/>
        </pc:sldMkLst>
        <pc:spChg chg="mod">
          <ac:chgData name="James Moore" userId="S::j.moore@uwtsd.ac.uk::2734fbee-75e6-4c68-b1e1-71d90938a1bc" providerId="AD" clId="Web-{9ABEDD87-6321-31BF-1C64-2018DBA80C06}" dt="2024-10-10T09:07:23.205" v="385" actId="20577"/>
          <ac:spMkLst>
            <pc:docMk/>
            <pc:sldMk cId="4092811143" sldId="676"/>
            <ac:spMk id="2" creationId="{9AC54EB6-9BB9-5378-3C2C-C11A25021DC9}"/>
          </ac:spMkLst>
        </pc:spChg>
      </pc:sldChg>
      <pc:sldChg chg="addSp delSp modSp add replId">
        <pc:chgData name="James Moore" userId="S::j.moore@uwtsd.ac.uk::2734fbee-75e6-4c68-b1e1-71d90938a1bc" providerId="AD" clId="Web-{9ABEDD87-6321-31BF-1C64-2018DBA80C06}" dt="2024-10-10T09:06:21.219" v="365" actId="1076"/>
        <pc:sldMkLst>
          <pc:docMk/>
          <pc:sldMk cId="284123904" sldId="677"/>
        </pc:sldMkLst>
        <pc:spChg chg="mod">
          <ac:chgData name="James Moore" userId="S::j.moore@uwtsd.ac.uk::2734fbee-75e6-4c68-b1e1-71d90938a1bc" providerId="AD" clId="Web-{9ABEDD87-6321-31BF-1C64-2018DBA80C06}" dt="2024-10-10T09:04:08.122" v="324" actId="14100"/>
          <ac:spMkLst>
            <pc:docMk/>
            <pc:sldMk cId="284123904" sldId="677"/>
            <ac:spMk id="2" creationId="{01307BE2-E2A2-77E3-CA41-4EDD45DCE139}"/>
          </ac:spMkLst>
        </pc:spChg>
        <pc:spChg chg="del">
          <ac:chgData name="James Moore" userId="S::j.moore@uwtsd.ac.uk::2734fbee-75e6-4c68-b1e1-71d90938a1bc" providerId="AD" clId="Web-{9ABEDD87-6321-31BF-1C64-2018DBA80C06}" dt="2024-10-10T08:59:33.772" v="295"/>
          <ac:spMkLst>
            <pc:docMk/>
            <pc:sldMk cId="284123904" sldId="677"/>
            <ac:spMk id="3" creationId="{1E37B664-F3F7-80FF-440F-3039B799F93F}"/>
          </ac:spMkLst>
        </pc:spChg>
        <pc:spChg chg="del">
          <ac:chgData name="James Moore" userId="S::j.moore@uwtsd.ac.uk::2734fbee-75e6-4c68-b1e1-71d90938a1bc" providerId="AD" clId="Web-{9ABEDD87-6321-31BF-1C64-2018DBA80C06}" dt="2024-10-10T08:59:35.850" v="296"/>
          <ac:spMkLst>
            <pc:docMk/>
            <pc:sldMk cId="284123904" sldId="677"/>
            <ac:spMk id="6" creationId="{E4342394-2BD3-EFA2-2756-6C9C3C705A0C}"/>
          </ac:spMkLst>
        </pc:spChg>
        <pc:spChg chg="add mod">
          <ac:chgData name="James Moore" userId="S::j.moore@uwtsd.ac.uk::2734fbee-75e6-4c68-b1e1-71d90938a1bc" providerId="AD" clId="Web-{9ABEDD87-6321-31BF-1C64-2018DBA80C06}" dt="2024-10-10T09:05:10.733" v="340" actId="20577"/>
          <ac:spMkLst>
            <pc:docMk/>
            <pc:sldMk cId="284123904" sldId="677"/>
            <ac:spMk id="9" creationId="{79A609C8-B879-C9C9-A2AC-78EC21349251}"/>
          </ac:spMkLst>
        </pc:spChg>
        <pc:spChg chg="add mod">
          <ac:chgData name="James Moore" userId="S::j.moore@uwtsd.ac.uk::2734fbee-75e6-4c68-b1e1-71d90938a1bc" providerId="AD" clId="Web-{9ABEDD87-6321-31BF-1C64-2018DBA80C06}" dt="2024-10-10T09:06:21.219" v="365" actId="1076"/>
          <ac:spMkLst>
            <pc:docMk/>
            <pc:sldMk cId="284123904" sldId="677"/>
            <ac:spMk id="11" creationId="{4AB20261-93D8-67FC-AC6E-56339D5EDE9F}"/>
          </ac:spMkLst>
        </pc:spChg>
        <pc:spChg chg="mod">
          <ac:chgData name="James Moore" userId="S::j.moore@uwtsd.ac.uk::2734fbee-75e6-4c68-b1e1-71d90938a1bc" providerId="AD" clId="Web-{9ABEDD87-6321-31BF-1C64-2018DBA80C06}" dt="2024-10-10T09:04:32.873" v="330" actId="1076"/>
          <ac:spMkLst>
            <pc:docMk/>
            <pc:sldMk cId="284123904" sldId="677"/>
            <ac:spMk id="12" creationId="{641CE3B3-6DD3-F47D-F607-483809A0FD6E}"/>
          </ac:spMkLst>
        </pc:spChg>
        <pc:picChg chg="mod">
          <ac:chgData name="James Moore" userId="S::j.moore@uwtsd.ac.uk::2734fbee-75e6-4c68-b1e1-71d90938a1bc" providerId="AD" clId="Web-{9ABEDD87-6321-31BF-1C64-2018DBA80C06}" dt="2024-10-10T08:59:30.178" v="294" actId="1076"/>
          <ac:picMkLst>
            <pc:docMk/>
            <pc:sldMk cId="284123904" sldId="677"/>
            <ac:picMk id="4" creationId="{58323C7A-BB8B-6515-6359-C30C9A2A49E0}"/>
          </ac:picMkLst>
        </pc:picChg>
        <pc:picChg chg="add mod">
          <ac:chgData name="James Moore" userId="S::j.moore@uwtsd.ac.uk::2734fbee-75e6-4c68-b1e1-71d90938a1bc" providerId="AD" clId="Web-{9ABEDD87-6321-31BF-1C64-2018DBA80C06}" dt="2024-10-10T09:04:18.638" v="326" actId="1076"/>
          <ac:picMkLst>
            <pc:docMk/>
            <pc:sldMk cId="284123904" sldId="677"/>
            <ac:picMk id="7" creationId="{EDDB0527-1E98-DB56-E31D-51DA8CE570EB}"/>
          </ac:picMkLst>
        </pc:picChg>
        <pc:picChg chg="add mod">
          <ac:chgData name="James Moore" userId="S::j.moore@uwtsd.ac.uk::2734fbee-75e6-4c68-b1e1-71d90938a1bc" providerId="AD" clId="Web-{9ABEDD87-6321-31BF-1C64-2018DBA80C06}" dt="2024-10-10T09:05:42.874" v="346" actId="1076"/>
          <ac:picMkLst>
            <pc:docMk/>
            <pc:sldMk cId="284123904" sldId="677"/>
            <ac:picMk id="8" creationId="{39B0A61A-4BD2-480B-4A5E-D44F19A05147}"/>
          </ac:picMkLst>
        </pc:picChg>
        <pc:picChg chg="add mod">
          <ac:chgData name="James Moore" userId="S::j.moore@uwtsd.ac.uk::2734fbee-75e6-4c68-b1e1-71d90938a1bc" providerId="AD" clId="Web-{9ABEDD87-6321-31BF-1C64-2018DBA80C06}" dt="2024-10-10T09:05:46.093" v="347" actId="1076"/>
          <ac:picMkLst>
            <pc:docMk/>
            <pc:sldMk cId="284123904" sldId="677"/>
            <ac:picMk id="10" creationId="{0A194FCC-AF5A-E5F6-E959-D89C36040600}"/>
          </ac:picMkLst>
        </pc:picChg>
      </pc:sldChg>
      <pc:sldChg chg="add del replId">
        <pc:chgData name="James Moore" userId="S::j.moore@uwtsd.ac.uk::2734fbee-75e6-4c68-b1e1-71d90938a1bc" providerId="AD" clId="Web-{9ABEDD87-6321-31BF-1C64-2018DBA80C06}" dt="2024-10-10T09:01:00.430" v="314"/>
        <pc:sldMkLst>
          <pc:docMk/>
          <pc:sldMk cId="1202906613" sldId="678"/>
        </pc:sldMkLst>
      </pc:sldChg>
      <pc:sldChg chg="addSp delSp modSp add replId modNotes">
        <pc:chgData name="James Moore" userId="S::j.moore@uwtsd.ac.uk::2734fbee-75e6-4c68-b1e1-71d90938a1bc" providerId="AD" clId="Web-{9ABEDD87-6321-31BF-1C64-2018DBA80C06}" dt="2024-10-10T10:27:15.544" v="2062" actId="20577"/>
        <pc:sldMkLst>
          <pc:docMk/>
          <pc:sldMk cId="2281291501" sldId="678"/>
        </pc:sldMkLst>
        <pc:spChg chg="mod">
          <ac:chgData name="James Moore" userId="S::j.moore@uwtsd.ac.uk::2734fbee-75e6-4c68-b1e1-71d90938a1bc" providerId="AD" clId="Web-{9ABEDD87-6321-31BF-1C64-2018DBA80C06}" dt="2024-10-10T10:27:15.544" v="2062" actId="20577"/>
          <ac:spMkLst>
            <pc:docMk/>
            <pc:sldMk cId="2281291501" sldId="678"/>
            <ac:spMk id="2" creationId="{01307BE2-E2A2-77E3-CA41-4EDD45DCE139}"/>
          </ac:spMkLst>
        </pc:spChg>
        <pc:spChg chg="mod ord">
          <ac:chgData name="James Moore" userId="S::j.moore@uwtsd.ac.uk::2734fbee-75e6-4c68-b1e1-71d90938a1bc" providerId="AD" clId="Web-{9ABEDD87-6321-31BF-1C64-2018DBA80C06}" dt="2024-10-10T09:38:25.269" v="474" actId="20577"/>
          <ac:spMkLst>
            <pc:docMk/>
            <pc:sldMk cId="2281291501" sldId="678"/>
            <ac:spMk id="3" creationId="{1E37B664-F3F7-80FF-440F-3039B799F93F}"/>
          </ac:spMkLst>
        </pc:spChg>
        <pc:spChg chg="del mod">
          <ac:chgData name="James Moore" userId="S::j.moore@uwtsd.ac.uk::2734fbee-75e6-4c68-b1e1-71d90938a1bc" providerId="AD" clId="Web-{9ABEDD87-6321-31BF-1C64-2018DBA80C06}" dt="2024-10-10T09:46:07.033" v="905"/>
          <ac:spMkLst>
            <pc:docMk/>
            <pc:sldMk cId="2281291501" sldId="678"/>
            <ac:spMk id="6" creationId="{E4342394-2BD3-EFA2-2756-6C9C3C705A0C}"/>
          </ac:spMkLst>
        </pc:spChg>
        <pc:spChg chg="add mod">
          <ac:chgData name="James Moore" userId="S::j.moore@uwtsd.ac.uk::2734fbee-75e6-4c68-b1e1-71d90938a1bc" providerId="AD" clId="Web-{9ABEDD87-6321-31BF-1C64-2018DBA80C06}" dt="2024-10-10T09:47:19.490" v="942" actId="1076"/>
          <ac:spMkLst>
            <pc:docMk/>
            <pc:sldMk cId="2281291501" sldId="678"/>
            <ac:spMk id="7" creationId="{2D7B383E-1B32-EB2E-7CB6-AB2756E85A95}"/>
          </ac:spMkLst>
        </pc:spChg>
        <pc:spChg chg="add mod">
          <ac:chgData name="James Moore" userId="S::j.moore@uwtsd.ac.uk::2734fbee-75e6-4c68-b1e1-71d90938a1bc" providerId="AD" clId="Web-{9ABEDD87-6321-31BF-1C64-2018DBA80C06}" dt="2024-10-10T09:47:12.927" v="941" actId="20577"/>
          <ac:spMkLst>
            <pc:docMk/>
            <pc:sldMk cId="2281291501" sldId="678"/>
            <ac:spMk id="9" creationId="{E858DC09-C9DE-D1E8-08FC-A28F90EF3BD8}"/>
          </ac:spMkLst>
        </pc:spChg>
        <pc:spChg chg="mod">
          <ac:chgData name="James Moore" userId="S::j.moore@uwtsd.ac.uk::2734fbee-75e6-4c68-b1e1-71d90938a1bc" providerId="AD" clId="Web-{9ABEDD87-6321-31BF-1C64-2018DBA80C06}" dt="2024-10-10T09:46:31.894" v="911" actId="1076"/>
          <ac:spMkLst>
            <pc:docMk/>
            <pc:sldMk cId="2281291501" sldId="678"/>
            <ac:spMk id="12" creationId="{641CE3B3-6DD3-F47D-F607-483809A0FD6E}"/>
          </ac:spMkLst>
        </pc:spChg>
        <pc:picChg chg="del">
          <ac:chgData name="James Moore" userId="S::j.moore@uwtsd.ac.uk::2734fbee-75e6-4c68-b1e1-71d90938a1bc" providerId="AD" clId="Web-{9ABEDD87-6321-31BF-1C64-2018DBA80C06}" dt="2024-10-10T09:34:53.912" v="400"/>
          <ac:picMkLst>
            <pc:docMk/>
            <pc:sldMk cId="2281291501" sldId="678"/>
            <ac:picMk id="4" creationId="{58323C7A-BB8B-6515-6359-C30C9A2A49E0}"/>
          </ac:picMkLst>
        </pc:picChg>
        <pc:picChg chg="add mod">
          <ac:chgData name="James Moore" userId="S::j.moore@uwtsd.ac.uk::2734fbee-75e6-4c68-b1e1-71d90938a1bc" providerId="AD" clId="Web-{9ABEDD87-6321-31BF-1C64-2018DBA80C06}" dt="2024-10-10T09:46:27.690" v="910" actId="1076"/>
          <ac:picMkLst>
            <pc:docMk/>
            <pc:sldMk cId="2281291501" sldId="678"/>
            <ac:picMk id="8" creationId="{BA25E131-E8C2-8C05-75C8-659139A3E953}"/>
          </ac:picMkLst>
        </pc:picChg>
      </pc:sldChg>
      <pc:sldChg chg="addSp delSp modSp add replId modNotes">
        <pc:chgData name="James Moore" userId="S::j.moore@uwtsd.ac.uk::2734fbee-75e6-4c68-b1e1-71d90938a1bc" providerId="AD" clId="Web-{9ABEDD87-6321-31BF-1C64-2018DBA80C06}" dt="2024-10-10T10:27:41.999" v="2070" actId="1076"/>
        <pc:sldMkLst>
          <pc:docMk/>
          <pc:sldMk cId="1975084881" sldId="679"/>
        </pc:sldMkLst>
        <pc:spChg chg="mod">
          <ac:chgData name="James Moore" userId="S::j.moore@uwtsd.ac.uk::2734fbee-75e6-4c68-b1e1-71d90938a1bc" providerId="AD" clId="Web-{9ABEDD87-6321-31BF-1C64-2018DBA80C06}" dt="2024-10-10T10:27:41.999" v="2070" actId="1076"/>
          <ac:spMkLst>
            <pc:docMk/>
            <pc:sldMk cId="1975084881" sldId="679"/>
            <ac:spMk id="2" creationId="{01307BE2-E2A2-77E3-CA41-4EDD45DCE139}"/>
          </ac:spMkLst>
        </pc:spChg>
        <pc:spChg chg="mod">
          <ac:chgData name="James Moore" userId="S::j.moore@uwtsd.ac.uk::2734fbee-75e6-4c68-b1e1-71d90938a1bc" providerId="AD" clId="Web-{9ABEDD87-6321-31BF-1C64-2018DBA80C06}" dt="2024-10-10T10:07:15.049" v="1658" actId="14100"/>
          <ac:spMkLst>
            <pc:docMk/>
            <pc:sldMk cId="1975084881" sldId="679"/>
            <ac:spMk id="3" creationId="{1E37B664-F3F7-80FF-440F-3039B799F93F}"/>
          </ac:spMkLst>
        </pc:spChg>
        <pc:spChg chg="mod">
          <ac:chgData name="James Moore" userId="S::j.moore@uwtsd.ac.uk::2734fbee-75e6-4c68-b1e1-71d90938a1bc" providerId="AD" clId="Web-{9ABEDD87-6321-31BF-1C64-2018DBA80C06}" dt="2024-10-10T10:05:45.402" v="1590" actId="20577"/>
          <ac:spMkLst>
            <pc:docMk/>
            <pc:sldMk cId="1975084881" sldId="679"/>
            <ac:spMk id="6" creationId="{E4342394-2BD3-EFA2-2756-6C9C3C705A0C}"/>
          </ac:spMkLst>
        </pc:spChg>
        <pc:spChg chg="del">
          <ac:chgData name="James Moore" userId="S::j.moore@uwtsd.ac.uk::2734fbee-75e6-4c68-b1e1-71d90938a1bc" providerId="AD" clId="Web-{9ABEDD87-6321-31BF-1C64-2018DBA80C06}" dt="2024-10-10T09:47:32.819" v="943"/>
          <ac:spMkLst>
            <pc:docMk/>
            <pc:sldMk cId="1975084881" sldId="679"/>
            <ac:spMk id="7" creationId="{2D7B383E-1B32-EB2E-7CB6-AB2756E85A95}"/>
          </ac:spMkLst>
        </pc:spChg>
        <pc:spChg chg="mod">
          <ac:chgData name="James Moore" userId="S::j.moore@uwtsd.ac.uk::2734fbee-75e6-4c68-b1e1-71d90938a1bc" providerId="AD" clId="Web-{9ABEDD87-6321-31BF-1C64-2018DBA80C06}" dt="2024-10-10T09:58:49.830" v="1556" actId="1076"/>
          <ac:spMkLst>
            <pc:docMk/>
            <pc:sldMk cId="1975084881" sldId="679"/>
            <ac:spMk id="12" creationId="{641CE3B3-6DD3-F47D-F607-483809A0FD6E}"/>
          </ac:spMkLst>
        </pc:spChg>
        <pc:picChg chg="add mod">
          <ac:chgData name="James Moore" userId="S::j.moore@uwtsd.ac.uk::2734fbee-75e6-4c68-b1e1-71d90938a1bc" providerId="AD" clId="Web-{9ABEDD87-6321-31BF-1C64-2018DBA80C06}" dt="2024-10-10T10:00:43.384" v="1559" actId="1076"/>
          <ac:picMkLst>
            <pc:docMk/>
            <pc:sldMk cId="1975084881" sldId="679"/>
            <ac:picMk id="4" creationId="{5F3E5FD7-5D07-9FC0-F595-9BF1ABD0F69A}"/>
          </ac:picMkLst>
        </pc:picChg>
        <pc:picChg chg="add mod">
          <ac:chgData name="James Moore" userId="S::j.moore@uwtsd.ac.uk::2734fbee-75e6-4c68-b1e1-71d90938a1bc" providerId="AD" clId="Web-{9ABEDD87-6321-31BF-1C64-2018DBA80C06}" dt="2024-10-10T09:55:01.441" v="1294" actId="1076"/>
          <ac:picMkLst>
            <pc:docMk/>
            <pc:sldMk cId="1975084881" sldId="679"/>
            <ac:picMk id="5" creationId="{043E1F1E-45AA-F926-CB57-56BD6138D4CB}"/>
          </ac:picMkLst>
        </pc:picChg>
        <pc:picChg chg="del">
          <ac:chgData name="James Moore" userId="S::j.moore@uwtsd.ac.uk::2734fbee-75e6-4c68-b1e1-71d90938a1bc" providerId="AD" clId="Web-{9ABEDD87-6321-31BF-1C64-2018DBA80C06}" dt="2024-10-10T09:53:05.356" v="1198"/>
          <ac:picMkLst>
            <pc:docMk/>
            <pc:sldMk cId="1975084881" sldId="679"/>
            <ac:picMk id="8" creationId="{BA25E131-E8C2-8C05-75C8-659139A3E953}"/>
          </ac:picMkLst>
        </pc:picChg>
        <pc:picChg chg="add mod">
          <ac:chgData name="James Moore" userId="S::j.moore@uwtsd.ac.uk::2734fbee-75e6-4c68-b1e1-71d90938a1bc" providerId="AD" clId="Web-{9ABEDD87-6321-31BF-1C64-2018DBA80C06}" dt="2024-10-10T10:07:46.504" v="1662" actId="1076"/>
          <ac:picMkLst>
            <pc:docMk/>
            <pc:sldMk cId="1975084881" sldId="679"/>
            <ac:picMk id="9" creationId="{9A92E7BB-2EA9-4E59-8EB5-E0349BD9B001}"/>
          </ac:picMkLst>
        </pc:picChg>
      </pc:sldChg>
      <pc:sldChg chg="addSp delSp modSp add replId modNotes">
        <pc:chgData name="James Moore" userId="S::j.moore@uwtsd.ac.uk::2734fbee-75e6-4c68-b1e1-71d90938a1bc" providerId="AD" clId="Web-{9ABEDD87-6321-31BF-1C64-2018DBA80C06}" dt="2024-10-10T10:30:02.242" v="2307"/>
        <pc:sldMkLst>
          <pc:docMk/>
          <pc:sldMk cId="2324467239" sldId="680"/>
        </pc:sldMkLst>
        <pc:spChg chg="mod">
          <ac:chgData name="James Moore" userId="S::j.moore@uwtsd.ac.uk::2734fbee-75e6-4c68-b1e1-71d90938a1bc" providerId="AD" clId="Web-{9ABEDD87-6321-31BF-1C64-2018DBA80C06}" dt="2024-10-10T10:24:26.393" v="2048" actId="1076"/>
          <ac:spMkLst>
            <pc:docMk/>
            <pc:sldMk cId="2324467239" sldId="680"/>
            <ac:spMk id="2" creationId="{01307BE2-E2A2-77E3-CA41-4EDD45DCE139}"/>
          </ac:spMkLst>
        </pc:spChg>
        <pc:spChg chg="mod">
          <ac:chgData name="James Moore" userId="S::j.moore@uwtsd.ac.uk::2734fbee-75e6-4c68-b1e1-71d90938a1bc" providerId="AD" clId="Web-{9ABEDD87-6321-31BF-1C64-2018DBA80C06}" dt="2024-10-10T10:24:37.816" v="2050" actId="1076"/>
          <ac:spMkLst>
            <pc:docMk/>
            <pc:sldMk cId="2324467239" sldId="680"/>
            <ac:spMk id="3" creationId="{1E37B664-F3F7-80FF-440F-3039B799F93F}"/>
          </ac:spMkLst>
        </pc:spChg>
        <pc:spChg chg="add mod">
          <ac:chgData name="James Moore" userId="S::j.moore@uwtsd.ac.uk::2734fbee-75e6-4c68-b1e1-71d90938a1bc" providerId="AD" clId="Web-{9ABEDD87-6321-31BF-1C64-2018DBA80C06}" dt="2024-10-10T10:24:34.253" v="2049" actId="1076"/>
          <ac:spMkLst>
            <pc:docMk/>
            <pc:sldMk cId="2324467239" sldId="680"/>
            <ac:spMk id="5" creationId="{A48B9A52-D1AB-50F6-D640-AC28A34B8AF7}"/>
          </ac:spMkLst>
        </pc:spChg>
        <pc:spChg chg="del">
          <ac:chgData name="James Moore" userId="S::j.moore@uwtsd.ac.uk::2734fbee-75e6-4c68-b1e1-71d90938a1bc" providerId="AD" clId="Web-{9ABEDD87-6321-31BF-1C64-2018DBA80C06}" dt="2024-10-10T09:50:05.251" v="1028"/>
          <ac:spMkLst>
            <pc:docMk/>
            <pc:sldMk cId="2324467239" sldId="680"/>
            <ac:spMk id="6" creationId="{E4342394-2BD3-EFA2-2756-6C9C3C705A0C}"/>
          </ac:spMkLst>
        </pc:spChg>
        <pc:spChg chg="add mod">
          <ac:chgData name="James Moore" userId="S::j.moore@uwtsd.ac.uk::2734fbee-75e6-4c68-b1e1-71d90938a1bc" providerId="AD" clId="Web-{9ABEDD87-6321-31BF-1C64-2018DBA80C06}" dt="2024-10-10T10:24:08.142" v="2045" actId="1076"/>
          <ac:spMkLst>
            <pc:docMk/>
            <pc:sldMk cId="2324467239" sldId="680"/>
            <ac:spMk id="7" creationId="{17142EB5-8BA5-95AD-EBBB-DDF053ADD961}"/>
          </ac:spMkLst>
        </pc:spChg>
        <pc:spChg chg="del">
          <ac:chgData name="James Moore" userId="S::j.moore@uwtsd.ac.uk::2734fbee-75e6-4c68-b1e1-71d90938a1bc" providerId="AD" clId="Web-{9ABEDD87-6321-31BF-1C64-2018DBA80C06}" dt="2024-10-10T10:21:59.165" v="2005"/>
          <ac:spMkLst>
            <pc:docMk/>
            <pc:sldMk cId="2324467239" sldId="680"/>
            <ac:spMk id="12" creationId="{641CE3B3-6DD3-F47D-F607-483809A0FD6E}"/>
          </ac:spMkLst>
        </pc:spChg>
        <pc:picChg chg="add del mod">
          <ac:chgData name="James Moore" userId="S::j.moore@uwtsd.ac.uk::2734fbee-75e6-4c68-b1e1-71d90938a1bc" providerId="AD" clId="Web-{9ABEDD87-6321-31BF-1C64-2018DBA80C06}" dt="2024-10-10T09:52:22.025" v="1150"/>
          <ac:picMkLst>
            <pc:docMk/>
            <pc:sldMk cId="2324467239" sldId="680"/>
            <ac:picMk id="4" creationId="{8822BD47-F535-57F1-6C77-DA6BC0F5C637}"/>
          </ac:picMkLst>
        </pc:picChg>
        <pc:picChg chg="del">
          <ac:chgData name="James Moore" userId="S::j.moore@uwtsd.ac.uk::2734fbee-75e6-4c68-b1e1-71d90938a1bc" providerId="AD" clId="Web-{9ABEDD87-6321-31BF-1C64-2018DBA80C06}" dt="2024-10-10T09:50:09.626" v="1030"/>
          <ac:picMkLst>
            <pc:docMk/>
            <pc:sldMk cId="2324467239" sldId="680"/>
            <ac:picMk id="8" creationId="{BA25E131-E8C2-8C05-75C8-659139A3E953}"/>
          </ac:picMkLst>
        </pc:picChg>
        <pc:picChg chg="add mod">
          <ac:chgData name="James Moore" userId="S::j.moore@uwtsd.ac.uk::2734fbee-75e6-4c68-b1e1-71d90938a1bc" providerId="AD" clId="Web-{9ABEDD87-6321-31BF-1C64-2018DBA80C06}" dt="2024-10-10T10:25:40.163" v="2054" actId="1076"/>
          <ac:picMkLst>
            <pc:docMk/>
            <pc:sldMk cId="2324467239" sldId="680"/>
            <ac:picMk id="9" creationId="{48550851-EDB6-1980-7EF0-F33DC26CC4A8}"/>
          </ac:picMkLst>
        </pc:picChg>
        <pc:picChg chg="add mod">
          <ac:chgData name="James Moore" userId="S::j.moore@uwtsd.ac.uk::2734fbee-75e6-4c68-b1e1-71d90938a1bc" providerId="AD" clId="Web-{9ABEDD87-6321-31BF-1C64-2018DBA80C06}" dt="2024-10-10T10:26:54.637" v="2058" actId="1076"/>
          <ac:picMkLst>
            <pc:docMk/>
            <pc:sldMk cId="2324467239" sldId="680"/>
            <ac:picMk id="10" creationId="{15483929-5197-0701-8007-D03606643273}"/>
          </ac:picMkLst>
        </pc:picChg>
      </pc:sldChg>
      <pc:sldChg chg="addSp delSp modSp add replId modNotes">
        <pc:chgData name="James Moore" userId="S::j.moore@uwtsd.ac.uk::2734fbee-75e6-4c68-b1e1-71d90938a1bc" providerId="AD" clId="Web-{9ABEDD87-6321-31BF-1C64-2018DBA80C06}" dt="2024-10-10T11:30:12.541" v="2573" actId="20577"/>
        <pc:sldMkLst>
          <pc:docMk/>
          <pc:sldMk cId="3678093211" sldId="681"/>
        </pc:sldMkLst>
        <pc:spChg chg="mod">
          <ac:chgData name="James Moore" userId="S::j.moore@uwtsd.ac.uk::2734fbee-75e6-4c68-b1e1-71d90938a1bc" providerId="AD" clId="Web-{9ABEDD87-6321-31BF-1C64-2018DBA80C06}" dt="2024-10-10T11:27:21.770" v="2523" actId="14100"/>
          <ac:spMkLst>
            <pc:docMk/>
            <pc:sldMk cId="3678093211" sldId="681"/>
            <ac:spMk id="2" creationId="{01307BE2-E2A2-77E3-CA41-4EDD45DCE139}"/>
          </ac:spMkLst>
        </pc:spChg>
        <pc:spChg chg="del mod">
          <ac:chgData name="James Moore" userId="S::j.moore@uwtsd.ac.uk::2734fbee-75e6-4c68-b1e1-71d90938a1bc" providerId="AD" clId="Web-{9ABEDD87-6321-31BF-1C64-2018DBA80C06}" dt="2024-10-10T11:25:53.954" v="2400"/>
          <ac:spMkLst>
            <pc:docMk/>
            <pc:sldMk cId="3678093211" sldId="681"/>
            <ac:spMk id="3" creationId="{1E37B664-F3F7-80FF-440F-3039B799F93F}"/>
          </ac:spMkLst>
        </pc:spChg>
        <pc:spChg chg="add mod">
          <ac:chgData name="James Moore" userId="S::j.moore@uwtsd.ac.uk::2734fbee-75e6-4c68-b1e1-71d90938a1bc" providerId="AD" clId="Web-{9ABEDD87-6321-31BF-1C64-2018DBA80C06}" dt="2024-10-10T11:30:12.541" v="2573" actId="20577"/>
          <ac:spMkLst>
            <pc:docMk/>
            <pc:sldMk cId="3678093211" sldId="681"/>
            <ac:spMk id="4" creationId="{813E2896-02AC-EB8D-EDE0-CB5D1BF53663}"/>
          </ac:spMkLst>
        </pc:spChg>
        <pc:spChg chg="del">
          <ac:chgData name="James Moore" userId="S::j.moore@uwtsd.ac.uk::2734fbee-75e6-4c68-b1e1-71d90938a1bc" providerId="AD" clId="Web-{9ABEDD87-6321-31BF-1C64-2018DBA80C06}" dt="2024-10-10T11:19:04.707" v="2317"/>
          <ac:spMkLst>
            <pc:docMk/>
            <pc:sldMk cId="3678093211" sldId="681"/>
            <ac:spMk id="7" creationId="{2D7B383E-1B32-EB2E-7CB6-AB2756E85A95}"/>
          </ac:spMkLst>
        </pc:spChg>
        <pc:spChg chg="del mod">
          <ac:chgData name="James Moore" userId="S::j.moore@uwtsd.ac.uk::2734fbee-75e6-4c68-b1e1-71d90938a1bc" providerId="AD" clId="Web-{9ABEDD87-6321-31BF-1C64-2018DBA80C06}" dt="2024-10-10T11:25:49.032" v="2398"/>
          <ac:spMkLst>
            <pc:docMk/>
            <pc:sldMk cId="3678093211" sldId="681"/>
            <ac:spMk id="9" creationId="{E858DC09-C9DE-D1E8-08FC-A28F90EF3BD8}"/>
          </ac:spMkLst>
        </pc:spChg>
        <pc:spChg chg="del mod">
          <ac:chgData name="James Moore" userId="S::j.moore@uwtsd.ac.uk::2734fbee-75e6-4c68-b1e1-71d90938a1bc" providerId="AD" clId="Web-{9ABEDD87-6321-31BF-1C64-2018DBA80C06}" dt="2024-10-10T11:25:51.486" v="2399"/>
          <ac:spMkLst>
            <pc:docMk/>
            <pc:sldMk cId="3678093211" sldId="681"/>
            <ac:spMk id="12" creationId="{641CE3B3-6DD3-F47D-F607-483809A0FD6E}"/>
          </ac:spMkLst>
        </pc:spChg>
        <pc:picChg chg="del">
          <ac:chgData name="James Moore" userId="S::j.moore@uwtsd.ac.uk::2734fbee-75e6-4c68-b1e1-71d90938a1bc" providerId="AD" clId="Web-{9ABEDD87-6321-31BF-1C64-2018DBA80C06}" dt="2024-10-10T11:19:08.894" v="2318"/>
          <ac:picMkLst>
            <pc:docMk/>
            <pc:sldMk cId="3678093211" sldId="681"/>
            <ac:picMk id="8" creationId="{BA25E131-E8C2-8C05-75C8-659139A3E953}"/>
          </ac:picMkLst>
        </pc:picChg>
      </pc:sldChg>
      <pc:sldChg chg="add del replId">
        <pc:chgData name="James Moore" userId="S::j.moore@uwtsd.ac.uk::2734fbee-75e6-4c68-b1e1-71d90938a1bc" providerId="AD" clId="Web-{9ABEDD87-6321-31BF-1C64-2018DBA80C06}" dt="2024-10-10T11:28:12.678" v="2527"/>
        <pc:sldMkLst>
          <pc:docMk/>
          <pc:sldMk cId="2151151144" sldId="682"/>
        </pc:sldMkLst>
      </pc:sldChg>
      <pc:sldChg chg="addSp delSp modSp add replId modNotes">
        <pc:chgData name="James Moore" userId="S::j.moore@uwtsd.ac.uk::2734fbee-75e6-4c68-b1e1-71d90938a1bc" providerId="AD" clId="Web-{9ABEDD87-6321-31BF-1C64-2018DBA80C06}" dt="2024-10-10T11:47:57.810" v="2962" actId="1076"/>
        <pc:sldMkLst>
          <pc:docMk/>
          <pc:sldMk cId="2537593446" sldId="682"/>
        </pc:sldMkLst>
        <pc:spChg chg="mod">
          <ac:chgData name="James Moore" userId="S::j.moore@uwtsd.ac.uk::2734fbee-75e6-4c68-b1e1-71d90938a1bc" providerId="AD" clId="Web-{9ABEDD87-6321-31BF-1C64-2018DBA80C06}" dt="2024-10-10T11:29:04.476" v="2565" actId="20577"/>
          <ac:spMkLst>
            <pc:docMk/>
            <pc:sldMk cId="2537593446" sldId="682"/>
            <ac:spMk id="2" creationId="{01307BE2-E2A2-77E3-CA41-4EDD45DCE139}"/>
          </ac:spMkLst>
        </pc:spChg>
        <pc:spChg chg="add mod">
          <ac:chgData name="James Moore" userId="S::j.moore@uwtsd.ac.uk::2734fbee-75e6-4c68-b1e1-71d90938a1bc" providerId="AD" clId="Web-{9ABEDD87-6321-31BF-1C64-2018DBA80C06}" dt="2024-10-10T11:47:57.810" v="2962" actId="1076"/>
          <ac:spMkLst>
            <pc:docMk/>
            <pc:sldMk cId="2537593446" sldId="682"/>
            <ac:spMk id="3" creationId="{B886B1B3-A676-CC80-9B01-3A4962A7B70E}"/>
          </ac:spMkLst>
        </pc:spChg>
        <pc:spChg chg="del mod">
          <ac:chgData name="James Moore" userId="S::j.moore@uwtsd.ac.uk::2734fbee-75e6-4c68-b1e1-71d90938a1bc" providerId="AD" clId="Web-{9ABEDD87-6321-31BF-1C64-2018DBA80C06}" dt="2024-10-10T11:36:12.896" v="2780"/>
          <ac:spMkLst>
            <pc:docMk/>
            <pc:sldMk cId="2537593446" sldId="682"/>
            <ac:spMk id="4" creationId="{813E2896-02AC-EB8D-EDE0-CB5D1BF53663}"/>
          </ac:spMkLst>
        </pc:spChg>
      </pc:sldChg>
      <pc:sldChg chg="addSp delSp modSp add replId">
        <pc:chgData name="James Moore" userId="S::j.moore@uwtsd.ac.uk::2734fbee-75e6-4c68-b1e1-71d90938a1bc" providerId="AD" clId="Web-{9ABEDD87-6321-31BF-1C64-2018DBA80C06}" dt="2024-10-10T11:43:54.646" v="2845" actId="20577"/>
        <pc:sldMkLst>
          <pc:docMk/>
          <pc:sldMk cId="3486833413" sldId="683"/>
        </pc:sldMkLst>
        <pc:spChg chg="mod">
          <ac:chgData name="James Moore" userId="S::j.moore@uwtsd.ac.uk::2734fbee-75e6-4c68-b1e1-71d90938a1bc" providerId="AD" clId="Web-{9ABEDD87-6321-31BF-1C64-2018DBA80C06}" dt="2024-10-10T11:43:54.646" v="2845" actId="20577"/>
          <ac:spMkLst>
            <pc:docMk/>
            <pc:sldMk cId="3486833413" sldId="683"/>
            <ac:spMk id="2" creationId="{9AC54EB6-9BB9-5378-3C2C-C11A25021DC9}"/>
          </ac:spMkLst>
        </pc:spChg>
        <pc:spChg chg="mod">
          <ac:chgData name="James Moore" userId="S::j.moore@uwtsd.ac.uk::2734fbee-75e6-4c68-b1e1-71d90938a1bc" providerId="AD" clId="Web-{9ABEDD87-6321-31BF-1C64-2018DBA80C06}" dt="2024-10-10T11:43:39.677" v="2833" actId="1076"/>
          <ac:spMkLst>
            <pc:docMk/>
            <pc:sldMk cId="3486833413" sldId="683"/>
            <ac:spMk id="3" creationId="{5644A7A3-BD62-6D11-40F1-B0EA820763EF}"/>
          </ac:spMkLst>
        </pc:spChg>
        <pc:picChg chg="del">
          <ac:chgData name="James Moore" userId="S::j.moore@uwtsd.ac.uk::2734fbee-75e6-4c68-b1e1-71d90938a1bc" providerId="AD" clId="Web-{9ABEDD87-6321-31BF-1C64-2018DBA80C06}" dt="2024-10-10T11:36:40.897" v="2805"/>
          <ac:picMkLst>
            <pc:docMk/>
            <pc:sldMk cId="3486833413" sldId="683"/>
            <ac:picMk id="4" creationId="{10EDCE9B-F43B-BDE1-CC79-A648EA63E1F0}"/>
          </ac:picMkLst>
        </pc:picChg>
        <pc:picChg chg="add mod modCrop">
          <ac:chgData name="James Moore" userId="S::j.moore@uwtsd.ac.uk::2734fbee-75e6-4c68-b1e1-71d90938a1bc" providerId="AD" clId="Web-{9ABEDD87-6321-31BF-1C64-2018DBA80C06}" dt="2024-10-10T11:43:32.239" v="2832" actId="1076"/>
          <ac:picMkLst>
            <pc:docMk/>
            <pc:sldMk cId="3486833413" sldId="683"/>
            <ac:picMk id="5" creationId="{733864E9-53CE-5C0D-9522-0E5ABE2B122F}"/>
          </ac:picMkLst>
        </pc:picChg>
      </pc:sldChg>
      <pc:sldChg chg="modSp new modNotes">
        <pc:chgData name="James Moore" userId="S::j.moore@uwtsd.ac.uk::2734fbee-75e6-4c68-b1e1-71d90938a1bc" providerId="AD" clId="Web-{9ABEDD87-6321-31BF-1C64-2018DBA80C06}" dt="2024-10-10T11:35:03.472" v="2727"/>
        <pc:sldMkLst>
          <pc:docMk/>
          <pc:sldMk cId="3343847603" sldId="684"/>
        </pc:sldMkLst>
        <pc:spChg chg="mod">
          <ac:chgData name="James Moore" userId="S::j.moore@uwtsd.ac.uk::2734fbee-75e6-4c68-b1e1-71d90938a1bc" providerId="AD" clId="Web-{9ABEDD87-6321-31BF-1C64-2018DBA80C06}" dt="2024-10-10T11:33:49.407" v="2666" actId="20577"/>
          <ac:spMkLst>
            <pc:docMk/>
            <pc:sldMk cId="3343847603" sldId="684"/>
            <ac:spMk id="2" creationId="{44EAA3BF-D3D5-812E-5248-065C21BC8684}"/>
          </ac:spMkLst>
        </pc:spChg>
        <pc:spChg chg="mod">
          <ac:chgData name="James Moore" userId="S::j.moore@uwtsd.ac.uk::2734fbee-75e6-4c68-b1e1-71d90938a1bc" providerId="AD" clId="Web-{9ABEDD87-6321-31BF-1C64-2018DBA80C06}" dt="2024-10-10T11:34:36.175" v="2684" actId="14100"/>
          <ac:spMkLst>
            <pc:docMk/>
            <pc:sldMk cId="3343847603" sldId="684"/>
            <ac:spMk id="3" creationId="{094C5851-A6DD-73FB-EF41-5AD390907224}"/>
          </ac:spMkLst>
        </pc:spChg>
      </pc:sldChg>
      <pc:sldChg chg="new del">
        <pc:chgData name="James Moore" userId="S::j.moore@uwtsd.ac.uk::2734fbee-75e6-4c68-b1e1-71d90938a1bc" providerId="AD" clId="Web-{9ABEDD87-6321-31BF-1C64-2018DBA80C06}" dt="2024-10-10T11:58:58.488" v="3284"/>
        <pc:sldMkLst>
          <pc:docMk/>
          <pc:sldMk cId="1348449558" sldId="685"/>
        </pc:sldMkLst>
      </pc:sldChg>
      <pc:sldChg chg="addSp modSp add replId modNotes">
        <pc:chgData name="James Moore" userId="S::j.moore@uwtsd.ac.uk::2734fbee-75e6-4c68-b1e1-71d90938a1bc" providerId="AD" clId="Web-{9ABEDD87-6321-31BF-1C64-2018DBA80C06}" dt="2024-10-10T11:53:32.571" v="3052" actId="1076"/>
        <pc:sldMkLst>
          <pc:docMk/>
          <pc:sldMk cId="4213805310" sldId="686"/>
        </pc:sldMkLst>
        <pc:spChg chg="mod">
          <ac:chgData name="James Moore" userId="S::j.moore@uwtsd.ac.uk::2734fbee-75e6-4c68-b1e1-71d90938a1bc" providerId="AD" clId="Web-{9ABEDD87-6321-31BF-1C64-2018DBA80C06}" dt="2024-10-10T11:53:32.571" v="3052" actId="1076"/>
          <ac:spMkLst>
            <pc:docMk/>
            <pc:sldMk cId="4213805310" sldId="686"/>
            <ac:spMk id="2" creationId="{01307BE2-E2A2-77E3-CA41-4EDD45DCE139}"/>
          </ac:spMkLst>
        </pc:spChg>
        <pc:spChg chg="mod">
          <ac:chgData name="James Moore" userId="S::j.moore@uwtsd.ac.uk::2734fbee-75e6-4c68-b1e1-71d90938a1bc" providerId="AD" clId="Web-{9ABEDD87-6321-31BF-1C64-2018DBA80C06}" dt="2024-10-10T11:52:53.789" v="3005" actId="1076"/>
          <ac:spMkLst>
            <pc:docMk/>
            <pc:sldMk cId="4213805310" sldId="686"/>
            <ac:spMk id="3" creationId="{B886B1B3-A676-CC80-9B01-3A4962A7B70E}"/>
          </ac:spMkLst>
        </pc:spChg>
        <pc:picChg chg="add mod">
          <ac:chgData name="James Moore" userId="S::j.moore@uwtsd.ac.uk::2734fbee-75e6-4c68-b1e1-71d90938a1bc" providerId="AD" clId="Web-{9ABEDD87-6321-31BF-1C64-2018DBA80C06}" dt="2024-10-10T11:52:50.367" v="3004" actId="1076"/>
          <ac:picMkLst>
            <pc:docMk/>
            <pc:sldMk cId="4213805310" sldId="686"/>
            <ac:picMk id="4" creationId="{740C7A3B-00B0-7576-F119-0D4D6A6C7C14}"/>
          </ac:picMkLst>
        </pc:picChg>
      </pc:sldChg>
      <pc:sldChg chg="addSp delSp modSp add replId modNotes">
        <pc:chgData name="James Moore" userId="S::j.moore@uwtsd.ac.uk::2734fbee-75e6-4c68-b1e1-71d90938a1bc" providerId="AD" clId="Web-{9ABEDD87-6321-31BF-1C64-2018DBA80C06}" dt="2024-10-10T11:58:45.550" v="3282"/>
        <pc:sldMkLst>
          <pc:docMk/>
          <pc:sldMk cId="2129667743" sldId="687"/>
        </pc:sldMkLst>
        <pc:spChg chg="mod">
          <ac:chgData name="James Moore" userId="S::j.moore@uwtsd.ac.uk::2734fbee-75e6-4c68-b1e1-71d90938a1bc" providerId="AD" clId="Web-{9ABEDD87-6321-31BF-1C64-2018DBA80C06}" dt="2024-10-10T11:54:51.246" v="3080" actId="1076"/>
          <ac:spMkLst>
            <pc:docMk/>
            <pc:sldMk cId="2129667743" sldId="687"/>
            <ac:spMk id="2" creationId="{01307BE2-E2A2-77E3-CA41-4EDD45DCE139}"/>
          </ac:spMkLst>
        </pc:spChg>
        <pc:spChg chg="del">
          <ac:chgData name="James Moore" userId="S::j.moore@uwtsd.ac.uk::2734fbee-75e6-4c68-b1e1-71d90938a1bc" providerId="AD" clId="Web-{9ABEDD87-6321-31BF-1C64-2018DBA80C06}" dt="2024-10-10T11:54:55.558" v="3081"/>
          <ac:spMkLst>
            <pc:docMk/>
            <pc:sldMk cId="2129667743" sldId="687"/>
            <ac:spMk id="3" creationId="{B886B1B3-A676-CC80-9B01-3A4962A7B70E}"/>
          </ac:spMkLst>
        </pc:spChg>
        <pc:picChg chg="del">
          <ac:chgData name="James Moore" userId="S::j.moore@uwtsd.ac.uk::2734fbee-75e6-4c68-b1e1-71d90938a1bc" providerId="AD" clId="Web-{9ABEDD87-6321-31BF-1C64-2018DBA80C06}" dt="2024-10-10T11:54:48.011" v="3079"/>
          <ac:picMkLst>
            <pc:docMk/>
            <pc:sldMk cId="2129667743" sldId="687"/>
            <ac:picMk id="4" creationId="{740C7A3B-00B0-7576-F119-0D4D6A6C7C14}"/>
          </ac:picMkLst>
        </pc:picChg>
        <pc:picChg chg="add mod">
          <ac:chgData name="James Moore" userId="S::j.moore@uwtsd.ac.uk::2734fbee-75e6-4c68-b1e1-71d90938a1bc" providerId="AD" clId="Web-{9ABEDD87-6321-31BF-1C64-2018DBA80C06}" dt="2024-10-10T11:56:00.279" v="3104" actId="14100"/>
          <ac:picMkLst>
            <pc:docMk/>
            <pc:sldMk cId="2129667743" sldId="687"/>
            <ac:picMk id="5" creationId="{4A3146FA-EC73-70D6-4D8D-6135998161DC}"/>
          </ac:picMkLst>
        </pc:picChg>
        <pc:picChg chg="add mod">
          <ac:chgData name="James Moore" userId="S::j.moore@uwtsd.ac.uk::2734fbee-75e6-4c68-b1e1-71d90938a1bc" providerId="AD" clId="Web-{9ABEDD87-6321-31BF-1C64-2018DBA80C06}" dt="2024-10-10T11:57:27.157" v="3110" actId="14100"/>
          <ac:picMkLst>
            <pc:docMk/>
            <pc:sldMk cId="2129667743" sldId="687"/>
            <ac:picMk id="6" creationId="{AB885AD2-4C57-509C-B634-C8BF76B7AC0C}"/>
          </ac:picMkLst>
        </pc:picChg>
      </pc:sldChg>
      <pc:sldChg chg="delSp modSp add replId modNotes">
        <pc:chgData name="James Moore" userId="S::j.moore@uwtsd.ac.uk::2734fbee-75e6-4c68-b1e1-71d90938a1bc" providerId="AD" clId="Web-{9ABEDD87-6321-31BF-1C64-2018DBA80C06}" dt="2024-10-10T12:00:38.663" v="3476" actId="20577"/>
        <pc:sldMkLst>
          <pc:docMk/>
          <pc:sldMk cId="765198803" sldId="688"/>
        </pc:sldMkLst>
        <pc:spChg chg="mod">
          <ac:chgData name="James Moore" userId="S::j.moore@uwtsd.ac.uk::2734fbee-75e6-4c68-b1e1-71d90938a1bc" providerId="AD" clId="Web-{9ABEDD87-6321-31BF-1C64-2018DBA80C06}" dt="2024-10-10T12:00:38.663" v="3476" actId="20577"/>
          <ac:spMkLst>
            <pc:docMk/>
            <pc:sldMk cId="765198803" sldId="688"/>
            <ac:spMk id="2" creationId="{01307BE2-E2A2-77E3-CA41-4EDD45DCE139}"/>
          </ac:spMkLst>
        </pc:spChg>
        <pc:picChg chg="del">
          <ac:chgData name="James Moore" userId="S::j.moore@uwtsd.ac.uk::2734fbee-75e6-4c68-b1e1-71d90938a1bc" providerId="AD" clId="Web-{9ABEDD87-6321-31BF-1C64-2018DBA80C06}" dt="2024-10-10T11:59:50.349" v="3411"/>
          <ac:picMkLst>
            <pc:docMk/>
            <pc:sldMk cId="765198803" sldId="688"/>
            <ac:picMk id="5" creationId="{4A3146FA-EC73-70D6-4D8D-6135998161DC}"/>
          </ac:picMkLst>
        </pc:picChg>
        <pc:picChg chg="del">
          <ac:chgData name="James Moore" userId="S::j.moore@uwtsd.ac.uk::2734fbee-75e6-4c68-b1e1-71d90938a1bc" providerId="AD" clId="Web-{9ABEDD87-6321-31BF-1C64-2018DBA80C06}" dt="2024-10-10T11:59:52.396" v="3412"/>
          <ac:picMkLst>
            <pc:docMk/>
            <pc:sldMk cId="765198803" sldId="688"/>
            <ac:picMk id="6" creationId="{AB885AD2-4C57-509C-B634-C8BF76B7AC0C}"/>
          </ac:picMkLst>
        </pc:picChg>
      </pc:sldChg>
      <pc:sldChg chg="addSp delSp modSp add replId delAnim">
        <pc:chgData name="James Moore" userId="S::j.moore@uwtsd.ac.uk::2734fbee-75e6-4c68-b1e1-71d90938a1bc" providerId="AD" clId="Web-{9ABEDD87-6321-31BF-1C64-2018DBA80C06}" dt="2024-10-10T12:03:49.357" v="3562" actId="1076"/>
        <pc:sldMkLst>
          <pc:docMk/>
          <pc:sldMk cId="380178080" sldId="689"/>
        </pc:sldMkLst>
        <pc:spChg chg="del mod">
          <ac:chgData name="James Moore" userId="S::j.moore@uwtsd.ac.uk::2734fbee-75e6-4c68-b1e1-71d90938a1bc" providerId="AD" clId="Web-{9ABEDD87-6321-31BF-1C64-2018DBA80C06}" dt="2024-10-10T12:02:54.636" v="3543"/>
          <ac:spMkLst>
            <pc:docMk/>
            <pc:sldMk cId="380178080" sldId="689"/>
            <ac:spMk id="2" creationId="{4A55BE8D-171D-44C5-86B0-0E18E84CAB0C}"/>
          </ac:spMkLst>
        </pc:spChg>
        <pc:spChg chg="del">
          <ac:chgData name="James Moore" userId="S::j.moore@uwtsd.ac.uk::2734fbee-75e6-4c68-b1e1-71d90938a1bc" providerId="AD" clId="Web-{9ABEDD87-6321-31BF-1C64-2018DBA80C06}" dt="2024-10-10T12:02:16.838" v="3534"/>
          <ac:spMkLst>
            <pc:docMk/>
            <pc:sldMk cId="380178080" sldId="689"/>
            <ac:spMk id="3" creationId="{E825B2F9-EFAF-4672-915F-C88A872463E6}"/>
          </ac:spMkLst>
        </pc:spChg>
        <pc:spChg chg="add del mod">
          <ac:chgData name="James Moore" userId="S::j.moore@uwtsd.ac.uk::2734fbee-75e6-4c68-b1e1-71d90938a1bc" providerId="AD" clId="Web-{9ABEDD87-6321-31BF-1C64-2018DBA80C06}" dt="2024-10-10T12:02:22.088" v="3536"/>
          <ac:spMkLst>
            <pc:docMk/>
            <pc:sldMk cId="380178080" sldId="689"/>
            <ac:spMk id="5" creationId="{48C49D0F-F0CE-4AAE-4439-6ADFA9324972}"/>
          </ac:spMkLst>
        </pc:spChg>
        <pc:spChg chg="add del mod">
          <ac:chgData name="James Moore" userId="S::j.moore@uwtsd.ac.uk::2734fbee-75e6-4c68-b1e1-71d90938a1bc" providerId="AD" clId="Web-{9ABEDD87-6321-31BF-1C64-2018DBA80C06}" dt="2024-10-10T12:03:07.418" v="3545"/>
          <ac:spMkLst>
            <pc:docMk/>
            <pc:sldMk cId="380178080" sldId="689"/>
            <ac:spMk id="9" creationId="{46E3FABD-A07E-429D-CDD5-6AC7185B4761}"/>
          </ac:spMkLst>
        </pc:spChg>
        <pc:graphicFrameChg chg="add mod modGraphic">
          <ac:chgData name="James Moore" userId="S::j.moore@uwtsd.ac.uk::2734fbee-75e6-4c68-b1e1-71d90938a1bc" providerId="AD" clId="Web-{9ABEDD87-6321-31BF-1C64-2018DBA80C06}" dt="2024-10-10T12:03:49.357" v="3562" actId="1076"/>
          <ac:graphicFrameMkLst>
            <pc:docMk/>
            <pc:sldMk cId="380178080" sldId="689"/>
            <ac:graphicFrameMk id="7" creationId="{41ECF0A9-FD86-FB52-367E-D0E4E9C9CCA7}"/>
          </ac:graphicFrameMkLst>
        </pc:graphicFrameChg>
      </pc:sldChg>
      <pc:sldChg chg="new">
        <pc:chgData name="James Moore" userId="S::j.moore@uwtsd.ac.uk::2734fbee-75e6-4c68-b1e1-71d90938a1bc" providerId="AD" clId="Web-{9ABEDD87-6321-31BF-1C64-2018DBA80C06}" dt="2024-10-10T12:01:26.696" v="3531"/>
        <pc:sldMkLst>
          <pc:docMk/>
          <pc:sldMk cId="179965814" sldId="690"/>
        </pc:sldMkLst>
      </pc:sldChg>
      <pc:sldChg chg="addSp delSp modSp add replId">
        <pc:chgData name="James Moore" userId="S::j.moore@uwtsd.ac.uk::2734fbee-75e6-4c68-b1e1-71d90938a1bc" providerId="AD" clId="Web-{9ABEDD87-6321-31BF-1C64-2018DBA80C06}" dt="2024-10-10T12:05:17.032" v="3598" actId="20577"/>
        <pc:sldMkLst>
          <pc:docMk/>
          <pc:sldMk cId="3519825763" sldId="691"/>
        </pc:sldMkLst>
        <pc:spChg chg="add mod">
          <ac:chgData name="James Moore" userId="S::j.moore@uwtsd.ac.uk::2734fbee-75e6-4c68-b1e1-71d90938a1bc" providerId="AD" clId="Web-{9ABEDD87-6321-31BF-1C64-2018DBA80C06}" dt="2024-10-10T12:05:17.032" v="3598" actId="20577"/>
          <ac:spMkLst>
            <pc:docMk/>
            <pc:sldMk cId="3519825763" sldId="691"/>
            <ac:spMk id="2" creationId="{F5603905-55D0-3629-AAF1-02496D753581}"/>
          </ac:spMkLst>
        </pc:spChg>
        <pc:graphicFrameChg chg="del mod modGraphic">
          <ac:chgData name="James Moore" userId="S::j.moore@uwtsd.ac.uk::2734fbee-75e6-4c68-b1e1-71d90938a1bc" providerId="AD" clId="Web-{9ABEDD87-6321-31BF-1C64-2018DBA80C06}" dt="2024-10-10T12:04:09.186" v="3566"/>
          <ac:graphicFrameMkLst>
            <pc:docMk/>
            <pc:sldMk cId="3519825763" sldId="691"/>
            <ac:graphicFrameMk id="7" creationId="{41ECF0A9-FD86-FB52-367E-D0E4E9C9CCA7}"/>
          </ac:graphicFrameMkLst>
        </pc:graphicFrame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97284"/>
          </a:xfrm>
          <a:prstGeom prst="rect">
            <a:avLst/>
          </a:prstGeom>
        </p:spPr>
        <p:txBody>
          <a:bodyPr vert="horz" lIns="91859" tIns="45929" rIns="91859" bIns="45929" rtlCol="0"/>
          <a:lstStyle>
            <a:lvl1pPr algn="l">
              <a:defRPr sz="1200"/>
            </a:lvl1pPr>
          </a:lstStyle>
          <a:p>
            <a:r>
              <a:rPr lang="en-GB"/>
              <a:t>insert header</a:t>
            </a:r>
          </a:p>
        </p:txBody>
      </p:sp>
      <p:sp>
        <p:nvSpPr>
          <p:cNvPr id="3" name="Date Placeholder 2"/>
          <p:cNvSpPr>
            <a:spLocks noGrp="1"/>
          </p:cNvSpPr>
          <p:nvPr>
            <p:ph type="dt" sz="quarter" idx="1"/>
          </p:nvPr>
        </p:nvSpPr>
        <p:spPr>
          <a:xfrm>
            <a:off x="3884613" y="0"/>
            <a:ext cx="2971800" cy="497284"/>
          </a:xfrm>
          <a:prstGeom prst="rect">
            <a:avLst/>
          </a:prstGeom>
        </p:spPr>
        <p:txBody>
          <a:bodyPr vert="horz" lIns="91859" tIns="45929" rIns="91859" bIns="45929" rtlCol="0"/>
          <a:lstStyle>
            <a:lvl1pPr algn="r">
              <a:defRPr sz="1200"/>
            </a:lvl1pPr>
          </a:lstStyle>
          <a:p>
            <a:fld id="{96D292DE-8B7A-4254-AA83-74C1F4DD4AF0}" type="datetimeFigureOut">
              <a:rPr lang="en-GB" smtClean="0"/>
              <a:pPr/>
              <a:t>10/10/2024</a:t>
            </a:fld>
            <a:endParaRPr lang="en-GB"/>
          </a:p>
        </p:txBody>
      </p:sp>
      <p:sp>
        <p:nvSpPr>
          <p:cNvPr id="4" name="Footer Placeholder 3"/>
          <p:cNvSpPr>
            <a:spLocks noGrp="1"/>
          </p:cNvSpPr>
          <p:nvPr>
            <p:ph type="ftr" sz="quarter" idx="2"/>
          </p:nvPr>
        </p:nvSpPr>
        <p:spPr>
          <a:xfrm>
            <a:off x="0" y="9446677"/>
            <a:ext cx="2971800" cy="497284"/>
          </a:xfrm>
          <a:prstGeom prst="rect">
            <a:avLst/>
          </a:prstGeom>
        </p:spPr>
        <p:txBody>
          <a:bodyPr vert="horz" lIns="91859" tIns="45929" rIns="91859" bIns="45929"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9446677"/>
            <a:ext cx="2971800" cy="497284"/>
          </a:xfrm>
          <a:prstGeom prst="rect">
            <a:avLst/>
          </a:prstGeom>
        </p:spPr>
        <p:txBody>
          <a:bodyPr vert="horz" lIns="91859" tIns="45929" rIns="91859" bIns="45929" rtlCol="0" anchor="b"/>
          <a:lstStyle>
            <a:lvl1pPr algn="r">
              <a:defRPr sz="1200"/>
            </a:lvl1pPr>
          </a:lstStyle>
          <a:p>
            <a:fld id="{A3C3D8D3-17FF-4C88-A759-00DBF3A84646}" type="slidenum">
              <a:rPr lang="en-GB" smtClean="0"/>
              <a:pPr/>
              <a:t>‹#›</a:t>
            </a:fld>
            <a:endParaRPr lang="en-GB"/>
          </a:p>
        </p:txBody>
      </p:sp>
    </p:spTree>
    <p:extLst>
      <p:ext uri="{BB962C8B-B14F-4D97-AF65-F5344CB8AC3E}">
        <p14:creationId xmlns:p14="http://schemas.microsoft.com/office/powerpoint/2010/main" val="2906335072"/>
      </p:ext>
    </p:extLst>
  </p:cSld>
  <p:clrMap bg1="lt1" tx1="dk1" bg2="lt2" tx2="dk2" accent1="accent1" accent2="accent2" accent3="accent3" accent4="accent4" accent5="accent5" accent6="accent6" hlink="hlink" folHlink="folHlink"/>
  <p:hf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99012"/>
          </a:xfrm>
          <a:prstGeom prst="rect">
            <a:avLst/>
          </a:prstGeom>
        </p:spPr>
        <p:txBody>
          <a:bodyPr vert="horz" lIns="91859" tIns="45929" rIns="91859" bIns="45929" rtlCol="0"/>
          <a:lstStyle>
            <a:lvl1pPr algn="l">
              <a:defRPr sz="1200"/>
            </a:lvl1pPr>
          </a:lstStyle>
          <a:p>
            <a:r>
              <a:rPr lang="en-GB"/>
              <a:t>insert header</a:t>
            </a:r>
          </a:p>
        </p:txBody>
      </p:sp>
      <p:sp>
        <p:nvSpPr>
          <p:cNvPr id="3" name="Date Placeholder 2"/>
          <p:cNvSpPr>
            <a:spLocks noGrp="1"/>
          </p:cNvSpPr>
          <p:nvPr>
            <p:ph type="dt" idx="1"/>
          </p:nvPr>
        </p:nvSpPr>
        <p:spPr>
          <a:xfrm>
            <a:off x="3884613" y="0"/>
            <a:ext cx="2971800" cy="499012"/>
          </a:xfrm>
          <a:prstGeom prst="rect">
            <a:avLst/>
          </a:prstGeom>
        </p:spPr>
        <p:txBody>
          <a:bodyPr vert="horz" lIns="91859" tIns="45929" rIns="91859" bIns="45929" rtlCol="0"/>
          <a:lstStyle>
            <a:lvl1pPr algn="r">
              <a:defRPr sz="1200"/>
            </a:lvl1pPr>
          </a:lstStyle>
          <a:p>
            <a:fld id="{1E9EAB9E-E8D5-476C-93BA-6CDCDF16D67A}" type="datetimeFigureOut">
              <a:rPr lang="en-GB" smtClean="0"/>
              <a:pPr/>
              <a:t>10/10/2024</a:t>
            </a:fld>
            <a:endParaRPr lang="en-GB"/>
          </a:p>
        </p:txBody>
      </p:sp>
      <p:sp>
        <p:nvSpPr>
          <p:cNvPr id="4" name="Slide Image Placeholder 3"/>
          <p:cNvSpPr>
            <a:spLocks noGrp="1" noRot="1" noChangeAspect="1"/>
          </p:cNvSpPr>
          <p:nvPr>
            <p:ph type="sldImg" idx="2"/>
          </p:nvPr>
        </p:nvSpPr>
        <p:spPr>
          <a:xfrm>
            <a:off x="444500" y="1243013"/>
            <a:ext cx="5969000" cy="3357562"/>
          </a:xfrm>
          <a:prstGeom prst="rect">
            <a:avLst/>
          </a:prstGeom>
          <a:noFill/>
          <a:ln w="12700">
            <a:solidFill>
              <a:prstClr val="black"/>
            </a:solidFill>
          </a:ln>
        </p:spPr>
        <p:txBody>
          <a:bodyPr vert="horz" lIns="91859" tIns="45929" rIns="91859" bIns="45929" rtlCol="0" anchor="ctr"/>
          <a:lstStyle/>
          <a:p>
            <a:endParaRPr lang="en-GB"/>
          </a:p>
        </p:txBody>
      </p:sp>
      <p:sp>
        <p:nvSpPr>
          <p:cNvPr id="5" name="Notes Placeholder 4"/>
          <p:cNvSpPr>
            <a:spLocks noGrp="1"/>
          </p:cNvSpPr>
          <p:nvPr>
            <p:ph type="body" sz="quarter" idx="3"/>
          </p:nvPr>
        </p:nvSpPr>
        <p:spPr>
          <a:xfrm>
            <a:off x="685800" y="4786362"/>
            <a:ext cx="5486400" cy="3916115"/>
          </a:xfrm>
          <a:prstGeom prst="rect">
            <a:avLst/>
          </a:prstGeom>
        </p:spPr>
        <p:txBody>
          <a:bodyPr vert="horz" lIns="91859" tIns="45929" rIns="91859" bIns="4592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46679"/>
            <a:ext cx="2971800" cy="499011"/>
          </a:xfrm>
          <a:prstGeom prst="rect">
            <a:avLst/>
          </a:prstGeom>
        </p:spPr>
        <p:txBody>
          <a:bodyPr vert="horz" lIns="91859" tIns="45929" rIns="91859" bIns="45929"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9446679"/>
            <a:ext cx="2971800" cy="499011"/>
          </a:xfrm>
          <a:prstGeom prst="rect">
            <a:avLst/>
          </a:prstGeom>
        </p:spPr>
        <p:txBody>
          <a:bodyPr vert="horz" lIns="91859" tIns="45929" rIns="91859" bIns="45929" rtlCol="0" anchor="b"/>
          <a:lstStyle>
            <a:lvl1pPr algn="r">
              <a:defRPr sz="1200"/>
            </a:lvl1pPr>
          </a:lstStyle>
          <a:p>
            <a:fld id="{831A1511-BA99-4995-9603-94CCAF14FA3D}" type="slidenum">
              <a:rPr lang="en-GB" smtClean="0"/>
              <a:pPr/>
              <a:t>‹#›</a:t>
            </a:fld>
            <a:endParaRPr lang="en-GB"/>
          </a:p>
        </p:txBody>
      </p:sp>
    </p:spTree>
    <p:extLst>
      <p:ext uri="{BB962C8B-B14F-4D97-AF65-F5344CB8AC3E}">
        <p14:creationId xmlns:p14="http://schemas.microsoft.com/office/powerpoint/2010/main" val="1319045786"/>
      </p:ext>
    </p:extLst>
  </p:cSld>
  <p:clrMap bg1="lt1" tx1="dk1" bg2="lt2" tx2="dk2" accent1="accent1" accent2="accent2" accent3="accent3" accent4="accent4" accent5="accent5" accent6="accent6" hlink="hlink" folHlink="folHlink"/>
  <p:hf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3" Type="http://schemas.openxmlformats.org/officeDocument/2006/relationships/hyperlink" Target="https://gorillafund.org/uncategorized/male-hierarchy-and-a-gorilla-groups-success/" TargetMode="External"/><Relationship Id="rId2" Type="http://schemas.openxmlformats.org/officeDocument/2006/relationships/slide" Target="../slides/slide20.xml"/><Relationship Id="rId1" Type="http://schemas.openxmlformats.org/officeDocument/2006/relationships/notesMaster" Target="../notesMasters/notesMaster1.xml"/><Relationship Id="rId4" Type="http://schemas.openxmlformats.org/officeDocument/2006/relationships/hyperlink" Target="https://news.emory.edu/stories/2016/08/yerkes_chimpanzee_cooperation/index.html" TargetMode="Externa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3D910D-1CCB-55CD-AEA3-01C69BB68E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048405E-94FC-5113-0C8C-B7C6C1B6045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0AD29A0-31D1-6290-ADBD-5AD3F244B1A4}"/>
              </a:ext>
            </a:extLst>
          </p:cNvPr>
          <p:cNvSpPr>
            <a:spLocks noGrp="1"/>
          </p:cNvSpPr>
          <p:nvPr>
            <p:ph type="body" idx="1"/>
          </p:nvPr>
        </p:nvSpPr>
        <p:spPr/>
        <p:txBody>
          <a:bodyPr/>
          <a:lstStyle/>
          <a:p>
            <a:r>
              <a:rPr lang="en-GB" dirty="0"/>
              <a:t>Overview of today’s lecture</a:t>
            </a:r>
          </a:p>
          <a:p>
            <a:endParaRPr lang="en-GB" dirty="0"/>
          </a:p>
          <a:p>
            <a:r>
              <a:rPr lang="en-GB" dirty="0"/>
              <a:t>Spend 5-7 minutes recapping on slides 3-11 – 30-60 seconds per slide.</a:t>
            </a:r>
          </a:p>
        </p:txBody>
      </p:sp>
      <p:sp>
        <p:nvSpPr>
          <p:cNvPr id="4" name="Slide Number Placeholder 3">
            <a:extLst>
              <a:ext uri="{FF2B5EF4-FFF2-40B4-BE49-F238E27FC236}">
                <a16:creationId xmlns:a16="http://schemas.microsoft.com/office/drawing/2014/main" id="{4290B727-A0CE-16D9-F276-B41AA803718B}"/>
              </a:ext>
            </a:extLst>
          </p:cNvPr>
          <p:cNvSpPr>
            <a:spLocks noGrp="1"/>
          </p:cNvSpPr>
          <p:nvPr>
            <p:ph type="sldNum" sz="quarter" idx="5"/>
          </p:nvPr>
        </p:nvSpPr>
        <p:spPr/>
        <p:txBody>
          <a:bodyPr/>
          <a:lstStyle/>
          <a:p>
            <a:fld id="{E0BFB425-B183-42E8-B64A-79CD177D6D42}" type="slidenum">
              <a:rPr lang="en-GB" smtClean="0"/>
              <a:t>2</a:t>
            </a:fld>
            <a:endParaRPr lang="en-GB"/>
          </a:p>
        </p:txBody>
      </p:sp>
    </p:spTree>
    <p:extLst>
      <p:ext uri="{BB962C8B-B14F-4D97-AF65-F5344CB8AC3E}">
        <p14:creationId xmlns:p14="http://schemas.microsoft.com/office/powerpoint/2010/main" val="29269514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is a chance to reinforce that all of us our weird…</a:t>
            </a:r>
          </a:p>
          <a:p>
            <a:endParaRPr lang="en-GB" dirty="0"/>
          </a:p>
          <a:p>
            <a:r>
              <a:rPr lang="en-GB" dirty="0"/>
              <a:t>…we will keep coming back to this as it is as the heart of understanding effective communication and teamwork</a:t>
            </a:r>
          </a:p>
        </p:txBody>
      </p:sp>
      <p:sp>
        <p:nvSpPr>
          <p:cNvPr id="4" name="Slide Number Placeholder 3"/>
          <p:cNvSpPr>
            <a:spLocks noGrp="1"/>
          </p:cNvSpPr>
          <p:nvPr>
            <p:ph type="sldNum" sz="quarter" idx="5"/>
          </p:nvPr>
        </p:nvSpPr>
        <p:spPr/>
        <p:txBody>
          <a:bodyPr/>
          <a:lstStyle/>
          <a:p>
            <a:fld id="{E0BFB425-B183-42E8-B64A-79CD177D6D42}" type="slidenum">
              <a:rPr lang="en-GB" smtClean="0"/>
              <a:t>3</a:t>
            </a:fld>
            <a:endParaRPr lang="en-GB"/>
          </a:p>
        </p:txBody>
      </p:sp>
    </p:spTree>
    <p:extLst>
      <p:ext uri="{BB962C8B-B14F-4D97-AF65-F5344CB8AC3E}">
        <p14:creationId xmlns:p14="http://schemas.microsoft.com/office/powerpoint/2010/main" val="104098228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is a chance to both disrupt and reinforce students understanding of people.</a:t>
            </a:r>
          </a:p>
          <a:p>
            <a:endParaRPr lang="en-GB" dirty="0"/>
          </a:p>
          <a:p>
            <a:r>
              <a:rPr lang="en-GB" dirty="0"/>
              <a:t>We are deliberately starting with understanding individuals and how each person’s awareness of themselves, their relationships and the world around them determines how well they can interact and do things together at a deep and effective level.</a:t>
            </a:r>
          </a:p>
        </p:txBody>
      </p:sp>
      <p:sp>
        <p:nvSpPr>
          <p:cNvPr id="4" name="Header Placeholder 3"/>
          <p:cNvSpPr>
            <a:spLocks noGrp="1"/>
          </p:cNvSpPr>
          <p:nvPr>
            <p:ph type="hdr" sz="quarter"/>
          </p:nvPr>
        </p:nvSpPr>
        <p:spPr/>
        <p:txBody>
          <a:bodyPr/>
          <a:lstStyle/>
          <a:p>
            <a:r>
              <a:rPr lang="en-GB"/>
              <a:t>insert header</a:t>
            </a:r>
          </a:p>
        </p:txBody>
      </p:sp>
      <p:sp>
        <p:nvSpPr>
          <p:cNvPr id="5" name="Slide Number Placeholder 4"/>
          <p:cNvSpPr>
            <a:spLocks noGrp="1"/>
          </p:cNvSpPr>
          <p:nvPr>
            <p:ph type="sldNum" sz="quarter" idx="5"/>
          </p:nvPr>
        </p:nvSpPr>
        <p:spPr/>
        <p:txBody>
          <a:bodyPr/>
          <a:lstStyle/>
          <a:p>
            <a:fld id="{831A1511-BA99-4995-9603-94CCAF14FA3D}" type="slidenum">
              <a:rPr lang="en-GB" smtClean="0"/>
              <a:pPr/>
              <a:t>4</a:t>
            </a:fld>
            <a:endParaRPr lang="en-GB"/>
          </a:p>
        </p:txBody>
      </p:sp>
    </p:spTree>
    <p:extLst>
      <p:ext uri="{BB962C8B-B14F-4D97-AF65-F5344CB8AC3E}">
        <p14:creationId xmlns:p14="http://schemas.microsoft.com/office/powerpoint/2010/main" val="410102590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DDA6E6-3609-FBDF-468F-D809AEEE367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03A249F-8E09-1817-6216-3B528B15932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6CE27C0-A4A5-2502-5E84-1ED485378D5D}"/>
              </a:ext>
            </a:extLst>
          </p:cNvPr>
          <p:cNvSpPr>
            <a:spLocks noGrp="1"/>
          </p:cNvSpPr>
          <p:nvPr>
            <p:ph type="body" idx="1"/>
          </p:nvPr>
        </p:nvSpPr>
        <p:spPr/>
        <p:txBody>
          <a:bodyPr/>
          <a:lstStyle/>
          <a:p>
            <a:r>
              <a:rPr lang="en-GB" dirty="0"/>
              <a:t>Explain that:</a:t>
            </a:r>
          </a:p>
          <a:p>
            <a:r>
              <a:rPr lang="en-GB" dirty="0"/>
              <a:t>- Planetary existence relies on symbiotic relationships: broader nature and humans.</a:t>
            </a:r>
          </a:p>
          <a:p>
            <a:r>
              <a:rPr lang="en-GB" dirty="0"/>
              <a:t>- Life is in essence a series of relationships – we do </a:t>
            </a:r>
          </a:p>
          <a:p>
            <a:pPr marL="171450" marR="0" lvl="0" indent="-171450" algn="l" defTabSz="914400" rtl="0" eaLnBrk="1" fontAlgn="auto" latinLnBrk="0" hangingPunct="1">
              <a:lnSpc>
                <a:spcPct val="100000"/>
              </a:lnSpc>
              <a:spcBef>
                <a:spcPts val="0"/>
              </a:spcBef>
              <a:spcAft>
                <a:spcPts val="0"/>
              </a:spcAft>
              <a:buClrTx/>
              <a:buSzTx/>
              <a:buFontTx/>
              <a:buChar char="-"/>
              <a:tabLst/>
              <a:defRPr/>
            </a:pPr>
            <a:r>
              <a:rPr lang="en-GB" dirty="0"/>
              <a:t>relationships are fundamentally an emotional bond between people. We are all in a series of relationships all of the the time.</a:t>
            </a:r>
          </a:p>
          <a:p>
            <a:pPr marL="171450" marR="0" lvl="0" indent="-171450" algn="l" defTabSz="914400" rtl="0" eaLnBrk="1" fontAlgn="auto" latinLnBrk="0" hangingPunct="1">
              <a:lnSpc>
                <a:spcPct val="100000"/>
              </a:lnSpc>
              <a:spcBef>
                <a:spcPts val="0"/>
              </a:spcBef>
              <a:spcAft>
                <a:spcPts val="0"/>
              </a:spcAft>
              <a:buClrTx/>
              <a:buSzTx/>
              <a:buFontTx/>
              <a:buChar char="-"/>
              <a:tabLst/>
              <a:defRPr/>
            </a:pPr>
            <a:r>
              <a:rPr lang="en-GB" dirty="0"/>
              <a:t>We can only properly do things together if we have a bond deep enough for the task that’s needed. </a:t>
            </a:r>
          </a:p>
          <a:p>
            <a:pPr marL="171450" marR="0" lvl="0" indent="-171450" algn="l" defTabSz="914400" rtl="0" eaLnBrk="1" fontAlgn="auto" latinLnBrk="0" hangingPunct="1">
              <a:lnSpc>
                <a:spcPct val="100000"/>
              </a:lnSpc>
              <a:spcBef>
                <a:spcPts val="0"/>
              </a:spcBef>
              <a:spcAft>
                <a:spcPts val="0"/>
              </a:spcAft>
              <a:buClrTx/>
              <a:buSzTx/>
              <a:buFontTx/>
              <a:buChar char="-"/>
              <a:tabLst/>
              <a:defRPr/>
            </a:pPr>
            <a:r>
              <a:rPr lang="en-GB" dirty="0"/>
              <a:t>Buying a drink requires a human bond: we want to trust the person that they are going to make the drink in the way that we want it with enough kindness. They will need to like us enough to want to bring some of their own uniqueness to the task. They also want to trust that we’re going to pay and not run off! </a:t>
            </a:r>
          </a:p>
          <a:p>
            <a:pPr marL="171450" marR="0" lvl="0" indent="-171450" algn="l" defTabSz="914400" rtl="0" eaLnBrk="1" fontAlgn="auto" latinLnBrk="0" hangingPunct="1">
              <a:lnSpc>
                <a:spcPct val="100000"/>
              </a:lnSpc>
              <a:spcBef>
                <a:spcPts val="0"/>
              </a:spcBef>
              <a:spcAft>
                <a:spcPts val="0"/>
              </a:spcAft>
              <a:buClrTx/>
              <a:buSzTx/>
              <a:buFontTx/>
              <a:buChar char="-"/>
              <a:tabLst/>
              <a:defRPr/>
            </a:pPr>
            <a:r>
              <a:rPr lang="en-GB" dirty="0"/>
              <a:t>Working closely with someone every day requires significant human bonding: in reality many workplaces do not focus enough on this.</a:t>
            </a:r>
          </a:p>
          <a:p>
            <a:endParaRPr lang="en-GB" dirty="0"/>
          </a:p>
        </p:txBody>
      </p:sp>
      <p:sp>
        <p:nvSpPr>
          <p:cNvPr id="4" name="Header Placeholder 3">
            <a:extLst>
              <a:ext uri="{FF2B5EF4-FFF2-40B4-BE49-F238E27FC236}">
                <a16:creationId xmlns:a16="http://schemas.microsoft.com/office/drawing/2014/main" id="{31D9CA7D-1E1F-8C22-87C6-CD566EA2B174}"/>
              </a:ext>
            </a:extLst>
          </p:cNvPr>
          <p:cNvSpPr>
            <a:spLocks noGrp="1"/>
          </p:cNvSpPr>
          <p:nvPr>
            <p:ph type="hdr" sz="quarter"/>
          </p:nvPr>
        </p:nvSpPr>
        <p:spPr/>
        <p:txBody>
          <a:bodyPr/>
          <a:lstStyle/>
          <a:p>
            <a:r>
              <a:rPr lang="en-GB"/>
              <a:t>insert header</a:t>
            </a:r>
          </a:p>
        </p:txBody>
      </p:sp>
      <p:sp>
        <p:nvSpPr>
          <p:cNvPr id="5" name="Slide Number Placeholder 4">
            <a:extLst>
              <a:ext uri="{FF2B5EF4-FFF2-40B4-BE49-F238E27FC236}">
                <a16:creationId xmlns:a16="http://schemas.microsoft.com/office/drawing/2014/main" id="{C889AF1E-C3A9-7F03-0257-69EB4022D2F9}"/>
              </a:ext>
            </a:extLst>
          </p:cNvPr>
          <p:cNvSpPr>
            <a:spLocks noGrp="1"/>
          </p:cNvSpPr>
          <p:nvPr>
            <p:ph type="sldNum" sz="quarter" idx="5"/>
          </p:nvPr>
        </p:nvSpPr>
        <p:spPr/>
        <p:txBody>
          <a:bodyPr/>
          <a:lstStyle/>
          <a:p>
            <a:fld id="{831A1511-BA99-4995-9603-94CCAF14FA3D}" type="slidenum">
              <a:rPr lang="en-GB" smtClean="0"/>
              <a:pPr/>
              <a:t>5</a:t>
            </a:fld>
            <a:endParaRPr lang="en-GB"/>
          </a:p>
        </p:txBody>
      </p:sp>
    </p:spTree>
    <p:extLst>
      <p:ext uri="{BB962C8B-B14F-4D97-AF65-F5344CB8AC3E}">
        <p14:creationId xmlns:p14="http://schemas.microsoft.com/office/powerpoint/2010/main" val="143993332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AF128B-AB18-A561-5C2C-D1FD573FFF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1877DCB-F324-72ED-BF04-E7560660F3E7}"/>
              </a:ext>
            </a:extLst>
          </p:cNvPr>
          <p:cNvSpPr>
            <a:spLocks noGrp="1" noRot="1" noChangeAspect="1"/>
          </p:cNvSpPr>
          <p:nvPr>
            <p:ph type="sldImg"/>
          </p:nvPr>
        </p:nvSpPr>
        <p:spPr>
          <a:xfrm>
            <a:off x="444500" y="1243013"/>
            <a:ext cx="5969000" cy="3357562"/>
          </a:xfrm>
        </p:spPr>
      </p:sp>
      <p:sp>
        <p:nvSpPr>
          <p:cNvPr id="3" name="Notes Placeholder 2">
            <a:extLst>
              <a:ext uri="{FF2B5EF4-FFF2-40B4-BE49-F238E27FC236}">
                <a16:creationId xmlns:a16="http://schemas.microsoft.com/office/drawing/2014/main" id="{29B75210-6E1A-551C-804E-FFC7EEC3BEC6}"/>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kern="1200" dirty="0">
                <a:solidFill>
                  <a:schemeClr val="tx1"/>
                </a:solidFill>
                <a:effectLst/>
                <a:latin typeface="+mn-lt"/>
                <a:ea typeface="+mn-ea"/>
                <a:cs typeface="+mn-cs"/>
              </a:rPr>
              <a:t>The </a:t>
            </a:r>
            <a:r>
              <a:rPr lang="en-GB" sz="1200" b="0" i="0" kern="1200" dirty="0" err="1">
                <a:solidFill>
                  <a:schemeClr val="tx1"/>
                </a:solidFill>
                <a:effectLst/>
                <a:latin typeface="+mn-lt"/>
                <a:ea typeface="+mn-ea"/>
                <a:cs typeface="+mn-cs"/>
              </a:rPr>
              <a:t>Betari</a:t>
            </a:r>
            <a:r>
              <a:rPr lang="en-GB" sz="1200" b="0" i="0" kern="1200" dirty="0">
                <a:solidFill>
                  <a:schemeClr val="tx1"/>
                </a:solidFill>
                <a:effectLst/>
                <a:latin typeface="+mn-lt"/>
                <a:ea typeface="+mn-ea"/>
                <a:cs typeface="+mn-cs"/>
              </a:rPr>
              <a:t> Box, seen here is a simple model that can help us to understand the impact that our attitudes and behaviours have on the attitudes and behaviours of the people around us.  Showing self</a:t>
            </a:r>
            <a:r>
              <a:rPr lang="en-GB" sz="1200" b="0" i="0" kern="1200" baseline="0" dirty="0">
                <a:solidFill>
                  <a:schemeClr val="tx1"/>
                </a:solidFill>
                <a:effectLst/>
                <a:latin typeface="+mn-lt"/>
                <a:ea typeface="+mn-ea"/>
                <a:cs typeface="+mn-cs"/>
              </a:rPr>
              <a:t> awareness to break these cycles and re-framing are key, as is exhibiting role model behaviours. </a:t>
            </a:r>
            <a:endParaRPr lang="en-GB" dirty="0"/>
          </a:p>
        </p:txBody>
      </p:sp>
      <p:sp>
        <p:nvSpPr>
          <p:cNvPr id="4" name="Header Placeholder 3">
            <a:extLst>
              <a:ext uri="{FF2B5EF4-FFF2-40B4-BE49-F238E27FC236}">
                <a16:creationId xmlns:a16="http://schemas.microsoft.com/office/drawing/2014/main" id="{30EEA092-4BD9-D47E-6E76-A9BE207AA0B9}"/>
              </a:ext>
            </a:extLst>
          </p:cNvPr>
          <p:cNvSpPr>
            <a:spLocks noGrp="1"/>
          </p:cNvSpPr>
          <p:nvPr>
            <p:ph type="hdr" sz="quarter"/>
          </p:nvPr>
        </p:nvSpPr>
        <p:spPr/>
        <p:txBody>
          <a:bodyPr/>
          <a:lstStyle/>
          <a:p>
            <a:r>
              <a:rPr lang="en-GB"/>
              <a:t>insert header</a:t>
            </a:r>
          </a:p>
        </p:txBody>
      </p:sp>
      <p:sp>
        <p:nvSpPr>
          <p:cNvPr id="5" name="Slide Number Placeholder 4">
            <a:extLst>
              <a:ext uri="{FF2B5EF4-FFF2-40B4-BE49-F238E27FC236}">
                <a16:creationId xmlns:a16="http://schemas.microsoft.com/office/drawing/2014/main" id="{FFC75E2F-BE2A-9BAC-1993-D902E5A979CB}"/>
              </a:ext>
            </a:extLst>
          </p:cNvPr>
          <p:cNvSpPr>
            <a:spLocks noGrp="1"/>
          </p:cNvSpPr>
          <p:nvPr>
            <p:ph type="sldNum" sz="quarter" idx="5"/>
          </p:nvPr>
        </p:nvSpPr>
        <p:spPr/>
        <p:txBody>
          <a:bodyPr/>
          <a:lstStyle/>
          <a:p>
            <a:fld id="{831A1511-BA99-4995-9603-94CCAF14FA3D}" type="slidenum">
              <a:rPr lang="en-GB" smtClean="0"/>
              <a:pPr/>
              <a:t>6</a:t>
            </a:fld>
            <a:endParaRPr lang="en-GB"/>
          </a:p>
        </p:txBody>
      </p:sp>
    </p:spTree>
    <p:extLst>
      <p:ext uri="{BB962C8B-B14F-4D97-AF65-F5344CB8AC3E}">
        <p14:creationId xmlns:p14="http://schemas.microsoft.com/office/powerpoint/2010/main" val="252516678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Highlight that effective relationships and teamwork is based on trying to create “I’m ok, you’re ok”.</a:t>
            </a:r>
          </a:p>
          <a:p>
            <a:endParaRPr lang="en-GB" dirty="0"/>
          </a:p>
          <a:p>
            <a:r>
              <a:rPr lang="en-GB" dirty="0"/>
              <a:t>Talk through the model briefly. </a:t>
            </a:r>
          </a:p>
          <a:p>
            <a:r>
              <a:rPr lang="en-GB" dirty="0"/>
              <a:t>Highlight that a basic human instinct is to power play, and recognising but moving on from this is essential for teams. The crucial word to draw out here is that when you here people being blamed, you’re not going to get effective relationships and teamwork.</a:t>
            </a:r>
          </a:p>
        </p:txBody>
      </p:sp>
      <p:sp>
        <p:nvSpPr>
          <p:cNvPr id="4" name="Header Placeholder 3"/>
          <p:cNvSpPr>
            <a:spLocks noGrp="1"/>
          </p:cNvSpPr>
          <p:nvPr>
            <p:ph type="hdr" sz="quarter"/>
          </p:nvPr>
        </p:nvSpPr>
        <p:spPr/>
        <p:txBody>
          <a:bodyPr/>
          <a:lstStyle/>
          <a:p>
            <a:r>
              <a:rPr lang="en-GB"/>
              <a:t>insert header</a:t>
            </a:r>
          </a:p>
        </p:txBody>
      </p:sp>
      <p:sp>
        <p:nvSpPr>
          <p:cNvPr id="5" name="Slide Number Placeholder 4"/>
          <p:cNvSpPr>
            <a:spLocks noGrp="1"/>
          </p:cNvSpPr>
          <p:nvPr>
            <p:ph type="sldNum" sz="quarter" idx="5"/>
          </p:nvPr>
        </p:nvSpPr>
        <p:spPr/>
        <p:txBody>
          <a:bodyPr/>
          <a:lstStyle/>
          <a:p>
            <a:fld id="{831A1511-BA99-4995-9603-94CCAF14FA3D}" type="slidenum">
              <a:rPr lang="en-GB" smtClean="0"/>
              <a:pPr/>
              <a:t>7</a:t>
            </a:fld>
            <a:endParaRPr lang="en-GB"/>
          </a:p>
        </p:txBody>
      </p:sp>
    </p:spTree>
    <p:extLst>
      <p:ext uri="{BB962C8B-B14F-4D97-AF65-F5344CB8AC3E}">
        <p14:creationId xmlns:p14="http://schemas.microsoft.com/office/powerpoint/2010/main" val="182337545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Explain the model:</a:t>
            </a:r>
          </a:p>
          <a:p>
            <a:endParaRPr lang="en-US" dirty="0"/>
          </a:p>
          <a:p>
            <a:pPr marL="171450" indent="-171450">
              <a:buFontTx/>
              <a:buChar char="-"/>
            </a:pPr>
            <a:r>
              <a:rPr lang="en-US" dirty="0"/>
              <a:t>The research points to us being in one of these states at any given point, and that we move between them very easily. It also points to us having a preference.</a:t>
            </a:r>
          </a:p>
          <a:p>
            <a:pPr marL="171450" indent="-171450">
              <a:buFontTx/>
              <a:buChar char="-"/>
            </a:pPr>
            <a:r>
              <a:rPr lang="en-US" dirty="0"/>
              <a:t>There are upsides and downsides of all of these states.</a:t>
            </a:r>
          </a:p>
          <a:p>
            <a:pPr marL="171450" indent="-171450">
              <a:buFontTx/>
              <a:buChar char="-"/>
            </a:pPr>
            <a:r>
              <a:rPr lang="en-US" dirty="0"/>
              <a:t>There are 3 main states (Parent, Adult, Child)</a:t>
            </a:r>
          </a:p>
          <a:p>
            <a:pPr marL="171450" indent="-171450">
              <a:buFontTx/>
              <a:buChar char="-"/>
            </a:pPr>
            <a:r>
              <a:rPr lang="en-US" dirty="0"/>
              <a:t>There are sub states to Parent and Child – the controlling parent (telling) and nurturing (doing things for others); the child state has the adapted child (responding to the parent) which can be both compliant and rebellious (Michael Jackson’s life story is a good example here) and the free child (creative, pushing boundaries)</a:t>
            </a:r>
          </a:p>
          <a:p>
            <a:pPr marL="171450" indent="-171450">
              <a:buFontTx/>
              <a:buChar char="-"/>
            </a:pPr>
            <a:endParaRPr lang="en-US" dirty="0"/>
          </a:p>
        </p:txBody>
      </p:sp>
      <p:sp>
        <p:nvSpPr>
          <p:cNvPr id="4" name="Slide Number Placeholder 3"/>
          <p:cNvSpPr>
            <a:spLocks noGrp="1"/>
          </p:cNvSpPr>
          <p:nvPr>
            <p:ph type="sldNum" sz="quarter" idx="5"/>
          </p:nvPr>
        </p:nvSpPr>
        <p:spPr/>
        <p:txBody>
          <a:bodyPr/>
          <a:lstStyle/>
          <a:p>
            <a:fld id="{E9DE2F8B-24CA-403D-AFE5-FCD284A1E4A8}" type="slidenum">
              <a:rPr lang="en-GB" smtClean="0"/>
              <a:t>8</a:t>
            </a:fld>
            <a:endParaRPr lang="en-GB"/>
          </a:p>
        </p:txBody>
      </p:sp>
    </p:spTree>
    <p:extLst>
      <p:ext uri="{BB962C8B-B14F-4D97-AF65-F5344CB8AC3E}">
        <p14:creationId xmlns:p14="http://schemas.microsoft.com/office/powerpoint/2010/main" val="172720768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Talk through the upsides and downsides:</a:t>
            </a:r>
          </a:p>
          <a:p>
            <a:r>
              <a:rPr lang="en-GB" dirty="0"/>
              <a:t>e.g. if a fire officer tells you to get out of the building, it’s probably not a moment to sit down and chat; BUT if you are told what to do (and don't make decisions for yourself) you will become an adapted child.</a:t>
            </a:r>
          </a:p>
          <a:p>
            <a:endParaRPr lang="en-GB" dirty="0">
              <a:ea typeface="Calibri"/>
              <a:cs typeface="Calibri"/>
            </a:endParaRPr>
          </a:p>
          <a:p>
            <a:r>
              <a:rPr lang="en-GB" i="1" dirty="0"/>
              <a:t>We can play in all the states and there are consequences of being in one state too much or too little. Our individual behaviours in each state are most likely to have been learnt from childhood, but recognising these, gives us a chance to choose the best state and behaviours. </a:t>
            </a:r>
            <a:endParaRPr lang="en-GB" dirty="0"/>
          </a:p>
          <a:p>
            <a:endParaRPr lang="en-GB" dirty="0">
              <a:ea typeface="Calibri"/>
              <a:cs typeface="Calibri"/>
            </a:endParaRPr>
          </a:p>
        </p:txBody>
      </p:sp>
      <p:sp>
        <p:nvSpPr>
          <p:cNvPr id="4" name="Slide Number Placeholder 3"/>
          <p:cNvSpPr>
            <a:spLocks noGrp="1"/>
          </p:cNvSpPr>
          <p:nvPr>
            <p:ph type="sldNum" sz="quarter" idx="5"/>
          </p:nvPr>
        </p:nvSpPr>
        <p:spPr/>
        <p:txBody>
          <a:bodyPr/>
          <a:lstStyle/>
          <a:p>
            <a:fld id="{E0BFB425-B183-42E8-B64A-79CD177D6D42}" type="slidenum">
              <a:rPr lang="en-GB" smtClean="0"/>
              <a:t>9</a:t>
            </a:fld>
            <a:endParaRPr lang="en-GB"/>
          </a:p>
        </p:txBody>
      </p:sp>
    </p:spTree>
    <p:extLst>
      <p:ext uri="{BB962C8B-B14F-4D97-AF65-F5344CB8AC3E}">
        <p14:creationId xmlns:p14="http://schemas.microsoft.com/office/powerpoint/2010/main" val="388442156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ea typeface="Calibri"/>
                <a:cs typeface="Calibri"/>
              </a:rPr>
              <a:t>Highlight the most likely response depending on the state that you pick.</a:t>
            </a:r>
          </a:p>
          <a:p>
            <a:endParaRPr lang="en-US" dirty="0">
              <a:ea typeface="Calibri"/>
              <a:cs typeface="Calibri"/>
            </a:endParaRPr>
          </a:p>
          <a:p>
            <a:r>
              <a:rPr lang="en-US" i="1" dirty="0"/>
              <a:t>Telling someone what to do ultimately gets 2 answers back: a child-like response (compliance or resistance) or a returned parental response (I’m more right than you)...this can rapidly slip into childlike </a:t>
            </a:r>
            <a:r>
              <a:rPr lang="en-US" i="1" dirty="0" err="1"/>
              <a:t>behaviours</a:t>
            </a:r>
            <a:r>
              <a:rPr lang="en-US" i="1" dirty="0"/>
              <a:t> from both people.</a:t>
            </a:r>
            <a:endParaRPr lang="en-US" dirty="0"/>
          </a:p>
          <a:p>
            <a:r>
              <a:rPr lang="en-US" i="1" dirty="0"/>
              <a:t>Treating each other as adults and with equal respect releases potential and ensures that both parties are “ok”; (NB positional power is often a barrier to this) </a:t>
            </a:r>
            <a:endParaRPr lang="en-US" dirty="0"/>
          </a:p>
          <a:p>
            <a:endParaRPr lang="en-US" dirty="0">
              <a:ea typeface="Calibri"/>
              <a:cs typeface="Calibri"/>
            </a:endParaRPr>
          </a:p>
        </p:txBody>
      </p:sp>
      <p:sp>
        <p:nvSpPr>
          <p:cNvPr id="4" name="Header Placeholder 3"/>
          <p:cNvSpPr>
            <a:spLocks noGrp="1"/>
          </p:cNvSpPr>
          <p:nvPr>
            <p:ph type="hdr" sz="quarter"/>
          </p:nvPr>
        </p:nvSpPr>
        <p:spPr/>
        <p:txBody>
          <a:bodyPr/>
          <a:lstStyle/>
          <a:p>
            <a:r>
              <a:rPr lang="en-GB"/>
              <a:t>insert header</a:t>
            </a:r>
          </a:p>
        </p:txBody>
      </p:sp>
      <p:sp>
        <p:nvSpPr>
          <p:cNvPr id="5" name="Slide Number Placeholder 4"/>
          <p:cNvSpPr>
            <a:spLocks noGrp="1"/>
          </p:cNvSpPr>
          <p:nvPr>
            <p:ph type="sldNum" sz="quarter" idx="5"/>
          </p:nvPr>
        </p:nvSpPr>
        <p:spPr/>
        <p:txBody>
          <a:bodyPr/>
          <a:lstStyle/>
          <a:p>
            <a:fld id="{831A1511-BA99-4995-9603-94CCAF14FA3D}" type="slidenum">
              <a:rPr lang="en-GB" smtClean="0"/>
              <a:pPr/>
              <a:t>10</a:t>
            </a:fld>
            <a:endParaRPr lang="en-GB"/>
          </a:p>
        </p:txBody>
      </p:sp>
    </p:spTree>
    <p:extLst>
      <p:ext uri="{BB962C8B-B14F-4D97-AF65-F5344CB8AC3E}">
        <p14:creationId xmlns:p14="http://schemas.microsoft.com/office/powerpoint/2010/main" val="95935116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The drama triangle plays out every day. It’s really damaging as everyone ultimately becomes a victim. </a:t>
            </a:r>
            <a:endParaRPr lang="en-US" dirty="0"/>
          </a:p>
          <a:p>
            <a:r>
              <a:rPr lang="en-US" i="1" dirty="0"/>
              <a:t>Roles that attract nurturers (e.g. public services, education, </a:t>
            </a:r>
            <a:r>
              <a:rPr lang="en-US" i="1" dirty="0" err="1"/>
              <a:t>etc</a:t>
            </a:r>
            <a:r>
              <a:rPr lang="en-US" i="1" dirty="0"/>
              <a:t>) tend to attract rescuers, who need victims, but we give worse services as a result.</a:t>
            </a:r>
            <a:endParaRPr lang="en-US" dirty="0"/>
          </a:p>
        </p:txBody>
      </p:sp>
      <p:sp>
        <p:nvSpPr>
          <p:cNvPr id="4" name="Header Placeholder 3"/>
          <p:cNvSpPr>
            <a:spLocks noGrp="1"/>
          </p:cNvSpPr>
          <p:nvPr>
            <p:ph type="hdr" sz="quarter"/>
          </p:nvPr>
        </p:nvSpPr>
        <p:spPr/>
        <p:txBody>
          <a:bodyPr/>
          <a:lstStyle/>
          <a:p>
            <a:r>
              <a:rPr lang="en-GB"/>
              <a:t>insert header</a:t>
            </a:r>
          </a:p>
        </p:txBody>
      </p:sp>
      <p:sp>
        <p:nvSpPr>
          <p:cNvPr id="5" name="Slide Number Placeholder 4"/>
          <p:cNvSpPr>
            <a:spLocks noGrp="1"/>
          </p:cNvSpPr>
          <p:nvPr>
            <p:ph type="sldNum" sz="quarter" idx="5"/>
          </p:nvPr>
        </p:nvSpPr>
        <p:spPr/>
        <p:txBody>
          <a:bodyPr/>
          <a:lstStyle/>
          <a:p>
            <a:fld id="{831A1511-BA99-4995-9603-94CCAF14FA3D}" type="slidenum">
              <a:rPr lang="en-GB" smtClean="0"/>
              <a:pPr/>
              <a:t>11</a:t>
            </a:fld>
            <a:endParaRPr lang="en-GB"/>
          </a:p>
        </p:txBody>
      </p:sp>
    </p:spTree>
    <p:extLst>
      <p:ext uri="{BB962C8B-B14F-4D97-AF65-F5344CB8AC3E}">
        <p14:creationId xmlns:p14="http://schemas.microsoft.com/office/powerpoint/2010/main" val="415580480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ea typeface="Calibri"/>
                <a:cs typeface="Calibri"/>
              </a:rPr>
              <a:t>The enabling triangle is the reverse. It allows people to escape being victims, either through self-coaching and/or self-challenging...or through being coached/challenged by others. </a:t>
            </a:r>
          </a:p>
          <a:p>
            <a:endParaRPr lang="en-US" i="1" dirty="0"/>
          </a:p>
          <a:p>
            <a:r>
              <a:rPr lang="en-US" i="1" dirty="0"/>
              <a:t>Be it controlling or nurturing parental </a:t>
            </a:r>
            <a:r>
              <a:rPr lang="en-US" i="1" dirty="0" err="1"/>
              <a:t>behaviour</a:t>
            </a:r>
            <a:r>
              <a:rPr lang="en-US" i="1" dirty="0"/>
              <a:t>, we can change what we do. Ultimately, the development for many of us means trusting other people and letting go. We can still influence, but we can do it through constructive challenging and true coaching by asking questions and not rescuing someone or telling them what to do.</a:t>
            </a:r>
            <a:endParaRPr lang="en-US" dirty="0">
              <a:ea typeface="Calibri"/>
              <a:cs typeface="Calibri"/>
            </a:endParaRPr>
          </a:p>
          <a:p>
            <a:endParaRPr lang="en-US" i="1" dirty="0">
              <a:ea typeface="Calibri"/>
              <a:cs typeface="Calibri"/>
            </a:endParaRPr>
          </a:p>
          <a:p>
            <a:r>
              <a:rPr lang="en-US" i="1" dirty="0">
                <a:ea typeface="Calibri"/>
                <a:cs typeface="Calibri"/>
              </a:rPr>
              <a:t>Useful effective approaches tend to be:</a:t>
            </a:r>
          </a:p>
          <a:p>
            <a:endParaRPr lang="en-US" i="1" dirty="0">
              <a:ea typeface="Calibri"/>
              <a:cs typeface="Calibri"/>
            </a:endParaRPr>
          </a:p>
          <a:p>
            <a:pPr marL="171450" indent="-171450">
              <a:buFont typeface="Calibri"/>
              <a:buChar char="-"/>
            </a:pPr>
            <a:r>
              <a:rPr lang="en-US" i="1" dirty="0">
                <a:ea typeface="Calibri"/>
                <a:cs typeface="Calibri"/>
              </a:rPr>
              <a:t>Coaching: ask someone an open question (not closed!) so that they can work out the best answer for them: e.g. what are you wanting to achieve? What is your situation now? What choices to you have? What are the consequences of those choices? What is your decision? What actions are you going to take? How will you know success?</a:t>
            </a:r>
          </a:p>
          <a:p>
            <a:pPr marL="171450" indent="-171450">
              <a:buFont typeface="Calibri"/>
              <a:buChar char="-"/>
            </a:pPr>
            <a:r>
              <a:rPr lang="en-US" i="1" dirty="0">
                <a:ea typeface="Calibri"/>
                <a:cs typeface="Calibri"/>
              </a:rPr>
              <a:t>Challenging: when you did that, it made me feel like this (deliberately avoiding telling someone that they are wrong).</a:t>
            </a:r>
          </a:p>
          <a:p>
            <a:endParaRPr lang="en-US" dirty="0">
              <a:ea typeface="Calibri"/>
              <a:cs typeface="Calibri"/>
            </a:endParaRPr>
          </a:p>
        </p:txBody>
      </p:sp>
      <p:sp>
        <p:nvSpPr>
          <p:cNvPr id="4" name="Header Placeholder 3"/>
          <p:cNvSpPr>
            <a:spLocks noGrp="1"/>
          </p:cNvSpPr>
          <p:nvPr>
            <p:ph type="hdr" sz="quarter"/>
          </p:nvPr>
        </p:nvSpPr>
        <p:spPr/>
        <p:txBody>
          <a:bodyPr/>
          <a:lstStyle/>
          <a:p>
            <a:r>
              <a:rPr lang="en-GB"/>
              <a:t>insert header</a:t>
            </a:r>
          </a:p>
        </p:txBody>
      </p:sp>
      <p:sp>
        <p:nvSpPr>
          <p:cNvPr id="5" name="Slide Number Placeholder 4"/>
          <p:cNvSpPr>
            <a:spLocks noGrp="1"/>
          </p:cNvSpPr>
          <p:nvPr>
            <p:ph type="sldNum" sz="quarter" idx="5"/>
          </p:nvPr>
        </p:nvSpPr>
        <p:spPr/>
        <p:txBody>
          <a:bodyPr/>
          <a:lstStyle/>
          <a:p>
            <a:fld id="{831A1511-BA99-4995-9603-94CCAF14FA3D}" type="slidenum">
              <a:rPr lang="en-GB" smtClean="0"/>
              <a:pPr/>
              <a:t>12</a:t>
            </a:fld>
            <a:endParaRPr lang="en-GB"/>
          </a:p>
        </p:txBody>
      </p:sp>
    </p:spTree>
    <p:extLst>
      <p:ext uri="{BB962C8B-B14F-4D97-AF65-F5344CB8AC3E}">
        <p14:creationId xmlns:p14="http://schemas.microsoft.com/office/powerpoint/2010/main" val="232690765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ea typeface="Calibri"/>
                <a:cs typeface="Calibri"/>
              </a:rPr>
              <a:t>Ask participants to notice what they are focusing on...</a:t>
            </a:r>
          </a:p>
          <a:p>
            <a:endParaRPr lang="en-US" dirty="0">
              <a:ea typeface="Calibri"/>
              <a:cs typeface="Calibri"/>
            </a:endParaRPr>
          </a:p>
          <a:p>
            <a:r>
              <a:rPr lang="en-US" dirty="0">
                <a:ea typeface="Calibri"/>
                <a:cs typeface="Calibri"/>
              </a:rPr>
              <a:t>It is likely that they will be looking at the last sum...and highlight what has gone wrong...</a:t>
            </a:r>
          </a:p>
          <a:p>
            <a:endParaRPr lang="en-US" dirty="0">
              <a:ea typeface="Calibri"/>
              <a:cs typeface="Calibri"/>
            </a:endParaRPr>
          </a:p>
          <a:p>
            <a:r>
              <a:rPr lang="en-US" dirty="0">
                <a:ea typeface="Calibri"/>
                <a:cs typeface="Calibri"/>
              </a:rPr>
              <a:t>Then point out that you have 3 answers right – what is stopping us focusing on all the good things on here? Highlight that it is human nature, but point out that it is changeable with habits. Highlight that using Applied Positive Psychology boosts all relationships at home and work, creates better communication and develops more effective teams.</a:t>
            </a:r>
          </a:p>
        </p:txBody>
      </p:sp>
      <p:sp>
        <p:nvSpPr>
          <p:cNvPr id="4" name="Header Placeholder 3"/>
          <p:cNvSpPr>
            <a:spLocks noGrp="1"/>
          </p:cNvSpPr>
          <p:nvPr>
            <p:ph type="hdr" sz="quarter"/>
          </p:nvPr>
        </p:nvSpPr>
        <p:spPr/>
        <p:txBody>
          <a:bodyPr/>
          <a:lstStyle/>
          <a:p>
            <a:r>
              <a:rPr lang="en-GB"/>
              <a:t>insert header</a:t>
            </a:r>
          </a:p>
        </p:txBody>
      </p:sp>
      <p:sp>
        <p:nvSpPr>
          <p:cNvPr id="5" name="Slide Number Placeholder 4"/>
          <p:cNvSpPr>
            <a:spLocks noGrp="1"/>
          </p:cNvSpPr>
          <p:nvPr>
            <p:ph type="sldNum" sz="quarter" idx="5"/>
          </p:nvPr>
        </p:nvSpPr>
        <p:spPr/>
        <p:txBody>
          <a:bodyPr/>
          <a:lstStyle/>
          <a:p>
            <a:fld id="{831A1511-BA99-4995-9603-94CCAF14FA3D}" type="slidenum">
              <a:rPr lang="en-GB" smtClean="0"/>
              <a:pPr/>
              <a:t>15</a:t>
            </a:fld>
            <a:endParaRPr lang="en-GB"/>
          </a:p>
        </p:txBody>
      </p:sp>
    </p:spTree>
    <p:extLst>
      <p:ext uri="{BB962C8B-B14F-4D97-AF65-F5344CB8AC3E}">
        <p14:creationId xmlns:p14="http://schemas.microsoft.com/office/powerpoint/2010/main" val="31936284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ea typeface="Calibri"/>
                <a:cs typeface="Calibri"/>
              </a:rPr>
              <a:t>Refer to Nancy Kline – the importance of listening – actively and with fascination...</a:t>
            </a:r>
          </a:p>
          <a:p>
            <a:endParaRPr lang="en-US" dirty="0">
              <a:ea typeface="Calibri"/>
              <a:cs typeface="Calibri"/>
            </a:endParaRPr>
          </a:p>
          <a:p>
            <a:r>
              <a:rPr lang="en-US" dirty="0">
                <a:ea typeface="Calibri"/>
                <a:cs typeface="Calibri"/>
              </a:rPr>
              <a:t>Refer back to the enabling triangle and the importance of create space for people to develop their own thinking and decisions.  </a:t>
            </a:r>
          </a:p>
          <a:p>
            <a:endParaRPr lang="en-US" dirty="0">
              <a:ea typeface="Calibri"/>
              <a:cs typeface="Calibri"/>
            </a:endParaRPr>
          </a:p>
          <a:p>
            <a:r>
              <a:rPr lang="en-US" dirty="0">
                <a:ea typeface="Calibri"/>
                <a:cs typeface="Calibri"/>
              </a:rPr>
              <a:t>Highlight that "if you decide, you own it" - this is critical as a way of sharing power in relationships, and within teams. It ensures the biggest engagement and highest levels of effectiveness.</a:t>
            </a:r>
          </a:p>
          <a:p>
            <a:endParaRPr lang="en-US" dirty="0">
              <a:ea typeface="Calibri"/>
              <a:cs typeface="Calibri"/>
            </a:endParaRPr>
          </a:p>
          <a:p>
            <a:endParaRPr lang="en-US" dirty="0">
              <a:ea typeface="Calibri"/>
              <a:cs typeface="Calibri"/>
            </a:endParaRPr>
          </a:p>
        </p:txBody>
      </p:sp>
      <p:sp>
        <p:nvSpPr>
          <p:cNvPr id="4" name="Header Placeholder 3"/>
          <p:cNvSpPr>
            <a:spLocks noGrp="1"/>
          </p:cNvSpPr>
          <p:nvPr>
            <p:ph type="hdr" sz="quarter"/>
          </p:nvPr>
        </p:nvSpPr>
        <p:spPr/>
        <p:txBody>
          <a:bodyPr/>
          <a:lstStyle/>
          <a:p>
            <a:r>
              <a:rPr lang="en-GB"/>
              <a:t>insert header</a:t>
            </a:r>
          </a:p>
        </p:txBody>
      </p:sp>
      <p:sp>
        <p:nvSpPr>
          <p:cNvPr id="5" name="Slide Number Placeholder 4"/>
          <p:cNvSpPr>
            <a:spLocks noGrp="1"/>
          </p:cNvSpPr>
          <p:nvPr>
            <p:ph type="sldNum" sz="quarter" idx="5"/>
          </p:nvPr>
        </p:nvSpPr>
        <p:spPr/>
        <p:txBody>
          <a:bodyPr/>
          <a:lstStyle/>
          <a:p>
            <a:fld id="{831A1511-BA99-4995-9603-94CCAF14FA3D}" type="slidenum">
              <a:rPr lang="en-GB" smtClean="0"/>
              <a:pPr/>
              <a:t>16</a:t>
            </a:fld>
            <a:endParaRPr lang="en-GB"/>
          </a:p>
        </p:txBody>
      </p:sp>
    </p:spTree>
    <p:extLst>
      <p:ext uri="{BB962C8B-B14F-4D97-AF65-F5344CB8AC3E}">
        <p14:creationId xmlns:p14="http://schemas.microsoft.com/office/powerpoint/2010/main" val="16742498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ea typeface="Calibri"/>
                <a:cs typeface="Calibri"/>
              </a:rPr>
              <a:t>Refer to Nancy Kline – the importance of listening – actively and with fascination...</a:t>
            </a:r>
          </a:p>
          <a:p>
            <a:endParaRPr lang="en-US" dirty="0">
              <a:ea typeface="Calibri"/>
              <a:cs typeface="Calibri"/>
            </a:endParaRPr>
          </a:p>
          <a:p>
            <a:r>
              <a:rPr lang="en-US" dirty="0">
                <a:ea typeface="Calibri"/>
                <a:cs typeface="Calibri"/>
              </a:rPr>
              <a:t>Refer back to the enabling triangle and the importance of create space for people to develop their own thinking and decisions.  </a:t>
            </a:r>
          </a:p>
          <a:p>
            <a:endParaRPr lang="en-US" dirty="0">
              <a:ea typeface="Calibri"/>
              <a:cs typeface="Calibri"/>
            </a:endParaRPr>
          </a:p>
          <a:p>
            <a:r>
              <a:rPr lang="en-US" dirty="0">
                <a:ea typeface="Calibri"/>
                <a:cs typeface="Calibri"/>
              </a:rPr>
              <a:t>Highlight that "if you decide, you own it" - this is critical as a way of sharing power in relationships, and within teams. It ensures the biggest engagement and highest levels of effectiveness.</a:t>
            </a:r>
          </a:p>
          <a:p>
            <a:endParaRPr lang="en-US" dirty="0">
              <a:ea typeface="Calibri"/>
              <a:cs typeface="Calibri"/>
            </a:endParaRPr>
          </a:p>
          <a:p>
            <a:endParaRPr lang="en-US" dirty="0">
              <a:ea typeface="Calibri"/>
              <a:cs typeface="Calibri"/>
            </a:endParaRPr>
          </a:p>
        </p:txBody>
      </p:sp>
      <p:sp>
        <p:nvSpPr>
          <p:cNvPr id="4" name="Header Placeholder 3"/>
          <p:cNvSpPr>
            <a:spLocks noGrp="1"/>
          </p:cNvSpPr>
          <p:nvPr>
            <p:ph type="hdr" sz="quarter"/>
          </p:nvPr>
        </p:nvSpPr>
        <p:spPr/>
        <p:txBody>
          <a:bodyPr/>
          <a:lstStyle/>
          <a:p>
            <a:r>
              <a:rPr lang="en-GB"/>
              <a:t>insert header</a:t>
            </a:r>
          </a:p>
        </p:txBody>
      </p:sp>
      <p:sp>
        <p:nvSpPr>
          <p:cNvPr id="5" name="Slide Number Placeholder 4"/>
          <p:cNvSpPr>
            <a:spLocks noGrp="1"/>
          </p:cNvSpPr>
          <p:nvPr>
            <p:ph type="sldNum" sz="quarter" idx="5"/>
          </p:nvPr>
        </p:nvSpPr>
        <p:spPr/>
        <p:txBody>
          <a:bodyPr/>
          <a:lstStyle/>
          <a:p>
            <a:fld id="{831A1511-BA99-4995-9603-94CCAF14FA3D}" type="slidenum">
              <a:rPr lang="en-GB" smtClean="0"/>
              <a:pPr/>
              <a:t>17</a:t>
            </a:fld>
            <a:endParaRPr lang="en-GB"/>
          </a:p>
        </p:txBody>
      </p:sp>
    </p:spTree>
    <p:extLst>
      <p:ext uri="{BB962C8B-B14F-4D97-AF65-F5344CB8AC3E}">
        <p14:creationId xmlns:p14="http://schemas.microsoft.com/office/powerpoint/2010/main" val="157215851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Introduce the definition of conflict – highlight that we all have internal and external conflict...and that this is inevitable.</a:t>
            </a:r>
          </a:p>
          <a:p>
            <a:endParaRPr lang="en-US" dirty="0">
              <a:ea typeface="Calibri"/>
              <a:cs typeface="Calibri"/>
            </a:endParaRPr>
          </a:p>
          <a:p>
            <a:r>
              <a:rPr lang="en-US" dirty="0">
                <a:ea typeface="Calibri"/>
                <a:cs typeface="Calibri"/>
              </a:rPr>
              <a:t>Lead a group discussion on what conflict means for themselves and how they notice conflict in themselves and with others.</a:t>
            </a:r>
          </a:p>
          <a:p>
            <a:endParaRPr lang="en-US" dirty="0">
              <a:ea typeface="Calibri"/>
              <a:cs typeface="Calibri"/>
            </a:endParaRPr>
          </a:p>
          <a:p>
            <a:endParaRPr lang="en-US" dirty="0">
              <a:ea typeface="Calibri"/>
              <a:cs typeface="Calibri"/>
            </a:endParaRPr>
          </a:p>
          <a:p>
            <a:endParaRPr lang="en-US" dirty="0">
              <a:ea typeface="Calibri"/>
              <a:cs typeface="Calibri"/>
            </a:endParaRPr>
          </a:p>
        </p:txBody>
      </p:sp>
      <p:sp>
        <p:nvSpPr>
          <p:cNvPr id="4" name="Header Placeholder 3"/>
          <p:cNvSpPr>
            <a:spLocks noGrp="1"/>
          </p:cNvSpPr>
          <p:nvPr>
            <p:ph type="hdr" sz="quarter"/>
          </p:nvPr>
        </p:nvSpPr>
        <p:spPr/>
        <p:txBody>
          <a:bodyPr/>
          <a:lstStyle/>
          <a:p>
            <a:r>
              <a:rPr lang="en-GB"/>
              <a:t>insert header</a:t>
            </a:r>
          </a:p>
        </p:txBody>
      </p:sp>
      <p:sp>
        <p:nvSpPr>
          <p:cNvPr id="5" name="Slide Number Placeholder 4"/>
          <p:cNvSpPr>
            <a:spLocks noGrp="1"/>
          </p:cNvSpPr>
          <p:nvPr>
            <p:ph type="sldNum" sz="quarter" idx="5"/>
          </p:nvPr>
        </p:nvSpPr>
        <p:spPr/>
        <p:txBody>
          <a:bodyPr/>
          <a:lstStyle/>
          <a:p>
            <a:fld id="{831A1511-BA99-4995-9603-94CCAF14FA3D}" type="slidenum">
              <a:rPr lang="en-GB" smtClean="0"/>
              <a:pPr/>
              <a:t>18</a:t>
            </a:fld>
            <a:endParaRPr lang="en-GB"/>
          </a:p>
        </p:txBody>
      </p:sp>
    </p:spTree>
    <p:extLst>
      <p:ext uri="{BB962C8B-B14F-4D97-AF65-F5344CB8AC3E}">
        <p14:creationId xmlns:p14="http://schemas.microsoft.com/office/powerpoint/2010/main" val="284369070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Remind everyone that as soon as people are together, there will be conflict – it is inevitable.</a:t>
            </a:r>
          </a:p>
          <a:p>
            <a:endParaRPr lang="en-US" dirty="0"/>
          </a:p>
          <a:p>
            <a:r>
              <a:rPr lang="en-US" dirty="0"/>
              <a:t>Reintroduce that everyone is different – no 2 people are the same.</a:t>
            </a:r>
          </a:p>
          <a:p>
            <a:endParaRPr lang="en-US" dirty="0"/>
          </a:p>
          <a:p>
            <a:r>
              <a:rPr lang="en-US" dirty="0"/>
              <a:t>Remind that our experiences have created neural pathways which provide a unique set of complex emotions. Our physical cells are ever changing (reminding everyone that very  few of our physical being – our cells – are older than 7 years, with many being younger than this) and our neural pathways are ever developing – new ones being created or existing ones being amended or strengthened.</a:t>
            </a:r>
            <a:endParaRPr lang="en-US" dirty="0">
              <a:cs typeface="Calibri"/>
            </a:endParaRPr>
          </a:p>
          <a:p>
            <a:endParaRPr lang="en-US" dirty="0">
              <a:cs typeface="Calibri"/>
            </a:endParaRPr>
          </a:p>
          <a:p>
            <a:r>
              <a:rPr lang="en-US" dirty="0">
                <a:ea typeface="Calibri"/>
                <a:cs typeface="Calibri"/>
              </a:rPr>
              <a:t>Lead a group discussion as to examples of how people notice about conflict? What are their examples of conflict because of differences? Try to draw out both the positive and negatives of the conflict.</a:t>
            </a:r>
          </a:p>
          <a:p>
            <a:endParaRPr lang="en-US" b="1" dirty="0">
              <a:ea typeface="Calibri"/>
              <a:cs typeface="Calibri"/>
            </a:endParaRPr>
          </a:p>
          <a:p>
            <a:endParaRPr lang="en-US" dirty="0">
              <a:ea typeface="Calibri"/>
              <a:cs typeface="Calibri"/>
            </a:endParaRPr>
          </a:p>
        </p:txBody>
      </p:sp>
      <p:sp>
        <p:nvSpPr>
          <p:cNvPr id="4" name="Header Placeholder 3"/>
          <p:cNvSpPr>
            <a:spLocks noGrp="1"/>
          </p:cNvSpPr>
          <p:nvPr>
            <p:ph type="hdr" sz="quarter"/>
          </p:nvPr>
        </p:nvSpPr>
        <p:spPr/>
        <p:txBody>
          <a:bodyPr/>
          <a:lstStyle/>
          <a:p>
            <a:r>
              <a:rPr lang="en-GB"/>
              <a:t>insert header</a:t>
            </a:r>
          </a:p>
        </p:txBody>
      </p:sp>
      <p:sp>
        <p:nvSpPr>
          <p:cNvPr id="5" name="Slide Number Placeholder 4"/>
          <p:cNvSpPr>
            <a:spLocks noGrp="1"/>
          </p:cNvSpPr>
          <p:nvPr>
            <p:ph type="sldNum" sz="quarter" idx="5"/>
          </p:nvPr>
        </p:nvSpPr>
        <p:spPr/>
        <p:txBody>
          <a:bodyPr/>
          <a:lstStyle/>
          <a:p>
            <a:fld id="{831A1511-BA99-4995-9603-94CCAF14FA3D}" type="slidenum">
              <a:rPr lang="en-GB" smtClean="0"/>
              <a:pPr/>
              <a:t>19</a:t>
            </a:fld>
            <a:endParaRPr lang="en-GB"/>
          </a:p>
        </p:txBody>
      </p:sp>
    </p:spTree>
    <p:extLst>
      <p:ext uri="{BB962C8B-B14F-4D97-AF65-F5344CB8AC3E}">
        <p14:creationId xmlns:p14="http://schemas.microsoft.com/office/powerpoint/2010/main" val="38724859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Remind that at the heart of human </a:t>
            </a:r>
            <a:r>
              <a:rPr lang="en-US" dirty="0" err="1">
                <a:cs typeface="Calibri"/>
              </a:rPr>
              <a:t>behaviour</a:t>
            </a:r>
            <a:r>
              <a:rPr lang="en-US" dirty="0">
                <a:cs typeface="Calibri"/>
              </a:rPr>
              <a:t> is a tension of being individual and group – this needs and wants in this dialectical tension are ever changing and constantly need to be considered and amended.</a:t>
            </a:r>
            <a:endParaRPr lang="en-US" b="1" dirty="0">
              <a:cs typeface="Calibri"/>
            </a:endParaRPr>
          </a:p>
          <a:p>
            <a:endParaRPr lang="en-US" dirty="0">
              <a:cs typeface="Calibri"/>
            </a:endParaRPr>
          </a:p>
          <a:p>
            <a:r>
              <a:rPr lang="en-US" dirty="0">
                <a:cs typeface="Calibri"/>
              </a:rPr>
              <a:t>Remind participants that are the heart of human development are the 2 main primate characteristics: compete vs collaborate. </a:t>
            </a:r>
            <a:r>
              <a:rPr lang="en-US" err="1">
                <a:cs typeface="Calibri"/>
              </a:rPr>
              <a:t>Recognise</a:t>
            </a:r>
            <a:r>
              <a:rPr lang="en-US" dirty="0">
                <a:cs typeface="Calibri"/>
              </a:rPr>
              <a:t> that these are at the heart of the inherent internal tension within all of us.</a:t>
            </a:r>
          </a:p>
          <a:p>
            <a:endParaRPr lang="en-US" dirty="0">
              <a:cs typeface="Calibri"/>
            </a:endParaRPr>
          </a:p>
          <a:p>
            <a:r>
              <a:rPr lang="en-US" b="1" dirty="0">
                <a:cs typeface="Calibri"/>
              </a:rPr>
              <a:t>Silverback Gorillas</a:t>
            </a:r>
            <a:endParaRPr lang="en-US" dirty="0">
              <a:cs typeface="Calibri"/>
            </a:endParaRPr>
          </a:p>
          <a:p>
            <a:r>
              <a:rPr lang="en-US" dirty="0">
                <a:hlinkClick r:id="rId3"/>
              </a:rPr>
              <a:t>Episode Two: Male hierarchy and a gorilla group's ...</a:t>
            </a:r>
            <a:endParaRPr lang="en-US" dirty="0">
              <a:cs typeface="Calibri"/>
            </a:endParaRPr>
          </a:p>
          <a:p>
            <a:r>
              <a:rPr lang="en-US" u="sng" dirty="0">
                <a:hlinkClick r:id="rId3"/>
              </a:rPr>
              <a:t>Dian Fossey Gorilla Fund</a:t>
            </a:r>
            <a:endParaRPr lang="en-US"/>
          </a:p>
          <a:p>
            <a:r>
              <a:rPr lang="en-US" u="sng" dirty="0">
                <a:hlinkClick r:id="rId3"/>
              </a:rPr>
              <a:t>https://gorillafund.org › uncategorized › male-hierarch...</a:t>
            </a:r>
            <a:endParaRPr lang="en-US"/>
          </a:p>
          <a:p>
            <a:endParaRPr lang="en-US" b="1" dirty="0">
              <a:cs typeface="Calibri"/>
            </a:endParaRPr>
          </a:p>
          <a:p>
            <a:endParaRPr lang="en-US" b="1" dirty="0"/>
          </a:p>
          <a:p>
            <a:r>
              <a:rPr lang="en-US" b="1" dirty="0"/>
              <a:t>Chimpanzees</a:t>
            </a:r>
            <a:endParaRPr lang="en-US" dirty="0">
              <a:cs typeface="Calibri"/>
            </a:endParaRPr>
          </a:p>
          <a:p>
            <a:r>
              <a:rPr lang="en-US" dirty="0">
                <a:hlinkClick r:id="rId4"/>
              </a:rPr>
              <a:t>Chimpanzees choose cooperation over competition</a:t>
            </a:r>
            <a:endParaRPr lang="en-US" dirty="0">
              <a:cs typeface="Calibri"/>
            </a:endParaRPr>
          </a:p>
          <a:p>
            <a:r>
              <a:rPr lang="en-US" u="sng" dirty="0">
                <a:hlinkClick r:id="rId4"/>
              </a:rPr>
              <a:t>Emory University</a:t>
            </a:r>
            <a:endParaRPr lang="en-US"/>
          </a:p>
          <a:p>
            <a:r>
              <a:rPr lang="en-US" u="sng" dirty="0">
                <a:hlinkClick r:id="rId4"/>
              </a:rPr>
              <a:t>https://news.emory.edu › yerkes_chimpanzee_cooperation</a:t>
            </a:r>
            <a:endParaRPr lang="en-US"/>
          </a:p>
          <a:p>
            <a:r>
              <a:rPr lang="en-US" dirty="0"/>
              <a:t> </a:t>
            </a:r>
            <a:endParaRPr lang="en-US">
              <a:cs typeface="Calibri"/>
            </a:endParaRPr>
          </a:p>
          <a:p>
            <a:r>
              <a:rPr lang="en-US" dirty="0">
                <a:ea typeface="Calibri"/>
                <a:cs typeface="Calibri"/>
              </a:rPr>
              <a:t>Lead a discussion on what participants are thinking about.</a:t>
            </a:r>
          </a:p>
          <a:p>
            <a:endParaRPr lang="en-US" dirty="0">
              <a:ea typeface="Calibri"/>
              <a:cs typeface="Calibri"/>
            </a:endParaRPr>
          </a:p>
          <a:p>
            <a:endParaRPr lang="en-US" dirty="0">
              <a:ea typeface="Calibri"/>
              <a:cs typeface="Calibri"/>
            </a:endParaRPr>
          </a:p>
        </p:txBody>
      </p:sp>
      <p:sp>
        <p:nvSpPr>
          <p:cNvPr id="4" name="Header Placeholder 3"/>
          <p:cNvSpPr>
            <a:spLocks noGrp="1"/>
          </p:cNvSpPr>
          <p:nvPr>
            <p:ph type="hdr" sz="quarter"/>
          </p:nvPr>
        </p:nvSpPr>
        <p:spPr/>
        <p:txBody>
          <a:bodyPr/>
          <a:lstStyle/>
          <a:p>
            <a:r>
              <a:rPr lang="en-GB"/>
              <a:t>insert header</a:t>
            </a:r>
          </a:p>
        </p:txBody>
      </p:sp>
      <p:sp>
        <p:nvSpPr>
          <p:cNvPr id="5" name="Slide Number Placeholder 4"/>
          <p:cNvSpPr>
            <a:spLocks noGrp="1"/>
          </p:cNvSpPr>
          <p:nvPr>
            <p:ph type="sldNum" sz="quarter" idx="5"/>
          </p:nvPr>
        </p:nvSpPr>
        <p:spPr/>
        <p:txBody>
          <a:bodyPr/>
          <a:lstStyle/>
          <a:p>
            <a:fld id="{831A1511-BA99-4995-9603-94CCAF14FA3D}" type="slidenum">
              <a:rPr lang="en-GB" smtClean="0"/>
              <a:pPr/>
              <a:t>20</a:t>
            </a:fld>
            <a:endParaRPr lang="en-GB"/>
          </a:p>
        </p:txBody>
      </p:sp>
    </p:spTree>
    <p:extLst>
      <p:ext uri="{BB962C8B-B14F-4D97-AF65-F5344CB8AC3E}">
        <p14:creationId xmlns:p14="http://schemas.microsoft.com/office/powerpoint/2010/main" val="213540389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Play video and ask group to consider their reflections</a:t>
            </a:r>
          </a:p>
        </p:txBody>
      </p:sp>
      <p:sp>
        <p:nvSpPr>
          <p:cNvPr id="4" name="Header Placeholder 3"/>
          <p:cNvSpPr>
            <a:spLocks noGrp="1"/>
          </p:cNvSpPr>
          <p:nvPr>
            <p:ph type="hdr" sz="quarter"/>
          </p:nvPr>
        </p:nvSpPr>
        <p:spPr/>
        <p:txBody>
          <a:bodyPr/>
          <a:lstStyle/>
          <a:p>
            <a:r>
              <a:rPr lang="en-GB"/>
              <a:t>insert header</a:t>
            </a:r>
          </a:p>
        </p:txBody>
      </p:sp>
      <p:sp>
        <p:nvSpPr>
          <p:cNvPr id="5" name="Slide Number Placeholder 4"/>
          <p:cNvSpPr>
            <a:spLocks noGrp="1"/>
          </p:cNvSpPr>
          <p:nvPr>
            <p:ph type="sldNum" sz="quarter" idx="5"/>
          </p:nvPr>
        </p:nvSpPr>
        <p:spPr/>
        <p:txBody>
          <a:bodyPr/>
          <a:lstStyle/>
          <a:p>
            <a:fld id="{831A1511-BA99-4995-9603-94CCAF14FA3D}" type="slidenum">
              <a:rPr lang="en-GB" smtClean="0"/>
              <a:pPr/>
              <a:t>21</a:t>
            </a:fld>
            <a:endParaRPr lang="en-GB"/>
          </a:p>
        </p:txBody>
      </p:sp>
    </p:spTree>
    <p:extLst>
      <p:ext uri="{BB962C8B-B14F-4D97-AF65-F5344CB8AC3E}">
        <p14:creationId xmlns:p14="http://schemas.microsoft.com/office/powerpoint/2010/main" val="21014670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Talk through key approaches to help develop ways to disagree;</a:t>
            </a:r>
          </a:p>
          <a:p>
            <a:endParaRPr lang="en-US" dirty="0">
              <a:cs typeface="Calibri"/>
            </a:endParaRPr>
          </a:p>
          <a:p>
            <a:r>
              <a:rPr lang="en-US" dirty="0">
                <a:cs typeface="Calibri"/>
              </a:rPr>
              <a:t>Give examples for each approach </a:t>
            </a:r>
          </a:p>
          <a:p>
            <a:endParaRPr lang="en-US" dirty="0">
              <a:cs typeface="Calibri"/>
            </a:endParaRPr>
          </a:p>
          <a:p>
            <a:r>
              <a:rPr lang="en-US" dirty="0">
                <a:cs typeface="Calibri"/>
              </a:rPr>
              <a:t>Ask the group for their examples...or what worked well and what could have been even better</a:t>
            </a:r>
          </a:p>
          <a:p>
            <a:endParaRPr lang="en-US" dirty="0">
              <a:cs typeface="Calibri"/>
            </a:endParaRPr>
          </a:p>
        </p:txBody>
      </p:sp>
      <p:sp>
        <p:nvSpPr>
          <p:cNvPr id="4" name="Header Placeholder 3"/>
          <p:cNvSpPr>
            <a:spLocks noGrp="1"/>
          </p:cNvSpPr>
          <p:nvPr>
            <p:ph type="hdr" sz="quarter"/>
          </p:nvPr>
        </p:nvSpPr>
        <p:spPr/>
        <p:txBody>
          <a:bodyPr/>
          <a:lstStyle/>
          <a:p>
            <a:r>
              <a:rPr lang="en-GB"/>
              <a:t>insert header</a:t>
            </a:r>
          </a:p>
        </p:txBody>
      </p:sp>
      <p:sp>
        <p:nvSpPr>
          <p:cNvPr id="5" name="Slide Number Placeholder 4"/>
          <p:cNvSpPr>
            <a:spLocks noGrp="1"/>
          </p:cNvSpPr>
          <p:nvPr>
            <p:ph type="sldNum" sz="quarter" idx="5"/>
          </p:nvPr>
        </p:nvSpPr>
        <p:spPr/>
        <p:txBody>
          <a:bodyPr/>
          <a:lstStyle/>
          <a:p>
            <a:fld id="{831A1511-BA99-4995-9603-94CCAF14FA3D}" type="slidenum">
              <a:rPr lang="en-GB" smtClean="0"/>
              <a:pPr/>
              <a:t>22</a:t>
            </a:fld>
            <a:endParaRPr lang="en-GB"/>
          </a:p>
        </p:txBody>
      </p:sp>
    </p:spTree>
    <p:extLst>
      <p:ext uri="{BB962C8B-B14F-4D97-AF65-F5344CB8AC3E}">
        <p14:creationId xmlns:p14="http://schemas.microsoft.com/office/powerpoint/2010/main" val="152014263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Play video and ask group to consider their reflections</a:t>
            </a:r>
          </a:p>
        </p:txBody>
      </p:sp>
      <p:sp>
        <p:nvSpPr>
          <p:cNvPr id="4" name="Header Placeholder 3"/>
          <p:cNvSpPr>
            <a:spLocks noGrp="1"/>
          </p:cNvSpPr>
          <p:nvPr>
            <p:ph type="hdr" sz="quarter"/>
          </p:nvPr>
        </p:nvSpPr>
        <p:spPr/>
        <p:txBody>
          <a:bodyPr/>
          <a:lstStyle/>
          <a:p>
            <a:r>
              <a:rPr lang="en-GB"/>
              <a:t>insert header</a:t>
            </a:r>
          </a:p>
        </p:txBody>
      </p:sp>
      <p:sp>
        <p:nvSpPr>
          <p:cNvPr id="5" name="Slide Number Placeholder 4"/>
          <p:cNvSpPr>
            <a:spLocks noGrp="1"/>
          </p:cNvSpPr>
          <p:nvPr>
            <p:ph type="sldNum" sz="quarter" idx="5"/>
          </p:nvPr>
        </p:nvSpPr>
        <p:spPr/>
        <p:txBody>
          <a:bodyPr/>
          <a:lstStyle/>
          <a:p>
            <a:fld id="{831A1511-BA99-4995-9603-94CCAF14FA3D}" type="slidenum">
              <a:rPr lang="en-GB" smtClean="0"/>
              <a:pPr/>
              <a:t>23</a:t>
            </a:fld>
            <a:endParaRPr lang="en-GB"/>
          </a:p>
        </p:txBody>
      </p:sp>
    </p:spTree>
    <p:extLst>
      <p:ext uri="{BB962C8B-B14F-4D97-AF65-F5344CB8AC3E}">
        <p14:creationId xmlns:p14="http://schemas.microsoft.com/office/powerpoint/2010/main" val="186935037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Talk through why negative conflict can be so damaging.</a:t>
            </a:r>
          </a:p>
        </p:txBody>
      </p:sp>
      <p:sp>
        <p:nvSpPr>
          <p:cNvPr id="4" name="Header Placeholder 3"/>
          <p:cNvSpPr>
            <a:spLocks noGrp="1"/>
          </p:cNvSpPr>
          <p:nvPr>
            <p:ph type="hdr" sz="quarter"/>
          </p:nvPr>
        </p:nvSpPr>
        <p:spPr/>
        <p:txBody>
          <a:bodyPr/>
          <a:lstStyle/>
          <a:p>
            <a:r>
              <a:rPr lang="en-GB"/>
              <a:t>insert header</a:t>
            </a:r>
          </a:p>
        </p:txBody>
      </p:sp>
      <p:sp>
        <p:nvSpPr>
          <p:cNvPr id="5" name="Slide Number Placeholder 4"/>
          <p:cNvSpPr>
            <a:spLocks noGrp="1"/>
          </p:cNvSpPr>
          <p:nvPr>
            <p:ph type="sldNum" sz="quarter" idx="5"/>
          </p:nvPr>
        </p:nvSpPr>
        <p:spPr/>
        <p:txBody>
          <a:bodyPr/>
          <a:lstStyle/>
          <a:p>
            <a:fld id="{831A1511-BA99-4995-9603-94CCAF14FA3D}" type="slidenum">
              <a:rPr lang="en-GB" smtClean="0"/>
              <a:pPr/>
              <a:t>24</a:t>
            </a:fld>
            <a:endParaRPr lang="en-GB"/>
          </a:p>
        </p:txBody>
      </p:sp>
    </p:spTree>
    <p:extLst>
      <p:ext uri="{BB962C8B-B14F-4D97-AF65-F5344CB8AC3E}">
        <p14:creationId xmlns:p14="http://schemas.microsoft.com/office/powerpoint/2010/main" val="124212514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ct val="20000"/>
              </a:spcBef>
            </a:pPr>
            <a:r>
              <a:rPr lang="en-US" dirty="0"/>
              <a:t>Talk through key approaches to challenge negative conflict. Link to week 2 and the power dynamics of the OK Corral. Talk through some approaches including: </a:t>
            </a:r>
          </a:p>
          <a:p>
            <a:pPr>
              <a:spcBef>
                <a:spcPct val="20000"/>
              </a:spcBef>
            </a:pPr>
            <a:endParaRPr lang="en-US" dirty="0"/>
          </a:p>
          <a:p>
            <a:pPr>
              <a:spcBef>
                <a:spcPct val="20000"/>
              </a:spcBef>
            </a:pPr>
            <a:r>
              <a:rPr lang="en-US" dirty="0"/>
              <a:t>Some signs that a conflict could be destructive include: Focusing arguments on the other party instead of the subject, Arguing due to a personal grievance or personality clash, Power imbalances, and Interpersonal friction.</a:t>
            </a:r>
            <a:endParaRPr lang="en-US" dirty="0">
              <a:cs typeface="Calibri"/>
            </a:endParaRPr>
          </a:p>
          <a:p>
            <a:pPr>
              <a:spcBef>
                <a:spcPct val="20000"/>
              </a:spcBef>
            </a:pPr>
            <a:endParaRPr lang="en-US" dirty="0">
              <a:cs typeface="Calibri"/>
            </a:endParaRPr>
          </a:p>
          <a:p>
            <a:r>
              <a:rPr lang="en-US" dirty="0">
                <a:cs typeface="Calibri"/>
              </a:rPr>
              <a:t>Give examples for each approach </a:t>
            </a:r>
          </a:p>
          <a:p>
            <a:endParaRPr lang="en-US" dirty="0">
              <a:cs typeface="Calibri"/>
            </a:endParaRPr>
          </a:p>
          <a:p>
            <a:r>
              <a:rPr lang="en-US" dirty="0">
                <a:cs typeface="Calibri"/>
              </a:rPr>
              <a:t>Ask the group for their examples...or what worked well and what could have been even better</a:t>
            </a:r>
          </a:p>
          <a:p>
            <a:endParaRPr lang="en-US" dirty="0">
              <a:cs typeface="Calibri"/>
            </a:endParaRPr>
          </a:p>
        </p:txBody>
      </p:sp>
      <p:sp>
        <p:nvSpPr>
          <p:cNvPr id="4" name="Header Placeholder 3"/>
          <p:cNvSpPr>
            <a:spLocks noGrp="1"/>
          </p:cNvSpPr>
          <p:nvPr>
            <p:ph type="hdr" sz="quarter"/>
          </p:nvPr>
        </p:nvSpPr>
        <p:spPr/>
        <p:txBody>
          <a:bodyPr/>
          <a:lstStyle/>
          <a:p>
            <a:r>
              <a:rPr lang="en-GB"/>
              <a:t>insert header</a:t>
            </a:r>
          </a:p>
        </p:txBody>
      </p:sp>
      <p:sp>
        <p:nvSpPr>
          <p:cNvPr id="5" name="Slide Number Placeholder 4"/>
          <p:cNvSpPr>
            <a:spLocks noGrp="1"/>
          </p:cNvSpPr>
          <p:nvPr>
            <p:ph type="sldNum" sz="quarter" idx="5"/>
          </p:nvPr>
        </p:nvSpPr>
        <p:spPr/>
        <p:txBody>
          <a:bodyPr/>
          <a:lstStyle/>
          <a:p>
            <a:fld id="{831A1511-BA99-4995-9603-94CCAF14FA3D}" type="slidenum">
              <a:rPr lang="en-GB" smtClean="0"/>
              <a:pPr/>
              <a:t>25</a:t>
            </a:fld>
            <a:endParaRPr lang="en-GB"/>
          </a:p>
        </p:txBody>
      </p:sp>
    </p:spTree>
    <p:extLst>
      <p:ext uri="{BB962C8B-B14F-4D97-AF65-F5344CB8AC3E}">
        <p14:creationId xmlns:p14="http://schemas.microsoft.com/office/powerpoint/2010/main" val="371640482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ct val="20000"/>
              </a:spcBef>
            </a:pPr>
            <a:r>
              <a:rPr lang="en-US" dirty="0">
                <a:cs typeface="Calibri"/>
              </a:rPr>
              <a:t>Introduce the Thomas-Kilmann Model – play the video and ask for reflections </a:t>
            </a:r>
          </a:p>
        </p:txBody>
      </p:sp>
      <p:sp>
        <p:nvSpPr>
          <p:cNvPr id="4" name="Header Placeholder 3"/>
          <p:cNvSpPr>
            <a:spLocks noGrp="1"/>
          </p:cNvSpPr>
          <p:nvPr>
            <p:ph type="hdr" sz="quarter"/>
          </p:nvPr>
        </p:nvSpPr>
        <p:spPr/>
        <p:txBody>
          <a:bodyPr/>
          <a:lstStyle/>
          <a:p>
            <a:r>
              <a:rPr lang="en-GB"/>
              <a:t>insert header</a:t>
            </a:r>
          </a:p>
        </p:txBody>
      </p:sp>
      <p:sp>
        <p:nvSpPr>
          <p:cNvPr id="5" name="Slide Number Placeholder 4"/>
          <p:cNvSpPr>
            <a:spLocks noGrp="1"/>
          </p:cNvSpPr>
          <p:nvPr>
            <p:ph type="sldNum" sz="quarter" idx="5"/>
          </p:nvPr>
        </p:nvSpPr>
        <p:spPr/>
        <p:txBody>
          <a:bodyPr/>
          <a:lstStyle/>
          <a:p>
            <a:fld id="{831A1511-BA99-4995-9603-94CCAF14FA3D}" type="slidenum">
              <a:rPr lang="en-GB" smtClean="0"/>
              <a:pPr/>
              <a:t>26</a:t>
            </a:fld>
            <a:endParaRPr lang="en-GB"/>
          </a:p>
        </p:txBody>
      </p:sp>
    </p:spTree>
    <p:extLst>
      <p:ext uri="{BB962C8B-B14F-4D97-AF65-F5344CB8AC3E}">
        <p14:creationId xmlns:p14="http://schemas.microsoft.com/office/powerpoint/2010/main" val="12638836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ct val="20000"/>
              </a:spcBef>
            </a:pPr>
            <a:r>
              <a:rPr lang="en-US">
                <a:cs typeface="Calibri"/>
              </a:rPr>
              <a:t>Refer to handouts in Moodle page: ask participants to work through the questionnaire and develop their own sense of their preferred approaches to conflict</a:t>
            </a:r>
          </a:p>
          <a:p>
            <a:pPr>
              <a:spcBef>
                <a:spcPct val="20000"/>
              </a:spcBef>
            </a:pPr>
            <a:endParaRPr lang="en-US" dirty="0">
              <a:cs typeface="Calibri"/>
            </a:endParaRPr>
          </a:p>
          <a:p>
            <a:pPr>
              <a:spcBef>
                <a:spcPct val="20000"/>
              </a:spcBef>
            </a:pPr>
            <a:r>
              <a:rPr lang="en-US" dirty="0">
                <a:cs typeface="Calibri"/>
              </a:rPr>
              <a:t>Pair students ask them to reflect on their own styles, preferences and ask them to notice how this might change in different situations.</a:t>
            </a:r>
          </a:p>
        </p:txBody>
      </p:sp>
      <p:sp>
        <p:nvSpPr>
          <p:cNvPr id="4" name="Header Placeholder 3"/>
          <p:cNvSpPr>
            <a:spLocks noGrp="1"/>
          </p:cNvSpPr>
          <p:nvPr>
            <p:ph type="hdr" sz="quarter"/>
          </p:nvPr>
        </p:nvSpPr>
        <p:spPr/>
        <p:txBody>
          <a:bodyPr/>
          <a:lstStyle/>
          <a:p>
            <a:r>
              <a:rPr lang="en-GB"/>
              <a:t>insert header</a:t>
            </a:r>
          </a:p>
        </p:txBody>
      </p:sp>
      <p:sp>
        <p:nvSpPr>
          <p:cNvPr id="5" name="Slide Number Placeholder 4"/>
          <p:cNvSpPr>
            <a:spLocks noGrp="1"/>
          </p:cNvSpPr>
          <p:nvPr>
            <p:ph type="sldNum" sz="quarter" idx="5"/>
          </p:nvPr>
        </p:nvSpPr>
        <p:spPr/>
        <p:txBody>
          <a:bodyPr/>
          <a:lstStyle/>
          <a:p>
            <a:fld id="{831A1511-BA99-4995-9603-94CCAF14FA3D}" type="slidenum">
              <a:rPr lang="en-GB" smtClean="0"/>
              <a:pPr/>
              <a:t>27</a:t>
            </a:fld>
            <a:endParaRPr lang="en-GB"/>
          </a:p>
        </p:txBody>
      </p:sp>
    </p:spTree>
    <p:extLst>
      <p:ext uri="{BB962C8B-B14F-4D97-AF65-F5344CB8AC3E}">
        <p14:creationId xmlns:p14="http://schemas.microsoft.com/office/powerpoint/2010/main" val="80592302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ct val="20000"/>
              </a:spcBef>
            </a:pPr>
            <a:r>
              <a:rPr lang="en-US" dirty="0">
                <a:cs typeface="Calibri"/>
              </a:rPr>
              <a:t>Bring whole group back together. Ask them to consider their reflections on their approach to conflict...</a:t>
            </a:r>
          </a:p>
          <a:p>
            <a:pPr>
              <a:spcBef>
                <a:spcPct val="20000"/>
              </a:spcBef>
            </a:pPr>
            <a:endParaRPr lang="en-US" dirty="0">
              <a:cs typeface="Calibri"/>
            </a:endParaRPr>
          </a:p>
          <a:p>
            <a:pPr>
              <a:spcBef>
                <a:spcPct val="20000"/>
              </a:spcBef>
            </a:pPr>
            <a:r>
              <a:rPr lang="en-US" dirty="0">
                <a:cs typeface="Calibri"/>
              </a:rPr>
              <a:t>Broaden this out to consider reflections on conflict more broadly.</a:t>
            </a:r>
          </a:p>
        </p:txBody>
      </p:sp>
      <p:sp>
        <p:nvSpPr>
          <p:cNvPr id="4" name="Header Placeholder 3"/>
          <p:cNvSpPr>
            <a:spLocks noGrp="1"/>
          </p:cNvSpPr>
          <p:nvPr>
            <p:ph type="hdr" sz="quarter"/>
          </p:nvPr>
        </p:nvSpPr>
        <p:spPr/>
        <p:txBody>
          <a:bodyPr/>
          <a:lstStyle/>
          <a:p>
            <a:r>
              <a:rPr lang="en-GB"/>
              <a:t>insert header</a:t>
            </a:r>
          </a:p>
        </p:txBody>
      </p:sp>
      <p:sp>
        <p:nvSpPr>
          <p:cNvPr id="5" name="Slide Number Placeholder 4"/>
          <p:cNvSpPr>
            <a:spLocks noGrp="1"/>
          </p:cNvSpPr>
          <p:nvPr>
            <p:ph type="sldNum" sz="quarter" idx="5"/>
          </p:nvPr>
        </p:nvSpPr>
        <p:spPr/>
        <p:txBody>
          <a:bodyPr/>
          <a:lstStyle/>
          <a:p>
            <a:fld id="{831A1511-BA99-4995-9603-94CCAF14FA3D}" type="slidenum">
              <a:rPr lang="en-GB" smtClean="0"/>
              <a:pPr/>
              <a:t>28</a:t>
            </a:fld>
            <a:endParaRPr lang="en-GB"/>
          </a:p>
        </p:txBody>
      </p:sp>
    </p:spTree>
    <p:extLst>
      <p:ext uri="{BB962C8B-B14F-4D97-AF65-F5344CB8AC3E}">
        <p14:creationId xmlns:p14="http://schemas.microsoft.com/office/powerpoint/2010/main" val="147016591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Reintroduce the assessments. Talk through the requirements and ask for any questions.</a:t>
            </a:r>
            <a:endParaRPr lang="en-US" dirty="0"/>
          </a:p>
        </p:txBody>
      </p:sp>
      <p:sp>
        <p:nvSpPr>
          <p:cNvPr id="4" name="Slide Number Placeholder 3"/>
          <p:cNvSpPr>
            <a:spLocks noGrp="1"/>
          </p:cNvSpPr>
          <p:nvPr>
            <p:ph type="sldNum" sz="quarter" idx="5"/>
          </p:nvPr>
        </p:nvSpPr>
        <p:spPr/>
        <p:txBody>
          <a:bodyPr/>
          <a:lstStyle/>
          <a:p>
            <a:fld id="{1B66EC27-1294-409F-9E76-31E2ACB031B4}" type="slidenum">
              <a:rPr lang="en-GB" smtClean="0"/>
              <a:t>29</a:t>
            </a:fld>
            <a:endParaRPr lang="en-GB"/>
          </a:p>
        </p:txBody>
      </p:sp>
    </p:spTree>
    <p:extLst>
      <p:ext uri="{BB962C8B-B14F-4D97-AF65-F5344CB8AC3E}">
        <p14:creationId xmlns:p14="http://schemas.microsoft.com/office/powerpoint/2010/main" val="415188341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Reintroduce the assessments. Talk through the requirements and ask for any questions.</a:t>
            </a:r>
            <a:endParaRPr lang="en-US" dirty="0"/>
          </a:p>
        </p:txBody>
      </p:sp>
      <p:sp>
        <p:nvSpPr>
          <p:cNvPr id="4" name="Slide Number Placeholder 3"/>
          <p:cNvSpPr>
            <a:spLocks noGrp="1"/>
          </p:cNvSpPr>
          <p:nvPr>
            <p:ph type="sldNum" sz="quarter" idx="5"/>
          </p:nvPr>
        </p:nvSpPr>
        <p:spPr/>
        <p:txBody>
          <a:bodyPr/>
          <a:lstStyle/>
          <a:p>
            <a:fld id="{1B66EC27-1294-409F-9E76-31E2ACB031B4}" type="slidenum">
              <a:rPr lang="en-GB" smtClean="0"/>
              <a:t>30</a:t>
            </a:fld>
            <a:endParaRPr lang="en-GB"/>
          </a:p>
        </p:txBody>
      </p:sp>
    </p:spTree>
    <p:extLst>
      <p:ext uri="{BB962C8B-B14F-4D97-AF65-F5344CB8AC3E}">
        <p14:creationId xmlns:p14="http://schemas.microsoft.com/office/powerpoint/2010/main" val="128914846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Reintroduce the assessments. Talk through the requirements and ask for any questions.</a:t>
            </a:r>
            <a:endParaRPr lang="en-US" dirty="0"/>
          </a:p>
        </p:txBody>
      </p:sp>
      <p:sp>
        <p:nvSpPr>
          <p:cNvPr id="4" name="Slide Number Placeholder 3"/>
          <p:cNvSpPr>
            <a:spLocks noGrp="1"/>
          </p:cNvSpPr>
          <p:nvPr>
            <p:ph type="sldNum" sz="quarter" idx="5"/>
          </p:nvPr>
        </p:nvSpPr>
        <p:spPr/>
        <p:txBody>
          <a:bodyPr/>
          <a:lstStyle/>
          <a:p>
            <a:fld id="{1B66EC27-1294-409F-9E76-31E2ACB031B4}" type="slidenum">
              <a:rPr lang="en-GB" smtClean="0"/>
              <a:t>31</a:t>
            </a:fld>
            <a:endParaRPr lang="en-GB"/>
          </a:p>
        </p:txBody>
      </p:sp>
    </p:spTree>
    <p:extLst>
      <p:ext uri="{BB962C8B-B14F-4D97-AF65-F5344CB8AC3E}">
        <p14:creationId xmlns:p14="http://schemas.microsoft.com/office/powerpoint/2010/main" val="384188134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44500" y="1243013"/>
            <a:ext cx="5969000" cy="3357562"/>
          </a:xfrm>
        </p:spPr>
      </p:sp>
      <p:sp>
        <p:nvSpPr>
          <p:cNvPr id="3" name="Notes Placeholder 2"/>
          <p:cNvSpPr>
            <a:spLocks noGrp="1"/>
          </p:cNvSpPr>
          <p:nvPr>
            <p:ph type="body" idx="1"/>
          </p:nvPr>
        </p:nvSpPr>
        <p:spPr/>
        <p:txBody>
          <a:bodyPr/>
          <a:lstStyle/>
          <a:p>
            <a:r>
              <a:rPr lang="en-US" dirty="0"/>
              <a:t>Maslow, (1943) engagement, feeling valued, helps with esteem needs and belonging parts of the pyramid. </a:t>
            </a:r>
          </a:p>
        </p:txBody>
      </p:sp>
      <p:sp>
        <p:nvSpPr>
          <p:cNvPr id="4" name="Header Placeholder 3"/>
          <p:cNvSpPr>
            <a:spLocks noGrp="1"/>
          </p:cNvSpPr>
          <p:nvPr>
            <p:ph type="hdr" sz="quarter"/>
          </p:nvPr>
        </p:nvSpPr>
        <p:spPr/>
        <p:txBody>
          <a:bodyPr/>
          <a:lstStyle/>
          <a:p>
            <a:r>
              <a:rPr lang="en-GB"/>
              <a:t>insert header</a:t>
            </a:r>
          </a:p>
        </p:txBody>
      </p:sp>
      <p:sp>
        <p:nvSpPr>
          <p:cNvPr id="5" name="Slide Number Placeholder 4"/>
          <p:cNvSpPr>
            <a:spLocks noGrp="1"/>
          </p:cNvSpPr>
          <p:nvPr>
            <p:ph type="sldNum" sz="quarter" idx="5"/>
          </p:nvPr>
        </p:nvSpPr>
        <p:spPr/>
        <p:txBody>
          <a:bodyPr/>
          <a:lstStyle/>
          <a:p>
            <a:fld id="{831A1511-BA99-4995-9603-94CCAF14FA3D}" type="slidenum">
              <a:rPr lang="en-GB" smtClean="0"/>
              <a:pPr/>
              <a:t>34</a:t>
            </a:fld>
            <a:endParaRPr lang="en-GB"/>
          </a:p>
        </p:txBody>
      </p:sp>
    </p:spTree>
    <p:extLst>
      <p:ext uri="{BB962C8B-B14F-4D97-AF65-F5344CB8AC3E}">
        <p14:creationId xmlns:p14="http://schemas.microsoft.com/office/powerpoint/2010/main" val="380665339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 Id="rId4" Type="http://schemas.openxmlformats.org/officeDocument/2006/relationships/image" Target="../media/image5.png"/></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fld id="{9C64F3F4-CE19-49F8-9EF4-FF4EE52031C2}" type="datetimeFigureOut">
              <a:rPr lang="en-GB" smtClean="0"/>
              <a:pPr/>
              <a:t>10/10/2024</a:t>
            </a:fld>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75880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pPr/>
              <a:t>10/10/2024</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18619030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pPr/>
              <a:t>10/10/2024</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181350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pPr/>
              <a:t>10/10/2024</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4087408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pPr/>
              <a:t>10/10/2024</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3044404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pPr/>
              <a:t>10/10/2024</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12935051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pPr/>
              <a:t>10/10/2024</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3109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0"/>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pPr/>
              <a:t>10/10/2024</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4032233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2389717" y="612776"/>
            <a:ext cx="73152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pPr/>
              <a:t>10/10/2024</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5367633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pPr/>
              <a:t>10/10/2024</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885291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pPr/>
              <a:t>10/10/2024</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69168714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userDrawn="1">
  <p:cSld name="Healthier Together layout 3">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0ED1725-7AD8-1F44-A025-368F4CF44962}"/>
              </a:ext>
            </a:extLst>
          </p:cNvPr>
          <p:cNvPicPr>
            <a:picLocks noChangeAspect="1"/>
          </p:cNvPicPr>
          <p:nvPr userDrawn="1"/>
        </p:nvPicPr>
        <p:blipFill>
          <a:blip r:embed="rId2" cstate="screen">
            <a:alphaModFix amt="18000"/>
            <a:extLst>
              <a:ext uri="{28A0092B-C50C-407E-A947-70E740481C1C}">
                <a14:useLocalDpi xmlns:a14="http://schemas.microsoft.com/office/drawing/2010/main"/>
              </a:ext>
            </a:extLst>
          </a:blip>
          <a:stretch>
            <a:fillRect/>
          </a:stretch>
        </p:blipFill>
        <p:spPr>
          <a:xfrm>
            <a:off x="6698974" y="4195110"/>
            <a:ext cx="5493026" cy="1651389"/>
          </a:xfrm>
          <a:prstGeom prst="rect">
            <a:avLst/>
          </a:prstGeom>
        </p:spPr>
      </p:pic>
      <p:pic>
        <p:nvPicPr>
          <p:cNvPr id="9" name="Picture 8">
            <a:extLst>
              <a:ext uri="{FF2B5EF4-FFF2-40B4-BE49-F238E27FC236}">
                <a16:creationId xmlns:a16="http://schemas.microsoft.com/office/drawing/2014/main" id="{175D9726-547E-554A-BDCB-BA07C7350210}"/>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 y="5844209"/>
            <a:ext cx="12190749" cy="1013790"/>
          </a:xfrm>
          <a:prstGeom prst="rect">
            <a:avLst/>
          </a:prstGeom>
          <a:solidFill>
            <a:schemeClr val="tx1"/>
          </a:solidFill>
        </p:spPr>
      </p:pic>
      <p:pic>
        <p:nvPicPr>
          <p:cNvPr id="10" name="Picture 9">
            <a:extLst>
              <a:ext uri="{FF2B5EF4-FFF2-40B4-BE49-F238E27FC236}">
                <a16:creationId xmlns:a16="http://schemas.microsoft.com/office/drawing/2014/main" id="{3ADCEE22-9003-7B46-A2B7-CEF3AA9346E1}"/>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0" y="6028852"/>
            <a:ext cx="1501540" cy="678114"/>
          </a:xfrm>
          <a:prstGeom prst="rect">
            <a:avLst/>
          </a:prstGeom>
        </p:spPr>
      </p:pic>
      <p:sp>
        <p:nvSpPr>
          <p:cNvPr id="6" name="Slide Number Placeholder 10">
            <a:extLst>
              <a:ext uri="{FF2B5EF4-FFF2-40B4-BE49-F238E27FC236}">
                <a16:creationId xmlns:a16="http://schemas.microsoft.com/office/drawing/2014/main" id="{37FF10DE-2139-834D-B0F4-37E6EE956D66}"/>
              </a:ext>
            </a:extLst>
          </p:cNvPr>
          <p:cNvSpPr>
            <a:spLocks noGrp="1"/>
          </p:cNvSpPr>
          <p:nvPr>
            <p:ph type="sldNum" sz="quarter" idx="12"/>
          </p:nvPr>
        </p:nvSpPr>
        <p:spPr>
          <a:xfrm>
            <a:off x="9287986" y="6466403"/>
            <a:ext cx="2743200" cy="365125"/>
          </a:xfrm>
        </p:spPr>
        <p:txBody>
          <a:bodyPr/>
          <a:lstStyle/>
          <a:p>
            <a:fld id="{F6E39E37-6BC0-A248-806A-337B0CEF6126}" type="slidenum">
              <a:rPr lang="en-US" smtClean="0"/>
              <a:t>‹#›</a:t>
            </a:fld>
            <a:endParaRPr lang="en-US"/>
          </a:p>
        </p:txBody>
      </p:sp>
      <p:sp>
        <p:nvSpPr>
          <p:cNvPr id="7" name="Text Placeholder 2"/>
          <p:cNvSpPr>
            <a:spLocks noGrp="1"/>
          </p:cNvSpPr>
          <p:nvPr>
            <p:ph type="body" sz="quarter" idx="13" hasCustomPrompt="1"/>
          </p:nvPr>
        </p:nvSpPr>
        <p:spPr>
          <a:xfrm>
            <a:off x="151002" y="369888"/>
            <a:ext cx="11744136" cy="1030287"/>
          </a:xfrm>
        </p:spPr>
        <p:txBody>
          <a:bodyPr>
            <a:normAutofit/>
          </a:bodyPr>
          <a:lstStyle>
            <a:lvl1pPr marL="0" indent="0">
              <a:buNone/>
              <a:defRPr sz="3200" b="1">
                <a:latin typeface="+mj-lt"/>
              </a:defRPr>
            </a:lvl1pPr>
          </a:lstStyle>
          <a:p>
            <a:pPr lvl="0"/>
            <a:r>
              <a:rPr lang="en-US" dirty="0"/>
              <a:t>Place heading here</a:t>
            </a:r>
            <a:endParaRPr lang="en-GB" dirty="0"/>
          </a:p>
        </p:txBody>
      </p:sp>
      <p:sp>
        <p:nvSpPr>
          <p:cNvPr id="8" name="Text Placeholder 5"/>
          <p:cNvSpPr>
            <a:spLocks noGrp="1"/>
          </p:cNvSpPr>
          <p:nvPr>
            <p:ph type="body" sz="quarter" idx="14" hasCustomPrompt="1"/>
          </p:nvPr>
        </p:nvSpPr>
        <p:spPr>
          <a:xfrm>
            <a:off x="150813" y="1527175"/>
            <a:ext cx="11744325" cy="4059238"/>
          </a:xfrm>
        </p:spPr>
        <p:txBody>
          <a:bodyPr>
            <a:normAutofit/>
          </a:bodyPr>
          <a:lstStyle>
            <a:lvl1pPr marL="0" indent="0">
              <a:lnSpc>
                <a:spcPct val="100000"/>
              </a:lnSpc>
              <a:spcBef>
                <a:spcPts val="600"/>
              </a:spcBef>
              <a:buNone/>
              <a:defRPr sz="2400">
                <a:latin typeface="Arial" panose="020B0604020202020204" pitchFamily="34" charset="0"/>
                <a:cs typeface="Arial" panose="020B0604020202020204" pitchFamily="34" charset="0"/>
              </a:defRPr>
            </a:lvl1pPr>
          </a:lstStyle>
          <a:p>
            <a:pPr lvl="0"/>
            <a:r>
              <a:rPr lang="en-US" dirty="0"/>
              <a:t>Add your slide text here – minimum font size 18</a:t>
            </a:r>
            <a:endParaRPr lang="en-GB" dirty="0"/>
          </a:p>
        </p:txBody>
      </p:sp>
    </p:spTree>
    <p:extLst>
      <p:ext uri="{BB962C8B-B14F-4D97-AF65-F5344CB8AC3E}">
        <p14:creationId xmlns:p14="http://schemas.microsoft.com/office/powerpoint/2010/main" val="2010862469"/>
      </p:ext>
    </p:extLst>
  </p:cSld>
  <p:clrMapOvr>
    <a:masterClrMapping/>
  </p:clrMapOvr>
  <p:extLst>
    <p:ext uri="{DCECCB84-F9BA-43D5-87BE-67443E8EF086}">
      <p15:sldGuideLst xmlns:p15="http://schemas.microsoft.com/office/powerpoint/2012/main">
        <p15:guide id="1" orient="horz" pos="3997">
          <p15:clr>
            <a:srgbClr val="FBAE40"/>
          </p15:clr>
        </p15:guide>
        <p15:guide id="2" pos="3817">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userDrawn="1">
  <p:cSld name="Healthier Together layout 1">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31B7B700-3380-E347-9336-58CA4FED7C41}"/>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 y="5844209"/>
            <a:ext cx="12190749" cy="1013790"/>
          </a:xfrm>
          <a:prstGeom prst="rect">
            <a:avLst/>
          </a:prstGeom>
          <a:solidFill>
            <a:schemeClr val="tx1"/>
          </a:solidFill>
        </p:spPr>
      </p:pic>
      <p:pic>
        <p:nvPicPr>
          <p:cNvPr id="11" name="Picture 10">
            <a:extLst>
              <a:ext uri="{FF2B5EF4-FFF2-40B4-BE49-F238E27FC236}">
                <a16:creationId xmlns:a16="http://schemas.microsoft.com/office/drawing/2014/main" id="{E30561D3-9282-DF47-95A4-7BC5AB6592B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0" y="6028852"/>
            <a:ext cx="1501540" cy="678114"/>
          </a:xfrm>
          <a:prstGeom prst="rect">
            <a:avLst/>
          </a:prstGeom>
        </p:spPr>
      </p:pic>
      <p:sp>
        <p:nvSpPr>
          <p:cNvPr id="5" name="Slide Number Placeholder 10">
            <a:extLst>
              <a:ext uri="{FF2B5EF4-FFF2-40B4-BE49-F238E27FC236}">
                <a16:creationId xmlns:a16="http://schemas.microsoft.com/office/drawing/2014/main" id="{95C0B4EF-690C-4F47-A03A-9E6695C6168B}"/>
              </a:ext>
            </a:extLst>
          </p:cNvPr>
          <p:cNvSpPr>
            <a:spLocks noGrp="1"/>
          </p:cNvSpPr>
          <p:nvPr>
            <p:ph type="sldNum" sz="quarter" idx="12"/>
          </p:nvPr>
        </p:nvSpPr>
        <p:spPr>
          <a:xfrm>
            <a:off x="9287986" y="6466403"/>
            <a:ext cx="2743200" cy="365125"/>
          </a:xfrm>
        </p:spPr>
        <p:txBody>
          <a:bodyPr/>
          <a:lstStyle/>
          <a:p>
            <a:fld id="{F6E39E37-6BC0-A248-806A-337B0CEF6126}" type="slidenum">
              <a:rPr lang="en-US" smtClean="0"/>
              <a:t>‹#›</a:t>
            </a:fld>
            <a:endParaRPr lang="en-US"/>
          </a:p>
        </p:txBody>
      </p:sp>
      <p:sp>
        <p:nvSpPr>
          <p:cNvPr id="3" name="Text Placeholder 2"/>
          <p:cNvSpPr>
            <a:spLocks noGrp="1"/>
          </p:cNvSpPr>
          <p:nvPr>
            <p:ph type="body" sz="quarter" idx="13" hasCustomPrompt="1"/>
          </p:nvPr>
        </p:nvSpPr>
        <p:spPr>
          <a:xfrm>
            <a:off x="151002" y="369888"/>
            <a:ext cx="11744136" cy="1030287"/>
          </a:xfrm>
        </p:spPr>
        <p:txBody>
          <a:bodyPr>
            <a:normAutofit/>
          </a:bodyPr>
          <a:lstStyle>
            <a:lvl1pPr marL="0" indent="0">
              <a:buNone/>
              <a:defRPr sz="3200" b="1">
                <a:latin typeface="+mj-lt"/>
              </a:defRPr>
            </a:lvl1pPr>
          </a:lstStyle>
          <a:p>
            <a:pPr lvl="0"/>
            <a:r>
              <a:rPr lang="en-US" dirty="0"/>
              <a:t>Place heading here</a:t>
            </a:r>
            <a:endParaRPr lang="en-GB" dirty="0"/>
          </a:p>
        </p:txBody>
      </p:sp>
      <p:sp>
        <p:nvSpPr>
          <p:cNvPr id="6" name="Text Placeholder 5"/>
          <p:cNvSpPr>
            <a:spLocks noGrp="1"/>
          </p:cNvSpPr>
          <p:nvPr>
            <p:ph type="body" sz="quarter" idx="14" hasCustomPrompt="1"/>
          </p:nvPr>
        </p:nvSpPr>
        <p:spPr>
          <a:xfrm>
            <a:off x="150813" y="1527175"/>
            <a:ext cx="11744325" cy="4059238"/>
          </a:xfrm>
        </p:spPr>
        <p:txBody>
          <a:bodyPr>
            <a:normAutofit/>
          </a:bodyPr>
          <a:lstStyle>
            <a:lvl1pPr marL="0" indent="0">
              <a:lnSpc>
                <a:spcPct val="100000"/>
              </a:lnSpc>
              <a:spcBef>
                <a:spcPts val="600"/>
              </a:spcBef>
              <a:buNone/>
              <a:defRPr sz="2400">
                <a:latin typeface="Arial" panose="020B0604020202020204" pitchFamily="34" charset="0"/>
                <a:cs typeface="Arial" panose="020B0604020202020204" pitchFamily="34" charset="0"/>
              </a:defRPr>
            </a:lvl1pPr>
          </a:lstStyle>
          <a:p>
            <a:pPr lvl="0"/>
            <a:r>
              <a:rPr lang="en-US" dirty="0"/>
              <a:t>Add your slide text here – minimum font size 18</a:t>
            </a:r>
            <a:endParaRPr lang="en-GB" dirty="0"/>
          </a:p>
        </p:txBody>
      </p:sp>
    </p:spTree>
    <p:extLst>
      <p:ext uri="{BB962C8B-B14F-4D97-AF65-F5344CB8AC3E}">
        <p14:creationId xmlns:p14="http://schemas.microsoft.com/office/powerpoint/2010/main" val="1782204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cstate="print">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09600" y="1600201"/>
            <a:ext cx="109728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335360" y="6525344"/>
            <a:ext cx="1294837"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10/10/2024</a:t>
            </a:fld>
            <a:endParaRPr lang="en-GB" dirty="0"/>
          </a:p>
        </p:txBody>
      </p:sp>
      <p:sp>
        <p:nvSpPr>
          <p:cNvPr id="6" name="Slide Number Placeholder 5"/>
          <p:cNvSpPr>
            <a:spLocks noGrp="1"/>
          </p:cNvSpPr>
          <p:nvPr>
            <p:ph type="sldNum" sz="quarter" idx="4"/>
          </p:nvPr>
        </p:nvSpPr>
        <p:spPr>
          <a:xfrm>
            <a:off x="10608501" y="6380973"/>
            <a:ext cx="973899"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pPr/>
              <a:t>‹#›</a:t>
            </a:fld>
            <a:endParaRPr lang="en-GB" dirty="0"/>
          </a:p>
        </p:txBody>
      </p:sp>
    </p:spTree>
    <p:extLst>
      <p:ext uri="{BB962C8B-B14F-4D97-AF65-F5344CB8AC3E}">
        <p14:creationId xmlns:p14="http://schemas.microsoft.com/office/powerpoint/2010/main" val="637017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jpeg"/><Relationship Id="rId7" Type="http://schemas.openxmlformats.org/officeDocument/2006/relationships/image" Target="../media/image10.jpe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eg"/></Relationships>
</file>

<file path=ppt/slides/_rels/slide9.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jpeg"/><Relationship Id="rId7" Type="http://schemas.openxmlformats.org/officeDocument/2006/relationships/image" Target="../media/image10.jpe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eg"/></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12.jpeg"/><Relationship Id="rId4" Type="http://schemas.openxmlformats.org/officeDocument/2006/relationships/image" Target="../media/image8.jpeg"/></Relationships>
</file>

<file path=ppt/slides/_rels/slide1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15.jpeg"/><Relationship Id="rId4" Type="http://schemas.openxmlformats.org/officeDocument/2006/relationships/image" Target="../media/image14.png"/></Relationships>
</file>

<file path=ppt/slides/_rels/slide12.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image" Target="../media/image13.jpeg"/><Relationship Id="rId7" Type="http://schemas.openxmlformats.org/officeDocument/2006/relationships/image" Target="../media/image17.jpe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16.jpeg"/><Relationship Id="rId5" Type="http://schemas.openxmlformats.org/officeDocument/2006/relationships/image" Target="../media/image15.jpeg"/><Relationship Id="rId4" Type="http://schemas.openxmlformats.org/officeDocument/2006/relationships/image" Target="../media/image14.png"/></Relationships>
</file>

<file path=ppt/slides/_rels/slide13.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19.jpeg"/></Relationships>
</file>

<file path=ppt/slides/_rels/slide18.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19.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17.xml"/><Relationship Id="rId1" Type="http://schemas.openxmlformats.org/officeDocument/2006/relationships/slideLayout" Target="../slideLayouts/slideLayout2.xml"/><Relationship Id="rId5" Type="http://schemas.openxmlformats.org/officeDocument/2006/relationships/image" Target="../media/image30.jpeg"/><Relationship Id="rId4" Type="http://schemas.openxmlformats.org/officeDocument/2006/relationships/image" Target="../media/image29.jpeg"/></Relationships>
</file>

<file path=ppt/slides/_rels/slide21.xml.rels><?xml version="1.0" encoding="UTF-8" standalone="yes"?>
<Relationships xmlns="http://schemas.openxmlformats.org/package/2006/relationships"><Relationship Id="rId3" Type="http://schemas.openxmlformats.org/officeDocument/2006/relationships/hyperlink" Target="https://www.ted.com/talks/margaret_heffernan_forget_the_pecking_order_at_work?utm_campaign=tedspread&amp;utm_medium=referral&amp;utm_source=tedcomshare" TargetMode="External"/><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31.jpe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hyperlink" Target="https://youtu.be/jGD6_c_ioXE?si=lw_V_nOWYCoygwZn" TargetMode="External"/><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32.pn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hyperlink" Target="https://youtu.be/HxgSjnWSzf8" TargetMode="External"/><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33.png"/></Relationships>
</file>

<file path=ppt/slides/_rels/slide27.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4.xml"/><Relationship Id="rId1" Type="http://schemas.openxmlformats.org/officeDocument/2006/relationships/slideLayout" Target="../slideLayouts/slideLayout2.xml"/><Relationship Id="rId4" Type="http://schemas.openxmlformats.org/officeDocument/2006/relationships/image" Target="../media/image35.png"/></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211050-FCC0-41D8-98D0-0FB7D3DBE0A3}"/>
              </a:ext>
            </a:extLst>
          </p:cNvPr>
          <p:cNvSpPr>
            <a:spLocks noGrp="1"/>
          </p:cNvSpPr>
          <p:nvPr>
            <p:ph type="ctrTitle"/>
          </p:nvPr>
        </p:nvSpPr>
        <p:spPr>
          <a:xfrm>
            <a:off x="911424" y="1360785"/>
            <a:ext cx="10363200" cy="1790106"/>
          </a:xfrm>
        </p:spPr>
        <p:txBody>
          <a:bodyPr>
            <a:normAutofit/>
          </a:bodyPr>
          <a:lstStyle/>
          <a:p>
            <a:pPr>
              <a:lnSpc>
                <a:spcPct val="115000"/>
              </a:lnSpc>
              <a:spcAft>
                <a:spcPts val="1000"/>
              </a:spcAft>
            </a:pPr>
            <a:r>
              <a:rPr lang="en-GB" sz="3600" b="1">
                <a:solidFill>
                  <a:schemeClr val="bg1"/>
                </a:solidFill>
                <a:latin typeface="Helvetica-Bold"/>
                <a:ea typeface="Calibri" panose="020F0502020204030204" pitchFamily="34" charset="0"/>
                <a:cs typeface="Helvetica-Bold" pitchFamily="2" charset="0"/>
              </a:rPr>
              <a:t>BMSW4009</a:t>
            </a:r>
            <a:r>
              <a:rPr lang="en-GB" sz="3600" b="1">
                <a:solidFill>
                  <a:schemeClr val="bg1"/>
                </a:solidFill>
                <a:effectLst/>
                <a:latin typeface="Helvetica-Bold"/>
                <a:ea typeface="Calibri" panose="020F0502020204030204" pitchFamily="34" charset="0"/>
                <a:cs typeface="Helvetica-Bold" pitchFamily="2" charset="0"/>
              </a:rPr>
              <a:t> </a:t>
            </a:r>
            <a:br>
              <a:rPr lang="en-GB" sz="3600" b="1" dirty="0">
                <a:effectLst/>
                <a:latin typeface="Helvetica-Bold" pitchFamily="2" charset="0"/>
                <a:ea typeface="Calibri" panose="020F0502020204030204" pitchFamily="34" charset="0"/>
                <a:cs typeface="Helvetica-Bold" pitchFamily="2" charset="0"/>
              </a:rPr>
            </a:br>
            <a:br>
              <a:rPr lang="en-GB" sz="1200" b="1" dirty="0">
                <a:effectLst/>
                <a:latin typeface="Helvetica-Bold" pitchFamily="2" charset="0"/>
                <a:ea typeface="Calibri" panose="020F0502020204030204" pitchFamily="34" charset="0"/>
                <a:cs typeface="Helvetica-Bold" pitchFamily="2" charset="0"/>
              </a:rPr>
            </a:br>
            <a:r>
              <a:rPr lang="en-GB" sz="3600" b="1" dirty="0">
                <a:solidFill>
                  <a:schemeClr val="bg1"/>
                </a:solidFill>
                <a:effectLst/>
                <a:latin typeface="Helvetica-Bold"/>
                <a:ea typeface="Calibri" panose="020F0502020204030204" pitchFamily="34" charset="0"/>
                <a:cs typeface="Helvetica-Bold" pitchFamily="2" charset="0"/>
              </a:rPr>
              <a:t>Effective Team Working and Communication</a:t>
            </a:r>
            <a:endParaRPr lang="en-GB" sz="3600" dirty="0">
              <a:solidFill>
                <a:schemeClr val="bg1"/>
              </a:solidFill>
              <a:effectLst/>
              <a:latin typeface="Helvetica-Bold"/>
              <a:ea typeface="Calibri" panose="020F0502020204030204" pitchFamily="34" charset="0"/>
              <a:cs typeface="Arial" panose="020B0604020202020204" pitchFamily="34" charset="0"/>
            </a:endParaRPr>
          </a:p>
        </p:txBody>
      </p:sp>
      <p:sp>
        <p:nvSpPr>
          <p:cNvPr id="3" name="Subtitle 2">
            <a:extLst>
              <a:ext uri="{FF2B5EF4-FFF2-40B4-BE49-F238E27FC236}">
                <a16:creationId xmlns:a16="http://schemas.microsoft.com/office/drawing/2014/main" id="{22C6E451-9A9C-40B0-8CEB-03CB8540F3F1}"/>
              </a:ext>
            </a:extLst>
          </p:cNvPr>
          <p:cNvSpPr>
            <a:spLocks noGrp="1"/>
          </p:cNvSpPr>
          <p:nvPr>
            <p:ph type="subTitle" idx="1"/>
          </p:nvPr>
        </p:nvSpPr>
        <p:spPr>
          <a:xfrm>
            <a:off x="4202088" y="3707110"/>
            <a:ext cx="3781872" cy="1308177"/>
          </a:xfrm>
        </p:spPr>
        <p:txBody>
          <a:bodyPr vert="horz" lIns="91440" tIns="45720" rIns="91440" bIns="45720" rtlCol="0" anchor="t">
            <a:normAutofit/>
          </a:bodyPr>
          <a:lstStyle/>
          <a:p>
            <a:r>
              <a:rPr lang="en-GB" b="1" dirty="0">
                <a:solidFill>
                  <a:schemeClr val="bg1"/>
                </a:solidFill>
              </a:rPr>
              <a:t>Week 3</a:t>
            </a:r>
          </a:p>
        </p:txBody>
      </p:sp>
    </p:spTree>
    <p:extLst>
      <p:ext uri="{BB962C8B-B14F-4D97-AF65-F5344CB8AC3E}">
        <p14:creationId xmlns:p14="http://schemas.microsoft.com/office/powerpoint/2010/main" val="20873531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E5CA83-BDB0-A2D6-B721-D230A7D74CD4}"/>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557EE258-9946-9160-1790-B6FC21DEBB6A}"/>
              </a:ext>
            </a:extLst>
          </p:cNvPr>
          <p:cNvSpPr txBox="1"/>
          <p:nvPr/>
        </p:nvSpPr>
        <p:spPr>
          <a:xfrm>
            <a:off x="695400" y="404664"/>
            <a:ext cx="8280920" cy="769441"/>
          </a:xfrm>
          <a:prstGeom prst="rect">
            <a:avLst/>
          </a:prstGeom>
          <a:noFill/>
        </p:spPr>
        <p:txBody>
          <a:bodyPr wrap="square" rtlCol="0">
            <a:spAutoFit/>
          </a:bodyPr>
          <a:lstStyle/>
          <a:p>
            <a:r>
              <a:rPr lang="en-GB" sz="4400" dirty="0">
                <a:latin typeface="Arial" panose="020B0604020202020204" pitchFamily="34" charset="0"/>
                <a:cs typeface="Arial" panose="020B0604020202020204" pitchFamily="34" charset="0"/>
              </a:rPr>
              <a:t>Today we will…</a:t>
            </a:r>
          </a:p>
        </p:txBody>
      </p:sp>
      <p:sp>
        <p:nvSpPr>
          <p:cNvPr id="2" name="TextBox 1">
            <a:extLst>
              <a:ext uri="{FF2B5EF4-FFF2-40B4-BE49-F238E27FC236}">
                <a16:creationId xmlns:a16="http://schemas.microsoft.com/office/drawing/2014/main" id="{2A207C74-AB0C-51A6-DE3D-7B20B3577E6F}"/>
              </a:ext>
            </a:extLst>
          </p:cNvPr>
          <p:cNvSpPr txBox="1"/>
          <p:nvPr/>
        </p:nvSpPr>
        <p:spPr>
          <a:xfrm>
            <a:off x="1271464" y="1201096"/>
            <a:ext cx="9649072" cy="3903569"/>
          </a:xfrm>
          <a:prstGeom prst="rect">
            <a:avLst/>
          </a:prstGeom>
          <a:noFill/>
        </p:spPr>
        <p:txBody>
          <a:bodyPr wrap="square" lIns="91440" tIns="45720" rIns="91440" bIns="45720" rtlCol="0" anchor="t">
            <a:spAutoFit/>
          </a:bodyPr>
          <a:lstStyle/>
          <a:p>
            <a:pPr marL="533400" marR="76200" indent="-457200">
              <a:lnSpc>
                <a:spcPct val="115000"/>
              </a:lnSpc>
              <a:spcAft>
                <a:spcPts val="1000"/>
              </a:spcAft>
              <a:buFont typeface="Courier New" panose="02070309020205020404" pitchFamily="49" charset="0"/>
              <a:buChar char="o"/>
            </a:pPr>
            <a:r>
              <a:rPr lang="en-GB" sz="2800" dirty="0">
                <a:solidFill>
                  <a:srgbClr val="000000"/>
                </a:solidFill>
                <a:latin typeface="Arial"/>
                <a:ea typeface="Times New Roman" panose="02020603050405020304" pitchFamily="18" charset="0"/>
                <a:cs typeface="Arial"/>
              </a:rPr>
              <a:t>Reflect on Relationships and Dynamics: OK Corral, Transactional Analysis, Drama Triangle, Applied </a:t>
            </a:r>
            <a:r>
              <a:rPr lang="en-GB" sz="2800" dirty="0" err="1">
                <a:solidFill>
                  <a:srgbClr val="000000"/>
                </a:solidFill>
                <a:latin typeface="Arial"/>
                <a:ea typeface="Times New Roman" panose="02020603050405020304" pitchFamily="18" charset="0"/>
                <a:cs typeface="Arial"/>
              </a:rPr>
              <a:t>Postive</a:t>
            </a:r>
            <a:r>
              <a:rPr lang="en-GB" sz="2800" dirty="0">
                <a:solidFill>
                  <a:srgbClr val="000000"/>
                </a:solidFill>
                <a:latin typeface="Arial"/>
                <a:ea typeface="Times New Roman" panose="02020603050405020304" pitchFamily="18" charset="0"/>
                <a:cs typeface="Arial"/>
              </a:rPr>
              <a:t> Psychology, Listening and Coaching Styles</a:t>
            </a:r>
            <a:endParaRPr lang="en-US" dirty="0"/>
          </a:p>
          <a:p>
            <a:pPr marL="533400" marR="76200" indent="-457200">
              <a:lnSpc>
                <a:spcPct val="114999"/>
              </a:lnSpc>
              <a:spcAft>
                <a:spcPts val="1000"/>
              </a:spcAft>
              <a:buFont typeface="Courier New" panose="02070309020205020404" pitchFamily="49" charset="0"/>
              <a:buChar char="o"/>
            </a:pPr>
            <a:r>
              <a:rPr lang="en-GB" sz="2800" dirty="0">
                <a:solidFill>
                  <a:srgbClr val="000000"/>
                </a:solidFill>
                <a:latin typeface="Arial"/>
                <a:ea typeface="Times New Roman" panose="02020603050405020304" pitchFamily="18" charset="0"/>
                <a:cs typeface="Arial"/>
              </a:rPr>
              <a:t>Focus on conflict: what is it? Why does it happen? Approaches to encourage/reduce it?</a:t>
            </a:r>
            <a:endParaRPr lang="en-GB" sz="2800">
              <a:solidFill>
                <a:srgbClr val="000000"/>
              </a:solidFill>
              <a:latin typeface="Arial"/>
              <a:ea typeface="Times New Roman" panose="02020603050405020304" pitchFamily="18" charset="0"/>
              <a:cs typeface="Arial"/>
            </a:endParaRPr>
          </a:p>
          <a:p>
            <a:pPr marL="533400" marR="76200" indent="-457200">
              <a:lnSpc>
                <a:spcPct val="114999"/>
              </a:lnSpc>
              <a:spcAft>
                <a:spcPts val="1000"/>
              </a:spcAft>
              <a:buFont typeface="Courier New" panose="02070309020205020404" pitchFamily="49" charset="0"/>
              <a:buChar char="o"/>
            </a:pPr>
            <a:r>
              <a:rPr lang="en-GB" sz="2800" dirty="0">
                <a:solidFill>
                  <a:srgbClr val="000000"/>
                </a:solidFill>
                <a:latin typeface="Arial"/>
                <a:ea typeface="Times New Roman" panose="02020603050405020304" pitchFamily="18" charset="0"/>
                <a:cs typeface="Arial"/>
              </a:rPr>
              <a:t>How do each of us respond?</a:t>
            </a:r>
            <a:endParaRPr lang="en-GB" sz="2800">
              <a:solidFill>
                <a:srgbClr val="000000"/>
              </a:solidFill>
              <a:latin typeface="Arial"/>
              <a:ea typeface="Times New Roman" panose="02020603050405020304" pitchFamily="18" charset="0"/>
              <a:cs typeface="Arial"/>
            </a:endParaRPr>
          </a:p>
          <a:p>
            <a:pPr marL="533400" marR="76200" indent="-457200">
              <a:lnSpc>
                <a:spcPct val="115000"/>
              </a:lnSpc>
              <a:spcAft>
                <a:spcPts val="1000"/>
              </a:spcAft>
              <a:buFont typeface="Courier New" panose="02070309020205020404" pitchFamily="49" charset="0"/>
              <a:buChar char="o"/>
            </a:pPr>
            <a:r>
              <a:rPr lang="en-GB" sz="2800" dirty="0">
                <a:solidFill>
                  <a:srgbClr val="000000"/>
                </a:solidFill>
                <a:latin typeface="Arial" panose="020B0604020202020204" pitchFamily="34" charset="0"/>
                <a:ea typeface="Times New Roman" panose="02020603050405020304" pitchFamily="18" charset="0"/>
                <a:cs typeface="Arial" panose="020B0604020202020204" pitchFamily="34" charset="0"/>
              </a:rPr>
              <a:t>Reminder of </a:t>
            </a:r>
            <a:r>
              <a:rPr lang="en-GB" sz="28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the assessment</a:t>
            </a:r>
            <a:r>
              <a:rPr lang="en-GB" sz="2800" dirty="0">
                <a:effectLst/>
                <a:latin typeface="Arial" panose="020B0604020202020204" pitchFamily="34" charset="0"/>
                <a:cs typeface="Arial" panose="020B0604020202020204" pitchFamily="34" charset="0"/>
              </a:rPr>
              <a:t> </a:t>
            </a:r>
            <a:endParaRPr lang="en-GB" sz="280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7484525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Vertical Scroll 2">
            <a:extLst>
              <a:ext uri="{FF2B5EF4-FFF2-40B4-BE49-F238E27FC236}">
                <a16:creationId xmlns:a16="http://schemas.microsoft.com/office/drawing/2014/main" id="{2EC0E9A9-EB06-5CA4-1AFA-D3609C074D34}"/>
              </a:ext>
            </a:extLst>
          </p:cNvPr>
          <p:cNvSpPr/>
          <p:nvPr/>
        </p:nvSpPr>
        <p:spPr>
          <a:xfrm>
            <a:off x="690881" y="772160"/>
            <a:ext cx="6847840" cy="4490720"/>
          </a:xfrm>
          <a:prstGeom prst="verticalScroll">
            <a:avLst/>
          </a:prstGeom>
          <a:solidFill>
            <a:schemeClr val="accent3">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7200" i="1" dirty="0">
                <a:solidFill>
                  <a:schemeClr val="tx1"/>
                </a:solidFill>
                <a:latin typeface="Arial"/>
                <a:cs typeface="Arial"/>
              </a:rPr>
              <a:t>There is nowt so queer as folk</a:t>
            </a:r>
          </a:p>
        </p:txBody>
      </p:sp>
      <p:sp>
        <p:nvSpPr>
          <p:cNvPr id="4" name="TextBox 3">
            <a:extLst>
              <a:ext uri="{FF2B5EF4-FFF2-40B4-BE49-F238E27FC236}">
                <a16:creationId xmlns:a16="http://schemas.microsoft.com/office/drawing/2014/main" id="{C6DE60A1-3266-F5C6-BC3D-7DC579E16CE1}"/>
              </a:ext>
            </a:extLst>
          </p:cNvPr>
          <p:cNvSpPr txBox="1"/>
          <p:nvPr/>
        </p:nvSpPr>
        <p:spPr>
          <a:xfrm>
            <a:off x="8035636" y="2367170"/>
            <a:ext cx="3129280" cy="2123658"/>
          </a:xfrm>
          <a:prstGeom prst="rect">
            <a:avLst/>
          </a:prstGeom>
          <a:noFill/>
        </p:spPr>
        <p:txBody>
          <a:bodyPr wrap="square" rtlCol="0">
            <a:spAutoFit/>
          </a:bodyPr>
          <a:lstStyle/>
          <a:p>
            <a:pPr algn="ctr"/>
            <a:r>
              <a:rPr lang="en-GB" sz="4400" dirty="0">
                <a:latin typeface="Arial" panose="020B0604020202020204" pitchFamily="34" charset="0"/>
                <a:cs typeface="Arial" panose="020B0604020202020204" pitchFamily="34" charset="0"/>
              </a:rPr>
              <a:t>Sheffield (Yorkshire) expression</a:t>
            </a:r>
          </a:p>
        </p:txBody>
      </p:sp>
    </p:spTree>
    <p:extLst>
      <p:ext uri="{BB962C8B-B14F-4D97-AF65-F5344CB8AC3E}">
        <p14:creationId xmlns:p14="http://schemas.microsoft.com/office/powerpoint/2010/main" val="17335257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C268B0-DCB9-69A8-567A-18D52A7ED6DE}"/>
              </a:ext>
            </a:extLst>
          </p:cNvPr>
          <p:cNvSpPr>
            <a:spLocks noGrp="1"/>
          </p:cNvSpPr>
          <p:nvPr>
            <p:ph type="title"/>
          </p:nvPr>
        </p:nvSpPr>
        <p:spPr>
          <a:xfrm>
            <a:off x="407368" y="114987"/>
            <a:ext cx="10972800" cy="1143000"/>
          </a:xfrm>
        </p:spPr>
        <p:txBody>
          <a:bodyPr/>
          <a:lstStyle/>
          <a:p>
            <a:pPr algn="l"/>
            <a:r>
              <a:rPr lang="en-GB" dirty="0">
                <a:latin typeface="Arial"/>
                <a:cs typeface="Arial"/>
              </a:rPr>
              <a:t>What do we know about people:</a:t>
            </a:r>
          </a:p>
        </p:txBody>
      </p:sp>
      <p:sp>
        <p:nvSpPr>
          <p:cNvPr id="4" name="Rounded Rectangle 3">
            <a:extLst>
              <a:ext uri="{FF2B5EF4-FFF2-40B4-BE49-F238E27FC236}">
                <a16:creationId xmlns:a16="http://schemas.microsoft.com/office/drawing/2014/main" id="{371ECC71-192F-768D-98FB-C42FCC667372}"/>
              </a:ext>
            </a:extLst>
          </p:cNvPr>
          <p:cNvSpPr/>
          <p:nvPr/>
        </p:nvSpPr>
        <p:spPr>
          <a:xfrm>
            <a:off x="1055440" y="3060999"/>
            <a:ext cx="3744416" cy="864096"/>
          </a:xfrm>
          <a:prstGeom prst="roundRect">
            <a:avLst/>
          </a:prstGeom>
          <a:solidFill>
            <a:schemeClr val="accent1">
              <a:alpha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3200" dirty="0">
                <a:solidFill>
                  <a:schemeClr val="tx1"/>
                </a:solidFill>
                <a:latin typeface="Arial"/>
                <a:cs typeface="Arial"/>
              </a:rPr>
              <a:t>We are all weird</a:t>
            </a:r>
          </a:p>
        </p:txBody>
      </p:sp>
      <p:sp>
        <p:nvSpPr>
          <p:cNvPr id="7" name="Rounded Rectangle 6">
            <a:extLst>
              <a:ext uri="{FF2B5EF4-FFF2-40B4-BE49-F238E27FC236}">
                <a16:creationId xmlns:a16="http://schemas.microsoft.com/office/drawing/2014/main" id="{1C5B32EB-E495-59AC-C8EA-80B46C16FA0B}"/>
              </a:ext>
            </a:extLst>
          </p:cNvPr>
          <p:cNvSpPr/>
          <p:nvPr/>
        </p:nvSpPr>
        <p:spPr>
          <a:xfrm>
            <a:off x="1552783" y="4365104"/>
            <a:ext cx="3744416" cy="864096"/>
          </a:xfrm>
          <a:prstGeom prst="roundRect">
            <a:avLst/>
          </a:prstGeom>
          <a:solidFill>
            <a:schemeClr val="accent4">
              <a:lumMod val="40000"/>
              <a:lumOff val="60000"/>
              <a:alpha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3200" dirty="0">
                <a:solidFill>
                  <a:schemeClr val="tx1"/>
                </a:solidFill>
                <a:latin typeface="Arial"/>
                <a:cs typeface="Arial"/>
              </a:rPr>
              <a:t>We keep changing</a:t>
            </a:r>
          </a:p>
        </p:txBody>
      </p:sp>
      <p:sp>
        <p:nvSpPr>
          <p:cNvPr id="8" name="Rounded Rectangle 7">
            <a:extLst>
              <a:ext uri="{FF2B5EF4-FFF2-40B4-BE49-F238E27FC236}">
                <a16:creationId xmlns:a16="http://schemas.microsoft.com/office/drawing/2014/main" id="{579F16DF-B7E2-AE09-2151-7D18A2F3A767}"/>
              </a:ext>
            </a:extLst>
          </p:cNvPr>
          <p:cNvSpPr/>
          <p:nvPr/>
        </p:nvSpPr>
        <p:spPr>
          <a:xfrm>
            <a:off x="609600" y="1477991"/>
            <a:ext cx="3744416" cy="1142999"/>
          </a:xfrm>
          <a:prstGeom prst="roundRect">
            <a:avLst/>
          </a:prstGeom>
          <a:solidFill>
            <a:schemeClr val="accent3">
              <a:lumMod val="40000"/>
              <a:lumOff val="60000"/>
              <a:alpha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3200" dirty="0">
                <a:solidFill>
                  <a:schemeClr val="tx1"/>
                </a:solidFill>
                <a:latin typeface="Arial"/>
                <a:cs typeface="Arial"/>
              </a:rPr>
              <a:t>We are shaped by our surroundings</a:t>
            </a:r>
          </a:p>
        </p:txBody>
      </p:sp>
      <p:sp>
        <p:nvSpPr>
          <p:cNvPr id="9" name="Rounded Rectangle 8">
            <a:extLst>
              <a:ext uri="{FF2B5EF4-FFF2-40B4-BE49-F238E27FC236}">
                <a16:creationId xmlns:a16="http://schemas.microsoft.com/office/drawing/2014/main" id="{FD6435D2-55F5-C4A5-3A7B-6460AF5EB842}"/>
              </a:ext>
            </a:extLst>
          </p:cNvPr>
          <p:cNvSpPr/>
          <p:nvPr/>
        </p:nvSpPr>
        <p:spPr>
          <a:xfrm>
            <a:off x="6312024" y="3060998"/>
            <a:ext cx="4104456" cy="864097"/>
          </a:xfrm>
          <a:prstGeom prst="roundRect">
            <a:avLst/>
          </a:prstGeom>
          <a:solidFill>
            <a:srgbClr val="F47688">
              <a:alpha val="50196"/>
            </a:srgb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3200" dirty="0">
                <a:solidFill>
                  <a:schemeClr val="tx1"/>
                </a:solidFill>
                <a:latin typeface="Arial"/>
                <a:cs typeface="Arial"/>
              </a:rPr>
              <a:t>Conflict is inevitable</a:t>
            </a:r>
          </a:p>
        </p:txBody>
      </p:sp>
      <p:sp>
        <p:nvSpPr>
          <p:cNvPr id="10" name="Rounded Rectangle 9">
            <a:extLst>
              <a:ext uri="{FF2B5EF4-FFF2-40B4-BE49-F238E27FC236}">
                <a16:creationId xmlns:a16="http://schemas.microsoft.com/office/drawing/2014/main" id="{8EEE154E-07DA-628B-434F-4C1B7595C8B9}"/>
              </a:ext>
            </a:extLst>
          </p:cNvPr>
          <p:cNvSpPr/>
          <p:nvPr/>
        </p:nvSpPr>
        <p:spPr>
          <a:xfrm>
            <a:off x="5735960" y="1477991"/>
            <a:ext cx="4971317" cy="1142999"/>
          </a:xfrm>
          <a:prstGeom prst="roundRect">
            <a:avLst/>
          </a:prstGeom>
          <a:solidFill>
            <a:schemeClr val="accent6">
              <a:lumMod val="40000"/>
              <a:lumOff val="60000"/>
              <a:alpha val="50196"/>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3200" dirty="0">
                <a:solidFill>
                  <a:schemeClr val="tx1"/>
                </a:solidFill>
                <a:latin typeface="Arial"/>
                <a:cs typeface="Arial"/>
              </a:rPr>
              <a:t>We have evolved to both compete and collaborate</a:t>
            </a:r>
          </a:p>
        </p:txBody>
      </p:sp>
      <p:sp>
        <p:nvSpPr>
          <p:cNvPr id="11" name="Rounded Rectangle 10">
            <a:extLst>
              <a:ext uri="{FF2B5EF4-FFF2-40B4-BE49-F238E27FC236}">
                <a16:creationId xmlns:a16="http://schemas.microsoft.com/office/drawing/2014/main" id="{E9C7B1C5-CD39-F231-EE27-A95E3B0B4856}"/>
              </a:ext>
            </a:extLst>
          </p:cNvPr>
          <p:cNvSpPr/>
          <p:nvPr/>
        </p:nvSpPr>
        <p:spPr>
          <a:xfrm>
            <a:off x="6744072" y="4365103"/>
            <a:ext cx="5040560" cy="864097"/>
          </a:xfrm>
          <a:prstGeom prst="roundRect">
            <a:avLst/>
          </a:prstGeom>
          <a:solidFill>
            <a:srgbClr val="92D050">
              <a:alpha val="50196"/>
            </a:srgb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3200" dirty="0">
                <a:solidFill>
                  <a:schemeClr val="tx1"/>
                </a:solidFill>
                <a:latin typeface="Arial"/>
                <a:cs typeface="Arial"/>
              </a:rPr>
              <a:t>We achieve more together</a:t>
            </a:r>
          </a:p>
        </p:txBody>
      </p:sp>
    </p:spTree>
    <p:extLst>
      <p:ext uri="{BB962C8B-B14F-4D97-AF65-F5344CB8AC3E}">
        <p14:creationId xmlns:p14="http://schemas.microsoft.com/office/powerpoint/2010/main" val="309281234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AD8A62-60B3-8789-88C5-F9A625A3418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375E2AF-56F1-605B-878D-FDAB73F6DCBC}"/>
              </a:ext>
            </a:extLst>
          </p:cNvPr>
          <p:cNvSpPr>
            <a:spLocks noGrp="1"/>
          </p:cNvSpPr>
          <p:nvPr>
            <p:ph type="title"/>
          </p:nvPr>
        </p:nvSpPr>
        <p:spPr>
          <a:xfrm>
            <a:off x="407368" y="114987"/>
            <a:ext cx="10972800" cy="1143000"/>
          </a:xfrm>
        </p:spPr>
        <p:txBody>
          <a:bodyPr/>
          <a:lstStyle/>
          <a:p>
            <a:pPr algn="l"/>
            <a:r>
              <a:rPr lang="en-GB" dirty="0">
                <a:latin typeface="Arial" panose="020B0604020202020204" pitchFamily="34" charset="0"/>
                <a:cs typeface="Arial" panose="020B0604020202020204" pitchFamily="34" charset="0"/>
              </a:rPr>
              <a:t>Relationships: the building blocks</a:t>
            </a:r>
          </a:p>
        </p:txBody>
      </p:sp>
      <p:sp>
        <p:nvSpPr>
          <p:cNvPr id="4" name="Rounded Rectangle 3">
            <a:extLst>
              <a:ext uri="{FF2B5EF4-FFF2-40B4-BE49-F238E27FC236}">
                <a16:creationId xmlns:a16="http://schemas.microsoft.com/office/drawing/2014/main" id="{4B93C14A-8FA1-FB29-7A47-2F40A2F9D91B}"/>
              </a:ext>
            </a:extLst>
          </p:cNvPr>
          <p:cNvSpPr/>
          <p:nvPr/>
        </p:nvSpPr>
        <p:spPr>
          <a:xfrm>
            <a:off x="6960096" y="4237010"/>
            <a:ext cx="4680520" cy="1142999"/>
          </a:xfrm>
          <a:prstGeom prst="roundRect">
            <a:avLst/>
          </a:prstGeom>
          <a:solidFill>
            <a:schemeClr val="accent1">
              <a:alpha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3200" dirty="0">
                <a:solidFill>
                  <a:schemeClr val="tx1"/>
                </a:solidFill>
                <a:latin typeface="Arial"/>
                <a:cs typeface="Arial"/>
              </a:rPr>
              <a:t>How much do we trust someone?</a:t>
            </a:r>
          </a:p>
        </p:txBody>
      </p:sp>
      <p:sp>
        <p:nvSpPr>
          <p:cNvPr id="8" name="Rounded Rectangle 7">
            <a:extLst>
              <a:ext uri="{FF2B5EF4-FFF2-40B4-BE49-F238E27FC236}">
                <a16:creationId xmlns:a16="http://schemas.microsoft.com/office/drawing/2014/main" id="{BE2ED1F4-0910-7018-4D58-CBD47C01161F}"/>
              </a:ext>
            </a:extLst>
          </p:cNvPr>
          <p:cNvSpPr/>
          <p:nvPr/>
        </p:nvSpPr>
        <p:spPr>
          <a:xfrm>
            <a:off x="407368" y="1486244"/>
            <a:ext cx="4608512" cy="1142999"/>
          </a:xfrm>
          <a:prstGeom prst="roundRect">
            <a:avLst/>
          </a:prstGeom>
          <a:solidFill>
            <a:schemeClr val="accent3">
              <a:lumMod val="40000"/>
              <a:lumOff val="60000"/>
              <a:alpha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3200" dirty="0">
                <a:solidFill>
                  <a:schemeClr val="tx1"/>
                </a:solidFill>
                <a:latin typeface="Arial"/>
                <a:cs typeface="Arial"/>
              </a:rPr>
              <a:t>How much do we know someone?</a:t>
            </a:r>
          </a:p>
        </p:txBody>
      </p:sp>
      <p:sp>
        <p:nvSpPr>
          <p:cNvPr id="10" name="Rounded Rectangle 9">
            <a:extLst>
              <a:ext uri="{FF2B5EF4-FFF2-40B4-BE49-F238E27FC236}">
                <a16:creationId xmlns:a16="http://schemas.microsoft.com/office/drawing/2014/main" id="{CB12960B-896C-D78D-37C9-0312A09BA401}"/>
              </a:ext>
            </a:extLst>
          </p:cNvPr>
          <p:cNvSpPr/>
          <p:nvPr/>
        </p:nvSpPr>
        <p:spPr>
          <a:xfrm>
            <a:off x="3805535" y="2863311"/>
            <a:ext cx="4176465" cy="1142999"/>
          </a:xfrm>
          <a:prstGeom prst="roundRect">
            <a:avLst/>
          </a:prstGeom>
          <a:solidFill>
            <a:schemeClr val="accent6">
              <a:lumMod val="40000"/>
              <a:lumOff val="60000"/>
              <a:alpha val="50196"/>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3200" dirty="0">
                <a:solidFill>
                  <a:schemeClr val="tx1"/>
                </a:solidFill>
                <a:latin typeface="Arial"/>
                <a:cs typeface="Arial"/>
              </a:rPr>
              <a:t>How much do we like someone?</a:t>
            </a:r>
          </a:p>
        </p:txBody>
      </p:sp>
      <p:sp>
        <p:nvSpPr>
          <p:cNvPr id="3" name="TextBox 2">
            <a:extLst>
              <a:ext uri="{FF2B5EF4-FFF2-40B4-BE49-F238E27FC236}">
                <a16:creationId xmlns:a16="http://schemas.microsoft.com/office/drawing/2014/main" id="{694EEF00-7055-D28A-93B7-C944D8694A51}"/>
              </a:ext>
            </a:extLst>
          </p:cNvPr>
          <p:cNvSpPr txBox="1"/>
          <p:nvPr/>
        </p:nvSpPr>
        <p:spPr>
          <a:xfrm>
            <a:off x="8643864" y="1675662"/>
            <a:ext cx="2736304" cy="954107"/>
          </a:xfrm>
          <a:prstGeom prst="rect">
            <a:avLst/>
          </a:prstGeom>
          <a:noFill/>
        </p:spPr>
        <p:txBody>
          <a:bodyPr wrap="square" rtlCol="0">
            <a:spAutoFit/>
          </a:bodyPr>
          <a:lstStyle/>
          <a:p>
            <a:r>
              <a:rPr lang="en-GB" sz="2800" dirty="0">
                <a:latin typeface="Arial"/>
                <a:cs typeface="Arial"/>
              </a:rPr>
              <a:t>“Enough to get the job done…”</a:t>
            </a:r>
          </a:p>
        </p:txBody>
      </p:sp>
    </p:spTree>
    <p:extLst>
      <p:ext uri="{BB962C8B-B14F-4D97-AF65-F5344CB8AC3E}">
        <p14:creationId xmlns:p14="http://schemas.microsoft.com/office/powerpoint/2010/main" val="27376748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6909E0-3CA8-B744-30CD-088B82FBA501}"/>
            </a:ext>
          </a:extLst>
        </p:cNvPr>
        <p:cNvGrpSpPr/>
        <p:nvPr/>
      </p:nvGrpSpPr>
      <p:grpSpPr>
        <a:xfrm>
          <a:off x="0" y="0"/>
          <a:ext cx="0" cy="0"/>
          <a:chOff x="0" y="0"/>
          <a:chExt cx="0" cy="0"/>
        </a:xfrm>
      </p:grpSpPr>
      <p:sp>
        <p:nvSpPr>
          <p:cNvPr id="13314" name="Text Box 2">
            <a:extLst>
              <a:ext uri="{FF2B5EF4-FFF2-40B4-BE49-F238E27FC236}">
                <a16:creationId xmlns:a16="http://schemas.microsoft.com/office/drawing/2014/main" id="{C394DF32-6EBE-0F7A-62BD-79D189F218BC}"/>
              </a:ext>
            </a:extLst>
          </p:cNvPr>
          <p:cNvSpPr txBox="1">
            <a:spLocks noChangeArrowheads="1"/>
          </p:cNvSpPr>
          <p:nvPr/>
        </p:nvSpPr>
        <p:spPr bwMode="auto">
          <a:xfrm>
            <a:off x="669499" y="2798387"/>
            <a:ext cx="2376488" cy="10772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GB" altLang="en-US" sz="3200" b="1">
                <a:solidFill>
                  <a:schemeClr val="accent2"/>
                </a:solidFill>
                <a:effectLst>
                  <a:outerShdw blurRad="38100" dist="38100" dir="2700000" algn="tl">
                    <a:srgbClr val="000000"/>
                  </a:outerShdw>
                </a:effectLst>
                <a:latin typeface="Arial"/>
                <a:cs typeface="Arial"/>
              </a:rPr>
              <a:t>Betari’s Box</a:t>
            </a:r>
          </a:p>
        </p:txBody>
      </p:sp>
      <p:sp>
        <p:nvSpPr>
          <p:cNvPr id="13320" name="AutoShape 8">
            <a:extLst>
              <a:ext uri="{FF2B5EF4-FFF2-40B4-BE49-F238E27FC236}">
                <a16:creationId xmlns:a16="http://schemas.microsoft.com/office/drawing/2014/main" id="{8540CC48-03A6-6232-7A55-E1D3784441D4}"/>
              </a:ext>
            </a:extLst>
          </p:cNvPr>
          <p:cNvSpPr>
            <a:spLocks noChangeArrowheads="1"/>
          </p:cNvSpPr>
          <p:nvPr/>
        </p:nvSpPr>
        <p:spPr bwMode="auto">
          <a:xfrm>
            <a:off x="4505314" y="1559993"/>
            <a:ext cx="3314700" cy="457200"/>
          </a:xfrm>
          <a:prstGeom prst="rightArrow">
            <a:avLst>
              <a:gd name="adj1" fmla="val 61306"/>
              <a:gd name="adj2" fmla="val 147719"/>
            </a:avLst>
          </a:prstGeom>
          <a:solidFill>
            <a:srgbClr val="FF99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altLang="en-US" sz="1400" dirty="0">
                <a:solidFill>
                  <a:schemeClr val="bg1"/>
                </a:solidFill>
                <a:latin typeface="Arial"/>
                <a:cs typeface="Arial"/>
              </a:rPr>
              <a:t>My Attitude</a:t>
            </a:r>
          </a:p>
        </p:txBody>
      </p:sp>
      <p:sp>
        <p:nvSpPr>
          <p:cNvPr id="13321" name="AutoShape 9">
            <a:extLst>
              <a:ext uri="{FF2B5EF4-FFF2-40B4-BE49-F238E27FC236}">
                <a16:creationId xmlns:a16="http://schemas.microsoft.com/office/drawing/2014/main" id="{D8629E24-6377-3725-DECF-6E150D593ECF}"/>
              </a:ext>
            </a:extLst>
          </p:cNvPr>
          <p:cNvSpPr>
            <a:spLocks noChangeArrowheads="1"/>
          </p:cNvSpPr>
          <p:nvPr/>
        </p:nvSpPr>
        <p:spPr bwMode="auto">
          <a:xfrm flipH="1">
            <a:off x="4505314" y="4563126"/>
            <a:ext cx="3314700" cy="457200"/>
          </a:xfrm>
          <a:prstGeom prst="rightArrow">
            <a:avLst>
              <a:gd name="adj1" fmla="val 61306"/>
              <a:gd name="adj2" fmla="val 147719"/>
            </a:avLst>
          </a:prstGeom>
          <a:solidFill>
            <a:srgbClr val="FF00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altLang="en-US" sz="1400" dirty="0">
                <a:solidFill>
                  <a:schemeClr val="bg1"/>
                </a:solidFill>
                <a:latin typeface="Arial"/>
                <a:cs typeface="Arial"/>
              </a:rPr>
              <a:t>Your Attitude</a:t>
            </a:r>
          </a:p>
        </p:txBody>
      </p:sp>
      <p:sp>
        <p:nvSpPr>
          <p:cNvPr id="13322" name="AutoShape 10">
            <a:extLst>
              <a:ext uri="{FF2B5EF4-FFF2-40B4-BE49-F238E27FC236}">
                <a16:creationId xmlns:a16="http://schemas.microsoft.com/office/drawing/2014/main" id="{8FB896B7-5D48-64E0-47F7-AF445270F51E}"/>
              </a:ext>
            </a:extLst>
          </p:cNvPr>
          <p:cNvSpPr>
            <a:spLocks noChangeArrowheads="1"/>
          </p:cNvSpPr>
          <p:nvPr/>
        </p:nvSpPr>
        <p:spPr bwMode="auto">
          <a:xfrm rot="5400000">
            <a:off x="6724650" y="3274493"/>
            <a:ext cx="2971800" cy="457200"/>
          </a:xfrm>
          <a:prstGeom prst="rightArrow">
            <a:avLst>
              <a:gd name="adj1" fmla="val 61306"/>
              <a:gd name="adj2" fmla="val 132438"/>
            </a:avLst>
          </a:prstGeom>
          <a:solidFill>
            <a:srgbClr val="FF99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altLang="en-US" sz="1400" dirty="0">
                <a:solidFill>
                  <a:schemeClr val="bg1"/>
                </a:solidFill>
                <a:latin typeface="Arial"/>
                <a:cs typeface="Arial"/>
              </a:rPr>
              <a:t>My Behaviour</a:t>
            </a:r>
          </a:p>
        </p:txBody>
      </p:sp>
      <p:sp>
        <p:nvSpPr>
          <p:cNvPr id="13323" name="AutoShape 11">
            <a:extLst>
              <a:ext uri="{FF2B5EF4-FFF2-40B4-BE49-F238E27FC236}">
                <a16:creationId xmlns:a16="http://schemas.microsoft.com/office/drawing/2014/main" id="{0B178166-F2AB-4DE9-3973-93A6D79D8FD6}"/>
              </a:ext>
            </a:extLst>
          </p:cNvPr>
          <p:cNvSpPr>
            <a:spLocks noChangeArrowheads="1"/>
          </p:cNvSpPr>
          <p:nvPr/>
        </p:nvSpPr>
        <p:spPr bwMode="auto">
          <a:xfrm rot="5400000" flipH="1">
            <a:off x="2438400" y="3200400"/>
            <a:ext cx="3086100" cy="457200"/>
          </a:xfrm>
          <a:prstGeom prst="rightArrow">
            <a:avLst>
              <a:gd name="adj1" fmla="val 61306"/>
              <a:gd name="adj2" fmla="val 137531"/>
            </a:avLst>
          </a:prstGeom>
          <a:solidFill>
            <a:srgbClr val="FF00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wrap="none" anchor="ctr"/>
          <a:lstStyle/>
          <a:p>
            <a:pPr algn="ctr"/>
            <a:r>
              <a:rPr lang="en-GB" altLang="en-US" sz="1400" dirty="0">
                <a:solidFill>
                  <a:schemeClr val="bg1"/>
                </a:solidFill>
                <a:latin typeface="Arial"/>
                <a:cs typeface="Arial"/>
              </a:rPr>
              <a:t>Your Behaviour</a:t>
            </a:r>
          </a:p>
        </p:txBody>
      </p:sp>
      <p:sp>
        <p:nvSpPr>
          <p:cNvPr id="13324" name="Text Box 12">
            <a:extLst>
              <a:ext uri="{FF2B5EF4-FFF2-40B4-BE49-F238E27FC236}">
                <a16:creationId xmlns:a16="http://schemas.microsoft.com/office/drawing/2014/main" id="{E88F1F16-4601-E18C-D929-EA0338A8F3FE}"/>
              </a:ext>
            </a:extLst>
          </p:cNvPr>
          <p:cNvSpPr txBox="1">
            <a:spLocks noChangeArrowheads="1"/>
          </p:cNvSpPr>
          <p:nvPr/>
        </p:nvSpPr>
        <p:spPr bwMode="auto">
          <a:xfrm>
            <a:off x="5295305" y="2800350"/>
            <a:ext cx="1462260" cy="553998"/>
          </a:xfrm>
          <a:prstGeom prst="rect">
            <a:avLst/>
          </a:prstGeom>
          <a:solidFill>
            <a:srgbClr val="FFFF66"/>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GB" altLang="en-US" sz="3000" b="1" dirty="0"/>
              <a:t>EFFECT</a:t>
            </a:r>
          </a:p>
        </p:txBody>
      </p:sp>
      <p:sp>
        <p:nvSpPr>
          <p:cNvPr id="2" name="Rectangle 1">
            <a:extLst>
              <a:ext uri="{FF2B5EF4-FFF2-40B4-BE49-F238E27FC236}">
                <a16:creationId xmlns:a16="http://schemas.microsoft.com/office/drawing/2014/main" id="{12DAEE32-43BD-A200-1DAC-1596710CFA61}"/>
              </a:ext>
            </a:extLst>
          </p:cNvPr>
          <p:cNvSpPr/>
          <p:nvPr/>
        </p:nvSpPr>
        <p:spPr>
          <a:xfrm>
            <a:off x="330528" y="453671"/>
            <a:ext cx="11494772" cy="1200329"/>
          </a:xfrm>
          <a:prstGeom prst="rect">
            <a:avLst/>
          </a:prstGeom>
        </p:spPr>
        <p:txBody>
          <a:bodyPr wrap="square" lIns="91440" tIns="45720" rIns="91440" bIns="45720" anchor="t">
            <a:spAutoFit/>
          </a:bodyPr>
          <a:lstStyle/>
          <a:p>
            <a:pPr algn="ctr"/>
            <a:r>
              <a:rPr lang="en-GB" altLang="en-US" sz="3600" dirty="0">
                <a:latin typeface="Arial"/>
                <a:cs typeface="Arial"/>
              </a:rPr>
              <a:t>The impact our attitudes and behaviours have on the attitudes and behaviours of the people around us. </a:t>
            </a:r>
            <a:endParaRPr lang="en-US" sz="3600">
              <a:latin typeface="Arial"/>
              <a:cs typeface="Arial"/>
            </a:endParaRPr>
          </a:p>
        </p:txBody>
      </p:sp>
    </p:spTree>
    <p:extLst>
      <p:ext uri="{BB962C8B-B14F-4D97-AF65-F5344CB8AC3E}">
        <p14:creationId xmlns:p14="http://schemas.microsoft.com/office/powerpoint/2010/main" val="1101138102"/>
      </p:ext>
    </p:extLst>
  </p:cSld>
  <p:clrMapOvr>
    <a:masterClrMapping/>
  </p:clrMapOvr>
  <mc:AlternateContent xmlns:mc="http://schemas.openxmlformats.org/markup-compatibility/2006" xmlns:p14="http://schemas.microsoft.com/office/powerpoint/2010/main">
    <mc:Choice Requires="p14">
      <p:transition spd="slow" p14:dur="2000" advClick="0" advTm="7000"/>
    </mc:Choice>
    <mc:Fallback xmlns="">
      <p:transition spd="slow" advClick="0" advTm="700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871E3A1-B965-15B9-8469-B4D6F4F946F5}"/>
              </a:ext>
            </a:extLst>
          </p:cNvPr>
          <p:cNvSpPr>
            <a:spLocks noGrp="1"/>
          </p:cNvSpPr>
          <p:nvPr>
            <p:ph idx="1"/>
          </p:nvPr>
        </p:nvSpPr>
        <p:spPr>
          <a:xfrm>
            <a:off x="10049314" y="3032956"/>
            <a:ext cx="1872208" cy="792088"/>
          </a:xfrm>
        </p:spPr>
        <p:txBody>
          <a:bodyPr>
            <a:normAutofit/>
          </a:bodyPr>
          <a:lstStyle/>
          <a:p>
            <a:pPr marL="0" indent="0">
              <a:buNone/>
            </a:pPr>
            <a:r>
              <a:rPr lang="en-GB" sz="2000" i="1" dirty="0">
                <a:latin typeface="Arial" panose="020B0604020202020204" pitchFamily="34" charset="0"/>
                <a:cs typeface="Arial" panose="020B0604020202020204" pitchFamily="34" charset="0"/>
              </a:rPr>
              <a:t>The OK Corral</a:t>
            </a:r>
          </a:p>
          <a:p>
            <a:pPr marL="0" indent="0" algn="ctr">
              <a:buNone/>
            </a:pPr>
            <a:r>
              <a:rPr lang="en-GB" sz="2000" dirty="0">
                <a:latin typeface="Arial" panose="020B0604020202020204" pitchFamily="34" charset="0"/>
                <a:cs typeface="Arial" panose="020B0604020202020204" pitchFamily="34" charset="0"/>
              </a:rPr>
              <a:t>Ernst (1971)</a:t>
            </a:r>
          </a:p>
        </p:txBody>
      </p:sp>
      <p:sp>
        <p:nvSpPr>
          <p:cNvPr id="4" name="Title 1">
            <a:extLst>
              <a:ext uri="{FF2B5EF4-FFF2-40B4-BE49-F238E27FC236}">
                <a16:creationId xmlns:a16="http://schemas.microsoft.com/office/drawing/2014/main" id="{3888D750-EEEC-4EBE-4B1E-521B7D763586}"/>
              </a:ext>
            </a:extLst>
          </p:cNvPr>
          <p:cNvSpPr txBox="1">
            <a:spLocks/>
          </p:cNvSpPr>
          <p:nvPr/>
        </p:nvSpPr>
        <p:spPr>
          <a:xfrm>
            <a:off x="245632" y="188913"/>
            <a:ext cx="11700736" cy="1228725"/>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000" dirty="0">
                <a:latin typeface="Arial" panose="020B0604020202020204" pitchFamily="34" charset="0"/>
                <a:cs typeface="Arial" panose="020B0604020202020204" pitchFamily="34" charset="0"/>
              </a:rPr>
              <a:t>Relationships:  </a:t>
            </a:r>
            <a:endParaRPr lang="en-US" sz="4000" i="1" dirty="0">
              <a:latin typeface="Arial" panose="020B0604020202020204" pitchFamily="34" charset="0"/>
              <a:cs typeface="Arial" panose="020B0604020202020204" pitchFamily="34" charset="0"/>
            </a:endParaRPr>
          </a:p>
        </p:txBody>
      </p:sp>
      <p:graphicFrame>
        <p:nvGraphicFramePr>
          <p:cNvPr id="5" name="Table 3">
            <a:extLst>
              <a:ext uri="{FF2B5EF4-FFF2-40B4-BE49-F238E27FC236}">
                <a16:creationId xmlns:a16="http://schemas.microsoft.com/office/drawing/2014/main" id="{4D39E58F-19EB-D3FF-6351-29BA774E9AE6}"/>
              </a:ext>
            </a:extLst>
          </p:cNvPr>
          <p:cNvGraphicFramePr>
            <a:graphicFrameLocks noGrp="1"/>
          </p:cNvGraphicFramePr>
          <p:nvPr>
            <p:extLst>
              <p:ext uri="{D42A27DB-BD31-4B8C-83A1-F6EECF244321}">
                <p14:modId xmlns:p14="http://schemas.microsoft.com/office/powerpoint/2010/main" val="3580417274"/>
              </p:ext>
            </p:extLst>
          </p:nvPr>
        </p:nvGraphicFramePr>
        <p:xfrm>
          <a:off x="1631504" y="1604077"/>
          <a:ext cx="8128000" cy="3964093"/>
        </p:xfrm>
        <a:graphic>
          <a:graphicData uri="http://schemas.openxmlformats.org/drawingml/2006/table">
            <a:tbl>
              <a:tblPr firstRow="1" bandRow="1">
                <a:tableStyleId>{BC89EF96-8CEA-46FF-86C4-4CE0E7609802}</a:tableStyleId>
              </a:tblPr>
              <a:tblGrid>
                <a:gridCol w="4064000">
                  <a:extLst>
                    <a:ext uri="{9D8B030D-6E8A-4147-A177-3AD203B41FA5}">
                      <a16:colId xmlns:a16="http://schemas.microsoft.com/office/drawing/2014/main" val="2412335526"/>
                    </a:ext>
                  </a:extLst>
                </a:gridCol>
                <a:gridCol w="4064000">
                  <a:extLst>
                    <a:ext uri="{9D8B030D-6E8A-4147-A177-3AD203B41FA5}">
                      <a16:colId xmlns:a16="http://schemas.microsoft.com/office/drawing/2014/main" val="1896148071"/>
                    </a:ext>
                  </a:extLst>
                </a:gridCol>
              </a:tblGrid>
              <a:tr h="1887126">
                <a:tc>
                  <a:txBody>
                    <a:bodyPr/>
                    <a:lstStyle/>
                    <a:p>
                      <a:pPr algn="ctr"/>
                      <a:r>
                        <a:rPr lang="en-GB" sz="2000" b="0" dirty="0">
                          <a:latin typeface="Arial" panose="020B0604020202020204" pitchFamily="34" charset="0"/>
                          <a:cs typeface="Arial" panose="020B0604020202020204" pitchFamily="34" charset="0"/>
                        </a:rPr>
                        <a:t>I am OK</a:t>
                      </a:r>
                    </a:p>
                    <a:p>
                      <a:pPr algn="ctr"/>
                      <a:r>
                        <a:rPr lang="en-GB" sz="2000" b="0" dirty="0">
                          <a:latin typeface="Arial" panose="020B0604020202020204" pitchFamily="34" charset="0"/>
                          <a:cs typeface="Arial" panose="020B0604020202020204" pitchFamily="34" charset="0"/>
                        </a:rPr>
                        <a:t>You are OK</a:t>
                      </a:r>
                    </a:p>
                    <a:p>
                      <a:pPr algn="ctr"/>
                      <a:endParaRPr lang="en-GB" sz="2000" b="1" dirty="0">
                        <a:latin typeface="Arial" panose="020B0604020202020204" pitchFamily="34" charset="0"/>
                        <a:cs typeface="Arial" panose="020B0604020202020204" pitchFamily="34" charset="0"/>
                      </a:endParaRPr>
                    </a:p>
                    <a:p>
                      <a:pPr algn="ctr"/>
                      <a:r>
                        <a:rPr lang="en-GB" sz="2000" b="1" dirty="0">
                          <a:latin typeface="Arial" panose="020B0604020202020204" pitchFamily="34" charset="0"/>
                          <a:cs typeface="Arial" panose="020B0604020202020204" pitchFamily="34" charset="0"/>
                        </a:rPr>
                        <a:t>HEALTHY</a:t>
                      </a:r>
                    </a:p>
                    <a:p>
                      <a:pPr algn="ctr"/>
                      <a:r>
                        <a:rPr lang="en-GB" sz="2000" b="0" dirty="0">
                          <a:latin typeface="Arial" panose="020B0604020202020204" pitchFamily="34" charset="0"/>
                          <a:cs typeface="Arial" panose="020B0604020202020204" pitchFamily="34" charset="0"/>
                        </a:rPr>
                        <a:t>No blame: focuses on issues</a:t>
                      </a:r>
                    </a:p>
                  </a:txBody>
                  <a:tcPr anchor="ctr">
                    <a:solidFill>
                      <a:schemeClr val="accent3">
                        <a:lumMod val="20000"/>
                        <a:lumOff val="80000"/>
                      </a:schemeClr>
                    </a:solidFill>
                  </a:tcPr>
                </a:tc>
                <a:tc>
                  <a:txBody>
                    <a:bodyPr/>
                    <a:lstStyle/>
                    <a:p>
                      <a:pPr algn="ctr"/>
                      <a:r>
                        <a:rPr lang="en-GB" sz="2000" b="0" dirty="0">
                          <a:latin typeface="Arial" panose="020B0604020202020204" pitchFamily="34" charset="0"/>
                          <a:cs typeface="Arial" panose="020B0604020202020204" pitchFamily="34" charset="0"/>
                        </a:rPr>
                        <a:t>I am OK</a:t>
                      </a:r>
                    </a:p>
                    <a:p>
                      <a:pPr algn="ctr"/>
                      <a:r>
                        <a:rPr lang="en-GB" sz="2000" b="0" dirty="0">
                          <a:latin typeface="Arial" panose="020B0604020202020204" pitchFamily="34" charset="0"/>
                          <a:cs typeface="Arial" panose="020B0604020202020204" pitchFamily="34" charset="0"/>
                        </a:rPr>
                        <a:t>You are not OK</a:t>
                      </a:r>
                    </a:p>
                    <a:p>
                      <a:pPr algn="ctr"/>
                      <a:endParaRPr lang="en-GB" sz="2000" b="0" dirty="0">
                        <a:latin typeface="Arial" panose="020B0604020202020204" pitchFamily="34" charset="0"/>
                        <a:cs typeface="Arial" panose="020B0604020202020204" pitchFamily="34" charset="0"/>
                      </a:endParaRPr>
                    </a:p>
                    <a:p>
                      <a:pPr algn="ctr"/>
                      <a:r>
                        <a:rPr lang="en-GB" sz="2000" b="1" dirty="0">
                          <a:latin typeface="Arial" panose="020B0604020202020204" pitchFamily="34" charset="0"/>
                          <a:cs typeface="Arial" panose="020B0604020202020204" pitchFamily="34" charset="0"/>
                        </a:rPr>
                        <a:t>ONE UP</a:t>
                      </a:r>
                    </a:p>
                    <a:p>
                      <a:pPr algn="ctr"/>
                      <a:r>
                        <a:rPr lang="en-GB" sz="2000" b="0" dirty="0">
                          <a:latin typeface="Arial" panose="020B0604020202020204" pitchFamily="34" charset="0"/>
                          <a:cs typeface="Arial" panose="020B0604020202020204" pitchFamily="34" charset="0"/>
                        </a:rPr>
                        <a:t>Blame others</a:t>
                      </a:r>
                    </a:p>
                  </a:txBody>
                  <a:tcPr anchor="ctr">
                    <a:solidFill>
                      <a:schemeClr val="accent1">
                        <a:lumMod val="20000"/>
                        <a:lumOff val="80000"/>
                      </a:schemeClr>
                    </a:solidFill>
                  </a:tcPr>
                </a:tc>
                <a:extLst>
                  <a:ext uri="{0D108BD9-81ED-4DB2-BD59-A6C34878D82A}">
                    <a16:rowId xmlns:a16="http://schemas.microsoft.com/office/drawing/2014/main" val="1874828449"/>
                  </a:ext>
                </a:extLst>
              </a:tr>
              <a:tr h="2076967">
                <a:tc>
                  <a:txBody>
                    <a:bodyPr/>
                    <a:lstStyle/>
                    <a:p>
                      <a:pPr algn="ctr"/>
                      <a:r>
                        <a:rPr lang="en-GB" sz="2000" b="0" dirty="0">
                          <a:latin typeface="Arial" panose="020B0604020202020204" pitchFamily="34" charset="0"/>
                          <a:cs typeface="Arial" panose="020B0604020202020204" pitchFamily="34" charset="0"/>
                        </a:rPr>
                        <a:t>I am not OK</a:t>
                      </a:r>
                    </a:p>
                    <a:p>
                      <a:pPr algn="ctr"/>
                      <a:r>
                        <a:rPr lang="en-GB" sz="2000" b="0" dirty="0">
                          <a:latin typeface="Arial" panose="020B0604020202020204" pitchFamily="34" charset="0"/>
                          <a:cs typeface="Arial" panose="020B0604020202020204" pitchFamily="34" charset="0"/>
                        </a:rPr>
                        <a:t>You are OK</a:t>
                      </a:r>
                    </a:p>
                    <a:p>
                      <a:pPr algn="ctr"/>
                      <a:endParaRPr lang="en-GB" sz="2000" b="0" dirty="0">
                        <a:latin typeface="Arial" panose="020B0604020202020204" pitchFamily="34" charset="0"/>
                        <a:cs typeface="Arial" panose="020B0604020202020204" pitchFamily="34" charset="0"/>
                      </a:endParaRPr>
                    </a:p>
                    <a:p>
                      <a:pPr algn="ctr"/>
                      <a:r>
                        <a:rPr lang="en-GB" sz="2000" b="1" dirty="0">
                          <a:latin typeface="Arial" panose="020B0604020202020204" pitchFamily="34" charset="0"/>
                          <a:cs typeface="Arial" panose="020B0604020202020204" pitchFamily="34" charset="0"/>
                        </a:rPr>
                        <a:t>ONE DOWN</a:t>
                      </a:r>
                    </a:p>
                    <a:p>
                      <a:pPr algn="ctr"/>
                      <a:r>
                        <a:rPr lang="en-GB" sz="2000" b="0" dirty="0">
                          <a:latin typeface="Arial" panose="020B0604020202020204" pitchFamily="34" charset="0"/>
                          <a:cs typeface="Arial" panose="020B0604020202020204" pitchFamily="34" charset="0"/>
                        </a:rPr>
                        <a:t>Blame self</a:t>
                      </a:r>
                    </a:p>
                  </a:txBody>
                  <a:tcPr anchor="ctr">
                    <a:solidFill>
                      <a:schemeClr val="accent1">
                        <a:lumMod val="20000"/>
                        <a:lumOff val="80000"/>
                        <a:alpha val="20000"/>
                      </a:schemeClr>
                    </a:solidFill>
                  </a:tcPr>
                </a:tc>
                <a:tc>
                  <a:txBody>
                    <a:bodyPr/>
                    <a:lstStyle/>
                    <a:p>
                      <a:pPr algn="ctr"/>
                      <a:r>
                        <a:rPr lang="en-GB" sz="2000" b="0" dirty="0">
                          <a:latin typeface="Arial" panose="020B0604020202020204" pitchFamily="34" charset="0"/>
                          <a:cs typeface="Arial" panose="020B0604020202020204" pitchFamily="34" charset="0"/>
                        </a:rPr>
                        <a:t>I am not OK</a:t>
                      </a:r>
                    </a:p>
                    <a:p>
                      <a:pPr algn="ctr"/>
                      <a:r>
                        <a:rPr lang="en-GB" sz="2000" b="0" dirty="0">
                          <a:latin typeface="Arial" panose="020B0604020202020204" pitchFamily="34" charset="0"/>
                          <a:cs typeface="Arial" panose="020B0604020202020204" pitchFamily="34" charset="0"/>
                        </a:rPr>
                        <a:t>You are not OK</a:t>
                      </a:r>
                    </a:p>
                    <a:p>
                      <a:pPr algn="ctr"/>
                      <a:endParaRPr lang="en-GB" sz="2000" b="0" dirty="0">
                        <a:latin typeface="Arial" panose="020B0604020202020204" pitchFamily="34" charset="0"/>
                        <a:cs typeface="Arial" panose="020B0604020202020204" pitchFamily="34" charset="0"/>
                      </a:endParaRPr>
                    </a:p>
                    <a:p>
                      <a:pPr algn="ctr"/>
                      <a:r>
                        <a:rPr lang="en-GB" sz="2000" b="1" dirty="0">
                          <a:latin typeface="Arial" panose="020B0604020202020204" pitchFamily="34" charset="0"/>
                          <a:cs typeface="Arial" panose="020B0604020202020204" pitchFamily="34" charset="0"/>
                        </a:rPr>
                        <a:t>HOPELESS</a:t>
                      </a:r>
                    </a:p>
                    <a:p>
                      <a:pPr algn="ctr"/>
                      <a:r>
                        <a:rPr lang="en-GB" sz="2000" b="0" dirty="0">
                          <a:latin typeface="Arial" panose="020B0604020202020204" pitchFamily="34" charset="0"/>
                          <a:cs typeface="Arial" panose="020B0604020202020204" pitchFamily="34" charset="0"/>
                        </a:rPr>
                        <a:t>Blame everyone</a:t>
                      </a:r>
                    </a:p>
                  </a:txBody>
                  <a:tcPr anchor="ctr">
                    <a:solidFill>
                      <a:srgbClr val="FF0000">
                        <a:alpha val="20000"/>
                      </a:srgbClr>
                    </a:solidFill>
                  </a:tcPr>
                </a:tc>
                <a:extLst>
                  <a:ext uri="{0D108BD9-81ED-4DB2-BD59-A6C34878D82A}">
                    <a16:rowId xmlns:a16="http://schemas.microsoft.com/office/drawing/2014/main" val="2337489636"/>
                  </a:ext>
                </a:extLst>
              </a:tr>
            </a:tbl>
          </a:graphicData>
        </a:graphic>
      </p:graphicFrame>
    </p:spTree>
    <p:extLst>
      <p:ext uri="{BB962C8B-B14F-4D97-AF65-F5344CB8AC3E}">
        <p14:creationId xmlns:p14="http://schemas.microsoft.com/office/powerpoint/2010/main" val="30384813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106" name="Picture 10" descr="Michael Jackson autopsy confirmed secret surgery, tattoos and why his skin  colour changed - Mirror Online">
            <a:extLst>
              <a:ext uri="{FF2B5EF4-FFF2-40B4-BE49-F238E27FC236}">
                <a16:creationId xmlns:a16="http://schemas.microsoft.com/office/drawing/2014/main" id="{C22D51FD-1E26-8522-99E2-644C04D3D69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72307" y="4824322"/>
            <a:ext cx="1785938" cy="1339454"/>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47D12B0A-BCB1-9132-7925-A8ECBDF2CE1D}"/>
              </a:ext>
            </a:extLst>
          </p:cNvPr>
          <p:cNvSpPr>
            <a:spLocks noGrp="1"/>
          </p:cNvSpPr>
          <p:nvPr>
            <p:ph type="title"/>
          </p:nvPr>
        </p:nvSpPr>
        <p:spPr>
          <a:xfrm>
            <a:off x="323850" y="165100"/>
            <a:ext cx="10515600" cy="906463"/>
          </a:xfrm>
        </p:spPr>
        <p:txBody>
          <a:bodyPr/>
          <a:lstStyle/>
          <a:p>
            <a:r>
              <a:rPr lang="en-US" dirty="0">
                <a:latin typeface="Arial" panose="020B0604020202020204" pitchFamily="34" charset="0"/>
                <a:cs typeface="Arial" panose="020B0604020202020204" pitchFamily="34" charset="0"/>
              </a:rPr>
              <a:t>People – what state to choose?</a:t>
            </a:r>
            <a:endParaRPr lang="en-US" i="1" dirty="0">
              <a:latin typeface="Arial" panose="020B0604020202020204" pitchFamily="34" charset="0"/>
              <a:cs typeface="Arial" panose="020B0604020202020204" pitchFamily="34" charset="0"/>
            </a:endParaRPr>
          </a:p>
        </p:txBody>
      </p:sp>
      <p:pic>
        <p:nvPicPr>
          <p:cNvPr id="4098" name="Picture 2" descr="Overly-controlling parents can affect their children's well-being">
            <a:extLst>
              <a:ext uri="{FF2B5EF4-FFF2-40B4-BE49-F238E27FC236}">
                <a16:creationId xmlns:a16="http://schemas.microsoft.com/office/drawing/2014/main" id="{9EE434BD-26D0-2ACB-5C2A-9550E923659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73427" y="1767012"/>
            <a:ext cx="2061447" cy="1154410"/>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48 Questions That'll Make Awkward Small Talk So Much Easier | Cleverism">
            <a:extLst>
              <a:ext uri="{FF2B5EF4-FFF2-40B4-BE49-F238E27FC236}">
                <a16:creationId xmlns:a16="http://schemas.microsoft.com/office/drawing/2014/main" id="{D21D658F-DDB3-AB03-B78D-6CB3A205B81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930512" y="3095603"/>
            <a:ext cx="2329986" cy="1554537"/>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59BEF02B-87C4-9FDE-2A40-595E8310660D}"/>
              </a:ext>
            </a:extLst>
          </p:cNvPr>
          <p:cNvSpPr txBox="1"/>
          <p:nvPr/>
        </p:nvSpPr>
        <p:spPr>
          <a:xfrm>
            <a:off x="457200" y="2051829"/>
            <a:ext cx="1785938" cy="584775"/>
          </a:xfrm>
          <a:prstGeom prst="rect">
            <a:avLst/>
          </a:prstGeom>
          <a:noFill/>
        </p:spPr>
        <p:txBody>
          <a:bodyPr wrap="square" rtlCol="0">
            <a:spAutoFit/>
          </a:bodyPr>
          <a:lstStyle/>
          <a:p>
            <a:r>
              <a:rPr lang="en-US" sz="3200" b="1" dirty="0">
                <a:latin typeface="Arial" panose="020B0604020202020204" pitchFamily="34" charset="0"/>
                <a:cs typeface="Arial" panose="020B0604020202020204" pitchFamily="34" charset="0"/>
              </a:rPr>
              <a:t>Parent</a:t>
            </a:r>
          </a:p>
        </p:txBody>
      </p:sp>
      <p:sp>
        <p:nvSpPr>
          <p:cNvPr id="10" name="TextBox 9">
            <a:extLst>
              <a:ext uri="{FF2B5EF4-FFF2-40B4-BE49-F238E27FC236}">
                <a16:creationId xmlns:a16="http://schemas.microsoft.com/office/drawing/2014/main" id="{9FA6CA19-F72C-A810-5676-C5CA53FB192A}"/>
              </a:ext>
            </a:extLst>
          </p:cNvPr>
          <p:cNvSpPr txBox="1"/>
          <p:nvPr/>
        </p:nvSpPr>
        <p:spPr>
          <a:xfrm>
            <a:off x="457200" y="3626745"/>
            <a:ext cx="1785938" cy="584775"/>
          </a:xfrm>
          <a:prstGeom prst="rect">
            <a:avLst/>
          </a:prstGeom>
          <a:noFill/>
        </p:spPr>
        <p:txBody>
          <a:bodyPr wrap="square" rtlCol="0">
            <a:spAutoFit/>
          </a:bodyPr>
          <a:lstStyle/>
          <a:p>
            <a:r>
              <a:rPr lang="en-US" sz="3200" b="1" dirty="0">
                <a:latin typeface="Arial" panose="020B0604020202020204" pitchFamily="34" charset="0"/>
                <a:cs typeface="Arial" panose="020B0604020202020204" pitchFamily="34" charset="0"/>
              </a:rPr>
              <a:t>Adult</a:t>
            </a:r>
          </a:p>
        </p:txBody>
      </p:sp>
      <p:sp>
        <p:nvSpPr>
          <p:cNvPr id="11" name="TextBox 10">
            <a:extLst>
              <a:ext uri="{FF2B5EF4-FFF2-40B4-BE49-F238E27FC236}">
                <a16:creationId xmlns:a16="http://schemas.microsoft.com/office/drawing/2014/main" id="{6E2759EB-DF05-37EB-9D52-63BFA64CE64B}"/>
              </a:ext>
            </a:extLst>
          </p:cNvPr>
          <p:cNvSpPr txBox="1"/>
          <p:nvPr/>
        </p:nvSpPr>
        <p:spPr>
          <a:xfrm>
            <a:off x="457200" y="5201662"/>
            <a:ext cx="1785938" cy="584775"/>
          </a:xfrm>
          <a:prstGeom prst="rect">
            <a:avLst/>
          </a:prstGeom>
          <a:noFill/>
        </p:spPr>
        <p:txBody>
          <a:bodyPr wrap="square" rtlCol="0">
            <a:spAutoFit/>
          </a:bodyPr>
          <a:lstStyle/>
          <a:p>
            <a:r>
              <a:rPr lang="en-US" sz="3200" b="1" dirty="0">
                <a:latin typeface="Arial" panose="020B0604020202020204" pitchFamily="34" charset="0"/>
                <a:cs typeface="Arial" panose="020B0604020202020204" pitchFamily="34" charset="0"/>
              </a:rPr>
              <a:t>Child</a:t>
            </a:r>
          </a:p>
        </p:txBody>
      </p:sp>
      <p:sp>
        <p:nvSpPr>
          <p:cNvPr id="12" name="TextBox 11">
            <a:extLst>
              <a:ext uri="{FF2B5EF4-FFF2-40B4-BE49-F238E27FC236}">
                <a16:creationId xmlns:a16="http://schemas.microsoft.com/office/drawing/2014/main" id="{DD214C54-EC98-DF3E-D668-917BE8D2BEF0}"/>
              </a:ext>
            </a:extLst>
          </p:cNvPr>
          <p:cNvSpPr txBox="1"/>
          <p:nvPr/>
        </p:nvSpPr>
        <p:spPr>
          <a:xfrm>
            <a:off x="9218573" y="3595966"/>
            <a:ext cx="2505074" cy="923330"/>
          </a:xfrm>
          <a:prstGeom prst="rect">
            <a:avLst/>
          </a:prstGeom>
          <a:noFill/>
        </p:spPr>
        <p:txBody>
          <a:bodyPr wrap="square" rtlCol="0">
            <a:spAutoFit/>
          </a:bodyPr>
          <a:lstStyle/>
          <a:p>
            <a:pPr algn="r"/>
            <a:r>
              <a:rPr lang="en-US" i="1" dirty="0">
                <a:latin typeface="Arial" panose="020B0604020202020204" pitchFamily="34" charset="0"/>
                <a:cs typeface="Arial" panose="020B0604020202020204" pitchFamily="34" charset="0"/>
              </a:rPr>
              <a:t>Transactional Analysis – the Games We Play</a:t>
            </a:r>
          </a:p>
          <a:p>
            <a:pPr algn="r"/>
            <a:r>
              <a:rPr lang="en-US" dirty="0">
                <a:latin typeface="Arial" panose="020B0604020202020204" pitchFamily="34" charset="0"/>
                <a:cs typeface="Arial" panose="020B0604020202020204" pitchFamily="34" charset="0"/>
              </a:rPr>
              <a:t>Berne (1958)</a:t>
            </a:r>
          </a:p>
        </p:txBody>
      </p:sp>
      <p:pic>
        <p:nvPicPr>
          <p:cNvPr id="4102" name="Picture 6" descr="Family Development Resources, publishers of Nurturing Parenting Programs">
            <a:extLst>
              <a:ext uri="{FF2B5EF4-FFF2-40B4-BE49-F238E27FC236}">
                <a16:creationId xmlns:a16="http://schemas.microsoft.com/office/drawing/2014/main" id="{6782C4C1-6897-DED1-4C87-3FC1FA51B90E}"/>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l="26665"/>
          <a:stretch/>
        </p:blipFill>
        <p:spPr bwMode="auto">
          <a:xfrm>
            <a:off x="7157126" y="1767012"/>
            <a:ext cx="2061447" cy="1154410"/>
          </a:xfrm>
          <a:prstGeom prst="rect">
            <a:avLst/>
          </a:prstGeom>
          <a:noFill/>
          <a:extLst>
            <a:ext uri="{909E8E84-426E-40DD-AFC4-6F175D3DCCD1}">
              <a14:hiddenFill xmlns:a14="http://schemas.microsoft.com/office/drawing/2010/main">
                <a:solidFill>
                  <a:srgbClr val="FFFFFF"/>
                </a:solidFill>
              </a14:hiddenFill>
            </a:ext>
          </a:extLst>
        </p:spPr>
      </p:pic>
      <p:pic>
        <p:nvPicPr>
          <p:cNvPr id="4104" name="Picture 8" descr="The untold story of The Jacksons | British GQ | British GQ">
            <a:extLst>
              <a:ext uri="{FF2B5EF4-FFF2-40B4-BE49-F238E27FC236}">
                <a16:creationId xmlns:a16="http://schemas.microsoft.com/office/drawing/2014/main" id="{26D37B91-1F5C-3B77-E118-165A2CB629CB}"/>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572610" y="4824322"/>
            <a:ext cx="1785938" cy="1339454"/>
          </a:xfrm>
          <a:prstGeom prst="rect">
            <a:avLst/>
          </a:prstGeom>
          <a:noFill/>
          <a:extLst>
            <a:ext uri="{909E8E84-426E-40DD-AFC4-6F175D3DCCD1}">
              <a14:hiddenFill xmlns:a14="http://schemas.microsoft.com/office/drawing/2010/main">
                <a:solidFill>
                  <a:srgbClr val="FFFFFF"/>
                </a:solidFill>
              </a14:hiddenFill>
            </a:ext>
          </a:extLst>
        </p:spPr>
      </p:pic>
      <p:pic>
        <p:nvPicPr>
          <p:cNvPr id="4108" name="Picture 12" descr="Everything You Need to Know About Free Child Places">
            <a:extLst>
              <a:ext uri="{FF2B5EF4-FFF2-40B4-BE49-F238E27FC236}">
                <a16:creationId xmlns:a16="http://schemas.microsoft.com/office/drawing/2014/main" id="{D3B64415-99CE-63F5-4B96-67BFBCA56986}"/>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l="40814" r="4871"/>
          <a:stretch/>
        </p:blipFill>
        <p:spPr bwMode="auto">
          <a:xfrm>
            <a:off x="7157126" y="4824322"/>
            <a:ext cx="2412525" cy="1339454"/>
          </a:xfrm>
          <a:prstGeom prst="rect">
            <a:avLst/>
          </a:prstGeom>
          <a:noFill/>
          <a:extLst>
            <a:ext uri="{909E8E84-426E-40DD-AFC4-6F175D3DCCD1}">
              <a14:hiddenFill xmlns:a14="http://schemas.microsoft.com/office/drawing/2010/main">
                <a:solidFill>
                  <a:srgbClr val="FFFFFF"/>
                </a:solidFill>
              </a14:hiddenFill>
            </a:ext>
          </a:extLst>
        </p:spPr>
      </p:pic>
      <p:sp>
        <p:nvSpPr>
          <p:cNvPr id="13" name="TextBox 12">
            <a:extLst>
              <a:ext uri="{FF2B5EF4-FFF2-40B4-BE49-F238E27FC236}">
                <a16:creationId xmlns:a16="http://schemas.microsoft.com/office/drawing/2014/main" id="{96F7F39D-C573-E435-C351-B3DA4A312130}"/>
              </a:ext>
            </a:extLst>
          </p:cNvPr>
          <p:cNvSpPr txBox="1"/>
          <p:nvPr/>
        </p:nvSpPr>
        <p:spPr>
          <a:xfrm>
            <a:off x="2920324" y="1305347"/>
            <a:ext cx="2114550" cy="461665"/>
          </a:xfrm>
          <a:prstGeom prst="rect">
            <a:avLst/>
          </a:prstGeom>
          <a:noFill/>
        </p:spPr>
        <p:txBody>
          <a:bodyPr wrap="square" rtlCol="0">
            <a:spAutoFit/>
          </a:bodyPr>
          <a:lstStyle/>
          <a:p>
            <a:pPr algn="ctr"/>
            <a:r>
              <a:rPr lang="en-US" sz="2400" dirty="0">
                <a:latin typeface="Arial" panose="020B0604020202020204" pitchFamily="34" charset="0"/>
                <a:cs typeface="Arial" panose="020B0604020202020204" pitchFamily="34" charset="0"/>
              </a:rPr>
              <a:t>Controlling</a:t>
            </a:r>
          </a:p>
        </p:txBody>
      </p:sp>
      <p:sp>
        <p:nvSpPr>
          <p:cNvPr id="14" name="TextBox 13">
            <a:extLst>
              <a:ext uri="{FF2B5EF4-FFF2-40B4-BE49-F238E27FC236}">
                <a16:creationId xmlns:a16="http://schemas.microsoft.com/office/drawing/2014/main" id="{A4A9BD29-4027-523C-1A08-E76C353A2626}"/>
              </a:ext>
            </a:extLst>
          </p:cNvPr>
          <p:cNvSpPr txBox="1"/>
          <p:nvPr/>
        </p:nvSpPr>
        <p:spPr>
          <a:xfrm>
            <a:off x="7104023" y="1305346"/>
            <a:ext cx="2114550" cy="461665"/>
          </a:xfrm>
          <a:prstGeom prst="rect">
            <a:avLst/>
          </a:prstGeom>
          <a:noFill/>
        </p:spPr>
        <p:txBody>
          <a:bodyPr wrap="square" rtlCol="0">
            <a:spAutoFit/>
          </a:bodyPr>
          <a:lstStyle/>
          <a:p>
            <a:pPr algn="ctr"/>
            <a:r>
              <a:rPr lang="en-US" sz="2400" dirty="0">
                <a:latin typeface="Arial" panose="020B0604020202020204" pitchFamily="34" charset="0"/>
                <a:cs typeface="Arial" panose="020B0604020202020204" pitchFamily="34" charset="0"/>
              </a:rPr>
              <a:t>Nurturing</a:t>
            </a:r>
          </a:p>
        </p:txBody>
      </p:sp>
      <p:sp>
        <p:nvSpPr>
          <p:cNvPr id="15" name="TextBox 14">
            <a:extLst>
              <a:ext uri="{FF2B5EF4-FFF2-40B4-BE49-F238E27FC236}">
                <a16:creationId xmlns:a16="http://schemas.microsoft.com/office/drawing/2014/main" id="{A781B4BC-FE94-5030-B69A-7297BFB73091}"/>
              </a:ext>
            </a:extLst>
          </p:cNvPr>
          <p:cNvSpPr txBox="1"/>
          <p:nvPr/>
        </p:nvSpPr>
        <p:spPr>
          <a:xfrm>
            <a:off x="943034" y="6212515"/>
            <a:ext cx="5152471" cy="461665"/>
          </a:xfrm>
          <a:prstGeom prst="rect">
            <a:avLst/>
          </a:prstGeom>
          <a:noFill/>
        </p:spPr>
        <p:txBody>
          <a:bodyPr wrap="square" rtlCol="0">
            <a:spAutoFit/>
          </a:bodyPr>
          <a:lstStyle/>
          <a:p>
            <a:pPr algn="r"/>
            <a:r>
              <a:rPr lang="en-US" sz="2400" dirty="0">
                <a:latin typeface="Arial" panose="020B0604020202020204" pitchFamily="34" charset="0"/>
                <a:cs typeface="Arial" panose="020B0604020202020204" pitchFamily="34" charset="0"/>
              </a:rPr>
              <a:t>Adapted: Compliant vs Rebellious </a:t>
            </a:r>
          </a:p>
        </p:txBody>
      </p:sp>
      <p:sp>
        <p:nvSpPr>
          <p:cNvPr id="16" name="TextBox 15">
            <a:extLst>
              <a:ext uri="{FF2B5EF4-FFF2-40B4-BE49-F238E27FC236}">
                <a16:creationId xmlns:a16="http://schemas.microsoft.com/office/drawing/2014/main" id="{AD1812AB-C023-6D11-C81A-356386E356EA}"/>
              </a:ext>
            </a:extLst>
          </p:cNvPr>
          <p:cNvSpPr txBox="1"/>
          <p:nvPr/>
        </p:nvSpPr>
        <p:spPr>
          <a:xfrm>
            <a:off x="7308492" y="6212515"/>
            <a:ext cx="1758713" cy="461665"/>
          </a:xfrm>
          <a:prstGeom prst="rect">
            <a:avLst/>
          </a:prstGeom>
          <a:noFill/>
        </p:spPr>
        <p:txBody>
          <a:bodyPr wrap="square" rtlCol="0">
            <a:spAutoFit/>
          </a:bodyPr>
          <a:lstStyle/>
          <a:p>
            <a:pPr algn="ctr"/>
            <a:r>
              <a:rPr lang="en-US" sz="2400" dirty="0">
                <a:latin typeface="Arial" panose="020B0604020202020204" pitchFamily="34" charset="0"/>
                <a:cs typeface="Arial" panose="020B0604020202020204" pitchFamily="34" charset="0"/>
              </a:rPr>
              <a:t>Free Child</a:t>
            </a:r>
          </a:p>
        </p:txBody>
      </p:sp>
    </p:spTree>
    <p:extLst>
      <p:ext uri="{BB962C8B-B14F-4D97-AF65-F5344CB8AC3E}">
        <p14:creationId xmlns:p14="http://schemas.microsoft.com/office/powerpoint/2010/main" val="371704795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38379E79-72DA-8282-1E11-C432FC65B388}"/>
              </a:ext>
            </a:extLst>
          </p:cNvPr>
          <p:cNvSpPr txBox="1">
            <a:spLocks/>
          </p:cNvSpPr>
          <p:nvPr/>
        </p:nvSpPr>
        <p:spPr>
          <a:xfrm>
            <a:off x="95388" y="40522"/>
            <a:ext cx="5241927" cy="9064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dirty="0">
                <a:latin typeface="Arial" panose="020B0604020202020204" pitchFamily="34" charset="0"/>
                <a:cs typeface="Arial" panose="020B0604020202020204" pitchFamily="34" charset="0"/>
              </a:rPr>
              <a:t>The consequences?</a:t>
            </a:r>
            <a:endParaRPr lang="en-US" i="1" dirty="0">
              <a:latin typeface="Arial" panose="020B0604020202020204" pitchFamily="34" charset="0"/>
              <a:cs typeface="Arial" panose="020B0604020202020204" pitchFamily="34" charset="0"/>
            </a:endParaRPr>
          </a:p>
        </p:txBody>
      </p:sp>
      <p:pic>
        <p:nvPicPr>
          <p:cNvPr id="6" name="Picture 10" descr="Michael Jackson autopsy confirmed secret surgery, tattoos and why his skin  colour changed - Mirror Online">
            <a:extLst>
              <a:ext uri="{FF2B5EF4-FFF2-40B4-BE49-F238E27FC236}">
                <a16:creationId xmlns:a16="http://schemas.microsoft.com/office/drawing/2014/main" id="{A960C96B-4212-19CA-7309-1B0C0582804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57743" y="4550225"/>
            <a:ext cx="1539213" cy="115441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Overly-controlling parents can affect their children's well-being">
            <a:extLst>
              <a:ext uri="{FF2B5EF4-FFF2-40B4-BE49-F238E27FC236}">
                <a16:creationId xmlns:a16="http://schemas.microsoft.com/office/drawing/2014/main" id="{915CDCAF-B1C6-1D10-E2FD-67715CC21C7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75218" y="951047"/>
            <a:ext cx="2061447" cy="115441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4" descr="48 Questions That'll Make Awkward Small Talk So Much Easier | Cleverism">
            <a:extLst>
              <a:ext uri="{FF2B5EF4-FFF2-40B4-BE49-F238E27FC236}">
                <a16:creationId xmlns:a16="http://schemas.microsoft.com/office/drawing/2014/main" id="{8FF67FBD-872A-BF22-5813-B7F2DDE35B6E}"/>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r="9677"/>
          <a:stretch/>
        </p:blipFill>
        <p:spPr bwMode="auto">
          <a:xfrm>
            <a:off x="935509" y="3185267"/>
            <a:ext cx="2061447" cy="1375012"/>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88789F59-012F-67AB-857E-FEA547E6071A}"/>
              </a:ext>
            </a:extLst>
          </p:cNvPr>
          <p:cNvSpPr txBox="1"/>
          <p:nvPr/>
        </p:nvSpPr>
        <p:spPr>
          <a:xfrm>
            <a:off x="2936665" y="1070657"/>
            <a:ext cx="2400250" cy="954107"/>
          </a:xfrm>
          <a:prstGeom prst="rect">
            <a:avLst/>
          </a:prstGeom>
          <a:noFill/>
        </p:spPr>
        <p:txBody>
          <a:bodyPr wrap="square" rtlCol="0">
            <a:spAutoFit/>
          </a:bodyPr>
          <a:lstStyle/>
          <a:p>
            <a:pPr algn="ctr"/>
            <a:r>
              <a:rPr lang="en-US" sz="2800" dirty="0">
                <a:latin typeface="Arial" panose="020B0604020202020204" pitchFamily="34" charset="0"/>
                <a:cs typeface="Arial" panose="020B0604020202020204" pitchFamily="34" charset="0"/>
              </a:rPr>
              <a:t>Controlling</a:t>
            </a:r>
          </a:p>
          <a:p>
            <a:pPr algn="ctr"/>
            <a:r>
              <a:rPr lang="en-US" sz="2800" dirty="0">
                <a:latin typeface="Arial" panose="020B0604020202020204" pitchFamily="34" charset="0"/>
                <a:cs typeface="Arial" panose="020B0604020202020204" pitchFamily="34" charset="0"/>
              </a:rPr>
              <a:t>Parent</a:t>
            </a:r>
          </a:p>
        </p:txBody>
      </p:sp>
      <p:pic>
        <p:nvPicPr>
          <p:cNvPr id="12" name="Picture 6" descr="Family Development Resources, publishers of Nurturing Parenting Programs">
            <a:extLst>
              <a:ext uri="{FF2B5EF4-FFF2-40B4-BE49-F238E27FC236}">
                <a16:creationId xmlns:a16="http://schemas.microsoft.com/office/drawing/2014/main" id="{25BD1DBD-4097-6F08-A8F4-66404D82D741}"/>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l="26665"/>
          <a:stretch/>
        </p:blipFill>
        <p:spPr bwMode="auto">
          <a:xfrm>
            <a:off x="875218" y="2026795"/>
            <a:ext cx="2061447" cy="1154410"/>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8" descr="The untold story of The Jacksons | British GQ | British GQ">
            <a:extLst>
              <a:ext uri="{FF2B5EF4-FFF2-40B4-BE49-F238E27FC236}">
                <a16:creationId xmlns:a16="http://schemas.microsoft.com/office/drawing/2014/main" id="{6F232CC3-50FE-5E5D-854E-140258A97E3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5388" y="4550225"/>
            <a:ext cx="1539213" cy="1154410"/>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12" descr="Everything You Need to Know About Free Child Places">
            <a:extLst>
              <a:ext uri="{FF2B5EF4-FFF2-40B4-BE49-F238E27FC236}">
                <a16:creationId xmlns:a16="http://schemas.microsoft.com/office/drawing/2014/main" id="{2E508487-BC35-FDC8-D19F-83E263A0B541}"/>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l="40814" r="4871"/>
          <a:stretch/>
        </p:blipFill>
        <p:spPr bwMode="auto">
          <a:xfrm>
            <a:off x="849282" y="5672340"/>
            <a:ext cx="2147674" cy="1192407"/>
          </a:xfrm>
          <a:prstGeom prst="rect">
            <a:avLst/>
          </a:prstGeom>
          <a:noFill/>
          <a:extLst>
            <a:ext uri="{909E8E84-426E-40DD-AFC4-6F175D3DCCD1}">
              <a14:hiddenFill xmlns:a14="http://schemas.microsoft.com/office/drawing/2010/main">
                <a:solidFill>
                  <a:srgbClr val="FFFFFF"/>
                </a:solidFill>
              </a14:hiddenFill>
            </a:ext>
          </a:extLst>
        </p:spPr>
      </p:pic>
      <p:sp>
        <p:nvSpPr>
          <p:cNvPr id="19" name="TextBox 18">
            <a:extLst>
              <a:ext uri="{FF2B5EF4-FFF2-40B4-BE49-F238E27FC236}">
                <a16:creationId xmlns:a16="http://schemas.microsoft.com/office/drawing/2014/main" id="{BE021558-6FB7-3BF1-BA83-5E08B6A58932}"/>
              </a:ext>
            </a:extLst>
          </p:cNvPr>
          <p:cNvSpPr txBox="1"/>
          <p:nvPr/>
        </p:nvSpPr>
        <p:spPr>
          <a:xfrm>
            <a:off x="2876373" y="2345816"/>
            <a:ext cx="2400250" cy="954107"/>
          </a:xfrm>
          <a:prstGeom prst="rect">
            <a:avLst/>
          </a:prstGeom>
          <a:noFill/>
        </p:spPr>
        <p:txBody>
          <a:bodyPr wrap="square" rtlCol="0">
            <a:spAutoFit/>
          </a:bodyPr>
          <a:lstStyle/>
          <a:p>
            <a:pPr algn="ctr"/>
            <a:r>
              <a:rPr lang="en-US" sz="2800" dirty="0">
                <a:latin typeface="Arial" panose="020B0604020202020204" pitchFamily="34" charset="0"/>
                <a:cs typeface="Arial" panose="020B0604020202020204" pitchFamily="34" charset="0"/>
              </a:rPr>
              <a:t>Nurturing</a:t>
            </a:r>
          </a:p>
          <a:p>
            <a:pPr algn="ctr"/>
            <a:r>
              <a:rPr lang="en-US" sz="2800" dirty="0">
                <a:latin typeface="Arial" panose="020B0604020202020204" pitchFamily="34" charset="0"/>
                <a:cs typeface="Arial" panose="020B0604020202020204" pitchFamily="34" charset="0"/>
              </a:rPr>
              <a:t>Parent</a:t>
            </a:r>
          </a:p>
        </p:txBody>
      </p:sp>
      <p:sp>
        <p:nvSpPr>
          <p:cNvPr id="20" name="TextBox 19">
            <a:extLst>
              <a:ext uri="{FF2B5EF4-FFF2-40B4-BE49-F238E27FC236}">
                <a16:creationId xmlns:a16="http://schemas.microsoft.com/office/drawing/2014/main" id="{44A1A971-3C4A-CB04-2CEB-BAC08C3C6421}"/>
              </a:ext>
            </a:extLst>
          </p:cNvPr>
          <p:cNvSpPr txBox="1"/>
          <p:nvPr/>
        </p:nvSpPr>
        <p:spPr>
          <a:xfrm>
            <a:off x="2876373" y="3381471"/>
            <a:ext cx="2400250" cy="954107"/>
          </a:xfrm>
          <a:prstGeom prst="rect">
            <a:avLst/>
          </a:prstGeom>
          <a:noFill/>
        </p:spPr>
        <p:txBody>
          <a:bodyPr wrap="square" rtlCol="0">
            <a:spAutoFit/>
          </a:bodyPr>
          <a:lstStyle/>
          <a:p>
            <a:pPr algn="ctr"/>
            <a:r>
              <a:rPr lang="en-US" sz="2800" dirty="0">
                <a:latin typeface="Arial" panose="020B0604020202020204" pitchFamily="34" charset="0"/>
                <a:cs typeface="Arial" panose="020B0604020202020204" pitchFamily="34" charset="0"/>
              </a:rPr>
              <a:t>Functional Adult</a:t>
            </a:r>
          </a:p>
        </p:txBody>
      </p:sp>
      <p:sp>
        <p:nvSpPr>
          <p:cNvPr id="21" name="TextBox 20">
            <a:extLst>
              <a:ext uri="{FF2B5EF4-FFF2-40B4-BE49-F238E27FC236}">
                <a16:creationId xmlns:a16="http://schemas.microsoft.com/office/drawing/2014/main" id="{8D06C2D5-5D58-738B-6B63-32930409085C}"/>
              </a:ext>
            </a:extLst>
          </p:cNvPr>
          <p:cNvSpPr txBox="1"/>
          <p:nvPr/>
        </p:nvSpPr>
        <p:spPr>
          <a:xfrm>
            <a:off x="3099597" y="4658925"/>
            <a:ext cx="1897596" cy="954107"/>
          </a:xfrm>
          <a:prstGeom prst="rect">
            <a:avLst/>
          </a:prstGeom>
          <a:noFill/>
        </p:spPr>
        <p:txBody>
          <a:bodyPr wrap="square" rtlCol="0">
            <a:spAutoFit/>
          </a:bodyPr>
          <a:lstStyle/>
          <a:p>
            <a:pPr algn="ctr"/>
            <a:r>
              <a:rPr lang="en-US" sz="2800" dirty="0">
                <a:latin typeface="Arial" panose="020B0604020202020204" pitchFamily="34" charset="0"/>
                <a:cs typeface="Arial" panose="020B0604020202020204" pitchFamily="34" charset="0"/>
              </a:rPr>
              <a:t>Adapted Child</a:t>
            </a:r>
          </a:p>
        </p:txBody>
      </p:sp>
      <p:sp>
        <p:nvSpPr>
          <p:cNvPr id="22" name="TextBox 21">
            <a:extLst>
              <a:ext uri="{FF2B5EF4-FFF2-40B4-BE49-F238E27FC236}">
                <a16:creationId xmlns:a16="http://schemas.microsoft.com/office/drawing/2014/main" id="{4DF4A994-56C3-C83D-A082-ADF727C03022}"/>
              </a:ext>
            </a:extLst>
          </p:cNvPr>
          <p:cNvSpPr txBox="1"/>
          <p:nvPr/>
        </p:nvSpPr>
        <p:spPr>
          <a:xfrm>
            <a:off x="3185007" y="5791489"/>
            <a:ext cx="1897596" cy="954107"/>
          </a:xfrm>
          <a:prstGeom prst="rect">
            <a:avLst/>
          </a:prstGeom>
          <a:noFill/>
        </p:spPr>
        <p:txBody>
          <a:bodyPr wrap="square" rtlCol="0">
            <a:spAutoFit/>
          </a:bodyPr>
          <a:lstStyle/>
          <a:p>
            <a:pPr algn="ctr"/>
            <a:r>
              <a:rPr lang="en-US" sz="2800" dirty="0">
                <a:latin typeface="Arial" panose="020B0604020202020204" pitchFamily="34" charset="0"/>
                <a:cs typeface="Arial" panose="020B0604020202020204" pitchFamily="34" charset="0"/>
              </a:rPr>
              <a:t>Free</a:t>
            </a:r>
          </a:p>
          <a:p>
            <a:pPr algn="ctr"/>
            <a:r>
              <a:rPr lang="en-US" sz="2800" dirty="0">
                <a:latin typeface="Arial" panose="020B0604020202020204" pitchFamily="34" charset="0"/>
                <a:cs typeface="Arial" panose="020B0604020202020204" pitchFamily="34" charset="0"/>
              </a:rPr>
              <a:t>Child</a:t>
            </a:r>
          </a:p>
        </p:txBody>
      </p:sp>
      <p:graphicFrame>
        <p:nvGraphicFramePr>
          <p:cNvPr id="23" name="Table 23">
            <a:extLst>
              <a:ext uri="{FF2B5EF4-FFF2-40B4-BE49-F238E27FC236}">
                <a16:creationId xmlns:a16="http://schemas.microsoft.com/office/drawing/2014/main" id="{8C15FE45-B105-8EBD-7118-6DC064E0C353}"/>
              </a:ext>
            </a:extLst>
          </p:cNvPr>
          <p:cNvGraphicFramePr>
            <a:graphicFrameLocks noGrp="1"/>
          </p:cNvGraphicFramePr>
          <p:nvPr/>
        </p:nvGraphicFramePr>
        <p:xfrm>
          <a:off x="5524965" y="571853"/>
          <a:ext cx="6347948" cy="6191608"/>
        </p:xfrm>
        <a:graphic>
          <a:graphicData uri="http://schemas.openxmlformats.org/drawingml/2006/table">
            <a:tbl>
              <a:tblPr firstRow="1" bandRow="1">
                <a:tableStyleId>{93296810-A885-4BE3-A3E7-6D5BEEA58F35}</a:tableStyleId>
              </a:tblPr>
              <a:tblGrid>
                <a:gridCol w="3173974">
                  <a:extLst>
                    <a:ext uri="{9D8B030D-6E8A-4147-A177-3AD203B41FA5}">
                      <a16:colId xmlns:a16="http://schemas.microsoft.com/office/drawing/2014/main" val="4114289457"/>
                    </a:ext>
                  </a:extLst>
                </a:gridCol>
                <a:gridCol w="3173974">
                  <a:extLst>
                    <a:ext uri="{9D8B030D-6E8A-4147-A177-3AD203B41FA5}">
                      <a16:colId xmlns:a16="http://schemas.microsoft.com/office/drawing/2014/main" val="786891074"/>
                    </a:ext>
                  </a:extLst>
                </a:gridCol>
              </a:tblGrid>
              <a:tr h="413452">
                <a:tc>
                  <a:txBody>
                    <a:bodyPr/>
                    <a:lstStyle/>
                    <a:p>
                      <a:pPr algn="ctr"/>
                      <a:r>
                        <a:rPr lang="en-US" sz="2100" dirty="0">
                          <a:solidFill>
                            <a:schemeClr val="tx1"/>
                          </a:solidFill>
                          <a:latin typeface="Arial" panose="020B0604020202020204" pitchFamily="34" charset="0"/>
                          <a:cs typeface="Arial" panose="020B0604020202020204" pitchFamily="34" charset="0"/>
                        </a:rPr>
                        <a:t>Positive</a:t>
                      </a:r>
                    </a:p>
                  </a:txBody>
                  <a:tcPr anchor="ctr">
                    <a:solidFill>
                      <a:schemeClr val="accent3">
                        <a:lumMod val="20000"/>
                        <a:lumOff val="80000"/>
                      </a:schemeClr>
                    </a:solidFill>
                  </a:tcPr>
                </a:tc>
                <a:tc>
                  <a:txBody>
                    <a:bodyPr/>
                    <a:lstStyle/>
                    <a:p>
                      <a:pPr algn="ctr"/>
                      <a:r>
                        <a:rPr lang="en-US" sz="2100" dirty="0">
                          <a:solidFill>
                            <a:schemeClr val="tx1"/>
                          </a:solidFill>
                          <a:latin typeface="Arial" panose="020B0604020202020204" pitchFamily="34" charset="0"/>
                          <a:cs typeface="Arial" panose="020B0604020202020204" pitchFamily="34" charset="0"/>
                        </a:rPr>
                        <a:t>Negative </a:t>
                      </a:r>
                    </a:p>
                  </a:txBody>
                  <a:tcPr anchor="ctr">
                    <a:solidFill>
                      <a:schemeClr val="accent3">
                        <a:lumMod val="20000"/>
                        <a:lumOff val="80000"/>
                      </a:schemeClr>
                    </a:solidFill>
                  </a:tcPr>
                </a:tc>
                <a:extLst>
                  <a:ext uri="{0D108BD9-81ED-4DB2-BD59-A6C34878D82A}">
                    <a16:rowId xmlns:a16="http://schemas.microsoft.com/office/drawing/2014/main" val="2382509020"/>
                  </a:ext>
                </a:extLst>
              </a:tr>
              <a:tr h="1206770">
                <a:tc>
                  <a:txBody>
                    <a:bodyPr/>
                    <a:lstStyle/>
                    <a:p>
                      <a:pPr algn="ctr"/>
                      <a:r>
                        <a:rPr lang="en-US" sz="2100" dirty="0">
                          <a:latin typeface="Arial" panose="020B0604020202020204" pitchFamily="34" charset="0"/>
                          <a:cs typeface="Arial" panose="020B0604020202020204" pitchFamily="34" charset="0"/>
                        </a:rPr>
                        <a:t>Firmness, control, clarity, accountability</a:t>
                      </a:r>
                    </a:p>
                  </a:txBody>
                  <a:tcPr anchor="ctr">
                    <a:solidFill>
                      <a:schemeClr val="accent3">
                        <a:lumMod val="20000"/>
                        <a:lumOff val="80000"/>
                      </a:schemeClr>
                    </a:solidFill>
                  </a:tcPr>
                </a:tc>
                <a:tc>
                  <a:txBody>
                    <a:bodyPr/>
                    <a:lstStyle/>
                    <a:p>
                      <a:pPr algn="ctr"/>
                      <a:r>
                        <a:rPr lang="en-US" sz="2100" dirty="0">
                          <a:latin typeface="Arial" panose="020B0604020202020204" pitchFamily="34" charset="0"/>
                          <a:cs typeface="Arial" panose="020B0604020202020204" pitchFamily="34" charset="0"/>
                        </a:rPr>
                        <a:t>Bossy, overbearing, disabling &amp; disengaging</a:t>
                      </a:r>
                    </a:p>
                  </a:txBody>
                  <a:tcPr anchor="ctr">
                    <a:solidFill>
                      <a:schemeClr val="accent3">
                        <a:lumMod val="20000"/>
                        <a:lumOff val="80000"/>
                      </a:schemeClr>
                    </a:solidFill>
                  </a:tcPr>
                </a:tc>
                <a:extLst>
                  <a:ext uri="{0D108BD9-81ED-4DB2-BD59-A6C34878D82A}">
                    <a16:rowId xmlns:a16="http://schemas.microsoft.com/office/drawing/2014/main" val="1881697591"/>
                  </a:ext>
                </a:extLst>
              </a:tr>
              <a:tr h="1144396">
                <a:tc>
                  <a:txBody>
                    <a:bodyPr/>
                    <a:lstStyle/>
                    <a:p>
                      <a:pPr algn="ctr"/>
                      <a:r>
                        <a:rPr lang="en-US" sz="2100" dirty="0">
                          <a:latin typeface="Arial" panose="020B0604020202020204" pitchFamily="34" charset="0"/>
                          <a:cs typeface="Arial" panose="020B0604020202020204" pitchFamily="34" charset="0"/>
                        </a:rPr>
                        <a:t>Caring, loving, kind generous</a:t>
                      </a:r>
                    </a:p>
                  </a:txBody>
                  <a:tcPr anchor="ctr">
                    <a:solidFill>
                      <a:schemeClr val="accent3">
                        <a:lumMod val="20000"/>
                        <a:lumOff val="80000"/>
                      </a:schemeClr>
                    </a:solidFill>
                  </a:tcPr>
                </a:tc>
                <a:tc>
                  <a:txBody>
                    <a:bodyPr/>
                    <a:lstStyle/>
                    <a:p>
                      <a:pPr algn="ctr"/>
                      <a:r>
                        <a:rPr lang="en-US" sz="2100" dirty="0">
                          <a:latin typeface="Arial" panose="020B0604020202020204" pitchFamily="34" charset="0"/>
                          <a:cs typeface="Arial" panose="020B0604020202020204" pitchFamily="34" charset="0"/>
                        </a:rPr>
                        <a:t>“Rescuers need victims”; disable people doing things for themselves</a:t>
                      </a:r>
                    </a:p>
                  </a:txBody>
                  <a:tcPr anchor="ctr">
                    <a:solidFill>
                      <a:schemeClr val="accent3">
                        <a:lumMod val="20000"/>
                        <a:lumOff val="80000"/>
                      </a:schemeClr>
                    </a:solidFill>
                  </a:tcPr>
                </a:tc>
                <a:extLst>
                  <a:ext uri="{0D108BD9-81ED-4DB2-BD59-A6C34878D82A}">
                    <a16:rowId xmlns:a16="http://schemas.microsoft.com/office/drawing/2014/main" val="1557533029"/>
                  </a:ext>
                </a:extLst>
              </a:tr>
              <a:tr h="1293775">
                <a:tc>
                  <a:txBody>
                    <a:bodyPr/>
                    <a:lstStyle/>
                    <a:p>
                      <a:pPr algn="ctr"/>
                      <a:r>
                        <a:rPr lang="en-US" sz="2100" dirty="0">
                          <a:latin typeface="Arial" panose="020B0604020202020204" pitchFamily="34" charset="0"/>
                          <a:cs typeface="Arial" panose="020B0604020202020204" pitchFamily="34" charset="0"/>
                        </a:rPr>
                        <a:t>Logical, rational, problem-solving, balance conflict</a:t>
                      </a:r>
                    </a:p>
                  </a:txBody>
                  <a:tcPr anchor="ctr">
                    <a:solidFill>
                      <a:schemeClr val="accent3">
                        <a:lumMod val="20000"/>
                        <a:lumOff val="80000"/>
                      </a:schemeClr>
                    </a:solidFill>
                  </a:tcPr>
                </a:tc>
                <a:tc>
                  <a:txBody>
                    <a:bodyPr/>
                    <a:lstStyle/>
                    <a:p>
                      <a:pPr algn="ctr"/>
                      <a:r>
                        <a:rPr lang="en-US" sz="2100" dirty="0">
                          <a:latin typeface="Arial" panose="020B0604020202020204" pitchFamily="34" charset="0"/>
                          <a:cs typeface="Arial" panose="020B0604020202020204" pitchFamily="34" charset="0"/>
                        </a:rPr>
                        <a:t>Boring, pedantic, limited use of feelings/values</a:t>
                      </a:r>
                    </a:p>
                  </a:txBody>
                  <a:tcPr anchor="ctr">
                    <a:solidFill>
                      <a:schemeClr val="accent3">
                        <a:lumMod val="20000"/>
                        <a:lumOff val="80000"/>
                      </a:schemeClr>
                    </a:solidFill>
                  </a:tcPr>
                </a:tc>
                <a:extLst>
                  <a:ext uri="{0D108BD9-81ED-4DB2-BD59-A6C34878D82A}">
                    <a16:rowId xmlns:a16="http://schemas.microsoft.com/office/drawing/2014/main" val="625229722"/>
                  </a:ext>
                </a:extLst>
              </a:tr>
              <a:tr h="1081655">
                <a:tc>
                  <a:txBody>
                    <a:bodyPr/>
                    <a:lstStyle/>
                    <a:p>
                      <a:pPr algn="ctr"/>
                      <a:r>
                        <a:rPr lang="en-US" sz="2100" dirty="0">
                          <a:latin typeface="Arial" panose="020B0604020202020204" pitchFamily="34" charset="0"/>
                          <a:cs typeface="Arial" panose="020B0604020202020204" pitchFamily="34" charset="0"/>
                        </a:rPr>
                        <a:t>Polite, courteous, accepting, amenable</a:t>
                      </a:r>
                    </a:p>
                  </a:txBody>
                  <a:tcPr anchor="ctr">
                    <a:solidFill>
                      <a:schemeClr val="accent3">
                        <a:lumMod val="20000"/>
                        <a:lumOff val="80000"/>
                      </a:schemeClr>
                    </a:solidFill>
                  </a:tcPr>
                </a:tc>
                <a:tc>
                  <a:txBody>
                    <a:bodyPr/>
                    <a:lstStyle/>
                    <a:p>
                      <a:pPr algn="ctr"/>
                      <a:r>
                        <a:rPr lang="en-US" sz="2100" dirty="0">
                          <a:latin typeface="Arial" panose="020B0604020202020204" pitchFamily="34" charset="0"/>
                          <a:cs typeface="Arial" panose="020B0604020202020204" pitchFamily="34" charset="0"/>
                        </a:rPr>
                        <a:t>Sit quietly, can’t say “no”; </a:t>
                      </a:r>
                      <a:r>
                        <a:rPr lang="en-US" sz="2100" b="1" dirty="0">
                          <a:latin typeface="Arial" panose="020B0604020202020204" pitchFamily="34" charset="0"/>
                          <a:cs typeface="Arial" panose="020B0604020202020204" pitchFamily="34" charset="0"/>
                        </a:rPr>
                        <a:t>or </a:t>
                      </a:r>
                      <a:r>
                        <a:rPr lang="en-US" sz="2100" b="0" dirty="0">
                          <a:latin typeface="Arial" panose="020B0604020202020204" pitchFamily="34" charset="0"/>
                          <a:cs typeface="Arial" panose="020B0604020202020204" pitchFamily="34" charset="0"/>
                        </a:rPr>
                        <a:t>aggressive, rebellious (or both)</a:t>
                      </a:r>
                      <a:endParaRPr lang="en-US" sz="2100" dirty="0">
                        <a:latin typeface="Arial" panose="020B0604020202020204" pitchFamily="34" charset="0"/>
                        <a:cs typeface="Arial" panose="020B0604020202020204" pitchFamily="34" charset="0"/>
                      </a:endParaRPr>
                    </a:p>
                  </a:txBody>
                  <a:tcPr anchor="ctr">
                    <a:solidFill>
                      <a:schemeClr val="accent3">
                        <a:lumMod val="20000"/>
                        <a:lumOff val="80000"/>
                      </a:schemeClr>
                    </a:solidFill>
                  </a:tcPr>
                </a:tc>
                <a:extLst>
                  <a:ext uri="{0D108BD9-81ED-4DB2-BD59-A6C34878D82A}">
                    <a16:rowId xmlns:a16="http://schemas.microsoft.com/office/drawing/2014/main" val="4201266756"/>
                  </a:ext>
                </a:extLst>
              </a:tr>
              <a:tr h="1033697">
                <a:tc>
                  <a:txBody>
                    <a:bodyPr/>
                    <a:lstStyle/>
                    <a:p>
                      <a:pPr algn="ctr"/>
                      <a:r>
                        <a:rPr lang="en-US" sz="2100" dirty="0">
                          <a:latin typeface="Arial" panose="020B0604020202020204" pitchFamily="34" charset="0"/>
                          <a:cs typeface="Arial" panose="020B0604020202020204" pitchFamily="34" charset="0"/>
                        </a:rPr>
                        <a:t>Friendliness, fun, creative, honest, use emotions</a:t>
                      </a:r>
                    </a:p>
                  </a:txBody>
                  <a:tcPr anchor="ctr">
                    <a:solidFill>
                      <a:schemeClr val="accent3">
                        <a:lumMod val="20000"/>
                        <a:lumOff val="80000"/>
                      </a:schemeClr>
                    </a:solidFill>
                  </a:tcPr>
                </a:tc>
                <a:tc>
                  <a:txBody>
                    <a:bodyPr/>
                    <a:lstStyle/>
                    <a:p>
                      <a:pPr algn="ctr"/>
                      <a:r>
                        <a:rPr lang="en-US" sz="2100" dirty="0">
                          <a:latin typeface="Arial" panose="020B0604020202020204" pitchFamily="34" charset="0"/>
                          <a:cs typeface="Arial" panose="020B0604020202020204" pitchFamily="34" charset="0"/>
                        </a:rPr>
                        <a:t>Immature, childish, over emotional</a:t>
                      </a:r>
                    </a:p>
                  </a:txBody>
                  <a:tcPr anchor="ctr">
                    <a:solidFill>
                      <a:schemeClr val="accent3">
                        <a:lumMod val="20000"/>
                        <a:lumOff val="80000"/>
                      </a:schemeClr>
                    </a:solidFill>
                  </a:tcPr>
                </a:tc>
                <a:extLst>
                  <a:ext uri="{0D108BD9-81ED-4DB2-BD59-A6C34878D82A}">
                    <a16:rowId xmlns:a16="http://schemas.microsoft.com/office/drawing/2014/main" val="3991987523"/>
                  </a:ext>
                </a:extLst>
              </a:tr>
            </a:tbl>
          </a:graphicData>
        </a:graphic>
      </p:graphicFrame>
    </p:spTree>
    <p:extLst>
      <p:ext uri="{BB962C8B-B14F-4D97-AF65-F5344CB8AC3E}">
        <p14:creationId xmlns:p14="http://schemas.microsoft.com/office/powerpoint/2010/main" val="428866970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2" descr="Overly-controlling parents can affect their children's well-being">
            <a:extLst>
              <a:ext uri="{FF2B5EF4-FFF2-40B4-BE49-F238E27FC236}">
                <a16:creationId xmlns:a16="http://schemas.microsoft.com/office/drawing/2014/main" id="{F810D25F-9D3C-8825-1706-0C3B18D44BC2}"/>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36328"/>
          <a:stretch/>
        </p:blipFill>
        <p:spPr bwMode="auto">
          <a:xfrm>
            <a:off x="2187793" y="1220152"/>
            <a:ext cx="1540308" cy="1354701"/>
          </a:xfrm>
          <a:prstGeom prst="rect">
            <a:avLst/>
          </a:prstGeom>
          <a:noFill/>
          <a:effectLst>
            <a:softEdge rad="58822"/>
          </a:effectLst>
          <a:extLst>
            <a:ext uri="{909E8E84-426E-40DD-AFC4-6F175D3DCCD1}">
              <a14:hiddenFill xmlns:a14="http://schemas.microsoft.com/office/drawing/2010/main">
                <a:solidFill>
                  <a:srgbClr val="FFFFFF"/>
                </a:solidFill>
              </a14:hiddenFill>
            </a:ext>
          </a:extLst>
        </p:spPr>
      </p:pic>
      <p:pic>
        <p:nvPicPr>
          <p:cNvPr id="6" name="Picture 2" descr="Overly-controlling parents can affect their children's well-being">
            <a:extLst>
              <a:ext uri="{FF2B5EF4-FFF2-40B4-BE49-F238E27FC236}">
                <a16:creationId xmlns:a16="http://schemas.microsoft.com/office/drawing/2014/main" id="{CA348CCF-5412-5271-CD88-A581B891787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36328"/>
          <a:stretch/>
        </p:blipFill>
        <p:spPr bwMode="auto">
          <a:xfrm flipH="1">
            <a:off x="8463899" y="1203499"/>
            <a:ext cx="1540308" cy="1354701"/>
          </a:xfrm>
          <a:prstGeom prst="rect">
            <a:avLst/>
          </a:prstGeom>
          <a:noFill/>
          <a:effectLst>
            <a:softEdge rad="64441"/>
          </a:effectLst>
          <a:extLst>
            <a:ext uri="{909E8E84-426E-40DD-AFC4-6F175D3DCCD1}">
              <a14:hiddenFill xmlns:a14="http://schemas.microsoft.com/office/drawing/2010/main">
                <a:solidFill>
                  <a:srgbClr val="FFFFFF"/>
                </a:solidFill>
              </a14:hiddenFill>
            </a:ext>
          </a:extLst>
        </p:spPr>
      </p:pic>
      <p:sp>
        <p:nvSpPr>
          <p:cNvPr id="7" name="Title 1">
            <a:extLst>
              <a:ext uri="{FF2B5EF4-FFF2-40B4-BE49-F238E27FC236}">
                <a16:creationId xmlns:a16="http://schemas.microsoft.com/office/drawing/2014/main" id="{D169D199-1C92-9E70-F863-E1A3930D88EB}"/>
              </a:ext>
            </a:extLst>
          </p:cNvPr>
          <p:cNvSpPr>
            <a:spLocks noGrp="1"/>
          </p:cNvSpPr>
          <p:nvPr>
            <p:ph type="title"/>
          </p:nvPr>
        </p:nvSpPr>
        <p:spPr>
          <a:xfrm>
            <a:off x="381902" y="288655"/>
            <a:ext cx="11432499" cy="917348"/>
          </a:xfrm>
        </p:spPr>
        <p:txBody>
          <a:bodyPr>
            <a:normAutofit/>
          </a:bodyPr>
          <a:lstStyle/>
          <a:p>
            <a:r>
              <a:rPr lang="en-US" dirty="0">
                <a:latin typeface="Arial"/>
                <a:cs typeface="Arial"/>
              </a:rPr>
              <a:t>How do we build relationships with others?</a:t>
            </a:r>
            <a:endParaRPr lang="en-US" i="1" dirty="0">
              <a:latin typeface="Arial"/>
              <a:cs typeface="Arial"/>
            </a:endParaRPr>
          </a:p>
        </p:txBody>
      </p:sp>
      <p:sp>
        <p:nvSpPr>
          <p:cNvPr id="8" name="TextBox 7">
            <a:extLst>
              <a:ext uri="{FF2B5EF4-FFF2-40B4-BE49-F238E27FC236}">
                <a16:creationId xmlns:a16="http://schemas.microsoft.com/office/drawing/2014/main" id="{77CBB89F-55F4-1123-2735-5AFE8901154C}"/>
              </a:ext>
            </a:extLst>
          </p:cNvPr>
          <p:cNvSpPr txBox="1"/>
          <p:nvPr/>
        </p:nvSpPr>
        <p:spPr>
          <a:xfrm>
            <a:off x="5203031" y="1646140"/>
            <a:ext cx="1785938" cy="584775"/>
          </a:xfrm>
          <a:prstGeom prst="rect">
            <a:avLst/>
          </a:prstGeom>
          <a:noFill/>
        </p:spPr>
        <p:txBody>
          <a:bodyPr wrap="square" rtlCol="0">
            <a:spAutoFit/>
          </a:bodyPr>
          <a:lstStyle/>
          <a:p>
            <a:pPr algn="ctr"/>
            <a:r>
              <a:rPr lang="en-US" sz="3200" b="1" dirty="0">
                <a:latin typeface="Arial" panose="020B0604020202020204" pitchFamily="34" charset="0"/>
                <a:cs typeface="Arial" panose="020B0604020202020204" pitchFamily="34" charset="0"/>
              </a:rPr>
              <a:t>Parent</a:t>
            </a:r>
          </a:p>
        </p:txBody>
      </p:sp>
      <p:sp>
        <p:nvSpPr>
          <p:cNvPr id="9" name="TextBox 8">
            <a:extLst>
              <a:ext uri="{FF2B5EF4-FFF2-40B4-BE49-F238E27FC236}">
                <a16:creationId xmlns:a16="http://schemas.microsoft.com/office/drawing/2014/main" id="{3A070C56-7C75-B5BE-8F3C-77FB9630E020}"/>
              </a:ext>
            </a:extLst>
          </p:cNvPr>
          <p:cNvSpPr txBox="1"/>
          <p:nvPr/>
        </p:nvSpPr>
        <p:spPr>
          <a:xfrm>
            <a:off x="5105400" y="3538340"/>
            <a:ext cx="1785938" cy="584775"/>
          </a:xfrm>
          <a:prstGeom prst="rect">
            <a:avLst/>
          </a:prstGeom>
          <a:noFill/>
        </p:spPr>
        <p:txBody>
          <a:bodyPr wrap="square" rtlCol="0">
            <a:spAutoFit/>
          </a:bodyPr>
          <a:lstStyle/>
          <a:p>
            <a:pPr algn="ctr"/>
            <a:r>
              <a:rPr lang="en-US" sz="3200" b="1" dirty="0">
                <a:latin typeface="Arial" panose="020B0604020202020204" pitchFamily="34" charset="0"/>
                <a:cs typeface="Arial" panose="020B0604020202020204" pitchFamily="34" charset="0"/>
              </a:rPr>
              <a:t>Adult</a:t>
            </a:r>
          </a:p>
        </p:txBody>
      </p:sp>
      <p:sp>
        <p:nvSpPr>
          <p:cNvPr id="10" name="TextBox 9">
            <a:extLst>
              <a:ext uri="{FF2B5EF4-FFF2-40B4-BE49-F238E27FC236}">
                <a16:creationId xmlns:a16="http://schemas.microsoft.com/office/drawing/2014/main" id="{191AE650-85D4-DBD0-C3F7-9D59A44A1CF1}"/>
              </a:ext>
            </a:extLst>
          </p:cNvPr>
          <p:cNvSpPr txBox="1"/>
          <p:nvPr/>
        </p:nvSpPr>
        <p:spPr>
          <a:xfrm>
            <a:off x="5105400" y="5430540"/>
            <a:ext cx="1785938" cy="584775"/>
          </a:xfrm>
          <a:prstGeom prst="rect">
            <a:avLst/>
          </a:prstGeom>
          <a:noFill/>
        </p:spPr>
        <p:txBody>
          <a:bodyPr wrap="square" rtlCol="0">
            <a:spAutoFit/>
          </a:bodyPr>
          <a:lstStyle/>
          <a:p>
            <a:pPr algn="ctr"/>
            <a:r>
              <a:rPr lang="en-US" sz="3200" b="1" dirty="0">
                <a:latin typeface="Arial" panose="020B0604020202020204" pitchFamily="34" charset="0"/>
                <a:cs typeface="Arial" panose="020B0604020202020204" pitchFamily="34" charset="0"/>
              </a:rPr>
              <a:t>Child</a:t>
            </a:r>
          </a:p>
        </p:txBody>
      </p:sp>
      <p:pic>
        <p:nvPicPr>
          <p:cNvPr id="11" name="Picture 4" descr="48 Questions That'll Make Awkward Small Talk So Much Easier | Cleverism">
            <a:extLst>
              <a:ext uri="{FF2B5EF4-FFF2-40B4-BE49-F238E27FC236}">
                <a16:creationId xmlns:a16="http://schemas.microsoft.com/office/drawing/2014/main" id="{F482A183-8C12-6B63-C244-46793067C20D}"/>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r="9677"/>
          <a:stretch/>
        </p:blipFill>
        <p:spPr bwMode="auto">
          <a:xfrm>
            <a:off x="1666654" y="3143222"/>
            <a:ext cx="2061447" cy="1375012"/>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4" descr="48 Questions That'll Make Awkward Small Talk So Much Easier | Cleverism">
            <a:extLst>
              <a:ext uri="{FF2B5EF4-FFF2-40B4-BE49-F238E27FC236}">
                <a16:creationId xmlns:a16="http://schemas.microsoft.com/office/drawing/2014/main" id="{17DC5D6E-5C7D-76D4-55C5-D54468656DEC}"/>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r="9677"/>
          <a:stretch/>
        </p:blipFill>
        <p:spPr bwMode="auto">
          <a:xfrm flipH="1">
            <a:off x="8463900" y="3143222"/>
            <a:ext cx="2061446" cy="1375012"/>
          </a:xfrm>
          <a:prstGeom prst="rect">
            <a:avLst/>
          </a:prstGeom>
          <a:noFill/>
          <a:extLst>
            <a:ext uri="{909E8E84-426E-40DD-AFC4-6F175D3DCCD1}">
              <a14:hiddenFill xmlns:a14="http://schemas.microsoft.com/office/drawing/2010/main">
                <a:solidFill>
                  <a:srgbClr val="FFFFFF"/>
                </a:solidFill>
              </a14:hiddenFill>
            </a:ext>
          </a:extLst>
        </p:spPr>
      </p:pic>
      <p:cxnSp>
        <p:nvCxnSpPr>
          <p:cNvPr id="14" name="Straight Arrow Connector 13">
            <a:extLst>
              <a:ext uri="{FF2B5EF4-FFF2-40B4-BE49-F238E27FC236}">
                <a16:creationId xmlns:a16="http://schemas.microsoft.com/office/drawing/2014/main" id="{4250A42F-5A12-0627-91A0-6D1BC6B227AA}"/>
              </a:ext>
            </a:extLst>
          </p:cNvPr>
          <p:cNvCxnSpPr/>
          <p:nvPr/>
        </p:nvCxnSpPr>
        <p:spPr>
          <a:xfrm>
            <a:off x="4669625" y="1646140"/>
            <a:ext cx="2886075" cy="0"/>
          </a:xfrm>
          <a:prstGeom prst="straightConnector1">
            <a:avLst/>
          </a:prstGeom>
          <a:ln w="63500">
            <a:solidFill>
              <a:schemeClr val="dk1">
                <a:alpha val="29891"/>
              </a:schemeClr>
            </a:solidFill>
            <a:tailEnd type="triangle"/>
          </a:ln>
        </p:spPr>
        <p:style>
          <a:lnRef idx="3">
            <a:schemeClr val="dk1"/>
          </a:lnRef>
          <a:fillRef idx="0">
            <a:schemeClr val="dk1"/>
          </a:fillRef>
          <a:effectRef idx="2">
            <a:schemeClr val="dk1"/>
          </a:effectRef>
          <a:fontRef idx="minor">
            <a:schemeClr val="tx1"/>
          </a:fontRef>
        </p:style>
      </p:cxnSp>
      <p:cxnSp>
        <p:nvCxnSpPr>
          <p:cNvPr id="15" name="Straight Arrow Connector 14">
            <a:extLst>
              <a:ext uri="{FF2B5EF4-FFF2-40B4-BE49-F238E27FC236}">
                <a16:creationId xmlns:a16="http://schemas.microsoft.com/office/drawing/2014/main" id="{1626E797-1AEA-B910-C80D-D3DAF51B78EF}"/>
              </a:ext>
            </a:extLst>
          </p:cNvPr>
          <p:cNvCxnSpPr>
            <a:cxnSpLocks/>
          </p:cNvCxnSpPr>
          <p:nvPr/>
        </p:nvCxnSpPr>
        <p:spPr>
          <a:xfrm flipH="1">
            <a:off x="4595806" y="2230915"/>
            <a:ext cx="2886075" cy="0"/>
          </a:xfrm>
          <a:prstGeom prst="straightConnector1">
            <a:avLst/>
          </a:prstGeom>
          <a:ln w="63500">
            <a:solidFill>
              <a:schemeClr val="dk1">
                <a:alpha val="29086"/>
              </a:schemeClr>
            </a:solidFill>
            <a:tailEnd type="triangle"/>
          </a:ln>
        </p:spPr>
        <p:style>
          <a:lnRef idx="3">
            <a:schemeClr val="dk1"/>
          </a:lnRef>
          <a:fillRef idx="0">
            <a:schemeClr val="dk1"/>
          </a:fillRef>
          <a:effectRef idx="2">
            <a:schemeClr val="dk1"/>
          </a:effectRef>
          <a:fontRef idx="minor">
            <a:schemeClr val="tx1"/>
          </a:fontRef>
        </p:style>
      </p:cxnSp>
      <p:cxnSp>
        <p:nvCxnSpPr>
          <p:cNvPr id="18" name="Straight Arrow Connector 17">
            <a:extLst>
              <a:ext uri="{FF2B5EF4-FFF2-40B4-BE49-F238E27FC236}">
                <a16:creationId xmlns:a16="http://schemas.microsoft.com/office/drawing/2014/main" id="{06688BD1-76FE-A80A-6FDC-18B006AEA0BA}"/>
              </a:ext>
            </a:extLst>
          </p:cNvPr>
          <p:cNvCxnSpPr>
            <a:cxnSpLocks/>
          </p:cNvCxnSpPr>
          <p:nvPr/>
        </p:nvCxnSpPr>
        <p:spPr>
          <a:xfrm>
            <a:off x="4325903" y="2840819"/>
            <a:ext cx="3846547" cy="2602719"/>
          </a:xfrm>
          <a:prstGeom prst="straightConnector1">
            <a:avLst/>
          </a:prstGeom>
          <a:ln w="63500">
            <a:solidFill>
              <a:schemeClr val="dk1">
                <a:alpha val="30000"/>
              </a:schemeClr>
            </a:solidFill>
            <a:tailEnd type="triangle"/>
          </a:ln>
        </p:spPr>
        <p:style>
          <a:lnRef idx="3">
            <a:schemeClr val="dk1"/>
          </a:lnRef>
          <a:fillRef idx="0">
            <a:schemeClr val="dk1"/>
          </a:fillRef>
          <a:effectRef idx="2">
            <a:schemeClr val="dk1"/>
          </a:effectRef>
          <a:fontRef idx="minor">
            <a:schemeClr val="tx1"/>
          </a:fontRef>
        </p:style>
      </p:cxnSp>
      <p:cxnSp>
        <p:nvCxnSpPr>
          <p:cNvPr id="21" name="Straight Arrow Connector 20">
            <a:extLst>
              <a:ext uri="{FF2B5EF4-FFF2-40B4-BE49-F238E27FC236}">
                <a16:creationId xmlns:a16="http://schemas.microsoft.com/office/drawing/2014/main" id="{A4B593AC-BE63-1C55-4F4F-E2DA4BCEBD11}"/>
              </a:ext>
            </a:extLst>
          </p:cNvPr>
          <p:cNvCxnSpPr>
            <a:cxnSpLocks/>
          </p:cNvCxnSpPr>
          <p:nvPr/>
        </p:nvCxnSpPr>
        <p:spPr>
          <a:xfrm flipH="1" flipV="1">
            <a:off x="4471988" y="2574853"/>
            <a:ext cx="3618759" cy="3360173"/>
          </a:xfrm>
          <a:prstGeom prst="straightConnector1">
            <a:avLst/>
          </a:prstGeom>
          <a:ln w="63500">
            <a:solidFill>
              <a:schemeClr val="dk1">
                <a:alpha val="30000"/>
              </a:schemeClr>
            </a:solidFill>
            <a:tailEnd type="triangle"/>
          </a:ln>
        </p:spPr>
        <p:style>
          <a:lnRef idx="3">
            <a:schemeClr val="dk1"/>
          </a:lnRef>
          <a:fillRef idx="0">
            <a:schemeClr val="dk1"/>
          </a:fillRef>
          <a:effectRef idx="2">
            <a:schemeClr val="dk1"/>
          </a:effectRef>
          <a:fontRef idx="minor">
            <a:schemeClr val="tx1"/>
          </a:fontRef>
        </p:style>
      </p:cxnSp>
      <p:pic>
        <p:nvPicPr>
          <p:cNvPr id="7170" name="Picture 2" descr="8 Things You Can Do When Your Child Is Belligerent">
            <a:extLst>
              <a:ext uri="{FF2B5EF4-FFF2-40B4-BE49-F238E27FC236}">
                <a16:creationId xmlns:a16="http://schemas.microsoft.com/office/drawing/2014/main" id="{1E8CAB3C-C8B5-3C3C-1225-A043E9B3B978}"/>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r="22086"/>
          <a:stretch/>
        </p:blipFill>
        <p:spPr bwMode="auto">
          <a:xfrm>
            <a:off x="1666417" y="5083390"/>
            <a:ext cx="1699493" cy="1451512"/>
          </a:xfrm>
          <a:prstGeom prst="rect">
            <a:avLst/>
          </a:prstGeom>
          <a:noFill/>
          <a:effectLst>
            <a:softEdge rad="193071"/>
          </a:effectLst>
          <a:extLst>
            <a:ext uri="{909E8E84-426E-40DD-AFC4-6F175D3DCCD1}">
              <a14:hiddenFill xmlns:a14="http://schemas.microsoft.com/office/drawing/2010/main">
                <a:solidFill>
                  <a:srgbClr val="FFFFFF"/>
                </a:solidFill>
              </a14:hiddenFill>
            </a:ext>
          </a:extLst>
        </p:spPr>
      </p:pic>
      <p:pic>
        <p:nvPicPr>
          <p:cNvPr id="26" name="Picture 2" descr="8 Things You Can Do When Your Child Is Belligerent">
            <a:extLst>
              <a:ext uri="{FF2B5EF4-FFF2-40B4-BE49-F238E27FC236}">
                <a16:creationId xmlns:a16="http://schemas.microsoft.com/office/drawing/2014/main" id="{A6C178B3-5D7D-0AB2-04B6-9B7ECADF770B}"/>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r="27626"/>
          <a:stretch/>
        </p:blipFill>
        <p:spPr bwMode="auto">
          <a:xfrm flipH="1">
            <a:off x="9007056" y="5083389"/>
            <a:ext cx="1491949" cy="1371799"/>
          </a:xfrm>
          <a:prstGeom prst="rect">
            <a:avLst/>
          </a:prstGeom>
          <a:noFill/>
          <a:effectLst>
            <a:softEdge rad="124782"/>
          </a:effectLst>
          <a:extLst>
            <a:ext uri="{909E8E84-426E-40DD-AFC4-6F175D3DCCD1}">
              <a14:hiddenFill xmlns:a14="http://schemas.microsoft.com/office/drawing/2010/main">
                <a:solidFill>
                  <a:srgbClr val="FFFFFF"/>
                </a:solidFill>
              </a14:hiddenFill>
            </a:ext>
          </a:extLst>
        </p:spPr>
      </p:pic>
      <p:cxnSp>
        <p:nvCxnSpPr>
          <p:cNvPr id="27" name="Straight Arrow Connector 26">
            <a:extLst>
              <a:ext uri="{FF2B5EF4-FFF2-40B4-BE49-F238E27FC236}">
                <a16:creationId xmlns:a16="http://schemas.microsoft.com/office/drawing/2014/main" id="{2F5B1427-2807-603B-CB10-82875DA1D8C2}"/>
              </a:ext>
            </a:extLst>
          </p:cNvPr>
          <p:cNvCxnSpPr>
            <a:cxnSpLocks/>
          </p:cNvCxnSpPr>
          <p:nvPr/>
        </p:nvCxnSpPr>
        <p:spPr>
          <a:xfrm flipH="1">
            <a:off x="4743446" y="6273630"/>
            <a:ext cx="2886075" cy="0"/>
          </a:xfrm>
          <a:prstGeom prst="straightConnector1">
            <a:avLst/>
          </a:prstGeom>
          <a:ln w="63500">
            <a:solidFill>
              <a:schemeClr val="dk1">
                <a:alpha val="29086"/>
              </a:schemeClr>
            </a:solidFill>
            <a:tailEnd type="triangle"/>
          </a:ln>
        </p:spPr>
        <p:style>
          <a:lnRef idx="3">
            <a:schemeClr val="dk1"/>
          </a:lnRef>
          <a:fillRef idx="0">
            <a:schemeClr val="dk1"/>
          </a:fillRef>
          <a:effectRef idx="2">
            <a:schemeClr val="dk1"/>
          </a:effectRef>
          <a:fontRef idx="minor">
            <a:schemeClr val="tx1"/>
          </a:fontRef>
        </p:style>
      </p:cxnSp>
      <p:cxnSp>
        <p:nvCxnSpPr>
          <p:cNvPr id="28" name="Straight Arrow Connector 27">
            <a:extLst>
              <a:ext uri="{FF2B5EF4-FFF2-40B4-BE49-F238E27FC236}">
                <a16:creationId xmlns:a16="http://schemas.microsoft.com/office/drawing/2014/main" id="{6DEFC793-F08F-7B8D-C736-6C18CB36F005}"/>
              </a:ext>
            </a:extLst>
          </p:cNvPr>
          <p:cNvCxnSpPr>
            <a:cxnSpLocks/>
          </p:cNvCxnSpPr>
          <p:nvPr/>
        </p:nvCxnSpPr>
        <p:spPr>
          <a:xfrm flipH="1">
            <a:off x="4652961" y="4175025"/>
            <a:ext cx="2886075" cy="0"/>
          </a:xfrm>
          <a:prstGeom prst="straightConnector1">
            <a:avLst/>
          </a:prstGeom>
          <a:ln w="63500">
            <a:solidFill>
              <a:srgbClr val="FF40FF"/>
            </a:solidFill>
            <a:tailEnd type="triangle"/>
          </a:ln>
        </p:spPr>
        <p:style>
          <a:lnRef idx="3">
            <a:schemeClr val="dk1"/>
          </a:lnRef>
          <a:fillRef idx="0">
            <a:schemeClr val="dk1"/>
          </a:fillRef>
          <a:effectRef idx="2">
            <a:schemeClr val="dk1"/>
          </a:effectRef>
          <a:fontRef idx="minor">
            <a:schemeClr val="tx1"/>
          </a:fontRef>
        </p:style>
      </p:cxnSp>
      <p:cxnSp>
        <p:nvCxnSpPr>
          <p:cNvPr id="29" name="Straight Arrow Connector 28">
            <a:extLst>
              <a:ext uri="{FF2B5EF4-FFF2-40B4-BE49-F238E27FC236}">
                <a16:creationId xmlns:a16="http://schemas.microsoft.com/office/drawing/2014/main" id="{6294D8B7-1F87-1EBD-9A2F-D02A679A0071}"/>
              </a:ext>
            </a:extLst>
          </p:cNvPr>
          <p:cNvCxnSpPr/>
          <p:nvPr/>
        </p:nvCxnSpPr>
        <p:spPr>
          <a:xfrm>
            <a:off x="4669626" y="3538340"/>
            <a:ext cx="2886075" cy="0"/>
          </a:xfrm>
          <a:prstGeom prst="straightConnector1">
            <a:avLst/>
          </a:prstGeom>
          <a:ln w="63500">
            <a:solidFill>
              <a:srgbClr val="FF40FF"/>
            </a:solidFill>
            <a:tailEnd type="triangle"/>
          </a:ln>
        </p:spPr>
        <p:style>
          <a:lnRef idx="3">
            <a:schemeClr val="dk1"/>
          </a:lnRef>
          <a:fillRef idx="0">
            <a:schemeClr val="dk1"/>
          </a:fillRef>
          <a:effectRef idx="2">
            <a:schemeClr val="dk1"/>
          </a:effectRef>
          <a:fontRef idx="minor">
            <a:schemeClr val="tx1"/>
          </a:fontRef>
        </p:style>
      </p:cxnSp>
    </p:spTree>
    <p:extLst>
      <p:ext uri="{BB962C8B-B14F-4D97-AF65-F5344CB8AC3E}">
        <p14:creationId xmlns:p14="http://schemas.microsoft.com/office/powerpoint/2010/main" val="24534428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ext Placeholder 2">
            <a:extLst>
              <a:ext uri="{FF2B5EF4-FFF2-40B4-BE49-F238E27FC236}">
                <a16:creationId xmlns:a16="http://schemas.microsoft.com/office/drawing/2014/main" id="{3D18709B-75B7-B0EF-BDAE-9059CAFCDAE8}"/>
              </a:ext>
            </a:extLst>
          </p:cNvPr>
          <p:cNvSpPr txBox="1">
            <a:spLocks/>
          </p:cNvSpPr>
          <p:nvPr/>
        </p:nvSpPr>
        <p:spPr>
          <a:xfrm>
            <a:off x="93408" y="285750"/>
            <a:ext cx="6893179" cy="948491"/>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4000" dirty="0">
                <a:latin typeface="Arial" panose="020B0604020202020204" pitchFamily="34" charset="0"/>
                <a:cs typeface="Arial" panose="020B0604020202020204" pitchFamily="34" charset="0"/>
              </a:rPr>
              <a:t>Noticing Drama Triangles…</a:t>
            </a:r>
          </a:p>
        </p:txBody>
      </p:sp>
      <p:pic>
        <p:nvPicPr>
          <p:cNvPr id="5" name="Picture 2" descr="Victim Stock Illustrations – 24,032 Victim Stock Illustrations, Vectors &amp;  Clipart - Dreamstime">
            <a:extLst>
              <a:ext uri="{FF2B5EF4-FFF2-40B4-BE49-F238E27FC236}">
                <a16:creationId xmlns:a16="http://schemas.microsoft.com/office/drawing/2014/main" id="{BEC93F3D-905F-039A-270B-2ECB1EDFB188}"/>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1570" b="9983"/>
          <a:stretch/>
        </p:blipFill>
        <p:spPr bwMode="auto">
          <a:xfrm>
            <a:off x="5092342" y="4348738"/>
            <a:ext cx="2007316" cy="1457477"/>
          </a:xfrm>
          <a:prstGeom prst="rect">
            <a:avLst/>
          </a:prstGeom>
          <a:noFill/>
          <a:effectLst>
            <a:softEdge rad="220812"/>
          </a:effectLst>
          <a:extLst>
            <a:ext uri="{909E8E84-426E-40DD-AFC4-6F175D3DCCD1}">
              <a14:hiddenFill xmlns:a14="http://schemas.microsoft.com/office/drawing/2010/main">
                <a:solidFill>
                  <a:srgbClr val="FFFFFF"/>
                </a:solidFill>
              </a14:hiddenFill>
            </a:ext>
          </a:extLst>
        </p:spPr>
      </p:pic>
      <p:pic>
        <p:nvPicPr>
          <p:cNvPr id="6" name="Picture 4" descr="bully clipart png - Clip Art Library">
            <a:extLst>
              <a:ext uri="{FF2B5EF4-FFF2-40B4-BE49-F238E27FC236}">
                <a16:creationId xmlns:a16="http://schemas.microsoft.com/office/drawing/2014/main" id="{C90D8E6E-6CBA-1BF9-87C1-19C9DD93D6D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958137" y="1299167"/>
            <a:ext cx="1671638" cy="1671638"/>
          </a:xfrm>
          <a:prstGeom prst="rect">
            <a:avLst/>
          </a:prstGeom>
          <a:noFill/>
          <a:effectLst>
            <a:softEdge rad="146803"/>
          </a:effectLst>
          <a:extLst>
            <a:ext uri="{909E8E84-426E-40DD-AFC4-6F175D3DCCD1}">
              <a14:hiddenFill xmlns:a14="http://schemas.microsoft.com/office/drawing/2010/main">
                <a:solidFill>
                  <a:srgbClr val="FFFFFF"/>
                </a:solidFill>
              </a14:hiddenFill>
            </a:ext>
          </a:extLst>
        </p:spPr>
      </p:pic>
      <p:pic>
        <p:nvPicPr>
          <p:cNvPr id="7" name="Picture 6" descr="Framed Print - Cartoon Wonder Woman (Marvel Children's Bedroom Picture  Superman) | eBay">
            <a:extLst>
              <a:ext uri="{FF2B5EF4-FFF2-40B4-BE49-F238E27FC236}">
                <a16:creationId xmlns:a16="http://schemas.microsoft.com/office/drawing/2014/main" id="{CEC43579-E567-C093-2E63-E2E2527BB01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496099" y="1395024"/>
            <a:ext cx="1978270" cy="1671638"/>
          </a:xfrm>
          <a:prstGeom prst="rect">
            <a:avLst/>
          </a:prstGeom>
          <a:solidFill>
            <a:schemeClr val="accent1"/>
          </a:solidFill>
          <a:effectLst>
            <a:softEdge rad="167203"/>
          </a:effectLst>
        </p:spPr>
      </p:pic>
      <p:sp>
        <p:nvSpPr>
          <p:cNvPr id="8" name="Left-right Arrow 7">
            <a:extLst>
              <a:ext uri="{FF2B5EF4-FFF2-40B4-BE49-F238E27FC236}">
                <a16:creationId xmlns:a16="http://schemas.microsoft.com/office/drawing/2014/main" id="{B016783A-5BC6-7F39-38D3-253607056B92}"/>
              </a:ext>
            </a:extLst>
          </p:cNvPr>
          <p:cNvSpPr/>
          <p:nvPr/>
        </p:nvSpPr>
        <p:spPr>
          <a:xfrm>
            <a:off x="4778507" y="1916604"/>
            <a:ext cx="2634986" cy="436763"/>
          </a:xfrm>
          <a:prstGeom prst="leftRightArrow">
            <a:avLst/>
          </a:prstGeom>
          <a:gradFill>
            <a:gsLst>
              <a:gs pos="0">
                <a:srgbClr val="FFC000"/>
              </a:gs>
              <a:gs pos="100000">
                <a:srgbClr val="FF0000"/>
              </a:gs>
              <a:gs pos="100000">
                <a:schemeClr val="accent1">
                  <a:lumMod val="45000"/>
                  <a:lumOff val="55000"/>
                </a:schemeClr>
              </a:gs>
              <a:gs pos="100000">
                <a:schemeClr val="accent1">
                  <a:lumMod val="30000"/>
                  <a:lumOff val="70000"/>
                </a:schemeClr>
              </a:gs>
            </a:gsLst>
            <a:lin ang="5400000" scaled="1"/>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Left-right Arrow 8">
            <a:extLst>
              <a:ext uri="{FF2B5EF4-FFF2-40B4-BE49-F238E27FC236}">
                <a16:creationId xmlns:a16="http://schemas.microsoft.com/office/drawing/2014/main" id="{0B823E8B-1415-C1F4-7C34-510CE1418CA9}"/>
              </a:ext>
            </a:extLst>
          </p:cNvPr>
          <p:cNvSpPr/>
          <p:nvPr/>
        </p:nvSpPr>
        <p:spPr>
          <a:xfrm rot="19303277">
            <a:off x="7293892" y="3899524"/>
            <a:ext cx="1841794" cy="436763"/>
          </a:xfrm>
          <a:prstGeom prst="leftRightArrow">
            <a:avLst/>
          </a:prstGeom>
          <a:gradFill>
            <a:gsLst>
              <a:gs pos="0">
                <a:srgbClr val="FFC000"/>
              </a:gs>
              <a:gs pos="100000">
                <a:srgbClr val="FF0000"/>
              </a:gs>
              <a:gs pos="100000">
                <a:schemeClr val="accent1">
                  <a:lumMod val="45000"/>
                  <a:lumOff val="55000"/>
                </a:schemeClr>
              </a:gs>
              <a:gs pos="100000">
                <a:schemeClr val="accent1">
                  <a:lumMod val="30000"/>
                  <a:lumOff val="70000"/>
                </a:schemeClr>
              </a:gs>
            </a:gsLst>
            <a:lin ang="5400000" scaled="1"/>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Left-right Arrow 9">
            <a:extLst>
              <a:ext uri="{FF2B5EF4-FFF2-40B4-BE49-F238E27FC236}">
                <a16:creationId xmlns:a16="http://schemas.microsoft.com/office/drawing/2014/main" id="{4A92CEE8-E1D8-74C0-56CE-52FA54B11D0B}"/>
              </a:ext>
            </a:extLst>
          </p:cNvPr>
          <p:cNvSpPr/>
          <p:nvPr/>
        </p:nvSpPr>
        <p:spPr>
          <a:xfrm rot="2201243">
            <a:off x="3045563" y="4020214"/>
            <a:ext cx="1841794" cy="436763"/>
          </a:xfrm>
          <a:prstGeom prst="leftRightArrow">
            <a:avLst/>
          </a:prstGeom>
          <a:gradFill>
            <a:gsLst>
              <a:gs pos="0">
                <a:srgbClr val="FFC000"/>
              </a:gs>
              <a:gs pos="100000">
                <a:srgbClr val="FF0000"/>
              </a:gs>
              <a:gs pos="100000">
                <a:schemeClr val="accent1">
                  <a:lumMod val="45000"/>
                  <a:lumOff val="55000"/>
                </a:schemeClr>
              </a:gs>
              <a:gs pos="100000">
                <a:schemeClr val="accent1">
                  <a:lumMod val="30000"/>
                  <a:lumOff val="70000"/>
                </a:schemeClr>
              </a:gs>
            </a:gsLst>
            <a:lin ang="5400000" scaled="1"/>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A0666146-7C02-9FD2-3B35-DE296B2D65B8}"/>
              </a:ext>
            </a:extLst>
          </p:cNvPr>
          <p:cNvSpPr txBox="1"/>
          <p:nvPr/>
        </p:nvSpPr>
        <p:spPr>
          <a:xfrm>
            <a:off x="8443913" y="5882444"/>
            <a:ext cx="2071687" cy="400110"/>
          </a:xfrm>
          <a:prstGeom prst="rect">
            <a:avLst/>
          </a:prstGeom>
          <a:noFill/>
        </p:spPr>
        <p:txBody>
          <a:bodyPr wrap="square" rtlCol="0">
            <a:spAutoFit/>
          </a:bodyPr>
          <a:lstStyle/>
          <a:p>
            <a:r>
              <a:rPr lang="en-US" sz="2000" dirty="0" err="1">
                <a:latin typeface="Arial" panose="020B0604020202020204" pitchFamily="34" charset="0"/>
                <a:cs typeface="Arial" panose="020B0604020202020204" pitchFamily="34" charset="0"/>
              </a:rPr>
              <a:t>Karpman</a:t>
            </a:r>
            <a:r>
              <a:rPr lang="en-US" sz="2000" dirty="0">
                <a:latin typeface="Arial" panose="020B0604020202020204" pitchFamily="34" charset="0"/>
                <a:cs typeface="Arial" panose="020B0604020202020204" pitchFamily="34" charset="0"/>
              </a:rPr>
              <a:t> (1968)</a:t>
            </a:r>
          </a:p>
        </p:txBody>
      </p:sp>
    </p:spTree>
    <p:extLst>
      <p:ext uri="{BB962C8B-B14F-4D97-AF65-F5344CB8AC3E}">
        <p14:creationId xmlns:p14="http://schemas.microsoft.com/office/powerpoint/2010/main" val="29601195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ext Placeholder 2">
            <a:extLst>
              <a:ext uri="{FF2B5EF4-FFF2-40B4-BE49-F238E27FC236}">
                <a16:creationId xmlns:a16="http://schemas.microsoft.com/office/drawing/2014/main" id="{FE0AD076-A30D-28E0-81C4-51DD1F8CF985}"/>
              </a:ext>
            </a:extLst>
          </p:cNvPr>
          <p:cNvSpPr txBox="1">
            <a:spLocks/>
          </p:cNvSpPr>
          <p:nvPr/>
        </p:nvSpPr>
        <p:spPr>
          <a:xfrm>
            <a:off x="93408" y="285750"/>
            <a:ext cx="6893179" cy="948491"/>
          </a:xfrm>
          <a:prstGeom prst="rect">
            <a:avLst/>
          </a:prstGeom>
        </p:spPr>
        <p:txBody>
          <a:bodyPr>
            <a:normAutofit fontScale="77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4000" dirty="0">
                <a:latin typeface="Arial" panose="020B0604020202020204" pitchFamily="34" charset="0"/>
                <a:cs typeface="Arial" panose="020B0604020202020204" pitchFamily="34" charset="0"/>
              </a:rPr>
              <a:t>Reframing…</a:t>
            </a:r>
          </a:p>
          <a:p>
            <a:pPr marL="0" indent="0">
              <a:buNone/>
            </a:pPr>
            <a:r>
              <a:rPr lang="en-US" sz="4000" dirty="0">
                <a:latin typeface="Arial" panose="020B0604020202020204" pitchFamily="34" charset="0"/>
                <a:cs typeface="Arial" panose="020B0604020202020204" pitchFamily="34" charset="0"/>
              </a:rPr>
              <a:t>“Fix” or Enable?</a:t>
            </a:r>
          </a:p>
        </p:txBody>
      </p:sp>
      <p:pic>
        <p:nvPicPr>
          <p:cNvPr id="5" name="Picture 2" descr="Victim Stock Illustrations – 24,032 Victim Stock Illustrations, Vectors &amp;  Clipart - Dreamstime">
            <a:extLst>
              <a:ext uri="{FF2B5EF4-FFF2-40B4-BE49-F238E27FC236}">
                <a16:creationId xmlns:a16="http://schemas.microsoft.com/office/drawing/2014/main" id="{BC5DC378-04A0-EBB7-DA74-CA0ABE8B9B7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1570" b="9983"/>
          <a:stretch/>
        </p:blipFill>
        <p:spPr bwMode="auto">
          <a:xfrm>
            <a:off x="5341638" y="5476793"/>
            <a:ext cx="1508722" cy="1095457"/>
          </a:xfrm>
          <a:prstGeom prst="rect">
            <a:avLst/>
          </a:prstGeom>
          <a:noFill/>
          <a:effectLst>
            <a:softEdge rad="133692"/>
          </a:effectLst>
          <a:extLst>
            <a:ext uri="{909E8E84-426E-40DD-AFC4-6F175D3DCCD1}">
              <a14:hiddenFill xmlns:a14="http://schemas.microsoft.com/office/drawing/2010/main">
                <a:solidFill>
                  <a:srgbClr val="FFFFFF"/>
                </a:solidFill>
              </a14:hiddenFill>
            </a:ext>
          </a:extLst>
        </p:spPr>
      </p:pic>
      <p:pic>
        <p:nvPicPr>
          <p:cNvPr id="6" name="Picture 4" descr="bully clipart png - Clip Art Library">
            <a:extLst>
              <a:ext uri="{FF2B5EF4-FFF2-40B4-BE49-F238E27FC236}">
                <a16:creationId xmlns:a16="http://schemas.microsoft.com/office/drawing/2014/main" id="{ACAB7395-65CA-938F-AF64-A6BCA7C1A78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765910" y="3345390"/>
            <a:ext cx="1329849" cy="1329849"/>
          </a:xfrm>
          <a:prstGeom prst="rect">
            <a:avLst/>
          </a:prstGeom>
          <a:noFill/>
          <a:effectLst>
            <a:softEdge rad="171000"/>
          </a:effectLst>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A4884E4B-FBB9-E256-FF5D-2054EAB77C9D}"/>
              </a:ext>
            </a:extLst>
          </p:cNvPr>
          <p:cNvSpPr txBox="1"/>
          <p:nvPr/>
        </p:nvSpPr>
        <p:spPr>
          <a:xfrm>
            <a:off x="7558088" y="6215063"/>
            <a:ext cx="2071687" cy="369332"/>
          </a:xfrm>
          <a:prstGeom prst="rect">
            <a:avLst/>
          </a:prstGeom>
          <a:noFill/>
        </p:spPr>
        <p:txBody>
          <a:bodyPr wrap="square" rtlCol="0">
            <a:spAutoFit/>
          </a:bodyPr>
          <a:lstStyle/>
          <a:p>
            <a:r>
              <a:rPr lang="en-US" dirty="0">
                <a:latin typeface="Arial"/>
                <a:cs typeface="Arial"/>
              </a:rPr>
              <a:t>Emerald (2009)</a:t>
            </a:r>
          </a:p>
        </p:txBody>
      </p:sp>
      <p:pic>
        <p:nvPicPr>
          <p:cNvPr id="8" name="Picture 6" descr="Framed Print - Cartoon Wonder Woman (Marvel Children's Bedroom Picture  Superman) | eBay">
            <a:extLst>
              <a:ext uri="{FF2B5EF4-FFF2-40B4-BE49-F238E27FC236}">
                <a16:creationId xmlns:a16="http://schemas.microsoft.com/office/drawing/2014/main" id="{3B85FE15-BCD2-CB74-CD51-1BB17117D73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937808" y="3267601"/>
            <a:ext cx="1488281" cy="1257597"/>
          </a:xfrm>
          <a:prstGeom prst="rect">
            <a:avLst/>
          </a:prstGeom>
          <a:solidFill>
            <a:schemeClr val="accent1"/>
          </a:solidFill>
          <a:effectLst>
            <a:softEdge rad="160471"/>
          </a:effectLst>
        </p:spPr>
      </p:pic>
      <p:sp>
        <p:nvSpPr>
          <p:cNvPr id="9" name="TextBox 8">
            <a:extLst>
              <a:ext uri="{FF2B5EF4-FFF2-40B4-BE49-F238E27FC236}">
                <a16:creationId xmlns:a16="http://schemas.microsoft.com/office/drawing/2014/main" id="{95D165F8-85BA-4091-FD6C-6530D62DA834}"/>
              </a:ext>
            </a:extLst>
          </p:cNvPr>
          <p:cNvSpPr txBox="1"/>
          <p:nvPr/>
        </p:nvSpPr>
        <p:spPr>
          <a:xfrm>
            <a:off x="1646104" y="2802755"/>
            <a:ext cx="2071687" cy="461665"/>
          </a:xfrm>
          <a:prstGeom prst="rect">
            <a:avLst/>
          </a:prstGeom>
          <a:noFill/>
        </p:spPr>
        <p:txBody>
          <a:bodyPr wrap="square" rtlCol="0">
            <a:spAutoFit/>
          </a:bodyPr>
          <a:lstStyle/>
          <a:p>
            <a:pPr algn="ctr"/>
            <a:r>
              <a:rPr lang="en-US" sz="2400" b="1" dirty="0">
                <a:solidFill>
                  <a:srgbClr val="000000"/>
                </a:solidFill>
                <a:latin typeface="Arial"/>
                <a:cs typeface="Arial"/>
              </a:rPr>
              <a:t>Coach</a:t>
            </a:r>
          </a:p>
        </p:txBody>
      </p:sp>
      <p:sp>
        <p:nvSpPr>
          <p:cNvPr id="10" name="TextBox 9">
            <a:extLst>
              <a:ext uri="{FF2B5EF4-FFF2-40B4-BE49-F238E27FC236}">
                <a16:creationId xmlns:a16="http://schemas.microsoft.com/office/drawing/2014/main" id="{A40CCC56-8B19-227F-30F9-C938E0EAE247}"/>
              </a:ext>
            </a:extLst>
          </p:cNvPr>
          <p:cNvSpPr txBox="1"/>
          <p:nvPr/>
        </p:nvSpPr>
        <p:spPr>
          <a:xfrm>
            <a:off x="6351349" y="525698"/>
            <a:ext cx="2071687" cy="461665"/>
          </a:xfrm>
          <a:prstGeom prst="rect">
            <a:avLst/>
          </a:prstGeom>
          <a:noFill/>
        </p:spPr>
        <p:txBody>
          <a:bodyPr wrap="square" rtlCol="0">
            <a:spAutoFit/>
          </a:bodyPr>
          <a:lstStyle/>
          <a:p>
            <a:pPr algn="ctr"/>
            <a:r>
              <a:rPr lang="en-US" sz="2400" b="1" dirty="0">
                <a:solidFill>
                  <a:srgbClr val="000000"/>
                </a:solidFill>
                <a:latin typeface="Arial"/>
                <a:cs typeface="Arial"/>
              </a:rPr>
              <a:t>Creator</a:t>
            </a:r>
          </a:p>
        </p:txBody>
      </p:sp>
      <p:sp>
        <p:nvSpPr>
          <p:cNvPr id="11" name="TextBox 10">
            <a:extLst>
              <a:ext uri="{FF2B5EF4-FFF2-40B4-BE49-F238E27FC236}">
                <a16:creationId xmlns:a16="http://schemas.microsoft.com/office/drawing/2014/main" id="{08277161-6D72-8AAF-7FA2-11FA05C00A8E}"/>
              </a:ext>
            </a:extLst>
          </p:cNvPr>
          <p:cNvSpPr txBox="1"/>
          <p:nvPr/>
        </p:nvSpPr>
        <p:spPr>
          <a:xfrm>
            <a:off x="8394990" y="2776805"/>
            <a:ext cx="2071687" cy="461665"/>
          </a:xfrm>
          <a:prstGeom prst="rect">
            <a:avLst/>
          </a:prstGeom>
          <a:noFill/>
        </p:spPr>
        <p:txBody>
          <a:bodyPr wrap="square" rtlCol="0">
            <a:spAutoFit/>
          </a:bodyPr>
          <a:lstStyle/>
          <a:p>
            <a:pPr algn="ctr"/>
            <a:r>
              <a:rPr lang="en-US" sz="2400" b="1" dirty="0">
                <a:solidFill>
                  <a:srgbClr val="000000"/>
                </a:solidFill>
                <a:latin typeface="Arial"/>
                <a:cs typeface="Arial"/>
              </a:rPr>
              <a:t>Challenger</a:t>
            </a:r>
          </a:p>
        </p:txBody>
      </p:sp>
      <p:sp>
        <p:nvSpPr>
          <p:cNvPr id="12" name="Left-right Arrow 11">
            <a:extLst>
              <a:ext uri="{FF2B5EF4-FFF2-40B4-BE49-F238E27FC236}">
                <a16:creationId xmlns:a16="http://schemas.microsoft.com/office/drawing/2014/main" id="{89918408-1178-F4F7-0B8A-AC7FD1657A7C}"/>
              </a:ext>
            </a:extLst>
          </p:cNvPr>
          <p:cNvSpPr/>
          <p:nvPr/>
        </p:nvSpPr>
        <p:spPr>
          <a:xfrm>
            <a:off x="4778506" y="2815207"/>
            <a:ext cx="2634986" cy="436763"/>
          </a:xfrm>
          <a:prstGeom prst="leftRightArrow">
            <a:avLst/>
          </a:prstGeom>
          <a:gradFill>
            <a:gsLst>
              <a:gs pos="0">
                <a:srgbClr val="FFC000">
                  <a:alpha val="49984"/>
                </a:srgbClr>
              </a:gs>
              <a:gs pos="100000">
                <a:srgbClr val="FF0000"/>
              </a:gs>
              <a:gs pos="100000">
                <a:schemeClr val="accent1">
                  <a:lumMod val="45000"/>
                  <a:lumOff val="55000"/>
                </a:schemeClr>
              </a:gs>
              <a:gs pos="100000">
                <a:schemeClr val="accent1">
                  <a:lumMod val="30000"/>
                  <a:lumOff val="70000"/>
                </a:schemeClr>
              </a:gs>
            </a:gsLst>
            <a:lin ang="5400000" scaled="1"/>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Left-right Arrow 12">
            <a:extLst>
              <a:ext uri="{FF2B5EF4-FFF2-40B4-BE49-F238E27FC236}">
                <a16:creationId xmlns:a16="http://schemas.microsoft.com/office/drawing/2014/main" id="{E5DFCA15-3E18-9805-B2C8-530EA5B60F60}"/>
              </a:ext>
            </a:extLst>
          </p:cNvPr>
          <p:cNvSpPr/>
          <p:nvPr/>
        </p:nvSpPr>
        <p:spPr>
          <a:xfrm rot="2859251">
            <a:off x="4134396" y="4439083"/>
            <a:ext cx="1440081" cy="436763"/>
          </a:xfrm>
          <a:prstGeom prst="leftRightArrow">
            <a:avLst/>
          </a:prstGeom>
          <a:gradFill>
            <a:gsLst>
              <a:gs pos="0">
                <a:srgbClr val="FFC000">
                  <a:alpha val="49593"/>
                </a:srgbClr>
              </a:gs>
              <a:gs pos="100000">
                <a:srgbClr val="FF0000"/>
              </a:gs>
              <a:gs pos="100000">
                <a:schemeClr val="accent1">
                  <a:lumMod val="45000"/>
                  <a:lumOff val="55000"/>
                </a:schemeClr>
              </a:gs>
              <a:gs pos="100000">
                <a:schemeClr val="accent1">
                  <a:lumMod val="30000"/>
                  <a:lumOff val="70000"/>
                </a:schemeClr>
              </a:gs>
            </a:gsLst>
            <a:lin ang="5400000" scaled="1"/>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riangle 13">
            <a:extLst>
              <a:ext uri="{FF2B5EF4-FFF2-40B4-BE49-F238E27FC236}">
                <a16:creationId xmlns:a16="http://schemas.microsoft.com/office/drawing/2014/main" id="{DC5ABDA4-8AF3-C906-63CC-A44B36E9D91D}"/>
              </a:ext>
            </a:extLst>
          </p:cNvPr>
          <p:cNvSpPr/>
          <p:nvPr/>
        </p:nvSpPr>
        <p:spPr>
          <a:xfrm rot="10800000">
            <a:off x="4565382" y="3345388"/>
            <a:ext cx="3061230" cy="1439401"/>
          </a:xfrm>
          <a:prstGeom prst="triangle">
            <a:avLst/>
          </a:prstGeom>
          <a:solidFill>
            <a:srgbClr val="FC7CC8">
              <a:alpha val="4902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Left-right Arrow 14">
            <a:extLst>
              <a:ext uri="{FF2B5EF4-FFF2-40B4-BE49-F238E27FC236}">
                <a16:creationId xmlns:a16="http://schemas.microsoft.com/office/drawing/2014/main" id="{BDFA490F-4A9D-C5D8-52C6-9F2379374985}"/>
              </a:ext>
            </a:extLst>
          </p:cNvPr>
          <p:cNvSpPr/>
          <p:nvPr/>
        </p:nvSpPr>
        <p:spPr>
          <a:xfrm rot="18542718">
            <a:off x="6594280" y="4439083"/>
            <a:ext cx="1440081" cy="436763"/>
          </a:xfrm>
          <a:prstGeom prst="leftRightArrow">
            <a:avLst/>
          </a:prstGeom>
          <a:gradFill>
            <a:gsLst>
              <a:gs pos="0">
                <a:srgbClr val="FFC000">
                  <a:alpha val="50136"/>
                </a:srgbClr>
              </a:gs>
              <a:gs pos="100000">
                <a:srgbClr val="FF0000"/>
              </a:gs>
              <a:gs pos="100000">
                <a:schemeClr val="accent1">
                  <a:lumMod val="45000"/>
                  <a:lumOff val="55000"/>
                </a:schemeClr>
              </a:gs>
              <a:gs pos="100000">
                <a:schemeClr val="accent1">
                  <a:lumMod val="30000"/>
                  <a:lumOff val="70000"/>
                </a:schemeClr>
              </a:gs>
            </a:gsLst>
            <a:lin ang="5400000" scaled="1"/>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riangle 15">
            <a:extLst>
              <a:ext uri="{FF2B5EF4-FFF2-40B4-BE49-F238E27FC236}">
                <a16:creationId xmlns:a16="http://schemas.microsoft.com/office/drawing/2014/main" id="{52DE9E35-B3A3-FEBD-2D46-D315EF170CE4}"/>
              </a:ext>
            </a:extLst>
          </p:cNvPr>
          <p:cNvSpPr/>
          <p:nvPr/>
        </p:nvSpPr>
        <p:spPr>
          <a:xfrm>
            <a:off x="4565383" y="1282386"/>
            <a:ext cx="3061232" cy="1439401"/>
          </a:xfrm>
          <a:prstGeom prst="triangle">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2" descr="Shell with pearl. Clam, oyster 3d vector icon. Download a Free Preview or  High Quality Adobe Illustrator Ai, EPS, PDF and High Reso… | Oyster pearl,  Pearls, Oysters">
            <a:extLst>
              <a:ext uri="{FF2B5EF4-FFF2-40B4-BE49-F238E27FC236}">
                <a16:creationId xmlns:a16="http://schemas.microsoft.com/office/drawing/2014/main" id="{6A144579-1A74-4E59-0878-605DB598CABE}"/>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b="9628"/>
          <a:stretch/>
        </p:blipFill>
        <p:spPr bwMode="auto">
          <a:xfrm>
            <a:off x="5500863" y="66063"/>
            <a:ext cx="1190272" cy="1185427"/>
          </a:xfrm>
          <a:prstGeom prst="rect">
            <a:avLst/>
          </a:prstGeom>
          <a:noFill/>
          <a:effectLst>
            <a:softEdge rad="157281"/>
          </a:effectLst>
          <a:extLst>
            <a:ext uri="{909E8E84-426E-40DD-AFC4-6F175D3DCCD1}">
              <a14:hiddenFill xmlns:a14="http://schemas.microsoft.com/office/drawing/2010/main">
                <a:solidFill>
                  <a:srgbClr val="FFFFFF"/>
                </a:solidFill>
              </a14:hiddenFill>
            </a:ext>
          </a:extLst>
        </p:spPr>
      </p:pic>
      <p:pic>
        <p:nvPicPr>
          <p:cNvPr id="18" name="Picture 36" descr="challenge.jpg">
            <a:extLst>
              <a:ext uri="{FF2B5EF4-FFF2-40B4-BE49-F238E27FC236}">
                <a16:creationId xmlns:a16="http://schemas.microsoft.com/office/drawing/2014/main" id="{5ADCEEF3-456C-1979-C235-5E2CBFB640B1}"/>
              </a:ext>
            </a:extLst>
          </p:cNvPr>
          <p:cNvPicPr>
            <a:picLocks noChangeAspect="1"/>
          </p:cNvPicPr>
          <p:nvPr/>
        </p:nvPicPr>
        <p:blipFill>
          <a:blip r:embed="rId7">
            <a:extLst>
              <a:ext uri="{28A0092B-C50C-407E-A947-70E740481C1C}">
                <a14:useLocalDpi xmlns:a14="http://schemas.microsoft.com/office/drawing/2010/main" val="0"/>
              </a:ext>
            </a:extLst>
          </a:blip>
          <a:srcRect l="10001" r="14999"/>
          <a:stretch>
            <a:fillRect/>
          </a:stretch>
        </p:blipFill>
        <p:spPr bwMode="auto">
          <a:xfrm>
            <a:off x="8765908" y="1300521"/>
            <a:ext cx="1329849" cy="1312117"/>
          </a:xfrm>
          <a:prstGeom prst="rect">
            <a:avLst/>
          </a:prstGeom>
          <a:noFill/>
          <a:ln>
            <a:noFill/>
          </a:ln>
          <a:effectLst>
            <a:softEdge rad="231341"/>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 name="Picture 37" descr="imagesCASL8HAC.jpg">
            <a:extLst>
              <a:ext uri="{FF2B5EF4-FFF2-40B4-BE49-F238E27FC236}">
                <a16:creationId xmlns:a16="http://schemas.microsoft.com/office/drawing/2014/main" id="{FE9E048C-BC6F-612A-FF1E-0CD1070AA9F7}"/>
              </a:ext>
            </a:extLst>
          </p:cNvPr>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1964307" y="1302219"/>
            <a:ext cx="1460154" cy="1453202"/>
          </a:xfrm>
          <a:prstGeom prst="rect">
            <a:avLst/>
          </a:prstGeom>
          <a:noFill/>
          <a:ln>
            <a:noFill/>
          </a:ln>
          <a:effectLst>
            <a:softEdge rad="207397"/>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Left-right Arrow 19">
            <a:extLst>
              <a:ext uri="{FF2B5EF4-FFF2-40B4-BE49-F238E27FC236}">
                <a16:creationId xmlns:a16="http://schemas.microsoft.com/office/drawing/2014/main" id="{7D4586ED-E3A8-53BE-9A19-A86AC5612B02}"/>
              </a:ext>
            </a:extLst>
          </p:cNvPr>
          <p:cNvSpPr/>
          <p:nvPr/>
        </p:nvSpPr>
        <p:spPr>
          <a:xfrm rot="8445652">
            <a:off x="4077212" y="1620638"/>
            <a:ext cx="1440081" cy="436763"/>
          </a:xfrm>
          <a:prstGeom prst="leftRightArrow">
            <a:avLst/>
          </a:prstGeom>
          <a:gradFill>
            <a:gsLst>
              <a:gs pos="0">
                <a:srgbClr val="FFC000">
                  <a:alpha val="49593"/>
                </a:srgbClr>
              </a:gs>
              <a:gs pos="100000">
                <a:srgbClr val="FF0000"/>
              </a:gs>
              <a:gs pos="100000">
                <a:schemeClr val="accent1">
                  <a:lumMod val="45000"/>
                  <a:lumOff val="55000"/>
                </a:schemeClr>
              </a:gs>
              <a:gs pos="100000">
                <a:schemeClr val="accent1">
                  <a:lumMod val="30000"/>
                  <a:lumOff val="70000"/>
                </a:schemeClr>
              </a:gs>
            </a:gsLst>
            <a:lin ang="5400000" scaled="1"/>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Left-right Arrow 20">
            <a:extLst>
              <a:ext uri="{FF2B5EF4-FFF2-40B4-BE49-F238E27FC236}">
                <a16:creationId xmlns:a16="http://schemas.microsoft.com/office/drawing/2014/main" id="{CD4DE5AD-732A-4920-1844-C835CC81C15C}"/>
              </a:ext>
            </a:extLst>
          </p:cNvPr>
          <p:cNvSpPr/>
          <p:nvPr/>
        </p:nvSpPr>
        <p:spPr>
          <a:xfrm rot="2529119">
            <a:off x="6537096" y="1620638"/>
            <a:ext cx="1440081" cy="436763"/>
          </a:xfrm>
          <a:prstGeom prst="leftRightArrow">
            <a:avLst/>
          </a:prstGeom>
          <a:gradFill>
            <a:gsLst>
              <a:gs pos="0">
                <a:srgbClr val="FFC000">
                  <a:alpha val="50136"/>
                </a:srgbClr>
              </a:gs>
              <a:gs pos="100000">
                <a:srgbClr val="FF0000"/>
              </a:gs>
              <a:gs pos="100000">
                <a:schemeClr val="accent1">
                  <a:lumMod val="45000"/>
                  <a:lumOff val="55000"/>
                </a:schemeClr>
              </a:gs>
              <a:gs pos="100000">
                <a:schemeClr val="accent1">
                  <a:lumMod val="30000"/>
                  <a:lumOff val="70000"/>
                </a:schemeClr>
              </a:gs>
            </a:gsLst>
            <a:lin ang="5400000" scaled="1"/>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79842763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307BE2-E2A2-77E3-CA41-4EDD45DCE139}"/>
              </a:ext>
            </a:extLst>
          </p:cNvPr>
          <p:cNvSpPr>
            <a:spLocks noGrp="1"/>
          </p:cNvSpPr>
          <p:nvPr>
            <p:ph type="title"/>
          </p:nvPr>
        </p:nvSpPr>
        <p:spPr/>
        <p:txBody>
          <a:bodyPr/>
          <a:lstStyle/>
          <a:p>
            <a:r>
              <a:rPr lang="en-US" dirty="0">
                <a:latin typeface="Arial"/>
                <a:cs typeface="Arial"/>
              </a:rPr>
              <a:t>Do we? Can we? Should we try?</a:t>
            </a:r>
            <a:endParaRPr lang="en-US" dirty="0"/>
          </a:p>
        </p:txBody>
      </p:sp>
      <p:pic>
        <p:nvPicPr>
          <p:cNvPr id="4" name="Content Placeholder 3" descr="Be Positive.jpg">
            <a:extLst>
              <a:ext uri="{FF2B5EF4-FFF2-40B4-BE49-F238E27FC236}">
                <a16:creationId xmlns:a16="http://schemas.microsoft.com/office/drawing/2014/main" id="{C84BC44C-2DE2-A071-6E2E-9ABE45F26A43}"/>
              </a:ext>
            </a:extLst>
          </p:cNvPr>
          <p:cNvPicPr>
            <a:picLocks noGrp="1" noChangeAspect="1"/>
          </p:cNvPicPr>
          <p:nvPr>
            <p:ph idx="1"/>
          </p:nvPr>
        </p:nvPicPr>
        <p:blipFill>
          <a:blip r:embed="rId2"/>
          <a:stretch>
            <a:fillRect/>
          </a:stretch>
        </p:blipFill>
        <p:spPr>
          <a:xfrm>
            <a:off x="3414889" y="1386665"/>
            <a:ext cx="5355166" cy="4090105"/>
          </a:xfrm>
        </p:spPr>
      </p:pic>
    </p:spTree>
    <p:extLst>
      <p:ext uri="{BB962C8B-B14F-4D97-AF65-F5344CB8AC3E}">
        <p14:creationId xmlns:p14="http://schemas.microsoft.com/office/powerpoint/2010/main" val="171174671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307BE2-E2A2-77E3-CA41-4EDD45DCE139}"/>
              </a:ext>
            </a:extLst>
          </p:cNvPr>
          <p:cNvSpPr>
            <a:spLocks noGrp="1"/>
          </p:cNvSpPr>
          <p:nvPr>
            <p:ph type="title"/>
          </p:nvPr>
        </p:nvSpPr>
        <p:spPr>
          <a:xfrm>
            <a:off x="3826933" y="274638"/>
            <a:ext cx="4538134" cy="924278"/>
          </a:xfrm>
        </p:spPr>
        <p:txBody>
          <a:bodyPr/>
          <a:lstStyle/>
          <a:p>
            <a:r>
              <a:rPr lang="en-US" dirty="0">
                <a:latin typeface="Arial"/>
                <a:cs typeface="Arial"/>
              </a:rPr>
              <a:t>Why?</a:t>
            </a:r>
            <a:endParaRPr lang="en-US" dirty="0"/>
          </a:p>
        </p:txBody>
      </p:sp>
      <p:sp>
        <p:nvSpPr>
          <p:cNvPr id="5" name="Content Placeholder 4">
            <a:extLst>
              <a:ext uri="{FF2B5EF4-FFF2-40B4-BE49-F238E27FC236}">
                <a16:creationId xmlns:a16="http://schemas.microsoft.com/office/drawing/2014/main" id="{21979B8D-2F95-7B6D-2709-4F0E3053740E}"/>
              </a:ext>
            </a:extLst>
          </p:cNvPr>
          <p:cNvSpPr>
            <a:spLocks noGrp="1"/>
          </p:cNvSpPr>
          <p:nvPr>
            <p:ph idx="1"/>
          </p:nvPr>
        </p:nvSpPr>
        <p:spPr>
          <a:xfrm>
            <a:off x="3714044" y="1198034"/>
            <a:ext cx="8136465" cy="2209589"/>
          </a:xfrm>
        </p:spPr>
        <p:txBody>
          <a:bodyPr vert="horz" lIns="91440" tIns="45720" rIns="91440" bIns="45720" rtlCol="0" anchor="t">
            <a:normAutofit/>
          </a:bodyPr>
          <a:lstStyle/>
          <a:p>
            <a:pPr marL="0" indent="0">
              <a:buNone/>
            </a:pPr>
            <a:r>
              <a:rPr lang="en-US" dirty="0">
                <a:latin typeface="Arial"/>
                <a:cs typeface="Arial"/>
              </a:rPr>
              <a:t>We need a minimum of 3:1 positive to negative messages to be effective at work</a:t>
            </a:r>
          </a:p>
          <a:p>
            <a:pPr marL="0" indent="0">
              <a:buNone/>
            </a:pPr>
            <a:r>
              <a:rPr lang="en-US" dirty="0">
                <a:latin typeface="Arial"/>
                <a:cs typeface="Arial"/>
              </a:rPr>
              <a:t>(1:1 or less and we are likely head towards clinical depression levels)</a:t>
            </a:r>
          </a:p>
        </p:txBody>
      </p:sp>
      <p:pic>
        <p:nvPicPr>
          <p:cNvPr id="7" name="Content Placeholder 3" descr="C:\Documents and Settings\Ja139116\My Documents\My Pictures\Picture\20130403_163214.jpg">
            <a:extLst>
              <a:ext uri="{FF2B5EF4-FFF2-40B4-BE49-F238E27FC236}">
                <a16:creationId xmlns:a16="http://schemas.microsoft.com/office/drawing/2014/main" id="{AC1C1549-4694-5A2A-2F06-FCD69E39CB86}"/>
              </a:ext>
            </a:extLst>
          </p:cNvPr>
          <p:cNvPicPr>
            <a:picLocks noChangeAspect="1"/>
          </p:cNvPicPr>
          <p:nvPr/>
        </p:nvPicPr>
        <p:blipFill>
          <a:blip r:embed="rId2"/>
          <a:stretch>
            <a:fillRect/>
          </a:stretch>
        </p:blipFill>
        <p:spPr>
          <a:xfrm>
            <a:off x="307093" y="999137"/>
            <a:ext cx="3209925" cy="2409825"/>
          </a:xfrm>
          <a:prstGeom prst="rect">
            <a:avLst/>
          </a:prstGeom>
        </p:spPr>
      </p:pic>
      <p:pic>
        <p:nvPicPr>
          <p:cNvPr id="8" name="Picture 7" descr="http://t0.gstatic.com/images?q=tbn:ANd9GcT-IxKhpElTFwXVTM6VJ_-bROASjv_3qLszgIIDTGK3wFtGIVZMbw">
            <a:extLst>
              <a:ext uri="{FF2B5EF4-FFF2-40B4-BE49-F238E27FC236}">
                <a16:creationId xmlns:a16="http://schemas.microsoft.com/office/drawing/2014/main" id="{274806D0-779F-FCAD-CDD5-306C062517F1}"/>
              </a:ext>
            </a:extLst>
          </p:cNvPr>
          <p:cNvPicPr>
            <a:picLocks noChangeAspect="1"/>
          </p:cNvPicPr>
          <p:nvPr/>
        </p:nvPicPr>
        <p:blipFill>
          <a:blip r:embed="rId3"/>
          <a:stretch>
            <a:fillRect/>
          </a:stretch>
        </p:blipFill>
        <p:spPr>
          <a:xfrm>
            <a:off x="8952619" y="3135136"/>
            <a:ext cx="2908653" cy="2436284"/>
          </a:xfrm>
          <a:prstGeom prst="rect">
            <a:avLst/>
          </a:prstGeom>
        </p:spPr>
      </p:pic>
      <p:sp>
        <p:nvSpPr>
          <p:cNvPr id="10" name="Content Placeholder 4">
            <a:extLst>
              <a:ext uri="{FF2B5EF4-FFF2-40B4-BE49-F238E27FC236}">
                <a16:creationId xmlns:a16="http://schemas.microsoft.com/office/drawing/2014/main" id="{13CD452F-44F5-EB03-B45C-A531E5D3E980}"/>
              </a:ext>
            </a:extLst>
          </p:cNvPr>
          <p:cNvSpPr txBox="1">
            <a:spLocks/>
          </p:cNvSpPr>
          <p:nvPr/>
        </p:nvSpPr>
        <p:spPr>
          <a:xfrm>
            <a:off x="536222" y="3996267"/>
            <a:ext cx="8136465" cy="1616923"/>
          </a:xfrm>
          <a:prstGeom prst="rect">
            <a:avLst/>
          </a:prstGeom>
        </p:spPr>
        <p:txBody>
          <a:bodyPr vert="horz" lIns="91440" tIns="45720" rIns="91440" bIns="45720" rtlCol="0" anchor="t">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r">
              <a:buNone/>
            </a:pPr>
            <a:r>
              <a:rPr lang="en-US" dirty="0">
                <a:latin typeface="Arial"/>
                <a:cs typeface="Arial"/>
              </a:rPr>
              <a:t>Important relationships (e.g. partner) - 5:1 positive to negative messages</a:t>
            </a:r>
          </a:p>
        </p:txBody>
      </p:sp>
    </p:spTree>
    <p:extLst>
      <p:ext uri="{BB962C8B-B14F-4D97-AF65-F5344CB8AC3E}">
        <p14:creationId xmlns:p14="http://schemas.microsoft.com/office/powerpoint/2010/main" val="172935636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17DD329-C979-5C9C-A95A-2480CA82E181}"/>
              </a:ext>
            </a:extLst>
          </p:cNvPr>
          <p:cNvSpPr>
            <a:spLocks noGrp="1"/>
          </p:cNvSpPr>
          <p:nvPr>
            <p:ph idx="1"/>
          </p:nvPr>
        </p:nvSpPr>
        <p:spPr>
          <a:xfrm>
            <a:off x="457201" y="487891"/>
            <a:ext cx="11389076" cy="5234164"/>
          </a:xfrm>
        </p:spPr>
        <p:txBody>
          <a:bodyPr vert="horz" lIns="91440" tIns="45720" rIns="91440" bIns="45720" rtlCol="0" anchor="t">
            <a:normAutofit fontScale="92500" lnSpcReduction="10000"/>
          </a:bodyPr>
          <a:lstStyle/>
          <a:p>
            <a:pPr>
              <a:buFont typeface="Times" pitchFamily="2" charset="0"/>
              <a:buNone/>
            </a:pPr>
            <a:r>
              <a:rPr lang="en-GB" altLang="en-US" sz="5200" dirty="0">
                <a:latin typeface="Comic Sans MS" panose="030F0902030302020204" pitchFamily="66" charset="0"/>
              </a:rPr>
              <a:t>What are you focusing on?</a:t>
            </a:r>
          </a:p>
          <a:p>
            <a:pPr>
              <a:buFont typeface="Times" pitchFamily="2" charset="0"/>
              <a:buNone/>
            </a:pPr>
            <a:r>
              <a:rPr lang="en-GB" altLang="en-US" sz="1700" dirty="0"/>
              <a:t>			</a:t>
            </a:r>
          </a:p>
          <a:p>
            <a:pPr>
              <a:buNone/>
            </a:pPr>
            <a:r>
              <a:rPr lang="en-GB" altLang="en-US" sz="5200" dirty="0">
                <a:latin typeface="Comic Sans MS"/>
              </a:rPr>
              <a:t>	 1 x 1 = 1</a:t>
            </a:r>
          </a:p>
          <a:p>
            <a:pPr>
              <a:buFont typeface="Times" pitchFamily="2" charset="0"/>
              <a:buNone/>
            </a:pPr>
            <a:endParaRPr lang="en-GB" altLang="en-US" sz="1700" dirty="0">
              <a:latin typeface="Comic Sans MS" panose="030F0902030302020204" pitchFamily="66" charset="0"/>
            </a:endParaRPr>
          </a:p>
          <a:p>
            <a:pPr>
              <a:buNone/>
            </a:pPr>
            <a:r>
              <a:rPr lang="en-GB" altLang="en-US" sz="5200" dirty="0">
                <a:latin typeface="Comic Sans MS"/>
              </a:rPr>
              <a:t>		  2 x 2 = 4</a:t>
            </a:r>
          </a:p>
          <a:p>
            <a:pPr>
              <a:buFont typeface="Times" pitchFamily="2" charset="0"/>
              <a:buNone/>
            </a:pPr>
            <a:endParaRPr lang="en-GB" altLang="en-US" sz="1700" dirty="0">
              <a:latin typeface="Comic Sans MS" panose="030F0902030302020204" pitchFamily="66" charset="0"/>
            </a:endParaRPr>
          </a:p>
          <a:p>
            <a:pPr>
              <a:buNone/>
            </a:pPr>
            <a:r>
              <a:rPr lang="en-GB" altLang="en-US" sz="5200" dirty="0">
                <a:latin typeface="Comic Sans MS"/>
              </a:rPr>
              <a:t>	  	   3 x 3 = 9</a:t>
            </a:r>
          </a:p>
          <a:p>
            <a:pPr>
              <a:buFont typeface="Times" pitchFamily="2" charset="0"/>
              <a:buNone/>
            </a:pPr>
            <a:endParaRPr lang="en-GB" altLang="en-US" sz="1700" dirty="0">
              <a:latin typeface="Comic Sans MS" panose="030F0902030302020204" pitchFamily="66" charset="0"/>
            </a:endParaRPr>
          </a:p>
          <a:p>
            <a:pPr>
              <a:buNone/>
            </a:pPr>
            <a:r>
              <a:rPr lang="en-GB" altLang="en-US" sz="5200" dirty="0">
                <a:latin typeface="Comic Sans MS"/>
              </a:rPr>
              <a:t>		      4 x 4 = 15</a:t>
            </a:r>
            <a:endParaRPr lang="en-GB" sz="4000" dirty="0">
              <a:latin typeface="Comic Sans MS"/>
            </a:endParaRPr>
          </a:p>
        </p:txBody>
      </p:sp>
    </p:spTree>
    <p:extLst>
      <p:ext uri="{BB962C8B-B14F-4D97-AF65-F5344CB8AC3E}">
        <p14:creationId xmlns:p14="http://schemas.microsoft.com/office/powerpoint/2010/main" val="48428941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307BE2-E2A2-77E3-CA41-4EDD45DCE139}"/>
              </a:ext>
            </a:extLst>
          </p:cNvPr>
          <p:cNvSpPr>
            <a:spLocks noGrp="1"/>
          </p:cNvSpPr>
          <p:nvPr>
            <p:ph type="title"/>
          </p:nvPr>
        </p:nvSpPr>
        <p:spPr>
          <a:xfrm>
            <a:off x="2975563" y="255823"/>
            <a:ext cx="6238522" cy="924278"/>
          </a:xfrm>
        </p:spPr>
        <p:txBody>
          <a:bodyPr>
            <a:normAutofit/>
          </a:bodyPr>
          <a:lstStyle/>
          <a:p>
            <a:r>
              <a:rPr lang="en-US" dirty="0">
                <a:latin typeface="Arial"/>
                <a:cs typeface="Arial"/>
              </a:rPr>
              <a:t>Listening and Coaching</a:t>
            </a:r>
          </a:p>
        </p:txBody>
      </p:sp>
      <p:sp>
        <p:nvSpPr>
          <p:cNvPr id="3" name="TextBox 5">
            <a:extLst>
              <a:ext uri="{FF2B5EF4-FFF2-40B4-BE49-F238E27FC236}">
                <a16:creationId xmlns:a16="http://schemas.microsoft.com/office/drawing/2014/main" id="{1E37B664-F3F7-80FF-440F-3039B799F93F}"/>
              </a:ext>
            </a:extLst>
          </p:cNvPr>
          <p:cNvSpPr txBox="1">
            <a:spLocks noChangeArrowheads="1"/>
          </p:cNvSpPr>
          <p:nvPr/>
        </p:nvSpPr>
        <p:spPr bwMode="auto">
          <a:xfrm>
            <a:off x="7062316" y="2530976"/>
            <a:ext cx="4301773" cy="1086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r>
              <a:rPr lang="en-GB" altLang="en-US" sz="3200" i="1" dirty="0">
                <a:cs typeface="Arial"/>
              </a:rPr>
              <a:t>“You’ve not arrived until you’ve spoken” </a:t>
            </a:r>
            <a:endParaRPr lang="en-GB" altLang="en-US" sz="3200" dirty="0">
              <a:cs typeface="Arial"/>
            </a:endParaRPr>
          </a:p>
        </p:txBody>
      </p:sp>
      <p:pic>
        <p:nvPicPr>
          <p:cNvPr id="4" name="Picture 3" descr="Time To Think">
            <a:extLst>
              <a:ext uri="{FF2B5EF4-FFF2-40B4-BE49-F238E27FC236}">
                <a16:creationId xmlns:a16="http://schemas.microsoft.com/office/drawing/2014/main" id="{58323C7A-BB8B-6515-6359-C30C9A2A49E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38820" y="1922787"/>
            <a:ext cx="1512887" cy="2309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5">
            <a:extLst>
              <a:ext uri="{FF2B5EF4-FFF2-40B4-BE49-F238E27FC236}">
                <a16:creationId xmlns:a16="http://schemas.microsoft.com/office/drawing/2014/main" id="{E4342394-2BD3-EFA2-2756-6C9C3C705A0C}"/>
              </a:ext>
            </a:extLst>
          </p:cNvPr>
          <p:cNvSpPr txBox="1">
            <a:spLocks noChangeArrowheads="1"/>
          </p:cNvSpPr>
          <p:nvPr/>
        </p:nvSpPr>
        <p:spPr bwMode="auto">
          <a:xfrm>
            <a:off x="100835" y="2258162"/>
            <a:ext cx="5233105" cy="16261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altLang="en-US" sz="3200" i="1" dirty="0">
                <a:cs typeface="Arial"/>
              </a:rPr>
              <a:t>“The single most dignifying thing you can do for someone, is to just listen” </a:t>
            </a:r>
            <a:endParaRPr lang="en-GB" altLang="en-US" sz="3200">
              <a:cs typeface="Arial"/>
            </a:endParaRPr>
          </a:p>
        </p:txBody>
      </p:sp>
      <p:sp>
        <p:nvSpPr>
          <p:cNvPr id="12" name="TextBox 5">
            <a:extLst>
              <a:ext uri="{FF2B5EF4-FFF2-40B4-BE49-F238E27FC236}">
                <a16:creationId xmlns:a16="http://schemas.microsoft.com/office/drawing/2014/main" id="{641CE3B3-6DD3-F47D-F607-483809A0FD6E}"/>
              </a:ext>
            </a:extLst>
          </p:cNvPr>
          <p:cNvSpPr txBox="1">
            <a:spLocks noChangeArrowheads="1"/>
          </p:cNvSpPr>
          <p:nvPr/>
        </p:nvSpPr>
        <p:spPr bwMode="auto">
          <a:xfrm>
            <a:off x="3943760" y="4527698"/>
            <a:ext cx="4301773"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altLang="en-US" sz="3200" i="1" dirty="0">
                <a:cs typeface="Arial"/>
              </a:rPr>
              <a:t>“Listen with Fascination” </a:t>
            </a:r>
            <a:endParaRPr lang="en-GB" altLang="en-US" sz="3200" dirty="0">
              <a:cs typeface="Arial"/>
            </a:endParaRPr>
          </a:p>
        </p:txBody>
      </p:sp>
    </p:spTree>
    <p:extLst>
      <p:ext uri="{BB962C8B-B14F-4D97-AF65-F5344CB8AC3E}">
        <p14:creationId xmlns:p14="http://schemas.microsoft.com/office/powerpoint/2010/main" val="386606009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307BE2-E2A2-77E3-CA41-4EDD45DCE139}"/>
              </a:ext>
            </a:extLst>
          </p:cNvPr>
          <p:cNvSpPr>
            <a:spLocks noGrp="1"/>
          </p:cNvSpPr>
          <p:nvPr>
            <p:ph type="title"/>
          </p:nvPr>
        </p:nvSpPr>
        <p:spPr>
          <a:xfrm>
            <a:off x="569248" y="-851"/>
            <a:ext cx="10810521" cy="1742425"/>
          </a:xfrm>
        </p:spPr>
        <p:txBody>
          <a:bodyPr>
            <a:normAutofit/>
          </a:bodyPr>
          <a:lstStyle/>
          <a:p>
            <a:r>
              <a:rPr lang="en-US" b="1" dirty="0">
                <a:latin typeface="Arial"/>
                <a:cs typeface="Arial"/>
              </a:rPr>
              <a:t>Relationships and People Dynamics:</a:t>
            </a:r>
            <a:r>
              <a:rPr lang="en-US" dirty="0">
                <a:latin typeface="Arial"/>
                <a:cs typeface="Arial"/>
              </a:rPr>
              <a:t> </a:t>
            </a:r>
            <a:br>
              <a:rPr lang="en-US" dirty="0">
                <a:latin typeface="Arial"/>
                <a:cs typeface="Arial"/>
              </a:rPr>
            </a:br>
            <a:r>
              <a:rPr lang="en-US" sz="4000" dirty="0">
                <a:latin typeface="Arial"/>
                <a:cs typeface="Arial"/>
              </a:rPr>
              <a:t>What have you been thinking and feeling?</a:t>
            </a:r>
            <a:r>
              <a:rPr lang="en-US" dirty="0">
                <a:latin typeface="Arial"/>
                <a:cs typeface="Arial"/>
              </a:rPr>
              <a:t> </a:t>
            </a:r>
          </a:p>
        </p:txBody>
      </p:sp>
      <p:pic>
        <p:nvPicPr>
          <p:cNvPr id="4" name="Picture 3" descr="Time To Think">
            <a:extLst>
              <a:ext uri="{FF2B5EF4-FFF2-40B4-BE49-F238E27FC236}">
                <a16:creationId xmlns:a16="http://schemas.microsoft.com/office/drawing/2014/main" id="{58323C7A-BB8B-6515-6359-C30C9A2A49E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420000">
            <a:off x="10255725" y="3214176"/>
            <a:ext cx="1512887" cy="2309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TextBox 5">
            <a:extLst>
              <a:ext uri="{FF2B5EF4-FFF2-40B4-BE49-F238E27FC236}">
                <a16:creationId xmlns:a16="http://schemas.microsoft.com/office/drawing/2014/main" id="{641CE3B3-6DD3-F47D-F607-483809A0FD6E}"/>
              </a:ext>
            </a:extLst>
          </p:cNvPr>
          <p:cNvSpPr txBox="1">
            <a:spLocks noChangeArrowheads="1"/>
          </p:cNvSpPr>
          <p:nvPr/>
        </p:nvSpPr>
        <p:spPr bwMode="auto">
          <a:xfrm>
            <a:off x="7272498" y="4527698"/>
            <a:ext cx="3082572"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altLang="en-US" sz="3200" i="1" dirty="0">
                <a:cs typeface="Arial"/>
              </a:rPr>
              <a:t>“Listening with Fascination?” </a:t>
            </a:r>
            <a:endParaRPr lang="en-GB" altLang="en-US" sz="3200" dirty="0">
              <a:cs typeface="Arial"/>
            </a:endParaRPr>
          </a:p>
        </p:txBody>
      </p:sp>
      <p:pic>
        <p:nvPicPr>
          <p:cNvPr id="7" name="Content Placeholder 3" descr="Be Positive.jpg">
            <a:extLst>
              <a:ext uri="{FF2B5EF4-FFF2-40B4-BE49-F238E27FC236}">
                <a16:creationId xmlns:a16="http://schemas.microsoft.com/office/drawing/2014/main" id="{EDDB0527-1E98-DB56-E31D-51DA8CE570EB}"/>
              </a:ext>
            </a:extLst>
          </p:cNvPr>
          <p:cNvPicPr>
            <a:picLocks noGrp="1" noChangeAspect="1"/>
          </p:cNvPicPr>
          <p:nvPr>
            <p:ph idx="1"/>
          </p:nvPr>
        </p:nvPicPr>
        <p:blipFill>
          <a:blip r:embed="rId4"/>
          <a:stretch>
            <a:fillRect/>
          </a:stretch>
        </p:blipFill>
        <p:spPr>
          <a:xfrm>
            <a:off x="6246321" y="1675423"/>
            <a:ext cx="2571861" cy="2004632"/>
          </a:xfrm>
        </p:spPr>
      </p:pic>
      <p:pic>
        <p:nvPicPr>
          <p:cNvPr id="8" name="Picture 7" descr="A collage of different people&#10;&#10;Description automatically generated">
            <a:extLst>
              <a:ext uri="{FF2B5EF4-FFF2-40B4-BE49-F238E27FC236}">
                <a16:creationId xmlns:a16="http://schemas.microsoft.com/office/drawing/2014/main" id="{39B0A61A-4BD2-480B-4A5E-D44F19A05147}"/>
              </a:ext>
            </a:extLst>
          </p:cNvPr>
          <p:cNvPicPr>
            <a:picLocks noChangeAspect="1"/>
          </p:cNvPicPr>
          <p:nvPr/>
        </p:nvPicPr>
        <p:blipFill>
          <a:blip r:embed="rId5"/>
          <a:stretch>
            <a:fillRect/>
          </a:stretch>
        </p:blipFill>
        <p:spPr>
          <a:xfrm>
            <a:off x="192004" y="1538036"/>
            <a:ext cx="3522245" cy="2153654"/>
          </a:xfrm>
          <a:prstGeom prst="rect">
            <a:avLst/>
          </a:prstGeom>
        </p:spPr>
      </p:pic>
      <p:sp>
        <p:nvSpPr>
          <p:cNvPr id="9" name="TextBox 5">
            <a:extLst>
              <a:ext uri="{FF2B5EF4-FFF2-40B4-BE49-F238E27FC236}">
                <a16:creationId xmlns:a16="http://schemas.microsoft.com/office/drawing/2014/main" id="{79A609C8-B879-C9C9-A2AC-78EC21349251}"/>
              </a:ext>
            </a:extLst>
          </p:cNvPr>
          <p:cNvSpPr txBox="1">
            <a:spLocks noChangeArrowheads="1"/>
          </p:cNvSpPr>
          <p:nvPr/>
        </p:nvSpPr>
        <p:spPr bwMode="auto">
          <a:xfrm>
            <a:off x="8812539" y="1736371"/>
            <a:ext cx="3082572"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altLang="en-US" sz="3200" i="1" dirty="0">
                <a:cs typeface="Arial"/>
              </a:rPr>
              <a:t>“3:1 positive messages?” </a:t>
            </a:r>
            <a:endParaRPr lang="en-GB" altLang="en-US" sz="3200">
              <a:cs typeface="Arial"/>
            </a:endParaRPr>
          </a:p>
        </p:txBody>
      </p:sp>
      <p:pic>
        <p:nvPicPr>
          <p:cNvPr id="10" name="Picture 9" descr="A screenshot of a diagram&#10;&#10;Description automatically generated">
            <a:extLst>
              <a:ext uri="{FF2B5EF4-FFF2-40B4-BE49-F238E27FC236}">
                <a16:creationId xmlns:a16="http://schemas.microsoft.com/office/drawing/2014/main" id="{0A194FCC-AF5A-E5F6-E959-D89C36040600}"/>
              </a:ext>
            </a:extLst>
          </p:cNvPr>
          <p:cNvPicPr>
            <a:picLocks noChangeAspect="1"/>
          </p:cNvPicPr>
          <p:nvPr/>
        </p:nvPicPr>
        <p:blipFill>
          <a:blip r:embed="rId6"/>
          <a:stretch>
            <a:fillRect/>
          </a:stretch>
        </p:blipFill>
        <p:spPr>
          <a:xfrm>
            <a:off x="2879558" y="3684170"/>
            <a:ext cx="3216443" cy="2032335"/>
          </a:xfrm>
          <a:prstGeom prst="rect">
            <a:avLst/>
          </a:prstGeom>
        </p:spPr>
      </p:pic>
      <p:sp>
        <p:nvSpPr>
          <p:cNvPr id="11" name="TextBox 5">
            <a:extLst>
              <a:ext uri="{FF2B5EF4-FFF2-40B4-BE49-F238E27FC236}">
                <a16:creationId xmlns:a16="http://schemas.microsoft.com/office/drawing/2014/main" id="{4AB20261-93D8-67FC-AC6E-56339D5EDE9F}"/>
              </a:ext>
            </a:extLst>
          </p:cNvPr>
          <p:cNvSpPr txBox="1">
            <a:spLocks noChangeArrowheads="1"/>
          </p:cNvSpPr>
          <p:nvPr/>
        </p:nvSpPr>
        <p:spPr bwMode="auto">
          <a:xfrm>
            <a:off x="29485" y="3902054"/>
            <a:ext cx="2849962" cy="15937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altLang="en-US" sz="3200" i="1" dirty="0">
                <a:cs typeface="Arial"/>
              </a:rPr>
              <a:t>“Choosing your state and mindset?” </a:t>
            </a:r>
            <a:endParaRPr lang="en-GB" altLang="en-US" sz="3200" dirty="0">
              <a:cs typeface="Arial"/>
            </a:endParaRPr>
          </a:p>
        </p:txBody>
      </p:sp>
    </p:spTree>
    <p:extLst>
      <p:ext uri="{BB962C8B-B14F-4D97-AF65-F5344CB8AC3E}">
        <p14:creationId xmlns:p14="http://schemas.microsoft.com/office/powerpoint/2010/main" val="28412390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307BE2-E2A2-77E3-CA41-4EDD45DCE139}"/>
              </a:ext>
            </a:extLst>
          </p:cNvPr>
          <p:cNvSpPr>
            <a:spLocks noGrp="1"/>
          </p:cNvSpPr>
          <p:nvPr>
            <p:ph type="title"/>
          </p:nvPr>
        </p:nvSpPr>
        <p:spPr>
          <a:xfrm>
            <a:off x="846038" y="263971"/>
            <a:ext cx="10513742" cy="924278"/>
          </a:xfrm>
        </p:spPr>
        <p:txBody>
          <a:bodyPr>
            <a:normAutofit/>
          </a:bodyPr>
          <a:lstStyle/>
          <a:p>
            <a:r>
              <a:rPr lang="en-US" dirty="0">
                <a:latin typeface="Arial"/>
                <a:cs typeface="Arial"/>
              </a:rPr>
              <a:t>What is conflict? </a:t>
            </a:r>
            <a:endParaRPr lang="en-US" dirty="0"/>
          </a:p>
        </p:txBody>
      </p:sp>
      <p:sp>
        <p:nvSpPr>
          <p:cNvPr id="3" name="TextBox 5">
            <a:extLst>
              <a:ext uri="{FF2B5EF4-FFF2-40B4-BE49-F238E27FC236}">
                <a16:creationId xmlns:a16="http://schemas.microsoft.com/office/drawing/2014/main" id="{1E37B664-F3F7-80FF-440F-3039B799F93F}"/>
              </a:ext>
            </a:extLst>
          </p:cNvPr>
          <p:cNvSpPr txBox="1">
            <a:spLocks noChangeArrowheads="1"/>
          </p:cNvSpPr>
          <p:nvPr/>
        </p:nvSpPr>
        <p:spPr bwMode="auto">
          <a:xfrm>
            <a:off x="517511" y="1304295"/>
            <a:ext cx="4457993"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sz="2400" dirty="0">
                <a:solidFill>
                  <a:srgbClr val="1F1F1F"/>
                </a:solidFill>
                <a:latin typeface="Arial"/>
                <a:cs typeface="Arial"/>
              </a:rPr>
              <a:t>A state of mind in which a person experiences a clash of opposing feelings or needs.</a:t>
            </a:r>
            <a:endParaRPr lang="en-GB" sz="2400" dirty="0">
              <a:solidFill>
                <a:srgbClr val="000000"/>
              </a:solidFill>
              <a:latin typeface="Arial"/>
              <a:cs typeface="Arial"/>
            </a:endParaRPr>
          </a:p>
        </p:txBody>
      </p:sp>
      <p:sp>
        <p:nvSpPr>
          <p:cNvPr id="5" name="TextBox 5">
            <a:extLst>
              <a:ext uri="{FF2B5EF4-FFF2-40B4-BE49-F238E27FC236}">
                <a16:creationId xmlns:a16="http://schemas.microsoft.com/office/drawing/2014/main" id="{A48B9A52-D1AB-50F6-D640-AC28A34B8AF7}"/>
              </a:ext>
            </a:extLst>
          </p:cNvPr>
          <p:cNvSpPr txBox="1">
            <a:spLocks noChangeArrowheads="1"/>
          </p:cNvSpPr>
          <p:nvPr/>
        </p:nvSpPr>
        <p:spPr bwMode="auto">
          <a:xfrm>
            <a:off x="7460176" y="1304295"/>
            <a:ext cx="3901612"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sz="2400" dirty="0">
                <a:solidFill>
                  <a:srgbClr val="1F1F1F"/>
                </a:solidFill>
                <a:latin typeface="Arial"/>
                <a:cs typeface="Arial"/>
              </a:rPr>
              <a:t>An incompatibility between two or more opinions, principles, or interests.</a:t>
            </a:r>
            <a:endParaRPr lang="en-GB" sz="2400" dirty="0">
              <a:solidFill>
                <a:srgbClr val="000000"/>
              </a:solidFill>
              <a:latin typeface="Arial"/>
              <a:cs typeface="Arial"/>
            </a:endParaRPr>
          </a:p>
        </p:txBody>
      </p:sp>
      <p:sp>
        <p:nvSpPr>
          <p:cNvPr id="7" name="TextBox 5">
            <a:extLst>
              <a:ext uri="{FF2B5EF4-FFF2-40B4-BE49-F238E27FC236}">
                <a16:creationId xmlns:a16="http://schemas.microsoft.com/office/drawing/2014/main" id="{17142EB5-8BA5-95AD-EBBB-DDF053ADD961}"/>
              </a:ext>
            </a:extLst>
          </p:cNvPr>
          <p:cNvSpPr txBox="1">
            <a:spLocks noChangeArrowheads="1"/>
          </p:cNvSpPr>
          <p:nvPr/>
        </p:nvSpPr>
        <p:spPr bwMode="auto">
          <a:xfrm>
            <a:off x="-208206" y="4739342"/>
            <a:ext cx="12404564" cy="855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sz="2400" i="1" dirty="0">
                <a:solidFill>
                  <a:srgbClr val="202124"/>
                </a:solidFill>
                <a:latin typeface="Arial"/>
                <a:cs typeface="Arial"/>
              </a:rPr>
              <a:t>Dispute, disagreement, difference of opinion, dissension, </a:t>
            </a:r>
            <a:endParaRPr lang="en-GB" sz="2400" i="1">
              <a:solidFill>
                <a:srgbClr val="000000"/>
              </a:solidFill>
              <a:latin typeface="Myriad Pro"/>
              <a:cs typeface="Arial"/>
            </a:endParaRPr>
          </a:p>
          <a:p>
            <a:pPr algn="ctr"/>
            <a:r>
              <a:rPr lang="en-GB" sz="2400" i="1" dirty="0">
                <a:solidFill>
                  <a:srgbClr val="202124"/>
                </a:solidFill>
                <a:latin typeface="Arial"/>
                <a:cs typeface="Arial"/>
              </a:rPr>
              <a:t>discord, friction, contention, exchange</a:t>
            </a:r>
            <a:endParaRPr lang="en-GB" sz="2400" i="1"/>
          </a:p>
        </p:txBody>
      </p:sp>
      <p:pic>
        <p:nvPicPr>
          <p:cNvPr id="9" name="Picture 8" descr="9 Internal Conflict Examples at the ...">
            <a:extLst>
              <a:ext uri="{FF2B5EF4-FFF2-40B4-BE49-F238E27FC236}">
                <a16:creationId xmlns:a16="http://schemas.microsoft.com/office/drawing/2014/main" id="{48550851-EDB6-1980-7EF0-F33DC26CC4A8}"/>
              </a:ext>
            </a:extLst>
          </p:cNvPr>
          <p:cNvPicPr>
            <a:picLocks noChangeAspect="1"/>
          </p:cNvPicPr>
          <p:nvPr/>
        </p:nvPicPr>
        <p:blipFill>
          <a:blip r:embed="rId3"/>
          <a:stretch>
            <a:fillRect/>
          </a:stretch>
        </p:blipFill>
        <p:spPr>
          <a:xfrm>
            <a:off x="685423" y="2644624"/>
            <a:ext cx="4120394" cy="1871133"/>
          </a:xfrm>
          <a:prstGeom prst="rect">
            <a:avLst/>
          </a:prstGeom>
        </p:spPr>
      </p:pic>
      <p:pic>
        <p:nvPicPr>
          <p:cNvPr id="10" name="Picture 9" descr="constructive conflict ...">
            <a:extLst>
              <a:ext uri="{FF2B5EF4-FFF2-40B4-BE49-F238E27FC236}">
                <a16:creationId xmlns:a16="http://schemas.microsoft.com/office/drawing/2014/main" id="{15483929-5197-0701-8007-D03606643273}"/>
              </a:ext>
            </a:extLst>
          </p:cNvPr>
          <p:cNvPicPr>
            <a:picLocks noChangeAspect="1"/>
          </p:cNvPicPr>
          <p:nvPr/>
        </p:nvPicPr>
        <p:blipFill>
          <a:blip r:embed="rId4"/>
          <a:stretch>
            <a:fillRect/>
          </a:stretch>
        </p:blipFill>
        <p:spPr>
          <a:xfrm>
            <a:off x="7570863" y="2645380"/>
            <a:ext cx="3666369" cy="1869621"/>
          </a:xfrm>
          <a:prstGeom prst="rect">
            <a:avLst/>
          </a:prstGeom>
        </p:spPr>
      </p:pic>
    </p:spTree>
    <p:extLst>
      <p:ext uri="{BB962C8B-B14F-4D97-AF65-F5344CB8AC3E}">
        <p14:creationId xmlns:p14="http://schemas.microsoft.com/office/powerpoint/2010/main" val="232446723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307BE2-E2A2-77E3-CA41-4EDD45DCE139}"/>
              </a:ext>
            </a:extLst>
          </p:cNvPr>
          <p:cNvSpPr>
            <a:spLocks noGrp="1"/>
          </p:cNvSpPr>
          <p:nvPr>
            <p:ph type="title"/>
          </p:nvPr>
        </p:nvSpPr>
        <p:spPr>
          <a:xfrm>
            <a:off x="833943" y="239781"/>
            <a:ext cx="10513742" cy="924278"/>
          </a:xfrm>
        </p:spPr>
        <p:txBody>
          <a:bodyPr>
            <a:normAutofit/>
          </a:bodyPr>
          <a:lstStyle/>
          <a:p>
            <a:r>
              <a:rPr lang="en-US" dirty="0">
                <a:latin typeface="Arial"/>
                <a:cs typeface="Arial"/>
              </a:rPr>
              <a:t>Conflict: Why does it happen?</a:t>
            </a:r>
            <a:endParaRPr lang="en-US" dirty="0"/>
          </a:p>
        </p:txBody>
      </p:sp>
      <p:sp>
        <p:nvSpPr>
          <p:cNvPr id="12" name="TextBox 5">
            <a:extLst>
              <a:ext uri="{FF2B5EF4-FFF2-40B4-BE49-F238E27FC236}">
                <a16:creationId xmlns:a16="http://schemas.microsoft.com/office/drawing/2014/main" id="{641CE3B3-6DD3-F47D-F607-483809A0FD6E}"/>
              </a:ext>
            </a:extLst>
          </p:cNvPr>
          <p:cNvSpPr txBox="1">
            <a:spLocks noChangeArrowheads="1"/>
          </p:cNvSpPr>
          <p:nvPr/>
        </p:nvSpPr>
        <p:spPr bwMode="auto">
          <a:xfrm>
            <a:off x="3520519" y="3258273"/>
            <a:ext cx="4301773"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en-GB" altLang="en-US" sz="3200" i="1" dirty="0">
                <a:cs typeface="Arial"/>
              </a:rPr>
              <a:t>We see things differently </a:t>
            </a:r>
            <a:endParaRPr lang="en-GB" altLang="en-US" sz="3200" dirty="0">
              <a:cs typeface="Arial"/>
            </a:endParaRPr>
          </a:p>
        </p:txBody>
      </p:sp>
      <p:sp>
        <p:nvSpPr>
          <p:cNvPr id="7" name="Vertical Scroll 2">
            <a:extLst>
              <a:ext uri="{FF2B5EF4-FFF2-40B4-BE49-F238E27FC236}">
                <a16:creationId xmlns:a16="http://schemas.microsoft.com/office/drawing/2014/main" id="{2D7B383E-1B32-EB2E-7CB6-AB2756E85A95}"/>
              </a:ext>
            </a:extLst>
          </p:cNvPr>
          <p:cNvSpPr/>
          <p:nvPr/>
        </p:nvSpPr>
        <p:spPr>
          <a:xfrm rot="-480000">
            <a:off x="581585" y="1694807"/>
            <a:ext cx="3742869" cy="2375636"/>
          </a:xfrm>
          <a:prstGeom prst="verticalScroll">
            <a:avLst/>
          </a:prstGeom>
          <a:solidFill>
            <a:schemeClr val="accent3">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4000" i="1" dirty="0">
                <a:solidFill>
                  <a:schemeClr val="tx1"/>
                </a:solidFill>
                <a:latin typeface="Arial"/>
                <a:cs typeface="Arial"/>
              </a:rPr>
              <a:t>There is nowt so queer as folk</a:t>
            </a:r>
          </a:p>
        </p:txBody>
      </p:sp>
      <p:pic>
        <p:nvPicPr>
          <p:cNvPr id="8" name="Picture 7" descr="See things differently. — Lethbridge ...">
            <a:extLst>
              <a:ext uri="{FF2B5EF4-FFF2-40B4-BE49-F238E27FC236}">
                <a16:creationId xmlns:a16="http://schemas.microsoft.com/office/drawing/2014/main" id="{BA25E131-E8C2-8C05-75C8-659139A3E953}"/>
              </a:ext>
            </a:extLst>
          </p:cNvPr>
          <p:cNvPicPr>
            <a:picLocks noChangeAspect="1"/>
          </p:cNvPicPr>
          <p:nvPr/>
        </p:nvPicPr>
        <p:blipFill>
          <a:blip r:embed="rId3"/>
          <a:stretch>
            <a:fillRect/>
          </a:stretch>
        </p:blipFill>
        <p:spPr>
          <a:xfrm>
            <a:off x="7816062" y="2192295"/>
            <a:ext cx="4101466" cy="3533612"/>
          </a:xfrm>
          <a:prstGeom prst="rect">
            <a:avLst/>
          </a:prstGeom>
        </p:spPr>
      </p:pic>
      <p:sp>
        <p:nvSpPr>
          <p:cNvPr id="3" name="TextBox 5">
            <a:extLst>
              <a:ext uri="{FF2B5EF4-FFF2-40B4-BE49-F238E27FC236}">
                <a16:creationId xmlns:a16="http://schemas.microsoft.com/office/drawing/2014/main" id="{1E37B664-F3F7-80FF-440F-3039B799F93F}"/>
              </a:ext>
            </a:extLst>
          </p:cNvPr>
          <p:cNvSpPr txBox="1">
            <a:spLocks noChangeArrowheads="1"/>
          </p:cNvSpPr>
          <p:nvPr/>
        </p:nvSpPr>
        <p:spPr bwMode="auto">
          <a:xfrm>
            <a:off x="4306297" y="1448509"/>
            <a:ext cx="5498184"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ltLang="en-US" sz="3200" i="1" dirty="0">
                <a:cs typeface="Arial"/>
              </a:rPr>
              <a:t>We are all different, complex, weird and wonderful </a:t>
            </a:r>
            <a:endParaRPr lang="en-US"/>
          </a:p>
        </p:txBody>
      </p:sp>
      <p:sp>
        <p:nvSpPr>
          <p:cNvPr id="9" name="TextBox 5">
            <a:extLst>
              <a:ext uri="{FF2B5EF4-FFF2-40B4-BE49-F238E27FC236}">
                <a16:creationId xmlns:a16="http://schemas.microsoft.com/office/drawing/2014/main" id="{E858DC09-C9DE-D1E8-08FC-A28F90EF3BD8}"/>
              </a:ext>
            </a:extLst>
          </p:cNvPr>
          <p:cNvSpPr txBox="1">
            <a:spLocks noChangeArrowheads="1"/>
          </p:cNvSpPr>
          <p:nvPr/>
        </p:nvSpPr>
        <p:spPr bwMode="auto">
          <a:xfrm>
            <a:off x="833465" y="4798314"/>
            <a:ext cx="6299015"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altLang="en-US" sz="3200" b="1" i="1" dirty="0">
                <a:cs typeface="Arial"/>
              </a:rPr>
              <a:t>So, conflict is inevitable!</a:t>
            </a:r>
          </a:p>
        </p:txBody>
      </p:sp>
    </p:spTree>
    <p:extLst>
      <p:ext uri="{BB962C8B-B14F-4D97-AF65-F5344CB8AC3E}">
        <p14:creationId xmlns:p14="http://schemas.microsoft.com/office/powerpoint/2010/main" val="228129150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307BE2-E2A2-77E3-CA41-4EDD45DCE139}"/>
              </a:ext>
            </a:extLst>
          </p:cNvPr>
          <p:cNvSpPr>
            <a:spLocks noGrp="1"/>
          </p:cNvSpPr>
          <p:nvPr>
            <p:ph type="title"/>
          </p:nvPr>
        </p:nvSpPr>
        <p:spPr>
          <a:xfrm>
            <a:off x="846038" y="203495"/>
            <a:ext cx="10513742" cy="924278"/>
          </a:xfrm>
        </p:spPr>
        <p:txBody>
          <a:bodyPr>
            <a:normAutofit/>
          </a:bodyPr>
          <a:lstStyle/>
          <a:p>
            <a:r>
              <a:rPr lang="en-US" dirty="0">
                <a:latin typeface="Arial"/>
                <a:cs typeface="Arial"/>
              </a:rPr>
              <a:t>Conflict: our human tensions:  </a:t>
            </a:r>
            <a:endParaRPr lang="en-US" dirty="0"/>
          </a:p>
        </p:txBody>
      </p:sp>
      <p:sp>
        <p:nvSpPr>
          <p:cNvPr id="6" name="TextBox 5">
            <a:extLst>
              <a:ext uri="{FF2B5EF4-FFF2-40B4-BE49-F238E27FC236}">
                <a16:creationId xmlns:a16="http://schemas.microsoft.com/office/drawing/2014/main" id="{E4342394-2BD3-EFA2-2756-6C9C3C705A0C}"/>
              </a:ext>
            </a:extLst>
          </p:cNvPr>
          <p:cNvSpPr txBox="1">
            <a:spLocks noChangeArrowheads="1"/>
          </p:cNvSpPr>
          <p:nvPr/>
        </p:nvSpPr>
        <p:spPr bwMode="auto">
          <a:xfrm>
            <a:off x="8495948" y="3432644"/>
            <a:ext cx="3539772" cy="20621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altLang="en-US" sz="3200" i="1" dirty="0">
                <a:cs typeface="Arial"/>
              </a:rPr>
              <a:t>Chimpanzees:</a:t>
            </a:r>
          </a:p>
          <a:p>
            <a:pPr algn="ctr"/>
            <a:r>
              <a:rPr lang="en-GB" altLang="en-US" sz="3200" i="1" dirty="0">
                <a:cs typeface="Arial"/>
              </a:rPr>
              <a:t>collaborate to solve challenges, learn and develop</a:t>
            </a:r>
          </a:p>
        </p:txBody>
      </p:sp>
      <p:sp>
        <p:nvSpPr>
          <p:cNvPr id="12" name="TextBox 5">
            <a:extLst>
              <a:ext uri="{FF2B5EF4-FFF2-40B4-BE49-F238E27FC236}">
                <a16:creationId xmlns:a16="http://schemas.microsoft.com/office/drawing/2014/main" id="{641CE3B3-6DD3-F47D-F607-483809A0FD6E}"/>
              </a:ext>
            </a:extLst>
          </p:cNvPr>
          <p:cNvSpPr txBox="1">
            <a:spLocks noChangeArrowheads="1"/>
          </p:cNvSpPr>
          <p:nvPr/>
        </p:nvSpPr>
        <p:spPr bwMode="auto">
          <a:xfrm>
            <a:off x="3853328" y="1375362"/>
            <a:ext cx="4507392"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altLang="en-US" sz="3200" i="1" dirty="0">
                <a:cs typeface="Arial"/>
              </a:rPr>
              <a:t>Individual vs Group</a:t>
            </a:r>
          </a:p>
          <a:p>
            <a:pPr algn="ctr"/>
            <a:endParaRPr lang="en-GB" altLang="en-US" sz="3200" i="1" dirty="0">
              <a:cs typeface="Arial"/>
            </a:endParaRPr>
          </a:p>
          <a:p>
            <a:pPr algn="ctr"/>
            <a:r>
              <a:rPr lang="en-GB" altLang="en-US" sz="3200" i="1" dirty="0">
                <a:cs typeface="Arial"/>
              </a:rPr>
              <a:t>Compete vs collaborate</a:t>
            </a:r>
          </a:p>
        </p:txBody>
      </p:sp>
      <p:sp>
        <p:nvSpPr>
          <p:cNvPr id="3" name="TextBox 5">
            <a:extLst>
              <a:ext uri="{FF2B5EF4-FFF2-40B4-BE49-F238E27FC236}">
                <a16:creationId xmlns:a16="http://schemas.microsoft.com/office/drawing/2014/main" id="{1E37B664-F3F7-80FF-440F-3039B799F93F}"/>
              </a:ext>
            </a:extLst>
          </p:cNvPr>
          <p:cNvSpPr txBox="1">
            <a:spLocks noChangeArrowheads="1"/>
          </p:cNvSpPr>
          <p:nvPr/>
        </p:nvSpPr>
        <p:spPr bwMode="auto">
          <a:xfrm>
            <a:off x="198433" y="3231464"/>
            <a:ext cx="3538755" cy="25545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altLang="en-US" sz="3200" i="1" dirty="0">
                <a:cs typeface="Arial"/>
              </a:rPr>
              <a:t>Gorillas:</a:t>
            </a:r>
          </a:p>
          <a:p>
            <a:pPr algn="ctr"/>
            <a:r>
              <a:rPr lang="en-GB" altLang="en-US" sz="3200" i="1" dirty="0">
                <a:cs typeface="Arial"/>
              </a:rPr>
              <a:t>Alpha males and females; all want/try to be top dog, but can't be</a:t>
            </a:r>
          </a:p>
        </p:txBody>
      </p:sp>
      <p:pic>
        <p:nvPicPr>
          <p:cNvPr id="4" name="Picture 3" descr="Chimpanzee | Facts, Habitat, &amp; Diet | Britannica">
            <a:extLst>
              <a:ext uri="{FF2B5EF4-FFF2-40B4-BE49-F238E27FC236}">
                <a16:creationId xmlns:a16="http://schemas.microsoft.com/office/drawing/2014/main" id="{5F3E5FD7-5D07-9FC0-F595-9BF1ABD0F69A}"/>
              </a:ext>
            </a:extLst>
          </p:cNvPr>
          <p:cNvPicPr>
            <a:picLocks noChangeAspect="1"/>
          </p:cNvPicPr>
          <p:nvPr/>
        </p:nvPicPr>
        <p:blipFill>
          <a:blip r:embed="rId3"/>
          <a:stretch>
            <a:fillRect/>
          </a:stretch>
        </p:blipFill>
        <p:spPr>
          <a:xfrm>
            <a:off x="8728470" y="1129209"/>
            <a:ext cx="3091702" cy="2046469"/>
          </a:xfrm>
          <a:prstGeom prst="rect">
            <a:avLst/>
          </a:prstGeom>
        </p:spPr>
      </p:pic>
      <p:pic>
        <p:nvPicPr>
          <p:cNvPr id="5" name="Picture 4" descr="Strike The Balance Between Individual And Team Contributions">
            <a:extLst>
              <a:ext uri="{FF2B5EF4-FFF2-40B4-BE49-F238E27FC236}">
                <a16:creationId xmlns:a16="http://schemas.microsoft.com/office/drawing/2014/main" id="{043E1F1E-45AA-F926-CB57-56BD6138D4CB}"/>
              </a:ext>
            </a:extLst>
          </p:cNvPr>
          <p:cNvPicPr>
            <a:picLocks noChangeAspect="1"/>
          </p:cNvPicPr>
          <p:nvPr/>
        </p:nvPicPr>
        <p:blipFill>
          <a:blip r:embed="rId4"/>
          <a:stretch>
            <a:fillRect/>
          </a:stretch>
        </p:blipFill>
        <p:spPr>
          <a:xfrm>
            <a:off x="3969582" y="3269267"/>
            <a:ext cx="4252837" cy="2097465"/>
          </a:xfrm>
          <a:prstGeom prst="rect">
            <a:avLst/>
          </a:prstGeom>
        </p:spPr>
      </p:pic>
      <p:pic>
        <p:nvPicPr>
          <p:cNvPr id="9" name="Picture 8" descr="Social Structure | Dutch Gorilla Foundation">
            <a:extLst>
              <a:ext uri="{FF2B5EF4-FFF2-40B4-BE49-F238E27FC236}">
                <a16:creationId xmlns:a16="http://schemas.microsoft.com/office/drawing/2014/main" id="{9A92E7BB-2EA9-4E59-8EB5-E0349BD9B001}"/>
              </a:ext>
            </a:extLst>
          </p:cNvPr>
          <p:cNvPicPr>
            <a:picLocks noChangeAspect="1"/>
          </p:cNvPicPr>
          <p:nvPr/>
        </p:nvPicPr>
        <p:blipFill>
          <a:blip r:embed="rId5"/>
          <a:stretch>
            <a:fillRect/>
          </a:stretch>
        </p:blipFill>
        <p:spPr>
          <a:xfrm>
            <a:off x="648607" y="1126219"/>
            <a:ext cx="2645833" cy="2041373"/>
          </a:xfrm>
          <a:prstGeom prst="rect">
            <a:avLst/>
          </a:prstGeom>
        </p:spPr>
      </p:pic>
    </p:spTree>
    <p:extLst>
      <p:ext uri="{BB962C8B-B14F-4D97-AF65-F5344CB8AC3E}">
        <p14:creationId xmlns:p14="http://schemas.microsoft.com/office/powerpoint/2010/main" val="197508488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C54EB6-9BB9-5378-3C2C-C11A25021DC9}"/>
              </a:ext>
            </a:extLst>
          </p:cNvPr>
          <p:cNvSpPr>
            <a:spLocks noGrp="1"/>
          </p:cNvSpPr>
          <p:nvPr>
            <p:ph type="title"/>
          </p:nvPr>
        </p:nvSpPr>
        <p:spPr/>
        <p:txBody>
          <a:bodyPr>
            <a:normAutofit fontScale="90000"/>
          </a:bodyPr>
          <a:lstStyle/>
          <a:p>
            <a:r>
              <a:rPr lang="en-US" dirty="0">
                <a:latin typeface="Arial"/>
                <a:cs typeface="Arial"/>
              </a:rPr>
              <a:t>Forget the Pecking Order – </a:t>
            </a:r>
            <a:br>
              <a:rPr lang="en-US" dirty="0">
                <a:latin typeface="Arial"/>
              </a:rPr>
            </a:br>
            <a:r>
              <a:rPr lang="en-US" dirty="0">
                <a:latin typeface="Arial"/>
                <a:cs typeface="Arial"/>
              </a:rPr>
              <a:t>why creative conflict matters</a:t>
            </a:r>
          </a:p>
        </p:txBody>
      </p:sp>
      <p:sp>
        <p:nvSpPr>
          <p:cNvPr id="3" name="Content Placeholder 2">
            <a:extLst>
              <a:ext uri="{FF2B5EF4-FFF2-40B4-BE49-F238E27FC236}">
                <a16:creationId xmlns:a16="http://schemas.microsoft.com/office/drawing/2014/main" id="{5644A7A3-BD62-6D11-40F1-B0EA820763EF}"/>
              </a:ext>
            </a:extLst>
          </p:cNvPr>
          <p:cNvSpPr>
            <a:spLocks noGrp="1"/>
          </p:cNvSpPr>
          <p:nvPr>
            <p:ph idx="1"/>
          </p:nvPr>
        </p:nvSpPr>
        <p:spPr/>
        <p:txBody>
          <a:bodyPr vert="horz" lIns="91440" tIns="45720" rIns="91440" bIns="45720" rtlCol="0" anchor="t">
            <a:normAutofit lnSpcReduction="10000"/>
          </a:bodyPr>
          <a:lstStyle/>
          <a:p>
            <a:pPr marL="0" indent="0">
              <a:buNone/>
            </a:pPr>
            <a:endParaRPr lang="en-US"/>
          </a:p>
          <a:p>
            <a:pPr marL="0" indent="0">
              <a:buNone/>
            </a:pPr>
            <a:endParaRPr lang="en-US" dirty="0"/>
          </a:p>
          <a:p>
            <a:pPr marL="0" indent="0">
              <a:buNone/>
            </a:pPr>
            <a:endParaRPr lang="en-US" dirty="0"/>
          </a:p>
          <a:p>
            <a:pPr marL="0" indent="0">
              <a:buNone/>
            </a:pPr>
            <a:endParaRPr lang="en-US" dirty="0"/>
          </a:p>
          <a:p>
            <a:pPr marL="0" indent="0">
              <a:buNone/>
            </a:pPr>
            <a:endParaRPr lang="en-US" sz="1800" dirty="0">
              <a:ea typeface="+mn-lt"/>
              <a:cs typeface="+mn-lt"/>
            </a:endParaRPr>
          </a:p>
          <a:p>
            <a:pPr marL="0" indent="0">
              <a:buNone/>
            </a:pPr>
            <a:endParaRPr lang="en-US" sz="1800" dirty="0">
              <a:ea typeface="+mn-lt"/>
              <a:cs typeface="+mn-lt"/>
            </a:endParaRPr>
          </a:p>
          <a:p>
            <a:pPr marL="0" indent="0">
              <a:buNone/>
            </a:pPr>
            <a:endParaRPr lang="en-US" sz="1800" dirty="0">
              <a:ea typeface="+mn-lt"/>
              <a:cs typeface="+mn-lt"/>
            </a:endParaRPr>
          </a:p>
          <a:p>
            <a:pPr marL="0" indent="0" algn="ctr">
              <a:buNone/>
            </a:pPr>
            <a:r>
              <a:rPr lang="en-US" sz="1800" dirty="0">
                <a:ea typeface="+mn-lt"/>
                <a:cs typeface="+mn-lt"/>
                <a:hlinkClick r:id="rId3"/>
              </a:rPr>
              <a:t>https://www.ted.com/talks/margaret_heffernan_forget_the_pecking_order_at_work?utm_campaign=tedspread&amp;utm_medium=referral&amp;utm_source=tedcomshare</a:t>
            </a:r>
            <a:endParaRPr lang="en-US" sz="1800">
              <a:ea typeface="+mn-lt"/>
              <a:cs typeface="+mn-lt"/>
            </a:endParaRPr>
          </a:p>
          <a:p>
            <a:pPr marL="0" indent="0">
              <a:buNone/>
            </a:pPr>
            <a:endParaRPr lang="en-US" dirty="0">
              <a:ea typeface="+mn-lt"/>
              <a:cs typeface="+mn-lt"/>
            </a:endParaRPr>
          </a:p>
        </p:txBody>
      </p:sp>
      <p:pic>
        <p:nvPicPr>
          <p:cNvPr id="4" name="Picture 3" descr="Image result for forget the pecking order at work ted talk">
            <a:extLst>
              <a:ext uri="{FF2B5EF4-FFF2-40B4-BE49-F238E27FC236}">
                <a16:creationId xmlns:a16="http://schemas.microsoft.com/office/drawing/2014/main" id="{10EDCE9B-F43B-BDE1-CC79-A648EA63E1F0}"/>
              </a:ext>
            </a:extLst>
          </p:cNvPr>
          <p:cNvPicPr>
            <a:picLocks noChangeAspect="1"/>
          </p:cNvPicPr>
          <p:nvPr/>
        </p:nvPicPr>
        <p:blipFill>
          <a:blip r:embed="rId4"/>
          <a:stretch>
            <a:fillRect/>
          </a:stretch>
        </p:blipFill>
        <p:spPr>
          <a:xfrm>
            <a:off x="3983743" y="1915231"/>
            <a:ext cx="4238625" cy="2533650"/>
          </a:xfrm>
          <a:prstGeom prst="rect">
            <a:avLst/>
          </a:prstGeom>
        </p:spPr>
      </p:pic>
    </p:spTree>
    <p:extLst>
      <p:ext uri="{BB962C8B-B14F-4D97-AF65-F5344CB8AC3E}">
        <p14:creationId xmlns:p14="http://schemas.microsoft.com/office/powerpoint/2010/main" val="409281114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307BE2-E2A2-77E3-CA41-4EDD45DCE139}"/>
              </a:ext>
            </a:extLst>
          </p:cNvPr>
          <p:cNvSpPr>
            <a:spLocks noGrp="1"/>
          </p:cNvSpPr>
          <p:nvPr>
            <p:ph type="title"/>
          </p:nvPr>
        </p:nvSpPr>
        <p:spPr>
          <a:xfrm>
            <a:off x="472316" y="239781"/>
            <a:ext cx="11417809" cy="924278"/>
          </a:xfrm>
        </p:spPr>
        <p:txBody>
          <a:bodyPr>
            <a:normAutofit/>
          </a:bodyPr>
          <a:lstStyle/>
          <a:p>
            <a:r>
              <a:rPr lang="en-US" dirty="0">
                <a:latin typeface="Arial"/>
                <a:cs typeface="Arial"/>
              </a:rPr>
              <a:t>Positive Conflict: how can we disagree well?</a:t>
            </a:r>
            <a:endParaRPr lang="en-US" dirty="0"/>
          </a:p>
        </p:txBody>
      </p:sp>
      <p:sp>
        <p:nvSpPr>
          <p:cNvPr id="4" name="TextBox 3">
            <a:extLst>
              <a:ext uri="{FF2B5EF4-FFF2-40B4-BE49-F238E27FC236}">
                <a16:creationId xmlns:a16="http://schemas.microsoft.com/office/drawing/2014/main" id="{813E2896-02AC-EB8D-EDE0-CB5D1BF53663}"/>
              </a:ext>
            </a:extLst>
          </p:cNvPr>
          <p:cNvSpPr txBox="1"/>
          <p:nvPr/>
        </p:nvSpPr>
        <p:spPr>
          <a:xfrm>
            <a:off x="249265" y="1182291"/>
            <a:ext cx="11661386" cy="449353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28600" indent="-228600">
              <a:buFont typeface=""/>
              <a:buChar char="•"/>
            </a:pPr>
            <a:r>
              <a:rPr lang="en-US" sz="2200" dirty="0">
                <a:solidFill>
                  <a:srgbClr val="001D35"/>
                </a:solidFill>
                <a:latin typeface="Arial"/>
                <a:cs typeface="Arial"/>
              </a:rPr>
              <a:t>Be respectful: Use respectful language and </a:t>
            </a:r>
            <a:r>
              <a:rPr lang="en-US" sz="2200" dirty="0" err="1">
                <a:solidFill>
                  <a:srgbClr val="001D35"/>
                </a:solidFill>
                <a:latin typeface="Arial"/>
                <a:cs typeface="Arial"/>
              </a:rPr>
              <a:t>behaviour</a:t>
            </a:r>
            <a:r>
              <a:rPr lang="en-US" sz="2200" dirty="0">
                <a:solidFill>
                  <a:srgbClr val="001D35"/>
                </a:solidFill>
                <a:latin typeface="Arial"/>
                <a:cs typeface="Arial"/>
              </a:rPr>
              <a:t>, and avoid putting down the other person's ideas. </a:t>
            </a:r>
          </a:p>
          <a:p>
            <a:pPr marL="228600" indent="-228600">
              <a:buFont typeface=""/>
              <a:buChar char="•"/>
            </a:pPr>
            <a:r>
              <a:rPr lang="en-US" sz="2200" dirty="0">
                <a:solidFill>
                  <a:srgbClr val="001D35"/>
                </a:solidFill>
                <a:latin typeface="Arial"/>
                <a:cs typeface="Arial"/>
              </a:rPr>
              <a:t>Use "I" statements: "You" statements can sound argumentative. </a:t>
            </a:r>
          </a:p>
          <a:p>
            <a:pPr marL="228600" indent="-228600">
              <a:buFont typeface=""/>
              <a:buChar char="•"/>
            </a:pPr>
            <a:r>
              <a:rPr lang="en-US" sz="2200" dirty="0">
                <a:solidFill>
                  <a:srgbClr val="001D35"/>
                </a:solidFill>
                <a:latin typeface="Arial"/>
                <a:cs typeface="Arial"/>
              </a:rPr>
              <a:t>Listen actively: Show a willingness to listen carefully. </a:t>
            </a:r>
          </a:p>
          <a:p>
            <a:pPr marL="228600" indent="-228600">
              <a:buFont typeface=""/>
              <a:buChar char="•"/>
            </a:pPr>
            <a:r>
              <a:rPr lang="en-US" sz="2200" dirty="0">
                <a:solidFill>
                  <a:srgbClr val="001D35"/>
                </a:solidFill>
                <a:latin typeface="Arial"/>
                <a:cs typeface="Arial"/>
              </a:rPr>
              <a:t>Acknowledge the other person's perspective: For example, you could say "I hear what you're saying, but I see it differently". </a:t>
            </a:r>
          </a:p>
          <a:p>
            <a:pPr marL="228600" indent="-228600">
              <a:buFont typeface=""/>
              <a:buChar char="•"/>
            </a:pPr>
            <a:r>
              <a:rPr lang="en-US" sz="2200" dirty="0">
                <a:solidFill>
                  <a:srgbClr val="001D35"/>
                </a:solidFill>
                <a:latin typeface="Arial"/>
                <a:cs typeface="Arial"/>
              </a:rPr>
              <a:t>Create a safe space: Allow the other person to express themselves without fear of judgment or criticism. </a:t>
            </a:r>
          </a:p>
          <a:p>
            <a:pPr marL="228600" indent="-228600">
              <a:buFont typeface=""/>
              <a:buChar char="•"/>
            </a:pPr>
            <a:r>
              <a:rPr lang="en-US" sz="2200" dirty="0">
                <a:solidFill>
                  <a:srgbClr val="001D35"/>
                </a:solidFill>
                <a:latin typeface="Arial"/>
                <a:cs typeface="Arial"/>
              </a:rPr>
              <a:t>Take a moment to breathe: Before you say something, give yourself time to think more clearly. </a:t>
            </a:r>
          </a:p>
          <a:p>
            <a:pPr marL="228600" indent="-228600">
              <a:buFont typeface=""/>
              <a:buChar char="•"/>
            </a:pPr>
            <a:r>
              <a:rPr lang="en-US" sz="2200" dirty="0">
                <a:solidFill>
                  <a:srgbClr val="001D35"/>
                </a:solidFill>
                <a:latin typeface="Arial"/>
                <a:cs typeface="Arial"/>
              </a:rPr>
              <a:t>Ask questions: If you think you understand someone's position, ask more questions. </a:t>
            </a:r>
          </a:p>
          <a:p>
            <a:pPr marL="228600" indent="-228600">
              <a:buFont typeface=""/>
              <a:buChar char="•"/>
            </a:pPr>
            <a:r>
              <a:rPr lang="en-US" sz="2200" dirty="0">
                <a:solidFill>
                  <a:srgbClr val="001D35"/>
                </a:solidFill>
                <a:latin typeface="Arial"/>
                <a:cs typeface="Arial"/>
              </a:rPr>
              <a:t>Have a constructive reason: When you disagree with someone more powerful than you, have a constructive reason to oppose</a:t>
            </a:r>
          </a:p>
        </p:txBody>
      </p:sp>
    </p:spTree>
    <p:extLst>
      <p:ext uri="{BB962C8B-B14F-4D97-AF65-F5344CB8AC3E}">
        <p14:creationId xmlns:p14="http://schemas.microsoft.com/office/powerpoint/2010/main" val="367809321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C54EB6-9BB9-5378-3C2C-C11A25021DC9}"/>
              </a:ext>
            </a:extLst>
          </p:cNvPr>
          <p:cNvSpPr>
            <a:spLocks noGrp="1"/>
          </p:cNvSpPr>
          <p:nvPr>
            <p:ph type="title"/>
          </p:nvPr>
        </p:nvSpPr>
        <p:spPr/>
        <p:txBody>
          <a:bodyPr>
            <a:normAutofit fontScale="90000"/>
          </a:bodyPr>
          <a:lstStyle/>
          <a:p>
            <a:r>
              <a:rPr lang="en-US" dirty="0">
                <a:latin typeface="Arial"/>
                <a:cs typeface="Arial"/>
              </a:rPr>
              <a:t>Negative Conflict: how this affects work and people</a:t>
            </a:r>
            <a:endParaRPr lang="en-US" dirty="0"/>
          </a:p>
        </p:txBody>
      </p:sp>
      <p:sp>
        <p:nvSpPr>
          <p:cNvPr id="3" name="Content Placeholder 2">
            <a:extLst>
              <a:ext uri="{FF2B5EF4-FFF2-40B4-BE49-F238E27FC236}">
                <a16:creationId xmlns:a16="http://schemas.microsoft.com/office/drawing/2014/main" id="{5644A7A3-BD62-6D11-40F1-B0EA820763EF}"/>
              </a:ext>
            </a:extLst>
          </p:cNvPr>
          <p:cNvSpPr>
            <a:spLocks noGrp="1"/>
          </p:cNvSpPr>
          <p:nvPr>
            <p:ph idx="1"/>
          </p:nvPr>
        </p:nvSpPr>
        <p:spPr>
          <a:xfrm>
            <a:off x="713873" y="5089356"/>
            <a:ext cx="10756232" cy="427876"/>
          </a:xfrm>
        </p:spPr>
        <p:txBody>
          <a:bodyPr vert="horz" lIns="91440" tIns="45720" rIns="91440" bIns="45720" rtlCol="0" anchor="t">
            <a:normAutofit/>
          </a:bodyPr>
          <a:lstStyle/>
          <a:p>
            <a:pPr marL="0" indent="0" algn="ctr">
              <a:buNone/>
            </a:pPr>
            <a:r>
              <a:rPr lang="en-US" sz="1800" dirty="0">
                <a:ea typeface="+mn-lt"/>
                <a:cs typeface="+mn-lt"/>
                <a:hlinkClick r:id="rId3"/>
              </a:rPr>
              <a:t>https://youtu.be/jGD6_c_ioXE?si=lw_V_nOWYCoygwZn</a:t>
            </a:r>
            <a:r>
              <a:rPr lang="en-US" sz="1800" dirty="0">
                <a:ea typeface="+mn-lt"/>
                <a:cs typeface="+mn-lt"/>
              </a:rPr>
              <a:t> </a:t>
            </a:r>
            <a:endParaRPr lang="en-US"/>
          </a:p>
          <a:p>
            <a:pPr marL="0" indent="0">
              <a:buNone/>
            </a:pPr>
            <a:endParaRPr lang="en-US" dirty="0">
              <a:ea typeface="+mn-lt"/>
              <a:cs typeface="+mn-lt"/>
            </a:endParaRPr>
          </a:p>
        </p:txBody>
      </p:sp>
      <p:pic>
        <p:nvPicPr>
          <p:cNvPr id="5" name="Picture 4" descr="A screenshot of a computer&#10;&#10;Description automatically generated">
            <a:extLst>
              <a:ext uri="{FF2B5EF4-FFF2-40B4-BE49-F238E27FC236}">
                <a16:creationId xmlns:a16="http://schemas.microsoft.com/office/drawing/2014/main" id="{733864E9-53CE-5C0D-9522-0E5ABE2B122F}"/>
              </a:ext>
            </a:extLst>
          </p:cNvPr>
          <p:cNvPicPr>
            <a:picLocks noChangeAspect="1"/>
          </p:cNvPicPr>
          <p:nvPr/>
        </p:nvPicPr>
        <p:blipFill>
          <a:blip r:embed="rId4"/>
          <a:srcRect l="3888" t="27207" r="41591" b="22865"/>
          <a:stretch/>
        </p:blipFill>
        <p:spPr>
          <a:xfrm>
            <a:off x="3681662" y="2045367"/>
            <a:ext cx="4832333" cy="2763263"/>
          </a:xfrm>
          <a:prstGeom prst="rect">
            <a:avLst/>
          </a:prstGeom>
        </p:spPr>
      </p:pic>
    </p:spTree>
    <p:extLst>
      <p:ext uri="{BB962C8B-B14F-4D97-AF65-F5344CB8AC3E}">
        <p14:creationId xmlns:p14="http://schemas.microsoft.com/office/powerpoint/2010/main" val="348683341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EAA3BF-D3D5-812E-5248-065C21BC8684}"/>
              </a:ext>
            </a:extLst>
          </p:cNvPr>
          <p:cNvSpPr>
            <a:spLocks noGrp="1"/>
          </p:cNvSpPr>
          <p:nvPr>
            <p:ph type="title"/>
          </p:nvPr>
        </p:nvSpPr>
        <p:spPr>
          <a:xfrm>
            <a:off x="609600" y="1922"/>
            <a:ext cx="10972800" cy="1143000"/>
          </a:xfrm>
        </p:spPr>
        <p:txBody>
          <a:bodyPr/>
          <a:lstStyle/>
          <a:p>
            <a:r>
              <a:rPr lang="en-US" dirty="0">
                <a:latin typeface="Arial"/>
                <a:cs typeface="Arial"/>
              </a:rPr>
              <a:t>Negative Conflict: what can be the impact?</a:t>
            </a:r>
          </a:p>
        </p:txBody>
      </p:sp>
      <p:sp>
        <p:nvSpPr>
          <p:cNvPr id="3" name="Content Placeholder 2">
            <a:extLst>
              <a:ext uri="{FF2B5EF4-FFF2-40B4-BE49-F238E27FC236}">
                <a16:creationId xmlns:a16="http://schemas.microsoft.com/office/drawing/2014/main" id="{094C5851-A6DD-73FB-EF41-5AD390907224}"/>
              </a:ext>
            </a:extLst>
          </p:cNvPr>
          <p:cNvSpPr>
            <a:spLocks noGrp="1"/>
          </p:cNvSpPr>
          <p:nvPr>
            <p:ph idx="1"/>
          </p:nvPr>
        </p:nvSpPr>
        <p:spPr>
          <a:xfrm>
            <a:off x="208548" y="1014664"/>
            <a:ext cx="11766883" cy="4630905"/>
          </a:xfrm>
        </p:spPr>
        <p:txBody>
          <a:bodyPr vert="horz" lIns="91440" tIns="45720" rIns="91440" bIns="45720" rtlCol="0" anchor="t">
            <a:noAutofit/>
          </a:bodyPr>
          <a:lstStyle/>
          <a:p>
            <a:pPr marL="0" indent="0">
              <a:buNone/>
            </a:pPr>
            <a:r>
              <a:rPr lang="en-US" sz="2000" b="1" dirty="0">
                <a:latin typeface="Arial"/>
                <a:ea typeface="+mn-lt"/>
                <a:cs typeface="+mn-lt"/>
              </a:rPr>
              <a:t>Damaged relationships: </a:t>
            </a:r>
            <a:r>
              <a:rPr lang="en-US" sz="2000" dirty="0">
                <a:latin typeface="Arial"/>
                <a:ea typeface="+mn-lt"/>
                <a:cs typeface="+mn-lt"/>
              </a:rPr>
              <a:t>Unresolved conflict can lead to broken relationships, strained trust, and decreased collaboration. </a:t>
            </a:r>
            <a:endParaRPr lang="en-US" sz="2000" dirty="0">
              <a:latin typeface="Arial"/>
              <a:cs typeface="Arial"/>
            </a:endParaRPr>
          </a:p>
          <a:p>
            <a:pPr marL="0" indent="0">
              <a:buNone/>
            </a:pPr>
            <a:endParaRPr lang="en-US" sz="1000" b="1" dirty="0">
              <a:latin typeface="Arial"/>
              <a:ea typeface="+mn-lt"/>
              <a:cs typeface="+mn-lt"/>
            </a:endParaRPr>
          </a:p>
          <a:p>
            <a:pPr marL="0" indent="0">
              <a:buNone/>
            </a:pPr>
            <a:r>
              <a:rPr lang="en-US" sz="2000" b="1" dirty="0">
                <a:latin typeface="Arial"/>
                <a:ea typeface="+mn-lt"/>
                <a:cs typeface="+mn-lt"/>
              </a:rPr>
              <a:t>Reduced productivity: </a:t>
            </a:r>
            <a:r>
              <a:rPr lang="en-US" sz="2000" dirty="0">
                <a:latin typeface="Arial"/>
                <a:ea typeface="+mn-lt"/>
                <a:cs typeface="+mn-lt"/>
              </a:rPr>
              <a:t>Unresolved conflict can lead to a decline in productivity and job satisfaction. </a:t>
            </a:r>
            <a:endParaRPr lang="en-US" sz="2000" dirty="0">
              <a:latin typeface="Arial"/>
              <a:cs typeface="Arial"/>
            </a:endParaRPr>
          </a:p>
          <a:p>
            <a:pPr marL="0" indent="0">
              <a:buNone/>
            </a:pPr>
            <a:endParaRPr lang="en-US" sz="1050" b="1" dirty="0">
              <a:latin typeface="Arial"/>
              <a:ea typeface="+mn-lt"/>
              <a:cs typeface="+mn-lt"/>
            </a:endParaRPr>
          </a:p>
          <a:p>
            <a:pPr marL="0" indent="0">
              <a:buNone/>
            </a:pPr>
            <a:r>
              <a:rPr lang="en-US" sz="2000" b="1" dirty="0">
                <a:latin typeface="Arial"/>
                <a:ea typeface="+mn-lt"/>
                <a:cs typeface="+mn-lt"/>
              </a:rPr>
              <a:t>Increased stress: </a:t>
            </a:r>
            <a:r>
              <a:rPr lang="en-US" sz="2000" dirty="0">
                <a:latin typeface="Arial"/>
                <a:ea typeface="+mn-lt"/>
                <a:cs typeface="+mn-lt"/>
              </a:rPr>
              <a:t>Unresolved conflict can create tension and stress, which can lead to physical pain or sickness. </a:t>
            </a:r>
            <a:endParaRPr lang="en-US" sz="2000" dirty="0">
              <a:latin typeface="Arial"/>
              <a:cs typeface="Arial"/>
            </a:endParaRPr>
          </a:p>
          <a:p>
            <a:pPr marL="0" indent="0">
              <a:buNone/>
            </a:pPr>
            <a:endParaRPr lang="en-US" sz="1000" b="1" dirty="0">
              <a:latin typeface="Arial"/>
              <a:ea typeface="+mn-lt"/>
              <a:cs typeface="+mn-lt"/>
            </a:endParaRPr>
          </a:p>
          <a:p>
            <a:pPr marL="0" indent="0">
              <a:buNone/>
            </a:pPr>
            <a:r>
              <a:rPr lang="en-US" sz="2000" b="1" dirty="0">
                <a:latin typeface="Arial"/>
                <a:ea typeface="+mn-lt"/>
                <a:cs typeface="+mn-lt"/>
              </a:rPr>
              <a:t>Emotional distress: </a:t>
            </a:r>
            <a:r>
              <a:rPr lang="en-US" sz="2000" dirty="0">
                <a:latin typeface="Arial"/>
                <a:ea typeface="+mn-lt"/>
                <a:cs typeface="+mn-lt"/>
              </a:rPr>
              <a:t>Unresolved conflict can cause people to feel angry, sad, or grieving, and can negatively impact self-esteem. </a:t>
            </a:r>
            <a:endParaRPr lang="en-US" sz="2000" dirty="0">
              <a:latin typeface="Arial"/>
              <a:cs typeface="Arial"/>
            </a:endParaRPr>
          </a:p>
          <a:p>
            <a:pPr marL="0" indent="0">
              <a:buNone/>
            </a:pPr>
            <a:endParaRPr lang="en-US" sz="1000" b="1" dirty="0">
              <a:latin typeface="Arial"/>
              <a:ea typeface="+mn-lt"/>
              <a:cs typeface="+mn-lt"/>
            </a:endParaRPr>
          </a:p>
          <a:p>
            <a:pPr marL="0" indent="0">
              <a:buNone/>
            </a:pPr>
            <a:r>
              <a:rPr lang="en-US" sz="2000" b="1" dirty="0">
                <a:latin typeface="Arial"/>
                <a:ea typeface="+mn-lt"/>
                <a:cs typeface="+mn-lt"/>
              </a:rPr>
              <a:t>Health consequences: </a:t>
            </a:r>
            <a:r>
              <a:rPr lang="en-US" sz="2000" dirty="0">
                <a:latin typeface="Arial"/>
                <a:ea typeface="+mn-lt"/>
                <a:cs typeface="+mn-lt"/>
              </a:rPr>
              <a:t>Unresolved conflict can lead to health consequences such as chronic adjustment disorder or work-related stress disorder. </a:t>
            </a:r>
            <a:endParaRPr lang="en-US" sz="2000" dirty="0">
              <a:latin typeface="Arial"/>
              <a:cs typeface="Arial"/>
            </a:endParaRPr>
          </a:p>
          <a:p>
            <a:pPr marL="0" indent="0">
              <a:buNone/>
            </a:pPr>
            <a:endParaRPr lang="en-US" sz="1000" b="1" dirty="0">
              <a:latin typeface="Arial"/>
              <a:ea typeface="+mn-lt"/>
              <a:cs typeface="+mn-lt"/>
            </a:endParaRPr>
          </a:p>
          <a:p>
            <a:pPr marL="0" indent="0">
              <a:buNone/>
            </a:pPr>
            <a:r>
              <a:rPr lang="en-US" sz="2000" b="1" dirty="0" err="1">
                <a:latin typeface="Arial"/>
                <a:ea typeface="+mn-lt"/>
                <a:cs typeface="+mn-lt"/>
              </a:rPr>
              <a:t>Organisational</a:t>
            </a:r>
            <a:r>
              <a:rPr lang="en-US" sz="2000" b="1" dirty="0">
                <a:latin typeface="Arial"/>
                <a:ea typeface="+mn-lt"/>
                <a:cs typeface="+mn-lt"/>
              </a:rPr>
              <a:t> harm: </a:t>
            </a:r>
            <a:r>
              <a:rPr lang="en-US" sz="2000" dirty="0">
                <a:latin typeface="Arial"/>
                <a:ea typeface="+mn-lt"/>
                <a:cs typeface="+mn-lt"/>
              </a:rPr>
              <a:t>Unresolved conflict can harm the entire </a:t>
            </a:r>
            <a:r>
              <a:rPr lang="en-US" sz="2000" dirty="0" err="1">
                <a:latin typeface="Arial"/>
                <a:ea typeface="+mn-lt"/>
                <a:cs typeface="+mn-lt"/>
              </a:rPr>
              <a:t>organisation</a:t>
            </a:r>
            <a:r>
              <a:rPr lang="en-US" sz="2000" dirty="0">
                <a:latin typeface="Arial"/>
                <a:ea typeface="+mn-lt"/>
                <a:cs typeface="+mn-lt"/>
              </a:rPr>
              <a:t>, leading to higher turnover, absenteeism, and burnout.</a:t>
            </a:r>
            <a:endParaRPr lang="en-US" sz="2000" dirty="0">
              <a:latin typeface="Arial"/>
              <a:cs typeface="Arial"/>
            </a:endParaRPr>
          </a:p>
        </p:txBody>
      </p:sp>
    </p:spTree>
    <p:extLst>
      <p:ext uri="{BB962C8B-B14F-4D97-AF65-F5344CB8AC3E}">
        <p14:creationId xmlns:p14="http://schemas.microsoft.com/office/powerpoint/2010/main" val="334384760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307BE2-E2A2-77E3-CA41-4EDD45DCE139}"/>
              </a:ext>
            </a:extLst>
          </p:cNvPr>
          <p:cNvSpPr>
            <a:spLocks noGrp="1"/>
          </p:cNvSpPr>
          <p:nvPr>
            <p:ph type="title"/>
          </p:nvPr>
        </p:nvSpPr>
        <p:spPr>
          <a:xfrm>
            <a:off x="472316" y="239781"/>
            <a:ext cx="11417809" cy="924278"/>
          </a:xfrm>
        </p:spPr>
        <p:txBody>
          <a:bodyPr>
            <a:normAutofit/>
          </a:bodyPr>
          <a:lstStyle/>
          <a:p>
            <a:r>
              <a:rPr lang="en-US" dirty="0">
                <a:latin typeface="Arial"/>
                <a:cs typeface="Arial"/>
              </a:rPr>
              <a:t>Negative Conflict: how can we manage it?</a:t>
            </a:r>
            <a:endParaRPr lang="en-US" dirty="0"/>
          </a:p>
        </p:txBody>
      </p:sp>
      <p:sp>
        <p:nvSpPr>
          <p:cNvPr id="3" name="TextBox 2">
            <a:extLst>
              <a:ext uri="{FF2B5EF4-FFF2-40B4-BE49-F238E27FC236}">
                <a16:creationId xmlns:a16="http://schemas.microsoft.com/office/drawing/2014/main" id="{B886B1B3-A676-CC80-9B01-3A4962A7B70E}"/>
              </a:ext>
            </a:extLst>
          </p:cNvPr>
          <p:cNvSpPr txBox="1"/>
          <p:nvPr/>
        </p:nvSpPr>
        <p:spPr>
          <a:xfrm>
            <a:off x="473242" y="1163053"/>
            <a:ext cx="11413957" cy="452431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28600" indent="-228600">
              <a:buFont typeface=""/>
              <a:buChar char="•"/>
            </a:pPr>
            <a:r>
              <a:rPr lang="en-US" sz="2400" b="1" dirty="0">
                <a:solidFill>
                  <a:srgbClr val="001D35"/>
                </a:solidFill>
                <a:latin typeface="Arial"/>
                <a:cs typeface="Arial"/>
              </a:rPr>
              <a:t>DO NOT IGNORE IT!</a:t>
            </a:r>
          </a:p>
          <a:p>
            <a:pPr marL="228600" indent="-228600">
              <a:buFont typeface=""/>
              <a:buChar char="•"/>
            </a:pPr>
            <a:r>
              <a:rPr lang="en-US" sz="2400" b="1" dirty="0">
                <a:solidFill>
                  <a:srgbClr val="001D35"/>
                </a:solidFill>
                <a:latin typeface="Arial"/>
                <a:cs typeface="Arial"/>
              </a:rPr>
              <a:t>Listen actively</a:t>
            </a:r>
            <a:r>
              <a:rPr lang="en-US" sz="2400" dirty="0">
                <a:solidFill>
                  <a:srgbClr val="001D35"/>
                </a:solidFill>
                <a:latin typeface="Arial"/>
                <a:cs typeface="Arial"/>
              </a:rPr>
              <a:t>: Try to understand the other person's perspective by listening carefully and asking questions if you don't understand. </a:t>
            </a:r>
            <a:endParaRPr lang="en-US"/>
          </a:p>
          <a:p>
            <a:pPr marL="228600" indent="-228600">
              <a:buFont typeface=""/>
              <a:buChar char="•"/>
            </a:pPr>
            <a:r>
              <a:rPr lang="en-US" sz="2400" b="1" dirty="0">
                <a:solidFill>
                  <a:srgbClr val="001D35"/>
                </a:solidFill>
                <a:latin typeface="Arial"/>
                <a:cs typeface="Arial"/>
              </a:rPr>
              <a:t>Think about the resolution</a:t>
            </a:r>
            <a:r>
              <a:rPr lang="en-US" sz="2400" dirty="0">
                <a:solidFill>
                  <a:srgbClr val="001D35"/>
                </a:solidFill>
                <a:latin typeface="Arial"/>
                <a:cs typeface="Arial"/>
              </a:rPr>
              <a:t>: Have a clear goal in mind before you start discussing the conflict. </a:t>
            </a:r>
          </a:p>
          <a:p>
            <a:pPr marL="228600" indent="-228600">
              <a:buFont typeface=""/>
              <a:buChar char="•"/>
            </a:pPr>
            <a:r>
              <a:rPr lang="en-US" sz="2400" b="1" dirty="0">
                <a:solidFill>
                  <a:srgbClr val="001D35"/>
                </a:solidFill>
                <a:latin typeface="Arial"/>
                <a:cs typeface="Arial"/>
              </a:rPr>
              <a:t>Act and speak calmly</a:t>
            </a:r>
            <a:r>
              <a:rPr lang="en-US" sz="2400" dirty="0">
                <a:solidFill>
                  <a:srgbClr val="001D35"/>
                </a:solidFill>
                <a:latin typeface="Arial"/>
                <a:cs typeface="Arial"/>
              </a:rPr>
              <a:t>: Avoid knee-jerk reactions and try to stay calm. Take 3 deep breaths </a:t>
            </a:r>
          </a:p>
          <a:p>
            <a:pPr marL="228600" indent="-228600">
              <a:buFont typeface=""/>
              <a:buChar char="•"/>
            </a:pPr>
            <a:r>
              <a:rPr lang="en-US" sz="2400" b="1" dirty="0">
                <a:solidFill>
                  <a:srgbClr val="001D35"/>
                </a:solidFill>
                <a:latin typeface="Arial"/>
                <a:cs typeface="Arial"/>
              </a:rPr>
              <a:t>Approach conflict with a positive intent</a:t>
            </a:r>
            <a:r>
              <a:rPr lang="en-US" sz="2400" dirty="0">
                <a:solidFill>
                  <a:srgbClr val="001D35"/>
                </a:solidFill>
                <a:latin typeface="Arial"/>
                <a:cs typeface="Arial"/>
              </a:rPr>
              <a:t>: Try to build bridges instead of walls. </a:t>
            </a:r>
          </a:p>
          <a:p>
            <a:pPr marL="228600" indent="-228600">
              <a:buFont typeface=""/>
              <a:buChar char="•"/>
            </a:pPr>
            <a:r>
              <a:rPr lang="en-US" sz="2400" b="1" dirty="0">
                <a:solidFill>
                  <a:srgbClr val="001D35"/>
                </a:solidFill>
                <a:latin typeface="Arial"/>
                <a:cs typeface="Arial"/>
              </a:rPr>
              <a:t>Consider compromise</a:t>
            </a:r>
            <a:r>
              <a:rPr lang="en-US" sz="2400" dirty="0">
                <a:solidFill>
                  <a:srgbClr val="001D35"/>
                </a:solidFill>
                <a:latin typeface="Arial"/>
                <a:cs typeface="Arial"/>
              </a:rPr>
              <a:t>: Compromise can be an effective way to reach an agreement, especially when time is limited or the parties have equal power. </a:t>
            </a:r>
          </a:p>
          <a:p>
            <a:pPr marL="228600" indent="-228600">
              <a:buFont typeface=""/>
              <a:buChar char="•"/>
            </a:pPr>
            <a:r>
              <a:rPr lang="en-US" sz="2400" b="1" dirty="0">
                <a:solidFill>
                  <a:srgbClr val="001D35"/>
                </a:solidFill>
                <a:latin typeface="Arial"/>
                <a:cs typeface="Arial"/>
              </a:rPr>
              <a:t>Agree to disagree</a:t>
            </a:r>
            <a:r>
              <a:rPr lang="en-US" sz="2400" dirty="0">
                <a:solidFill>
                  <a:srgbClr val="001D35"/>
                </a:solidFill>
                <a:latin typeface="Arial"/>
                <a:cs typeface="Arial"/>
              </a:rPr>
              <a:t>: Try to come up with multiple solutions to the problem so that everyone can find a resolution they're satisfied with.</a:t>
            </a:r>
            <a:endParaRPr lang="en-US"/>
          </a:p>
        </p:txBody>
      </p:sp>
    </p:spTree>
    <p:extLst>
      <p:ext uri="{BB962C8B-B14F-4D97-AF65-F5344CB8AC3E}">
        <p14:creationId xmlns:p14="http://schemas.microsoft.com/office/powerpoint/2010/main" val="253759344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307BE2-E2A2-77E3-CA41-4EDD45DCE139}"/>
              </a:ext>
            </a:extLst>
          </p:cNvPr>
          <p:cNvSpPr>
            <a:spLocks noGrp="1"/>
          </p:cNvSpPr>
          <p:nvPr>
            <p:ph type="title"/>
          </p:nvPr>
        </p:nvSpPr>
        <p:spPr>
          <a:xfrm>
            <a:off x="472316" y="31234"/>
            <a:ext cx="11417809" cy="924278"/>
          </a:xfrm>
        </p:spPr>
        <p:txBody>
          <a:bodyPr>
            <a:normAutofit/>
          </a:bodyPr>
          <a:lstStyle/>
          <a:p>
            <a:r>
              <a:rPr lang="en-US" dirty="0">
                <a:latin typeface="Arial"/>
                <a:cs typeface="Arial"/>
              </a:rPr>
              <a:t>How do we respond to conflict?</a:t>
            </a:r>
            <a:endParaRPr lang="en-US" dirty="0"/>
          </a:p>
        </p:txBody>
      </p:sp>
      <p:sp>
        <p:nvSpPr>
          <p:cNvPr id="3" name="TextBox 2">
            <a:extLst>
              <a:ext uri="{FF2B5EF4-FFF2-40B4-BE49-F238E27FC236}">
                <a16:creationId xmlns:a16="http://schemas.microsoft.com/office/drawing/2014/main" id="{B886B1B3-A676-CC80-9B01-3A4962A7B70E}"/>
              </a:ext>
            </a:extLst>
          </p:cNvPr>
          <p:cNvSpPr txBox="1"/>
          <p:nvPr/>
        </p:nvSpPr>
        <p:spPr>
          <a:xfrm>
            <a:off x="7243009" y="3192380"/>
            <a:ext cx="4644189"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400" dirty="0">
                <a:solidFill>
                  <a:srgbClr val="001D35"/>
                </a:solidFill>
                <a:ea typeface="+mn-lt"/>
                <a:cs typeface="+mn-lt"/>
                <a:hlinkClick r:id="rId3"/>
              </a:rPr>
              <a:t>https://youtu.be/HxgSjnWSzf8</a:t>
            </a:r>
            <a:r>
              <a:rPr lang="en-US" sz="2400" dirty="0">
                <a:solidFill>
                  <a:srgbClr val="001D35"/>
                </a:solidFill>
                <a:ea typeface="+mn-lt"/>
                <a:cs typeface="+mn-lt"/>
              </a:rPr>
              <a:t> </a:t>
            </a:r>
            <a:endParaRPr lang="en-US" dirty="0"/>
          </a:p>
        </p:txBody>
      </p:sp>
      <p:pic>
        <p:nvPicPr>
          <p:cNvPr id="4" name="Picture 3" descr="Thomas-Kilmann Conflict Model ...">
            <a:extLst>
              <a:ext uri="{FF2B5EF4-FFF2-40B4-BE49-F238E27FC236}">
                <a16:creationId xmlns:a16="http://schemas.microsoft.com/office/drawing/2014/main" id="{740C7A3B-00B0-7576-F119-0D4D6A6C7C14}"/>
              </a:ext>
            </a:extLst>
          </p:cNvPr>
          <p:cNvPicPr>
            <a:picLocks noChangeAspect="1"/>
          </p:cNvPicPr>
          <p:nvPr/>
        </p:nvPicPr>
        <p:blipFill>
          <a:blip r:embed="rId4"/>
          <a:stretch>
            <a:fillRect/>
          </a:stretch>
        </p:blipFill>
        <p:spPr>
          <a:xfrm>
            <a:off x="1103898" y="957013"/>
            <a:ext cx="6102015" cy="4599070"/>
          </a:xfrm>
          <a:prstGeom prst="rect">
            <a:avLst/>
          </a:prstGeom>
        </p:spPr>
      </p:pic>
    </p:spTree>
    <p:extLst>
      <p:ext uri="{BB962C8B-B14F-4D97-AF65-F5344CB8AC3E}">
        <p14:creationId xmlns:p14="http://schemas.microsoft.com/office/powerpoint/2010/main" val="421380531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307BE2-E2A2-77E3-CA41-4EDD45DCE139}"/>
              </a:ext>
            </a:extLst>
          </p:cNvPr>
          <p:cNvSpPr>
            <a:spLocks noGrp="1"/>
          </p:cNvSpPr>
          <p:nvPr>
            <p:ph type="title"/>
          </p:nvPr>
        </p:nvSpPr>
        <p:spPr>
          <a:xfrm>
            <a:off x="392105" y="311971"/>
            <a:ext cx="11417809" cy="924278"/>
          </a:xfrm>
        </p:spPr>
        <p:txBody>
          <a:bodyPr>
            <a:normAutofit fontScale="90000"/>
          </a:bodyPr>
          <a:lstStyle/>
          <a:p>
            <a:r>
              <a:rPr lang="en-US" dirty="0">
                <a:latin typeface="Arial"/>
                <a:cs typeface="Arial"/>
              </a:rPr>
              <a:t>Thomas-Kilmann: how do you respond to conflict?</a:t>
            </a:r>
            <a:endParaRPr lang="en-US" dirty="0"/>
          </a:p>
        </p:txBody>
      </p:sp>
      <p:pic>
        <p:nvPicPr>
          <p:cNvPr id="5" name="Picture 4" descr="Conflict Resolution">
            <a:extLst>
              <a:ext uri="{FF2B5EF4-FFF2-40B4-BE49-F238E27FC236}">
                <a16:creationId xmlns:a16="http://schemas.microsoft.com/office/drawing/2014/main" id="{4A3146FA-EC73-70D6-4D8D-6135998161DC}"/>
              </a:ext>
            </a:extLst>
          </p:cNvPr>
          <p:cNvPicPr>
            <a:picLocks noChangeAspect="1"/>
          </p:cNvPicPr>
          <p:nvPr/>
        </p:nvPicPr>
        <p:blipFill>
          <a:blip r:embed="rId3"/>
          <a:stretch>
            <a:fillRect/>
          </a:stretch>
        </p:blipFill>
        <p:spPr>
          <a:xfrm>
            <a:off x="394787" y="1430254"/>
            <a:ext cx="5675396" cy="4238123"/>
          </a:xfrm>
          <a:prstGeom prst="rect">
            <a:avLst/>
          </a:prstGeom>
        </p:spPr>
      </p:pic>
      <p:pic>
        <p:nvPicPr>
          <p:cNvPr id="6" name="Picture 5" descr="identifying conflict management style ...">
            <a:extLst>
              <a:ext uri="{FF2B5EF4-FFF2-40B4-BE49-F238E27FC236}">
                <a16:creationId xmlns:a16="http://schemas.microsoft.com/office/drawing/2014/main" id="{AB885AD2-4C57-509C-B634-C8BF76B7AC0C}"/>
              </a:ext>
            </a:extLst>
          </p:cNvPr>
          <p:cNvPicPr>
            <a:picLocks noChangeAspect="1"/>
          </p:cNvPicPr>
          <p:nvPr/>
        </p:nvPicPr>
        <p:blipFill>
          <a:blip r:embed="rId4"/>
          <a:stretch>
            <a:fillRect/>
          </a:stretch>
        </p:blipFill>
        <p:spPr>
          <a:xfrm>
            <a:off x="6076700" y="1584909"/>
            <a:ext cx="6102517" cy="3736306"/>
          </a:xfrm>
          <a:prstGeom prst="rect">
            <a:avLst/>
          </a:prstGeom>
        </p:spPr>
      </p:pic>
    </p:spTree>
    <p:extLst>
      <p:ext uri="{BB962C8B-B14F-4D97-AF65-F5344CB8AC3E}">
        <p14:creationId xmlns:p14="http://schemas.microsoft.com/office/powerpoint/2010/main" val="212966774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307BE2-E2A2-77E3-CA41-4EDD45DCE139}"/>
              </a:ext>
            </a:extLst>
          </p:cNvPr>
          <p:cNvSpPr>
            <a:spLocks noGrp="1"/>
          </p:cNvSpPr>
          <p:nvPr>
            <p:ph type="title"/>
          </p:nvPr>
        </p:nvSpPr>
        <p:spPr>
          <a:xfrm>
            <a:off x="392105" y="311971"/>
            <a:ext cx="11417809" cy="4236972"/>
          </a:xfrm>
        </p:spPr>
        <p:txBody>
          <a:bodyPr>
            <a:normAutofit/>
          </a:bodyPr>
          <a:lstStyle/>
          <a:p>
            <a:r>
              <a:rPr lang="en-US" b="1" dirty="0">
                <a:latin typeface="Arial"/>
                <a:cs typeface="Arial"/>
              </a:rPr>
              <a:t>Conflict:</a:t>
            </a:r>
            <a:br>
              <a:rPr lang="en-US" b="1" dirty="0">
                <a:latin typeface="Arial"/>
                <a:cs typeface="Arial"/>
              </a:rPr>
            </a:br>
            <a:br>
              <a:rPr lang="en-US" dirty="0">
                <a:latin typeface="Arial"/>
                <a:cs typeface="Arial"/>
              </a:rPr>
            </a:br>
            <a:r>
              <a:rPr lang="en-US" dirty="0">
                <a:latin typeface="Arial"/>
                <a:cs typeface="Arial"/>
              </a:rPr>
              <a:t>What have you noticed generally? </a:t>
            </a:r>
            <a:br>
              <a:rPr lang="en-US" dirty="0">
                <a:latin typeface="Arial"/>
                <a:cs typeface="Arial"/>
              </a:rPr>
            </a:br>
            <a:r>
              <a:rPr lang="en-US" dirty="0">
                <a:latin typeface="Arial"/>
                <a:cs typeface="Arial"/>
              </a:rPr>
              <a:t>What have you noticed about yourself?</a:t>
            </a:r>
          </a:p>
        </p:txBody>
      </p:sp>
    </p:spTree>
    <p:extLst>
      <p:ext uri="{BB962C8B-B14F-4D97-AF65-F5344CB8AC3E}">
        <p14:creationId xmlns:p14="http://schemas.microsoft.com/office/powerpoint/2010/main" val="76519880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55BE8D-171D-44C5-86B0-0E18E84CAB0C}"/>
              </a:ext>
            </a:extLst>
          </p:cNvPr>
          <p:cNvSpPr>
            <a:spLocks noGrp="1"/>
          </p:cNvSpPr>
          <p:nvPr>
            <p:ph type="title"/>
          </p:nvPr>
        </p:nvSpPr>
        <p:spPr>
          <a:xfrm>
            <a:off x="838200" y="223723"/>
            <a:ext cx="10515600" cy="1325563"/>
          </a:xfrm>
        </p:spPr>
        <p:txBody>
          <a:bodyPr>
            <a:normAutofit/>
          </a:bodyPr>
          <a:lstStyle/>
          <a:p>
            <a:r>
              <a:rPr lang="en-GB" sz="5400" b="1" dirty="0"/>
              <a:t>Assessment</a:t>
            </a:r>
          </a:p>
        </p:txBody>
      </p:sp>
      <p:sp>
        <p:nvSpPr>
          <p:cNvPr id="3" name="Content Placeholder 2">
            <a:extLst>
              <a:ext uri="{FF2B5EF4-FFF2-40B4-BE49-F238E27FC236}">
                <a16:creationId xmlns:a16="http://schemas.microsoft.com/office/drawing/2014/main" id="{E825B2F9-EFAF-4672-915F-C88A872463E6}"/>
              </a:ext>
            </a:extLst>
          </p:cNvPr>
          <p:cNvSpPr>
            <a:spLocks noGrp="1"/>
          </p:cNvSpPr>
          <p:nvPr>
            <p:ph idx="1"/>
          </p:nvPr>
        </p:nvSpPr>
        <p:spPr>
          <a:xfrm>
            <a:off x="838200" y="1690688"/>
            <a:ext cx="10515600" cy="4251960"/>
          </a:xfrm>
        </p:spPr>
        <p:txBody>
          <a:bodyPr vert="horz" lIns="91440" tIns="45720" rIns="91440" bIns="45720" numCol="2" rtlCol="0">
            <a:normAutofit/>
          </a:bodyPr>
          <a:lstStyle/>
          <a:p>
            <a:pPr marL="0" indent="0">
              <a:buNone/>
            </a:pPr>
            <a:r>
              <a:rPr lang="en-GB" sz="2400" dirty="0"/>
              <a:t>Part 1</a:t>
            </a:r>
          </a:p>
          <a:p>
            <a:r>
              <a:rPr lang="en-GB" sz="2400" dirty="0"/>
              <a:t>Reflective Report</a:t>
            </a:r>
          </a:p>
          <a:p>
            <a:r>
              <a:rPr lang="en-GB" sz="2400" dirty="0"/>
              <a:t>1,000 words</a:t>
            </a:r>
          </a:p>
          <a:p>
            <a:r>
              <a:rPr lang="en-GB" sz="2400" dirty="0"/>
              <a:t>Due: 29/11/24</a:t>
            </a:r>
          </a:p>
          <a:p>
            <a:r>
              <a:rPr lang="en-GB" sz="2400" dirty="0"/>
              <a:t>See Pages 5-11 of the Module handbook</a:t>
            </a:r>
          </a:p>
          <a:p>
            <a:r>
              <a:rPr lang="en-GB" sz="2400" dirty="0"/>
              <a:t>Answer the questions using appropriate academic writing &amp; referencing</a:t>
            </a:r>
          </a:p>
          <a:p>
            <a:endParaRPr lang="en-GB" sz="2400" dirty="0">
              <a:cs typeface="Calibri"/>
            </a:endParaRPr>
          </a:p>
          <a:p>
            <a:pPr marL="0" indent="0">
              <a:buNone/>
            </a:pPr>
            <a:r>
              <a:rPr lang="en-GB" sz="2400" dirty="0"/>
              <a:t>Assignment 2</a:t>
            </a:r>
          </a:p>
          <a:p>
            <a:r>
              <a:rPr lang="en-GB" sz="2400" dirty="0"/>
              <a:t>Group Presentation</a:t>
            </a:r>
          </a:p>
          <a:p>
            <a:r>
              <a:rPr lang="en-GB" sz="2400" dirty="0"/>
              <a:t>5 minutes per person</a:t>
            </a:r>
          </a:p>
          <a:p>
            <a:r>
              <a:rPr lang="en-GB" sz="2400" dirty="0"/>
              <a:t>Dates: w/c 2/12/24 </a:t>
            </a:r>
          </a:p>
          <a:p>
            <a:r>
              <a:rPr lang="en-GB" sz="2400" dirty="0"/>
              <a:t>See Pages 5-11 of Module handbook</a:t>
            </a:r>
          </a:p>
          <a:p>
            <a:r>
              <a:rPr lang="en-GB" sz="2400" dirty="0"/>
              <a:t>Develop a team; presentation on how you did this and what you have learnt</a:t>
            </a:r>
          </a:p>
        </p:txBody>
      </p:sp>
    </p:spTree>
    <p:extLst>
      <p:ext uri="{BB962C8B-B14F-4D97-AF65-F5344CB8AC3E}">
        <p14:creationId xmlns:p14="http://schemas.microsoft.com/office/powerpoint/2010/main" val="16661413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Table 6">
            <a:extLst>
              <a:ext uri="{FF2B5EF4-FFF2-40B4-BE49-F238E27FC236}">
                <a16:creationId xmlns:a16="http://schemas.microsoft.com/office/drawing/2014/main" id="{41ECF0A9-FD86-FB52-367E-D0E4E9C9CCA7}"/>
              </a:ext>
            </a:extLst>
          </p:cNvPr>
          <p:cNvGraphicFramePr>
            <a:graphicFrameLocks noGrp="1"/>
          </p:cNvGraphicFramePr>
          <p:nvPr>
            <p:extLst>
              <p:ext uri="{D42A27DB-BD31-4B8C-83A1-F6EECF244321}">
                <p14:modId xmlns:p14="http://schemas.microsoft.com/office/powerpoint/2010/main" val="1309689476"/>
              </p:ext>
            </p:extLst>
          </p:nvPr>
        </p:nvGraphicFramePr>
        <p:xfrm>
          <a:off x="296778" y="256673"/>
          <a:ext cx="11595777" cy="5463090"/>
        </p:xfrm>
        <a:graphic>
          <a:graphicData uri="http://schemas.openxmlformats.org/drawingml/2006/table">
            <a:tbl>
              <a:tblPr bandRow="1">
                <a:tableStyleId>{5C22544A-7EE6-4342-B048-85BDC9FD1C3A}</a:tableStyleId>
              </a:tblPr>
              <a:tblGrid>
                <a:gridCol w="2183871">
                  <a:extLst>
                    <a:ext uri="{9D8B030D-6E8A-4147-A177-3AD203B41FA5}">
                      <a16:colId xmlns:a16="http://schemas.microsoft.com/office/drawing/2014/main" val="3146080572"/>
                    </a:ext>
                  </a:extLst>
                </a:gridCol>
                <a:gridCol w="7112077">
                  <a:extLst>
                    <a:ext uri="{9D8B030D-6E8A-4147-A177-3AD203B41FA5}">
                      <a16:colId xmlns:a16="http://schemas.microsoft.com/office/drawing/2014/main" val="1624832089"/>
                    </a:ext>
                  </a:extLst>
                </a:gridCol>
                <a:gridCol w="2299829">
                  <a:extLst>
                    <a:ext uri="{9D8B030D-6E8A-4147-A177-3AD203B41FA5}">
                      <a16:colId xmlns:a16="http://schemas.microsoft.com/office/drawing/2014/main" val="849564483"/>
                    </a:ext>
                  </a:extLst>
                </a:gridCol>
              </a:tblGrid>
              <a:tr h="991518">
                <a:tc>
                  <a:txBody>
                    <a:bodyPr/>
                    <a:lstStyle/>
                    <a:p>
                      <a:pPr algn="ctr" rtl="0" fontAlgn="base">
                        <a:lnSpc>
                          <a:spcPts val="1425"/>
                        </a:lnSpc>
                      </a:pPr>
                      <a:r>
                        <a:rPr lang="en-GB" sz="1600" b="1" dirty="0">
                          <a:effectLst/>
                          <a:latin typeface="Arial"/>
                        </a:rPr>
                        <a:t>Title Page</a:t>
                      </a:r>
                      <a:r>
                        <a:rPr lang="en-GB" sz="1600" dirty="0">
                          <a:effectLst/>
                          <a:latin typeface="Arial"/>
                        </a:rPr>
                        <a:t> </a:t>
                      </a: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tc>
                  <a:txBody>
                    <a:bodyPr/>
                    <a:lstStyle/>
                    <a:p>
                      <a:pPr rtl="0" fontAlgn="base">
                        <a:lnSpc>
                          <a:spcPts val="1425"/>
                        </a:lnSpc>
                      </a:pPr>
                      <a:endParaRPr lang="en-GB" sz="1600" dirty="0">
                        <a:effectLst/>
                        <a:latin typeface="Arial"/>
                      </a:endParaRPr>
                    </a:p>
                    <a:p>
                      <a:pPr rtl="0" fontAlgn="base">
                        <a:lnSpc>
                          <a:spcPts val="1425"/>
                        </a:lnSpc>
                      </a:pPr>
                      <a:r>
                        <a:rPr lang="en-GB" sz="1600" dirty="0">
                          <a:effectLst/>
                          <a:latin typeface="Arial"/>
                        </a:rPr>
                        <a:t>Your Name and Student Number </a:t>
                      </a:r>
                    </a:p>
                    <a:p>
                      <a:pPr rtl="0" fontAlgn="base">
                        <a:lnSpc>
                          <a:spcPts val="1425"/>
                        </a:lnSpc>
                      </a:pPr>
                      <a:r>
                        <a:rPr lang="en-GB" sz="1600" dirty="0">
                          <a:effectLst/>
                          <a:latin typeface="Arial"/>
                        </a:rPr>
                        <a:t>Module Title and Code  </a:t>
                      </a:r>
                    </a:p>
                    <a:p>
                      <a:pPr rtl="0" fontAlgn="base">
                        <a:lnSpc>
                          <a:spcPts val="1425"/>
                        </a:lnSpc>
                      </a:pPr>
                      <a:r>
                        <a:rPr lang="en-GB" sz="1600" dirty="0">
                          <a:effectLst/>
                          <a:latin typeface="Arial"/>
                        </a:rPr>
                        <a:t>Submission date </a:t>
                      </a:r>
                    </a:p>
                    <a:p>
                      <a:pPr rtl="0" fontAlgn="base">
                        <a:lnSpc>
                          <a:spcPts val="1425"/>
                        </a:lnSpc>
                      </a:pPr>
                      <a:endParaRPr lang="en-GB" sz="1600" dirty="0">
                        <a:effectLst/>
                        <a:latin typeface="Arial"/>
                      </a:endParaRPr>
                    </a:p>
                  </a:txBody>
                  <a:tcPr marL="66675" marR="6667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tc>
                  <a:txBody>
                    <a:bodyPr/>
                    <a:lstStyle/>
                    <a:p>
                      <a:pPr algn="ctr" rtl="0" fontAlgn="base">
                        <a:lnSpc>
                          <a:spcPts val="1425"/>
                        </a:lnSpc>
                      </a:pPr>
                      <a:r>
                        <a:rPr lang="en-GB" sz="1600" i="1" dirty="0">
                          <a:effectLst/>
                          <a:latin typeface="Arial"/>
                        </a:rPr>
                        <a:t>Does not form part of your word count</a:t>
                      </a:r>
                      <a:r>
                        <a:rPr lang="en-GB" sz="1600" dirty="0">
                          <a:effectLst/>
                          <a:latin typeface="Arial"/>
                        </a:rPr>
                        <a:t> </a:t>
                      </a: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253101941"/>
                  </a:ext>
                </a:extLst>
              </a:tr>
              <a:tr h="991518">
                <a:tc>
                  <a:txBody>
                    <a:bodyPr/>
                    <a:lstStyle/>
                    <a:p>
                      <a:pPr algn="ctr" rtl="0" fontAlgn="base">
                        <a:lnSpc>
                          <a:spcPts val="1425"/>
                        </a:lnSpc>
                      </a:pPr>
                      <a:r>
                        <a:rPr lang="en-GB" sz="1600" b="1" dirty="0">
                          <a:effectLst/>
                          <a:latin typeface="Arial"/>
                        </a:rPr>
                        <a:t>Introduction</a:t>
                      </a:r>
                      <a:r>
                        <a:rPr lang="en-GB" sz="1600" dirty="0">
                          <a:effectLst/>
                          <a:latin typeface="Arial"/>
                        </a:rPr>
                        <a:t> </a:t>
                      </a: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tc>
                  <a:txBody>
                    <a:bodyPr/>
                    <a:lstStyle/>
                    <a:p>
                      <a:pPr rtl="0" fontAlgn="base">
                        <a:lnSpc>
                          <a:spcPts val="1425"/>
                        </a:lnSpc>
                      </a:pPr>
                      <a:endParaRPr lang="en-GB" sz="1600" dirty="0">
                        <a:effectLst/>
                        <a:latin typeface="Arial"/>
                      </a:endParaRPr>
                    </a:p>
                    <a:p>
                      <a:pPr rtl="0" fontAlgn="base">
                        <a:lnSpc>
                          <a:spcPts val="1425"/>
                        </a:lnSpc>
                      </a:pPr>
                      <a:r>
                        <a:rPr lang="en-GB" sz="1600" dirty="0">
                          <a:effectLst/>
                          <a:latin typeface="Arial"/>
                        </a:rPr>
                        <a:t>What do you believe is good teamwork (with references)? </a:t>
                      </a:r>
                    </a:p>
                    <a:p>
                      <a:pPr rtl="0" fontAlgn="base">
                        <a:lnSpc>
                          <a:spcPts val="1425"/>
                        </a:lnSpc>
                      </a:pPr>
                      <a:endParaRPr lang="en-GB" sz="1600" dirty="0">
                        <a:effectLst/>
                        <a:latin typeface="Arial"/>
                      </a:endParaRPr>
                    </a:p>
                    <a:p>
                      <a:pPr rtl="0" fontAlgn="base">
                        <a:lnSpc>
                          <a:spcPts val="1425"/>
                        </a:lnSpc>
                      </a:pPr>
                      <a:r>
                        <a:rPr lang="en-GB" sz="1600" dirty="0">
                          <a:effectLst/>
                          <a:latin typeface="Arial"/>
                        </a:rPr>
                        <a:t>Describe your natural role within teams. What do you do well? </a:t>
                      </a:r>
                    </a:p>
                    <a:p>
                      <a:pPr rtl="0" fontAlgn="base">
                        <a:lnSpc>
                          <a:spcPts val="1425"/>
                        </a:lnSpc>
                      </a:pPr>
                      <a:endParaRPr lang="en-GB" sz="1600" dirty="0">
                        <a:effectLst/>
                        <a:latin typeface="Arial"/>
                      </a:endParaRPr>
                    </a:p>
                  </a:txBody>
                  <a:tcPr marL="66675" marR="6667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tc>
                  <a:txBody>
                    <a:bodyPr/>
                    <a:lstStyle/>
                    <a:p>
                      <a:pPr algn="ctr" rtl="0" fontAlgn="base">
                        <a:lnSpc>
                          <a:spcPts val="1425"/>
                        </a:lnSpc>
                      </a:pPr>
                      <a:r>
                        <a:rPr lang="en-GB" sz="1600" i="1" dirty="0">
                          <a:effectLst/>
                          <a:latin typeface="Arial"/>
                        </a:rPr>
                        <a:t>200 words approximately</a:t>
                      </a:r>
                      <a:r>
                        <a:rPr lang="en-GB" sz="1600" dirty="0">
                          <a:effectLst/>
                          <a:latin typeface="Arial"/>
                        </a:rPr>
                        <a:t> </a:t>
                      </a: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2979671894"/>
                  </a:ext>
                </a:extLst>
              </a:tr>
              <a:tr h="190500">
                <a:tc>
                  <a:txBody>
                    <a:bodyPr/>
                    <a:lstStyle/>
                    <a:p>
                      <a:pPr algn="ctr" rtl="0" fontAlgn="base">
                        <a:lnSpc>
                          <a:spcPts val="1425"/>
                        </a:lnSpc>
                      </a:pPr>
                      <a:r>
                        <a:rPr lang="en-GB" sz="1600" b="1" dirty="0">
                          <a:effectLst/>
                          <a:latin typeface="Arial"/>
                        </a:rPr>
                        <a:t>Findings</a:t>
                      </a:r>
                      <a:r>
                        <a:rPr lang="en-GB" sz="1600" dirty="0">
                          <a:effectLst/>
                          <a:latin typeface="Arial"/>
                        </a:rPr>
                        <a:t> </a:t>
                      </a: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tc>
                  <a:txBody>
                    <a:bodyPr/>
                    <a:lstStyle/>
                    <a:p>
                      <a:pPr rtl="0" fontAlgn="base">
                        <a:lnSpc>
                          <a:spcPts val="1425"/>
                        </a:lnSpc>
                      </a:pPr>
                      <a:endParaRPr lang="en-GB" sz="1600" dirty="0">
                        <a:effectLst/>
                        <a:latin typeface="Arial"/>
                      </a:endParaRPr>
                    </a:p>
                    <a:p>
                      <a:pPr rtl="0" fontAlgn="base">
                        <a:lnSpc>
                          <a:spcPts val="1425"/>
                        </a:lnSpc>
                      </a:pPr>
                      <a:r>
                        <a:rPr lang="en-GB" sz="1600" dirty="0">
                          <a:effectLst/>
                          <a:latin typeface="Arial"/>
                        </a:rPr>
                        <a:t>What have you learnt about relationships and effective teamworking during the module? What models and theories have helped you? </a:t>
                      </a:r>
                    </a:p>
                    <a:p>
                      <a:pPr rtl="0" fontAlgn="base">
                        <a:lnSpc>
                          <a:spcPts val="1425"/>
                        </a:lnSpc>
                      </a:pPr>
                      <a:endParaRPr lang="en-GB" sz="1600" dirty="0">
                        <a:effectLst/>
                        <a:latin typeface="Arial"/>
                      </a:endParaRPr>
                    </a:p>
                    <a:p>
                      <a:pPr rtl="0" fontAlgn="base">
                        <a:lnSpc>
                          <a:spcPts val="1425"/>
                        </a:lnSpc>
                      </a:pPr>
                      <a:r>
                        <a:rPr lang="en-GB" sz="1600" dirty="0">
                          <a:effectLst/>
                          <a:latin typeface="Arial"/>
                        </a:rPr>
                        <a:t>How have you applied your learning so far to help you to be more effective in teams? Use any specific examples (e.g. being part of your group presentation team) and use references to support your points. </a:t>
                      </a:r>
                    </a:p>
                    <a:p>
                      <a:pPr rtl="0" fontAlgn="base">
                        <a:lnSpc>
                          <a:spcPts val="1425"/>
                        </a:lnSpc>
                      </a:pPr>
                      <a:endParaRPr lang="en-GB" sz="1600" dirty="0">
                        <a:effectLst/>
                        <a:latin typeface="Arial"/>
                      </a:endParaRPr>
                    </a:p>
                  </a:txBody>
                  <a:tcPr marL="66675" marR="6667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tc>
                  <a:txBody>
                    <a:bodyPr/>
                    <a:lstStyle/>
                    <a:p>
                      <a:pPr algn="ctr" rtl="0" fontAlgn="base">
                        <a:lnSpc>
                          <a:spcPts val="1425"/>
                        </a:lnSpc>
                      </a:pPr>
                      <a:r>
                        <a:rPr lang="en-GB" sz="1600" i="1" dirty="0">
                          <a:effectLst/>
                          <a:latin typeface="Arial"/>
                        </a:rPr>
                        <a:t>500 words approximately</a:t>
                      </a:r>
                      <a:r>
                        <a:rPr lang="en-GB" sz="1600" dirty="0">
                          <a:effectLst/>
                          <a:latin typeface="Arial"/>
                        </a:rPr>
                        <a:t> </a:t>
                      </a: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1625984384"/>
                  </a:ext>
                </a:extLst>
              </a:tr>
              <a:tr h="190500">
                <a:tc>
                  <a:txBody>
                    <a:bodyPr/>
                    <a:lstStyle/>
                    <a:p>
                      <a:pPr algn="ctr" rtl="0" fontAlgn="base">
                        <a:lnSpc>
                          <a:spcPts val="1425"/>
                        </a:lnSpc>
                      </a:pPr>
                      <a:r>
                        <a:rPr lang="en-GB" sz="1600" b="1" dirty="0">
                          <a:effectLst/>
                          <a:latin typeface="Arial"/>
                        </a:rPr>
                        <a:t>Conclusion</a:t>
                      </a:r>
                      <a:r>
                        <a:rPr lang="en-GB" sz="1600" dirty="0">
                          <a:effectLst/>
                          <a:latin typeface="Arial"/>
                        </a:rPr>
                        <a:t> </a:t>
                      </a: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tc>
                  <a:txBody>
                    <a:bodyPr/>
                    <a:lstStyle/>
                    <a:p>
                      <a:pPr rtl="0" fontAlgn="base">
                        <a:lnSpc>
                          <a:spcPts val="1425"/>
                        </a:lnSpc>
                      </a:pPr>
                      <a:endParaRPr lang="en-GB" sz="1600" dirty="0">
                        <a:effectLst/>
                        <a:latin typeface="Arial"/>
                      </a:endParaRPr>
                    </a:p>
                    <a:p>
                      <a:pPr rtl="0" fontAlgn="base">
                        <a:lnSpc>
                          <a:spcPts val="1425"/>
                        </a:lnSpc>
                      </a:pPr>
                      <a:r>
                        <a:rPr lang="en-GB" sz="1600" dirty="0">
                          <a:effectLst/>
                          <a:latin typeface="Arial"/>
                        </a:rPr>
                        <a:t>What has been your main learning about yourself within teams?  </a:t>
                      </a:r>
                    </a:p>
                    <a:p>
                      <a:pPr rtl="0" fontAlgn="base">
                        <a:lnSpc>
                          <a:spcPts val="1425"/>
                        </a:lnSpc>
                      </a:pPr>
                      <a:endParaRPr lang="en-GB" sz="1600" dirty="0">
                        <a:effectLst/>
                        <a:latin typeface="Arial"/>
                      </a:endParaRPr>
                    </a:p>
                    <a:p>
                      <a:pPr rtl="0" fontAlgn="base">
                        <a:lnSpc>
                          <a:spcPts val="1425"/>
                        </a:lnSpc>
                      </a:pPr>
                      <a:r>
                        <a:rPr lang="en-GB" sz="1600" dirty="0">
                          <a:effectLst/>
                          <a:latin typeface="Arial"/>
                        </a:rPr>
                        <a:t>How will you apply this to be more effective in teams? What specific actions are you going to take? </a:t>
                      </a:r>
                    </a:p>
                    <a:p>
                      <a:pPr rtl="0" fontAlgn="base">
                        <a:lnSpc>
                          <a:spcPts val="1425"/>
                        </a:lnSpc>
                      </a:pPr>
                      <a:endParaRPr lang="en-GB" sz="1600" dirty="0">
                        <a:effectLst/>
                        <a:latin typeface="Arial"/>
                      </a:endParaRPr>
                    </a:p>
                  </a:txBody>
                  <a:tcPr marL="66675" marR="6667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tc>
                  <a:txBody>
                    <a:bodyPr/>
                    <a:lstStyle/>
                    <a:p>
                      <a:pPr algn="ctr" rtl="0" fontAlgn="base">
                        <a:lnSpc>
                          <a:spcPts val="1425"/>
                        </a:lnSpc>
                      </a:pPr>
                      <a:r>
                        <a:rPr lang="en-GB" sz="1600" i="1" dirty="0">
                          <a:effectLst/>
                          <a:latin typeface="Arial"/>
                        </a:rPr>
                        <a:t>300 words approximately</a:t>
                      </a:r>
                      <a:r>
                        <a:rPr lang="en-GB" sz="1600" dirty="0">
                          <a:effectLst/>
                          <a:latin typeface="Arial"/>
                        </a:rPr>
                        <a:t> </a:t>
                      </a: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2488221592"/>
                  </a:ext>
                </a:extLst>
              </a:tr>
              <a:tr h="190500">
                <a:tc>
                  <a:txBody>
                    <a:bodyPr/>
                    <a:lstStyle/>
                    <a:p>
                      <a:pPr algn="ctr" rtl="0" fontAlgn="base">
                        <a:lnSpc>
                          <a:spcPts val="1425"/>
                        </a:lnSpc>
                      </a:pPr>
                      <a:r>
                        <a:rPr lang="en-GB" sz="1600" b="1" dirty="0">
                          <a:effectLst/>
                          <a:latin typeface="Arial"/>
                        </a:rPr>
                        <a:t>Reference List</a:t>
                      </a:r>
                      <a:r>
                        <a:rPr lang="en-GB" sz="1600" dirty="0">
                          <a:effectLst/>
                          <a:latin typeface="Arial"/>
                        </a:rPr>
                        <a:t> </a:t>
                      </a: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tc>
                  <a:txBody>
                    <a:bodyPr/>
                    <a:lstStyle/>
                    <a:p>
                      <a:pPr rtl="0" fontAlgn="base">
                        <a:lnSpc>
                          <a:spcPts val="1425"/>
                        </a:lnSpc>
                      </a:pPr>
                      <a:endParaRPr lang="en-GB" sz="1600" dirty="0">
                        <a:effectLst/>
                        <a:latin typeface="Arial"/>
                      </a:endParaRPr>
                    </a:p>
                    <a:p>
                      <a:pPr rtl="0" fontAlgn="base">
                        <a:lnSpc>
                          <a:spcPts val="1425"/>
                        </a:lnSpc>
                      </a:pPr>
                      <a:r>
                        <a:rPr lang="en-GB" sz="1600" dirty="0">
                          <a:effectLst/>
                          <a:latin typeface="Arial"/>
                        </a:rPr>
                        <a:t>Write a complete list of all the references you have used (a minimum of 8) using the UWTSD Harvard Referencing Protocol </a:t>
                      </a:r>
                    </a:p>
                    <a:p>
                      <a:pPr rtl="0" fontAlgn="base">
                        <a:lnSpc>
                          <a:spcPts val="1425"/>
                        </a:lnSpc>
                      </a:pPr>
                      <a:endParaRPr lang="en-GB" sz="1600" dirty="0">
                        <a:effectLst/>
                        <a:latin typeface="Arial"/>
                      </a:endParaRPr>
                    </a:p>
                  </a:txBody>
                  <a:tcPr marL="66675" marR="6667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tc>
                  <a:txBody>
                    <a:bodyPr/>
                    <a:lstStyle/>
                    <a:p>
                      <a:pPr algn="ctr" rtl="0" fontAlgn="base">
                        <a:lnSpc>
                          <a:spcPts val="1425"/>
                        </a:lnSpc>
                      </a:pPr>
                      <a:r>
                        <a:rPr lang="en-GB" sz="1600" i="1" dirty="0">
                          <a:effectLst/>
                          <a:latin typeface="Arial"/>
                        </a:rPr>
                        <a:t>Not counted in word count</a:t>
                      </a:r>
                      <a:r>
                        <a:rPr lang="en-GB" sz="1600" dirty="0">
                          <a:effectLst/>
                          <a:latin typeface="Arial"/>
                        </a:rPr>
                        <a:t> </a:t>
                      </a: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125393354"/>
                  </a:ext>
                </a:extLst>
              </a:tr>
            </a:tbl>
          </a:graphicData>
        </a:graphic>
      </p:graphicFrame>
    </p:spTree>
    <p:extLst>
      <p:ext uri="{BB962C8B-B14F-4D97-AF65-F5344CB8AC3E}">
        <p14:creationId xmlns:p14="http://schemas.microsoft.com/office/powerpoint/2010/main" val="38017808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5603905-55D0-3629-AAF1-02496D753581}"/>
              </a:ext>
            </a:extLst>
          </p:cNvPr>
          <p:cNvSpPr txBox="1"/>
          <p:nvPr/>
        </p:nvSpPr>
        <p:spPr>
          <a:xfrm>
            <a:off x="328864" y="248653"/>
            <a:ext cx="11526252" cy="535531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28600" indent="-228600">
              <a:buFont typeface="Courier New"/>
              <a:buChar char="•"/>
            </a:pPr>
            <a:r>
              <a:rPr lang="en-GB" sz="1900" dirty="0">
                <a:latin typeface="Arial"/>
                <a:cs typeface="Arial"/>
              </a:rPr>
              <a:t>Create a group of 3-5 fellow students who you will work with to develop and deliver a group presentation. You can choose who you work with, providing that all participants are within a group with 3-5 team members.</a:t>
            </a:r>
            <a:r>
              <a:rPr lang="en-US" sz="1900" dirty="0">
                <a:latin typeface="Arial"/>
                <a:cs typeface="Arial"/>
              </a:rPr>
              <a:t> </a:t>
            </a:r>
          </a:p>
          <a:p>
            <a:pPr marL="228600" indent="-228600">
              <a:buFont typeface="Courier New"/>
              <a:buChar char="•"/>
            </a:pPr>
            <a:r>
              <a:rPr lang="en-GB" sz="1900" dirty="0">
                <a:latin typeface="Arial"/>
                <a:cs typeface="Arial"/>
              </a:rPr>
              <a:t>Build your group into a team using appropriate relationship models, communication theories and team development models (you may find it helpful to use your reflections you develop in Task 1 to help you).</a:t>
            </a:r>
            <a:r>
              <a:rPr lang="en-US" sz="1900" dirty="0">
                <a:latin typeface="Arial"/>
                <a:cs typeface="Arial"/>
              </a:rPr>
              <a:t> </a:t>
            </a:r>
          </a:p>
          <a:p>
            <a:pPr marL="228600" indent="-228600">
              <a:buFont typeface="Courier New"/>
              <a:buChar char="•"/>
            </a:pPr>
            <a:r>
              <a:rPr lang="en-GB" sz="1900" dirty="0">
                <a:latin typeface="Arial"/>
                <a:cs typeface="Arial"/>
              </a:rPr>
              <a:t>Develop a team presentation that you will deliver to the rest of the module participants entitled “</a:t>
            </a:r>
            <a:r>
              <a:rPr lang="en-GB" sz="1900" b="1" dirty="0">
                <a:latin typeface="Arial"/>
                <a:cs typeface="Arial"/>
              </a:rPr>
              <a:t>What we have learnt about effective teams</a:t>
            </a:r>
            <a:r>
              <a:rPr lang="en-GB" sz="1900" dirty="0">
                <a:latin typeface="Arial"/>
                <a:cs typeface="Arial"/>
              </a:rPr>
              <a:t>?” </a:t>
            </a:r>
            <a:r>
              <a:rPr lang="en-US" sz="1900" dirty="0">
                <a:latin typeface="Arial"/>
                <a:cs typeface="Arial"/>
              </a:rPr>
              <a:t> </a:t>
            </a:r>
          </a:p>
          <a:p>
            <a:pPr marL="228600" indent="-228600">
              <a:buFont typeface="Courier New"/>
              <a:buChar char="•"/>
            </a:pPr>
            <a:r>
              <a:rPr lang="en-GB" sz="1900" dirty="0">
                <a:latin typeface="Arial"/>
                <a:cs typeface="Arial"/>
              </a:rPr>
              <a:t>Each member of the team is required to present for 5 mins (+/- 25 seconds).</a:t>
            </a:r>
            <a:r>
              <a:rPr lang="en-US" sz="1900" dirty="0">
                <a:latin typeface="Arial"/>
                <a:cs typeface="Arial"/>
              </a:rPr>
              <a:t> </a:t>
            </a:r>
          </a:p>
          <a:p>
            <a:pPr marL="228600" indent="-228600">
              <a:buFont typeface="Courier New"/>
              <a:buChar char="•"/>
            </a:pPr>
            <a:r>
              <a:rPr lang="en-GB" sz="1900" dirty="0">
                <a:latin typeface="Arial"/>
                <a:cs typeface="Arial"/>
              </a:rPr>
              <a:t>Your presentation should include appropriate academic references (minimum of 5 references per person), a reflection on how you have worked as a team, and ideas about how to help people work collaboratively in workplaces.  </a:t>
            </a:r>
            <a:r>
              <a:rPr lang="en-US" sz="1900" dirty="0">
                <a:latin typeface="Arial"/>
                <a:cs typeface="Arial"/>
              </a:rPr>
              <a:t> </a:t>
            </a:r>
          </a:p>
          <a:p>
            <a:pPr marL="228600" indent="-228600">
              <a:buFont typeface="Courier New"/>
              <a:buChar char="•"/>
            </a:pPr>
            <a:r>
              <a:rPr lang="en-GB" sz="1900" dirty="0">
                <a:latin typeface="Arial"/>
                <a:cs typeface="Arial"/>
              </a:rPr>
              <a:t>It is important to think carefully how you engage your audience and use what you have learnt about effective communication to help you deliver your presentation.</a:t>
            </a:r>
            <a:r>
              <a:rPr lang="en-US" sz="1900" dirty="0">
                <a:latin typeface="Arial"/>
                <a:cs typeface="Arial"/>
              </a:rPr>
              <a:t> </a:t>
            </a:r>
          </a:p>
          <a:p>
            <a:pPr marL="228600" indent="-228600">
              <a:buFont typeface="Courier New"/>
              <a:buChar char="•"/>
            </a:pPr>
            <a:r>
              <a:rPr lang="en-GB" sz="1900" dirty="0">
                <a:latin typeface="Arial"/>
                <a:cs typeface="Arial"/>
              </a:rPr>
              <a:t>The presentation should be seamless between each team member and there should be an overall purpose, flow and structure to your team presentation with a clear purpose, flow and structure for each individual team member’s contribution.</a:t>
            </a:r>
            <a:r>
              <a:rPr lang="en-US" sz="1900" dirty="0">
                <a:latin typeface="Arial"/>
                <a:cs typeface="Arial"/>
              </a:rPr>
              <a:t> </a:t>
            </a:r>
          </a:p>
          <a:p>
            <a:pPr marL="228600" indent="-228600">
              <a:buFont typeface="Courier New"/>
              <a:buChar char="•"/>
            </a:pPr>
            <a:r>
              <a:rPr lang="en-GB" sz="1900" dirty="0">
                <a:latin typeface="Arial"/>
                <a:cs typeface="Arial"/>
              </a:rPr>
              <a:t>All students must submit their presentation slides with speaker notes onto Moodle for Assignment Part 2 by the date of their presentation. </a:t>
            </a:r>
            <a:r>
              <a:rPr lang="en-US" sz="1900" dirty="0">
                <a:latin typeface="Arial"/>
                <a:cs typeface="Arial"/>
              </a:rPr>
              <a:t> </a:t>
            </a:r>
          </a:p>
        </p:txBody>
      </p:sp>
    </p:spTree>
    <p:extLst>
      <p:ext uri="{BB962C8B-B14F-4D97-AF65-F5344CB8AC3E}">
        <p14:creationId xmlns:p14="http://schemas.microsoft.com/office/powerpoint/2010/main" val="351982576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08E004-5D1C-9776-46B7-5E64FEEEF0EA}"/>
              </a:ext>
            </a:extLst>
          </p:cNvPr>
          <p:cNvSpPr>
            <a:spLocks noGrp="1"/>
          </p:cNvSpPr>
          <p:nvPr>
            <p:ph type="title"/>
          </p:nvPr>
        </p:nvSpPr>
        <p:spPr>
          <a:xfrm>
            <a:off x="609600" y="1855082"/>
            <a:ext cx="10972800" cy="1143000"/>
          </a:xfrm>
        </p:spPr>
        <p:txBody>
          <a:bodyPr/>
          <a:lstStyle/>
          <a:p>
            <a:r>
              <a:rPr lang="en-GB" dirty="0">
                <a:latin typeface="Arial"/>
                <a:cs typeface="Arial"/>
              </a:rPr>
              <a:t>Any questions?</a:t>
            </a:r>
            <a:endParaRPr lang="en-GB" dirty="0"/>
          </a:p>
        </p:txBody>
      </p:sp>
    </p:spTree>
    <p:extLst>
      <p:ext uri="{BB962C8B-B14F-4D97-AF65-F5344CB8AC3E}">
        <p14:creationId xmlns:p14="http://schemas.microsoft.com/office/powerpoint/2010/main" val="122106314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367975-D165-6E81-06CF-ACB4C0A84B1F}"/>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0830E76C-51BA-B716-C125-8422026B9730}"/>
              </a:ext>
            </a:extLst>
          </p:cNvPr>
          <p:cNvSpPr>
            <a:spLocks noGrp="1"/>
          </p:cNvSpPr>
          <p:nvPr>
            <p:ph idx="1"/>
          </p:nvPr>
        </p:nvSpPr>
        <p:spPr/>
        <p:txBody>
          <a:bodyPr/>
          <a:lstStyle/>
          <a:p>
            <a:endParaRPr lang="en-US"/>
          </a:p>
        </p:txBody>
      </p:sp>
    </p:spTree>
    <p:extLst>
      <p:ext uri="{BB962C8B-B14F-4D97-AF65-F5344CB8AC3E}">
        <p14:creationId xmlns:p14="http://schemas.microsoft.com/office/powerpoint/2010/main" val="17996581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999203-0384-C248-8955-45EB5E9891FD}"/>
              </a:ext>
            </a:extLst>
          </p:cNvPr>
          <p:cNvSpPr>
            <a:spLocks noGrp="1"/>
          </p:cNvSpPr>
          <p:nvPr>
            <p:ph type="title"/>
          </p:nvPr>
        </p:nvSpPr>
        <p:spPr/>
        <p:txBody>
          <a:bodyPr>
            <a:noAutofit/>
          </a:bodyPr>
          <a:lstStyle/>
          <a:p>
            <a:r>
              <a:rPr lang="en-US" sz="2800" dirty="0"/>
              <a:t>Maslow, A (1943). </a:t>
            </a:r>
            <a:br>
              <a:rPr lang="en-US" sz="2800" dirty="0"/>
            </a:br>
            <a:r>
              <a:rPr lang="en-US" sz="2800" dirty="0"/>
              <a:t>Hierarchy of Needs (Theory of Human Motivation) </a:t>
            </a:r>
          </a:p>
        </p:txBody>
      </p:sp>
      <p:pic>
        <p:nvPicPr>
          <p:cNvPr id="1026" name="Picture 2" descr="Maslow&amp;#39;s Hierarchy of Needs – Project Maslow">
            <a:extLst>
              <a:ext uri="{FF2B5EF4-FFF2-40B4-BE49-F238E27FC236}">
                <a16:creationId xmlns:a16="http://schemas.microsoft.com/office/drawing/2014/main" id="{38CFE134-5E03-9643-B4EC-315960994888}"/>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3478363" y="1600201"/>
            <a:ext cx="5235275" cy="39163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50550437"/>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haredWithUsers xmlns="303dbf9b-b85b-46a0-94f1-894078c07ecd">
      <UserInfo>
        <DisplayName>Alison Harding</DisplayName>
        <AccountId>352</AccountId>
        <AccountType/>
      </UserInfo>
      <UserInfo>
        <DisplayName>Rachel Bendall</DisplayName>
        <AccountId>2520</AccountId>
        <AccountType/>
      </UserInfo>
      <UserInfo>
        <DisplayName>Ruth Groff</DisplayName>
        <AccountId>2266</AccountId>
        <AccountType/>
      </UserInfo>
    </SharedWithUser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E9765FB2FDA7984FA87112E26C884F14" ma:contentTypeVersion="2" ma:contentTypeDescription="Create a new document." ma:contentTypeScope="" ma:versionID="f8039966a2f44929d0bef3cb2e66d0ad">
  <xsd:schema xmlns:xsd="http://www.w3.org/2001/XMLSchema" xmlns:xs="http://www.w3.org/2001/XMLSchema" xmlns:p="http://schemas.microsoft.com/office/2006/metadata/properties" xmlns:ns2="303dbf9b-b85b-46a0-94f1-894078c07ecd" targetNamespace="http://schemas.microsoft.com/office/2006/metadata/properties" ma:root="true" ma:fieldsID="0a3236c5ed4f32c16b2580252137c093" ns2:_="">
    <xsd:import namespace="303dbf9b-b85b-46a0-94f1-894078c07ecd"/>
    <xsd:element name="properties">
      <xsd:complexType>
        <xsd:sequence>
          <xsd:element name="documentManagement">
            <xsd:complexType>
              <xsd:all>
                <xsd:element ref="ns2:SharedWithUsers" minOccurs="0"/>
                <xsd:element ref="ns2: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5FC5585-51CA-4C4C-9028-AEC8FAD67B8B}">
  <ds:schemaRefs>
    <ds:schemaRef ds:uri="http://schemas.microsoft.com/office/2006/metadata/properties"/>
    <ds:schemaRef ds:uri="http://schemas.microsoft.com/office/2006/documentManagement/types"/>
    <ds:schemaRef ds:uri="http://schemas.microsoft.com/office/infopath/2007/PartnerControls"/>
    <ds:schemaRef ds:uri="http://purl.org/dc/terms/"/>
    <ds:schemaRef ds:uri="http://schemas.openxmlformats.org/package/2006/metadata/core-properties"/>
    <ds:schemaRef ds:uri="http://purl.org/dc/elements/1.1/"/>
    <ds:schemaRef ds:uri="http://www.w3.org/XML/1998/namespace"/>
    <ds:schemaRef ds:uri="303dbf9b-b85b-46a0-94f1-894078c07ecd"/>
    <ds:schemaRef ds:uri="http://purl.org/dc/dcmitype/"/>
  </ds:schemaRefs>
</ds:datastoreItem>
</file>

<file path=customXml/itemProps2.xml><?xml version="1.0" encoding="utf-8"?>
<ds:datastoreItem xmlns:ds="http://schemas.openxmlformats.org/officeDocument/2006/customXml" ds:itemID="{D081439C-114A-4151-B03A-0408F1ADA968}">
  <ds:schemaRefs>
    <ds:schemaRef ds:uri="http://schemas.microsoft.com/sharepoint/v3/contenttype/forms"/>
  </ds:schemaRefs>
</ds:datastoreItem>
</file>

<file path=customXml/itemProps3.xml><?xml version="1.0" encoding="utf-8"?>
<ds:datastoreItem xmlns:ds="http://schemas.openxmlformats.org/officeDocument/2006/customXml" ds:itemID="{18201FB3-9FE8-43FF-91C2-36F66CFA5A0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03dbf9b-b85b-46a0-94f1-894078c07ec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20140311PresentationUWTSDTemplate</Template>
  <TotalTime>8258</TotalTime>
  <Words>2305</Words>
  <Application>Microsoft Office PowerPoint</Application>
  <PresentationFormat>Widescreen</PresentationFormat>
  <Paragraphs>508</Paragraphs>
  <Slides>34</Slides>
  <Notes>29</Notes>
  <HiddenSlides>0</HiddenSlides>
  <MMClips>0</MMClips>
  <ScaleCrop>false</ScaleCrop>
  <HeadingPairs>
    <vt:vector size="4" baseType="variant">
      <vt:variant>
        <vt:lpstr>Theme</vt:lpstr>
      </vt:variant>
      <vt:variant>
        <vt:i4>1</vt:i4>
      </vt:variant>
      <vt:variant>
        <vt:lpstr>Slide Titles</vt:lpstr>
      </vt:variant>
      <vt:variant>
        <vt:i4>34</vt:i4>
      </vt:variant>
    </vt:vector>
  </HeadingPairs>
  <TitlesOfParts>
    <vt:vector size="35" baseType="lpstr">
      <vt:lpstr>20140311PresentationUWTSDTemplate</vt:lpstr>
      <vt:lpstr>BMSW4009   Effective Team Working and Communication</vt:lpstr>
      <vt:lpstr>PowerPoint Presentation</vt:lpstr>
      <vt:lpstr>PowerPoint Presentation</vt:lpstr>
      <vt:lpstr>What do we know about people:</vt:lpstr>
      <vt:lpstr>Relationships: the building blocks</vt:lpstr>
      <vt:lpstr>PowerPoint Presentation</vt:lpstr>
      <vt:lpstr>PowerPoint Presentation</vt:lpstr>
      <vt:lpstr>People – what state to choose?</vt:lpstr>
      <vt:lpstr>PowerPoint Presentation</vt:lpstr>
      <vt:lpstr>How do we build relationships with others?</vt:lpstr>
      <vt:lpstr>PowerPoint Presentation</vt:lpstr>
      <vt:lpstr>PowerPoint Presentation</vt:lpstr>
      <vt:lpstr>Do we? Can we? Should we try?</vt:lpstr>
      <vt:lpstr>Why?</vt:lpstr>
      <vt:lpstr>PowerPoint Presentation</vt:lpstr>
      <vt:lpstr>Listening and Coaching</vt:lpstr>
      <vt:lpstr>Relationships and People Dynamics:  What have you been thinking and feeling? </vt:lpstr>
      <vt:lpstr>What is conflict? </vt:lpstr>
      <vt:lpstr>Conflict: Why does it happen?</vt:lpstr>
      <vt:lpstr>Conflict: our human tensions:  </vt:lpstr>
      <vt:lpstr>Forget the Pecking Order –  why creative conflict matters</vt:lpstr>
      <vt:lpstr>Positive Conflict: how can we disagree well?</vt:lpstr>
      <vt:lpstr>Negative Conflict: how this affects work and people</vt:lpstr>
      <vt:lpstr>Negative Conflict: what can be the impact?</vt:lpstr>
      <vt:lpstr>Negative Conflict: how can we manage it?</vt:lpstr>
      <vt:lpstr>How do we respond to conflict?</vt:lpstr>
      <vt:lpstr>Thomas-Kilmann: how do you respond to conflict?</vt:lpstr>
      <vt:lpstr>Conflict:  What have you noticed generally?  What have you noticed about yourself?</vt:lpstr>
      <vt:lpstr>Assessment</vt:lpstr>
      <vt:lpstr>PowerPoint Presentation</vt:lpstr>
      <vt:lpstr>PowerPoint Presentation</vt:lpstr>
      <vt:lpstr>Any questions?</vt:lpstr>
      <vt:lpstr>PowerPoint Presentation</vt:lpstr>
      <vt:lpstr>Maslow, A (1943).  Hierarchy of Needs (Theory of Human Motivation)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Swanson, Mike</dc:creator>
  <cp:lastModifiedBy>James Moore</cp:lastModifiedBy>
  <cp:revision>1211</cp:revision>
  <cp:lastPrinted>2019-10-01T11:26:54Z</cp:lastPrinted>
  <dcterms:created xsi:type="dcterms:W3CDTF">2015-04-14T15:21:28Z</dcterms:created>
  <dcterms:modified xsi:type="dcterms:W3CDTF">2024-10-10T12:08:08Z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0x010100E9765FB2FDA7984FA87112E26C884F14</vt:lpwstr>
  </property>
</Properties>
</file>