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16"/>
  </p:notesMasterIdLst>
  <p:sldIdLst>
    <p:sldId id="256" r:id="rId2"/>
    <p:sldId id="297" r:id="rId3"/>
    <p:sldId id="298" r:id="rId4"/>
    <p:sldId id="299" r:id="rId5"/>
    <p:sldId id="300" r:id="rId6"/>
    <p:sldId id="301" r:id="rId7"/>
    <p:sldId id="302" r:id="rId8"/>
    <p:sldId id="303" r:id="rId9"/>
    <p:sldId id="304" r:id="rId10"/>
    <p:sldId id="305" r:id="rId11"/>
    <p:sldId id="306" r:id="rId12"/>
    <p:sldId id="307" r:id="rId13"/>
    <p:sldId id="308" r:id="rId14"/>
    <p:sldId id="309" r:id="rId15"/>
  </p:sldIdLst>
  <p:sldSz cx="9144000" cy="5143500" type="screen16x9"/>
  <p:notesSz cx="6858000" cy="9144000"/>
  <p:embeddedFontLst>
    <p:embeddedFont>
      <p:font typeface="Calibri" panose="020F0502020204030204" pitchFamily="34" charset="0"/>
      <p:regular r:id="rId17"/>
      <p:bold r:id="rId18"/>
      <p:italic r:id="rId19"/>
      <p:boldItalic r:id="rId20"/>
    </p:embeddedFont>
    <p:embeddedFont>
      <p:font typeface="Montserrat" panose="00000500000000000000" pitchFamily="2" charset="0"/>
      <p:regular r:id="rId21"/>
      <p:bold r:id="rId22"/>
      <p:italic r:id="rId23"/>
      <p:boldItalic r:id="rId24"/>
    </p:embeddedFont>
    <p:embeddedFont>
      <p:font typeface="Tahoma" panose="020B0604030504040204" pitchFamily="34" charset="0"/>
      <p:regular r:id="rId25"/>
      <p:bold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AD90958-210A-4657-9632-3C10467CE718}">
  <a:tblStyle styleId="{BAD90958-210A-4657-9632-3C10467CE718}" styleName="Table_0">
    <a:wholeTbl>
      <a:tcTxStyle b="off" i="off">
        <a:font>
          <a:latin typeface="Arial"/>
          <a:ea typeface="Arial"/>
          <a:cs typeface="Arial"/>
        </a:font>
        <a:srgbClr val="3A3737"/>
      </a:tcTxStyle>
      <a:tcStyle>
        <a:tcBdr>
          <a:left>
            <a:ln w="12700" cap="flat" cmpd="sng">
              <a:solidFill>
                <a:srgbClr val="3A3737"/>
              </a:solidFill>
              <a:prstDash val="solid"/>
              <a:round/>
              <a:headEnd type="none" w="sm" len="sm"/>
              <a:tailEnd type="none" w="sm" len="sm"/>
            </a:ln>
          </a:left>
          <a:right>
            <a:ln w="12700" cap="flat" cmpd="sng">
              <a:solidFill>
                <a:srgbClr val="3A3737"/>
              </a:solidFill>
              <a:prstDash val="solid"/>
              <a:round/>
              <a:headEnd type="none" w="sm" len="sm"/>
              <a:tailEnd type="none" w="sm" len="sm"/>
            </a:ln>
          </a:right>
          <a:top>
            <a:ln w="12700" cap="flat" cmpd="sng">
              <a:solidFill>
                <a:srgbClr val="3A3737"/>
              </a:solidFill>
              <a:prstDash val="solid"/>
              <a:round/>
              <a:headEnd type="none" w="sm" len="sm"/>
              <a:tailEnd type="none" w="sm" len="sm"/>
            </a:ln>
          </a:top>
          <a:bottom>
            <a:ln w="12700" cap="flat" cmpd="sng">
              <a:solidFill>
                <a:srgbClr val="3A3737"/>
              </a:solidFill>
              <a:prstDash val="solid"/>
              <a:round/>
              <a:headEnd type="none" w="sm" len="sm"/>
              <a:tailEnd type="none" w="sm" len="sm"/>
            </a:ln>
          </a:bottom>
          <a:insideH>
            <a:ln w="12700" cap="flat" cmpd="sng">
              <a:solidFill>
                <a:srgbClr val="3A3737"/>
              </a:solidFill>
              <a:prstDash val="solid"/>
              <a:round/>
              <a:headEnd type="none" w="sm" len="sm"/>
              <a:tailEnd type="none" w="sm" len="sm"/>
            </a:ln>
          </a:insideH>
          <a:insideV>
            <a:ln w="12700" cap="flat" cmpd="sng">
              <a:solidFill>
                <a:srgbClr val="3A3737"/>
              </a:solidFill>
              <a:prstDash val="solid"/>
              <a:round/>
              <a:headEnd type="none" w="sm" len="sm"/>
              <a:tailEnd type="none" w="sm" len="sm"/>
            </a:ln>
          </a:insideV>
        </a:tcBdr>
        <a:fill>
          <a:solidFill>
            <a:srgbClr val="FFFFFF">
              <a:alpha val="0"/>
            </a:srgbClr>
          </a:solidFill>
        </a:fill>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1FB3BD7-335A-4E03-8746-9D730B29DFC5}"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77BF6AF-09A5-4E6A-A9CD-53C3249545A1}" styleName="Table_2">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608" autoAdjust="0"/>
  </p:normalViewPr>
  <p:slideViewPr>
    <p:cSldViewPr snapToGrid="0">
      <p:cViewPr varScale="1">
        <p:scale>
          <a:sx n="82" d="100"/>
          <a:sy n="82" d="100"/>
        </p:scale>
        <p:origin x="105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hehrdigest.com/how-to-conduct-360-performance-review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personio.com/hr-lexicon/hard-soft-hr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n.wikipedia.org/wiki/Newcastle_upon_Tyne" TargetMode="External"/><Relationship Id="rId7" Type="http://schemas.openxmlformats.org/officeDocument/2006/relationships/hyperlink" Target="https://en.wikipedia.org/wiki/Machine_learning"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en.wikipedia.org/wiki/Artificial_intelligence" TargetMode="External"/><Relationship Id="rId5" Type="http://schemas.openxmlformats.org/officeDocument/2006/relationships/hyperlink" Target="https://en.wikipedia.org/wiki/Mobile_app" TargetMode="External"/><Relationship Id="rId4" Type="http://schemas.openxmlformats.org/officeDocument/2006/relationships/hyperlink" Target="https://en.wikipedia.org/wiki/Bulgaria"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ki/Paddington" TargetMode="External"/><Relationship Id="rId7" Type="http://schemas.openxmlformats.org/officeDocument/2006/relationships/hyperlink" Target="https://en.wikipedia.org/wiki/FTSE_100_Index"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en.wikipedia.org/wiki/FTSE_250_Index" TargetMode="External"/><Relationship Id="rId5" Type="http://schemas.openxmlformats.org/officeDocument/2006/relationships/hyperlink" Target="https://en.wikipedia.org/wiki/London_Stock_Exchange" TargetMode="External"/><Relationship Id="rId4" Type="http://schemas.openxmlformats.org/officeDocument/2006/relationships/hyperlink" Target="https://en.wikipedia.org/wiki/London"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1c96657ae0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1c96657ae0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HR strategy is a roadmap for solving an organization's biggest challenges with people-centric solutions. This approach requires HR input during policy creation and elevates the importance of recruitment, talent management, compensation, succession planning and corporate culture.</a:t>
            </a:r>
            <a:endParaRPr lang="en-US" dirty="0"/>
          </a:p>
        </p:txBody>
      </p:sp>
    </p:spTree>
    <p:extLst>
      <p:ext uri="{BB962C8B-B14F-4D97-AF65-F5344CB8AC3E}">
        <p14:creationId xmlns:p14="http://schemas.microsoft.com/office/powerpoint/2010/main" val="4268833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When properly implemented, strategic HR management or HR strategy can ensure that the business is working toward achieving the broader goals. Such a strategy gives the company a better chance to succeed in the competitive environment. </a:t>
            </a:r>
            <a:endParaRPr lang="en-US" dirty="0"/>
          </a:p>
        </p:txBody>
      </p:sp>
    </p:spTree>
    <p:extLst>
      <p:ext uri="{BB962C8B-B14F-4D97-AF65-F5344CB8AC3E}">
        <p14:creationId xmlns:p14="http://schemas.microsoft.com/office/powerpoint/2010/main" val="3068643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he objectives of strategic HR management are quite simple — match the right employee with the right jobs. Most businesses do this when recruiting new talent or while giving out </a:t>
            </a:r>
            <a:r>
              <a:rPr lang="en-US" sz="1100" b="1" i="0" u="none" strike="noStrike" cap="none" dirty="0">
                <a:solidFill>
                  <a:srgbClr val="000000"/>
                </a:solidFill>
                <a:effectLst/>
                <a:latin typeface="Arial"/>
                <a:ea typeface="Arial"/>
                <a:cs typeface="Arial"/>
                <a:sym typeface="Arial"/>
                <a:hlinkClick r:id="rId3"/>
              </a:rPr>
              <a:t>performance reviews. </a:t>
            </a: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That said, the objectives of a good HR strategy don’t stop there. Here are some additional goals of a strategic HR management system:</a:t>
            </a:r>
          </a:p>
          <a:p>
            <a:r>
              <a:rPr lang="en-US" sz="1100" b="0" i="0" u="none" strike="noStrike" cap="none" dirty="0">
                <a:solidFill>
                  <a:srgbClr val="000000"/>
                </a:solidFill>
                <a:effectLst/>
                <a:latin typeface="Arial"/>
                <a:ea typeface="Arial"/>
                <a:cs typeface="Arial"/>
                <a:sym typeface="Arial"/>
              </a:rPr>
              <a:t>Implementing a successful onboarding process</a:t>
            </a:r>
          </a:p>
          <a:p>
            <a:r>
              <a:rPr lang="en-US" sz="1100" b="0" i="0" u="none" strike="noStrike" cap="none" dirty="0">
                <a:solidFill>
                  <a:srgbClr val="000000"/>
                </a:solidFill>
                <a:effectLst/>
                <a:latin typeface="Arial"/>
                <a:ea typeface="Arial"/>
                <a:cs typeface="Arial"/>
                <a:sym typeface="Arial"/>
              </a:rPr>
              <a:t>Adapting to the changes in processor technology and ensuring the workforce needed</a:t>
            </a:r>
          </a:p>
          <a:p>
            <a:r>
              <a:rPr lang="en-US" sz="1100" b="0" i="0" u="none" strike="noStrike" cap="none" dirty="0">
                <a:solidFill>
                  <a:srgbClr val="000000"/>
                </a:solidFill>
                <a:effectLst/>
                <a:latin typeface="Arial"/>
                <a:ea typeface="Arial"/>
                <a:cs typeface="Arial"/>
                <a:sym typeface="Arial"/>
              </a:rPr>
              <a:t>Managing and accessing the risk</a:t>
            </a:r>
          </a:p>
          <a:p>
            <a:r>
              <a:rPr lang="en-US" sz="1100" b="0" i="0" u="none" strike="noStrike" cap="none" dirty="0">
                <a:solidFill>
                  <a:srgbClr val="000000"/>
                </a:solidFill>
                <a:effectLst/>
                <a:latin typeface="Arial"/>
                <a:ea typeface="Arial"/>
                <a:cs typeface="Arial"/>
                <a:sym typeface="Arial"/>
              </a:rPr>
              <a:t>Enabling the organization to prepare for cultural and generational shifts</a:t>
            </a:r>
          </a:p>
          <a:p>
            <a:endParaRPr lang="en-US" dirty="0"/>
          </a:p>
        </p:txBody>
      </p:sp>
    </p:spTree>
    <p:extLst>
      <p:ext uri="{BB962C8B-B14F-4D97-AF65-F5344CB8AC3E}">
        <p14:creationId xmlns:p14="http://schemas.microsoft.com/office/powerpoint/2010/main" val="461406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True competitive advantage can be achieved through people and the people practices of organizations. Companies that leverage their human capital to achieve their business objectives, especially growth have more positive results. These companies have well-defined HR practices that align with the company’s business goal. Their employees stay employed longer and contribute positively to the overall financial performance. Companies without a clear people plan are at risk of losing or never obtaining a competitive advantage.</a:t>
            </a:r>
            <a:endParaRPr lang="en-US" dirty="0"/>
          </a:p>
        </p:txBody>
      </p:sp>
    </p:spTree>
    <p:extLst>
      <p:ext uri="{BB962C8B-B14F-4D97-AF65-F5344CB8AC3E}">
        <p14:creationId xmlns:p14="http://schemas.microsoft.com/office/powerpoint/2010/main" val="2665211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HR innovation is the implementation of new ideas, methods, and technologies to better meet the ever-evolving requirements of the organization and its workforce. It’s about anticipating future needs and circumstances rather than simply finding a response to a changing present situation.</a:t>
            </a:r>
            <a:endParaRPr lang="en-US" b="0" dirty="0"/>
          </a:p>
        </p:txBody>
      </p:sp>
    </p:spTree>
    <p:extLst>
      <p:ext uri="{BB962C8B-B14F-4D97-AF65-F5344CB8AC3E}">
        <p14:creationId xmlns:p14="http://schemas.microsoft.com/office/powerpoint/2010/main" val="686925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The Harvard HRM model is one of many great HR theories and models. When implemented correctly, it can help form the bedrock of effective HR management policy and procedure. The </a:t>
            </a:r>
            <a:r>
              <a:rPr lang="en-US" sz="1100" b="1" i="0" u="none" strike="noStrike" cap="none" dirty="0">
                <a:solidFill>
                  <a:srgbClr val="000000"/>
                </a:solidFill>
                <a:effectLst/>
                <a:latin typeface="Arial"/>
                <a:ea typeface="Arial"/>
                <a:cs typeface="Arial"/>
                <a:sym typeface="Arial"/>
              </a:rPr>
              <a:t>Harvard HRM model</a:t>
            </a:r>
            <a:r>
              <a:rPr lang="en-US" sz="1100" b="0" i="0" u="none" strike="noStrike" cap="none" dirty="0">
                <a:solidFill>
                  <a:srgbClr val="000000"/>
                </a:solidFill>
                <a:effectLst/>
                <a:latin typeface="Arial"/>
                <a:ea typeface="Arial"/>
                <a:cs typeface="Arial"/>
                <a:sym typeface="Arial"/>
              </a:rPr>
              <a:t> is considered one of the most influential ‘</a:t>
            </a:r>
            <a:r>
              <a:rPr lang="en-US" sz="1100" b="0" i="0" u="sng" strike="noStrike" cap="none" dirty="0">
                <a:solidFill>
                  <a:srgbClr val="000000"/>
                </a:solidFill>
                <a:effectLst/>
                <a:latin typeface="Arial"/>
                <a:ea typeface="Arial"/>
                <a:cs typeface="Arial"/>
                <a:sym typeface="Arial"/>
                <a:hlinkClick r:id="rId3"/>
              </a:rPr>
              <a:t>soft HRM</a:t>
            </a:r>
            <a:r>
              <a:rPr lang="en-US" sz="1100" b="0" i="0" u="none" strike="noStrike" cap="none" dirty="0">
                <a:solidFill>
                  <a:srgbClr val="000000"/>
                </a:solidFill>
                <a:effectLst/>
                <a:latin typeface="Arial"/>
                <a:ea typeface="Arial"/>
                <a:cs typeface="Arial"/>
                <a:sym typeface="Arial"/>
              </a:rPr>
              <a:t>’ approaches due to its focus on people rather than outcomes. The Harvard HRM model seeks to provide an optimal context for people to do their best work.</a:t>
            </a:r>
            <a:endParaRPr lang="en-US" dirty="0"/>
          </a:p>
        </p:txBody>
      </p:sp>
    </p:spTree>
    <p:extLst>
      <p:ext uri="{BB962C8B-B14F-4D97-AF65-F5344CB8AC3E}">
        <p14:creationId xmlns:p14="http://schemas.microsoft.com/office/powerpoint/2010/main" val="3144499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hedgehog lab</a:t>
            </a:r>
            <a:r>
              <a:rPr lang="en-US" sz="1100" b="0" i="0" u="none" strike="noStrike" cap="none" dirty="0">
                <a:solidFill>
                  <a:srgbClr val="000000"/>
                </a:solidFill>
                <a:effectLst/>
                <a:latin typeface="Arial"/>
                <a:ea typeface="Arial"/>
                <a:cs typeface="Arial"/>
                <a:sym typeface="Arial"/>
              </a:rPr>
              <a:t> is a global digital product consultancy headquartered in </a:t>
            </a:r>
            <a:r>
              <a:rPr lang="en-US" sz="1100" b="0" i="0" u="none" strike="noStrike" cap="none" dirty="0">
                <a:solidFill>
                  <a:srgbClr val="000000"/>
                </a:solidFill>
                <a:effectLst/>
                <a:latin typeface="Arial"/>
                <a:ea typeface="Arial"/>
                <a:cs typeface="Arial"/>
                <a:sym typeface="Arial"/>
                <a:hlinkClick r:id="rId3" tooltip="Newcastle upon Tyne"/>
              </a:rPr>
              <a:t>Newcastle upon Tyne</a:t>
            </a:r>
            <a:r>
              <a:rPr lang="en-US" sz="1100" b="0" i="0" u="none" strike="noStrike" cap="none" dirty="0">
                <a:solidFill>
                  <a:srgbClr val="000000"/>
                </a:solidFill>
                <a:effectLst/>
                <a:latin typeface="Arial"/>
                <a:ea typeface="Arial"/>
                <a:cs typeface="Arial"/>
                <a:sym typeface="Arial"/>
              </a:rPr>
              <a:t>, with additional offices in the United States, and </a:t>
            </a:r>
            <a:r>
              <a:rPr lang="en-US" sz="1100" b="0" i="0" u="none" strike="noStrike" cap="none" dirty="0">
                <a:solidFill>
                  <a:srgbClr val="000000"/>
                </a:solidFill>
                <a:effectLst/>
                <a:latin typeface="Arial"/>
                <a:ea typeface="Arial"/>
                <a:cs typeface="Arial"/>
                <a:sym typeface="Arial"/>
                <a:hlinkClick r:id="rId4" tooltip="Bulgaria"/>
              </a:rPr>
              <a:t>Bulgaria</a:t>
            </a:r>
            <a:r>
              <a:rPr lang="en-US" sz="1100" b="0" i="0" u="none" strike="noStrike" cap="none" dirty="0">
                <a:solidFill>
                  <a:srgbClr val="000000"/>
                </a:solidFill>
                <a:effectLst/>
                <a:latin typeface="Arial"/>
                <a:ea typeface="Arial"/>
                <a:cs typeface="Arial"/>
                <a:sym typeface="Arial"/>
              </a:rPr>
              <a:t>.</a:t>
            </a:r>
          </a:p>
          <a:p>
            <a:r>
              <a:rPr lang="en-US" sz="1100" b="0" i="0" u="none" strike="noStrike" cap="none" dirty="0">
                <a:solidFill>
                  <a:srgbClr val="000000"/>
                </a:solidFill>
                <a:effectLst/>
                <a:latin typeface="Arial"/>
                <a:ea typeface="Arial"/>
                <a:cs typeface="Arial"/>
                <a:sym typeface="Arial"/>
              </a:rPr>
              <a:t>The company, which employs more than 120 people, concentrates on building mobile and web </a:t>
            </a:r>
            <a:r>
              <a:rPr lang="en-US" sz="1100" b="0" i="0" u="none" strike="noStrike" cap="none" dirty="0">
                <a:solidFill>
                  <a:srgbClr val="000000"/>
                </a:solidFill>
                <a:effectLst/>
                <a:latin typeface="Arial"/>
                <a:ea typeface="Arial"/>
                <a:cs typeface="Arial"/>
                <a:sym typeface="Arial"/>
                <a:hlinkClick r:id="rId5" tooltip="Mobile app"/>
              </a:rPr>
              <a:t>apps</a:t>
            </a:r>
            <a:r>
              <a:rPr lang="en-US" sz="1100" b="0" i="0" u="none" strike="noStrike" cap="none" dirty="0">
                <a:solidFill>
                  <a:srgbClr val="000000"/>
                </a:solidFill>
                <a:effectLst/>
                <a:latin typeface="Arial"/>
                <a:ea typeface="Arial"/>
                <a:cs typeface="Arial"/>
                <a:sym typeface="Arial"/>
              </a:rPr>
              <a:t> for smartphones and other connected devices and has in-house capabilities in </a:t>
            </a:r>
            <a:r>
              <a:rPr lang="en-US" sz="1100" b="0" i="0" u="none" strike="noStrike" cap="none" dirty="0">
                <a:solidFill>
                  <a:srgbClr val="000000"/>
                </a:solidFill>
                <a:effectLst/>
                <a:latin typeface="Arial"/>
                <a:ea typeface="Arial"/>
                <a:cs typeface="Arial"/>
                <a:sym typeface="Arial"/>
                <a:hlinkClick r:id="rId6" tooltip="Artificial intelligence"/>
              </a:rPr>
              <a:t>Artificial Intelligence</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a:solidFill>
                  <a:srgbClr val="000000"/>
                </a:solidFill>
                <a:effectLst/>
                <a:latin typeface="Arial"/>
                <a:ea typeface="Arial"/>
                <a:cs typeface="Arial"/>
                <a:sym typeface="Arial"/>
                <a:hlinkClick r:id="rId7" tooltip="Machine learning"/>
              </a:rPr>
              <a:t>Machine Learning</a:t>
            </a:r>
            <a:r>
              <a:rPr lang="en-US" sz="1100" b="0" i="0" u="none" strike="noStrike" cap="none" dirty="0">
                <a:solidFill>
                  <a:srgbClr val="000000"/>
                </a:solidFill>
                <a:effectLst/>
                <a:latin typeface="Arial"/>
                <a:ea typeface="Arial"/>
                <a:cs typeface="Arial"/>
                <a:sym typeface="Arial"/>
              </a:rPr>
              <a:t>. In recent years, it has experienced rapid turnover growth, with global revenues rising to £5m in 2019 and the company being named as one of the fastest-growing businesses in Europe for three years running.</a:t>
            </a:r>
          </a:p>
          <a:p>
            <a:endParaRPr lang="en-US" dirty="0"/>
          </a:p>
        </p:txBody>
      </p:sp>
    </p:spTree>
    <p:extLst>
      <p:ext uri="{BB962C8B-B14F-4D97-AF65-F5344CB8AC3E}">
        <p14:creationId xmlns:p14="http://schemas.microsoft.com/office/powerpoint/2010/main" val="3120206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Strategic management of human resources represents a transformation that is relatively new in the field of human resource management. An important role of strategic human resource management is about focusing the management in employees as a tool to gain competitive advantage</a:t>
            </a:r>
            <a:endParaRPr lang="en-US" dirty="0"/>
          </a:p>
        </p:txBody>
      </p:sp>
    </p:spTree>
    <p:extLst>
      <p:ext uri="{BB962C8B-B14F-4D97-AF65-F5344CB8AC3E}">
        <p14:creationId xmlns:p14="http://schemas.microsoft.com/office/powerpoint/2010/main" val="3850557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chemeClr val="bg1"/>
                </a:solidFill>
                <a:effectLst/>
                <a:latin typeface="Arial"/>
                <a:ea typeface="Arial"/>
                <a:cs typeface="Arial"/>
                <a:sym typeface="Arial"/>
              </a:rPr>
              <a:t>Marks and Spencer Group plc (commonly abbreviated to M&amp;S and colloquially known as Marks's or Marks &amp; Sparks) is a major British multinational retailer with headquarters in </a:t>
            </a:r>
            <a:r>
              <a:rPr lang="en-US" sz="1100" b="0" i="0" u="none" strike="noStrike" cap="none" dirty="0">
                <a:solidFill>
                  <a:schemeClr val="bg1"/>
                </a:solidFill>
                <a:effectLst/>
                <a:latin typeface="Arial"/>
                <a:ea typeface="Arial"/>
                <a:cs typeface="Arial"/>
                <a:sym typeface="Arial"/>
                <a:hlinkClick r:id="rId3" tooltip="Paddington">
                  <a:extLst>
                    <a:ext uri="{A12FA001-AC4F-418D-AE19-62706E023703}">
                      <ahyp:hlinkClr xmlns:ahyp="http://schemas.microsoft.com/office/drawing/2018/hyperlinkcolor" val="tx"/>
                    </a:ext>
                  </a:extLst>
                </a:hlinkClick>
              </a:rPr>
              <a:t>Paddington</a:t>
            </a:r>
            <a:r>
              <a:rPr lang="en-US" sz="1100" b="0" i="0" u="none" strike="noStrike" cap="none" dirty="0">
                <a:solidFill>
                  <a:schemeClr val="bg1"/>
                </a:solidFill>
                <a:effectLst/>
                <a:latin typeface="Arial"/>
                <a:ea typeface="Arial"/>
                <a:cs typeface="Arial"/>
                <a:sym typeface="Arial"/>
              </a:rPr>
              <a:t>, </a:t>
            </a:r>
            <a:r>
              <a:rPr lang="en-US" sz="1100" b="0" i="0" u="none" strike="noStrike" cap="none" dirty="0">
                <a:solidFill>
                  <a:schemeClr val="bg1"/>
                </a:solidFill>
                <a:effectLst/>
                <a:latin typeface="Arial"/>
                <a:ea typeface="Arial"/>
                <a:cs typeface="Arial"/>
                <a:sym typeface="Arial"/>
                <a:hlinkClick r:id="rId4" tooltip="London">
                  <a:extLst>
                    <a:ext uri="{A12FA001-AC4F-418D-AE19-62706E023703}">
                      <ahyp:hlinkClr xmlns:ahyp="http://schemas.microsoft.com/office/drawing/2018/hyperlinkcolor" val="tx"/>
                    </a:ext>
                  </a:extLst>
                </a:hlinkClick>
              </a:rPr>
              <a:t>London</a:t>
            </a:r>
            <a:r>
              <a:rPr lang="en-US" sz="1100" b="0" i="0" u="none" strike="noStrike" cap="none" dirty="0">
                <a:solidFill>
                  <a:schemeClr val="bg1"/>
                </a:solidFill>
                <a:effectLst/>
                <a:latin typeface="Arial"/>
                <a:ea typeface="Arial"/>
                <a:cs typeface="Arial"/>
                <a:sym typeface="Arial"/>
              </a:rPr>
              <a:t> that </a:t>
            </a:r>
            <a:r>
              <a:rPr lang="en-US" sz="1100" b="0" i="0" u="none" strike="noStrike" cap="none" dirty="0" err="1">
                <a:solidFill>
                  <a:schemeClr val="bg1"/>
                </a:solidFill>
                <a:effectLst/>
                <a:latin typeface="Arial"/>
                <a:ea typeface="Arial"/>
                <a:cs typeface="Arial"/>
                <a:sym typeface="Arial"/>
              </a:rPr>
              <a:t>specialises</a:t>
            </a:r>
            <a:r>
              <a:rPr lang="en-US" sz="1100" b="0" i="0" u="none" strike="noStrike" cap="none" dirty="0">
                <a:solidFill>
                  <a:schemeClr val="bg1"/>
                </a:solidFill>
                <a:effectLst/>
                <a:latin typeface="Arial"/>
                <a:ea typeface="Arial"/>
                <a:cs typeface="Arial"/>
                <a:sym typeface="Arial"/>
              </a:rPr>
              <a:t> in selling clothing, beauty, home products and food products. It is listed on the </a:t>
            </a:r>
            <a:r>
              <a:rPr lang="en-US" sz="1100" b="0" i="0" u="none" strike="noStrike" cap="none" dirty="0">
                <a:solidFill>
                  <a:schemeClr val="bg1"/>
                </a:solidFill>
                <a:effectLst/>
                <a:latin typeface="Arial"/>
                <a:ea typeface="Arial"/>
                <a:cs typeface="Arial"/>
                <a:sym typeface="Arial"/>
                <a:hlinkClick r:id="rId5" tooltip="London Stock Exchange">
                  <a:extLst>
                    <a:ext uri="{A12FA001-AC4F-418D-AE19-62706E023703}">
                      <ahyp:hlinkClr xmlns:ahyp="http://schemas.microsoft.com/office/drawing/2018/hyperlinkcolor" val="tx"/>
                    </a:ext>
                  </a:extLst>
                </a:hlinkClick>
              </a:rPr>
              <a:t>London Stock Exchange</a:t>
            </a:r>
            <a:r>
              <a:rPr lang="en-US" sz="1100" b="0" i="0" u="none" strike="noStrike" cap="none" dirty="0">
                <a:solidFill>
                  <a:schemeClr val="bg1"/>
                </a:solidFill>
                <a:effectLst/>
                <a:latin typeface="Arial"/>
                <a:ea typeface="Arial"/>
                <a:cs typeface="Arial"/>
                <a:sym typeface="Arial"/>
              </a:rPr>
              <a:t> (LSE) and is a constituent of the </a:t>
            </a:r>
            <a:r>
              <a:rPr lang="en-US" sz="1100" b="0" i="0" u="none" strike="noStrike" cap="none" dirty="0">
                <a:solidFill>
                  <a:schemeClr val="bg1"/>
                </a:solidFill>
                <a:effectLst/>
                <a:latin typeface="Arial"/>
                <a:ea typeface="Arial"/>
                <a:cs typeface="Arial"/>
                <a:sym typeface="Arial"/>
                <a:hlinkClick r:id="rId6" tooltip="FTSE 250 Index">
                  <a:extLst>
                    <a:ext uri="{A12FA001-AC4F-418D-AE19-62706E023703}">
                      <ahyp:hlinkClr xmlns:ahyp="http://schemas.microsoft.com/office/drawing/2018/hyperlinkcolor" val="tx"/>
                    </a:ext>
                  </a:extLst>
                </a:hlinkClick>
              </a:rPr>
              <a:t>FTSE 250 Index</a:t>
            </a:r>
            <a:r>
              <a:rPr lang="en-US" sz="1100" b="0" i="0" u="none" strike="noStrike" cap="none" dirty="0">
                <a:solidFill>
                  <a:schemeClr val="bg1"/>
                </a:solidFill>
                <a:effectLst/>
                <a:latin typeface="Arial"/>
                <a:ea typeface="Arial"/>
                <a:cs typeface="Arial"/>
                <a:sym typeface="Arial"/>
              </a:rPr>
              <a:t>; it had previously been in the </a:t>
            </a:r>
            <a:r>
              <a:rPr lang="en-US" sz="1100" b="0" i="0" u="none" strike="noStrike" cap="none" dirty="0">
                <a:solidFill>
                  <a:schemeClr val="bg1"/>
                </a:solidFill>
                <a:effectLst/>
                <a:latin typeface="Arial"/>
                <a:ea typeface="Arial"/>
                <a:cs typeface="Arial"/>
                <a:sym typeface="Arial"/>
                <a:hlinkClick r:id="rId7" tooltip="FTSE 100 Index">
                  <a:extLst>
                    <a:ext uri="{A12FA001-AC4F-418D-AE19-62706E023703}">
                      <ahyp:hlinkClr xmlns:ahyp="http://schemas.microsoft.com/office/drawing/2018/hyperlinkcolor" val="tx"/>
                    </a:ext>
                  </a:extLst>
                </a:hlinkClick>
              </a:rPr>
              <a:t>FTSE 100 Index</a:t>
            </a:r>
            <a:r>
              <a:rPr lang="en-US" sz="1100" b="0" i="0" u="none" strike="noStrike" cap="none" dirty="0">
                <a:solidFill>
                  <a:schemeClr val="bg1"/>
                </a:solidFill>
                <a:effectLst/>
                <a:latin typeface="Arial"/>
                <a:ea typeface="Arial"/>
                <a:cs typeface="Arial"/>
                <a:sym typeface="Arial"/>
              </a:rPr>
              <a:t> from its creation until 2019.</a:t>
            </a:r>
            <a:br>
              <a:rPr lang="en-US" b="0" dirty="0">
                <a:solidFill>
                  <a:schemeClr val="bg1"/>
                </a:solidFill>
              </a:rPr>
            </a:br>
            <a:endParaRPr lang="en-US" b="0" dirty="0">
              <a:solidFill>
                <a:schemeClr val="bg1"/>
              </a:solidFill>
            </a:endParaRPr>
          </a:p>
        </p:txBody>
      </p:sp>
    </p:spTree>
    <p:extLst>
      <p:ext uri="{BB962C8B-B14F-4D97-AF65-F5344CB8AC3E}">
        <p14:creationId xmlns:p14="http://schemas.microsoft.com/office/powerpoint/2010/main" val="3149643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HR strategy allows HR specialists to acquire new skills and competencies. Specialists focus on the implementation of strategic tasks that are not clearly defined. They need to improve their planning, negotiation, and communication skills. They must prepare a strategic plan that allows employees to swallow changes and adapt to new organizational circumstances.</a:t>
            </a:r>
            <a:endParaRPr lang="en-US" dirty="0"/>
          </a:p>
        </p:txBody>
      </p:sp>
    </p:spTree>
    <p:extLst>
      <p:ext uri="{BB962C8B-B14F-4D97-AF65-F5344CB8AC3E}">
        <p14:creationId xmlns:p14="http://schemas.microsoft.com/office/powerpoint/2010/main" val="3333846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The introduction of a strategic change usually introduces a complete change in the organizational structure. By applying the basic principles of designing an organization, HR can lead change and make the organization effective. Implementation of actual succession and talent development plans.</a:t>
            </a:r>
            <a:endParaRPr lang="en-US" dirty="0"/>
          </a:p>
        </p:txBody>
      </p:sp>
    </p:spTree>
    <p:extLst>
      <p:ext uri="{BB962C8B-B14F-4D97-AF65-F5344CB8AC3E}">
        <p14:creationId xmlns:p14="http://schemas.microsoft.com/office/powerpoint/2010/main" val="33574013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7145742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flipH="1">
            <a:off x="0" y="0"/>
            <a:ext cx="9144003" cy="5143501"/>
          </a:xfrm>
          <a:prstGeom prst="rect">
            <a:avLst/>
          </a:prstGeom>
          <a:noFill/>
          <a:ln>
            <a:noFill/>
          </a:ln>
        </p:spPr>
      </p:pic>
      <p:sp>
        <p:nvSpPr>
          <p:cNvPr id="10" name="Google Shape;10;p2"/>
          <p:cNvSpPr>
            <a:spLocks noGrp="1"/>
          </p:cNvSpPr>
          <p:nvPr>
            <p:ph type="pic" idx="2"/>
          </p:nvPr>
        </p:nvSpPr>
        <p:spPr>
          <a:xfrm>
            <a:off x="-9000" y="0"/>
            <a:ext cx="3693300" cy="5153700"/>
          </a:xfrm>
          <a:prstGeom prst="rect">
            <a:avLst/>
          </a:prstGeom>
          <a:noFill/>
          <a:ln>
            <a:noFill/>
          </a:ln>
        </p:spPr>
      </p:sp>
      <p:sp>
        <p:nvSpPr>
          <p:cNvPr id="11" name="Google Shape;11;p2"/>
          <p:cNvSpPr txBox="1">
            <a:spLocks noGrp="1"/>
          </p:cNvSpPr>
          <p:nvPr>
            <p:ph type="ctrTitle"/>
          </p:nvPr>
        </p:nvSpPr>
        <p:spPr>
          <a:xfrm>
            <a:off x="3360303" y="1231750"/>
            <a:ext cx="5031300" cy="2311200"/>
          </a:xfrm>
          <a:prstGeom prst="rect">
            <a:avLst/>
          </a:prstGeom>
        </p:spPr>
        <p:txBody>
          <a:bodyPr spcFirstLastPara="1" wrap="square" lIns="91425" tIns="91425" rIns="91425" bIns="91425" anchor="t" anchorCtr="0">
            <a:noAutofit/>
          </a:bodyPr>
          <a:lstStyle>
            <a:lvl1pPr lvl="0" algn="ctr">
              <a:spcBef>
                <a:spcPts val="0"/>
              </a:spcBef>
              <a:spcAft>
                <a:spcPts val="0"/>
              </a:spcAft>
              <a:buClr>
                <a:srgbClr val="191919"/>
              </a:buClr>
              <a:buSzPts val="5200"/>
              <a:buNone/>
              <a:defRPr sz="4400">
                <a:solidFill>
                  <a:schemeClr val="dk2"/>
                </a:solidFill>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2" name="Google Shape;12;p2"/>
          <p:cNvSpPr txBox="1">
            <a:spLocks noGrp="1"/>
          </p:cNvSpPr>
          <p:nvPr>
            <p:ph type="subTitle" idx="1"/>
          </p:nvPr>
        </p:nvSpPr>
        <p:spPr>
          <a:xfrm>
            <a:off x="3360303" y="3476375"/>
            <a:ext cx="5031300" cy="4080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1200"/>
              <a:buNone/>
              <a:defRPr sz="14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cxnSp>
        <p:nvCxnSpPr>
          <p:cNvPr id="13" name="Google Shape;13;p2"/>
          <p:cNvCxnSpPr/>
          <p:nvPr/>
        </p:nvCxnSpPr>
        <p:spPr>
          <a:xfrm>
            <a:off x="7715250" y="221400"/>
            <a:ext cx="1428900" cy="0"/>
          </a:xfrm>
          <a:prstGeom prst="straightConnector1">
            <a:avLst/>
          </a:prstGeom>
          <a:noFill/>
          <a:ln w="19050" cap="flat" cmpd="sng">
            <a:solidFill>
              <a:schemeClr val="dk2"/>
            </a:solidFill>
            <a:prstDash val="solid"/>
            <a:round/>
            <a:headEnd type="oval"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pic>
        <p:nvPicPr>
          <p:cNvPr id="21" name="Google Shape;21;p4"/>
          <p:cNvPicPr preferRelativeResize="0"/>
          <p:nvPr/>
        </p:nvPicPr>
        <p:blipFill>
          <a:blip r:embed="rId2">
            <a:alphaModFix/>
          </a:blip>
          <a:stretch>
            <a:fillRect/>
          </a:stretch>
        </p:blipFill>
        <p:spPr>
          <a:xfrm>
            <a:off x="0" y="0"/>
            <a:ext cx="9144003" cy="5143501"/>
          </a:xfrm>
          <a:prstGeom prst="rect">
            <a:avLst/>
          </a:prstGeom>
          <a:noFill/>
          <a:ln>
            <a:noFill/>
          </a:ln>
        </p:spPr>
      </p:pic>
      <p:sp>
        <p:nvSpPr>
          <p:cNvPr id="22" name="Google Shape;22;p4"/>
          <p:cNvSpPr/>
          <p:nvPr/>
        </p:nvSpPr>
        <p:spPr>
          <a:xfrm rot="10800000">
            <a:off x="372300" y="346800"/>
            <a:ext cx="8399400" cy="4449900"/>
          </a:xfrm>
          <a:prstGeom prst="roundRect">
            <a:avLst>
              <a:gd name="adj" fmla="val 9996"/>
            </a:avLst>
          </a:prstGeom>
          <a:gradFill>
            <a:gsLst>
              <a:gs pos="0">
                <a:schemeClr val="lt1"/>
              </a:gs>
              <a:gs pos="54000">
                <a:schemeClr val="lt1"/>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4"/>
          <p:cNvSpPr txBox="1">
            <a:spLocks noGrp="1"/>
          </p:cNvSpPr>
          <p:nvPr>
            <p:ph type="body" idx="1"/>
          </p:nvPr>
        </p:nvSpPr>
        <p:spPr>
          <a:xfrm>
            <a:off x="720000" y="1150645"/>
            <a:ext cx="7704000" cy="338400"/>
          </a:xfrm>
          <a:prstGeom prst="rect">
            <a:avLst/>
          </a:prstGeom>
        </p:spPr>
        <p:txBody>
          <a:bodyPr spcFirstLastPara="1" wrap="square" lIns="91425" tIns="91425" rIns="91425" bIns="91425" anchor="t" anchorCtr="0">
            <a:noAutofit/>
          </a:bodyPr>
          <a:lstStyle>
            <a:lvl1pPr marL="457200" lvl="0" indent="-304800" algn="ctr" rtl="0">
              <a:lnSpc>
                <a:spcPct val="100000"/>
              </a:lnSpc>
              <a:spcBef>
                <a:spcPts val="0"/>
              </a:spcBef>
              <a:spcAft>
                <a:spcPts val="0"/>
              </a:spcAft>
              <a:buSzPts val="1200"/>
              <a:buFont typeface="Nunito Light"/>
              <a:buChar char="●"/>
              <a:defRPr>
                <a:solidFill>
                  <a:schemeClr val="dk1"/>
                </a:solidFill>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sp>
        <p:nvSpPr>
          <p:cNvPr id="24" name="Google Shape;24;p4"/>
          <p:cNvSpPr txBox="1">
            <a:spLocks noGrp="1"/>
          </p:cNvSpPr>
          <p:nvPr>
            <p:ph type="title"/>
          </p:nvPr>
        </p:nvSpPr>
        <p:spPr>
          <a:xfrm>
            <a:off x="713225" y="549468"/>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3500"/>
              <a:buFont typeface="Montserrat"/>
              <a:buNone/>
              <a:defRPr sz="3500" b="1">
                <a:solidFill>
                  <a:schemeClr val="dk2"/>
                </a:solidFill>
                <a:latin typeface="Montserrat"/>
                <a:ea typeface="Montserrat"/>
                <a:cs typeface="Montserrat"/>
                <a:sym typeface="Montserrat"/>
              </a:defRPr>
            </a:lvl1pPr>
            <a:lvl2pPr lvl="1" algn="ctr"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2pPr>
            <a:lvl3pPr lvl="2" algn="ctr"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3pPr>
            <a:lvl4pPr lvl="3" algn="ctr"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4pPr>
            <a:lvl5pPr lvl="4" algn="ctr"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5pPr>
            <a:lvl6pPr lvl="5" algn="ctr"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6pPr>
            <a:lvl7pPr lvl="6" algn="ctr"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7pPr>
            <a:lvl8pPr lvl="7" algn="ctr"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8pPr>
            <a:lvl9pPr lvl="8" algn="ctr" rtl="0">
              <a:spcBef>
                <a:spcPts val="0"/>
              </a:spcBef>
              <a:spcAft>
                <a:spcPts val="0"/>
              </a:spcAft>
              <a:buClr>
                <a:schemeClr val="dk1"/>
              </a:buClr>
              <a:buSzPts val="3500"/>
              <a:buFont typeface="Montserrat"/>
              <a:buNone/>
              <a:defRPr sz="3500" b="1">
                <a:solidFill>
                  <a:schemeClr val="dk1"/>
                </a:solidFill>
                <a:latin typeface="Montserrat"/>
                <a:ea typeface="Montserrat"/>
                <a:cs typeface="Montserrat"/>
                <a:sym typeface="Montserrat"/>
              </a:defRPr>
            </a:lvl9pPr>
          </a:lstStyle>
          <a:p>
            <a:endParaRPr/>
          </a:p>
        </p:txBody>
      </p:sp>
      <p:cxnSp>
        <p:nvCxnSpPr>
          <p:cNvPr id="25" name="Google Shape;25;p4"/>
          <p:cNvCxnSpPr/>
          <p:nvPr/>
        </p:nvCxnSpPr>
        <p:spPr>
          <a:xfrm rot="10800000">
            <a:off x="-1225" y="4811250"/>
            <a:ext cx="1428900" cy="0"/>
          </a:xfrm>
          <a:prstGeom prst="straightConnector1">
            <a:avLst/>
          </a:prstGeom>
          <a:noFill/>
          <a:ln w="19050" cap="flat" cmpd="sng">
            <a:solidFill>
              <a:schemeClr val="dk2"/>
            </a:solidFill>
            <a:prstDash val="solid"/>
            <a:round/>
            <a:headEnd type="oval"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8"/>
        <p:cNvGrpSpPr/>
        <p:nvPr/>
      </p:nvGrpSpPr>
      <p:grpSpPr>
        <a:xfrm>
          <a:off x="0" y="0"/>
          <a:ext cx="0" cy="0"/>
          <a:chOff x="0" y="0"/>
          <a:chExt cx="0" cy="0"/>
        </a:xfrm>
      </p:grpSpPr>
      <p:sp>
        <p:nvSpPr>
          <p:cNvPr id="49" name="Google Shape;49;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0"/>
        <p:cNvGrpSpPr/>
        <p:nvPr/>
      </p:nvGrpSpPr>
      <p:grpSpPr>
        <a:xfrm>
          <a:off x="0" y="0"/>
          <a:ext cx="0" cy="0"/>
          <a:chOff x="0" y="0"/>
          <a:chExt cx="0" cy="0"/>
        </a:xfrm>
      </p:grpSpPr>
      <p:sp>
        <p:nvSpPr>
          <p:cNvPr id="51" name="Google Shape;51;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15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2" name="Google Shape;52;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500"/>
              <a:buNone/>
              <a:defRPr>
                <a:solidFill>
                  <a:schemeClr val="lt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61"/>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54"/>
        <p:cNvGrpSpPr/>
        <p:nvPr/>
      </p:nvGrpSpPr>
      <p:grpSpPr>
        <a:xfrm>
          <a:off x="0" y="0"/>
          <a:ext cx="0" cy="0"/>
          <a:chOff x="0" y="0"/>
          <a:chExt cx="0" cy="0"/>
        </a:xfrm>
      </p:grpSpPr>
      <p:pic>
        <p:nvPicPr>
          <p:cNvPr id="155" name="Google Shape;155;p22"/>
          <p:cNvPicPr preferRelativeResize="0"/>
          <p:nvPr/>
        </p:nvPicPr>
        <p:blipFill>
          <a:blip r:embed="rId2">
            <a:alphaModFix/>
          </a:blip>
          <a:stretch>
            <a:fillRect/>
          </a:stretch>
        </p:blipFill>
        <p:spPr>
          <a:xfrm>
            <a:off x="0" y="0"/>
            <a:ext cx="9144003" cy="5143501"/>
          </a:xfrm>
          <a:prstGeom prst="rect">
            <a:avLst/>
          </a:prstGeom>
          <a:noFill/>
          <a:ln>
            <a:noFill/>
          </a:ln>
        </p:spPr>
      </p:pic>
      <p:cxnSp>
        <p:nvCxnSpPr>
          <p:cNvPr id="156" name="Google Shape;156;p22"/>
          <p:cNvCxnSpPr/>
          <p:nvPr/>
        </p:nvCxnSpPr>
        <p:spPr>
          <a:xfrm rot="10800000">
            <a:off x="-1225" y="205800"/>
            <a:ext cx="1428900" cy="0"/>
          </a:xfrm>
          <a:prstGeom prst="straightConnector1">
            <a:avLst/>
          </a:prstGeom>
          <a:noFill/>
          <a:ln w="19050" cap="flat" cmpd="sng">
            <a:solidFill>
              <a:schemeClr val="dk2"/>
            </a:solidFill>
            <a:prstDash val="solid"/>
            <a:round/>
            <a:headEnd type="oval" w="med" len="med"/>
            <a:tailEnd type="none" w="med" len="med"/>
          </a:ln>
        </p:spPr>
      </p:cxnSp>
      <p:cxnSp>
        <p:nvCxnSpPr>
          <p:cNvPr id="157" name="Google Shape;157;p22"/>
          <p:cNvCxnSpPr/>
          <p:nvPr/>
        </p:nvCxnSpPr>
        <p:spPr>
          <a:xfrm>
            <a:off x="7715250" y="4823975"/>
            <a:ext cx="1428900" cy="0"/>
          </a:xfrm>
          <a:prstGeom prst="straightConnector1">
            <a:avLst/>
          </a:prstGeom>
          <a:noFill/>
          <a:ln w="19050" cap="flat" cmpd="sng">
            <a:solidFill>
              <a:schemeClr val="dk2"/>
            </a:solidFill>
            <a:prstDash val="solid"/>
            <a:round/>
            <a:headEnd type="oval"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158"/>
        <p:cNvGrpSpPr/>
        <p:nvPr/>
      </p:nvGrpSpPr>
      <p:grpSpPr>
        <a:xfrm>
          <a:off x="0" y="0"/>
          <a:ext cx="0" cy="0"/>
          <a:chOff x="0" y="0"/>
          <a:chExt cx="0" cy="0"/>
        </a:xfrm>
      </p:grpSpPr>
      <p:pic>
        <p:nvPicPr>
          <p:cNvPr id="159" name="Google Shape;159;p23"/>
          <p:cNvPicPr preferRelativeResize="0"/>
          <p:nvPr/>
        </p:nvPicPr>
        <p:blipFill>
          <a:blip r:embed="rId2">
            <a:alphaModFix/>
          </a:blip>
          <a:stretch>
            <a:fillRect/>
          </a:stretch>
        </p:blipFill>
        <p:spPr>
          <a:xfrm rot="10800000">
            <a:off x="0" y="0"/>
            <a:ext cx="9144003" cy="5143501"/>
          </a:xfrm>
          <a:prstGeom prst="rect">
            <a:avLst/>
          </a:prstGeom>
          <a:noFill/>
          <a:ln>
            <a:noFill/>
          </a:ln>
        </p:spPr>
      </p:pic>
      <p:sp>
        <p:nvSpPr>
          <p:cNvPr id="160" name="Google Shape;160;p23"/>
          <p:cNvSpPr/>
          <p:nvPr/>
        </p:nvSpPr>
        <p:spPr>
          <a:xfrm flipH="1">
            <a:off x="372300" y="346800"/>
            <a:ext cx="8399400" cy="4449900"/>
          </a:xfrm>
          <a:prstGeom prst="roundRect">
            <a:avLst>
              <a:gd name="adj" fmla="val 9996"/>
            </a:avLst>
          </a:prstGeom>
          <a:gradFill>
            <a:gsLst>
              <a:gs pos="0">
                <a:schemeClr val="lt1"/>
              </a:gs>
              <a:gs pos="54000">
                <a:schemeClr val="lt1"/>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49468"/>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1pPr>
            <a:lvl2pPr lvl="1" algn="ctr"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2pPr>
            <a:lvl3pPr lvl="2" algn="ctr"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3pPr>
            <a:lvl4pPr lvl="3" algn="ctr"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4pPr>
            <a:lvl5pPr lvl="4" algn="ctr"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5pPr>
            <a:lvl6pPr lvl="5" algn="ctr"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6pPr>
            <a:lvl7pPr lvl="6" algn="ctr"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7pPr>
            <a:lvl8pPr lvl="7" algn="ctr"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8pPr>
            <a:lvl9pPr lvl="8" algn="ctr" rtl="0">
              <a:spcBef>
                <a:spcPts val="0"/>
              </a:spcBef>
              <a:spcAft>
                <a:spcPts val="0"/>
              </a:spcAft>
              <a:buClr>
                <a:schemeClr val="dk2"/>
              </a:buClr>
              <a:buSzPts val="3500"/>
              <a:buFont typeface="Montserrat"/>
              <a:buNone/>
              <a:defRPr sz="3500" b="1">
                <a:solidFill>
                  <a:schemeClr val="dk2"/>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Montserrat"/>
              <a:buChar char="●"/>
              <a:defRPr sz="1200">
                <a:solidFill>
                  <a:schemeClr val="dk1"/>
                </a:solidFill>
                <a:latin typeface="Montserrat"/>
                <a:ea typeface="Montserrat"/>
                <a:cs typeface="Montserrat"/>
                <a:sym typeface="Montserrat"/>
              </a:defRPr>
            </a:lvl1pPr>
            <a:lvl2pPr marL="914400" lvl="1" indent="-304800">
              <a:lnSpc>
                <a:spcPct val="100000"/>
              </a:lnSpc>
              <a:spcBef>
                <a:spcPts val="1600"/>
              </a:spcBef>
              <a:spcAft>
                <a:spcPts val="0"/>
              </a:spcAft>
              <a:buClr>
                <a:schemeClr val="dk1"/>
              </a:buClr>
              <a:buSzPts val="1200"/>
              <a:buFont typeface="Montserrat"/>
              <a:buChar char="○"/>
              <a:defRPr sz="1200">
                <a:solidFill>
                  <a:schemeClr val="dk1"/>
                </a:solidFill>
                <a:latin typeface="Montserrat"/>
                <a:ea typeface="Montserrat"/>
                <a:cs typeface="Montserrat"/>
                <a:sym typeface="Montserrat"/>
              </a:defRPr>
            </a:lvl2pPr>
            <a:lvl3pPr marL="1371600" lvl="2" indent="-304800">
              <a:lnSpc>
                <a:spcPct val="100000"/>
              </a:lnSpc>
              <a:spcBef>
                <a:spcPts val="1600"/>
              </a:spcBef>
              <a:spcAft>
                <a:spcPts val="0"/>
              </a:spcAft>
              <a:buClr>
                <a:schemeClr val="dk1"/>
              </a:buClr>
              <a:buSzPts val="1200"/>
              <a:buFont typeface="Montserrat"/>
              <a:buChar char="■"/>
              <a:defRPr sz="1200">
                <a:solidFill>
                  <a:schemeClr val="dk1"/>
                </a:solidFill>
                <a:latin typeface="Montserrat"/>
                <a:ea typeface="Montserrat"/>
                <a:cs typeface="Montserrat"/>
                <a:sym typeface="Montserrat"/>
              </a:defRPr>
            </a:lvl3pPr>
            <a:lvl4pPr marL="1828800" lvl="3" indent="-304800">
              <a:lnSpc>
                <a:spcPct val="100000"/>
              </a:lnSpc>
              <a:spcBef>
                <a:spcPts val="1600"/>
              </a:spcBef>
              <a:spcAft>
                <a:spcPts val="0"/>
              </a:spcAft>
              <a:buClr>
                <a:schemeClr val="dk1"/>
              </a:buClr>
              <a:buSzPts val="1200"/>
              <a:buFont typeface="Montserrat"/>
              <a:buChar char="●"/>
              <a:defRPr sz="1200">
                <a:solidFill>
                  <a:schemeClr val="dk1"/>
                </a:solidFill>
                <a:latin typeface="Montserrat"/>
                <a:ea typeface="Montserrat"/>
                <a:cs typeface="Montserrat"/>
                <a:sym typeface="Montserrat"/>
              </a:defRPr>
            </a:lvl4pPr>
            <a:lvl5pPr marL="2286000" lvl="4" indent="-304800">
              <a:lnSpc>
                <a:spcPct val="100000"/>
              </a:lnSpc>
              <a:spcBef>
                <a:spcPts val="1600"/>
              </a:spcBef>
              <a:spcAft>
                <a:spcPts val="0"/>
              </a:spcAft>
              <a:buClr>
                <a:schemeClr val="dk1"/>
              </a:buClr>
              <a:buSzPts val="1200"/>
              <a:buFont typeface="Montserrat"/>
              <a:buChar char="○"/>
              <a:defRPr sz="1200">
                <a:solidFill>
                  <a:schemeClr val="dk1"/>
                </a:solidFill>
                <a:latin typeface="Montserrat"/>
                <a:ea typeface="Montserrat"/>
                <a:cs typeface="Montserrat"/>
                <a:sym typeface="Montserrat"/>
              </a:defRPr>
            </a:lvl5pPr>
            <a:lvl6pPr marL="2743200" lvl="5" indent="-304800">
              <a:lnSpc>
                <a:spcPct val="100000"/>
              </a:lnSpc>
              <a:spcBef>
                <a:spcPts val="1600"/>
              </a:spcBef>
              <a:spcAft>
                <a:spcPts val="0"/>
              </a:spcAft>
              <a:buClr>
                <a:schemeClr val="dk1"/>
              </a:buClr>
              <a:buSzPts val="1200"/>
              <a:buFont typeface="Montserrat"/>
              <a:buChar char="■"/>
              <a:defRPr sz="1200">
                <a:solidFill>
                  <a:schemeClr val="dk1"/>
                </a:solidFill>
                <a:latin typeface="Montserrat"/>
                <a:ea typeface="Montserrat"/>
                <a:cs typeface="Montserrat"/>
                <a:sym typeface="Montserrat"/>
              </a:defRPr>
            </a:lvl6pPr>
            <a:lvl7pPr marL="3200400" lvl="6" indent="-304800">
              <a:lnSpc>
                <a:spcPct val="100000"/>
              </a:lnSpc>
              <a:spcBef>
                <a:spcPts val="1600"/>
              </a:spcBef>
              <a:spcAft>
                <a:spcPts val="0"/>
              </a:spcAft>
              <a:buClr>
                <a:schemeClr val="dk1"/>
              </a:buClr>
              <a:buSzPts val="1200"/>
              <a:buFont typeface="Montserrat"/>
              <a:buChar char="●"/>
              <a:defRPr sz="1200">
                <a:solidFill>
                  <a:schemeClr val="dk1"/>
                </a:solidFill>
                <a:latin typeface="Montserrat"/>
                <a:ea typeface="Montserrat"/>
                <a:cs typeface="Montserrat"/>
                <a:sym typeface="Montserrat"/>
              </a:defRPr>
            </a:lvl7pPr>
            <a:lvl8pPr marL="3657600" lvl="7" indent="-304800">
              <a:lnSpc>
                <a:spcPct val="100000"/>
              </a:lnSpc>
              <a:spcBef>
                <a:spcPts val="1600"/>
              </a:spcBef>
              <a:spcAft>
                <a:spcPts val="0"/>
              </a:spcAft>
              <a:buClr>
                <a:schemeClr val="dk1"/>
              </a:buClr>
              <a:buSzPts val="1200"/>
              <a:buFont typeface="Montserrat"/>
              <a:buChar char="○"/>
              <a:defRPr sz="1200">
                <a:solidFill>
                  <a:schemeClr val="dk1"/>
                </a:solidFill>
                <a:latin typeface="Montserrat"/>
                <a:ea typeface="Montserrat"/>
                <a:cs typeface="Montserrat"/>
                <a:sym typeface="Montserrat"/>
              </a:defRPr>
            </a:lvl8pPr>
            <a:lvl9pPr marL="4114800" lvl="8" indent="-304800">
              <a:lnSpc>
                <a:spcPct val="100000"/>
              </a:lnSpc>
              <a:spcBef>
                <a:spcPts val="1600"/>
              </a:spcBef>
              <a:spcAft>
                <a:spcPts val="1600"/>
              </a:spcAft>
              <a:buClr>
                <a:schemeClr val="dk1"/>
              </a:buClr>
              <a:buSzPts val="1200"/>
              <a:buFont typeface="Montserrat"/>
              <a:buChar char="■"/>
              <a:defRPr sz="1200">
                <a:solidFill>
                  <a:schemeClr val="dk1"/>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4" r:id="rId3"/>
    <p:sldLayoutId id="2147483655" r:id="rId4"/>
    <p:sldLayoutId id="2147483656" r:id="rId5"/>
    <p:sldLayoutId id="2147483658" r:id="rId6"/>
    <p:sldLayoutId id="2147483668" r:id="rId7"/>
    <p:sldLayoutId id="2147483669"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5465/ambpp.2013.11864abstract" TargetMode="External"/><Relationship Id="rId3" Type="http://schemas.openxmlformats.org/officeDocument/2006/relationships/hyperlink" Target="https://doi.org/10.1177/0170840608090530" TargetMode="External"/><Relationship Id="rId7" Type="http://schemas.openxmlformats.org/officeDocument/2006/relationships/hyperlink" Target="https://doi.org/10.1016/j.hrmr.2009.01.002" TargetMode="External"/><Relationship Id="rId2" Type="http://schemas.openxmlformats.org/officeDocument/2006/relationships/hyperlink" Target="https://doi.org/10.1016/s0272-6963(02)00056-6" TargetMode="External"/><Relationship Id="rId1" Type="http://schemas.openxmlformats.org/officeDocument/2006/relationships/slideLayout" Target="../slideLayouts/slideLayout2.xml"/><Relationship Id="rId6" Type="http://schemas.openxmlformats.org/officeDocument/2006/relationships/hyperlink" Target="https://doi.org/10.1108/14637150310468" TargetMode="External"/><Relationship Id="rId5" Type="http://schemas.openxmlformats.org/officeDocument/2006/relationships/hyperlink" Target="https://doi.org/10.1002/hrm.20054" TargetMode="External"/><Relationship Id="rId4" Type="http://schemas.openxmlformats.org/officeDocument/2006/relationships/hyperlink" Target="https://doi.org/10.1080/0958519032000145828" TargetMode="External"/><Relationship Id="rId9" Type="http://schemas.openxmlformats.org/officeDocument/2006/relationships/hyperlink" Target="https://doi.org/10.1111/j.1748-8583.2003.tb00096.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pic>
        <p:nvPicPr>
          <p:cNvPr id="171" name="Google Shape;171;p27"/>
          <p:cNvPicPr preferRelativeResize="0">
            <a:picLocks noGrp="1"/>
          </p:cNvPicPr>
          <p:nvPr>
            <p:ph type="pic" idx="2"/>
          </p:nvPr>
        </p:nvPicPr>
        <p:blipFill rotWithShape="1">
          <a:blip r:embed="rId3">
            <a:alphaModFix/>
          </a:blip>
          <a:srcRect l="33111" r="26572"/>
          <a:stretch/>
        </p:blipFill>
        <p:spPr>
          <a:xfrm>
            <a:off x="-9000" y="0"/>
            <a:ext cx="3693300" cy="5153700"/>
          </a:xfrm>
          <a:prstGeom prst="rect">
            <a:avLst/>
          </a:prstGeom>
        </p:spPr>
      </p:pic>
      <p:sp>
        <p:nvSpPr>
          <p:cNvPr id="172" name="Google Shape;172;p27"/>
          <p:cNvSpPr/>
          <p:nvPr/>
        </p:nvSpPr>
        <p:spPr>
          <a:xfrm rot="10800000">
            <a:off x="3008897" y="429501"/>
            <a:ext cx="5115600" cy="3608400"/>
          </a:xfrm>
          <a:prstGeom prst="roundRect">
            <a:avLst>
              <a:gd name="adj" fmla="val 9996"/>
            </a:avLst>
          </a:prstGeom>
          <a:gradFill>
            <a:gsLst>
              <a:gs pos="0">
                <a:schemeClr val="lt1"/>
              </a:gs>
              <a:gs pos="54000">
                <a:schemeClr val="lt1"/>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7"/>
          <p:cNvSpPr txBox="1">
            <a:spLocks noGrp="1"/>
          </p:cNvSpPr>
          <p:nvPr>
            <p:ph type="ctrTitle"/>
          </p:nvPr>
        </p:nvSpPr>
        <p:spPr>
          <a:xfrm>
            <a:off x="3157525" y="535449"/>
            <a:ext cx="4966972" cy="3144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800" dirty="0">
                <a:latin typeface="Tahoma" panose="020B0604030504040204" pitchFamily="34" charset="0"/>
                <a:ea typeface="Tahoma" panose="020B0604030504040204" pitchFamily="34" charset="0"/>
                <a:cs typeface="Tahoma" panose="020B0604030504040204" pitchFamily="34" charset="0"/>
              </a:rPr>
              <a:t>Impact</a:t>
            </a:r>
            <a:r>
              <a:rPr lang="en" sz="3800" dirty="0">
                <a:latin typeface="Tahoma" panose="020B0604030504040204" pitchFamily="34" charset="0"/>
                <a:ea typeface="Tahoma" panose="020B0604030504040204" pitchFamily="34" charset="0"/>
                <a:cs typeface="Tahoma" panose="020B0604030504040204" pitchFamily="34" charset="0"/>
              </a:rPr>
              <a:t> of HR Strategies in Public and Private </a:t>
            </a:r>
            <a:r>
              <a:rPr lang="en-US" sz="3800" dirty="0">
                <a:latin typeface="Tahoma" panose="020B0604030504040204" pitchFamily="34" charset="0"/>
                <a:ea typeface="Tahoma" panose="020B0604030504040204" pitchFamily="34" charset="0"/>
                <a:cs typeface="Tahoma" panose="020B0604030504040204" pitchFamily="34" charset="0"/>
              </a:rPr>
              <a:t>organization </a:t>
            </a:r>
            <a:r>
              <a:rPr lang="en" sz="3800" dirty="0">
                <a:latin typeface="Tahoma" panose="020B0604030504040204" pitchFamily="34" charset="0"/>
                <a:ea typeface="Tahoma" panose="020B0604030504040204" pitchFamily="34" charset="0"/>
                <a:cs typeface="Tahoma" panose="020B0604030504040204" pitchFamily="34" charset="0"/>
              </a:rPr>
              <a:t> </a:t>
            </a:r>
            <a:endParaRPr sz="3800" dirty="0">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9BB23CB9-654E-CCAA-3744-2EC93C7273E0}"/>
              </a:ext>
            </a:extLst>
          </p:cNvPr>
          <p:cNvSpPr txBox="1"/>
          <p:nvPr/>
        </p:nvSpPr>
        <p:spPr>
          <a:xfrm>
            <a:off x="3684301" y="4037902"/>
            <a:ext cx="4920438" cy="954107"/>
          </a:xfrm>
          <a:prstGeom prst="rect">
            <a:avLst/>
          </a:prstGeom>
          <a:noFill/>
        </p:spPr>
        <p:txBody>
          <a:bodyPr wrap="square" rtlCol="0">
            <a:spAutoFit/>
          </a:bodyPr>
          <a:lstStyle/>
          <a:p>
            <a:r>
              <a:rPr lang="en-US" dirty="0">
                <a:solidFill>
                  <a:srgbClr val="FF0000"/>
                </a:solidFill>
              </a:rPr>
              <a:t>STUDENT ID:2239551</a:t>
            </a:r>
          </a:p>
          <a:p>
            <a:r>
              <a:rPr lang="en-US" dirty="0">
                <a:solidFill>
                  <a:srgbClr val="FF0000"/>
                </a:solidFill>
              </a:rPr>
              <a:t>NAME: REHNUMA SHAIKH</a:t>
            </a:r>
          </a:p>
          <a:p>
            <a:r>
              <a:rPr lang="en-US" dirty="0">
                <a:solidFill>
                  <a:srgbClr val="FF0000"/>
                </a:solidFill>
              </a:rPr>
              <a:t>MODULE: HUMAN RESOURCE MANAGEMENT</a:t>
            </a:r>
          </a:p>
          <a:p>
            <a:r>
              <a:rPr lang="en-US" dirty="0">
                <a:solidFill>
                  <a:srgbClr val="FF0000"/>
                </a:solidFill>
              </a:rPr>
              <a:t>MODULE CODE: LCMB7000</a:t>
            </a:r>
            <a:endParaRPr lang="en-IN"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latin typeface="Tahoma" panose="020B0604030504040204" pitchFamily="34" charset="0"/>
                <a:ea typeface="Tahoma" panose="020B0604030504040204" pitchFamily="34" charset="0"/>
                <a:cs typeface="Tahoma" panose="020B0604030504040204" pitchFamily="34" charset="0"/>
              </a:rPr>
              <a:t>Introduction</a:t>
            </a:r>
          </a:p>
        </p:txBody>
      </p:sp>
      <p:pic>
        <p:nvPicPr>
          <p:cNvPr id="1026" name="Picture 2" descr="hedgehog lab | Case Study | Invest North East Engl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7600" y="1211752"/>
            <a:ext cx="2189487" cy="130709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472965" y="1211752"/>
            <a:ext cx="5402317" cy="3070008"/>
          </a:xfrm>
          <a:prstGeom prst="rect">
            <a:avLst/>
          </a:prstGeom>
        </p:spPr>
        <p:txBody>
          <a:bodyPr wrap="square">
            <a:spAutoFit/>
          </a:bodyPr>
          <a:lstStyle/>
          <a:p>
            <a:pPr algn="just">
              <a:lnSpc>
                <a:spcPct val="150000"/>
              </a:lnSpc>
              <a:spcAft>
                <a:spcPts val="800"/>
              </a:spcAft>
            </a:pPr>
            <a:r>
              <a:rPr lang="en-US" dirty="0">
                <a:solidFill>
                  <a:schemeClr val="tx1"/>
                </a:solidFill>
                <a:latin typeface="Calibri" panose="020F0502020204030204" pitchFamily="34" charset="0"/>
                <a:ea typeface="Tahoma" panose="020B0604030504040204" pitchFamily="34" charset="0"/>
                <a:cs typeface="Calibri" panose="020F0502020204030204" pitchFamily="34" charset="0"/>
              </a:rPr>
              <a:t>There is a vital role of an HR strategy in impacting the overall strategy of any company. Both the private and public sector companies in UK know that an effective HR strategy can help in gaining competitive Edge. Hedgehog Lab a tech consultancy firm which is a private company believes in focusing on investing in bringing excellent talent to their organization (Wright et al., 2003). </a:t>
            </a:r>
          </a:p>
          <a:p>
            <a:pPr algn="just">
              <a:lnSpc>
                <a:spcPct val="150000"/>
              </a:lnSpc>
              <a:spcAft>
                <a:spcPts val="800"/>
              </a:spcAft>
            </a:pPr>
            <a:r>
              <a:rPr lang="en-US" dirty="0">
                <a:solidFill>
                  <a:schemeClr val="tx1"/>
                </a:solidFill>
                <a:latin typeface="Calibri" panose="020F0502020204030204" pitchFamily="34" charset="0"/>
                <a:ea typeface="Tahoma" panose="020B0604030504040204" pitchFamily="34" charset="0"/>
                <a:cs typeface="Calibri" panose="020F0502020204030204" pitchFamily="34" charset="0"/>
              </a:rPr>
              <a:t>Whereas Mark &amp; Spencer a famous clothing brand and a public limited company uses its resources to train its employees to increase their efficiency and achieve customer satisfaction (Wright et al., 2003). </a:t>
            </a:r>
          </a:p>
        </p:txBody>
      </p:sp>
      <p:pic>
        <p:nvPicPr>
          <p:cNvPr id="1030" name="Picture 6" descr="Marks &amp; Spencer - Wikipedia"/>
          <p:cNvPicPr>
            <a:picLocks noChangeAspect="1" noChangeArrowheads="1"/>
          </p:cNvPicPr>
          <p:nvPr/>
        </p:nvPicPr>
        <p:blipFill rotWithShape="1">
          <a:blip r:embed="rId4">
            <a:extLst>
              <a:ext uri="{28A0092B-C50C-407E-A947-70E740481C1C}">
                <a14:useLocalDpi xmlns:a14="http://schemas.microsoft.com/office/drawing/2010/main" val="0"/>
              </a:ext>
            </a:extLst>
          </a:blip>
          <a:srcRect r="4480"/>
          <a:stretch/>
        </p:blipFill>
        <p:spPr bwMode="auto">
          <a:xfrm>
            <a:off x="6287600" y="2790743"/>
            <a:ext cx="2189487" cy="21431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0812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13225" y="549468"/>
            <a:ext cx="7915768" cy="572700"/>
          </a:xfrm>
        </p:spPr>
        <p:txBody>
          <a:bodyPr/>
          <a:lstStyle/>
          <a:p>
            <a:r>
              <a:rPr lang="en-US" sz="2800" dirty="0">
                <a:latin typeface="Tahoma" panose="020B0604030504040204" pitchFamily="34" charset="0"/>
                <a:ea typeface="Tahoma" panose="020B0604030504040204" pitchFamily="34" charset="0"/>
                <a:cs typeface="Tahoma" panose="020B0604030504040204" pitchFamily="34" charset="0"/>
              </a:rPr>
              <a:t>Literature review summary of 3 articles.</a:t>
            </a:r>
          </a:p>
        </p:txBody>
      </p:sp>
      <p:sp>
        <p:nvSpPr>
          <p:cNvPr id="2" name="Rectangle 1"/>
          <p:cNvSpPr/>
          <p:nvPr/>
        </p:nvSpPr>
        <p:spPr>
          <a:xfrm>
            <a:off x="367863" y="1406208"/>
            <a:ext cx="5150069" cy="3172600"/>
          </a:xfrm>
          <a:prstGeom prst="rect">
            <a:avLst/>
          </a:prstGeom>
        </p:spPr>
        <p:txBody>
          <a:bodyPr wrap="square">
            <a:spAutoFit/>
          </a:bodyPr>
          <a:lstStyle/>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focus of the research is on the importance of the HR strategy in assisting the entire strategy of any company. The first Article tells about how a HR strategy aligns with the company objectives which enhances its organizational performance (</a:t>
            </a:r>
            <a:r>
              <a:rPr 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Seeck</a:t>
            </a: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&amp; Diehl, 2013).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Then the second article’s focus is how effective HR practices can be in capturing a big chunk of the market share (</a:t>
            </a:r>
            <a:r>
              <a:rPr 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Seeck</a:t>
            </a: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&amp; Diehl, 2013).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Then third article discusses that when there are effective strategies applied in a company then it helps in the effective product development as well (</a:t>
            </a:r>
            <a:r>
              <a:rPr 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Seeck</a:t>
            </a: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&amp; Diehl, 2013).  </a:t>
            </a:r>
          </a:p>
        </p:txBody>
      </p:sp>
      <p:pic>
        <p:nvPicPr>
          <p:cNvPr id="2050" name="Picture 2" descr="How to Write a Stellar Literature Review | Grammarly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4262" y="1566042"/>
            <a:ext cx="2774731" cy="20810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26979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13224" y="549468"/>
            <a:ext cx="7873727" cy="572700"/>
          </a:xfrm>
        </p:spPr>
        <p:txBody>
          <a:bodyPr/>
          <a:lstStyle/>
          <a:p>
            <a:r>
              <a:rPr lang="en-US" sz="2000" dirty="0">
                <a:latin typeface="Tahoma" panose="020B0604030504040204" pitchFamily="34" charset="0"/>
                <a:ea typeface="Tahoma" panose="020B0604030504040204" pitchFamily="34" charset="0"/>
                <a:cs typeface="Tahoma" panose="020B0604030504040204" pitchFamily="34" charset="0"/>
              </a:rPr>
              <a:t>Article no. 1: How HR strategy can help in accomplishing organizational success.</a:t>
            </a:r>
          </a:p>
        </p:txBody>
      </p:sp>
      <p:sp>
        <p:nvSpPr>
          <p:cNvPr id="4" name="Rectangle 3"/>
          <p:cNvSpPr/>
          <p:nvPr/>
        </p:nvSpPr>
        <p:spPr>
          <a:xfrm>
            <a:off x="345363" y="1793897"/>
            <a:ext cx="5014913" cy="2746842"/>
          </a:xfrm>
          <a:prstGeom prst="rect">
            <a:avLst/>
          </a:prstGeom>
        </p:spPr>
        <p:txBody>
          <a:bodyPr wrap="square">
            <a:spAutoFit/>
          </a:bodyPr>
          <a:lstStyle/>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focus of the first article is on how an effective HR strategy can help in achieving organizational success. In an organization, if the HR strategy aligns with the values of the company then it can prove to be very fruitful for the company’s overall growth (Boudreau &amp; Ramstad, 2005).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An effective HR strategy reduces a chance for employees to move to other companies which positively impacts the company’s efficiency (Boudreau &amp; Ramstad, 2005). </a:t>
            </a:r>
          </a:p>
        </p:txBody>
      </p:sp>
      <p:pic>
        <p:nvPicPr>
          <p:cNvPr id="3074" name="Picture 2" descr="Organizational Success during COVID-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5378" y="1793897"/>
            <a:ext cx="3247698" cy="207772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24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3065" y="1532887"/>
            <a:ext cx="5018689" cy="3070008"/>
          </a:xfrm>
          <a:prstGeom prst="rect">
            <a:avLst/>
          </a:prstGeom>
        </p:spPr>
        <p:txBody>
          <a:bodyPr wrap="square">
            <a:spAutoFit/>
          </a:bodyPr>
          <a:lstStyle/>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As far as the second article is concerned then it tells about how an effective HR strategy can assist an organization to gain competitive edge and capture a huge chunk of market share (Boxall, 2003).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Top companies in the world invest in bringing brilliant talent to work with them and they help them in increasing their productivity by many folds. Furthermore, companies that have employee centric HR strategies they have less employee turnover rates (Boxall, 2003).</a:t>
            </a:r>
          </a:p>
        </p:txBody>
      </p:sp>
      <p:pic>
        <p:nvPicPr>
          <p:cNvPr id="1026" name="Picture 2" descr="9 Tips to Develop Your Sustainable Competitive Advant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5687" y="1532887"/>
            <a:ext cx="3100551" cy="23488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itle 2"/>
          <p:cNvSpPr txBox="1">
            <a:spLocks/>
          </p:cNvSpPr>
          <p:nvPr/>
        </p:nvSpPr>
        <p:spPr>
          <a:xfrm>
            <a:off x="556998" y="1062318"/>
            <a:ext cx="7873727"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500"/>
              <a:buFont typeface="Montserrat"/>
              <a:buNone/>
              <a:defRPr sz="3500" b="1" i="0" u="none" strike="noStrike" cap="none">
                <a:solidFill>
                  <a:schemeClr val="dk2"/>
                </a:solidFill>
                <a:latin typeface="Montserrat"/>
                <a:ea typeface="Montserrat"/>
                <a:cs typeface="Montserrat"/>
                <a:sym typeface="Montserrat"/>
              </a:defRPr>
            </a:lvl1pPr>
            <a:lvl2pPr marR="0" lvl="1" algn="ctr"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2pPr>
            <a:lvl3pPr marR="0" lvl="2" algn="ctr"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3pPr>
            <a:lvl4pPr marR="0" lvl="3" algn="ctr"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4pPr>
            <a:lvl5pPr marR="0" lvl="4" algn="ctr"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5pPr>
            <a:lvl6pPr marR="0" lvl="5" algn="ctr"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6pPr>
            <a:lvl7pPr marR="0" lvl="6" algn="ctr"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7pPr>
            <a:lvl8pPr marR="0" lvl="7" algn="ctr"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8pPr>
            <a:lvl9pPr marR="0" lvl="8" algn="ctr" rtl="0">
              <a:lnSpc>
                <a:spcPct val="100000"/>
              </a:lnSpc>
              <a:spcBef>
                <a:spcPts val="0"/>
              </a:spcBef>
              <a:spcAft>
                <a:spcPts val="0"/>
              </a:spcAft>
              <a:buClr>
                <a:schemeClr val="dk1"/>
              </a:buClr>
              <a:buSzPts val="3500"/>
              <a:buFont typeface="Montserrat"/>
              <a:buNone/>
              <a:defRPr sz="3500" b="1" i="0" u="none" strike="noStrike" cap="none">
                <a:solidFill>
                  <a:schemeClr val="dk1"/>
                </a:solidFill>
                <a:latin typeface="Montserrat"/>
                <a:ea typeface="Montserrat"/>
                <a:cs typeface="Montserrat"/>
                <a:sym typeface="Montserrat"/>
              </a:defRPr>
            </a:lvl9pPr>
          </a:lstStyle>
          <a:p>
            <a:endParaRPr lang="en-US" sz="1800" dirty="0">
              <a:latin typeface="Tahoma" panose="020B0604030504040204" pitchFamily="34" charset="0"/>
              <a:ea typeface="Tahoma" panose="020B0604030504040204" pitchFamily="34" charset="0"/>
              <a:cs typeface="Tahoma" panose="020B0604030504040204" pitchFamily="34" charset="0"/>
            </a:endParaRPr>
          </a:p>
        </p:txBody>
      </p:sp>
      <p:sp>
        <p:nvSpPr>
          <p:cNvPr id="4" name="Title 3"/>
          <p:cNvSpPr>
            <a:spLocks noGrp="1"/>
          </p:cNvSpPr>
          <p:nvPr>
            <p:ph type="title"/>
          </p:nvPr>
        </p:nvSpPr>
        <p:spPr>
          <a:xfrm>
            <a:off x="467709" y="602019"/>
            <a:ext cx="8119241" cy="572700"/>
          </a:xfrm>
        </p:spPr>
        <p:txBody>
          <a:bodyPr/>
          <a:lstStyle/>
          <a:p>
            <a:r>
              <a:rPr lang="en-US" sz="1800" dirty="0">
                <a:latin typeface="Tahoma" panose="020B0604030504040204" pitchFamily="34" charset="0"/>
                <a:ea typeface="Tahoma" panose="020B0604030504040204" pitchFamily="34" charset="0"/>
                <a:cs typeface="Tahoma" panose="020B0604030504040204" pitchFamily="34" charset="0"/>
              </a:rPr>
              <a:t>Article No. 2: Role of HR Strategies in achieving competitive edge.</a:t>
            </a:r>
            <a:br>
              <a:rPr lang="en-US" sz="1800" dirty="0">
                <a:latin typeface="Tahoma" panose="020B0604030504040204" pitchFamily="34" charset="0"/>
                <a:ea typeface="Tahoma" panose="020B0604030504040204" pitchFamily="34" charset="0"/>
                <a:cs typeface="Tahoma" panose="020B0604030504040204" pitchFamily="34" charset="0"/>
              </a:rPr>
            </a:br>
            <a:endParaRPr lang="en-US" sz="1800" dirty="0"/>
          </a:p>
        </p:txBody>
      </p:sp>
    </p:spTree>
    <p:extLst>
      <p:ext uri="{BB962C8B-B14F-4D97-AF65-F5344CB8AC3E}">
        <p14:creationId xmlns:p14="http://schemas.microsoft.com/office/powerpoint/2010/main" val="417952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158" y="559978"/>
            <a:ext cx="8287408" cy="572700"/>
          </a:xfrm>
        </p:spPr>
        <p:txBody>
          <a:bodyPr/>
          <a:lstStyle/>
          <a:p>
            <a:r>
              <a:rPr lang="en-US" sz="1800" dirty="0"/>
              <a:t>Article no. 3: Relationship of HR strategies between innovation and adaptableness.</a:t>
            </a:r>
          </a:p>
        </p:txBody>
      </p:sp>
      <p:sp>
        <p:nvSpPr>
          <p:cNvPr id="5" name="Rectangle 4"/>
          <p:cNvSpPr/>
          <p:nvPr/>
        </p:nvSpPr>
        <p:spPr>
          <a:xfrm>
            <a:off x="415158" y="1590274"/>
            <a:ext cx="4572000" cy="3393173"/>
          </a:xfrm>
          <a:prstGeom prst="rect">
            <a:avLst/>
          </a:prstGeom>
        </p:spPr>
        <p:txBody>
          <a:bodyPr>
            <a:spAutoFit/>
          </a:bodyPr>
          <a:lstStyle/>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article 3 tells about the importance of the relation that exists between an effective HR strategy and innovation and how HR strategy can enhance a company’s ability to adapt (</a:t>
            </a:r>
            <a:r>
              <a:rPr 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Beugelsdijk</a:t>
            </a: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2008).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companies that are open to continual learning process have been successful in adopting fluctuations happening in the market more effectively. And companies that try to bring innovation with compliance to HR strategies have been able to bring more innovative products (</a:t>
            </a:r>
            <a:r>
              <a:rPr 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Beugelsdijk</a:t>
            </a: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2008).  </a:t>
            </a:r>
          </a:p>
        </p:txBody>
      </p:sp>
      <p:pic>
        <p:nvPicPr>
          <p:cNvPr id="2050" name="Picture 2" descr="What Is Digital Innovation? +Corporate Benefits &amp; Examples (20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4661" y="1590274"/>
            <a:ext cx="3318837" cy="26776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74001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158" y="559978"/>
            <a:ext cx="8287408" cy="572700"/>
          </a:xfrm>
        </p:spPr>
        <p:txBody>
          <a:bodyPr/>
          <a:lstStyle/>
          <a:p>
            <a:r>
              <a:rPr lang="en-US" sz="2400" dirty="0"/>
              <a:t>Applying the HR Model</a:t>
            </a:r>
          </a:p>
        </p:txBody>
      </p:sp>
      <p:sp>
        <p:nvSpPr>
          <p:cNvPr id="2" name="Rectangle 1">
            <a:extLst>
              <a:ext uri="{FF2B5EF4-FFF2-40B4-BE49-F238E27FC236}">
                <a16:creationId xmlns:a16="http://schemas.microsoft.com/office/drawing/2014/main" id="{7F2E5347-B174-4CDB-BFE4-7A31EDECFE1F}"/>
              </a:ext>
            </a:extLst>
          </p:cNvPr>
          <p:cNvSpPr/>
          <p:nvPr/>
        </p:nvSpPr>
        <p:spPr>
          <a:xfrm>
            <a:off x="415158" y="1098126"/>
            <a:ext cx="4837326" cy="3716338"/>
          </a:xfrm>
          <a:prstGeom prst="rect">
            <a:avLst/>
          </a:prstGeom>
        </p:spPr>
        <p:txBody>
          <a:bodyPr wrap="square">
            <a:spAutoFit/>
          </a:bodyPr>
          <a:lstStyle/>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model that is going to be applied to link the HR strategy with competitive edge will be Harvard HRM Model. This model is basically established on four fundamentals and that are selection, training, assessment and incentives. When the selection is done strategically then companies can get skillful employees easily (</a:t>
            </a:r>
            <a:r>
              <a:rPr 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Cakar</a:t>
            </a: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et al., 2003).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Range of training programs can help in enhancing the skills of employees. And when employees are given incentives then they tend to perform even better. When these fundamentals are combined, they enable the companies to boost their performance and achieve competitive edge (</a:t>
            </a:r>
            <a:r>
              <a:rPr 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Cakar</a:t>
            </a: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et al., 2003).</a:t>
            </a:r>
          </a:p>
        </p:txBody>
      </p:sp>
      <p:pic>
        <p:nvPicPr>
          <p:cNvPr id="1028" name="Picture 4" descr="8 HR Models Every HR Practitioner Should Know in 2023 - AIHR">
            <a:extLst>
              <a:ext uri="{FF2B5EF4-FFF2-40B4-BE49-F238E27FC236}">
                <a16:creationId xmlns:a16="http://schemas.microsoft.com/office/drawing/2014/main" id="{43417A65-CEE7-4E69-A77F-AA9D90AE35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030"/>
          <a:stretch/>
        </p:blipFill>
        <p:spPr bwMode="auto">
          <a:xfrm>
            <a:off x="5321413" y="1254641"/>
            <a:ext cx="3381153" cy="310559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8369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158" y="559978"/>
            <a:ext cx="8287408" cy="572700"/>
          </a:xfrm>
        </p:spPr>
        <p:txBody>
          <a:bodyPr/>
          <a:lstStyle/>
          <a:p>
            <a:r>
              <a:rPr lang="en-US" sz="2400" dirty="0"/>
              <a:t>Hedgehog Lab (Pvt Ltd)</a:t>
            </a:r>
          </a:p>
        </p:txBody>
      </p:sp>
      <p:sp>
        <p:nvSpPr>
          <p:cNvPr id="3" name="Rectangle 2">
            <a:extLst>
              <a:ext uri="{FF2B5EF4-FFF2-40B4-BE49-F238E27FC236}">
                <a16:creationId xmlns:a16="http://schemas.microsoft.com/office/drawing/2014/main" id="{D6E7034C-91CF-4478-8F50-727E02253161}"/>
              </a:ext>
            </a:extLst>
          </p:cNvPr>
          <p:cNvSpPr/>
          <p:nvPr/>
        </p:nvSpPr>
        <p:spPr>
          <a:xfrm>
            <a:off x="415158" y="1303219"/>
            <a:ext cx="4762898" cy="2746842"/>
          </a:xfrm>
          <a:prstGeom prst="rect">
            <a:avLst/>
          </a:prstGeom>
        </p:spPr>
        <p:txBody>
          <a:bodyPr wrap="square">
            <a:spAutoFit/>
          </a:bodyPr>
          <a:lstStyle/>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Hedgehog Lab which is a private company based in UK and they are a tech consultancy firm. They have been successful in applying an effective HR strategy and it has shown great results (Ulrich &amp; Brockbank, 2005).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employees at Hedgehog Lab are getting trained on constant basis which has increased their efficiency. They also organize talent hunt which ensures they do not run out of talented individuals (Ulrich &amp; Brockbank, 2005). </a:t>
            </a:r>
          </a:p>
        </p:txBody>
      </p:sp>
      <p:pic>
        <p:nvPicPr>
          <p:cNvPr id="2050" name="Picture 2" descr="How Hedgehog Lab is taking on the world from Newcastle - Tech Nation">
            <a:extLst>
              <a:ext uri="{FF2B5EF4-FFF2-40B4-BE49-F238E27FC236}">
                <a16:creationId xmlns:a16="http://schemas.microsoft.com/office/drawing/2014/main" id="{48C67B21-624A-437B-B2E9-C55CCDD0C7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0003" y="1376947"/>
            <a:ext cx="3412563" cy="21736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09159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158" y="559978"/>
            <a:ext cx="8287408" cy="572700"/>
          </a:xfrm>
        </p:spPr>
        <p:txBody>
          <a:bodyPr/>
          <a:lstStyle/>
          <a:p>
            <a:r>
              <a:rPr lang="en-US" sz="2000" dirty="0"/>
              <a:t>Impact of HR strategy on Hedgehog Lab’s performance </a:t>
            </a:r>
          </a:p>
        </p:txBody>
      </p:sp>
      <p:sp>
        <p:nvSpPr>
          <p:cNvPr id="2" name="Rectangle 1">
            <a:extLst>
              <a:ext uri="{FF2B5EF4-FFF2-40B4-BE49-F238E27FC236}">
                <a16:creationId xmlns:a16="http://schemas.microsoft.com/office/drawing/2014/main" id="{4EFDC87D-FB6F-4E8F-8703-B1AEDCF8300C}"/>
              </a:ext>
            </a:extLst>
          </p:cNvPr>
          <p:cNvSpPr/>
          <p:nvPr/>
        </p:nvSpPr>
        <p:spPr>
          <a:xfrm>
            <a:off x="404037" y="1485636"/>
            <a:ext cx="4699102" cy="3070008"/>
          </a:xfrm>
          <a:prstGeom prst="rect">
            <a:avLst/>
          </a:prstGeom>
        </p:spPr>
        <p:txBody>
          <a:bodyPr wrap="square">
            <a:spAutoFit/>
          </a:bodyPr>
          <a:lstStyle/>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HR strategy of Hedgehog Lab has helped it to gain competitive edge because the talent hunt initiatives have played a major role in recruiting fresh talent that has brought improvement in the company’s overall performance (Ahmad &amp; Schroeder, 2003).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As far as programs related to employee engagement is concerned it has also contributed in their development and company was able to capture a good part of the market share (Ahmad &amp; Schroeder, 2003). </a:t>
            </a:r>
          </a:p>
        </p:txBody>
      </p:sp>
      <p:pic>
        <p:nvPicPr>
          <p:cNvPr id="3074" name="Picture 2" descr="Aligning Human Resources and Business Strategy | Lucidchart Blog">
            <a:extLst>
              <a:ext uri="{FF2B5EF4-FFF2-40B4-BE49-F238E27FC236}">
                <a16:creationId xmlns:a16="http://schemas.microsoft.com/office/drawing/2014/main" id="{82F49E6C-8C54-4B49-952B-5D3E994889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4260" y="1612680"/>
            <a:ext cx="3625703" cy="22966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0480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158" y="559978"/>
            <a:ext cx="8287408" cy="572700"/>
          </a:xfrm>
        </p:spPr>
        <p:txBody>
          <a:bodyPr/>
          <a:lstStyle/>
          <a:p>
            <a:r>
              <a:rPr lang="en-US" sz="2000" dirty="0"/>
              <a:t>Mark &amp; Spencer (PLC)</a:t>
            </a:r>
          </a:p>
        </p:txBody>
      </p:sp>
      <p:sp>
        <p:nvSpPr>
          <p:cNvPr id="3" name="Rectangle 2">
            <a:extLst>
              <a:ext uri="{FF2B5EF4-FFF2-40B4-BE49-F238E27FC236}">
                <a16:creationId xmlns:a16="http://schemas.microsoft.com/office/drawing/2014/main" id="{64D55797-447F-4F15-965B-CB8501E64468}"/>
              </a:ext>
            </a:extLst>
          </p:cNvPr>
          <p:cNvSpPr/>
          <p:nvPr/>
        </p:nvSpPr>
        <p:spPr>
          <a:xfrm>
            <a:off x="415158" y="1785441"/>
            <a:ext cx="4890489" cy="2639441"/>
          </a:xfrm>
          <a:prstGeom prst="rect">
            <a:avLst/>
          </a:prstGeom>
        </p:spPr>
        <p:txBody>
          <a:bodyPr wrap="square">
            <a:spAutoFit/>
          </a:bodyPr>
          <a:lstStyle/>
          <a:p>
            <a:pPr algn="just">
              <a:lnSpc>
                <a:spcPct val="150000"/>
              </a:lnSpc>
              <a:spcAft>
                <a:spcPts val="800"/>
              </a:spcAft>
            </a:pPr>
            <a:r>
              <a:rPr lang="en-US" sz="1600" dirty="0">
                <a:solidFill>
                  <a:schemeClr val="tx1"/>
                </a:solidFill>
                <a:latin typeface="Calibri" panose="020F0502020204030204" pitchFamily="34" charset="0"/>
                <a:ea typeface="Calibri" panose="020F0502020204030204" pitchFamily="34" charset="0"/>
                <a:cs typeface="Times New Roman" panose="02020603050405020304" pitchFamily="18" charset="0"/>
              </a:rPr>
              <a:t>Mark &amp; Spencer a famous clothing brand based in UK is a public limited company that invests heavily in the training of their employees which has directly boosted their company’s productivity by many folds. They believe a trained workforce will be able to provide superior customer service to their customers (</a:t>
            </a:r>
            <a:r>
              <a:rPr lang="en-US" sz="1600"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Lengnick</a:t>
            </a:r>
            <a:r>
              <a:rPr lang="en-US" sz="1600" dirty="0">
                <a:solidFill>
                  <a:schemeClr val="tx1"/>
                </a:solidFill>
                <a:latin typeface="Calibri" panose="020F0502020204030204" pitchFamily="34" charset="0"/>
                <a:ea typeface="Calibri" panose="020F0502020204030204" pitchFamily="34" charset="0"/>
                <a:cs typeface="Times New Roman" panose="02020603050405020304" pitchFamily="18" charset="0"/>
              </a:rPr>
              <a:t>-Hall et al., 2009). </a:t>
            </a:r>
          </a:p>
        </p:txBody>
      </p:sp>
      <p:pic>
        <p:nvPicPr>
          <p:cNvPr id="4098" name="Picture 2" descr="Mark &amp; Spencer launches online operations in 46 markets - BBC News">
            <a:extLst>
              <a:ext uri="{FF2B5EF4-FFF2-40B4-BE49-F238E27FC236}">
                <a16:creationId xmlns:a16="http://schemas.microsoft.com/office/drawing/2014/main" id="{5C3DA6E8-EB39-4F6B-B298-147E5AB0C1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3990" y="1785441"/>
            <a:ext cx="3088576" cy="2369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9519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158" y="559978"/>
            <a:ext cx="8287408" cy="572700"/>
          </a:xfrm>
        </p:spPr>
        <p:txBody>
          <a:bodyPr/>
          <a:lstStyle/>
          <a:p>
            <a:r>
              <a:rPr lang="en-US" sz="2000" dirty="0"/>
              <a:t>Impact of HR strategy on Mark and Spencer’s performance</a:t>
            </a:r>
          </a:p>
        </p:txBody>
      </p:sp>
      <p:sp>
        <p:nvSpPr>
          <p:cNvPr id="2" name="Rectangle 1">
            <a:extLst>
              <a:ext uri="{FF2B5EF4-FFF2-40B4-BE49-F238E27FC236}">
                <a16:creationId xmlns:a16="http://schemas.microsoft.com/office/drawing/2014/main" id="{A3BC26BA-1DC7-44BB-B8F9-2AA54C40B0B8}"/>
              </a:ext>
            </a:extLst>
          </p:cNvPr>
          <p:cNvSpPr/>
          <p:nvPr/>
        </p:nvSpPr>
        <p:spPr>
          <a:xfrm>
            <a:off x="330098" y="1400707"/>
            <a:ext cx="4752265" cy="2746842"/>
          </a:xfrm>
          <a:prstGeom prst="rect">
            <a:avLst/>
          </a:prstGeom>
        </p:spPr>
        <p:txBody>
          <a:bodyPr wrap="square">
            <a:spAutoFit/>
          </a:bodyPr>
          <a:lstStyle/>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HR strategy of Mark &amp; Spencer enabled them to standout and achieve competitive edge. The company’s strategy to invest in the training and development of the employees has proven to be very fruitful (Kehoe &amp; Wright, 2013).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Mark &amp; Spencer monitors the performance of their employees with the help of performance monitoring systems and it has improved the overall performance of their company (Kehoe &amp; Wright, 2013).</a:t>
            </a:r>
          </a:p>
        </p:txBody>
      </p:sp>
      <p:pic>
        <p:nvPicPr>
          <p:cNvPr id="5122" name="Picture 2" descr="Globalization in Human Resource Management | Multiplier">
            <a:extLst>
              <a:ext uri="{FF2B5EF4-FFF2-40B4-BE49-F238E27FC236}">
                <a16:creationId xmlns:a16="http://schemas.microsoft.com/office/drawing/2014/main" id="{15D90A3A-2079-4A77-B65C-F30E3F587C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67423" y="1400707"/>
            <a:ext cx="3535143" cy="23420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75576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158" y="559978"/>
            <a:ext cx="8287408" cy="572700"/>
          </a:xfrm>
        </p:spPr>
        <p:txBody>
          <a:bodyPr/>
          <a:lstStyle/>
          <a:p>
            <a:r>
              <a:rPr lang="en-US" sz="2400" dirty="0"/>
              <a:t>Comparative analysis </a:t>
            </a:r>
          </a:p>
        </p:txBody>
      </p:sp>
      <p:sp>
        <p:nvSpPr>
          <p:cNvPr id="3" name="Rectangle 2">
            <a:extLst>
              <a:ext uri="{FF2B5EF4-FFF2-40B4-BE49-F238E27FC236}">
                <a16:creationId xmlns:a16="http://schemas.microsoft.com/office/drawing/2014/main" id="{3757F8E3-97EF-4E8B-8590-0BB4A4A58848}"/>
              </a:ext>
            </a:extLst>
          </p:cNvPr>
          <p:cNvSpPr/>
          <p:nvPr/>
        </p:nvSpPr>
        <p:spPr>
          <a:xfrm>
            <a:off x="415158" y="1176661"/>
            <a:ext cx="4273800" cy="3716338"/>
          </a:xfrm>
          <a:prstGeom prst="rect">
            <a:avLst/>
          </a:prstGeom>
        </p:spPr>
        <p:txBody>
          <a:bodyPr wrap="square">
            <a:spAutoFit/>
          </a:bodyPr>
          <a:lstStyle/>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When the HR strategies of Hedgehog Lab and Mark &amp; Spencer are compared then the results show that there are some distinctions but at the same time there are some resemblances as well. For example, both are working to enhance the employee engagement and talent hunt initiatives (</a:t>
            </a:r>
            <a:r>
              <a:rPr 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Boselie</a:t>
            </a: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et al., 2003). </a:t>
            </a:r>
          </a:p>
          <a:p>
            <a:pPr algn="just">
              <a:lnSpc>
                <a:spcPct val="15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But the thing that creates a distinction between the two is that Hedgehog Lab is more on the side of cultivating innovation at their company whereas Mark &amp; Spencer are more focused on satisfying their customer and effective processes (</a:t>
            </a:r>
            <a:r>
              <a:rPr 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Boselie</a:t>
            </a: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et al., 2003). </a:t>
            </a:r>
          </a:p>
        </p:txBody>
      </p:sp>
      <p:pic>
        <p:nvPicPr>
          <p:cNvPr id="6146" name="Picture 2" descr="Building a Framework for Comparative Analysis Using Temperature  Notification Data">
            <a:extLst>
              <a:ext uri="{FF2B5EF4-FFF2-40B4-BE49-F238E27FC236}">
                <a16:creationId xmlns:a16="http://schemas.microsoft.com/office/drawing/2014/main" id="{ED2873D3-4524-4C0C-87DF-83CD4EB7F9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0538" y="1601405"/>
            <a:ext cx="3732028" cy="2387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7174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5158" y="559978"/>
            <a:ext cx="8287408" cy="572700"/>
          </a:xfrm>
        </p:spPr>
        <p:txBody>
          <a:bodyPr/>
          <a:lstStyle/>
          <a:p>
            <a:r>
              <a:rPr lang="en-US" sz="2400" dirty="0"/>
              <a:t>Conclusion</a:t>
            </a:r>
          </a:p>
        </p:txBody>
      </p:sp>
      <p:sp>
        <p:nvSpPr>
          <p:cNvPr id="2" name="Rectangle 1">
            <a:extLst>
              <a:ext uri="{FF2B5EF4-FFF2-40B4-BE49-F238E27FC236}">
                <a16:creationId xmlns:a16="http://schemas.microsoft.com/office/drawing/2014/main" id="{8063C855-1A84-4538-BE14-3A124704E83F}"/>
              </a:ext>
            </a:extLst>
          </p:cNvPr>
          <p:cNvSpPr/>
          <p:nvPr/>
        </p:nvSpPr>
        <p:spPr>
          <a:xfrm>
            <a:off x="590412" y="1502323"/>
            <a:ext cx="8112154" cy="2289025"/>
          </a:xfrm>
          <a:prstGeom prst="rect">
            <a:avLst/>
          </a:prstGeom>
        </p:spPr>
        <p:txBody>
          <a:bodyPr wrap="square">
            <a:spAutoFit/>
          </a:bodyPr>
          <a:lstStyle/>
          <a:p>
            <a:pPr algn="just">
              <a:lnSpc>
                <a:spcPct val="20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implementation of HR strategies by Hedgehog Lab and Marks and Spencer shows positive impact on their company’s performance and has helped them to accomplish competitive edge over its competitors. </a:t>
            </a:r>
          </a:p>
          <a:p>
            <a:pPr algn="just">
              <a:lnSpc>
                <a:spcPct val="200000"/>
              </a:lnSpc>
              <a:spcAft>
                <a:spcPts val="800"/>
              </a:spcAft>
            </a:pPr>
            <a:r>
              <a:rPr 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Both the companies invest heavily on employee training which allows them to serve their customers at their best. And in order to get long term success then companies need to bring their HR strategies in to line with their values and goals. </a:t>
            </a:r>
          </a:p>
        </p:txBody>
      </p:sp>
    </p:spTree>
    <p:extLst>
      <p:ext uri="{BB962C8B-B14F-4D97-AF65-F5344CB8AC3E}">
        <p14:creationId xmlns:p14="http://schemas.microsoft.com/office/powerpoint/2010/main" val="646751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56F1876-E347-41D1-B59F-4FAB5560AE27}"/>
              </a:ext>
            </a:extLst>
          </p:cNvPr>
          <p:cNvSpPr>
            <a:spLocks noGrp="1"/>
          </p:cNvSpPr>
          <p:nvPr>
            <p:ph type="title"/>
          </p:nvPr>
        </p:nvSpPr>
        <p:spPr>
          <a:xfrm>
            <a:off x="713250" y="340714"/>
            <a:ext cx="7717500" cy="572700"/>
          </a:xfrm>
        </p:spPr>
        <p:txBody>
          <a:bodyPr/>
          <a:lstStyle/>
          <a:p>
            <a:r>
              <a:rPr lang="en-US" sz="1600" dirty="0"/>
              <a:t>References</a:t>
            </a:r>
          </a:p>
        </p:txBody>
      </p:sp>
      <p:sp>
        <p:nvSpPr>
          <p:cNvPr id="4" name="Rectangle 3">
            <a:extLst>
              <a:ext uri="{FF2B5EF4-FFF2-40B4-BE49-F238E27FC236}">
                <a16:creationId xmlns:a16="http://schemas.microsoft.com/office/drawing/2014/main" id="{222B3711-5838-4F97-8AA3-1F0279716C9F}"/>
              </a:ext>
            </a:extLst>
          </p:cNvPr>
          <p:cNvSpPr/>
          <p:nvPr/>
        </p:nvSpPr>
        <p:spPr>
          <a:xfrm>
            <a:off x="470689" y="627064"/>
            <a:ext cx="8396864" cy="4486806"/>
          </a:xfrm>
          <a:prstGeom prst="rect">
            <a:avLst/>
          </a:prstGeom>
        </p:spPr>
        <p:txBody>
          <a:bodyPr wrap="square">
            <a:spAutoFit/>
          </a:bodyPr>
          <a:lstStyle/>
          <a:p>
            <a:pPr marL="457200" indent="-457200">
              <a:lnSpc>
                <a:spcPct val="200000"/>
              </a:lnSpc>
            </a:pPr>
            <a:r>
              <a:rPr lang="en-US" sz="800" dirty="0">
                <a:solidFill>
                  <a:schemeClr val="tx1"/>
                </a:solidFill>
                <a:latin typeface="Times New Roman" panose="02020603050405020304" pitchFamily="18" charset="0"/>
              </a:rPr>
              <a:t>Ahmad, S., &amp; Schroeder, R. G. (2003). The impact of human resource management practices on operational performance: recognizing country and industry differences. </a:t>
            </a:r>
            <a:r>
              <a:rPr lang="en-US" sz="800" i="1" dirty="0">
                <a:solidFill>
                  <a:schemeClr val="tx1"/>
                </a:solidFill>
                <a:latin typeface="Times New Roman" panose="02020603050405020304" pitchFamily="18" charset="0"/>
              </a:rPr>
              <a:t>Journal of Operations Management</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21</a:t>
            </a:r>
            <a:r>
              <a:rPr lang="en-US" sz="800" dirty="0">
                <a:solidFill>
                  <a:schemeClr val="tx1"/>
                </a:solidFill>
                <a:latin typeface="Times New Roman" panose="02020603050405020304" pitchFamily="18" charset="0"/>
              </a:rPr>
              <a:t>(1), 19–43. </a:t>
            </a:r>
            <a:r>
              <a:rPr lang="en-US" sz="800" dirty="0">
                <a:solidFill>
                  <a:schemeClr val="tx1"/>
                </a:solidFill>
                <a:latin typeface="Times New Roman" panose="02020603050405020304" pitchFamily="18" charset="0"/>
                <a:hlinkClick r:id="rId2"/>
              </a:rPr>
              <a:t>https://doi.org/10.1016/s0272-6963(02)00056-6</a:t>
            </a:r>
            <a:r>
              <a:rPr lang="en-US" sz="800" dirty="0">
                <a:solidFill>
                  <a:schemeClr val="tx1"/>
                </a:solidFill>
                <a:latin typeface="Times New Roman" panose="02020603050405020304" pitchFamily="18" charset="0"/>
              </a:rPr>
              <a:t> </a:t>
            </a:r>
          </a:p>
          <a:p>
            <a:pPr marL="457200" indent="-457200">
              <a:lnSpc>
                <a:spcPct val="200000"/>
              </a:lnSpc>
            </a:pPr>
            <a:r>
              <a:rPr lang="en-US" sz="800" dirty="0" err="1">
                <a:solidFill>
                  <a:schemeClr val="tx1"/>
                </a:solidFill>
                <a:latin typeface="Times New Roman" panose="02020603050405020304" pitchFamily="18" charset="0"/>
              </a:rPr>
              <a:t>Beugelsdijk</a:t>
            </a:r>
            <a:r>
              <a:rPr lang="en-US" sz="800" dirty="0">
                <a:solidFill>
                  <a:schemeClr val="tx1"/>
                </a:solidFill>
                <a:latin typeface="Times New Roman" panose="02020603050405020304" pitchFamily="18" charset="0"/>
              </a:rPr>
              <a:t>, S. (2008). Strategic Human Resource Practices and Product Innovation. </a:t>
            </a:r>
            <a:r>
              <a:rPr lang="en-US" sz="800" i="1" dirty="0">
                <a:solidFill>
                  <a:schemeClr val="tx1"/>
                </a:solidFill>
                <a:latin typeface="Times New Roman" panose="02020603050405020304" pitchFamily="18" charset="0"/>
              </a:rPr>
              <a:t>Organization Studies</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29</a:t>
            </a:r>
            <a:r>
              <a:rPr lang="en-US" sz="800" dirty="0">
                <a:solidFill>
                  <a:schemeClr val="tx1"/>
                </a:solidFill>
                <a:latin typeface="Times New Roman" panose="02020603050405020304" pitchFamily="18" charset="0"/>
              </a:rPr>
              <a:t>(6), 821–847. </a:t>
            </a:r>
            <a:r>
              <a:rPr lang="en-US" sz="800" dirty="0">
                <a:solidFill>
                  <a:schemeClr val="tx1"/>
                </a:solidFill>
                <a:latin typeface="Times New Roman" panose="02020603050405020304" pitchFamily="18" charset="0"/>
                <a:hlinkClick r:id="rId3"/>
              </a:rPr>
              <a:t>https://doi.org/10.1177/0170840608090530</a:t>
            </a:r>
            <a:r>
              <a:rPr lang="en-US" sz="800" dirty="0">
                <a:solidFill>
                  <a:schemeClr val="tx1"/>
                </a:solidFill>
                <a:latin typeface="Times New Roman" panose="02020603050405020304" pitchFamily="18" charset="0"/>
              </a:rPr>
              <a:t> </a:t>
            </a:r>
          </a:p>
          <a:p>
            <a:pPr marL="457200" indent="-457200">
              <a:lnSpc>
                <a:spcPct val="200000"/>
              </a:lnSpc>
            </a:pPr>
            <a:r>
              <a:rPr lang="en-US" sz="800" dirty="0" err="1">
                <a:solidFill>
                  <a:schemeClr val="tx1"/>
                </a:solidFill>
                <a:latin typeface="Times New Roman" panose="02020603050405020304" pitchFamily="18" charset="0"/>
              </a:rPr>
              <a:t>Boselie</a:t>
            </a:r>
            <a:r>
              <a:rPr lang="en-US" sz="800" dirty="0">
                <a:solidFill>
                  <a:schemeClr val="tx1"/>
                </a:solidFill>
                <a:latin typeface="Times New Roman" panose="02020603050405020304" pitchFamily="18" charset="0"/>
              </a:rPr>
              <a:t>, P., </a:t>
            </a:r>
            <a:r>
              <a:rPr lang="en-US" sz="800" dirty="0" err="1">
                <a:solidFill>
                  <a:schemeClr val="tx1"/>
                </a:solidFill>
                <a:latin typeface="Times New Roman" panose="02020603050405020304" pitchFamily="18" charset="0"/>
              </a:rPr>
              <a:t>Paauwe</a:t>
            </a:r>
            <a:r>
              <a:rPr lang="en-US" sz="800" dirty="0">
                <a:solidFill>
                  <a:schemeClr val="tx1"/>
                </a:solidFill>
                <a:latin typeface="Times New Roman" panose="02020603050405020304" pitchFamily="18" charset="0"/>
              </a:rPr>
              <a:t>, J., &amp; Richardson, R. (2003). Human resource management, institutionalization and organizational performance: a comparison of hospitals, hotels and local government. </a:t>
            </a:r>
            <a:r>
              <a:rPr lang="en-US" sz="800" i="1" dirty="0">
                <a:solidFill>
                  <a:schemeClr val="tx1"/>
                </a:solidFill>
                <a:latin typeface="Times New Roman" panose="02020603050405020304" pitchFamily="18" charset="0"/>
              </a:rPr>
              <a:t>The International Journal of Human Resource Management</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14</a:t>
            </a:r>
            <a:r>
              <a:rPr lang="en-US" sz="800" dirty="0">
                <a:solidFill>
                  <a:schemeClr val="tx1"/>
                </a:solidFill>
                <a:latin typeface="Times New Roman" panose="02020603050405020304" pitchFamily="18" charset="0"/>
              </a:rPr>
              <a:t>(8), 1407–1429. </a:t>
            </a:r>
            <a:r>
              <a:rPr lang="en-US" sz="800" dirty="0">
                <a:solidFill>
                  <a:schemeClr val="tx1"/>
                </a:solidFill>
                <a:latin typeface="Times New Roman" panose="02020603050405020304" pitchFamily="18" charset="0"/>
                <a:hlinkClick r:id="rId4"/>
              </a:rPr>
              <a:t>https://doi.org/10.1080/0958519032000145828</a:t>
            </a:r>
            <a:r>
              <a:rPr lang="en-US" sz="800" dirty="0">
                <a:solidFill>
                  <a:schemeClr val="tx1"/>
                </a:solidFill>
                <a:latin typeface="Times New Roman" panose="02020603050405020304" pitchFamily="18" charset="0"/>
              </a:rPr>
              <a:t> </a:t>
            </a:r>
          </a:p>
          <a:p>
            <a:pPr marL="457200" indent="-457200">
              <a:lnSpc>
                <a:spcPct val="200000"/>
              </a:lnSpc>
            </a:pPr>
            <a:r>
              <a:rPr lang="en-US" sz="800" dirty="0">
                <a:solidFill>
                  <a:schemeClr val="tx1"/>
                </a:solidFill>
                <a:latin typeface="Times New Roman" panose="02020603050405020304" pitchFamily="18" charset="0"/>
              </a:rPr>
              <a:t>Boudreau, J. W., &amp; Ramstad, P. M. (2005). </a:t>
            </a:r>
            <a:r>
              <a:rPr lang="en-US" sz="800" dirty="0" err="1">
                <a:solidFill>
                  <a:schemeClr val="tx1"/>
                </a:solidFill>
                <a:latin typeface="Times New Roman" panose="02020603050405020304" pitchFamily="18" charset="0"/>
              </a:rPr>
              <a:t>Talentship</a:t>
            </a:r>
            <a:r>
              <a:rPr lang="en-US" sz="800" dirty="0">
                <a:solidFill>
                  <a:schemeClr val="tx1"/>
                </a:solidFill>
                <a:latin typeface="Times New Roman" panose="02020603050405020304" pitchFamily="18" charset="0"/>
              </a:rPr>
              <a:t>, talent segmentation, and sustainability: A new HR decision science paradigm for a new strategy definition. </a:t>
            </a:r>
            <a:r>
              <a:rPr lang="en-US" sz="800" i="1" dirty="0">
                <a:solidFill>
                  <a:schemeClr val="tx1"/>
                </a:solidFill>
                <a:latin typeface="Times New Roman" panose="02020603050405020304" pitchFamily="18" charset="0"/>
              </a:rPr>
              <a:t>Human Resource Management</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44</a:t>
            </a:r>
            <a:r>
              <a:rPr lang="en-US" sz="800" dirty="0">
                <a:solidFill>
                  <a:schemeClr val="tx1"/>
                </a:solidFill>
                <a:latin typeface="Times New Roman" panose="02020603050405020304" pitchFamily="18" charset="0"/>
              </a:rPr>
              <a:t>(2), 129–136. </a:t>
            </a:r>
            <a:r>
              <a:rPr lang="en-US" sz="800" dirty="0">
                <a:solidFill>
                  <a:schemeClr val="tx1"/>
                </a:solidFill>
                <a:latin typeface="Times New Roman" panose="02020603050405020304" pitchFamily="18" charset="0"/>
                <a:hlinkClick r:id="rId5"/>
              </a:rPr>
              <a:t>https://doi.org/10.1002/hrm.20054</a:t>
            </a:r>
            <a:r>
              <a:rPr lang="en-US" sz="800" dirty="0">
                <a:solidFill>
                  <a:schemeClr val="tx1"/>
                </a:solidFill>
                <a:latin typeface="Times New Roman" panose="02020603050405020304" pitchFamily="18" charset="0"/>
              </a:rPr>
              <a:t> </a:t>
            </a:r>
          </a:p>
          <a:p>
            <a:pPr marL="457200" indent="-457200">
              <a:lnSpc>
                <a:spcPct val="200000"/>
              </a:lnSpc>
            </a:pPr>
            <a:r>
              <a:rPr lang="en-US" sz="800" dirty="0">
                <a:solidFill>
                  <a:schemeClr val="tx1"/>
                </a:solidFill>
                <a:latin typeface="Times New Roman" panose="02020603050405020304" pitchFamily="18" charset="0"/>
              </a:rPr>
              <a:t>Boxall, P. (2003). HR strategy and competitive advantage in the service sector. </a:t>
            </a:r>
            <a:r>
              <a:rPr lang="en-US" sz="800" i="1" dirty="0">
                <a:solidFill>
                  <a:schemeClr val="tx1"/>
                </a:solidFill>
                <a:latin typeface="Times New Roman" panose="02020603050405020304" pitchFamily="18" charset="0"/>
              </a:rPr>
              <a:t>Human Resource Management Journal</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13</a:t>
            </a:r>
            <a:r>
              <a:rPr lang="en-US" sz="800" dirty="0">
                <a:solidFill>
                  <a:schemeClr val="tx1"/>
                </a:solidFill>
                <a:latin typeface="Times New Roman" panose="02020603050405020304" pitchFamily="18" charset="0"/>
              </a:rPr>
              <a:t>(3), 5–20. https://doi.org/10.1111/j.1748-8583.2003.tb00095.x</a:t>
            </a:r>
          </a:p>
          <a:p>
            <a:pPr marL="457200" indent="-457200">
              <a:lnSpc>
                <a:spcPct val="200000"/>
              </a:lnSpc>
            </a:pPr>
            <a:r>
              <a:rPr lang="en-US" sz="800" dirty="0" err="1">
                <a:solidFill>
                  <a:schemeClr val="tx1"/>
                </a:solidFill>
                <a:latin typeface="Times New Roman" panose="02020603050405020304" pitchFamily="18" charset="0"/>
              </a:rPr>
              <a:t>Cakar</a:t>
            </a:r>
            <a:r>
              <a:rPr lang="en-US" sz="800" dirty="0">
                <a:solidFill>
                  <a:schemeClr val="tx1"/>
                </a:solidFill>
                <a:latin typeface="Times New Roman" panose="02020603050405020304" pitchFamily="18" charset="0"/>
              </a:rPr>
              <a:t>, F., </a:t>
            </a:r>
            <a:r>
              <a:rPr lang="en-US" sz="800" dirty="0" err="1">
                <a:solidFill>
                  <a:schemeClr val="tx1"/>
                </a:solidFill>
                <a:latin typeface="Times New Roman" panose="02020603050405020304" pitchFamily="18" charset="0"/>
              </a:rPr>
              <a:t>Bititci</a:t>
            </a:r>
            <a:r>
              <a:rPr lang="en-US" sz="800" dirty="0">
                <a:solidFill>
                  <a:schemeClr val="tx1"/>
                </a:solidFill>
                <a:latin typeface="Times New Roman" panose="02020603050405020304" pitchFamily="18" charset="0"/>
              </a:rPr>
              <a:t>, U. S., &amp; </a:t>
            </a:r>
            <a:r>
              <a:rPr lang="en-US" sz="800" dirty="0" err="1">
                <a:solidFill>
                  <a:schemeClr val="tx1"/>
                </a:solidFill>
                <a:latin typeface="Times New Roman" panose="02020603050405020304" pitchFamily="18" charset="0"/>
              </a:rPr>
              <a:t>MacBryde</a:t>
            </a:r>
            <a:r>
              <a:rPr lang="en-US" sz="800" dirty="0">
                <a:solidFill>
                  <a:schemeClr val="tx1"/>
                </a:solidFill>
                <a:latin typeface="Times New Roman" panose="02020603050405020304" pitchFamily="18" charset="0"/>
              </a:rPr>
              <a:t>, J. (2003). A business process approach to human resource management. </a:t>
            </a:r>
            <a:r>
              <a:rPr lang="en-US" sz="800" i="1" dirty="0">
                <a:solidFill>
                  <a:schemeClr val="tx1"/>
                </a:solidFill>
                <a:latin typeface="Times New Roman" panose="02020603050405020304" pitchFamily="18" charset="0"/>
              </a:rPr>
              <a:t>Business Process Management Journal</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9</a:t>
            </a:r>
            <a:r>
              <a:rPr lang="en-US" sz="800" dirty="0">
                <a:solidFill>
                  <a:schemeClr val="tx1"/>
                </a:solidFill>
                <a:latin typeface="Times New Roman" panose="02020603050405020304" pitchFamily="18" charset="0"/>
              </a:rPr>
              <a:t>(2), 190–207. </a:t>
            </a:r>
            <a:r>
              <a:rPr lang="en-US" sz="800" dirty="0">
                <a:solidFill>
                  <a:schemeClr val="tx1"/>
                </a:solidFill>
                <a:latin typeface="Times New Roman" panose="02020603050405020304" pitchFamily="18" charset="0"/>
                <a:hlinkClick r:id="rId6"/>
              </a:rPr>
              <a:t>https://doi.org/10.1108/14637150310468</a:t>
            </a:r>
            <a:r>
              <a:rPr lang="en-US" sz="800" dirty="0">
                <a:solidFill>
                  <a:schemeClr val="tx1"/>
                </a:solidFill>
                <a:latin typeface="Times New Roman" panose="02020603050405020304" pitchFamily="18" charset="0"/>
              </a:rPr>
              <a:t> </a:t>
            </a:r>
          </a:p>
          <a:p>
            <a:pPr marL="457200" indent="-457200">
              <a:lnSpc>
                <a:spcPct val="200000"/>
              </a:lnSpc>
            </a:pPr>
            <a:r>
              <a:rPr lang="en-US" sz="800" dirty="0">
                <a:solidFill>
                  <a:schemeClr val="tx1"/>
                </a:solidFill>
                <a:latin typeface="Times New Roman" panose="02020603050405020304" pitchFamily="18" charset="0"/>
              </a:rPr>
              <a:t>Kehoe, R. R., &amp; Wright, P. M. (2013). The Impact of High-Performance Human Resource Practices on Employees’ Attitudes and Behaviors. </a:t>
            </a:r>
            <a:r>
              <a:rPr lang="en-US" sz="800" i="1" dirty="0">
                <a:solidFill>
                  <a:schemeClr val="tx1"/>
                </a:solidFill>
                <a:latin typeface="Times New Roman" panose="02020603050405020304" pitchFamily="18" charset="0"/>
              </a:rPr>
              <a:t>Journal of Management</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39</a:t>
            </a:r>
            <a:r>
              <a:rPr lang="en-US" sz="800" dirty="0">
                <a:solidFill>
                  <a:schemeClr val="tx1"/>
                </a:solidFill>
                <a:latin typeface="Times New Roman" panose="02020603050405020304" pitchFamily="18" charset="0"/>
              </a:rPr>
              <a:t>(2), 366–391. </a:t>
            </a:r>
          </a:p>
          <a:p>
            <a:pPr marL="457200" indent="-457200">
              <a:lnSpc>
                <a:spcPct val="200000"/>
              </a:lnSpc>
            </a:pPr>
            <a:r>
              <a:rPr lang="en-US" sz="800" dirty="0" err="1">
                <a:solidFill>
                  <a:schemeClr val="tx1"/>
                </a:solidFill>
                <a:latin typeface="Times New Roman" panose="02020603050405020304" pitchFamily="18" charset="0"/>
              </a:rPr>
              <a:t>Lengnick</a:t>
            </a:r>
            <a:r>
              <a:rPr lang="en-US" sz="800" dirty="0">
                <a:solidFill>
                  <a:schemeClr val="tx1"/>
                </a:solidFill>
                <a:latin typeface="Times New Roman" panose="02020603050405020304" pitchFamily="18" charset="0"/>
              </a:rPr>
              <a:t>-Hall, M. L., </a:t>
            </a:r>
            <a:r>
              <a:rPr lang="en-US" sz="800" dirty="0" err="1">
                <a:solidFill>
                  <a:schemeClr val="tx1"/>
                </a:solidFill>
                <a:latin typeface="Times New Roman" panose="02020603050405020304" pitchFamily="18" charset="0"/>
              </a:rPr>
              <a:t>Lengnick</a:t>
            </a:r>
            <a:r>
              <a:rPr lang="en-US" sz="800" dirty="0">
                <a:solidFill>
                  <a:schemeClr val="tx1"/>
                </a:solidFill>
                <a:latin typeface="Times New Roman" panose="02020603050405020304" pitchFamily="18" charset="0"/>
              </a:rPr>
              <a:t>-Hall, C. A., Andrade, L. S., &amp; Drake, B. (2009). Strategic human resource management: The evolution of the field. </a:t>
            </a:r>
            <a:r>
              <a:rPr lang="en-US" sz="800" i="1" dirty="0">
                <a:solidFill>
                  <a:schemeClr val="tx1"/>
                </a:solidFill>
                <a:latin typeface="Times New Roman" panose="02020603050405020304" pitchFamily="18" charset="0"/>
              </a:rPr>
              <a:t>Human Resource Management Review</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19</a:t>
            </a:r>
            <a:r>
              <a:rPr lang="en-US" sz="800" dirty="0">
                <a:solidFill>
                  <a:schemeClr val="tx1"/>
                </a:solidFill>
                <a:latin typeface="Times New Roman" panose="02020603050405020304" pitchFamily="18" charset="0"/>
              </a:rPr>
              <a:t>(2), 64–85. </a:t>
            </a:r>
            <a:r>
              <a:rPr lang="en-US" sz="800" dirty="0">
                <a:solidFill>
                  <a:schemeClr val="tx1"/>
                </a:solidFill>
                <a:latin typeface="Times New Roman" panose="02020603050405020304" pitchFamily="18" charset="0"/>
                <a:hlinkClick r:id="rId7"/>
              </a:rPr>
              <a:t>https://doi.org/10.1016/j.hrmr.2009.01.002</a:t>
            </a:r>
            <a:r>
              <a:rPr lang="en-US" sz="800" dirty="0">
                <a:solidFill>
                  <a:schemeClr val="tx1"/>
                </a:solidFill>
                <a:latin typeface="Times New Roman" panose="02020603050405020304" pitchFamily="18" charset="0"/>
              </a:rPr>
              <a:t> </a:t>
            </a:r>
          </a:p>
          <a:p>
            <a:pPr marL="457200" indent="-457200">
              <a:lnSpc>
                <a:spcPct val="200000"/>
              </a:lnSpc>
            </a:pPr>
            <a:r>
              <a:rPr lang="en-US" sz="800" dirty="0" err="1">
                <a:solidFill>
                  <a:schemeClr val="tx1"/>
                </a:solidFill>
                <a:latin typeface="Times New Roman" panose="02020603050405020304" pitchFamily="18" charset="0"/>
              </a:rPr>
              <a:t>Seeck</a:t>
            </a:r>
            <a:r>
              <a:rPr lang="en-US" sz="800" dirty="0">
                <a:solidFill>
                  <a:schemeClr val="tx1"/>
                </a:solidFill>
                <a:latin typeface="Times New Roman" panose="02020603050405020304" pitchFamily="18" charset="0"/>
              </a:rPr>
              <a:t>, H., &amp; Diehl, M.-R. (2013). A Literature Review on HRM and Innovation – Taking Stock and Future Directions. </a:t>
            </a:r>
            <a:r>
              <a:rPr lang="en-US" sz="800" i="1" dirty="0">
                <a:solidFill>
                  <a:schemeClr val="tx1"/>
                </a:solidFill>
                <a:latin typeface="Times New Roman" panose="02020603050405020304" pitchFamily="18" charset="0"/>
              </a:rPr>
              <a:t>Academy of Management Proceedings</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2013</a:t>
            </a:r>
            <a:r>
              <a:rPr lang="en-US" sz="800" dirty="0">
                <a:solidFill>
                  <a:schemeClr val="tx1"/>
                </a:solidFill>
                <a:latin typeface="Times New Roman" panose="02020603050405020304" pitchFamily="18" charset="0"/>
              </a:rPr>
              <a:t>(1), 11864. </a:t>
            </a:r>
            <a:r>
              <a:rPr lang="en-US" sz="800" dirty="0">
                <a:solidFill>
                  <a:schemeClr val="tx1"/>
                </a:solidFill>
                <a:latin typeface="Times New Roman" panose="02020603050405020304" pitchFamily="18" charset="0"/>
                <a:hlinkClick r:id="rId8"/>
              </a:rPr>
              <a:t>https://doi.org/10.5465/ambpp</a:t>
            </a:r>
            <a:r>
              <a:rPr lang="en-US" sz="800">
                <a:solidFill>
                  <a:schemeClr val="tx1"/>
                </a:solidFill>
                <a:latin typeface="Times New Roman" panose="02020603050405020304" pitchFamily="18" charset="0"/>
                <a:hlinkClick r:id="rId8"/>
              </a:rPr>
              <a:t>.2013.11864abstract</a:t>
            </a:r>
            <a:r>
              <a:rPr lang="en-US" sz="800">
                <a:solidFill>
                  <a:schemeClr val="tx1"/>
                </a:solidFill>
                <a:latin typeface="Times New Roman" panose="02020603050405020304" pitchFamily="18" charset="0"/>
              </a:rPr>
              <a:t> </a:t>
            </a:r>
            <a:endParaRPr lang="en-US" sz="800" dirty="0">
              <a:solidFill>
                <a:schemeClr val="tx1"/>
              </a:solidFill>
              <a:latin typeface="Times New Roman" panose="02020603050405020304" pitchFamily="18" charset="0"/>
            </a:endParaRPr>
          </a:p>
          <a:p>
            <a:pPr marL="457200" indent="-457200">
              <a:lnSpc>
                <a:spcPct val="200000"/>
              </a:lnSpc>
            </a:pPr>
            <a:r>
              <a:rPr lang="en-US" sz="800" dirty="0">
                <a:solidFill>
                  <a:schemeClr val="tx1"/>
                </a:solidFill>
                <a:latin typeface="Times New Roman" panose="02020603050405020304" pitchFamily="18" charset="0"/>
              </a:rPr>
              <a:t>Ulrich, D., &amp; Brockbank, W. (2005). </a:t>
            </a:r>
            <a:r>
              <a:rPr lang="en-US" sz="800" i="1" dirty="0">
                <a:solidFill>
                  <a:schemeClr val="tx1"/>
                </a:solidFill>
                <a:latin typeface="Times New Roman" panose="02020603050405020304" pitchFamily="18" charset="0"/>
              </a:rPr>
              <a:t>The HR Value Proposition</a:t>
            </a:r>
            <a:r>
              <a:rPr lang="en-US" sz="800" dirty="0">
                <a:solidFill>
                  <a:schemeClr val="tx1"/>
                </a:solidFill>
                <a:latin typeface="Times New Roman" panose="02020603050405020304" pitchFamily="18" charset="0"/>
              </a:rPr>
              <a:t>. Boston.</a:t>
            </a:r>
          </a:p>
          <a:p>
            <a:pPr marL="457200" indent="-457200">
              <a:lnSpc>
                <a:spcPct val="200000"/>
              </a:lnSpc>
            </a:pPr>
            <a:r>
              <a:rPr lang="en-US" sz="800" dirty="0">
                <a:solidFill>
                  <a:schemeClr val="tx1"/>
                </a:solidFill>
                <a:latin typeface="Times New Roman" panose="02020603050405020304" pitchFamily="18" charset="0"/>
              </a:rPr>
              <a:t>Wright, P. M., Gardner, T. M., &amp; Moynihan, L. M. (2003). The impact of HR practices on the performance of business units. </a:t>
            </a:r>
            <a:r>
              <a:rPr lang="en-US" sz="800" i="1" dirty="0">
                <a:solidFill>
                  <a:schemeClr val="tx1"/>
                </a:solidFill>
                <a:latin typeface="Times New Roman" panose="02020603050405020304" pitchFamily="18" charset="0"/>
              </a:rPr>
              <a:t>Human Resource Management Journal</a:t>
            </a:r>
            <a:r>
              <a:rPr lang="en-US" sz="800" dirty="0">
                <a:solidFill>
                  <a:schemeClr val="tx1"/>
                </a:solidFill>
                <a:latin typeface="Times New Roman" panose="02020603050405020304" pitchFamily="18" charset="0"/>
              </a:rPr>
              <a:t>, </a:t>
            </a:r>
            <a:r>
              <a:rPr lang="en-US" sz="800" i="1" dirty="0">
                <a:solidFill>
                  <a:schemeClr val="tx1"/>
                </a:solidFill>
                <a:latin typeface="Times New Roman" panose="02020603050405020304" pitchFamily="18" charset="0"/>
              </a:rPr>
              <a:t>13</a:t>
            </a:r>
            <a:r>
              <a:rPr lang="en-US" sz="800" dirty="0">
                <a:solidFill>
                  <a:schemeClr val="tx1"/>
                </a:solidFill>
                <a:latin typeface="Times New Roman" panose="02020603050405020304" pitchFamily="18" charset="0"/>
              </a:rPr>
              <a:t>(3), 21–36. </a:t>
            </a:r>
            <a:r>
              <a:rPr lang="en-US" sz="800" dirty="0">
                <a:solidFill>
                  <a:schemeClr val="tx1"/>
                </a:solidFill>
                <a:latin typeface="Times New Roman" panose="02020603050405020304" pitchFamily="18" charset="0"/>
                <a:hlinkClick r:id="rId9"/>
              </a:rPr>
              <a:t>https://doi.org/10.1111/j.1748-8583.2003.tb00096.x</a:t>
            </a:r>
            <a:r>
              <a:rPr lang="en-US" sz="800" dirty="0">
                <a:solidFill>
                  <a:schemeClr val="tx1"/>
                </a:solidFill>
                <a:latin typeface="Times New Roman" panose="02020603050405020304" pitchFamily="18" charset="0"/>
              </a:rPr>
              <a:t> </a:t>
            </a:r>
          </a:p>
        </p:txBody>
      </p:sp>
    </p:spTree>
    <p:extLst>
      <p:ext uri="{BB962C8B-B14F-4D97-AF65-F5344CB8AC3E}">
        <p14:creationId xmlns:p14="http://schemas.microsoft.com/office/powerpoint/2010/main" val="1539189856"/>
      </p:ext>
    </p:extLst>
  </p:cSld>
  <p:clrMapOvr>
    <a:masterClrMapping/>
  </p:clrMapOvr>
</p:sld>
</file>

<file path=ppt/theme/theme1.xml><?xml version="1.0" encoding="utf-8"?>
<a:theme xmlns:a="http://schemas.openxmlformats.org/drawingml/2006/main" name=" HR Payroll Management App Pitch Deck by Slidesgo">
  <a:themeElements>
    <a:clrScheme name="Simple Light">
      <a:dk1>
        <a:srgbClr val="FFFFFF"/>
      </a:dk1>
      <a:lt1>
        <a:srgbClr val="191919"/>
      </a:lt1>
      <a:dk2>
        <a:srgbClr val="32D4E2"/>
      </a:dk2>
      <a:lt2>
        <a:srgbClr val="1C7077"/>
      </a:lt2>
      <a:accent1>
        <a:srgbClr val="FFFFFF"/>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TM03457496[[fn=Parallax]]</Template>
  <TotalTime>404</TotalTime>
  <Words>2351</Words>
  <Application>Microsoft Office PowerPoint</Application>
  <PresentationFormat>On-screen Show (16:9)</PresentationFormat>
  <Paragraphs>70</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Montserrat</vt:lpstr>
      <vt:lpstr>Nunito Light</vt:lpstr>
      <vt:lpstr>Times New Roman</vt:lpstr>
      <vt:lpstr>Arial</vt:lpstr>
      <vt:lpstr>Calibri</vt:lpstr>
      <vt:lpstr>Tahoma</vt:lpstr>
      <vt:lpstr> HR Payroll Management App Pitch Deck by Slidesgo</vt:lpstr>
      <vt:lpstr>Impact of HR Strategies in Public and Private organization  </vt:lpstr>
      <vt:lpstr>Introduction</vt:lpstr>
      <vt:lpstr>Literature review summary of 3 articles.</vt:lpstr>
      <vt:lpstr>Article no. 1: How HR strategy can help in accomplishing organizational success.</vt:lpstr>
      <vt:lpstr>Article No. 2: Role of HR Strategies in achieving competitive edge. </vt:lpstr>
      <vt:lpstr>Article no. 3: Relationship of HR strategies between innovation and adaptableness.</vt:lpstr>
      <vt:lpstr>Applying the HR Model</vt:lpstr>
      <vt:lpstr>Hedgehog Lab (Pvt Ltd)</vt:lpstr>
      <vt:lpstr>Impact of HR strategy on Hedgehog Lab’s performance </vt:lpstr>
      <vt:lpstr>Mark &amp; Spencer (PLC)</vt:lpstr>
      <vt:lpstr>Impact of HR strategy on Mark and Spencer’s performance</vt:lpstr>
      <vt:lpstr>Comparative analysis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HR Strategies in Public and Private organizations </dc:title>
  <dc:creator>hp</dc:creator>
  <cp:lastModifiedBy>Azariah Antony</cp:lastModifiedBy>
  <cp:revision>26</cp:revision>
  <dcterms:modified xsi:type="dcterms:W3CDTF">2023-07-10T10:04:50Z</dcterms:modified>
</cp:coreProperties>
</file>