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modernComment_104_546B72E6.xml" ContentType="application/vnd.ms-powerpoint.comment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omments/modernComment_108_D2332F10.xml" ContentType="application/vnd.ms-powerpoint.comments+xml"/>
  <Override PartName="/ppt/comments/modernComment_102_520818F8.xml" ContentType="application/vnd.ms-powerpoint.comments+xml"/>
  <Override PartName="/ppt/notesSlides/notesSlide1.xml" ContentType="application/vnd.openxmlformats-officedocument.presentationml.notesSlide+xml"/>
  <Override PartName="/ppt/comments/modernComment_109_7AA7DE8C.xml" ContentType="application/vnd.ms-powerpoint.comments+xml"/>
  <Override PartName="/ppt/comments/modernComment_107_BCFCB0F1.xml" ContentType="application/vnd.ms-powerpoint.comments+xml"/>
  <Override PartName="/ppt/notesSlides/notesSlide2.xml" ContentType="application/vnd.openxmlformats-officedocument.presentationml.notesSlide+xml"/>
  <Override PartName="/ppt/comments/modernComment_103_21C600DA.xml" ContentType="application/vnd.ms-powerpoint.comments+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12"/>
  </p:notesMasterIdLst>
  <p:sldIdLst>
    <p:sldId id="256" r:id="rId2"/>
    <p:sldId id="257" r:id="rId3"/>
    <p:sldId id="260" r:id="rId4"/>
    <p:sldId id="264" r:id="rId5"/>
    <p:sldId id="258" r:id="rId6"/>
    <p:sldId id="265" r:id="rId7"/>
    <p:sldId id="261" r:id="rId8"/>
    <p:sldId id="262" r:id="rId9"/>
    <p:sldId id="263" r:id="rId10"/>
    <p:sldId id="25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1E20EF4-CD28-A2CE-307A-E8E8E3B6D011}" name="Fay Sellick" initials="FS" userId="S::f.sellick@uwtsd.ac.uk::33e49df2-1a5e-4b6f-a058-8ffa37441678"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8/10/relationships/authors" Targe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ina Haines" userId="27e40dbc22a8b770" providerId="LiveId" clId="{BFF96637-EBEC-4EF9-A353-0D02D96A0620}"/>
    <pc:docChg chg="modSld">
      <pc:chgData name="Carina Haines" userId="27e40dbc22a8b770" providerId="LiveId" clId="{BFF96637-EBEC-4EF9-A353-0D02D96A0620}" dt="2026-01-16T20:00:13.500" v="13" actId="20577"/>
      <pc:docMkLst>
        <pc:docMk/>
      </pc:docMkLst>
      <pc:sldChg chg="modSp mod">
        <pc:chgData name="Carina Haines" userId="27e40dbc22a8b770" providerId="LiveId" clId="{BFF96637-EBEC-4EF9-A353-0D02D96A0620}" dt="2026-01-16T20:00:13.500" v="13" actId="20577"/>
        <pc:sldMkLst>
          <pc:docMk/>
          <pc:sldMk cId="3365280646" sldId="256"/>
        </pc:sldMkLst>
        <pc:spChg chg="mod">
          <ac:chgData name="Carina Haines" userId="27e40dbc22a8b770" providerId="LiveId" clId="{BFF96637-EBEC-4EF9-A353-0D02D96A0620}" dt="2026-01-16T20:00:13.500" v="13" actId="20577"/>
          <ac:spMkLst>
            <pc:docMk/>
            <pc:sldMk cId="3365280646" sldId="256"/>
            <ac:spMk id="3" creationId="{7CA7FE7A-C0BE-5EF2-51BA-61DB26AD44EB}"/>
          </ac:spMkLst>
        </pc:spChg>
      </pc:sldChg>
    </pc:docChg>
  </pc:docChgLst>
</pc:chgInfo>
</file>

<file path=ppt/comments/modernComment_102_520818F8.xml><?xml version="1.0" encoding="utf-8"?>
<p188:cmLst xmlns:a="http://schemas.openxmlformats.org/drawingml/2006/main" xmlns:r="http://schemas.openxmlformats.org/officeDocument/2006/relationships" xmlns:p188="http://schemas.microsoft.com/office/powerpoint/2018/8/main">
  <p188:cm id="{4188C59F-3EDC-4C80-87A5-500161D6F90B}" authorId="{B1E20EF4-CD28-A2CE-307A-E8E8E3B6D011}" created="2026-01-15T18:22:20.669">
    <ac:txMkLst xmlns:ac="http://schemas.microsoft.com/office/drawing/2013/main/command">
      <pc:docMk xmlns:pc="http://schemas.microsoft.com/office/powerpoint/2013/main/command"/>
      <pc:sldMk xmlns:pc="http://schemas.microsoft.com/office/powerpoint/2013/main/command" cId="1376262392" sldId="258"/>
      <ac:spMk id="6" creationId="{F253FAEA-B1EE-A9B9-138A-FC1201CFB19F}"/>
      <ac:txMk cp="0" len="26">
        <ac:context len="27" hash="1799158709"/>
      </ac:txMk>
    </ac:txMkLst>
    <p188:pos x="1845202" y="356635"/>
    <p188:txBody>
      <a:bodyPr/>
      <a:lstStyle/>
      <a:p>
        <a:r>
          <a:rPr lang="en-GB"/>
          <a:t>(Inspiredpencil, 2021a)</a:t>
        </a:r>
      </a:p>
    </p188:txBody>
  </p188:cm>
  <p188:cm id="{78F75D7E-A4D2-4697-9386-510F04D2B603}" authorId="{B1E20EF4-CD28-A2CE-307A-E8E8E3B6D011}" created="2026-01-15T18:25:36.505">
    <ac:txMkLst xmlns:ac="http://schemas.microsoft.com/office/drawing/2013/main/command">
      <pc:docMk xmlns:pc="http://schemas.microsoft.com/office/powerpoint/2013/main/command"/>
      <pc:sldMk xmlns:pc="http://schemas.microsoft.com/office/powerpoint/2013/main/command" cId="1376262392" sldId="258"/>
      <ac:spMk id="3" creationId="{6EBFFC85-333B-FE76-DFE9-C5747DB8A4B6}"/>
      <ac:txMk cp="78" len="109">
        <ac:context len="188" hash="2901806577"/>
      </ac:txMk>
    </ac:txMkLst>
    <p188:pos x="4664962" y="1033818"/>
    <p188:txBody>
      <a:bodyPr/>
      <a:lstStyle/>
      <a:p>
        <a:r>
          <a:rPr lang="en-GB"/>
          <a:t>You would put this in your script not on the Powerpoint. It should be key words only, statements etc. So delete the first sentence so you have this on the slide:
* According to Rogers children require confidence to grow into healthy individuals 
* How will poverty affect this?
(citation)</a:t>
        </a:r>
      </a:p>
    </p188:txBody>
  </p188:cm>
</p188:cmLst>
</file>

<file path=ppt/comments/modernComment_103_21C600DA.xml><?xml version="1.0" encoding="utf-8"?>
<p188:cmLst xmlns:a="http://schemas.openxmlformats.org/drawingml/2006/main" xmlns:r="http://schemas.openxmlformats.org/officeDocument/2006/relationships" xmlns:p188="http://schemas.microsoft.com/office/powerpoint/2018/8/main">
  <p188:cm id="{CB5CFE6A-2ABE-4B54-83EF-F3A2AFD21929}" authorId="{B1E20EF4-CD28-A2CE-307A-E8E8E3B6D011}" created="2026-01-15T16:55:59.442">
    <ac:txMkLst xmlns:ac="http://schemas.microsoft.com/office/drawing/2013/main/command">
      <pc:docMk xmlns:pc="http://schemas.microsoft.com/office/powerpoint/2013/main/command"/>
      <pc:sldMk xmlns:pc="http://schemas.microsoft.com/office/powerpoint/2013/main/command" cId="566624474" sldId="259"/>
      <ac:spMk id="11" creationId="{7FE68C37-E43C-B94D-9925-CDE3A81B181D}"/>
      <ac:txMk cp="31" len="1">
        <ac:context len="122" hash="2622691576"/>
      </ac:txMk>
    </ac:txMkLst>
    <p188:pos x="7640068" y="369505"/>
    <p188:txBody>
      <a:bodyPr/>
      <a:lstStyle/>
      <a:p>
        <a:r>
          <a:rPr lang="en-GB"/>
          <a:t>Inspired pencil (2021)</a:t>
        </a:r>
      </a:p>
    </p188:txBody>
  </p188:cm>
  <p188:cm id="{26D695B3-903A-400E-B3C9-A3BF4C5F5CC5}" authorId="{B1E20EF4-CD28-A2CE-307A-E8E8E3B6D011}" created="2026-01-15T16:56:25.011">
    <ac:txMkLst xmlns:ac="http://schemas.microsoft.com/office/drawing/2013/main/command">
      <pc:docMk xmlns:pc="http://schemas.microsoft.com/office/powerpoint/2013/main/command"/>
      <pc:sldMk xmlns:pc="http://schemas.microsoft.com/office/powerpoint/2013/main/command" cId="566624474" sldId="259"/>
      <ac:spMk id="11" creationId="{7FE68C37-E43C-B94D-9925-CDE3A81B181D}"/>
      <ac:txMk cp="30" len="1">
        <ac:context len="122" hash="2622691576"/>
      </ac:txMk>
    </ac:txMkLst>
    <p188:pos x="7680409" y="369505"/>
    <p188:txBody>
      <a:bodyPr/>
      <a:lstStyle/>
      <a:p>
        <a:r>
          <a:rPr lang="en-GB"/>
          <a:t>Available at:</a:t>
        </a:r>
      </a:p>
    </p188:txBody>
  </p188:cm>
  <p188:cm id="{A10FAFBE-067D-4AA4-BEEB-5F1D823D0768}" authorId="{B1E20EF4-CD28-A2CE-307A-E8E8E3B6D011}" created="2026-01-15T16:58:15.080">
    <ac:txMkLst xmlns:ac="http://schemas.microsoft.com/office/drawing/2013/main/command">
      <pc:docMk xmlns:pc="http://schemas.microsoft.com/office/powerpoint/2013/main/command"/>
      <pc:sldMk xmlns:pc="http://schemas.microsoft.com/office/powerpoint/2013/main/command" cId="566624474" sldId="259"/>
      <ac:spMk id="10" creationId="{6FDF16F2-A6ED-93DA-4214-3886F725D5F5}"/>
      <ac:txMk cp="67" len="62">
        <ac:context len="158" hash="948971572"/>
      </ac:txMk>
    </ac:txMkLst>
    <p188:pos x="7328322" y="364944"/>
    <p188:txBody>
      <a:bodyPr/>
      <a:lstStyle/>
      <a:p>
        <a:r>
          <a:rPr lang="en-GB"/>
          <a:t>Unicef (n.d.)</a:t>
        </a:r>
      </a:p>
    </p188:txBody>
  </p188:cm>
  <p188:cm id="{1AA358D6-3716-4E13-93F0-AC6C16543AE7}" authorId="{B1E20EF4-CD28-A2CE-307A-E8E8E3B6D011}" created="2026-01-15T16:59:00.387">
    <ac:txMkLst xmlns:ac="http://schemas.microsoft.com/office/drawing/2013/main/command">
      <pc:docMk xmlns:pc="http://schemas.microsoft.com/office/powerpoint/2013/main/command"/>
      <pc:sldMk xmlns:pc="http://schemas.microsoft.com/office/powerpoint/2013/main/command" cId="566624474" sldId="259"/>
      <ac:spMk id="10" creationId="{6FDF16F2-A6ED-93DA-4214-3886F725D5F5}"/>
      <ac:txMk cp="64" len="3">
        <ac:context len="158" hash="948971572"/>
      </ac:txMk>
    </ac:txMkLst>
    <p188:pos x="7368663" y="364944"/>
    <p188:txBody>
      <a:bodyPr/>
      <a:lstStyle/>
      <a:p>
        <a:r>
          <a:rPr lang="en-GB"/>
          <a:t>Available at:</a:t>
        </a:r>
      </a:p>
    </p188:txBody>
  </p188:cm>
  <p188:cm id="{CA704AFB-E57E-4384-9A7A-65CF19F7AC46}" authorId="{B1E20EF4-CD28-A2CE-307A-E8E8E3B6D011}" created="2026-01-15T16:59:50.991">
    <ac:txMkLst xmlns:ac="http://schemas.microsoft.com/office/drawing/2013/main/command">
      <pc:docMk xmlns:pc="http://schemas.microsoft.com/office/powerpoint/2013/main/command"/>
      <pc:sldMk xmlns:pc="http://schemas.microsoft.com/office/powerpoint/2013/main/command" cId="566624474" sldId="259"/>
      <ac:spMk id="14" creationId="{49B0AF52-9AE1-9DCE-1EAB-E23ABE7474AB}"/>
      <ac:txMk cp="0" len="12">
        <ac:context len="127" hash="3676768012"/>
      </ac:txMk>
    </ac:txMkLst>
    <p188:pos x="10534651" y="361426"/>
    <p188:txBody>
      <a:bodyPr/>
      <a:lstStyle/>
      <a:p>
        <a:r>
          <a:rPr lang="en-GB"/>
          <a:t>Inspired pencil (2021)</a:t>
        </a:r>
      </a:p>
    </p188:txBody>
  </p188:cm>
  <p188:cm id="{8D8E49CE-27AF-490F-B9A9-16CCAD8DF9E0}" authorId="{B1E20EF4-CD28-A2CE-307A-E8E8E3B6D011}" created="2026-01-15T17:00:17.681">
    <ac:txMkLst xmlns:ac="http://schemas.microsoft.com/office/drawing/2013/main/command">
      <pc:docMk xmlns:pc="http://schemas.microsoft.com/office/powerpoint/2013/main/command"/>
      <pc:sldMk xmlns:pc="http://schemas.microsoft.com/office/powerpoint/2013/main/command" cId="566624474" sldId="259"/>
      <ac:spMk id="14" creationId="{49B0AF52-9AE1-9DCE-1EAB-E23ABE7474AB}"/>
      <ac:txMk cp="32" len="1">
        <ac:context len="127" hash="3676768012"/>
      </ac:txMk>
    </ac:txMkLst>
    <p188:pos x="8194863" y="361426"/>
    <p188:txBody>
      <a:bodyPr/>
      <a:lstStyle/>
      <a:p>
        <a:r>
          <a:rPr lang="en-GB"/>
          <a:t>Available at:</a:t>
        </a:r>
      </a:p>
    </p188:txBody>
  </p188:cm>
  <p188:cm id="{128CE6E0-FF9D-4F2A-91B6-9B268DED139E}" authorId="{B1E20EF4-CD28-A2CE-307A-E8E8E3B6D011}" created="2026-01-15T17:01:51.691">
    <ac:txMkLst xmlns:ac="http://schemas.microsoft.com/office/drawing/2013/main/command">
      <pc:docMk xmlns:pc="http://schemas.microsoft.com/office/powerpoint/2013/main/command"/>
      <pc:sldMk xmlns:pc="http://schemas.microsoft.com/office/powerpoint/2013/main/command" cId="566624474" sldId="259"/>
      <ac:spMk id="15" creationId="{929D2653-3F74-AD56-8E73-BDECE569AB37}"/>
      <ac:txMk cp="0" len="12">
        <ac:context len="187" hash="1719205329"/>
      </ac:txMk>
    </ac:txMkLst>
    <p188:pos x="10534653" y="365309"/>
    <p188:txBody>
      <a:bodyPr/>
      <a:lstStyle/>
      <a:p>
        <a:r>
          <a:rPr lang="en-GB"/>
          <a:t>Uprooted (n.d.)</a:t>
        </a:r>
      </a:p>
    </p188:txBody>
  </p188:cm>
  <p188:cm id="{8EEC26AE-699E-4556-81BD-E076B81EF0CE}" authorId="{B1E20EF4-CD28-A2CE-307A-E8E8E3B6D011}" created="2026-01-15T17:02:20.392">
    <ac:txMkLst xmlns:ac="http://schemas.microsoft.com/office/drawing/2013/main/command">
      <pc:docMk xmlns:pc="http://schemas.microsoft.com/office/powerpoint/2013/main/command"/>
      <pc:sldMk xmlns:pc="http://schemas.microsoft.com/office/powerpoint/2013/main/command" cId="566624474" sldId="259"/>
      <ac:spMk id="15" creationId="{929D2653-3F74-AD56-8E73-BDECE569AB37}"/>
      <ac:txMk cp="64" len="14">
        <ac:context len="187" hash="1719205329"/>
      </ac:txMk>
    </ac:txMkLst>
    <p188:pos x="5895417" y="365309"/>
    <p188:txBody>
      <a:bodyPr/>
      <a:lstStyle/>
      <a:p>
        <a:r>
          <a:rPr lang="en-GB"/>
          <a:t>Available at:</a:t>
        </a:r>
      </a:p>
    </p188:txBody>
  </p188:cm>
  <p188:cm id="{B5EEA47A-C737-427D-8F60-EBE88F9FCE32}" authorId="{B1E20EF4-CD28-A2CE-307A-E8E8E3B6D011}" created="2026-01-15T17:56:53.825">
    <ac:txMkLst xmlns:ac="http://schemas.microsoft.com/office/drawing/2013/main/command">
      <pc:docMk xmlns:pc="http://schemas.microsoft.com/office/powerpoint/2013/main/command"/>
      <pc:sldMk xmlns:pc="http://schemas.microsoft.com/office/powerpoint/2013/main/command" cId="566624474" sldId="259"/>
      <ac:spMk id="12" creationId="{C8A2DE4D-BB3C-EAA5-9279-83387C469C4F}"/>
      <ac:txMk cp="0" len="12">
        <ac:context len="189" hash="269105205"/>
      </ac:txMk>
    </ac:txMkLst>
    <p188:pos x="980512" y="357819"/>
    <p188:txBody>
      <a:bodyPr/>
      <a:lstStyle/>
      <a:p>
        <a:r>
          <a:rPr lang="en-GB"/>
          <a:t>Independent Education Union (n.d.)</a:t>
        </a:r>
      </a:p>
    </p188:txBody>
  </p188:cm>
  <p188:cm id="{63FEF766-F016-4FF6-9F94-E4FA584E5E35}" authorId="{B1E20EF4-CD28-A2CE-307A-E8E8E3B6D011}" created="2026-01-15T17:57:15.370">
    <ac:txMkLst xmlns:ac="http://schemas.microsoft.com/office/drawing/2013/main/command">
      <pc:docMk xmlns:pc="http://schemas.microsoft.com/office/powerpoint/2013/main/command"/>
      <pc:sldMk xmlns:pc="http://schemas.microsoft.com/office/powerpoint/2013/main/command" cId="566624474" sldId="259"/>
      <ac:spMk id="12" creationId="{C8A2DE4D-BB3C-EAA5-9279-83387C469C4F}"/>
      <ac:txMk cp="42" len="63">
        <ac:context len="189" hash="269105205"/>
      </ac:txMk>
    </ac:txMkLst>
    <p188:pos x="7811618" y="357819"/>
    <p188:txBody>
      <a:bodyPr/>
      <a:lstStyle/>
      <a:p>
        <a:r>
          <a:rPr lang="en-GB"/>
          <a:t>Available at:</a:t>
        </a:r>
      </a:p>
    </p188:txBody>
  </p188:cm>
  <p188:cm id="{D4F7A874-4B1F-4EF7-BA86-641322273668}" authorId="{B1E20EF4-CD28-A2CE-307A-E8E8E3B6D011}" created="2026-01-15T18:00:39.792">
    <ac:txMkLst xmlns:ac="http://schemas.microsoft.com/office/drawing/2013/main/command">
      <pc:docMk xmlns:pc="http://schemas.microsoft.com/office/powerpoint/2013/main/command"/>
      <pc:sldMk xmlns:pc="http://schemas.microsoft.com/office/powerpoint/2013/main/command" cId="566624474" sldId="259"/>
      <ac:spMk id="13" creationId="{54B608EF-2EF2-97DF-76BB-ECB74BAABF64}"/>
      <ac:txMk cp="405" len="11">
        <ac:context len="606" hash="587405326"/>
      </ac:txMk>
    </ac:txMkLst>
    <p188:pos x="7327524" y="363942"/>
    <p188:txBody>
      <a:bodyPr/>
      <a:lstStyle/>
      <a:p>
        <a:r>
          <a:rPr lang="en-GB"/>
          <a:t>Learning disabilities explained (n.d.) </a:t>
        </a:r>
      </a:p>
    </p188:txBody>
  </p188:cm>
  <p188:cm id="{7E4296A8-99B3-4490-BE5D-CB6A5A8E0EDB}" authorId="{B1E20EF4-CD28-A2CE-307A-E8E8E3B6D011}" created="2026-01-15T18:01:06.050">
    <ac:txMkLst xmlns:ac="http://schemas.microsoft.com/office/drawing/2013/main/command">
      <pc:docMk xmlns:pc="http://schemas.microsoft.com/office/powerpoint/2013/main/command"/>
      <pc:sldMk xmlns:pc="http://schemas.microsoft.com/office/powerpoint/2013/main/command" cId="566624474" sldId="259"/>
      <ac:spMk id="13" creationId="{54B608EF-2EF2-97DF-76BB-ECB74BAABF64}"/>
      <ac:txMk cp="405" len="11">
        <ac:context len="606" hash="587405326"/>
      </ac:txMk>
    </ac:txMkLst>
    <p188:pos x="7327524" y="363942"/>
    <p188:txBody>
      <a:bodyPr/>
      <a:lstStyle/>
      <a:p>
        <a:r>
          <a:rPr lang="en-GB"/>
          <a:t>Available at:</a:t>
        </a:r>
      </a:p>
    </p188:txBody>
  </p188:cm>
</p188:cmLst>
</file>

<file path=ppt/comments/modernComment_104_546B72E6.xml><?xml version="1.0" encoding="utf-8"?>
<p188:cmLst xmlns:a="http://schemas.openxmlformats.org/drawingml/2006/main" xmlns:r="http://schemas.openxmlformats.org/officeDocument/2006/relationships" xmlns:p188="http://schemas.microsoft.com/office/powerpoint/2018/8/main">
  <p188:cm id="{F4FD73A4-5D89-424C-84F5-39A9B79C9DA2}" authorId="{B1E20EF4-CD28-A2CE-307A-E8E8E3B6D011}" created="2026-01-15T16:52:33.265">
    <ac:txMkLst xmlns:ac="http://schemas.microsoft.com/office/drawing/2013/main/command">
      <pc:docMk xmlns:pc="http://schemas.microsoft.com/office/powerpoint/2013/main/command"/>
      <pc:sldMk xmlns:pc="http://schemas.microsoft.com/office/powerpoint/2013/main/command" cId="1416327910" sldId="260"/>
      <ac:graphicFrameMk id="5" creationId="{617C94FB-88F0-5D33-2B61-A770302F4931}"/>
      <dc:dgmMk xmlns:dc="http://schemas.microsoft.com/office/drawing/2013/diagram/command"/>
      <dc:nodeMk xmlns:dc="http://schemas.microsoft.com/office/drawing/2013/diagram/command" id="{440CC98A-FC95-465E-9CE4-73F17FBBAE25}"/>
      <ac:txMk cp="65">
        <ac:context len="66" hash="94676576"/>
      </ac:txMk>
    </ac:txMkLst>
    <p188:pos x="10200400" y="3242749"/>
    <p188:txBody>
      <a:bodyPr/>
      <a:lstStyle/>
      <a:p>
        <a:r>
          <a:rPr lang="en-GB"/>
          <a:t>?</a:t>
        </a:r>
      </a:p>
    </p188:txBody>
  </p188:cm>
</p188:cmLst>
</file>

<file path=ppt/comments/modernComment_107_BCFCB0F1.xml><?xml version="1.0" encoding="utf-8"?>
<p188:cmLst xmlns:a="http://schemas.openxmlformats.org/drawingml/2006/main" xmlns:r="http://schemas.openxmlformats.org/officeDocument/2006/relationships" xmlns:p188="http://schemas.microsoft.com/office/powerpoint/2018/8/main">
  <p188:cm id="{9A48F4C5-5126-45EC-B312-CFE5B46598F1}" authorId="{B1E20EF4-CD28-A2CE-307A-E8E8E3B6D011}" created="2026-01-15T18:42:57.485">
    <ac:txMkLst xmlns:ac="http://schemas.microsoft.com/office/drawing/2013/main/command">
      <pc:docMk xmlns:pc="http://schemas.microsoft.com/office/powerpoint/2013/main/command"/>
      <pc:sldMk xmlns:pc="http://schemas.microsoft.com/office/powerpoint/2013/main/command" cId="3170676977" sldId="263"/>
      <ac:spMk id="3" creationId="{A9EBE4CD-48EE-0B34-B1FE-775BF9C5FF34}"/>
      <ac:txMk cp="0" len="65">
        <ac:context len="66" hash="3087089614"/>
      </ac:txMk>
    </ac:txMkLst>
    <p188:pos x="3261718" y="368912"/>
    <p188:txBody>
      <a:bodyPr/>
      <a:lstStyle/>
      <a:p>
        <a:r>
          <a:rPr lang="en-GB"/>
          <a:t>This is script. It should be:
* Challenges
* name the challenge
* name the challenge
Keep going until you have named all the challenges
* Type out the quote with citation
Citation should be:
(Inspired pencil, 2021b)</a:t>
        </a:r>
      </a:p>
    </p188:txBody>
  </p188:cm>
</p188:cmLst>
</file>

<file path=ppt/comments/modernComment_108_D2332F10.xml><?xml version="1.0" encoding="utf-8"?>
<p188:cmLst xmlns:a="http://schemas.openxmlformats.org/drawingml/2006/main" xmlns:r="http://schemas.openxmlformats.org/officeDocument/2006/relationships" xmlns:p188="http://schemas.microsoft.com/office/powerpoint/2018/8/main">
  <p188:cm id="{392EC578-1639-488D-8039-6946912DE530}" authorId="{B1E20EF4-CD28-A2CE-307A-E8E8E3B6D011}" created="2026-01-15T18:21:47.672">
    <pc:sldMkLst xmlns:pc="http://schemas.microsoft.com/office/powerpoint/2013/main/command">
      <pc:docMk/>
      <pc:sldMk cId="3526569744" sldId="264"/>
    </pc:sldMkLst>
    <p188:txBody>
      <a:bodyPr/>
      <a:lstStyle/>
      <a:p>
        <a:r>
          <a:rPr lang="en-GB"/>
          <a:t>Positive
I cannot comment on your citations in the Review column. There is only one and it should be: 
 (Tolentino and Taddei, 2018)
I’ll have to go through this with you of where to find the authors/dates titles etc on web sites.</a:t>
        </a:r>
      </a:p>
    </p188:txBody>
  </p188:cm>
</p188:cmLst>
</file>

<file path=ppt/comments/modernComment_109_7AA7DE8C.xml><?xml version="1.0" encoding="utf-8"?>
<p188:cmLst xmlns:a="http://schemas.openxmlformats.org/drawingml/2006/main" xmlns:r="http://schemas.openxmlformats.org/officeDocument/2006/relationships" xmlns:p188="http://schemas.microsoft.com/office/powerpoint/2018/8/main">
  <p188:cm id="{03589F15-48B9-4F2D-B78A-BCDF3CDA74CF}" authorId="{B1E20EF4-CD28-A2CE-307A-E8E8E3B6D011}" created="2026-01-15T18:29:43.937">
    <ac:txMkLst xmlns:ac="http://schemas.microsoft.com/office/drawing/2013/main/command">
      <pc:docMk xmlns:pc="http://schemas.microsoft.com/office/powerpoint/2013/main/command"/>
      <pc:sldMk xmlns:pc="http://schemas.microsoft.com/office/powerpoint/2013/main/command" cId="2057821836" sldId="265"/>
      <ac:spMk id="6" creationId="{14480C39-5D61-070F-16DA-00AA00F864A7}"/>
      <ac:txMk cp="113" len="1">
        <ac:context len="307" hash="2852809302"/>
      </ac:txMk>
    </ac:txMkLst>
    <p188:pos x="1258107" y="1298219"/>
    <p188:txBody>
      <a:bodyPr/>
      <a:lstStyle/>
      <a:p>
        <a:r>
          <a:rPr lang="en-GB"/>
          <a:t>Your citation should come after your sentence to show who said what. Was this Unicef? If so it should be:
(Unicef, n.d.) </a:t>
        </a:r>
      </a:p>
    </p188:txBody>
  </p188:cm>
  <p188:cm id="{B76212B8-A8A5-4AA3-8104-585EB8CB58C2}" authorId="{B1E20EF4-CD28-A2CE-307A-E8E8E3B6D011}" created="2026-01-15T18:30:17.339">
    <ac:txMkLst xmlns:ac="http://schemas.microsoft.com/office/drawing/2013/main/command">
      <pc:docMk xmlns:pc="http://schemas.microsoft.com/office/powerpoint/2013/main/command"/>
      <pc:sldMk xmlns:pc="http://schemas.microsoft.com/office/powerpoint/2013/main/command" cId="2057821836" sldId="265"/>
      <ac:spMk id="6" creationId="{14480C39-5D61-070F-16DA-00AA00F864A7}"/>
      <ac:txMk cp="300" len="6">
        <ac:context len="307" hash="2852809302"/>
      </ac:txMk>
    </ac:txMkLst>
    <p188:pos x="3880283" y="3005996"/>
    <p188:txBody>
      <a:bodyPr/>
      <a:lstStyle/>
      <a:p>
        <a:r>
          <a:rPr lang="en-GB"/>
          <a:t>(Uprooted, n.d.)</a:t>
        </a:r>
      </a:p>
    </p188:txBody>
  </p188:cm>
</p188:cmLst>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682590-65D8-4209-B34A-13DABCF3ACF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038F1C9-F49C-4B11-991C-41EF7F2C7C5D}">
      <dgm:prSet/>
      <dgm:spPr/>
      <dgm:t>
        <a:bodyPr/>
        <a:lstStyle/>
        <a:p>
          <a:r>
            <a:rPr lang="en-GB"/>
            <a:t>Poverty</a:t>
          </a:r>
          <a:endParaRPr lang="en-US"/>
        </a:p>
      </dgm:t>
    </dgm:pt>
    <dgm:pt modelId="{322B6207-9186-4B17-A5B5-637A09347735}" type="parTrans" cxnId="{9C76B1E4-3667-464A-AED9-888DB19B8A0B}">
      <dgm:prSet/>
      <dgm:spPr/>
      <dgm:t>
        <a:bodyPr/>
        <a:lstStyle/>
        <a:p>
          <a:endParaRPr lang="en-US"/>
        </a:p>
      </dgm:t>
    </dgm:pt>
    <dgm:pt modelId="{7B0B5F4C-1945-40FD-BB77-F8DE74E0F7D8}" type="sibTrans" cxnId="{9C76B1E4-3667-464A-AED9-888DB19B8A0B}">
      <dgm:prSet/>
      <dgm:spPr/>
      <dgm:t>
        <a:bodyPr/>
        <a:lstStyle/>
        <a:p>
          <a:endParaRPr lang="en-US"/>
        </a:p>
      </dgm:t>
    </dgm:pt>
    <dgm:pt modelId="{FD6188C7-5DA5-442E-A76A-67CF51B0D2AC}">
      <dgm:prSet/>
      <dgm:spPr/>
      <dgm:t>
        <a:bodyPr/>
        <a:lstStyle/>
        <a:p>
          <a:r>
            <a:rPr lang="en-GB" dirty="0"/>
            <a:t>Adverse childhood experiences</a:t>
          </a:r>
          <a:endParaRPr lang="en-US" dirty="0"/>
        </a:p>
      </dgm:t>
    </dgm:pt>
    <dgm:pt modelId="{5557A241-4082-407C-80E1-E5CDE9D263F3}" type="parTrans" cxnId="{53847152-5A5F-4B24-BF24-8B743935190E}">
      <dgm:prSet/>
      <dgm:spPr/>
      <dgm:t>
        <a:bodyPr/>
        <a:lstStyle/>
        <a:p>
          <a:endParaRPr lang="en-US"/>
        </a:p>
      </dgm:t>
    </dgm:pt>
    <dgm:pt modelId="{35838870-29D3-48BC-A15D-202F969AF75F}" type="sibTrans" cxnId="{53847152-5A5F-4B24-BF24-8B743935190E}">
      <dgm:prSet/>
      <dgm:spPr/>
      <dgm:t>
        <a:bodyPr/>
        <a:lstStyle/>
        <a:p>
          <a:endParaRPr lang="en-US"/>
        </a:p>
      </dgm:t>
    </dgm:pt>
    <dgm:pt modelId="{CB7A34B7-D92D-433F-AC7C-81FA823E8FF9}">
      <dgm:prSet/>
      <dgm:spPr/>
      <dgm:t>
        <a:bodyPr/>
        <a:lstStyle/>
        <a:p>
          <a:r>
            <a:rPr lang="en-GB"/>
            <a:t>Additional learning needs</a:t>
          </a:r>
          <a:endParaRPr lang="en-US"/>
        </a:p>
      </dgm:t>
    </dgm:pt>
    <dgm:pt modelId="{DCA4C8A4-E274-4BCD-BA4C-D7A4A9436B91}" type="parTrans" cxnId="{D508D097-428E-4B67-8985-37881EC23ED0}">
      <dgm:prSet/>
      <dgm:spPr/>
      <dgm:t>
        <a:bodyPr/>
        <a:lstStyle/>
        <a:p>
          <a:endParaRPr lang="en-US"/>
        </a:p>
      </dgm:t>
    </dgm:pt>
    <dgm:pt modelId="{D4D4DF2F-C73E-47C6-B872-A1BD2F58431A}" type="sibTrans" cxnId="{D508D097-428E-4B67-8985-37881EC23ED0}">
      <dgm:prSet/>
      <dgm:spPr/>
      <dgm:t>
        <a:bodyPr/>
        <a:lstStyle/>
        <a:p>
          <a:endParaRPr lang="en-US"/>
        </a:p>
      </dgm:t>
    </dgm:pt>
    <dgm:pt modelId="{361A32C5-BA9B-4BD9-8CA6-F6B6B023DA71}" type="pres">
      <dgm:prSet presAssocID="{9F682590-65D8-4209-B34A-13DABCF3ACFA}" presName="linear" presStyleCnt="0">
        <dgm:presLayoutVars>
          <dgm:animLvl val="lvl"/>
          <dgm:resizeHandles val="exact"/>
        </dgm:presLayoutVars>
      </dgm:prSet>
      <dgm:spPr/>
    </dgm:pt>
    <dgm:pt modelId="{79EA8F1D-D92D-40BE-B28E-855BE6DE8A8E}" type="pres">
      <dgm:prSet presAssocID="{1038F1C9-F49C-4B11-991C-41EF7F2C7C5D}" presName="parentText" presStyleLbl="node1" presStyleIdx="0" presStyleCnt="3">
        <dgm:presLayoutVars>
          <dgm:chMax val="0"/>
          <dgm:bulletEnabled val="1"/>
        </dgm:presLayoutVars>
      </dgm:prSet>
      <dgm:spPr/>
    </dgm:pt>
    <dgm:pt modelId="{29635CEC-FB35-46B2-9E7E-09374A1D9F08}" type="pres">
      <dgm:prSet presAssocID="{7B0B5F4C-1945-40FD-BB77-F8DE74E0F7D8}" presName="spacer" presStyleCnt="0"/>
      <dgm:spPr/>
    </dgm:pt>
    <dgm:pt modelId="{262BA492-9FB2-45B7-9DA1-E0D53DC768AC}" type="pres">
      <dgm:prSet presAssocID="{FD6188C7-5DA5-442E-A76A-67CF51B0D2AC}" presName="parentText" presStyleLbl="node1" presStyleIdx="1" presStyleCnt="3">
        <dgm:presLayoutVars>
          <dgm:chMax val="0"/>
          <dgm:bulletEnabled val="1"/>
        </dgm:presLayoutVars>
      </dgm:prSet>
      <dgm:spPr/>
    </dgm:pt>
    <dgm:pt modelId="{3C496B11-ABEA-46C0-8ADD-3D74738BF51D}" type="pres">
      <dgm:prSet presAssocID="{35838870-29D3-48BC-A15D-202F969AF75F}" presName="spacer" presStyleCnt="0"/>
      <dgm:spPr/>
    </dgm:pt>
    <dgm:pt modelId="{9661C55A-8708-4B80-9F7B-8FF300800195}" type="pres">
      <dgm:prSet presAssocID="{CB7A34B7-D92D-433F-AC7C-81FA823E8FF9}" presName="parentText" presStyleLbl="node1" presStyleIdx="2" presStyleCnt="3">
        <dgm:presLayoutVars>
          <dgm:chMax val="0"/>
          <dgm:bulletEnabled val="1"/>
        </dgm:presLayoutVars>
      </dgm:prSet>
      <dgm:spPr/>
    </dgm:pt>
  </dgm:ptLst>
  <dgm:cxnLst>
    <dgm:cxn modelId="{35446204-0B50-4AE5-8DF1-C7D10ED42180}" type="presOf" srcId="{9F682590-65D8-4209-B34A-13DABCF3ACFA}" destId="{361A32C5-BA9B-4BD9-8CA6-F6B6B023DA71}" srcOrd="0" destOrd="0" presId="urn:microsoft.com/office/officeart/2005/8/layout/vList2"/>
    <dgm:cxn modelId="{9AD4F40A-902A-4A35-AE21-57F21E060F27}" type="presOf" srcId="{CB7A34B7-D92D-433F-AC7C-81FA823E8FF9}" destId="{9661C55A-8708-4B80-9F7B-8FF300800195}" srcOrd="0" destOrd="0" presId="urn:microsoft.com/office/officeart/2005/8/layout/vList2"/>
    <dgm:cxn modelId="{53847152-5A5F-4B24-BF24-8B743935190E}" srcId="{9F682590-65D8-4209-B34A-13DABCF3ACFA}" destId="{FD6188C7-5DA5-442E-A76A-67CF51B0D2AC}" srcOrd="1" destOrd="0" parTransId="{5557A241-4082-407C-80E1-E5CDE9D263F3}" sibTransId="{35838870-29D3-48BC-A15D-202F969AF75F}"/>
    <dgm:cxn modelId="{D508D097-428E-4B67-8985-37881EC23ED0}" srcId="{9F682590-65D8-4209-B34A-13DABCF3ACFA}" destId="{CB7A34B7-D92D-433F-AC7C-81FA823E8FF9}" srcOrd="2" destOrd="0" parTransId="{DCA4C8A4-E274-4BCD-BA4C-D7A4A9436B91}" sibTransId="{D4D4DF2F-C73E-47C6-B872-A1BD2F58431A}"/>
    <dgm:cxn modelId="{DC7D82DA-F502-40AF-A358-65AC05EBBD30}" type="presOf" srcId="{FD6188C7-5DA5-442E-A76A-67CF51B0D2AC}" destId="{262BA492-9FB2-45B7-9DA1-E0D53DC768AC}" srcOrd="0" destOrd="0" presId="urn:microsoft.com/office/officeart/2005/8/layout/vList2"/>
    <dgm:cxn modelId="{9C76B1E4-3667-464A-AED9-888DB19B8A0B}" srcId="{9F682590-65D8-4209-B34A-13DABCF3ACFA}" destId="{1038F1C9-F49C-4B11-991C-41EF7F2C7C5D}" srcOrd="0" destOrd="0" parTransId="{322B6207-9186-4B17-A5B5-637A09347735}" sibTransId="{7B0B5F4C-1945-40FD-BB77-F8DE74E0F7D8}"/>
    <dgm:cxn modelId="{1BBBDBEC-04B8-47B0-BD93-1F6015A777E1}" type="presOf" srcId="{1038F1C9-F49C-4B11-991C-41EF7F2C7C5D}" destId="{79EA8F1D-D92D-40BE-B28E-855BE6DE8A8E}" srcOrd="0" destOrd="0" presId="urn:microsoft.com/office/officeart/2005/8/layout/vList2"/>
    <dgm:cxn modelId="{8E88BD8E-E0BC-4C0B-A49E-F6E8687C2E39}" type="presParOf" srcId="{361A32C5-BA9B-4BD9-8CA6-F6B6B023DA71}" destId="{79EA8F1D-D92D-40BE-B28E-855BE6DE8A8E}" srcOrd="0" destOrd="0" presId="urn:microsoft.com/office/officeart/2005/8/layout/vList2"/>
    <dgm:cxn modelId="{95CCE3FC-5185-4946-8520-0EDF664DB711}" type="presParOf" srcId="{361A32C5-BA9B-4BD9-8CA6-F6B6B023DA71}" destId="{29635CEC-FB35-46B2-9E7E-09374A1D9F08}" srcOrd="1" destOrd="0" presId="urn:microsoft.com/office/officeart/2005/8/layout/vList2"/>
    <dgm:cxn modelId="{0ADC641C-16E7-4F59-8F60-BAD2DEF53C8A}" type="presParOf" srcId="{361A32C5-BA9B-4BD9-8CA6-F6B6B023DA71}" destId="{262BA492-9FB2-45B7-9DA1-E0D53DC768AC}" srcOrd="2" destOrd="0" presId="urn:microsoft.com/office/officeart/2005/8/layout/vList2"/>
    <dgm:cxn modelId="{64D8A354-561D-4A1C-9BCD-DB5C1D2E6B7F}" type="presParOf" srcId="{361A32C5-BA9B-4BD9-8CA6-F6B6B023DA71}" destId="{3C496B11-ABEA-46C0-8ADD-3D74738BF51D}" srcOrd="3" destOrd="0" presId="urn:microsoft.com/office/officeart/2005/8/layout/vList2"/>
    <dgm:cxn modelId="{91918155-E3C0-4BCF-B586-40397CD503C2}" type="presParOf" srcId="{361A32C5-BA9B-4BD9-8CA6-F6B6B023DA71}" destId="{9661C55A-8708-4B80-9F7B-8FF30080019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80E179-D785-42B1-AE13-682A54AE8A05}"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5EBC74B-5D56-4EB0-B5C7-501E004EDAF9}">
      <dgm:prSet/>
      <dgm:spPr/>
      <dgm:t>
        <a:bodyPr/>
        <a:lstStyle/>
        <a:p>
          <a:pPr>
            <a:lnSpc>
              <a:spcPct val="100000"/>
            </a:lnSpc>
            <a:defRPr cap="all"/>
          </a:pPr>
          <a:r>
            <a:rPr lang="en-GB"/>
            <a:t>Lack of food for focus</a:t>
          </a:r>
          <a:endParaRPr lang="en-US"/>
        </a:p>
      </dgm:t>
    </dgm:pt>
    <dgm:pt modelId="{AABB47AA-2EC2-4028-9144-869536141B8F}" type="parTrans" cxnId="{FF940E6B-C1BD-4E03-91A5-74A450CAF423}">
      <dgm:prSet/>
      <dgm:spPr/>
      <dgm:t>
        <a:bodyPr/>
        <a:lstStyle/>
        <a:p>
          <a:endParaRPr lang="en-US"/>
        </a:p>
      </dgm:t>
    </dgm:pt>
    <dgm:pt modelId="{76DF2736-C328-4895-A494-7E86FC6EB279}" type="sibTrans" cxnId="{FF940E6B-C1BD-4E03-91A5-74A450CAF423}">
      <dgm:prSet/>
      <dgm:spPr/>
      <dgm:t>
        <a:bodyPr/>
        <a:lstStyle/>
        <a:p>
          <a:endParaRPr lang="en-US"/>
        </a:p>
      </dgm:t>
    </dgm:pt>
    <dgm:pt modelId="{B4CF0D6B-0DC3-4146-A8ED-DC9B2C0F625F}">
      <dgm:prSet/>
      <dgm:spPr/>
      <dgm:t>
        <a:bodyPr/>
        <a:lstStyle/>
        <a:p>
          <a:pPr>
            <a:lnSpc>
              <a:spcPct val="100000"/>
            </a:lnSpc>
            <a:defRPr cap="all"/>
          </a:pPr>
          <a:r>
            <a:rPr lang="en-GB"/>
            <a:t>Lack of sleep due to unstable household, worry etc.</a:t>
          </a:r>
          <a:endParaRPr lang="en-US"/>
        </a:p>
      </dgm:t>
    </dgm:pt>
    <dgm:pt modelId="{06F4D887-7F3D-47A9-BF09-032804317EC8}" type="parTrans" cxnId="{9A54BD2A-5D58-468F-AA1C-E7A936DC7216}">
      <dgm:prSet/>
      <dgm:spPr/>
      <dgm:t>
        <a:bodyPr/>
        <a:lstStyle/>
        <a:p>
          <a:endParaRPr lang="en-US"/>
        </a:p>
      </dgm:t>
    </dgm:pt>
    <dgm:pt modelId="{91557EF8-1ACE-41F3-9BF3-F77D869BF965}" type="sibTrans" cxnId="{9A54BD2A-5D58-468F-AA1C-E7A936DC7216}">
      <dgm:prSet/>
      <dgm:spPr/>
      <dgm:t>
        <a:bodyPr/>
        <a:lstStyle/>
        <a:p>
          <a:endParaRPr lang="en-US"/>
        </a:p>
      </dgm:t>
    </dgm:pt>
    <dgm:pt modelId="{440CC98A-FC95-465E-9CE4-73F17FBBAE25}">
      <dgm:prSet/>
      <dgm:spPr/>
      <dgm:t>
        <a:bodyPr/>
        <a:lstStyle/>
        <a:p>
          <a:pPr>
            <a:lnSpc>
              <a:spcPct val="100000"/>
            </a:lnSpc>
            <a:defRPr cap="all"/>
          </a:pPr>
          <a:r>
            <a:rPr lang="en-GB" dirty="0"/>
            <a:t>Are the children with ACEs receiving all the extra help they need</a:t>
          </a:r>
          <a:endParaRPr lang="en-US" dirty="0"/>
        </a:p>
      </dgm:t>
    </dgm:pt>
    <dgm:pt modelId="{861626B4-EAA4-4197-895F-F0F791CF59AD}" type="parTrans" cxnId="{5FEC4A5F-E620-426C-BD33-FEAFC8A79B6F}">
      <dgm:prSet/>
      <dgm:spPr/>
      <dgm:t>
        <a:bodyPr/>
        <a:lstStyle/>
        <a:p>
          <a:endParaRPr lang="en-US"/>
        </a:p>
      </dgm:t>
    </dgm:pt>
    <dgm:pt modelId="{8C3E18F3-6180-4EBB-9889-CB2694FFC6BD}" type="sibTrans" cxnId="{5FEC4A5F-E620-426C-BD33-FEAFC8A79B6F}">
      <dgm:prSet/>
      <dgm:spPr/>
      <dgm:t>
        <a:bodyPr/>
        <a:lstStyle/>
        <a:p>
          <a:endParaRPr lang="en-US"/>
        </a:p>
      </dgm:t>
    </dgm:pt>
    <dgm:pt modelId="{8ACE0C1B-8357-4E53-9089-D11C71219C41}">
      <dgm:prSet/>
      <dgm:spPr/>
      <dgm:t>
        <a:bodyPr/>
        <a:lstStyle/>
        <a:p>
          <a:pPr>
            <a:lnSpc>
              <a:spcPct val="100000"/>
            </a:lnSpc>
            <a:defRPr cap="all"/>
          </a:pPr>
          <a:endParaRPr lang="en-GB" dirty="0"/>
        </a:p>
      </dgm:t>
    </dgm:pt>
    <dgm:pt modelId="{EDC3AEFC-C836-4DD4-9248-B5C9AA9B74AA}" type="parTrans" cxnId="{5023F911-85D3-4702-B902-32228DEB8D76}">
      <dgm:prSet/>
      <dgm:spPr/>
    </dgm:pt>
    <dgm:pt modelId="{BB2B5F84-77E0-4E8A-B920-218BDB2EC899}" type="sibTrans" cxnId="{5023F911-85D3-4702-B902-32228DEB8D76}">
      <dgm:prSet/>
      <dgm:spPr/>
    </dgm:pt>
    <dgm:pt modelId="{062BF53C-1EDA-4CEA-9B9E-1DAE374B3937}" type="pres">
      <dgm:prSet presAssocID="{3F80E179-D785-42B1-AE13-682A54AE8A05}" presName="root" presStyleCnt="0">
        <dgm:presLayoutVars>
          <dgm:dir/>
          <dgm:resizeHandles val="exact"/>
        </dgm:presLayoutVars>
      </dgm:prSet>
      <dgm:spPr/>
    </dgm:pt>
    <dgm:pt modelId="{0F56087F-1049-4672-9546-45E019EAC92B}" type="pres">
      <dgm:prSet presAssocID="{85EBC74B-5D56-4EB0-B5C7-501E004EDAF9}" presName="compNode" presStyleCnt="0"/>
      <dgm:spPr/>
    </dgm:pt>
    <dgm:pt modelId="{DADA2D15-E9BA-4E4B-8E91-DB8030431319}" type="pres">
      <dgm:prSet presAssocID="{85EBC74B-5D56-4EB0-B5C7-501E004EDAF9}" presName="iconBgRect" presStyleLbl="bgShp" presStyleIdx="0" presStyleCnt="4"/>
      <dgm:spPr/>
    </dgm:pt>
    <dgm:pt modelId="{0C5558D8-1BEC-4D0E-8828-50A6EB0A45D3}" type="pres">
      <dgm:prSet presAssocID="{85EBC74B-5D56-4EB0-B5C7-501E004EDAF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rger and Drink"/>
        </a:ext>
      </dgm:extLst>
    </dgm:pt>
    <dgm:pt modelId="{813F5878-E828-4A23-9D2E-0F06CC1E326C}" type="pres">
      <dgm:prSet presAssocID="{85EBC74B-5D56-4EB0-B5C7-501E004EDAF9}" presName="spaceRect" presStyleCnt="0"/>
      <dgm:spPr/>
    </dgm:pt>
    <dgm:pt modelId="{134C4EB2-75DD-4282-B320-5850E6EA07F0}" type="pres">
      <dgm:prSet presAssocID="{85EBC74B-5D56-4EB0-B5C7-501E004EDAF9}" presName="textRect" presStyleLbl="revTx" presStyleIdx="0" presStyleCnt="4">
        <dgm:presLayoutVars>
          <dgm:chMax val="1"/>
          <dgm:chPref val="1"/>
        </dgm:presLayoutVars>
      </dgm:prSet>
      <dgm:spPr/>
    </dgm:pt>
    <dgm:pt modelId="{8CE9B14E-B603-4E64-A08C-5B6289F4F9A8}" type="pres">
      <dgm:prSet presAssocID="{76DF2736-C328-4895-A494-7E86FC6EB279}" presName="sibTrans" presStyleCnt="0"/>
      <dgm:spPr/>
    </dgm:pt>
    <dgm:pt modelId="{BDA940F8-8534-4933-B83B-214F86D501CA}" type="pres">
      <dgm:prSet presAssocID="{B4CF0D6B-0DC3-4146-A8ED-DC9B2C0F625F}" presName="compNode" presStyleCnt="0"/>
      <dgm:spPr/>
    </dgm:pt>
    <dgm:pt modelId="{E5284520-AB4D-43C0-BD77-5DDC87CD6420}" type="pres">
      <dgm:prSet presAssocID="{B4CF0D6B-0DC3-4146-A8ED-DC9B2C0F625F}" presName="iconBgRect" presStyleLbl="bgShp" presStyleIdx="1" presStyleCnt="4"/>
      <dgm:spPr/>
    </dgm:pt>
    <dgm:pt modelId="{11B41269-2296-4233-AD34-D84046887F74}" type="pres">
      <dgm:prSet presAssocID="{B4CF0D6B-0DC3-4146-A8ED-DC9B2C0F625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se"/>
        </a:ext>
      </dgm:extLst>
    </dgm:pt>
    <dgm:pt modelId="{8171E8A1-3415-4C14-B664-97990533EEAF}" type="pres">
      <dgm:prSet presAssocID="{B4CF0D6B-0DC3-4146-A8ED-DC9B2C0F625F}" presName="spaceRect" presStyleCnt="0"/>
      <dgm:spPr/>
    </dgm:pt>
    <dgm:pt modelId="{B1E12F46-32E3-4DCA-BFDF-3343AB327D00}" type="pres">
      <dgm:prSet presAssocID="{B4CF0D6B-0DC3-4146-A8ED-DC9B2C0F625F}" presName="textRect" presStyleLbl="revTx" presStyleIdx="1" presStyleCnt="4">
        <dgm:presLayoutVars>
          <dgm:chMax val="1"/>
          <dgm:chPref val="1"/>
        </dgm:presLayoutVars>
      </dgm:prSet>
      <dgm:spPr/>
    </dgm:pt>
    <dgm:pt modelId="{9B7DC764-16EA-4FC0-A96E-CFE98CA8EC76}" type="pres">
      <dgm:prSet presAssocID="{91557EF8-1ACE-41F3-9BF3-F77D869BF965}" presName="sibTrans" presStyleCnt="0"/>
      <dgm:spPr/>
    </dgm:pt>
    <dgm:pt modelId="{9B85D87A-1A0F-4DF7-8B13-EED7C5321811}" type="pres">
      <dgm:prSet presAssocID="{440CC98A-FC95-465E-9CE4-73F17FBBAE25}" presName="compNode" presStyleCnt="0"/>
      <dgm:spPr/>
    </dgm:pt>
    <dgm:pt modelId="{002ABC98-54B8-4BB1-A5ED-69C12DB69DF9}" type="pres">
      <dgm:prSet presAssocID="{440CC98A-FC95-465E-9CE4-73F17FBBAE25}" presName="iconBgRect" presStyleLbl="bgShp" presStyleIdx="2" presStyleCnt="4"/>
      <dgm:spPr/>
    </dgm:pt>
    <dgm:pt modelId="{84269CE5-4462-4369-BCCD-BFA53B22B940}" type="pres">
      <dgm:prSet presAssocID="{440CC98A-FC95-465E-9CE4-73F17FBBAE2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arent and Child"/>
        </a:ext>
      </dgm:extLst>
    </dgm:pt>
    <dgm:pt modelId="{2B02ED00-1A1F-4E9C-A073-34BEE9D371D9}" type="pres">
      <dgm:prSet presAssocID="{440CC98A-FC95-465E-9CE4-73F17FBBAE25}" presName="spaceRect" presStyleCnt="0"/>
      <dgm:spPr/>
    </dgm:pt>
    <dgm:pt modelId="{B8475D78-E88C-4EDF-814A-A8ABBEEFA3D3}" type="pres">
      <dgm:prSet presAssocID="{440CC98A-FC95-465E-9CE4-73F17FBBAE25}" presName="textRect" presStyleLbl="revTx" presStyleIdx="2" presStyleCnt="4">
        <dgm:presLayoutVars>
          <dgm:chMax val="1"/>
          <dgm:chPref val="1"/>
        </dgm:presLayoutVars>
      </dgm:prSet>
      <dgm:spPr/>
    </dgm:pt>
    <dgm:pt modelId="{84319441-C5F5-49CC-AB00-F80DFAEEBD13}" type="pres">
      <dgm:prSet presAssocID="{8C3E18F3-6180-4EBB-9889-CB2694FFC6BD}" presName="sibTrans" presStyleCnt="0"/>
      <dgm:spPr/>
    </dgm:pt>
    <dgm:pt modelId="{8C4CF05B-93C0-458B-953F-74AB7FAD3D41}" type="pres">
      <dgm:prSet presAssocID="{8ACE0C1B-8357-4E53-9089-D11C71219C41}" presName="compNode" presStyleCnt="0"/>
      <dgm:spPr/>
    </dgm:pt>
    <dgm:pt modelId="{465906E7-BC2F-4508-8FA8-E2CA31295B48}" type="pres">
      <dgm:prSet presAssocID="{8ACE0C1B-8357-4E53-9089-D11C71219C41}" presName="iconBgRect" presStyleLbl="bgShp" presStyleIdx="3" presStyleCnt="4"/>
      <dgm:spPr/>
    </dgm:pt>
    <dgm:pt modelId="{2AE48579-67DA-4A7F-8D6E-FD9CE0752958}" type="pres">
      <dgm:prSet presAssocID="{8ACE0C1B-8357-4E53-9089-D11C71219C41}" presName="iconRect" presStyleLbl="node1" presStyleIdx="3" presStyleCnt="4"/>
      <dgm:spPr/>
    </dgm:pt>
    <dgm:pt modelId="{84638B54-BD5E-47CD-A0B0-48D4FE37A599}" type="pres">
      <dgm:prSet presAssocID="{8ACE0C1B-8357-4E53-9089-D11C71219C41}" presName="spaceRect" presStyleCnt="0"/>
      <dgm:spPr/>
    </dgm:pt>
    <dgm:pt modelId="{28207363-1EFA-4C12-AC4F-88037583E1FD}" type="pres">
      <dgm:prSet presAssocID="{8ACE0C1B-8357-4E53-9089-D11C71219C41}" presName="textRect" presStyleLbl="revTx" presStyleIdx="3" presStyleCnt="4">
        <dgm:presLayoutVars>
          <dgm:chMax val="1"/>
          <dgm:chPref val="1"/>
        </dgm:presLayoutVars>
      </dgm:prSet>
      <dgm:spPr/>
    </dgm:pt>
  </dgm:ptLst>
  <dgm:cxnLst>
    <dgm:cxn modelId="{6F2D2D11-5206-4CFD-9EFB-B9C67A3EB6A7}" type="presOf" srcId="{85EBC74B-5D56-4EB0-B5C7-501E004EDAF9}" destId="{134C4EB2-75DD-4282-B320-5850E6EA07F0}" srcOrd="0" destOrd="0" presId="urn:microsoft.com/office/officeart/2018/5/layout/IconCircleLabelList"/>
    <dgm:cxn modelId="{5023F911-85D3-4702-B902-32228DEB8D76}" srcId="{3F80E179-D785-42B1-AE13-682A54AE8A05}" destId="{8ACE0C1B-8357-4E53-9089-D11C71219C41}" srcOrd="3" destOrd="0" parTransId="{EDC3AEFC-C836-4DD4-9248-B5C9AA9B74AA}" sibTransId="{BB2B5F84-77E0-4E8A-B920-218BDB2EC899}"/>
    <dgm:cxn modelId="{9A54BD2A-5D58-468F-AA1C-E7A936DC7216}" srcId="{3F80E179-D785-42B1-AE13-682A54AE8A05}" destId="{B4CF0D6B-0DC3-4146-A8ED-DC9B2C0F625F}" srcOrd="1" destOrd="0" parTransId="{06F4D887-7F3D-47A9-BF09-032804317EC8}" sibTransId="{91557EF8-1ACE-41F3-9BF3-F77D869BF965}"/>
    <dgm:cxn modelId="{D4DD0A5B-6D85-4131-9052-B20CE1DF4BE2}" type="presOf" srcId="{3F80E179-D785-42B1-AE13-682A54AE8A05}" destId="{062BF53C-1EDA-4CEA-9B9E-1DAE374B3937}" srcOrd="0" destOrd="0" presId="urn:microsoft.com/office/officeart/2018/5/layout/IconCircleLabelList"/>
    <dgm:cxn modelId="{5FEC4A5F-E620-426C-BD33-FEAFC8A79B6F}" srcId="{3F80E179-D785-42B1-AE13-682A54AE8A05}" destId="{440CC98A-FC95-465E-9CE4-73F17FBBAE25}" srcOrd="2" destOrd="0" parTransId="{861626B4-EAA4-4197-895F-F0F791CF59AD}" sibTransId="{8C3E18F3-6180-4EBB-9889-CB2694FFC6BD}"/>
    <dgm:cxn modelId="{FF940E6B-C1BD-4E03-91A5-74A450CAF423}" srcId="{3F80E179-D785-42B1-AE13-682A54AE8A05}" destId="{85EBC74B-5D56-4EB0-B5C7-501E004EDAF9}" srcOrd="0" destOrd="0" parTransId="{AABB47AA-2EC2-4028-9144-869536141B8F}" sibTransId="{76DF2736-C328-4895-A494-7E86FC6EB279}"/>
    <dgm:cxn modelId="{7FB3EE7F-16D7-4454-94E3-18E8973A3CF1}" type="presOf" srcId="{440CC98A-FC95-465E-9CE4-73F17FBBAE25}" destId="{B8475D78-E88C-4EDF-814A-A8ABBEEFA3D3}" srcOrd="0" destOrd="0" presId="urn:microsoft.com/office/officeart/2018/5/layout/IconCircleLabelList"/>
    <dgm:cxn modelId="{C5AD45BC-00AD-4CDC-89EF-7034076F9324}" type="presOf" srcId="{8ACE0C1B-8357-4E53-9089-D11C71219C41}" destId="{28207363-1EFA-4C12-AC4F-88037583E1FD}" srcOrd="0" destOrd="0" presId="urn:microsoft.com/office/officeart/2018/5/layout/IconCircleLabelList"/>
    <dgm:cxn modelId="{3239E0BC-EE32-49B2-AEF4-BF97955496D6}" type="presOf" srcId="{B4CF0D6B-0DC3-4146-A8ED-DC9B2C0F625F}" destId="{B1E12F46-32E3-4DCA-BFDF-3343AB327D00}" srcOrd="0" destOrd="0" presId="urn:microsoft.com/office/officeart/2018/5/layout/IconCircleLabelList"/>
    <dgm:cxn modelId="{0D8FC09C-BAC8-41C2-9130-A7FF5CA13590}" type="presParOf" srcId="{062BF53C-1EDA-4CEA-9B9E-1DAE374B3937}" destId="{0F56087F-1049-4672-9546-45E019EAC92B}" srcOrd="0" destOrd="0" presId="urn:microsoft.com/office/officeart/2018/5/layout/IconCircleLabelList"/>
    <dgm:cxn modelId="{2EB7FCDA-EE24-42A3-A29A-8F4CA9D2974F}" type="presParOf" srcId="{0F56087F-1049-4672-9546-45E019EAC92B}" destId="{DADA2D15-E9BA-4E4B-8E91-DB8030431319}" srcOrd="0" destOrd="0" presId="urn:microsoft.com/office/officeart/2018/5/layout/IconCircleLabelList"/>
    <dgm:cxn modelId="{49C0E1AF-5F9C-4CD4-BE1C-5FC04E970906}" type="presParOf" srcId="{0F56087F-1049-4672-9546-45E019EAC92B}" destId="{0C5558D8-1BEC-4D0E-8828-50A6EB0A45D3}" srcOrd="1" destOrd="0" presId="urn:microsoft.com/office/officeart/2018/5/layout/IconCircleLabelList"/>
    <dgm:cxn modelId="{7D18C7C9-DAE8-4717-ABCA-9CE0208010D5}" type="presParOf" srcId="{0F56087F-1049-4672-9546-45E019EAC92B}" destId="{813F5878-E828-4A23-9D2E-0F06CC1E326C}" srcOrd="2" destOrd="0" presId="urn:microsoft.com/office/officeart/2018/5/layout/IconCircleLabelList"/>
    <dgm:cxn modelId="{51A2744A-E61F-4520-86D1-AC7D76EE5D05}" type="presParOf" srcId="{0F56087F-1049-4672-9546-45E019EAC92B}" destId="{134C4EB2-75DD-4282-B320-5850E6EA07F0}" srcOrd="3" destOrd="0" presId="urn:microsoft.com/office/officeart/2018/5/layout/IconCircleLabelList"/>
    <dgm:cxn modelId="{A9D80585-E4D8-4999-B113-98FEE5F9B48F}" type="presParOf" srcId="{062BF53C-1EDA-4CEA-9B9E-1DAE374B3937}" destId="{8CE9B14E-B603-4E64-A08C-5B6289F4F9A8}" srcOrd="1" destOrd="0" presId="urn:microsoft.com/office/officeart/2018/5/layout/IconCircleLabelList"/>
    <dgm:cxn modelId="{E190A156-56FA-479A-A615-F3D71677568E}" type="presParOf" srcId="{062BF53C-1EDA-4CEA-9B9E-1DAE374B3937}" destId="{BDA940F8-8534-4933-B83B-214F86D501CA}" srcOrd="2" destOrd="0" presId="urn:microsoft.com/office/officeart/2018/5/layout/IconCircleLabelList"/>
    <dgm:cxn modelId="{4B933AFC-B6EA-49EE-98DB-96C1B17AD7C4}" type="presParOf" srcId="{BDA940F8-8534-4933-B83B-214F86D501CA}" destId="{E5284520-AB4D-43C0-BD77-5DDC87CD6420}" srcOrd="0" destOrd="0" presId="urn:microsoft.com/office/officeart/2018/5/layout/IconCircleLabelList"/>
    <dgm:cxn modelId="{BF83A0E0-CA35-4DDF-9224-979E089C2715}" type="presParOf" srcId="{BDA940F8-8534-4933-B83B-214F86D501CA}" destId="{11B41269-2296-4233-AD34-D84046887F74}" srcOrd="1" destOrd="0" presId="urn:microsoft.com/office/officeart/2018/5/layout/IconCircleLabelList"/>
    <dgm:cxn modelId="{FDB3C585-F52B-459E-AC6F-40B52A9396D0}" type="presParOf" srcId="{BDA940F8-8534-4933-B83B-214F86D501CA}" destId="{8171E8A1-3415-4C14-B664-97990533EEAF}" srcOrd="2" destOrd="0" presId="urn:microsoft.com/office/officeart/2018/5/layout/IconCircleLabelList"/>
    <dgm:cxn modelId="{42C5DA1B-358F-4E3D-B182-B589A99564D3}" type="presParOf" srcId="{BDA940F8-8534-4933-B83B-214F86D501CA}" destId="{B1E12F46-32E3-4DCA-BFDF-3343AB327D00}" srcOrd="3" destOrd="0" presId="urn:microsoft.com/office/officeart/2018/5/layout/IconCircleLabelList"/>
    <dgm:cxn modelId="{3DC0AEB6-7F2F-4E54-B069-1425AC6167BD}" type="presParOf" srcId="{062BF53C-1EDA-4CEA-9B9E-1DAE374B3937}" destId="{9B7DC764-16EA-4FC0-A96E-CFE98CA8EC76}" srcOrd="3" destOrd="0" presId="urn:microsoft.com/office/officeart/2018/5/layout/IconCircleLabelList"/>
    <dgm:cxn modelId="{CC4B9197-C27F-4BDD-A4C1-60A697FA23B5}" type="presParOf" srcId="{062BF53C-1EDA-4CEA-9B9E-1DAE374B3937}" destId="{9B85D87A-1A0F-4DF7-8B13-EED7C5321811}" srcOrd="4" destOrd="0" presId="urn:microsoft.com/office/officeart/2018/5/layout/IconCircleLabelList"/>
    <dgm:cxn modelId="{5872AE0A-E4DA-4CDB-8B88-4B59E3697830}" type="presParOf" srcId="{9B85D87A-1A0F-4DF7-8B13-EED7C5321811}" destId="{002ABC98-54B8-4BB1-A5ED-69C12DB69DF9}" srcOrd="0" destOrd="0" presId="urn:microsoft.com/office/officeart/2018/5/layout/IconCircleLabelList"/>
    <dgm:cxn modelId="{93684A97-D6A1-41A9-9C90-7728CB1FC697}" type="presParOf" srcId="{9B85D87A-1A0F-4DF7-8B13-EED7C5321811}" destId="{84269CE5-4462-4369-BCCD-BFA53B22B940}" srcOrd="1" destOrd="0" presId="urn:microsoft.com/office/officeart/2018/5/layout/IconCircleLabelList"/>
    <dgm:cxn modelId="{DC1CB120-0C8F-41F0-B656-3797ECB62D46}" type="presParOf" srcId="{9B85D87A-1A0F-4DF7-8B13-EED7C5321811}" destId="{2B02ED00-1A1F-4E9C-A073-34BEE9D371D9}" srcOrd="2" destOrd="0" presId="urn:microsoft.com/office/officeart/2018/5/layout/IconCircleLabelList"/>
    <dgm:cxn modelId="{59AF50F8-6EF5-41CE-B0C5-CA0525D11361}" type="presParOf" srcId="{9B85D87A-1A0F-4DF7-8B13-EED7C5321811}" destId="{B8475D78-E88C-4EDF-814A-A8ABBEEFA3D3}" srcOrd="3" destOrd="0" presId="urn:microsoft.com/office/officeart/2018/5/layout/IconCircleLabelList"/>
    <dgm:cxn modelId="{C12328D0-CC5D-4A00-B591-3AEDF3FC110B}" type="presParOf" srcId="{062BF53C-1EDA-4CEA-9B9E-1DAE374B3937}" destId="{84319441-C5F5-49CC-AB00-F80DFAEEBD13}" srcOrd="5" destOrd="0" presId="urn:microsoft.com/office/officeart/2018/5/layout/IconCircleLabelList"/>
    <dgm:cxn modelId="{89B30B03-6070-44DD-BC58-1E96953CE1A2}" type="presParOf" srcId="{062BF53C-1EDA-4CEA-9B9E-1DAE374B3937}" destId="{8C4CF05B-93C0-458B-953F-74AB7FAD3D41}" srcOrd="6" destOrd="0" presId="urn:microsoft.com/office/officeart/2018/5/layout/IconCircleLabelList"/>
    <dgm:cxn modelId="{8BFE6FDA-9C3C-4489-AAD6-D181E12CE6DB}" type="presParOf" srcId="{8C4CF05B-93C0-458B-953F-74AB7FAD3D41}" destId="{465906E7-BC2F-4508-8FA8-E2CA31295B48}" srcOrd="0" destOrd="0" presId="urn:microsoft.com/office/officeart/2018/5/layout/IconCircleLabelList"/>
    <dgm:cxn modelId="{619DFD2B-6DAD-4DC7-B14D-D3372B4D6C21}" type="presParOf" srcId="{8C4CF05B-93C0-458B-953F-74AB7FAD3D41}" destId="{2AE48579-67DA-4A7F-8D6E-FD9CE0752958}" srcOrd="1" destOrd="0" presId="urn:microsoft.com/office/officeart/2018/5/layout/IconCircleLabelList"/>
    <dgm:cxn modelId="{74FD39AC-3546-45B3-84C8-34980DBCF13C}" type="presParOf" srcId="{8C4CF05B-93C0-458B-953F-74AB7FAD3D41}" destId="{84638B54-BD5E-47CD-A0B0-48D4FE37A599}" srcOrd="2" destOrd="0" presId="urn:microsoft.com/office/officeart/2018/5/layout/IconCircleLabelList"/>
    <dgm:cxn modelId="{5230F4F9-B61A-4C2A-A3E1-53F4D0028D87}" type="presParOf" srcId="{8C4CF05B-93C0-458B-953F-74AB7FAD3D41}" destId="{28207363-1EFA-4C12-AC4F-88037583E1FD}"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EA8F1D-D92D-40BE-B28E-855BE6DE8A8E}">
      <dsp:nvSpPr>
        <dsp:cNvPr id="0" name=""/>
        <dsp:cNvSpPr/>
      </dsp:nvSpPr>
      <dsp:spPr>
        <a:xfrm>
          <a:off x="0" y="53605"/>
          <a:ext cx="5664038" cy="154928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Poverty</a:t>
          </a:r>
          <a:endParaRPr lang="en-US" sz="3900" kern="1200"/>
        </a:p>
      </dsp:txBody>
      <dsp:txXfrm>
        <a:off x="75630" y="129235"/>
        <a:ext cx="5512778" cy="1398021"/>
      </dsp:txXfrm>
    </dsp:sp>
    <dsp:sp modelId="{262BA492-9FB2-45B7-9DA1-E0D53DC768AC}">
      <dsp:nvSpPr>
        <dsp:cNvPr id="0" name=""/>
        <dsp:cNvSpPr/>
      </dsp:nvSpPr>
      <dsp:spPr>
        <a:xfrm>
          <a:off x="0" y="1715206"/>
          <a:ext cx="5664038" cy="1549281"/>
        </a:xfrm>
        <a:prstGeom prst="roundRect">
          <a:avLst/>
        </a:prstGeom>
        <a:solidFill>
          <a:schemeClr val="accent2">
            <a:hueOff val="-9105300"/>
            <a:satOff val="1465"/>
            <a:lumOff val="402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dirty="0"/>
            <a:t>Adverse childhood experiences</a:t>
          </a:r>
          <a:endParaRPr lang="en-US" sz="3900" kern="1200" dirty="0"/>
        </a:p>
      </dsp:txBody>
      <dsp:txXfrm>
        <a:off x="75630" y="1790836"/>
        <a:ext cx="5512778" cy="1398021"/>
      </dsp:txXfrm>
    </dsp:sp>
    <dsp:sp modelId="{9661C55A-8708-4B80-9F7B-8FF300800195}">
      <dsp:nvSpPr>
        <dsp:cNvPr id="0" name=""/>
        <dsp:cNvSpPr/>
      </dsp:nvSpPr>
      <dsp:spPr>
        <a:xfrm>
          <a:off x="0" y="3376807"/>
          <a:ext cx="5664038" cy="1549281"/>
        </a:xfrm>
        <a:prstGeom prst="roundRect">
          <a:avLst/>
        </a:prstGeom>
        <a:solidFill>
          <a:schemeClr val="accent2">
            <a:hueOff val="-18210601"/>
            <a:satOff val="2931"/>
            <a:lumOff val="80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Additional learning needs</a:t>
          </a:r>
          <a:endParaRPr lang="en-US" sz="3900" kern="1200"/>
        </a:p>
      </dsp:txBody>
      <dsp:txXfrm>
        <a:off x="75630" y="3452437"/>
        <a:ext cx="5512778" cy="13980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DA2D15-E9BA-4E4B-8E91-DB8030431319}">
      <dsp:nvSpPr>
        <dsp:cNvPr id="0" name=""/>
        <dsp:cNvSpPr/>
      </dsp:nvSpPr>
      <dsp:spPr>
        <a:xfrm>
          <a:off x="467718" y="286644"/>
          <a:ext cx="1436208" cy="143620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5558D8-1BEC-4D0E-8828-50A6EB0A45D3}">
      <dsp:nvSpPr>
        <dsp:cNvPr id="0" name=""/>
        <dsp:cNvSpPr/>
      </dsp:nvSpPr>
      <dsp:spPr>
        <a:xfrm>
          <a:off x="773795" y="592722"/>
          <a:ext cx="824054" cy="8240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34C4EB2-75DD-4282-B320-5850E6EA07F0}">
      <dsp:nvSpPr>
        <dsp:cNvPr id="0" name=""/>
        <dsp:cNvSpPr/>
      </dsp:nvSpPr>
      <dsp:spPr>
        <a:xfrm>
          <a:off x="8602" y="2170197"/>
          <a:ext cx="235444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Lack of food for focus</a:t>
          </a:r>
          <a:endParaRPr lang="en-US" sz="1500" kern="1200"/>
        </a:p>
      </dsp:txBody>
      <dsp:txXfrm>
        <a:off x="8602" y="2170197"/>
        <a:ext cx="2354440" cy="720000"/>
      </dsp:txXfrm>
    </dsp:sp>
    <dsp:sp modelId="{E5284520-AB4D-43C0-BD77-5DDC87CD6420}">
      <dsp:nvSpPr>
        <dsp:cNvPr id="0" name=""/>
        <dsp:cNvSpPr/>
      </dsp:nvSpPr>
      <dsp:spPr>
        <a:xfrm>
          <a:off x="3234185" y="286644"/>
          <a:ext cx="1436208" cy="143620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B41269-2296-4233-AD34-D84046887F74}">
      <dsp:nvSpPr>
        <dsp:cNvPr id="0" name=""/>
        <dsp:cNvSpPr/>
      </dsp:nvSpPr>
      <dsp:spPr>
        <a:xfrm>
          <a:off x="3540263" y="592722"/>
          <a:ext cx="824054" cy="8240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E12F46-32E3-4DCA-BFDF-3343AB327D00}">
      <dsp:nvSpPr>
        <dsp:cNvPr id="0" name=""/>
        <dsp:cNvSpPr/>
      </dsp:nvSpPr>
      <dsp:spPr>
        <a:xfrm>
          <a:off x="2775069" y="2170197"/>
          <a:ext cx="235444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Lack of sleep due to unstable household, worry etc.</a:t>
          </a:r>
          <a:endParaRPr lang="en-US" sz="1500" kern="1200"/>
        </a:p>
      </dsp:txBody>
      <dsp:txXfrm>
        <a:off x="2775069" y="2170197"/>
        <a:ext cx="2354440" cy="720000"/>
      </dsp:txXfrm>
    </dsp:sp>
    <dsp:sp modelId="{002ABC98-54B8-4BB1-A5ED-69C12DB69DF9}">
      <dsp:nvSpPr>
        <dsp:cNvPr id="0" name=""/>
        <dsp:cNvSpPr/>
      </dsp:nvSpPr>
      <dsp:spPr>
        <a:xfrm>
          <a:off x="6000653" y="286644"/>
          <a:ext cx="1436208" cy="143620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269CE5-4462-4369-BCCD-BFA53B22B940}">
      <dsp:nvSpPr>
        <dsp:cNvPr id="0" name=""/>
        <dsp:cNvSpPr/>
      </dsp:nvSpPr>
      <dsp:spPr>
        <a:xfrm>
          <a:off x="6306730" y="592722"/>
          <a:ext cx="824054" cy="8240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475D78-E88C-4EDF-814A-A8ABBEEFA3D3}">
      <dsp:nvSpPr>
        <dsp:cNvPr id="0" name=""/>
        <dsp:cNvSpPr/>
      </dsp:nvSpPr>
      <dsp:spPr>
        <a:xfrm>
          <a:off x="5541537" y="2170197"/>
          <a:ext cx="235444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dirty="0"/>
            <a:t>Are the children with ACEs receiving all the extra help they need</a:t>
          </a:r>
          <a:endParaRPr lang="en-US" sz="1500" kern="1200" dirty="0"/>
        </a:p>
      </dsp:txBody>
      <dsp:txXfrm>
        <a:off x="5541537" y="2170197"/>
        <a:ext cx="2354440" cy="720000"/>
      </dsp:txXfrm>
    </dsp:sp>
    <dsp:sp modelId="{465906E7-BC2F-4508-8FA8-E2CA31295B48}">
      <dsp:nvSpPr>
        <dsp:cNvPr id="0" name=""/>
        <dsp:cNvSpPr/>
      </dsp:nvSpPr>
      <dsp:spPr>
        <a:xfrm>
          <a:off x="8767121" y="286644"/>
          <a:ext cx="1436208" cy="143620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E48579-67DA-4A7F-8D6E-FD9CE0752958}">
      <dsp:nvSpPr>
        <dsp:cNvPr id="0" name=""/>
        <dsp:cNvSpPr/>
      </dsp:nvSpPr>
      <dsp:spPr>
        <a:xfrm>
          <a:off x="9073198" y="592722"/>
          <a:ext cx="824054" cy="824054"/>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207363-1EFA-4C12-AC4F-88037583E1FD}">
      <dsp:nvSpPr>
        <dsp:cNvPr id="0" name=""/>
        <dsp:cNvSpPr/>
      </dsp:nvSpPr>
      <dsp:spPr>
        <a:xfrm>
          <a:off x="8308005" y="2170197"/>
          <a:ext cx="235444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endParaRPr lang="en-GB" sz="1500" kern="1200" dirty="0"/>
        </a:p>
      </dsp:txBody>
      <dsp:txXfrm>
        <a:off x="8308005" y="2170197"/>
        <a:ext cx="235444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1715B4-4CD9-4857-891F-92977415DF7A}" type="datetimeFigureOut">
              <a:rPr lang="en-GB" smtClean="0"/>
              <a:t>16/01/2026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85749A-37F8-489F-BC1E-213A458555CE}" type="slidenum">
              <a:rPr lang="en-GB" smtClean="0"/>
              <a:t>‹#›</a:t>
            </a:fld>
            <a:endParaRPr lang="en-GB"/>
          </a:p>
        </p:txBody>
      </p:sp>
    </p:spTree>
    <p:extLst>
      <p:ext uri="{BB962C8B-B14F-4D97-AF65-F5344CB8AC3E}">
        <p14:creationId xmlns:p14="http://schemas.microsoft.com/office/powerpoint/2010/main" val="18529112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85749A-37F8-489F-BC1E-213A458555CE}" type="slidenum">
              <a:rPr lang="en-GB" smtClean="0"/>
              <a:t>6</a:t>
            </a:fld>
            <a:endParaRPr lang="en-GB"/>
          </a:p>
        </p:txBody>
      </p:sp>
    </p:spTree>
    <p:extLst>
      <p:ext uri="{BB962C8B-B14F-4D97-AF65-F5344CB8AC3E}">
        <p14:creationId xmlns:p14="http://schemas.microsoft.com/office/powerpoint/2010/main" val="16265277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85749A-37F8-489F-BC1E-213A458555CE}" type="slidenum">
              <a:rPr lang="en-GB" smtClean="0"/>
              <a:t>10</a:t>
            </a:fld>
            <a:endParaRPr lang="en-GB"/>
          </a:p>
        </p:txBody>
      </p:sp>
    </p:spTree>
    <p:extLst>
      <p:ext uri="{BB962C8B-B14F-4D97-AF65-F5344CB8AC3E}">
        <p14:creationId xmlns:p14="http://schemas.microsoft.com/office/powerpoint/2010/main" val="36311300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1/16/2026</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00395800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1/16/2026</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8650998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1/16/2026</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651668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1/16/2026</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04580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1/16/2026</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572992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1/16/2026</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7788294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1/16/2026</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8944157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1/16/2026</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14268644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1/16/2026</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3990683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1/16/2026</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4387539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1/16/2026</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5792010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1/16/2026</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966470741"/>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microsoft.com/office/2018/10/relationships/comments" Target="../comments/modernComment_104_546B72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microsoft.com/office/2018/10/relationships/comments" Target="../comments/modernComment_108_D2332F10.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microsoft.com/office/2018/10/relationships/comments" Target="../comments/modernComment_102_520818F8.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18/10/relationships/comments" Target="../comments/modernComment_109_7AA7DE8C.xml"/><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microsoft.com/office/2018/10/relationships/comments" Target="../comments/modernComment_107_BCFCB0F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ldexplained.org/social-inclusion/social-emotional-learning-in-school/the-potential-impact-of-social-emotional-challenges-children-face-at-school/" TargetMode="External"/><Relationship Id="rId3" Type="http://schemas.microsoft.com/office/2018/10/relationships/comments" Target="../comments/modernComment_103_21C600DA.xml"/><Relationship Id="rId7" Type="http://schemas.openxmlformats.org/officeDocument/2006/relationships/hyperlink" Target="https://ieuqnt.org.au/category/school-support-staff/"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ar.inspiredpencil.com/pictures-2023/carl-rogers-theory" TargetMode="External"/><Relationship Id="rId5" Type="http://schemas.openxmlformats.org/officeDocument/2006/relationships/hyperlink" Target="https://www.unicef.org/child-rights-convention/convention-text" TargetMode="External"/><Relationship Id="rId10" Type="http://schemas.openxmlformats.org/officeDocument/2006/relationships/hyperlink" Target="https://uprootedchildren.eu/en/materials/cards/united-nations-convention-on-the/" TargetMode="External"/><Relationship Id="rId4" Type="http://schemas.openxmlformats.org/officeDocument/2006/relationships/hyperlink" Target="https://humana.social/teoria-geral-de-carl-rogers/" TargetMode="External"/><Relationship Id="rId9" Type="http://schemas.openxmlformats.org/officeDocument/2006/relationships/hyperlink" Target="https://ar.inspiredpencil.com/pictures-2023/happy-kids-in-schoo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A colorful wave of paint&#10;&#10;AI-generated content may be incorrect.">
            <a:extLst>
              <a:ext uri="{FF2B5EF4-FFF2-40B4-BE49-F238E27FC236}">
                <a16:creationId xmlns:a16="http://schemas.microsoft.com/office/drawing/2014/main" id="{655BADE5-033C-D832-13A1-110415A51294}"/>
              </a:ext>
            </a:extLst>
          </p:cNvPr>
          <p:cNvPicPr>
            <a:picLocks noChangeAspect="1"/>
          </p:cNvPicPr>
          <p:nvPr/>
        </p:nvPicPr>
        <p:blipFill>
          <a:blip r:embed="rId2">
            <a:alphaModFix amt="33000"/>
          </a:blip>
          <a:srcRect t="23986"/>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2B352526-887D-43A3-3F37-3108CF86F4B3}"/>
              </a:ext>
            </a:extLst>
          </p:cNvPr>
          <p:cNvSpPr>
            <a:spLocks noGrp="1"/>
          </p:cNvSpPr>
          <p:nvPr>
            <p:ph type="ctrTitle"/>
          </p:nvPr>
        </p:nvSpPr>
        <p:spPr>
          <a:xfrm>
            <a:off x="1078992" y="1143000"/>
            <a:ext cx="9052560" cy="3546179"/>
          </a:xfrm>
        </p:spPr>
        <p:txBody>
          <a:bodyPr>
            <a:normAutofit/>
          </a:bodyPr>
          <a:lstStyle/>
          <a:p>
            <a:r>
              <a:rPr lang="en-GB" dirty="0"/>
              <a:t>What Challenges Do Learners Face in Welsh School Settings?</a:t>
            </a:r>
          </a:p>
        </p:txBody>
      </p:sp>
      <p:sp>
        <p:nvSpPr>
          <p:cNvPr id="3" name="Subtitle 2">
            <a:extLst>
              <a:ext uri="{FF2B5EF4-FFF2-40B4-BE49-F238E27FC236}">
                <a16:creationId xmlns:a16="http://schemas.microsoft.com/office/drawing/2014/main" id="{7CA7FE7A-C0BE-5EF2-51BA-61DB26AD44EB}"/>
              </a:ext>
            </a:extLst>
          </p:cNvPr>
          <p:cNvSpPr>
            <a:spLocks noGrp="1"/>
          </p:cNvSpPr>
          <p:nvPr>
            <p:ph type="subTitle" idx="1"/>
          </p:nvPr>
        </p:nvSpPr>
        <p:spPr>
          <a:xfrm>
            <a:off x="1078992" y="5010912"/>
            <a:ext cx="9052560" cy="704088"/>
          </a:xfrm>
        </p:spPr>
        <p:txBody>
          <a:bodyPr>
            <a:normAutofit/>
          </a:bodyPr>
          <a:lstStyle/>
          <a:p>
            <a:r>
              <a:rPr lang="en-GB" dirty="0"/>
              <a:t>By </a:t>
            </a:r>
            <a:r>
              <a:rPr lang="en-GB"/>
              <a:t>Carina Haines 2506083</a:t>
            </a:r>
            <a:endParaRPr lang="en-GB" dirty="0"/>
          </a:p>
        </p:txBody>
      </p:sp>
      <p:cxnSp>
        <p:nvCxnSpPr>
          <p:cNvPr id="21" name="Straight Connector 20">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3652806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FE17D3-9C96-6947-BB13-278E1380449B}"/>
              </a:ext>
            </a:extLst>
          </p:cNvPr>
          <p:cNvSpPr>
            <a:spLocks noGrp="1"/>
          </p:cNvSpPr>
          <p:nvPr>
            <p:ph type="title"/>
          </p:nvPr>
        </p:nvSpPr>
        <p:spPr>
          <a:xfrm>
            <a:off x="1068496" y="1063256"/>
            <a:ext cx="3508457" cy="795690"/>
          </a:xfrm>
        </p:spPr>
        <p:txBody>
          <a:bodyPr>
            <a:normAutofit fontScale="90000"/>
          </a:bodyPr>
          <a:lstStyle/>
          <a:p>
            <a:pPr marL="685800" indent="-685800">
              <a:buFont typeface="Arial" panose="020B0604020202020204" pitchFamily="34" charset="0"/>
              <a:buChar char="•"/>
            </a:pPr>
            <a:r>
              <a:rPr lang="en-GB" sz="4700" dirty="0"/>
              <a:t>Challenges</a:t>
            </a:r>
            <a:br>
              <a:rPr lang="en-GB" sz="4700" dirty="0"/>
            </a:br>
            <a:br>
              <a:rPr lang="en-GB" sz="4700" dirty="0"/>
            </a:br>
            <a:br>
              <a:rPr lang="en-GB" sz="4700" dirty="0"/>
            </a:br>
            <a:endParaRPr lang="en-GB" sz="4700" dirty="0"/>
          </a:p>
        </p:txBody>
      </p:sp>
      <p:cxnSp>
        <p:nvCxnSpPr>
          <p:cNvPr id="27" name="Straight Connector 26">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7BB25A96-E96A-4D45-AA98-5275E81FA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6956" y="0"/>
            <a:ext cx="7615044" cy="6858000"/>
          </a:xfrm>
          <a:custGeom>
            <a:avLst/>
            <a:gdLst>
              <a:gd name="connsiteX0" fmla="*/ 2017353 w 7615044"/>
              <a:gd name="connsiteY0" fmla="*/ 0 h 6858000"/>
              <a:gd name="connsiteX1" fmla="*/ 3903088 w 7615044"/>
              <a:gd name="connsiteY1" fmla="*/ 0 h 6858000"/>
              <a:gd name="connsiteX2" fmla="*/ 5215066 w 7615044"/>
              <a:gd name="connsiteY2" fmla="*/ 0 h 6858000"/>
              <a:gd name="connsiteX3" fmla="*/ 7615044 w 7615044"/>
              <a:gd name="connsiteY3" fmla="*/ 0 h 6858000"/>
              <a:gd name="connsiteX4" fmla="*/ 7615044 w 7615044"/>
              <a:gd name="connsiteY4" fmla="*/ 6858000 h 6858000"/>
              <a:gd name="connsiteX5" fmla="*/ 5215066 w 7615044"/>
              <a:gd name="connsiteY5" fmla="*/ 6858000 h 6858000"/>
              <a:gd name="connsiteX6" fmla="*/ 3903088 w 7615044"/>
              <a:gd name="connsiteY6" fmla="*/ 6858000 h 6858000"/>
              <a:gd name="connsiteX7" fmla="*/ 1292431 w 7615044"/>
              <a:gd name="connsiteY7" fmla="*/ 6858000 h 6858000"/>
              <a:gd name="connsiteX8" fmla="*/ 1012702 w 7615044"/>
              <a:gd name="connsiteY8" fmla="*/ 6549681 h 6858000"/>
              <a:gd name="connsiteX9" fmla="*/ 0 w 7615044"/>
              <a:gd name="connsiteY9" fmla="*/ 3723759 h 6858000"/>
              <a:gd name="connsiteX10" fmla="*/ 1955279 w 7615044"/>
              <a:gd name="connsiteY10"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5044" h="6858000">
                <a:moveTo>
                  <a:pt x="2017353" y="0"/>
                </a:moveTo>
                <a:lnTo>
                  <a:pt x="3903088" y="0"/>
                </a:lnTo>
                <a:lnTo>
                  <a:pt x="5215066" y="0"/>
                </a:lnTo>
                <a:lnTo>
                  <a:pt x="7615044" y="0"/>
                </a:lnTo>
                <a:lnTo>
                  <a:pt x="7615044" y="6858000"/>
                </a:lnTo>
                <a:lnTo>
                  <a:pt x="5215066" y="6858000"/>
                </a:lnTo>
                <a:lnTo>
                  <a:pt x="3903088"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20" name="Content Placeholder 2">
            <a:extLst>
              <a:ext uri="{FF2B5EF4-FFF2-40B4-BE49-F238E27FC236}">
                <a16:creationId xmlns:a16="http://schemas.microsoft.com/office/drawing/2014/main" id="{2D962E9B-EE9F-E11D-E636-3815864926A1}"/>
              </a:ext>
            </a:extLst>
          </p:cNvPr>
          <p:cNvGraphicFramePr>
            <a:graphicFrameLocks noGrp="1"/>
          </p:cNvGraphicFramePr>
          <p:nvPr>
            <p:ph idx="1"/>
            <p:extLst>
              <p:ext uri="{D42A27DB-BD31-4B8C-83A1-F6EECF244321}">
                <p14:modId xmlns:p14="http://schemas.microsoft.com/office/powerpoint/2010/main" val="2658008595"/>
              </p:ext>
            </p:extLst>
          </p:nvPr>
        </p:nvGraphicFramePr>
        <p:xfrm>
          <a:off x="5765962" y="972642"/>
          <a:ext cx="5664038" cy="49796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978BDF52-C13D-1661-60D6-65B308E27B1B}"/>
              </a:ext>
            </a:extLst>
          </p:cNvPr>
          <p:cNvSpPr txBox="1"/>
          <p:nvPr/>
        </p:nvSpPr>
        <p:spPr>
          <a:xfrm>
            <a:off x="1165609" y="1959429"/>
            <a:ext cx="3057332" cy="738664"/>
          </a:xfrm>
          <a:prstGeom prst="rect">
            <a:avLst/>
          </a:prstGeom>
          <a:noFill/>
        </p:spPr>
        <p:txBody>
          <a:bodyPr wrap="square" rtlCol="0">
            <a:spAutoFit/>
          </a:bodyPr>
          <a:lstStyle/>
          <a:p>
            <a:pPr marL="571500" indent="-571500">
              <a:buFont typeface="Arial" panose="020B0604020202020204" pitchFamily="34" charset="0"/>
              <a:buChar char="•"/>
            </a:pPr>
            <a:r>
              <a:rPr lang="en-GB" sz="4200" i="1" dirty="0">
                <a:latin typeface="+mj-lt"/>
              </a:rPr>
              <a:t>Evidence</a:t>
            </a:r>
          </a:p>
        </p:txBody>
      </p:sp>
    </p:spTree>
    <p:extLst>
      <p:ext uri="{BB962C8B-B14F-4D97-AF65-F5344CB8AC3E}">
        <p14:creationId xmlns:p14="http://schemas.microsoft.com/office/powerpoint/2010/main" val="21402107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C0CA0A-2333-8269-D325-C0722227DB9C}"/>
              </a:ext>
            </a:extLst>
          </p:cNvPr>
          <p:cNvSpPr>
            <a:spLocks noGrp="1"/>
          </p:cNvSpPr>
          <p:nvPr>
            <p:ph type="title"/>
          </p:nvPr>
        </p:nvSpPr>
        <p:spPr>
          <a:xfrm>
            <a:off x="758952" y="420625"/>
            <a:ext cx="10667998" cy="1326814"/>
          </a:xfrm>
        </p:spPr>
        <p:txBody>
          <a:bodyPr anchor="ctr">
            <a:normAutofit/>
          </a:bodyPr>
          <a:lstStyle/>
          <a:p>
            <a:pPr marL="857250" indent="-857250">
              <a:buFont typeface="Arial" panose="020B0604020202020204" pitchFamily="34" charset="0"/>
              <a:buChar char="•"/>
            </a:pPr>
            <a:r>
              <a:rPr lang="en-GB">
                <a:solidFill>
                  <a:schemeClr val="bg1"/>
                </a:solidFill>
              </a:rPr>
              <a:t>Contributing factors</a:t>
            </a:r>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2" y="56841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617C94FB-88F0-5D33-2B61-A770302F4931}"/>
              </a:ext>
            </a:extLst>
          </p:cNvPr>
          <p:cNvGraphicFramePr>
            <a:graphicFrameLocks noGrp="1"/>
          </p:cNvGraphicFramePr>
          <p:nvPr>
            <p:ph idx="1"/>
            <p:extLst>
              <p:ext uri="{D42A27DB-BD31-4B8C-83A1-F6EECF244321}">
                <p14:modId xmlns:p14="http://schemas.microsoft.com/office/powerpoint/2010/main" val="3945845425"/>
              </p:ext>
            </p:extLst>
          </p:nvPr>
        </p:nvGraphicFramePr>
        <p:xfrm>
          <a:off x="758953" y="2606722"/>
          <a:ext cx="10671048" cy="31768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6327910"/>
      </p:ext>
    </p:extLst>
  </p:cSld>
  <p:clrMapOvr>
    <a:masterClrMapping/>
  </p:clrMapOvr>
  <p:extLst>
    <p:ext uri="{6950BFC3-D8DA-4A85-94F7-54DA5524770B}">
      <p188:commentRel xmlns:p188="http://schemas.microsoft.com/office/powerpoint/2018/8/main" r:id="rId2"/>
    </p:ext>
  </p:extLs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3117"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3118" name="Straight Connector 3117">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3119" name="Rectangle 3118">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D32151-70DE-5DEA-8718-78191B78ED85}"/>
              </a:ext>
            </a:extLst>
          </p:cNvPr>
          <p:cNvSpPr>
            <a:spLocks noGrp="1"/>
          </p:cNvSpPr>
          <p:nvPr>
            <p:ph type="title"/>
          </p:nvPr>
        </p:nvSpPr>
        <p:spPr>
          <a:xfrm>
            <a:off x="7879743" y="1104066"/>
            <a:ext cx="3464109" cy="3146318"/>
          </a:xfrm>
        </p:spPr>
        <p:txBody>
          <a:bodyPr vert="horz" lIns="91440" tIns="45720" rIns="91440" bIns="45720" rtlCol="0" anchor="t">
            <a:normAutofit/>
          </a:bodyPr>
          <a:lstStyle/>
          <a:p>
            <a:r>
              <a:rPr lang="en-US" sz="4600" i="1" u="sng" kern="1200" spc="100" baseline="0" dirty="0">
                <a:solidFill>
                  <a:schemeClr val="tx1">
                    <a:lumMod val="85000"/>
                    <a:lumOff val="15000"/>
                  </a:schemeClr>
                </a:solidFill>
                <a:latin typeface="+mj-lt"/>
                <a:ea typeface="+mj-ea"/>
                <a:cs typeface="+mj-cs"/>
              </a:rPr>
              <a:t>Unconditional </a:t>
            </a:r>
            <a:r>
              <a:rPr lang="en-US" sz="4600" i="1" u="sng" kern="1200" spc="100" baseline="0" dirty="0" err="1">
                <a:solidFill>
                  <a:schemeClr val="tx1">
                    <a:lumMod val="85000"/>
                    <a:lumOff val="15000"/>
                  </a:schemeClr>
                </a:solidFill>
                <a:latin typeface="+mj-lt"/>
                <a:ea typeface="+mj-ea"/>
                <a:cs typeface="+mj-cs"/>
              </a:rPr>
              <a:t>possitive</a:t>
            </a:r>
            <a:r>
              <a:rPr lang="en-US" sz="4600" i="1" u="sng" kern="1200" spc="100" baseline="0" dirty="0">
                <a:solidFill>
                  <a:schemeClr val="tx1">
                    <a:lumMod val="85000"/>
                    <a:lumOff val="15000"/>
                  </a:schemeClr>
                </a:solidFill>
                <a:latin typeface="+mj-lt"/>
                <a:ea typeface="+mj-ea"/>
                <a:cs typeface="+mj-cs"/>
              </a:rPr>
              <a:t> regard</a:t>
            </a:r>
            <a:br>
              <a:rPr lang="en-US" sz="4600" i="1" u="sng" kern="1200" spc="100" baseline="0" dirty="0">
                <a:solidFill>
                  <a:schemeClr val="tx1">
                    <a:lumMod val="85000"/>
                    <a:lumOff val="15000"/>
                  </a:schemeClr>
                </a:solidFill>
                <a:latin typeface="+mj-lt"/>
                <a:ea typeface="+mj-ea"/>
                <a:cs typeface="+mj-cs"/>
              </a:rPr>
            </a:br>
            <a:endParaRPr lang="en-US" sz="4600" i="1" u="sng" kern="1200" spc="100" baseline="0" dirty="0">
              <a:solidFill>
                <a:schemeClr val="tx1">
                  <a:lumMod val="85000"/>
                  <a:lumOff val="15000"/>
                </a:schemeClr>
              </a:solidFill>
              <a:latin typeface="+mj-lt"/>
              <a:ea typeface="+mj-ea"/>
              <a:cs typeface="+mj-cs"/>
            </a:endParaRPr>
          </a:p>
        </p:txBody>
      </p:sp>
      <p:pic>
        <p:nvPicPr>
          <p:cNvPr id="3074" name="Picture 2" descr="Teoria geral de Carl Rogers - Humana Social">
            <a:extLst>
              <a:ext uri="{FF2B5EF4-FFF2-40B4-BE49-F238E27FC236}">
                <a16:creationId xmlns:a16="http://schemas.microsoft.com/office/drawing/2014/main" id="{E48AAA57-232E-E993-F989-08A846BFC05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663098" y="1104066"/>
            <a:ext cx="6243446" cy="4682585"/>
          </a:xfrm>
          <a:prstGeom prst="rect">
            <a:avLst/>
          </a:prstGeom>
          <a:noFill/>
          <a:extLst>
            <a:ext uri="{909E8E84-426E-40DD-AFC4-6F175D3DCCD1}">
              <a14:hiddenFill xmlns:a14="http://schemas.microsoft.com/office/drawing/2010/main">
                <a:solidFill>
                  <a:srgbClr val="FFFFFF"/>
                </a:solidFill>
              </a14:hiddenFill>
            </a:ext>
          </a:extLst>
        </p:spPr>
      </p:pic>
      <p:cxnSp>
        <p:nvCxnSpPr>
          <p:cNvPr id="3120" name="Straight Connector 3119">
            <a:extLst>
              <a:ext uri="{FF2B5EF4-FFF2-40B4-BE49-F238E27FC236}">
                <a16:creationId xmlns:a16="http://schemas.microsoft.com/office/drawing/2014/main" id="{0552FC00-E6D3-45AF-BE3D-0368141142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2660" y="1143293"/>
            <a:ext cx="0" cy="5714707"/>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121"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4" name="Rectangle 3">
            <a:extLst>
              <a:ext uri="{FF2B5EF4-FFF2-40B4-BE49-F238E27FC236}">
                <a16:creationId xmlns:a16="http://schemas.microsoft.com/office/drawing/2014/main" id="{D0C83852-A63B-284C-946D-2C9AAE64C6CB}"/>
              </a:ext>
            </a:extLst>
          </p:cNvPr>
          <p:cNvSpPr>
            <a:spLocks noChangeArrowheads="1"/>
          </p:cNvSpPr>
          <p:nvPr/>
        </p:nvSpPr>
        <p:spPr bwMode="auto">
          <a:xfrm>
            <a:off x="370390" y="642395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(Inspiredpencil.com, 2021)</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4">
            <a:extLst>
              <a:ext uri="{FF2B5EF4-FFF2-40B4-BE49-F238E27FC236}">
                <a16:creationId xmlns:a16="http://schemas.microsoft.com/office/drawing/2014/main" id="{0CE3E3FB-AF73-94B5-3612-62CBAD2D8404}"/>
              </a:ext>
            </a:extLst>
          </p:cNvPr>
          <p:cNvSpPr>
            <a:spLocks noChangeArrowheads="1"/>
          </p:cNvSpPr>
          <p:nvPr/>
        </p:nvSpPr>
        <p:spPr bwMode="auto">
          <a:xfrm>
            <a:off x="370390" y="6157731"/>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(Humana Social, 2018)</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26569744"/>
      </p:ext>
    </p:extLst>
  </p:cSld>
  <p:clrMapOvr>
    <a:masterClrMapping/>
  </p:clrMapOvr>
  <p:extLst>
    <p:ext uri="{6950BFC3-D8DA-4A85-94F7-54DA5524770B}">
      <p188:commentRel xmlns:p188="http://schemas.microsoft.com/office/powerpoint/2018/8/main" r:id="rId2"/>
    </p:ext>
  </p:extLs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9C5B9B-D8E4-C1EE-175E-E6111385DDD7}"/>
              </a:ext>
            </a:extLst>
          </p:cNvPr>
          <p:cNvSpPr>
            <a:spLocks noGrp="1"/>
          </p:cNvSpPr>
          <p:nvPr>
            <p:ph type="title"/>
          </p:nvPr>
        </p:nvSpPr>
        <p:spPr>
          <a:xfrm>
            <a:off x="5877532" y="1063255"/>
            <a:ext cx="5312254" cy="1806727"/>
          </a:xfrm>
        </p:spPr>
        <p:txBody>
          <a:bodyPr>
            <a:normAutofit/>
          </a:bodyPr>
          <a:lstStyle/>
          <a:p>
            <a:r>
              <a:rPr lang="en-GB" dirty="0"/>
              <a:t>Carl Rogers</a:t>
            </a:r>
          </a:p>
        </p:txBody>
      </p:sp>
      <p:pic>
        <p:nvPicPr>
          <p:cNvPr id="2050" name="Picture 2" descr="Carl Rogers Theory">
            <a:extLst>
              <a:ext uri="{FF2B5EF4-FFF2-40B4-BE49-F238E27FC236}">
                <a16:creationId xmlns:a16="http://schemas.microsoft.com/office/drawing/2014/main" id="{4AECE9DB-4DD2-5116-2D90-12D6A91EA0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349" r="11607"/>
          <a:stretch>
            <a:fillRect/>
          </a:stretch>
        </p:blipFill>
        <p:spPr bwMode="auto">
          <a:xfrm>
            <a:off x="803869" y="911748"/>
            <a:ext cx="3828421" cy="5034504"/>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a:noFill/>
          <a:extLst>
            <a:ext uri="{909E8E84-426E-40DD-AFC4-6F175D3DCCD1}">
              <a14:hiddenFill xmlns:a14="http://schemas.microsoft.com/office/drawing/2010/main">
                <a:solidFill>
                  <a:srgbClr val="FFFFFF"/>
                </a:solidFill>
              </a14:hiddenFill>
            </a:ext>
          </a:extLst>
        </p:spPr>
      </p:pic>
      <p:cxnSp>
        <p:nvCxnSpPr>
          <p:cNvPr id="2057" name="Straight Connector 2056">
            <a:extLst>
              <a:ext uri="{FF2B5EF4-FFF2-40B4-BE49-F238E27FC236}">
                <a16:creationId xmlns:a16="http://schemas.microsoft.com/office/drawing/2014/main" id="{C1FC086D-39EC-448D-97E7-FF232355AE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86332" y="3088919"/>
            <a:ext cx="52120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EBFFC85-333B-FE76-DFE9-C5747DB8A4B6}"/>
              </a:ext>
            </a:extLst>
          </p:cNvPr>
          <p:cNvSpPr>
            <a:spLocks noGrp="1"/>
          </p:cNvSpPr>
          <p:nvPr>
            <p:ph idx="1"/>
          </p:nvPr>
        </p:nvSpPr>
        <p:spPr>
          <a:xfrm>
            <a:off x="5877532" y="3309582"/>
            <a:ext cx="5312254" cy="2485157"/>
          </a:xfrm>
        </p:spPr>
        <p:txBody>
          <a:bodyPr>
            <a:normAutofit/>
          </a:bodyPr>
          <a:lstStyle/>
          <a:p>
            <a:r>
              <a:rPr lang="en-GB" dirty="0"/>
              <a:t>Mention Carl Rogers’s work and how the challenges are affected by it, such as according to Rogers children require confidence to grow into healthy individuals how will poverty affect this</a:t>
            </a:r>
          </a:p>
        </p:txBody>
      </p:sp>
      <p:sp>
        <p:nvSpPr>
          <p:cNvPr id="2059"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6" name="TextBox 5">
            <a:extLst>
              <a:ext uri="{FF2B5EF4-FFF2-40B4-BE49-F238E27FC236}">
                <a16:creationId xmlns:a16="http://schemas.microsoft.com/office/drawing/2014/main" id="{F253FAEA-B1EE-A9B9-138A-FC1201CFB19F}"/>
              </a:ext>
            </a:extLst>
          </p:cNvPr>
          <p:cNvSpPr txBox="1"/>
          <p:nvPr/>
        </p:nvSpPr>
        <p:spPr>
          <a:xfrm>
            <a:off x="803869" y="6165189"/>
            <a:ext cx="6094070" cy="276999"/>
          </a:xfrm>
          <a:prstGeom prst="rect">
            <a:avLst/>
          </a:prstGeom>
          <a:noFill/>
        </p:spPr>
        <p:txBody>
          <a:bodyPr wrap="square">
            <a:spAutoFit/>
          </a:bodyPr>
          <a:lstStyle/>
          <a:p>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(Inspiredpencil.com, 2021)</a:t>
            </a:r>
            <a:endParaRPr lang="en-GB" sz="1200" dirty="0"/>
          </a:p>
        </p:txBody>
      </p:sp>
    </p:spTree>
    <p:extLst>
      <p:ext uri="{BB962C8B-B14F-4D97-AF65-F5344CB8AC3E}">
        <p14:creationId xmlns:p14="http://schemas.microsoft.com/office/powerpoint/2010/main" val="1376262392"/>
      </p:ext>
    </p:extLst>
  </p:cSld>
  <p:clrMapOvr>
    <a:masterClrMapping/>
  </p:clrMapOvr>
  <p:extLst>
    <p:ext uri="{6950BFC3-D8DA-4A85-94F7-54DA5524770B}">
      <p188:commentRel xmlns:p188="http://schemas.microsoft.com/office/powerpoint/2018/8/main" r:id="rId2"/>
    </p:ext>
  </p:extLs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75" name="Freeform 6">
            <a:extLst>
              <a:ext uri="{FF2B5EF4-FFF2-40B4-BE49-F238E27FC236}">
                <a16:creationId xmlns:a16="http://schemas.microsoft.com/office/drawing/2014/main" id="{72411438-92A5-42B0-9C54-EA4FB32ACB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useBgFill="1">
        <p:nvSpPr>
          <p:cNvPr id="7177" name="Rectangle 7176">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82AC42A-2458-9A77-2459-F6E55A979447}"/>
              </a:ext>
            </a:extLst>
          </p:cNvPr>
          <p:cNvSpPr txBox="1"/>
          <p:nvPr/>
        </p:nvSpPr>
        <p:spPr>
          <a:xfrm>
            <a:off x="758952" y="420625"/>
            <a:ext cx="10667998" cy="132681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000" i="1" kern="1200" spc="100" baseline="0">
                <a:solidFill>
                  <a:schemeClr val="bg1"/>
                </a:solidFill>
                <a:latin typeface="+mj-lt"/>
                <a:ea typeface="+mj-ea"/>
                <a:cs typeface="+mj-cs"/>
              </a:rPr>
              <a:t>Linking Rogers theories to polices</a:t>
            </a:r>
          </a:p>
        </p:txBody>
      </p:sp>
      <p:sp>
        <p:nvSpPr>
          <p:cNvPr id="6" name="TextBox 5">
            <a:extLst>
              <a:ext uri="{FF2B5EF4-FFF2-40B4-BE49-F238E27FC236}">
                <a16:creationId xmlns:a16="http://schemas.microsoft.com/office/drawing/2014/main" id="{14480C39-5D61-070F-16DA-00AA00F864A7}"/>
              </a:ext>
            </a:extLst>
          </p:cNvPr>
          <p:cNvSpPr txBox="1"/>
          <p:nvPr/>
        </p:nvSpPr>
        <p:spPr>
          <a:xfrm>
            <a:off x="758952" y="2413169"/>
            <a:ext cx="6039340" cy="3368920"/>
          </a:xfrm>
          <a:prstGeom prst="rect">
            <a:avLst/>
          </a:prstGeom>
        </p:spPr>
        <p:txBody>
          <a:bodyPr vert="horz" lIns="91440" tIns="45720" rIns="91440" bIns="45720" rtlCol="0" anchor="ctr">
            <a:normAutofit/>
          </a:bodyPr>
          <a:lstStyle/>
          <a:p>
            <a:pPr marL="182880">
              <a:lnSpc>
                <a:spcPct val="110000"/>
              </a:lnSpc>
              <a:spcBef>
                <a:spcPts val="400"/>
              </a:spcBef>
              <a:spcAft>
                <a:spcPts val="400"/>
              </a:spcAft>
              <a:buFont typeface="Arial" panose="020B0604020202020204" pitchFamily="34" charset="0"/>
            </a:pPr>
            <a:r>
              <a:rPr lang="en-US" dirty="0">
                <a:solidFill>
                  <a:schemeClr val="tx1">
                    <a:lumMod val="85000"/>
                    <a:lumOff val="15000"/>
                  </a:schemeClr>
                </a:solidFill>
              </a:rPr>
              <a:t>Article 39… Children who have been neglected or abused should receive special help to restore their self respect  </a:t>
            </a:r>
          </a:p>
          <a:p>
            <a:pPr marL="182880">
              <a:lnSpc>
                <a:spcPct val="110000"/>
              </a:lnSpc>
              <a:spcBef>
                <a:spcPts val="400"/>
              </a:spcBef>
              <a:spcAft>
                <a:spcPts val="400"/>
              </a:spcAft>
              <a:buFont typeface="Arial" panose="020B0604020202020204" pitchFamily="34" charset="0"/>
            </a:pPr>
            <a:endParaRPr lang="en-US" dirty="0">
              <a:solidFill>
                <a:schemeClr val="tx1">
                  <a:lumMod val="85000"/>
                  <a:lumOff val="15000"/>
                </a:schemeClr>
              </a:solidFill>
            </a:endParaRPr>
          </a:p>
          <a:p>
            <a:pPr marL="182880">
              <a:lnSpc>
                <a:spcPct val="110000"/>
              </a:lnSpc>
              <a:spcBef>
                <a:spcPts val="400"/>
              </a:spcBef>
              <a:spcAft>
                <a:spcPts val="400"/>
              </a:spcAft>
              <a:buFont typeface="Arial" panose="020B0604020202020204" pitchFamily="34" charset="0"/>
            </a:pPr>
            <a:r>
              <a:rPr lang="en-US" dirty="0">
                <a:solidFill>
                  <a:schemeClr val="tx1">
                    <a:lumMod val="85000"/>
                    <a:lumOff val="15000"/>
                  </a:schemeClr>
                </a:solidFill>
              </a:rPr>
              <a:t>Article 27… Children have a right to a standard of living that is good enough to meet their physical and mental needs. The Government should help families who cannot afford to provide this  </a:t>
            </a:r>
          </a:p>
        </p:txBody>
      </p:sp>
      <p:pic>
        <p:nvPicPr>
          <p:cNvPr id="7170" name="Picture 2" descr="United Nations Convention on the Rights of the Child | RCYNU">
            <a:extLst>
              <a:ext uri="{FF2B5EF4-FFF2-40B4-BE49-F238E27FC236}">
                <a16:creationId xmlns:a16="http://schemas.microsoft.com/office/drawing/2014/main" id="{C098E3EF-FB8A-BFD9-2E3B-A986181A59C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755253" y="2413169"/>
            <a:ext cx="3370396" cy="3370396"/>
          </a:xfrm>
          <a:prstGeom prst="rect">
            <a:avLst/>
          </a:prstGeom>
          <a:noFill/>
          <a:extLst>
            <a:ext uri="{909E8E84-426E-40DD-AFC4-6F175D3DCCD1}">
              <a14:hiddenFill xmlns:a14="http://schemas.microsoft.com/office/drawing/2010/main">
                <a:solidFill>
                  <a:srgbClr val="FFFFFF"/>
                </a:solidFill>
              </a14:hiddenFill>
            </a:ext>
          </a:extLst>
        </p:spPr>
      </p:pic>
      <p:sp>
        <p:nvSpPr>
          <p:cNvPr id="7181"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8" name="Rectangle 3">
            <a:extLst>
              <a:ext uri="{FF2B5EF4-FFF2-40B4-BE49-F238E27FC236}">
                <a16:creationId xmlns:a16="http://schemas.microsoft.com/office/drawing/2014/main" id="{1D04140F-1DF6-858E-EE9A-873FE03D6845}"/>
              </a:ext>
            </a:extLst>
          </p:cNvPr>
          <p:cNvSpPr>
            <a:spLocks noChangeArrowheads="1"/>
          </p:cNvSpPr>
          <p:nvPr/>
        </p:nvSpPr>
        <p:spPr bwMode="auto">
          <a:xfrm>
            <a:off x="423286" y="630858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(UNICEF, 1989b)</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Rectangle 4">
            <a:extLst>
              <a:ext uri="{FF2B5EF4-FFF2-40B4-BE49-F238E27FC236}">
                <a16:creationId xmlns:a16="http://schemas.microsoft.com/office/drawing/2014/main" id="{65FF7EEC-C789-C846-D392-F28DD774B209}"/>
              </a:ext>
            </a:extLst>
          </p:cNvPr>
          <p:cNvSpPr>
            <a:spLocks noChangeArrowheads="1"/>
          </p:cNvSpPr>
          <p:nvPr/>
        </p:nvSpPr>
        <p:spPr bwMode="auto">
          <a:xfrm>
            <a:off x="423286" y="6505354"/>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(Uprooted, 2022)</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57821836"/>
      </p:ext>
    </p:extLst>
  </p:cSld>
  <p:clrMapOvr>
    <a:masterClrMapping/>
  </p:clrMapOvr>
  <p:extLst>
    <p:ext uri="{6950BFC3-D8DA-4A85-94F7-54DA5524770B}">
      <p188:commentRel xmlns:p188="http://schemas.microsoft.com/office/powerpoint/2018/8/main" r:id="rId3"/>
    </p:ext>
  </p:extLs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4114"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4116" name="Straight Connector 4115">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4118" name="Rectangle 4117">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a:extLst>
              <a:ext uri="{FF2B5EF4-FFF2-40B4-BE49-F238E27FC236}">
                <a16:creationId xmlns:a16="http://schemas.microsoft.com/office/drawing/2014/main" id="{813B6AC1-7C58-9537-F72D-39D93C9B6AC6}"/>
              </a:ext>
            </a:extLst>
          </p:cNvPr>
          <p:cNvPicPr>
            <a:picLocks noGrp="1" noChangeAspect="1" noChangeArrowheads="1"/>
          </p:cNvPicPr>
          <p:nvPr>
            <p:ph idx="1"/>
          </p:nvPr>
        </p:nvPicPr>
        <p:blipFill>
          <a:blip r:embed="rId2">
            <a:alphaModFix/>
            <a:extLst>
              <a:ext uri="{28A0092B-C50C-407E-A947-70E740481C1C}">
                <a14:useLocalDpi xmlns:a14="http://schemas.microsoft.com/office/drawing/2010/main" val="0"/>
              </a:ext>
            </a:extLst>
          </a:blip>
          <a:srcRect l="19251"/>
          <a:stretch>
            <a:fillRect/>
          </a:stretch>
        </p:blipFill>
        <p:spPr bwMode="auto">
          <a:xfrm>
            <a:off x="3331593" y="10"/>
            <a:ext cx="8860407" cy="6857990"/>
          </a:xfrm>
          <a:custGeom>
            <a:avLst/>
            <a:gdLst/>
            <a:ahLst/>
            <a:cxnLst/>
            <a:rect l="l" t="t" r="r" b="b"/>
            <a:pathLst>
              <a:path w="8860407" h="6858000">
                <a:moveTo>
                  <a:pt x="0" y="0"/>
                </a:moveTo>
                <a:lnTo>
                  <a:pt x="8860407" y="0"/>
                </a:lnTo>
                <a:lnTo>
                  <a:pt x="8860407" y="6858000"/>
                </a:lnTo>
                <a:lnTo>
                  <a:pt x="661049" y="6858000"/>
                </a:lnTo>
                <a:lnTo>
                  <a:pt x="832672" y="6662026"/>
                </a:lnTo>
                <a:cubicBezTo>
                  <a:pt x="1465328" y="5866432"/>
                  <a:pt x="1845374" y="4846462"/>
                  <a:pt x="1845374" y="3734370"/>
                </a:cubicBezTo>
                <a:cubicBezTo>
                  <a:pt x="1845374" y="2244963"/>
                  <a:pt x="1163691" y="920792"/>
                  <a:pt x="106458" y="79568"/>
                </a:cubicBezTo>
                <a:close/>
              </a:path>
            </a:pathLst>
          </a:custGeom>
          <a:noFill/>
          <a:extLst>
            <a:ext uri="{909E8E84-426E-40DD-AFC4-6F175D3DCCD1}">
              <a14:hiddenFill xmlns:a14="http://schemas.microsoft.com/office/drawing/2010/main">
                <a:solidFill>
                  <a:srgbClr val="FFFFFF"/>
                </a:solidFill>
              </a14:hiddenFill>
            </a:ext>
          </a:extLst>
        </p:spPr>
      </p:pic>
      <p:sp>
        <p:nvSpPr>
          <p:cNvPr id="4120"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7" name="TextBox 6">
            <a:extLst>
              <a:ext uri="{FF2B5EF4-FFF2-40B4-BE49-F238E27FC236}">
                <a16:creationId xmlns:a16="http://schemas.microsoft.com/office/drawing/2014/main" id="{DF87E8F5-A7E4-BADF-803E-11603DBDC76F}"/>
              </a:ext>
            </a:extLst>
          </p:cNvPr>
          <p:cNvSpPr txBox="1"/>
          <p:nvPr/>
        </p:nvSpPr>
        <p:spPr>
          <a:xfrm>
            <a:off x="909677" y="1637880"/>
            <a:ext cx="3069469" cy="4985980"/>
          </a:xfrm>
          <a:prstGeom prst="rect">
            <a:avLst/>
          </a:prstGeom>
          <a:noFill/>
        </p:spPr>
        <p:txBody>
          <a:bodyPr wrap="square" rtlCol="0">
            <a:spAutoFit/>
          </a:bodyPr>
          <a:lstStyle/>
          <a:p>
            <a:br>
              <a:rPr lang="en-US" dirty="0"/>
            </a:br>
            <a:r>
              <a:rPr lang="en-US" dirty="0"/>
              <a:t> </a:t>
            </a:r>
            <a:br>
              <a:rPr lang="en-US" dirty="0"/>
            </a:br>
            <a:endParaRPr lang="en-GB" dirty="0"/>
          </a:p>
          <a:p>
            <a:pPr marL="285750" indent="-285750">
              <a:buFont typeface="Arial" panose="020B0604020202020204" pitchFamily="34" charset="0"/>
              <a:buChar char="•"/>
            </a:pPr>
            <a:r>
              <a:rPr lang="en-GB" dirty="0"/>
              <a:t>Builds passive relationship</a:t>
            </a:r>
          </a:p>
          <a:p>
            <a:pPr marL="285750" indent="-285750">
              <a:buFont typeface="Arial" panose="020B0604020202020204" pitchFamily="34" charset="0"/>
              <a:buChar char="•"/>
            </a:pPr>
            <a:r>
              <a:rPr lang="en-GB" dirty="0"/>
              <a:t> </a:t>
            </a:r>
          </a:p>
          <a:p>
            <a:pPr marL="285750" indent="-285750">
              <a:buFont typeface="Arial" panose="020B0604020202020204" pitchFamily="34" charset="0"/>
              <a:buChar char="•"/>
            </a:pPr>
            <a:r>
              <a:rPr lang="en-GB" dirty="0"/>
              <a:t>Provides basic needs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None judgemental</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Build trust</a:t>
            </a:r>
          </a:p>
          <a:p>
            <a:pPr marL="285750" indent="-285750">
              <a:buFont typeface="Arial" panose="020B0604020202020204" pitchFamily="34" charset="0"/>
              <a:buChar char="•"/>
            </a:pPr>
            <a:endParaRPr lang="en-GB" dirty="0"/>
          </a:p>
          <a:p>
            <a:r>
              <a:rPr lang="en-GB" dirty="0">
                <a:highlight>
                  <a:srgbClr val="FFFF00"/>
                </a:highlight>
              </a:rPr>
              <a:t>I cannot type in the review column it should be this:</a:t>
            </a:r>
          </a:p>
          <a:p>
            <a:endParaRPr lang="en-GB" dirty="0">
              <a:highlight>
                <a:srgbClr val="FFFF00"/>
              </a:highlight>
            </a:endParaRPr>
          </a:p>
          <a:p>
            <a:r>
              <a:rPr lang="en-GB" sz="1200" dirty="0"/>
              <a:t>(Independent Education Union, n.d.)</a:t>
            </a:r>
          </a:p>
          <a:p>
            <a:endParaRPr lang="en-GB" dirty="0"/>
          </a:p>
          <a:p>
            <a:endParaRPr lang="en-GB" dirty="0"/>
          </a:p>
        </p:txBody>
      </p:sp>
      <p:sp>
        <p:nvSpPr>
          <p:cNvPr id="8" name="TextBox 7">
            <a:extLst>
              <a:ext uri="{FF2B5EF4-FFF2-40B4-BE49-F238E27FC236}">
                <a16:creationId xmlns:a16="http://schemas.microsoft.com/office/drawing/2014/main" id="{0A217B0E-AD79-233F-3689-1CF43DE0B132}"/>
              </a:ext>
            </a:extLst>
          </p:cNvPr>
          <p:cNvSpPr txBox="1"/>
          <p:nvPr/>
        </p:nvSpPr>
        <p:spPr>
          <a:xfrm>
            <a:off x="609600" y="757084"/>
            <a:ext cx="3441288" cy="830997"/>
          </a:xfrm>
          <a:prstGeom prst="rect">
            <a:avLst/>
          </a:prstGeom>
          <a:noFill/>
        </p:spPr>
        <p:txBody>
          <a:bodyPr wrap="square" rtlCol="0">
            <a:spAutoFit/>
          </a:bodyPr>
          <a:lstStyle/>
          <a:p>
            <a:r>
              <a:rPr lang="en-GB" sz="2400" dirty="0"/>
              <a:t>The role of a teaching assistant </a:t>
            </a:r>
          </a:p>
        </p:txBody>
      </p:sp>
      <p:sp>
        <p:nvSpPr>
          <p:cNvPr id="9" name="Rectangle 3">
            <a:extLst>
              <a:ext uri="{FF2B5EF4-FFF2-40B4-BE49-F238E27FC236}">
                <a16:creationId xmlns:a16="http://schemas.microsoft.com/office/drawing/2014/main" id="{3D511F9F-1E5A-CD32-07A0-3953273EFF80}"/>
              </a:ext>
            </a:extLst>
          </p:cNvPr>
          <p:cNvSpPr>
            <a:spLocks noChangeArrowheads="1"/>
          </p:cNvSpPr>
          <p:nvPr/>
        </p:nvSpPr>
        <p:spPr bwMode="auto">
          <a:xfrm>
            <a:off x="-127322" y="6111433"/>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(Independent Education Union - Queensland &amp; Northern Territory, 2020)</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192838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133" name="Rectangle 5132">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4" name="Rectangle 5133">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660C4C-5F74-BED1-53FD-40DFB6954797}"/>
              </a:ext>
            </a:extLst>
          </p:cNvPr>
          <p:cNvSpPr>
            <a:spLocks noGrp="1"/>
          </p:cNvSpPr>
          <p:nvPr>
            <p:ph type="title"/>
          </p:nvPr>
        </p:nvSpPr>
        <p:spPr>
          <a:xfrm>
            <a:off x="758952" y="420625"/>
            <a:ext cx="10667998" cy="1326814"/>
          </a:xfrm>
        </p:spPr>
        <p:txBody>
          <a:bodyPr anchor="ctr">
            <a:normAutofit/>
          </a:bodyPr>
          <a:lstStyle/>
          <a:p>
            <a:r>
              <a:rPr lang="en-GB">
                <a:solidFill>
                  <a:schemeClr val="bg1"/>
                </a:solidFill>
              </a:rPr>
              <a:t>Overcoming challenges</a:t>
            </a:r>
          </a:p>
        </p:txBody>
      </p:sp>
      <p:sp>
        <p:nvSpPr>
          <p:cNvPr id="3" name="Content Placeholder 2">
            <a:extLst>
              <a:ext uri="{FF2B5EF4-FFF2-40B4-BE49-F238E27FC236}">
                <a16:creationId xmlns:a16="http://schemas.microsoft.com/office/drawing/2014/main" id="{87FEEB64-6D91-EE79-E681-A8F84B1A2D39}"/>
              </a:ext>
            </a:extLst>
          </p:cNvPr>
          <p:cNvSpPr>
            <a:spLocks noGrp="1"/>
          </p:cNvSpPr>
          <p:nvPr>
            <p:ph idx="1"/>
          </p:nvPr>
        </p:nvSpPr>
        <p:spPr>
          <a:xfrm>
            <a:off x="758952" y="2413169"/>
            <a:ext cx="6039340" cy="3368920"/>
          </a:xfrm>
        </p:spPr>
        <p:txBody>
          <a:bodyPr anchor="ctr">
            <a:normAutofit/>
          </a:bodyPr>
          <a:lstStyle/>
          <a:p>
            <a:r>
              <a:rPr lang="en-GB" dirty="0"/>
              <a:t> Breakfast Club </a:t>
            </a:r>
          </a:p>
          <a:p>
            <a:r>
              <a:rPr lang="en-GB" dirty="0"/>
              <a:t>Nurturing environment </a:t>
            </a:r>
          </a:p>
          <a:p>
            <a:r>
              <a:rPr lang="en-GB" dirty="0"/>
              <a:t>Showing Empathy / Understanding</a:t>
            </a:r>
          </a:p>
          <a:p>
            <a:r>
              <a:rPr lang="en-GB" dirty="0"/>
              <a:t>Outside agencies </a:t>
            </a:r>
          </a:p>
          <a:p>
            <a:pPr marL="0" indent="0">
              <a:buNone/>
            </a:pPr>
            <a:r>
              <a:rPr lang="en-GB" dirty="0">
                <a:highlight>
                  <a:srgbClr val="FFFF00"/>
                </a:highlight>
              </a:rPr>
              <a:t>Again can’t type in the review column. It should be:</a:t>
            </a:r>
          </a:p>
          <a:p>
            <a:pPr marL="0" indent="0">
              <a:buNone/>
            </a:pPr>
            <a:r>
              <a:rPr lang="en-GB" sz="1200" dirty="0"/>
              <a:t>(Learning disabilities explained, n.d.) </a:t>
            </a:r>
          </a:p>
          <a:p>
            <a:pPr marL="0" indent="0">
              <a:buNone/>
            </a:pPr>
            <a:endParaRPr lang="en-GB" dirty="0"/>
          </a:p>
          <a:p>
            <a:endParaRPr lang="en-GB" dirty="0"/>
          </a:p>
        </p:txBody>
      </p:sp>
      <p:pic>
        <p:nvPicPr>
          <p:cNvPr id="5122" name="Picture 2" descr="The potential impact of social-emotional challenges children face at ...">
            <a:extLst>
              <a:ext uri="{FF2B5EF4-FFF2-40B4-BE49-F238E27FC236}">
                <a16:creationId xmlns:a16="http://schemas.microsoft.com/office/drawing/2014/main" id="{C3B8CA5C-E9FE-2DA6-C301-33CC56B0B35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53951" y="2772378"/>
            <a:ext cx="3973000" cy="2651977"/>
          </a:xfrm>
          <a:prstGeom prst="rect">
            <a:avLst/>
          </a:prstGeom>
          <a:noFill/>
          <a:extLst>
            <a:ext uri="{909E8E84-426E-40DD-AFC4-6F175D3DCCD1}">
              <a14:hiddenFill xmlns:a14="http://schemas.microsoft.com/office/drawing/2010/main">
                <a:solidFill>
                  <a:srgbClr val="FFFFFF"/>
                </a:solidFill>
              </a14:hiddenFill>
            </a:ext>
          </a:extLst>
        </p:spPr>
      </p:pic>
      <p:sp>
        <p:nvSpPr>
          <p:cNvPr id="513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6" name="Rectangle 3">
            <a:extLst>
              <a:ext uri="{FF2B5EF4-FFF2-40B4-BE49-F238E27FC236}">
                <a16:creationId xmlns:a16="http://schemas.microsoft.com/office/drawing/2014/main" id="{821154CF-C4DE-4FC7-A414-36A6B83F642C}"/>
              </a:ext>
            </a:extLst>
          </p:cNvPr>
          <p:cNvSpPr>
            <a:spLocks noChangeArrowheads="1"/>
          </p:cNvSpPr>
          <p:nvPr/>
        </p:nvSpPr>
        <p:spPr bwMode="auto">
          <a:xfrm>
            <a:off x="300942" y="6423949"/>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(www.ldexplained.org, 2021)</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15250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6177"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6179" name="Straight Connector 6178">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6181" name="Rectangle 6180">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Happy Kids In School">
            <a:extLst>
              <a:ext uri="{FF2B5EF4-FFF2-40B4-BE49-F238E27FC236}">
                <a16:creationId xmlns:a16="http://schemas.microsoft.com/office/drawing/2014/main" id="{A8EDCE76-6EA4-EC48-DFD3-84CD872F00FE}"/>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r="5037" b="-2"/>
          <a:stretch>
            <a:fillRect/>
          </a:stretch>
        </p:blipFill>
        <p:spPr bwMode="auto">
          <a:xfrm>
            <a:off x="3331593" y="10"/>
            <a:ext cx="8860407" cy="6857990"/>
          </a:xfrm>
          <a:custGeom>
            <a:avLst/>
            <a:gdLst/>
            <a:ahLst/>
            <a:cxnLst/>
            <a:rect l="l" t="t" r="r" b="b"/>
            <a:pathLst>
              <a:path w="8860407" h="6858000">
                <a:moveTo>
                  <a:pt x="0" y="0"/>
                </a:moveTo>
                <a:lnTo>
                  <a:pt x="8860407" y="0"/>
                </a:lnTo>
                <a:lnTo>
                  <a:pt x="8860407" y="6858000"/>
                </a:lnTo>
                <a:lnTo>
                  <a:pt x="661049" y="6858000"/>
                </a:lnTo>
                <a:lnTo>
                  <a:pt x="832672" y="6662026"/>
                </a:lnTo>
                <a:cubicBezTo>
                  <a:pt x="1465328" y="5866432"/>
                  <a:pt x="1845374" y="4846462"/>
                  <a:pt x="1845374" y="3734370"/>
                </a:cubicBezTo>
                <a:cubicBezTo>
                  <a:pt x="1845374" y="2244963"/>
                  <a:pt x="1163691" y="920792"/>
                  <a:pt x="106458" y="79568"/>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C0F24D5-6A1D-8AB0-824F-BE4AA6748A66}"/>
              </a:ext>
            </a:extLst>
          </p:cNvPr>
          <p:cNvSpPr>
            <a:spLocks noGrp="1"/>
          </p:cNvSpPr>
          <p:nvPr>
            <p:ph type="title"/>
          </p:nvPr>
        </p:nvSpPr>
        <p:spPr>
          <a:xfrm>
            <a:off x="758952" y="1128811"/>
            <a:ext cx="3447288" cy="3342290"/>
          </a:xfrm>
        </p:spPr>
        <p:txBody>
          <a:bodyPr vert="horz" lIns="91440" tIns="45720" rIns="91440" bIns="45720" rtlCol="0" anchor="b">
            <a:normAutofit/>
          </a:bodyPr>
          <a:lstStyle/>
          <a:p>
            <a:r>
              <a:rPr lang="en-US" sz="5400"/>
              <a:t>Conclusion</a:t>
            </a:r>
          </a:p>
        </p:txBody>
      </p:sp>
      <p:sp>
        <p:nvSpPr>
          <p:cNvPr id="3" name="Content Placeholder 2">
            <a:extLst>
              <a:ext uri="{FF2B5EF4-FFF2-40B4-BE49-F238E27FC236}">
                <a16:creationId xmlns:a16="http://schemas.microsoft.com/office/drawing/2014/main" id="{A9EBE4CD-48EE-0B34-B1FE-775BF9C5FF34}"/>
              </a:ext>
            </a:extLst>
          </p:cNvPr>
          <p:cNvSpPr>
            <a:spLocks noGrp="1"/>
          </p:cNvSpPr>
          <p:nvPr>
            <p:ph idx="1"/>
          </p:nvPr>
        </p:nvSpPr>
        <p:spPr>
          <a:xfrm>
            <a:off x="758953" y="4660288"/>
            <a:ext cx="3447287" cy="1126364"/>
          </a:xfrm>
        </p:spPr>
        <p:txBody>
          <a:bodyPr vert="horz" lIns="91440" tIns="45720" rIns="91440" bIns="45720" rtlCol="0" anchor="t">
            <a:normAutofit/>
          </a:bodyPr>
          <a:lstStyle/>
          <a:p>
            <a:pPr marL="0" indent="0">
              <a:lnSpc>
                <a:spcPct val="100000"/>
              </a:lnSpc>
              <a:buNone/>
            </a:pPr>
            <a:r>
              <a:rPr lang="en-US" dirty="0"/>
              <a:t>Simply explain the challenges once more and quote what you wrote </a:t>
            </a:r>
          </a:p>
        </p:txBody>
      </p:sp>
      <p:sp>
        <p:nvSpPr>
          <p:cNvPr id="6183"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6" name="TextBox 5">
            <a:extLst>
              <a:ext uri="{FF2B5EF4-FFF2-40B4-BE49-F238E27FC236}">
                <a16:creationId xmlns:a16="http://schemas.microsoft.com/office/drawing/2014/main" id="{9822E72D-5852-7AE9-3BFA-FEE68F350879}"/>
              </a:ext>
            </a:extLst>
          </p:cNvPr>
          <p:cNvSpPr txBox="1"/>
          <p:nvPr/>
        </p:nvSpPr>
        <p:spPr>
          <a:xfrm>
            <a:off x="758951" y="6193139"/>
            <a:ext cx="6094070" cy="369332"/>
          </a:xfrm>
          <a:prstGeom prst="rect">
            <a:avLst/>
          </a:prstGeom>
          <a:noFill/>
        </p:spPr>
        <p:txBody>
          <a:bodyPr wrap="square">
            <a:spAutoFit/>
          </a:bodyPr>
          <a:lstStyle/>
          <a:p>
            <a:pPr>
              <a:spcAft>
                <a:spcPts val="600"/>
              </a:spcAft>
            </a:pP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a:t>
            </a:r>
            <a:r>
              <a:rPr kumimoji="0" lang="en-US" altLang="en-US" sz="1200" b="0" i="0" u="none" strike="noStrike" cap="none" normalizeH="0" baseline="0" dirty="0">
                <a:ln>
                  <a:noFill/>
                </a:ln>
                <a:effectLst/>
                <a:latin typeface="Times New Roman" panose="02020603050405020304" pitchFamily="18" charset="0"/>
                <a:cs typeface="Times New Roman" panose="02020603050405020304" pitchFamily="18" charset="0"/>
              </a:rPr>
              <a:t>Inspiredpencil.com, 2021b)</a:t>
            </a:r>
            <a:endParaRPr lang="en-GB" dirty="0"/>
          </a:p>
        </p:txBody>
      </p:sp>
    </p:spTree>
    <p:extLst>
      <p:ext uri="{BB962C8B-B14F-4D97-AF65-F5344CB8AC3E}">
        <p14:creationId xmlns:p14="http://schemas.microsoft.com/office/powerpoint/2010/main" val="3170676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extLst>
    <p:ext uri="{6950BFC3-D8DA-4A85-94F7-54DA5524770B}">
      <p188:commentRel xmlns:p188="http://schemas.microsoft.com/office/powerpoint/2018/8/main" r:id="rId2"/>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3">
            <a:extLst>
              <a:ext uri="{FF2B5EF4-FFF2-40B4-BE49-F238E27FC236}">
                <a16:creationId xmlns:a16="http://schemas.microsoft.com/office/drawing/2014/main" id="{EA21D13E-E508-5480-BF29-3E1D887952E9}"/>
              </a:ext>
            </a:extLst>
          </p:cNvPr>
          <p:cNvSpPr>
            <a:spLocks noChangeArrowheads="1"/>
          </p:cNvSpPr>
          <p:nvPr/>
        </p:nvSpPr>
        <p:spPr bwMode="auto">
          <a:xfrm rot="10800000" flipV="1">
            <a:off x="619654" y="4103447"/>
            <a:ext cx="11582400"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Anon (n.d.)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Teoria </a:t>
            </a:r>
            <a:r>
              <a:rPr kumimoji="0" lang="en-US" altLang="en-US" sz="14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geral</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de Carl Rogers - Humana Social</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hlinkClick r:id="rId4"/>
              </a:rPr>
              <a:t>https://humana.social/teoria-geral-de-carl-rogers/</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lang="en-GB" sz="1400" dirty="0">
                <a:latin typeface="Calibri" panose="020F0502020204030204" pitchFamily="34" charset="0"/>
                <a:ea typeface="Calibri" panose="020F0502020204030204" pitchFamily="34" charset="0"/>
                <a:cs typeface="Calibri" panose="020F0502020204030204" pitchFamily="34" charset="0"/>
              </a:rPr>
              <a:t>(Accessed: 11 Dec. 2025).</a:t>
            </a:r>
            <a:endPar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Rectangle 4">
            <a:extLst>
              <a:ext uri="{FF2B5EF4-FFF2-40B4-BE49-F238E27FC236}">
                <a16:creationId xmlns:a16="http://schemas.microsoft.com/office/drawing/2014/main" id="{6FDF16F2-A6ED-93DA-4214-3886F725D5F5}"/>
              </a:ext>
            </a:extLst>
          </p:cNvPr>
          <p:cNvSpPr>
            <a:spLocks noChangeArrowheads="1"/>
          </p:cNvSpPr>
          <p:nvPr/>
        </p:nvSpPr>
        <p:spPr bwMode="auto">
          <a:xfrm rot="10800000" flipV="1">
            <a:off x="606241" y="2337915"/>
            <a:ext cx="12074011"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Anon (n.d.)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Convention on the Rights of the Child text </a:t>
            </a:r>
            <a:r>
              <a:rPr kumimoji="0" lang="en-US" altLang="en-US" sz="1400" b="0" i="1" u="none" strike="sngStrike" cap="none" normalizeH="0" baseline="0" dirty="0">
                <a:ln>
                  <a:noFill/>
                </a:ln>
                <a:solidFill>
                  <a:schemeClr val="tx1"/>
                </a:solidFill>
                <a:effectLst/>
                <a:highlight>
                  <a:srgbClr val="FFFF00"/>
                </a:highlight>
                <a:latin typeface="Calibri" panose="020F0502020204030204" pitchFamily="34" charset="0"/>
                <a:ea typeface="Calibri" panose="020F0502020204030204" pitchFamily="34" charset="0"/>
                <a:cs typeface="Calibri" panose="020F0502020204030204" pitchFamily="34" charset="0"/>
              </a:rPr>
              <a:t>| UNICE</a:t>
            </a:r>
            <a:r>
              <a:rPr kumimoji="0" lang="en-US" altLang="en-US" sz="1400" b="0" i="1" u="non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F</a:t>
            </a:r>
            <a:r>
              <a:rPr kumimoji="0" lang="en-US" altLang="en-US" sz="1400" b="0" i="0" u="non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hlinkClick r:id="rId5"/>
              </a:rPr>
              <a:t>https://www.unicef.org/child-rights-convention/convention-text</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lang="en-GB" sz="1400" dirty="0">
                <a:latin typeface="Calibri" panose="020F0502020204030204" pitchFamily="34" charset="0"/>
                <a:ea typeface="Calibri" panose="020F0502020204030204" pitchFamily="34" charset="0"/>
                <a:cs typeface="Calibri" panose="020F0502020204030204" pitchFamily="34" charset="0"/>
              </a:rPr>
              <a:t>(Accessed: 11 Dec. 2025).</a:t>
            </a:r>
            <a:endPar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1" name="Rectangle 5">
            <a:extLst>
              <a:ext uri="{FF2B5EF4-FFF2-40B4-BE49-F238E27FC236}">
                <a16:creationId xmlns:a16="http://schemas.microsoft.com/office/drawing/2014/main" id="{7FE68C37-E43C-B94D-9925-CDE3A81B181D}"/>
              </a:ext>
            </a:extLst>
          </p:cNvPr>
          <p:cNvSpPr>
            <a:spLocks noChangeArrowheads="1"/>
          </p:cNvSpPr>
          <p:nvPr/>
        </p:nvSpPr>
        <p:spPr bwMode="auto">
          <a:xfrm rot="10800000" flipV="1">
            <a:off x="606241" y="1956836"/>
            <a:ext cx="10019074"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Anon (n.d.)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Carl Rogers Theory</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hlinkClick r:id="rId6"/>
              </a:rPr>
              <a:t>https://ar.inspiredpencil.com/pictures-2023/carl-rogers-theory</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lang="en-GB" sz="1400" dirty="0">
                <a:latin typeface="Calibri" panose="020F0502020204030204" pitchFamily="34" charset="0"/>
                <a:ea typeface="Calibri" panose="020F0502020204030204" pitchFamily="34" charset="0"/>
                <a:cs typeface="Calibri" panose="020F0502020204030204" pitchFamily="34" charset="0"/>
              </a:rPr>
              <a:t>(Accessed: 11 Dec. 2025).</a:t>
            </a:r>
            <a:endPar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p:txBody>
      </p:sp>
      <p:sp>
        <p:nvSpPr>
          <p:cNvPr id="12" name="Rectangle 6">
            <a:extLst>
              <a:ext uri="{FF2B5EF4-FFF2-40B4-BE49-F238E27FC236}">
                <a16:creationId xmlns:a16="http://schemas.microsoft.com/office/drawing/2014/main" id="{C8A2DE4D-BB3C-EAA5-9279-83387C469C4F}"/>
              </a:ext>
            </a:extLst>
          </p:cNvPr>
          <p:cNvSpPr>
            <a:spLocks noChangeArrowheads="1"/>
          </p:cNvSpPr>
          <p:nvPr/>
        </p:nvSpPr>
        <p:spPr bwMode="auto">
          <a:xfrm>
            <a:off x="606241" y="3487894"/>
            <a:ext cx="11946198"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Anon (n.d.) School support staff Archives - Independent Education Union - Queensland &amp; Northern Territory.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hlinkClick r:id="rId7"/>
              </a:rPr>
              <a:t>https://ieuqnt.org.au/category/school-support-staff/</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lang="en-GB" sz="1400" dirty="0">
                <a:latin typeface="Calibri" panose="020F0502020204030204" pitchFamily="34" charset="0"/>
                <a:ea typeface="Calibri" panose="020F0502020204030204" pitchFamily="34" charset="0"/>
                <a:cs typeface="Calibri" panose="020F0502020204030204" pitchFamily="34" charset="0"/>
              </a:rPr>
              <a:t>(Accessed: 11 Dec. 2025).</a:t>
            </a:r>
          </a:p>
          <a:p>
            <a:pPr lvl="0" eaLnBrk="0" fontAlgn="base" hangingPunct="0">
              <a:spcBef>
                <a:spcPct val="0"/>
              </a:spcBef>
              <a:spcAft>
                <a:spcPct val="0"/>
              </a:spcAft>
            </a:pPr>
            <a:endParaRPr kumimoji="0" lang="en-US" altLang="en-US" sz="1400" b="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3" name="Rectangle 7">
            <a:extLst>
              <a:ext uri="{FF2B5EF4-FFF2-40B4-BE49-F238E27FC236}">
                <a16:creationId xmlns:a16="http://schemas.microsoft.com/office/drawing/2014/main" id="{54B608EF-2EF2-97DF-76BB-ECB74BAABF64}"/>
              </a:ext>
            </a:extLst>
          </p:cNvPr>
          <p:cNvSpPr>
            <a:spLocks noChangeArrowheads="1"/>
          </p:cNvSpPr>
          <p:nvPr/>
        </p:nvSpPr>
        <p:spPr bwMode="auto">
          <a:xfrm>
            <a:off x="606241" y="3197786"/>
            <a:ext cx="10966105" cy="36009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400" dirty="0">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400" dirty="0">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400" dirty="0">
              <a:latin typeface="Calibri" panose="020F0502020204030204" pitchFamily="34" charset="0"/>
              <a:ea typeface="Calibri" panose="020F0502020204030204" pitchFamily="34" charset="0"/>
              <a:cs typeface="Calibri" panose="020F0502020204030204" pitchFamily="34" charset="0"/>
            </a:endParaRPr>
          </a:p>
          <a:p>
            <a:pPr lvl="0" eaLnBrk="0" fontAlgn="base" hangingPunct="0">
              <a:spcBef>
                <a:spcPct val="0"/>
              </a:spcBef>
              <a:spcAft>
                <a:spcPct val="0"/>
              </a:spcAft>
            </a:pPr>
            <a:r>
              <a:rPr lang="en-US" altLang="en-US" sz="1400" dirty="0">
                <a:highlight>
                  <a:srgbClr val="FFFF00"/>
                </a:highlight>
                <a:latin typeface="Calibri" panose="020F0502020204030204" pitchFamily="34" charset="0"/>
                <a:ea typeface="Calibri" panose="020F0502020204030204" pitchFamily="34" charset="0"/>
                <a:cs typeface="Calibri" panose="020F0502020204030204" pitchFamily="34" charset="0"/>
              </a:rPr>
              <a:t>I cannot type in the Review column of the reference above. You must look and name the authors. I’ll go through this with you next week. So it should be</a:t>
            </a:r>
            <a:r>
              <a:rPr lang="en-US" altLang="en-US" sz="1400" dirty="0">
                <a:latin typeface="Calibri" panose="020F0502020204030204" pitchFamily="34" charset="0"/>
                <a:ea typeface="Calibri" panose="020F0502020204030204" pitchFamily="34" charset="0"/>
                <a:cs typeface="Calibri" panose="020F0502020204030204" pitchFamily="34" charset="0"/>
              </a:rPr>
              <a:t>:</a:t>
            </a:r>
          </a:p>
          <a:p>
            <a:pPr lvl="0" eaLnBrk="0" fontAlgn="base" hangingPunct="0">
              <a:spcBef>
                <a:spcPct val="0"/>
              </a:spcBef>
              <a:spcAft>
                <a:spcPct val="0"/>
              </a:spcAft>
            </a:pPr>
            <a:endParaRPr lang="en-US" altLang="en-US" sz="1400" dirty="0">
              <a:latin typeface="Calibri" panose="020F0502020204030204" pitchFamily="34" charset="0"/>
              <a:ea typeface="Calibri" panose="020F0502020204030204" pitchFamily="34" charset="0"/>
              <a:cs typeface="Calibri" panose="020F0502020204030204" pitchFamily="34" charset="0"/>
            </a:endParaRPr>
          </a:p>
          <a:p>
            <a:pPr lvl="0" eaLnBrk="0" fontAlgn="base" hangingPunct="0">
              <a:spcBef>
                <a:spcPct val="0"/>
              </a:spcBef>
              <a:spcAft>
                <a:spcPct val="0"/>
              </a:spcAft>
            </a:pPr>
            <a:r>
              <a:rPr lang="en-US" altLang="en-US" sz="1400" dirty="0">
                <a:latin typeface="Calibri" panose="020F0502020204030204" pitchFamily="34" charset="0"/>
                <a:ea typeface="Calibri" panose="020F0502020204030204" pitchFamily="34" charset="0"/>
                <a:cs typeface="Calibri" panose="020F0502020204030204" pitchFamily="34" charset="0"/>
              </a:rPr>
              <a:t>Tolentino, J. and Taddei, P.M. (2018) </a:t>
            </a:r>
            <a:r>
              <a:rPr lang="en-US" altLang="en-US" sz="1400" i="1" dirty="0">
                <a:latin typeface="Calibri" panose="020F0502020204030204" pitchFamily="34" charset="0"/>
                <a:ea typeface="Calibri" panose="020F0502020204030204" pitchFamily="34" charset="0"/>
                <a:cs typeface="Calibri" panose="020F0502020204030204" pitchFamily="34" charset="0"/>
              </a:rPr>
              <a:t>Carl Rogers’ General Theory</a:t>
            </a:r>
            <a:r>
              <a:rPr lang="en-US" altLang="en-US" sz="1400" dirty="0">
                <a:latin typeface="Calibri" panose="020F0502020204030204" pitchFamily="34" charset="0"/>
                <a:ea typeface="Calibri" panose="020F0502020204030204" pitchFamily="34" charset="0"/>
                <a:cs typeface="Calibri" panose="020F0502020204030204" pitchFamily="34" charset="0"/>
              </a:rPr>
              <a:t>. Available at: </a:t>
            </a:r>
            <a:r>
              <a:rPr lang="en-GB" sz="1400" dirty="0">
                <a:hlinkClick r:id="rId4"/>
              </a:rPr>
              <a:t>Carl Rogers' General Theory - Social Human</a:t>
            </a:r>
            <a:r>
              <a:rPr lang="en-GB" sz="1400" dirty="0"/>
              <a:t>. (Accessed: 11 December 2025).</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400" dirty="0">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Anon (n.d.)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The potential impact of social-emotional challenges children face at school. </a:t>
            </a:r>
            <a:r>
              <a:rPr kumimoji="0" lang="en-US" altLang="en-US" sz="14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LDExplained</a:t>
            </a:r>
            <a:endPar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lvl="0" eaLnBrk="0" fontAlgn="base" hangingPunct="0">
              <a:spcBef>
                <a:spcPct val="0"/>
              </a:spcBef>
              <a:spcAft>
                <a:spcPct val="0"/>
              </a:spcAft>
            </a:pPr>
            <a:r>
              <a:rPr lang="en-US" altLang="en-US" sz="1400" i="1" dirty="0">
                <a:latin typeface="Calibri" panose="020F0502020204030204" pitchFamily="34" charset="0"/>
                <a:ea typeface="Calibri" panose="020F0502020204030204" pitchFamily="34" charset="0"/>
                <a:cs typeface="Calibri" panose="020F0502020204030204" pitchFamily="34" charset="0"/>
              </a:rPr>
              <a:t>.</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hlinkClick r:id="rId8"/>
              </a:rPr>
              <a:t>https://www.ldexplained.org/social-inclusion/social-emotional-learning-in-school/the-potential-impact-of-social-emotional-challenges-children-face-at-school/</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lang="en-GB" sz="1400" dirty="0">
                <a:latin typeface="Calibri" panose="020F0502020204030204" pitchFamily="34" charset="0"/>
                <a:ea typeface="Calibri" panose="020F0502020204030204" pitchFamily="34" charset="0"/>
                <a:cs typeface="Calibri" panose="020F0502020204030204" pitchFamily="34" charset="0"/>
              </a:rPr>
              <a:t>(Accessed: 11 Dec. 2025).</a:t>
            </a:r>
            <a:endPar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4" name="Rectangle 8">
            <a:extLst>
              <a:ext uri="{FF2B5EF4-FFF2-40B4-BE49-F238E27FC236}">
                <a16:creationId xmlns:a16="http://schemas.microsoft.com/office/drawing/2014/main" id="{49B0AF52-9AE1-9DCE-1EAB-E23ABE7474AB}"/>
              </a:ext>
            </a:extLst>
          </p:cNvPr>
          <p:cNvSpPr>
            <a:spLocks noChangeArrowheads="1"/>
          </p:cNvSpPr>
          <p:nvPr/>
        </p:nvSpPr>
        <p:spPr bwMode="auto">
          <a:xfrm rot="10800000" flipV="1">
            <a:off x="606241" y="2677609"/>
            <a:ext cx="10667999"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Anon (n.d.)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Happy Kids In School</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hlinkClick r:id="rId9"/>
              </a:rPr>
              <a:t>https://ar.inspiredpencil.com/pictures-2023/happy-kids-in-school</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lang="en-GB" sz="1400" dirty="0">
                <a:latin typeface="Calibri" panose="020F0502020204030204" pitchFamily="34" charset="0"/>
                <a:ea typeface="Calibri" panose="020F0502020204030204" pitchFamily="34" charset="0"/>
                <a:cs typeface="Calibri" panose="020F0502020204030204" pitchFamily="34" charset="0"/>
              </a:rPr>
              <a:t>(Accessed: 11 Dec. 2025).</a:t>
            </a:r>
            <a:endPar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5" name="Rectangle 9">
            <a:extLst>
              <a:ext uri="{FF2B5EF4-FFF2-40B4-BE49-F238E27FC236}">
                <a16:creationId xmlns:a16="http://schemas.microsoft.com/office/drawing/2014/main" id="{929D2653-3F74-AD56-8E73-BDECE569AB37}"/>
              </a:ext>
            </a:extLst>
          </p:cNvPr>
          <p:cNvSpPr>
            <a:spLocks noChangeArrowheads="1"/>
          </p:cNvSpPr>
          <p:nvPr/>
        </p:nvSpPr>
        <p:spPr bwMode="auto">
          <a:xfrm rot="10800000" flipV="1">
            <a:off x="606243" y="2983009"/>
            <a:ext cx="10667998" cy="8002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Anon (n.d.) </a:t>
            </a:r>
            <a:r>
              <a:rPr kumimoji="0" lang="en-US" altLang="en-US" sz="1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United Nations Convention on the Rights of the Child. (Uprooted)</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hlinkClick r:id="rId10"/>
              </a:rPr>
              <a:t>https://uprootedchildren.eu/en/materials/cards/united-nations-convention-on-the/</a:t>
            </a:r>
            <a:r>
              <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lang="en-GB" sz="1400" dirty="0">
                <a:latin typeface="Calibri" panose="020F0502020204030204" pitchFamily="34" charset="0"/>
                <a:ea typeface="Calibri" panose="020F0502020204030204" pitchFamily="34" charset="0"/>
                <a:cs typeface="Calibri" panose="020F0502020204030204" pitchFamily="34" charset="0"/>
              </a:rPr>
              <a:t>(Accessed: 11 Dec. 2025).</a:t>
            </a:r>
            <a:endParaRPr kumimoji="0" lang="en-US"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66624474"/>
      </p:ext>
    </p:extLst>
  </p:cSld>
  <p:clrMapOvr>
    <a:masterClrMapping/>
  </p:clrMapOvr>
  <p:extLst>
    <p:ext uri="{6950BFC3-D8DA-4A85-94F7-54DA5524770B}">
      <p188:commentRel xmlns:p188="http://schemas.microsoft.com/office/powerpoint/2018/8/main" r:id="rId3"/>
    </p:ext>
  </p:extLst>
</p:sld>
</file>

<file path=ppt/theme/theme1.xml><?xml version="1.0" encoding="utf-8"?>
<a:theme xmlns:a="http://schemas.openxmlformats.org/drawingml/2006/main" name="HeadlinesVTI">
  <a:themeElements>
    <a:clrScheme name="Headlines">
      <a:dk1>
        <a:sysClr val="windowText" lastClr="000000"/>
      </a:dk1>
      <a:lt1>
        <a:sysClr val="window" lastClr="FFFFFF"/>
      </a:lt1>
      <a:dk2>
        <a:srgbClr val="232C41"/>
      </a:dk2>
      <a:lt2>
        <a:srgbClr val="F6F4EF"/>
      </a:lt2>
      <a:accent1>
        <a:srgbClr val="439EB7"/>
      </a:accent1>
      <a:accent2>
        <a:srgbClr val="E20E65"/>
      </a:accent2>
      <a:accent3>
        <a:srgbClr val="F59324"/>
      </a:accent3>
      <a:accent4>
        <a:srgbClr val="5046B9"/>
      </a:accent4>
      <a:accent5>
        <a:srgbClr val="5CB678"/>
      </a:accent5>
      <a:accent6>
        <a:srgbClr val="9717F7"/>
      </a:accent6>
      <a:hlink>
        <a:srgbClr val="E80095"/>
      </a:hlink>
      <a:folHlink>
        <a:srgbClr val="808080"/>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TM04033921[[fn=Damask]]</Template>
  <TotalTime>25</TotalTime>
  <Words>623</Words>
  <Application>Microsoft Office PowerPoint</Application>
  <PresentationFormat>Widescreen</PresentationFormat>
  <Paragraphs>68</Paragraphs>
  <Slides>10</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Arial</vt:lpstr>
      <vt:lpstr>Avenir Next LT Pro</vt:lpstr>
      <vt:lpstr>Calibri</vt:lpstr>
      <vt:lpstr>Sitka Banner</vt:lpstr>
      <vt:lpstr>Times New Roman</vt:lpstr>
      <vt:lpstr>HeadlinesVTI</vt:lpstr>
      <vt:lpstr>What Challenges Do Learners Face in Welsh School Settings?</vt:lpstr>
      <vt:lpstr>Challenges   </vt:lpstr>
      <vt:lpstr>Contributing factors</vt:lpstr>
      <vt:lpstr>Unconditional possitive regard </vt:lpstr>
      <vt:lpstr>Carl Rogers</vt:lpstr>
      <vt:lpstr>PowerPoint Presentation</vt:lpstr>
      <vt:lpstr>PowerPoint Presentation</vt:lpstr>
      <vt:lpstr>Overcoming challenges</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Carina Haines (2506083)</dc:creator>
  <cp:lastModifiedBy>Carina Haines (2506083)</cp:lastModifiedBy>
  <cp:revision>3</cp:revision>
  <dcterms:created xsi:type="dcterms:W3CDTF">2026-01-14T13:45:23Z</dcterms:created>
  <dcterms:modified xsi:type="dcterms:W3CDTF">2026-01-16T20:00:13Z</dcterms:modified>
</cp:coreProperties>
</file>