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7" r:id="rId2"/>
    <p:sldId id="258" r:id="rId3"/>
    <p:sldId id="259" r:id="rId4"/>
    <p:sldId id="260" r:id="rId5"/>
    <p:sldId id="270" r:id="rId6"/>
    <p:sldId id="271" r:id="rId7"/>
    <p:sldId id="268" r:id="rId8"/>
    <p:sldId id="26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9" autoAdjust="0"/>
    <p:restoredTop sz="88986" autoAdjust="0"/>
  </p:normalViewPr>
  <p:slideViewPr>
    <p:cSldViewPr snapToGrid="0">
      <p:cViewPr varScale="1">
        <p:scale>
          <a:sx n="66" d="100"/>
          <a:sy n="66" d="100"/>
        </p:scale>
        <p:origin x="4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4DB2E3-71E4-4EBA-8A35-5F02B7D8B626}" type="datetimeFigureOut">
              <a:rPr lang="en-IN" smtClean="0"/>
              <a:t>05-03-2023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050243-1E5B-4F0D-833A-D5CE07A9CADD}" type="slidenum">
              <a:rPr lang="en-IN" smtClean="0"/>
              <a:t>‹#›</a:t>
            </a:fld>
            <a:endParaRPr lang="en-IN"/>
          </a:p>
        </p:txBody>
      </p:sp>
    </p:spTree>
    <p:extLst>
      <p:ext uri="{BB962C8B-B14F-4D97-AF65-F5344CB8AC3E}">
        <p14:creationId xmlns:p14="http://schemas.microsoft.com/office/powerpoint/2010/main" val="121929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The actual aim of this assignment is to deliver knowledge on the requirement of skills such as working in teams in a workplace on the basis of health and social care services.</a:t>
            </a:r>
            <a:endParaRPr lang="en-IN" dirty="0"/>
          </a:p>
        </p:txBody>
      </p:sp>
      <p:sp>
        <p:nvSpPr>
          <p:cNvPr id="4" name="Slide Number Placeholder 3"/>
          <p:cNvSpPr>
            <a:spLocks noGrp="1"/>
          </p:cNvSpPr>
          <p:nvPr>
            <p:ph type="sldNum" sz="quarter" idx="5"/>
          </p:nvPr>
        </p:nvSpPr>
        <p:spPr/>
        <p:txBody>
          <a:bodyPr/>
          <a:lstStyle/>
          <a:p>
            <a:fld id="{EF050243-1E5B-4F0D-833A-D5CE07A9CADD}" type="slidenum">
              <a:rPr lang="en-IN" smtClean="0"/>
              <a:t>2</a:t>
            </a:fld>
            <a:endParaRPr lang="en-IN"/>
          </a:p>
        </p:txBody>
      </p:sp>
    </p:spTree>
    <p:extLst>
      <p:ext uri="{BB962C8B-B14F-4D97-AF65-F5344CB8AC3E}">
        <p14:creationId xmlns:p14="http://schemas.microsoft.com/office/powerpoint/2010/main" val="3217980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Based on the above discussion it can be inferred that teamwork in all the sectors is important to enhance the quality and production of the services.</a:t>
            </a:r>
            <a:endParaRPr lang="en-IN" dirty="0"/>
          </a:p>
        </p:txBody>
      </p:sp>
      <p:sp>
        <p:nvSpPr>
          <p:cNvPr id="4" name="Slide Number Placeholder 3"/>
          <p:cNvSpPr>
            <a:spLocks noGrp="1"/>
          </p:cNvSpPr>
          <p:nvPr>
            <p:ph type="sldNum" sz="quarter" idx="5"/>
          </p:nvPr>
        </p:nvSpPr>
        <p:spPr/>
        <p:txBody>
          <a:bodyPr/>
          <a:lstStyle/>
          <a:p>
            <a:fld id="{EF050243-1E5B-4F0D-833A-D5CE07A9CADD}" type="slidenum">
              <a:rPr lang="en-IN" smtClean="0"/>
              <a:t>3</a:t>
            </a:fld>
            <a:endParaRPr lang="en-IN"/>
          </a:p>
        </p:txBody>
      </p:sp>
    </p:spTree>
    <p:extLst>
      <p:ext uri="{BB962C8B-B14F-4D97-AF65-F5344CB8AC3E}">
        <p14:creationId xmlns:p14="http://schemas.microsoft.com/office/powerpoint/2010/main" val="1250051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Based on the above situation it is clear that providing healthcare requires diverse knowledge and through the application of teamwork knowledge from other team members can be utilised for patient care and make them recover from the current situation.</a:t>
            </a:r>
            <a:endParaRPr lang="en-IN" dirty="0"/>
          </a:p>
        </p:txBody>
      </p:sp>
      <p:sp>
        <p:nvSpPr>
          <p:cNvPr id="4" name="Slide Number Placeholder 3"/>
          <p:cNvSpPr>
            <a:spLocks noGrp="1"/>
          </p:cNvSpPr>
          <p:nvPr>
            <p:ph type="sldNum" sz="quarter" idx="5"/>
          </p:nvPr>
        </p:nvSpPr>
        <p:spPr/>
        <p:txBody>
          <a:bodyPr/>
          <a:lstStyle/>
          <a:p>
            <a:fld id="{EF050243-1E5B-4F0D-833A-D5CE07A9CADD}" type="slidenum">
              <a:rPr lang="en-IN" smtClean="0"/>
              <a:t>4</a:t>
            </a:fld>
            <a:endParaRPr lang="en-IN"/>
          </a:p>
        </p:txBody>
      </p:sp>
    </p:spTree>
    <p:extLst>
      <p:ext uri="{BB962C8B-B14F-4D97-AF65-F5344CB8AC3E}">
        <p14:creationId xmlns:p14="http://schemas.microsoft.com/office/powerpoint/2010/main" val="24521602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Considering the above practical example, it can be inferred that there is a requirement for working in teams skills in health and social care not only for delivering care but also gaining knowledge about health and social care.</a:t>
            </a:r>
            <a:endParaRPr lang="en-IN" dirty="0"/>
          </a:p>
        </p:txBody>
      </p:sp>
      <p:sp>
        <p:nvSpPr>
          <p:cNvPr id="4" name="Slide Number Placeholder 3"/>
          <p:cNvSpPr>
            <a:spLocks noGrp="1"/>
          </p:cNvSpPr>
          <p:nvPr>
            <p:ph type="sldNum" sz="quarter" idx="5"/>
          </p:nvPr>
        </p:nvSpPr>
        <p:spPr/>
        <p:txBody>
          <a:bodyPr/>
          <a:lstStyle/>
          <a:p>
            <a:fld id="{EF050243-1E5B-4F0D-833A-D5CE07A9CADD}" type="slidenum">
              <a:rPr lang="en-IN" smtClean="0"/>
              <a:t>5</a:t>
            </a:fld>
            <a:endParaRPr lang="en-IN"/>
          </a:p>
        </p:txBody>
      </p:sp>
    </p:spTree>
    <p:extLst>
      <p:ext uri="{BB962C8B-B14F-4D97-AF65-F5344CB8AC3E}">
        <p14:creationId xmlns:p14="http://schemas.microsoft.com/office/powerpoint/2010/main" val="3464032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It can be inferred from the above section that having skills related to working in a team will be helpful for me in ensuring quality and better outcomes for the patients in the future while working with a team.</a:t>
            </a:r>
            <a:endParaRPr lang="en-IN" dirty="0"/>
          </a:p>
        </p:txBody>
      </p:sp>
      <p:sp>
        <p:nvSpPr>
          <p:cNvPr id="4" name="Slide Number Placeholder 3"/>
          <p:cNvSpPr>
            <a:spLocks noGrp="1"/>
          </p:cNvSpPr>
          <p:nvPr>
            <p:ph type="sldNum" sz="quarter" idx="5"/>
          </p:nvPr>
        </p:nvSpPr>
        <p:spPr/>
        <p:txBody>
          <a:bodyPr/>
          <a:lstStyle/>
          <a:p>
            <a:fld id="{EF050243-1E5B-4F0D-833A-D5CE07A9CADD}" type="slidenum">
              <a:rPr lang="en-IN" smtClean="0"/>
              <a:t>6</a:t>
            </a:fld>
            <a:endParaRPr lang="en-IN"/>
          </a:p>
        </p:txBody>
      </p:sp>
    </p:spTree>
    <p:extLst>
      <p:ext uri="{BB962C8B-B14F-4D97-AF65-F5344CB8AC3E}">
        <p14:creationId xmlns:p14="http://schemas.microsoft.com/office/powerpoint/2010/main" val="3190472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0251E-C932-3B38-1B5F-89E94369E9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3C942EC4-3F14-1A0C-CACF-9D36303ED0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F03D96A6-436F-9160-F3DB-CE2743F4E312}"/>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5" name="Footer Placeholder 4">
            <a:extLst>
              <a:ext uri="{FF2B5EF4-FFF2-40B4-BE49-F238E27FC236}">
                <a16:creationId xmlns:a16="http://schemas.microsoft.com/office/drawing/2014/main" id="{54E8C6F4-421D-2E10-9051-8B3D9FE2D7F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E56EDEB-EBCA-5992-EDAB-FCC3070D165B}"/>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2165525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18652-E1CA-925B-7548-5311CD4CFBF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463BFB0-BAC6-3E91-8EAD-61EC6A4B1F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2EDB0F8-BA42-FED3-786E-22F1844C7B0F}"/>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5" name="Footer Placeholder 4">
            <a:extLst>
              <a:ext uri="{FF2B5EF4-FFF2-40B4-BE49-F238E27FC236}">
                <a16:creationId xmlns:a16="http://schemas.microsoft.com/office/drawing/2014/main" id="{346F8191-56D9-9883-A5D1-318C3B4AE0D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A72DD34-D24C-7590-22F5-BDDC3D4A5FD8}"/>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1720765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43EED-19CD-1284-63BC-1943C1861E5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3BA0B22-CECC-67A5-37D0-01607076CBA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79A245-2B29-C2B8-FE9F-7874E924E5F4}"/>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5" name="Footer Placeholder 4">
            <a:extLst>
              <a:ext uri="{FF2B5EF4-FFF2-40B4-BE49-F238E27FC236}">
                <a16:creationId xmlns:a16="http://schemas.microsoft.com/office/drawing/2014/main" id="{98D151EC-6233-5EB4-8764-9D36A931066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1A63C73-1B22-F740-34EE-E2B86185FD5E}"/>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1025942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4DAAE-52E3-CA13-2644-F4650700588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2CDB415-E135-70C6-AE96-7CC953B7B9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0317A89-BBCD-7BF0-5A7C-4C945E1AC8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2325C17-F99F-F88A-12D8-A89CBAA86A63}"/>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6" name="Footer Placeholder 5">
            <a:extLst>
              <a:ext uri="{FF2B5EF4-FFF2-40B4-BE49-F238E27FC236}">
                <a16:creationId xmlns:a16="http://schemas.microsoft.com/office/drawing/2014/main" id="{CE8552B8-F0AC-5B0C-9921-AE1C9F4BB52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5CA2ED2-5F87-9F12-04C0-2CC2BC9930B7}"/>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3878276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E8405-610E-7ECC-1A8A-4B4AE96F11CC}"/>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EF4F330-38D6-6A9E-5330-F56107A099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30280C-1122-3709-6E52-A3EABA8AE5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967DA45-553A-100B-BB21-D35FD6034C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FE35EA-C3AF-7D12-974F-D295CC9124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0C370FD7-DDE1-C60D-7390-5E6A004C5537}"/>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8" name="Footer Placeholder 7">
            <a:extLst>
              <a:ext uri="{FF2B5EF4-FFF2-40B4-BE49-F238E27FC236}">
                <a16:creationId xmlns:a16="http://schemas.microsoft.com/office/drawing/2014/main" id="{7A550301-55DF-F4A9-B76A-3788CF98F4E4}"/>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01535E9-07AC-DD2F-F58B-1784E33FBC24}"/>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17697721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FB091E-BA8F-0DB0-34DA-98199BBA3C1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67474C4-037C-E51E-5F74-1345FF37B1D5}"/>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4" name="Footer Placeholder 3">
            <a:extLst>
              <a:ext uri="{FF2B5EF4-FFF2-40B4-BE49-F238E27FC236}">
                <a16:creationId xmlns:a16="http://schemas.microsoft.com/office/drawing/2014/main" id="{E59D2466-A2FC-53B6-C374-D0BB4AB5B31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1004DA2-5221-B768-246C-21E0E13165BD}"/>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3502391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82599-15F7-7B9B-5EB1-09A33A876238}"/>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3" name="Footer Placeholder 2">
            <a:extLst>
              <a:ext uri="{FF2B5EF4-FFF2-40B4-BE49-F238E27FC236}">
                <a16:creationId xmlns:a16="http://schemas.microsoft.com/office/drawing/2014/main" id="{E1B953AB-6B6D-5589-C9A3-3AA6EF2FCD1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044F059-552F-3799-470B-2877C1381824}"/>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1810889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0DDFC-A544-CB2E-7DF3-A18F8928B1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0A68519-945B-1597-4CE8-4CDE962817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ABFEC4B2-200B-5738-0160-FC961378DE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55CEC0C-67CE-D360-EF40-00DB7E0FF841}"/>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6" name="Footer Placeholder 5">
            <a:extLst>
              <a:ext uri="{FF2B5EF4-FFF2-40B4-BE49-F238E27FC236}">
                <a16:creationId xmlns:a16="http://schemas.microsoft.com/office/drawing/2014/main" id="{24570E65-1211-5842-F8FA-DD75F735334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FD57F78-1F96-4F73-A541-E4337708989C}"/>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1639740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C95B6-6E91-9AC4-4D5F-60AF09D240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F571A1E7-577C-0227-B4C8-9AF5321F08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FFA8B823-85D7-8B16-3CCD-2DA489511B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A20404-E657-8151-4453-F6EC84E434FE}"/>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6" name="Footer Placeholder 5">
            <a:extLst>
              <a:ext uri="{FF2B5EF4-FFF2-40B4-BE49-F238E27FC236}">
                <a16:creationId xmlns:a16="http://schemas.microsoft.com/office/drawing/2014/main" id="{6C995212-B8F6-F5BA-9848-CDE5DF550CA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FF8F01B-2CC8-FACA-D362-EA6B4560FE1B}"/>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3945173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8C749-8E56-D2AB-E3B7-B05DB116B74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2D6FD48-9441-7391-4F12-5C5612E4DBB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697D5D0C-89B7-104B-A4F8-7809881D08A2}"/>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5" name="Footer Placeholder 4">
            <a:extLst>
              <a:ext uri="{FF2B5EF4-FFF2-40B4-BE49-F238E27FC236}">
                <a16:creationId xmlns:a16="http://schemas.microsoft.com/office/drawing/2014/main" id="{8EA561D7-D106-1C41-3C9A-EB4EB40CF5D4}"/>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2AF9C42-9698-8788-A467-2B711081A62F}"/>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2216883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7FE553-6A42-9163-F6A0-D3D270A1EDA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D319974-F11F-910B-6C99-B8963A83DCB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D738166-4178-4306-C708-105066F9BE80}"/>
              </a:ext>
            </a:extLst>
          </p:cNvPr>
          <p:cNvSpPr>
            <a:spLocks noGrp="1"/>
          </p:cNvSpPr>
          <p:nvPr>
            <p:ph type="dt" sz="half" idx="10"/>
          </p:nvPr>
        </p:nvSpPr>
        <p:spPr/>
        <p:txBody>
          <a:bodyPr/>
          <a:lstStyle/>
          <a:p>
            <a:fld id="{75E1C938-2F88-4846-8A33-EDF288626DA2}" type="datetimeFigureOut">
              <a:rPr lang="en-IN" smtClean="0"/>
              <a:t>05-03-2023</a:t>
            </a:fld>
            <a:endParaRPr lang="en-IN"/>
          </a:p>
        </p:txBody>
      </p:sp>
      <p:sp>
        <p:nvSpPr>
          <p:cNvPr id="5" name="Footer Placeholder 4">
            <a:extLst>
              <a:ext uri="{FF2B5EF4-FFF2-40B4-BE49-F238E27FC236}">
                <a16:creationId xmlns:a16="http://schemas.microsoft.com/office/drawing/2014/main" id="{3769AD86-B477-E2D9-695B-C6BDF027601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409A21E-360D-189D-8DFE-4DB92B7FC297}"/>
              </a:ext>
            </a:extLst>
          </p:cNvPr>
          <p:cNvSpPr>
            <a:spLocks noGrp="1"/>
          </p:cNvSpPr>
          <p:nvPr>
            <p:ph type="sldNum" sz="quarter" idx="12"/>
          </p:nvPr>
        </p:nvSpPr>
        <p:spPr/>
        <p:txBody>
          <a:bodyPr/>
          <a:lstStyle/>
          <a:p>
            <a:fld id="{48545403-1B38-4F47-BE95-99D12D52828D}" type="slidenum">
              <a:rPr lang="en-IN" smtClean="0"/>
              <a:t>‹#›</a:t>
            </a:fld>
            <a:endParaRPr lang="en-IN"/>
          </a:p>
        </p:txBody>
      </p:sp>
    </p:spTree>
    <p:extLst>
      <p:ext uri="{BB962C8B-B14F-4D97-AF65-F5344CB8AC3E}">
        <p14:creationId xmlns:p14="http://schemas.microsoft.com/office/powerpoint/2010/main" val="1821765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4000"/>
            <a:lum/>
          </a:blip>
          <a:srcRect/>
          <a:stretch>
            <a:fillRect t="-5000" b="-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D217A9-E787-2110-A755-56190A6F7D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F915ADE-DDEA-1B8C-10A3-0BDFB1E783D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15411D7-1BC9-3BD6-C7D1-EA63272311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E1C938-2F88-4846-8A33-EDF288626DA2}" type="datetimeFigureOut">
              <a:rPr lang="en-IN" smtClean="0"/>
              <a:t>05-03-2023</a:t>
            </a:fld>
            <a:endParaRPr lang="en-IN"/>
          </a:p>
        </p:txBody>
      </p:sp>
      <p:sp>
        <p:nvSpPr>
          <p:cNvPr id="5" name="Footer Placeholder 4">
            <a:extLst>
              <a:ext uri="{FF2B5EF4-FFF2-40B4-BE49-F238E27FC236}">
                <a16:creationId xmlns:a16="http://schemas.microsoft.com/office/drawing/2014/main" id="{C8E781DE-6F71-196F-F915-F86EECD8A9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14AC4526-990C-EBA6-9EED-CC7E752290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545403-1B38-4F47-BE95-99D12D52828D}" type="slidenum">
              <a:rPr lang="en-IN" smtClean="0"/>
              <a:t>‹#›</a:t>
            </a:fld>
            <a:endParaRPr lang="en-IN"/>
          </a:p>
        </p:txBody>
      </p:sp>
    </p:spTree>
    <p:extLst>
      <p:ext uri="{BB962C8B-B14F-4D97-AF65-F5344CB8AC3E}">
        <p14:creationId xmlns:p14="http://schemas.microsoft.com/office/powerpoint/2010/main" val="23200431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A0D03-BD1E-EFDA-F582-E77F9A7D59F5}"/>
              </a:ext>
            </a:extLst>
          </p:cNvPr>
          <p:cNvSpPr>
            <a:spLocks noGrp="1"/>
          </p:cNvSpPr>
          <p:nvPr>
            <p:ph type="title"/>
          </p:nvPr>
        </p:nvSpPr>
        <p:spPr>
          <a:xfrm>
            <a:off x="622300" y="798287"/>
            <a:ext cx="10793186" cy="4332514"/>
          </a:xfrm>
        </p:spPr>
        <p:txBody>
          <a:bodyPr>
            <a:noAutofit/>
          </a:bodyPr>
          <a:lstStyle/>
          <a:p>
            <a:pPr algn="ctr">
              <a:lnSpc>
                <a:spcPct val="150000"/>
              </a:lnSpc>
            </a:pPr>
            <a:r>
              <a:rPr lang="en-IN" sz="3200" b="1" dirty="0">
                <a:effectLst/>
                <a:latin typeface="Times New Roman" panose="02020603050405020304" pitchFamily="18" charset="0"/>
                <a:ea typeface="Arial" panose="020B0604020202020204" pitchFamily="34" charset="0"/>
                <a:cs typeface="Times New Roman" panose="02020603050405020304" pitchFamily="18" charset="0"/>
              </a:rPr>
              <a:t>Key Skills Presentation</a:t>
            </a:r>
            <a:br>
              <a:rPr lang="en-IN" sz="2400" b="1" dirty="0">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err="1">
                <a:effectLst/>
                <a:latin typeface="Times New Roman" panose="02020603050405020304" pitchFamily="18" charset="0"/>
                <a:ea typeface="Arial" panose="020B0604020202020204" pitchFamily="34" charset="0"/>
                <a:cs typeface="Times New Roman" panose="02020603050405020304" pitchFamily="18" charset="0"/>
              </a:rPr>
              <a:t>Name:Valentina-Isabela</a:t>
            </a: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 Bordea</a:t>
            </a:r>
            <a:br>
              <a:rPr lang="en-IN" sz="2400" b="1" dirty="0">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Student number: 2133347</a:t>
            </a:r>
            <a:br>
              <a:rPr lang="en-IN" sz="2400" b="1" dirty="0">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Module: Professional Development within Health and Social Care</a:t>
            </a:r>
            <a:br>
              <a:rPr lang="en-IN" sz="2400" b="1" dirty="0">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Module Code: LCHS4005</a:t>
            </a:r>
            <a:br>
              <a:rPr lang="en-IN" sz="2400" b="1" dirty="0">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Assignment Number: Part 1</a:t>
            </a:r>
            <a:br>
              <a:rPr lang="en-IN" sz="2400" b="1" dirty="0">
                <a:effectLst/>
                <a:latin typeface="Times New Roman" panose="02020603050405020304" pitchFamily="18" charset="0"/>
                <a:ea typeface="Arial" panose="020B0604020202020204" pitchFamily="34" charset="0"/>
                <a:cs typeface="Times New Roman" panose="02020603050405020304" pitchFamily="18" charset="0"/>
              </a:rPr>
            </a:b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Lecturer: </a:t>
            </a:r>
            <a:r>
              <a:rPr lang="en-IN" sz="2400" b="1" dirty="0" err="1">
                <a:effectLst/>
                <a:latin typeface="Times New Roman" panose="02020603050405020304" pitchFamily="18" charset="0"/>
                <a:ea typeface="Arial" panose="020B0604020202020204" pitchFamily="34" charset="0"/>
                <a:cs typeface="Times New Roman" panose="02020603050405020304" pitchFamily="18" charset="0"/>
              </a:rPr>
              <a:t>Opeyemil</a:t>
            </a:r>
            <a:r>
              <a:rPr lang="en-IN" sz="2400" b="1" dirty="0">
                <a:effectLst/>
                <a:latin typeface="Times New Roman" panose="02020603050405020304" pitchFamily="18" charset="0"/>
                <a:ea typeface="Arial" panose="020B0604020202020204" pitchFamily="34" charset="0"/>
                <a:cs typeface="Times New Roman" panose="02020603050405020304" pitchFamily="18" charset="0"/>
              </a:rPr>
              <a:t> </a:t>
            </a:r>
            <a:r>
              <a:rPr lang="en-IN" sz="2400" b="1" dirty="0" err="1">
                <a:effectLst/>
                <a:latin typeface="Times New Roman" panose="02020603050405020304" pitchFamily="18" charset="0"/>
                <a:ea typeface="Arial" panose="020B0604020202020204" pitchFamily="34" charset="0"/>
                <a:cs typeface="Times New Roman" panose="02020603050405020304" pitchFamily="18" charset="0"/>
              </a:rPr>
              <a:t>Odejimi</a:t>
            </a:r>
            <a:endParaRPr lang="en-IN" sz="2400" b="1"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434219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B8F46-3285-309A-C54A-CAF24C38C852}"/>
              </a:ext>
            </a:extLst>
          </p:cNvPr>
          <p:cNvSpPr>
            <a:spLocks noGrp="1"/>
          </p:cNvSpPr>
          <p:nvPr>
            <p:ph type="title"/>
          </p:nvPr>
        </p:nvSpPr>
        <p:spPr/>
        <p:txBody>
          <a:bodyPr>
            <a:normAutofit/>
          </a:bodyPr>
          <a:lstStyle/>
          <a:p>
            <a:pPr algn="ctr"/>
            <a:r>
              <a:rPr lang="en-GB" sz="2400" b="1" dirty="0">
                <a:solidFill>
                  <a:srgbClr val="000000"/>
                </a:solidFill>
                <a:effectLst/>
                <a:latin typeface="Times New Roman" panose="02020603050405020304" pitchFamily="18" charset="0"/>
                <a:ea typeface="Arial" panose="020B0604020202020204" pitchFamily="34" charset="0"/>
                <a:cs typeface="Times New Roman" panose="02020603050405020304" pitchFamily="18" charset="0"/>
              </a:rPr>
              <a:t>INTRODUCTION</a:t>
            </a:r>
            <a:endParaRPr lang="en-IN"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BC365AF-00A7-53E8-555C-EB5B35A90417}"/>
              </a:ext>
            </a:extLst>
          </p:cNvPr>
          <p:cNvSpPr>
            <a:spLocks noGrp="1"/>
          </p:cNvSpPr>
          <p:nvPr>
            <p:ph idx="1"/>
          </p:nvPr>
        </p:nvSpPr>
        <p:spPr>
          <a:xfrm>
            <a:off x="88900" y="1979449"/>
            <a:ext cx="6007100" cy="4192751"/>
          </a:xfrm>
        </p:spPr>
        <p:txBody>
          <a:bodyPr>
            <a:noAutofit/>
          </a:bodyPr>
          <a:lstStyle/>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Health care and social care services required several skills such as Time management, teamwork flexibility and many more.</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In health and social care, services skills help in empathising and sympathising with difficult situations by utilising </a:t>
            </a:r>
            <a:r>
              <a:rPr lang="en-GB" sz="1600" b="1" i="1" u="none" strike="noStrike" dirty="0">
                <a:effectLst/>
                <a:latin typeface="Times New Roman" panose="02020603050405020304" pitchFamily="18" charset="0"/>
                <a:ea typeface="Times New Roman" panose="02020603050405020304" pitchFamily="18" charset="0"/>
              </a:rPr>
              <a:t>working in team skills </a:t>
            </a:r>
            <a:r>
              <a:rPr lang="en-GB" sz="1600" u="none" strike="noStrike" dirty="0">
                <a:effectLst/>
                <a:latin typeface="Times New Roman" panose="02020603050405020304" pitchFamily="18" charset="0"/>
                <a:ea typeface="Times New Roman" panose="02020603050405020304" pitchFamily="18" charset="0"/>
              </a:rPr>
              <a:t>(</a:t>
            </a:r>
            <a:r>
              <a:rPr lang="en-US" sz="1600" dirty="0" err="1">
                <a:solidFill>
                  <a:srgbClr val="222222"/>
                </a:solidFill>
                <a:latin typeface="Times New Roman" panose="02020603050405020304" pitchFamily="18" charset="0"/>
                <a:cs typeface="Times New Roman" panose="02020603050405020304" pitchFamily="18" charset="0"/>
              </a:rPr>
              <a:t>Prineas</a:t>
            </a:r>
            <a:r>
              <a:rPr lang="en-US" sz="1600" dirty="0">
                <a:solidFill>
                  <a:srgbClr val="222222"/>
                </a:solidFill>
                <a:latin typeface="Times New Roman" panose="02020603050405020304" pitchFamily="18" charset="0"/>
                <a:cs typeface="Times New Roman" panose="02020603050405020304" pitchFamily="18" charset="0"/>
              </a:rPr>
              <a:t> </a:t>
            </a:r>
            <a:r>
              <a:rPr lang="en-US" sz="1600" i="1" dirty="0">
                <a:solidFill>
                  <a:srgbClr val="222222"/>
                </a:solidFill>
                <a:latin typeface="Times New Roman" panose="02020603050405020304" pitchFamily="18" charset="0"/>
                <a:cs typeface="Times New Roman" panose="02020603050405020304" pitchFamily="18" charset="0"/>
              </a:rPr>
              <a:t>et al. </a:t>
            </a:r>
            <a:r>
              <a:rPr lang="en-US" sz="1600" dirty="0">
                <a:solidFill>
                  <a:srgbClr val="222222"/>
                </a:solidFill>
                <a:latin typeface="Times New Roman" panose="02020603050405020304" pitchFamily="18" charset="0"/>
                <a:cs typeface="Times New Roman" panose="02020603050405020304" pitchFamily="18" charset="0"/>
              </a:rPr>
              <a:t>2021)</a:t>
            </a:r>
            <a:r>
              <a:rPr lang="en-GB" sz="1600" u="none" strike="noStrike" dirty="0">
                <a:effectLst/>
                <a:latin typeface="Times New Roman" panose="02020603050405020304" pitchFamily="18" charset="0"/>
                <a:ea typeface="Times New Roman" panose="02020603050405020304" pitchFamily="18" charset="0"/>
              </a:rPr>
              <a:t>.</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In the following assignment discussion about handling a patient with burn trauma will be presented.</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The major scope of the assignment is gathering knowledge about using </a:t>
            </a:r>
            <a:r>
              <a:rPr lang="en-GB" sz="1600" b="1" i="1" dirty="0">
                <a:effectLst/>
                <a:latin typeface="Times New Roman" panose="02020603050405020304" pitchFamily="18" charset="0"/>
                <a:ea typeface="Times New Roman" panose="02020603050405020304" pitchFamily="18" charset="0"/>
              </a:rPr>
              <a:t>“Working in teams” </a:t>
            </a:r>
            <a:r>
              <a:rPr lang="en-GB" sz="1600" dirty="0">
                <a:effectLst/>
                <a:latin typeface="Times New Roman" panose="02020603050405020304" pitchFamily="18" charset="0"/>
                <a:ea typeface="Times New Roman" panose="02020603050405020304" pitchFamily="18" charset="0"/>
              </a:rPr>
              <a:t>skills in relevance to health and social care services.</a:t>
            </a:r>
            <a:endParaRPr lang="en-IN" sz="16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96868F8-C95D-3FB3-A2BE-863869931238}"/>
              </a:ext>
            </a:extLst>
          </p:cNvPr>
          <p:cNvPicPr>
            <a:picLocks noChangeAspect="1"/>
          </p:cNvPicPr>
          <p:nvPr/>
        </p:nvPicPr>
        <p:blipFill>
          <a:blip r:embed="rId3"/>
          <a:stretch>
            <a:fillRect/>
          </a:stretch>
        </p:blipFill>
        <p:spPr>
          <a:xfrm>
            <a:off x="6812105" y="2311400"/>
            <a:ext cx="4541695" cy="33147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43808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3FDB5-A467-E361-B00E-23F90F709F74}"/>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Times New Roman" panose="02020603050405020304" pitchFamily="18" charset="0"/>
              </a:rPr>
              <a:t>DESCRIPTION OF THE CHOSEN SKILL (WORKING IN TEAMS)</a:t>
            </a:r>
            <a:endParaRPr lang="en-IN"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6344744-A463-463A-E081-1C859A2D7A28}"/>
              </a:ext>
            </a:extLst>
          </p:cNvPr>
          <p:cNvSpPr>
            <a:spLocks noGrp="1"/>
          </p:cNvSpPr>
          <p:nvPr>
            <p:ph idx="1"/>
          </p:nvPr>
        </p:nvSpPr>
        <p:spPr>
          <a:xfrm>
            <a:off x="5867400" y="2128674"/>
            <a:ext cx="5994400" cy="4145126"/>
          </a:xfrm>
        </p:spPr>
        <p:txBody>
          <a:bodyPr>
            <a:noAutofit/>
          </a:bodyPr>
          <a:lstStyle/>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Working in teams is the process of working collaboratively in a group to achieve a goal. </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The skill of working in a team refers to one of the key requirements in recent multidisciplinary and complex systems of delivering care (Neuhaus </a:t>
            </a:r>
            <a:r>
              <a:rPr lang="en-GB" sz="1600" i="1" u="none" strike="noStrike" dirty="0">
                <a:effectLst/>
                <a:latin typeface="Times New Roman" panose="02020603050405020304" pitchFamily="18" charset="0"/>
                <a:ea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rPr>
              <a:t> 2020, p. 13).</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It is evident that collaborative problem-solving mainly leads to better outcomes. </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It is seen that team-based care in health care can ensure safety, efficiency and quality.</a:t>
            </a:r>
            <a:endParaRPr lang="en-US" sz="1600" b="0" i="0" u="none" strike="noStrike" dirty="0">
              <a:effectLst/>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8539C99A-4A34-2049-0D73-B37013D27B61}"/>
              </a:ext>
            </a:extLst>
          </p:cNvPr>
          <p:cNvPicPr>
            <a:picLocks noChangeAspect="1"/>
          </p:cNvPicPr>
          <p:nvPr/>
        </p:nvPicPr>
        <p:blipFill>
          <a:blip r:embed="rId3"/>
          <a:stretch>
            <a:fillRect/>
          </a:stretch>
        </p:blipFill>
        <p:spPr>
          <a:xfrm>
            <a:off x="330200" y="2217574"/>
            <a:ext cx="4752975" cy="361172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928565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6E546-9FA3-520A-6E80-3F55C41117CB}"/>
              </a:ext>
            </a:extLst>
          </p:cNvPr>
          <p:cNvSpPr>
            <a:spLocks noGrp="1"/>
          </p:cNvSpPr>
          <p:nvPr>
            <p:ph type="title"/>
          </p:nvPr>
        </p:nvSpPr>
        <p:spPr>
          <a:xfrm>
            <a:off x="838200" y="98425"/>
            <a:ext cx="10515600" cy="1325563"/>
          </a:xfrm>
        </p:spPr>
        <p:txBody>
          <a:bodyPr>
            <a:normAutofit/>
          </a:bodyPr>
          <a:lstStyle/>
          <a:p>
            <a:pPr algn="ctr"/>
            <a:r>
              <a:rPr lang="en-GB" sz="2400" b="1" dirty="0">
                <a:effectLst/>
                <a:latin typeface="Times New Roman" panose="02020603050405020304" pitchFamily="18" charset="0"/>
                <a:ea typeface="Times New Roman" panose="02020603050405020304" pitchFamily="18" charset="0"/>
              </a:rPr>
              <a:t>RELEVANCY OF THE CHOSEN SKILL IN HEALTHCARE</a:t>
            </a:r>
            <a:endParaRPr lang="en-IN" sz="2400" b="1" dirty="0"/>
          </a:p>
        </p:txBody>
      </p:sp>
      <p:sp>
        <p:nvSpPr>
          <p:cNvPr id="3" name="Content Placeholder 2">
            <a:extLst>
              <a:ext uri="{FF2B5EF4-FFF2-40B4-BE49-F238E27FC236}">
                <a16:creationId xmlns:a16="http://schemas.microsoft.com/office/drawing/2014/main" id="{085E85DA-0590-6954-B8A7-81BC580F2910}"/>
              </a:ext>
            </a:extLst>
          </p:cNvPr>
          <p:cNvSpPr>
            <a:spLocks noGrp="1"/>
          </p:cNvSpPr>
          <p:nvPr>
            <p:ph idx="1"/>
          </p:nvPr>
        </p:nvSpPr>
        <p:spPr>
          <a:xfrm>
            <a:off x="190500" y="1534949"/>
            <a:ext cx="5562600" cy="4957926"/>
          </a:xfrm>
        </p:spPr>
        <p:txBody>
          <a:bodyPr>
            <a:noAutofit/>
          </a:bodyPr>
          <a:lstStyle/>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In the healthcare sector skills of working in a team helps to provide quality care to a patient.</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For example, once delivering care to 58-year-old burn patient teamwork skills were helpful (</a:t>
            </a:r>
            <a:r>
              <a:rPr lang="en-GB" sz="1600" u="none" strike="noStrike" dirty="0" err="1">
                <a:effectLst/>
                <a:latin typeface="Times New Roman" panose="02020603050405020304" pitchFamily="18" charset="0"/>
                <a:ea typeface="Times New Roman" panose="02020603050405020304" pitchFamily="18" charset="0"/>
              </a:rPr>
              <a:t>Litt</a:t>
            </a:r>
            <a:r>
              <a:rPr lang="en-GB" sz="1600" u="none" strike="noStrike" dirty="0">
                <a:effectLst/>
                <a:latin typeface="Times New Roman" panose="02020603050405020304" pitchFamily="18" charset="0"/>
                <a:ea typeface="Times New Roman" panose="02020603050405020304" pitchFamily="18" charset="0"/>
              </a:rPr>
              <a:t> </a:t>
            </a:r>
            <a:r>
              <a:rPr lang="en-GB" sz="1600" i="1" u="none" strike="noStrike" dirty="0">
                <a:effectLst/>
                <a:latin typeface="Times New Roman" panose="02020603050405020304" pitchFamily="18" charset="0"/>
                <a:ea typeface="Times New Roman" panose="02020603050405020304" pitchFamily="18" charset="0"/>
              </a:rPr>
              <a:t>et al.</a:t>
            </a:r>
            <a:r>
              <a:rPr lang="en-GB" sz="1600" u="none" strike="noStrike" dirty="0">
                <a:effectLst/>
                <a:latin typeface="Times New Roman" panose="02020603050405020304" pitchFamily="18" charset="0"/>
                <a:ea typeface="Times New Roman" panose="02020603050405020304" pitchFamily="18" charset="0"/>
              </a:rPr>
              <a:t> 2018, p. 444).</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The care was provided by a team comprising nurses, therapists and other healthcare experts who worked collaboratively in maximising the outcome of the patient.</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Similarly, I will be working collaboratively with my peers while gaining their adopt insight for patients to be provided with proper care and generate the maximal outcome.</a:t>
            </a:r>
            <a:endParaRPr lang="en-US" sz="1600" b="0" i="0" u="none" strike="noStrike" dirty="0">
              <a:effectLst/>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BB10347B-3034-9CFF-08D8-032DECF52A23}"/>
              </a:ext>
            </a:extLst>
          </p:cNvPr>
          <p:cNvPicPr>
            <a:picLocks noChangeAspect="1"/>
          </p:cNvPicPr>
          <p:nvPr/>
        </p:nvPicPr>
        <p:blipFill>
          <a:blip r:embed="rId3"/>
          <a:stretch>
            <a:fillRect/>
          </a:stretch>
        </p:blipFill>
        <p:spPr>
          <a:xfrm>
            <a:off x="6096000" y="1695450"/>
            <a:ext cx="5476944" cy="37782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75180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DB6CD-F709-4D1C-690D-6361236FF177}"/>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Times New Roman" panose="02020603050405020304" pitchFamily="18" charset="0"/>
              </a:rPr>
              <a:t>RELEVANCE OF THE CHOSEN SKILL IN SOCIAL CARE</a:t>
            </a:r>
            <a:endParaRPr lang="en-IN" sz="2400"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3271DC5-837A-F607-97FD-81F42A419A9E}"/>
              </a:ext>
            </a:extLst>
          </p:cNvPr>
          <p:cNvSpPr txBox="1"/>
          <p:nvPr/>
        </p:nvSpPr>
        <p:spPr>
          <a:xfrm>
            <a:off x="5651500" y="2692400"/>
            <a:ext cx="6375400" cy="3416320"/>
          </a:xfrm>
          <a:prstGeom prst="rect">
            <a:avLst/>
          </a:prstGeom>
          <a:noFill/>
        </p:spPr>
        <p:txBody>
          <a:bodyPr wrap="square" rtlCol="0">
            <a:spAutoFit/>
          </a:bodyPr>
          <a:lstStyle/>
          <a:p>
            <a:pPr marL="285750" lvl="0" indent="-28575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Social care services refer to providing support for people having any mental or physical illness.</a:t>
            </a:r>
            <a:endParaRPr lang="en-IN" sz="1600" u="none" strike="noStrike" dirty="0">
              <a:effectLst/>
              <a:latin typeface="Times New Roman" panose="02020603050405020304" pitchFamily="18" charset="0"/>
              <a:ea typeface="Times New Roman" panose="02020603050405020304" pitchFamily="18" charset="0"/>
            </a:endParaRPr>
          </a:p>
          <a:p>
            <a:pPr marL="285750" lvl="0" indent="-28575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In delivering care for this patient collaborative work from nurses, and social workers are also needed</a:t>
            </a:r>
            <a:endParaRPr lang="en-IN" sz="1600" u="none" strike="noStrike" dirty="0">
              <a:effectLst/>
              <a:latin typeface="Times New Roman" panose="02020603050405020304" pitchFamily="18" charset="0"/>
              <a:ea typeface="Times New Roman" panose="02020603050405020304" pitchFamily="18" charset="0"/>
            </a:endParaRPr>
          </a:p>
          <a:p>
            <a:pPr marL="285750" lvl="0" indent="-285750" algn="just">
              <a:lnSpc>
                <a:spcPct val="150000"/>
              </a:lnSpc>
              <a:buFont typeface="Arial" panose="020B0604020202020204" pitchFamily="34" charset="0"/>
              <a:buChar char="•"/>
            </a:pPr>
            <a:r>
              <a:rPr lang="en-GB" sz="1600" u="none" strike="noStrike" dirty="0">
                <a:effectLst/>
                <a:latin typeface="Times New Roman" panose="02020603050405020304" pitchFamily="18" charset="0"/>
                <a:ea typeface="Times New Roman" panose="02020603050405020304" pitchFamily="18" charset="0"/>
              </a:rPr>
              <a:t>The care was provided to the patient by the team after returning home in the form of wound care (</a:t>
            </a:r>
            <a:r>
              <a:rPr lang="en-GB" sz="1600" u="none" strike="noStrike" dirty="0" err="1">
                <a:effectLst/>
                <a:latin typeface="Times New Roman" panose="02020603050405020304" pitchFamily="18" charset="0"/>
                <a:ea typeface="Times New Roman" panose="02020603050405020304" pitchFamily="18" charset="0"/>
              </a:rPr>
              <a:t>Litt</a:t>
            </a:r>
            <a:r>
              <a:rPr lang="en-GB" sz="1600" u="none" strike="noStrike" dirty="0">
                <a:effectLst/>
                <a:latin typeface="Times New Roman" panose="02020603050405020304" pitchFamily="18" charset="0"/>
                <a:ea typeface="Times New Roman" panose="02020603050405020304" pitchFamily="18" charset="0"/>
              </a:rPr>
              <a:t> </a:t>
            </a:r>
            <a:r>
              <a:rPr lang="en-GB" sz="1600" i="1" u="none" strike="noStrike" dirty="0">
                <a:effectLst/>
                <a:latin typeface="Times New Roman" panose="02020603050405020304" pitchFamily="18" charset="0"/>
                <a:ea typeface="Times New Roman" panose="02020603050405020304" pitchFamily="18" charset="0"/>
              </a:rPr>
              <a:t>et al. </a:t>
            </a:r>
            <a:r>
              <a:rPr lang="en-GB" sz="1600" u="none" strike="noStrike" dirty="0">
                <a:effectLst/>
                <a:latin typeface="Times New Roman" panose="02020603050405020304" pitchFamily="18" charset="0"/>
                <a:ea typeface="Times New Roman" panose="02020603050405020304" pitchFamily="18" charset="0"/>
              </a:rPr>
              <a:t>2018, p. 444). </a:t>
            </a:r>
            <a:endParaRPr lang="en-IN" sz="1600" u="none" strike="noStrike" dirty="0">
              <a:effectLst/>
              <a:latin typeface="Times New Roman" panose="02020603050405020304" pitchFamily="18" charset="0"/>
              <a:ea typeface="Times New Roman" panose="02020603050405020304" pitchFamily="18" charset="0"/>
            </a:endParaRPr>
          </a:p>
          <a:p>
            <a:pPr marL="285750" indent="-285750" algn="just">
              <a:lnSpc>
                <a:spcPct val="150000"/>
              </a:lnSpc>
              <a:buFont typeface="Arial" panose="020B0604020202020204" pitchFamily="34" charset="0"/>
              <a:buChar char="•"/>
            </a:pPr>
            <a:r>
              <a:rPr lang="en-GB" sz="1600" dirty="0">
                <a:effectLst/>
                <a:latin typeface="Times New Roman" panose="02020603050405020304" pitchFamily="18" charset="0"/>
                <a:ea typeface="Times New Roman" panose="02020603050405020304" pitchFamily="18" charset="0"/>
              </a:rPr>
              <a:t>Similarly, I will be working with my team members in the future and gaining knowledge about the care to ensure quality outcomes for the patient.</a:t>
            </a:r>
            <a:endParaRPr lang="en-IN" sz="16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4349A1F-B52C-862F-0E1D-F9744521E643}"/>
              </a:ext>
            </a:extLst>
          </p:cNvPr>
          <p:cNvPicPr>
            <a:picLocks noChangeAspect="1"/>
          </p:cNvPicPr>
          <p:nvPr/>
        </p:nvPicPr>
        <p:blipFill>
          <a:blip r:embed="rId3"/>
          <a:stretch>
            <a:fillRect/>
          </a:stretch>
        </p:blipFill>
        <p:spPr>
          <a:xfrm>
            <a:off x="596901" y="2865437"/>
            <a:ext cx="4559300" cy="319903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26578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0687C-BD56-D00E-BCCA-DBCCE0E3724C}"/>
              </a:ext>
            </a:extLst>
          </p:cNvPr>
          <p:cNvSpPr>
            <a:spLocks noGrp="1"/>
          </p:cNvSpPr>
          <p:nvPr>
            <p:ph type="title"/>
          </p:nvPr>
        </p:nvSpPr>
        <p:spPr/>
        <p:txBody>
          <a:bodyPr>
            <a:normAutofit/>
          </a:bodyPr>
          <a:lstStyle/>
          <a:p>
            <a:pPr algn="ctr"/>
            <a:r>
              <a:rPr lang="en-GB" sz="2400" b="1" dirty="0">
                <a:effectLst/>
                <a:latin typeface="Times New Roman" panose="02020603050405020304" pitchFamily="18" charset="0"/>
                <a:ea typeface="Times New Roman" panose="02020603050405020304" pitchFamily="18" charset="0"/>
              </a:rPr>
              <a:t>CONCLUSION</a:t>
            </a:r>
            <a:endParaRPr lang="en-IN" sz="24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3CC7D8-BDC7-AC92-A1D9-DDD9961DE836}"/>
              </a:ext>
            </a:extLst>
          </p:cNvPr>
          <p:cNvSpPr>
            <a:spLocks noGrp="1"/>
          </p:cNvSpPr>
          <p:nvPr>
            <p:ph idx="1"/>
          </p:nvPr>
        </p:nvSpPr>
        <p:spPr>
          <a:xfrm>
            <a:off x="5715000" y="1825625"/>
            <a:ext cx="5638800" cy="4351338"/>
          </a:xfrm>
        </p:spPr>
        <p:txBody>
          <a:bodyPr>
            <a:normAutofit/>
          </a:bodyPr>
          <a:lstStyle/>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Based on the discussion it can be concluded that quality health and social care is the summation of different skills.</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u="none" strike="noStrike" dirty="0">
                <a:effectLst/>
                <a:latin typeface="Times New Roman" panose="02020603050405020304" pitchFamily="18" charset="0"/>
                <a:ea typeface="Times New Roman" panose="02020603050405020304" pitchFamily="18" charset="0"/>
              </a:rPr>
              <a:t>Discussion about the skills and knowledge required for the care of a burn patient has been provided in the above assignment.</a:t>
            </a:r>
            <a:endParaRPr lang="en-IN" sz="1600" u="none" strike="noStrike" dirty="0">
              <a:effectLst/>
              <a:latin typeface="Times New Roman" panose="02020603050405020304" pitchFamily="18" charset="0"/>
              <a:ea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rPr>
              <a:t>Considering a practical example it is proven that working in a team skill is important to deliver care for the patient.</a:t>
            </a:r>
            <a:endParaRPr lang="en-IN" sz="16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845652F-2E30-B8B2-1B5D-6BFC5C97B6AC}"/>
              </a:ext>
            </a:extLst>
          </p:cNvPr>
          <p:cNvPicPr>
            <a:picLocks noChangeAspect="1"/>
          </p:cNvPicPr>
          <p:nvPr/>
        </p:nvPicPr>
        <p:blipFill>
          <a:blip r:embed="rId3"/>
          <a:stretch>
            <a:fillRect/>
          </a:stretch>
        </p:blipFill>
        <p:spPr>
          <a:xfrm>
            <a:off x="725488" y="2061873"/>
            <a:ext cx="3402012" cy="2734254"/>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510625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25AE7-5DC0-EBA5-E9FF-11F0EFF77C7E}"/>
              </a:ext>
            </a:extLst>
          </p:cNvPr>
          <p:cNvSpPr>
            <a:spLocks noGrp="1"/>
          </p:cNvSpPr>
          <p:nvPr>
            <p:ph type="title"/>
          </p:nvPr>
        </p:nvSpPr>
        <p:spPr/>
        <p:txBody>
          <a:bodyPr>
            <a:normAutofit/>
          </a:bodyPr>
          <a:lstStyle/>
          <a:p>
            <a:pPr algn="ctr"/>
            <a:r>
              <a:rPr lang="en-US" sz="3600" b="1" dirty="0">
                <a:effectLst/>
                <a:latin typeface="Times New Roman" panose="02020603050405020304" pitchFamily="18" charset="0"/>
                <a:ea typeface="Arial" panose="020B0604020202020204" pitchFamily="34" charset="0"/>
                <a:cs typeface="Arial" panose="020B0604020202020204" pitchFamily="34" charset="0"/>
              </a:rPr>
              <a:t>REFERENCE LIST</a:t>
            </a:r>
            <a:br>
              <a:rPr lang="en-IN" sz="3600" dirty="0">
                <a:effectLst/>
                <a:latin typeface="Times New Roman" panose="02020603050405020304" pitchFamily="18" charset="0"/>
                <a:ea typeface="Arial" panose="020B0604020202020204" pitchFamily="34" charset="0"/>
                <a:cs typeface="Arial" panose="020B0604020202020204" pitchFamily="34" charset="0"/>
              </a:rPr>
            </a:br>
            <a:endParaRPr lang="en-IN" sz="3600" dirty="0"/>
          </a:p>
        </p:txBody>
      </p:sp>
      <p:sp>
        <p:nvSpPr>
          <p:cNvPr id="3" name="Content Placeholder 2">
            <a:extLst>
              <a:ext uri="{FF2B5EF4-FFF2-40B4-BE49-F238E27FC236}">
                <a16:creationId xmlns:a16="http://schemas.microsoft.com/office/drawing/2014/main" id="{B2FD3712-68A6-1498-B673-660CEB0EF86C}"/>
              </a:ext>
            </a:extLst>
          </p:cNvPr>
          <p:cNvSpPr>
            <a:spLocks noGrp="1"/>
          </p:cNvSpPr>
          <p:nvPr>
            <p:ph idx="1"/>
          </p:nvPr>
        </p:nvSpPr>
        <p:spPr>
          <a:xfrm>
            <a:off x="723900" y="1690688"/>
            <a:ext cx="10515600" cy="4351338"/>
          </a:xfrm>
        </p:spPr>
        <p:txBody>
          <a:bodyPr>
            <a:normAutofit/>
          </a:bodyPr>
          <a:lstStyle/>
          <a:p>
            <a:pPr algn="just">
              <a:lnSpc>
                <a:spcPct val="150000"/>
              </a:lnSpc>
            </a:pP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Litt</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J.S., (2018). ‘Evaluation and management of the burn patient: a case study and review’ .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Missouri Medicine</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115</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(5), p.443.</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Neuhaus, C., </a:t>
            </a: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Lutnæs</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D.E. and </a:t>
            </a:r>
            <a:r>
              <a:rPr lang="en-GB" sz="1600" dirty="0" err="1">
                <a:effectLst/>
                <a:latin typeface="Times New Roman" panose="02020603050405020304" pitchFamily="18" charset="0"/>
                <a:ea typeface="Times New Roman" panose="02020603050405020304" pitchFamily="18" charset="0"/>
                <a:cs typeface="Times New Roman" panose="02020603050405020304" pitchFamily="18" charset="0"/>
              </a:rPr>
              <a:t>Bergström</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J., (2020). ‘Medical teamwork and the evolution of safety science: a critical review’ .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Cognition, Technology &amp; Work</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600" i="1" dirty="0">
                <a:effectLst/>
                <a:latin typeface="Times New Roman" panose="02020603050405020304" pitchFamily="18" charset="0"/>
                <a:ea typeface="Times New Roman" panose="02020603050405020304" pitchFamily="18" charset="0"/>
                <a:cs typeface="Times New Roman" panose="02020603050405020304" pitchFamily="18" charset="0"/>
              </a:rPr>
              <a:t>22</a:t>
            </a:r>
            <a:r>
              <a:rPr lang="en-GB" sz="1600" dirty="0">
                <a:effectLst/>
                <a:latin typeface="Times New Roman" panose="02020603050405020304" pitchFamily="18" charset="0"/>
                <a:ea typeface="Times New Roman" panose="02020603050405020304" pitchFamily="18" charset="0"/>
                <a:cs typeface="Times New Roman" panose="02020603050405020304" pitchFamily="18" charset="0"/>
              </a:rPr>
              <a:t>(1), pp.13-27.</a:t>
            </a:r>
          </a:p>
          <a:p>
            <a:pPr algn="just">
              <a:lnSpc>
                <a:spcPct val="150000"/>
              </a:lnSpc>
            </a:pPr>
            <a:r>
              <a:rPr lang="en-US" sz="1600" dirty="0" err="1">
                <a:solidFill>
                  <a:srgbClr val="222222"/>
                </a:solidFill>
                <a:latin typeface="Times New Roman" panose="02020603050405020304" pitchFamily="18" charset="0"/>
                <a:cs typeface="Times New Roman" panose="02020603050405020304" pitchFamily="18" charset="0"/>
              </a:rPr>
              <a:t>Prineas</a:t>
            </a:r>
            <a:r>
              <a:rPr lang="en-US" sz="1600" dirty="0">
                <a:solidFill>
                  <a:srgbClr val="222222"/>
                </a:solidFill>
                <a:latin typeface="Times New Roman" panose="02020603050405020304" pitchFamily="18" charset="0"/>
                <a:cs typeface="Times New Roman" panose="02020603050405020304" pitchFamily="18" charset="0"/>
              </a:rPr>
              <a:t>, S., Mosier, K., </a:t>
            </a:r>
            <a:r>
              <a:rPr lang="en-US" sz="1600" dirty="0" err="1">
                <a:solidFill>
                  <a:srgbClr val="222222"/>
                </a:solidFill>
                <a:latin typeface="Times New Roman" panose="02020603050405020304" pitchFamily="18" charset="0"/>
                <a:cs typeface="Times New Roman" panose="02020603050405020304" pitchFamily="18" charset="0"/>
              </a:rPr>
              <a:t>Mirko</a:t>
            </a:r>
            <a:r>
              <a:rPr lang="en-US" sz="1600" dirty="0">
                <a:solidFill>
                  <a:srgbClr val="222222"/>
                </a:solidFill>
                <a:latin typeface="Times New Roman" panose="02020603050405020304" pitchFamily="18" charset="0"/>
                <a:cs typeface="Times New Roman" panose="02020603050405020304" pitchFamily="18" charset="0"/>
              </a:rPr>
              <a:t>, C. and </a:t>
            </a:r>
            <a:r>
              <a:rPr lang="en-US" sz="1600" dirty="0" err="1">
                <a:solidFill>
                  <a:srgbClr val="222222"/>
                </a:solidFill>
                <a:latin typeface="Times New Roman" panose="02020603050405020304" pitchFamily="18" charset="0"/>
                <a:cs typeface="Times New Roman" panose="02020603050405020304" pitchFamily="18" charset="0"/>
              </a:rPr>
              <a:t>Guicciardi</a:t>
            </a:r>
            <a:r>
              <a:rPr lang="en-US" sz="1600" dirty="0">
                <a:solidFill>
                  <a:srgbClr val="222222"/>
                </a:solidFill>
                <a:latin typeface="Times New Roman" panose="02020603050405020304" pitchFamily="18" charset="0"/>
                <a:cs typeface="Times New Roman" panose="02020603050405020304" pitchFamily="18" charset="0"/>
              </a:rPr>
              <a:t>, S., 2021. Non-technical skills in healthcare. </a:t>
            </a:r>
            <a:r>
              <a:rPr lang="en-US" sz="1600" i="1" dirty="0">
                <a:solidFill>
                  <a:srgbClr val="222222"/>
                </a:solidFill>
                <a:latin typeface="Times New Roman" panose="02020603050405020304" pitchFamily="18" charset="0"/>
                <a:cs typeface="Times New Roman" panose="02020603050405020304" pitchFamily="18" charset="0"/>
              </a:rPr>
              <a:t>Textbook of patient safety and clinical risk management</a:t>
            </a:r>
            <a:r>
              <a:rPr lang="en-US" sz="1600" dirty="0">
                <a:solidFill>
                  <a:srgbClr val="222222"/>
                </a:solidFill>
                <a:latin typeface="Times New Roman" panose="02020603050405020304" pitchFamily="18" charset="0"/>
                <a:cs typeface="Times New Roman" panose="02020603050405020304" pitchFamily="18" charset="0"/>
              </a:rPr>
              <a:t>, pp.413-434.</a:t>
            </a:r>
            <a:endParaRPr lang="en-IN" sz="16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endParaRPr lang="en-IN" sz="16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4556842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06D88EE-0105-65B2-2559-8BFE84EFF39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747037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796</Words>
  <Application>Microsoft Office PowerPoint</Application>
  <PresentationFormat>Widescreen</PresentationFormat>
  <Paragraphs>39</Paragraphs>
  <Slides>8</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Times New Roman</vt:lpstr>
      <vt:lpstr>Office Theme</vt:lpstr>
      <vt:lpstr>Key Skills Presentation Name:Valentina-Isabela Bordea Student number: 2133347 Module: Professional Development within Health and Social Care Module Code: LCHS4005 Assignment Number: Part 1 Lecturer: Opeyemil Odejimi</vt:lpstr>
      <vt:lpstr>INTRODUCTION</vt:lpstr>
      <vt:lpstr>DESCRIPTION OF THE CHOSEN SKILL (WORKING IN TEAMS)</vt:lpstr>
      <vt:lpstr>RELEVANCY OF THE CHOSEN SKILL IN HEALTHCARE</vt:lpstr>
      <vt:lpstr>RELEVANCE OF THE CHOSEN SKILL IN SOCIAL CARE</vt:lpstr>
      <vt:lpstr>CONCLUSION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NEW BUSINESS IDEA-GREENO SPECS</dc:title>
  <dc:creator>User</dc:creator>
  <cp:lastModifiedBy>Bordea Costel</cp:lastModifiedBy>
  <cp:revision>77</cp:revision>
  <dcterms:created xsi:type="dcterms:W3CDTF">2023-01-25T07:45:30Z</dcterms:created>
  <dcterms:modified xsi:type="dcterms:W3CDTF">2023-03-05T21:00:30Z</dcterms:modified>
</cp:coreProperties>
</file>