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9" r:id="rId4"/>
    <p:sldId id="262" r:id="rId5"/>
    <p:sldId id="256" r:id="rId6"/>
    <p:sldId id="267" r:id="rId7"/>
    <p:sldId id="266" r:id="rId8"/>
    <p:sldId id="264" r:id="rId9"/>
    <p:sldId id="265" r:id="rId10"/>
    <p:sldId id="269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985E9-C935-4D86-BEC7-55916DB2F782}" type="datetimeFigureOut">
              <a:rPr lang="en-GB" smtClean="0"/>
              <a:pPr/>
              <a:t>13/03/2022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94522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tx2"/>
                </a:solidFill>
              </a:rPr>
            </a:b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Jerusalem (69 times)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City of Peace </a:t>
            </a:r>
            <a:br>
              <a:rPr lang="en-GB" sz="2400" dirty="0">
                <a:solidFill>
                  <a:schemeClr val="tx2"/>
                </a:solidFill>
              </a:rPr>
            </a:b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Zion (154 times)</a:t>
            </a:r>
            <a:br>
              <a:rPr lang="en-GB" sz="2400" dirty="0">
                <a:solidFill>
                  <a:schemeClr val="tx2"/>
                </a:solidFill>
              </a:rPr>
            </a:br>
            <a:br>
              <a:rPr lang="en-GB" sz="2400" dirty="0">
                <a:solidFill>
                  <a:schemeClr val="tx2"/>
                </a:solidFill>
              </a:rPr>
            </a:b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3600" dirty="0" err="1">
                <a:solidFill>
                  <a:schemeClr val="tx2"/>
                </a:solidFill>
              </a:rPr>
              <a:t>Moriah</a:t>
            </a:r>
            <a:r>
              <a:rPr lang="en-GB" sz="3600" dirty="0">
                <a:solidFill>
                  <a:schemeClr val="tx2"/>
                </a:solidFill>
              </a:rPr>
              <a:t>  (twice)</a:t>
            </a:r>
            <a:br>
              <a:rPr lang="en-GB" dirty="0">
                <a:solidFill>
                  <a:schemeClr val="tx2"/>
                </a:solidFill>
              </a:rPr>
            </a:b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en-GB" sz="3200" b="1" dirty="0" err="1">
                <a:solidFill>
                  <a:schemeClr val="tx2"/>
                </a:solidFill>
              </a:rPr>
              <a:t>Moriah</a:t>
            </a:r>
            <a:r>
              <a:rPr lang="en-GB" sz="3200" b="1" dirty="0">
                <a:solidFill>
                  <a:schemeClr val="tx2"/>
                </a:solidFill>
              </a:rPr>
              <a:t>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And He said: 'Take now your son </a:t>
            </a:r>
            <a:r>
              <a:rPr lang="en-GB" sz="3200" dirty="0" err="1"/>
              <a:t>son</a:t>
            </a:r>
            <a:r>
              <a:rPr lang="en-GB" sz="3200" dirty="0"/>
              <a:t>, your only son, whom you love, Isaac, and go to the land of </a:t>
            </a:r>
            <a:r>
              <a:rPr lang="en-GB" sz="3200" dirty="0" err="1"/>
              <a:t>Moriah</a:t>
            </a:r>
            <a:r>
              <a:rPr lang="en-GB" sz="3200" dirty="0"/>
              <a:t>; and offer him there for a burnt-offering upon one of the mountains which I will tell you.'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>
                <a:solidFill>
                  <a:schemeClr val="accent2"/>
                </a:solidFill>
              </a:rPr>
              <a:t>Genesis 22.2.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dirty="0" err="1">
                <a:solidFill>
                  <a:schemeClr val="tx2"/>
                </a:solidFill>
              </a:rPr>
              <a:t>Moriah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Then Solomon began to build the house of the LORD at Jerusalem in mount </a:t>
            </a:r>
            <a:r>
              <a:rPr lang="en-GB" sz="3600" dirty="0" err="1"/>
              <a:t>Moriah</a:t>
            </a:r>
            <a:r>
              <a:rPr lang="en-GB" sz="3600" dirty="0"/>
              <a:t>, where [the LORD] appeared unto David his father; for which provision had been made in the Place of David, in the threshing floor of </a:t>
            </a:r>
            <a:r>
              <a:rPr lang="en-GB" sz="3600" dirty="0" err="1"/>
              <a:t>Ornan</a:t>
            </a:r>
            <a:r>
              <a:rPr lang="en-GB" sz="3600" dirty="0"/>
              <a:t> the </a:t>
            </a:r>
            <a:r>
              <a:rPr lang="en-GB" sz="3600" dirty="0" err="1"/>
              <a:t>Jebusite</a:t>
            </a:r>
            <a:r>
              <a:rPr lang="en-GB" sz="3600" dirty="0"/>
              <a:t>.“</a:t>
            </a:r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2 Chronicles 3.1 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4464496"/>
          </a:xfrm>
        </p:spPr>
        <p:txBody>
          <a:bodyPr>
            <a:normAutofit/>
          </a:bodyPr>
          <a:lstStyle/>
          <a:p>
            <a:r>
              <a:rPr lang="en-GB" dirty="0"/>
              <a:t>King David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King Solomon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Fall of Jerusalem (2 Kings 25)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br>
              <a:rPr lang="en-GB" sz="2200" b="1" dirty="0"/>
            </a:br>
            <a:r>
              <a:rPr lang="en-GB" sz="3600" b="1" u="sng" dirty="0">
                <a:solidFill>
                  <a:schemeClr val="tx2"/>
                </a:solidFill>
              </a:rPr>
              <a:t>Psalm 137</a:t>
            </a:r>
            <a:br>
              <a:rPr lang="en-GB" sz="2200" b="1" dirty="0"/>
            </a:br>
            <a:br>
              <a:rPr lang="en-GB" sz="2200" b="1" dirty="0"/>
            </a:br>
            <a:r>
              <a:rPr lang="en-GB" sz="2200" baseline="30000" dirty="0"/>
              <a:t>1 </a:t>
            </a:r>
            <a:r>
              <a:rPr lang="en-GB" sz="2200" dirty="0"/>
              <a:t>By the rivers of Babylon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A</a:t>
            </a:r>
            <a:r>
              <a:rPr lang="en-GB" sz="2200" baseline="30000" dirty="0"/>
              <a:t>)</a:t>
            </a:r>
            <a:r>
              <a:rPr lang="en-GB" sz="2200" dirty="0"/>
              <a:t> we sat and wept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B</a:t>
            </a:r>
            <a:r>
              <a:rPr lang="en-GB" sz="2200" baseline="30000" dirty="0"/>
              <a:t>)</a:t>
            </a:r>
            <a:br>
              <a:rPr lang="en-GB" sz="2200" dirty="0"/>
            </a:br>
            <a:r>
              <a:rPr lang="en-GB" sz="2200" dirty="0"/>
              <a:t>    when we remembered Zion.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C</a:t>
            </a:r>
            <a:r>
              <a:rPr lang="en-GB" sz="2200" baseline="30000" dirty="0"/>
              <a:t>)</a:t>
            </a:r>
            <a:br>
              <a:rPr lang="en-GB" sz="2200" dirty="0"/>
            </a:br>
            <a:r>
              <a:rPr lang="en-GB" sz="2200" baseline="30000" dirty="0"/>
              <a:t>2 </a:t>
            </a:r>
            <a:r>
              <a:rPr lang="en-GB" sz="2200" dirty="0"/>
              <a:t>There on the poplars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D</a:t>
            </a:r>
            <a:r>
              <a:rPr lang="en-GB" sz="2200" baseline="30000" dirty="0"/>
              <a:t>)</a:t>
            </a:r>
            <a:br>
              <a:rPr lang="en-GB" sz="2200" dirty="0"/>
            </a:br>
            <a:r>
              <a:rPr lang="en-GB" sz="2200" dirty="0"/>
              <a:t>    we hung our harps,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E</a:t>
            </a:r>
            <a:r>
              <a:rPr lang="en-GB" sz="2200" baseline="30000" dirty="0"/>
              <a:t>)</a:t>
            </a:r>
            <a:br>
              <a:rPr lang="en-GB" sz="2200" dirty="0"/>
            </a:br>
            <a:r>
              <a:rPr lang="en-GB" sz="2200" baseline="30000" dirty="0"/>
              <a:t>3 </a:t>
            </a:r>
            <a:r>
              <a:rPr lang="en-GB" sz="2200" dirty="0"/>
              <a:t>for there our captors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F</a:t>
            </a:r>
            <a:r>
              <a:rPr lang="en-GB" sz="2200" baseline="30000" dirty="0"/>
              <a:t>)</a:t>
            </a:r>
            <a:r>
              <a:rPr lang="en-GB" sz="2200" dirty="0"/>
              <a:t> asked us for songs,</a:t>
            </a:r>
            <a:br>
              <a:rPr lang="en-GB" sz="2200" dirty="0"/>
            </a:br>
            <a:r>
              <a:rPr lang="en-GB" sz="2200" dirty="0"/>
              <a:t>    our tormentors demanded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G</a:t>
            </a:r>
            <a:r>
              <a:rPr lang="en-GB" sz="2200" baseline="30000" dirty="0"/>
              <a:t>)</a:t>
            </a:r>
            <a:r>
              <a:rPr lang="en-GB" sz="2200" dirty="0"/>
              <a:t> songs of joy;</a:t>
            </a:r>
            <a:br>
              <a:rPr lang="en-GB" sz="2200" dirty="0"/>
            </a:br>
            <a:r>
              <a:rPr lang="en-GB" sz="2200" dirty="0"/>
              <a:t>    they said, “Sing us one of the songs of Zion!</a:t>
            </a:r>
            <a:br>
              <a:rPr lang="en-GB" sz="2200" dirty="0"/>
            </a:br>
            <a:r>
              <a:rPr lang="en-GB" sz="2200" dirty="0"/>
              <a:t>”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H</a:t>
            </a:r>
            <a:r>
              <a:rPr lang="en-GB" sz="2200" baseline="30000" dirty="0"/>
              <a:t>)</a:t>
            </a:r>
            <a:br>
              <a:rPr lang="en-GB" sz="2200" dirty="0"/>
            </a:br>
            <a:r>
              <a:rPr lang="en-GB" sz="2200" baseline="30000" dirty="0"/>
              <a:t>4 </a:t>
            </a:r>
            <a:r>
              <a:rPr lang="en-GB" sz="2200" dirty="0"/>
              <a:t>How can we sing the songs of the </a:t>
            </a:r>
            <a:r>
              <a:rPr lang="en-GB" sz="2200" cap="small" dirty="0"/>
              <a:t>Lord</a:t>
            </a:r>
            <a:r>
              <a:rPr lang="en-GB" sz="2200" baseline="30000" dirty="0"/>
              <a:t>(</a:t>
            </a:r>
            <a:r>
              <a:rPr lang="en-GB" sz="2200" baseline="30000" dirty="0">
                <a:hlinkClick r:id="" action="ppaction://noaction"/>
              </a:rPr>
              <a:t>I</a:t>
            </a:r>
            <a:r>
              <a:rPr lang="en-GB" sz="2200" baseline="30000" dirty="0"/>
              <a:t>)</a:t>
            </a:r>
            <a:br>
              <a:rPr lang="en-GB" sz="2200" dirty="0"/>
            </a:br>
            <a:r>
              <a:rPr lang="en-GB" sz="2200" dirty="0"/>
              <a:t>    while in a foreign land?</a:t>
            </a:r>
            <a:br>
              <a:rPr lang="en-GB" sz="2200" dirty="0"/>
            </a:br>
            <a:r>
              <a:rPr lang="en-GB" sz="2200" baseline="30000" dirty="0"/>
              <a:t>5 </a:t>
            </a:r>
            <a:r>
              <a:rPr lang="en-GB" sz="2200" b="1" dirty="0">
                <a:solidFill>
                  <a:schemeClr val="accent2"/>
                </a:solidFill>
              </a:rPr>
              <a:t>If I forget you,</a:t>
            </a:r>
            <a:r>
              <a:rPr lang="en-GB" sz="2200" b="1" baseline="30000" dirty="0">
                <a:solidFill>
                  <a:schemeClr val="accent2"/>
                </a:solidFill>
              </a:rPr>
              <a:t>(</a:t>
            </a:r>
            <a:r>
              <a:rPr lang="en-GB" sz="2200" b="1" baseline="30000" dirty="0">
                <a:solidFill>
                  <a:schemeClr val="accent2"/>
                </a:solidFill>
                <a:hlinkClick r:id="" action="ppaction://noaction"/>
              </a:rPr>
              <a:t>J</a:t>
            </a:r>
            <a:r>
              <a:rPr lang="en-GB" sz="2200" b="1" baseline="30000" dirty="0">
                <a:solidFill>
                  <a:schemeClr val="accent2"/>
                </a:solidFill>
              </a:rPr>
              <a:t>)</a:t>
            </a:r>
            <a:r>
              <a:rPr lang="en-GB" sz="2200" b="1" dirty="0">
                <a:solidFill>
                  <a:schemeClr val="accent2"/>
                </a:solidFill>
              </a:rPr>
              <a:t> Jerusalem,</a:t>
            </a:r>
            <a:br>
              <a:rPr lang="en-GB" sz="2200" b="1" dirty="0">
                <a:solidFill>
                  <a:schemeClr val="accent2"/>
                </a:solidFill>
              </a:rPr>
            </a:br>
            <a:r>
              <a:rPr lang="en-GB" sz="2200" b="1" dirty="0">
                <a:solidFill>
                  <a:schemeClr val="accent2"/>
                </a:solidFill>
              </a:rPr>
              <a:t>    may my right hand forget its skill.</a:t>
            </a:r>
            <a:br>
              <a:rPr lang="en-GB" sz="2200" b="1" dirty="0">
                <a:solidFill>
                  <a:schemeClr val="accent2"/>
                </a:solidFill>
              </a:rPr>
            </a:br>
            <a:r>
              <a:rPr lang="en-GB" sz="2200" b="1" baseline="30000" dirty="0">
                <a:solidFill>
                  <a:schemeClr val="accent2"/>
                </a:solidFill>
              </a:rPr>
              <a:t>6 </a:t>
            </a:r>
            <a:r>
              <a:rPr lang="en-GB" sz="2200" b="1" dirty="0">
                <a:solidFill>
                  <a:schemeClr val="accent2"/>
                </a:solidFill>
              </a:rPr>
              <a:t>May my tongue cling to the roof</a:t>
            </a:r>
            <a:r>
              <a:rPr lang="en-GB" sz="2200" b="1" baseline="30000" dirty="0">
                <a:solidFill>
                  <a:schemeClr val="accent2"/>
                </a:solidFill>
              </a:rPr>
              <a:t>(</a:t>
            </a:r>
            <a:r>
              <a:rPr lang="en-GB" sz="2200" b="1" baseline="30000" dirty="0">
                <a:solidFill>
                  <a:schemeClr val="accent2"/>
                </a:solidFill>
                <a:hlinkClick r:id="" action="ppaction://noaction"/>
              </a:rPr>
              <a:t>K</a:t>
            </a:r>
            <a:r>
              <a:rPr lang="en-GB" sz="2200" b="1" baseline="30000" dirty="0">
                <a:solidFill>
                  <a:schemeClr val="accent2"/>
                </a:solidFill>
              </a:rPr>
              <a:t>)</a:t>
            </a:r>
            <a:r>
              <a:rPr lang="en-GB" sz="2200" b="1" dirty="0">
                <a:solidFill>
                  <a:schemeClr val="accent2"/>
                </a:solidFill>
              </a:rPr>
              <a:t> of my mouth</a:t>
            </a:r>
            <a:br>
              <a:rPr lang="en-GB" sz="2200" b="1" dirty="0">
                <a:solidFill>
                  <a:schemeClr val="accent2"/>
                </a:solidFill>
              </a:rPr>
            </a:br>
            <a:r>
              <a:rPr lang="en-GB" sz="2200" b="1" dirty="0">
                <a:solidFill>
                  <a:schemeClr val="accent2"/>
                </a:solidFill>
              </a:rPr>
              <a:t>    if I do not remember</a:t>
            </a:r>
            <a:r>
              <a:rPr lang="en-GB" sz="2200" b="1" baseline="30000" dirty="0">
                <a:solidFill>
                  <a:schemeClr val="accent2"/>
                </a:solidFill>
              </a:rPr>
              <a:t>(</a:t>
            </a:r>
            <a:r>
              <a:rPr lang="en-GB" sz="2200" b="1" baseline="30000" dirty="0">
                <a:solidFill>
                  <a:schemeClr val="accent2"/>
                </a:solidFill>
                <a:hlinkClick r:id="" action="ppaction://noaction"/>
              </a:rPr>
              <a:t>L</a:t>
            </a:r>
            <a:r>
              <a:rPr lang="en-GB" sz="2200" b="1" baseline="30000" dirty="0">
                <a:solidFill>
                  <a:schemeClr val="accent2"/>
                </a:solidFill>
              </a:rPr>
              <a:t>)</a:t>
            </a:r>
            <a:r>
              <a:rPr lang="en-GB" sz="2200" b="1" dirty="0">
                <a:solidFill>
                  <a:schemeClr val="accent2"/>
                </a:solidFill>
              </a:rPr>
              <a:t> you,</a:t>
            </a:r>
            <a:br>
              <a:rPr lang="en-GB" sz="2200" b="1" dirty="0">
                <a:solidFill>
                  <a:schemeClr val="accent2"/>
                </a:solidFill>
              </a:rPr>
            </a:br>
            <a:r>
              <a:rPr lang="en-GB" sz="2200" b="1" dirty="0">
                <a:solidFill>
                  <a:schemeClr val="accent2"/>
                </a:solidFill>
              </a:rPr>
              <a:t>if I do not consider Jerusalem</a:t>
            </a:r>
            <a:r>
              <a:rPr lang="en-GB" sz="2200" b="1" baseline="30000" dirty="0">
                <a:solidFill>
                  <a:schemeClr val="accent2"/>
                </a:solidFill>
              </a:rPr>
              <a:t>(</a:t>
            </a:r>
            <a:r>
              <a:rPr lang="en-GB" sz="2200" b="1" baseline="30000" dirty="0">
                <a:solidFill>
                  <a:schemeClr val="accent2"/>
                </a:solidFill>
                <a:hlinkClick r:id="" action="ppaction://noaction"/>
              </a:rPr>
              <a:t>M</a:t>
            </a:r>
            <a:r>
              <a:rPr lang="en-GB" sz="2200" b="1" baseline="30000" dirty="0">
                <a:solidFill>
                  <a:schemeClr val="accent2"/>
                </a:solidFill>
              </a:rPr>
              <a:t>)</a:t>
            </a:r>
            <a:br>
              <a:rPr lang="en-GB" sz="2200" b="1" dirty="0">
                <a:solidFill>
                  <a:schemeClr val="accent2"/>
                </a:solidFill>
              </a:rPr>
            </a:br>
            <a:r>
              <a:rPr lang="en-GB" sz="2200" b="1" dirty="0">
                <a:solidFill>
                  <a:schemeClr val="accent2"/>
                </a:solidFill>
              </a:rPr>
              <a:t>    my highest joy.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othl.com/wp-content/uploads/2012/08/Fall-of-Jerusalem-610x3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72166"/>
            <a:ext cx="8438234" cy="485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45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7/7b/Rembrandt_-_Belshazzar%27s_Feast_-_WGA191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18" y="548680"/>
            <a:ext cx="682976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630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263691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Lamentations of Jeremiah </a:t>
            </a:r>
          </a:p>
        </p:txBody>
      </p:sp>
    </p:spTree>
    <p:extLst>
      <p:ext uri="{BB962C8B-B14F-4D97-AF65-F5344CB8AC3E}">
        <p14:creationId xmlns:p14="http://schemas.microsoft.com/office/powerpoint/2010/main" val="3804574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ordsmith.org/words/images/jeremiah_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4776896" cy="611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213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39752" y="26787"/>
            <a:ext cx="4718984" cy="75713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Jerusalem, The Deserted City</a:t>
            </a:r>
          </a:p>
          <a:p>
            <a:endParaRPr lang="en-GB" b="1" dirty="0"/>
          </a:p>
          <a:p>
            <a:r>
              <a:rPr lang="en-GB" dirty="0"/>
              <a:t>How lonely sits the city</a:t>
            </a:r>
            <a:br>
              <a:rPr lang="en-GB" dirty="0"/>
            </a:br>
            <a:r>
              <a:rPr lang="en-GB" dirty="0"/>
              <a:t>   that once was full of people!</a:t>
            </a:r>
            <a:br>
              <a:rPr lang="en-GB" dirty="0"/>
            </a:br>
            <a:r>
              <a:rPr lang="en-GB" dirty="0"/>
              <a:t>How like a widow she has become,</a:t>
            </a:r>
            <a:br>
              <a:rPr lang="en-GB" dirty="0"/>
            </a:br>
            <a:r>
              <a:rPr lang="en-GB" dirty="0"/>
              <a:t>   she that was great among the nations!</a:t>
            </a:r>
            <a:br>
              <a:rPr lang="en-GB" dirty="0"/>
            </a:br>
            <a:r>
              <a:rPr lang="en-GB" dirty="0"/>
              <a:t>She that was a princess among the provinces</a:t>
            </a:r>
            <a:br>
              <a:rPr lang="en-GB" dirty="0"/>
            </a:br>
            <a:r>
              <a:rPr lang="en-GB" dirty="0"/>
              <a:t>   has become a vassal.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She weeps bitterly in the night,</a:t>
            </a:r>
            <a:br>
              <a:rPr lang="en-GB" dirty="0"/>
            </a:br>
            <a:r>
              <a:rPr lang="en-GB" dirty="0"/>
              <a:t>   with tears on her cheeks;</a:t>
            </a:r>
            <a:br>
              <a:rPr lang="en-GB" dirty="0"/>
            </a:br>
            <a:r>
              <a:rPr lang="en-GB" dirty="0"/>
              <a:t>among all her lovers</a:t>
            </a:r>
            <a:br>
              <a:rPr lang="en-GB" dirty="0"/>
            </a:br>
            <a:r>
              <a:rPr lang="en-GB" dirty="0"/>
              <a:t>   she has no one to comfort her;</a:t>
            </a:r>
            <a:br>
              <a:rPr lang="en-GB" dirty="0"/>
            </a:br>
            <a:r>
              <a:rPr lang="en-GB" dirty="0"/>
              <a:t>all her friends have dealt treacherously with her,</a:t>
            </a:r>
            <a:br>
              <a:rPr lang="en-GB" dirty="0"/>
            </a:br>
            <a:r>
              <a:rPr lang="en-GB" dirty="0"/>
              <a:t>   they have become her enemies. </a:t>
            </a:r>
            <a:br>
              <a:rPr lang="en-GB" dirty="0"/>
            </a:br>
            <a:endParaRPr lang="en-GB" dirty="0"/>
          </a:p>
          <a:p>
            <a:r>
              <a:rPr lang="en-GB" dirty="0"/>
              <a:t>Judah has gone into exile with suffering</a:t>
            </a:r>
            <a:br>
              <a:rPr lang="en-GB" dirty="0"/>
            </a:br>
            <a:r>
              <a:rPr lang="en-GB" dirty="0"/>
              <a:t>   and hard servitude;</a:t>
            </a:r>
            <a:br>
              <a:rPr lang="en-GB" dirty="0"/>
            </a:br>
            <a:r>
              <a:rPr lang="en-GB" dirty="0"/>
              <a:t>she lives now among the nations,</a:t>
            </a:r>
            <a:br>
              <a:rPr lang="en-GB" dirty="0"/>
            </a:br>
            <a:r>
              <a:rPr lang="en-GB" dirty="0"/>
              <a:t>   and finds no resting-place;</a:t>
            </a:r>
            <a:br>
              <a:rPr lang="en-GB" dirty="0"/>
            </a:br>
            <a:r>
              <a:rPr lang="en-GB" dirty="0"/>
              <a:t>her pursuers have all overtaken her</a:t>
            </a:r>
            <a:br>
              <a:rPr lang="en-GB" dirty="0"/>
            </a:br>
            <a:r>
              <a:rPr lang="en-GB" dirty="0"/>
              <a:t>   in the midst of her distress. </a:t>
            </a:r>
            <a:br>
              <a:rPr lang="en-GB" dirty="0"/>
            </a:br>
            <a:endParaRPr lang="en-GB" dirty="0"/>
          </a:p>
          <a:p>
            <a:br>
              <a:rPr lang="en-GB" dirty="0"/>
            </a:b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82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5736" y="548680"/>
            <a:ext cx="402886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roads to Zion mourn,</a:t>
            </a:r>
            <a:br>
              <a:rPr lang="en-GB" dirty="0"/>
            </a:br>
            <a:r>
              <a:rPr lang="en-GB" dirty="0"/>
              <a:t>   for no one comes to the festivals;</a:t>
            </a:r>
            <a:br>
              <a:rPr lang="en-GB" dirty="0"/>
            </a:br>
            <a:r>
              <a:rPr lang="en-GB" dirty="0"/>
              <a:t>all her gates are desolate,</a:t>
            </a:r>
            <a:br>
              <a:rPr lang="en-GB" dirty="0"/>
            </a:br>
            <a:r>
              <a:rPr lang="en-GB" dirty="0"/>
              <a:t>   her priests groan;</a:t>
            </a:r>
            <a:br>
              <a:rPr lang="en-GB" dirty="0"/>
            </a:br>
            <a:r>
              <a:rPr lang="en-GB" dirty="0"/>
              <a:t>her young girls grieve,</a:t>
            </a:r>
            <a:br>
              <a:rPr lang="en-GB" dirty="0"/>
            </a:br>
            <a:r>
              <a:rPr lang="en-GB" dirty="0"/>
              <a:t>   and her lot is bitter. </a:t>
            </a:r>
            <a:br>
              <a:rPr lang="en-GB" dirty="0"/>
            </a:br>
            <a:endParaRPr lang="en-GB" dirty="0"/>
          </a:p>
          <a:p>
            <a:br>
              <a:rPr lang="en-GB" dirty="0"/>
            </a:br>
            <a:r>
              <a:rPr lang="en-GB" dirty="0"/>
              <a:t>Her foes have become the masters,</a:t>
            </a:r>
            <a:br>
              <a:rPr lang="en-GB" dirty="0"/>
            </a:br>
            <a:r>
              <a:rPr lang="en-GB" dirty="0"/>
              <a:t>   her enemies prosper,</a:t>
            </a:r>
            <a:br>
              <a:rPr lang="en-GB" dirty="0"/>
            </a:br>
            <a:r>
              <a:rPr lang="en-GB" dirty="0"/>
              <a:t>because the Lord has made her suffer</a:t>
            </a:r>
            <a:br>
              <a:rPr lang="en-GB" dirty="0"/>
            </a:br>
            <a:r>
              <a:rPr lang="en-GB" dirty="0"/>
              <a:t>   for the multitude of her transgressions;</a:t>
            </a:r>
            <a:br>
              <a:rPr lang="en-GB" dirty="0"/>
            </a:br>
            <a:r>
              <a:rPr lang="en-GB" dirty="0"/>
              <a:t>her children have gone away,</a:t>
            </a:r>
            <a:br>
              <a:rPr lang="en-GB" dirty="0"/>
            </a:br>
            <a:r>
              <a:rPr lang="en-GB" dirty="0"/>
              <a:t>   captives before the foe.</a:t>
            </a:r>
          </a:p>
        </p:txBody>
      </p:sp>
    </p:spTree>
    <p:extLst>
      <p:ext uri="{BB962C8B-B14F-4D97-AF65-F5344CB8AC3E}">
        <p14:creationId xmlns:p14="http://schemas.microsoft.com/office/powerpoint/2010/main" val="1692807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637</Words>
  <Application>Microsoft Office PowerPoint</Application>
  <PresentationFormat>On-screen Show (4:3)</PresentationFormat>
  <Paragraphs>15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  Jerusalem (69 times) City of Peace   Zion (154 times)   Moriah  (twice)  </vt:lpstr>
      <vt:lpstr>Moriah   And He said: 'Take now your son son, your only son, whom you love, Isaac, and go to the land of Moriah; and offer him there for a burnt-offering upon one of the mountains which I will tell you.'  Genesis 22.2. </vt:lpstr>
      <vt:lpstr> Moriah   Then Solomon began to build the house of the LORD at Jerusalem in mount Moriah, where [the LORD] appeared unto David his father; for which provision had been made in the Place of David, in the threshing floor of Ornan the Jebusite.“  2 Chronicles 3.1  </vt:lpstr>
      <vt:lpstr>King David   King Solomon  Fall of Jerusalem (2 Kings 25) </vt:lpstr>
      <vt:lpstr>    Psalm 137  1 By the rivers of Babylon(A) we sat and wept(B)     when we remembered Zion.(C) 2 There on the poplars(D)     we hung our harps,(E) 3 for there our captors(F) asked us for songs,     our tormentors demanded(G) songs of joy;     they said, “Sing us one of the songs of Zion! ”(H) 4 How can we sing the songs of the Lord(I)     while in a foreign land? 5 If I forget you,(J) Jerusalem,     may my right hand forget its skill. 6 May my tongue cling to the roof(K) of my mouth     if I do not remember(L) you, if I do not consider Jerusalem(M)     my highest joy.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Psalm 137  1 By the rivers of Babylon(A) we sat and wept(B)     when we remembered Zion.(C) 2 There on the poplars(D)     we hung our harps,(E) 3 for there our captors(F) asked us for songs,     our tormentors demanded(G) songs of joy;     they said, “Sing us one of the songs of Zion! ”(H) 4 How can we sing the songs of the Lord(I)     while in a foreign land? 5 If I forget you,(J) Jerusalem,     may my right hand forget its skill. 6 May my tongue cling to the roof(K) of my mouth     if I do not remember(L) you, if I do not consider Jerusalem(M)     my highest joy.</dc:title>
  <dc:creator>sa002</dc:creator>
  <cp:lastModifiedBy>Jessica Keady</cp:lastModifiedBy>
  <cp:revision>7</cp:revision>
  <dcterms:created xsi:type="dcterms:W3CDTF">2013-02-19T09:18:55Z</dcterms:created>
  <dcterms:modified xsi:type="dcterms:W3CDTF">2022-03-13T10:38:44Z</dcterms:modified>
</cp:coreProperties>
</file>