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72" r:id="rId3"/>
    <p:sldId id="257" r:id="rId4"/>
    <p:sldId id="269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0" r:id="rId16"/>
    <p:sldId id="271" r:id="rId17"/>
    <p:sldId id="273" r:id="rId18"/>
    <p:sldId id="268" r:id="rId19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10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78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F43BF6F-1635-4861-BF90-6FE5742D6A9A}" type="slidenum">
              <a:rPr lang="en-US" altLang="en-US" sz="1200"/>
              <a:pPr eaLnBrk="1" hangingPunct="1"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90164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88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A6A6AF5-4BD9-44A2-A544-822730EAE92C}" type="slidenum">
              <a:rPr lang="en-US" altLang="en-US" sz="1200"/>
              <a:pPr eaLnBrk="1" hangingPunct="1"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959156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98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C1D0C88-34FF-42EF-B5A8-B287E670DECF}" type="slidenum">
              <a:rPr lang="en-US" altLang="en-US" sz="1200"/>
              <a:pPr eaLnBrk="1" hangingPunct="1"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3502849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08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1F7803D-A96C-487C-8B9F-6C6AF276C9D8}" type="slidenum">
              <a:rPr lang="en-US" altLang="en-US" sz="1200"/>
              <a:pPr eaLnBrk="1" hangingPunct="1"/>
              <a:t>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504592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19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8F28204-D12C-4D28-9BD6-5BCE7225FC46}" type="slidenum">
              <a:rPr lang="en-US" altLang="en-US" sz="1200"/>
              <a:pPr eaLnBrk="1" hangingPunct="1"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647735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29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6174D6D-126E-45A5-93F3-C1548CA51178}" type="slidenum">
              <a:rPr lang="en-US" altLang="en-US" sz="1200"/>
              <a:pPr eaLnBrk="1" hangingPunct="1"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196533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3F912ED-5631-47CB-A5E3-F86E4FE37E28}" type="slidenum">
              <a:rPr lang="en-US" altLang="en-US" sz="1200"/>
              <a:pPr eaLnBrk="1" hangingPunct="1"/>
              <a:t>11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795118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49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49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B012DC7-E414-4C20-A57B-04CD0703CE65}" type="slidenum">
              <a:rPr lang="en-US" altLang="en-US" sz="1200"/>
              <a:pPr eaLnBrk="1" hangingPunct="1"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3152695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C58FED2-A82C-437E-8D3E-FB9DDC5CE7DB}" type="slidenum">
              <a:rPr lang="en-US" altLang="en-US" sz="1200"/>
              <a:pPr eaLnBrk="1" hangingPunct="1"/>
              <a:t>13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25645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6051370-5144-4AE1-835E-B8D973EB3713}" type="slidenum">
              <a:rPr lang="en-US" altLang="en-US" sz="1200"/>
              <a:pPr eaLnBrk="1" hangingPunct="1"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07024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>
            <a:lvl1pPr>
              <a:defRPr sz="2400"/>
            </a:lvl1pPr>
            <a:lvl2pPr>
              <a:defRPr sz="2400"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awhbsCWqso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W7aWKXB5J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RwDDb_h2i0A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s-dPY7gDo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8RE4DmexiiI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ultureandbusiness.weebly.com/trompenaars-model.html" TargetMode="External"/><Relationship Id="rId2" Type="http://schemas.openxmlformats.org/officeDocument/2006/relationships/hyperlink" Target="https://www.mindtools.com/pages/article/seven-dimension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Communications (Week 2)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Antje Cockrill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Tutorials &amp; lectures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7827" y="1598141"/>
            <a:ext cx="9016785" cy="4313081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dirty="0" smtClean="0"/>
              <a:t>If you have been here last week, you do not need to attend a tutorial for this module tomorrow. Please attend the English Support Class from 9 am – 11 am in Room 226</a:t>
            </a:r>
          </a:p>
          <a:p>
            <a:pPr algn="just"/>
            <a:r>
              <a:rPr lang="en-GB" dirty="0" smtClean="0"/>
              <a:t>If you have not been here last week, the material from Week 1 will be repeated in this room (301) tomorrow from 9 am to 11 am. Afterwards you should attend an English Support Class from 11 am to 1 pm in Room 226</a:t>
            </a:r>
          </a:p>
          <a:p>
            <a:pPr algn="just"/>
            <a:r>
              <a:rPr lang="en-GB" dirty="0" smtClean="0"/>
              <a:t>If the group size for this module exceeds 30 students, in the future, Group 1 will attend  a tutorial for this module (IBC) from 9 am to 11 am on Wednesdays, and Group 2 will attend this tutorial from 11 am – 1 pm. Both groups will attend English Support Classes in the other time slot, as indicted in your original time table.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862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686" y="1573427"/>
            <a:ext cx="9090926" cy="433779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Explore </a:t>
            </a:r>
            <a:r>
              <a:rPr lang="en-GB" dirty="0" err="1" smtClean="0"/>
              <a:t>Fons</a:t>
            </a:r>
            <a:r>
              <a:rPr lang="en-GB" dirty="0" smtClean="0"/>
              <a:t> </a:t>
            </a:r>
            <a:r>
              <a:rPr lang="en-GB" dirty="0" err="1" smtClean="0"/>
              <a:t>Trompenaar’s</a:t>
            </a:r>
            <a:r>
              <a:rPr lang="en-GB" dirty="0" smtClean="0"/>
              <a:t> 7 Dimension of Culture:</a:t>
            </a:r>
          </a:p>
          <a:p>
            <a:pPr>
              <a:lnSpc>
                <a:spcPct val="150000"/>
              </a:lnSpc>
            </a:pPr>
            <a:r>
              <a:rPr lang="en-US" dirty="0"/>
              <a:t>1)Universalism versus particularism </a:t>
            </a:r>
            <a:br>
              <a:rPr lang="en-US" dirty="0"/>
            </a:br>
            <a:r>
              <a:rPr lang="en-US" dirty="0"/>
              <a:t>2)Communitarianism versus individualism </a:t>
            </a:r>
            <a:br>
              <a:rPr lang="en-US" dirty="0"/>
            </a:br>
            <a:r>
              <a:rPr lang="en-US" dirty="0"/>
              <a:t>3)Neutral versus emotional </a:t>
            </a:r>
            <a:br>
              <a:rPr lang="en-US" dirty="0"/>
            </a:br>
            <a:r>
              <a:rPr lang="en-US" dirty="0"/>
              <a:t>4)Defuse versus specific cultures</a:t>
            </a:r>
            <a:br>
              <a:rPr lang="en-US" dirty="0"/>
            </a:br>
            <a:r>
              <a:rPr lang="en-US" dirty="0"/>
              <a:t>5)Achievement versus ascription </a:t>
            </a:r>
            <a:br>
              <a:rPr lang="en-US" dirty="0"/>
            </a:br>
            <a:r>
              <a:rPr lang="en-US" dirty="0"/>
              <a:t>6)Human-Time relationship and</a:t>
            </a:r>
            <a:br>
              <a:rPr lang="en-US" dirty="0"/>
            </a:br>
            <a:r>
              <a:rPr lang="en-US" dirty="0"/>
              <a:t>7)Human-Nature relationship</a:t>
            </a:r>
            <a:br>
              <a:rPr lang="en-US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Trompenaars</a:t>
            </a:r>
            <a:r>
              <a:rPr lang="en-GB" dirty="0" smtClean="0"/>
              <a:t> and Hampden-Turner’s 7 Dimension of Culture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1" y="2133600"/>
            <a:ext cx="9248561" cy="455552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M</a:t>
            </a:r>
            <a:r>
              <a:rPr lang="en-US" altLang="en-US" dirty="0" smtClean="0">
                <a:solidFill>
                  <a:schemeClr val="tx1"/>
                </a:solidFill>
                <a:ea typeface="ヒラギノ角ゴ Pro W3" pitchFamily="109" charset="-128"/>
              </a:rPr>
              <a:t>anagement 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consultants </a:t>
            </a:r>
            <a:r>
              <a:rPr lang="en-US" altLang="en-US" dirty="0" err="1">
                <a:solidFill>
                  <a:schemeClr val="tx1"/>
                </a:solidFill>
                <a:ea typeface="ヒラギノ角ゴ Pro W3" pitchFamily="109" charset="-128"/>
              </a:rPr>
              <a:t>Fons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 </a:t>
            </a:r>
            <a:r>
              <a:rPr lang="en-US" altLang="en-US" dirty="0" err="1">
                <a:solidFill>
                  <a:schemeClr val="tx1"/>
                </a:solidFill>
                <a:ea typeface="ヒラギノ角ゴ Pro W3" pitchFamily="109" charset="-128"/>
              </a:rPr>
              <a:t>Trompenaars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 and Charles </a:t>
            </a:r>
            <a:r>
              <a:rPr lang="en-US" altLang="en-US" dirty="0" smtClean="0">
                <a:solidFill>
                  <a:schemeClr val="tx1"/>
                </a:solidFill>
                <a:ea typeface="ヒラギノ角ゴ Pro W3" pitchFamily="109" charset="-128"/>
              </a:rPr>
              <a:t>Hampden-Turner spent 10 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years researching the preferences and values </a:t>
            </a:r>
            <a:r>
              <a:rPr lang="en-US" altLang="en-US" dirty="0">
                <a:ea typeface="ヒラギノ角ゴ Pro W3" pitchFamily="109" charset="-128"/>
              </a:rPr>
              <a:t>of people in dozens of cultures around the world. As part of this, they sent questionnaires to more than 46,000 managers in 40 countries</a:t>
            </a:r>
            <a:r>
              <a:rPr lang="en-US" altLang="en-US" dirty="0" smtClean="0">
                <a:ea typeface="ヒラギノ角ゴ Pro W3" pitchFamily="109" charset="-128"/>
              </a:rPr>
              <a:t>. Their sample was more balanced on gender and background than </a:t>
            </a:r>
            <a:r>
              <a:rPr lang="en-US" altLang="en-US" dirty="0" err="1" smtClean="0">
                <a:ea typeface="ヒラギノ角ゴ Pro W3" pitchFamily="109" charset="-128"/>
              </a:rPr>
              <a:t>Hofstede’s</a:t>
            </a:r>
            <a:r>
              <a:rPr lang="en-US" altLang="en-US" dirty="0" smtClean="0">
                <a:ea typeface="ヒラギノ角ゴ Pro W3" pitchFamily="109" charset="-128"/>
              </a:rPr>
              <a:t> sample.</a:t>
            </a:r>
          </a:p>
          <a:p>
            <a:pPr>
              <a:lnSpc>
                <a:spcPct val="120000"/>
              </a:lnSpc>
            </a:pPr>
            <a:r>
              <a:rPr lang="en-US" altLang="en-US" dirty="0" smtClean="0">
                <a:ea typeface="ヒラギノ角ゴ Pro W3" pitchFamily="109" charset="-128"/>
              </a:rPr>
              <a:t>They </a:t>
            </a:r>
            <a:r>
              <a:rPr lang="en-US" altLang="en-US" dirty="0">
                <a:ea typeface="ヒラギノ角ゴ Pro W3" pitchFamily="109" charset="-128"/>
              </a:rPr>
              <a:t>concluded that </a:t>
            </a:r>
            <a:r>
              <a:rPr lang="en-US" altLang="en-US" dirty="0" smtClean="0">
                <a:ea typeface="ヒラギノ角ゴ Pro W3" pitchFamily="109" charset="-128"/>
              </a:rPr>
              <a:t>there are seven dimensions in which cultural preferences differ from each other. </a:t>
            </a:r>
            <a:r>
              <a:rPr lang="en-US" dirty="0" smtClean="0"/>
              <a:t>The </a:t>
            </a:r>
            <a:r>
              <a:rPr lang="en-US" dirty="0"/>
              <a:t>seven value dimensions identified were: </a:t>
            </a:r>
            <a:br>
              <a:rPr lang="en-US" dirty="0"/>
            </a:br>
            <a:r>
              <a:rPr lang="en-US" dirty="0">
                <a:solidFill>
                  <a:schemeClr val="tx1"/>
                </a:solidFill>
              </a:rPr>
              <a:t>1)Universalism versus particularism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2)Communitarianism versus individualism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3)Neutral versus emotional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4)Defuse versus specific cultures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5)Achievement versus ascription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6)Human-Time relationship and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7)Human-Nature relationship</a:t>
            </a:r>
            <a:br>
              <a:rPr lang="en-US" dirty="0">
                <a:solidFill>
                  <a:schemeClr val="tx1"/>
                </a:solidFill>
              </a:rPr>
            </a:br>
            <a:endParaRPr lang="en-US" dirty="0" smtClean="0">
              <a:solidFill>
                <a:schemeClr val="tx1"/>
              </a:solidFill>
            </a:endParaRPr>
          </a:p>
          <a:p>
            <a:r>
              <a:rPr lang="en-US" altLang="en-US" dirty="0" smtClean="0">
                <a:solidFill>
                  <a:schemeClr val="tx1"/>
                </a:solidFill>
                <a:ea typeface="ヒラギノ角ゴ Pro W3" pitchFamily="109" charset="-128"/>
              </a:rPr>
              <a:t>They published their work in their 1997 </a:t>
            </a:r>
            <a:r>
              <a:rPr lang="en-US" altLang="en-US" dirty="0">
                <a:solidFill>
                  <a:schemeClr val="tx1"/>
                </a:solidFill>
                <a:ea typeface="ヒラギノ角ゴ Pro W3" pitchFamily="109" charset="-128"/>
              </a:rPr>
              <a:t>book, "Riding the Waves of Culture.“</a:t>
            </a:r>
          </a:p>
          <a:p>
            <a:pPr marL="0" indent="0">
              <a:buNone/>
            </a:pPr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altLang="en-US" dirty="0">
              <a:ea typeface="ヒラギノ角ゴ Pro W3" pitchFamily="109" charset="-128"/>
            </a:endParaRPr>
          </a:p>
          <a:p>
            <a:endParaRPr lang="en-US" altLang="en-US" dirty="0">
              <a:solidFill>
                <a:srgbClr val="898989"/>
              </a:solidFill>
              <a:ea typeface="ヒラギノ角ゴ Pro W3" pitchFamily="109" charset="-128"/>
            </a:endParaRP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589212" y="3191933"/>
            <a:ext cx="7467600" cy="48736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 smtClean="0">
              <a:ea typeface="ヒラギノ角ゴ Pro W3" pitchFamily="109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7625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>
            <a:normAutofit lnSpcReduction="10000"/>
          </a:bodyPr>
          <a:lstStyle/>
          <a:p>
            <a:pPr marL="329698" indent="-329698"/>
            <a:r>
              <a:rPr lang="en-US" altLang="en-US" dirty="0" smtClean="0"/>
              <a:t>Universalism: belief that ideas and practices can be applied everywhere in the world without modification</a:t>
            </a:r>
          </a:p>
          <a:p>
            <a:pPr marL="787613" lvl="1" indent="-326035"/>
            <a:r>
              <a:rPr lang="en-US" altLang="en-US" dirty="0" smtClean="0"/>
              <a:t>In countries with high universalism, focus is more on formal rules, business contracts are adhered to closely, people believe “a deal is a deal”</a:t>
            </a:r>
          </a:p>
          <a:p>
            <a:pPr marL="787613" lvl="1" indent="-326035"/>
            <a:r>
              <a:rPr lang="en-US" altLang="en-US" dirty="0" smtClean="0"/>
              <a:t>Includes Canada, U.S., Germany, U.K., Netherlands, France, Japan, Singapore, Thailand, and Hong Kong.</a:t>
            </a:r>
          </a:p>
          <a:p>
            <a:pPr marL="787613" lvl="1" indent="-326035"/>
            <a:endParaRPr lang="en-US" altLang="en-US" dirty="0"/>
          </a:p>
          <a:p>
            <a:pPr marL="787613" lvl="1" indent="-326035"/>
            <a:r>
              <a:rPr lang="en-US" altLang="en-US" dirty="0" smtClean="0">
                <a:hlinkClick r:id="rId3"/>
              </a:rPr>
              <a:t>Universalism versus </a:t>
            </a:r>
            <a:r>
              <a:rPr lang="en-US" altLang="en-US" dirty="0" err="1" smtClean="0">
                <a:hlinkClick r:id="rId3"/>
              </a:rPr>
              <a:t>Particularlism</a:t>
            </a:r>
            <a:endParaRPr lang="en-US" altLang="en-US" dirty="0" smtClean="0"/>
          </a:p>
        </p:txBody>
      </p:sp>
      <p:sp>
        <p:nvSpPr>
          <p:cNvPr id="129028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129029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29030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Universalism</a:t>
            </a:r>
          </a:p>
        </p:txBody>
      </p:sp>
      <p:sp>
        <p:nvSpPr>
          <p:cNvPr id="129031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29032" name="Text Box 8"/>
          <p:cNvSpPr txBox="1">
            <a:spLocks noChangeArrowheads="1"/>
          </p:cNvSpPr>
          <p:nvPr/>
        </p:nvSpPr>
        <p:spPr bwMode="auto">
          <a:xfrm>
            <a:off x="7125434" y="1679698"/>
            <a:ext cx="2987553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Particularism</a:t>
            </a:r>
          </a:p>
        </p:txBody>
      </p:sp>
    </p:spTree>
    <p:extLst>
      <p:ext uri="{BB962C8B-B14F-4D97-AF65-F5344CB8AC3E}">
        <p14:creationId xmlns:p14="http://schemas.microsoft.com/office/powerpoint/2010/main" val="94134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29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29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9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29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9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/>
                                        <p:tgtEl>
                                          <p:spTgt spid="129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0" dur="500"/>
                                        <p:tgtEl>
                                          <p:spTgt spid="129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129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129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 autoUpdateAnimBg="0"/>
      <p:bldP spid="129027" grpId="0" build="p" bldLvl="2" autoUpdateAnimBg="0"/>
      <p:bldP spid="129028" grpId="0" animBg="1" autoUpdateAnimBg="0"/>
      <p:bldP spid="129029" grpId="0" animBg="1"/>
      <p:bldP spid="129030" grpId="0" autoUpdateAnimBg="0"/>
      <p:bldP spid="129031" grpId="0" animBg="1"/>
      <p:bldP spid="12903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0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smtClean="0"/>
              <a:t>Particularism: belief that circumstances dictate how ideas and practices should be applied and something cannot be done the same everywhere</a:t>
            </a:r>
          </a:p>
          <a:p>
            <a:pPr marL="787613" lvl="1"/>
            <a:r>
              <a:rPr lang="en-US" altLang="en-US" smtClean="0"/>
              <a:t>In countries with high particularism, legal contracts often modified, well-acquainted people often change the way in which deals are executed</a:t>
            </a:r>
          </a:p>
          <a:p>
            <a:pPr marL="787613" lvl="1"/>
            <a:r>
              <a:rPr lang="en-US" altLang="en-US" smtClean="0"/>
              <a:t>Includes China and South Korea</a:t>
            </a:r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Universalism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7125434" y="1679698"/>
            <a:ext cx="2987553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Particularism</a:t>
            </a:r>
          </a:p>
        </p:txBody>
      </p:sp>
    </p:spTree>
    <p:extLst>
      <p:ext uri="{BB962C8B-B14F-4D97-AF65-F5344CB8AC3E}">
        <p14:creationId xmlns:p14="http://schemas.microsoft.com/office/powerpoint/2010/main" val="3406224003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30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30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30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051" grpId="0" build="p" bldLvl="2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smtClean="0"/>
              <a:t>Individualism: people regard themselves as individuals</a:t>
            </a:r>
          </a:p>
          <a:p>
            <a:pPr marL="787613" lvl="1"/>
            <a:r>
              <a:rPr lang="en-US" altLang="en-US" smtClean="0"/>
              <a:t>In countries high on individualism, people stress personal and individual matters, and are more likely to make negotiated decisions on the spot by a representative, achieve things alone and assume great personal responsibility</a:t>
            </a:r>
          </a:p>
          <a:p>
            <a:pPr marL="787613" lvl="1"/>
            <a:r>
              <a:rPr lang="en-US" altLang="en-US" smtClean="0"/>
              <a:t>Includes Canada, Thailand, U.K., U.S., Netherlands, France, Japan, China, Singapore, and Hong Kong</a:t>
            </a: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1078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Individualism</a:t>
            </a:r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1080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Communitarianism</a:t>
            </a:r>
          </a:p>
        </p:txBody>
      </p:sp>
    </p:spTree>
    <p:extLst>
      <p:ext uri="{BB962C8B-B14F-4D97-AF65-F5344CB8AC3E}">
        <p14:creationId xmlns:p14="http://schemas.microsoft.com/office/powerpoint/2010/main" val="324425435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1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1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1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1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075" grpId="0" build="p" bldLvl="2" autoUpdateAnimBg="0"/>
      <p:bldP spid="131078" grpId="0" autoUpdateAnimBg="0"/>
      <p:bldP spid="131080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Communitarianism: people regard themselves as part of a group</a:t>
            </a:r>
          </a:p>
          <a:p>
            <a:pPr marL="787613" lvl="1"/>
            <a:r>
              <a:rPr lang="en-US" altLang="en-US" dirty="0" smtClean="0"/>
              <a:t>In countries high on communitarianism, people value group-related issues, refer decisions to committees, achieve things in groups and jointly assume responsibility</a:t>
            </a:r>
          </a:p>
          <a:p>
            <a:pPr marL="787613" lvl="1"/>
            <a:r>
              <a:rPr lang="en-US" altLang="en-US" dirty="0" smtClean="0"/>
              <a:t>Includes Malaysia and Korea</a:t>
            </a:r>
          </a:p>
          <a:p>
            <a:pPr marL="787613" lvl="1"/>
            <a:endParaRPr lang="en-US" altLang="en-US" dirty="0"/>
          </a:p>
          <a:p>
            <a:pPr marL="787613" lvl="1"/>
            <a:r>
              <a:rPr lang="en-GB" altLang="en-US" dirty="0" smtClean="0">
                <a:hlinkClick r:id="rId3"/>
              </a:rPr>
              <a:t>Cultural Dimension: me or we</a:t>
            </a:r>
            <a:endParaRPr lang="en-US" altLang="en-US" dirty="0" smtClean="0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Individualism</a:t>
            </a:r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Communitarianism</a:t>
            </a:r>
          </a:p>
        </p:txBody>
      </p:sp>
    </p:spTree>
    <p:extLst>
      <p:ext uri="{BB962C8B-B14F-4D97-AF65-F5344CB8AC3E}">
        <p14:creationId xmlns:p14="http://schemas.microsoft.com/office/powerpoint/2010/main" val="219977733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3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>
            <a:normAutofit fontScale="92500" lnSpcReduction="10000"/>
          </a:bodyPr>
          <a:lstStyle/>
          <a:p>
            <a:pPr marL="329698" indent="-329698"/>
            <a:r>
              <a:rPr lang="en-US" altLang="en-US" sz="2308" dirty="0"/>
              <a:t>Neutral: culture in which emotions are held in</a:t>
            </a:r>
          </a:p>
          <a:p>
            <a:pPr marL="787613" lvl="1"/>
            <a:r>
              <a:rPr lang="en-US" altLang="en-US" sz="2308" dirty="0"/>
              <a:t>In high neutral culture countries, people try not to show their feelings, act stoically and maintain their composure</a:t>
            </a:r>
          </a:p>
          <a:p>
            <a:pPr marL="787613" lvl="1"/>
            <a:r>
              <a:rPr lang="en-US" altLang="en-US" sz="2308" dirty="0"/>
              <a:t>Includes Japan and the U.K.</a:t>
            </a:r>
          </a:p>
          <a:p>
            <a:pPr marL="329698" indent="-329698"/>
            <a:r>
              <a:rPr lang="en-US" altLang="en-US" sz="2308" dirty="0"/>
              <a:t>Emotional: culture in which emotions are expressed openly and naturally</a:t>
            </a:r>
          </a:p>
          <a:p>
            <a:pPr marL="787613" lvl="1"/>
            <a:r>
              <a:rPr lang="en-US" altLang="en-US" sz="2308" dirty="0"/>
              <a:t>In high emotional culture countries, people smile a great deal, talk loudly when excited and greet each other with enthusiasm</a:t>
            </a:r>
          </a:p>
          <a:p>
            <a:pPr marL="787613" lvl="1"/>
            <a:r>
              <a:rPr lang="en-US" altLang="en-US" sz="2308" dirty="0"/>
              <a:t>Includes Mexico, the Netherlands and </a:t>
            </a:r>
            <a:r>
              <a:rPr lang="en-US" altLang="en-US" sz="2308" dirty="0" smtClean="0"/>
              <a:t>Switzerland</a:t>
            </a:r>
          </a:p>
          <a:p>
            <a:pPr marL="787613" lvl="1"/>
            <a:r>
              <a:rPr lang="en-GB" altLang="en-US" sz="2308" dirty="0" smtClean="0">
                <a:hlinkClick r:id="rId3"/>
              </a:rPr>
              <a:t>Cultural Dimension: Displays of Emotion</a:t>
            </a:r>
            <a:endParaRPr lang="en-US" altLang="en-US" sz="2308" dirty="0"/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3126" name="Text Box 6"/>
          <p:cNvSpPr txBox="1">
            <a:spLocks noChangeArrowheads="1"/>
          </p:cNvSpPr>
          <p:nvPr/>
        </p:nvSpPr>
        <p:spPr bwMode="auto">
          <a:xfrm>
            <a:off x="1908663" y="1691555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Neutral </a:t>
            </a:r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3128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Emotional </a:t>
            </a:r>
          </a:p>
        </p:txBody>
      </p:sp>
    </p:spTree>
    <p:extLst>
      <p:ext uri="{BB962C8B-B14F-4D97-AF65-F5344CB8AC3E}">
        <p14:creationId xmlns:p14="http://schemas.microsoft.com/office/powerpoint/2010/main" val="6640502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3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3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33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33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133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 bldLvl="2" autoUpdateAnimBg="0"/>
      <p:bldP spid="133126" grpId="0" autoUpdateAnimBg="0"/>
      <p:bldP spid="133128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Specific culture: individuals have a large public space shared with others and a small private space they guard closely and share only with close friends and associates</a:t>
            </a:r>
          </a:p>
          <a:p>
            <a:pPr marL="787613" lvl="1"/>
            <a:r>
              <a:rPr lang="en-US" altLang="en-US" dirty="0" smtClean="0"/>
              <a:t>In highly specific cultures, people are more open and extroverted, and there is a strong separation of work and private life</a:t>
            </a:r>
          </a:p>
          <a:p>
            <a:pPr marL="787613" lvl="1"/>
            <a:r>
              <a:rPr lang="en-US" altLang="en-US" dirty="0" smtClean="0"/>
              <a:t>Includes Austria, U.K., U.S. and Switzerland</a:t>
            </a:r>
          </a:p>
          <a:p>
            <a:pPr marL="787613" lvl="1"/>
            <a:r>
              <a:rPr lang="en-US" altLang="en-US" dirty="0" err="1" smtClean="0">
                <a:hlinkClick r:id="rId3"/>
              </a:rPr>
              <a:t>Trompenaars</a:t>
            </a:r>
            <a:r>
              <a:rPr lang="en-US" altLang="en-US" dirty="0" smtClean="0">
                <a:hlinkClick r:id="rId3"/>
              </a:rPr>
              <a:t>' Specific versus Diffuse Worlds Map</a:t>
            </a:r>
            <a:endParaRPr lang="en-US" altLang="en-US" dirty="0" smtClean="0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4150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Specific </a:t>
            </a: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4152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Diffuse </a:t>
            </a:r>
          </a:p>
        </p:txBody>
      </p:sp>
    </p:spTree>
    <p:extLst>
      <p:ext uri="{BB962C8B-B14F-4D97-AF65-F5344CB8AC3E}">
        <p14:creationId xmlns:p14="http://schemas.microsoft.com/office/powerpoint/2010/main" val="1274965161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4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4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4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4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4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4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7" grpId="0" build="p" bldLvl="2" autoUpdateAnimBg="0"/>
      <p:bldP spid="134150" grpId="0" autoUpdateAnimBg="0"/>
      <p:bldP spid="134152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Diffuse culture: public and private space are similar in size, individuals guard public space carefully because it is shared with private space</a:t>
            </a:r>
          </a:p>
          <a:p>
            <a:pPr marL="787613" lvl="1"/>
            <a:r>
              <a:rPr lang="en-US" altLang="en-US" dirty="0" smtClean="0"/>
              <a:t>In highly diffuse cultures, people often appear to be indirect and introverted, and work and private life often are closely linked</a:t>
            </a:r>
          </a:p>
          <a:p>
            <a:pPr marL="787613" lvl="1"/>
            <a:r>
              <a:rPr lang="en-US" altLang="en-US" dirty="0" smtClean="0"/>
              <a:t>Includes Venezuela, China, and Spain</a:t>
            </a:r>
          </a:p>
        </p:txBody>
      </p:sp>
      <p:sp>
        <p:nvSpPr>
          <p:cNvPr id="37892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7893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Specific </a:t>
            </a:r>
          </a:p>
        </p:txBody>
      </p:sp>
      <p:sp>
        <p:nvSpPr>
          <p:cNvPr id="37895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Diffuse </a:t>
            </a:r>
          </a:p>
        </p:txBody>
      </p:sp>
    </p:spTree>
    <p:extLst>
      <p:ext uri="{BB962C8B-B14F-4D97-AF65-F5344CB8AC3E}">
        <p14:creationId xmlns:p14="http://schemas.microsoft.com/office/powerpoint/2010/main" val="373151166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529621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smtClean="0"/>
              <a:t>Achievement culture: status is accorded based on how well people perform their functions</a:t>
            </a:r>
          </a:p>
          <a:p>
            <a:pPr marL="787613" lvl="1"/>
            <a:r>
              <a:rPr lang="en-US" altLang="en-US" smtClean="0"/>
              <a:t>Includes Austria, U.S., Switzerland and the U.K.</a:t>
            </a:r>
          </a:p>
          <a:p>
            <a:pPr marL="329698" indent="-329698"/>
            <a:r>
              <a:rPr lang="en-US" altLang="en-US" smtClean="0"/>
              <a:t>Ascription culture: status is based on who or what a person is</a:t>
            </a:r>
          </a:p>
          <a:p>
            <a:pPr marL="787613" lvl="1"/>
            <a:r>
              <a:rPr lang="en-US" altLang="en-US" smtClean="0"/>
              <a:t>Includes Venezuela, Indonesia, and China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1842722" y="1536823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769">
                <a:solidFill>
                  <a:schemeClr val="tx2"/>
                </a:solidFill>
              </a:rPr>
              <a:t>VS.</a:t>
            </a:r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6198" name="Text Box 6"/>
          <p:cNvSpPr txBox="1">
            <a:spLocks noChangeArrowheads="1"/>
          </p:cNvSpPr>
          <p:nvPr/>
        </p:nvSpPr>
        <p:spPr bwMode="auto">
          <a:xfrm>
            <a:off x="2051538" y="1679698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Achievement</a:t>
            </a:r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 bwMode="auto">
          <a:xfrm>
            <a:off x="6640025" y="1560635"/>
            <a:ext cx="3958370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6200" name="Text Box 8"/>
          <p:cNvSpPr txBox="1">
            <a:spLocks noChangeArrowheads="1"/>
          </p:cNvSpPr>
          <p:nvPr/>
        </p:nvSpPr>
        <p:spPr bwMode="auto">
          <a:xfrm>
            <a:off x="6898299" y="1679698"/>
            <a:ext cx="3412515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/>
              <a:t>Ascription</a:t>
            </a:r>
          </a:p>
        </p:txBody>
      </p:sp>
    </p:spTree>
    <p:extLst>
      <p:ext uri="{BB962C8B-B14F-4D97-AF65-F5344CB8AC3E}">
        <p14:creationId xmlns:p14="http://schemas.microsoft.com/office/powerpoint/2010/main" val="3707961190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6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36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6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6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 bldLvl="2" autoUpdateAnimBg="0"/>
      <p:bldP spid="136198" grpId="0" autoUpdateAnimBg="0"/>
      <p:bldP spid="136200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62529" y="2373923"/>
            <a:ext cx="8455269" cy="4029808"/>
          </a:xfrm>
        </p:spPr>
        <p:txBody>
          <a:bodyPr>
            <a:normAutofit fontScale="85000" lnSpcReduction="20000"/>
          </a:bodyPr>
          <a:lstStyle/>
          <a:p>
            <a:pPr marL="329698" indent="-329698">
              <a:lnSpc>
                <a:spcPct val="90000"/>
              </a:lnSpc>
            </a:pPr>
            <a:r>
              <a:rPr lang="en-US" altLang="en-US" sz="2308" dirty="0"/>
              <a:t>Sequential </a:t>
            </a:r>
            <a:r>
              <a:rPr lang="en-US" altLang="en-US" sz="2308" dirty="0" smtClean="0"/>
              <a:t>approach/</a:t>
            </a:r>
            <a:r>
              <a:rPr lang="en-US" altLang="en-US" sz="2308" dirty="0" err="1" smtClean="0"/>
              <a:t>monochrone</a:t>
            </a:r>
            <a:endParaRPr lang="en-US" altLang="en-US" sz="2308" dirty="0"/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People do only one activity at a time, keep appointments strictly, prefer to follow plans as laid out (United States)</a:t>
            </a:r>
          </a:p>
          <a:p>
            <a:pPr marL="329698" indent="-329698">
              <a:lnSpc>
                <a:spcPct val="90000"/>
              </a:lnSpc>
            </a:pPr>
            <a:r>
              <a:rPr lang="en-US" altLang="en-US" sz="2308" dirty="0"/>
              <a:t>Synchronous </a:t>
            </a:r>
            <a:r>
              <a:rPr lang="en-US" altLang="en-US" sz="2308" dirty="0" smtClean="0"/>
              <a:t>approach/</a:t>
            </a:r>
            <a:r>
              <a:rPr lang="en-US" altLang="en-US" sz="2308" dirty="0" err="1" smtClean="0"/>
              <a:t>polychrone</a:t>
            </a:r>
            <a:endParaRPr lang="en-US" altLang="en-US" sz="2308" dirty="0"/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People tend to multi-task, view appointments as approximate, schedules are seen as subordinate to relationships (France, </a:t>
            </a:r>
            <a:r>
              <a:rPr lang="en-US" altLang="en-US" sz="2308" dirty="0" smtClean="0"/>
              <a:t>Greece and </a:t>
            </a:r>
            <a:r>
              <a:rPr lang="en-US" altLang="en-US" sz="2308" dirty="0"/>
              <a:t>Mexico</a:t>
            </a:r>
            <a:r>
              <a:rPr lang="en-US" altLang="en-US" sz="2308" dirty="0" smtClean="0"/>
              <a:t>)</a:t>
            </a:r>
          </a:p>
          <a:p>
            <a:pPr marL="787613" lvl="1">
              <a:lnSpc>
                <a:spcPct val="90000"/>
              </a:lnSpc>
            </a:pPr>
            <a:r>
              <a:rPr lang="en-US" altLang="en-US" sz="2308" dirty="0" smtClean="0">
                <a:hlinkClick r:id="rId3"/>
              </a:rPr>
              <a:t>Polychrome versus Monochrome</a:t>
            </a:r>
            <a:endParaRPr lang="en-US" altLang="en-US" sz="2308" dirty="0"/>
          </a:p>
          <a:p>
            <a:pPr marL="329698" indent="-329698">
              <a:lnSpc>
                <a:spcPct val="90000"/>
              </a:lnSpc>
            </a:pPr>
            <a:r>
              <a:rPr lang="en-US" altLang="en-US" sz="2308" dirty="0"/>
              <a:t>Present oriented/future oriented</a:t>
            </a:r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Future is more important (U.S., Italy, and </a:t>
            </a:r>
            <a:r>
              <a:rPr lang="en-US" altLang="en-US" sz="2308" dirty="0" smtClean="0"/>
              <a:t>Germany)</a:t>
            </a:r>
            <a:endParaRPr lang="en-US" altLang="en-US" sz="2308" dirty="0"/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Present is more important (Venezuela, Indonesia, and Spain</a:t>
            </a:r>
          </a:p>
          <a:p>
            <a:pPr marL="787613" lvl="1">
              <a:lnSpc>
                <a:spcPct val="90000"/>
              </a:lnSpc>
            </a:pPr>
            <a:r>
              <a:rPr lang="en-US" altLang="en-US" sz="2308" dirty="0"/>
              <a:t>All three time periods equally important (France and Belgium)</a:t>
            </a: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1785057" y="1119188"/>
            <a:ext cx="8839933" cy="890221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769">
              <a:solidFill>
                <a:schemeClr val="tx2"/>
              </a:solidFill>
            </a:endParaRP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1908662" y="1176016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7222" name="Text Box 6"/>
          <p:cNvSpPr txBox="1">
            <a:spLocks noChangeArrowheads="1"/>
          </p:cNvSpPr>
          <p:nvPr/>
        </p:nvSpPr>
        <p:spPr bwMode="auto">
          <a:xfrm>
            <a:off x="2051536" y="1293112"/>
            <a:ext cx="3672621" cy="51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2769" b="1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1896288992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7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37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7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7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7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500"/>
                                        <p:tgtEl>
                                          <p:spTgt spid="137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37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500"/>
                                        <p:tgtEl>
                                          <p:spTgt spid="137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137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3" dur="500"/>
                                        <p:tgtEl>
                                          <p:spTgt spid="137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19" grpId="0" build="p" bldLvl="2" autoUpdateAnimBg="0"/>
      <p:bldP spid="137222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688856" y="274760"/>
            <a:ext cx="8814288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Trompenaars’ Cultural Dimensions</a:t>
            </a:r>
          </a:p>
        </p:txBody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88856" y="2702616"/>
            <a:ext cx="8455269" cy="4029808"/>
          </a:xfrm>
        </p:spPr>
        <p:txBody>
          <a:bodyPr/>
          <a:lstStyle/>
          <a:p>
            <a:pPr marL="329698" indent="-329698"/>
            <a:r>
              <a:rPr lang="en-US" altLang="en-US" dirty="0" smtClean="0"/>
              <a:t>Inner-directed: people believe in controlling outcomes</a:t>
            </a:r>
          </a:p>
          <a:p>
            <a:pPr marL="787613" lvl="1"/>
            <a:r>
              <a:rPr lang="en-US" altLang="en-US" dirty="0" smtClean="0"/>
              <a:t>Includes U.S., Switzerland, Australia, Belgium, Indonesia, Hong Kong, Greece, Singapore, and Japan</a:t>
            </a:r>
          </a:p>
          <a:p>
            <a:pPr marL="329698" indent="-329698"/>
            <a:r>
              <a:rPr lang="en-US" altLang="en-US" dirty="0" smtClean="0"/>
              <a:t>Outer-directed: people believe on letting things take their own course</a:t>
            </a:r>
          </a:p>
          <a:p>
            <a:pPr marL="787613" lvl="1"/>
            <a:r>
              <a:rPr lang="en-US" altLang="en-US" dirty="0" smtClean="0"/>
              <a:t>Includes China and many other Asian countries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1842723" y="1536824"/>
            <a:ext cx="8849991" cy="877148"/>
          </a:xfrm>
          <a:prstGeom prst="rect">
            <a:avLst/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2769">
              <a:solidFill>
                <a:schemeClr val="tx2"/>
              </a:solidFill>
            </a:endParaRP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1908663" y="1564299"/>
            <a:ext cx="3958371" cy="780317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846"/>
          </a:p>
        </p:txBody>
      </p:sp>
      <p:sp>
        <p:nvSpPr>
          <p:cNvPr id="138246" name="Text Box 6"/>
          <p:cNvSpPr txBox="1">
            <a:spLocks noChangeArrowheads="1"/>
          </p:cNvSpPr>
          <p:nvPr/>
        </p:nvSpPr>
        <p:spPr bwMode="auto">
          <a:xfrm>
            <a:off x="2066803" y="1723448"/>
            <a:ext cx="76004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b="1" dirty="0"/>
              <a:t>The </a:t>
            </a:r>
            <a:r>
              <a:rPr lang="en-US" altLang="en-US" sz="2000" b="1" dirty="0" smtClean="0"/>
              <a:t>Environment/</a:t>
            </a:r>
          </a:p>
          <a:p>
            <a:pPr eaLnBrk="1" hangingPunct="1"/>
            <a:r>
              <a:rPr lang="en-US" altLang="en-US" sz="2000" b="1" dirty="0" smtClean="0"/>
              <a:t>Relationship to nature</a:t>
            </a:r>
            <a:endParaRPr lang="en-US" alt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359997280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8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8243" grpId="0" build="p" bldLvl="2" autoUpdateAnimBg="0"/>
      <p:bldP spid="138246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models</a:t>
            </a:r>
            <a:br>
              <a:rPr lang="en-GB" dirty="0" smtClean="0"/>
            </a:br>
            <a:r>
              <a:rPr lang="en-GB" dirty="0" smtClean="0"/>
              <a:t>Hall, Hofstede &amp; </a:t>
            </a:r>
            <a:r>
              <a:rPr lang="en-GB" dirty="0" err="1" smtClean="0"/>
              <a:t>Trompenaars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Assuming </a:t>
            </a:r>
            <a:r>
              <a:rPr lang="en-GB" dirty="0"/>
              <a:t>that everyone from a specific cultural background is exactly the same and possesses the same types of values and </a:t>
            </a:r>
            <a:r>
              <a:rPr lang="en-GB" dirty="0" smtClean="0"/>
              <a:t>behavioural </a:t>
            </a:r>
            <a:r>
              <a:rPr lang="en-GB" dirty="0"/>
              <a:t>norms can lead to negative stereotyping.  </a:t>
            </a:r>
            <a:endParaRPr lang="en-GB" dirty="0" smtClean="0"/>
          </a:p>
          <a:p>
            <a:r>
              <a:rPr lang="en-GB" dirty="0" smtClean="0"/>
              <a:t>Always </a:t>
            </a:r>
            <a:r>
              <a:rPr lang="en-GB" dirty="0"/>
              <a:t>remember to treat each and every person as a unique individual, and understand that there are always other factors in life that contribute to how they may perceive things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sz="800" dirty="0" smtClean="0"/>
              <a:t>	(Fromhttp</a:t>
            </a:r>
            <a:r>
              <a:rPr lang="en-GB" sz="800" dirty="0"/>
              <a:t>://</a:t>
            </a:r>
            <a:r>
              <a:rPr lang="en-GB" sz="800" dirty="0" smtClean="0"/>
              <a:t>cultureandbusiness.weebly.com/trompenaars-model.html)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805573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end of this session you should be aware of Trumpenaars’7 Dimensions of culture and their potential impact on business communication.</a:t>
            </a:r>
          </a:p>
          <a:p>
            <a:r>
              <a:rPr lang="en-GB" dirty="0" smtClean="0"/>
              <a:t>You should also be able to relate these dimensions to </a:t>
            </a:r>
            <a:r>
              <a:rPr lang="en-GB" dirty="0" err="1" smtClean="0"/>
              <a:t>Hofstede’s</a:t>
            </a:r>
            <a:r>
              <a:rPr lang="en-GB" dirty="0" smtClean="0"/>
              <a:t> framework.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998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Reminder!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If you have been here last week, you do not need to attend a tutorial for this module tomorrow. Please attend the English Support Class from 9 am – 11 am in Room 226</a:t>
            </a:r>
          </a:p>
          <a:p>
            <a:r>
              <a:rPr lang="en-GB" dirty="0"/>
              <a:t>If you have not been here last week, the material from Week 1 will be repeated in this room (301) tomorrow from 9 am to 11 am. Afterwards you should attend an English Support Class from 11 am to 1 pm in Room 226</a:t>
            </a:r>
          </a:p>
          <a:p>
            <a:r>
              <a:rPr lang="en-GB" dirty="0"/>
              <a:t>If the group size for this module exceeds 30 students, in the future, Group 1 will attend  a tutorial for this module (IBC) from 9 am to 11 am on Wednesdays, and Group 2 will attend this tutorial from 11 am – 1 pm. Both groups will attend English Support Classes in the other time slot, as indicted in your original time table.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41339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fontAlgn="ctr"/>
            <a:r>
              <a:rPr lang="en-GB" dirty="0" smtClean="0"/>
              <a:t>Slides adapted from: </a:t>
            </a:r>
            <a:r>
              <a:rPr lang="en-US" altLang="en-US" dirty="0" smtClean="0">
                <a:solidFill>
                  <a:schemeClr val="tx2"/>
                </a:solidFill>
              </a:rPr>
              <a:t>R</a:t>
            </a:r>
            <a:r>
              <a:rPr lang="en-US" altLang="en-US" dirty="0">
                <a:solidFill>
                  <a:schemeClr val="tx2"/>
                </a:solidFill>
              </a:rPr>
              <a:t>. Dennis </a:t>
            </a:r>
            <a:r>
              <a:rPr lang="en-US" altLang="en-US" dirty="0" err="1">
                <a:solidFill>
                  <a:schemeClr val="tx2"/>
                </a:solidFill>
              </a:rPr>
              <a:t>Middlemist</a:t>
            </a:r>
            <a:r>
              <a:rPr lang="en-US" altLang="en-US" dirty="0">
                <a:solidFill>
                  <a:schemeClr val="tx2"/>
                </a:solidFill>
              </a:rPr>
              <a:t>, Professor of Management, Colorado State </a:t>
            </a:r>
            <a:r>
              <a:rPr lang="en-US" altLang="en-US" dirty="0" smtClean="0">
                <a:solidFill>
                  <a:schemeClr val="tx2"/>
                </a:solidFill>
              </a:rPr>
              <a:t>University at </a:t>
            </a:r>
            <a:r>
              <a:rPr lang="en-GB" dirty="0"/>
              <a:t>https://faculty.unlv.edu/phelan/MGT480/Lecture%202.ppt</a:t>
            </a:r>
          </a:p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www.mindtools.com/pages/article/seven-dimensions.htm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cultureandbusiness.weebly.com/trompenaars-model.html</a:t>
            </a:r>
            <a:endParaRPr lang="en-GB" dirty="0" smtClean="0"/>
          </a:p>
          <a:p>
            <a:r>
              <a:rPr lang="en-GB" dirty="0"/>
              <a:t/>
            </a:r>
            <a:br>
              <a:rPr lang="en-GB" dirty="0"/>
            </a:br>
            <a:endParaRPr lang="en-US" altLang="en-US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668034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770</TotalTime>
  <Words>1222</Words>
  <Application>Microsoft Office PowerPoint</Application>
  <PresentationFormat>Widescreen</PresentationFormat>
  <Paragraphs>125</Paragraphs>
  <Slides>18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Gothic</vt:lpstr>
      <vt:lpstr>Wingdings 3</vt:lpstr>
      <vt:lpstr>ヒラギノ角ゴ Pro W3</vt:lpstr>
      <vt:lpstr>Wisp</vt:lpstr>
      <vt:lpstr>International Business Communications (Week 2)</vt:lpstr>
      <vt:lpstr>Tutorials &amp; lectures</vt:lpstr>
      <vt:lpstr>This week, we will:</vt:lpstr>
      <vt:lpstr>Trompenaars and Hampden-Turner’s 7 Dimension of Culture</vt:lpstr>
      <vt:lpstr>Trompenaars’ Cultural Dimensions</vt:lpstr>
      <vt:lpstr>Trompenaars’ Cultural Dimensions</vt:lpstr>
      <vt:lpstr>Trompenaars’ Cultural Dimensions</vt:lpstr>
      <vt:lpstr>Trompenaars’ Cultural Dimensions</vt:lpstr>
      <vt:lpstr>Trompenaars’ Cultural Dimensions</vt:lpstr>
      <vt:lpstr>Trompenaars’ Cultural Dimensions</vt:lpstr>
      <vt:lpstr>Trompenaars’ Cultural Dimensions</vt:lpstr>
      <vt:lpstr>Trompenaars’ Cultural Dimensions</vt:lpstr>
      <vt:lpstr>Trompenaars’ Cultural Dimensions</vt:lpstr>
      <vt:lpstr>Trompenaars’ Cultural Dimensions</vt:lpstr>
      <vt:lpstr>Cultural models Hall, Hofstede &amp; Trompenaars</vt:lpstr>
      <vt:lpstr>In Summary</vt:lpstr>
      <vt:lpstr>Reminder!</vt:lpstr>
      <vt:lpstr>References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Antje Cockrill</cp:lastModifiedBy>
  <cp:revision>12</cp:revision>
  <cp:lastPrinted>2017-10-02T10:16:02Z</cp:lastPrinted>
  <dcterms:created xsi:type="dcterms:W3CDTF">2017-09-25T13:12:20Z</dcterms:created>
  <dcterms:modified xsi:type="dcterms:W3CDTF">2017-10-09T19:31:58Z</dcterms:modified>
</cp:coreProperties>
</file>