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8" r:id="rId5"/>
    <p:sldId id="259" r:id="rId6"/>
    <p:sldId id="673" r:id="rId7"/>
    <p:sldId id="643" r:id="rId8"/>
    <p:sldId id="589" r:id="rId9"/>
    <p:sldId id="606" r:id="rId10"/>
    <p:sldId id="641" r:id="rId11"/>
    <p:sldId id="590" r:id="rId12"/>
    <p:sldId id="591" r:id="rId13"/>
    <p:sldId id="603" r:id="rId14"/>
    <p:sldId id="593" r:id="rId15"/>
    <p:sldId id="674" r:id="rId16"/>
    <p:sldId id="678" r:id="rId17"/>
    <p:sldId id="595" r:id="rId18"/>
    <p:sldId id="596" r:id="rId19"/>
    <p:sldId id="645" r:id="rId20"/>
    <p:sldId id="676" r:id="rId21"/>
    <p:sldId id="675" r:id="rId22"/>
    <p:sldId id="650" r:id="rId23"/>
    <p:sldId id="651" r:id="rId24"/>
    <p:sldId id="635" r:id="rId25"/>
    <p:sldId id="677" r:id="rId26"/>
    <p:sldId id="667" r:id="rId27"/>
    <p:sldId id="658" r:id="rId28"/>
    <p:sldId id="653" r:id="rId29"/>
    <p:sldId id="654" r:id="rId30"/>
    <p:sldId id="668" r:id="rId31"/>
    <p:sldId id="657" r:id="rId32"/>
    <p:sldId id="659" r:id="rId33"/>
    <p:sldId id="669" r:id="rId34"/>
    <p:sldId id="670" r:id="rId35"/>
    <p:sldId id="671" r:id="rId36"/>
    <p:sldId id="67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D0776AF-834B-4FE8-A6B4-135093D2687C}" v="43" dt="2022-09-30T15:39:01.4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81" autoAdjust="0"/>
    <p:restoredTop sz="95431" autoAdjust="0"/>
  </p:normalViewPr>
  <p:slideViewPr>
    <p:cSldViewPr>
      <p:cViewPr varScale="1">
        <p:scale>
          <a:sx n="98" d="100"/>
          <a:sy n="98" d="100"/>
        </p:scale>
        <p:origin x="1000"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shat Bakre" userId="839b68a6-4a2b-45ef-9a5a-14f954bfea5f" providerId="ADAL" clId="{BD0776AF-834B-4FE8-A6B4-135093D2687C}"/>
    <pc:docChg chg="custSel addSld modSld">
      <pc:chgData name="Aishat Bakre" userId="839b68a6-4a2b-45ef-9a5a-14f954bfea5f" providerId="ADAL" clId="{BD0776AF-834B-4FE8-A6B4-135093D2687C}" dt="2022-10-04T14:46:01.654" v="393" actId="27636"/>
      <pc:docMkLst>
        <pc:docMk/>
      </pc:docMkLst>
      <pc:sldChg chg="modSp mod">
        <pc:chgData name="Aishat Bakre" userId="839b68a6-4a2b-45ef-9a5a-14f954bfea5f" providerId="ADAL" clId="{BD0776AF-834B-4FE8-A6B4-135093D2687C}" dt="2022-10-01T22:21:39.160" v="374"/>
        <pc:sldMkLst>
          <pc:docMk/>
          <pc:sldMk cId="1006088968" sldId="258"/>
        </pc:sldMkLst>
        <pc:spChg chg="mod">
          <ac:chgData name="Aishat Bakre" userId="839b68a6-4a2b-45ef-9a5a-14f954bfea5f" providerId="ADAL" clId="{BD0776AF-834B-4FE8-A6B4-135093D2687C}" dt="2022-10-01T22:21:39.160" v="374"/>
          <ac:spMkLst>
            <pc:docMk/>
            <pc:sldMk cId="1006088968" sldId="258"/>
            <ac:spMk id="4" creationId="{63DE40DA-47CD-4349-9D54-BB22EFAEF32A}"/>
          </ac:spMkLst>
        </pc:spChg>
      </pc:sldChg>
      <pc:sldChg chg="modSp mod">
        <pc:chgData name="Aishat Bakre" userId="839b68a6-4a2b-45ef-9a5a-14f954bfea5f" providerId="ADAL" clId="{BD0776AF-834B-4FE8-A6B4-135093D2687C}" dt="2022-09-30T15:39:01.426" v="321"/>
        <pc:sldMkLst>
          <pc:docMk/>
          <pc:sldMk cId="101784676" sldId="269"/>
        </pc:sldMkLst>
        <pc:spChg chg="mod">
          <ac:chgData name="Aishat Bakre" userId="839b68a6-4a2b-45ef-9a5a-14f954bfea5f" providerId="ADAL" clId="{BD0776AF-834B-4FE8-A6B4-135093D2687C}" dt="2022-09-30T15:29:41.164" v="256" actId="113"/>
          <ac:spMkLst>
            <pc:docMk/>
            <pc:sldMk cId="101784676" sldId="269"/>
            <ac:spMk id="3" creationId="{1DCD71B8-0D9E-4A80-8052-2CCA08D73C5A}"/>
          </ac:spMkLst>
        </pc:spChg>
        <pc:graphicFrameChg chg="mod">
          <ac:chgData name="Aishat Bakre" userId="839b68a6-4a2b-45ef-9a5a-14f954bfea5f" providerId="ADAL" clId="{BD0776AF-834B-4FE8-A6B4-135093D2687C}" dt="2022-09-30T15:39:01.426" v="321"/>
          <ac:graphicFrameMkLst>
            <pc:docMk/>
            <pc:sldMk cId="101784676" sldId="269"/>
            <ac:graphicFrameMk id="4" creationId="{A53380B8-FFE4-4B0F-BA87-BEE8802AD9E5}"/>
          </ac:graphicFrameMkLst>
        </pc:graphicFrameChg>
      </pc:sldChg>
      <pc:sldChg chg="modSp mod">
        <pc:chgData name="Aishat Bakre" userId="839b68a6-4a2b-45ef-9a5a-14f954bfea5f" providerId="ADAL" clId="{BD0776AF-834B-4FE8-A6B4-135093D2687C}" dt="2022-09-30T15:53:46.830" v="373" actId="1076"/>
        <pc:sldMkLst>
          <pc:docMk/>
          <pc:sldMk cId="3073188121" sldId="273"/>
        </pc:sldMkLst>
        <pc:spChg chg="mod">
          <ac:chgData name="Aishat Bakre" userId="839b68a6-4a2b-45ef-9a5a-14f954bfea5f" providerId="ADAL" clId="{BD0776AF-834B-4FE8-A6B4-135093D2687C}" dt="2022-09-30T15:53:46.830" v="373" actId="1076"/>
          <ac:spMkLst>
            <pc:docMk/>
            <pc:sldMk cId="3073188121" sldId="273"/>
            <ac:spMk id="4" creationId="{97804B3F-DEEF-7743-A3EE-39C8D8D83AFC}"/>
          </ac:spMkLst>
        </pc:spChg>
      </pc:sldChg>
      <pc:sldChg chg="modSp mod">
        <pc:chgData name="Aishat Bakre" userId="839b68a6-4a2b-45ef-9a5a-14f954bfea5f" providerId="ADAL" clId="{BD0776AF-834B-4FE8-A6B4-135093D2687C}" dt="2022-09-30T15:38:19.293" v="316" actId="1076"/>
        <pc:sldMkLst>
          <pc:docMk/>
          <pc:sldMk cId="2344198328" sldId="421"/>
        </pc:sldMkLst>
        <pc:graphicFrameChg chg="mod">
          <ac:chgData name="Aishat Bakre" userId="839b68a6-4a2b-45ef-9a5a-14f954bfea5f" providerId="ADAL" clId="{BD0776AF-834B-4FE8-A6B4-135093D2687C}" dt="2022-09-30T15:38:19.293" v="316" actId="1076"/>
          <ac:graphicFrameMkLst>
            <pc:docMk/>
            <pc:sldMk cId="2344198328" sldId="421"/>
            <ac:graphicFrameMk id="3" creationId="{217C3DAA-E564-4DF7-893B-D943D279AA5E}"/>
          </ac:graphicFrameMkLst>
        </pc:graphicFrameChg>
      </pc:sldChg>
      <pc:sldChg chg="modSp mod">
        <pc:chgData name="Aishat Bakre" userId="839b68a6-4a2b-45ef-9a5a-14f954bfea5f" providerId="ADAL" clId="{BD0776AF-834B-4FE8-A6B4-135093D2687C}" dt="2022-09-30T15:32:35.673" v="273" actId="1076"/>
        <pc:sldMkLst>
          <pc:docMk/>
          <pc:sldMk cId="3661754764" sldId="564"/>
        </pc:sldMkLst>
        <pc:spChg chg="mod">
          <ac:chgData name="Aishat Bakre" userId="839b68a6-4a2b-45ef-9a5a-14f954bfea5f" providerId="ADAL" clId="{BD0776AF-834B-4FE8-A6B4-135093D2687C}" dt="2022-09-30T15:32:35.673" v="273" actId="1076"/>
          <ac:spMkLst>
            <pc:docMk/>
            <pc:sldMk cId="3661754764" sldId="564"/>
            <ac:spMk id="2" creationId="{057C14ED-D3FF-446C-8433-F9F3F5D7AEC4}"/>
          </ac:spMkLst>
        </pc:spChg>
      </pc:sldChg>
      <pc:sldChg chg="modSp mod">
        <pc:chgData name="Aishat Bakre" userId="839b68a6-4a2b-45ef-9a5a-14f954bfea5f" providerId="ADAL" clId="{BD0776AF-834B-4FE8-A6B4-135093D2687C}" dt="2022-09-30T15:40:58.179" v="328" actId="255"/>
        <pc:sldMkLst>
          <pc:docMk/>
          <pc:sldMk cId="2647322344" sldId="565"/>
        </pc:sldMkLst>
        <pc:spChg chg="mod">
          <ac:chgData name="Aishat Bakre" userId="839b68a6-4a2b-45ef-9a5a-14f954bfea5f" providerId="ADAL" clId="{BD0776AF-834B-4FE8-A6B4-135093D2687C}" dt="2022-09-30T15:40:58.179" v="328" actId="255"/>
          <ac:spMkLst>
            <pc:docMk/>
            <pc:sldMk cId="2647322344" sldId="565"/>
            <ac:spMk id="2" creationId="{057C14ED-D3FF-446C-8433-F9F3F5D7AEC4}"/>
          </ac:spMkLst>
        </pc:spChg>
        <pc:spChg chg="mod">
          <ac:chgData name="Aishat Bakre" userId="839b68a6-4a2b-45ef-9a5a-14f954bfea5f" providerId="ADAL" clId="{BD0776AF-834B-4FE8-A6B4-135093D2687C}" dt="2022-09-30T15:40:50.586" v="327" actId="1076"/>
          <ac:spMkLst>
            <pc:docMk/>
            <pc:sldMk cId="2647322344" sldId="565"/>
            <ac:spMk id="4" creationId="{25A2FE0C-8188-428C-9DBD-A814733232F6}"/>
          </ac:spMkLst>
        </pc:spChg>
      </pc:sldChg>
      <pc:sldChg chg="modSp mod">
        <pc:chgData name="Aishat Bakre" userId="839b68a6-4a2b-45ef-9a5a-14f954bfea5f" providerId="ADAL" clId="{BD0776AF-834B-4FE8-A6B4-135093D2687C}" dt="2022-10-04T14:07:39.378" v="380" actId="1076"/>
        <pc:sldMkLst>
          <pc:docMk/>
          <pc:sldMk cId="1720009739" sldId="577"/>
        </pc:sldMkLst>
        <pc:spChg chg="mod">
          <ac:chgData name="Aishat Bakre" userId="839b68a6-4a2b-45ef-9a5a-14f954bfea5f" providerId="ADAL" clId="{BD0776AF-834B-4FE8-A6B4-135093D2687C}" dt="2022-09-30T15:31:19.031" v="265" actId="1076"/>
          <ac:spMkLst>
            <pc:docMk/>
            <pc:sldMk cId="1720009739" sldId="577"/>
            <ac:spMk id="2" creationId="{057C14ED-D3FF-446C-8433-F9F3F5D7AEC4}"/>
          </ac:spMkLst>
        </pc:spChg>
        <pc:graphicFrameChg chg="mod">
          <ac:chgData name="Aishat Bakre" userId="839b68a6-4a2b-45ef-9a5a-14f954bfea5f" providerId="ADAL" clId="{BD0776AF-834B-4FE8-A6B4-135093D2687C}" dt="2022-10-04T14:07:39.378" v="380" actId="1076"/>
          <ac:graphicFrameMkLst>
            <pc:docMk/>
            <pc:sldMk cId="1720009739" sldId="577"/>
            <ac:graphicFrameMk id="3" creationId="{508F4C55-D876-4306-B32C-FC4BDF32AD24}"/>
          </ac:graphicFrameMkLst>
        </pc:graphicFrameChg>
      </pc:sldChg>
      <pc:sldChg chg="modNotesTx">
        <pc:chgData name="Aishat Bakre" userId="839b68a6-4a2b-45ef-9a5a-14f954bfea5f" providerId="ADAL" clId="{BD0776AF-834B-4FE8-A6B4-135093D2687C}" dt="2022-09-30T15:36:34.840" v="307" actId="20577"/>
        <pc:sldMkLst>
          <pc:docMk/>
          <pc:sldMk cId="3650950374" sldId="589"/>
        </pc:sldMkLst>
      </pc:sldChg>
      <pc:sldChg chg="modSp mod">
        <pc:chgData name="Aishat Bakre" userId="839b68a6-4a2b-45ef-9a5a-14f954bfea5f" providerId="ADAL" clId="{BD0776AF-834B-4FE8-A6B4-135093D2687C}" dt="2022-09-30T15:37:20.389" v="313" actId="113"/>
        <pc:sldMkLst>
          <pc:docMk/>
          <pc:sldMk cId="1983099844" sldId="590"/>
        </pc:sldMkLst>
        <pc:spChg chg="mod">
          <ac:chgData name="Aishat Bakre" userId="839b68a6-4a2b-45ef-9a5a-14f954bfea5f" providerId="ADAL" clId="{BD0776AF-834B-4FE8-A6B4-135093D2687C}" dt="2022-09-30T15:37:20.389" v="313" actId="113"/>
          <ac:spMkLst>
            <pc:docMk/>
            <pc:sldMk cId="1983099844" sldId="590"/>
            <ac:spMk id="2" creationId="{AEFFF745-C1B6-448D-A2D7-BEE131CF651D}"/>
          </ac:spMkLst>
        </pc:spChg>
      </pc:sldChg>
      <pc:sldChg chg="modSp mod">
        <pc:chgData name="Aishat Bakre" userId="839b68a6-4a2b-45ef-9a5a-14f954bfea5f" providerId="ADAL" clId="{BD0776AF-834B-4FE8-A6B4-135093D2687C}" dt="2022-10-04T13:33:25.817" v="379" actId="14100"/>
        <pc:sldMkLst>
          <pc:docMk/>
          <pc:sldMk cId="757369728" sldId="591"/>
        </pc:sldMkLst>
        <pc:spChg chg="mod">
          <ac:chgData name="Aishat Bakre" userId="839b68a6-4a2b-45ef-9a5a-14f954bfea5f" providerId="ADAL" clId="{BD0776AF-834B-4FE8-A6B4-135093D2687C}" dt="2022-10-04T13:33:25.817" v="379" actId="14100"/>
          <ac:spMkLst>
            <pc:docMk/>
            <pc:sldMk cId="757369728" sldId="591"/>
            <ac:spMk id="2" creationId="{812885A1-ACE4-43AE-A426-741D3EE62839}"/>
          </ac:spMkLst>
        </pc:spChg>
      </pc:sldChg>
      <pc:sldChg chg="modSp mod modNotesTx">
        <pc:chgData name="Aishat Bakre" userId="839b68a6-4a2b-45ef-9a5a-14f954bfea5f" providerId="ADAL" clId="{BD0776AF-834B-4FE8-A6B4-135093D2687C}" dt="2022-09-30T15:41:44.656" v="335" actId="1076"/>
        <pc:sldMkLst>
          <pc:docMk/>
          <pc:sldMk cId="421087247" sldId="592"/>
        </pc:sldMkLst>
        <pc:spChg chg="mod">
          <ac:chgData name="Aishat Bakre" userId="839b68a6-4a2b-45ef-9a5a-14f954bfea5f" providerId="ADAL" clId="{BD0776AF-834B-4FE8-A6B4-135093D2687C}" dt="2022-09-30T15:41:38.062" v="334" actId="113"/>
          <ac:spMkLst>
            <pc:docMk/>
            <pc:sldMk cId="421087247" sldId="592"/>
            <ac:spMk id="2" creationId="{057C14ED-D3FF-446C-8433-F9F3F5D7AEC4}"/>
          </ac:spMkLst>
        </pc:spChg>
        <pc:spChg chg="mod">
          <ac:chgData name="Aishat Bakre" userId="839b68a6-4a2b-45ef-9a5a-14f954bfea5f" providerId="ADAL" clId="{BD0776AF-834B-4FE8-A6B4-135093D2687C}" dt="2022-09-30T15:41:44.656" v="335" actId="1076"/>
          <ac:spMkLst>
            <pc:docMk/>
            <pc:sldMk cId="421087247" sldId="592"/>
            <ac:spMk id="4" creationId="{25A2FE0C-8188-428C-9DBD-A814733232F6}"/>
          </ac:spMkLst>
        </pc:spChg>
      </pc:sldChg>
      <pc:sldChg chg="modSp mod modNotesTx">
        <pc:chgData name="Aishat Bakre" userId="839b68a6-4a2b-45ef-9a5a-14f954bfea5f" providerId="ADAL" clId="{BD0776AF-834B-4FE8-A6B4-135093D2687C}" dt="2022-09-30T15:46:33.793" v="361" actId="20577"/>
        <pc:sldMkLst>
          <pc:docMk/>
          <pc:sldMk cId="1273043970" sldId="594"/>
        </pc:sldMkLst>
        <pc:spChg chg="mod">
          <ac:chgData name="Aishat Bakre" userId="839b68a6-4a2b-45ef-9a5a-14f954bfea5f" providerId="ADAL" clId="{BD0776AF-834B-4FE8-A6B4-135093D2687C}" dt="2022-09-30T15:46:33.793" v="361" actId="20577"/>
          <ac:spMkLst>
            <pc:docMk/>
            <pc:sldMk cId="1273043970" sldId="594"/>
            <ac:spMk id="2" creationId="{618D0614-A646-46DF-BFC5-0CE36261215C}"/>
          </ac:spMkLst>
        </pc:spChg>
      </pc:sldChg>
      <pc:sldChg chg="modSp mod">
        <pc:chgData name="Aishat Bakre" userId="839b68a6-4a2b-45ef-9a5a-14f954bfea5f" providerId="ADAL" clId="{BD0776AF-834B-4FE8-A6B4-135093D2687C}" dt="2022-09-30T15:41:28.217" v="332" actId="1076"/>
        <pc:sldMkLst>
          <pc:docMk/>
          <pc:sldMk cId="2723116316" sldId="595"/>
        </pc:sldMkLst>
        <pc:spChg chg="mod">
          <ac:chgData name="Aishat Bakre" userId="839b68a6-4a2b-45ef-9a5a-14f954bfea5f" providerId="ADAL" clId="{BD0776AF-834B-4FE8-A6B4-135093D2687C}" dt="2022-09-30T15:41:28.217" v="332" actId="1076"/>
          <ac:spMkLst>
            <pc:docMk/>
            <pc:sldMk cId="2723116316" sldId="595"/>
            <ac:spMk id="2" creationId="{057C14ED-D3FF-446C-8433-F9F3F5D7AEC4}"/>
          </ac:spMkLst>
        </pc:spChg>
        <pc:spChg chg="mod">
          <ac:chgData name="Aishat Bakre" userId="839b68a6-4a2b-45ef-9a5a-14f954bfea5f" providerId="ADAL" clId="{BD0776AF-834B-4FE8-A6B4-135093D2687C}" dt="2022-09-30T15:41:23.881" v="331" actId="14100"/>
          <ac:spMkLst>
            <pc:docMk/>
            <pc:sldMk cId="2723116316" sldId="595"/>
            <ac:spMk id="4" creationId="{25A2FE0C-8188-428C-9DBD-A814733232F6}"/>
          </ac:spMkLst>
        </pc:spChg>
      </pc:sldChg>
      <pc:sldChg chg="modSp mod modNotesTx">
        <pc:chgData name="Aishat Bakre" userId="839b68a6-4a2b-45ef-9a5a-14f954bfea5f" providerId="ADAL" clId="{BD0776AF-834B-4FE8-A6B4-135093D2687C}" dt="2022-09-30T15:41:06.094" v="329" actId="1076"/>
        <pc:sldMkLst>
          <pc:docMk/>
          <pc:sldMk cId="2412445576" sldId="596"/>
        </pc:sldMkLst>
        <pc:spChg chg="mod">
          <ac:chgData name="Aishat Bakre" userId="839b68a6-4a2b-45ef-9a5a-14f954bfea5f" providerId="ADAL" clId="{BD0776AF-834B-4FE8-A6B4-135093D2687C}" dt="2022-09-30T15:31:52.544" v="268" actId="1076"/>
          <ac:spMkLst>
            <pc:docMk/>
            <pc:sldMk cId="2412445576" sldId="596"/>
            <ac:spMk id="2" creationId="{057C14ED-D3FF-446C-8433-F9F3F5D7AEC4}"/>
          </ac:spMkLst>
        </pc:spChg>
        <pc:spChg chg="mod">
          <ac:chgData name="Aishat Bakre" userId="839b68a6-4a2b-45ef-9a5a-14f954bfea5f" providerId="ADAL" clId="{BD0776AF-834B-4FE8-A6B4-135093D2687C}" dt="2022-09-30T15:41:06.094" v="329" actId="1076"/>
          <ac:spMkLst>
            <pc:docMk/>
            <pc:sldMk cId="2412445576" sldId="596"/>
            <ac:spMk id="4" creationId="{25A2FE0C-8188-428C-9DBD-A814733232F6}"/>
          </ac:spMkLst>
        </pc:spChg>
      </pc:sldChg>
      <pc:sldChg chg="modSp mod">
        <pc:chgData name="Aishat Bakre" userId="839b68a6-4a2b-45ef-9a5a-14f954bfea5f" providerId="ADAL" clId="{BD0776AF-834B-4FE8-A6B4-135093D2687C}" dt="2022-09-30T15:43:31.740" v="348" actId="1076"/>
        <pc:sldMkLst>
          <pc:docMk/>
          <pc:sldMk cId="569460198" sldId="603"/>
        </pc:sldMkLst>
        <pc:spChg chg="mod">
          <ac:chgData name="Aishat Bakre" userId="839b68a6-4a2b-45ef-9a5a-14f954bfea5f" providerId="ADAL" clId="{BD0776AF-834B-4FE8-A6B4-135093D2687C}" dt="2022-09-30T15:43:31.740" v="348" actId="1076"/>
          <ac:spMkLst>
            <pc:docMk/>
            <pc:sldMk cId="569460198" sldId="603"/>
            <ac:spMk id="3" creationId="{256B3E66-4482-4AE4-ACCF-DB20DAA72D43}"/>
          </ac:spMkLst>
        </pc:spChg>
      </pc:sldChg>
      <pc:sldChg chg="modSp mod">
        <pc:chgData name="Aishat Bakre" userId="839b68a6-4a2b-45ef-9a5a-14f954bfea5f" providerId="ADAL" clId="{BD0776AF-834B-4FE8-A6B4-135093D2687C}" dt="2022-09-30T15:32:28.384" v="272" actId="1076"/>
        <pc:sldMkLst>
          <pc:docMk/>
          <pc:sldMk cId="2223171988" sldId="604"/>
        </pc:sldMkLst>
        <pc:spChg chg="mod">
          <ac:chgData name="Aishat Bakre" userId="839b68a6-4a2b-45ef-9a5a-14f954bfea5f" providerId="ADAL" clId="{BD0776AF-834B-4FE8-A6B4-135093D2687C}" dt="2022-09-30T15:32:28.384" v="272" actId="1076"/>
          <ac:spMkLst>
            <pc:docMk/>
            <pc:sldMk cId="2223171988" sldId="604"/>
            <ac:spMk id="2" creationId="{24F5F0DD-0296-4C2E-9571-7CB57323E522}"/>
          </ac:spMkLst>
        </pc:spChg>
      </pc:sldChg>
      <pc:sldChg chg="modSp mod">
        <pc:chgData name="Aishat Bakre" userId="839b68a6-4a2b-45ef-9a5a-14f954bfea5f" providerId="ADAL" clId="{BD0776AF-834B-4FE8-A6B4-135093D2687C}" dt="2022-09-30T15:47:31.631" v="372" actId="1076"/>
        <pc:sldMkLst>
          <pc:docMk/>
          <pc:sldMk cId="3395653404" sldId="606"/>
        </pc:sldMkLst>
        <pc:spChg chg="mod">
          <ac:chgData name="Aishat Bakre" userId="839b68a6-4a2b-45ef-9a5a-14f954bfea5f" providerId="ADAL" clId="{BD0776AF-834B-4FE8-A6B4-135093D2687C}" dt="2022-09-30T15:47:31.631" v="372" actId="1076"/>
          <ac:spMkLst>
            <pc:docMk/>
            <pc:sldMk cId="3395653404" sldId="606"/>
            <ac:spMk id="5" creationId="{21C38F50-9766-49C7-AA73-8005405F9892}"/>
          </ac:spMkLst>
        </pc:spChg>
      </pc:sldChg>
      <pc:sldChg chg="modSp mod">
        <pc:chgData name="Aishat Bakre" userId="839b68a6-4a2b-45ef-9a5a-14f954bfea5f" providerId="ADAL" clId="{BD0776AF-834B-4FE8-A6B4-135093D2687C}" dt="2022-09-30T15:46:10.250" v="357" actId="255"/>
        <pc:sldMkLst>
          <pc:docMk/>
          <pc:sldMk cId="4081555992" sldId="607"/>
        </pc:sldMkLst>
        <pc:spChg chg="mod">
          <ac:chgData name="Aishat Bakre" userId="839b68a6-4a2b-45ef-9a5a-14f954bfea5f" providerId="ADAL" clId="{BD0776AF-834B-4FE8-A6B4-135093D2687C}" dt="2022-09-30T15:46:10.250" v="357" actId="255"/>
          <ac:spMkLst>
            <pc:docMk/>
            <pc:sldMk cId="4081555992" sldId="607"/>
            <ac:spMk id="2" creationId="{B73F4F89-B480-4409-8771-C8753231AC2F}"/>
          </ac:spMkLst>
        </pc:spChg>
        <pc:spChg chg="mod">
          <ac:chgData name="Aishat Bakre" userId="839b68a6-4a2b-45ef-9a5a-14f954bfea5f" providerId="ADAL" clId="{BD0776AF-834B-4FE8-A6B4-135093D2687C}" dt="2022-09-30T15:46:03.025" v="356" actId="14100"/>
          <ac:spMkLst>
            <pc:docMk/>
            <pc:sldMk cId="4081555992" sldId="607"/>
            <ac:spMk id="3" creationId="{6E6643FF-51C4-4CDF-9FCE-4752D99A6ECF}"/>
          </ac:spMkLst>
        </pc:spChg>
      </pc:sldChg>
      <pc:sldChg chg="modSp mod">
        <pc:chgData name="Aishat Bakre" userId="839b68a6-4a2b-45ef-9a5a-14f954bfea5f" providerId="ADAL" clId="{BD0776AF-834B-4FE8-A6B4-135093D2687C}" dt="2022-09-30T15:44:25.783" v="352" actId="1076"/>
        <pc:sldMkLst>
          <pc:docMk/>
          <pc:sldMk cId="1232367196" sldId="608"/>
        </pc:sldMkLst>
        <pc:spChg chg="mod">
          <ac:chgData name="Aishat Bakre" userId="839b68a6-4a2b-45ef-9a5a-14f954bfea5f" providerId="ADAL" clId="{BD0776AF-834B-4FE8-A6B4-135093D2687C}" dt="2022-09-30T15:44:25.783" v="352" actId="1076"/>
          <ac:spMkLst>
            <pc:docMk/>
            <pc:sldMk cId="1232367196" sldId="608"/>
            <ac:spMk id="3" creationId="{D6ACCA76-FCE6-462D-96F4-1AA441A08F54}"/>
          </ac:spMkLst>
        </pc:spChg>
      </pc:sldChg>
      <pc:sldChg chg="modSp mod">
        <pc:chgData name="Aishat Bakre" userId="839b68a6-4a2b-45ef-9a5a-14f954bfea5f" providerId="ADAL" clId="{BD0776AF-834B-4FE8-A6B4-135093D2687C}" dt="2022-09-30T15:42:53.787" v="343" actId="1076"/>
        <pc:sldMkLst>
          <pc:docMk/>
          <pc:sldMk cId="3082074488" sldId="611"/>
        </pc:sldMkLst>
        <pc:spChg chg="mod">
          <ac:chgData name="Aishat Bakre" userId="839b68a6-4a2b-45ef-9a5a-14f954bfea5f" providerId="ADAL" clId="{BD0776AF-834B-4FE8-A6B4-135093D2687C}" dt="2022-09-30T15:42:53.787" v="343" actId="1076"/>
          <ac:spMkLst>
            <pc:docMk/>
            <pc:sldMk cId="3082074488" sldId="611"/>
            <ac:spMk id="3" creationId="{876C04E3-360B-44AB-9E4E-F644CC8ED33C}"/>
          </ac:spMkLst>
        </pc:spChg>
      </pc:sldChg>
      <pc:sldChg chg="modSp mod">
        <pc:chgData name="Aishat Bakre" userId="839b68a6-4a2b-45ef-9a5a-14f954bfea5f" providerId="ADAL" clId="{BD0776AF-834B-4FE8-A6B4-135093D2687C}" dt="2022-09-30T15:42:41.977" v="341" actId="1076"/>
        <pc:sldMkLst>
          <pc:docMk/>
          <pc:sldMk cId="2623005947" sldId="612"/>
        </pc:sldMkLst>
        <pc:spChg chg="mod">
          <ac:chgData name="Aishat Bakre" userId="839b68a6-4a2b-45ef-9a5a-14f954bfea5f" providerId="ADAL" clId="{BD0776AF-834B-4FE8-A6B4-135093D2687C}" dt="2022-09-30T15:42:41.977" v="341" actId="1076"/>
          <ac:spMkLst>
            <pc:docMk/>
            <pc:sldMk cId="2623005947" sldId="612"/>
            <ac:spMk id="3" creationId="{3ADFC5BB-70DF-4897-975E-5ECD841F989C}"/>
          </ac:spMkLst>
        </pc:spChg>
      </pc:sldChg>
      <pc:sldChg chg="modSp mod">
        <pc:chgData name="Aishat Bakre" userId="839b68a6-4a2b-45ef-9a5a-14f954bfea5f" providerId="ADAL" clId="{BD0776AF-834B-4FE8-A6B4-135093D2687C}" dt="2022-09-30T15:42:27.880" v="339" actId="255"/>
        <pc:sldMkLst>
          <pc:docMk/>
          <pc:sldMk cId="4054201112" sldId="613"/>
        </pc:sldMkLst>
        <pc:spChg chg="mod">
          <ac:chgData name="Aishat Bakre" userId="839b68a6-4a2b-45ef-9a5a-14f954bfea5f" providerId="ADAL" clId="{BD0776AF-834B-4FE8-A6B4-135093D2687C}" dt="2022-09-30T15:42:27.880" v="339" actId="255"/>
          <ac:spMkLst>
            <pc:docMk/>
            <pc:sldMk cId="4054201112" sldId="613"/>
            <ac:spMk id="3" creationId="{59524D4C-5AC0-4E67-ADFF-ECC9A4EF9B3F}"/>
          </ac:spMkLst>
        </pc:spChg>
      </pc:sldChg>
      <pc:sldChg chg="modSp mod">
        <pc:chgData name="Aishat Bakre" userId="839b68a6-4a2b-45ef-9a5a-14f954bfea5f" providerId="ADAL" clId="{BD0776AF-834B-4FE8-A6B4-135093D2687C}" dt="2022-09-30T15:42:17.316" v="338" actId="1076"/>
        <pc:sldMkLst>
          <pc:docMk/>
          <pc:sldMk cId="3952363348" sldId="614"/>
        </pc:sldMkLst>
        <pc:spChg chg="mod">
          <ac:chgData name="Aishat Bakre" userId="839b68a6-4a2b-45ef-9a5a-14f954bfea5f" providerId="ADAL" clId="{BD0776AF-834B-4FE8-A6B4-135093D2687C}" dt="2022-09-30T15:42:17.316" v="338" actId="1076"/>
          <ac:spMkLst>
            <pc:docMk/>
            <pc:sldMk cId="3952363348" sldId="614"/>
            <ac:spMk id="3" creationId="{F3F1699C-82BC-4C61-922B-D24D9AABDAD7}"/>
          </ac:spMkLst>
        </pc:spChg>
      </pc:sldChg>
      <pc:sldChg chg="modSp mod">
        <pc:chgData name="Aishat Bakre" userId="839b68a6-4a2b-45ef-9a5a-14f954bfea5f" providerId="ADAL" clId="{BD0776AF-834B-4FE8-A6B4-135093D2687C}" dt="2022-10-04T14:43:39.451" v="387" actId="12"/>
        <pc:sldMkLst>
          <pc:docMk/>
          <pc:sldMk cId="3532354439" sldId="615"/>
        </pc:sldMkLst>
        <pc:spChg chg="mod">
          <ac:chgData name="Aishat Bakre" userId="839b68a6-4a2b-45ef-9a5a-14f954bfea5f" providerId="ADAL" clId="{BD0776AF-834B-4FE8-A6B4-135093D2687C}" dt="2022-10-04T14:43:39.451" v="387" actId="12"/>
          <ac:spMkLst>
            <pc:docMk/>
            <pc:sldMk cId="3532354439" sldId="615"/>
            <ac:spMk id="3" creationId="{688E310F-AC0F-6247-A1A3-D83D22A66EFE}"/>
          </ac:spMkLst>
        </pc:spChg>
        <pc:spChg chg="mod">
          <ac:chgData name="Aishat Bakre" userId="839b68a6-4a2b-45ef-9a5a-14f954bfea5f" providerId="ADAL" clId="{BD0776AF-834B-4FE8-A6B4-135093D2687C}" dt="2022-09-30T15:31:07.592" v="264" actId="1076"/>
          <ac:spMkLst>
            <pc:docMk/>
            <pc:sldMk cId="3532354439" sldId="615"/>
            <ac:spMk id="4" creationId="{16AD988C-A2F9-154E-B3F3-B48F68581676}"/>
          </ac:spMkLst>
        </pc:spChg>
      </pc:sldChg>
      <pc:sldChg chg="modSp mod">
        <pc:chgData name="Aishat Bakre" userId="839b68a6-4a2b-45ef-9a5a-14f954bfea5f" providerId="ADAL" clId="{BD0776AF-834B-4FE8-A6B4-135093D2687C}" dt="2022-10-04T14:46:01.654" v="393" actId="27636"/>
        <pc:sldMkLst>
          <pc:docMk/>
          <pc:sldMk cId="1530746216" sldId="616"/>
        </pc:sldMkLst>
        <pc:spChg chg="mod">
          <ac:chgData name="Aishat Bakre" userId="839b68a6-4a2b-45ef-9a5a-14f954bfea5f" providerId="ADAL" clId="{BD0776AF-834B-4FE8-A6B4-135093D2687C}" dt="2022-10-04T14:46:01.654" v="393" actId="27636"/>
          <ac:spMkLst>
            <pc:docMk/>
            <pc:sldMk cId="1530746216" sldId="616"/>
            <ac:spMk id="3" creationId="{688E310F-AC0F-6247-A1A3-D83D22A66EFE}"/>
          </ac:spMkLst>
        </pc:spChg>
        <pc:spChg chg="mod">
          <ac:chgData name="Aishat Bakre" userId="839b68a6-4a2b-45ef-9a5a-14f954bfea5f" providerId="ADAL" clId="{BD0776AF-834B-4FE8-A6B4-135093D2687C}" dt="2022-09-30T15:30:57.973" v="263" actId="1076"/>
          <ac:spMkLst>
            <pc:docMk/>
            <pc:sldMk cId="1530746216" sldId="616"/>
            <ac:spMk id="4" creationId="{16AD988C-A2F9-154E-B3F3-B48F68581676}"/>
          </ac:spMkLst>
        </pc:spChg>
      </pc:sldChg>
      <pc:sldChg chg="modSp mod">
        <pc:chgData name="Aishat Bakre" userId="839b68a6-4a2b-45ef-9a5a-14f954bfea5f" providerId="ADAL" clId="{BD0776AF-834B-4FE8-A6B4-135093D2687C}" dt="2022-09-30T15:30:51.639" v="262" actId="1076"/>
        <pc:sldMkLst>
          <pc:docMk/>
          <pc:sldMk cId="3073712192" sldId="617"/>
        </pc:sldMkLst>
        <pc:spChg chg="mod">
          <ac:chgData name="Aishat Bakre" userId="839b68a6-4a2b-45ef-9a5a-14f954bfea5f" providerId="ADAL" clId="{BD0776AF-834B-4FE8-A6B4-135093D2687C}" dt="2022-09-30T15:30:51.639" v="262" actId="1076"/>
          <ac:spMkLst>
            <pc:docMk/>
            <pc:sldMk cId="3073712192" sldId="617"/>
            <ac:spMk id="4" creationId="{16AD988C-A2F9-154E-B3F3-B48F68581676}"/>
          </ac:spMkLst>
        </pc:spChg>
      </pc:sldChg>
      <pc:sldChg chg="modSp mod">
        <pc:chgData name="Aishat Bakre" userId="839b68a6-4a2b-45ef-9a5a-14f954bfea5f" providerId="ADAL" clId="{BD0776AF-834B-4FE8-A6B4-135093D2687C}" dt="2022-09-30T15:30:15.982" v="260" actId="1076"/>
        <pc:sldMkLst>
          <pc:docMk/>
          <pc:sldMk cId="1508212681" sldId="618"/>
        </pc:sldMkLst>
        <pc:spChg chg="mod">
          <ac:chgData name="Aishat Bakre" userId="839b68a6-4a2b-45ef-9a5a-14f954bfea5f" providerId="ADAL" clId="{BD0776AF-834B-4FE8-A6B4-135093D2687C}" dt="2022-09-30T15:30:15.982" v="260" actId="1076"/>
          <ac:spMkLst>
            <pc:docMk/>
            <pc:sldMk cId="1508212681" sldId="618"/>
            <ac:spMk id="4" creationId="{16AD988C-A2F9-154E-B3F3-B48F68581676}"/>
          </ac:spMkLst>
        </pc:spChg>
      </pc:sldChg>
      <pc:sldChg chg="modSp mod">
        <pc:chgData name="Aishat Bakre" userId="839b68a6-4a2b-45ef-9a5a-14f954bfea5f" providerId="ADAL" clId="{BD0776AF-834B-4FE8-A6B4-135093D2687C}" dt="2022-09-30T15:38:30.600" v="317" actId="1076"/>
        <pc:sldMkLst>
          <pc:docMk/>
          <pc:sldMk cId="285997289" sldId="627"/>
        </pc:sldMkLst>
        <pc:spChg chg="mod">
          <ac:chgData name="Aishat Bakre" userId="839b68a6-4a2b-45ef-9a5a-14f954bfea5f" providerId="ADAL" clId="{BD0776AF-834B-4FE8-A6B4-135093D2687C}" dt="2022-09-30T15:38:30.600" v="317" actId="1076"/>
          <ac:spMkLst>
            <pc:docMk/>
            <pc:sldMk cId="285997289" sldId="627"/>
            <ac:spMk id="3" creationId="{688E310F-AC0F-6247-A1A3-D83D22A66EFE}"/>
          </ac:spMkLst>
        </pc:spChg>
        <pc:spChg chg="mod">
          <ac:chgData name="Aishat Bakre" userId="839b68a6-4a2b-45ef-9a5a-14f954bfea5f" providerId="ADAL" clId="{BD0776AF-834B-4FE8-A6B4-135093D2687C}" dt="2022-09-30T15:31:27.934" v="266" actId="1076"/>
          <ac:spMkLst>
            <pc:docMk/>
            <pc:sldMk cId="285997289" sldId="627"/>
            <ac:spMk id="4" creationId="{16AD988C-A2F9-154E-B3F3-B48F68581676}"/>
          </ac:spMkLst>
        </pc:spChg>
      </pc:sldChg>
      <pc:sldChg chg="modSp mod">
        <pc:chgData name="Aishat Bakre" userId="839b68a6-4a2b-45ef-9a5a-14f954bfea5f" providerId="ADAL" clId="{BD0776AF-834B-4FE8-A6B4-135093D2687C}" dt="2022-09-30T15:46:53.705" v="366" actId="20577"/>
        <pc:sldMkLst>
          <pc:docMk/>
          <pc:sldMk cId="1346897558" sldId="628"/>
        </pc:sldMkLst>
        <pc:spChg chg="mod">
          <ac:chgData name="Aishat Bakre" userId="839b68a6-4a2b-45ef-9a5a-14f954bfea5f" providerId="ADAL" clId="{BD0776AF-834B-4FE8-A6B4-135093D2687C}" dt="2022-09-30T15:46:53.705" v="366" actId="20577"/>
          <ac:spMkLst>
            <pc:docMk/>
            <pc:sldMk cId="1346897558" sldId="628"/>
            <ac:spMk id="4" creationId="{16AD988C-A2F9-154E-B3F3-B48F68581676}"/>
          </ac:spMkLst>
        </pc:spChg>
      </pc:sldChg>
      <pc:sldChg chg="modSp mod">
        <pc:chgData name="Aishat Bakre" userId="839b68a6-4a2b-45ef-9a5a-14f954bfea5f" providerId="ADAL" clId="{BD0776AF-834B-4FE8-A6B4-135093D2687C}" dt="2022-09-30T15:31:45.511" v="267" actId="1076"/>
        <pc:sldMkLst>
          <pc:docMk/>
          <pc:sldMk cId="2963742636" sldId="629"/>
        </pc:sldMkLst>
        <pc:spChg chg="mod">
          <ac:chgData name="Aishat Bakre" userId="839b68a6-4a2b-45ef-9a5a-14f954bfea5f" providerId="ADAL" clId="{BD0776AF-834B-4FE8-A6B4-135093D2687C}" dt="2022-09-30T15:31:45.511" v="267" actId="1076"/>
          <ac:spMkLst>
            <pc:docMk/>
            <pc:sldMk cId="2963742636" sldId="629"/>
            <ac:spMk id="4" creationId="{16AD988C-A2F9-154E-B3F3-B48F68581676}"/>
          </ac:spMkLst>
        </pc:spChg>
      </pc:sldChg>
      <pc:sldChg chg="modSp mod modNotesTx">
        <pc:chgData name="Aishat Bakre" userId="839b68a6-4a2b-45ef-9a5a-14f954bfea5f" providerId="ADAL" clId="{BD0776AF-834B-4FE8-A6B4-135093D2687C}" dt="2022-09-30T15:36:40.813" v="308" actId="20577"/>
        <pc:sldMkLst>
          <pc:docMk/>
          <pc:sldMk cId="3732023857" sldId="635"/>
        </pc:sldMkLst>
        <pc:spChg chg="mod">
          <ac:chgData name="Aishat Bakre" userId="839b68a6-4a2b-45ef-9a5a-14f954bfea5f" providerId="ADAL" clId="{BD0776AF-834B-4FE8-A6B4-135093D2687C}" dt="2022-09-30T15:34:14.830" v="276" actId="255"/>
          <ac:spMkLst>
            <pc:docMk/>
            <pc:sldMk cId="3732023857" sldId="635"/>
            <ac:spMk id="4" creationId="{16AD988C-A2F9-154E-B3F3-B48F68581676}"/>
          </ac:spMkLst>
        </pc:spChg>
      </pc:sldChg>
      <pc:sldChg chg="modSp mod">
        <pc:chgData name="Aishat Bakre" userId="839b68a6-4a2b-45ef-9a5a-14f954bfea5f" providerId="ADAL" clId="{BD0776AF-834B-4FE8-A6B4-135093D2687C}" dt="2022-09-30T15:47:06.649" v="370" actId="20577"/>
        <pc:sldMkLst>
          <pc:docMk/>
          <pc:sldMk cId="635262300" sldId="641"/>
        </pc:sldMkLst>
        <pc:spChg chg="mod">
          <ac:chgData name="Aishat Bakre" userId="839b68a6-4a2b-45ef-9a5a-14f954bfea5f" providerId="ADAL" clId="{BD0776AF-834B-4FE8-A6B4-135093D2687C}" dt="2022-09-30T15:47:06.649" v="370" actId="20577"/>
          <ac:spMkLst>
            <pc:docMk/>
            <pc:sldMk cId="635262300" sldId="641"/>
            <ac:spMk id="4" creationId="{16AD988C-A2F9-154E-B3F3-B48F68581676}"/>
          </ac:spMkLst>
        </pc:spChg>
      </pc:sldChg>
      <pc:sldChg chg="modSp mod">
        <pc:chgData name="Aishat Bakre" userId="839b68a6-4a2b-45ef-9a5a-14f954bfea5f" providerId="ADAL" clId="{BD0776AF-834B-4FE8-A6B4-135093D2687C}" dt="2022-09-30T15:43:12.051" v="345" actId="1076"/>
        <pc:sldMkLst>
          <pc:docMk/>
          <pc:sldMk cId="368180909" sldId="642"/>
        </pc:sldMkLst>
        <pc:spChg chg="mod">
          <ac:chgData name="Aishat Bakre" userId="839b68a6-4a2b-45ef-9a5a-14f954bfea5f" providerId="ADAL" clId="{BD0776AF-834B-4FE8-A6B4-135093D2687C}" dt="2022-09-30T15:33:07.067" v="274" actId="255"/>
          <ac:spMkLst>
            <pc:docMk/>
            <pc:sldMk cId="368180909" sldId="642"/>
            <ac:spMk id="2" creationId="{C4F85A88-DF2D-4A4A-8178-FBCD4AFDEE34}"/>
          </ac:spMkLst>
        </pc:spChg>
        <pc:spChg chg="mod">
          <ac:chgData name="Aishat Bakre" userId="839b68a6-4a2b-45ef-9a5a-14f954bfea5f" providerId="ADAL" clId="{BD0776AF-834B-4FE8-A6B4-135093D2687C}" dt="2022-09-30T15:43:12.051" v="345" actId="1076"/>
          <ac:spMkLst>
            <pc:docMk/>
            <pc:sldMk cId="368180909" sldId="642"/>
            <ac:spMk id="3" creationId="{E07ECFFA-08D0-4EC7-8257-EF330D9AECEE}"/>
          </ac:spMkLst>
        </pc:spChg>
      </pc:sldChg>
      <pc:sldChg chg="modSp new mod">
        <pc:chgData name="Aishat Bakre" userId="839b68a6-4a2b-45ef-9a5a-14f954bfea5f" providerId="ADAL" clId="{BD0776AF-834B-4FE8-A6B4-135093D2687C}" dt="2022-09-30T15:35:52.281" v="306" actId="113"/>
        <pc:sldMkLst>
          <pc:docMk/>
          <pc:sldMk cId="1210137666" sldId="643"/>
        </pc:sldMkLst>
        <pc:spChg chg="mod">
          <ac:chgData name="Aishat Bakre" userId="839b68a6-4a2b-45ef-9a5a-14f954bfea5f" providerId="ADAL" clId="{BD0776AF-834B-4FE8-A6B4-135093D2687C}" dt="2022-09-30T15:35:52.281" v="306" actId="113"/>
          <ac:spMkLst>
            <pc:docMk/>
            <pc:sldMk cId="1210137666" sldId="643"/>
            <ac:spMk id="2" creationId="{81DE7387-FB35-4418-3456-C58A3AD49610}"/>
          </ac:spMkLst>
        </pc:spChg>
        <pc:spChg chg="mod">
          <ac:chgData name="Aishat Bakre" userId="839b68a6-4a2b-45ef-9a5a-14f954bfea5f" providerId="ADAL" clId="{BD0776AF-834B-4FE8-A6B4-135093D2687C}" dt="2022-09-22T11:26:17.023" v="232" actId="20577"/>
          <ac:spMkLst>
            <pc:docMk/>
            <pc:sldMk cId="1210137666" sldId="643"/>
            <ac:spMk id="3" creationId="{6A9E113C-CE86-52B1-9C22-5C2EC787D3C8}"/>
          </ac:spMkLst>
        </pc:spChg>
      </pc:sldChg>
      <pc:sldChg chg="modSp mod">
        <pc:chgData name="Aishat Bakre" userId="839b68a6-4a2b-45ef-9a5a-14f954bfea5f" providerId="ADAL" clId="{BD0776AF-834B-4FE8-A6B4-135093D2687C}" dt="2022-10-03T15:50:08.496" v="376" actId="20577"/>
        <pc:sldMkLst>
          <pc:docMk/>
          <pc:sldMk cId="4043434951" sldId="644"/>
        </pc:sldMkLst>
        <pc:spChg chg="mod">
          <ac:chgData name="Aishat Bakre" userId="839b68a6-4a2b-45ef-9a5a-14f954bfea5f" providerId="ADAL" clId="{BD0776AF-834B-4FE8-A6B4-135093D2687C}" dt="2022-10-03T15:50:08.496" v="376" actId="20577"/>
          <ac:spMkLst>
            <pc:docMk/>
            <pc:sldMk cId="4043434951" sldId="644"/>
            <ac:spMk id="2" creationId="{812885A1-ACE4-43AE-A426-741D3EE62839}"/>
          </ac:spMkLst>
        </pc:spChg>
        <pc:picChg chg="mod">
          <ac:chgData name="Aishat Bakre" userId="839b68a6-4a2b-45ef-9a5a-14f954bfea5f" providerId="ADAL" clId="{BD0776AF-834B-4FE8-A6B4-135093D2687C}" dt="2022-10-03T15:50:04.222" v="375" actId="1076"/>
          <ac:picMkLst>
            <pc:docMk/>
            <pc:sldMk cId="4043434951" sldId="644"/>
            <ac:picMk id="9" creationId="{37C711EA-9372-4697-B331-856902736E3D}"/>
          </ac:picMkLst>
        </pc:picChg>
      </pc:sldChg>
      <pc:sldChg chg="modSp mod">
        <pc:chgData name="Aishat Bakre" userId="839b68a6-4a2b-45ef-9a5a-14f954bfea5f" providerId="ADAL" clId="{BD0776AF-834B-4FE8-A6B4-135093D2687C}" dt="2022-10-03T15:50:40.041" v="377" actId="1076"/>
        <pc:sldMkLst>
          <pc:docMk/>
          <pc:sldMk cId="2494034014" sldId="645"/>
        </pc:sldMkLst>
        <pc:picChg chg="mod">
          <ac:chgData name="Aishat Bakre" userId="839b68a6-4a2b-45ef-9a5a-14f954bfea5f" providerId="ADAL" clId="{BD0776AF-834B-4FE8-A6B4-135093D2687C}" dt="2022-10-03T15:50:40.041" v="377" actId="1076"/>
          <ac:picMkLst>
            <pc:docMk/>
            <pc:sldMk cId="2494034014" sldId="645"/>
            <ac:picMk id="9" creationId="{37C711EA-9372-4697-B331-856902736E3D}"/>
          </ac:picMkLst>
        </pc:picChg>
      </pc:sldChg>
      <pc:sldChg chg="modSp mod">
        <pc:chgData name="Aishat Bakre" userId="839b68a6-4a2b-45ef-9a5a-14f954bfea5f" providerId="ADAL" clId="{BD0776AF-834B-4FE8-A6B4-135093D2687C}" dt="2022-09-30T15:30:46.209" v="261" actId="1076"/>
        <pc:sldMkLst>
          <pc:docMk/>
          <pc:sldMk cId="3602701002" sldId="647"/>
        </pc:sldMkLst>
        <pc:spChg chg="mod">
          <ac:chgData name="Aishat Bakre" userId="839b68a6-4a2b-45ef-9a5a-14f954bfea5f" providerId="ADAL" clId="{BD0776AF-834B-4FE8-A6B4-135093D2687C}" dt="2022-09-30T15:30:46.209" v="261" actId="1076"/>
          <ac:spMkLst>
            <pc:docMk/>
            <pc:sldMk cId="3602701002" sldId="647"/>
            <ac:spMk id="4" creationId="{16AD988C-A2F9-154E-B3F3-B48F68581676}"/>
          </ac:spMkLst>
        </pc:spChg>
      </pc:sldChg>
      <pc:sldChg chg="modSp mod">
        <pc:chgData name="Aishat Bakre" userId="839b68a6-4a2b-45ef-9a5a-14f954bfea5f" providerId="ADAL" clId="{BD0776AF-834B-4FE8-A6B4-135093D2687C}" dt="2022-09-30T15:29:50.950" v="257" actId="1076"/>
        <pc:sldMkLst>
          <pc:docMk/>
          <pc:sldMk cId="2954901871" sldId="648"/>
        </pc:sldMkLst>
        <pc:spChg chg="mod">
          <ac:chgData name="Aishat Bakre" userId="839b68a6-4a2b-45ef-9a5a-14f954bfea5f" providerId="ADAL" clId="{BD0776AF-834B-4FE8-A6B4-135093D2687C}" dt="2022-09-30T15:29:50.950" v="257" actId="1076"/>
          <ac:spMkLst>
            <pc:docMk/>
            <pc:sldMk cId="2954901871" sldId="648"/>
            <ac:spMk id="4" creationId="{16AD988C-A2F9-154E-B3F3-B48F68581676}"/>
          </ac:spMkLst>
        </pc:spChg>
      </pc:sldChg>
      <pc:sldChg chg="modSp mod">
        <pc:chgData name="Aishat Bakre" userId="839b68a6-4a2b-45ef-9a5a-14f954bfea5f" providerId="ADAL" clId="{BD0776AF-834B-4FE8-A6B4-135093D2687C}" dt="2022-09-30T15:39:43.855" v="326" actId="1076"/>
        <pc:sldMkLst>
          <pc:docMk/>
          <pc:sldMk cId="2305269637" sldId="649"/>
        </pc:sldMkLst>
        <pc:spChg chg="mod">
          <ac:chgData name="Aishat Bakre" userId="839b68a6-4a2b-45ef-9a5a-14f954bfea5f" providerId="ADAL" clId="{BD0776AF-834B-4FE8-A6B4-135093D2687C}" dt="2022-09-30T15:29:57.244" v="258" actId="1076"/>
          <ac:spMkLst>
            <pc:docMk/>
            <pc:sldMk cId="2305269637" sldId="649"/>
            <ac:spMk id="4" creationId="{16AD988C-A2F9-154E-B3F3-B48F68581676}"/>
          </ac:spMkLst>
        </pc:spChg>
        <pc:spChg chg="mod">
          <ac:chgData name="Aishat Bakre" userId="839b68a6-4a2b-45ef-9a5a-14f954bfea5f" providerId="ADAL" clId="{BD0776AF-834B-4FE8-A6B4-135093D2687C}" dt="2022-09-30T15:39:43.855" v="326" actId="1076"/>
          <ac:spMkLst>
            <pc:docMk/>
            <pc:sldMk cId="2305269637" sldId="649"/>
            <ac:spMk id="6" creationId="{DB851581-42A6-4567-844A-27D8EAD99E9F}"/>
          </ac:spMkLst>
        </pc:spChg>
        <pc:picChg chg="mod">
          <ac:chgData name="Aishat Bakre" userId="839b68a6-4a2b-45ef-9a5a-14f954bfea5f" providerId="ADAL" clId="{BD0776AF-834B-4FE8-A6B4-135093D2687C}" dt="2022-09-30T15:39:34.130" v="324" actId="14100"/>
          <ac:picMkLst>
            <pc:docMk/>
            <pc:sldMk cId="2305269637" sldId="649"/>
            <ac:picMk id="5" creationId="{EA7681AF-8196-4C0D-A19E-E30516DCD5CA}"/>
          </ac:picMkLst>
        </pc:picChg>
      </pc:sldChg>
      <pc:sldChg chg="modSp mod">
        <pc:chgData name="Aishat Bakre" userId="839b68a6-4a2b-45ef-9a5a-14f954bfea5f" providerId="ADAL" clId="{BD0776AF-834B-4FE8-A6B4-135093D2687C}" dt="2022-09-30T15:30:03.155" v="259" actId="1076"/>
        <pc:sldMkLst>
          <pc:docMk/>
          <pc:sldMk cId="826375728" sldId="650"/>
        </pc:sldMkLst>
        <pc:spChg chg="mod">
          <ac:chgData name="Aishat Bakre" userId="839b68a6-4a2b-45ef-9a5a-14f954bfea5f" providerId="ADAL" clId="{BD0776AF-834B-4FE8-A6B4-135093D2687C}" dt="2022-09-30T15:30:03.155" v="259" actId="1076"/>
          <ac:spMkLst>
            <pc:docMk/>
            <pc:sldMk cId="826375728" sldId="650"/>
            <ac:spMk id="4" creationId="{16AD988C-A2F9-154E-B3F3-B48F6858167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29/01/2026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29/01/2026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Unhealthy diet (junk food, fast food, convenience food </a:t>
            </a:r>
            <a:r>
              <a:rPr lang="en-GB" dirty="0">
                <a:sym typeface="Wingdings" panose="05000000000000000000" pitchFamily="2" charset="2"/>
              </a:rPr>
              <a:t> Weight gain, Nutrient deficiencies, Mood swings and mental health issues, Digestive problems, etc. </a:t>
            </a:r>
          </a:p>
          <a:p>
            <a:endParaRPr lang="en-GB" dirty="0">
              <a:sym typeface="Wingdings" panose="05000000000000000000" pitchFamily="2" charset="2"/>
            </a:endParaRPr>
          </a:p>
          <a:p>
            <a:r>
              <a:rPr lang="en-GB" dirty="0">
                <a:sym typeface="Wingdings" panose="05000000000000000000" pitchFamily="2" charset="2"/>
              </a:rPr>
              <a:t>Lack of physical exercise  Low energy levels, lower cardiac health, weaker muscles/bones, low mood, etc.</a:t>
            </a:r>
          </a:p>
          <a:p>
            <a:endParaRPr lang="en-GB" dirty="0">
              <a:sym typeface="Wingdings" panose="05000000000000000000" pitchFamily="2" charset="2"/>
            </a:endParaRPr>
          </a:p>
          <a:p>
            <a:r>
              <a:rPr lang="en-GB" dirty="0">
                <a:sym typeface="Wingdings" panose="05000000000000000000" pitchFamily="2" charset="2"/>
              </a:rPr>
              <a:t>Vaping, smoking  Increased risk miscarriage, cause of fertility problems, increased risk of cancer, etc.</a:t>
            </a:r>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510918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5</a:t>
            </a:fld>
            <a:endParaRPr lang="en-GB"/>
          </a:p>
        </p:txBody>
      </p:sp>
    </p:spTree>
    <p:extLst>
      <p:ext uri="{BB962C8B-B14F-4D97-AF65-F5344CB8AC3E}">
        <p14:creationId xmlns:p14="http://schemas.microsoft.com/office/powerpoint/2010/main" val="10522232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This model was first used after the failure of a free tuberculosis (TB) health screening to understand why it failed.</a:t>
            </a:r>
          </a:p>
          <a:p>
            <a:pPr>
              <a:buFont typeface="Wingdings" panose="05000000000000000000" pitchFamily="2" charset="2"/>
              <a:buChar char="§"/>
            </a:pPr>
            <a:r>
              <a:rPr lang="en-GB" sz="1200" dirty="0">
                <a:latin typeface="Arial" panose="020B0604020202020204" pitchFamily="34" charset="0"/>
                <a:cs typeface="Arial" panose="020B0604020202020204" pitchFamily="34" charset="0"/>
              </a:rPr>
              <a:t>This was achieved by looking at the relationship between a person’s beliefs and their health behaviours.</a:t>
            </a:r>
          </a:p>
          <a:p>
            <a:endParaRPr lang="en-GB" dirty="0"/>
          </a:p>
          <a:p>
            <a:pPr algn="just">
              <a:buFont typeface="Wingdings" panose="05000000000000000000" pitchFamily="2" charset="2"/>
              <a:buChar char="§"/>
            </a:pPr>
            <a:r>
              <a:rPr lang="en-GB" sz="1200" dirty="0">
                <a:latin typeface="Arial" panose="020B0604020202020204" pitchFamily="34" charset="0"/>
                <a:cs typeface="Arial" panose="020B0604020202020204" pitchFamily="34" charset="0"/>
              </a:rPr>
              <a:t>Janz and Becker (1984) declared that HBM was developed basically to visualise precautionary health behaviours and its therapeutic response to chronic diseases.</a:t>
            </a:r>
          </a:p>
          <a:p>
            <a:pPr algn="just">
              <a:buFont typeface="Wingdings" panose="05000000000000000000" pitchFamily="2" charset="2"/>
              <a:buChar char="§"/>
            </a:pPr>
            <a:r>
              <a:rPr lang="en-GB" sz="1200" dirty="0">
                <a:latin typeface="Arial" panose="020B0604020202020204" pitchFamily="34" charset="0"/>
                <a:cs typeface="Arial" panose="020B0604020202020204" pitchFamily="34" charset="0"/>
              </a:rPr>
              <a:t>According to Gillum (1991), HBM has been used to predict protective health behaviour such as engaging in physical activity, consumption of healthy food including fish and vegetable.</a:t>
            </a:r>
          </a:p>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24154937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4626783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11</a:t>
            </a:fld>
            <a:endParaRPr lang="en-GB"/>
          </a:p>
        </p:txBody>
      </p:sp>
    </p:spTree>
    <p:extLst>
      <p:ext uri="{BB962C8B-B14F-4D97-AF65-F5344CB8AC3E}">
        <p14:creationId xmlns:p14="http://schemas.microsoft.com/office/powerpoint/2010/main" val="1456877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14</a:t>
            </a:fld>
            <a:endParaRPr lang="en-GB"/>
          </a:p>
        </p:txBody>
      </p:sp>
    </p:spTree>
    <p:extLst>
      <p:ext uri="{BB962C8B-B14F-4D97-AF65-F5344CB8AC3E}">
        <p14:creationId xmlns:p14="http://schemas.microsoft.com/office/powerpoint/2010/main" val="38995627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15</a:t>
            </a:fld>
            <a:endParaRPr lang="en-GB"/>
          </a:p>
        </p:txBody>
      </p:sp>
    </p:spTree>
    <p:extLst>
      <p:ext uri="{BB962C8B-B14F-4D97-AF65-F5344CB8AC3E}">
        <p14:creationId xmlns:p14="http://schemas.microsoft.com/office/powerpoint/2010/main" val="40035612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820486-D669-EB0D-E46F-BED65B9FF0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7052580-D714-1D70-42DB-F5EC75FAAC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0A7E99-58F6-12EC-0311-E8D78F60604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79BAD38-D3D6-0A6B-6FCC-584BA44438A4}"/>
              </a:ext>
            </a:extLst>
          </p:cNvPr>
          <p:cNvSpPr>
            <a:spLocks noGrp="1"/>
          </p:cNvSpPr>
          <p:nvPr>
            <p:ph type="sldNum" sz="quarter" idx="5"/>
          </p:nvPr>
        </p:nvSpPr>
        <p:spPr/>
        <p:txBody>
          <a:bodyPr/>
          <a:lstStyle/>
          <a:p>
            <a:fld id="{9555D449-B875-4B8D-8E66-224D27E54C9A}" type="slidenum">
              <a:rPr lang="en-GB" smtClean="0"/>
              <a:t>18</a:t>
            </a:fld>
            <a:endParaRPr lang="en-GB"/>
          </a:p>
        </p:txBody>
      </p:sp>
    </p:spTree>
    <p:extLst>
      <p:ext uri="{BB962C8B-B14F-4D97-AF65-F5344CB8AC3E}">
        <p14:creationId xmlns:p14="http://schemas.microsoft.com/office/powerpoint/2010/main" val="11433379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https://link.springer.com/referenceworkentry/10.1007%2F978-3-319-28099-8_1191-1</a:t>
            </a:r>
          </a:p>
          <a:p>
            <a:endParaRPr lang="en-US" dirty="0"/>
          </a:p>
        </p:txBody>
      </p:sp>
    </p:spTree>
    <p:extLst>
      <p:ext uri="{BB962C8B-B14F-4D97-AF65-F5344CB8AC3E}">
        <p14:creationId xmlns:p14="http://schemas.microsoft.com/office/powerpoint/2010/main" val="616791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2814320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2955416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8320076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http://www.cres.gr/behave/pdf/Theory_of_Planned_Behaviour.pdf</a:t>
            </a:r>
          </a:p>
        </p:txBody>
      </p:sp>
    </p:spTree>
    <p:extLst>
      <p:ext uri="{BB962C8B-B14F-4D97-AF65-F5344CB8AC3E}">
        <p14:creationId xmlns:p14="http://schemas.microsoft.com/office/powerpoint/2010/main" val="15799310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1445132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27</a:t>
            </a:fld>
            <a:endParaRPr lang="en-GB"/>
          </a:p>
        </p:txBody>
      </p:sp>
    </p:spTree>
    <p:extLst>
      <p:ext uri="{BB962C8B-B14F-4D97-AF65-F5344CB8AC3E}">
        <p14:creationId xmlns:p14="http://schemas.microsoft.com/office/powerpoint/2010/main" val="6759343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https://courses.lumenlearning.com/suny-buffalo-environmentalhealth/chapter/development-of-theory-of-planned-behavior/</a:t>
            </a:r>
          </a:p>
        </p:txBody>
      </p:sp>
    </p:spTree>
    <p:extLst>
      <p:ext uri="{BB962C8B-B14F-4D97-AF65-F5344CB8AC3E}">
        <p14:creationId xmlns:p14="http://schemas.microsoft.com/office/powerpoint/2010/main" val="35830607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https://courses.lumenlearning.com/suny-buffalo-environmentalhealth/chapter/development-of-theory-of-planned-behavior/</a:t>
            </a:r>
          </a:p>
        </p:txBody>
      </p:sp>
    </p:spTree>
    <p:extLst>
      <p:ext uri="{BB962C8B-B14F-4D97-AF65-F5344CB8AC3E}">
        <p14:creationId xmlns:p14="http://schemas.microsoft.com/office/powerpoint/2010/main" val="3551081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71261150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4" y="4811315"/>
            <a:ext cx="2635793" cy="597434"/>
          </a:xfrm>
        </p:spPr>
        <p:txBody>
          <a:bodyPr/>
          <a:lstStyle>
            <a:lvl1pPr marL="0" indent="0">
              <a:buNone/>
              <a:defRPr b="0" i="0">
                <a:solidFill>
                  <a:srgbClr val="0F3758"/>
                </a:solidFill>
                <a:latin typeface="+mn-lt"/>
              </a:defRPr>
            </a:lvl1pPr>
          </a:lstStyle>
          <a:p>
            <a:pPr lvl="0"/>
            <a:r>
              <a:rPr lang="en-US" dirty="0"/>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774903"/>
            <a:ext cx="2436086" cy="2815289"/>
          </a:xfrm>
        </p:spPr>
        <p:txBody>
          <a:bodyPr>
            <a:normAutofit/>
          </a:bodyPr>
          <a:lstStyle>
            <a:lvl1pPr algn="l">
              <a:defRPr sz="1800" b="1" i="0">
                <a:latin typeface="Montserrat SemiBold" pitchFamily="2" charset="77"/>
              </a:defRPr>
            </a:lvl1pPr>
            <a:lvl2pPr algn="l">
              <a:defRPr/>
            </a:lvl2pPr>
            <a:lvl3pPr algn="l">
              <a:defRPr/>
            </a:lvl3pPr>
            <a:lvl4pPr algn="l">
              <a:defRPr/>
            </a:lvl4pPr>
            <a:lvl5pPr algn="l">
              <a:defRPr/>
            </a:lvl5pPr>
          </a:lstStyle>
          <a:p>
            <a:pPr lvl="0"/>
            <a:endParaRPr lang="en-US" dirty="0"/>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364061"/>
            <a:ext cx="2949178" cy="4382677"/>
          </a:xfrm>
        </p:spPr>
        <p:txBody>
          <a:bodyPr>
            <a:normAutofit/>
          </a:bodyPr>
          <a:lstStyle>
            <a:lvl1pPr marL="0" indent="0">
              <a:buNone/>
              <a:defRPr sz="1800" b="0">
                <a:solidFill>
                  <a:srgbClr val="0F3758"/>
                </a:solidFill>
                <a:latin typeface="+mn-lt"/>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dirty="0"/>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5" y="127492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111353"/>
            <a:ext cx="7886700" cy="1325563"/>
          </a:xfrm>
        </p:spPr>
        <p:txBody>
          <a:bodyPr/>
          <a:lstStyle/>
          <a:p>
            <a:r>
              <a:rPr lang="en-GB" dirty="0"/>
              <a:t>Title</a:t>
            </a:r>
            <a:endParaRPr lang="en-US" dirty="0"/>
          </a:p>
        </p:txBody>
      </p:sp>
    </p:spTree>
    <p:extLst>
      <p:ext uri="{BB962C8B-B14F-4D97-AF65-F5344CB8AC3E}">
        <p14:creationId xmlns:p14="http://schemas.microsoft.com/office/powerpoint/2010/main" val="19497703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29/01/2026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Knedre8Ul60&amp;pp=ygUhdGhlIGhlYWx0aCBiZWxpZWYgbW9kZWwgZXhwbGFpbmVk"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hyperlink" Target="https://www.youtube.com/watch?v=hhlxxJrWLUE" TargetMode="External"/><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rPr>
              <a:t>Week 4</a:t>
            </a:r>
            <a:br>
              <a:rPr lang="en-GB" sz="3600" b="1" dirty="0">
                <a:solidFill>
                  <a:schemeClr val="bg1"/>
                </a:solidFill>
              </a:rPr>
            </a:br>
            <a:endParaRPr lang="en-GB" sz="3200" b="1" dirty="0">
              <a:solidFill>
                <a:schemeClr val="bg1"/>
              </a:solidFill>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1619672" y="3429000"/>
            <a:ext cx="6912768" cy="954107"/>
          </a:xfrm>
          <a:prstGeom prst="rect">
            <a:avLst/>
          </a:prstGeom>
          <a:noFill/>
        </p:spPr>
        <p:txBody>
          <a:bodyPr wrap="square">
            <a:spAutoFit/>
          </a:bodyPr>
          <a:lstStyle/>
          <a:p>
            <a:pPr algn="ctr"/>
            <a:r>
              <a:rPr lang="en-GB" sz="2800" b="1" i="1" dirty="0">
                <a:solidFill>
                  <a:schemeClr val="bg1"/>
                </a:solidFill>
                <a:cs typeface="Arial" panose="020B0604020202020204" pitchFamily="34" charset="0"/>
              </a:rPr>
              <a:t>Models of health behaviour change</a:t>
            </a:r>
          </a:p>
          <a:p>
            <a:pPr algn="ctr"/>
            <a:endParaRPr lang="en-GB" sz="2800" b="1" i="1" dirty="0">
              <a:solidFill>
                <a:schemeClr val="bg1"/>
              </a:solidFill>
              <a:cs typeface="Arial" panose="020B0604020202020204" pitchFamily="34" charset="0"/>
            </a:endParaRPr>
          </a:p>
        </p:txBody>
      </p:sp>
    </p:spTree>
    <p:extLst>
      <p:ext uri="{BB962C8B-B14F-4D97-AF65-F5344CB8AC3E}">
        <p14:creationId xmlns:p14="http://schemas.microsoft.com/office/powerpoint/2010/main" val="10060889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a:xfrm>
            <a:off x="611560" y="1340768"/>
            <a:ext cx="8229600" cy="3917032"/>
          </a:xfrm>
        </p:spPr>
        <p:txBody>
          <a:bodyPr>
            <a:noAutofit/>
          </a:bodyPr>
          <a:lstStyle/>
          <a:p>
            <a:pPr marL="0" indent="0">
              <a:buNone/>
            </a:pPr>
            <a:r>
              <a:rPr lang="en-GB" sz="1800" dirty="0">
                <a:cs typeface="Arial" panose="020B0604020202020204" pitchFamily="34" charset="0"/>
              </a:rPr>
              <a:t>On successful completion of this module, you should be able to: </a:t>
            </a:r>
          </a:p>
          <a:p>
            <a:pPr marL="0" indent="0">
              <a:buNone/>
            </a:pPr>
            <a:endParaRPr lang="en-GB" sz="1800" dirty="0">
              <a:cs typeface="Arial" panose="020B0604020202020204" pitchFamily="34" charset="0"/>
            </a:endParaRPr>
          </a:p>
          <a:p>
            <a:pPr lvl="0">
              <a:buFont typeface="Wingdings" panose="05000000000000000000" pitchFamily="2" charset="2"/>
              <a:buChar char="§"/>
            </a:pPr>
            <a:r>
              <a:rPr lang="en-GB" sz="1800" dirty="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800" dirty="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800" dirty="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800" dirty="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12796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3F9EE-621E-91F5-87A5-00A3E395E822}"/>
              </a:ext>
            </a:extLst>
          </p:cNvPr>
          <p:cNvSpPr>
            <a:spLocks noGrp="1"/>
          </p:cNvSpPr>
          <p:nvPr>
            <p:ph type="title"/>
          </p:nvPr>
        </p:nvSpPr>
        <p:spPr/>
        <p:txBody>
          <a:bodyPr/>
          <a:lstStyle/>
          <a:p>
            <a:r>
              <a:rPr lang="en" dirty="0"/>
              <a:t>Aims of the session</a:t>
            </a:r>
            <a:endParaRPr lang="en-GB" dirty="0"/>
          </a:p>
        </p:txBody>
      </p:sp>
      <p:sp>
        <p:nvSpPr>
          <p:cNvPr id="3" name="Content Placeholder 2">
            <a:extLst>
              <a:ext uri="{FF2B5EF4-FFF2-40B4-BE49-F238E27FC236}">
                <a16:creationId xmlns:a16="http://schemas.microsoft.com/office/drawing/2014/main" id="{A261633B-99FF-6A10-0E03-4ADEE0F7DCFA}"/>
              </a:ext>
            </a:extLst>
          </p:cNvPr>
          <p:cNvSpPr>
            <a:spLocks noGrp="1"/>
          </p:cNvSpPr>
          <p:nvPr>
            <p:ph idx="1"/>
          </p:nvPr>
        </p:nvSpPr>
        <p:spPr>
          <a:xfrm>
            <a:off x="457200" y="1844824"/>
            <a:ext cx="8229600" cy="3917032"/>
          </a:xfrm>
        </p:spPr>
        <p:txBody>
          <a:bodyPr>
            <a:normAutofit fontScale="92500" lnSpcReduction="10000"/>
          </a:bodyPr>
          <a:lstStyle/>
          <a:p>
            <a:pPr marL="0" indent="0">
              <a:buNone/>
            </a:pPr>
            <a:r>
              <a:rPr lang="en-GB" dirty="0"/>
              <a:t>To understand</a:t>
            </a:r>
          </a:p>
          <a:p>
            <a:r>
              <a:rPr lang="en-GB" sz="2800" dirty="0"/>
              <a:t>The Health Belief Model as a concept for behaviour change in public health.</a:t>
            </a:r>
          </a:p>
          <a:p>
            <a:r>
              <a:rPr lang="en-GB" sz="2800" dirty="0"/>
              <a:t>The Theory of Planned Behaviour as a concept for behaviour change in public health.</a:t>
            </a:r>
          </a:p>
          <a:p>
            <a:r>
              <a:rPr lang="en-GB" sz="2800" dirty="0"/>
              <a:t>The critical discussions about the Health Belief Model.</a:t>
            </a:r>
          </a:p>
          <a:p>
            <a:r>
              <a:rPr lang="en-GB" sz="2800" dirty="0"/>
              <a:t>The critical discussions about the Theory of Planned Behaviour.</a:t>
            </a:r>
          </a:p>
        </p:txBody>
      </p:sp>
    </p:spTree>
    <p:extLst>
      <p:ext uri="{BB962C8B-B14F-4D97-AF65-F5344CB8AC3E}">
        <p14:creationId xmlns:p14="http://schemas.microsoft.com/office/powerpoint/2010/main" val="2526670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E7387-FB35-4418-3456-C58A3AD49610}"/>
              </a:ext>
            </a:extLst>
          </p:cNvPr>
          <p:cNvSpPr>
            <a:spLocks noGrp="1"/>
          </p:cNvSpPr>
          <p:nvPr>
            <p:ph type="title"/>
          </p:nvPr>
        </p:nvSpPr>
        <p:spPr>
          <a:solidFill>
            <a:schemeClr val="accent1"/>
          </a:solidFill>
        </p:spPr>
        <p:txBody>
          <a:bodyPr/>
          <a:lstStyle/>
          <a:p>
            <a:r>
              <a:rPr lang="en-GB" b="1" dirty="0"/>
              <a:t>Health Behavioural models</a:t>
            </a:r>
          </a:p>
        </p:txBody>
      </p:sp>
      <p:sp>
        <p:nvSpPr>
          <p:cNvPr id="3" name="Content Placeholder 2">
            <a:extLst>
              <a:ext uri="{FF2B5EF4-FFF2-40B4-BE49-F238E27FC236}">
                <a16:creationId xmlns:a16="http://schemas.microsoft.com/office/drawing/2014/main" id="{6A9E113C-CE86-52B1-9C22-5C2EC787D3C8}"/>
              </a:ext>
            </a:extLst>
          </p:cNvPr>
          <p:cNvSpPr>
            <a:spLocks noGrp="1"/>
          </p:cNvSpPr>
          <p:nvPr>
            <p:ph idx="1"/>
          </p:nvPr>
        </p:nvSpPr>
        <p:spPr/>
        <p:txBody>
          <a:bodyPr/>
          <a:lstStyle/>
          <a:p>
            <a:r>
              <a:rPr lang="en-GB" dirty="0"/>
              <a:t>People health behaviour/lifestyles have been regarded as the  cause of many modern diseases.</a:t>
            </a:r>
          </a:p>
          <a:p>
            <a:r>
              <a:rPr lang="en-GB" dirty="0"/>
              <a:t>Therefore, health promotion as focused on modifying those aspects of behaviour which are known to have an impact on health.</a:t>
            </a:r>
          </a:p>
        </p:txBody>
      </p:sp>
    </p:spTree>
    <p:extLst>
      <p:ext uri="{BB962C8B-B14F-4D97-AF65-F5344CB8AC3E}">
        <p14:creationId xmlns:p14="http://schemas.microsoft.com/office/powerpoint/2010/main" val="1210137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914378"/>
            <a:ext cx="6904248" cy="1464933"/>
          </a:xfrm>
        </p:spPr>
        <p:txBody>
          <a:bodyPr anchor="b">
            <a:normAutofit/>
          </a:bodyPr>
          <a:lstStyle/>
          <a:p>
            <a:pPr algn="ctr"/>
            <a:r>
              <a:rPr lang="en-GB" b="1" i="1" dirty="0">
                <a:hlinkClick r:id="rId3"/>
              </a:rPr>
              <a:t>What is Health Belief Model?</a:t>
            </a:r>
            <a:endParaRPr lang="en-GB" b="1" i="1" dirty="0"/>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682835" y="3182123"/>
            <a:ext cx="1461166" cy="1683411"/>
          </a:xfrm>
          <a:prstGeom prst="rect">
            <a:avLst/>
          </a:prstGeom>
        </p:spPr>
      </p:pic>
    </p:spTree>
    <p:extLst>
      <p:ext uri="{BB962C8B-B14F-4D97-AF65-F5344CB8AC3E}">
        <p14:creationId xmlns:p14="http://schemas.microsoft.com/office/powerpoint/2010/main" val="36509503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5820F-BE9D-441A-8E84-A55AA0119AB2}"/>
              </a:ext>
            </a:extLst>
          </p:cNvPr>
          <p:cNvSpPr>
            <a:spLocks noGrp="1"/>
          </p:cNvSpPr>
          <p:nvPr>
            <p:ph type="title"/>
          </p:nvPr>
        </p:nvSpPr>
        <p:spPr/>
        <p:txBody>
          <a:bodyPr/>
          <a:lstStyle/>
          <a:p>
            <a:pPr algn="ctr"/>
            <a:r>
              <a:rPr lang="en-GB" sz="4050" b="1" dirty="0">
                <a:latin typeface="Arial" panose="020B0604020202020204" pitchFamily="34" charset="0"/>
                <a:cs typeface="Arial" panose="020B0604020202020204" pitchFamily="34" charset="0"/>
              </a:rPr>
              <a:t>Health Belief model</a:t>
            </a:r>
            <a:endParaRPr lang="en-GB" dirty="0">
              <a:solidFill>
                <a:schemeClr val="tx1"/>
              </a:solidFill>
            </a:endParaRPr>
          </a:p>
        </p:txBody>
      </p:sp>
      <p:sp>
        <p:nvSpPr>
          <p:cNvPr id="5" name="TextBox 4">
            <a:extLst>
              <a:ext uri="{FF2B5EF4-FFF2-40B4-BE49-F238E27FC236}">
                <a16:creationId xmlns:a16="http://schemas.microsoft.com/office/drawing/2014/main" id="{21C38F50-9766-49C7-AA73-8005405F9892}"/>
              </a:ext>
            </a:extLst>
          </p:cNvPr>
          <p:cNvSpPr txBox="1"/>
          <p:nvPr/>
        </p:nvSpPr>
        <p:spPr>
          <a:xfrm>
            <a:off x="1187624" y="1556792"/>
            <a:ext cx="7231300" cy="3554819"/>
          </a:xfrm>
          <a:prstGeom prst="rect">
            <a:avLst/>
          </a:prstGeom>
          <a:noFill/>
        </p:spPr>
        <p:txBody>
          <a:bodyPr wrap="square">
            <a:spAutoFit/>
          </a:bodyPr>
          <a:lstStyle/>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The Health Belief Model (HBM) was developed in the 1950's by social psychologists </a:t>
            </a:r>
            <a:r>
              <a:rPr lang="en-GB" sz="2100" dirty="0" err="1">
                <a:latin typeface="Arial" panose="020B0604020202020204" pitchFamily="34" charset="0"/>
                <a:cs typeface="Arial" panose="020B0604020202020204" pitchFamily="34" charset="0"/>
              </a:rPr>
              <a:t>Hochbaum</a:t>
            </a:r>
            <a:r>
              <a:rPr lang="en-GB" sz="2100" dirty="0">
                <a:latin typeface="Arial" panose="020B0604020202020204" pitchFamily="34" charset="0"/>
                <a:cs typeface="Arial" panose="020B0604020202020204" pitchFamily="34" charset="0"/>
              </a:rPr>
              <a:t>, Rosenstock and others, who were working in the U.S. Public Health Service to explain the failure of people participating in programs to prevent and detect disease. </a:t>
            </a:r>
          </a:p>
          <a:p>
            <a:pPr marL="342900" indent="-342900">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Later, the model was extended by others to study people's behavioural responses to health-related conditions.</a:t>
            </a:r>
          </a:p>
          <a:p>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r>
              <a:rPr lang="en-GB" dirty="0">
                <a:solidFill>
                  <a:prstClr val="black"/>
                </a:solidFill>
                <a:latin typeface="Arial" panose="020B0604020202020204" pitchFamily="34" charset="0"/>
                <a:cs typeface="Arial" panose="020B0604020202020204" pitchFamily="34" charset="0"/>
              </a:rPr>
              <a:t>Rosenstock, Stretcher, and Becker,1988</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395653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514870" y="1676722"/>
            <a:ext cx="7886700" cy="3504556"/>
          </a:xfrm>
        </p:spPr>
        <p:txBody>
          <a:bodyPr>
            <a:normAutofit fontScale="92500" lnSpcReduction="10000"/>
          </a:bodyPr>
          <a:lstStyle/>
          <a:p>
            <a:pPr>
              <a:buFont typeface="Wingdings" panose="05000000000000000000" pitchFamily="2" charset="2"/>
              <a:buChar char="§"/>
            </a:pPr>
            <a:r>
              <a:rPr lang="en-GB" sz="2250" dirty="0">
                <a:latin typeface="Arial" panose="020B0604020202020204" pitchFamily="34" charset="0"/>
                <a:cs typeface="Arial" panose="020B0604020202020204" pitchFamily="34" charset="0"/>
              </a:rPr>
              <a:t>The HBM suggests that a </a:t>
            </a:r>
            <a:r>
              <a:rPr lang="en-GB" sz="2250" b="1" dirty="0">
                <a:latin typeface="Arial" panose="020B0604020202020204" pitchFamily="34" charset="0"/>
                <a:cs typeface="Arial" panose="020B0604020202020204" pitchFamily="34" charset="0"/>
              </a:rPr>
              <a:t>person's belief </a:t>
            </a:r>
            <a:r>
              <a:rPr lang="en-GB" sz="2250" dirty="0">
                <a:latin typeface="Arial" panose="020B0604020202020204" pitchFamily="34" charset="0"/>
                <a:cs typeface="Arial" panose="020B0604020202020204" pitchFamily="34" charset="0"/>
              </a:rPr>
              <a:t>in a </a:t>
            </a:r>
            <a:r>
              <a:rPr lang="en-GB" sz="2250" b="1" dirty="0">
                <a:latin typeface="Arial" panose="020B0604020202020204" pitchFamily="34" charset="0"/>
                <a:cs typeface="Arial" panose="020B0604020202020204" pitchFamily="34" charset="0"/>
              </a:rPr>
              <a:t>personal threat </a:t>
            </a:r>
            <a:r>
              <a:rPr lang="en-GB" sz="2250" dirty="0">
                <a:latin typeface="Arial" panose="020B0604020202020204" pitchFamily="34" charset="0"/>
                <a:cs typeface="Arial" panose="020B0604020202020204" pitchFamily="34" charset="0"/>
              </a:rPr>
              <a:t>of an illness or disease together with a person's </a:t>
            </a:r>
            <a:r>
              <a:rPr lang="en-GB" sz="2250" b="1" dirty="0">
                <a:latin typeface="Arial" panose="020B0604020202020204" pitchFamily="34" charset="0"/>
                <a:cs typeface="Arial" panose="020B0604020202020204" pitchFamily="34" charset="0"/>
              </a:rPr>
              <a:t>belief in the effectiveness </a:t>
            </a:r>
            <a:r>
              <a:rPr lang="en-GB" sz="2250" dirty="0">
                <a:latin typeface="Arial" panose="020B0604020202020204" pitchFamily="34" charset="0"/>
                <a:cs typeface="Arial" panose="020B0604020202020204" pitchFamily="34" charset="0"/>
              </a:rPr>
              <a:t>of the recommended health behaviour or action will predict the likelihood the person will adopt the behaviour.</a:t>
            </a:r>
          </a:p>
          <a:p>
            <a:pPr>
              <a:buFont typeface="Wingdings" panose="05000000000000000000" pitchFamily="2" charset="2"/>
              <a:buChar char="§"/>
            </a:pPr>
            <a:r>
              <a:rPr lang="en-GB" sz="2250" dirty="0">
                <a:latin typeface="Arial" panose="020B0604020202020204" pitchFamily="34" charset="0"/>
                <a:cs typeface="Arial" panose="020B0604020202020204" pitchFamily="34" charset="0"/>
              </a:rPr>
              <a:t>The Health Belief Model has evolved overtime to address public health concerns and has been applied to a broad range of populations and health behaviours.</a:t>
            </a:r>
          </a:p>
          <a:p>
            <a:pPr>
              <a:buFont typeface="Wingdings" panose="05000000000000000000" pitchFamily="2" charset="2"/>
              <a:buChar char="§"/>
            </a:pPr>
            <a:r>
              <a:rPr lang="en-GB" sz="2300" dirty="0">
                <a:latin typeface="Arial" panose="020B0604020202020204" pitchFamily="34" charset="0"/>
                <a:cs typeface="Arial" panose="020B0604020202020204" pitchFamily="34" charset="0"/>
              </a:rPr>
              <a:t>HBM is a “value expectancy model” that suggest how peoples’ behaviour is determined through appreciation of a certain goal and taking positive action to achieve that goal (Poss, 2001).</a:t>
            </a:r>
          </a:p>
          <a:p>
            <a:pPr>
              <a:buFont typeface="Wingdings" panose="05000000000000000000" pitchFamily="2" charset="2"/>
              <a:buChar char="§"/>
            </a:pPr>
            <a:endParaRPr lang="en-GB" sz="225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53185"/>
            <a:ext cx="7886700" cy="994172"/>
          </a:xfrm>
        </p:spPr>
        <p:txBody>
          <a:bodyPr>
            <a:normAutofit/>
          </a:bodyPr>
          <a:lstStyle/>
          <a:p>
            <a:pPr algn="ctr"/>
            <a:r>
              <a:rPr lang="en-GB" sz="4000" b="1" dirty="0">
                <a:latin typeface="Arial" panose="020B0604020202020204" pitchFamily="34" charset="0"/>
                <a:cs typeface="Arial" panose="020B0604020202020204" pitchFamily="34" charset="0"/>
              </a:rPr>
              <a:t>Health Belief Model</a:t>
            </a:r>
          </a:p>
        </p:txBody>
      </p:sp>
    </p:spTree>
    <p:extLst>
      <p:ext uri="{BB962C8B-B14F-4D97-AF65-F5344CB8AC3E}">
        <p14:creationId xmlns:p14="http://schemas.microsoft.com/office/powerpoint/2010/main" val="635262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F745-C1B6-448D-A2D7-BEE131CF651D}"/>
              </a:ext>
            </a:extLst>
          </p:cNvPr>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Health Belief model </a:t>
            </a:r>
            <a:r>
              <a:rPr lang="en-GB" sz="3000" b="1" i="1" dirty="0">
                <a:latin typeface="Arial" panose="020B0604020202020204" pitchFamily="34" charset="0"/>
                <a:cs typeface="Arial" panose="020B0604020202020204" pitchFamily="34" charset="0"/>
              </a:rPr>
              <a:t>example</a:t>
            </a:r>
          </a:p>
        </p:txBody>
      </p:sp>
      <p:sp>
        <p:nvSpPr>
          <p:cNvPr id="6" name="TextBox 5">
            <a:extLst>
              <a:ext uri="{FF2B5EF4-FFF2-40B4-BE49-F238E27FC236}">
                <a16:creationId xmlns:a16="http://schemas.microsoft.com/office/drawing/2014/main" id="{05228EAB-7AB3-43F3-BA83-38B7A5C3037B}"/>
              </a:ext>
            </a:extLst>
          </p:cNvPr>
          <p:cNvSpPr txBox="1"/>
          <p:nvPr/>
        </p:nvSpPr>
        <p:spPr>
          <a:xfrm>
            <a:off x="1166522" y="1484784"/>
            <a:ext cx="6810956" cy="4293483"/>
          </a:xfrm>
          <a:prstGeom prst="rect">
            <a:avLst/>
          </a:prstGeom>
          <a:noFill/>
        </p:spPr>
        <p:txBody>
          <a:bodyPr wrap="square">
            <a:spAutoFit/>
          </a:bodyPr>
          <a:lstStyle/>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This model highlighted that people engage in </a:t>
            </a:r>
            <a:r>
              <a:rPr lang="en-GB" sz="2100" u="sng" dirty="0">
                <a:latin typeface="Arial" panose="020B0604020202020204" pitchFamily="34" charset="0"/>
                <a:cs typeface="Arial" panose="020B0604020202020204" pitchFamily="34" charset="0"/>
              </a:rPr>
              <a:t>healthy behavioural change</a:t>
            </a:r>
            <a:r>
              <a:rPr lang="en-GB" sz="2100" dirty="0">
                <a:latin typeface="Arial" panose="020B0604020202020204" pitchFamily="34" charset="0"/>
                <a:cs typeface="Arial" panose="020B0604020202020204" pitchFamily="34" charset="0"/>
              </a:rPr>
              <a:t> based on their feeling about their susceptibility to a disease, for example dementia.</a:t>
            </a:r>
          </a:p>
          <a:p>
            <a:r>
              <a:rPr lang="en-GB" sz="21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And their </a:t>
            </a:r>
            <a:r>
              <a:rPr lang="en-GB" sz="2100" u="sng" dirty="0">
                <a:latin typeface="Arial" panose="020B0604020202020204" pitchFamily="34" charset="0"/>
                <a:cs typeface="Arial" panose="020B0604020202020204" pitchFamily="34" charset="0"/>
              </a:rPr>
              <a:t>awareness about </a:t>
            </a:r>
            <a:r>
              <a:rPr lang="en-GB" sz="2100" dirty="0">
                <a:latin typeface="Arial" panose="020B0604020202020204" pitchFamily="34" charset="0"/>
                <a:cs typeface="Arial" panose="020B0604020202020204" pitchFamily="34" charset="0"/>
              </a:rPr>
              <a:t>the consequences and </a:t>
            </a:r>
            <a:r>
              <a:rPr lang="en-GB" sz="2100" u="sng" dirty="0">
                <a:latin typeface="Arial" panose="020B0604020202020204" pitchFamily="34" charset="0"/>
                <a:cs typeface="Arial" panose="020B0604020202020204" pitchFamily="34" charset="0"/>
              </a:rPr>
              <a:t>the believe</a:t>
            </a:r>
            <a:r>
              <a:rPr lang="en-GB" sz="2100" dirty="0">
                <a:latin typeface="Arial" panose="020B0604020202020204" pitchFamily="34" charset="0"/>
                <a:cs typeface="Arial" panose="020B0604020202020204" pitchFamily="34" charset="0"/>
              </a:rPr>
              <a:t> that a behavioural change (fish/vegetable consumption) can prevent or reduce the risk of having the disease of dementia.</a:t>
            </a:r>
          </a:p>
          <a:p>
            <a:pPr marL="342900" indent="-342900">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However, perception does not always equate to reality.</a:t>
            </a:r>
          </a:p>
          <a:p>
            <a:r>
              <a:rPr lang="en-GB" sz="2100" dirty="0">
                <a:latin typeface="Arial" panose="020B0604020202020204" pitchFamily="34" charset="0"/>
                <a:cs typeface="Arial" panose="020B0604020202020204" pitchFamily="34" charset="0"/>
              </a:rPr>
              <a:t> </a:t>
            </a:r>
          </a:p>
          <a:p>
            <a:r>
              <a:rPr lang="en-GB" sz="21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983099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683568" y="1214754"/>
            <a:ext cx="7632848" cy="2383035"/>
          </a:xfrm>
        </p:spPr>
        <p:txBody>
          <a:bodyPr anchor="b">
            <a:normAutofit/>
          </a:bodyPr>
          <a:lstStyle/>
          <a:p>
            <a:pPr algn="ctr"/>
            <a:r>
              <a:rPr lang="en-GB" b="1" i="1" dirty="0"/>
              <a:t>What are the components </a:t>
            </a:r>
            <a:br>
              <a:rPr lang="en-GB" b="1" i="1" dirty="0"/>
            </a:br>
            <a:r>
              <a:rPr lang="en-GB" b="1" i="1" dirty="0"/>
              <a:t>of HBM?</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3890" y="3429000"/>
            <a:ext cx="1461166" cy="1683411"/>
          </a:xfrm>
          <a:prstGeom prst="rect">
            <a:avLst/>
          </a:prstGeom>
        </p:spPr>
      </p:pic>
    </p:spTree>
    <p:extLst>
      <p:ext uri="{BB962C8B-B14F-4D97-AF65-F5344CB8AC3E}">
        <p14:creationId xmlns:p14="http://schemas.microsoft.com/office/powerpoint/2010/main" val="7573697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367CE-ACF4-482D-B818-4C48AFF4B5E1}"/>
              </a:ext>
            </a:extLst>
          </p:cNvPr>
          <p:cNvSpPr>
            <a:spLocks noGrp="1"/>
          </p:cNvSpPr>
          <p:nvPr>
            <p:ph type="title"/>
          </p:nvPr>
        </p:nvSpPr>
        <p:spPr/>
        <p:txBody>
          <a:bodyPr>
            <a:normAutofit/>
          </a:bodyPr>
          <a:lstStyle/>
          <a:p>
            <a:pPr algn="ctr"/>
            <a:r>
              <a:rPr lang="en-GB" sz="3600" b="1" dirty="0">
                <a:latin typeface="Arial" panose="020B0604020202020204" pitchFamily="34" charset="0"/>
                <a:cs typeface="Arial" panose="020B0604020202020204" pitchFamily="34" charset="0"/>
              </a:rPr>
              <a:t>Component of Health Belief Model</a:t>
            </a:r>
            <a:endParaRPr lang="en-GB" sz="3600" dirty="0"/>
          </a:p>
        </p:txBody>
      </p:sp>
      <p:sp>
        <p:nvSpPr>
          <p:cNvPr id="3" name="Content Placeholder 2">
            <a:extLst>
              <a:ext uri="{FF2B5EF4-FFF2-40B4-BE49-F238E27FC236}">
                <a16:creationId xmlns:a16="http://schemas.microsoft.com/office/drawing/2014/main" id="{256B3E66-4482-4AE4-ACCF-DB20DAA72D43}"/>
              </a:ext>
            </a:extLst>
          </p:cNvPr>
          <p:cNvSpPr>
            <a:spLocks noGrp="1"/>
          </p:cNvSpPr>
          <p:nvPr>
            <p:ph idx="1"/>
          </p:nvPr>
        </p:nvSpPr>
        <p:spPr>
          <a:xfrm>
            <a:off x="1475656" y="1916832"/>
            <a:ext cx="6451292" cy="2591558"/>
          </a:xfrm>
        </p:spPr>
        <p:txBody>
          <a:bodyPr>
            <a:noAutofit/>
          </a:bodyPr>
          <a:lstStyle/>
          <a:p>
            <a:pPr>
              <a:buFont typeface="Wingdings" panose="05000000000000000000" pitchFamily="2" charset="2"/>
              <a:buChar char="§"/>
            </a:pPr>
            <a:r>
              <a:rPr lang="en-GB" sz="2800" dirty="0">
                <a:latin typeface="Arial" panose="020B0604020202020204" pitchFamily="34" charset="0"/>
                <a:cs typeface="Arial" panose="020B0604020202020204" pitchFamily="34" charset="0"/>
              </a:rPr>
              <a:t>The HBM contains several constructs that are hypothesized to predict why people engage in prevention, screening, and/or controlling health conditions. </a:t>
            </a:r>
          </a:p>
          <a:p>
            <a:pPr>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69460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5CB70-081E-41A0-8A88-1C0247DF256D}"/>
              </a:ext>
            </a:extLst>
          </p:cNvPr>
          <p:cNvSpPr>
            <a:spLocks noGrp="1"/>
          </p:cNvSpPr>
          <p:nvPr>
            <p:ph type="title"/>
          </p:nvPr>
        </p:nvSpPr>
        <p:spPr>
          <a:xfrm>
            <a:off x="477601" y="260648"/>
            <a:ext cx="8424936" cy="994172"/>
          </a:xfrm>
        </p:spPr>
        <p:txBody>
          <a:bodyPr>
            <a:normAutofit/>
          </a:bodyPr>
          <a:lstStyle/>
          <a:p>
            <a:pPr algn="ctr"/>
            <a:r>
              <a:rPr lang="en-GB" sz="3300" b="1" dirty="0">
                <a:latin typeface="Arial" panose="020B0604020202020204" pitchFamily="34" charset="0"/>
                <a:cs typeface="Arial" panose="020B0604020202020204" pitchFamily="34" charset="0"/>
              </a:rPr>
              <a:t>Components of Health Belief model</a:t>
            </a:r>
          </a:p>
        </p:txBody>
      </p:sp>
      <p:sp>
        <p:nvSpPr>
          <p:cNvPr id="4" name="Content Placeholder 3">
            <a:extLst>
              <a:ext uri="{FF2B5EF4-FFF2-40B4-BE49-F238E27FC236}">
                <a16:creationId xmlns:a16="http://schemas.microsoft.com/office/drawing/2014/main" id="{A81C8680-536F-4FAC-9F54-98AAF74B6976}"/>
              </a:ext>
            </a:extLst>
          </p:cNvPr>
          <p:cNvSpPr>
            <a:spLocks noGrp="1"/>
          </p:cNvSpPr>
          <p:nvPr>
            <p:ph idx="1"/>
          </p:nvPr>
        </p:nvSpPr>
        <p:spPr>
          <a:xfrm>
            <a:off x="1259632" y="1628800"/>
            <a:ext cx="6860875" cy="3429001"/>
          </a:xfrm>
        </p:spPr>
        <p:txBody>
          <a:bodyPr>
            <a:normAutofit lnSpcReduction="10000"/>
          </a:bodyPr>
          <a:lstStyle/>
          <a:p>
            <a:pPr marL="0" indent="0">
              <a:buNone/>
            </a:pPr>
            <a:r>
              <a:rPr lang="en-GB" sz="2400" dirty="0">
                <a:latin typeface="Arial" panose="020B0604020202020204" pitchFamily="34" charset="0"/>
                <a:cs typeface="Arial" panose="020B0604020202020204" pitchFamily="34" charset="0"/>
              </a:rPr>
              <a:t>These components/constructs include</a:t>
            </a:r>
          </a:p>
          <a:p>
            <a:pPr marL="0" indent="0">
              <a:buNone/>
            </a:pP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Perceived Susceptibility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Perceived Severity</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Perceived Benefits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Perceived Barriers</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Cues to Action</a:t>
            </a:r>
          </a:p>
          <a:p>
            <a:pPr>
              <a:buFont typeface="Wingdings" panose="05000000000000000000" pitchFamily="2" charset="2"/>
              <a:buChar char="§"/>
            </a:pPr>
            <a:r>
              <a:rPr lang="en-GB" sz="2400" dirty="0">
                <a:latin typeface="Arial" panose="020B0604020202020204" pitchFamily="34" charset="0"/>
                <a:cs typeface="Arial" panose="020B0604020202020204" pitchFamily="34" charset="0"/>
              </a:rPr>
              <a:t>Self-Efficacy</a:t>
            </a:r>
          </a:p>
        </p:txBody>
      </p:sp>
      <p:pic>
        <p:nvPicPr>
          <p:cNvPr id="1026" name="Picture 2" descr="Diagram of 1.03 health belief model | Quizlet">
            <a:extLst>
              <a:ext uri="{FF2B5EF4-FFF2-40B4-BE49-F238E27FC236}">
                <a16:creationId xmlns:a16="http://schemas.microsoft.com/office/drawing/2014/main" id="{9CF7C2F8-459B-235B-6EA8-271193C41D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89707" y="2276872"/>
            <a:ext cx="2836997" cy="2689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010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6C92740E-E3A5-D1C8-7207-446EF2892BDF}"/>
              </a:ext>
            </a:extLst>
          </p:cNvPr>
          <p:cNvGraphicFramePr>
            <a:graphicFrameLocks noGrp="1"/>
          </p:cNvGraphicFramePr>
          <p:nvPr>
            <p:extLst>
              <p:ext uri="{D42A27DB-BD31-4B8C-83A1-F6EECF244321}">
                <p14:modId xmlns:p14="http://schemas.microsoft.com/office/powerpoint/2010/main" val="665698345"/>
              </p:ext>
            </p:extLst>
          </p:nvPr>
        </p:nvGraphicFramePr>
        <p:xfrm>
          <a:off x="683568" y="116632"/>
          <a:ext cx="8136903" cy="6143448"/>
        </p:xfrm>
        <a:graphic>
          <a:graphicData uri="http://schemas.openxmlformats.org/drawingml/2006/table">
            <a:tbl>
              <a:tblPr/>
              <a:tblGrid>
                <a:gridCol w="2712301">
                  <a:extLst>
                    <a:ext uri="{9D8B030D-6E8A-4147-A177-3AD203B41FA5}">
                      <a16:colId xmlns:a16="http://schemas.microsoft.com/office/drawing/2014/main" val="1243625534"/>
                    </a:ext>
                  </a:extLst>
                </a:gridCol>
                <a:gridCol w="2712301">
                  <a:extLst>
                    <a:ext uri="{9D8B030D-6E8A-4147-A177-3AD203B41FA5}">
                      <a16:colId xmlns:a16="http://schemas.microsoft.com/office/drawing/2014/main" val="3542382952"/>
                    </a:ext>
                  </a:extLst>
                </a:gridCol>
                <a:gridCol w="2712301">
                  <a:extLst>
                    <a:ext uri="{9D8B030D-6E8A-4147-A177-3AD203B41FA5}">
                      <a16:colId xmlns:a16="http://schemas.microsoft.com/office/drawing/2014/main" val="2115829321"/>
                    </a:ext>
                  </a:extLst>
                </a:gridCol>
              </a:tblGrid>
              <a:tr h="360040">
                <a:tc>
                  <a:txBody>
                    <a:bodyPr/>
                    <a:lstStyle/>
                    <a:p>
                      <a:pPr>
                        <a:buNone/>
                      </a:pPr>
                      <a:r>
                        <a:rPr lang="en-GB" sz="1400" b="1" dirty="0">
                          <a:effectLst/>
                        </a:rPr>
                        <a:t>HBM Component</a:t>
                      </a:r>
                      <a:endParaRPr lang="en-GB" sz="1400" dirty="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lumMod val="75000"/>
                      </a:schemeClr>
                    </a:solidFill>
                  </a:tcPr>
                </a:tc>
                <a:tc>
                  <a:txBody>
                    <a:bodyPr/>
                    <a:lstStyle/>
                    <a:p>
                      <a:pPr>
                        <a:buNone/>
                      </a:pPr>
                      <a:r>
                        <a:rPr lang="en-GB" sz="1400" b="1" dirty="0">
                          <a:effectLst/>
                        </a:rPr>
                        <a:t>Core Belief (What the person thinks)</a:t>
                      </a:r>
                      <a:endParaRPr lang="en-GB" sz="1400" dirty="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lumMod val="75000"/>
                      </a:schemeClr>
                    </a:solidFill>
                  </a:tcPr>
                </a:tc>
                <a:tc>
                  <a:txBody>
                    <a:bodyPr/>
                    <a:lstStyle/>
                    <a:p>
                      <a:pPr>
                        <a:buNone/>
                      </a:pPr>
                      <a:r>
                        <a:rPr lang="en-GB" sz="1400" b="1" dirty="0">
                          <a:effectLst/>
                        </a:rPr>
                        <a:t>Application (How it is used)</a:t>
                      </a:r>
                      <a:endParaRPr lang="en-GB" sz="1400" dirty="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chemeClr val="accent2">
                        <a:lumMod val="75000"/>
                      </a:schemeClr>
                    </a:solidFill>
                  </a:tcPr>
                </a:tc>
                <a:extLst>
                  <a:ext uri="{0D108BD9-81ED-4DB2-BD59-A6C34878D82A}">
                    <a16:rowId xmlns:a16="http://schemas.microsoft.com/office/drawing/2014/main" val="1035703809"/>
                  </a:ext>
                </a:extLst>
              </a:tr>
              <a:tr h="1128800">
                <a:tc>
                  <a:txBody>
                    <a:bodyPr/>
                    <a:lstStyle/>
                    <a:p>
                      <a:pPr>
                        <a:buNone/>
                      </a:pPr>
                      <a:r>
                        <a:rPr lang="en-GB" sz="1400" b="1" dirty="0">
                          <a:effectLst/>
                        </a:rPr>
                        <a:t>Perceived Susceptibility</a:t>
                      </a:r>
                      <a:endParaRPr lang="en-GB" sz="1400" dirty="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Belief about the likelihood of getting a disease; feeling personally at risk of a negative health outcome</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Identify at‑risk populations; personalise risk by behaviour/features; increase perceived risk if too low</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52876104"/>
                  </a:ext>
                </a:extLst>
              </a:tr>
              <a:tr h="772337">
                <a:tc>
                  <a:txBody>
                    <a:bodyPr/>
                    <a:lstStyle/>
                    <a:p>
                      <a:pPr>
                        <a:buNone/>
                      </a:pPr>
                      <a:r>
                        <a:rPr lang="en-GB" sz="1400" b="1" dirty="0">
                          <a:effectLst/>
                        </a:rPr>
                        <a:t>Perceived Severity</a:t>
                      </a:r>
                      <a:endParaRPr lang="en-GB" sz="1400" dirty="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Belief about how serious the condition and its consequences are if untreated</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a:effectLst/>
                        </a:rPr>
                        <a:t>Explain seriousness and consequences of the condition and risky behaviour</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918761687"/>
                  </a:ext>
                </a:extLst>
              </a:tr>
              <a:tr h="950569">
                <a:tc>
                  <a:txBody>
                    <a:bodyPr/>
                    <a:lstStyle/>
                    <a:p>
                      <a:pPr>
                        <a:buNone/>
                      </a:pPr>
                      <a:r>
                        <a:rPr lang="en-GB" sz="1400" b="1">
                          <a:effectLst/>
                        </a:rPr>
                        <a:t>Perceived Benefits</a:t>
                      </a:r>
                      <a:endParaRPr lang="en-GB" sz="140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Belief that the recommended action will reduce risk or severity; what can be gained from change</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a:effectLst/>
                        </a:rPr>
                        <a:t>Clearly define the action (how/when/where); highlight expected positive outcomes</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04729729"/>
                  </a:ext>
                </a:extLst>
              </a:tr>
              <a:tr h="950569">
                <a:tc>
                  <a:txBody>
                    <a:bodyPr/>
                    <a:lstStyle/>
                    <a:p>
                      <a:pPr>
                        <a:buNone/>
                      </a:pPr>
                      <a:r>
                        <a:rPr lang="en-GB" sz="1400" b="1">
                          <a:effectLst/>
                        </a:rPr>
                        <a:t>Perceived Barriers</a:t>
                      </a:r>
                      <a:endParaRPr lang="en-GB" sz="140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Belief about the negative aspects or costs (practical or psychological) of taking action</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a:effectLst/>
                        </a:rPr>
                        <a:t>Identify barriers; reduce them using reassurance, incentives, support, and community resources</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08598237"/>
                  </a:ext>
                </a:extLst>
              </a:tr>
              <a:tr h="950569">
                <a:tc>
                  <a:txBody>
                    <a:bodyPr/>
                    <a:lstStyle/>
                    <a:p>
                      <a:pPr>
                        <a:buNone/>
                      </a:pPr>
                      <a:r>
                        <a:rPr lang="en-GB" sz="1400" b="1">
                          <a:effectLst/>
                        </a:rPr>
                        <a:t>Cues to Action / Motivation</a:t>
                      </a:r>
                      <a:endParaRPr lang="en-GB" sz="140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a:effectLst/>
                        </a:rPr>
                        <a:t>Triggers that prompt readiness and willingness to act</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Provide reminders, encouragement, how‑to information; use media campaigns and advice from others</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65087716"/>
                  </a:ext>
                </a:extLst>
              </a:tr>
              <a:tr h="772337">
                <a:tc>
                  <a:txBody>
                    <a:bodyPr/>
                    <a:lstStyle/>
                    <a:p>
                      <a:pPr>
                        <a:buNone/>
                      </a:pPr>
                      <a:r>
                        <a:rPr lang="en-GB" sz="1400" b="1">
                          <a:effectLst/>
                        </a:rPr>
                        <a:t>Self‑Efficacy / Modifying Factors</a:t>
                      </a:r>
                      <a:endParaRPr lang="en-GB" sz="1400">
                        <a:effectLst/>
                      </a:endParaRP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a:effectLst/>
                        </a:rPr>
                        <a:t>Confidence in one’s ability to take action and overcome barriers</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400" dirty="0">
                          <a:effectLst/>
                        </a:rPr>
                        <a:t>Provide training, guidance, and alternatives when difficulties arise</a:t>
                      </a:r>
                    </a:p>
                  </a:txBody>
                  <a:tcPr marL="37657" marR="37657" marT="18829" marB="18829">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24026433"/>
                  </a:ext>
                </a:extLst>
              </a:tr>
            </a:tbl>
          </a:graphicData>
        </a:graphic>
      </p:graphicFrame>
    </p:spTree>
    <p:extLst>
      <p:ext uri="{BB962C8B-B14F-4D97-AF65-F5344CB8AC3E}">
        <p14:creationId xmlns:p14="http://schemas.microsoft.com/office/powerpoint/2010/main" val="2210449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755576" y="260648"/>
            <a:ext cx="7886700" cy="994172"/>
          </a:xfrm>
        </p:spPr>
        <p:txBody>
          <a:bodyPr>
            <a:normAutofit/>
          </a:bodyPr>
          <a:lstStyle/>
          <a:p>
            <a:pPr algn="ctr"/>
            <a:r>
              <a:rPr lang="en-GB" sz="3300" b="1" dirty="0">
                <a:latin typeface="Arial" panose="020B0604020202020204" pitchFamily="34" charset="0"/>
                <a:cs typeface="Arial" panose="020B0604020202020204" pitchFamily="34" charset="0"/>
              </a:rPr>
              <a:t>Diagram for Health Belief model</a:t>
            </a:r>
          </a:p>
        </p:txBody>
      </p:sp>
      <p:pic>
        <p:nvPicPr>
          <p:cNvPr id="5" name="Picture 4" descr="Diagram&#10;&#10;Description automatically generated">
            <a:extLst>
              <a:ext uri="{FF2B5EF4-FFF2-40B4-BE49-F238E27FC236}">
                <a16:creationId xmlns:a16="http://schemas.microsoft.com/office/drawing/2014/main" id="{D3063EA6-9939-4F23-86DD-6A9A7F6DCA3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9931" y="1776538"/>
            <a:ext cx="7020780" cy="3564396"/>
          </a:xfrm>
          <a:prstGeom prst="rect">
            <a:avLst/>
          </a:prstGeom>
        </p:spPr>
      </p:pic>
    </p:spTree>
    <p:extLst>
      <p:ext uri="{BB962C8B-B14F-4D97-AF65-F5344CB8AC3E}">
        <p14:creationId xmlns:p14="http://schemas.microsoft.com/office/powerpoint/2010/main" val="40858759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668258" y="188640"/>
            <a:ext cx="7886700" cy="994172"/>
          </a:xfrm>
        </p:spPr>
        <p:txBody>
          <a:bodyPr>
            <a:normAutofit/>
          </a:bodyPr>
          <a:lstStyle/>
          <a:p>
            <a:pPr algn="ctr"/>
            <a:r>
              <a:rPr lang="en-GB" sz="3300" b="1" dirty="0">
                <a:latin typeface="Arial" panose="020B0604020202020204" pitchFamily="34" charset="0"/>
                <a:cs typeface="Arial" panose="020B0604020202020204" pitchFamily="34" charset="0"/>
              </a:rPr>
              <a:t>Constructs of Health Belief model</a:t>
            </a:r>
          </a:p>
        </p:txBody>
      </p:sp>
      <p:sp>
        <p:nvSpPr>
          <p:cNvPr id="4" name="TextBox 3">
            <a:extLst>
              <a:ext uri="{FF2B5EF4-FFF2-40B4-BE49-F238E27FC236}">
                <a16:creationId xmlns:a16="http://schemas.microsoft.com/office/drawing/2014/main" id="{25A2FE0C-8188-428C-9DBD-A814733232F6}"/>
              </a:ext>
            </a:extLst>
          </p:cNvPr>
          <p:cNvSpPr txBox="1"/>
          <p:nvPr/>
        </p:nvSpPr>
        <p:spPr>
          <a:xfrm>
            <a:off x="1194833" y="1443841"/>
            <a:ext cx="6833551" cy="3970318"/>
          </a:xfrm>
          <a:prstGeom prst="rect">
            <a:avLst/>
          </a:prstGeom>
          <a:noFill/>
        </p:spPr>
        <p:txBody>
          <a:bodyPr wrap="square">
            <a:spAutoFit/>
          </a:bodyPr>
          <a:lstStyle/>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Personal characteristics, such as age, gender, and ethnicity modify individual perceptions, such as perceived susceptibility, severity, self-efficacy, and benefits &amp; barriers.</a:t>
            </a:r>
          </a:p>
          <a:p>
            <a:pPr marL="342900" indent="-342900">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Perceived </a:t>
            </a:r>
            <a:r>
              <a:rPr lang="en-GB" sz="2100" i="1" dirty="0">
                <a:latin typeface="Arial" panose="020B0604020202020204" pitchFamily="34" charset="0"/>
                <a:cs typeface="Arial" panose="020B0604020202020204" pitchFamily="34" charset="0"/>
              </a:rPr>
              <a:t>susceptibility and severity </a:t>
            </a:r>
            <a:r>
              <a:rPr lang="en-GB" sz="2100" dirty="0">
                <a:latin typeface="Arial" panose="020B0604020202020204" pitchFamily="34" charset="0"/>
                <a:cs typeface="Arial" panose="020B0604020202020204" pitchFamily="34" charset="0"/>
              </a:rPr>
              <a:t>of a health condition together, have been labelled as "perceived threat.“</a:t>
            </a:r>
          </a:p>
          <a:p>
            <a:pPr marL="342900" indent="-342900">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Perceived benefits help reduce perceived threat about a health behaviour. </a:t>
            </a:r>
          </a:p>
          <a:p>
            <a:pPr marL="342900" indent="-342900">
              <a:buFont typeface="Wingdings" panose="05000000000000000000" pitchFamily="2" charset="2"/>
              <a:buChar char="§"/>
            </a:pPr>
            <a:endParaRPr lang="en-GB" sz="2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3116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14ED-D3FF-446C-8433-F9F3F5D7AEC4}"/>
              </a:ext>
            </a:extLst>
          </p:cNvPr>
          <p:cNvSpPr>
            <a:spLocks noGrp="1"/>
          </p:cNvSpPr>
          <p:nvPr>
            <p:ph type="title"/>
          </p:nvPr>
        </p:nvSpPr>
        <p:spPr>
          <a:xfrm>
            <a:off x="737574" y="378874"/>
            <a:ext cx="7886700" cy="994172"/>
          </a:xfrm>
        </p:spPr>
        <p:txBody>
          <a:bodyPr>
            <a:normAutofit/>
          </a:bodyPr>
          <a:lstStyle/>
          <a:p>
            <a:pPr algn="ctr"/>
            <a:r>
              <a:rPr lang="en-GB" sz="3300" b="1" dirty="0">
                <a:latin typeface="Arial" panose="020B0604020202020204" pitchFamily="34" charset="0"/>
                <a:cs typeface="Arial" panose="020B0604020202020204" pitchFamily="34" charset="0"/>
              </a:rPr>
              <a:t>Constructs of Health Belief model</a:t>
            </a:r>
          </a:p>
        </p:txBody>
      </p:sp>
      <p:sp>
        <p:nvSpPr>
          <p:cNvPr id="4" name="TextBox 3">
            <a:extLst>
              <a:ext uri="{FF2B5EF4-FFF2-40B4-BE49-F238E27FC236}">
                <a16:creationId xmlns:a16="http://schemas.microsoft.com/office/drawing/2014/main" id="{25A2FE0C-8188-428C-9DBD-A814733232F6}"/>
              </a:ext>
            </a:extLst>
          </p:cNvPr>
          <p:cNvSpPr txBox="1"/>
          <p:nvPr/>
        </p:nvSpPr>
        <p:spPr>
          <a:xfrm>
            <a:off x="1331640" y="1556792"/>
            <a:ext cx="7074786" cy="3647152"/>
          </a:xfrm>
          <a:prstGeom prst="rect">
            <a:avLst/>
          </a:prstGeom>
          <a:noFill/>
        </p:spPr>
        <p:txBody>
          <a:bodyPr wrap="square">
            <a:spAutoFit/>
          </a:bodyPr>
          <a:lstStyle/>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Perceived barriers impede health behaviours.</a:t>
            </a: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Benefits minus barriers support health behaviour change.</a:t>
            </a: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Self-Efficacy influences perceived threat (perceived susceptibility and severity) and perceived benefits minus perceived barriers, which support initiation of health behaviour change.</a:t>
            </a:r>
          </a:p>
          <a:p>
            <a:endParaRPr lang="en-GB" sz="21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100" dirty="0">
                <a:latin typeface="Arial" panose="020B0604020202020204" pitchFamily="34" charset="0"/>
                <a:cs typeface="Arial" panose="020B0604020202020204" pitchFamily="34" charset="0"/>
              </a:rPr>
              <a:t>Cues in the environment trigger action and act on individual perceptions, such as perceived benefits, and perceived susceptibility.</a:t>
            </a:r>
            <a:endParaRPr lang="en-GB" sz="2100" dirty="0">
              <a:solidFill>
                <a:schemeClr val="accent3"/>
              </a:solidFill>
            </a:endParaRPr>
          </a:p>
        </p:txBody>
      </p:sp>
    </p:spTree>
    <p:extLst>
      <p:ext uri="{BB962C8B-B14F-4D97-AF65-F5344CB8AC3E}">
        <p14:creationId xmlns:p14="http://schemas.microsoft.com/office/powerpoint/2010/main" val="24124455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042417" y="1374242"/>
            <a:ext cx="7340556" cy="2383035"/>
          </a:xfrm>
        </p:spPr>
        <p:txBody>
          <a:bodyPr anchor="b">
            <a:normAutofit/>
          </a:bodyPr>
          <a:lstStyle/>
          <a:p>
            <a:pPr algn="ctr"/>
            <a:r>
              <a:rPr lang="en-GB" b="1" i="1" dirty="0">
                <a:solidFill>
                  <a:schemeClr val="tx1"/>
                </a:solidFill>
              </a:rPr>
              <a:t>What are the strength &amp; Limitations  </a:t>
            </a:r>
            <a:br>
              <a:rPr lang="en-GB" b="1" i="1" dirty="0">
                <a:solidFill>
                  <a:schemeClr val="tx1"/>
                </a:solidFill>
              </a:rPr>
            </a:br>
            <a:r>
              <a:rPr lang="en-GB" b="1" i="1" dirty="0">
                <a:solidFill>
                  <a:schemeClr val="tx1"/>
                </a:solidFill>
              </a:rPr>
              <a:t>of HBM?</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82834" y="4005064"/>
            <a:ext cx="1461166" cy="1683411"/>
          </a:xfrm>
          <a:prstGeom prst="rect">
            <a:avLst/>
          </a:prstGeom>
        </p:spPr>
      </p:pic>
    </p:spTree>
    <p:extLst>
      <p:ext uri="{BB962C8B-B14F-4D97-AF65-F5344CB8AC3E}">
        <p14:creationId xmlns:p14="http://schemas.microsoft.com/office/powerpoint/2010/main" val="24940340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DC635B9-CA13-4582-8AA3-38D9932F1FF0}"/>
              </a:ext>
            </a:extLst>
          </p:cNvPr>
          <p:cNvGraphicFramePr>
            <a:graphicFrameLocks noGrp="1"/>
          </p:cNvGraphicFramePr>
          <p:nvPr>
            <p:extLst>
              <p:ext uri="{D42A27DB-BD31-4B8C-83A1-F6EECF244321}">
                <p14:modId xmlns:p14="http://schemas.microsoft.com/office/powerpoint/2010/main" val="3404702938"/>
              </p:ext>
            </p:extLst>
          </p:nvPr>
        </p:nvGraphicFramePr>
        <p:xfrm>
          <a:off x="467544" y="260648"/>
          <a:ext cx="8424936" cy="5538938"/>
        </p:xfrm>
        <a:graphic>
          <a:graphicData uri="http://schemas.openxmlformats.org/drawingml/2006/table">
            <a:tbl>
              <a:tblPr/>
              <a:tblGrid>
                <a:gridCol w="4212468">
                  <a:extLst>
                    <a:ext uri="{9D8B030D-6E8A-4147-A177-3AD203B41FA5}">
                      <a16:colId xmlns:a16="http://schemas.microsoft.com/office/drawing/2014/main" val="4084075057"/>
                    </a:ext>
                  </a:extLst>
                </a:gridCol>
                <a:gridCol w="4212468">
                  <a:extLst>
                    <a:ext uri="{9D8B030D-6E8A-4147-A177-3AD203B41FA5}">
                      <a16:colId xmlns:a16="http://schemas.microsoft.com/office/drawing/2014/main" val="421932576"/>
                    </a:ext>
                  </a:extLst>
                </a:gridCol>
              </a:tblGrid>
              <a:tr h="568134">
                <a:tc>
                  <a:txBody>
                    <a:bodyPr/>
                    <a:lstStyle/>
                    <a:p>
                      <a:pPr marL="285750" indent="-285750">
                        <a:buFont typeface="Arial" panose="020B0604020202020204" pitchFamily="34" charset="0"/>
                        <a:buChar char="•"/>
                      </a:pPr>
                      <a:r>
                        <a:rPr lang="en-GB" sz="1600" b="1" dirty="0">
                          <a:effectLst/>
                        </a:rPr>
                        <a:t>Strengths of the Health Belief Model</a:t>
                      </a:r>
                      <a:endParaRPr lang="en-GB" sz="1600" dirty="0">
                        <a:effectLst/>
                      </a:endParaRP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b="1" dirty="0">
                          <a:effectLst/>
                        </a:rPr>
                        <a:t>Weaknesses / Limitations of the Health Belief Model</a:t>
                      </a:r>
                      <a:endParaRPr lang="en-GB" sz="1600" dirty="0">
                        <a:effectLst/>
                      </a:endParaRP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464959194"/>
                  </a:ext>
                </a:extLst>
              </a:tr>
              <a:tr h="823427">
                <a:tc>
                  <a:txBody>
                    <a:bodyPr/>
                    <a:lstStyle/>
                    <a:p>
                      <a:pPr marL="285750" indent="-285750">
                        <a:buFont typeface="Arial" panose="020B0604020202020204" pitchFamily="34" charset="0"/>
                        <a:buChar char="•"/>
                      </a:pPr>
                      <a:r>
                        <a:rPr lang="en-GB" sz="1600" dirty="0">
                          <a:effectLst/>
                        </a:rPr>
                        <a:t>Ease of use and transferability</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Does not account for a person’s attitudes, beliefs, or other individual determinants that dictate acceptance of a health behaviour</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506699850"/>
                  </a:ext>
                </a:extLst>
              </a:tr>
              <a:tr h="575482">
                <a:tc>
                  <a:txBody>
                    <a:bodyPr/>
                    <a:lstStyle/>
                    <a:p>
                      <a:pPr marL="285750" indent="-285750">
                        <a:buFont typeface="Arial" panose="020B0604020202020204" pitchFamily="34" charset="0"/>
                        <a:buChar char="•"/>
                      </a:pPr>
                      <a:r>
                        <a:rPr lang="en-GB" sz="1600" dirty="0">
                          <a:effectLst/>
                        </a:rPr>
                        <a:t>Allows for focused research on modifiable behaviours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Assumes everyone has access to equal amounts of information about illness and disease</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570647545"/>
                  </a:ext>
                </a:extLst>
              </a:tr>
              <a:tr h="575482">
                <a:tc>
                  <a:txBody>
                    <a:bodyPr/>
                    <a:lstStyle/>
                    <a:p>
                      <a:pPr marL="285750" indent="-285750">
                        <a:buFont typeface="Arial" panose="020B0604020202020204" pitchFamily="34" charset="0"/>
                        <a:buChar char="•"/>
                      </a:pPr>
                      <a:r>
                        <a:rPr lang="en-GB" sz="1600" dirty="0">
                          <a:effectLst/>
                        </a:rPr>
                        <a:t>Can be used alone or in conjunction with other models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Assumes that “health” actions are the main goal in the decision‑making process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097524336"/>
                  </a:ext>
                </a:extLst>
              </a:tr>
              <a:tr h="568134">
                <a:tc>
                  <a:txBody>
                    <a:bodyPr/>
                    <a:lstStyle/>
                    <a:p>
                      <a:pPr marL="285750" indent="-285750">
                        <a:buFont typeface="Arial" panose="020B0604020202020204" pitchFamily="34" charset="0"/>
                        <a:buChar char="•"/>
                      </a:pPr>
                      <a:r>
                        <a:rPr lang="en-GB" sz="1600" dirty="0">
                          <a:effectLst/>
                        </a:rPr>
                        <a:t>Helps in understanding which beliefs or attitudes motivate behaviours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Assumes health behaviour is rational and logical</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27970406"/>
                  </a:ext>
                </a:extLst>
              </a:tr>
              <a:tr h="568134">
                <a:tc>
                  <a:txBody>
                    <a:bodyPr/>
                    <a:lstStyle/>
                    <a:p>
                      <a:pPr marL="285750" indent="-285750">
                        <a:buFont typeface="Arial" panose="020B0604020202020204" pitchFamily="34" charset="0"/>
                        <a:buChar char="•"/>
                      </a:pPr>
                      <a:r>
                        <a:rPr lang="en-GB" sz="1600">
                          <a:effectLst/>
                        </a:rPr>
                        <a:t>Good for the cessation and acquisition of behaviours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Not great for long‑term behaviour change</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809878750"/>
                  </a:ext>
                </a:extLst>
              </a:tr>
              <a:tr h="312842">
                <a:tc>
                  <a:txBody>
                    <a:bodyPr/>
                    <a:lstStyle/>
                    <a:p>
                      <a:pPr marL="285750" indent="-285750">
                        <a:buFont typeface="Arial" panose="020B0604020202020204" pitchFamily="34" charset="0"/>
                        <a:buChar char="•"/>
                      </a:pPr>
                      <a:r>
                        <a:rPr lang="en-GB" sz="1600">
                          <a:effectLst/>
                        </a:rPr>
                        <a:t>Enhances self‑control and self‑efficacy</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Lacks predictive power</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1220514018"/>
                  </a:ext>
                </a:extLst>
              </a:tr>
              <a:tr h="568134">
                <a:tc>
                  <a:txBody>
                    <a:bodyPr/>
                    <a:lstStyle/>
                    <a:p>
                      <a:pPr marL="285750" indent="-285750">
                        <a:buFont typeface="Arial" panose="020B0604020202020204" pitchFamily="34" charset="0"/>
                        <a:buChar char="•"/>
                      </a:pPr>
                      <a:r>
                        <a:rPr lang="en-GB" sz="1600">
                          <a:effectLst/>
                        </a:rPr>
                        <a:t>Useful for designing targeted health promotion interventions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Difficult to test empirically</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444836552"/>
                  </a:ext>
                </a:extLst>
              </a:tr>
              <a:tr h="568134">
                <a:tc>
                  <a:txBody>
                    <a:bodyPr/>
                    <a:lstStyle/>
                    <a:p>
                      <a:pPr marL="285750" indent="-285750">
                        <a:buFont typeface="Arial" panose="020B0604020202020204" pitchFamily="34" charset="0"/>
                        <a:buChar char="•"/>
                      </a:pPr>
                      <a:r>
                        <a:rPr lang="en-GB" sz="1600">
                          <a:effectLst/>
                        </a:rPr>
                        <a:t>Simple framework that supports behaviour change interventions</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tc>
                  <a:txBody>
                    <a:bodyPr/>
                    <a:lstStyle/>
                    <a:p>
                      <a:pPr marL="285750" indent="-285750">
                        <a:buFont typeface="Arial" panose="020B0604020202020204" pitchFamily="34" charset="0"/>
                        <a:buChar char="•"/>
                      </a:pPr>
                      <a:r>
                        <a:rPr lang="en-GB" sz="1600" dirty="0">
                          <a:effectLst/>
                        </a:rPr>
                        <a:t>Risk of becoming a self‑fulfilling prophecy</a:t>
                      </a:r>
                    </a:p>
                  </a:txBody>
                  <a:tcPr marL="51531" marR="51531" marT="25766" marB="25766">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tcPr>
                </a:tc>
                <a:extLst>
                  <a:ext uri="{0D108BD9-81ED-4DB2-BD59-A6C34878D82A}">
                    <a16:rowId xmlns:a16="http://schemas.microsoft.com/office/drawing/2014/main" val="2997084829"/>
                  </a:ext>
                </a:extLst>
              </a:tr>
            </a:tbl>
          </a:graphicData>
        </a:graphic>
      </p:graphicFrame>
    </p:spTree>
    <p:extLst>
      <p:ext uri="{BB962C8B-B14F-4D97-AF65-F5344CB8AC3E}">
        <p14:creationId xmlns:p14="http://schemas.microsoft.com/office/powerpoint/2010/main" val="11680003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ACA8EF-FDE8-3CB3-DD91-B8D811AC7D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D61A71-1B25-D40E-1348-AF170D456C4E}"/>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latin typeface="Arial" panose="020B0604020202020204" pitchFamily="34" charset="0"/>
                <a:cs typeface="Arial" panose="020B0604020202020204" pitchFamily="34" charset="0"/>
                <a:hlinkClick r:id="rId3"/>
              </a:rPr>
              <a:t>What is Theory of planned behaviour ?</a:t>
            </a:r>
            <a:endParaRPr lang="en-GB" b="1" i="1" dirty="0">
              <a:solidFill>
                <a:schemeClr val="tx1"/>
              </a:solidFill>
              <a:latin typeface="Arial" panose="020B0604020202020204" pitchFamily="34" charset="0"/>
              <a:cs typeface="Arial" panose="020B0604020202020204" pitchFamily="34" charset="0"/>
            </a:endParaRPr>
          </a:p>
        </p:txBody>
      </p:sp>
      <p:pic>
        <p:nvPicPr>
          <p:cNvPr id="9" name="Picture 8" descr="A picture containing vector graphics&#10;&#10;Description automatically generated">
            <a:extLst>
              <a:ext uri="{FF2B5EF4-FFF2-40B4-BE49-F238E27FC236}">
                <a16:creationId xmlns:a16="http://schemas.microsoft.com/office/drawing/2014/main" id="{204399EA-4EDE-B49E-AAEC-D6B21A24E43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488324" y="4131078"/>
            <a:ext cx="1461166" cy="1683411"/>
          </a:xfrm>
          <a:prstGeom prst="rect">
            <a:avLst/>
          </a:prstGeom>
        </p:spPr>
      </p:pic>
    </p:spTree>
    <p:extLst>
      <p:ext uri="{BB962C8B-B14F-4D97-AF65-F5344CB8AC3E}">
        <p14:creationId xmlns:p14="http://schemas.microsoft.com/office/powerpoint/2010/main" val="273336644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6" y="1906087"/>
            <a:ext cx="7141937" cy="3504556"/>
          </a:xfrm>
        </p:spPr>
        <p:txBody>
          <a:bodyPr>
            <a:normAutofit/>
          </a:bodyPr>
          <a:lstStyle/>
          <a:p>
            <a:pPr marL="171450" indent="-171450" defTabSz="685800">
              <a:lnSpc>
                <a:spcPct val="90000"/>
              </a:lnSpc>
              <a:spcBef>
                <a:spcPts val="1350"/>
              </a:spcBef>
              <a:buSzPct val="100000"/>
              <a:buFont typeface="Arial" pitchFamily="34" charset="0"/>
              <a:buChar char="▪"/>
              <a:defRPr/>
            </a:pPr>
            <a:r>
              <a:rPr lang="en-GB" sz="2100" dirty="0">
                <a:latin typeface="Arial" panose="020B0604020202020204" pitchFamily="34" charset="0"/>
                <a:cs typeface="Arial" panose="020B0604020202020204" pitchFamily="34" charset="0"/>
              </a:rPr>
              <a:t>The theory of planned behaviour is a theory used to predict and understand behaviours. </a:t>
            </a:r>
          </a:p>
          <a:p>
            <a:pPr marL="171450" indent="-171450" defTabSz="685800">
              <a:lnSpc>
                <a:spcPct val="90000"/>
              </a:lnSpc>
              <a:spcBef>
                <a:spcPts val="1350"/>
              </a:spcBef>
              <a:buSzPct val="100000"/>
              <a:buFont typeface="Arial" pitchFamily="34" charset="0"/>
              <a:buChar char="▪"/>
              <a:defRPr/>
            </a:pPr>
            <a:r>
              <a:rPr lang="en-GB" sz="2100" dirty="0">
                <a:latin typeface="Arial" panose="020B0604020202020204" pitchFamily="34" charset="0"/>
                <a:cs typeface="Arial" panose="020B0604020202020204" pitchFamily="34" charset="0"/>
              </a:rPr>
              <a:t>It posits that behaviours are immediately determined by behavioural intentions, and under certain circumstances, perceived behavioural control, which in turn are determined by a combination of three factors:</a:t>
            </a:r>
          </a:p>
          <a:p>
            <a:pPr marL="0" indent="0" defTabSz="685800">
              <a:lnSpc>
                <a:spcPct val="90000"/>
              </a:lnSpc>
              <a:spcBef>
                <a:spcPts val="1350"/>
              </a:spcBef>
              <a:buSzPct val="100000"/>
              <a:buNone/>
              <a:defRPr/>
            </a:pPr>
            <a:endParaRPr lang="en-GB" sz="2100" dirty="0">
              <a:latin typeface="Arial" panose="020B0604020202020204" pitchFamily="34" charset="0"/>
              <a:cs typeface="Arial" panose="020B0604020202020204" pitchFamily="34" charset="0"/>
            </a:endParaRPr>
          </a:p>
          <a:p>
            <a:pPr marL="0" indent="0" defTabSz="685800">
              <a:lnSpc>
                <a:spcPct val="90000"/>
              </a:lnSpc>
              <a:spcBef>
                <a:spcPts val="1350"/>
              </a:spcBef>
              <a:buSzPct val="100000"/>
              <a:buNone/>
              <a:defRPr/>
            </a:pPr>
            <a:r>
              <a:rPr lang="en-GB" sz="2100" dirty="0">
                <a:latin typeface="Arial" panose="020B0604020202020204" pitchFamily="34" charset="0"/>
                <a:cs typeface="Arial" panose="020B0604020202020204" pitchFamily="34" charset="0"/>
              </a:rPr>
              <a:t>                                                   (</a:t>
            </a:r>
            <a:r>
              <a:rPr lang="sv-SE" sz="2100" dirty="0">
                <a:latin typeface="Arial" panose="020B0604020202020204" pitchFamily="34" charset="0"/>
                <a:cs typeface="Arial" panose="020B0604020202020204" pitchFamily="34" charset="0"/>
              </a:rPr>
              <a:t>Kan and Fabrigar, 2017) </a:t>
            </a:r>
            <a:endParaRPr lang="en-GB" sz="2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539552" y="332656"/>
            <a:ext cx="7975798" cy="994172"/>
          </a:xfrm>
          <a:solidFill>
            <a:schemeClr val="accent1"/>
          </a:solidFill>
        </p:spPr>
        <p:txBody>
          <a:bodyPr/>
          <a:lstStyle/>
          <a:p>
            <a:pPr algn="ctr"/>
            <a:r>
              <a:rPr lang="en-GB" sz="3300" b="1" dirty="0">
                <a:latin typeface="Arial" panose="020B0604020202020204" pitchFamily="34" charset="0"/>
                <a:cs typeface="Arial" panose="020B0604020202020204" pitchFamily="34" charset="0"/>
              </a:rPr>
              <a:t>Theory of planned behaviour (TPB) </a:t>
            </a:r>
          </a:p>
        </p:txBody>
      </p:sp>
    </p:spTree>
    <p:extLst>
      <p:ext uri="{BB962C8B-B14F-4D97-AF65-F5344CB8AC3E}">
        <p14:creationId xmlns:p14="http://schemas.microsoft.com/office/powerpoint/2010/main" val="20227853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683568" y="1214754"/>
            <a:ext cx="7920880" cy="2383035"/>
          </a:xfrm>
        </p:spPr>
        <p:txBody>
          <a:bodyPr anchor="b">
            <a:normAutofit/>
          </a:bodyPr>
          <a:lstStyle/>
          <a:p>
            <a:pPr algn="ctr"/>
            <a:r>
              <a:rPr lang="en-GB" b="1" i="1" dirty="0"/>
              <a:t>What are the components </a:t>
            </a:r>
            <a:br>
              <a:rPr lang="en-GB" b="1" i="1" dirty="0"/>
            </a:br>
            <a:r>
              <a:rPr lang="en-GB" b="1" i="1" dirty="0"/>
              <a:t>of TPB ?</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23890" y="3429000"/>
            <a:ext cx="1461166" cy="1683411"/>
          </a:xfrm>
          <a:prstGeom prst="rect">
            <a:avLst/>
          </a:prstGeom>
        </p:spPr>
      </p:pic>
    </p:spTree>
    <p:extLst>
      <p:ext uri="{BB962C8B-B14F-4D97-AF65-F5344CB8AC3E}">
        <p14:creationId xmlns:p14="http://schemas.microsoft.com/office/powerpoint/2010/main" val="8861664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127957" y="1484784"/>
            <a:ext cx="7141937" cy="3504556"/>
          </a:xfrm>
        </p:spPr>
        <p:txBody>
          <a:bodyPr>
            <a:noAutofit/>
          </a:bodyPr>
          <a:lstStyle/>
          <a:p>
            <a:pPr marL="0" indent="0">
              <a:buNone/>
            </a:pPr>
            <a:r>
              <a:rPr lang="en-GB" sz="2400" dirty="0">
                <a:latin typeface="Arial" panose="020B0604020202020204" pitchFamily="34" charset="0"/>
                <a:cs typeface="Arial" panose="020B0604020202020204" pitchFamily="34" charset="0"/>
              </a:rPr>
              <a:t>The theory of planned behaviour is a psychological theory that links beliefs to behaviour.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theory maintains that three core components, namely,</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Attitude toward the behaviour, </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Subjective norms, and </a:t>
            </a:r>
          </a:p>
          <a:p>
            <a:pPr>
              <a:buFont typeface="Wingdings" panose="05000000000000000000" pitchFamily="2" charset="2"/>
              <a:buChar char="§"/>
            </a:pPr>
            <a:r>
              <a:rPr lang="en-GB" sz="2400" b="1" dirty="0">
                <a:latin typeface="Arial" panose="020B0604020202020204" pitchFamily="34" charset="0"/>
                <a:cs typeface="Arial" panose="020B0604020202020204" pitchFamily="34" charset="0"/>
              </a:rPr>
              <a:t>Perceived behavioural control,</a:t>
            </a:r>
          </a:p>
          <a:p>
            <a:pPr marL="0" indent="0">
              <a:buNone/>
            </a:pPr>
            <a:r>
              <a:rPr lang="en-GB" sz="2400" dirty="0">
                <a:latin typeface="Arial" panose="020B0604020202020204" pitchFamily="34" charset="0"/>
                <a:cs typeface="Arial" panose="020B0604020202020204" pitchFamily="34" charset="0"/>
              </a:rPr>
              <a:t>together shape an individual's behavioural intentions.                                           (Ajzen, 1991)</a:t>
            </a:r>
          </a:p>
          <a:p>
            <a:pPr marL="0" indent="0">
              <a:buNone/>
            </a:pPr>
            <a:r>
              <a:rPr lang="en-GB" sz="2400" b="0" dirty="0">
                <a:solidFill>
                  <a:schemeClr val="tx1"/>
                </a:solidFill>
                <a:latin typeface="Arial" panose="020B0604020202020204" pitchFamily="34" charset="0"/>
                <a:cs typeface="Arial" panose="020B0604020202020204" pitchFamily="34" charset="0"/>
              </a:rPr>
              <a:t>                                                                             </a:t>
            </a: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55576" y="332656"/>
            <a:ext cx="7886700" cy="994172"/>
          </a:xfrm>
        </p:spPr>
        <p:txBody>
          <a:bodyPr>
            <a:normAutofit fontScale="90000"/>
          </a:bodyPr>
          <a:lstStyle/>
          <a:p>
            <a:pPr algn="ctr"/>
            <a:r>
              <a:rPr lang="en-GB" sz="3300" b="1" dirty="0">
                <a:latin typeface="Arial" panose="020B0604020202020204" pitchFamily="34" charset="0"/>
                <a:cs typeface="Arial" panose="020B0604020202020204" pitchFamily="34" charset="0"/>
              </a:rPr>
              <a:t>Component of Theory of planned behaviour </a:t>
            </a:r>
          </a:p>
        </p:txBody>
      </p:sp>
    </p:spTree>
    <p:extLst>
      <p:ext uri="{BB962C8B-B14F-4D97-AF65-F5344CB8AC3E}">
        <p14:creationId xmlns:p14="http://schemas.microsoft.com/office/powerpoint/2010/main" val="16427699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C93D8651-67AF-9428-9E98-727BB429C1B4}"/>
              </a:ext>
            </a:extLst>
          </p:cNvPr>
          <p:cNvGraphicFramePr>
            <a:graphicFrameLocks noGrp="1"/>
          </p:cNvGraphicFramePr>
          <p:nvPr>
            <p:extLst>
              <p:ext uri="{D42A27DB-BD31-4B8C-83A1-F6EECF244321}">
                <p14:modId xmlns:p14="http://schemas.microsoft.com/office/powerpoint/2010/main" val="448639961"/>
              </p:ext>
            </p:extLst>
          </p:nvPr>
        </p:nvGraphicFramePr>
        <p:xfrm>
          <a:off x="287524" y="168322"/>
          <a:ext cx="8568951" cy="6521355"/>
        </p:xfrm>
        <a:graphic>
          <a:graphicData uri="http://schemas.openxmlformats.org/drawingml/2006/table">
            <a:tbl>
              <a:tblPr/>
              <a:tblGrid>
                <a:gridCol w="2856317">
                  <a:extLst>
                    <a:ext uri="{9D8B030D-6E8A-4147-A177-3AD203B41FA5}">
                      <a16:colId xmlns:a16="http://schemas.microsoft.com/office/drawing/2014/main" val="3362496068"/>
                    </a:ext>
                  </a:extLst>
                </a:gridCol>
                <a:gridCol w="2856317">
                  <a:extLst>
                    <a:ext uri="{9D8B030D-6E8A-4147-A177-3AD203B41FA5}">
                      <a16:colId xmlns:a16="http://schemas.microsoft.com/office/drawing/2014/main" val="1273344751"/>
                    </a:ext>
                  </a:extLst>
                </a:gridCol>
                <a:gridCol w="2856317">
                  <a:extLst>
                    <a:ext uri="{9D8B030D-6E8A-4147-A177-3AD203B41FA5}">
                      <a16:colId xmlns:a16="http://schemas.microsoft.com/office/drawing/2014/main" val="88709665"/>
                    </a:ext>
                  </a:extLst>
                </a:gridCol>
              </a:tblGrid>
              <a:tr h="620104">
                <a:tc gridSpan="3">
                  <a:txBody>
                    <a:bodyPr/>
                    <a:lstStyle/>
                    <a:p>
                      <a:pPr fontAlgn="t">
                        <a:lnSpc>
                          <a:spcPts val="1500"/>
                        </a:lnSpc>
                        <a:buNone/>
                      </a:pPr>
                      <a:r>
                        <a:rPr lang="en-GB" sz="2000" b="1" i="0" dirty="0">
                          <a:effectLst/>
                          <a:latin typeface="Segoe UI" panose="020B0502040204020203" pitchFamily="34" charset="0"/>
                        </a:rPr>
                        <a:t>Theory of Planned Behaviour (TPB): Core Components </a:t>
                      </a:r>
                      <a:r>
                        <a:rPr lang="en-GB" sz="1800" dirty="0">
                          <a:latin typeface="Arial" panose="020B0604020202020204" pitchFamily="34" charset="0"/>
                          <a:cs typeface="Arial" panose="020B0604020202020204" pitchFamily="34" charset="0"/>
                        </a:rPr>
                        <a:t>(Ajzen, 1991)</a:t>
                      </a:r>
                      <a:endParaRPr lang="en-GB" sz="1800" b="1" i="0" dirty="0">
                        <a:effectLst/>
                        <a:latin typeface="Segoe UI" panose="020B0502040204020203" pitchFamily="34" charset="0"/>
                      </a:endParaRPr>
                    </a:p>
                  </a:txBody>
                  <a:tcPr marL="48066" marR="48066" marT="24033" marB="24033">
                    <a:lnL w="6350" cap="flat" cmpd="sng" algn="ctr">
                      <a:solidFill>
                        <a:srgbClr val="E6E6E6"/>
                      </a:solidFill>
                      <a:prstDash val="solid"/>
                      <a:round/>
                      <a:headEnd type="none" w="med" len="med"/>
                      <a:tailEnd type="none" w="med" len="med"/>
                    </a:lnL>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hMerge="1">
                  <a:txBody>
                    <a:bodyPr/>
                    <a:lstStyle/>
                    <a:p>
                      <a:endParaRPr lang="en-GB" sz="900"/>
                    </a:p>
                  </a:txBody>
                  <a:tcPr marL="48066" marR="48066" marT="24033" marB="24033">
                    <a:lnL w="6350" cap="flat" cmpd="sng" algn="ctr">
                      <a:solidFill>
                        <a:srgbClr val="E6E6E6"/>
                      </a:solidFill>
                      <a:prstDash val="solid"/>
                      <a:round/>
                      <a:headEnd type="none" w="med" len="med"/>
                      <a:tailEnd type="none" w="med" len="med"/>
                    </a:lnL>
                    <a:lnB w="6350" cap="flat" cmpd="sng" algn="ctr">
                      <a:solidFill>
                        <a:srgbClr val="E6E6E6"/>
                      </a:solidFill>
                      <a:prstDash val="solid"/>
                      <a:round/>
                      <a:headEnd type="none" w="med" len="med"/>
                      <a:tailEnd type="none" w="med" len="med"/>
                    </a:lnB>
                  </a:tcPr>
                </a:tc>
                <a:tc hMerge="1">
                  <a:txBody>
                    <a:bodyPr/>
                    <a:lstStyle/>
                    <a:p>
                      <a:endParaRPr lang="en-GB" sz="900" dirty="0"/>
                    </a:p>
                  </a:txBody>
                  <a:tcPr marL="48066" marR="48066" marT="24033" marB="24033">
                    <a:lnB w="6350" cap="flat" cmpd="sng" algn="ctr">
                      <a:solidFill>
                        <a:srgbClr val="E6E6E6"/>
                      </a:solidFill>
                      <a:prstDash val="solid"/>
                      <a:round/>
                      <a:headEnd type="none" w="med" len="med"/>
                      <a:tailEnd type="none" w="med" len="med"/>
                    </a:lnB>
                  </a:tcPr>
                </a:tc>
                <a:extLst>
                  <a:ext uri="{0D108BD9-81ED-4DB2-BD59-A6C34878D82A}">
                    <a16:rowId xmlns:a16="http://schemas.microsoft.com/office/drawing/2014/main" val="1648786245"/>
                  </a:ext>
                </a:extLst>
              </a:tr>
              <a:tr h="277866">
                <a:tc>
                  <a:txBody>
                    <a:bodyPr/>
                    <a:lstStyle/>
                    <a:p>
                      <a:pPr>
                        <a:buNone/>
                      </a:pPr>
                      <a:r>
                        <a:rPr lang="en-GB" sz="1600" b="1">
                          <a:effectLst/>
                        </a:rPr>
                        <a:t>Component</a:t>
                      </a:r>
                      <a:endParaRPr lang="en-GB" sz="1600">
                        <a:effectLst/>
                      </a:endParaRPr>
                    </a:p>
                  </a:txBody>
                  <a:tcPr marL="48066" marR="48066" marT="24033" marB="24033"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b="1">
                          <a:effectLst/>
                        </a:rPr>
                        <a:t>Key Description</a:t>
                      </a:r>
                      <a:endParaRPr lang="en-GB" sz="1600">
                        <a:effectLst/>
                      </a:endParaRPr>
                    </a:p>
                  </a:txBody>
                  <a:tcPr marL="48066" marR="48066" marT="24033" marB="24033"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b="1" dirty="0">
                          <a:effectLst/>
                        </a:rPr>
                        <a:t>Key Influences / Beliefs</a:t>
                      </a:r>
                    </a:p>
                    <a:p>
                      <a:pPr>
                        <a:buNone/>
                      </a:pPr>
                      <a:endParaRPr lang="en-GB" sz="1600" dirty="0">
                        <a:effectLst/>
                      </a:endParaRPr>
                    </a:p>
                  </a:txBody>
                  <a:tcPr marL="48066" marR="48066" marT="24033" marB="24033"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177256977"/>
                  </a:ext>
                </a:extLst>
              </a:tr>
              <a:tr h="1319867">
                <a:tc>
                  <a:txBody>
                    <a:bodyPr/>
                    <a:lstStyle/>
                    <a:p>
                      <a:pPr>
                        <a:buNone/>
                      </a:pPr>
                      <a:r>
                        <a:rPr lang="en-GB" sz="1600" b="1" dirty="0">
                          <a:effectLst/>
                        </a:rPr>
                        <a:t>Attitude toward the behaviour</a:t>
                      </a:r>
                      <a:endParaRPr lang="en-GB" sz="1600" dirty="0">
                        <a:effectLst/>
                      </a:endParaRP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An individual’s positive or negative evaluation of performing a behaviour; personal opinion about whether the behaviour is good or bad</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 Behavioural beliefs about consequences </a:t>
                      </a:r>
                      <a:br>
                        <a:rPr lang="en-GB" sz="1600">
                          <a:effectLst/>
                        </a:rPr>
                      </a:br>
                      <a:r>
                        <a:rPr lang="en-GB" sz="1600">
                          <a:effectLst/>
                        </a:rPr>
                        <a:t>• Outcome evaluation (positive or negative)</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68412408"/>
                  </a:ext>
                </a:extLst>
              </a:tr>
              <a:tr h="1111468">
                <a:tc>
                  <a:txBody>
                    <a:bodyPr/>
                    <a:lstStyle/>
                    <a:p>
                      <a:pPr>
                        <a:buNone/>
                      </a:pPr>
                      <a:r>
                        <a:rPr lang="en-GB" sz="1600" b="1">
                          <a:effectLst/>
                        </a:rPr>
                        <a:t>Subjective norm</a:t>
                      </a:r>
                      <a:endParaRPr lang="en-GB" sz="1600">
                        <a:effectLst/>
                      </a:endParaRP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Perceived social pressure to perform or not perform a behaviour; influence of others’ opinions</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 Normative beliefs (expectations of significant others) </a:t>
                      </a:r>
                      <a:br>
                        <a:rPr lang="en-GB" sz="1600" dirty="0">
                          <a:effectLst/>
                        </a:rPr>
                      </a:br>
                      <a:r>
                        <a:rPr lang="en-GB" sz="1600" dirty="0">
                          <a:effectLst/>
                        </a:rPr>
                        <a:t>• Motivation to comply with others</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192176438"/>
                  </a:ext>
                </a:extLst>
              </a:tr>
              <a:tr h="1111468">
                <a:tc>
                  <a:txBody>
                    <a:bodyPr/>
                    <a:lstStyle/>
                    <a:p>
                      <a:pPr>
                        <a:buNone/>
                      </a:pPr>
                      <a:r>
                        <a:rPr lang="en-GB" sz="1600" b="1">
                          <a:effectLst/>
                        </a:rPr>
                        <a:t>Perceived behavioural control (PBC)</a:t>
                      </a:r>
                      <a:endParaRPr lang="en-GB" sz="1600">
                        <a:effectLst/>
                      </a:endParaRP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The extent to which an individual believes they can control or manage the behaviour</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 Control beliefs (personal control) </a:t>
                      </a:r>
                      <a:br>
                        <a:rPr lang="en-GB" sz="1600">
                          <a:effectLst/>
                        </a:rPr>
                      </a:br>
                      <a:r>
                        <a:rPr lang="en-GB" sz="1600">
                          <a:effectLst/>
                        </a:rPr>
                        <a:t>• External barriers (e.g. work, family, weather) </a:t>
                      </a:r>
                      <a:br>
                        <a:rPr lang="en-GB" sz="1600">
                          <a:effectLst/>
                        </a:rPr>
                      </a:br>
                      <a:r>
                        <a:rPr lang="en-GB" sz="1600">
                          <a:effectLst/>
                        </a:rPr>
                        <a:t>• Frequency of barriers</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154824496"/>
                  </a:ext>
                </a:extLst>
              </a:tr>
              <a:tr h="1319867">
                <a:tc>
                  <a:txBody>
                    <a:bodyPr/>
                    <a:lstStyle/>
                    <a:p>
                      <a:pPr>
                        <a:buNone/>
                      </a:pPr>
                      <a:r>
                        <a:rPr lang="en-GB" sz="1600" b="1" dirty="0">
                          <a:effectLst/>
                        </a:rPr>
                        <a:t>Self‑efficacy</a:t>
                      </a:r>
                      <a:endParaRPr lang="en-GB" sz="1600" dirty="0">
                        <a:effectLst/>
                      </a:endParaRP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a:effectLst/>
                        </a:rPr>
                        <a:t>Belief in one’s own ability to successfully perform the behaviour</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600" dirty="0">
                          <a:effectLst/>
                        </a:rPr>
                        <a:t>• Confidence in skills and abilities </a:t>
                      </a:r>
                      <a:br>
                        <a:rPr lang="en-GB" sz="1600" dirty="0">
                          <a:effectLst/>
                        </a:rPr>
                      </a:br>
                      <a:r>
                        <a:rPr lang="en-GB" sz="1600" dirty="0">
                          <a:effectLst/>
                        </a:rPr>
                        <a:t>• Ability to overcome barriers </a:t>
                      </a:r>
                      <a:br>
                        <a:rPr lang="en-GB" sz="1600" dirty="0">
                          <a:effectLst/>
                        </a:rPr>
                      </a:br>
                      <a:r>
                        <a:rPr lang="en-GB" sz="1600" dirty="0">
                          <a:effectLst/>
                        </a:rPr>
                        <a:t>• Influences both intention and behaviour</a:t>
                      </a:r>
                    </a:p>
                  </a:txBody>
                  <a:tcPr marL="48066" marR="48066" marT="24033" marB="24033">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16911098"/>
                  </a:ext>
                </a:extLst>
              </a:tr>
            </a:tbl>
          </a:graphicData>
        </a:graphic>
      </p:graphicFrame>
    </p:spTree>
    <p:extLst>
      <p:ext uri="{BB962C8B-B14F-4D97-AF65-F5344CB8AC3E}">
        <p14:creationId xmlns:p14="http://schemas.microsoft.com/office/powerpoint/2010/main" val="2939428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7" y="1906087"/>
            <a:ext cx="6894729" cy="3504556"/>
          </a:xfrm>
        </p:spPr>
        <p:txBody>
          <a:bodyPr>
            <a:normAutofit/>
          </a:bodyPr>
          <a:lstStyle/>
          <a:p>
            <a:endParaRPr lang="en-GB" sz="24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14829"/>
            <a:ext cx="7886700" cy="994172"/>
          </a:xfrm>
        </p:spPr>
        <p:txBody>
          <a:bodyPr>
            <a:normAutofit fontScale="90000"/>
          </a:bodyPr>
          <a:lstStyle/>
          <a:p>
            <a:pPr algn="ctr"/>
            <a:r>
              <a:rPr lang="en-GB" sz="3600" b="1" dirty="0">
                <a:latin typeface="Arial" panose="020B0604020202020204" pitchFamily="34" charset="0"/>
                <a:cs typeface="Arial" panose="020B0604020202020204" pitchFamily="34" charset="0"/>
              </a:rPr>
              <a:t>Theory of planned behaviour Diagram</a:t>
            </a:r>
            <a:endParaRPr lang="en-GB" sz="3300" b="1" dirty="0">
              <a:latin typeface="Arial" panose="020B0604020202020204" pitchFamily="34" charset="0"/>
              <a:cs typeface="Arial" panose="020B0604020202020204" pitchFamily="34" charset="0"/>
            </a:endParaRPr>
          </a:p>
        </p:txBody>
      </p:sp>
      <p:pic>
        <p:nvPicPr>
          <p:cNvPr id="5" name="Picture 2" descr="Theory of Planned Behavior Diagram">
            <a:extLst>
              <a:ext uri="{FF2B5EF4-FFF2-40B4-BE49-F238E27FC236}">
                <a16:creationId xmlns:a16="http://schemas.microsoft.com/office/drawing/2014/main" id="{1BCB94F9-5FFF-461C-80C2-B5B514B19C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5127" y="1906088"/>
            <a:ext cx="7543800" cy="3834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39278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32318" y="404664"/>
            <a:ext cx="7886700" cy="994172"/>
          </a:xfrm>
        </p:spPr>
        <p:txBody>
          <a:bodyPr>
            <a:normAutofit/>
          </a:bodyPr>
          <a:lstStyle/>
          <a:p>
            <a:pPr algn="ctr"/>
            <a:r>
              <a:rPr lang="en-GB" sz="3000" b="1" dirty="0">
                <a:latin typeface="Arial" panose="020B0604020202020204" pitchFamily="34" charset="0"/>
                <a:cs typeface="Arial" panose="020B0604020202020204" pitchFamily="34" charset="0"/>
              </a:rPr>
              <a:t>Summary of Theory of planned behaviour</a:t>
            </a:r>
            <a:endParaRPr lang="en-US" sz="3000" b="1" dirty="0">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10354D22-4950-4950-9EE7-B9FE6CA5C00C}"/>
              </a:ext>
            </a:extLst>
          </p:cNvPr>
          <p:cNvGraphicFramePr>
            <a:graphicFrameLocks noGrp="1"/>
          </p:cNvGraphicFramePr>
          <p:nvPr/>
        </p:nvGraphicFramePr>
        <p:xfrm>
          <a:off x="732318" y="2023109"/>
          <a:ext cx="7886700" cy="2956915"/>
        </p:xfrm>
        <a:graphic>
          <a:graphicData uri="http://schemas.openxmlformats.org/drawingml/2006/table">
            <a:tbl>
              <a:tblPr/>
              <a:tblGrid>
                <a:gridCol w="3943350">
                  <a:extLst>
                    <a:ext uri="{9D8B030D-6E8A-4147-A177-3AD203B41FA5}">
                      <a16:colId xmlns:a16="http://schemas.microsoft.com/office/drawing/2014/main" val="1203864654"/>
                    </a:ext>
                  </a:extLst>
                </a:gridCol>
                <a:gridCol w="3943350">
                  <a:extLst>
                    <a:ext uri="{9D8B030D-6E8A-4147-A177-3AD203B41FA5}">
                      <a16:colId xmlns:a16="http://schemas.microsoft.com/office/drawing/2014/main" val="4144231738"/>
                    </a:ext>
                  </a:extLst>
                </a:gridCol>
              </a:tblGrid>
              <a:tr h="288479">
                <a:tc>
                  <a:txBody>
                    <a:bodyPr/>
                    <a:lstStyle/>
                    <a:p>
                      <a:r>
                        <a:rPr lang="en-GB" sz="1400" b="1">
                          <a:latin typeface="Arial" panose="020B0604020202020204" pitchFamily="34" charset="0"/>
                          <a:cs typeface="Arial" panose="020B0604020202020204" pitchFamily="34" charset="0"/>
                        </a:rPr>
                        <a:t>Concept</a:t>
                      </a:r>
                      <a:endParaRPr lang="en-GB" sz="1400">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tcPr>
                </a:tc>
                <a:tc>
                  <a:txBody>
                    <a:bodyPr/>
                    <a:lstStyle/>
                    <a:p>
                      <a:r>
                        <a:rPr lang="en-GB" sz="1400" b="1">
                          <a:latin typeface="Arial" panose="020B0604020202020204" pitchFamily="34" charset="0"/>
                          <a:cs typeface="Arial" panose="020B0604020202020204" pitchFamily="34" charset="0"/>
                        </a:rPr>
                        <a:t>Definition</a:t>
                      </a:r>
                      <a:endParaRPr lang="en-GB" sz="1400">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tcPr>
                </a:tc>
                <a:extLst>
                  <a:ext uri="{0D108BD9-81ED-4DB2-BD59-A6C34878D82A}">
                    <a16:rowId xmlns:a16="http://schemas.microsoft.com/office/drawing/2014/main" val="1309614965"/>
                  </a:ext>
                </a:extLst>
              </a:tr>
              <a:tr h="721199">
                <a:tc>
                  <a:txBody>
                    <a:bodyPr/>
                    <a:lstStyle/>
                    <a:p>
                      <a:r>
                        <a:rPr lang="en-GB" sz="1400">
                          <a:latin typeface="Arial" panose="020B0604020202020204" pitchFamily="34" charset="0"/>
                          <a:cs typeface="Arial" panose="020B0604020202020204" pitchFamily="34" charset="0"/>
                        </a:rPr>
                        <a:t>Behavioral Intention</a:t>
                      </a:r>
                    </a:p>
                  </a:txBody>
                  <a:tcPr marL="68580" marR="68580" marT="34290" marB="34290" anchor="ctr">
                    <a:lnL>
                      <a:noFill/>
                    </a:lnL>
                    <a:lnR>
                      <a:noFill/>
                    </a:lnR>
                    <a:lnT>
                      <a:noFill/>
                    </a:lnT>
                    <a:lnB>
                      <a:noFill/>
                    </a:lnB>
                  </a:tcPr>
                </a:tc>
                <a:tc>
                  <a:txBody>
                    <a:bodyPr/>
                    <a:lstStyle/>
                    <a:p>
                      <a:r>
                        <a:rPr lang="en-GB" sz="1400">
                          <a:latin typeface="Arial" panose="020B0604020202020204" pitchFamily="34" charset="0"/>
                          <a:cs typeface="Arial" panose="020B0604020202020204" pitchFamily="34" charset="0"/>
                        </a:rPr>
                        <a:t>The perceived likelihood of a person carrying out this behavior. Are they likely or unlikely to carry out this behavior?</a:t>
                      </a:r>
                    </a:p>
                  </a:txBody>
                  <a:tcPr marL="68580" marR="68580" marT="34290" marB="34290" anchor="ctr">
                    <a:lnL>
                      <a:noFill/>
                    </a:lnL>
                    <a:lnR>
                      <a:noFill/>
                    </a:lnR>
                    <a:lnT>
                      <a:noFill/>
                    </a:lnT>
                    <a:lnB>
                      <a:noFill/>
                    </a:lnB>
                  </a:tcPr>
                </a:tc>
                <a:extLst>
                  <a:ext uri="{0D108BD9-81ED-4DB2-BD59-A6C34878D82A}">
                    <a16:rowId xmlns:a16="http://schemas.microsoft.com/office/drawing/2014/main" val="1764153363"/>
                  </a:ext>
                </a:extLst>
              </a:tr>
              <a:tr h="721199">
                <a:tc>
                  <a:txBody>
                    <a:bodyPr/>
                    <a:lstStyle/>
                    <a:p>
                      <a:r>
                        <a:rPr lang="en-GB" sz="1400">
                          <a:latin typeface="Arial" panose="020B0604020202020204" pitchFamily="34" charset="0"/>
                          <a:cs typeface="Arial" panose="020B0604020202020204" pitchFamily="34" charset="0"/>
                        </a:rPr>
                        <a:t>Attitude</a:t>
                      </a:r>
                    </a:p>
                  </a:txBody>
                  <a:tcPr marL="68580" marR="68580" marT="34290" marB="34290" anchor="ctr">
                    <a:lnL>
                      <a:noFill/>
                    </a:lnL>
                    <a:lnR>
                      <a:noFill/>
                    </a:lnR>
                    <a:lnT>
                      <a:noFill/>
                    </a:lnT>
                    <a:lnB>
                      <a:noFill/>
                    </a:lnB>
                  </a:tcPr>
                </a:tc>
                <a:tc>
                  <a:txBody>
                    <a:bodyPr/>
                    <a:lstStyle/>
                    <a:p>
                      <a:r>
                        <a:rPr lang="en-GB" sz="1400" dirty="0">
                          <a:latin typeface="Arial" panose="020B0604020202020204" pitchFamily="34" charset="0"/>
                          <a:cs typeface="Arial" panose="020B0604020202020204" pitchFamily="34" charset="0"/>
                        </a:rPr>
                        <a:t>A person’s individual feelings and evaluation of the </a:t>
                      </a:r>
                      <a:r>
                        <a:rPr lang="en-GB" sz="1400" dirty="0" err="1">
                          <a:latin typeface="Arial" panose="020B0604020202020204" pitchFamily="34" charset="0"/>
                          <a:cs typeface="Arial" panose="020B0604020202020204" pitchFamily="34" charset="0"/>
                        </a:rPr>
                        <a:t>behavior</a:t>
                      </a:r>
                      <a:r>
                        <a:rPr lang="en-GB" sz="1400" dirty="0">
                          <a:latin typeface="Arial" panose="020B0604020202020204" pitchFamily="34" charset="0"/>
                          <a:cs typeface="Arial" panose="020B0604020202020204" pitchFamily="34" charset="0"/>
                        </a:rPr>
                        <a:t>. Do they see this behaviour or action as good or bad?</a:t>
                      </a:r>
                    </a:p>
                  </a:txBody>
                  <a:tcPr marL="68580" marR="68580" marT="34290" marB="34290" anchor="ctr">
                    <a:lnL>
                      <a:noFill/>
                    </a:lnL>
                    <a:lnR>
                      <a:noFill/>
                    </a:lnR>
                    <a:lnT>
                      <a:noFill/>
                    </a:lnT>
                    <a:lnB>
                      <a:noFill/>
                    </a:lnB>
                  </a:tcPr>
                </a:tc>
                <a:extLst>
                  <a:ext uri="{0D108BD9-81ED-4DB2-BD59-A6C34878D82A}">
                    <a16:rowId xmlns:a16="http://schemas.microsoft.com/office/drawing/2014/main" val="1291090276"/>
                  </a:ext>
                </a:extLst>
              </a:tr>
              <a:tr h="504839">
                <a:tc>
                  <a:txBody>
                    <a:bodyPr/>
                    <a:lstStyle/>
                    <a:p>
                      <a:r>
                        <a:rPr lang="en-GB" sz="1400" dirty="0">
                          <a:latin typeface="Arial" panose="020B0604020202020204" pitchFamily="34" charset="0"/>
                          <a:cs typeface="Arial" panose="020B0604020202020204" pitchFamily="34" charset="0"/>
                        </a:rPr>
                        <a:t>Subjective Norm</a:t>
                      </a:r>
                    </a:p>
                  </a:txBody>
                  <a:tcPr marL="68580" marR="68580" marT="34290" marB="34290" anchor="ctr">
                    <a:lnL>
                      <a:noFill/>
                    </a:lnL>
                    <a:lnR>
                      <a:noFill/>
                    </a:lnR>
                    <a:lnT>
                      <a:noFill/>
                    </a:lnT>
                    <a:lnB>
                      <a:noFill/>
                    </a:lnB>
                  </a:tcPr>
                </a:tc>
                <a:tc>
                  <a:txBody>
                    <a:bodyPr/>
                    <a:lstStyle/>
                    <a:p>
                      <a:r>
                        <a:rPr lang="en-GB" sz="1400">
                          <a:latin typeface="Arial" panose="020B0604020202020204" pitchFamily="34" charset="0"/>
                          <a:cs typeface="Arial" panose="020B0604020202020204" pitchFamily="34" charset="0"/>
                        </a:rPr>
                        <a:t>How others in society view this behavior. Do others approve or disapprove of this action?</a:t>
                      </a:r>
                    </a:p>
                  </a:txBody>
                  <a:tcPr marL="68580" marR="68580" marT="34290" marB="34290" anchor="ctr">
                    <a:lnL>
                      <a:noFill/>
                    </a:lnL>
                    <a:lnR>
                      <a:noFill/>
                    </a:lnR>
                    <a:lnT>
                      <a:noFill/>
                    </a:lnT>
                    <a:lnB>
                      <a:noFill/>
                    </a:lnB>
                  </a:tcPr>
                </a:tc>
                <a:extLst>
                  <a:ext uri="{0D108BD9-81ED-4DB2-BD59-A6C34878D82A}">
                    <a16:rowId xmlns:a16="http://schemas.microsoft.com/office/drawing/2014/main" val="4250878255"/>
                  </a:ext>
                </a:extLst>
              </a:tr>
              <a:tr h="721199">
                <a:tc>
                  <a:txBody>
                    <a:bodyPr/>
                    <a:lstStyle/>
                    <a:p>
                      <a:r>
                        <a:rPr lang="en-GB" sz="1400">
                          <a:latin typeface="Arial" panose="020B0604020202020204" pitchFamily="34" charset="0"/>
                          <a:cs typeface="Arial" panose="020B0604020202020204" pitchFamily="34" charset="0"/>
                        </a:rPr>
                        <a:t>Perceived Behavioral Control</a:t>
                      </a:r>
                    </a:p>
                  </a:txBody>
                  <a:tcPr marL="68580" marR="68580" marT="34290" marB="34290" anchor="ctr">
                    <a:lnL>
                      <a:noFill/>
                    </a:lnL>
                    <a:lnR>
                      <a:noFill/>
                    </a:lnR>
                    <a:lnT>
                      <a:noFill/>
                    </a:lnT>
                    <a:lnB>
                      <a:noFill/>
                    </a:lnB>
                  </a:tcPr>
                </a:tc>
                <a:tc>
                  <a:txBody>
                    <a:bodyPr/>
                    <a:lstStyle/>
                    <a:p>
                      <a:r>
                        <a:rPr lang="en-GB" sz="1400" dirty="0">
                          <a:latin typeface="Arial" panose="020B0604020202020204" pitchFamily="34" charset="0"/>
                          <a:cs typeface="Arial" panose="020B0604020202020204" pitchFamily="34" charset="0"/>
                        </a:rPr>
                        <a:t>The individual belief that one has control over a specific action or behaviour. Do they believe that they can successfully carry out this behaviour?</a:t>
                      </a:r>
                    </a:p>
                  </a:txBody>
                  <a:tcPr marL="68580" marR="68580" marT="34290" marB="34290" anchor="ctr">
                    <a:lnL>
                      <a:noFill/>
                    </a:lnL>
                    <a:lnR>
                      <a:noFill/>
                    </a:lnR>
                    <a:lnT>
                      <a:noFill/>
                    </a:lnT>
                    <a:lnB>
                      <a:noFill/>
                    </a:lnB>
                  </a:tcPr>
                </a:tc>
                <a:extLst>
                  <a:ext uri="{0D108BD9-81ED-4DB2-BD59-A6C34878D82A}">
                    <a16:rowId xmlns:a16="http://schemas.microsoft.com/office/drawing/2014/main" val="3828014242"/>
                  </a:ext>
                </a:extLst>
              </a:tr>
            </a:tbl>
          </a:graphicData>
        </a:graphic>
      </p:graphicFrame>
      <p:sp>
        <p:nvSpPr>
          <p:cNvPr id="5" name="Rectangle 1">
            <a:extLst>
              <a:ext uri="{FF2B5EF4-FFF2-40B4-BE49-F238E27FC236}">
                <a16:creationId xmlns:a16="http://schemas.microsoft.com/office/drawing/2014/main" id="{F610A153-1928-48EF-9492-A114399AABBC}"/>
              </a:ext>
            </a:extLst>
          </p:cNvPr>
          <p:cNvSpPr>
            <a:spLocks noChangeArrowheads="1"/>
          </p:cNvSpPr>
          <p:nvPr/>
        </p:nvSpPr>
        <p:spPr bwMode="auto">
          <a:xfrm>
            <a:off x="4114800" y="5046674"/>
            <a:ext cx="4585771"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US" altLang="en-US" sz="1350" dirty="0">
                <a:latin typeface="Arial" panose="020B0604020202020204" pitchFamily="34" charset="0"/>
              </a:rPr>
              <a:t>(U.S. Department of Health and Human Services, 2005)</a:t>
            </a:r>
          </a:p>
        </p:txBody>
      </p:sp>
    </p:spTree>
    <p:extLst>
      <p:ext uri="{BB962C8B-B14F-4D97-AF65-F5344CB8AC3E}">
        <p14:creationId xmlns:p14="http://schemas.microsoft.com/office/powerpoint/2010/main" val="1117509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7" y="1906087"/>
            <a:ext cx="6966499" cy="3345068"/>
          </a:xfrm>
        </p:spPr>
        <p:txBody>
          <a:bodyPr>
            <a:normAutofit lnSpcReduction="10000"/>
          </a:bodyPr>
          <a:lstStyle/>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According to the model, attitudes, subjective norms and perceived behavioural control predict the intention, which in turn predicts the behaviour.</a:t>
            </a:r>
          </a:p>
          <a:p>
            <a:pPr defTabSz="685800">
              <a:spcBef>
                <a:spcPts val="0"/>
              </a:spcBef>
              <a:buFont typeface="Wingdings" panose="05000000000000000000" pitchFamily="2" charset="2"/>
              <a:buChar char="§"/>
              <a:defRPr/>
            </a:pPr>
            <a:endParaRPr lang="en-GB" sz="2100" dirty="0">
              <a:latin typeface="Arial" panose="020B0604020202020204" pitchFamily="34" charset="0"/>
              <a:cs typeface="Arial" panose="020B0604020202020204" pitchFamily="34" charset="0"/>
            </a:endParaRPr>
          </a:p>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Background variables, as demographical factors, are supposed to influence the behaviour through the three determinants and the intention. </a:t>
            </a:r>
          </a:p>
          <a:p>
            <a:pPr defTabSz="685800">
              <a:spcBef>
                <a:spcPts val="0"/>
              </a:spcBef>
              <a:buFont typeface="Wingdings" panose="05000000000000000000" pitchFamily="2" charset="2"/>
              <a:buChar char="§"/>
              <a:defRPr/>
            </a:pPr>
            <a:endParaRPr lang="en-GB" sz="2100" dirty="0">
              <a:latin typeface="Arial" panose="020B0604020202020204" pitchFamily="34" charset="0"/>
              <a:cs typeface="Arial" panose="020B0604020202020204" pitchFamily="34" charset="0"/>
            </a:endParaRPr>
          </a:p>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Attitudes, subjective norms and the perceived</a:t>
            </a:r>
            <a:br>
              <a:rPr lang="en-GB" sz="2100" dirty="0">
                <a:latin typeface="Arial" panose="020B0604020202020204" pitchFamily="34" charset="0"/>
                <a:cs typeface="Arial" panose="020B0604020202020204" pitchFamily="34" charset="0"/>
              </a:rPr>
            </a:br>
            <a:r>
              <a:rPr lang="en-GB" sz="2100" dirty="0">
                <a:latin typeface="Arial" panose="020B0604020202020204" pitchFamily="34" charset="0"/>
                <a:cs typeface="Arial" panose="020B0604020202020204" pitchFamily="34" charset="0"/>
              </a:rPr>
              <a:t>behavioural control, explain the behavioural intention before the behaviour takes place.</a:t>
            </a:r>
            <a:endParaRPr lang="en-US" sz="2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04664"/>
            <a:ext cx="7886700" cy="994172"/>
          </a:xfrm>
        </p:spPr>
        <p:txBody>
          <a:bodyPr/>
          <a:lstStyle/>
          <a:p>
            <a:pPr algn="ctr"/>
            <a:r>
              <a:rPr lang="en-GB" sz="3300" b="1" dirty="0">
                <a:latin typeface="Arial" panose="020B0604020202020204" pitchFamily="34" charset="0"/>
                <a:cs typeface="Arial" panose="020B0604020202020204" pitchFamily="34" charset="0"/>
              </a:rPr>
              <a:t>Theory of planned behaviour</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152474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7" y="2051349"/>
            <a:ext cx="6608698" cy="3199806"/>
          </a:xfrm>
        </p:spPr>
        <p:txBody>
          <a:bodyPr>
            <a:normAutofit/>
          </a:bodyPr>
          <a:lstStyle/>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The intention is a good predictor of the actual behaviour.</a:t>
            </a:r>
          </a:p>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Theory also says that the perceived behavioural control is an estimate of the skills needed for expressing the behaviour and the possibility to overcome barriers. </a:t>
            </a:r>
            <a:endParaRPr lang="en-US" sz="2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76672"/>
            <a:ext cx="7886700" cy="994172"/>
          </a:xfrm>
        </p:spPr>
        <p:txBody>
          <a:bodyPr/>
          <a:lstStyle/>
          <a:p>
            <a:pPr algn="ctr"/>
            <a:r>
              <a:rPr lang="en-GB" sz="3300" b="1" dirty="0">
                <a:latin typeface="Arial" panose="020B0604020202020204" pitchFamily="34" charset="0"/>
                <a:cs typeface="Arial" panose="020B0604020202020204" pitchFamily="34" charset="0"/>
              </a:rPr>
              <a:t>Theory of planned behaviour</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623078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885A1-ACE4-43AE-A426-741D3EE62839}"/>
              </a:ext>
            </a:extLst>
          </p:cNvPr>
          <p:cNvSpPr>
            <a:spLocks noGrp="1"/>
          </p:cNvSpPr>
          <p:nvPr>
            <p:ph type="title"/>
          </p:nvPr>
        </p:nvSpPr>
        <p:spPr>
          <a:xfrm>
            <a:off x="1119876" y="1214754"/>
            <a:ext cx="6904248" cy="2383035"/>
          </a:xfrm>
        </p:spPr>
        <p:txBody>
          <a:bodyPr anchor="b">
            <a:normAutofit/>
          </a:bodyPr>
          <a:lstStyle/>
          <a:p>
            <a:pPr algn="ctr"/>
            <a:r>
              <a:rPr lang="en-GB" b="1" i="1" dirty="0">
                <a:solidFill>
                  <a:schemeClr val="tx1"/>
                </a:solidFill>
              </a:rPr>
              <a:t>How can Theory of planned behaviour be applied?</a:t>
            </a:r>
          </a:p>
        </p:txBody>
      </p:sp>
      <p:pic>
        <p:nvPicPr>
          <p:cNvPr id="9" name="Picture 8" descr="A picture containing vector graphics&#10;&#10;Description automatically generated">
            <a:extLst>
              <a:ext uri="{FF2B5EF4-FFF2-40B4-BE49-F238E27FC236}">
                <a16:creationId xmlns:a16="http://schemas.microsoft.com/office/drawing/2014/main" id="{37C711EA-9372-4697-B331-856902736E3D}"/>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82835" y="3446933"/>
            <a:ext cx="1461166" cy="1683411"/>
          </a:xfrm>
          <a:prstGeom prst="rect">
            <a:avLst/>
          </a:prstGeom>
        </p:spPr>
      </p:pic>
    </p:spTree>
    <p:extLst>
      <p:ext uri="{BB962C8B-B14F-4D97-AF65-F5344CB8AC3E}">
        <p14:creationId xmlns:p14="http://schemas.microsoft.com/office/powerpoint/2010/main" val="38284293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88E310F-AC0F-6247-A1A3-D83D22A66EFE}"/>
              </a:ext>
            </a:extLst>
          </p:cNvPr>
          <p:cNvSpPr>
            <a:spLocks noGrp="1"/>
          </p:cNvSpPr>
          <p:nvPr>
            <p:ph type="body" sz="half" idx="4294967295"/>
          </p:nvPr>
        </p:nvSpPr>
        <p:spPr>
          <a:xfrm>
            <a:off x="1255127" y="2051349"/>
            <a:ext cx="6608698" cy="3199806"/>
          </a:xfrm>
        </p:spPr>
        <p:txBody>
          <a:bodyPr>
            <a:normAutofit lnSpcReduction="10000"/>
          </a:bodyPr>
          <a:lstStyle/>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The application of this theory can be used in all different sorts of fields and industries ranging from the healthcare field, politics, and even general businesses and organizations.</a:t>
            </a:r>
          </a:p>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This theory is based around understanding and predicting human behaviours, which allows for such a wide range of uses. </a:t>
            </a:r>
          </a:p>
          <a:p>
            <a:pPr defTabSz="685800">
              <a:spcBef>
                <a:spcPts val="0"/>
              </a:spcBef>
              <a:buFont typeface="Wingdings" panose="05000000000000000000" pitchFamily="2" charset="2"/>
              <a:buChar char="§"/>
              <a:defRPr/>
            </a:pPr>
            <a:r>
              <a:rPr lang="en-GB" sz="2100" dirty="0">
                <a:latin typeface="Arial" panose="020B0604020202020204" pitchFamily="34" charset="0"/>
                <a:cs typeface="Arial" panose="020B0604020202020204" pitchFamily="34" charset="0"/>
              </a:rPr>
              <a:t>Within the healthcare field, it can be used to study disease prevention, pharmacology companies, birth control, and even family planning (Martin, 2017).</a:t>
            </a:r>
            <a:endParaRPr lang="en-US" sz="21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628650" y="404664"/>
            <a:ext cx="7886700" cy="994172"/>
          </a:xfrm>
        </p:spPr>
        <p:txBody>
          <a:bodyPr/>
          <a:lstStyle/>
          <a:p>
            <a:pPr algn="ctr"/>
            <a:r>
              <a:rPr lang="en-GB" sz="3300" b="1" dirty="0">
                <a:latin typeface="Arial" panose="020B0604020202020204" pitchFamily="34" charset="0"/>
                <a:cs typeface="Arial" panose="020B0604020202020204" pitchFamily="34" charset="0"/>
              </a:rPr>
              <a:t>Theory of planned behaviour</a:t>
            </a:r>
            <a:endParaRPr lang="en-US"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01026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AD988C-A2F9-154E-B3F3-B48F68581676}"/>
              </a:ext>
            </a:extLst>
          </p:cNvPr>
          <p:cNvSpPr>
            <a:spLocks noGrp="1"/>
          </p:cNvSpPr>
          <p:nvPr>
            <p:ph type="title"/>
          </p:nvPr>
        </p:nvSpPr>
        <p:spPr>
          <a:xfrm>
            <a:off x="755576" y="273269"/>
            <a:ext cx="8068016" cy="994172"/>
          </a:xfrm>
        </p:spPr>
        <p:txBody>
          <a:bodyPr>
            <a:normAutofit/>
          </a:bodyPr>
          <a:lstStyle/>
          <a:p>
            <a:pPr algn="ctr"/>
            <a:r>
              <a:rPr lang="en-GB" sz="3000" b="1" dirty="0">
                <a:latin typeface="Arial" panose="020B0604020202020204" pitchFamily="34" charset="0"/>
                <a:cs typeface="Arial" panose="020B0604020202020204" pitchFamily="34" charset="0"/>
              </a:rPr>
              <a:t>Application of Theory of planned behaviour</a:t>
            </a:r>
            <a:endParaRPr lang="en-US" sz="3000" b="1" dirty="0">
              <a:latin typeface="Arial" panose="020B0604020202020204" pitchFamily="34" charset="0"/>
              <a:cs typeface="Arial" panose="020B0604020202020204" pitchFamily="34" charset="0"/>
            </a:endParaRPr>
          </a:p>
        </p:txBody>
      </p:sp>
      <p:graphicFrame>
        <p:nvGraphicFramePr>
          <p:cNvPr id="2" name="Table 1">
            <a:extLst>
              <a:ext uri="{FF2B5EF4-FFF2-40B4-BE49-F238E27FC236}">
                <a16:creationId xmlns:a16="http://schemas.microsoft.com/office/drawing/2014/main" id="{41FD295C-ED0B-4318-8337-2BE77A3450CD}"/>
              </a:ext>
            </a:extLst>
          </p:cNvPr>
          <p:cNvGraphicFramePr>
            <a:graphicFrameLocks noGrp="1"/>
          </p:cNvGraphicFramePr>
          <p:nvPr>
            <p:extLst>
              <p:ext uri="{D42A27DB-BD31-4B8C-83A1-F6EECF244321}">
                <p14:modId xmlns:p14="http://schemas.microsoft.com/office/powerpoint/2010/main" val="197826192"/>
              </p:ext>
            </p:extLst>
          </p:nvPr>
        </p:nvGraphicFramePr>
        <p:xfrm>
          <a:off x="1187624" y="1649239"/>
          <a:ext cx="6610794" cy="3268980"/>
        </p:xfrm>
        <a:graphic>
          <a:graphicData uri="http://schemas.openxmlformats.org/drawingml/2006/table">
            <a:tbl>
              <a:tblPr/>
              <a:tblGrid>
                <a:gridCol w="3305397">
                  <a:extLst>
                    <a:ext uri="{9D8B030D-6E8A-4147-A177-3AD203B41FA5}">
                      <a16:colId xmlns:a16="http://schemas.microsoft.com/office/drawing/2014/main" val="1725245525"/>
                    </a:ext>
                  </a:extLst>
                </a:gridCol>
                <a:gridCol w="3305397">
                  <a:extLst>
                    <a:ext uri="{9D8B030D-6E8A-4147-A177-3AD203B41FA5}">
                      <a16:colId xmlns:a16="http://schemas.microsoft.com/office/drawing/2014/main" val="2968418395"/>
                    </a:ext>
                  </a:extLst>
                </a:gridCol>
              </a:tblGrid>
              <a:tr h="274320">
                <a:tc>
                  <a:txBody>
                    <a:bodyPr/>
                    <a:lstStyle/>
                    <a:p>
                      <a:r>
                        <a:rPr lang="en-GB" sz="1600" b="1" dirty="0">
                          <a:latin typeface="Arial" panose="020B0604020202020204" pitchFamily="34" charset="0"/>
                          <a:cs typeface="Arial" panose="020B0604020202020204" pitchFamily="34" charset="0"/>
                        </a:rPr>
                        <a:t>Concept</a:t>
                      </a:r>
                      <a:endParaRPr lang="en-GB" sz="1600" dirty="0">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tcPr>
                </a:tc>
                <a:tc>
                  <a:txBody>
                    <a:bodyPr/>
                    <a:lstStyle/>
                    <a:p>
                      <a:r>
                        <a:rPr lang="en-GB" sz="1600" b="1">
                          <a:latin typeface="Arial" panose="020B0604020202020204" pitchFamily="34" charset="0"/>
                          <a:cs typeface="Arial" panose="020B0604020202020204" pitchFamily="34" charset="0"/>
                        </a:rPr>
                        <a:t>Definition</a:t>
                      </a:r>
                      <a:endParaRPr lang="en-GB" sz="1600">
                        <a:latin typeface="Arial" panose="020B0604020202020204" pitchFamily="34" charset="0"/>
                        <a:cs typeface="Arial" panose="020B0604020202020204" pitchFamily="34" charset="0"/>
                      </a:endParaRPr>
                    </a:p>
                  </a:txBody>
                  <a:tcPr marL="68580" marR="68580" marT="34290" marB="34290" anchor="ctr">
                    <a:lnL>
                      <a:noFill/>
                    </a:lnL>
                    <a:lnR>
                      <a:noFill/>
                    </a:lnR>
                    <a:lnT>
                      <a:noFill/>
                    </a:lnT>
                    <a:lnB>
                      <a:noFill/>
                    </a:lnB>
                  </a:tcPr>
                </a:tc>
                <a:extLst>
                  <a:ext uri="{0D108BD9-81ED-4DB2-BD59-A6C34878D82A}">
                    <a16:rowId xmlns:a16="http://schemas.microsoft.com/office/drawing/2014/main" val="1820571619"/>
                  </a:ext>
                </a:extLst>
              </a:tr>
              <a:tr h="480060">
                <a:tc>
                  <a:txBody>
                    <a:bodyPr/>
                    <a:lstStyle/>
                    <a:p>
                      <a:r>
                        <a:rPr lang="en-GB" sz="1600" dirty="0">
                          <a:latin typeface="Arial" panose="020B0604020202020204" pitchFamily="34" charset="0"/>
                          <a:cs typeface="Arial" panose="020B0604020202020204" pitchFamily="34" charset="0"/>
                        </a:rPr>
                        <a:t>Behavioural Intention</a:t>
                      </a:r>
                    </a:p>
                  </a:txBody>
                  <a:tcPr marL="68580" marR="68580" marT="34290" marB="34290" anchor="ctr">
                    <a:lnL>
                      <a:noFill/>
                    </a:lnL>
                    <a:lnR>
                      <a:noFill/>
                    </a:lnR>
                    <a:lnT>
                      <a:noFill/>
                    </a:lnT>
                    <a:lnB>
                      <a:noFill/>
                    </a:lnB>
                  </a:tcPr>
                </a:tc>
                <a:tc>
                  <a:txBody>
                    <a:bodyPr/>
                    <a:lstStyle/>
                    <a:p>
                      <a:r>
                        <a:rPr lang="en-GB" sz="1600">
                          <a:latin typeface="Arial" panose="020B0604020202020204" pitchFamily="34" charset="0"/>
                          <a:cs typeface="Arial" panose="020B0604020202020204" pitchFamily="34" charset="0"/>
                        </a:rPr>
                        <a:t>I intend to get my regular exams and screenings to check for breast cancer</a:t>
                      </a:r>
                    </a:p>
                  </a:txBody>
                  <a:tcPr marL="68580" marR="68580" marT="34290" marB="34290" anchor="ctr">
                    <a:lnL>
                      <a:noFill/>
                    </a:lnL>
                    <a:lnR>
                      <a:noFill/>
                    </a:lnR>
                    <a:lnT>
                      <a:noFill/>
                    </a:lnT>
                    <a:lnB>
                      <a:noFill/>
                    </a:lnB>
                  </a:tcPr>
                </a:tc>
                <a:extLst>
                  <a:ext uri="{0D108BD9-81ED-4DB2-BD59-A6C34878D82A}">
                    <a16:rowId xmlns:a16="http://schemas.microsoft.com/office/drawing/2014/main" val="1957062345"/>
                  </a:ext>
                </a:extLst>
              </a:tr>
              <a:tr h="480060">
                <a:tc>
                  <a:txBody>
                    <a:bodyPr/>
                    <a:lstStyle/>
                    <a:p>
                      <a:r>
                        <a:rPr lang="en-GB" sz="1600" dirty="0">
                          <a:latin typeface="Arial" panose="020B0604020202020204" pitchFamily="34" charset="0"/>
                          <a:cs typeface="Arial" panose="020B0604020202020204" pitchFamily="34" charset="0"/>
                        </a:rPr>
                        <a:t>Attitude</a:t>
                      </a:r>
                    </a:p>
                  </a:txBody>
                  <a:tcPr marL="68580" marR="68580" marT="34290" marB="34290" anchor="ctr">
                    <a:lnL>
                      <a:noFill/>
                    </a:lnL>
                    <a:lnR>
                      <a:noFill/>
                    </a:lnR>
                    <a:lnT>
                      <a:noFill/>
                    </a:lnT>
                    <a:lnB>
                      <a:noFill/>
                    </a:lnB>
                  </a:tcPr>
                </a:tc>
                <a:tc>
                  <a:txBody>
                    <a:bodyPr/>
                    <a:lstStyle/>
                    <a:p>
                      <a:r>
                        <a:rPr lang="en-GB" sz="1600">
                          <a:latin typeface="Arial" panose="020B0604020202020204" pitchFamily="34" charset="0"/>
                          <a:cs typeface="Arial" panose="020B0604020202020204" pitchFamily="34" charset="0"/>
                        </a:rPr>
                        <a:t>Getting regular exams and screenings are a good thing for me to do.</a:t>
                      </a:r>
                    </a:p>
                  </a:txBody>
                  <a:tcPr marL="68580" marR="68580" marT="34290" marB="34290" anchor="ctr">
                    <a:lnL>
                      <a:noFill/>
                    </a:lnL>
                    <a:lnR>
                      <a:noFill/>
                    </a:lnR>
                    <a:lnT>
                      <a:noFill/>
                    </a:lnT>
                    <a:lnB>
                      <a:noFill/>
                    </a:lnB>
                  </a:tcPr>
                </a:tc>
                <a:extLst>
                  <a:ext uri="{0D108BD9-81ED-4DB2-BD59-A6C34878D82A}">
                    <a16:rowId xmlns:a16="http://schemas.microsoft.com/office/drawing/2014/main" val="370201623"/>
                  </a:ext>
                </a:extLst>
              </a:tr>
              <a:tr h="480060">
                <a:tc>
                  <a:txBody>
                    <a:bodyPr/>
                    <a:lstStyle/>
                    <a:p>
                      <a:r>
                        <a:rPr lang="en-GB" sz="1600">
                          <a:latin typeface="Arial" panose="020B0604020202020204" pitchFamily="34" charset="0"/>
                          <a:cs typeface="Arial" panose="020B0604020202020204" pitchFamily="34" charset="0"/>
                        </a:rPr>
                        <a:t>Subjective Norm</a:t>
                      </a:r>
                    </a:p>
                  </a:txBody>
                  <a:tcPr marL="68580" marR="68580" marT="34290" marB="34290" anchor="ctr">
                    <a:lnL>
                      <a:noFill/>
                    </a:lnL>
                    <a:lnR>
                      <a:noFill/>
                    </a:lnR>
                    <a:lnT>
                      <a:noFill/>
                    </a:lnT>
                    <a:lnB>
                      <a:noFill/>
                    </a:lnB>
                  </a:tcPr>
                </a:tc>
                <a:tc>
                  <a:txBody>
                    <a:bodyPr/>
                    <a:lstStyle/>
                    <a:p>
                      <a:r>
                        <a:rPr lang="en-GB" sz="1600">
                          <a:latin typeface="Arial" panose="020B0604020202020204" pitchFamily="34" charset="0"/>
                          <a:cs typeface="Arial" panose="020B0604020202020204" pitchFamily="34" charset="0"/>
                        </a:rPr>
                        <a:t>Getting regular checkups and screenings are supported by society and my doctors</a:t>
                      </a:r>
                    </a:p>
                  </a:txBody>
                  <a:tcPr marL="68580" marR="68580" marT="34290" marB="34290" anchor="ctr">
                    <a:lnL>
                      <a:noFill/>
                    </a:lnL>
                    <a:lnR>
                      <a:noFill/>
                    </a:lnR>
                    <a:lnT>
                      <a:noFill/>
                    </a:lnT>
                    <a:lnB>
                      <a:noFill/>
                    </a:lnB>
                  </a:tcPr>
                </a:tc>
                <a:extLst>
                  <a:ext uri="{0D108BD9-81ED-4DB2-BD59-A6C34878D82A}">
                    <a16:rowId xmlns:a16="http://schemas.microsoft.com/office/drawing/2014/main" val="3009787676"/>
                  </a:ext>
                </a:extLst>
              </a:tr>
              <a:tr h="480060">
                <a:tc>
                  <a:txBody>
                    <a:bodyPr/>
                    <a:lstStyle/>
                    <a:p>
                      <a:r>
                        <a:rPr lang="en-GB" sz="1600" dirty="0">
                          <a:latin typeface="Arial" panose="020B0604020202020204" pitchFamily="34" charset="0"/>
                          <a:cs typeface="Arial" panose="020B0604020202020204" pitchFamily="34" charset="0"/>
                        </a:rPr>
                        <a:t>Perceived Behavioural Control</a:t>
                      </a:r>
                    </a:p>
                  </a:txBody>
                  <a:tcPr marL="68580" marR="68580" marT="34290" marB="34290" anchor="ctr">
                    <a:lnL>
                      <a:noFill/>
                    </a:lnL>
                    <a:lnR>
                      <a:noFill/>
                    </a:lnR>
                    <a:lnT>
                      <a:noFill/>
                    </a:lnT>
                    <a:lnB>
                      <a:noFill/>
                    </a:lnB>
                  </a:tcPr>
                </a:tc>
                <a:tc>
                  <a:txBody>
                    <a:bodyPr/>
                    <a:lstStyle/>
                    <a:p>
                      <a:r>
                        <a:rPr lang="en-GB" sz="1600" dirty="0">
                          <a:latin typeface="Arial" panose="020B0604020202020204" pitchFamily="34" charset="0"/>
                          <a:cs typeface="Arial" panose="020B0604020202020204" pitchFamily="34" charset="0"/>
                        </a:rPr>
                        <a:t>I have places that I can go to get this done and it is within my control</a:t>
                      </a:r>
                    </a:p>
                  </a:txBody>
                  <a:tcPr marL="68580" marR="68580" marT="34290" marB="34290" anchor="ctr">
                    <a:lnL>
                      <a:noFill/>
                    </a:lnL>
                    <a:lnR>
                      <a:noFill/>
                    </a:lnR>
                    <a:lnT>
                      <a:noFill/>
                    </a:lnT>
                    <a:lnB>
                      <a:noFill/>
                    </a:lnB>
                  </a:tcPr>
                </a:tc>
                <a:extLst>
                  <a:ext uri="{0D108BD9-81ED-4DB2-BD59-A6C34878D82A}">
                    <a16:rowId xmlns:a16="http://schemas.microsoft.com/office/drawing/2014/main" val="792614489"/>
                  </a:ext>
                </a:extLst>
              </a:tr>
            </a:tbl>
          </a:graphicData>
        </a:graphic>
      </p:graphicFrame>
      <p:sp>
        <p:nvSpPr>
          <p:cNvPr id="7" name="TextBox 6">
            <a:extLst>
              <a:ext uri="{FF2B5EF4-FFF2-40B4-BE49-F238E27FC236}">
                <a16:creationId xmlns:a16="http://schemas.microsoft.com/office/drawing/2014/main" id="{2F577D6E-E150-49EC-839C-465AB4E3B389}"/>
              </a:ext>
            </a:extLst>
          </p:cNvPr>
          <p:cNvSpPr txBox="1"/>
          <p:nvPr/>
        </p:nvSpPr>
        <p:spPr>
          <a:xfrm>
            <a:off x="539552" y="1235105"/>
            <a:ext cx="4573329" cy="338554"/>
          </a:xfrm>
          <a:prstGeom prst="rect">
            <a:avLst/>
          </a:prstGeom>
          <a:noFill/>
        </p:spPr>
        <p:txBody>
          <a:bodyPr wrap="square">
            <a:spAutoFit/>
          </a:bodyPr>
          <a:lstStyle/>
          <a:p>
            <a:r>
              <a:rPr lang="en-GB" sz="1600" b="1" dirty="0">
                <a:latin typeface="Arial" panose="020B0604020202020204" pitchFamily="34" charset="0"/>
                <a:cs typeface="Arial" panose="020B0604020202020204" pitchFamily="34" charset="0"/>
              </a:rPr>
              <a:t>For example </a:t>
            </a:r>
          </a:p>
        </p:txBody>
      </p:sp>
      <p:sp>
        <p:nvSpPr>
          <p:cNvPr id="9" name="TextBox 8">
            <a:extLst>
              <a:ext uri="{FF2B5EF4-FFF2-40B4-BE49-F238E27FC236}">
                <a16:creationId xmlns:a16="http://schemas.microsoft.com/office/drawing/2014/main" id="{D2683BD3-DAA6-48EE-9DF7-FDFB1278C286}"/>
              </a:ext>
            </a:extLst>
          </p:cNvPr>
          <p:cNvSpPr txBox="1"/>
          <p:nvPr/>
        </p:nvSpPr>
        <p:spPr>
          <a:xfrm>
            <a:off x="971600" y="5017675"/>
            <a:ext cx="7632848" cy="830997"/>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The attitude, subjective norm, and perceived behavioural control all support getting regular check-ups and screenings, which makes the action of getting the screening much more likely.</a:t>
            </a:r>
          </a:p>
        </p:txBody>
      </p:sp>
    </p:spTree>
    <p:extLst>
      <p:ext uri="{BB962C8B-B14F-4D97-AF65-F5344CB8AC3E}">
        <p14:creationId xmlns:p14="http://schemas.microsoft.com/office/powerpoint/2010/main" val="167369701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E61D0-9DA5-4676-9789-4AD5D2E725EF}"/>
              </a:ext>
            </a:extLst>
          </p:cNvPr>
          <p:cNvSpPr>
            <a:spLocks noGrp="1"/>
          </p:cNvSpPr>
          <p:nvPr>
            <p:ph type="title"/>
          </p:nvPr>
        </p:nvSpPr>
        <p:spPr>
          <a:xfrm>
            <a:off x="724119" y="208667"/>
            <a:ext cx="8477943" cy="994172"/>
          </a:xfrm>
        </p:spPr>
        <p:txBody>
          <a:bodyPr>
            <a:normAutofit fontScale="90000"/>
          </a:bodyPr>
          <a:lstStyle/>
          <a:p>
            <a:pPr algn="ctr"/>
            <a:r>
              <a:rPr lang="en-GB" b="1" dirty="0">
                <a:solidFill>
                  <a:schemeClr val="tx1"/>
                </a:solidFill>
                <a:latin typeface="Arial" panose="020B0604020202020204" pitchFamily="34" charset="0"/>
                <a:cs typeface="Arial" panose="020B0604020202020204" pitchFamily="34" charset="0"/>
              </a:rPr>
              <a:t>Diagram of application of Theory of planned behaviour -1</a:t>
            </a:r>
          </a:p>
        </p:txBody>
      </p:sp>
      <p:pic>
        <p:nvPicPr>
          <p:cNvPr id="5" name="Content Placeholder 4" descr="Diagram&#10;&#10;Description automatically generated">
            <a:extLst>
              <a:ext uri="{FF2B5EF4-FFF2-40B4-BE49-F238E27FC236}">
                <a16:creationId xmlns:a16="http://schemas.microsoft.com/office/drawing/2014/main" id="{7498E64F-89FE-4822-BEA7-FE836CA6F26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9592" y="1532260"/>
            <a:ext cx="7714338" cy="3793479"/>
          </a:xfrm>
        </p:spPr>
      </p:pic>
    </p:spTree>
    <p:extLst>
      <p:ext uri="{BB962C8B-B14F-4D97-AF65-F5344CB8AC3E}">
        <p14:creationId xmlns:p14="http://schemas.microsoft.com/office/powerpoint/2010/main" val="2386510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40B1D-B9A9-4F94-8A65-70ED3309E7C6}"/>
              </a:ext>
            </a:extLst>
          </p:cNvPr>
          <p:cNvSpPr>
            <a:spLocks noGrp="1"/>
          </p:cNvSpPr>
          <p:nvPr>
            <p:ph type="title"/>
          </p:nvPr>
        </p:nvSpPr>
        <p:spPr>
          <a:xfrm>
            <a:off x="679294" y="360164"/>
            <a:ext cx="8442283" cy="994172"/>
          </a:xfrm>
        </p:spPr>
        <p:txBody>
          <a:bodyPr>
            <a:normAutofit fontScale="90000"/>
          </a:bodyPr>
          <a:lstStyle/>
          <a:p>
            <a:pPr algn="ctr"/>
            <a:r>
              <a:rPr lang="en-GB" b="1" dirty="0">
                <a:solidFill>
                  <a:schemeClr val="tx1"/>
                </a:solidFill>
                <a:latin typeface="Arial" panose="020B0604020202020204" pitchFamily="34" charset="0"/>
                <a:cs typeface="Arial" panose="020B0604020202020204" pitchFamily="34" charset="0"/>
              </a:rPr>
              <a:t>Diagram of application of Theory of planned behaviour -2</a:t>
            </a:r>
          </a:p>
        </p:txBody>
      </p:sp>
      <p:pic>
        <p:nvPicPr>
          <p:cNvPr id="5" name="Content Placeholder 4" descr="Diagram&#10;&#10;Description automatically generated">
            <a:extLst>
              <a:ext uri="{FF2B5EF4-FFF2-40B4-BE49-F238E27FC236}">
                <a16:creationId xmlns:a16="http://schemas.microsoft.com/office/drawing/2014/main" id="{9FABABBF-F91D-44A8-81D1-2951546921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86535" y="1628800"/>
            <a:ext cx="8370930" cy="3975906"/>
          </a:xfrm>
        </p:spPr>
      </p:pic>
    </p:spTree>
    <p:extLst>
      <p:ext uri="{BB962C8B-B14F-4D97-AF65-F5344CB8AC3E}">
        <p14:creationId xmlns:p14="http://schemas.microsoft.com/office/powerpoint/2010/main" val="18103181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72AD2-5BF8-ED4A-B33E-FADA5B7DB838}"/>
              </a:ext>
            </a:extLst>
          </p:cNvPr>
          <p:cNvSpPr>
            <a:spLocks noGrp="1"/>
          </p:cNvSpPr>
          <p:nvPr>
            <p:ph type="title"/>
          </p:nvPr>
        </p:nvSpPr>
        <p:spPr/>
        <p:txBody>
          <a:bodyPr/>
          <a:lstStyle/>
          <a:p>
            <a:r>
              <a:rPr lang="en-US" dirty="0"/>
              <a:t>SEMINAR</a:t>
            </a:r>
          </a:p>
        </p:txBody>
      </p:sp>
      <p:pic>
        <p:nvPicPr>
          <p:cNvPr id="6146" name="Picture 2" descr="Health Behaviour Change (HBC) - CHSS eLearning">
            <a:extLst>
              <a:ext uri="{FF2B5EF4-FFF2-40B4-BE49-F238E27FC236}">
                <a16:creationId xmlns:a16="http://schemas.microsoft.com/office/drawing/2014/main" id="{056C3E6D-8A4A-7BCE-23BF-C6A551C397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3848" y="1556792"/>
            <a:ext cx="4714875" cy="4000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ow To Work In A Group? 8 Tips From Students | Immerse Education">
            <a:extLst>
              <a:ext uri="{FF2B5EF4-FFF2-40B4-BE49-F238E27FC236}">
                <a16:creationId xmlns:a16="http://schemas.microsoft.com/office/drawing/2014/main" id="{FC3D5A7F-C534-1B61-42EB-8EBCD8A67A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354" y="112474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The Process Model of Lifestyle Behaviour Change, an adapted version of... |  Download Scientific Diagram">
            <a:extLst>
              <a:ext uri="{FF2B5EF4-FFF2-40B4-BE49-F238E27FC236}">
                <a16:creationId xmlns:a16="http://schemas.microsoft.com/office/drawing/2014/main" id="{62A42590-9148-9215-A2BC-38F719E1A2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2354" y="3645024"/>
            <a:ext cx="286702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033402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FDE17-55F5-D648-B769-9CF8DB7758CF}"/>
              </a:ext>
            </a:extLst>
          </p:cNvPr>
          <p:cNvSpPr>
            <a:spLocks noGrp="1"/>
          </p:cNvSpPr>
          <p:nvPr>
            <p:ph type="title"/>
          </p:nvPr>
        </p:nvSpPr>
        <p:spPr/>
        <p:txBody>
          <a:bodyPr/>
          <a:lstStyle/>
          <a:p>
            <a:r>
              <a:rPr lang="en-US" dirty="0"/>
              <a:t>Group Activity</a:t>
            </a:r>
          </a:p>
        </p:txBody>
      </p:sp>
      <p:sp>
        <p:nvSpPr>
          <p:cNvPr id="3" name="Content Placeholder 2">
            <a:extLst>
              <a:ext uri="{FF2B5EF4-FFF2-40B4-BE49-F238E27FC236}">
                <a16:creationId xmlns:a16="http://schemas.microsoft.com/office/drawing/2014/main" id="{F0E637DD-A749-344C-A56C-BA0D03B1F8A9}"/>
              </a:ext>
            </a:extLst>
          </p:cNvPr>
          <p:cNvSpPr>
            <a:spLocks noGrp="1"/>
          </p:cNvSpPr>
          <p:nvPr>
            <p:ph idx="1"/>
          </p:nvPr>
        </p:nvSpPr>
        <p:spPr/>
        <p:txBody>
          <a:bodyPr/>
          <a:lstStyle/>
          <a:p>
            <a:r>
              <a:rPr lang="en-US" dirty="0"/>
              <a:t>Working in your presentation groups; </a:t>
            </a:r>
            <a:r>
              <a:rPr lang="en-US" dirty="0" err="1"/>
              <a:t>analyse</a:t>
            </a:r>
            <a:r>
              <a:rPr lang="en-US" dirty="0"/>
              <a:t> your chosen </a:t>
            </a:r>
            <a:r>
              <a:rPr lang="en-US" dirty="0" err="1"/>
              <a:t>behavioural</a:t>
            </a:r>
            <a:r>
              <a:rPr lang="en-US" dirty="0"/>
              <a:t> change </a:t>
            </a:r>
            <a:r>
              <a:rPr lang="en-US"/>
              <a:t>and use </a:t>
            </a:r>
            <a:r>
              <a:rPr lang="en-US" dirty="0"/>
              <a:t>each of the two models</a:t>
            </a:r>
          </a:p>
          <a:p>
            <a:r>
              <a:rPr lang="en-US" dirty="0"/>
              <a:t>Be prepared to feedback to the class and explain. </a:t>
            </a:r>
          </a:p>
        </p:txBody>
      </p:sp>
      <p:sp>
        <p:nvSpPr>
          <p:cNvPr id="4" name="TextBox 3">
            <a:extLst>
              <a:ext uri="{FF2B5EF4-FFF2-40B4-BE49-F238E27FC236}">
                <a16:creationId xmlns:a16="http://schemas.microsoft.com/office/drawing/2014/main" id="{70855842-1698-9643-AB94-A68FA9ABC254}"/>
              </a:ext>
            </a:extLst>
          </p:cNvPr>
          <p:cNvSpPr txBox="1"/>
          <p:nvPr/>
        </p:nvSpPr>
        <p:spPr>
          <a:xfrm>
            <a:off x="10169912" y="4248615"/>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383076498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2101</Words>
  <Application>Microsoft Office PowerPoint</Application>
  <PresentationFormat>On-screen Show (4:3)</PresentationFormat>
  <Paragraphs>202</Paragraphs>
  <Slides>33</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Myriad Pro</vt:lpstr>
      <vt:lpstr>Arial</vt:lpstr>
      <vt:lpstr>Calibri</vt:lpstr>
      <vt:lpstr>Montserrat SemiBold</vt:lpstr>
      <vt:lpstr>Segoe UI</vt:lpstr>
      <vt:lpstr>Wingdings</vt:lpstr>
      <vt:lpstr>20140311PresentationUWTSDTemplate</vt:lpstr>
      <vt:lpstr>  Social Epidemiology and Public Health Development     Week 4 </vt:lpstr>
      <vt:lpstr>Learning outcomes</vt:lpstr>
      <vt:lpstr>Aims of the session</vt:lpstr>
      <vt:lpstr>Health Behavioural models</vt:lpstr>
      <vt:lpstr>What is Health Belief Model?</vt:lpstr>
      <vt:lpstr>Health Belief model</vt:lpstr>
      <vt:lpstr>Health Belief Model</vt:lpstr>
      <vt:lpstr>Health Belief model example</vt:lpstr>
      <vt:lpstr>What are the components  of HBM?</vt:lpstr>
      <vt:lpstr>Component of Health Belief Model</vt:lpstr>
      <vt:lpstr>Components of Health Belief model</vt:lpstr>
      <vt:lpstr>PowerPoint Presentation</vt:lpstr>
      <vt:lpstr>Diagram for Health Belief model</vt:lpstr>
      <vt:lpstr>Constructs of Health Belief model</vt:lpstr>
      <vt:lpstr>Constructs of Health Belief model</vt:lpstr>
      <vt:lpstr>What are the strength &amp; Limitations   of HBM?</vt:lpstr>
      <vt:lpstr>PowerPoint Presentation</vt:lpstr>
      <vt:lpstr>What is Theory of planned behaviour ?</vt:lpstr>
      <vt:lpstr>Theory of planned behaviour (TPB) </vt:lpstr>
      <vt:lpstr>What are the components  of TPB ?</vt:lpstr>
      <vt:lpstr>Component of Theory of planned behaviour </vt:lpstr>
      <vt:lpstr>PowerPoint Presentation</vt:lpstr>
      <vt:lpstr>Theory of planned behaviour Diagram</vt:lpstr>
      <vt:lpstr>Summary of Theory of planned behaviour</vt:lpstr>
      <vt:lpstr>Theory of planned behaviour</vt:lpstr>
      <vt:lpstr>Theory of planned behaviour</vt:lpstr>
      <vt:lpstr>How can Theory of planned behaviour be applied?</vt:lpstr>
      <vt:lpstr>Theory of planned behaviour</vt:lpstr>
      <vt:lpstr>Application of Theory of planned behaviour</vt:lpstr>
      <vt:lpstr>Diagram of application of Theory of planned behaviour -1</vt:lpstr>
      <vt:lpstr>Diagram of application of Theory of planned behaviour -2</vt:lpstr>
      <vt:lpstr>SEMINAR</vt:lpstr>
      <vt:lpstr>Group 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45</cp:revision>
  <dcterms:created xsi:type="dcterms:W3CDTF">2015-04-14T15:21:28Z</dcterms:created>
  <dcterms:modified xsi:type="dcterms:W3CDTF">2026-01-29T18:08:02Z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