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67" r:id="rId2"/>
    <p:sldId id="268" r:id="rId3"/>
    <p:sldId id="269" r:id="rId4"/>
    <p:sldId id="270" r:id="rId5"/>
    <p:sldId id="271" r:id="rId6"/>
    <p:sldId id="272" r:id="rId7"/>
    <p:sldId id="274" r:id="rId8"/>
    <p:sldId id="275" r:id="rId9"/>
    <p:sldId id="276" r:id="rId10"/>
    <p:sldId id="277" r:id="rId11"/>
    <p:sldId id="256" r:id="rId12"/>
    <p:sldId id="257" r:id="rId13"/>
    <p:sldId id="258" r:id="rId14"/>
    <p:sldId id="259" r:id="rId15"/>
    <p:sldId id="261" r:id="rId16"/>
    <p:sldId id="264" r:id="rId17"/>
    <p:sldId id="265" r:id="rId18"/>
    <p:sldId id="300" r:id="rId19"/>
    <p:sldId id="283" r:id="rId20"/>
    <p:sldId id="285" r:id="rId21"/>
    <p:sldId id="286" r:id="rId22"/>
    <p:sldId id="287" r:id="rId23"/>
    <p:sldId id="288" r:id="rId24"/>
    <p:sldId id="294" r:id="rId25"/>
    <p:sldId id="298" r:id="rId26"/>
    <p:sldId id="299" r:id="rId2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2A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>
        <p:scale>
          <a:sx n="57" d="100"/>
          <a:sy n="57" d="100"/>
        </p:scale>
        <p:origin x="1227" y="6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20558C6-49AF-4799-B6A5-0A73B4275107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5C3C42B-23D5-4CD3-A701-0E872BEE828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Schools are turning to Restorative Practice to create harmonious learning environments where pupils can self regulate their own behaviour and learning.</a:t>
          </a:r>
          <a:endParaRPr lang="en-US" dirty="0"/>
        </a:p>
      </dgm:t>
    </dgm:pt>
    <dgm:pt modelId="{0B660793-0746-487A-B3D4-2FB76220A86D}" type="parTrans" cxnId="{FC8B69BE-BCEE-4E4D-8E9B-D5A5973C5601}">
      <dgm:prSet/>
      <dgm:spPr/>
      <dgm:t>
        <a:bodyPr/>
        <a:lstStyle/>
        <a:p>
          <a:endParaRPr lang="en-US"/>
        </a:p>
      </dgm:t>
    </dgm:pt>
    <dgm:pt modelId="{DC7F0971-0E0C-4C48-B9C9-09F719010EF1}" type="sibTrans" cxnId="{FC8B69BE-BCEE-4E4D-8E9B-D5A5973C5601}">
      <dgm:prSet/>
      <dgm:spPr/>
      <dgm:t>
        <a:bodyPr/>
        <a:lstStyle/>
        <a:p>
          <a:endParaRPr lang="en-US"/>
        </a:p>
      </dgm:t>
    </dgm:pt>
    <dgm:pt modelId="{D478F91F-1AC4-4090-9BF7-40FB7ECA718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Restorative Practice can change behaviour by challenging core beliefs, rather than simply managing the behaviour. </a:t>
          </a:r>
          <a:endParaRPr lang="en-US" dirty="0"/>
        </a:p>
      </dgm:t>
    </dgm:pt>
    <dgm:pt modelId="{2AB7D421-44E9-44D6-BD68-CE2CD6D69226}" type="parTrans" cxnId="{EFE3624F-0976-44FA-9BAC-B512A4472CE1}">
      <dgm:prSet/>
      <dgm:spPr/>
      <dgm:t>
        <a:bodyPr/>
        <a:lstStyle/>
        <a:p>
          <a:endParaRPr lang="en-US"/>
        </a:p>
      </dgm:t>
    </dgm:pt>
    <dgm:pt modelId="{A526B31B-1539-41F5-A894-B4003F2F521F}" type="sibTrans" cxnId="{EFE3624F-0976-44FA-9BAC-B512A4472CE1}">
      <dgm:prSet/>
      <dgm:spPr/>
      <dgm:t>
        <a:bodyPr/>
        <a:lstStyle/>
        <a:p>
          <a:endParaRPr lang="en-US"/>
        </a:p>
      </dgm:t>
    </dgm:pt>
    <dgm:pt modelId="{A5A7B2A2-DDBB-4817-B336-0FE942FFFCCB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C173FA6A-E54D-40D6-96B4-A57CD9C55174}" type="parTrans" cxnId="{29AC32D7-4790-440E-89FD-3010AC5A4917}">
      <dgm:prSet/>
      <dgm:spPr/>
      <dgm:t>
        <a:bodyPr/>
        <a:lstStyle/>
        <a:p>
          <a:endParaRPr lang="en-US"/>
        </a:p>
      </dgm:t>
    </dgm:pt>
    <dgm:pt modelId="{CFBB5AC6-7A08-4FB0-90E3-C1EA34D1E067}" type="sibTrans" cxnId="{29AC32D7-4790-440E-89FD-3010AC5A4917}">
      <dgm:prSet/>
      <dgm:spPr/>
      <dgm:t>
        <a:bodyPr/>
        <a:lstStyle/>
        <a:p>
          <a:endParaRPr lang="en-US"/>
        </a:p>
      </dgm:t>
    </dgm:pt>
    <dgm:pt modelId="{8A24143B-DC4D-4ED2-93E7-0CA056FC6C2F}" type="pres">
      <dgm:prSet presAssocID="{420558C6-49AF-4799-B6A5-0A73B4275107}" presName="vert0" presStyleCnt="0">
        <dgm:presLayoutVars>
          <dgm:dir/>
          <dgm:animOne val="branch"/>
          <dgm:animLvl val="lvl"/>
        </dgm:presLayoutVars>
      </dgm:prSet>
      <dgm:spPr/>
    </dgm:pt>
    <dgm:pt modelId="{413218AA-C40B-4F6A-9B0F-1D3BB0A1341C}" type="pres">
      <dgm:prSet presAssocID="{15C3C42B-23D5-4CD3-A701-0E872BEE828D}" presName="thickLine" presStyleLbl="alignNode1" presStyleIdx="0" presStyleCnt="3"/>
      <dgm:spPr/>
    </dgm:pt>
    <dgm:pt modelId="{062596D1-7272-4B47-A580-77D96C542DBB}" type="pres">
      <dgm:prSet presAssocID="{15C3C42B-23D5-4CD3-A701-0E872BEE828D}" presName="horz1" presStyleCnt="0"/>
      <dgm:spPr/>
    </dgm:pt>
    <dgm:pt modelId="{7A45C38E-3F03-46AF-AD95-672CC19FF92E}" type="pres">
      <dgm:prSet presAssocID="{15C3C42B-23D5-4CD3-A701-0E872BEE828D}" presName="tx1" presStyleLbl="revTx" presStyleIdx="0" presStyleCnt="3"/>
      <dgm:spPr/>
    </dgm:pt>
    <dgm:pt modelId="{D00EEBF6-7B4B-4DE5-A898-3703DDA7D43B}" type="pres">
      <dgm:prSet presAssocID="{15C3C42B-23D5-4CD3-A701-0E872BEE828D}" presName="vert1" presStyleCnt="0"/>
      <dgm:spPr/>
    </dgm:pt>
    <dgm:pt modelId="{D51B7D27-C988-4292-861C-BCEDAF19734F}" type="pres">
      <dgm:prSet presAssocID="{D478F91F-1AC4-4090-9BF7-40FB7ECA718A}" presName="thickLine" presStyleLbl="alignNode1" presStyleIdx="1" presStyleCnt="3"/>
      <dgm:spPr/>
    </dgm:pt>
    <dgm:pt modelId="{7B92DC10-097A-4A23-A2C8-5521CB77CAEC}" type="pres">
      <dgm:prSet presAssocID="{D478F91F-1AC4-4090-9BF7-40FB7ECA718A}" presName="horz1" presStyleCnt="0"/>
      <dgm:spPr/>
    </dgm:pt>
    <dgm:pt modelId="{1357CF4D-9FB1-44A1-8121-C12E51B082E5}" type="pres">
      <dgm:prSet presAssocID="{D478F91F-1AC4-4090-9BF7-40FB7ECA718A}" presName="tx1" presStyleLbl="revTx" presStyleIdx="1" presStyleCnt="3"/>
      <dgm:spPr/>
    </dgm:pt>
    <dgm:pt modelId="{B3FAAFD8-FC2F-4218-B23E-1314505BEB33}" type="pres">
      <dgm:prSet presAssocID="{D478F91F-1AC4-4090-9BF7-40FB7ECA718A}" presName="vert1" presStyleCnt="0"/>
      <dgm:spPr/>
    </dgm:pt>
    <dgm:pt modelId="{C7DAEC59-CC08-4D85-BBD6-D146ADFFBEBA}" type="pres">
      <dgm:prSet presAssocID="{A5A7B2A2-DDBB-4817-B336-0FE942FFFCCB}" presName="thickLine" presStyleLbl="alignNode1" presStyleIdx="2" presStyleCnt="3"/>
      <dgm:spPr/>
    </dgm:pt>
    <dgm:pt modelId="{A9C31AA8-D5F7-4490-97C5-E76C51EF1EA7}" type="pres">
      <dgm:prSet presAssocID="{A5A7B2A2-DDBB-4817-B336-0FE942FFFCCB}" presName="horz1" presStyleCnt="0"/>
      <dgm:spPr/>
    </dgm:pt>
    <dgm:pt modelId="{EE7B3CE5-8DF3-4387-9C40-DB891B8A3FE1}" type="pres">
      <dgm:prSet presAssocID="{A5A7B2A2-DDBB-4817-B336-0FE942FFFCCB}" presName="tx1" presStyleLbl="revTx" presStyleIdx="2" presStyleCnt="3"/>
      <dgm:spPr/>
    </dgm:pt>
    <dgm:pt modelId="{8B0D5B34-A8ED-401C-9A7D-BE4CADD7E321}" type="pres">
      <dgm:prSet presAssocID="{A5A7B2A2-DDBB-4817-B336-0FE942FFFCCB}" presName="vert1" presStyleCnt="0"/>
      <dgm:spPr/>
    </dgm:pt>
  </dgm:ptLst>
  <dgm:cxnLst>
    <dgm:cxn modelId="{B8388428-5298-4D8B-B852-2789A2943DB9}" type="presOf" srcId="{420558C6-49AF-4799-B6A5-0A73B4275107}" destId="{8A24143B-DC4D-4ED2-93E7-0CA056FC6C2F}" srcOrd="0" destOrd="0" presId="urn:microsoft.com/office/officeart/2008/layout/LinedList"/>
    <dgm:cxn modelId="{EFE3624F-0976-44FA-9BAC-B512A4472CE1}" srcId="{420558C6-49AF-4799-B6A5-0A73B4275107}" destId="{D478F91F-1AC4-4090-9BF7-40FB7ECA718A}" srcOrd="1" destOrd="0" parTransId="{2AB7D421-44E9-44D6-BD68-CE2CD6D69226}" sibTransId="{A526B31B-1539-41F5-A894-B4003F2F521F}"/>
    <dgm:cxn modelId="{D0A7CAA2-35BF-4AEF-98CF-DC7E204BE2C3}" type="presOf" srcId="{D478F91F-1AC4-4090-9BF7-40FB7ECA718A}" destId="{1357CF4D-9FB1-44A1-8121-C12E51B082E5}" srcOrd="0" destOrd="0" presId="urn:microsoft.com/office/officeart/2008/layout/LinedList"/>
    <dgm:cxn modelId="{FC8B69BE-BCEE-4E4D-8E9B-D5A5973C5601}" srcId="{420558C6-49AF-4799-B6A5-0A73B4275107}" destId="{15C3C42B-23D5-4CD3-A701-0E872BEE828D}" srcOrd="0" destOrd="0" parTransId="{0B660793-0746-487A-B3D4-2FB76220A86D}" sibTransId="{DC7F0971-0E0C-4C48-B9C9-09F719010EF1}"/>
    <dgm:cxn modelId="{D45DB3C7-648B-4B81-B94D-55BD74A7E246}" type="presOf" srcId="{A5A7B2A2-DDBB-4817-B336-0FE942FFFCCB}" destId="{EE7B3CE5-8DF3-4387-9C40-DB891B8A3FE1}" srcOrd="0" destOrd="0" presId="urn:microsoft.com/office/officeart/2008/layout/LinedList"/>
    <dgm:cxn modelId="{E29B23CC-C07A-4B78-B839-92F2DD790EA8}" type="presOf" srcId="{15C3C42B-23D5-4CD3-A701-0E872BEE828D}" destId="{7A45C38E-3F03-46AF-AD95-672CC19FF92E}" srcOrd="0" destOrd="0" presId="urn:microsoft.com/office/officeart/2008/layout/LinedList"/>
    <dgm:cxn modelId="{29AC32D7-4790-440E-89FD-3010AC5A4917}" srcId="{420558C6-49AF-4799-B6A5-0A73B4275107}" destId="{A5A7B2A2-DDBB-4817-B336-0FE942FFFCCB}" srcOrd="2" destOrd="0" parTransId="{C173FA6A-E54D-40D6-96B4-A57CD9C55174}" sibTransId="{CFBB5AC6-7A08-4FB0-90E3-C1EA34D1E067}"/>
    <dgm:cxn modelId="{575603B4-5259-4AF9-92E3-0F1F4A991F9E}" type="presParOf" srcId="{8A24143B-DC4D-4ED2-93E7-0CA056FC6C2F}" destId="{413218AA-C40B-4F6A-9B0F-1D3BB0A1341C}" srcOrd="0" destOrd="0" presId="urn:microsoft.com/office/officeart/2008/layout/LinedList"/>
    <dgm:cxn modelId="{C890AC63-77BE-49DE-9D91-326E88B3FC57}" type="presParOf" srcId="{8A24143B-DC4D-4ED2-93E7-0CA056FC6C2F}" destId="{062596D1-7272-4B47-A580-77D96C542DBB}" srcOrd="1" destOrd="0" presId="urn:microsoft.com/office/officeart/2008/layout/LinedList"/>
    <dgm:cxn modelId="{09E4C11B-4CDD-4417-955F-CC232D9FAF06}" type="presParOf" srcId="{062596D1-7272-4B47-A580-77D96C542DBB}" destId="{7A45C38E-3F03-46AF-AD95-672CC19FF92E}" srcOrd="0" destOrd="0" presId="urn:microsoft.com/office/officeart/2008/layout/LinedList"/>
    <dgm:cxn modelId="{79365F5D-EE80-44E3-B8BF-E4E00418ACA4}" type="presParOf" srcId="{062596D1-7272-4B47-A580-77D96C542DBB}" destId="{D00EEBF6-7B4B-4DE5-A898-3703DDA7D43B}" srcOrd="1" destOrd="0" presId="urn:microsoft.com/office/officeart/2008/layout/LinedList"/>
    <dgm:cxn modelId="{3788F82D-E9FD-4BB7-8384-3D0FF21DEB7D}" type="presParOf" srcId="{8A24143B-DC4D-4ED2-93E7-0CA056FC6C2F}" destId="{D51B7D27-C988-4292-861C-BCEDAF19734F}" srcOrd="2" destOrd="0" presId="urn:microsoft.com/office/officeart/2008/layout/LinedList"/>
    <dgm:cxn modelId="{8632D113-D993-451F-9661-965423593F74}" type="presParOf" srcId="{8A24143B-DC4D-4ED2-93E7-0CA056FC6C2F}" destId="{7B92DC10-097A-4A23-A2C8-5521CB77CAEC}" srcOrd="3" destOrd="0" presId="urn:microsoft.com/office/officeart/2008/layout/LinedList"/>
    <dgm:cxn modelId="{9036C46D-02C0-4298-9ECA-0E54B3E225EA}" type="presParOf" srcId="{7B92DC10-097A-4A23-A2C8-5521CB77CAEC}" destId="{1357CF4D-9FB1-44A1-8121-C12E51B082E5}" srcOrd="0" destOrd="0" presId="urn:microsoft.com/office/officeart/2008/layout/LinedList"/>
    <dgm:cxn modelId="{3621AA1E-8E87-4C20-91D8-B8D5D2C50CD9}" type="presParOf" srcId="{7B92DC10-097A-4A23-A2C8-5521CB77CAEC}" destId="{B3FAAFD8-FC2F-4218-B23E-1314505BEB33}" srcOrd="1" destOrd="0" presId="urn:microsoft.com/office/officeart/2008/layout/LinedList"/>
    <dgm:cxn modelId="{2BDDD082-1CA0-48D2-BE3C-580CC2E278EE}" type="presParOf" srcId="{8A24143B-DC4D-4ED2-93E7-0CA056FC6C2F}" destId="{C7DAEC59-CC08-4D85-BBD6-D146ADFFBEBA}" srcOrd="4" destOrd="0" presId="urn:microsoft.com/office/officeart/2008/layout/LinedList"/>
    <dgm:cxn modelId="{5F9DE314-9757-4AD6-ACEA-58CC14CD06B1}" type="presParOf" srcId="{8A24143B-DC4D-4ED2-93E7-0CA056FC6C2F}" destId="{A9C31AA8-D5F7-4490-97C5-E76C51EF1EA7}" srcOrd="5" destOrd="0" presId="urn:microsoft.com/office/officeart/2008/layout/LinedList"/>
    <dgm:cxn modelId="{EEEC838F-9AE7-454D-ACA5-D4FC0458110B}" type="presParOf" srcId="{A9C31AA8-D5F7-4490-97C5-E76C51EF1EA7}" destId="{EE7B3CE5-8DF3-4387-9C40-DB891B8A3FE1}" srcOrd="0" destOrd="0" presId="urn:microsoft.com/office/officeart/2008/layout/LinedList"/>
    <dgm:cxn modelId="{2892CE41-6341-4329-B5EC-5D096BCADAA0}" type="presParOf" srcId="{A9C31AA8-D5F7-4490-97C5-E76C51EF1EA7}" destId="{8B0D5B34-A8ED-401C-9A7D-BE4CADD7E32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8C9DD1C-85D4-4EFE-8074-78C8E1D4F53B}" type="doc">
      <dgm:prSet loTypeId="urn:microsoft.com/office/officeart/2005/8/layout/venn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2D30D69-A615-461B-85E7-C0F7CF547169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Comic Sans MS" pitchFamily="66" charset="0"/>
            </a:rPr>
            <a:t>Behaviour</a:t>
          </a:r>
        </a:p>
      </dgm:t>
    </dgm:pt>
    <dgm:pt modelId="{776811EB-15EF-4134-AA81-E763CB62709B}" type="parTrans" cxnId="{DC46F3C9-EAE2-4D96-8FDC-738D7B92FB19}">
      <dgm:prSet/>
      <dgm:spPr/>
      <dgm:t>
        <a:bodyPr/>
        <a:lstStyle/>
        <a:p>
          <a:endParaRPr lang="en-GB"/>
        </a:p>
      </dgm:t>
    </dgm:pt>
    <dgm:pt modelId="{66C1C9FD-7FE5-400A-AEDC-7BA153EC3C55}" type="sibTrans" cxnId="{DC46F3C9-EAE2-4D96-8FDC-738D7B92FB19}">
      <dgm:prSet/>
      <dgm:spPr/>
      <dgm:t>
        <a:bodyPr/>
        <a:lstStyle/>
        <a:p>
          <a:endParaRPr lang="en-GB"/>
        </a:p>
      </dgm:t>
    </dgm:pt>
    <dgm:pt modelId="{5307330F-1A44-4507-8D69-078A224A2281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Comic Sans MS" pitchFamily="66" charset="0"/>
            </a:rPr>
            <a:t>Attitudes</a:t>
          </a:r>
        </a:p>
      </dgm:t>
    </dgm:pt>
    <dgm:pt modelId="{5C07E2BC-BBC3-41AC-8640-EA24AD326159}" type="parTrans" cxnId="{9C0D12F8-5B56-4841-8D14-04FED032DAA7}">
      <dgm:prSet/>
      <dgm:spPr/>
      <dgm:t>
        <a:bodyPr/>
        <a:lstStyle/>
        <a:p>
          <a:endParaRPr lang="en-GB"/>
        </a:p>
      </dgm:t>
    </dgm:pt>
    <dgm:pt modelId="{B2A50DDA-1D4F-4CD3-A9A6-E29765902711}" type="sibTrans" cxnId="{9C0D12F8-5B56-4841-8D14-04FED032DAA7}">
      <dgm:prSet/>
      <dgm:spPr/>
      <dgm:t>
        <a:bodyPr/>
        <a:lstStyle/>
        <a:p>
          <a:endParaRPr lang="en-GB"/>
        </a:p>
      </dgm:t>
    </dgm:pt>
    <dgm:pt modelId="{9BFFF7BB-F83F-4F02-94E8-E3E24E0B3A6D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Comic Sans MS" pitchFamily="66" charset="0"/>
            </a:rPr>
            <a:t>Values</a:t>
          </a:r>
        </a:p>
      </dgm:t>
    </dgm:pt>
    <dgm:pt modelId="{44DC7064-A441-4A1C-8BBF-5142B801AB33}" type="parTrans" cxnId="{D3DCDC1C-F7E7-414E-BEEA-C4AD9A8A0933}">
      <dgm:prSet/>
      <dgm:spPr/>
      <dgm:t>
        <a:bodyPr/>
        <a:lstStyle/>
        <a:p>
          <a:endParaRPr lang="en-GB"/>
        </a:p>
      </dgm:t>
    </dgm:pt>
    <dgm:pt modelId="{6DBF80FA-6DD8-47B6-B8F7-82BC8BAA9D2F}" type="sibTrans" cxnId="{D3DCDC1C-F7E7-414E-BEEA-C4AD9A8A0933}">
      <dgm:prSet/>
      <dgm:spPr/>
      <dgm:t>
        <a:bodyPr/>
        <a:lstStyle/>
        <a:p>
          <a:endParaRPr lang="en-GB"/>
        </a:p>
      </dgm:t>
    </dgm:pt>
    <dgm:pt modelId="{BC306404-3504-4942-9D74-ABB1E5199EB7}">
      <dgm:prSet phldrT="[Text]"/>
      <dgm:spPr/>
      <dgm:t>
        <a:bodyPr/>
        <a:lstStyle/>
        <a:p>
          <a:r>
            <a:rPr lang="en-GB" dirty="0">
              <a:solidFill>
                <a:schemeClr val="tx1"/>
              </a:solidFill>
              <a:latin typeface="Comic Sans MS" pitchFamily="66" charset="0"/>
            </a:rPr>
            <a:t>Beliefs</a:t>
          </a:r>
        </a:p>
      </dgm:t>
    </dgm:pt>
    <dgm:pt modelId="{8128AF6C-C489-4A04-AD19-A44B784A4D43}" type="parTrans" cxnId="{222DB047-3180-4E26-ACD0-260E6311D8B8}">
      <dgm:prSet/>
      <dgm:spPr/>
      <dgm:t>
        <a:bodyPr/>
        <a:lstStyle/>
        <a:p>
          <a:endParaRPr lang="en-GB"/>
        </a:p>
      </dgm:t>
    </dgm:pt>
    <dgm:pt modelId="{9AACD629-644B-4667-9A5E-254F3DA6EA57}" type="sibTrans" cxnId="{222DB047-3180-4E26-ACD0-260E6311D8B8}">
      <dgm:prSet/>
      <dgm:spPr/>
      <dgm:t>
        <a:bodyPr/>
        <a:lstStyle/>
        <a:p>
          <a:endParaRPr lang="en-GB"/>
        </a:p>
      </dgm:t>
    </dgm:pt>
    <dgm:pt modelId="{379D8E39-510C-4C1D-B0C8-F9A97E790483}" type="pres">
      <dgm:prSet presAssocID="{78C9DD1C-85D4-4EFE-8074-78C8E1D4F53B}" presName="Name0" presStyleCnt="0">
        <dgm:presLayoutVars>
          <dgm:chMax val="7"/>
          <dgm:resizeHandles val="exact"/>
        </dgm:presLayoutVars>
      </dgm:prSet>
      <dgm:spPr/>
    </dgm:pt>
    <dgm:pt modelId="{0554DDE6-1FF5-4BA2-B9AC-23720A8B6F50}" type="pres">
      <dgm:prSet presAssocID="{78C9DD1C-85D4-4EFE-8074-78C8E1D4F53B}" presName="comp1" presStyleCnt="0"/>
      <dgm:spPr/>
    </dgm:pt>
    <dgm:pt modelId="{705A5A5F-D747-427E-A688-9F8A65037D70}" type="pres">
      <dgm:prSet presAssocID="{78C9DD1C-85D4-4EFE-8074-78C8E1D4F53B}" presName="circle1" presStyleLbl="node1" presStyleIdx="0" presStyleCnt="4" custScaleX="93115" custLinFactNeighborX="-5562" custLinFactNeighborY="1059"/>
      <dgm:spPr/>
    </dgm:pt>
    <dgm:pt modelId="{46CE7368-C1AF-4D95-9E88-BCD9853BA05B}" type="pres">
      <dgm:prSet presAssocID="{78C9DD1C-85D4-4EFE-8074-78C8E1D4F53B}" presName="c1text" presStyleLbl="node1" presStyleIdx="0" presStyleCnt="4">
        <dgm:presLayoutVars>
          <dgm:bulletEnabled val="1"/>
        </dgm:presLayoutVars>
      </dgm:prSet>
      <dgm:spPr/>
    </dgm:pt>
    <dgm:pt modelId="{67E2026B-CC82-46E4-9543-2AA89AA2D02E}" type="pres">
      <dgm:prSet presAssocID="{78C9DD1C-85D4-4EFE-8074-78C8E1D4F53B}" presName="comp2" presStyleCnt="0"/>
      <dgm:spPr/>
    </dgm:pt>
    <dgm:pt modelId="{BB2B5AD9-1F4B-45E8-9AFC-5C13AC89525B}" type="pres">
      <dgm:prSet presAssocID="{78C9DD1C-85D4-4EFE-8074-78C8E1D4F53B}" presName="circle2" presStyleLbl="node1" presStyleIdx="1" presStyleCnt="4" custScaleX="82401" custLinFactNeighborX="-5502" custLinFactNeighborY="495"/>
      <dgm:spPr/>
    </dgm:pt>
    <dgm:pt modelId="{116E6A78-DC56-413B-A375-F28006C4C074}" type="pres">
      <dgm:prSet presAssocID="{78C9DD1C-85D4-4EFE-8074-78C8E1D4F53B}" presName="c2text" presStyleLbl="node1" presStyleIdx="1" presStyleCnt="4">
        <dgm:presLayoutVars>
          <dgm:bulletEnabled val="1"/>
        </dgm:presLayoutVars>
      </dgm:prSet>
      <dgm:spPr/>
    </dgm:pt>
    <dgm:pt modelId="{C30C8DC8-16BC-45B9-B60F-BFAA2598B883}" type="pres">
      <dgm:prSet presAssocID="{78C9DD1C-85D4-4EFE-8074-78C8E1D4F53B}" presName="comp3" presStyleCnt="0"/>
      <dgm:spPr/>
    </dgm:pt>
    <dgm:pt modelId="{93C7192C-C79A-4963-84F5-D35C23057795}" type="pres">
      <dgm:prSet presAssocID="{78C9DD1C-85D4-4EFE-8074-78C8E1D4F53B}" presName="circle3" presStyleLbl="node1" presStyleIdx="2" presStyleCnt="4" custLinFactNeighborX="-9927" custLinFactNeighborY="117"/>
      <dgm:spPr/>
    </dgm:pt>
    <dgm:pt modelId="{6C1B37F3-60D3-4CDC-80DB-45CE1BE75C26}" type="pres">
      <dgm:prSet presAssocID="{78C9DD1C-85D4-4EFE-8074-78C8E1D4F53B}" presName="c3text" presStyleLbl="node1" presStyleIdx="2" presStyleCnt="4">
        <dgm:presLayoutVars>
          <dgm:bulletEnabled val="1"/>
        </dgm:presLayoutVars>
      </dgm:prSet>
      <dgm:spPr/>
    </dgm:pt>
    <dgm:pt modelId="{DC2601D2-9438-4594-B380-B8485727D41B}" type="pres">
      <dgm:prSet presAssocID="{78C9DD1C-85D4-4EFE-8074-78C8E1D4F53B}" presName="comp4" presStyleCnt="0"/>
      <dgm:spPr/>
    </dgm:pt>
    <dgm:pt modelId="{C4592D03-7C14-4C7F-BE2C-3E998651C6D1}" type="pres">
      <dgm:prSet presAssocID="{78C9DD1C-85D4-4EFE-8074-78C8E1D4F53B}" presName="circle4" presStyleLbl="node1" presStyleIdx="3" presStyleCnt="4" custLinFactNeighborX="-12020" custLinFactNeighborY="204"/>
      <dgm:spPr/>
    </dgm:pt>
    <dgm:pt modelId="{D2463406-FD51-47A6-9AE7-0134629E9492}" type="pres">
      <dgm:prSet presAssocID="{78C9DD1C-85D4-4EFE-8074-78C8E1D4F53B}" presName="c4text" presStyleLbl="node1" presStyleIdx="3" presStyleCnt="4">
        <dgm:presLayoutVars>
          <dgm:bulletEnabled val="1"/>
        </dgm:presLayoutVars>
      </dgm:prSet>
      <dgm:spPr/>
    </dgm:pt>
  </dgm:ptLst>
  <dgm:cxnLst>
    <dgm:cxn modelId="{767BB00C-C2C0-4F19-B4AA-15138E890A99}" type="presOf" srcId="{5307330F-1A44-4507-8D69-078A224A2281}" destId="{BB2B5AD9-1F4B-45E8-9AFC-5C13AC89525B}" srcOrd="0" destOrd="0" presId="urn:microsoft.com/office/officeart/2005/8/layout/venn2"/>
    <dgm:cxn modelId="{D3DCDC1C-F7E7-414E-BEEA-C4AD9A8A0933}" srcId="{78C9DD1C-85D4-4EFE-8074-78C8E1D4F53B}" destId="{9BFFF7BB-F83F-4F02-94E8-E3E24E0B3A6D}" srcOrd="2" destOrd="0" parTransId="{44DC7064-A441-4A1C-8BBF-5142B801AB33}" sibTransId="{6DBF80FA-6DD8-47B6-B8F7-82BC8BAA9D2F}"/>
    <dgm:cxn modelId="{0E42342B-02EA-4112-B000-9B671826620E}" type="presOf" srcId="{9BFFF7BB-F83F-4F02-94E8-E3E24E0B3A6D}" destId="{93C7192C-C79A-4963-84F5-D35C23057795}" srcOrd="0" destOrd="0" presId="urn:microsoft.com/office/officeart/2005/8/layout/venn2"/>
    <dgm:cxn modelId="{CFB83A3E-AEF4-47F0-A384-63ABAB809D80}" type="presOf" srcId="{BC306404-3504-4942-9D74-ABB1E5199EB7}" destId="{D2463406-FD51-47A6-9AE7-0134629E9492}" srcOrd="1" destOrd="0" presId="urn:microsoft.com/office/officeart/2005/8/layout/venn2"/>
    <dgm:cxn modelId="{A4C25143-E004-48CD-A2D3-97A7189A6FA9}" type="presOf" srcId="{9BFFF7BB-F83F-4F02-94E8-E3E24E0B3A6D}" destId="{6C1B37F3-60D3-4CDC-80DB-45CE1BE75C26}" srcOrd="1" destOrd="0" presId="urn:microsoft.com/office/officeart/2005/8/layout/venn2"/>
    <dgm:cxn modelId="{222DB047-3180-4E26-ACD0-260E6311D8B8}" srcId="{78C9DD1C-85D4-4EFE-8074-78C8E1D4F53B}" destId="{BC306404-3504-4942-9D74-ABB1E5199EB7}" srcOrd="3" destOrd="0" parTransId="{8128AF6C-C489-4A04-AD19-A44B784A4D43}" sibTransId="{9AACD629-644B-4667-9A5E-254F3DA6EA57}"/>
    <dgm:cxn modelId="{34579C4D-7091-4E8E-A4E3-E0012CA32BFB}" type="presOf" srcId="{12D30D69-A615-461B-85E7-C0F7CF547169}" destId="{705A5A5F-D747-427E-A688-9F8A65037D70}" srcOrd="0" destOrd="0" presId="urn:microsoft.com/office/officeart/2005/8/layout/venn2"/>
    <dgm:cxn modelId="{B4D1AD50-5C10-4717-8030-F1C047484231}" type="presOf" srcId="{12D30D69-A615-461B-85E7-C0F7CF547169}" destId="{46CE7368-C1AF-4D95-9E88-BCD9853BA05B}" srcOrd="1" destOrd="0" presId="urn:microsoft.com/office/officeart/2005/8/layout/venn2"/>
    <dgm:cxn modelId="{8D905198-6E25-4601-9C82-513E551A3592}" type="presOf" srcId="{5307330F-1A44-4507-8D69-078A224A2281}" destId="{116E6A78-DC56-413B-A375-F28006C4C074}" srcOrd="1" destOrd="0" presId="urn:microsoft.com/office/officeart/2005/8/layout/venn2"/>
    <dgm:cxn modelId="{DC46F3C9-EAE2-4D96-8FDC-738D7B92FB19}" srcId="{78C9DD1C-85D4-4EFE-8074-78C8E1D4F53B}" destId="{12D30D69-A615-461B-85E7-C0F7CF547169}" srcOrd="0" destOrd="0" parTransId="{776811EB-15EF-4134-AA81-E763CB62709B}" sibTransId="{66C1C9FD-7FE5-400A-AEDC-7BA153EC3C55}"/>
    <dgm:cxn modelId="{8A97F2E7-9E75-41DE-8318-C568DF0FEFE3}" type="presOf" srcId="{78C9DD1C-85D4-4EFE-8074-78C8E1D4F53B}" destId="{379D8E39-510C-4C1D-B0C8-F9A97E790483}" srcOrd="0" destOrd="0" presId="urn:microsoft.com/office/officeart/2005/8/layout/venn2"/>
    <dgm:cxn modelId="{9C0D12F8-5B56-4841-8D14-04FED032DAA7}" srcId="{78C9DD1C-85D4-4EFE-8074-78C8E1D4F53B}" destId="{5307330F-1A44-4507-8D69-078A224A2281}" srcOrd="1" destOrd="0" parTransId="{5C07E2BC-BBC3-41AC-8640-EA24AD326159}" sibTransId="{B2A50DDA-1D4F-4CD3-A9A6-E29765902711}"/>
    <dgm:cxn modelId="{8FB855FF-301A-4FE8-A9C0-15533E9310CC}" type="presOf" srcId="{BC306404-3504-4942-9D74-ABB1E5199EB7}" destId="{C4592D03-7C14-4C7F-BE2C-3E998651C6D1}" srcOrd="0" destOrd="0" presId="urn:microsoft.com/office/officeart/2005/8/layout/venn2"/>
    <dgm:cxn modelId="{963EBFDB-69DB-466D-BAC2-7E160DBA2582}" type="presParOf" srcId="{379D8E39-510C-4C1D-B0C8-F9A97E790483}" destId="{0554DDE6-1FF5-4BA2-B9AC-23720A8B6F50}" srcOrd="0" destOrd="0" presId="urn:microsoft.com/office/officeart/2005/8/layout/venn2"/>
    <dgm:cxn modelId="{94AF4FB7-6E56-44E1-947B-90A222BC0BC1}" type="presParOf" srcId="{0554DDE6-1FF5-4BA2-B9AC-23720A8B6F50}" destId="{705A5A5F-D747-427E-A688-9F8A65037D70}" srcOrd="0" destOrd="0" presId="urn:microsoft.com/office/officeart/2005/8/layout/venn2"/>
    <dgm:cxn modelId="{AA71ED9C-D3A9-48A4-AE2F-F26AC073A1CC}" type="presParOf" srcId="{0554DDE6-1FF5-4BA2-B9AC-23720A8B6F50}" destId="{46CE7368-C1AF-4D95-9E88-BCD9853BA05B}" srcOrd="1" destOrd="0" presId="urn:microsoft.com/office/officeart/2005/8/layout/venn2"/>
    <dgm:cxn modelId="{5B139D6E-B388-4A99-9FD1-A2B5ABB3C4A6}" type="presParOf" srcId="{379D8E39-510C-4C1D-B0C8-F9A97E790483}" destId="{67E2026B-CC82-46E4-9543-2AA89AA2D02E}" srcOrd="1" destOrd="0" presId="urn:microsoft.com/office/officeart/2005/8/layout/venn2"/>
    <dgm:cxn modelId="{740FF766-E338-441F-9AB7-5B52308B16DD}" type="presParOf" srcId="{67E2026B-CC82-46E4-9543-2AA89AA2D02E}" destId="{BB2B5AD9-1F4B-45E8-9AFC-5C13AC89525B}" srcOrd="0" destOrd="0" presId="urn:microsoft.com/office/officeart/2005/8/layout/venn2"/>
    <dgm:cxn modelId="{139592FC-CE41-4510-9756-B3F81E5105F5}" type="presParOf" srcId="{67E2026B-CC82-46E4-9543-2AA89AA2D02E}" destId="{116E6A78-DC56-413B-A375-F28006C4C074}" srcOrd="1" destOrd="0" presId="urn:microsoft.com/office/officeart/2005/8/layout/venn2"/>
    <dgm:cxn modelId="{570F616C-FFEA-4F24-8584-8DE9FD58F40C}" type="presParOf" srcId="{379D8E39-510C-4C1D-B0C8-F9A97E790483}" destId="{C30C8DC8-16BC-45B9-B60F-BFAA2598B883}" srcOrd="2" destOrd="0" presId="urn:microsoft.com/office/officeart/2005/8/layout/venn2"/>
    <dgm:cxn modelId="{3B09FEBE-8866-445A-BA42-8BC51DC33D56}" type="presParOf" srcId="{C30C8DC8-16BC-45B9-B60F-BFAA2598B883}" destId="{93C7192C-C79A-4963-84F5-D35C23057795}" srcOrd="0" destOrd="0" presId="urn:microsoft.com/office/officeart/2005/8/layout/venn2"/>
    <dgm:cxn modelId="{7D2A07F6-C9E7-42D1-A914-C76C2BAA24B7}" type="presParOf" srcId="{C30C8DC8-16BC-45B9-B60F-BFAA2598B883}" destId="{6C1B37F3-60D3-4CDC-80DB-45CE1BE75C26}" srcOrd="1" destOrd="0" presId="urn:microsoft.com/office/officeart/2005/8/layout/venn2"/>
    <dgm:cxn modelId="{5D54BDF8-CA6A-4142-8401-732F8A868FC7}" type="presParOf" srcId="{379D8E39-510C-4C1D-B0C8-F9A97E790483}" destId="{DC2601D2-9438-4594-B380-B8485727D41B}" srcOrd="3" destOrd="0" presId="urn:microsoft.com/office/officeart/2005/8/layout/venn2"/>
    <dgm:cxn modelId="{50B32381-991C-411A-9B6F-173887C888BC}" type="presParOf" srcId="{DC2601D2-9438-4594-B380-B8485727D41B}" destId="{C4592D03-7C14-4C7F-BE2C-3E998651C6D1}" srcOrd="0" destOrd="0" presId="urn:microsoft.com/office/officeart/2005/8/layout/venn2"/>
    <dgm:cxn modelId="{4E2669BF-1325-4A7F-B9F8-D997C31DCDC9}" type="presParOf" srcId="{DC2601D2-9438-4594-B380-B8485727D41B}" destId="{D2463406-FD51-47A6-9AE7-0134629E9492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3218AA-C40B-4F6A-9B0F-1D3BB0A1341C}">
      <dsp:nvSpPr>
        <dsp:cNvPr id="0" name=""/>
        <dsp:cNvSpPr/>
      </dsp:nvSpPr>
      <dsp:spPr>
        <a:xfrm>
          <a:off x="0" y="2537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A45C38E-3F03-46AF-AD95-672CC19FF92E}">
      <dsp:nvSpPr>
        <dsp:cNvPr id="0" name=""/>
        <dsp:cNvSpPr/>
      </dsp:nvSpPr>
      <dsp:spPr>
        <a:xfrm>
          <a:off x="0" y="2537"/>
          <a:ext cx="6172199" cy="1730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Schools are turning to Restorative Practice to create harmonious learning environments where pupils can self regulate their own behaviour and learning.</a:t>
          </a:r>
          <a:endParaRPr lang="en-US" sz="1800" kern="1200" dirty="0"/>
        </a:p>
      </dsp:txBody>
      <dsp:txXfrm>
        <a:off x="0" y="2537"/>
        <a:ext cx="6172199" cy="1730799"/>
      </dsp:txXfrm>
    </dsp:sp>
    <dsp:sp modelId="{D51B7D27-C988-4292-861C-BCEDAF19734F}">
      <dsp:nvSpPr>
        <dsp:cNvPr id="0" name=""/>
        <dsp:cNvSpPr/>
      </dsp:nvSpPr>
      <dsp:spPr>
        <a:xfrm>
          <a:off x="0" y="1733337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57CF4D-9FB1-44A1-8121-C12E51B082E5}">
      <dsp:nvSpPr>
        <dsp:cNvPr id="0" name=""/>
        <dsp:cNvSpPr/>
      </dsp:nvSpPr>
      <dsp:spPr>
        <a:xfrm>
          <a:off x="0" y="1733337"/>
          <a:ext cx="6172199" cy="1730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Restorative Practice can change behaviour by challenging core beliefs, rather than simply managing the behaviour. </a:t>
          </a:r>
          <a:endParaRPr lang="en-US" sz="1800" kern="1200" dirty="0"/>
        </a:p>
      </dsp:txBody>
      <dsp:txXfrm>
        <a:off x="0" y="1733337"/>
        <a:ext cx="6172199" cy="1730799"/>
      </dsp:txXfrm>
    </dsp:sp>
    <dsp:sp modelId="{C7DAEC59-CC08-4D85-BBD6-D146ADFFBEBA}">
      <dsp:nvSpPr>
        <dsp:cNvPr id="0" name=""/>
        <dsp:cNvSpPr/>
      </dsp:nvSpPr>
      <dsp:spPr>
        <a:xfrm>
          <a:off x="0" y="3464137"/>
          <a:ext cx="61721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7B3CE5-8DF3-4387-9C40-DB891B8A3FE1}">
      <dsp:nvSpPr>
        <dsp:cNvPr id="0" name=""/>
        <dsp:cNvSpPr/>
      </dsp:nvSpPr>
      <dsp:spPr>
        <a:xfrm>
          <a:off x="0" y="3464137"/>
          <a:ext cx="6172199" cy="17307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 dirty="0"/>
        </a:p>
      </dsp:txBody>
      <dsp:txXfrm>
        <a:off x="0" y="3464137"/>
        <a:ext cx="6172199" cy="173079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5A5A5F-D747-427E-A688-9F8A65037D70}">
      <dsp:nvSpPr>
        <dsp:cNvPr id="0" name=""/>
        <dsp:cNvSpPr/>
      </dsp:nvSpPr>
      <dsp:spPr>
        <a:xfrm>
          <a:off x="1973946" y="0"/>
          <a:ext cx="3872792" cy="415915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Comic Sans MS" pitchFamily="66" charset="0"/>
            </a:rPr>
            <a:t>Behaviour</a:t>
          </a:r>
        </a:p>
      </dsp:txBody>
      <dsp:txXfrm>
        <a:off x="3368926" y="207957"/>
        <a:ext cx="1082832" cy="623872"/>
      </dsp:txXfrm>
    </dsp:sp>
    <dsp:sp modelId="{BB2B5AD9-1F4B-45E8-9AFC-5C13AC89525B}">
      <dsp:nvSpPr>
        <dsp:cNvPr id="0" name=""/>
        <dsp:cNvSpPr/>
      </dsp:nvSpPr>
      <dsp:spPr>
        <a:xfrm>
          <a:off x="2587732" y="831829"/>
          <a:ext cx="2741744" cy="33273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Comic Sans MS" pitchFamily="66" charset="0"/>
            </a:rPr>
            <a:t>Attitudes</a:t>
          </a:r>
        </a:p>
      </dsp:txBody>
      <dsp:txXfrm>
        <a:off x="3479485" y="1031469"/>
        <a:ext cx="958239" cy="598917"/>
      </dsp:txXfrm>
    </dsp:sp>
    <dsp:sp modelId="{93C7192C-C79A-4963-84F5-D35C23057795}">
      <dsp:nvSpPr>
        <dsp:cNvPr id="0" name=""/>
        <dsp:cNvSpPr/>
      </dsp:nvSpPr>
      <dsp:spPr>
        <a:xfrm>
          <a:off x="2646202" y="1663659"/>
          <a:ext cx="2495490" cy="249549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Comic Sans MS" pitchFamily="66" charset="0"/>
            </a:rPr>
            <a:t>Values</a:t>
          </a:r>
        </a:p>
      </dsp:txBody>
      <dsp:txXfrm>
        <a:off x="3312498" y="1850821"/>
        <a:ext cx="1162898" cy="561485"/>
      </dsp:txXfrm>
    </dsp:sp>
    <dsp:sp modelId="{C4592D03-7C14-4C7F-BE2C-3E998651C6D1}">
      <dsp:nvSpPr>
        <dsp:cNvPr id="0" name=""/>
        <dsp:cNvSpPr/>
      </dsp:nvSpPr>
      <dsp:spPr>
        <a:xfrm>
          <a:off x="3109872" y="2495490"/>
          <a:ext cx="1663660" cy="166366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  <a:latin typeface="Comic Sans MS" pitchFamily="66" charset="0"/>
            </a:rPr>
            <a:t>Beliefs</a:t>
          </a:r>
        </a:p>
      </dsp:txBody>
      <dsp:txXfrm>
        <a:off x="3353509" y="2911405"/>
        <a:ext cx="1176385" cy="831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43871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291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2400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15153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8119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6027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03682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51865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80883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998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42820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1/31/2021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81001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27" r:id="rId4"/>
    <p:sldLayoutId id="2147483728" r:id="rId5"/>
    <p:sldLayoutId id="2147483733" r:id="rId6"/>
    <p:sldLayoutId id="2147483729" r:id="rId7"/>
    <p:sldLayoutId id="2147483730" r:id="rId8"/>
    <p:sldLayoutId id="2147483731" r:id="rId9"/>
    <p:sldLayoutId id="2147483732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.uk/imgres?imgurl=http://www.bullybusters.org.uk/images/update_images/fight.jpg&amp;imgrefurl=http://www.bullybusters.org.uk/kids/types_of_bullying/&amp;usg=__snSaxOrNmNAI3MmNfmj9XD_MP7E=&amp;h=270&amp;w=270&amp;sz=69&amp;hl=en&amp;start=5&amp;zoom=1&amp;tbnid=OtDhRakSx1-02M:&amp;tbnh=113&amp;tbnw=113&amp;ei=rPhQT_T5DsbF0QWvwL3pCw&amp;prev=/search%3Fq%3Dbullying%26hl%3Den%26gbv%3D2%26tbm%3Disch&amp;itbs=1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www.google.co.uk/imgres?imgurl=http://www.gloucestershire.police.uk/sei/s/1976/5.gif&amp;imgrefurl=http://www.gloucestershire.police.uk/kids_aware/5.html&amp;usg=__GQ4MIhXFl-OjAd87DiYyWugghXs=&amp;h=328&amp;w=350&amp;sz=22&amp;hl=en&amp;start=1&amp;zoom=1&amp;tbnid=w3o1NcwvRa9-zM:&amp;tbnh=112&amp;tbnw=120&amp;ei=rPhQT_T5DsbF0QWvwL3pCw&amp;prev=/search%3Fq%3Dbullying%26hl%3Den%26gbv%3D2%26tbm%3Disch&amp;itbs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8.jpe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7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5.jpeg"/><Relationship Id="rId2" Type="http://schemas.openxmlformats.org/officeDocument/2006/relationships/hyperlink" Target="http://images.google.com/imgres?imgurl=http://www.kurpfalz-residenz.de/bilder/tagung_parlamentarisch.jpg&amp;imgrefurl=http://www.kurpfalz-residenz.de/bestuhlung_english.htm&amp;h=151&amp;w=250&amp;sz=8&amp;hl=en&amp;start=3&amp;tbnid=KIN2oNIUXmXRUM:&amp;tbnh=67&amp;tbnw=111&amp;prev=/images%3Fq%3Dclassroom%2Bseating%2Bplan%26svnum%3D10%26hl%3Den%26lr%3D%26rls%3DRNWE,RNWE:2006-28,RNWE: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teachersparadise.com/c/images.php?image=prods/1mhcp/0768212618" TargetMode="External"/><Relationship Id="rId5" Type="http://schemas.openxmlformats.org/officeDocument/2006/relationships/image" Target="../media/image14.jpeg"/><Relationship Id="rId4" Type="http://schemas.openxmlformats.org/officeDocument/2006/relationships/hyperlink" Target="http://www.kurpfalz-residenz.de/bilder/tagung_u-form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7" Type="http://schemas.openxmlformats.org/officeDocument/2006/relationships/image" Target="../media/image23.sv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png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3">
            <a:extLst>
              <a:ext uri="{FF2B5EF4-FFF2-40B4-BE49-F238E27FC236}">
                <a16:creationId xmlns:a16="http://schemas.microsoft.com/office/drawing/2014/main" id="{EA164D6B-6878-4B9F-A2D0-985D39B17B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 descr="Exclamation mark on a yellow background">
            <a:extLst>
              <a:ext uri="{FF2B5EF4-FFF2-40B4-BE49-F238E27FC236}">
                <a16:creationId xmlns:a16="http://schemas.microsoft.com/office/drawing/2014/main" id="{2F484758-741B-4951-BA28-2D56FEF9CD5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982" r="-1" b="-1"/>
          <a:stretch/>
        </p:blipFill>
        <p:spPr>
          <a:xfrm>
            <a:off x="1525" y="10"/>
            <a:ext cx="12188950" cy="6857990"/>
          </a:xfrm>
          <a:prstGeom prst="rect">
            <a:avLst/>
          </a:prstGeom>
        </p:spPr>
      </p:pic>
      <p:sp>
        <p:nvSpPr>
          <p:cNvPr id="30" name="Rectangle 25">
            <a:extLst>
              <a:ext uri="{FF2B5EF4-FFF2-40B4-BE49-F238E27FC236}">
                <a16:creationId xmlns:a16="http://schemas.microsoft.com/office/drawing/2014/main" id="{064738AB-B6BE-4867-889A-52CE4AC8DB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5508"/>
            <a:ext cx="4668819" cy="501689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0C8A7-B74E-4CFD-B195-656957FB8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3825" y="1709530"/>
            <a:ext cx="3754671" cy="2528515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500" b="1">
                <a:solidFill>
                  <a:schemeClr val="bg1"/>
                </a:solidFill>
              </a:rPr>
              <a:t>External Factor – Bullying</a:t>
            </a:r>
            <a:br>
              <a:rPr lang="en-GB" sz="2500" b="1">
                <a:solidFill>
                  <a:schemeClr val="bg1"/>
                </a:solidFill>
              </a:rPr>
            </a:br>
            <a:br>
              <a:rPr lang="en-GB" sz="2500" b="1">
                <a:solidFill>
                  <a:schemeClr val="bg1"/>
                </a:solidFill>
              </a:rPr>
            </a:br>
            <a:r>
              <a:rPr lang="en-GB" sz="2500" b="1">
                <a:solidFill>
                  <a:schemeClr val="bg1"/>
                </a:solidFill>
              </a:rPr>
              <a:t>SJIE 4004</a:t>
            </a:r>
            <a:br>
              <a:rPr lang="en-GB" sz="2500" b="1">
                <a:solidFill>
                  <a:schemeClr val="bg1"/>
                </a:solidFill>
              </a:rPr>
            </a:br>
            <a:r>
              <a:rPr lang="en-GB" sz="2500" b="1">
                <a:solidFill>
                  <a:schemeClr val="bg1"/>
                </a:solidFill>
              </a:rPr>
              <a:t>Lianne Bowen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7C60369F-A41B-4D6E-8990-30E2715C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6534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43555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67666E-41A0-48BB-95D6-46C38E6298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Bullying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9AF12-578A-4BCE-8436-4FE7080AF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2" y="705114"/>
            <a:ext cx="9935571" cy="3703114"/>
          </a:xfrm>
        </p:spPr>
        <p:txBody>
          <a:bodyPr>
            <a:normAutofit/>
          </a:bodyPr>
          <a:lstStyle/>
          <a:p>
            <a:r>
              <a:rPr lang="en-GB" altLang="en-US" sz="3200" spc="0" dirty="0">
                <a:latin typeface="Arial" panose="020B0604020202020204" pitchFamily="34" charset="0"/>
                <a:cs typeface="Arial" panose="020B0604020202020204" pitchFamily="34" charset="0"/>
              </a:rPr>
              <a:t>Olweus (1999)</a:t>
            </a:r>
            <a:endParaRPr lang="en-GB" alt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Aggressive behaviour where the actor or perpetrator uses his or her own body or an object (including a weapon) to inflict (relatively serious) injury or discomfort upon another individual.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35392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7C973E-B9B2-4882-97E2-72CD94822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Definition of Bullying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ADF67-F19A-49CB-9E55-C9034A6143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marL="85725" indent="23813">
              <a:lnSpc>
                <a:spcPct val="90000"/>
              </a:lnSpc>
              <a:defRPr/>
            </a:pPr>
            <a:r>
              <a:rPr 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Repeated aggressive acts against someone who cannot easily defend themselves:</a:t>
            </a:r>
          </a:p>
          <a:p>
            <a:pPr>
              <a:lnSpc>
                <a:spcPct val="90000"/>
              </a:lnSpc>
              <a:defRPr/>
            </a:pPr>
            <a:r>
              <a:rPr 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Farrington (1993): Bullying is repeated oppression of a less powerful person, physical or psychological, by a more powerful person.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Smith &amp; Sharp (1994): The systematic abuse of power.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Rigby (2002): Bullying involves a desire to hurt, a harmful action, a power imbalance, (typically) repetition, an unjust use of power, evident enjoyment by the aggressor and generally a sense of being oppressed on the part of the victim.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38538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2" descr="http://t1.gstatic.com/images?q=tbn:ANd9GcSX-cTsGsA1fClMEiMMRrsH9gIvVsaNnX9MMCV-Lclq2bWdyVOrxPrj_8w">
            <a:hlinkClick r:id="rId2"/>
            <a:extLst>
              <a:ext uri="{FF2B5EF4-FFF2-40B4-BE49-F238E27FC236}">
                <a16:creationId xmlns:a16="http://schemas.microsoft.com/office/drawing/2014/main" id="{EB6F8898-9F6A-44A1-A121-64D9633279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1353" y="2321287"/>
            <a:ext cx="3315372" cy="331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BFC828-F1AE-4F47-8AA6-D99F88386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2138902"/>
            <a:ext cx="6754447" cy="1139172"/>
          </a:xfrm>
        </p:spPr>
        <p:txBody>
          <a:bodyPr anchor="b">
            <a:normAutofit/>
          </a:bodyPr>
          <a:lstStyle/>
          <a:p>
            <a:r>
              <a:rPr lang="en-GB" dirty="0"/>
              <a:t>WHO ARE BULLIES?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43E6E68-4E7D-4AE0-A9CD-BF26A970EA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3283889"/>
            <a:ext cx="6754446" cy="2490705"/>
          </a:xfrm>
        </p:spPr>
        <p:txBody>
          <a:bodyPr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pc="0">
                <a:latin typeface="Arial" panose="020B0604020202020204" pitchFamily="34" charset="0"/>
                <a:cs typeface="Arial" panose="020B0604020202020204" pitchFamily="34" charset="0"/>
              </a:rPr>
              <a:t>Children who bully typically demonstrate a strong sense of self-esteem</a:t>
            </a: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endParaRPr lang="en-US" spc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  <a:defRPr/>
            </a:pPr>
            <a:r>
              <a:rPr lang="en-US" spc="0">
                <a:latin typeface="Arial" panose="020B0604020202020204" pitchFamily="34" charset="0"/>
                <a:cs typeface="Arial" panose="020B0604020202020204" pitchFamily="34" charset="0"/>
              </a:rPr>
              <a:t>They like to feel powerful and in control</a:t>
            </a:r>
          </a:p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29471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A6E3B-D0E0-4D2B-ACC6-8EB5EF3C4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ARE BULLIES?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8122F-A57F-4AA3-8C69-E335AA90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9838" y="705113"/>
            <a:ext cx="6986281" cy="519749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Bullies often come from homes that use physical punishment to discipline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20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Caregivers of bullies are typically uninvolved and lack warmth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20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Children who bully are often defiant toward authority figures and are apt to break rules  </a:t>
            </a:r>
          </a:p>
          <a:p>
            <a:endParaRPr lang="en-GB" dirty="0"/>
          </a:p>
        </p:txBody>
      </p:sp>
      <p:pic>
        <p:nvPicPr>
          <p:cNvPr id="4" name="Picture 2" descr="http://t1.gstatic.com/images?q=tbn:ANd9GcRAVlRz8AS9Gk0k1fdPZANHxUxviXWJAfEYv2V1IvKXSKRv4krYUBXZ2Q">
            <a:hlinkClick r:id="rId2"/>
            <a:extLst>
              <a:ext uri="{FF2B5EF4-FFF2-40B4-BE49-F238E27FC236}">
                <a16:creationId xmlns:a16="http://schemas.microsoft.com/office/drawing/2014/main" id="{C0BC3EDA-EB69-47EC-8191-2173782893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47758" y="4748300"/>
            <a:ext cx="2138362" cy="1995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3417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C7A603-E5A3-4E14-B1CC-FE3B3596EB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Who are the Victims of Bullying?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8B224-C15E-4AF0-AD89-124ED4B336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 fontScale="92500" lnSpcReduction="20000"/>
          </a:bodyPr>
          <a:lstStyle/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Children who are bullied are often insecure, socially isolated, anxious, and have low self-esteem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They are unlikely to defend themselves or retaliate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They tend to be weaker than their peers  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Parents of children who are bullied are often overprotective or enmeshed with their children</a:t>
            </a:r>
          </a:p>
          <a:p>
            <a:pPr marL="342900" indent="-342900">
              <a:lnSpc>
                <a:spcPct val="120000"/>
              </a:lnSpc>
              <a:buFont typeface="Arial" panose="020B0604020202020204" pitchFamily="34" charset="0"/>
              <a:buChar char="•"/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Children who are bullied perceive parent or teacher intervention to be ineffective and are unlikely to report the problem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7025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186DD79-F4CA-4DD7-9C78-AC180665F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1495508"/>
            <a:ext cx="4426072" cy="436806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B21C86-6EED-4578-AE81-9B8D3CEB2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1952825"/>
            <a:ext cx="3411973" cy="3635693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Typical Adult Responses to Bullying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-1"/>
            <a:ext cx="4426072" cy="1514475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514475"/>
            <a:ext cx="7765922" cy="435699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501324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51" y="5863306"/>
            <a:ext cx="12192001" cy="994694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580746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D20B56-4DFC-49B8-8FD8-473F4DEB46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7909" y="1952825"/>
            <a:ext cx="6431173" cy="363569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Bullying is often perceived as a harmless rite of passage that all children will experience.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altLang="en-US" sz="20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Unless bullying is likely to lead to physical injury, many adults believe it is best left to be resolved by children and their peers</a:t>
            </a: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altLang="en-US" sz="2000" spc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6029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2C35A2-3F03-4BAD-9441-B26784BA7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Long-Term Implications of Bullying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AF063C-1401-4CE9-A38B-A7FE1F49B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 fontScale="70000" lnSpcReduction="2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spc="0" dirty="0">
                <a:latin typeface="Arial" panose="020B0604020202020204" pitchFamily="34" charset="0"/>
                <a:cs typeface="Arial" panose="020B0604020202020204" pitchFamily="34" charset="0"/>
              </a:rPr>
              <a:t>Children who are bullies are likely experience legal or criminal problems as adults.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spc="0" dirty="0">
                <a:latin typeface="Arial" panose="020B0604020202020204" pitchFamily="34" charset="0"/>
                <a:cs typeface="Arial" panose="020B0604020202020204" pitchFamily="34" charset="0"/>
              </a:rPr>
              <a:t>Children can carry bullying behaviors into adulthood and have trouble in forming and maintaining relationships.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spc="0" dirty="0">
                <a:latin typeface="Arial" panose="020B0604020202020204" pitchFamily="34" charset="0"/>
                <a:cs typeface="Arial" panose="020B0604020202020204" pitchFamily="34" charset="0"/>
              </a:rPr>
              <a:t>Children who are bullied often experience low self-esteem and depression even into adulthood.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600" spc="0" dirty="0">
                <a:latin typeface="Arial" panose="020B0604020202020204" pitchFamily="34" charset="0"/>
                <a:cs typeface="Arial" panose="020B0604020202020204" pitchFamily="34" charset="0"/>
              </a:rPr>
              <a:t>Children who are bullied perceive school as an unsafe place and are likely to miss more days of school than their peers, as a result their education is negatively affected.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altLang="en-US" sz="20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3992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range colored pencil standing out from the crowd of black pencils">
            <a:extLst>
              <a:ext uri="{FF2B5EF4-FFF2-40B4-BE49-F238E27FC236}">
                <a16:creationId xmlns:a16="http://schemas.microsoft.com/office/drawing/2014/main" id="{98738AC7-A214-4A7C-8BF0-B466E58C43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9" r="36467" b="-1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3CFF0-E7C7-453D-BE07-2ACD434DA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anchor="b"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2800"/>
              <a:t>Responding to the Problem of Bullying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8A340-F141-40B1-BB60-D8A81A242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1940001"/>
            <a:ext cx="6754446" cy="3834594"/>
          </a:xfrm>
        </p:spPr>
        <p:txBody>
          <a:bodyPr anchor="t">
            <a:normAutofit/>
          </a:bodyPr>
          <a:lstStyle/>
          <a:p>
            <a:r>
              <a:rPr lang="en-US" altLang="en-US" dirty="0"/>
              <a:t>Develop a school-wide bullying policy to: 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Raise awareness of teachers and administrators.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Create a framework for responding to bullying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Improve overall school environment.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Ensure change is occurring in the classroom.</a:t>
            </a:r>
          </a:p>
          <a:p>
            <a:pPr marL="457200" lvl="1" indent="-457200">
              <a:buFont typeface="Arial" panose="020B0604020202020204" pitchFamily="34" charset="0"/>
              <a:buChar char="•"/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Empower students through programs such as peer counseling, mediation, or conflict resolution.</a:t>
            </a:r>
            <a:endParaRPr lang="en-US" alt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846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range colored pencil standing out from the crowd of black pencils">
            <a:extLst>
              <a:ext uri="{FF2B5EF4-FFF2-40B4-BE49-F238E27FC236}">
                <a16:creationId xmlns:a16="http://schemas.microsoft.com/office/drawing/2014/main" id="{98738AC7-A214-4A7C-8BF0-B466E58C43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39" r="36467" b="-1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03CFF0-E7C7-453D-BE07-2ACD434DA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anchor="b"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2800"/>
              <a:t>Responding to the Problem of Bullying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8A340-F141-40B1-BB60-D8A81A2425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1940001"/>
            <a:ext cx="6754446" cy="3834594"/>
          </a:xfrm>
        </p:spPr>
        <p:txBody>
          <a:bodyPr anchor="t">
            <a:normAutofit fontScale="62500" lnSpcReduction="20000"/>
          </a:bodyPr>
          <a:lstStyle/>
          <a:p>
            <a:r>
              <a:rPr lang="en-US" altLang="en-US" sz="2900" dirty="0"/>
              <a:t>Develop a school-wide bullying policy to: </a:t>
            </a:r>
          </a:p>
          <a:p>
            <a:r>
              <a:rPr lang="en-US" altLang="en-US" sz="2200" dirty="0"/>
              <a:t>Implement classroom curriculum:</a:t>
            </a:r>
          </a:p>
          <a:p>
            <a:pPr marL="342900" lvl="1" indent="-342900">
              <a:buClr>
                <a:srgbClr val="003300"/>
              </a:buClr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</a:rPr>
              <a:t>Develop classroom rules against bullying</a:t>
            </a:r>
          </a:p>
          <a:p>
            <a:pPr marL="342900" lvl="1" indent="-342900">
              <a:buClr>
                <a:srgbClr val="003300"/>
              </a:buClr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</a:rPr>
              <a:t>Develop cooperative learning projects that encourage teamwork and reduce social isolation</a:t>
            </a:r>
          </a:p>
          <a:p>
            <a:pPr marL="342900" lvl="1" indent="-342900">
              <a:buClr>
                <a:srgbClr val="003300"/>
              </a:buClr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</a:rPr>
              <a:t>Create activities or assignments that teach problem-solving  or conflict-resolution skills</a:t>
            </a:r>
          </a:p>
          <a:p>
            <a:pPr marL="342900" lvl="1" indent="-342900">
              <a:buClr>
                <a:srgbClr val="003300"/>
              </a:buClr>
              <a:buFont typeface="Arial" panose="020B0604020202020204" pitchFamily="34" charset="0"/>
              <a:buChar char="•"/>
            </a:pPr>
            <a:r>
              <a:rPr lang="en-US" altLang="en-US" sz="2400" dirty="0">
                <a:solidFill>
                  <a:schemeClr val="tx1"/>
                </a:solidFill>
              </a:rPr>
              <a:t>Participate in role-playing or other activities to help children understand the perspectives of others and identify feelings </a:t>
            </a:r>
            <a:r>
              <a:rPr lang="en-US" altLang="en-US" sz="2400" dirty="0"/>
              <a:t>	</a:t>
            </a:r>
          </a:p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3647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3D1449-88CD-470E-B826-1B121E1B524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157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979C89-0EC5-480D-AF6E-A752B46717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8382" y="2092924"/>
            <a:ext cx="7030266" cy="2658269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3200" b="1" dirty="0"/>
              <a:t>Restorative Practice </a:t>
            </a:r>
            <a:br>
              <a:rPr lang="en-GB" sz="3200" b="1" dirty="0"/>
            </a:br>
            <a:r>
              <a:rPr lang="en-GB" sz="3200" b="1" dirty="0"/>
              <a:t>The School Perspective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7885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402010-306C-4B8E-A83A-B5342F7EC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Restorative Justice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A4C92C-3A26-4590-8131-90F1357039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7"/>
            <a:ext cx="9935571" cy="3426158"/>
          </a:xfrm>
        </p:spPr>
        <p:txBody>
          <a:bodyPr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Restorative Justice is an approach to inappropriate behaviour which puts repairing harm done to relationships and people over and above the need for assigning blame and dispensing punishment (Wright, 1999).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3500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Picture 4" descr="White paper ships being led by a yellow ship">
            <a:extLst>
              <a:ext uri="{FF2B5EF4-FFF2-40B4-BE49-F238E27FC236}">
                <a16:creationId xmlns:a16="http://schemas.microsoft.com/office/drawing/2014/main" id="{F81E0F31-C41B-4A88-A349-10124F04689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575" r="2012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26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4DEC99-BFEB-4BF4-8417-4C0A7FCF1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anchor="b">
            <a:normAutofit/>
          </a:bodyPr>
          <a:lstStyle/>
          <a:p>
            <a:r>
              <a:rPr lang="en-GB" dirty="0"/>
              <a:t>Restorative Practice</a:t>
            </a:r>
          </a:p>
        </p:txBody>
      </p:sp>
      <p:sp>
        <p:nvSpPr>
          <p:cNvPr id="27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A1F393-1A4D-40A7-BD0A-8C9D9AA4F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1940001"/>
            <a:ext cx="6754446" cy="3834594"/>
          </a:xfrm>
        </p:spPr>
        <p:txBody>
          <a:bodyPr anchor="t"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Restorative Practice is a way of acknowledging the central importance of effective relationships in school. It emphasises developing respect, empathy, responsibility and self regulation (Hendry, 2009).</a:t>
            </a:r>
          </a:p>
          <a:p>
            <a:endParaRPr lang="en-GB" dirty="0"/>
          </a:p>
        </p:txBody>
      </p:sp>
      <p:sp>
        <p:nvSpPr>
          <p:cNvPr id="28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9119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78FDA002-823E-4BB1-ACCB-0D36F4E95D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450852"/>
              </p:ext>
            </p:extLst>
          </p:nvPr>
        </p:nvGraphicFramePr>
        <p:xfrm>
          <a:off x="5388014" y="961328"/>
          <a:ext cx="6172200" cy="51974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3755104F-78DC-4521-A91C-06B6974FA8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6265970"/>
              </p:ext>
            </p:extLst>
          </p:nvPr>
        </p:nvGraphicFramePr>
        <p:xfrm>
          <a:off x="-1611087" y="1341764"/>
          <a:ext cx="8283349" cy="415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11" name="Picture 4" descr="http://2.bp.blogspot.com/_1RIweY_B6oU/TIAeB6_8LaI/AAAAAAAAACE/e2oofctosT8/s1600/kids+shaking+hands.jpg">
            <a:extLst>
              <a:ext uri="{FF2B5EF4-FFF2-40B4-BE49-F238E27FC236}">
                <a16:creationId xmlns:a16="http://schemas.microsoft.com/office/drawing/2014/main" id="{36B77C9C-2FC7-4519-949E-7E9BD901DA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2887" y="4797425"/>
            <a:ext cx="1603664" cy="1825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2" descr="http://metrouk2.files.wordpress.com/2012/12/elib_3256219-e1355940729406.jpg">
            <a:extLst>
              <a:ext uri="{FF2B5EF4-FFF2-40B4-BE49-F238E27FC236}">
                <a16:creationId xmlns:a16="http://schemas.microsoft.com/office/drawing/2014/main" id="{2013A50D-A21F-43CE-8375-E6CEA76515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7089" y="4511753"/>
            <a:ext cx="1830387" cy="183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73271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4" descr="White puzzle with one red piece">
            <a:extLst>
              <a:ext uri="{FF2B5EF4-FFF2-40B4-BE49-F238E27FC236}">
                <a16:creationId xmlns:a16="http://schemas.microsoft.com/office/drawing/2014/main" id="{968FB8F1-E9EA-4AD1-BCC1-DA517CBB46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539" r="25934"/>
          <a:stretch/>
        </p:blipFill>
        <p:spPr>
          <a:xfrm>
            <a:off x="20" y="719747"/>
            <a:ext cx="4458058" cy="5389675"/>
          </a:xfrm>
          <a:prstGeom prst="rect">
            <a:avLst/>
          </a:prstGeom>
        </p:spPr>
      </p:pic>
      <p:sp>
        <p:nvSpPr>
          <p:cNvPr id="27" name="Rectangle 12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3A1296-0AAE-498F-AA1E-5B868164A3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/>
              <a:t>Restorative Approaches</a:t>
            </a:r>
          </a:p>
        </p:txBody>
      </p:sp>
      <p:sp>
        <p:nvSpPr>
          <p:cNvPr id="29" name="Rectangle 1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54E9C8-44EB-4831-94B3-24EF5E3C7F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046914"/>
            <a:ext cx="6627226" cy="3727680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30000"/>
              </a:lnSpc>
              <a:spcBef>
                <a:spcPct val="0"/>
              </a:spcBef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Schools use many Restorative Approaches: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Buddying and Befriending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Mentoring and Modelling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Circle time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Check-in and Debrief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Support Partners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Reflection time</a:t>
            </a:r>
          </a:p>
          <a:p>
            <a:pPr marL="342900" indent="-342900">
              <a:lnSpc>
                <a:spcPct val="13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000" spc="0" dirty="0">
                <a:latin typeface="Arial" panose="020B0604020202020204" pitchFamily="34" charset="0"/>
                <a:cs typeface="Arial" panose="020B0604020202020204" pitchFamily="34" charset="0"/>
              </a:rPr>
              <a:t>Curriculum-based Programmes in Emotional Literacy and Intelligence</a:t>
            </a:r>
          </a:p>
          <a:p>
            <a:pPr>
              <a:lnSpc>
                <a:spcPct val="130000"/>
              </a:lnSpc>
            </a:pPr>
            <a:endParaRPr lang="en-GB" sz="1500" dirty="0"/>
          </a:p>
        </p:txBody>
      </p:sp>
      <p:sp>
        <p:nvSpPr>
          <p:cNvPr id="30" name="Rectangle 18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0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46088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DBD81-5B97-416F-8EBA-00C77223C6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3 R’s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8E889-677D-4976-9626-26D8CF507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Acknowledge </a:t>
            </a:r>
            <a:r>
              <a:rPr lang="en-GB" altLang="en-US" sz="2400" i="1" spc="0" dirty="0">
                <a:solidFill>
                  <a:srgbClr val="006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RESPONSIBILITY</a:t>
            </a: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 for the incident</a:t>
            </a: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alt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Make </a:t>
            </a:r>
            <a:r>
              <a:rPr lang="en-GB" altLang="en-US" sz="2400" i="1" spc="0" dirty="0">
                <a:solidFill>
                  <a:srgbClr val="006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REPARATION</a:t>
            </a: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 to victims</a:t>
            </a: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alt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Begin the process of </a:t>
            </a:r>
            <a:r>
              <a:rPr lang="en-GB" altLang="en-US" sz="2400" i="1" spc="0" dirty="0">
                <a:solidFill>
                  <a:srgbClr val="0066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REINTEGRATION</a:t>
            </a: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 back into the school community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69183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-2946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724838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E71083-30C6-46D2-94A7-C3C6E70C0A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2" y="4872251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Restorative Practice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4790620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B66C8-F48E-4C9A-981B-E584B82ECF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2" y="705114"/>
            <a:ext cx="9935571" cy="3703114"/>
          </a:xfrm>
        </p:spPr>
        <p:txBody>
          <a:bodyPr>
            <a:normAutofit/>
          </a:bodyPr>
          <a:lstStyle/>
          <a:p>
            <a:pPr>
              <a:spcBef>
                <a:spcPct val="0"/>
              </a:spcBef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Restorative approaches provide means by which children can learn to communicate effectively and build harmonious relationships with each other.</a:t>
            </a:r>
          </a:p>
          <a:p>
            <a:pPr>
              <a:spcBef>
                <a:spcPct val="0"/>
              </a:spcBef>
            </a:pPr>
            <a:endParaRPr lang="en-GB" alt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0"/>
              </a:spcBef>
            </a:pPr>
            <a:r>
              <a:rPr lang="en-GB" alt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An excellent preparation for responsible citizenship in the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66197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ED69555-EE48-4B19-812B-4E1068DBF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B72EEBA-3A5D-41CE-8465-A45A0F6567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A22F210-7186-4074-94C5-FAD2C2EB15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Desks in empty classroom">
            <a:extLst>
              <a:ext uri="{FF2B5EF4-FFF2-40B4-BE49-F238E27FC236}">
                <a16:creationId xmlns:a16="http://schemas.microsoft.com/office/drawing/2014/main" id="{F17D36AA-3667-4E17-A97E-ACB556B3BC8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674" b="11326"/>
          <a:stretch/>
        </p:blipFill>
        <p:spPr>
          <a:xfrm>
            <a:off x="20" y="-2"/>
            <a:ext cx="12191980" cy="6858002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1C4FED8-D85F-4B52-875F-AB6873B50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68639" cy="6858000"/>
          </a:xfrm>
          <a:prstGeom prst="rect">
            <a:avLst/>
          </a:prstGeom>
          <a:gradFill>
            <a:gsLst>
              <a:gs pos="58000">
                <a:schemeClr val="tx1">
                  <a:alpha val="55000"/>
                </a:schemeClr>
              </a:gs>
              <a:gs pos="33000">
                <a:schemeClr val="tx1">
                  <a:alpha val="40000"/>
                </a:schemeClr>
              </a:gs>
              <a:gs pos="3000">
                <a:schemeClr val="tx1">
                  <a:alpha val="0"/>
                </a:schemeClr>
              </a:gs>
              <a:gs pos="100000">
                <a:schemeClr val="tx1">
                  <a:alpha val="5500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E56ED9-E518-4E36-8069-BCAFCE51D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5663" y="863600"/>
            <a:ext cx="6007100" cy="3366494"/>
          </a:xfrm>
        </p:spPr>
        <p:txBody>
          <a:bodyPr vert="horz" lIns="109728" tIns="109728" rIns="109728" bIns="91440" rtlCol="0" anchor="b"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6000" b="0" cap="all" dirty="0">
                <a:solidFill>
                  <a:schemeClr val="bg1"/>
                </a:solidFill>
              </a:rPr>
              <a:t>Classroom Management</a:t>
            </a:r>
          </a:p>
        </p:txBody>
      </p:sp>
    </p:spTree>
    <p:extLst>
      <p:ext uri="{BB962C8B-B14F-4D97-AF65-F5344CB8AC3E}">
        <p14:creationId xmlns:p14="http://schemas.microsoft.com/office/powerpoint/2010/main" val="30262966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C094C770-94F7-45C9-AF0D-CF8C2B7366F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8" r="26959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E066C8-CA46-46E6-B46C-87D17395F9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anchor="b">
            <a:normAutofit/>
          </a:bodyPr>
          <a:lstStyle/>
          <a:p>
            <a:r>
              <a:rPr lang="en-GB" dirty="0" err="1"/>
              <a:t>Defintion</a:t>
            </a:r>
            <a:endParaRPr lang="en-GB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7B4AA-C45B-45CC-BEED-2AA5B5CB8C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1940001"/>
            <a:ext cx="6754446" cy="3834594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dirty="0">
                <a:cs typeface="Arial" charset="0"/>
              </a:rPr>
              <a:t>…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involves a positive classroom environment, appropriate standards of behaviour for students, student engagement, and effective management of routines and transitions</a:t>
            </a:r>
          </a:p>
          <a:p>
            <a:pPr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Vijayasekar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2000)</a:t>
            </a:r>
          </a:p>
          <a:p>
            <a:endParaRPr lang="en-GB" dirty="0"/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58777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EA232DF-44EE-4A6F-92A3-7DA08FCEEB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6970" r="-1" b="-1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E1BBBE-A7CD-4388-90AC-09A936E4A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2355" y="-222006"/>
            <a:ext cx="6754447" cy="1471622"/>
          </a:xfrm>
        </p:spPr>
        <p:txBody>
          <a:bodyPr anchor="b">
            <a:normAutofit/>
          </a:bodyPr>
          <a:lstStyle/>
          <a:p>
            <a:r>
              <a:rPr lang="en-GB" dirty="0"/>
              <a:t>Role of the Teacher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DFB7CE-B23F-4B02-9DB5-611AD035DA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6" y="1400961"/>
            <a:ext cx="7429367" cy="4605556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Classroom management	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Dissemination of knowledge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Development of learning skill</a:t>
            </a:r>
          </a:p>
          <a:p>
            <a:pPr lvl="1">
              <a:lnSpc>
                <a:spcPct val="130000"/>
              </a:lnSpc>
            </a:pPr>
            <a:r>
              <a:rPr lang="en-GB" altLang="en-US" b="1" spc="0" dirty="0">
                <a:latin typeface="Arial" panose="020B0604020202020204" pitchFamily="34" charset="0"/>
                <a:cs typeface="Arial" panose="020B0604020202020204" pitchFamily="34" charset="0"/>
              </a:rPr>
              <a:t>	(McKenzie, 1998)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altLang="en-US" sz="16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Motivators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Counsellors</a:t>
            </a:r>
          </a:p>
          <a:p>
            <a:pPr>
              <a:lnSpc>
                <a:spcPct val="130000"/>
              </a:lnSpc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	(Biggs &amp; Moore,1993; Harden &amp; Crosby, 2000)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altLang="en-US" sz="16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altLang="en-US" sz="1600" spc="0" dirty="0">
                <a:latin typeface="Arial" panose="020B0604020202020204" pitchFamily="34" charset="0"/>
                <a:cs typeface="Arial" panose="020B0604020202020204" pitchFamily="34" charset="0"/>
              </a:rPr>
              <a:t>Promote development of whole child </a:t>
            </a:r>
          </a:p>
          <a:p>
            <a:pPr>
              <a:lnSpc>
                <a:spcPct val="130000"/>
              </a:lnSpc>
            </a:pPr>
            <a:endParaRPr lang="en-GB" sz="11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49210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60D17-0885-42CD-82D3-B9D7B869D8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you Cannot Control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21AF2-A48C-4B8F-9075-C449E7E70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Students 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endParaRPr 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Class Size (Finn &amp; </a:t>
            </a:r>
            <a:r>
              <a:rPr lang="en-US" sz="2400" spc="0" dirty="0" err="1">
                <a:latin typeface="Arial" panose="020B0604020202020204" pitchFamily="34" charset="0"/>
                <a:cs typeface="Arial" panose="020B0604020202020204" pitchFamily="34" charset="0"/>
              </a:rPr>
              <a:t>Panozzo</a:t>
            </a: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, 2004)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endParaRPr 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Time of Day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defRPr/>
            </a:pPr>
            <a:endParaRPr 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80000"/>
              <a:buFont typeface="Wingdings" pitchFamily="2" charset="2"/>
              <a:buChar char="Ø"/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Interruptions (Fontana, 1995)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2411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agung_parlamentarisch">
            <a:hlinkClick r:id="rId2"/>
            <a:extLst>
              <a:ext uri="{FF2B5EF4-FFF2-40B4-BE49-F238E27FC236}">
                <a16:creationId xmlns:a16="http://schemas.microsoft.com/office/drawing/2014/main" id="{5DAC722A-3490-4AC0-B1C0-C7FC885334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5481" y="1222788"/>
            <a:ext cx="2726912" cy="1645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tagung_u-form">
            <a:hlinkClick r:id="rId4"/>
            <a:extLst>
              <a:ext uri="{FF2B5EF4-FFF2-40B4-BE49-F238E27FC236}">
                <a16:creationId xmlns:a16="http://schemas.microsoft.com/office/drawing/2014/main" id="{7630EA8B-519E-4CF9-B72B-69FAF472C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6003" y="3983327"/>
            <a:ext cx="2726822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70F3F-4F3F-46AC-AE72-513454D61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 dirty="0"/>
              <a:t>…Things You Can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F6B8F0-FF9A-4303-8304-F5D05FD16C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3505938"/>
          </a:xfrm>
        </p:spPr>
        <p:txBody>
          <a:bodyPr anchor="t">
            <a:normAutofit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1500" spc="0" dirty="0"/>
              <a:t>Seating                         </a:t>
            </a:r>
          </a:p>
          <a:p>
            <a:pPr>
              <a:lnSpc>
                <a:spcPct val="130000"/>
              </a:lnSpc>
            </a:pPr>
            <a:r>
              <a:rPr lang="en-US" altLang="en-US" sz="1500" spc="0" dirty="0"/>
              <a:t>	(Cowley, 2002)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altLang="en-US" sz="1500" spc="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1500" spc="0" dirty="0"/>
              <a:t>Rules and Consequences</a:t>
            </a:r>
          </a:p>
          <a:p>
            <a:pPr>
              <a:lnSpc>
                <a:spcPct val="130000"/>
              </a:lnSpc>
            </a:pPr>
            <a:r>
              <a:rPr lang="en-US" altLang="en-US" sz="1500" spc="0" dirty="0"/>
              <a:t>	(Wong &amp; Wong, 2005)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US" altLang="en-US" sz="1500" spc="0" dirty="0"/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1500" spc="0" dirty="0"/>
              <a:t>Procedures</a:t>
            </a:r>
          </a:p>
          <a:p>
            <a:pPr>
              <a:lnSpc>
                <a:spcPct val="130000"/>
              </a:lnSpc>
            </a:pPr>
            <a:r>
              <a:rPr lang="en-US" altLang="en-US" sz="1500" spc="0" dirty="0"/>
              <a:t>	(</a:t>
            </a:r>
            <a:r>
              <a:rPr lang="en-US" altLang="en-US" sz="1500" spc="0" dirty="0" err="1"/>
              <a:t>Supon</a:t>
            </a:r>
            <a:r>
              <a:rPr lang="en-US" altLang="en-US" sz="1500" spc="0" dirty="0"/>
              <a:t>, 2004)</a:t>
            </a:r>
            <a:endParaRPr lang="en-GB" altLang="en-US" sz="1500" spc="0" dirty="0"/>
          </a:p>
          <a:p>
            <a:pPr>
              <a:lnSpc>
                <a:spcPct val="130000"/>
              </a:lnSpc>
            </a:pPr>
            <a:endParaRPr lang="en-GB" sz="1500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4E07B90-9F6E-4593-8540-FD238BF52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382580"/>
            <a:ext cx="4443984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Picture 5" descr="0768212618">
            <a:hlinkClick r:id="rId6"/>
            <a:extLst>
              <a:ext uri="{FF2B5EF4-FFF2-40B4-BE49-F238E27FC236}">
                <a16:creationId xmlns:a16="http://schemas.microsoft.com/office/drawing/2014/main" id="{1ECE4392-7B93-406B-848D-200730085E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77680" y="4032331"/>
            <a:ext cx="1687814" cy="19096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319178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FC8CB6-FBEB-425A-9874-9455EB44A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Space and Mobility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A2496-FA96-42CF-904B-CBA59F9BF6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371" y="2702256"/>
            <a:ext cx="9935571" cy="4155743"/>
          </a:xfrm>
        </p:spPr>
        <p:txBody>
          <a:bodyPr anchor="t">
            <a:normAutofit fontScale="700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Separate disruptive students 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Seat away from the window 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Only relevant materials on desk  (</a:t>
            </a:r>
            <a:r>
              <a:rPr lang="en-US" altLang="en-US" sz="4500" spc="0" dirty="0" err="1">
                <a:latin typeface="Arial" panose="020B0604020202020204" pitchFamily="34" charset="0"/>
                <a:cs typeface="Arial" panose="020B0604020202020204" pitchFamily="34" charset="0"/>
              </a:rPr>
              <a:t>Rimm</a:t>
            </a:r>
            <a:r>
              <a:rPr lang="en-US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-Kaufman et al., 2005)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Clear view</a:t>
            </a: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US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Limit time behind desk </a:t>
            </a:r>
            <a:r>
              <a:rPr lang="en-GB" altLang="en-US" sz="4500" spc="0" dirty="0">
                <a:latin typeface="Arial" panose="020B0604020202020204" pitchFamily="34" charset="0"/>
                <a:cs typeface="Arial" panose="020B0604020202020204" pitchFamily="34" charset="0"/>
              </a:rPr>
              <a:t>(Fontana, 1995)</a:t>
            </a:r>
          </a:p>
          <a:p>
            <a:pPr>
              <a:lnSpc>
                <a:spcPct val="130000"/>
              </a:lnSpc>
            </a:pP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9871126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Toy plastic numbers">
            <a:extLst>
              <a:ext uri="{FF2B5EF4-FFF2-40B4-BE49-F238E27FC236}">
                <a16:creationId xmlns:a16="http://schemas.microsoft.com/office/drawing/2014/main" id="{DA6AF43E-18F3-43E0-8204-EAC0FA6A83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715" r="18872" b="-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0"/>
            <a:ext cx="7765922" cy="616761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10B9A8-6200-4E7D-8B59-CB25841A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4634" y="332450"/>
            <a:ext cx="6754447" cy="1471622"/>
          </a:xfrm>
        </p:spPr>
        <p:txBody>
          <a:bodyPr anchor="b">
            <a:normAutofit/>
          </a:bodyPr>
          <a:lstStyle/>
          <a:p>
            <a:r>
              <a:rPr lang="en-GB" dirty="0"/>
              <a:t>Disruptions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753806"/>
            <a:ext cx="4425696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97475-4B50-40B9-BC46-8047CC1437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94637" y="1940001"/>
            <a:ext cx="6754446" cy="3834594"/>
          </a:xfrm>
        </p:spPr>
        <p:txBody>
          <a:bodyPr anchor="t">
            <a:norm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90000"/>
              <a:buBlip>
                <a:blip r:embed="rId3"/>
              </a:buBlip>
              <a:defRPr/>
            </a:pPr>
            <a:r>
              <a:rPr lang="en-US" sz="2400" dirty="0">
                <a:cs typeface="Arial" charset="0"/>
              </a:rPr>
              <a:t> </a:t>
            </a: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Actively hamper the ability of the other  students to learn and of instructors to teach</a:t>
            </a:r>
          </a:p>
          <a:p>
            <a:pPr>
              <a:spcBef>
                <a:spcPct val="20000"/>
              </a:spcBef>
              <a:buClr>
                <a:schemeClr val="hlink"/>
              </a:buClr>
              <a:buSzPct val="90000"/>
              <a:defRPr/>
            </a:pPr>
            <a:endParaRPr lang="en-US" sz="2400" spc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ct val="20000"/>
              </a:spcBef>
              <a:buClr>
                <a:schemeClr val="hlink"/>
              </a:buClr>
              <a:buSzPct val="90000"/>
              <a:buBlip>
                <a:blip r:embed="rId3"/>
              </a:buBlip>
              <a:defRPr/>
            </a:pPr>
            <a:r>
              <a:rPr lang="en-US" sz="2400" spc="0" dirty="0">
                <a:latin typeface="Arial" panose="020B0604020202020204" pitchFamily="34" charset="0"/>
                <a:cs typeface="Arial" panose="020B0604020202020204" pitchFamily="34" charset="0"/>
              </a:rPr>
              <a:t>Apply to behavior that persistently or grossly interferes with academic and admin activities.</a:t>
            </a:r>
          </a:p>
          <a:p>
            <a:endParaRPr lang="en-GB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21236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3472131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1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5340669" y="652988"/>
            <a:ext cx="6621003" cy="5552024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589632" y="662507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Assessment 1 </a:t>
              </a: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– 50%</a:t>
              </a: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lvl="0" indent="0" algn="l" defTabSz="8890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Written Assignment (1500 words)</a:t>
              </a:r>
              <a:endParaRPr lang="en-US" sz="20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Essay Question: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kern="1200" dirty="0">
                  <a:latin typeface="Arial" panose="020B0604020202020204" pitchFamily="34" charset="0"/>
                  <a:cs typeface="Arial" panose="020B0604020202020204" pitchFamily="34" charset="0"/>
                </a:rPr>
                <a:t>Discuss a range of factors that influence children’s behaviour (both positively and negatively) in a learning environment.</a:t>
              </a:r>
              <a:endParaRPr lang="en-US" sz="1800" kern="12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1" kern="1200" dirty="0">
                  <a:latin typeface="Arial" panose="020B0604020202020204" pitchFamily="34" charset="0"/>
                  <a:cs typeface="Arial" panose="020B0604020202020204" pitchFamily="34" charset="0"/>
                </a:rPr>
                <a:t>Submission Date: </a:t>
              </a:r>
            </a:p>
            <a:p>
              <a:pPr marL="0" lvl="0" indent="0" algn="l" defTabSz="8001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14</a:t>
              </a:r>
              <a:r>
                <a:rPr lang="en-GB" sz="1800" b="0" kern="1200" baseline="30000" dirty="0">
                  <a:latin typeface="Arial" panose="020B0604020202020204" pitchFamily="34" charset="0"/>
                  <a:cs typeface="Arial" panose="020B0604020202020204" pitchFamily="34" charset="0"/>
                </a:rPr>
                <a:t>th</a:t>
              </a:r>
              <a:r>
                <a:rPr lang="en-GB" sz="1800" b="0" kern="1200" dirty="0">
                  <a:latin typeface="Arial" panose="020B0604020202020204" pitchFamily="34" charset="0"/>
                  <a:cs typeface="Arial" panose="020B0604020202020204" pitchFamily="34" charset="0"/>
                </a:rPr>
                <a:t> March 2021 (23:59</a:t>
              </a:r>
              <a:r>
                <a:rPr lang="en-GB" sz="1800" b="0" kern="1200" dirty="0"/>
                <a:t>)</a:t>
              </a:r>
              <a:endParaRPr lang="en-US" sz="1800" b="0" kern="1200" dirty="0"/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18736" y="492544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27326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CCE39-DF1D-4001-914D-C4A366228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672" y="643467"/>
            <a:ext cx="3720356" cy="5571066"/>
          </a:xfrm>
        </p:spPr>
        <p:txBody>
          <a:bodyPr>
            <a:normAutofit/>
          </a:bodyPr>
          <a:lstStyle/>
          <a:p>
            <a:r>
              <a:rPr lang="en-GB" sz="34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 2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D2083818-DEC7-4CE4-AC90-A421421CB985}"/>
              </a:ext>
            </a:extLst>
          </p:cNvPr>
          <p:cNvGrpSpPr/>
          <p:nvPr/>
        </p:nvGrpSpPr>
        <p:grpSpPr>
          <a:xfrm>
            <a:off x="5407781" y="662509"/>
            <a:ext cx="6621003" cy="5552024"/>
            <a:chOff x="4589632" y="653693"/>
            <a:chExt cx="6621003" cy="5552024"/>
          </a:xfrm>
        </p:grpSpPr>
        <p:sp>
          <p:nvSpPr>
            <p:cNvPr id="7" name="Rectangle: Rounded Corners 6">
              <a:extLst>
                <a:ext uri="{FF2B5EF4-FFF2-40B4-BE49-F238E27FC236}">
                  <a16:creationId xmlns:a16="http://schemas.microsoft.com/office/drawing/2014/main" id="{BA82C5D6-8CAD-4A8C-B5DA-C9AC5241026E}"/>
                </a:ext>
              </a:extLst>
            </p:cNvPr>
            <p:cNvSpPr/>
            <p:nvPr/>
          </p:nvSpPr>
          <p:spPr>
            <a:xfrm>
              <a:off x="4589632" y="662507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Rectangle 7" descr="Calculator">
              <a:extLst>
                <a:ext uri="{FF2B5EF4-FFF2-40B4-BE49-F238E27FC236}">
                  <a16:creationId xmlns:a16="http://schemas.microsoft.com/office/drawing/2014/main" id="{6EF11111-6643-418B-89D0-FCA88630B460}"/>
                </a:ext>
              </a:extLst>
            </p:cNvPr>
            <p:cNvSpPr/>
            <p:nvPr/>
          </p:nvSpPr>
          <p:spPr>
            <a:xfrm>
              <a:off x="5068724" y="1018856"/>
              <a:ext cx="871075" cy="871075"/>
            </a:xfrm>
            <a:prstGeom prst="rect">
              <a:avLst/>
            </a:prstGeom>
            <a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2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A95E53B1-3E47-4217-A819-E6A4419773EB}"/>
                </a:ext>
              </a:extLst>
            </p:cNvPr>
            <p:cNvSpPr/>
            <p:nvPr/>
          </p:nvSpPr>
          <p:spPr>
            <a:xfrm>
              <a:off x="6090574" y="653693"/>
              <a:ext cx="2836678" cy="1583774"/>
            </a:xfrm>
            <a:custGeom>
              <a:avLst/>
              <a:gdLst>
                <a:gd name="connsiteX0" fmla="*/ 0 w 2836678"/>
                <a:gd name="connsiteY0" fmla="*/ 0 h 1583774"/>
                <a:gd name="connsiteX1" fmla="*/ 2836678 w 2836678"/>
                <a:gd name="connsiteY1" fmla="*/ 0 h 1583774"/>
                <a:gd name="connsiteX2" fmla="*/ 2836678 w 2836678"/>
                <a:gd name="connsiteY2" fmla="*/ 1583774 h 1583774"/>
                <a:gd name="connsiteX3" fmla="*/ 0 w 2836678"/>
                <a:gd name="connsiteY3" fmla="*/ 1583774 h 1583774"/>
                <a:gd name="connsiteX4" fmla="*/ 0 w 283667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36678" h="1583774">
                  <a:moveTo>
                    <a:pt x="0" y="0"/>
                  </a:moveTo>
                  <a:lnTo>
                    <a:pt x="2836678" y="0"/>
                  </a:lnTo>
                  <a:lnTo>
                    <a:pt x="283667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Assessment </a:t>
              </a:r>
              <a:r>
                <a:rPr lang="en-GB" b="1" dirty="0"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2</a:t>
              </a: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– 50%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78C00E0-0C07-43E6-B933-60E00B2D5F64}"/>
                </a:ext>
              </a:extLst>
            </p:cNvPr>
            <p:cNvSpPr/>
            <p:nvPr/>
          </p:nvSpPr>
          <p:spPr>
            <a:xfrm>
              <a:off x="6269909" y="1870703"/>
              <a:ext cx="4230913" cy="75103"/>
            </a:xfrm>
            <a:custGeom>
              <a:avLst/>
              <a:gdLst>
                <a:gd name="connsiteX0" fmla="*/ 0 w 4230913"/>
                <a:gd name="connsiteY0" fmla="*/ 0 h 75103"/>
                <a:gd name="connsiteX1" fmla="*/ 4230913 w 4230913"/>
                <a:gd name="connsiteY1" fmla="*/ 0 h 75103"/>
                <a:gd name="connsiteX2" fmla="*/ 4230913 w 4230913"/>
                <a:gd name="connsiteY2" fmla="*/ 75103 h 75103"/>
                <a:gd name="connsiteX3" fmla="*/ 0 w 4230913"/>
                <a:gd name="connsiteY3" fmla="*/ 75103 h 75103"/>
                <a:gd name="connsiteX4" fmla="*/ 0 w 4230913"/>
                <a:gd name="connsiteY4" fmla="*/ 0 h 75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230913" h="75103">
                  <a:moveTo>
                    <a:pt x="0" y="0"/>
                  </a:moveTo>
                  <a:lnTo>
                    <a:pt x="4230913" y="0"/>
                  </a:lnTo>
                  <a:lnTo>
                    <a:pt x="4230913" y="75103"/>
                  </a:lnTo>
                  <a:lnTo>
                    <a:pt x="0" y="75103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36536" tIns="36536" rIns="36536" bIns="36536" numCol="1" spcCol="1270" anchor="ctr" anchorCtr="0">
              <a:noAutofit/>
            </a:bodyPr>
            <a:lstStyle/>
            <a:p>
              <a:pPr marL="0" marR="0" lvl="0" indent="0" algn="l" defTabSz="8890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20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Personal Project (1500 words)</a:t>
              </a:r>
              <a:endPara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4" name="Rectangle: Rounded Corners 13">
              <a:extLst>
                <a:ext uri="{FF2B5EF4-FFF2-40B4-BE49-F238E27FC236}">
                  <a16:creationId xmlns:a16="http://schemas.microsoft.com/office/drawing/2014/main" id="{9D53C915-BA68-40FB-BDDD-8EE769CF8031}"/>
                </a:ext>
              </a:extLst>
            </p:cNvPr>
            <p:cNvSpPr/>
            <p:nvPr/>
          </p:nvSpPr>
          <p:spPr>
            <a:xfrm>
              <a:off x="4589632" y="2642225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5" name="Rectangle 14" descr="Head with Gears">
              <a:extLst>
                <a:ext uri="{FF2B5EF4-FFF2-40B4-BE49-F238E27FC236}">
                  <a16:creationId xmlns:a16="http://schemas.microsoft.com/office/drawing/2014/main" id="{4E65F6E3-1904-4C9D-A377-D9EED824D1ED}"/>
                </a:ext>
              </a:extLst>
            </p:cNvPr>
            <p:cNvSpPr/>
            <p:nvPr/>
          </p:nvSpPr>
          <p:spPr>
            <a:xfrm>
              <a:off x="5068724" y="2998574"/>
              <a:ext cx="871075" cy="871075"/>
            </a:xfrm>
            <a:prstGeom prst="rect">
              <a:avLst/>
            </a:prstGeom>
            <a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  <a:ext uri="{96DAC541-7B7A-43D3-8B79-37D633B846F1}">
                    <asvg:svgBlip xmlns:asvg="http://schemas.microsoft.com/office/drawing/2016/SVG/main" r:embed="rId5"/>
                  </a:ext>
                </a:extLst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rgbClr r="0" g="0" b="0"/>
            </a:lnRef>
            <a:fillRef idx="1">
              <a:scrgbClr r="0" g="0" b="0"/>
            </a:fillRef>
            <a:effectRef idx="0">
              <a:schemeClr val="accent3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7D4F70E-1B4D-46C8-B48F-219B316D8FAA}"/>
                </a:ext>
              </a:extLst>
            </p:cNvPr>
            <p:cNvSpPr/>
            <p:nvPr/>
          </p:nvSpPr>
          <p:spPr>
            <a:xfrm>
              <a:off x="6120325" y="2637109"/>
              <a:ext cx="4470891" cy="1583774"/>
            </a:xfrm>
            <a:custGeom>
              <a:avLst/>
              <a:gdLst>
                <a:gd name="connsiteX0" fmla="*/ 0 w 4470891"/>
                <a:gd name="connsiteY0" fmla="*/ 0 h 1583774"/>
                <a:gd name="connsiteX1" fmla="*/ 4470891 w 4470891"/>
                <a:gd name="connsiteY1" fmla="*/ 0 h 1583774"/>
                <a:gd name="connsiteX2" fmla="*/ 4470891 w 4470891"/>
                <a:gd name="connsiteY2" fmla="*/ 1583774 h 1583774"/>
                <a:gd name="connsiteX3" fmla="*/ 0 w 4470891"/>
                <a:gd name="connsiteY3" fmla="*/ 1583774 h 1583774"/>
                <a:gd name="connsiteX4" fmla="*/ 0 w 4470891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70891" h="1583774">
                  <a:moveTo>
                    <a:pt x="0" y="0"/>
                  </a:moveTo>
                  <a:lnTo>
                    <a:pt x="4470891" y="0"/>
                  </a:lnTo>
                  <a:lnTo>
                    <a:pt x="4470891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Personal Project: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Identify, describe and evaluate a range of practical interventions devised to promote positive behaviour within your learning environment. 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endParaRPr>
            </a:p>
          </p:txBody>
        </p:sp>
        <p:sp>
          <p:nvSpPr>
            <p:cNvPr id="17" name="Rectangle: Rounded Corners 16">
              <a:extLst>
                <a:ext uri="{FF2B5EF4-FFF2-40B4-BE49-F238E27FC236}">
                  <a16:creationId xmlns:a16="http://schemas.microsoft.com/office/drawing/2014/main" id="{3E045676-CDDD-4F69-9FA1-33B9F022E52B}"/>
                </a:ext>
              </a:extLst>
            </p:cNvPr>
            <p:cNvSpPr/>
            <p:nvPr/>
          </p:nvSpPr>
          <p:spPr>
            <a:xfrm>
              <a:off x="4589632" y="4621943"/>
              <a:ext cx="6303729" cy="1583774"/>
            </a:xfrm>
            <a:prstGeom prst="roundRect">
              <a:avLst>
                <a:gd name="adj" fmla="val 10000"/>
              </a:avLst>
            </a:prstGeom>
          </p:spPr>
          <p:style>
            <a:lnRef idx="0">
              <a:schemeClr val="dk1">
                <a:hueOff val="0"/>
                <a:satOff val="0"/>
                <a:lumOff val="0"/>
                <a:alphaOff val="0"/>
              </a:schemeClr>
            </a:lnRef>
            <a:fillRef idx="1">
              <a:schemeClr val="bg1">
                <a:lumMod val="95000"/>
                <a:hueOff val="0"/>
                <a:satOff val="0"/>
                <a:lumOff val="0"/>
                <a:alphaOff val="0"/>
              </a:schemeClr>
            </a:fillRef>
            <a:effectRef idx="0">
              <a:schemeClr val="bg1">
                <a:lumMod val="95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D6AF52B-2487-43F3-87D1-A5E2EE29F6AF}"/>
                </a:ext>
              </a:extLst>
            </p:cNvPr>
            <p:cNvSpPr/>
            <p:nvPr/>
          </p:nvSpPr>
          <p:spPr>
            <a:xfrm>
              <a:off x="6098037" y="4621943"/>
              <a:ext cx="5112598" cy="1583774"/>
            </a:xfrm>
            <a:custGeom>
              <a:avLst/>
              <a:gdLst>
                <a:gd name="connsiteX0" fmla="*/ 0 w 5112598"/>
                <a:gd name="connsiteY0" fmla="*/ 0 h 1583774"/>
                <a:gd name="connsiteX1" fmla="*/ 5112598 w 5112598"/>
                <a:gd name="connsiteY1" fmla="*/ 0 h 1583774"/>
                <a:gd name="connsiteX2" fmla="*/ 5112598 w 5112598"/>
                <a:gd name="connsiteY2" fmla="*/ 1583774 h 1583774"/>
                <a:gd name="connsiteX3" fmla="*/ 0 w 5112598"/>
                <a:gd name="connsiteY3" fmla="*/ 1583774 h 1583774"/>
                <a:gd name="connsiteX4" fmla="*/ 0 w 5112598"/>
                <a:gd name="connsiteY4" fmla="*/ 0 h 158377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112598" h="1583774">
                  <a:moveTo>
                    <a:pt x="0" y="0"/>
                  </a:moveTo>
                  <a:lnTo>
                    <a:pt x="5112598" y="0"/>
                  </a:lnTo>
                  <a:lnTo>
                    <a:pt x="5112598" y="1583774"/>
                  </a:lnTo>
                  <a:lnTo>
                    <a:pt x="0" y="1583774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7616" tIns="167616" rIns="167616" bIns="167616" numCol="1" spcCol="1270" anchor="ctr" anchorCtr="0">
              <a:noAutofit/>
            </a:bodyPr>
            <a:lstStyle/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1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Submission Date: </a:t>
              </a:r>
            </a:p>
            <a:p>
              <a:pPr marL="0" marR="0" lvl="0" indent="0" algn="l" defTabSz="800100" rtl="0" eaLnBrk="1" fontAlgn="auto" latinLnBrk="0" hangingPunct="1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14</a:t>
              </a:r>
              <a:r>
                <a:rPr kumimoji="0" lang="en-GB" sz="1800" b="0" i="0" u="none" strike="noStrike" kern="1200" cap="none" spc="0" normalizeH="0" baseline="3000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th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rial" panose="020B0604020202020204" pitchFamily="34" charset="0"/>
                  <a:ea typeface="+mn-ea"/>
                  <a:cs typeface="Arial" panose="020B0604020202020204" pitchFamily="34" charset="0"/>
                </a:rPr>
                <a:t> March 2021 (23:59</a:t>
              </a:r>
              <a:r>
                <a:rPr kumimoji="0" lang="en-GB" sz="1800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>
                      <a:hueOff val="0"/>
                      <a:satOff val="0"/>
                      <a:lumOff val="0"/>
                      <a:alphaOff val="0"/>
                    </a:srgbClr>
                  </a:solidFill>
                  <a:effectLst/>
                  <a:uLnTx/>
                  <a:uFillTx/>
                  <a:latin typeface="Avenir Next LT Pro"/>
                  <a:ea typeface="+mn-ea"/>
                  <a:cs typeface="+mn-cs"/>
                </a:rPr>
                <a:t>)</a:t>
              </a: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>
                    <a:hueOff val="0"/>
                    <a:satOff val="0"/>
                    <a:lumOff val="0"/>
                    <a:alphaOff val="0"/>
                  </a:srgbClr>
                </a:solidFill>
                <a:effectLst/>
                <a:uLnTx/>
                <a:uFillTx/>
                <a:latin typeface="Avenir Next LT Pro"/>
                <a:ea typeface="+mn-ea"/>
                <a:cs typeface="+mn-cs"/>
              </a:endParaRPr>
            </a:p>
          </p:txBody>
        </p:sp>
      </p:grpSp>
      <p:pic>
        <p:nvPicPr>
          <p:cNvPr id="21" name="Graphic 20" descr="Share with solid fill">
            <a:extLst>
              <a:ext uri="{FF2B5EF4-FFF2-40B4-BE49-F238E27FC236}">
                <a16:creationId xmlns:a16="http://schemas.microsoft.com/office/drawing/2014/main" id="{D29E576F-7BDA-421B-A6A1-1B511BA9ABC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886873" y="4965446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5650089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DarkSeedLeftStep">
      <a:dk1>
        <a:srgbClr val="000000"/>
      </a:dk1>
      <a:lt1>
        <a:srgbClr val="FFFFFF"/>
      </a:lt1>
      <a:dk2>
        <a:srgbClr val="311C22"/>
      </a:dk2>
      <a:lt2>
        <a:srgbClr val="F1F0F3"/>
      </a:lt2>
      <a:accent1>
        <a:srgbClr val="7BB11F"/>
      </a:accent1>
      <a:accent2>
        <a:srgbClr val="ABA413"/>
      </a:accent2>
      <a:accent3>
        <a:srgbClr val="E48A23"/>
      </a:accent3>
      <a:accent4>
        <a:srgbClr val="D52E17"/>
      </a:accent4>
      <a:accent5>
        <a:srgbClr val="E72961"/>
      </a:accent5>
      <a:accent6>
        <a:srgbClr val="D5179F"/>
      </a:accent6>
      <a:hlink>
        <a:srgbClr val="C04252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1975</TotalTime>
  <Words>1010</Words>
  <Application>Microsoft Office PowerPoint</Application>
  <PresentationFormat>Widescreen</PresentationFormat>
  <Paragraphs>136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ShojiVTI</vt:lpstr>
      <vt:lpstr>External Factor – Bullying  SJIE 4004 Lianne Bowen</vt:lpstr>
      <vt:lpstr>Bullying</vt:lpstr>
      <vt:lpstr>Definition of Bullying</vt:lpstr>
      <vt:lpstr>WHO ARE BULLIES?</vt:lpstr>
      <vt:lpstr>WHO ARE BULLIES?</vt:lpstr>
      <vt:lpstr>Who are the Victims of Bullying?</vt:lpstr>
      <vt:lpstr>Typical Adult Responses to Bullying</vt:lpstr>
      <vt:lpstr>Long-Term Implications of Bullying</vt:lpstr>
      <vt:lpstr>Responding to the Problem of Bullying</vt:lpstr>
      <vt:lpstr>Responding to the Problem of Bullying</vt:lpstr>
      <vt:lpstr>Restorative Practice  The School Perspective</vt:lpstr>
      <vt:lpstr>Restorative Justice</vt:lpstr>
      <vt:lpstr>Restorative Practice</vt:lpstr>
      <vt:lpstr>PowerPoint Presentation</vt:lpstr>
      <vt:lpstr>Restorative Approaches</vt:lpstr>
      <vt:lpstr>The 3 R’s</vt:lpstr>
      <vt:lpstr>Restorative Practice</vt:lpstr>
      <vt:lpstr>Classroom Management</vt:lpstr>
      <vt:lpstr>Defintion</vt:lpstr>
      <vt:lpstr>Role of the Teacher</vt:lpstr>
      <vt:lpstr>Things you Cannot Control</vt:lpstr>
      <vt:lpstr>…Things You Can</vt:lpstr>
      <vt:lpstr>Space and Mobility</vt:lpstr>
      <vt:lpstr>Disruptions</vt:lpstr>
      <vt:lpstr>Assessment 1</vt:lpstr>
      <vt:lpstr>Assessment  2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Factor – Bullying  SJIE 4004 Lianne Bowen</dc:title>
  <dc:creator>Lianne Bowen</dc:creator>
  <cp:lastModifiedBy>Lianne Bowen</cp:lastModifiedBy>
  <cp:revision>13</cp:revision>
  <dcterms:created xsi:type="dcterms:W3CDTF">2021-02-01T11:53:39Z</dcterms:created>
  <dcterms:modified xsi:type="dcterms:W3CDTF">2021-02-02T20:48:57Z</dcterms:modified>
</cp:coreProperties>
</file>