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8.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theme/theme14.xml" ContentType="application/vnd.openxmlformats-officedocument.theme+xml"/>
  <Override PartName="/ppt/slideLayouts/slideLayout34.xml" ContentType="application/vnd.openxmlformats-officedocument.presentationml.slideLayout+xml"/>
  <Override PartName="/ppt/theme/theme15.xml" ContentType="application/vnd.openxmlformats-officedocument.theme+xml"/>
  <Override PartName="/ppt/slideLayouts/slideLayout35.xml" ContentType="application/vnd.openxmlformats-officedocument.presentationml.slideLayout+xml"/>
  <Override PartName="/ppt/theme/theme16.xml" ContentType="application/vnd.openxmlformats-officedocument.theme+xml"/>
  <Override PartName="/ppt/slideLayouts/slideLayout36.xml" ContentType="application/vnd.openxmlformats-officedocument.presentationml.slideLayout+xml"/>
  <Override PartName="/ppt/theme/theme17.xml" ContentType="application/vnd.openxmlformats-officedocument.theme+xml"/>
  <Override PartName="/ppt/slideLayouts/slideLayout37.xml" ContentType="application/vnd.openxmlformats-officedocument.presentationml.slideLayout+xml"/>
  <Override PartName="/ppt/theme/theme18.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61"/>
  </p:notesMasterIdLst>
  <p:sldIdLst>
    <p:sldId id="256" r:id="rId20"/>
    <p:sldId id="267" r:id="rId21"/>
    <p:sldId id="325" r:id="rId22"/>
    <p:sldId id="326" r:id="rId23"/>
    <p:sldId id="378" r:id="rId24"/>
    <p:sldId id="327" r:id="rId25"/>
    <p:sldId id="379" r:id="rId26"/>
    <p:sldId id="328" r:id="rId27"/>
    <p:sldId id="353" r:id="rId28"/>
    <p:sldId id="351" r:id="rId29"/>
    <p:sldId id="352" r:id="rId30"/>
    <p:sldId id="332" r:id="rId31"/>
    <p:sldId id="333" r:id="rId32"/>
    <p:sldId id="334" r:id="rId33"/>
    <p:sldId id="335" r:id="rId34"/>
    <p:sldId id="336" r:id="rId35"/>
    <p:sldId id="337" r:id="rId36"/>
    <p:sldId id="355" r:id="rId37"/>
    <p:sldId id="376" r:id="rId38"/>
    <p:sldId id="357" r:id="rId39"/>
    <p:sldId id="375" r:id="rId40"/>
    <p:sldId id="356" r:id="rId41"/>
    <p:sldId id="338" r:id="rId42"/>
    <p:sldId id="372" r:id="rId43"/>
    <p:sldId id="339" r:id="rId44"/>
    <p:sldId id="340" r:id="rId45"/>
    <p:sldId id="344" r:id="rId46"/>
    <p:sldId id="354" r:id="rId47"/>
    <p:sldId id="341" r:id="rId48"/>
    <p:sldId id="342" r:id="rId49"/>
    <p:sldId id="371" r:id="rId50"/>
    <p:sldId id="370" r:id="rId51"/>
    <p:sldId id="369" r:id="rId52"/>
    <p:sldId id="363" r:id="rId53"/>
    <p:sldId id="348" r:id="rId54"/>
    <p:sldId id="377" r:id="rId55"/>
    <p:sldId id="365" r:id="rId56"/>
    <p:sldId id="373" r:id="rId57"/>
    <p:sldId id="374" r:id="rId58"/>
    <p:sldId id="283" r:id="rId59"/>
    <p:sldId id="366" r:id="rId60"/>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623" autoAdjust="0"/>
    <p:restoredTop sz="94360" autoAdjust="0"/>
  </p:normalViewPr>
  <p:slideViewPr>
    <p:cSldViewPr snapToGrid="0" snapToObjects="1">
      <p:cViewPr varScale="1">
        <p:scale>
          <a:sx n="107" d="100"/>
          <a:sy n="107" d="100"/>
        </p:scale>
        <p:origin x="1332" y="11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5" Type="http://schemas.openxmlformats.org/officeDocument/2006/relationships/slideMaster" Target="slideMasters/slideMaster5.xml"/><Relationship Id="rId61" Type="http://schemas.openxmlformats.org/officeDocument/2006/relationships/notesMaster" Target="notesMasters/notesMaster1.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theme" Target="theme/theme1.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20.xml"/></Relationships>
</file>

<file path=ppt/diagrams/_rels/data3.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7E0B5A-13FC-44FA-9210-D74FDF7B8B75}"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F9672036-9ABA-4519-9CA9-5A8EE76855B1}">
      <dgm:prSet/>
      <dgm:spPr/>
      <dgm:t>
        <a:bodyPr/>
        <a:lstStyle/>
        <a:p>
          <a:r>
            <a:rPr lang="en-GB" dirty="0"/>
            <a:t>What is the wider purpose of your role in improving outcomes for children, young people / communities?</a:t>
          </a:r>
          <a:endParaRPr lang="en-US" dirty="0"/>
        </a:p>
      </dgm:t>
    </dgm:pt>
    <dgm:pt modelId="{766E2B17-FBDD-4CFE-8FED-49159561AB80}" type="parTrans" cxnId="{1DC3EF22-4E2E-48BF-BC82-DF06BAFD7E57}">
      <dgm:prSet/>
      <dgm:spPr/>
      <dgm:t>
        <a:bodyPr/>
        <a:lstStyle/>
        <a:p>
          <a:endParaRPr lang="en-US"/>
        </a:p>
      </dgm:t>
    </dgm:pt>
    <dgm:pt modelId="{23E84AE8-CC48-4102-88D8-45DB4A7E049B}" type="sibTrans" cxnId="{1DC3EF22-4E2E-48BF-BC82-DF06BAFD7E57}">
      <dgm:prSet/>
      <dgm:spPr/>
      <dgm:t>
        <a:bodyPr/>
        <a:lstStyle/>
        <a:p>
          <a:endParaRPr lang="en-US"/>
        </a:p>
      </dgm:t>
    </dgm:pt>
    <dgm:pt modelId="{1419513D-0399-4880-89C0-D412A95451A1}">
      <dgm:prSet/>
      <dgm:spPr/>
      <dgm:t>
        <a:bodyPr/>
        <a:lstStyle/>
        <a:p>
          <a:r>
            <a:rPr lang="en-GB" dirty="0"/>
            <a:t>Are these solutions ‘messy’ or ‘complex’? Do they require working with others and with/in other systems? Is there a lack of one definitive solution? </a:t>
          </a:r>
          <a:endParaRPr lang="en-US" dirty="0"/>
        </a:p>
      </dgm:t>
    </dgm:pt>
    <dgm:pt modelId="{C0BE075B-17D6-48FF-A2A7-DE5ECA6AF3E7}" type="parTrans" cxnId="{468383ED-284F-4522-9C9E-776042C9DA74}">
      <dgm:prSet/>
      <dgm:spPr/>
      <dgm:t>
        <a:bodyPr/>
        <a:lstStyle/>
        <a:p>
          <a:endParaRPr lang="en-US"/>
        </a:p>
      </dgm:t>
    </dgm:pt>
    <dgm:pt modelId="{CA5AE124-1A8F-41FF-AC58-D95B13793394}" type="sibTrans" cxnId="{468383ED-284F-4522-9C9E-776042C9DA74}">
      <dgm:prSet/>
      <dgm:spPr/>
      <dgm:t>
        <a:bodyPr/>
        <a:lstStyle/>
        <a:p>
          <a:endParaRPr lang="en-US"/>
        </a:p>
      </dgm:t>
    </dgm:pt>
    <dgm:pt modelId="{F556DAC6-61C6-4EA2-B598-C0CC3BF36B16}">
      <dgm:prSet/>
      <dgm:spPr/>
      <dgm:t>
        <a:bodyPr/>
        <a:lstStyle/>
        <a:p>
          <a:r>
            <a:rPr lang="en-GB" dirty="0"/>
            <a:t>Do others see the problem differently? </a:t>
          </a:r>
          <a:endParaRPr lang="en-US" dirty="0"/>
        </a:p>
      </dgm:t>
    </dgm:pt>
    <dgm:pt modelId="{4D741C9D-9D26-4987-BE83-A1969EA85344}" type="parTrans" cxnId="{9711CD98-CEB8-49B6-8F91-DE9823E30F3C}">
      <dgm:prSet/>
      <dgm:spPr/>
      <dgm:t>
        <a:bodyPr/>
        <a:lstStyle/>
        <a:p>
          <a:endParaRPr lang="en-US"/>
        </a:p>
      </dgm:t>
    </dgm:pt>
    <dgm:pt modelId="{59D29544-DB23-407B-96BE-C30BF9F6C9B7}" type="sibTrans" cxnId="{9711CD98-CEB8-49B6-8F91-DE9823E30F3C}">
      <dgm:prSet/>
      <dgm:spPr/>
      <dgm:t>
        <a:bodyPr/>
        <a:lstStyle/>
        <a:p>
          <a:endParaRPr lang="en-US"/>
        </a:p>
      </dgm:t>
    </dgm:pt>
    <dgm:pt modelId="{C15BEEDC-A25E-447C-82E2-EB41EC0DAEDC}" type="pres">
      <dgm:prSet presAssocID="{F67E0B5A-13FC-44FA-9210-D74FDF7B8B75}" presName="linear" presStyleCnt="0">
        <dgm:presLayoutVars>
          <dgm:animLvl val="lvl"/>
          <dgm:resizeHandles val="exact"/>
        </dgm:presLayoutVars>
      </dgm:prSet>
      <dgm:spPr/>
    </dgm:pt>
    <dgm:pt modelId="{E3720859-C62D-408E-9349-29C4373BD505}" type="pres">
      <dgm:prSet presAssocID="{F9672036-9ABA-4519-9CA9-5A8EE76855B1}" presName="parentText" presStyleLbl="node1" presStyleIdx="0" presStyleCnt="3">
        <dgm:presLayoutVars>
          <dgm:chMax val="0"/>
          <dgm:bulletEnabled val="1"/>
        </dgm:presLayoutVars>
      </dgm:prSet>
      <dgm:spPr/>
    </dgm:pt>
    <dgm:pt modelId="{81352C3E-0ACD-4A8A-8A61-C8C5490179C8}" type="pres">
      <dgm:prSet presAssocID="{23E84AE8-CC48-4102-88D8-45DB4A7E049B}" presName="spacer" presStyleCnt="0"/>
      <dgm:spPr/>
    </dgm:pt>
    <dgm:pt modelId="{1A8780DB-8404-4D8B-A5C7-ECB30A922387}" type="pres">
      <dgm:prSet presAssocID="{1419513D-0399-4880-89C0-D412A95451A1}" presName="parentText" presStyleLbl="node1" presStyleIdx="1" presStyleCnt="3">
        <dgm:presLayoutVars>
          <dgm:chMax val="0"/>
          <dgm:bulletEnabled val="1"/>
        </dgm:presLayoutVars>
      </dgm:prSet>
      <dgm:spPr/>
    </dgm:pt>
    <dgm:pt modelId="{B4FEE52F-806A-4CB0-9F91-5360C08D38D2}" type="pres">
      <dgm:prSet presAssocID="{CA5AE124-1A8F-41FF-AC58-D95B13793394}" presName="spacer" presStyleCnt="0"/>
      <dgm:spPr/>
    </dgm:pt>
    <dgm:pt modelId="{C7C0CBC0-7CD1-4C29-8136-E1041BFD3476}" type="pres">
      <dgm:prSet presAssocID="{F556DAC6-61C6-4EA2-B598-C0CC3BF36B16}" presName="parentText" presStyleLbl="node1" presStyleIdx="2" presStyleCnt="3">
        <dgm:presLayoutVars>
          <dgm:chMax val="0"/>
          <dgm:bulletEnabled val="1"/>
        </dgm:presLayoutVars>
      </dgm:prSet>
      <dgm:spPr/>
    </dgm:pt>
  </dgm:ptLst>
  <dgm:cxnLst>
    <dgm:cxn modelId="{1DC3EF22-4E2E-48BF-BC82-DF06BAFD7E57}" srcId="{F67E0B5A-13FC-44FA-9210-D74FDF7B8B75}" destId="{F9672036-9ABA-4519-9CA9-5A8EE76855B1}" srcOrd="0" destOrd="0" parTransId="{766E2B17-FBDD-4CFE-8FED-49159561AB80}" sibTransId="{23E84AE8-CC48-4102-88D8-45DB4A7E049B}"/>
    <dgm:cxn modelId="{D1E3DD2B-4D06-4B96-BDA0-C34A3584F13C}" type="presOf" srcId="{1419513D-0399-4880-89C0-D412A95451A1}" destId="{1A8780DB-8404-4D8B-A5C7-ECB30A922387}" srcOrd="0" destOrd="0" presId="urn:microsoft.com/office/officeart/2005/8/layout/vList2"/>
    <dgm:cxn modelId="{D8AEFD8A-4006-4C4A-862D-CE6FF2F7A8AC}" type="presOf" srcId="{F9672036-9ABA-4519-9CA9-5A8EE76855B1}" destId="{E3720859-C62D-408E-9349-29C4373BD505}" srcOrd="0" destOrd="0" presId="urn:microsoft.com/office/officeart/2005/8/layout/vList2"/>
    <dgm:cxn modelId="{9711CD98-CEB8-49B6-8F91-DE9823E30F3C}" srcId="{F67E0B5A-13FC-44FA-9210-D74FDF7B8B75}" destId="{F556DAC6-61C6-4EA2-B598-C0CC3BF36B16}" srcOrd="2" destOrd="0" parTransId="{4D741C9D-9D26-4987-BE83-A1969EA85344}" sibTransId="{59D29544-DB23-407B-96BE-C30BF9F6C9B7}"/>
    <dgm:cxn modelId="{E0DAE4E8-53CB-4584-A365-2E862C758E01}" type="presOf" srcId="{F67E0B5A-13FC-44FA-9210-D74FDF7B8B75}" destId="{C15BEEDC-A25E-447C-82E2-EB41EC0DAEDC}" srcOrd="0" destOrd="0" presId="urn:microsoft.com/office/officeart/2005/8/layout/vList2"/>
    <dgm:cxn modelId="{468383ED-284F-4522-9C9E-776042C9DA74}" srcId="{F67E0B5A-13FC-44FA-9210-D74FDF7B8B75}" destId="{1419513D-0399-4880-89C0-D412A95451A1}" srcOrd="1" destOrd="0" parTransId="{C0BE075B-17D6-48FF-A2A7-DE5ECA6AF3E7}" sibTransId="{CA5AE124-1A8F-41FF-AC58-D95B13793394}"/>
    <dgm:cxn modelId="{48D22DF4-77FB-4CB0-ABF9-B382E0DE3A22}" type="presOf" srcId="{F556DAC6-61C6-4EA2-B598-C0CC3BF36B16}" destId="{C7C0CBC0-7CD1-4C29-8136-E1041BFD3476}" srcOrd="0" destOrd="0" presId="urn:microsoft.com/office/officeart/2005/8/layout/vList2"/>
    <dgm:cxn modelId="{71A9AEA7-E64D-43FF-85AA-357A8A12900D}" type="presParOf" srcId="{C15BEEDC-A25E-447C-82E2-EB41EC0DAEDC}" destId="{E3720859-C62D-408E-9349-29C4373BD505}" srcOrd="0" destOrd="0" presId="urn:microsoft.com/office/officeart/2005/8/layout/vList2"/>
    <dgm:cxn modelId="{3A2326FC-6BD2-41A2-93FF-7007B88D22AB}" type="presParOf" srcId="{C15BEEDC-A25E-447C-82E2-EB41EC0DAEDC}" destId="{81352C3E-0ACD-4A8A-8A61-C8C5490179C8}" srcOrd="1" destOrd="0" presId="urn:microsoft.com/office/officeart/2005/8/layout/vList2"/>
    <dgm:cxn modelId="{11B5F77B-A981-4EA8-97C9-39FA6676930F}" type="presParOf" srcId="{C15BEEDC-A25E-447C-82E2-EB41EC0DAEDC}" destId="{1A8780DB-8404-4D8B-A5C7-ECB30A922387}" srcOrd="2" destOrd="0" presId="urn:microsoft.com/office/officeart/2005/8/layout/vList2"/>
    <dgm:cxn modelId="{869169DA-2CCA-4FD1-B34A-08B642BDDDB7}" type="presParOf" srcId="{C15BEEDC-A25E-447C-82E2-EB41EC0DAEDC}" destId="{B4FEE52F-806A-4CB0-9F91-5360C08D38D2}" srcOrd="3" destOrd="0" presId="urn:microsoft.com/office/officeart/2005/8/layout/vList2"/>
    <dgm:cxn modelId="{21413860-0702-41CA-A2EC-655C8ECA1F9C}" type="presParOf" srcId="{C15BEEDC-A25E-447C-82E2-EB41EC0DAEDC}" destId="{C7C0CBC0-7CD1-4C29-8136-E1041BFD347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E12FAC-5996-44E2-B339-BB1B15AE2715}"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9AC0532A-13D8-4409-B4CB-6A24F4D0482D}">
      <dgm:prSet/>
      <dgm:spPr/>
      <dgm:t>
        <a:bodyPr/>
        <a:lstStyle/>
        <a:p>
          <a:r>
            <a:rPr lang="en-GB" dirty="0"/>
            <a:t>A yw’r </a:t>
          </a:r>
          <a:r>
            <a:rPr lang="en-GB" dirty="0" err="1"/>
            <a:t>atebion</a:t>
          </a:r>
          <a:r>
            <a:rPr lang="en-GB" dirty="0"/>
            <a:t> hyn yn ‘</a:t>
          </a:r>
          <a:r>
            <a:rPr lang="en-GB" dirty="0" err="1"/>
            <a:t>blêr</a:t>
          </a:r>
          <a:r>
            <a:rPr lang="en-GB" dirty="0"/>
            <a:t>’ neu yn ‘</a:t>
          </a:r>
          <a:r>
            <a:rPr lang="en-GB" dirty="0" err="1"/>
            <a:t>gymhleth</a:t>
          </a:r>
          <a:r>
            <a:rPr lang="en-GB" dirty="0"/>
            <a:t>’? A oes angen gweithio gydag eraill a gyda/mewn systemau eraill? A oes </a:t>
          </a:r>
          <a:r>
            <a:rPr lang="en-GB" dirty="0" err="1"/>
            <a:t>diffyg</a:t>
          </a:r>
          <a:r>
            <a:rPr lang="en-GB" dirty="0"/>
            <a:t> un </a:t>
          </a:r>
          <a:r>
            <a:rPr lang="en-GB" dirty="0" err="1"/>
            <a:t>ateb</a:t>
          </a:r>
          <a:r>
            <a:rPr lang="en-GB" dirty="0"/>
            <a:t> pendant?</a:t>
          </a:r>
          <a:endParaRPr lang="en-US" dirty="0"/>
        </a:p>
      </dgm:t>
    </dgm:pt>
    <dgm:pt modelId="{91549D24-F0C5-46AC-8243-F3404AC748BA}" type="parTrans" cxnId="{19939DFB-F0FB-4831-A486-1F29619F2EF4}">
      <dgm:prSet/>
      <dgm:spPr/>
      <dgm:t>
        <a:bodyPr/>
        <a:lstStyle/>
        <a:p>
          <a:endParaRPr lang="en-US"/>
        </a:p>
      </dgm:t>
    </dgm:pt>
    <dgm:pt modelId="{1FE313F5-C01E-44A8-8F05-2BAC042614AE}" type="sibTrans" cxnId="{19939DFB-F0FB-4831-A486-1F29619F2EF4}">
      <dgm:prSet/>
      <dgm:spPr/>
      <dgm:t>
        <a:bodyPr/>
        <a:lstStyle/>
        <a:p>
          <a:endParaRPr lang="en-US"/>
        </a:p>
      </dgm:t>
    </dgm:pt>
    <dgm:pt modelId="{4E3719CF-2A4B-4F3C-87E9-64C564601355}">
      <dgm:prSet/>
      <dgm:spPr/>
      <dgm:t>
        <a:bodyPr/>
        <a:lstStyle/>
        <a:p>
          <a:r>
            <a:rPr lang="en-GB"/>
            <a:t>Ydy pobl yn gweld yr problem yn wahanol i chi?</a:t>
          </a:r>
          <a:endParaRPr lang="en-US"/>
        </a:p>
      </dgm:t>
    </dgm:pt>
    <dgm:pt modelId="{9E30987A-E41B-43D7-A611-E572C872BFB9}" type="parTrans" cxnId="{AEC4180E-2320-4FC4-978B-E303CFBAEEE7}">
      <dgm:prSet/>
      <dgm:spPr/>
      <dgm:t>
        <a:bodyPr/>
        <a:lstStyle/>
        <a:p>
          <a:endParaRPr lang="en-US"/>
        </a:p>
      </dgm:t>
    </dgm:pt>
    <dgm:pt modelId="{13D8BCEC-B43A-4848-AB8B-ECCAC2763798}" type="sibTrans" cxnId="{AEC4180E-2320-4FC4-978B-E303CFBAEEE7}">
      <dgm:prSet/>
      <dgm:spPr/>
      <dgm:t>
        <a:bodyPr/>
        <a:lstStyle/>
        <a:p>
          <a:endParaRPr lang="en-US"/>
        </a:p>
      </dgm:t>
    </dgm:pt>
    <dgm:pt modelId="{9F510745-E63F-42E6-8DA7-A4269802426B}">
      <dgm:prSet/>
      <dgm:spPr/>
      <dgm:t>
        <a:bodyPr/>
        <a:lstStyle/>
        <a:p>
          <a:r>
            <a:rPr lang="en-GB"/>
            <a:t>Beth yw pwrpas eich rôl o ran gwella canlyniadau i blant, pobl ifanc / cymunedau?</a:t>
          </a:r>
          <a:endParaRPr lang="en-US"/>
        </a:p>
      </dgm:t>
    </dgm:pt>
    <dgm:pt modelId="{98A2300D-FBA5-4D63-9C9A-A85C1F108942}" type="sibTrans" cxnId="{3DC5B8F4-A551-4DE5-9424-0F0503C6F87E}">
      <dgm:prSet/>
      <dgm:spPr/>
      <dgm:t>
        <a:bodyPr/>
        <a:lstStyle/>
        <a:p>
          <a:endParaRPr lang="en-US"/>
        </a:p>
      </dgm:t>
    </dgm:pt>
    <dgm:pt modelId="{B5C5E2F7-C085-4493-9ECB-CB6A97B4CF39}" type="parTrans" cxnId="{3DC5B8F4-A551-4DE5-9424-0F0503C6F87E}">
      <dgm:prSet/>
      <dgm:spPr/>
      <dgm:t>
        <a:bodyPr/>
        <a:lstStyle/>
        <a:p>
          <a:endParaRPr lang="en-US"/>
        </a:p>
      </dgm:t>
    </dgm:pt>
    <dgm:pt modelId="{A8DACE04-AADE-4260-9F13-A4CEDA6E7364}" type="pres">
      <dgm:prSet presAssocID="{E1E12FAC-5996-44E2-B339-BB1B15AE2715}" presName="linear" presStyleCnt="0">
        <dgm:presLayoutVars>
          <dgm:animLvl val="lvl"/>
          <dgm:resizeHandles val="exact"/>
        </dgm:presLayoutVars>
      </dgm:prSet>
      <dgm:spPr/>
    </dgm:pt>
    <dgm:pt modelId="{3D0633E4-4A54-48DF-B628-596CBE17C33C}" type="pres">
      <dgm:prSet presAssocID="{9F510745-E63F-42E6-8DA7-A4269802426B}" presName="parentText" presStyleLbl="node1" presStyleIdx="0" presStyleCnt="3">
        <dgm:presLayoutVars>
          <dgm:chMax val="0"/>
          <dgm:bulletEnabled val="1"/>
        </dgm:presLayoutVars>
      </dgm:prSet>
      <dgm:spPr/>
    </dgm:pt>
    <dgm:pt modelId="{FF47C48D-CEF1-4D9E-A3BE-FE2AF9EE2486}" type="pres">
      <dgm:prSet presAssocID="{98A2300D-FBA5-4D63-9C9A-A85C1F108942}" presName="spacer" presStyleCnt="0"/>
      <dgm:spPr/>
    </dgm:pt>
    <dgm:pt modelId="{AD019E64-34C0-449B-AC06-692787AFA3A7}" type="pres">
      <dgm:prSet presAssocID="{9AC0532A-13D8-4409-B4CB-6A24F4D0482D}" presName="parentText" presStyleLbl="node1" presStyleIdx="1" presStyleCnt="3">
        <dgm:presLayoutVars>
          <dgm:chMax val="0"/>
          <dgm:bulletEnabled val="1"/>
        </dgm:presLayoutVars>
      </dgm:prSet>
      <dgm:spPr/>
    </dgm:pt>
    <dgm:pt modelId="{912D806E-C254-4FA7-A2D2-078E2306FA40}" type="pres">
      <dgm:prSet presAssocID="{1FE313F5-C01E-44A8-8F05-2BAC042614AE}" presName="spacer" presStyleCnt="0"/>
      <dgm:spPr/>
    </dgm:pt>
    <dgm:pt modelId="{DA63C28B-8B91-4C4A-B5BE-16B3AE67893D}" type="pres">
      <dgm:prSet presAssocID="{4E3719CF-2A4B-4F3C-87E9-64C564601355}" presName="parentText" presStyleLbl="node1" presStyleIdx="2" presStyleCnt="3">
        <dgm:presLayoutVars>
          <dgm:chMax val="0"/>
          <dgm:bulletEnabled val="1"/>
        </dgm:presLayoutVars>
      </dgm:prSet>
      <dgm:spPr/>
    </dgm:pt>
  </dgm:ptLst>
  <dgm:cxnLst>
    <dgm:cxn modelId="{AEC4180E-2320-4FC4-978B-E303CFBAEEE7}" srcId="{E1E12FAC-5996-44E2-B339-BB1B15AE2715}" destId="{4E3719CF-2A4B-4F3C-87E9-64C564601355}" srcOrd="2" destOrd="0" parTransId="{9E30987A-E41B-43D7-A611-E572C872BFB9}" sibTransId="{13D8BCEC-B43A-4848-AB8B-ECCAC2763798}"/>
    <dgm:cxn modelId="{6CC00326-AA41-47A6-9834-B69A52381021}" type="presOf" srcId="{E1E12FAC-5996-44E2-B339-BB1B15AE2715}" destId="{A8DACE04-AADE-4260-9F13-A4CEDA6E7364}" srcOrd="0" destOrd="0" presId="urn:microsoft.com/office/officeart/2005/8/layout/vList2"/>
    <dgm:cxn modelId="{EAE12835-1EAC-4C32-A3CD-491D0C180B5F}" type="presOf" srcId="{9F510745-E63F-42E6-8DA7-A4269802426B}" destId="{3D0633E4-4A54-48DF-B628-596CBE17C33C}" srcOrd="0" destOrd="0" presId="urn:microsoft.com/office/officeart/2005/8/layout/vList2"/>
    <dgm:cxn modelId="{57C9C37C-26DD-4001-8716-919D92C9F9B4}" type="presOf" srcId="{4E3719CF-2A4B-4F3C-87E9-64C564601355}" destId="{DA63C28B-8B91-4C4A-B5BE-16B3AE67893D}" srcOrd="0" destOrd="0" presId="urn:microsoft.com/office/officeart/2005/8/layout/vList2"/>
    <dgm:cxn modelId="{B36890B9-8F99-434B-9A1D-7AC1D4DFC91B}" type="presOf" srcId="{9AC0532A-13D8-4409-B4CB-6A24F4D0482D}" destId="{AD019E64-34C0-449B-AC06-692787AFA3A7}" srcOrd="0" destOrd="0" presId="urn:microsoft.com/office/officeart/2005/8/layout/vList2"/>
    <dgm:cxn modelId="{3DC5B8F4-A551-4DE5-9424-0F0503C6F87E}" srcId="{E1E12FAC-5996-44E2-B339-BB1B15AE2715}" destId="{9F510745-E63F-42E6-8DA7-A4269802426B}" srcOrd="0" destOrd="0" parTransId="{B5C5E2F7-C085-4493-9ECB-CB6A97B4CF39}" sibTransId="{98A2300D-FBA5-4D63-9C9A-A85C1F108942}"/>
    <dgm:cxn modelId="{19939DFB-F0FB-4831-A486-1F29619F2EF4}" srcId="{E1E12FAC-5996-44E2-B339-BB1B15AE2715}" destId="{9AC0532A-13D8-4409-B4CB-6A24F4D0482D}" srcOrd="1" destOrd="0" parTransId="{91549D24-F0C5-46AC-8243-F3404AC748BA}" sibTransId="{1FE313F5-C01E-44A8-8F05-2BAC042614AE}"/>
    <dgm:cxn modelId="{4AE93CE4-ABCA-4844-AD80-556727679C39}" type="presParOf" srcId="{A8DACE04-AADE-4260-9F13-A4CEDA6E7364}" destId="{3D0633E4-4A54-48DF-B628-596CBE17C33C}" srcOrd="0" destOrd="0" presId="urn:microsoft.com/office/officeart/2005/8/layout/vList2"/>
    <dgm:cxn modelId="{63764FE5-A715-4108-A7AE-C16FFA546044}" type="presParOf" srcId="{A8DACE04-AADE-4260-9F13-A4CEDA6E7364}" destId="{FF47C48D-CEF1-4D9E-A3BE-FE2AF9EE2486}" srcOrd="1" destOrd="0" presId="urn:microsoft.com/office/officeart/2005/8/layout/vList2"/>
    <dgm:cxn modelId="{55C9EC09-E2AD-43C6-BE13-320F349F5368}" type="presParOf" srcId="{A8DACE04-AADE-4260-9F13-A4CEDA6E7364}" destId="{AD019E64-34C0-449B-AC06-692787AFA3A7}" srcOrd="2" destOrd="0" presId="urn:microsoft.com/office/officeart/2005/8/layout/vList2"/>
    <dgm:cxn modelId="{BA9C0D2A-039F-401E-9A90-94532F8ABB96}" type="presParOf" srcId="{A8DACE04-AADE-4260-9F13-A4CEDA6E7364}" destId="{912D806E-C254-4FA7-A2D2-078E2306FA40}" srcOrd="3" destOrd="0" presId="urn:microsoft.com/office/officeart/2005/8/layout/vList2"/>
    <dgm:cxn modelId="{5A56D896-F831-4814-9738-9D3378C10BE0}" type="presParOf" srcId="{A8DACE04-AADE-4260-9F13-A4CEDA6E7364}" destId="{DA63C28B-8B91-4C4A-B5BE-16B3AE6789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DEAA0A-BCB2-4E7B-A66B-DEA4355439B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429F36F-5610-49AC-B31B-F87049B2FA56}">
      <dgm:prSet custT="1"/>
      <dgm:spPr/>
      <dgm:t>
        <a:bodyPr/>
        <a:lstStyle/>
        <a:p>
          <a:pPr algn="l">
            <a:lnSpc>
              <a:spcPct val="100000"/>
            </a:lnSpc>
          </a:pPr>
          <a:r>
            <a:rPr lang="en-GB" sz="1400" dirty="0"/>
            <a:t>Mewn </a:t>
          </a:r>
          <a:r>
            <a:rPr lang="en-GB" sz="1400" dirty="0" err="1">
              <a:solidFill>
                <a:srgbClr val="7030A0"/>
              </a:solidFill>
            </a:rPr>
            <a:t>cymdeithas</a:t>
          </a:r>
          <a:r>
            <a:rPr lang="en-GB" sz="1400" dirty="0">
              <a:solidFill>
                <a:srgbClr val="7030A0"/>
              </a:solidFill>
            </a:rPr>
            <a:t> </a:t>
          </a:r>
          <a:r>
            <a:rPr lang="en-GB" sz="1400" dirty="0" err="1">
              <a:solidFill>
                <a:srgbClr val="7030A0"/>
              </a:solidFill>
            </a:rPr>
            <a:t>luosog</a:t>
          </a:r>
          <a:r>
            <a:rPr lang="en-GB" sz="1400" dirty="0">
              <a:solidFill>
                <a:srgbClr val="7030A0"/>
              </a:solidFill>
            </a:rPr>
            <a:t> </a:t>
          </a:r>
          <a:r>
            <a:rPr lang="en-GB" sz="1400" dirty="0"/>
            <a:t>nid oes dim yn </a:t>
          </a:r>
          <a:r>
            <a:rPr lang="en-GB" sz="1400" dirty="0" err="1"/>
            <a:t>debyg</a:t>
          </a:r>
          <a:r>
            <a:rPr lang="en-GB" sz="1400" dirty="0"/>
            <a:t> i les </a:t>
          </a:r>
          <a:r>
            <a:rPr lang="en-GB" sz="1400" dirty="0" err="1"/>
            <a:t>cyhoeddus</a:t>
          </a:r>
          <a:r>
            <a:rPr lang="en-GB" sz="1400" dirty="0"/>
            <a:t> </a:t>
          </a:r>
          <a:r>
            <a:rPr lang="en-GB" sz="1400" dirty="0" err="1"/>
            <a:t>diamheuol</a:t>
          </a:r>
          <a:r>
            <a:rPr lang="en-GB" sz="1400" dirty="0"/>
            <a:t> ; yn </a:t>
          </a:r>
          <a:r>
            <a:rPr lang="en-GB" sz="1400" dirty="0" err="1"/>
            <a:t>aml</a:t>
          </a:r>
          <a:r>
            <a:rPr lang="en-GB" sz="1400" dirty="0"/>
            <a:t> nid oes </a:t>
          </a:r>
          <a:r>
            <a:rPr lang="en-GB" sz="1400" dirty="0" err="1"/>
            <a:t>unrhyw</a:t>
          </a:r>
          <a:r>
            <a:rPr lang="en-GB" sz="1400" dirty="0"/>
            <a:t> </a:t>
          </a:r>
          <a:r>
            <a:rPr lang="en-GB" sz="1400" dirty="0" err="1"/>
            <a:t>ddiffiniadau</a:t>
          </a:r>
          <a:r>
            <a:rPr lang="en-GB" sz="1400" dirty="0"/>
            <a:t> </a:t>
          </a:r>
          <a:r>
            <a:rPr lang="en-GB" sz="1400" dirty="0" err="1"/>
            <a:t>gwrthrychol</a:t>
          </a:r>
          <a:r>
            <a:rPr lang="en-GB" sz="1400" dirty="0"/>
            <a:t> o </a:t>
          </a:r>
          <a:r>
            <a:rPr lang="en-GB" sz="1400" dirty="0" err="1"/>
            <a:t>ecwiti</a:t>
          </a:r>
          <a:r>
            <a:rPr lang="en-GB" sz="1400" dirty="0"/>
            <a:t>; </a:t>
          </a:r>
          <a:r>
            <a:rPr lang="en-GB" sz="1400" dirty="0" err="1"/>
            <a:t>ni</a:t>
          </a:r>
          <a:r>
            <a:rPr lang="en-GB" sz="1400" dirty="0"/>
            <a:t> all </a:t>
          </a:r>
          <a:r>
            <a:rPr lang="en-GB" sz="1400" dirty="0" err="1"/>
            <a:t>polisïau</a:t>
          </a:r>
          <a:r>
            <a:rPr lang="en-GB" sz="1400" dirty="0"/>
            <a:t> sy'n </a:t>
          </a:r>
          <a:r>
            <a:rPr lang="en-GB" sz="1400" dirty="0" err="1"/>
            <a:t>ymateb</a:t>
          </a:r>
          <a:r>
            <a:rPr lang="en-GB" sz="1400" dirty="0"/>
            <a:t> i </a:t>
          </a:r>
          <a:r>
            <a:rPr lang="en-GB" sz="1400" dirty="0" err="1"/>
            <a:t>broblemau</a:t>
          </a:r>
          <a:r>
            <a:rPr lang="en-GB" sz="1400" dirty="0"/>
            <a:t> cymdeithasol fel mater o </a:t>
          </a:r>
          <a:r>
            <a:rPr lang="en-GB" sz="1400" dirty="0" err="1"/>
            <a:t>drefn</a:t>
          </a:r>
          <a:r>
            <a:rPr lang="en-GB" sz="1400" dirty="0"/>
            <a:t> fod yn </a:t>
          </a:r>
          <a:r>
            <a:rPr lang="en-GB" sz="1400" dirty="0" err="1"/>
            <a:t>ystyrlon</a:t>
          </a:r>
          <a:r>
            <a:rPr lang="en-GB" sz="1400" dirty="0"/>
            <a:t> </a:t>
          </a:r>
          <a:r>
            <a:rPr lang="en-GB" sz="1400" dirty="0" err="1"/>
            <a:t>gywir</a:t>
          </a:r>
          <a:r>
            <a:rPr lang="en-GB" sz="1400" dirty="0"/>
            <a:t> </a:t>
          </a:r>
          <a:r>
            <a:rPr lang="en-GB" sz="1400" dirty="0" err="1"/>
            <a:t>neu'n</a:t>
          </a:r>
          <a:r>
            <a:rPr lang="en-GB" sz="1400" dirty="0"/>
            <a:t> anghywir; ac nid </a:t>
          </a:r>
          <a:r>
            <a:rPr lang="en-GB" sz="1400" dirty="0" err="1"/>
            <a:t>yw'n</a:t>
          </a:r>
          <a:r>
            <a:rPr lang="en-GB" sz="1400" dirty="0"/>
            <a:t> gwneud </a:t>
          </a:r>
          <a:r>
            <a:rPr lang="en-GB" sz="1400" dirty="0" err="1"/>
            <a:t>unrhyw</a:t>
          </a:r>
          <a:r>
            <a:rPr lang="en-GB" sz="1400" dirty="0"/>
            <a:t> </a:t>
          </a:r>
          <a:r>
            <a:rPr lang="en-GB" sz="1400" dirty="0" err="1"/>
            <a:t>synnwyr</a:t>
          </a:r>
          <a:r>
            <a:rPr lang="en-GB" sz="1400" dirty="0"/>
            <a:t> i siarad am “atebion gorau posibl” i </a:t>
          </a:r>
          <a:r>
            <a:rPr lang="en-GB" sz="1400" dirty="0" err="1"/>
            <a:t>broblemau</a:t>
          </a:r>
          <a:r>
            <a:rPr lang="en-GB" sz="1400" dirty="0"/>
            <a:t> cymdeithasol </a:t>
          </a:r>
          <a:r>
            <a:rPr lang="en-GB" sz="1400" dirty="0" err="1"/>
            <a:t>oni</a:t>
          </a:r>
          <a:r>
            <a:rPr lang="en-GB" sz="1400" dirty="0"/>
            <a:t> bai bod </a:t>
          </a:r>
          <a:r>
            <a:rPr lang="en-GB" sz="1400" dirty="0" err="1"/>
            <a:t>cymwysterau</a:t>
          </a:r>
          <a:r>
            <a:rPr lang="en-GB" sz="1400" dirty="0"/>
            <a:t> </a:t>
          </a:r>
          <a:r>
            <a:rPr lang="en-GB" sz="1400" dirty="0" err="1"/>
            <a:t>difrifol</a:t>
          </a:r>
          <a:r>
            <a:rPr lang="en-GB" sz="1400" dirty="0"/>
            <a:t> yn cael eu gosod yn </a:t>
          </a:r>
          <a:r>
            <a:rPr lang="en-GB" sz="1400" dirty="0" err="1"/>
            <a:t>gyntaf</a:t>
          </a:r>
          <a:r>
            <a:rPr lang="en-GB" sz="1400" dirty="0"/>
            <a:t> (Rittel a Webber, 1973, t. 155).</a:t>
          </a:r>
          <a:endParaRPr lang="en-US" sz="1400" dirty="0"/>
        </a:p>
      </dgm:t>
    </dgm:pt>
    <dgm:pt modelId="{5ACB42D6-9C29-4E8C-BB63-5B1D0293B19A}" type="parTrans" cxnId="{E7DCF8FE-BE0D-4A2F-B37A-A5C5FB8365CE}">
      <dgm:prSet/>
      <dgm:spPr/>
      <dgm:t>
        <a:bodyPr/>
        <a:lstStyle/>
        <a:p>
          <a:endParaRPr lang="en-US"/>
        </a:p>
      </dgm:t>
    </dgm:pt>
    <dgm:pt modelId="{8776B7CE-D5C6-4FDA-8356-908A85C9E010}" type="sibTrans" cxnId="{E7DCF8FE-BE0D-4A2F-B37A-A5C5FB8365CE}">
      <dgm:prSet/>
      <dgm:spPr/>
      <dgm:t>
        <a:bodyPr/>
        <a:lstStyle/>
        <a:p>
          <a:endParaRPr lang="en-US"/>
        </a:p>
      </dgm:t>
    </dgm:pt>
    <dgm:pt modelId="{21A109BA-48DB-40F8-BAD7-17F88B293AF5}">
      <dgm:prSet custT="1"/>
      <dgm:spPr/>
      <dgm:t>
        <a:bodyPr/>
        <a:lstStyle/>
        <a:p>
          <a:pPr>
            <a:lnSpc>
              <a:spcPct val="100000"/>
            </a:lnSpc>
          </a:pPr>
          <a:r>
            <a:rPr lang="en-GB" sz="1400" dirty="0"/>
            <a:t>Yn </a:t>
          </a:r>
          <a:r>
            <a:rPr lang="en-GB" sz="1400" dirty="0" err="1"/>
            <a:t>hytrach</a:t>
          </a:r>
          <a:r>
            <a:rPr lang="en-GB" sz="1400" dirty="0"/>
            <a:t>, mae’r </a:t>
          </a:r>
          <a:r>
            <a:rPr lang="en-GB" sz="1400" dirty="0" err="1"/>
            <a:t>awduron</a:t>
          </a:r>
          <a:r>
            <a:rPr lang="en-GB" sz="1400" dirty="0"/>
            <a:t> yn </a:t>
          </a:r>
          <a:r>
            <a:rPr lang="en-GB" sz="1400" dirty="0" err="1"/>
            <a:t>erfyn</a:t>
          </a:r>
          <a:r>
            <a:rPr lang="en-GB" sz="1400" dirty="0"/>
            <a:t> ar eu </a:t>
          </a:r>
          <a:r>
            <a:rPr lang="en-GB" sz="1400" dirty="0" err="1"/>
            <a:t>darllenwyr</a:t>
          </a:r>
          <a:r>
            <a:rPr lang="en-GB" sz="1400" dirty="0"/>
            <a:t> i </a:t>
          </a:r>
          <a:r>
            <a:rPr lang="en-GB" sz="1400" dirty="0" err="1"/>
            <a:t>fynd</a:t>
          </a:r>
          <a:r>
            <a:rPr lang="en-GB" sz="1400" dirty="0"/>
            <a:t> i’r </a:t>
          </a:r>
          <a:r>
            <a:rPr lang="en-GB" sz="1400" dirty="0" err="1"/>
            <a:t>afael</a:t>
          </a:r>
          <a:r>
            <a:rPr lang="en-GB" sz="1400" dirty="0"/>
            <a:t> â </a:t>
          </a:r>
          <a:r>
            <a:rPr lang="en-GB" sz="1400" dirty="0" err="1"/>
            <a:t>phroblemau</a:t>
          </a:r>
          <a:r>
            <a:rPr lang="en-GB" sz="1400" dirty="0"/>
            <a:t> drygionus gyda </a:t>
          </a:r>
          <a:r>
            <a:rPr lang="en-GB" sz="1400" dirty="0" err="1"/>
            <a:t>rhesymu</a:t>
          </a:r>
          <a:r>
            <a:rPr lang="en-GB" sz="1400" dirty="0"/>
            <a:t> cyfannol a </a:t>
          </a:r>
          <a:r>
            <a:rPr lang="en-GB" sz="1400" dirty="0" err="1"/>
            <a:t>chydweithredol</a:t>
          </a:r>
          <a:r>
            <a:rPr lang="en-GB" sz="1400" dirty="0"/>
            <a:t> i </a:t>
          </a:r>
          <a:r>
            <a:rPr lang="en-GB" sz="1400" dirty="0" err="1"/>
            <a:t>chwilio</a:t>
          </a:r>
          <a:r>
            <a:rPr lang="en-GB" sz="1400" dirty="0"/>
            <a:t> am atebion </a:t>
          </a:r>
          <a:r>
            <a:rPr lang="en-GB" sz="1400" dirty="0" err="1"/>
            <a:t>hirdymor</a:t>
          </a:r>
          <a:r>
            <a:rPr lang="en-GB" sz="1400" dirty="0"/>
            <a:t> sy’n canolbwyntio ar y </a:t>
          </a:r>
          <a:r>
            <a:rPr lang="en-GB" sz="1400" dirty="0" err="1"/>
            <a:t>dyfodol</a:t>
          </a:r>
          <a:r>
            <a:rPr lang="en-GB" sz="1400" dirty="0"/>
            <a:t>.</a:t>
          </a:r>
          <a:endParaRPr lang="en-US" sz="1400" dirty="0"/>
        </a:p>
      </dgm:t>
    </dgm:pt>
    <dgm:pt modelId="{89797F21-393F-424E-895E-AFE1A08897BA}" type="parTrans" cxnId="{127D737A-A010-4E22-B583-BBAA90DF1B6A}">
      <dgm:prSet/>
      <dgm:spPr/>
      <dgm:t>
        <a:bodyPr/>
        <a:lstStyle/>
        <a:p>
          <a:endParaRPr lang="en-US"/>
        </a:p>
      </dgm:t>
    </dgm:pt>
    <dgm:pt modelId="{36E539DE-459E-4B07-98EB-37C8221C4B43}" type="sibTrans" cxnId="{127D737A-A010-4E22-B583-BBAA90DF1B6A}">
      <dgm:prSet/>
      <dgm:spPr/>
      <dgm:t>
        <a:bodyPr/>
        <a:lstStyle/>
        <a:p>
          <a:endParaRPr lang="en-US"/>
        </a:p>
      </dgm:t>
    </dgm:pt>
    <dgm:pt modelId="{524F4852-34B0-4B8C-A27F-4E2C682E7D66}">
      <dgm:prSet/>
      <dgm:spPr/>
      <dgm:t>
        <a:bodyPr/>
        <a:lstStyle/>
        <a:p>
          <a:pPr>
            <a:lnSpc>
              <a:spcPct val="100000"/>
            </a:lnSpc>
          </a:pPr>
          <a:r>
            <a:rPr lang="en-GB" dirty="0" err="1"/>
            <a:t>Ydy</a:t>
          </a:r>
          <a:r>
            <a:rPr lang="en-GB" dirty="0"/>
            <a:t> hyn yn digwydd?</a:t>
          </a:r>
          <a:endParaRPr lang="en-US" dirty="0"/>
        </a:p>
      </dgm:t>
    </dgm:pt>
    <dgm:pt modelId="{06D3F26B-FFFA-419C-9647-91AA87AF7749}" type="parTrans" cxnId="{4B90F11E-C5B9-4403-8ABE-D61253F02954}">
      <dgm:prSet/>
      <dgm:spPr/>
      <dgm:t>
        <a:bodyPr/>
        <a:lstStyle/>
        <a:p>
          <a:endParaRPr lang="en-US"/>
        </a:p>
      </dgm:t>
    </dgm:pt>
    <dgm:pt modelId="{4BA90267-6B04-4BE6-90D4-4E6DB64A9A56}" type="sibTrans" cxnId="{4B90F11E-C5B9-4403-8ABE-D61253F02954}">
      <dgm:prSet/>
      <dgm:spPr/>
      <dgm:t>
        <a:bodyPr/>
        <a:lstStyle/>
        <a:p>
          <a:endParaRPr lang="en-US"/>
        </a:p>
      </dgm:t>
    </dgm:pt>
    <dgm:pt modelId="{C818B25F-1A6B-4BA9-B0DB-A52FAF0B1A2B}">
      <dgm:prSet/>
      <dgm:spPr/>
      <dgm:t>
        <a:bodyPr/>
        <a:lstStyle/>
        <a:p>
          <a:pPr>
            <a:lnSpc>
              <a:spcPct val="100000"/>
            </a:lnSpc>
          </a:pPr>
          <a:r>
            <a:rPr lang="en-GB" dirty="0"/>
            <a:t>(Rittel a Webber, 1973, t. 155).</a:t>
          </a:r>
          <a:endParaRPr lang="en-US" dirty="0"/>
        </a:p>
      </dgm:t>
    </dgm:pt>
    <dgm:pt modelId="{D8D4C10A-E3A7-45B8-A653-9B51BB563C12}" type="parTrans" cxnId="{66859992-BFAC-4F95-B565-7447DE2E65F0}">
      <dgm:prSet/>
      <dgm:spPr/>
      <dgm:t>
        <a:bodyPr/>
        <a:lstStyle/>
        <a:p>
          <a:endParaRPr lang="en-US"/>
        </a:p>
      </dgm:t>
    </dgm:pt>
    <dgm:pt modelId="{611B7EAF-B4C4-4882-AAD1-A30313C31F37}" type="sibTrans" cxnId="{66859992-BFAC-4F95-B565-7447DE2E65F0}">
      <dgm:prSet/>
      <dgm:spPr/>
      <dgm:t>
        <a:bodyPr/>
        <a:lstStyle/>
        <a:p>
          <a:endParaRPr lang="en-US"/>
        </a:p>
      </dgm:t>
    </dgm:pt>
    <dgm:pt modelId="{2ECCCD40-F826-4EFA-9E70-0EFA81371499}" type="pres">
      <dgm:prSet presAssocID="{8CDEAA0A-BCB2-4E7B-A66B-DEA4355439BE}" presName="root" presStyleCnt="0">
        <dgm:presLayoutVars>
          <dgm:dir/>
          <dgm:resizeHandles val="exact"/>
        </dgm:presLayoutVars>
      </dgm:prSet>
      <dgm:spPr/>
    </dgm:pt>
    <dgm:pt modelId="{23F8C2E7-3E10-4FA0-B620-A49521DB8995}" type="pres">
      <dgm:prSet presAssocID="{A429F36F-5610-49AC-B31B-F87049B2FA56}" presName="compNode" presStyleCnt="0"/>
      <dgm:spPr/>
    </dgm:pt>
    <dgm:pt modelId="{10F3CE03-ABFA-4F0E-906F-BC21A1D69162}" type="pres">
      <dgm:prSet presAssocID="{A429F36F-5610-49AC-B31B-F87049B2FA5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s"/>
        </a:ext>
      </dgm:extLst>
    </dgm:pt>
    <dgm:pt modelId="{07958E4F-D3C3-4B25-BAF5-904598FD20BA}" type="pres">
      <dgm:prSet presAssocID="{A429F36F-5610-49AC-B31B-F87049B2FA56}" presName="spaceRect" presStyleCnt="0"/>
      <dgm:spPr/>
    </dgm:pt>
    <dgm:pt modelId="{84FD09A5-5604-4479-B0E2-F184BF4A5991}" type="pres">
      <dgm:prSet presAssocID="{A429F36F-5610-49AC-B31B-F87049B2FA56}" presName="textRect" presStyleLbl="revTx" presStyleIdx="0" presStyleCnt="4" custScaleX="160137" custLinFactNeighborX="791" custLinFactNeighborY="-6454">
        <dgm:presLayoutVars>
          <dgm:chMax val="1"/>
          <dgm:chPref val="1"/>
        </dgm:presLayoutVars>
      </dgm:prSet>
      <dgm:spPr/>
    </dgm:pt>
    <dgm:pt modelId="{35506B03-FBBD-4726-A853-12C44B6CE761}" type="pres">
      <dgm:prSet presAssocID="{8776B7CE-D5C6-4FDA-8356-908A85C9E010}" presName="sibTrans" presStyleCnt="0"/>
      <dgm:spPr/>
    </dgm:pt>
    <dgm:pt modelId="{799F96AC-01FF-42DE-83D5-F837BA2953CB}" type="pres">
      <dgm:prSet presAssocID="{21A109BA-48DB-40F8-BAD7-17F88B293AF5}" presName="compNode" presStyleCnt="0"/>
      <dgm:spPr/>
    </dgm:pt>
    <dgm:pt modelId="{EDD0C46C-122B-4E51-8D90-41D24B804668}" type="pres">
      <dgm:prSet presAssocID="{21A109BA-48DB-40F8-BAD7-17F88B293AF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search"/>
        </a:ext>
      </dgm:extLst>
    </dgm:pt>
    <dgm:pt modelId="{BBF9BEA4-34DF-4471-A978-4AE6EF58E2F8}" type="pres">
      <dgm:prSet presAssocID="{21A109BA-48DB-40F8-BAD7-17F88B293AF5}" presName="spaceRect" presStyleCnt="0"/>
      <dgm:spPr/>
    </dgm:pt>
    <dgm:pt modelId="{AF58E582-0DFB-48AC-B727-C663AC1A153F}" type="pres">
      <dgm:prSet presAssocID="{21A109BA-48DB-40F8-BAD7-17F88B293AF5}" presName="textRect" presStyleLbl="revTx" presStyleIdx="1" presStyleCnt="4">
        <dgm:presLayoutVars>
          <dgm:chMax val="1"/>
          <dgm:chPref val="1"/>
        </dgm:presLayoutVars>
      </dgm:prSet>
      <dgm:spPr/>
    </dgm:pt>
    <dgm:pt modelId="{69A126FA-8C34-4F8D-A21E-F87D5EF1B324}" type="pres">
      <dgm:prSet presAssocID="{36E539DE-459E-4B07-98EB-37C8221C4B43}" presName="sibTrans" presStyleCnt="0"/>
      <dgm:spPr/>
    </dgm:pt>
    <dgm:pt modelId="{17D7D272-90F8-4832-808E-0D256E1863E0}" type="pres">
      <dgm:prSet presAssocID="{524F4852-34B0-4B8C-A27F-4E2C682E7D66}" presName="compNode" presStyleCnt="0"/>
      <dgm:spPr/>
    </dgm:pt>
    <dgm:pt modelId="{A74B2CC1-A820-4360-A0BA-75D167B42403}" type="pres">
      <dgm:prSet presAssocID="{524F4852-34B0-4B8C-A27F-4E2C682E7D6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 mark"/>
        </a:ext>
      </dgm:extLst>
    </dgm:pt>
    <dgm:pt modelId="{7F01AF01-12A1-494C-8D5A-C2ABF131E741}" type="pres">
      <dgm:prSet presAssocID="{524F4852-34B0-4B8C-A27F-4E2C682E7D66}" presName="spaceRect" presStyleCnt="0"/>
      <dgm:spPr/>
    </dgm:pt>
    <dgm:pt modelId="{7C9D79FC-0E88-4947-A6BC-CA950FA5B1BF}" type="pres">
      <dgm:prSet presAssocID="{524F4852-34B0-4B8C-A27F-4E2C682E7D66}" presName="textRect" presStyleLbl="revTx" presStyleIdx="2" presStyleCnt="4">
        <dgm:presLayoutVars>
          <dgm:chMax val="1"/>
          <dgm:chPref val="1"/>
        </dgm:presLayoutVars>
      </dgm:prSet>
      <dgm:spPr/>
    </dgm:pt>
    <dgm:pt modelId="{71A7CA48-F475-4883-91AB-BEDE38494284}" type="pres">
      <dgm:prSet presAssocID="{4BA90267-6B04-4BE6-90D4-4E6DB64A9A56}" presName="sibTrans" presStyleCnt="0"/>
      <dgm:spPr/>
    </dgm:pt>
    <dgm:pt modelId="{DC420276-3911-486F-B9EF-D2515D66D0F4}" type="pres">
      <dgm:prSet presAssocID="{C818B25F-1A6B-4BA9-B0DB-A52FAF0B1A2B}" presName="compNode" presStyleCnt="0"/>
      <dgm:spPr/>
    </dgm:pt>
    <dgm:pt modelId="{57568EDF-427C-4CF7-AFA6-2BCA696705E8}" type="pres">
      <dgm:prSet presAssocID="{C818B25F-1A6B-4BA9-B0DB-A52FAF0B1A2B}" presName="iconRect" presStyleLbl="node1" presStyleIdx="3" presStyleCnt="4" custLinFactX="186751" custLinFactNeighborX="200000" custLinFactNeighborY="-5098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Japanese Dolls"/>
        </a:ext>
      </dgm:extLst>
    </dgm:pt>
    <dgm:pt modelId="{5FB79F10-1071-49D6-AA9E-0A3D864B69ED}" type="pres">
      <dgm:prSet presAssocID="{C818B25F-1A6B-4BA9-B0DB-A52FAF0B1A2B}" presName="spaceRect" presStyleCnt="0"/>
      <dgm:spPr/>
    </dgm:pt>
    <dgm:pt modelId="{D5477872-3646-4D94-B5CE-5E2D166AD563}" type="pres">
      <dgm:prSet presAssocID="{C818B25F-1A6B-4BA9-B0DB-A52FAF0B1A2B}" presName="textRect" presStyleLbl="revTx" presStyleIdx="3" presStyleCnt="4" custLinFactX="89860" custLinFactNeighborX="100000" custLinFactNeighborY="-58087">
        <dgm:presLayoutVars>
          <dgm:chMax val="1"/>
          <dgm:chPref val="1"/>
        </dgm:presLayoutVars>
      </dgm:prSet>
      <dgm:spPr/>
    </dgm:pt>
  </dgm:ptLst>
  <dgm:cxnLst>
    <dgm:cxn modelId="{4B90F11E-C5B9-4403-8ABE-D61253F02954}" srcId="{8CDEAA0A-BCB2-4E7B-A66B-DEA4355439BE}" destId="{524F4852-34B0-4B8C-A27F-4E2C682E7D66}" srcOrd="2" destOrd="0" parTransId="{06D3F26B-FFFA-419C-9647-91AA87AF7749}" sibTransId="{4BA90267-6B04-4BE6-90D4-4E6DB64A9A56}"/>
    <dgm:cxn modelId="{C0C89639-A300-4043-80A2-6A4BF3F4B824}" type="presOf" srcId="{524F4852-34B0-4B8C-A27F-4E2C682E7D66}" destId="{7C9D79FC-0E88-4947-A6BC-CA950FA5B1BF}" srcOrd="0" destOrd="0" presId="urn:microsoft.com/office/officeart/2018/2/layout/IconLabelList"/>
    <dgm:cxn modelId="{2D7A694E-EE04-4C99-9667-0F510FC2FB67}" type="presOf" srcId="{21A109BA-48DB-40F8-BAD7-17F88B293AF5}" destId="{AF58E582-0DFB-48AC-B727-C663AC1A153F}" srcOrd="0" destOrd="0" presId="urn:microsoft.com/office/officeart/2018/2/layout/IconLabelList"/>
    <dgm:cxn modelId="{127D737A-A010-4E22-B583-BBAA90DF1B6A}" srcId="{8CDEAA0A-BCB2-4E7B-A66B-DEA4355439BE}" destId="{21A109BA-48DB-40F8-BAD7-17F88B293AF5}" srcOrd="1" destOrd="0" parTransId="{89797F21-393F-424E-895E-AFE1A08897BA}" sibTransId="{36E539DE-459E-4B07-98EB-37C8221C4B43}"/>
    <dgm:cxn modelId="{66859992-BFAC-4F95-B565-7447DE2E65F0}" srcId="{8CDEAA0A-BCB2-4E7B-A66B-DEA4355439BE}" destId="{C818B25F-1A6B-4BA9-B0DB-A52FAF0B1A2B}" srcOrd="3" destOrd="0" parTransId="{D8D4C10A-E3A7-45B8-A653-9B51BB563C12}" sibTransId="{611B7EAF-B4C4-4882-AAD1-A30313C31F37}"/>
    <dgm:cxn modelId="{89CBA9A8-4FF8-4E82-99D6-DA26B9B6BC64}" type="presOf" srcId="{C818B25F-1A6B-4BA9-B0DB-A52FAF0B1A2B}" destId="{D5477872-3646-4D94-B5CE-5E2D166AD563}" srcOrd="0" destOrd="0" presId="urn:microsoft.com/office/officeart/2018/2/layout/IconLabelList"/>
    <dgm:cxn modelId="{E02FCEAB-3546-4365-A80C-D11C20FCBF3F}" type="presOf" srcId="{A429F36F-5610-49AC-B31B-F87049B2FA56}" destId="{84FD09A5-5604-4479-B0E2-F184BF4A5991}" srcOrd="0" destOrd="0" presId="urn:microsoft.com/office/officeart/2018/2/layout/IconLabelList"/>
    <dgm:cxn modelId="{A11304C9-14EE-4676-9935-4D1FDA8AE814}" type="presOf" srcId="{8CDEAA0A-BCB2-4E7B-A66B-DEA4355439BE}" destId="{2ECCCD40-F826-4EFA-9E70-0EFA81371499}" srcOrd="0" destOrd="0" presId="urn:microsoft.com/office/officeart/2018/2/layout/IconLabelList"/>
    <dgm:cxn modelId="{E7DCF8FE-BE0D-4A2F-B37A-A5C5FB8365CE}" srcId="{8CDEAA0A-BCB2-4E7B-A66B-DEA4355439BE}" destId="{A429F36F-5610-49AC-B31B-F87049B2FA56}" srcOrd="0" destOrd="0" parTransId="{5ACB42D6-9C29-4E8C-BB63-5B1D0293B19A}" sibTransId="{8776B7CE-D5C6-4FDA-8356-908A85C9E010}"/>
    <dgm:cxn modelId="{04F4B40D-0DE5-41A2-B7CD-66761458154A}" type="presParOf" srcId="{2ECCCD40-F826-4EFA-9E70-0EFA81371499}" destId="{23F8C2E7-3E10-4FA0-B620-A49521DB8995}" srcOrd="0" destOrd="0" presId="urn:microsoft.com/office/officeart/2018/2/layout/IconLabelList"/>
    <dgm:cxn modelId="{870B60E6-D4FC-4537-A3D1-5B7C49F2CDC7}" type="presParOf" srcId="{23F8C2E7-3E10-4FA0-B620-A49521DB8995}" destId="{10F3CE03-ABFA-4F0E-906F-BC21A1D69162}" srcOrd="0" destOrd="0" presId="urn:microsoft.com/office/officeart/2018/2/layout/IconLabelList"/>
    <dgm:cxn modelId="{49E4C6AD-1715-4E86-ABD8-60E07F369B50}" type="presParOf" srcId="{23F8C2E7-3E10-4FA0-B620-A49521DB8995}" destId="{07958E4F-D3C3-4B25-BAF5-904598FD20BA}" srcOrd="1" destOrd="0" presId="urn:microsoft.com/office/officeart/2018/2/layout/IconLabelList"/>
    <dgm:cxn modelId="{70F134AA-C571-426B-A0BA-FC32DE75CB83}" type="presParOf" srcId="{23F8C2E7-3E10-4FA0-B620-A49521DB8995}" destId="{84FD09A5-5604-4479-B0E2-F184BF4A5991}" srcOrd="2" destOrd="0" presId="urn:microsoft.com/office/officeart/2018/2/layout/IconLabelList"/>
    <dgm:cxn modelId="{CACF42E8-B26F-4A4A-B53E-B0C92C59EAFD}" type="presParOf" srcId="{2ECCCD40-F826-4EFA-9E70-0EFA81371499}" destId="{35506B03-FBBD-4726-A853-12C44B6CE761}" srcOrd="1" destOrd="0" presId="urn:microsoft.com/office/officeart/2018/2/layout/IconLabelList"/>
    <dgm:cxn modelId="{365D7A85-2F8B-419C-892B-D29D2F12E4D7}" type="presParOf" srcId="{2ECCCD40-F826-4EFA-9E70-0EFA81371499}" destId="{799F96AC-01FF-42DE-83D5-F837BA2953CB}" srcOrd="2" destOrd="0" presId="urn:microsoft.com/office/officeart/2018/2/layout/IconLabelList"/>
    <dgm:cxn modelId="{4091E694-6016-47C5-A49F-C393EAF1F325}" type="presParOf" srcId="{799F96AC-01FF-42DE-83D5-F837BA2953CB}" destId="{EDD0C46C-122B-4E51-8D90-41D24B804668}" srcOrd="0" destOrd="0" presId="urn:microsoft.com/office/officeart/2018/2/layout/IconLabelList"/>
    <dgm:cxn modelId="{122FB815-6D4A-447A-8449-71D9EE5BF3C3}" type="presParOf" srcId="{799F96AC-01FF-42DE-83D5-F837BA2953CB}" destId="{BBF9BEA4-34DF-4471-A978-4AE6EF58E2F8}" srcOrd="1" destOrd="0" presId="urn:microsoft.com/office/officeart/2018/2/layout/IconLabelList"/>
    <dgm:cxn modelId="{7A70208A-61AB-44AE-8FBE-9F6B171DEB6D}" type="presParOf" srcId="{799F96AC-01FF-42DE-83D5-F837BA2953CB}" destId="{AF58E582-0DFB-48AC-B727-C663AC1A153F}" srcOrd="2" destOrd="0" presId="urn:microsoft.com/office/officeart/2018/2/layout/IconLabelList"/>
    <dgm:cxn modelId="{E3F5A167-7655-4CE7-BCC4-AAACFB99E71A}" type="presParOf" srcId="{2ECCCD40-F826-4EFA-9E70-0EFA81371499}" destId="{69A126FA-8C34-4F8D-A21E-F87D5EF1B324}" srcOrd="3" destOrd="0" presId="urn:microsoft.com/office/officeart/2018/2/layout/IconLabelList"/>
    <dgm:cxn modelId="{10F7E502-4ADC-45AE-8001-87F0898639D2}" type="presParOf" srcId="{2ECCCD40-F826-4EFA-9E70-0EFA81371499}" destId="{17D7D272-90F8-4832-808E-0D256E1863E0}" srcOrd="4" destOrd="0" presId="urn:microsoft.com/office/officeart/2018/2/layout/IconLabelList"/>
    <dgm:cxn modelId="{C9E715BA-4F60-4BD3-B139-34753083F0F5}" type="presParOf" srcId="{17D7D272-90F8-4832-808E-0D256E1863E0}" destId="{A74B2CC1-A820-4360-A0BA-75D167B42403}" srcOrd="0" destOrd="0" presId="urn:microsoft.com/office/officeart/2018/2/layout/IconLabelList"/>
    <dgm:cxn modelId="{84EA7C7E-03C6-4C87-B416-1F6AD6666CAC}" type="presParOf" srcId="{17D7D272-90F8-4832-808E-0D256E1863E0}" destId="{7F01AF01-12A1-494C-8D5A-C2ABF131E741}" srcOrd="1" destOrd="0" presId="urn:microsoft.com/office/officeart/2018/2/layout/IconLabelList"/>
    <dgm:cxn modelId="{BB2D8ACC-9016-4991-974D-8C525E5215C1}" type="presParOf" srcId="{17D7D272-90F8-4832-808E-0D256E1863E0}" destId="{7C9D79FC-0E88-4947-A6BC-CA950FA5B1BF}" srcOrd="2" destOrd="0" presId="urn:microsoft.com/office/officeart/2018/2/layout/IconLabelList"/>
    <dgm:cxn modelId="{995CC245-1C38-4DED-9046-9A1F7485E82B}" type="presParOf" srcId="{2ECCCD40-F826-4EFA-9E70-0EFA81371499}" destId="{71A7CA48-F475-4883-91AB-BEDE38494284}" srcOrd="5" destOrd="0" presId="urn:microsoft.com/office/officeart/2018/2/layout/IconLabelList"/>
    <dgm:cxn modelId="{5477AC12-22B0-46E4-B11F-BD36CF00D4B5}" type="presParOf" srcId="{2ECCCD40-F826-4EFA-9E70-0EFA81371499}" destId="{DC420276-3911-486F-B9EF-D2515D66D0F4}" srcOrd="6" destOrd="0" presId="urn:microsoft.com/office/officeart/2018/2/layout/IconLabelList"/>
    <dgm:cxn modelId="{8BEFAC3C-E68A-42C3-A547-F8E58D263D03}" type="presParOf" srcId="{DC420276-3911-486F-B9EF-D2515D66D0F4}" destId="{57568EDF-427C-4CF7-AFA6-2BCA696705E8}" srcOrd="0" destOrd="0" presId="urn:microsoft.com/office/officeart/2018/2/layout/IconLabelList"/>
    <dgm:cxn modelId="{08CC26B3-7EAC-4E75-A425-9E0B0C246EA7}" type="presParOf" srcId="{DC420276-3911-486F-B9EF-D2515D66D0F4}" destId="{5FB79F10-1071-49D6-AA9E-0A3D864B69ED}" srcOrd="1" destOrd="0" presId="urn:microsoft.com/office/officeart/2018/2/layout/IconLabelList"/>
    <dgm:cxn modelId="{090D2917-5FDC-40A7-A958-113812CCDA03}" type="presParOf" srcId="{DC420276-3911-486F-B9EF-D2515D66D0F4}" destId="{D5477872-3646-4D94-B5CE-5E2D166AD56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DEAA0A-BCB2-4E7B-A66B-DEA4355439B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429F36F-5610-49AC-B31B-F87049B2FA56}">
      <dgm:prSet custT="1"/>
      <dgm:spPr/>
      <dgm:t>
        <a:bodyPr/>
        <a:lstStyle/>
        <a:p>
          <a:pPr>
            <a:lnSpc>
              <a:spcPct val="100000"/>
            </a:lnSpc>
          </a:pPr>
          <a:r>
            <a:rPr lang="en-GB" sz="1400" i="1" dirty="0">
              <a:solidFill>
                <a:srgbClr val="0070C0"/>
              </a:solidFill>
            </a:rPr>
            <a:t>‘In a </a:t>
          </a:r>
          <a:r>
            <a:rPr lang="en-GB" sz="1400" i="1" dirty="0">
              <a:solidFill>
                <a:srgbClr val="7030A0"/>
              </a:solidFill>
            </a:rPr>
            <a:t>pluralistic society </a:t>
          </a:r>
          <a:r>
            <a:rPr lang="en-GB" sz="1400" i="1" dirty="0">
              <a:solidFill>
                <a:srgbClr val="0070C0"/>
              </a:solidFill>
            </a:rPr>
            <a:t>there is nothing like the undisputable public good; there are often no objective definitions of equity; policies that respond to social problems cannot routinely be meaningfully correct or false; and it makes no sense to talk about “optimal solutions” to social problems unless </a:t>
          </a:r>
          <a:r>
            <a:rPr lang="en-GB" sz="1400" i="1" u="sng" dirty="0">
              <a:solidFill>
                <a:srgbClr val="FF0000"/>
              </a:solidFill>
            </a:rPr>
            <a:t>severe qualifications are imposed first</a:t>
          </a:r>
          <a:r>
            <a:rPr lang="en-GB" sz="1400" i="1" dirty="0">
              <a:solidFill>
                <a:srgbClr val="FF0000"/>
              </a:solidFill>
            </a:rPr>
            <a:t>”</a:t>
          </a:r>
          <a:endParaRPr lang="en-US" sz="1400" dirty="0">
            <a:solidFill>
              <a:srgbClr val="FF0000"/>
            </a:solidFill>
          </a:endParaRPr>
        </a:p>
      </dgm:t>
    </dgm:pt>
    <dgm:pt modelId="{5ACB42D6-9C29-4E8C-BB63-5B1D0293B19A}" type="parTrans" cxnId="{E7DCF8FE-BE0D-4A2F-B37A-A5C5FB8365CE}">
      <dgm:prSet/>
      <dgm:spPr/>
      <dgm:t>
        <a:bodyPr/>
        <a:lstStyle/>
        <a:p>
          <a:endParaRPr lang="en-US" sz="1200"/>
        </a:p>
      </dgm:t>
    </dgm:pt>
    <dgm:pt modelId="{8776B7CE-D5C6-4FDA-8356-908A85C9E010}" type="sibTrans" cxnId="{E7DCF8FE-BE0D-4A2F-B37A-A5C5FB8365CE}">
      <dgm:prSet/>
      <dgm:spPr/>
      <dgm:t>
        <a:bodyPr/>
        <a:lstStyle/>
        <a:p>
          <a:endParaRPr lang="en-US" sz="1200"/>
        </a:p>
      </dgm:t>
    </dgm:pt>
    <dgm:pt modelId="{21A109BA-48DB-40F8-BAD7-17F88B293AF5}">
      <dgm:prSet custT="1"/>
      <dgm:spPr/>
      <dgm:t>
        <a:bodyPr/>
        <a:lstStyle/>
        <a:p>
          <a:pPr>
            <a:lnSpc>
              <a:spcPct val="100000"/>
            </a:lnSpc>
          </a:pPr>
          <a:r>
            <a:rPr lang="en-GB" sz="1600" i="1" dirty="0">
              <a:solidFill>
                <a:srgbClr val="0070C0"/>
              </a:solidFill>
            </a:rPr>
            <a:t>We must approach</a:t>
          </a:r>
          <a:r>
            <a:rPr lang="en-GB" sz="1600" b="0" i="1" dirty="0">
              <a:solidFill>
                <a:srgbClr val="0070C0"/>
              </a:solidFill>
              <a:effectLst/>
            </a:rPr>
            <a:t> problems with holistic and collaborative reasoning in search of long-term, future focused solutions”. </a:t>
          </a:r>
          <a:endParaRPr lang="en-US" sz="1600" dirty="0"/>
        </a:p>
      </dgm:t>
    </dgm:pt>
    <dgm:pt modelId="{89797F21-393F-424E-895E-AFE1A08897BA}" type="parTrans" cxnId="{127D737A-A010-4E22-B583-BBAA90DF1B6A}">
      <dgm:prSet/>
      <dgm:spPr/>
      <dgm:t>
        <a:bodyPr/>
        <a:lstStyle/>
        <a:p>
          <a:endParaRPr lang="en-US" sz="1200"/>
        </a:p>
      </dgm:t>
    </dgm:pt>
    <dgm:pt modelId="{36E539DE-459E-4B07-98EB-37C8221C4B43}" type="sibTrans" cxnId="{127D737A-A010-4E22-B583-BBAA90DF1B6A}">
      <dgm:prSet/>
      <dgm:spPr/>
      <dgm:t>
        <a:bodyPr/>
        <a:lstStyle/>
        <a:p>
          <a:endParaRPr lang="en-US" sz="1200"/>
        </a:p>
      </dgm:t>
    </dgm:pt>
    <dgm:pt modelId="{524F4852-34B0-4B8C-A27F-4E2C682E7D66}">
      <dgm:prSet custT="1"/>
      <dgm:spPr/>
      <dgm:t>
        <a:bodyPr/>
        <a:lstStyle/>
        <a:p>
          <a:pPr>
            <a:lnSpc>
              <a:spcPct val="100000"/>
            </a:lnSpc>
          </a:pPr>
          <a:r>
            <a:rPr lang="en-GB" sz="1400" dirty="0">
              <a:solidFill>
                <a:srgbClr val="0070C0"/>
              </a:solidFill>
            </a:rPr>
            <a:t>Does this happen?</a:t>
          </a:r>
          <a:endParaRPr lang="en-US" sz="1400" dirty="0">
            <a:solidFill>
              <a:srgbClr val="0070C0"/>
            </a:solidFill>
          </a:endParaRPr>
        </a:p>
      </dgm:t>
    </dgm:pt>
    <dgm:pt modelId="{06D3F26B-FFFA-419C-9647-91AA87AF7749}" type="parTrans" cxnId="{4B90F11E-C5B9-4403-8ABE-D61253F02954}">
      <dgm:prSet/>
      <dgm:spPr/>
      <dgm:t>
        <a:bodyPr/>
        <a:lstStyle/>
        <a:p>
          <a:endParaRPr lang="en-US" sz="1200"/>
        </a:p>
      </dgm:t>
    </dgm:pt>
    <dgm:pt modelId="{4BA90267-6B04-4BE6-90D4-4E6DB64A9A56}" type="sibTrans" cxnId="{4B90F11E-C5B9-4403-8ABE-D61253F02954}">
      <dgm:prSet/>
      <dgm:spPr/>
      <dgm:t>
        <a:bodyPr/>
        <a:lstStyle/>
        <a:p>
          <a:endParaRPr lang="en-US" sz="1200"/>
        </a:p>
      </dgm:t>
    </dgm:pt>
    <dgm:pt modelId="{C818B25F-1A6B-4BA9-B0DB-A52FAF0B1A2B}">
      <dgm:prSet custT="1"/>
      <dgm:spPr/>
      <dgm:t>
        <a:bodyPr/>
        <a:lstStyle/>
        <a:p>
          <a:pPr>
            <a:lnSpc>
              <a:spcPct val="100000"/>
            </a:lnSpc>
          </a:pPr>
          <a:r>
            <a:rPr lang="en-GB" sz="1200" dirty="0"/>
            <a:t>(</a:t>
          </a:r>
          <a:r>
            <a:rPr lang="en-GB" sz="1200" dirty="0">
              <a:solidFill>
                <a:srgbClr val="0070C0"/>
              </a:solidFill>
            </a:rPr>
            <a:t>Rittel and Webber, 1973, p. 155</a:t>
          </a:r>
          <a:r>
            <a:rPr lang="en-GB" sz="1200" dirty="0"/>
            <a:t>).</a:t>
          </a:r>
          <a:endParaRPr lang="en-US" sz="1200" dirty="0"/>
        </a:p>
      </dgm:t>
    </dgm:pt>
    <dgm:pt modelId="{D8D4C10A-E3A7-45B8-A653-9B51BB563C12}" type="parTrans" cxnId="{66859992-BFAC-4F95-B565-7447DE2E65F0}">
      <dgm:prSet/>
      <dgm:spPr/>
      <dgm:t>
        <a:bodyPr/>
        <a:lstStyle/>
        <a:p>
          <a:endParaRPr lang="en-US" sz="1200"/>
        </a:p>
      </dgm:t>
    </dgm:pt>
    <dgm:pt modelId="{611B7EAF-B4C4-4882-AAD1-A30313C31F37}" type="sibTrans" cxnId="{66859992-BFAC-4F95-B565-7447DE2E65F0}">
      <dgm:prSet/>
      <dgm:spPr/>
      <dgm:t>
        <a:bodyPr/>
        <a:lstStyle/>
        <a:p>
          <a:endParaRPr lang="en-US" sz="1200"/>
        </a:p>
      </dgm:t>
    </dgm:pt>
    <dgm:pt modelId="{2ECCCD40-F826-4EFA-9E70-0EFA81371499}" type="pres">
      <dgm:prSet presAssocID="{8CDEAA0A-BCB2-4E7B-A66B-DEA4355439BE}" presName="root" presStyleCnt="0">
        <dgm:presLayoutVars>
          <dgm:dir/>
          <dgm:resizeHandles val="exact"/>
        </dgm:presLayoutVars>
      </dgm:prSet>
      <dgm:spPr/>
    </dgm:pt>
    <dgm:pt modelId="{23F8C2E7-3E10-4FA0-B620-A49521DB8995}" type="pres">
      <dgm:prSet presAssocID="{A429F36F-5610-49AC-B31B-F87049B2FA56}" presName="compNode" presStyleCnt="0"/>
      <dgm:spPr/>
    </dgm:pt>
    <dgm:pt modelId="{10F3CE03-ABFA-4F0E-906F-BC21A1D69162}" type="pres">
      <dgm:prSet presAssocID="{A429F36F-5610-49AC-B31B-F87049B2FA5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s"/>
        </a:ext>
      </dgm:extLst>
    </dgm:pt>
    <dgm:pt modelId="{07958E4F-D3C3-4B25-BAF5-904598FD20BA}" type="pres">
      <dgm:prSet presAssocID="{A429F36F-5610-49AC-B31B-F87049B2FA56}" presName="spaceRect" presStyleCnt="0"/>
      <dgm:spPr/>
    </dgm:pt>
    <dgm:pt modelId="{84FD09A5-5604-4479-B0E2-F184BF4A5991}" type="pres">
      <dgm:prSet presAssocID="{A429F36F-5610-49AC-B31B-F87049B2FA56}" presName="textRect" presStyleLbl="revTx" presStyleIdx="0" presStyleCnt="4" custScaleX="146818" custLinFactNeighborY="-6413">
        <dgm:presLayoutVars>
          <dgm:chMax val="1"/>
          <dgm:chPref val="1"/>
        </dgm:presLayoutVars>
      </dgm:prSet>
      <dgm:spPr/>
    </dgm:pt>
    <dgm:pt modelId="{35506B03-FBBD-4726-A853-12C44B6CE761}" type="pres">
      <dgm:prSet presAssocID="{8776B7CE-D5C6-4FDA-8356-908A85C9E010}" presName="sibTrans" presStyleCnt="0"/>
      <dgm:spPr/>
    </dgm:pt>
    <dgm:pt modelId="{799F96AC-01FF-42DE-83D5-F837BA2953CB}" type="pres">
      <dgm:prSet presAssocID="{21A109BA-48DB-40F8-BAD7-17F88B293AF5}" presName="compNode" presStyleCnt="0"/>
      <dgm:spPr/>
    </dgm:pt>
    <dgm:pt modelId="{EDD0C46C-122B-4E51-8D90-41D24B804668}" type="pres">
      <dgm:prSet presAssocID="{21A109BA-48DB-40F8-BAD7-17F88B293AF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search"/>
        </a:ext>
      </dgm:extLst>
    </dgm:pt>
    <dgm:pt modelId="{BBF9BEA4-34DF-4471-A978-4AE6EF58E2F8}" type="pres">
      <dgm:prSet presAssocID="{21A109BA-48DB-40F8-BAD7-17F88B293AF5}" presName="spaceRect" presStyleCnt="0"/>
      <dgm:spPr/>
    </dgm:pt>
    <dgm:pt modelId="{AF58E582-0DFB-48AC-B727-C663AC1A153F}" type="pres">
      <dgm:prSet presAssocID="{21A109BA-48DB-40F8-BAD7-17F88B293AF5}" presName="textRect" presStyleLbl="revTx" presStyleIdx="1" presStyleCnt="4" custLinFactNeighborX="8040" custLinFactNeighborY="-8733">
        <dgm:presLayoutVars>
          <dgm:chMax val="1"/>
          <dgm:chPref val="1"/>
        </dgm:presLayoutVars>
      </dgm:prSet>
      <dgm:spPr/>
    </dgm:pt>
    <dgm:pt modelId="{69A126FA-8C34-4F8D-A21E-F87D5EF1B324}" type="pres">
      <dgm:prSet presAssocID="{36E539DE-459E-4B07-98EB-37C8221C4B43}" presName="sibTrans" presStyleCnt="0"/>
      <dgm:spPr/>
    </dgm:pt>
    <dgm:pt modelId="{17D7D272-90F8-4832-808E-0D256E1863E0}" type="pres">
      <dgm:prSet presAssocID="{524F4852-34B0-4B8C-A27F-4E2C682E7D66}" presName="compNode" presStyleCnt="0"/>
      <dgm:spPr/>
    </dgm:pt>
    <dgm:pt modelId="{A74B2CC1-A820-4360-A0BA-75D167B42403}" type="pres">
      <dgm:prSet presAssocID="{524F4852-34B0-4B8C-A27F-4E2C682E7D6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 mark"/>
        </a:ext>
      </dgm:extLst>
    </dgm:pt>
    <dgm:pt modelId="{7F01AF01-12A1-494C-8D5A-C2ABF131E741}" type="pres">
      <dgm:prSet presAssocID="{524F4852-34B0-4B8C-A27F-4E2C682E7D66}" presName="spaceRect" presStyleCnt="0"/>
      <dgm:spPr/>
    </dgm:pt>
    <dgm:pt modelId="{7C9D79FC-0E88-4947-A6BC-CA950FA5B1BF}" type="pres">
      <dgm:prSet presAssocID="{524F4852-34B0-4B8C-A27F-4E2C682E7D66}" presName="textRect" presStyleLbl="revTx" presStyleIdx="2" presStyleCnt="4">
        <dgm:presLayoutVars>
          <dgm:chMax val="1"/>
          <dgm:chPref val="1"/>
        </dgm:presLayoutVars>
      </dgm:prSet>
      <dgm:spPr/>
    </dgm:pt>
    <dgm:pt modelId="{71A7CA48-F475-4883-91AB-BEDE38494284}" type="pres">
      <dgm:prSet presAssocID="{4BA90267-6B04-4BE6-90D4-4E6DB64A9A56}" presName="sibTrans" presStyleCnt="0"/>
      <dgm:spPr/>
    </dgm:pt>
    <dgm:pt modelId="{DC420276-3911-486F-B9EF-D2515D66D0F4}" type="pres">
      <dgm:prSet presAssocID="{C818B25F-1A6B-4BA9-B0DB-A52FAF0B1A2B}" presName="compNode" presStyleCnt="0"/>
      <dgm:spPr/>
    </dgm:pt>
    <dgm:pt modelId="{57568EDF-427C-4CF7-AFA6-2BCA696705E8}" type="pres">
      <dgm:prSet presAssocID="{C818B25F-1A6B-4BA9-B0DB-A52FAF0B1A2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Japanese Dolls"/>
        </a:ext>
      </dgm:extLst>
    </dgm:pt>
    <dgm:pt modelId="{5FB79F10-1071-49D6-AA9E-0A3D864B69ED}" type="pres">
      <dgm:prSet presAssocID="{C818B25F-1A6B-4BA9-B0DB-A52FAF0B1A2B}" presName="spaceRect" presStyleCnt="0"/>
      <dgm:spPr/>
    </dgm:pt>
    <dgm:pt modelId="{D5477872-3646-4D94-B5CE-5E2D166AD563}" type="pres">
      <dgm:prSet presAssocID="{C818B25F-1A6B-4BA9-B0DB-A52FAF0B1A2B}" presName="textRect" presStyleLbl="revTx" presStyleIdx="3" presStyleCnt="4">
        <dgm:presLayoutVars>
          <dgm:chMax val="1"/>
          <dgm:chPref val="1"/>
        </dgm:presLayoutVars>
      </dgm:prSet>
      <dgm:spPr/>
    </dgm:pt>
  </dgm:ptLst>
  <dgm:cxnLst>
    <dgm:cxn modelId="{4B90F11E-C5B9-4403-8ABE-D61253F02954}" srcId="{8CDEAA0A-BCB2-4E7B-A66B-DEA4355439BE}" destId="{524F4852-34B0-4B8C-A27F-4E2C682E7D66}" srcOrd="2" destOrd="0" parTransId="{06D3F26B-FFFA-419C-9647-91AA87AF7749}" sibTransId="{4BA90267-6B04-4BE6-90D4-4E6DB64A9A56}"/>
    <dgm:cxn modelId="{C0C89639-A300-4043-80A2-6A4BF3F4B824}" type="presOf" srcId="{524F4852-34B0-4B8C-A27F-4E2C682E7D66}" destId="{7C9D79FC-0E88-4947-A6BC-CA950FA5B1BF}" srcOrd="0" destOrd="0" presId="urn:microsoft.com/office/officeart/2018/2/layout/IconLabelList"/>
    <dgm:cxn modelId="{2D7A694E-EE04-4C99-9667-0F510FC2FB67}" type="presOf" srcId="{21A109BA-48DB-40F8-BAD7-17F88B293AF5}" destId="{AF58E582-0DFB-48AC-B727-C663AC1A153F}" srcOrd="0" destOrd="0" presId="urn:microsoft.com/office/officeart/2018/2/layout/IconLabelList"/>
    <dgm:cxn modelId="{127D737A-A010-4E22-B583-BBAA90DF1B6A}" srcId="{8CDEAA0A-BCB2-4E7B-A66B-DEA4355439BE}" destId="{21A109BA-48DB-40F8-BAD7-17F88B293AF5}" srcOrd="1" destOrd="0" parTransId="{89797F21-393F-424E-895E-AFE1A08897BA}" sibTransId="{36E539DE-459E-4B07-98EB-37C8221C4B43}"/>
    <dgm:cxn modelId="{66859992-BFAC-4F95-B565-7447DE2E65F0}" srcId="{8CDEAA0A-BCB2-4E7B-A66B-DEA4355439BE}" destId="{C818B25F-1A6B-4BA9-B0DB-A52FAF0B1A2B}" srcOrd="3" destOrd="0" parTransId="{D8D4C10A-E3A7-45B8-A653-9B51BB563C12}" sibTransId="{611B7EAF-B4C4-4882-AAD1-A30313C31F37}"/>
    <dgm:cxn modelId="{89CBA9A8-4FF8-4E82-99D6-DA26B9B6BC64}" type="presOf" srcId="{C818B25F-1A6B-4BA9-B0DB-A52FAF0B1A2B}" destId="{D5477872-3646-4D94-B5CE-5E2D166AD563}" srcOrd="0" destOrd="0" presId="urn:microsoft.com/office/officeart/2018/2/layout/IconLabelList"/>
    <dgm:cxn modelId="{E02FCEAB-3546-4365-A80C-D11C20FCBF3F}" type="presOf" srcId="{A429F36F-5610-49AC-B31B-F87049B2FA56}" destId="{84FD09A5-5604-4479-B0E2-F184BF4A5991}" srcOrd="0" destOrd="0" presId="urn:microsoft.com/office/officeart/2018/2/layout/IconLabelList"/>
    <dgm:cxn modelId="{A11304C9-14EE-4676-9935-4D1FDA8AE814}" type="presOf" srcId="{8CDEAA0A-BCB2-4E7B-A66B-DEA4355439BE}" destId="{2ECCCD40-F826-4EFA-9E70-0EFA81371499}" srcOrd="0" destOrd="0" presId="urn:microsoft.com/office/officeart/2018/2/layout/IconLabelList"/>
    <dgm:cxn modelId="{E7DCF8FE-BE0D-4A2F-B37A-A5C5FB8365CE}" srcId="{8CDEAA0A-BCB2-4E7B-A66B-DEA4355439BE}" destId="{A429F36F-5610-49AC-B31B-F87049B2FA56}" srcOrd="0" destOrd="0" parTransId="{5ACB42D6-9C29-4E8C-BB63-5B1D0293B19A}" sibTransId="{8776B7CE-D5C6-4FDA-8356-908A85C9E010}"/>
    <dgm:cxn modelId="{04F4B40D-0DE5-41A2-B7CD-66761458154A}" type="presParOf" srcId="{2ECCCD40-F826-4EFA-9E70-0EFA81371499}" destId="{23F8C2E7-3E10-4FA0-B620-A49521DB8995}" srcOrd="0" destOrd="0" presId="urn:microsoft.com/office/officeart/2018/2/layout/IconLabelList"/>
    <dgm:cxn modelId="{870B60E6-D4FC-4537-A3D1-5B7C49F2CDC7}" type="presParOf" srcId="{23F8C2E7-3E10-4FA0-B620-A49521DB8995}" destId="{10F3CE03-ABFA-4F0E-906F-BC21A1D69162}" srcOrd="0" destOrd="0" presId="urn:microsoft.com/office/officeart/2018/2/layout/IconLabelList"/>
    <dgm:cxn modelId="{49E4C6AD-1715-4E86-ABD8-60E07F369B50}" type="presParOf" srcId="{23F8C2E7-3E10-4FA0-B620-A49521DB8995}" destId="{07958E4F-D3C3-4B25-BAF5-904598FD20BA}" srcOrd="1" destOrd="0" presId="urn:microsoft.com/office/officeart/2018/2/layout/IconLabelList"/>
    <dgm:cxn modelId="{70F134AA-C571-426B-A0BA-FC32DE75CB83}" type="presParOf" srcId="{23F8C2E7-3E10-4FA0-B620-A49521DB8995}" destId="{84FD09A5-5604-4479-B0E2-F184BF4A5991}" srcOrd="2" destOrd="0" presId="urn:microsoft.com/office/officeart/2018/2/layout/IconLabelList"/>
    <dgm:cxn modelId="{CACF42E8-B26F-4A4A-B53E-B0C92C59EAFD}" type="presParOf" srcId="{2ECCCD40-F826-4EFA-9E70-0EFA81371499}" destId="{35506B03-FBBD-4726-A853-12C44B6CE761}" srcOrd="1" destOrd="0" presId="urn:microsoft.com/office/officeart/2018/2/layout/IconLabelList"/>
    <dgm:cxn modelId="{365D7A85-2F8B-419C-892B-D29D2F12E4D7}" type="presParOf" srcId="{2ECCCD40-F826-4EFA-9E70-0EFA81371499}" destId="{799F96AC-01FF-42DE-83D5-F837BA2953CB}" srcOrd="2" destOrd="0" presId="urn:microsoft.com/office/officeart/2018/2/layout/IconLabelList"/>
    <dgm:cxn modelId="{4091E694-6016-47C5-A49F-C393EAF1F325}" type="presParOf" srcId="{799F96AC-01FF-42DE-83D5-F837BA2953CB}" destId="{EDD0C46C-122B-4E51-8D90-41D24B804668}" srcOrd="0" destOrd="0" presId="urn:microsoft.com/office/officeart/2018/2/layout/IconLabelList"/>
    <dgm:cxn modelId="{122FB815-6D4A-447A-8449-71D9EE5BF3C3}" type="presParOf" srcId="{799F96AC-01FF-42DE-83D5-F837BA2953CB}" destId="{BBF9BEA4-34DF-4471-A978-4AE6EF58E2F8}" srcOrd="1" destOrd="0" presId="urn:microsoft.com/office/officeart/2018/2/layout/IconLabelList"/>
    <dgm:cxn modelId="{7A70208A-61AB-44AE-8FBE-9F6B171DEB6D}" type="presParOf" srcId="{799F96AC-01FF-42DE-83D5-F837BA2953CB}" destId="{AF58E582-0DFB-48AC-B727-C663AC1A153F}" srcOrd="2" destOrd="0" presId="urn:microsoft.com/office/officeart/2018/2/layout/IconLabelList"/>
    <dgm:cxn modelId="{E3F5A167-7655-4CE7-BCC4-AAACFB99E71A}" type="presParOf" srcId="{2ECCCD40-F826-4EFA-9E70-0EFA81371499}" destId="{69A126FA-8C34-4F8D-A21E-F87D5EF1B324}" srcOrd="3" destOrd="0" presId="urn:microsoft.com/office/officeart/2018/2/layout/IconLabelList"/>
    <dgm:cxn modelId="{10F7E502-4ADC-45AE-8001-87F0898639D2}" type="presParOf" srcId="{2ECCCD40-F826-4EFA-9E70-0EFA81371499}" destId="{17D7D272-90F8-4832-808E-0D256E1863E0}" srcOrd="4" destOrd="0" presId="urn:microsoft.com/office/officeart/2018/2/layout/IconLabelList"/>
    <dgm:cxn modelId="{C9E715BA-4F60-4BD3-B139-34753083F0F5}" type="presParOf" srcId="{17D7D272-90F8-4832-808E-0D256E1863E0}" destId="{A74B2CC1-A820-4360-A0BA-75D167B42403}" srcOrd="0" destOrd="0" presId="urn:microsoft.com/office/officeart/2018/2/layout/IconLabelList"/>
    <dgm:cxn modelId="{84EA7C7E-03C6-4C87-B416-1F6AD6666CAC}" type="presParOf" srcId="{17D7D272-90F8-4832-808E-0D256E1863E0}" destId="{7F01AF01-12A1-494C-8D5A-C2ABF131E741}" srcOrd="1" destOrd="0" presId="urn:microsoft.com/office/officeart/2018/2/layout/IconLabelList"/>
    <dgm:cxn modelId="{BB2D8ACC-9016-4991-974D-8C525E5215C1}" type="presParOf" srcId="{17D7D272-90F8-4832-808E-0D256E1863E0}" destId="{7C9D79FC-0E88-4947-A6BC-CA950FA5B1BF}" srcOrd="2" destOrd="0" presId="urn:microsoft.com/office/officeart/2018/2/layout/IconLabelList"/>
    <dgm:cxn modelId="{995CC245-1C38-4DED-9046-9A1F7485E82B}" type="presParOf" srcId="{2ECCCD40-F826-4EFA-9E70-0EFA81371499}" destId="{71A7CA48-F475-4883-91AB-BEDE38494284}" srcOrd="5" destOrd="0" presId="urn:microsoft.com/office/officeart/2018/2/layout/IconLabelList"/>
    <dgm:cxn modelId="{5477AC12-22B0-46E4-B11F-BD36CF00D4B5}" type="presParOf" srcId="{2ECCCD40-F826-4EFA-9E70-0EFA81371499}" destId="{DC420276-3911-486F-B9EF-D2515D66D0F4}" srcOrd="6" destOrd="0" presId="urn:microsoft.com/office/officeart/2018/2/layout/IconLabelList"/>
    <dgm:cxn modelId="{8BEFAC3C-E68A-42C3-A547-F8E58D263D03}" type="presParOf" srcId="{DC420276-3911-486F-B9EF-D2515D66D0F4}" destId="{57568EDF-427C-4CF7-AFA6-2BCA696705E8}" srcOrd="0" destOrd="0" presId="urn:microsoft.com/office/officeart/2018/2/layout/IconLabelList"/>
    <dgm:cxn modelId="{08CC26B3-7EAC-4E75-A425-9E0B0C246EA7}" type="presParOf" srcId="{DC420276-3911-486F-B9EF-D2515D66D0F4}" destId="{5FB79F10-1071-49D6-AA9E-0A3D864B69ED}" srcOrd="1" destOrd="0" presId="urn:microsoft.com/office/officeart/2018/2/layout/IconLabelList"/>
    <dgm:cxn modelId="{090D2917-5FDC-40A7-A958-113812CCDA03}" type="presParOf" srcId="{DC420276-3911-486F-B9EF-D2515D66D0F4}" destId="{D5477872-3646-4D94-B5CE-5E2D166AD56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720859-C62D-408E-9349-29C4373BD505}">
      <dsp:nvSpPr>
        <dsp:cNvPr id="0" name=""/>
        <dsp:cNvSpPr/>
      </dsp:nvSpPr>
      <dsp:spPr>
        <a:xfrm>
          <a:off x="0" y="390041"/>
          <a:ext cx="8247495" cy="7956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What is the wider purpose of your role in improving outcomes for children, young people / communities?</a:t>
          </a:r>
          <a:endParaRPr lang="en-US" sz="2000" kern="1200" dirty="0"/>
        </a:p>
      </dsp:txBody>
      <dsp:txXfrm>
        <a:off x="38838" y="428879"/>
        <a:ext cx="8169819" cy="717924"/>
      </dsp:txXfrm>
    </dsp:sp>
    <dsp:sp modelId="{1A8780DB-8404-4D8B-A5C7-ECB30A922387}">
      <dsp:nvSpPr>
        <dsp:cNvPr id="0" name=""/>
        <dsp:cNvSpPr/>
      </dsp:nvSpPr>
      <dsp:spPr>
        <a:xfrm>
          <a:off x="0" y="1243242"/>
          <a:ext cx="8247495" cy="79560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Are these solutions ‘messy’ or ‘complex’? Do they require working with others and with/in other systems? Is there a lack of one definitive solution? </a:t>
          </a:r>
          <a:endParaRPr lang="en-US" sz="2000" kern="1200" dirty="0"/>
        </a:p>
      </dsp:txBody>
      <dsp:txXfrm>
        <a:off x="38838" y="1282080"/>
        <a:ext cx="8169819" cy="717924"/>
      </dsp:txXfrm>
    </dsp:sp>
    <dsp:sp modelId="{C7C0CBC0-7CD1-4C29-8136-E1041BFD3476}">
      <dsp:nvSpPr>
        <dsp:cNvPr id="0" name=""/>
        <dsp:cNvSpPr/>
      </dsp:nvSpPr>
      <dsp:spPr>
        <a:xfrm>
          <a:off x="0" y="2096442"/>
          <a:ext cx="8247495" cy="7956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Do others see the problem differently? </a:t>
          </a:r>
          <a:endParaRPr lang="en-US" sz="2000" kern="1200" dirty="0"/>
        </a:p>
      </dsp:txBody>
      <dsp:txXfrm>
        <a:off x="38838" y="2135280"/>
        <a:ext cx="8169819" cy="7179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0633E4-4A54-48DF-B628-596CBE17C33C}">
      <dsp:nvSpPr>
        <dsp:cNvPr id="0" name=""/>
        <dsp:cNvSpPr/>
      </dsp:nvSpPr>
      <dsp:spPr>
        <a:xfrm>
          <a:off x="0" y="569069"/>
          <a:ext cx="8007350" cy="7956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Beth yw pwrpas eich rôl o ran gwella canlyniadau i blant, pobl ifanc / cymunedau?</a:t>
          </a:r>
          <a:endParaRPr lang="en-US" sz="2000" kern="1200"/>
        </a:p>
      </dsp:txBody>
      <dsp:txXfrm>
        <a:off x="38838" y="607907"/>
        <a:ext cx="7929674" cy="717924"/>
      </dsp:txXfrm>
    </dsp:sp>
    <dsp:sp modelId="{AD019E64-34C0-449B-AC06-692787AFA3A7}">
      <dsp:nvSpPr>
        <dsp:cNvPr id="0" name=""/>
        <dsp:cNvSpPr/>
      </dsp:nvSpPr>
      <dsp:spPr>
        <a:xfrm>
          <a:off x="0" y="1422269"/>
          <a:ext cx="8007350" cy="79560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 yw’r </a:t>
          </a:r>
          <a:r>
            <a:rPr lang="en-GB" sz="2000" kern="1200" dirty="0" err="1"/>
            <a:t>atebion</a:t>
          </a:r>
          <a:r>
            <a:rPr lang="en-GB" sz="2000" kern="1200" dirty="0"/>
            <a:t> hyn yn ‘</a:t>
          </a:r>
          <a:r>
            <a:rPr lang="en-GB" sz="2000" kern="1200" dirty="0" err="1"/>
            <a:t>blêr</a:t>
          </a:r>
          <a:r>
            <a:rPr lang="en-GB" sz="2000" kern="1200" dirty="0"/>
            <a:t>’ neu yn ‘</a:t>
          </a:r>
          <a:r>
            <a:rPr lang="en-GB" sz="2000" kern="1200" dirty="0" err="1"/>
            <a:t>gymhleth</a:t>
          </a:r>
          <a:r>
            <a:rPr lang="en-GB" sz="2000" kern="1200" dirty="0"/>
            <a:t>’? A oes angen gweithio gydag eraill a gyda/mewn systemau eraill? A oes </a:t>
          </a:r>
          <a:r>
            <a:rPr lang="en-GB" sz="2000" kern="1200" dirty="0" err="1"/>
            <a:t>diffyg</a:t>
          </a:r>
          <a:r>
            <a:rPr lang="en-GB" sz="2000" kern="1200" dirty="0"/>
            <a:t> un </a:t>
          </a:r>
          <a:r>
            <a:rPr lang="en-GB" sz="2000" kern="1200" dirty="0" err="1"/>
            <a:t>ateb</a:t>
          </a:r>
          <a:r>
            <a:rPr lang="en-GB" sz="2000" kern="1200" dirty="0"/>
            <a:t> pendant?</a:t>
          </a:r>
          <a:endParaRPr lang="en-US" sz="2000" kern="1200" dirty="0"/>
        </a:p>
      </dsp:txBody>
      <dsp:txXfrm>
        <a:off x="38838" y="1461107"/>
        <a:ext cx="7929674" cy="717924"/>
      </dsp:txXfrm>
    </dsp:sp>
    <dsp:sp modelId="{DA63C28B-8B91-4C4A-B5BE-16B3AE67893D}">
      <dsp:nvSpPr>
        <dsp:cNvPr id="0" name=""/>
        <dsp:cNvSpPr/>
      </dsp:nvSpPr>
      <dsp:spPr>
        <a:xfrm>
          <a:off x="0" y="2275469"/>
          <a:ext cx="8007350" cy="7956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Ydy pobl yn gweld yr problem yn wahanol i chi?</a:t>
          </a:r>
          <a:endParaRPr lang="en-US" sz="2000" kern="1200"/>
        </a:p>
      </dsp:txBody>
      <dsp:txXfrm>
        <a:off x="38838" y="2314307"/>
        <a:ext cx="7929674" cy="7179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3CE03-ABFA-4F0E-906F-BC21A1D69162}">
      <dsp:nvSpPr>
        <dsp:cNvPr id="0" name=""/>
        <dsp:cNvSpPr/>
      </dsp:nvSpPr>
      <dsp:spPr>
        <a:xfrm>
          <a:off x="1895532" y="466199"/>
          <a:ext cx="753837" cy="7538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FD09A5-5604-4479-B0E2-F184BF4A5991}">
      <dsp:nvSpPr>
        <dsp:cNvPr id="0" name=""/>
        <dsp:cNvSpPr/>
      </dsp:nvSpPr>
      <dsp:spPr>
        <a:xfrm>
          <a:off x="944398" y="1473950"/>
          <a:ext cx="2682607" cy="82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GB" sz="1400" kern="1200" dirty="0"/>
            <a:t>Mewn </a:t>
          </a:r>
          <a:r>
            <a:rPr lang="en-GB" sz="1400" kern="1200" dirty="0" err="1">
              <a:solidFill>
                <a:srgbClr val="7030A0"/>
              </a:solidFill>
            </a:rPr>
            <a:t>cymdeithas</a:t>
          </a:r>
          <a:r>
            <a:rPr lang="en-GB" sz="1400" kern="1200" dirty="0">
              <a:solidFill>
                <a:srgbClr val="7030A0"/>
              </a:solidFill>
            </a:rPr>
            <a:t> </a:t>
          </a:r>
          <a:r>
            <a:rPr lang="en-GB" sz="1400" kern="1200" dirty="0" err="1">
              <a:solidFill>
                <a:srgbClr val="7030A0"/>
              </a:solidFill>
            </a:rPr>
            <a:t>luosog</a:t>
          </a:r>
          <a:r>
            <a:rPr lang="en-GB" sz="1400" kern="1200" dirty="0">
              <a:solidFill>
                <a:srgbClr val="7030A0"/>
              </a:solidFill>
            </a:rPr>
            <a:t> </a:t>
          </a:r>
          <a:r>
            <a:rPr lang="en-GB" sz="1400" kern="1200" dirty="0"/>
            <a:t>nid oes dim yn </a:t>
          </a:r>
          <a:r>
            <a:rPr lang="en-GB" sz="1400" kern="1200" dirty="0" err="1"/>
            <a:t>debyg</a:t>
          </a:r>
          <a:r>
            <a:rPr lang="en-GB" sz="1400" kern="1200" dirty="0"/>
            <a:t> i les </a:t>
          </a:r>
          <a:r>
            <a:rPr lang="en-GB" sz="1400" kern="1200" dirty="0" err="1"/>
            <a:t>cyhoeddus</a:t>
          </a:r>
          <a:r>
            <a:rPr lang="en-GB" sz="1400" kern="1200" dirty="0"/>
            <a:t> </a:t>
          </a:r>
          <a:r>
            <a:rPr lang="en-GB" sz="1400" kern="1200" dirty="0" err="1"/>
            <a:t>diamheuol</a:t>
          </a:r>
          <a:r>
            <a:rPr lang="en-GB" sz="1400" kern="1200" dirty="0"/>
            <a:t> ; yn </a:t>
          </a:r>
          <a:r>
            <a:rPr lang="en-GB" sz="1400" kern="1200" dirty="0" err="1"/>
            <a:t>aml</a:t>
          </a:r>
          <a:r>
            <a:rPr lang="en-GB" sz="1400" kern="1200" dirty="0"/>
            <a:t> nid oes </a:t>
          </a:r>
          <a:r>
            <a:rPr lang="en-GB" sz="1400" kern="1200" dirty="0" err="1"/>
            <a:t>unrhyw</a:t>
          </a:r>
          <a:r>
            <a:rPr lang="en-GB" sz="1400" kern="1200" dirty="0"/>
            <a:t> </a:t>
          </a:r>
          <a:r>
            <a:rPr lang="en-GB" sz="1400" kern="1200" dirty="0" err="1"/>
            <a:t>ddiffiniadau</a:t>
          </a:r>
          <a:r>
            <a:rPr lang="en-GB" sz="1400" kern="1200" dirty="0"/>
            <a:t> </a:t>
          </a:r>
          <a:r>
            <a:rPr lang="en-GB" sz="1400" kern="1200" dirty="0" err="1"/>
            <a:t>gwrthrychol</a:t>
          </a:r>
          <a:r>
            <a:rPr lang="en-GB" sz="1400" kern="1200" dirty="0"/>
            <a:t> o </a:t>
          </a:r>
          <a:r>
            <a:rPr lang="en-GB" sz="1400" kern="1200" dirty="0" err="1"/>
            <a:t>ecwiti</a:t>
          </a:r>
          <a:r>
            <a:rPr lang="en-GB" sz="1400" kern="1200" dirty="0"/>
            <a:t>; </a:t>
          </a:r>
          <a:r>
            <a:rPr lang="en-GB" sz="1400" kern="1200" dirty="0" err="1"/>
            <a:t>ni</a:t>
          </a:r>
          <a:r>
            <a:rPr lang="en-GB" sz="1400" kern="1200" dirty="0"/>
            <a:t> all </a:t>
          </a:r>
          <a:r>
            <a:rPr lang="en-GB" sz="1400" kern="1200" dirty="0" err="1"/>
            <a:t>polisïau</a:t>
          </a:r>
          <a:r>
            <a:rPr lang="en-GB" sz="1400" kern="1200" dirty="0"/>
            <a:t> sy'n </a:t>
          </a:r>
          <a:r>
            <a:rPr lang="en-GB" sz="1400" kern="1200" dirty="0" err="1"/>
            <a:t>ymateb</a:t>
          </a:r>
          <a:r>
            <a:rPr lang="en-GB" sz="1400" kern="1200" dirty="0"/>
            <a:t> i </a:t>
          </a:r>
          <a:r>
            <a:rPr lang="en-GB" sz="1400" kern="1200" dirty="0" err="1"/>
            <a:t>broblemau</a:t>
          </a:r>
          <a:r>
            <a:rPr lang="en-GB" sz="1400" kern="1200" dirty="0"/>
            <a:t> cymdeithasol fel mater o </a:t>
          </a:r>
          <a:r>
            <a:rPr lang="en-GB" sz="1400" kern="1200" dirty="0" err="1"/>
            <a:t>drefn</a:t>
          </a:r>
          <a:r>
            <a:rPr lang="en-GB" sz="1400" kern="1200" dirty="0"/>
            <a:t> fod yn </a:t>
          </a:r>
          <a:r>
            <a:rPr lang="en-GB" sz="1400" kern="1200" dirty="0" err="1"/>
            <a:t>ystyrlon</a:t>
          </a:r>
          <a:r>
            <a:rPr lang="en-GB" sz="1400" kern="1200" dirty="0"/>
            <a:t> </a:t>
          </a:r>
          <a:r>
            <a:rPr lang="en-GB" sz="1400" kern="1200" dirty="0" err="1"/>
            <a:t>gywir</a:t>
          </a:r>
          <a:r>
            <a:rPr lang="en-GB" sz="1400" kern="1200" dirty="0"/>
            <a:t> </a:t>
          </a:r>
          <a:r>
            <a:rPr lang="en-GB" sz="1400" kern="1200" dirty="0" err="1"/>
            <a:t>neu'n</a:t>
          </a:r>
          <a:r>
            <a:rPr lang="en-GB" sz="1400" kern="1200" dirty="0"/>
            <a:t> anghywir; ac nid </a:t>
          </a:r>
          <a:r>
            <a:rPr lang="en-GB" sz="1400" kern="1200" dirty="0" err="1"/>
            <a:t>yw'n</a:t>
          </a:r>
          <a:r>
            <a:rPr lang="en-GB" sz="1400" kern="1200" dirty="0"/>
            <a:t> gwneud </a:t>
          </a:r>
          <a:r>
            <a:rPr lang="en-GB" sz="1400" kern="1200" dirty="0" err="1"/>
            <a:t>unrhyw</a:t>
          </a:r>
          <a:r>
            <a:rPr lang="en-GB" sz="1400" kern="1200" dirty="0"/>
            <a:t> </a:t>
          </a:r>
          <a:r>
            <a:rPr lang="en-GB" sz="1400" kern="1200" dirty="0" err="1"/>
            <a:t>synnwyr</a:t>
          </a:r>
          <a:r>
            <a:rPr lang="en-GB" sz="1400" kern="1200" dirty="0"/>
            <a:t> i siarad am “atebion gorau posibl” i </a:t>
          </a:r>
          <a:r>
            <a:rPr lang="en-GB" sz="1400" kern="1200" dirty="0" err="1"/>
            <a:t>broblemau</a:t>
          </a:r>
          <a:r>
            <a:rPr lang="en-GB" sz="1400" kern="1200" dirty="0"/>
            <a:t> cymdeithasol </a:t>
          </a:r>
          <a:r>
            <a:rPr lang="en-GB" sz="1400" kern="1200" dirty="0" err="1"/>
            <a:t>oni</a:t>
          </a:r>
          <a:r>
            <a:rPr lang="en-GB" sz="1400" kern="1200" dirty="0"/>
            <a:t> bai bod </a:t>
          </a:r>
          <a:r>
            <a:rPr lang="en-GB" sz="1400" kern="1200" dirty="0" err="1"/>
            <a:t>cymwysterau</a:t>
          </a:r>
          <a:r>
            <a:rPr lang="en-GB" sz="1400" kern="1200" dirty="0"/>
            <a:t> </a:t>
          </a:r>
          <a:r>
            <a:rPr lang="en-GB" sz="1400" kern="1200" dirty="0" err="1"/>
            <a:t>difrifol</a:t>
          </a:r>
          <a:r>
            <a:rPr lang="en-GB" sz="1400" kern="1200" dirty="0"/>
            <a:t> yn cael eu gosod yn </a:t>
          </a:r>
          <a:r>
            <a:rPr lang="en-GB" sz="1400" kern="1200" dirty="0" err="1"/>
            <a:t>gyntaf</a:t>
          </a:r>
          <a:r>
            <a:rPr lang="en-GB" sz="1400" kern="1200" dirty="0"/>
            <a:t> (Rittel a Webber, 1973, t. 155).</a:t>
          </a:r>
          <a:endParaRPr lang="en-US" sz="1400" kern="1200" dirty="0"/>
        </a:p>
      </dsp:txBody>
      <dsp:txXfrm>
        <a:off x="944398" y="1473950"/>
        <a:ext cx="2682607" cy="821312"/>
      </dsp:txXfrm>
    </dsp:sp>
    <dsp:sp modelId="{EDD0C46C-122B-4E51-8D90-41D24B804668}">
      <dsp:nvSpPr>
        <dsp:cNvPr id="0" name=""/>
        <dsp:cNvSpPr/>
      </dsp:nvSpPr>
      <dsp:spPr>
        <a:xfrm>
          <a:off x="4367592" y="466199"/>
          <a:ext cx="753837" cy="7538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58E582-0DFB-48AC-B727-C663AC1A153F}">
      <dsp:nvSpPr>
        <dsp:cNvPr id="0" name=""/>
        <dsp:cNvSpPr/>
      </dsp:nvSpPr>
      <dsp:spPr>
        <a:xfrm>
          <a:off x="3906913" y="1526957"/>
          <a:ext cx="1675195" cy="82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Yn </a:t>
          </a:r>
          <a:r>
            <a:rPr lang="en-GB" sz="1400" kern="1200" dirty="0" err="1"/>
            <a:t>hytrach</a:t>
          </a:r>
          <a:r>
            <a:rPr lang="en-GB" sz="1400" kern="1200" dirty="0"/>
            <a:t>, mae’r </a:t>
          </a:r>
          <a:r>
            <a:rPr lang="en-GB" sz="1400" kern="1200" dirty="0" err="1"/>
            <a:t>awduron</a:t>
          </a:r>
          <a:r>
            <a:rPr lang="en-GB" sz="1400" kern="1200" dirty="0"/>
            <a:t> yn </a:t>
          </a:r>
          <a:r>
            <a:rPr lang="en-GB" sz="1400" kern="1200" dirty="0" err="1"/>
            <a:t>erfyn</a:t>
          </a:r>
          <a:r>
            <a:rPr lang="en-GB" sz="1400" kern="1200" dirty="0"/>
            <a:t> ar eu </a:t>
          </a:r>
          <a:r>
            <a:rPr lang="en-GB" sz="1400" kern="1200" dirty="0" err="1"/>
            <a:t>darllenwyr</a:t>
          </a:r>
          <a:r>
            <a:rPr lang="en-GB" sz="1400" kern="1200" dirty="0"/>
            <a:t> i </a:t>
          </a:r>
          <a:r>
            <a:rPr lang="en-GB" sz="1400" kern="1200" dirty="0" err="1"/>
            <a:t>fynd</a:t>
          </a:r>
          <a:r>
            <a:rPr lang="en-GB" sz="1400" kern="1200" dirty="0"/>
            <a:t> i’r </a:t>
          </a:r>
          <a:r>
            <a:rPr lang="en-GB" sz="1400" kern="1200" dirty="0" err="1"/>
            <a:t>afael</a:t>
          </a:r>
          <a:r>
            <a:rPr lang="en-GB" sz="1400" kern="1200" dirty="0"/>
            <a:t> â </a:t>
          </a:r>
          <a:r>
            <a:rPr lang="en-GB" sz="1400" kern="1200" dirty="0" err="1"/>
            <a:t>phroblemau</a:t>
          </a:r>
          <a:r>
            <a:rPr lang="en-GB" sz="1400" kern="1200" dirty="0"/>
            <a:t> drygionus gyda </a:t>
          </a:r>
          <a:r>
            <a:rPr lang="en-GB" sz="1400" kern="1200" dirty="0" err="1"/>
            <a:t>rhesymu</a:t>
          </a:r>
          <a:r>
            <a:rPr lang="en-GB" sz="1400" kern="1200" dirty="0"/>
            <a:t> cyfannol a </a:t>
          </a:r>
          <a:r>
            <a:rPr lang="en-GB" sz="1400" kern="1200" dirty="0" err="1"/>
            <a:t>chydweithredol</a:t>
          </a:r>
          <a:r>
            <a:rPr lang="en-GB" sz="1400" kern="1200" dirty="0"/>
            <a:t> i </a:t>
          </a:r>
          <a:r>
            <a:rPr lang="en-GB" sz="1400" kern="1200" dirty="0" err="1"/>
            <a:t>chwilio</a:t>
          </a:r>
          <a:r>
            <a:rPr lang="en-GB" sz="1400" kern="1200" dirty="0"/>
            <a:t> am atebion </a:t>
          </a:r>
          <a:r>
            <a:rPr lang="en-GB" sz="1400" kern="1200" dirty="0" err="1"/>
            <a:t>hirdymor</a:t>
          </a:r>
          <a:r>
            <a:rPr lang="en-GB" sz="1400" kern="1200" dirty="0"/>
            <a:t> sy’n canolbwyntio ar y </a:t>
          </a:r>
          <a:r>
            <a:rPr lang="en-GB" sz="1400" kern="1200" dirty="0" err="1"/>
            <a:t>dyfodol</a:t>
          </a:r>
          <a:r>
            <a:rPr lang="en-GB" sz="1400" kern="1200" dirty="0"/>
            <a:t>.</a:t>
          </a:r>
          <a:endParaRPr lang="en-US" sz="1400" kern="1200" dirty="0"/>
        </a:p>
      </dsp:txBody>
      <dsp:txXfrm>
        <a:off x="3906913" y="1526957"/>
        <a:ext cx="1675195" cy="821312"/>
      </dsp:txXfrm>
    </dsp:sp>
    <dsp:sp modelId="{A74B2CC1-A820-4360-A0BA-75D167B42403}">
      <dsp:nvSpPr>
        <dsp:cNvPr id="0" name=""/>
        <dsp:cNvSpPr/>
      </dsp:nvSpPr>
      <dsp:spPr>
        <a:xfrm>
          <a:off x="6335947" y="466199"/>
          <a:ext cx="753837" cy="7538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9D79FC-0E88-4947-A6BC-CA950FA5B1BF}">
      <dsp:nvSpPr>
        <dsp:cNvPr id="0" name=""/>
        <dsp:cNvSpPr/>
      </dsp:nvSpPr>
      <dsp:spPr>
        <a:xfrm>
          <a:off x="5875268" y="1526957"/>
          <a:ext cx="1675195" cy="82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dirty="0" err="1"/>
            <a:t>Ydy</a:t>
          </a:r>
          <a:r>
            <a:rPr lang="en-GB" sz="1900" kern="1200" dirty="0"/>
            <a:t> hyn yn digwydd?</a:t>
          </a:r>
          <a:endParaRPr lang="en-US" sz="1900" kern="1200" dirty="0"/>
        </a:p>
      </dsp:txBody>
      <dsp:txXfrm>
        <a:off x="5875268" y="1526957"/>
        <a:ext cx="1675195" cy="821312"/>
      </dsp:txXfrm>
    </dsp:sp>
    <dsp:sp modelId="{57568EDF-427C-4CF7-AFA6-2BCA696705E8}">
      <dsp:nvSpPr>
        <dsp:cNvPr id="0" name=""/>
        <dsp:cNvSpPr/>
      </dsp:nvSpPr>
      <dsp:spPr>
        <a:xfrm>
          <a:off x="6779362" y="2382754"/>
          <a:ext cx="753837" cy="7538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477872-3646-4D94-B5CE-5E2D166AD563}">
      <dsp:nvSpPr>
        <dsp:cNvPr id="0" name=""/>
        <dsp:cNvSpPr/>
      </dsp:nvSpPr>
      <dsp:spPr>
        <a:xfrm>
          <a:off x="6583733" y="3350751"/>
          <a:ext cx="1675195" cy="82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dirty="0"/>
            <a:t>(Rittel a Webber, 1973, t. 155).</a:t>
          </a:r>
          <a:endParaRPr lang="en-US" sz="1900" kern="1200" dirty="0"/>
        </a:p>
      </dsp:txBody>
      <dsp:txXfrm>
        <a:off x="6583733" y="3350751"/>
        <a:ext cx="1675195" cy="821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3CE03-ABFA-4F0E-906F-BC21A1D69162}">
      <dsp:nvSpPr>
        <dsp:cNvPr id="0" name=""/>
        <dsp:cNvSpPr/>
      </dsp:nvSpPr>
      <dsp:spPr>
        <a:xfrm>
          <a:off x="994500" y="360066"/>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FD09A5-5604-4479-B0E2-F184BF4A5991}">
      <dsp:nvSpPr>
        <dsp:cNvPr id="0" name=""/>
        <dsp:cNvSpPr/>
      </dsp:nvSpPr>
      <dsp:spPr>
        <a:xfrm>
          <a:off x="78138" y="1560726"/>
          <a:ext cx="2642724" cy="22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i="1" kern="1200" dirty="0">
              <a:solidFill>
                <a:srgbClr val="0070C0"/>
              </a:solidFill>
            </a:rPr>
            <a:t>‘In a </a:t>
          </a:r>
          <a:r>
            <a:rPr lang="en-GB" sz="1400" i="1" kern="1200" dirty="0">
              <a:solidFill>
                <a:srgbClr val="7030A0"/>
              </a:solidFill>
            </a:rPr>
            <a:t>pluralistic society </a:t>
          </a:r>
          <a:r>
            <a:rPr lang="en-GB" sz="1400" i="1" kern="1200" dirty="0">
              <a:solidFill>
                <a:srgbClr val="0070C0"/>
              </a:solidFill>
            </a:rPr>
            <a:t>there is nothing like the undisputable public good; there are often no objective definitions of equity; policies that respond to social problems cannot routinely be meaningfully correct or false; and it makes no sense to talk about “optimal solutions” to social problems unless </a:t>
          </a:r>
          <a:r>
            <a:rPr lang="en-GB" sz="1400" i="1" u="sng" kern="1200" dirty="0">
              <a:solidFill>
                <a:srgbClr val="FF0000"/>
              </a:solidFill>
            </a:rPr>
            <a:t>severe qualifications are imposed first</a:t>
          </a:r>
          <a:r>
            <a:rPr lang="en-GB" sz="1400" i="1" kern="1200" dirty="0">
              <a:solidFill>
                <a:srgbClr val="FF0000"/>
              </a:solidFill>
            </a:rPr>
            <a:t>”</a:t>
          </a:r>
          <a:endParaRPr lang="en-US" sz="1400" kern="1200" dirty="0">
            <a:solidFill>
              <a:srgbClr val="FF0000"/>
            </a:solidFill>
          </a:endParaRPr>
        </a:p>
      </dsp:txBody>
      <dsp:txXfrm>
        <a:off x="78138" y="1560726"/>
        <a:ext cx="2642724" cy="2205000"/>
      </dsp:txXfrm>
    </dsp:sp>
    <dsp:sp modelId="{EDD0C46C-122B-4E51-8D90-41D24B804668}">
      <dsp:nvSpPr>
        <dsp:cNvPr id="0" name=""/>
        <dsp:cNvSpPr/>
      </dsp:nvSpPr>
      <dsp:spPr>
        <a:xfrm>
          <a:off x="3530862" y="360066"/>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58E582-0DFB-48AC-B727-C663AC1A153F}">
      <dsp:nvSpPr>
        <dsp:cNvPr id="0" name=""/>
        <dsp:cNvSpPr/>
      </dsp:nvSpPr>
      <dsp:spPr>
        <a:xfrm>
          <a:off x="3180582" y="1509570"/>
          <a:ext cx="1800000" cy="22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i="1" kern="1200" dirty="0">
              <a:solidFill>
                <a:srgbClr val="0070C0"/>
              </a:solidFill>
            </a:rPr>
            <a:t>We must approach</a:t>
          </a:r>
          <a:r>
            <a:rPr lang="en-GB" sz="1600" b="0" i="1" kern="1200" dirty="0">
              <a:solidFill>
                <a:srgbClr val="0070C0"/>
              </a:solidFill>
              <a:effectLst/>
            </a:rPr>
            <a:t> problems with holistic and collaborative reasoning in search of long-term, future focused solutions”. </a:t>
          </a:r>
          <a:endParaRPr lang="en-US" sz="1600" kern="1200" dirty="0"/>
        </a:p>
      </dsp:txBody>
      <dsp:txXfrm>
        <a:off x="3180582" y="1509570"/>
        <a:ext cx="1800000" cy="2205000"/>
      </dsp:txXfrm>
    </dsp:sp>
    <dsp:sp modelId="{A74B2CC1-A820-4360-A0BA-75D167B42403}">
      <dsp:nvSpPr>
        <dsp:cNvPr id="0" name=""/>
        <dsp:cNvSpPr/>
      </dsp:nvSpPr>
      <dsp:spPr>
        <a:xfrm>
          <a:off x="5645862" y="360066"/>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9D79FC-0E88-4947-A6BC-CA950FA5B1BF}">
      <dsp:nvSpPr>
        <dsp:cNvPr id="0" name=""/>
        <dsp:cNvSpPr/>
      </dsp:nvSpPr>
      <dsp:spPr>
        <a:xfrm>
          <a:off x="5150862" y="1702133"/>
          <a:ext cx="1800000" cy="22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solidFill>
                <a:srgbClr val="0070C0"/>
              </a:solidFill>
            </a:rPr>
            <a:t>Does this happen?</a:t>
          </a:r>
          <a:endParaRPr lang="en-US" sz="1400" kern="1200" dirty="0">
            <a:solidFill>
              <a:srgbClr val="0070C0"/>
            </a:solidFill>
          </a:endParaRPr>
        </a:p>
      </dsp:txBody>
      <dsp:txXfrm>
        <a:off x="5150862" y="1702133"/>
        <a:ext cx="1800000" cy="2205000"/>
      </dsp:txXfrm>
    </dsp:sp>
    <dsp:sp modelId="{57568EDF-427C-4CF7-AFA6-2BCA696705E8}">
      <dsp:nvSpPr>
        <dsp:cNvPr id="0" name=""/>
        <dsp:cNvSpPr/>
      </dsp:nvSpPr>
      <dsp:spPr>
        <a:xfrm>
          <a:off x="7760862" y="360066"/>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477872-3646-4D94-B5CE-5E2D166AD563}">
      <dsp:nvSpPr>
        <dsp:cNvPr id="0" name=""/>
        <dsp:cNvSpPr/>
      </dsp:nvSpPr>
      <dsp:spPr>
        <a:xfrm>
          <a:off x="7265862" y="1702133"/>
          <a:ext cx="1800000" cy="22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a:t>
          </a:r>
          <a:r>
            <a:rPr lang="en-GB" sz="1200" kern="1200" dirty="0">
              <a:solidFill>
                <a:srgbClr val="0070C0"/>
              </a:solidFill>
            </a:rPr>
            <a:t>Rittel and Webber, 1973, p. 155</a:t>
          </a:r>
          <a:r>
            <a:rPr lang="en-GB" sz="1200" kern="1200" dirty="0"/>
            <a:t>).</a:t>
          </a:r>
          <a:endParaRPr lang="en-US" sz="1200" kern="1200" dirty="0"/>
        </a:p>
      </dsp:txBody>
      <dsp:txXfrm>
        <a:off x="7265862" y="1702133"/>
        <a:ext cx="1800000" cy="2205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3E62973-5E8C-6249-93BD-BAF7AE7072BD}" type="datetimeFigureOut">
              <a:rPr lang="en-US" smtClean="0"/>
              <a:t>11/21/2023</a:t>
            </a:fld>
            <a:endParaRPr lang="en-US"/>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bihr.org.uk/get-informed/what-rights-do-i-have/the-right-to-be-free-from-torture-and-inhuman-or-degrading-treatment"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www.theguardian.com/uk-news/2023/jun/29/why-was-the-governments-rwanda-plan-for-asylum-seekers-ruled-unlawful"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doi.org/10.1177/1024529421990845"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journals.sagepub.com/doi/full/10.1177/1024529421990845#bibr32-1024529421990845" TargetMode="Externa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google.co.uk/maps/dir/Current+Location/SPACE-WELLBEING%20%20Floor%206,%20Civic%20Centre%20Pontypool,%20Torfaen,%20NP4%206YB"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doi.org/10.1177/1024529421990845"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journals.sagepub.com/doi/full/10.1177/1024529421990845#bibr32-1024529421990845"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2236235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681038" y="801688"/>
            <a:ext cx="5338762" cy="4005262"/>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3780151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744383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716600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rgbClr val="0070C0"/>
                </a:solidFill>
                <a:latin typeface="Arial"/>
                <a:cs typeface="Calibri"/>
              </a:rPr>
              <a:t>Foucault:</a:t>
            </a:r>
          </a:p>
          <a:p>
            <a:r>
              <a:rPr lang="en-US" sz="1200" dirty="0">
                <a:solidFill>
                  <a:srgbClr val="0070C0"/>
                </a:solidFill>
                <a:latin typeface="Arial"/>
                <a:cs typeface="Calibri"/>
              </a:rPr>
              <a:t>Surveillance Gaze</a:t>
            </a:r>
          </a:p>
          <a:p>
            <a:r>
              <a:rPr lang="en-US" sz="1200" dirty="0">
                <a:solidFill>
                  <a:srgbClr val="0070C0"/>
                </a:solidFill>
                <a:latin typeface="Arial"/>
                <a:cs typeface="Calibri"/>
              </a:rPr>
              <a:t>Governmentality</a:t>
            </a:r>
          </a:p>
          <a:p>
            <a:r>
              <a:rPr lang="en-US" sz="1200" dirty="0">
                <a:solidFill>
                  <a:srgbClr val="0070C0"/>
                </a:solidFill>
                <a:latin typeface="Arial"/>
                <a:cs typeface="Calibri"/>
              </a:rPr>
              <a:t>Regime of truth</a:t>
            </a:r>
          </a:p>
          <a:p>
            <a:endParaRPr lang="en-GB" dirty="0"/>
          </a:p>
          <a:p>
            <a:r>
              <a:rPr lang="en-GB" dirty="0"/>
              <a:t>Anthropocene: </a:t>
            </a:r>
            <a:r>
              <a:rPr lang="en-GB" b="0" i="0" dirty="0">
                <a:solidFill>
                  <a:srgbClr val="202124"/>
                </a:solidFill>
                <a:effectLst/>
                <a:latin typeface="Google Sans"/>
              </a:rPr>
              <a:t>The Anthropocene Epoch is an unofficial unit of geologic time, used to describe the most recent period in Earth's history when human activity started to have a significant impact on the planet's climate and ecosystems.</a:t>
            </a:r>
          </a:p>
          <a:p>
            <a:r>
              <a:rPr lang="en-GB" b="0" i="0" dirty="0">
                <a:solidFill>
                  <a:srgbClr val="202124"/>
                </a:solidFill>
                <a:effectLst/>
                <a:latin typeface="Google Sans"/>
              </a:rPr>
              <a:t>Communities: Which types?</a:t>
            </a:r>
          </a:p>
          <a:p>
            <a:endParaRPr lang="en-GB" b="0" i="0" dirty="0">
              <a:solidFill>
                <a:srgbClr val="202124"/>
              </a:solidFill>
              <a:effectLst/>
              <a:latin typeface="Google Sans"/>
            </a:endParaRPr>
          </a:p>
          <a:p>
            <a:r>
              <a:rPr lang="en-GB" sz="1200" dirty="0">
                <a:solidFill>
                  <a:srgbClr val="0070C0"/>
                </a:solidFill>
              </a:rPr>
              <a:t>Ecology involves the study of the interactive relationship between living things and their environment </a:t>
            </a:r>
          </a:p>
          <a:p>
            <a:endParaRPr lang="en-GB" sz="1200" dirty="0">
              <a:solidFill>
                <a:srgbClr val="0070C0"/>
              </a:solidFill>
            </a:endParaRPr>
          </a:p>
          <a:p>
            <a:r>
              <a:rPr lang="en-GB" sz="1200" dirty="0">
                <a:solidFill>
                  <a:srgbClr val="0070C0"/>
                </a:solidFill>
              </a:rPr>
              <a:t>Bronfenbrenner: It has also been recently noted that the approach put forward by Bronfenbrenner alienates the role and importance of the individual within their own social context (Elliot and Davis, 2018). </a:t>
            </a:r>
            <a:endParaRPr lang="en-GB" dirty="0"/>
          </a:p>
        </p:txBody>
      </p:sp>
      <p:sp>
        <p:nvSpPr>
          <p:cNvPr id="4" name="Slide Number Placeholder 3"/>
          <p:cNvSpPr>
            <a:spLocks noGrp="1"/>
          </p:cNvSpPr>
          <p:nvPr>
            <p:ph type="sldNum" sz="quarter" idx="5"/>
          </p:nvPr>
        </p:nvSpPr>
        <p:spPr/>
        <p:txBody>
          <a:bodyPr/>
          <a:lstStyle/>
          <a:p>
            <a:fld id="{5D8B4B5C-799E-49D6-A8D6-D5C1534D89EE}" type="slidenum">
              <a:rPr lang="en-GB" smtClean="0"/>
              <a:t>8</a:t>
            </a:fld>
            <a:endParaRPr lang="en-GB"/>
          </a:p>
        </p:txBody>
      </p:sp>
    </p:spTree>
    <p:extLst>
      <p:ext uri="{BB962C8B-B14F-4D97-AF65-F5344CB8AC3E}">
        <p14:creationId xmlns:p14="http://schemas.microsoft.com/office/powerpoint/2010/main" val="114397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9984806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are the ‘others?’</a:t>
            </a:r>
          </a:p>
          <a:p>
            <a:r>
              <a:rPr lang="en-GB" dirty="0"/>
              <a:t>What are the systems?</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5199715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61202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026920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706751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Rittell</a:t>
            </a:r>
            <a:r>
              <a:rPr lang="en-GB" dirty="0"/>
              <a:t> and Webber1 distinguish between: • tame problems and • wicked problems</a:t>
            </a:r>
          </a:p>
          <a:p>
            <a:endParaRPr lang="en-GB" dirty="0"/>
          </a:p>
          <a:p>
            <a:r>
              <a:rPr lang="en-GB" dirty="0"/>
              <a:t>While they may be complicated, tame problems have boundaries and can be solved. The solution usually requires the application of good management processes. Building a house, organising the provision of social services to people in their own homes, timetabling, producing a brochure and organising an open day are all tame problems. Tame problems are likely to have occurred before. Tame problems generally require a management response. The leader’s role is to motivate and energise her or his staff and colleagues to get on and deal with the problem in the agreed manner. Wicked problems are not just complicated, they are complex and the problem may never be solved. Any solution may well generate other problems and there is no right or wrong answer, only better or worse options. The stakeholders involved may have different views about the problem and how it should be approached. Social exclusion is an example of a wicked problem. Dealing with wicked problems requires leadership, which helps others to explore the issue through asking appropriate questions, and seeks to build consensus among stakeholders. Grint2 suggests that there is a third type of problem faced by those in leadership roles: critical problems. Critical problems are usually described as a crisis. Speed is of the essence and there is no time for exploration and discussion. Neither a leadership nor a management response is appropriate here. What is</a:t>
            </a:r>
          </a:p>
          <a:p>
            <a:endParaRPr lang="en-GB" dirty="0"/>
          </a:p>
          <a:p>
            <a:endParaRPr lang="en-GB" dirty="0"/>
          </a:p>
          <a:p>
            <a:r>
              <a:rPr lang="en-GB" dirty="0"/>
              <a:t>TV News Headline – SHOULD GANG CHILDREN BE TREATED AS VICTIMS?</a:t>
            </a:r>
          </a:p>
          <a:p>
            <a:pPr marL="0" indent="0">
              <a:buNone/>
            </a:pPr>
            <a:endParaRPr lang="en-GB" dirty="0"/>
          </a:p>
          <a:p>
            <a:r>
              <a:rPr lang="en-GB" dirty="0"/>
              <a:t>Recent research report - </a:t>
            </a:r>
            <a:r>
              <a:rPr lang="en-GB" b="0" i="0" dirty="0">
                <a:effectLst/>
              </a:rPr>
              <a:t>For nearly 1 in 2 young people aged 15-16, secondary school is not an enjoyable or meaningful experience, but is rather something they feel they need to ‘get through’ because of its bearing on their futures (Edge Foundation, 2023)</a:t>
            </a:r>
          </a:p>
          <a:p>
            <a:pPr marL="0" indent="0">
              <a:buNone/>
            </a:pPr>
            <a:endParaRPr lang="en-GB" b="0" i="0" dirty="0">
              <a:effectLst/>
            </a:endParaRPr>
          </a:p>
          <a:p>
            <a:r>
              <a:rPr lang="en-GB" dirty="0"/>
              <a:t>Wales Centre for Public Policy - </a:t>
            </a:r>
            <a:r>
              <a:rPr lang="en-GB" b="0" i="1" dirty="0">
                <a:effectLst/>
              </a:rPr>
              <a:t>Effective place-based anti-poverty interventions require careful consideration.</a:t>
            </a:r>
          </a:p>
          <a:p>
            <a:pPr marL="0" indent="0">
              <a:buNone/>
            </a:pPr>
            <a:endParaRPr lang="en-GB" b="0" i="1" dirty="0">
              <a:effectLst/>
            </a:endParaRPr>
          </a:p>
          <a:p>
            <a:r>
              <a:rPr lang="en-GB" dirty="0"/>
              <a:t>Independent fostering agencies have seen a rise in referrals of children with complex needs, large sibling groups and babies in the last year, in a context of global pandemic, socio-economic changes and local authorities re-shaping their provision’ (NAFP, 2023)</a:t>
            </a:r>
          </a:p>
          <a:p>
            <a:pPr marL="0" indent="0">
              <a:buNone/>
            </a:pPr>
            <a:endParaRPr lang="en-GB" dirty="0"/>
          </a:p>
          <a:p>
            <a:r>
              <a:rPr lang="en-GB" b="0" i="0" dirty="0">
                <a:effectLst/>
              </a:rPr>
              <a:t>The South Wales Police and Crime Commissioner team has once again partnered with the Welsh Government to tackle adversity in childhood across Wales</a:t>
            </a:r>
            <a:endParaRPr lang="en-GB" dirty="0"/>
          </a:p>
        </p:txBody>
      </p:sp>
      <p:sp>
        <p:nvSpPr>
          <p:cNvPr id="4" name="Slide Number Placeholder 3"/>
          <p:cNvSpPr>
            <a:spLocks noGrp="1"/>
          </p:cNvSpPr>
          <p:nvPr>
            <p:ph type="sldNum" sz="quarter" idx="5"/>
          </p:nvPr>
        </p:nvSpPr>
        <p:spPr/>
        <p:txBody>
          <a:bodyPr/>
          <a:lstStyle/>
          <a:p>
            <a:fld id="{696BB045-920F-4358-96B4-A04A18594BEC}" type="slidenum">
              <a:rPr lang="en-GB" smtClean="0"/>
              <a:t>14</a:t>
            </a:fld>
            <a:endParaRPr lang="en-GB"/>
          </a:p>
        </p:txBody>
      </p:sp>
    </p:spTree>
    <p:extLst>
      <p:ext uri="{BB962C8B-B14F-4D97-AF65-F5344CB8AC3E}">
        <p14:creationId xmlns:p14="http://schemas.microsoft.com/office/powerpoint/2010/main" val="40059275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29359973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70C0"/>
                </a:solidFill>
              </a:rPr>
              <a:t>We must approach</a:t>
            </a:r>
            <a:r>
              <a:rPr lang="en-GB" sz="1200" b="0" i="0" dirty="0">
                <a:solidFill>
                  <a:srgbClr val="0070C0"/>
                </a:solidFill>
                <a:effectLst/>
              </a:rPr>
              <a:t> problems with holistic and collaborative reasoning in search of long-term, future focused solutions.</a:t>
            </a:r>
          </a:p>
          <a:p>
            <a:r>
              <a:rPr lang="en-GB" dirty="0"/>
              <a:t>- what are the problems with this? Well, lots of people do not want to collaborate! They want to get their way on issues, they may be forced to tow the line of their workplace, the policy makers etc.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dirty="0">
                <a:solidFill>
                  <a:srgbClr val="0070C0"/>
                </a:solidFill>
                <a:effectLst/>
              </a:rPr>
              <a:t>“optimal solutions” to social problems unless severe qualifications are imposed first” think abut this sentence. For example, imposing a 2 child ban on welfare benefits/ taxation/ </a:t>
            </a:r>
          </a:p>
          <a:p>
            <a:endParaRPr lang="en-GB" dirty="0"/>
          </a:p>
          <a:p>
            <a:endParaRPr lang="en-GB" dirty="0"/>
          </a:p>
          <a:p>
            <a:r>
              <a:rPr lang="en-GB" dirty="0"/>
              <a:t>Pluralistic society:  </a:t>
            </a:r>
            <a:r>
              <a:rPr lang="en-GB" b="0" i="0" dirty="0">
                <a:solidFill>
                  <a:srgbClr val="202124"/>
                </a:solidFill>
                <a:effectLst/>
                <a:latin typeface="Google Sans"/>
              </a:rPr>
              <a:t>A pluralistic society is </a:t>
            </a:r>
            <a:r>
              <a:rPr lang="en-GB" b="0" i="0" dirty="0">
                <a:solidFill>
                  <a:srgbClr val="040C28"/>
                </a:solidFill>
                <a:effectLst/>
                <a:latin typeface="Google Sans"/>
              </a:rPr>
              <a:t>where many groups and political parties coexist and have an active role in the governing process</a:t>
            </a:r>
            <a:r>
              <a:rPr lang="en-GB" b="0" i="0" dirty="0">
                <a:solidFill>
                  <a:srgbClr val="202124"/>
                </a:solidFill>
                <a:effectLst/>
                <a:latin typeface="Google Sans"/>
              </a:rPr>
              <a:t>. These groups are determined by shared beliefs, causes, or cultures where they maintain their unique values and work collaboratively with other groups to better society.</a:t>
            </a:r>
            <a:endParaRPr lang="en-GB" dirty="0"/>
          </a:p>
        </p:txBody>
      </p:sp>
      <p:sp>
        <p:nvSpPr>
          <p:cNvPr id="4" name="Slide Number Placeholder 3"/>
          <p:cNvSpPr>
            <a:spLocks noGrp="1"/>
          </p:cNvSpPr>
          <p:nvPr>
            <p:ph type="sldNum" sz="quarter" idx="5"/>
          </p:nvPr>
        </p:nvSpPr>
        <p:spPr/>
        <p:txBody>
          <a:bodyPr/>
          <a:lstStyle/>
          <a:p>
            <a:fld id="{5D8B4B5C-799E-49D6-A8D6-D5C1534D89EE}" type="slidenum">
              <a:rPr lang="en-GB" smtClean="0"/>
              <a:t>16</a:t>
            </a:fld>
            <a:endParaRPr lang="en-GB"/>
          </a:p>
        </p:txBody>
      </p:sp>
    </p:spTree>
    <p:extLst>
      <p:ext uri="{BB962C8B-B14F-4D97-AF65-F5344CB8AC3E}">
        <p14:creationId xmlns:p14="http://schemas.microsoft.com/office/powerpoint/2010/main" val="8991642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Head 2022</a:t>
            </a:r>
          </a:p>
          <a:p>
            <a:endParaRPr lang="en-GB" dirty="0"/>
          </a:p>
          <a:p>
            <a:r>
              <a:rPr lang="en-GB" b="0" i="0" dirty="0">
                <a:solidFill>
                  <a:srgbClr val="333333"/>
                </a:solidFill>
                <a:effectLst/>
                <a:latin typeface="-apple-system"/>
              </a:rPr>
              <a:t>An important debate centres on whether the original distinction between tame and wicked problems is analytically robust. The dichotomy between tame and wicked can become exaggerated and misleading. Critics have commented that the tame/wicked conception has set up a binary choice that is dichotomous. An alternative argument, in contrast to the binary choice of wicked </a:t>
            </a:r>
            <a:r>
              <a:rPr lang="en-GB" b="0" i="1" dirty="0">
                <a:solidFill>
                  <a:srgbClr val="333333"/>
                </a:solidFill>
                <a:effectLst/>
                <a:latin typeface="-apple-system"/>
              </a:rPr>
              <a:t>or</a:t>
            </a:r>
            <a:r>
              <a:rPr lang="en-GB" b="0" i="0" dirty="0">
                <a:solidFill>
                  <a:srgbClr val="333333"/>
                </a:solidFill>
                <a:effectLst/>
                <a:latin typeface="-apple-system"/>
              </a:rPr>
              <a:t> tame problems, is that the wicked characteristics (complexity, uncertainty and value divergence) can be more-or-less intensive, and that in combination these three characteristics can produce extremely turbulent, intractable and unmanageable policy challenges. In principle, issues can be mapped in terms of low-medium–high levels of complexity, uncertainty and divergence (Head, 2008, p.103; see also Alford &amp; Head, 2017; Newman &amp; Head, 2017a) </a:t>
            </a:r>
          </a:p>
          <a:p>
            <a:endParaRPr lang="en-GB" b="0" i="0" dirty="0">
              <a:solidFill>
                <a:srgbClr val="333333"/>
              </a:solidFill>
              <a:effectLst/>
              <a:latin typeface="-apple-system"/>
            </a:endParaRPr>
          </a:p>
          <a:p>
            <a:endParaRPr lang="en-GB" b="0" i="0" dirty="0">
              <a:solidFill>
                <a:srgbClr val="333333"/>
              </a:solidFill>
              <a:effectLst/>
              <a:latin typeface="-apple-system"/>
            </a:endParaRPr>
          </a:p>
          <a:p>
            <a:endParaRPr lang="en-GB" dirty="0"/>
          </a:p>
        </p:txBody>
      </p:sp>
      <p:sp>
        <p:nvSpPr>
          <p:cNvPr id="4" name="Slide Number Placeholder 3"/>
          <p:cNvSpPr>
            <a:spLocks noGrp="1"/>
          </p:cNvSpPr>
          <p:nvPr>
            <p:ph type="sldNum" sz="quarter" idx="5"/>
          </p:nvPr>
        </p:nvSpPr>
        <p:spPr/>
        <p:txBody>
          <a:bodyPr/>
          <a:lstStyle/>
          <a:p>
            <a:fld id="{5D8B4B5C-799E-49D6-A8D6-D5C1534D89EE}" type="slidenum">
              <a:rPr lang="en-GB" smtClean="0"/>
              <a:t>17</a:t>
            </a:fld>
            <a:endParaRPr lang="en-GB"/>
          </a:p>
        </p:txBody>
      </p:sp>
    </p:spTree>
    <p:extLst>
      <p:ext uri="{BB962C8B-B14F-4D97-AF65-F5344CB8AC3E}">
        <p14:creationId xmlns:p14="http://schemas.microsoft.com/office/powerpoint/2010/main" val="39170985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Davies article:</a:t>
            </a:r>
          </a:p>
          <a:p>
            <a:endParaRPr lang="en-GB" dirty="0"/>
          </a:p>
          <a:p>
            <a:r>
              <a:rPr lang="en-GB" dirty="0"/>
              <a:t>This article argues that the phenomenon of violent extremism is a wicked problem, with some unique features, where there cannot be tests of effectiveness of solutions. Wicked problems cannot in fact be solved at all—all that is possible is that the problem space is loosened so that a wider range of options for action emerges. (Davies, 2016)</a:t>
            </a:r>
          </a:p>
          <a:p>
            <a:endParaRPr lang="en-GB" dirty="0"/>
          </a:p>
          <a:p>
            <a:r>
              <a:rPr lang="en-GB" dirty="0"/>
              <a:t>Given the multiplicity of types of extremism (political, ethnic, sectarian, separatist, criminal), there are no internationally agreed definitions of extremism, nor of violent extremism, nor therefore of what countering violent extremism (CVE) or preventing violent extremism (PVE) actually targets. It is like trying to nail jelly to a wall. Unlike trying to find a cure for AIDS, this is one of the reasons CVE is a wicked problem.</a:t>
            </a:r>
          </a:p>
          <a:p>
            <a:endParaRPr lang="en-GB" dirty="0"/>
          </a:p>
          <a:p>
            <a:r>
              <a:rPr lang="en-GB" dirty="0"/>
              <a:t>Definition</a:t>
            </a:r>
          </a:p>
          <a:p>
            <a:endParaRPr lang="en-GB" dirty="0"/>
          </a:p>
          <a:p>
            <a:r>
              <a:rPr lang="en-GB" dirty="0"/>
              <a:t>Within the educational field, a linked third problem is that of targets. There is a growing popularity for movements such as character education, or even character and virtue </a:t>
            </a:r>
            <a:r>
              <a:rPr lang="en-GB" dirty="0" err="1"/>
              <a:t>educationon</a:t>
            </a:r>
            <a:r>
              <a:rPr lang="en-GB" dirty="0"/>
              <a:t>, causes, and targets </a:t>
            </a:r>
          </a:p>
          <a:p>
            <a:endParaRPr lang="en-GB" dirty="0"/>
          </a:p>
          <a:p>
            <a:r>
              <a:rPr lang="en-GB" dirty="0"/>
              <a:t>(Davies, 2016) Wicked Problems: How Complexity Science Helps Direct Education Responses to Preventing Violent Extremism</a:t>
            </a:r>
          </a:p>
          <a:p>
            <a:endParaRPr lang="en-GB" dirty="0"/>
          </a:p>
          <a:p>
            <a:r>
              <a:rPr lang="en-GB" dirty="0"/>
              <a:t>The prevent Duty</a:t>
            </a:r>
          </a:p>
          <a:p>
            <a:endParaRPr lang="en-GB" dirty="0"/>
          </a:p>
          <a:p>
            <a:r>
              <a:rPr lang="en-GB" b="0" i="0" dirty="0">
                <a:solidFill>
                  <a:srgbClr val="202124"/>
                </a:solidFill>
                <a:effectLst/>
                <a:latin typeface="Google Sans"/>
              </a:rPr>
              <a:t>For many of the critics of this policy, the controversial aspect of the Prevent Duty is that it introduces a security-led role for educational establishments, and thus potentially confuses the role of the teacher, and re-shapes the relationship between the teacher and their students, and their students' families</a:t>
            </a:r>
          </a:p>
          <a:p>
            <a:r>
              <a:rPr lang="en-GB" dirty="0"/>
              <a:t>The current version of the Prevent strategy has three stated objectives: 5.1. To ‘respond to the ideological challenge of terrorism and the threat we face from those who promote it;’ 5.2. To ‘prevent people from being drawn into terrorism and ensure that they are given appropriate advice and support;’ and 5.3. To ‘work with sectors and institutions where there are risks of radicalisation which we need to address.’5</a:t>
            </a:r>
          </a:p>
          <a:p>
            <a:endParaRPr lang="en-GB" dirty="0"/>
          </a:p>
          <a:p>
            <a:r>
              <a:rPr lang="en-GB" dirty="0"/>
              <a:t>The centrepiece of the Channel programme within the Prevent strategy is the use of a vast network of public sector workers to act on the front line of counter-terrorism policy: identifying potentially dangerous individuals before they are radicalized and become terrorists. Many education professionals have objected to being co-opted to serve government counter-terrorism objectives, and the National Union of Teachers in March 2016 passed a motion rejecting Prevent,30 with one member commenting that the Prevent duty required teachers to act as the ‘Secret Service of the public sector.’ 3</a:t>
            </a:r>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42945319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Erthygl</a:t>
            </a:r>
            <a:r>
              <a:rPr lang="en-GB" dirty="0"/>
              <a:t> Davies:</a:t>
            </a:r>
          </a:p>
          <a:p>
            <a:endParaRPr lang="en-GB" dirty="0"/>
          </a:p>
          <a:p>
            <a:r>
              <a:rPr lang="en-GB" dirty="0"/>
              <a:t>Mae'r </a:t>
            </a:r>
            <a:r>
              <a:rPr lang="en-GB" dirty="0" err="1"/>
              <a:t>erthygl</a:t>
            </a:r>
            <a:r>
              <a:rPr lang="en-GB" dirty="0"/>
              <a:t> hon yn </a:t>
            </a:r>
            <a:r>
              <a:rPr lang="en-GB" dirty="0" err="1"/>
              <a:t>dadlau</a:t>
            </a:r>
            <a:r>
              <a:rPr lang="en-GB" dirty="0"/>
              <a:t> bod </a:t>
            </a:r>
            <a:r>
              <a:rPr lang="en-GB" dirty="0" err="1"/>
              <a:t>ffenomen</a:t>
            </a:r>
            <a:r>
              <a:rPr lang="en-GB" dirty="0"/>
              <a:t> </a:t>
            </a:r>
            <a:r>
              <a:rPr lang="en-GB" dirty="0" err="1"/>
              <a:t>eithafiaeth</a:t>
            </a:r>
            <a:r>
              <a:rPr lang="en-GB" dirty="0"/>
              <a:t> </a:t>
            </a:r>
            <a:r>
              <a:rPr lang="en-GB" dirty="0" err="1"/>
              <a:t>dreisgar</a:t>
            </a:r>
            <a:r>
              <a:rPr lang="en-GB" dirty="0"/>
              <a:t> yn </a:t>
            </a:r>
            <a:r>
              <a:rPr lang="en-GB" dirty="0" err="1"/>
              <a:t>broblem</a:t>
            </a:r>
            <a:r>
              <a:rPr lang="en-GB" dirty="0"/>
              <a:t> </a:t>
            </a:r>
            <a:r>
              <a:rPr lang="en-GB" dirty="0" err="1"/>
              <a:t>ddrwg</a:t>
            </a:r>
            <a:r>
              <a:rPr lang="en-GB" dirty="0"/>
              <a:t>, gyda rhai </a:t>
            </a:r>
            <a:r>
              <a:rPr lang="en-GB" dirty="0" err="1"/>
              <a:t>nodweddion</a:t>
            </a:r>
            <a:r>
              <a:rPr lang="en-GB" dirty="0"/>
              <a:t> unigryw, lle na </a:t>
            </a:r>
            <a:r>
              <a:rPr lang="en-GB" dirty="0" err="1"/>
              <a:t>ellir</a:t>
            </a:r>
            <a:r>
              <a:rPr lang="en-GB" dirty="0"/>
              <a:t> </a:t>
            </a:r>
            <a:r>
              <a:rPr lang="en-GB" dirty="0" err="1"/>
              <a:t>profi</a:t>
            </a:r>
            <a:r>
              <a:rPr lang="en-GB" dirty="0"/>
              <a:t> </a:t>
            </a:r>
            <a:r>
              <a:rPr lang="en-GB" dirty="0" err="1"/>
              <a:t>effeithiolrwydd</a:t>
            </a:r>
            <a:r>
              <a:rPr lang="en-GB" dirty="0"/>
              <a:t> </a:t>
            </a:r>
            <a:r>
              <a:rPr lang="en-GB" dirty="0" err="1"/>
              <a:t>datrysiadau</a:t>
            </a:r>
            <a:r>
              <a:rPr lang="en-GB" dirty="0"/>
              <a:t>. Mewn </a:t>
            </a:r>
            <a:r>
              <a:rPr lang="en-GB" dirty="0" err="1"/>
              <a:t>gwirionedd</a:t>
            </a:r>
            <a:r>
              <a:rPr lang="en-GB" dirty="0"/>
              <a:t> </a:t>
            </a:r>
            <a:r>
              <a:rPr lang="en-GB" dirty="0" err="1"/>
              <a:t>ni</a:t>
            </a:r>
            <a:r>
              <a:rPr lang="en-GB" dirty="0"/>
              <a:t> </a:t>
            </a:r>
            <a:r>
              <a:rPr lang="en-GB" dirty="0" err="1"/>
              <a:t>ellir</a:t>
            </a:r>
            <a:r>
              <a:rPr lang="en-GB" dirty="0"/>
              <a:t> </a:t>
            </a:r>
            <a:r>
              <a:rPr lang="en-GB" dirty="0" err="1"/>
              <a:t>datrys</a:t>
            </a:r>
            <a:r>
              <a:rPr lang="en-GB" dirty="0"/>
              <a:t> </a:t>
            </a:r>
            <a:r>
              <a:rPr lang="en-GB" dirty="0" err="1"/>
              <a:t>problemau</a:t>
            </a:r>
            <a:r>
              <a:rPr lang="en-GB" dirty="0"/>
              <a:t> drygionus o </a:t>
            </a:r>
            <a:r>
              <a:rPr lang="en-GB" dirty="0" err="1"/>
              <a:t>gwbl</a:t>
            </a:r>
            <a:r>
              <a:rPr lang="en-GB" dirty="0"/>
              <a:t>—y cyfan sy'n </a:t>
            </a:r>
            <a:r>
              <a:rPr lang="en-GB" dirty="0" err="1"/>
              <a:t>bosibl</a:t>
            </a:r>
            <a:r>
              <a:rPr lang="en-GB" dirty="0"/>
              <a:t> </a:t>
            </a:r>
            <a:r>
              <a:rPr lang="en-GB" dirty="0" err="1"/>
              <a:t>yw</a:t>
            </a:r>
            <a:r>
              <a:rPr lang="en-GB" dirty="0"/>
              <a:t> bod y </a:t>
            </a:r>
            <a:r>
              <a:rPr lang="en-GB" dirty="0" err="1"/>
              <a:t>gofod</a:t>
            </a:r>
            <a:r>
              <a:rPr lang="en-GB" dirty="0"/>
              <a:t> </a:t>
            </a:r>
            <a:r>
              <a:rPr lang="en-GB" dirty="0" err="1"/>
              <a:t>problemus</a:t>
            </a:r>
            <a:r>
              <a:rPr lang="en-GB" dirty="0"/>
              <a:t> yn cael ei </a:t>
            </a:r>
            <a:r>
              <a:rPr lang="en-GB" dirty="0" err="1"/>
              <a:t>lacio</a:t>
            </a:r>
            <a:r>
              <a:rPr lang="en-GB" dirty="0"/>
              <a:t> fel bod ystod </a:t>
            </a:r>
            <a:r>
              <a:rPr lang="en-GB" dirty="0" err="1"/>
              <a:t>ehangach</a:t>
            </a:r>
            <a:r>
              <a:rPr lang="en-GB" dirty="0"/>
              <a:t> o </a:t>
            </a:r>
            <a:r>
              <a:rPr lang="en-GB" dirty="0" err="1"/>
              <a:t>opsiynau</a:t>
            </a:r>
            <a:r>
              <a:rPr lang="en-GB" dirty="0"/>
              <a:t> ar gyfer gweithredu yn dod i'r amlwg. (Davies, 2016)</a:t>
            </a:r>
          </a:p>
          <a:p>
            <a:endParaRPr lang="en-GB" dirty="0"/>
          </a:p>
          <a:p>
            <a:r>
              <a:rPr lang="en-GB" dirty="0"/>
              <a:t>O </a:t>
            </a:r>
            <a:r>
              <a:rPr lang="en-GB" dirty="0" err="1"/>
              <a:t>ystyried</a:t>
            </a:r>
            <a:r>
              <a:rPr lang="en-GB" dirty="0"/>
              <a:t> y </a:t>
            </a:r>
            <a:r>
              <a:rPr lang="en-GB" dirty="0" err="1"/>
              <a:t>lluosogrwydd</a:t>
            </a:r>
            <a:r>
              <a:rPr lang="en-GB" dirty="0"/>
              <a:t> o </a:t>
            </a:r>
            <a:r>
              <a:rPr lang="en-GB" dirty="0" err="1"/>
              <a:t>fathau</a:t>
            </a:r>
            <a:r>
              <a:rPr lang="en-GB" dirty="0"/>
              <a:t> o </a:t>
            </a:r>
            <a:r>
              <a:rPr lang="en-GB" dirty="0" err="1"/>
              <a:t>eithafiaeth</a:t>
            </a:r>
            <a:r>
              <a:rPr lang="en-GB" dirty="0"/>
              <a:t> (</a:t>
            </a:r>
            <a:r>
              <a:rPr lang="en-GB" dirty="0" err="1"/>
              <a:t>gwleidyddol</a:t>
            </a:r>
            <a:r>
              <a:rPr lang="en-GB" dirty="0"/>
              <a:t>, </a:t>
            </a:r>
            <a:r>
              <a:rPr lang="en-GB" dirty="0" err="1"/>
              <a:t>ethnig</a:t>
            </a:r>
            <a:r>
              <a:rPr lang="en-GB" dirty="0"/>
              <a:t>, </a:t>
            </a:r>
            <a:r>
              <a:rPr lang="en-GB" dirty="0" err="1"/>
              <a:t>sectyddol</a:t>
            </a:r>
            <a:r>
              <a:rPr lang="en-GB" dirty="0"/>
              <a:t>, </a:t>
            </a:r>
            <a:r>
              <a:rPr lang="en-GB" dirty="0" err="1"/>
              <a:t>ymwahanol</a:t>
            </a:r>
            <a:r>
              <a:rPr lang="en-GB" dirty="0"/>
              <a:t>, </a:t>
            </a:r>
            <a:r>
              <a:rPr lang="en-GB" dirty="0" err="1"/>
              <a:t>troseddol</a:t>
            </a:r>
            <a:r>
              <a:rPr lang="en-GB" dirty="0"/>
              <a:t>), nid oes </a:t>
            </a:r>
            <a:r>
              <a:rPr lang="en-GB" dirty="0" err="1"/>
              <a:t>unrhyw</a:t>
            </a:r>
            <a:r>
              <a:rPr lang="en-GB" dirty="0"/>
              <a:t> </a:t>
            </a:r>
            <a:r>
              <a:rPr lang="en-GB" dirty="0" err="1"/>
              <a:t>ddiffiniadau</a:t>
            </a:r>
            <a:r>
              <a:rPr lang="en-GB" dirty="0"/>
              <a:t> y </a:t>
            </a:r>
            <a:r>
              <a:rPr lang="en-GB" dirty="0" err="1"/>
              <a:t>cytunwyd</a:t>
            </a:r>
            <a:r>
              <a:rPr lang="en-GB" dirty="0"/>
              <a:t> </a:t>
            </a:r>
            <a:r>
              <a:rPr lang="en-GB" dirty="0" err="1"/>
              <a:t>arnynt</a:t>
            </a:r>
            <a:r>
              <a:rPr lang="en-GB" dirty="0"/>
              <a:t> yn </a:t>
            </a:r>
            <a:r>
              <a:rPr lang="en-GB" dirty="0" err="1"/>
              <a:t>rhyngwladol</a:t>
            </a:r>
            <a:r>
              <a:rPr lang="en-GB" dirty="0"/>
              <a:t> o </a:t>
            </a:r>
            <a:r>
              <a:rPr lang="en-GB" dirty="0" err="1"/>
              <a:t>eithafiaeth</a:t>
            </a:r>
            <a:r>
              <a:rPr lang="en-GB" dirty="0"/>
              <a:t>, </a:t>
            </a:r>
            <a:r>
              <a:rPr lang="en-GB" dirty="0" err="1"/>
              <a:t>nac</a:t>
            </a:r>
            <a:r>
              <a:rPr lang="en-GB" dirty="0"/>
              <a:t> o </a:t>
            </a:r>
            <a:r>
              <a:rPr lang="en-GB" dirty="0" err="1"/>
              <a:t>eithafiaeth</a:t>
            </a:r>
            <a:r>
              <a:rPr lang="en-GB" dirty="0"/>
              <a:t> </a:t>
            </a:r>
            <a:r>
              <a:rPr lang="en-GB" dirty="0" err="1"/>
              <a:t>dreisgar</a:t>
            </a:r>
            <a:r>
              <a:rPr lang="en-GB" dirty="0"/>
              <a:t>, </a:t>
            </a:r>
            <a:r>
              <a:rPr lang="en-GB" dirty="0" err="1"/>
              <a:t>nac</a:t>
            </a:r>
            <a:r>
              <a:rPr lang="en-GB" dirty="0"/>
              <a:t> </a:t>
            </a:r>
            <a:r>
              <a:rPr lang="en-GB" dirty="0" err="1"/>
              <a:t>ychwaith</a:t>
            </a:r>
            <a:r>
              <a:rPr lang="en-GB" dirty="0"/>
              <a:t> o'r hyn sy'n </a:t>
            </a:r>
            <a:r>
              <a:rPr lang="en-GB" dirty="0" err="1"/>
              <a:t>gwrthweithio</a:t>
            </a:r>
            <a:r>
              <a:rPr lang="en-GB" dirty="0"/>
              <a:t> </a:t>
            </a:r>
            <a:r>
              <a:rPr lang="en-GB" dirty="0" err="1"/>
              <a:t>eithafiaeth</a:t>
            </a:r>
            <a:r>
              <a:rPr lang="en-GB" dirty="0"/>
              <a:t> </a:t>
            </a:r>
            <a:r>
              <a:rPr lang="en-GB" dirty="0" err="1"/>
              <a:t>dreisgar</a:t>
            </a:r>
            <a:r>
              <a:rPr lang="en-GB" dirty="0"/>
              <a:t> (CVE) </a:t>
            </a:r>
            <a:r>
              <a:rPr lang="en-GB" dirty="0" err="1"/>
              <a:t>nac</a:t>
            </a:r>
            <a:r>
              <a:rPr lang="en-GB" dirty="0"/>
              <a:t> yn </a:t>
            </a:r>
            <a:r>
              <a:rPr lang="en-GB" dirty="0" err="1"/>
              <a:t>atal</a:t>
            </a:r>
            <a:r>
              <a:rPr lang="en-GB" dirty="0"/>
              <a:t> </a:t>
            </a:r>
            <a:r>
              <a:rPr lang="en-GB" dirty="0" err="1"/>
              <a:t>eithafiaeth</a:t>
            </a:r>
            <a:r>
              <a:rPr lang="en-GB" dirty="0"/>
              <a:t> </a:t>
            </a:r>
            <a:r>
              <a:rPr lang="en-GB" dirty="0" err="1"/>
              <a:t>dreisgar</a:t>
            </a:r>
            <a:r>
              <a:rPr lang="en-GB" dirty="0"/>
              <a:t> (PVE) </a:t>
            </a:r>
            <a:r>
              <a:rPr lang="en-GB" dirty="0" err="1"/>
              <a:t>targedau</a:t>
            </a:r>
            <a:r>
              <a:rPr lang="en-GB" dirty="0"/>
              <a:t> mewn </a:t>
            </a:r>
            <a:r>
              <a:rPr lang="en-GB" dirty="0" err="1"/>
              <a:t>gwirionedd</a:t>
            </a:r>
            <a:r>
              <a:rPr lang="en-GB" dirty="0"/>
              <a:t>. Mae fel </a:t>
            </a:r>
            <a:r>
              <a:rPr lang="en-GB" dirty="0" err="1"/>
              <a:t>ceisio</a:t>
            </a:r>
            <a:r>
              <a:rPr lang="en-GB" dirty="0"/>
              <a:t> </a:t>
            </a:r>
            <a:r>
              <a:rPr lang="en-GB" dirty="0" err="1"/>
              <a:t>hoelio</a:t>
            </a:r>
            <a:r>
              <a:rPr lang="en-GB" dirty="0"/>
              <a:t> </a:t>
            </a:r>
            <a:r>
              <a:rPr lang="en-GB" dirty="0" err="1"/>
              <a:t>jeli</a:t>
            </a:r>
            <a:r>
              <a:rPr lang="en-GB" dirty="0"/>
              <a:t> ar </a:t>
            </a:r>
            <a:r>
              <a:rPr lang="en-GB" dirty="0" err="1"/>
              <a:t>wal</a:t>
            </a:r>
            <a:r>
              <a:rPr lang="en-GB" dirty="0"/>
              <a:t>. Yn wahanol i </a:t>
            </a:r>
            <a:r>
              <a:rPr lang="en-GB" dirty="0" err="1"/>
              <a:t>geisio</a:t>
            </a:r>
            <a:r>
              <a:rPr lang="en-GB" dirty="0"/>
              <a:t> dod o </a:t>
            </a:r>
            <a:r>
              <a:rPr lang="en-GB" dirty="0" err="1"/>
              <a:t>hyd</a:t>
            </a:r>
            <a:r>
              <a:rPr lang="en-GB" dirty="0"/>
              <a:t> i </a:t>
            </a:r>
            <a:r>
              <a:rPr lang="en-GB" dirty="0" err="1"/>
              <a:t>iachâd</a:t>
            </a:r>
            <a:r>
              <a:rPr lang="en-GB" dirty="0"/>
              <a:t> ar gyfer AIDS, </a:t>
            </a:r>
            <a:r>
              <a:rPr lang="en-GB" dirty="0" err="1"/>
              <a:t>dyma</a:t>
            </a:r>
            <a:r>
              <a:rPr lang="en-GB" dirty="0"/>
              <a:t> un o'r </a:t>
            </a:r>
            <a:r>
              <a:rPr lang="en-GB" dirty="0" err="1"/>
              <a:t>rhesymau</a:t>
            </a:r>
            <a:r>
              <a:rPr lang="en-GB" dirty="0"/>
              <a:t> pam mae CVE yn </a:t>
            </a:r>
            <a:r>
              <a:rPr lang="en-GB" dirty="0" err="1"/>
              <a:t>broblem</a:t>
            </a:r>
            <a:r>
              <a:rPr lang="en-GB" dirty="0"/>
              <a:t> </a:t>
            </a:r>
            <a:r>
              <a:rPr lang="en-GB" dirty="0" err="1"/>
              <a:t>ddrwg</a:t>
            </a:r>
            <a:r>
              <a:rPr lang="en-GB" dirty="0"/>
              <a:t>.</a:t>
            </a:r>
          </a:p>
          <a:p>
            <a:endParaRPr lang="en-GB" dirty="0"/>
          </a:p>
          <a:p>
            <a:r>
              <a:rPr lang="en-GB" dirty="0" err="1"/>
              <a:t>Diffiniad</a:t>
            </a:r>
            <a:endParaRPr lang="en-GB" dirty="0"/>
          </a:p>
          <a:p>
            <a:endParaRPr lang="en-GB" dirty="0"/>
          </a:p>
          <a:p>
            <a:r>
              <a:rPr lang="en-GB" dirty="0"/>
              <a:t>O fewn y </a:t>
            </a:r>
            <a:r>
              <a:rPr lang="en-GB" dirty="0" err="1"/>
              <a:t>maes</a:t>
            </a:r>
            <a:r>
              <a:rPr lang="en-GB" dirty="0"/>
              <a:t> addysg, </a:t>
            </a:r>
            <a:r>
              <a:rPr lang="en-GB" dirty="0" err="1"/>
              <a:t>trydedd</a:t>
            </a:r>
            <a:r>
              <a:rPr lang="en-GB" dirty="0"/>
              <a:t> </a:t>
            </a:r>
            <a:r>
              <a:rPr lang="en-GB" dirty="0" err="1"/>
              <a:t>broblem</a:t>
            </a:r>
            <a:r>
              <a:rPr lang="en-GB" dirty="0"/>
              <a:t> </a:t>
            </a:r>
            <a:r>
              <a:rPr lang="en-GB" dirty="0" err="1"/>
              <a:t>gysylltiedig</a:t>
            </a:r>
            <a:r>
              <a:rPr lang="en-GB" dirty="0"/>
              <a:t> </a:t>
            </a:r>
            <a:r>
              <a:rPr lang="en-GB" dirty="0" err="1"/>
              <a:t>yw</a:t>
            </a:r>
            <a:r>
              <a:rPr lang="en-GB" dirty="0"/>
              <a:t> </a:t>
            </a:r>
            <a:r>
              <a:rPr lang="en-GB" dirty="0" err="1"/>
              <a:t>targedau</a:t>
            </a:r>
            <a:r>
              <a:rPr lang="en-GB" dirty="0"/>
              <a:t>. Mae </a:t>
            </a:r>
            <a:r>
              <a:rPr lang="en-GB" dirty="0" err="1"/>
              <a:t>poblogrwydd</a:t>
            </a:r>
            <a:r>
              <a:rPr lang="en-GB" dirty="0"/>
              <a:t> </a:t>
            </a:r>
            <a:r>
              <a:rPr lang="en-GB" dirty="0" err="1"/>
              <a:t>cynyddol</a:t>
            </a:r>
            <a:r>
              <a:rPr lang="en-GB" dirty="0"/>
              <a:t> ar gyfer </a:t>
            </a:r>
            <a:r>
              <a:rPr lang="en-GB" dirty="0" err="1"/>
              <a:t>mudiadau</a:t>
            </a:r>
            <a:r>
              <a:rPr lang="en-GB" dirty="0"/>
              <a:t> fel addysg </a:t>
            </a:r>
            <a:r>
              <a:rPr lang="en-GB" dirty="0" err="1"/>
              <a:t>cymeriad</a:t>
            </a:r>
            <a:r>
              <a:rPr lang="en-GB" dirty="0"/>
              <a:t>, neu </a:t>
            </a:r>
            <a:r>
              <a:rPr lang="en-GB" dirty="0" err="1"/>
              <a:t>hyd</a:t>
            </a:r>
            <a:r>
              <a:rPr lang="en-GB" dirty="0"/>
              <a:t> yn </a:t>
            </a:r>
            <a:r>
              <a:rPr lang="en-GB" dirty="0" err="1"/>
              <a:t>oed</a:t>
            </a:r>
            <a:r>
              <a:rPr lang="en-GB" dirty="0"/>
              <a:t> addysg </a:t>
            </a:r>
            <a:r>
              <a:rPr lang="en-GB" dirty="0" err="1"/>
              <a:t>cymeriad</a:t>
            </a:r>
            <a:r>
              <a:rPr lang="en-GB" dirty="0"/>
              <a:t> a </a:t>
            </a:r>
            <a:r>
              <a:rPr lang="en-GB" dirty="0" err="1"/>
              <a:t>rhinwedd</a:t>
            </a:r>
            <a:r>
              <a:rPr lang="en-GB" dirty="0"/>
              <a:t> ar </a:t>
            </a:r>
            <a:r>
              <a:rPr lang="en-GB" dirty="0" err="1"/>
              <a:t>achosion</a:t>
            </a:r>
            <a:r>
              <a:rPr lang="en-GB" dirty="0"/>
              <a:t>, a </a:t>
            </a:r>
            <a:r>
              <a:rPr lang="en-GB" dirty="0" err="1"/>
              <a:t>thargedau</a:t>
            </a:r>
            <a:endParaRPr lang="en-GB" dirty="0"/>
          </a:p>
          <a:p>
            <a:endParaRPr lang="en-GB" dirty="0"/>
          </a:p>
          <a:p>
            <a:r>
              <a:rPr lang="en-GB" dirty="0"/>
              <a:t>(Davies, 2016) </a:t>
            </a:r>
            <a:r>
              <a:rPr lang="en-GB" dirty="0" err="1"/>
              <a:t>Problemau</a:t>
            </a:r>
            <a:r>
              <a:rPr lang="en-GB" dirty="0"/>
              <a:t> Drygionus : Sut Mae </a:t>
            </a:r>
            <a:r>
              <a:rPr lang="en-GB" dirty="0" err="1"/>
              <a:t>Gwyddoniaeth</a:t>
            </a:r>
            <a:r>
              <a:rPr lang="en-GB" dirty="0"/>
              <a:t> </a:t>
            </a:r>
            <a:r>
              <a:rPr lang="en-GB" dirty="0" err="1"/>
              <a:t>Cymhlethdod</a:t>
            </a:r>
            <a:r>
              <a:rPr lang="en-GB" dirty="0"/>
              <a:t> yn Helpu </a:t>
            </a:r>
            <a:r>
              <a:rPr lang="en-GB" dirty="0" err="1"/>
              <a:t>Ymatebion</a:t>
            </a:r>
            <a:r>
              <a:rPr lang="en-GB" dirty="0"/>
              <a:t> Addysg </a:t>
            </a:r>
            <a:r>
              <a:rPr lang="en-GB" dirty="0" err="1"/>
              <a:t>Uniongyrchol</a:t>
            </a:r>
            <a:r>
              <a:rPr lang="en-GB" dirty="0"/>
              <a:t> i Atal </a:t>
            </a:r>
            <a:r>
              <a:rPr lang="en-GB" dirty="0" err="1"/>
              <a:t>Eithafiaeth</a:t>
            </a:r>
            <a:r>
              <a:rPr lang="en-GB" dirty="0"/>
              <a:t> </a:t>
            </a:r>
            <a:r>
              <a:rPr lang="en-GB" dirty="0" err="1"/>
              <a:t>Dreisgar</a:t>
            </a:r>
            <a:endParaRPr lang="en-GB" dirty="0"/>
          </a:p>
          <a:p>
            <a:endParaRPr lang="en-GB" dirty="0"/>
          </a:p>
          <a:p>
            <a:r>
              <a:rPr lang="en-GB" dirty="0"/>
              <a:t>Y </a:t>
            </a:r>
            <a:r>
              <a:rPr lang="en-GB" dirty="0" err="1"/>
              <a:t>Ddyletswydd</a:t>
            </a:r>
            <a:r>
              <a:rPr lang="en-GB" dirty="0"/>
              <a:t> </a:t>
            </a:r>
            <a:r>
              <a:rPr lang="en-GB" dirty="0" err="1"/>
              <a:t>atal</a:t>
            </a:r>
            <a:endParaRPr lang="en-GB" dirty="0"/>
          </a:p>
          <a:p>
            <a:endParaRPr lang="en-GB" dirty="0"/>
          </a:p>
          <a:p>
            <a:r>
              <a:rPr lang="en-GB" dirty="0"/>
              <a:t>I lawer o </a:t>
            </a:r>
            <a:r>
              <a:rPr lang="en-GB" dirty="0" err="1"/>
              <a:t>feirniaid</a:t>
            </a:r>
            <a:r>
              <a:rPr lang="en-GB" dirty="0"/>
              <a:t> y polisi hwn, yr agwedd </a:t>
            </a:r>
            <a:r>
              <a:rPr lang="en-GB" dirty="0" err="1"/>
              <a:t>ddadleuol</a:t>
            </a:r>
            <a:r>
              <a:rPr lang="en-GB" dirty="0"/>
              <a:t> ar y </a:t>
            </a:r>
            <a:r>
              <a:rPr lang="en-GB" dirty="0" err="1"/>
              <a:t>Ddyletswydd</a:t>
            </a:r>
            <a:r>
              <a:rPr lang="en-GB" dirty="0"/>
              <a:t> Atal </a:t>
            </a:r>
            <a:r>
              <a:rPr lang="en-GB" dirty="0" err="1"/>
              <a:t>yw</a:t>
            </a:r>
            <a:r>
              <a:rPr lang="en-GB" dirty="0"/>
              <a:t> ei bod yn </a:t>
            </a:r>
            <a:r>
              <a:rPr lang="en-GB" dirty="0" err="1"/>
              <a:t>cyflwyno</a:t>
            </a:r>
            <a:r>
              <a:rPr lang="en-GB" dirty="0"/>
              <a:t> </a:t>
            </a:r>
            <a:r>
              <a:rPr lang="en-GB" dirty="0" err="1"/>
              <a:t>rôl</a:t>
            </a:r>
            <a:r>
              <a:rPr lang="en-GB" dirty="0"/>
              <a:t> a arweinir gan </a:t>
            </a:r>
            <a:r>
              <a:rPr lang="en-GB" dirty="0" err="1"/>
              <a:t>ddiogelwch</a:t>
            </a:r>
            <a:r>
              <a:rPr lang="en-GB" dirty="0"/>
              <a:t> i </a:t>
            </a:r>
            <a:r>
              <a:rPr lang="en-GB" dirty="0" err="1"/>
              <a:t>sefydliadau</a:t>
            </a:r>
            <a:r>
              <a:rPr lang="en-GB" dirty="0"/>
              <a:t> </a:t>
            </a:r>
            <a:r>
              <a:rPr lang="en-GB" dirty="0" err="1"/>
              <a:t>addysgol</a:t>
            </a:r>
            <a:r>
              <a:rPr lang="en-GB" dirty="0"/>
              <a:t>, ac felly o </a:t>
            </a:r>
            <a:r>
              <a:rPr lang="en-GB" dirty="0" err="1"/>
              <a:t>bosibl</a:t>
            </a:r>
            <a:r>
              <a:rPr lang="en-GB" dirty="0"/>
              <a:t> yn </a:t>
            </a:r>
            <a:r>
              <a:rPr lang="en-GB" dirty="0" err="1"/>
              <a:t>drysu</a:t>
            </a:r>
            <a:r>
              <a:rPr lang="en-GB" dirty="0"/>
              <a:t> </a:t>
            </a:r>
            <a:r>
              <a:rPr lang="en-GB" dirty="0" err="1"/>
              <a:t>rôl</a:t>
            </a:r>
            <a:r>
              <a:rPr lang="en-GB" dirty="0"/>
              <a:t> yr </a:t>
            </a:r>
            <a:r>
              <a:rPr lang="en-GB" dirty="0" err="1"/>
              <a:t>athro</a:t>
            </a:r>
            <a:r>
              <a:rPr lang="en-GB" dirty="0"/>
              <a:t>, ac yn ail-</a:t>
            </a:r>
            <a:r>
              <a:rPr lang="en-GB" dirty="0" err="1"/>
              <a:t>lunio’r</a:t>
            </a:r>
            <a:r>
              <a:rPr lang="en-GB" dirty="0"/>
              <a:t> berthynas rhwng yr </a:t>
            </a:r>
            <a:r>
              <a:rPr lang="en-GB" dirty="0" err="1"/>
              <a:t>athro</a:t>
            </a:r>
            <a:r>
              <a:rPr lang="en-GB" dirty="0"/>
              <a:t> a’i </a:t>
            </a:r>
            <a:r>
              <a:rPr lang="en-GB" dirty="0" err="1"/>
              <a:t>athrawes</a:t>
            </a:r>
            <a:r>
              <a:rPr lang="en-GB" dirty="0"/>
              <a:t>. </a:t>
            </a:r>
            <a:r>
              <a:rPr lang="en-GB" dirty="0" err="1"/>
              <a:t>myfyrwyr</a:t>
            </a:r>
            <a:r>
              <a:rPr lang="en-GB" dirty="0"/>
              <a:t>, a theuluoedd eu </a:t>
            </a:r>
            <a:r>
              <a:rPr lang="en-GB" dirty="0" err="1"/>
              <a:t>myfyrwyr</a:t>
            </a:r>
            <a:endParaRPr lang="en-GB" dirty="0"/>
          </a:p>
          <a:p>
            <a:r>
              <a:rPr lang="en-GB" dirty="0"/>
              <a:t>Mae'r </a:t>
            </a:r>
            <a:r>
              <a:rPr lang="en-GB" dirty="0" err="1"/>
              <a:t>fersiwn</a:t>
            </a:r>
            <a:r>
              <a:rPr lang="en-GB" dirty="0"/>
              <a:t> </a:t>
            </a:r>
            <a:r>
              <a:rPr lang="en-GB" dirty="0" err="1"/>
              <a:t>gyfredol</a:t>
            </a:r>
            <a:r>
              <a:rPr lang="en-GB" dirty="0"/>
              <a:t> o'r </a:t>
            </a:r>
            <a:r>
              <a:rPr lang="en-GB" dirty="0" err="1"/>
              <a:t>strategaeth</a:t>
            </a:r>
            <a:r>
              <a:rPr lang="en-GB" dirty="0"/>
              <a:t> Prevent yn cynnwys tri </a:t>
            </a:r>
            <a:r>
              <a:rPr lang="en-GB" dirty="0" err="1"/>
              <a:t>amcan</a:t>
            </a:r>
            <a:r>
              <a:rPr lang="en-GB" dirty="0"/>
              <a:t> penodol: 5.1. I ‘</a:t>
            </a:r>
            <a:r>
              <a:rPr lang="en-GB" dirty="0" err="1"/>
              <a:t>ymateb</a:t>
            </a:r>
            <a:r>
              <a:rPr lang="en-GB" dirty="0"/>
              <a:t> i her </a:t>
            </a:r>
            <a:r>
              <a:rPr lang="en-GB" dirty="0" err="1"/>
              <a:t>ideolegol</a:t>
            </a:r>
            <a:r>
              <a:rPr lang="en-GB" dirty="0"/>
              <a:t> </a:t>
            </a:r>
            <a:r>
              <a:rPr lang="en-GB" dirty="0" err="1"/>
              <a:t>terfysgaeth</a:t>
            </a:r>
            <a:r>
              <a:rPr lang="en-GB" dirty="0"/>
              <a:t> a’r </a:t>
            </a:r>
            <a:r>
              <a:rPr lang="en-GB" dirty="0" err="1"/>
              <a:t>bygythiad</a:t>
            </a:r>
            <a:r>
              <a:rPr lang="en-GB" dirty="0"/>
              <a:t> a </a:t>
            </a:r>
            <a:r>
              <a:rPr lang="en-GB" dirty="0" err="1"/>
              <a:t>wynebwn</a:t>
            </a:r>
            <a:r>
              <a:rPr lang="en-GB" dirty="0"/>
              <a:t> gan y rhai sy’n ei hyrwyddo;’ 5.2. I ‘</a:t>
            </a:r>
            <a:r>
              <a:rPr lang="en-GB" dirty="0" err="1"/>
              <a:t>atal</a:t>
            </a:r>
            <a:r>
              <a:rPr lang="en-GB" dirty="0"/>
              <a:t> pobl </a:t>
            </a:r>
            <a:r>
              <a:rPr lang="en-GB" dirty="0" err="1"/>
              <a:t>rhag</a:t>
            </a:r>
            <a:r>
              <a:rPr lang="en-GB" dirty="0"/>
              <a:t> cael eu </a:t>
            </a:r>
            <a:r>
              <a:rPr lang="en-GB" dirty="0" err="1"/>
              <a:t>denu</a:t>
            </a:r>
            <a:r>
              <a:rPr lang="en-GB" dirty="0"/>
              <a:t> i </a:t>
            </a:r>
            <a:r>
              <a:rPr lang="en-GB" dirty="0" err="1"/>
              <a:t>derfysgaeth</a:t>
            </a:r>
            <a:r>
              <a:rPr lang="en-GB" dirty="0"/>
              <a:t> a sicrhau eu bod yn cael </a:t>
            </a:r>
            <a:r>
              <a:rPr lang="en-GB" dirty="0" err="1"/>
              <a:t>cyngor</a:t>
            </a:r>
            <a:r>
              <a:rPr lang="en-GB" dirty="0"/>
              <a:t> a </a:t>
            </a:r>
            <a:r>
              <a:rPr lang="en-GB" dirty="0" err="1"/>
              <a:t>chymorth</a:t>
            </a:r>
            <a:r>
              <a:rPr lang="en-GB" dirty="0"/>
              <a:t> </a:t>
            </a:r>
            <a:r>
              <a:rPr lang="en-GB" dirty="0" err="1"/>
              <a:t>priodol</a:t>
            </a:r>
            <a:r>
              <a:rPr lang="en-GB" dirty="0"/>
              <a:t>;’ a 5.3. ‘Gweithio gyda </a:t>
            </a:r>
            <a:r>
              <a:rPr lang="en-GB" dirty="0" err="1"/>
              <a:t>sectorau</a:t>
            </a:r>
            <a:r>
              <a:rPr lang="en-GB" dirty="0"/>
              <a:t> a </a:t>
            </a:r>
            <a:r>
              <a:rPr lang="en-GB" dirty="0" err="1"/>
              <a:t>sefydliadau</a:t>
            </a:r>
            <a:r>
              <a:rPr lang="en-GB" dirty="0"/>
              <a:t> lle mae </a:t>
            </a:r>
            <a:r>
              <a:rPr lang="en-GB" dirty="0" err="1"/>
              <a:t>risgiau</a:t>
            </a:r>
            <a:r>
              <a:rPr lang="en-GB" dirty="0"/>
              <a:t> </a:t>
            </a:r>
            <a:r>
              <a:rPr lang="en-GB" dirty="0" err="1"/>
              <a:t>radicaleiddio</a:t>
            </a:r>
            <a:r>
              <a:rPr lang="en-GB" dirty="0"/>
              <a:t> y mae angen </a:t>
            </a:r>
            <a:r>
              <a:rPr lang="en-GB" dirty="0" err="1"/>
              <a:t>inni</a:t>
            </a:r>
            <a:r>
              <a:rPr lang="en-GB" dirty="0"/>
              <a:t> </a:t>
            </a:r>
            <a:r>
              <a:rPr lang="en-GB" dirty="0" err="1"/>
              <a:t>fynd</a:t>
            </a:r>
            <a:r>
              <a:rPr lang="en-GB" dirty="0"/>
              <a:t> i’r </a:t>
            </a:r>
            <a:r>
              <a:rPr lang="en-GB" dirty="0" err="1"/>
              <a:t>afael</a:t>
            </a:r>
            <a:r>
              <a:rPr lang="en-GB" dirty="0"/>
              <a:t> â nhw.’5</a:t>
            </a:r>
          </a:p>
          <a:p>
            <a:endParaRPr lang="en-GB" dirty="0"/>
          </a:p>
          <a:p>
            <a:r>
              <a:rPr lang="en-GB" dirty="0" err="1"/>
              <a:t>Canolbwynt</a:t>
            </a:r>
            <a:r>
              <a:rPr lang="en-GB" dirty="0"/>
              <a:t> </a:t>
            </a:r>
            <a:r>
              <a:rPr lang="en-GB" dirty="0" err="1"/>
              <a:t>rhaglen</a:t>
            </a:r>
            <a:r>
              <a:rPr lang="en-GB" dirty="0"/>
              <a:t> Channel o fewn y </a:t>
            </a:r>
            <a:r>
              <a:rPr lang="en-GB" dirty="0" err="1"/>
              <a:t>strategaeth</a:t>
            </a:r>
            <a:r>
              <a:rPr lang="en-GB" dirty="0"/>
              <a:t> Prevent yw’r </a:t>
            </a:r>
            <a:r>
              <a:rPr lang="en-GB" dirty="0" err="1"/>
              <a:t>defnydd</a:t>
            </a:r>
            <a:r>
              <a:rPr lang="en-GB" dirty="0"/>
              <a:t> o </a:t>
            </a:r>
            <a:r>
              <a:rPr lang="en-GB" dirty="0" err="1"/>
              <a:t>rwydwaith</a:t>
            </a:r>
            <a:r>
              <a:rPr lang="en-GB" dirty="0"/>
              <a:t> </a:t>
            </a:r>
            <a:r>
              <a:rPr lang="en-GB" dirty="0" err="1"/>
              <a:t>helaeth</a:t>
            </a:r>
            <a:r>
              <a:rPr lang="en-GB" dirty="0"/>
              <a:t> o </a:t>
            </a:r>
            <a:r>
              <a:rPr lang="en-GB" dirty="0" err="1"/>
              <a:t>weithwyr</a:t>
            </a:r>
            <a:r>
              <a:rPr lang="en-GB" dirty="0"/>
              <a:t> y sector </a:t>
            </a:r>
            <a:r>
              <a:rPr lang="en-GB" dirty="0" err="1"/>
              <a:t>cyhoeddus</a:t>
            </a:r>
            <a:r>
              <a:rPr lang="en-GB" dirty="0"/>
              <a:t> i </a:t>
            </a:r>
            <a:r>
              <a:rPr lang="en-GB" dirty="0" err="1"/>
              <a:t>weithredu</a:t>
            </a:r>
            <a:r>
              <a:rPr lang="en-GB" dirty="0"/>
              <a:t> ar </a:t>
            </a:r>
            <a:r>
              <a:rPr lang="en-GB" dirty="0" err="1"/>
              <a:t>reng</a:t>
            </a:r>
            <a:r>
              <a:rPr lang="en-GB" dirty="0"/>
              <a:t> </a:t>
            </a:r>
            <a:r>
              <a:rPr lang="en-GB" dirty="0" err="1"/>
              <a:t>flaen</a:t>
            </a:r>
            <a:r>
              <a:rPr lang="en-GB" dirty="0"/>
              <a:t> polisi </a:t>
            </a:r>
            <a:r>
              <a:rPr lang="en-GB" dirty="0" err="1"/>
              <a:t>gwrthderfysgaeth</a:t>
            </a:r>
            <a:r>
              <a:rPr lang="en-GB" dirty="0"/>
              <a:t>: </a:t>
            </a:r>
            <a:r>
              <a:rPr lang="en-GB" dirty="0" err="1"/>
              <a:t>adnabod</a:t>
            </a:r>
            <a:r>
              <a:rPr lang="en-GB" dirty="0"/>
              <a:t> </a:t>
            </a:r>
            <a:r>
              <a:rPr lang="en-GB" dirty="0" err="1"/>
              <a:t>unigolion</a:t>
            </a:r>
            <a:r>
              <a:rPr lang="en-GB" dirty="0"/>
              <a:t> a allai fod yn </a:t>
            </a:r>
            <a:r>
              <a:rPr lang="en-GB" dirty="0" err="1"/>
              <a:t>beryglus</a:t>
            </a:r>
            <a:r>
              <a:rPr lang="en-GB" dirty="0"/>
              <a:t> </a:t>
            </a:r>
            <a:r>
              <a:rPr lang="en-GB" dirty="0" err="1"/>
              <a:t>cyn</a:t>
            </a:r>
            <a:r>
              <a:rPr lang="en-GB" dirty="0"/>
              <a:t> </a:t>
            </a:r>
            <a:r>
              <a:rPr lang="en-GB" dirty="0" err="1"/>
              <a:t>iddynt</a:t>
            </a:r>
            <a:r>
              <a:rPr lang="en-GB" dirty="0"/>
              <a:t> gael eu </a:t>
            </a:r>
            <a:r>
              <a:rPr lang="en-GB" dirty="0" err="1"/>
              <a:t>radicaleiddio</a:t>
            </a:r>
            <a:r>
              <a:rPr lang="en-GB" dirty="0"/>
              <a:t> a dod yn </a:t>
            </a:r>
            <a:r>
              <a:rPr lang="en-GB" dirty="0" err="1"/>
              <a:t>derfysgwyr</a:t>
            </a:r>
            <a:r>
              <a:rPr lang="en-GB" dirty="0"/>
              <a:t>. Mae </a:t>
            </a:r>
            <a:r>
              <a:rPr lang="en-GB" dirty="0" err="1"/>
              <a:t>llawer</a:t>
            </a:r>
            <a:r>
              <a:rPr lang="en-GB" dirty="0"/>
              <a:t> o </a:t>
            </a:r>
            <a:r>
              <a:rPr lang="en-GB" dirty="0" err="1"/>
              <a:t>weithwyr</a:t>
            </a:r>
            <a:r>
              <a:rPr lang="en-GB" dirty="0"/>
              <a:t> addysg proffesiynol wedi </a:t>
            </a:r>
            <a:r>
              <a:rPr lang="en-GB" dirty="0" err="1"/>
              <a:t>gwrthwynebu</a:t>
            </a:r>
            <a:r>
              <a:rPr lang="en-GB" dirty="0"/>
              <a:t> cael eu </a:t>
            </a:r>
            <a:r>
              <a:rPr lang="en-GB" dirty="0" err="1"/>
              <a:t>cyfethol</a:t>
            </a:r>
            <a:r>
              <a:rPr lang="en-GB" dirty="0"/>
              <a:t> i </a:t>
            </a:r>
            <a:r>
              <a:rPr lang="en-GB" dirty="0" err="1"/>
              <a:t>wasanaethu</a:t>
            </a:r>
            <a:r>
              <a:rPr lang="en-GB" dirty="0"/>
              <a:t> </a:t>
            </a:r>
            <a:r>
              <a:rPr lang="en-GB" dirty="0" err="1"/>
              <a:t>amcanion</a:t>
            </a:r>
            <a:r>
              <a:rPr lang="en-GB" dirty="0"/>
              <a:t> </a:t>
            </a:r>
            <a:r>
              <a:rPr lang="en-GB" dirty="0" err="1"/>
              <a:t>gwrthderfysgaeth</a:t>
            </a:r>
            <a:r>
              <a:rPr lang="en-GB" dirty="0"/>
              <a:t> y </a:t>
            </a:r>
            <a:r>
              <a:rPr lang="en-GB" dirty="0" err="1"/>
              <a:t>llywodraeth</a:t>
            </a:r>
            <a:r>
              <a:rPr lang="en-GB" dirty="0"/>
              <a:t>, a </a:t>
            </a:r>
            <a:r>
              <a:rPr lang="en-GB" dirty="0" err="1"/>
              <a:t>phasiodd</a:t>
            </a:r>
            <a:r>
              <a:rPr lang="en-GB" dirty="0"/>
              <a:t> </a:t>
            </a:r>
            <a:r>
              <a:rPr lang="en-GB" dirty="0" err="1"/>
              <a:t>Undeb</a:t>
            </a:r>
            <a:r>
              <a:rPr lang="en-GB" dirty="0"/>
              <a:t> </a:t>
            </a:r>
            <a:r>
              <a:rPr lang="en-GB" dirty="0" err="1"/>
              <a:t>Cenedlaethol</a:t>
            </a:r>
            <a:r>
              <a:rPr lang="en-GB" dirty="0"/>
              <a:t> yr </a:t>
            </a:r>
            <a:r>
              <a:rPr lang="en-GB" dirty="0" err="1"/>
              <a:t>Athrawon</a:t>
            </a:r>
            <a:r>
              <a:rPr lang="en-GB" dirty="0"/>
              <a:t> ym mis Mawrth 2016 </a:t>
            </a:r>
            <a:r>
              <a:rPr lang="en-GB" dirty="0" err="1"/>
              <a:t>gynnig</a:t>
            </a:r>
            <a:r>
              <a:rPr lang="en-GB" dirty="0"/>
              <a:t> yn </a:t>
            </a:r>
            <a:r>
              <a:rPr lang="en-GB" dirty="0" err="1"/>
              <a:t>gwrthod</a:t>
            </a:r>
            <a:r>
              <a:rPr lang="en-GB" dirty="0"/>
              <a:t> Prevent,30 gydag un </a:t>
            </a:r>
            <a:r>
              <a:rPr lang="en-GB" dirty="0" err="1"/>
              <a:t>aelod</a:t>
            </a:r>
            <a:r>
              <a:rPr lang="en-GB" dirty="0"/>
              <a:t> yn nodi bod </a:t>
            </a:r>
            <a:r>
              <a:rPr lang="en-GB" dirty="0" err="1"/>
              <a:t>dyletswydd</a:t>
            </a:r>
            <a:r>
              <a:rPr lang="en-GB" dirty="0"/>
              <a:t> Prevent yn ei gwneud yn </a:t>
            </a:r>
            <a:r>
              <a:rPr lang="en-GB" dirty="0" err="1"/>
              <a:t>ofynnol</a:t>
            </a:r>
            <a:r>
              <a:rPr lang="en-GB" dirty="0"/>
              <a:t> i </a:t>
            </a:r>
            <a:r>
              <a:rPr lang="en-GB" dirty="0" err="1"/>
              <a:t>athrawon</a:t>
            </a:r>
            <a:r>
              <a:rPr lang="en-GB" dirty="0"/>
              <a:t> </a:t>
            </a:r>
            <a:r>
              <a:rPr lang="en-GB" dirty="0" err="1"/>
              <a:t>weithredu</a:t>
            </a:r>
            <a:r>
              <a:rPr lang="en-GB" dirty="0"/>
              <a:t> fel y ‘Secret’. Gwasanaeth y sector </a:t>
            </a:r>
            <a:r>
              <a:rPr lang="en-GB" dirty="0" err="1"/>
              <a:t>cyhoeddus</a:t>
            </a:r>
            <a:r>
              <a:rPr lang="en-GB" dirty="0"/>
              <a:t>.’ 3</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65761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dirty="0"/>
              <a:t>March 2022 there were 7,080 children looked after in Wales, which compares to 5,760 on 31 March 2013, an increase of 22.9% (Senedd, 2023)</a:t>
            </a:r>
          </a:p>
          <a:p>
            <a:pPr marL="285750" indent="-285750">
              <a:buFont typeface="Arial" panose="020B0604020202020204" pitchFamily="34" charset="0"/>
              <a:buChar char="•"/>
            </a:pPr>
            <a:r>
              <a:rPr lang="en-GB" dirty="0"/>
              <a:t>Complex cases require crossing </a:t>
            </a:r>
          </a:p>
          <a:p>
            <a:r>
              <a:rPr lang="en-GB" dirty="0"/>
              <a:t>     professional boundaries and require     creative solutions </a:t>
            </a:r>
          </a:p>
          <a:p>
            <a:pPr marL="285750" indent="-285750">
              <a:buFont typeface="Arial" panose="020B0604020202020204" pitchFamily="34" charset="0"/>
              <a:buChar char="•"/>
            </a:pPr>
            <a:r>
              <a:rPr lang="en-GB" dirty="0"/>
              <a:t>Foster placement decline</a:t>
            </a:r>
          </a:p>
          <a:p>
            <a:pPr marL="285750" indent="-285750">
              <a:buFont typeface="Arial" panose="020B0604020202020204" pitchFamily="34" charset="0"/>
              <a:buChar char="•"/>
            </a:pPr>
            <a:r>
              <a:rPr lang="en-GB" dirty="0"/>
              <a:t>Practitioners’ focus on the risk of significant harm to a child is inconsistent (CIW/ Estyn, 2023)</a:t>
            </a:r>
          </a:p>
          <a:p>
            <a:pPr marL="285750" indent="-285750">
              <a:buFont typeface="Arial" panose="020B0604020202020204" pitchFamily="34" charset="0"/>
              <a:buChar char="•"/>
            </a:pPr>
            <a:r>
              <a:rPr lang="en-GB" dirty="0"/>
              <a:t>The threshold for significant harm is not clearly understood for some partner agencies such as schools (CIW/ Estyn, 2023)</a:t>
            </a:r>
          </a:p>
          <a:p>
            <a:pPr marL="285750" indent="-285750">
              <a:buFont typeface="Arial" panose="020B0604020202020204" pitchFamily="34" charset="0"/>
              <a:buChar char="•"/>
            </a:pPr>
            <a:r>
              <a:rPr lang="en-GB" dirty="0"/>
              <a:t>Certain types of abuse more wicked than others – </a:t>
            </a:r>
            <a:r>
              <a:rPr lang="en-GB" dirty="0" err="1"/>
              <a:t>eg</a:t>
            </a:r>
            <a:r>
              <a:rPr lang="en-GB" dirty="0"/>
              <a:t> neglect</a:t>
            </a:r>
          </a:p>
          <a:p>
            <a:pPr marL="285750" indent="-285750">
              <a:buFont typeface="Arial" panose="020B0604020202020204" pitchFamily="34" charset="0"/>
              <a:buChar char="•"/>
            </a:pPr>
            <a:endParaRPr lang="en-GB" dirty="0"/>
          </a:p>
          <a:p>
            <a:pPr marL="0" indent="0">
              <a:buFont typeface="Arial" panose="020B0604020202020204" pitchFamily="34" charset="0"/>
              <a:buNone/>
            </a:pPr>
            <a:endParaRPr lang="en-GB" dirty="0"/>
          </a:p>
          <a:p>
            <a:pPr marL="285750" indent="-285750">
              <a:buFont typeface="Arial" panose="020B0604020202020204" pitchFamily="34" charset="0"/>
              <a:buChar char="•"/>
            </a:pPr>
            <a:r>
              <a:rPr lang="en-GB" dirty="0"/>
              <a:t>Recent child practice reviews and safeguarding adult’s reviews have demonstrated the significant adverse effects on children and adults of WNB and DNA to appointments, especially when transitioning between services. It is important that clinicians identify when children and adults WNB or DNA appointments, including appointments with partner agencies, such as acute hospitals and social care, so that risks can be assessed and appropriate interventions and referrals commenced. Children who have not been taken to a planned appointment without cancellation. The term ‘Was Not Brought’ accurately reflects the fact that children and young people rely on parents and carers to attend appointments. Therefore all staff should be using these terms rather than ‘Did Not Attend’ if referring to appointments for children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6372049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Mawrth 2022 </a:t>
            </a:r>
            <a:r>
              <a:rPr lang="en-GB" dirty="0" err="1"/>
              <a:t>roedd</a:t>
            </a:r>
            <a:r>
              <a:rPr lang="en-GB" dirty="0"/>
              <a:t> 7,080 o blant yn derbyn gofal </a:t>
            </a:r>
            <a:r>
              <a:rPr lang="en-GB" dirty="0" err="1"/>
              <a:t>yng</a:t>
            </a:r>
            <a:r>
              <a:rPr lang="en-GB" dirty="0"/>
              <a:t> </a:t>
            </a:r>
            <a:r>
              <a:rPr lang="en-GB" dirty="0" err="1"/>
              <a:t>Nghymru</a:t>
            </a:r>
            <a:r>
              <a:rPr lang="en-GB" dirty="0"/>
              <a:t>, sy’n </a:t>
            </a:r>
            <a:r>
              <a:rPr lang="en-GB" dirty="0" err="1"/>
              <a:t>cymharu</a:t>
            </a:r>
            <a:r>
              <a:rPr lang="en-GB" dirty="0"/>
              <a:t> â 5,760 ar 31 Mawrth 2013, </a:t>
            </a:r>
            <a:r>
              <a:rPr lang="en-GB" dirty="0" err="1"/>
              <a:t>cynnydd</a:t>
            </a:r>
            <a:r>
              <a:rPr lang="en-GB" dirty="0"/>
              <a:t> o 22.9% (Senedd, 2023)</a:t>
            </a:r>
          </a:p>
          <a:p>
            <a:r>
              <a:rPr lang="en-GB" dirty="0"/>
              <a:t>Mae angen </a:t>
            </a:r>
            <a:r>
              <a:rPr lang="en-GB" dirty="0" err="1"/>
              <a:t>croesi</a:t>
            </a:r>
            <a:r>
              <a:rPr lang="en-GB" dirty="0"/>
              <a:t> </a:t>
            </a:r>
            <a:r>
              <a:rPr lang="en-GB" dirty="0" err="1"/>
              <a:t>achosion</a:t>
            </a:r>
            <a:r>
              <a:rPr lang="en-GB" dirty="0"/>
              <a:t> </a:t>
            </a:r>
            <a:r>
              <a:rPr lang="en-GB" dirty="0" err="1"/>
              <a:t>cymhleth</a:t>
            </a:r>
            <a:endParaRPr lang="en-GB" dirty="0"/>
          </a:p>
          <a:p>
            <a:r>
              <a:rPr lang="en-GB" dirty="0"/>
              <a:t>     ffiniau proffesiynol ac angen atebion </a:t>
            </a:r>
            <a:r>
              <a:rPr lang="en-GB" dirty="0" err="1"/>
              <a:t>creadigol</a:t>
            </a:r>
            <a:endParaRPr lang="en-GB" dirty="0"/>
          </a:p>
          <a:p>
            <a:r>
              <a:rPr lang="en-GB" dirty="0" err="1"/>
              <a:t>Dirywiad</a:t>
            </a:r>
            <a:r>
              <a:rPr lang="en-GB" dirty="0"/>
              <a:t> lleoliadau </a:t>
            </a:r>
            <a:r>
              <a:rPr lang="en-GB" dirty="0" err="1"/>
              <a:t>maeth</a:t>
            </a:r>
            <a:endParaRPr lang="en-GB" dirty="0"/>
          </a:p>
          <a:p>
            <a:r>
              <a:rPr lang="en-GB" dirty="0"/>
              <a:t>Mae </a:t>
            </a:r>
            <a:r>
              <a:rPr lang="en-GB" dirty="0" err="1"/>
              <a:t>ffocws</a:t>
            </a:r>
            <a:r>
              <a:rPr lang="en-GB" dirty="0"/>
              <a:t> ymarferwyr ar y </a:t>
            </a:r>
            <a:r>
              <a:rPr lang="en-GB" dirty="0" err="1"/>
              <a:t>risg</a:t>
            </a:r>
            <a:r>
              <a:rPr lang="en-GB" dirty="0"/>
              <a:t> o </a:t>
            </a:r>
            <a:r>
              <a:rPr lang="en-GB" dirty="0" err="1"/>
              <a:t>niwed</a:t>
            </a:r>
            <a:r>
              <a:rPr lang="en-GB" dirty="0"/>
              <a:t> </a:t>
            </a:r>
            <a:r>
              <a:rPr lang="en-GB" dirty="0" err="1"/>
              <a:t>sylweddol</a:t>
            </a:r>
            <a:r>
              <a:rPr lang="en-GB" dirty="0"/>
              <a:t> i blentyn yn </a:t>
            </a:r>
            <a:r>
              <a:rPr lang="en-GB" dirty="0" err="1"/>
              <a:t>anghyson</a:t>
            </a:r>
            <a:r>
              <a:rPr lang="en-GB" dirty="0"/>
              <a:t> (AGC/Estyn, 2023)</a:t>
            </a:r>
          </a:p>
          <a:p>
            <a:r>
              <a:rPr lang="en-GB" dirty="0"/>
              <a:t>Nid yw’r </a:t>
            </a:r>
            <a:r>
              <a:rPr lang="en-GB" dirty="0" err="1"/>
              <a:t>trothwy</a:t>
            </a:r>
            <a:r>
              <a:rPr lang="en-GB" dirty="0"/>
              <a:t> ar gyfer </a:t>
            </a:r>
            <a:r>
              <a:rPr lang="en-GB" dirty="0" err="1"/>
              <a:t>niwed</a:t>
            </a:r>
            <a:r>
              <a:rPr lang="en-GB" dirty="0"/>
              <a:t> </a:t>
            </a:r>
            <a:r>
              <a:rPr lang="en-GB" dirty="0" err="1"/>
              <a:t>sylweddol</a:t>
            </a:r>
            <a:r>
              <a:rPr lang="en-GB" dirty="0"/>
              <a:t> wedi’i </a:t>
            </a:r>
            <a:r>
              <a:rPr lang="en-GB" dirty="0" err="1"/>
              <a:t>ddeall</a:t>
            </a:r>
            <a:r>
              <a:rPr lang="en-GB" dirty="0"/>
              <a:t> yn </a:t>
            </a:r>
            <a:r>
              <a:rPr lang="en-GB" dirty="0" err="1"/>
              <a:t>glir</a:t>
            </a:r>
            <a:r>
              <a:rPr lang="en-GB" dirty="0"/>
              <a:t> ar gyfer rhai asiantaethau partner </a:t>
            </a:r>
            <a:r>
              <a:rPr lang="en-GB" dirty="0" err="1"/>
              <a:t>megis</a:t>
            </a:r>
            <a:r>
              <a:rPr lang="en-GB" dirty="0"/>
              <a:t> </a:t>
            </a:r>
            <a:r>
              <a:rPr lang="en-GB" dirty="0" err="1"/>
              <a:t>ysgolion</a:t>
            </a:r>
            <a:r>
              <a:rPr lang="en-GB" dirty="0"/>
              <a:t> (AGC/Estyn, 2023)</a:t>
            </a:r>
          </a:p>
          <a:p>
            <a:r>
              <a:rPr lang="en-GB" dirty="0"/>
              <a:t>Mae rhai </a:t>
            </a:r>
            <a:r>
              <a:rPr lang="en-GB" dirty="0" err="1"/>
              <a:t>mathau</a:t>
            </a:r>
            <a:r>
              <a:rPr lang="en-GB" dirty="0"/>
              <a:t> o </a:t>
            </a:r>
            <a:r>
              <a:rPr lang="en-GB" dirty="0" err="1"/>
              <a:t>gamdriniaeth</a:t>
            </a:r>
            <a:r>
              <a:rPr lang="en-GB" dirty="0"/>
              <a:t> yn fwy drygionus nag eraill – </a:t>
            </a:r>
            <a:r>
              <a:rPr lang="en-GB" dirty="0" err="1"/>
              <a:t>ee</a:t>
            </a:r>
            <a:r>
              <a:rPr lang="en-GB" dirty="0"/>
              <a:t> </a:t>
            </a:r>
            <a:r>
              <a:rPr lang="en-GB" dirty="0" err="1"/>
              <a:t>esgeulustod</a:t>
            </a:r>
            <a:endParaRPr lang="en-GB" dirty="0"/>
          </a:p>
          <a:p>
            <a:endParaRPr lang="en-GB" dirty="0"/>
          </a:p>
          <a:p>
            <a:endParaRPr lang="en-GB" dirty="0"/>
          </a:p>
          <a:p>
            <a:r>
              <a:rPr lang="en-GB" dirty="0"/>
              <a:t>Mae </a:t>
            </a:r>
            <a:r>
              <a:rPr lang="en-GB" dirty="0" err="1"/>
              <a:t>adolygiadau</a:t>
            </a:r>
            <a:r>
              <a:rPr lang="en-GB" dirty="0"/>
              <a:t> ymarfer plant </a:t>
            </a:r>
            <a:r>
              <a:rPr lang="en-GB" dirty="0" err="1"/>
              <a:t>diweddar</a:t>
            </a:r>
            <a:r>
              <a:rPr lang="en-GB" dirty="0"/>
              <a:t> ac </a:t>
            </a:r>
            <a:r>
              <a:rPr lang="en-GB" dirty="0" err="1"/>
              <a:t>adolygiadau</a:t>
            </a:r>
            <a:r>
              <a:rPr lang="en-GB" dirty="0"/>
              <a:t> diogelu oedolion wedi dangos yr </a:t>
            </a:r>
            <a:r>
              <a:rPr lang="en-GB" dirty="0" err="1"/>
              <a:t>effeithiau</a:t>
            </a:r>
            <a:r>
              <a:rPr lang="en-GB" dirty="0"/>
              <a:t> </a:t>
            </a:r>
            <a:r>
              <a:rPr lang="en-GB" dirty="0" err="1"/>
              <a:t>andwyol</a:t>
            </a:r>
            <a:r>
              <a:rPr lang="en-GB" dirty="0"/>
              <a:t> </a:t>
            </a:r>
            <a:r>
              <a:rPr lang="en-GB" dirty="0" err="1"/>
              <a:t>sylweddol</a:t>
            </a:r>
            <a:r>
              <a:rPr lang="en-GB" dirty="0"/>
              <a:t> ar blant ac oedolion o </a:t>
            </a:r>
            <a:r>
              <a:rPr lang="en-GB" dirty="0" err="1"/>
              <a:t>ganlyniad</a:t>
            </a:r>
            <a:r>
              <a:rPr lang="en-GB" dirty="0"/>
              <a:t> i WNB a DNA i </a:t>
            </a:r>
            <a:r>
              <a:rPr lang="en-GB" dirty="0" err="1"/>
              <a:t>apwyntiadau</a:t>
            </a:r>
            <a:r>
              <a:rPr lang="en-GB" dirty="0"/>
              <a:t>, yn </a:t>
            </a:r>
            <a:r>
              <a:rPr lang="en-GB" dirty="0" err="1"/>
              <a:t>enwedig</a:t>
            </a:r>
            <a:r>
              <a:rPr lang="en-GB" dirty="0"/>
              <a:t> wrth </a:t>
            </a:r>
            <a:r>
              <a:rPr lang="en-GB" dirty="0" err="1"/>
              <a:t>drosglwyddo</a:t>
            </a:r>
            <a:r>
              <a:rPr lang="en-GB" dirty="0"/>
              <a:t> rhwng gwasanaethau. Mae'n </a:t>
            </a:r>
            <a:r>
              <a:rPr lang="en-GB" dirty="0" err="1"/>
              <a:t>bwysig</a:t>
            </a:r>
            <a:r>
              <a:rPr lang="en-GB" dirty="0"/>
              <a:t> bod </a:t>
            </a:r>
            <a:r>
              <a:rPr lang="en-GB" dirty="0" err="1"/>
              <a:t>clinigwyr</a:t>
            </a:r>
            <a:r>
              <a:rPr lang="en-GB" dirty="0"/>
              <a:t> yn nodi </a:t>
            </a:r>
            <a:r>
              <a:rPr lang="en-GB" dirty="0" err="1"/>
              <a:t>pryd</a:t>
            </a:r>
            <a:r>
              <a:rPr lang="en-GB" dirty="0"/>
              <a:t> mae </a:t>
            </a:r>
            <a:r>
              <a:rPr lang="en-GB" dirty="0" err="1"/>
              <a:t>apwyntiadau</a:t>
            </a:r>
            <a:r>
              <a:rPr lang="en-GB" dirty="0"/>
              <a:t> plant ac oedolion WNB neu DNA, gan gynnwys </a:t>
            </a:r>
            <a:r>
              <a:rPr lang="en-GB" dirty="0" err="1"/>
              <a:t>apwyntiadau</a:t>
            </a:r>
            <a:r>
              <a:rPr lang="en-GB" dirty="0"/>
              <a:t> gydag asiantaethau partner, </a:t>
            </a:r>
            <a:r>
              <a:rPr lang="en-GB" dirty="0" err="1"/>
              <a:t>megis</a:t>
            </a:r>
            <a:r>
              <a:rPr lang="en-GB" dirty="0"/>
              <a:t> </a:t>
            </a:r>
            <a:r>
              <a:rPr lang="en-GB" dirty="0" err="1"/>
              <a:t>ysbytai</a:t>
            </a:r>
            <a:r>
              <a:rPr lang="en-GB" dirty="0"/>
              <a:t> </a:t>
            </a:r>
            <a:r>
              <a:rPr lang="en-GB" dirty="0" err="1"/>
              <a:t>acíwt</a:t>
            </a:r>
            <a:r>
              <a:rPr lang="en-GB" dirty="0"/>
              <a:t> a gofal cymdeithasol, fel y gellir asesu </a:t>
            </a:r>
            <a:r>
              <a:rPr lang="en-GB" dirty="0" err="1"/>
              <a:t>risgiau</a:t>
            </a:r>
            <a:r>
              <a:rPr lang="en-GB" dirty="0"/>
              <a:t> a </a:t>
            </a:r>
            <a:r>
              <a:rPr lang="en-GB" dirty="0" err="1"/>
              <a:t>dechrau</a:t>
            </a:r>
            <a:r>
              <a:rPr lang="en-GB" dirty="0"/>
              <a:t> ymyriadau ac </a:t>
            </a:r>
            <a:r>
              <a:rPr lang="en-GB" dirty="0" err="1"/>
              <a:t>atgyfeiriadau</a:t>
            </a:r>
            <a:r>
              <a:rPr lang="en-GB" dirty="0"/>
              <a:t> </a:t>
            </a:r>
            <a:r>
              <a:rPr lang="en-GB" dirty="0" err="1"/>
              <a:t>priodol</a:t>
            </a:r>
            <a:r>
              <a:rPr lang="en-GB" dirty="0"/>
              <a:t>. Plant nad ydynt wedi cael eu </a:t>
            </a:r>
            <a:r>
              <a:rPr lang="en-GB" dirty="0" err="1"/>
              <a:t>cludo</a:t>
            </a:r>
            <a:r>
              <a:rPr lang="en-GB" dirty="0"/>
              <a:t> i </a:t>
            </a:r>
            <a:r>
              <a:rPr lang="en-GB" dirty="0" err="1"/>
              <a:t>apwyntiad</a:t>
            </a:r>
            <a:r>
              <a:rPr lang="en-GB" dirty="0"/>
              <a:t> a </a:t>
            </a:r>
            <a:r>
              <a:rPr lang="en-GB" dirty="0" err="1"/>
              <a:t>drefnwyd</a:t>
            </a:r>
            <a:r>
              <a:rPr lang="en-GB" dirty="0"/>
              <a:t> </a:t>
            </a:r>
            <a:r>
              <a:rPr lang="en-GB" dirty="0" err="1"/>
              <a:t>heb</a:t>
            </a:r>
            <a:r>
              <a:rPr lang="en-GB" dirty="0"/>
              <a:t> ei </a:t>
            </a:r>
            <a:r>
              <a:rPr lang="en-GB" dirty="0" err="1"/>
              <a:t>ganslo</a:t>
            </a:r>
            <a:r>
              <a:rPr lang="en-GB" dirty="0"/>
              <a:t>. Mae’r term ‘</a:t>
            </a:r>
            <a:r>
              <a:rPr lang="en-GB" dirty="0" err="1"/>
              <a:t>Heb</a:t>
            </a:r>
            <a:r>
              <a:rPr lang="en-GB" dirty="0"/>
              <a:t> </a:t>
            </a:r>
            <a:r>
              <a:rPr lang="en-GB" dirty="0" err="1"/>
              <a:t>Ddwyn</a:t>
            </a:r>
            <a:r>
              <a:rPr lang="en-GB" dirty="0"/>
              <a:t>’ yn </a:t>
            </a:r>
            <a:r>
              <a:rPr lang="en-GB" dirty="0" err="1"/>
              <a:t>adlewyrchu’n</a:t>
            </a:r>
            <a:r>
              <a:rPr lang="en-GB" dirty="0"/>
              <a:t> </a:t>
            </a:r>
            <a:r>
              <a:rPr lang="en-GB" dirty="0" err="1"/>
              <a:t>gywir</a:t>
            </a:r>
            <a:r>
              <a:rPr lang="en-GB" dirty="0"/>
              <a:t> y </a:t>
            </a:r>
            <a:r>
              <a:rPr lang="en-GB" dirty="0" err="1"/>
              <a:t>ffaith</a:t>
            </a:r>
            <a:r>
              <a:rPr lang="en-GB" dirty="0"/>
              <a:t> bod plant a </a:t>
            </a:r>
            <a:r>
              <a:rPr lang="en-GB" dirty="0" err="1"/>
              <a:t>phobl</a:t>
            </a:r>
            <a:r>
              <a:rPr lang="en-GB" dirty="0"/>
              <a:t> </a:t>
            </a:r>
            <a:r>
              <a:rPr lang="en-GB" dirty="0" err="1"/>
              <a:t>ifanc</a:t>
            </a:r>
            <a:r>
              <a:rPr lang="en-GB" dirty="0"/>
              <a:t> yn </a:t>
            </a:r>
            <a:r>
              <a:rPr lang="en-GB" dirty="0" err="1"/>
              <a:t>dibynnu</a:t>
            </a:r>
            <a:r>
              <a:rPr lang="en-GB" dirty="0"/>
              <a:t> ar </a:t>
            </a:r>
            <a:r>
              <a:rPr lang="en-GB" dirty="0" err="1"/>
              <a:t>rieni</a:t>
            </a:r>
            <a:r>
              <a:rPr lang="en-GB" dirty="0"/>
              <a:t> a </a:t>
            </a:r>
            <a:r>
              <a:rPr lang="en-GB" dirty="0" err="1"/>
              <a:t>gofalwyr</a:t>
            </a:r>
            <a:r>
              <a:rPr lang="en-GB" dirty="0"/>
              <a:t> i </a:t>
            </a:r>
            <a:r>
              <a:rPr lang="en-GB" dirty="0" err="1"/>
              <a:t>fynychu</a:t>
            </a:r>
            <a:r>
              <a:rPr lang="en-GB" dirty="0"/>
              <a:t> </a:t>
            </a:r>
            <a:r>
              <a:rPr lang="en-GB" dirty="0" err="1"/>
              <a:t>apwyntiadau</a:t>
            </a:r>
            <a:r>
              <a:rPr lang="en-GB" dirty="0"/>
              <a:t>. Felly dylai pob </a:t>
            </a:r>
            <a:r>
              <a:rPr lang="en-GB" dirty="0" err="1"/>
              <a:t>aelod</a:t>
            </a:r>
            <a:r>
              <a:rPr lang="en-GB" dirty="0"/>
              <a:t> o staff fod yn </a:t>
            </a:r>
            <a:r>
              <a:rPr lang="en-GB" dirty="0" err="1"/>
              <a:t>defnyddio’r</a:t>
            </a:r>
            <a:r>
              <a:rPr lang="en-GB" dirty="0"/>
              <a:t> </a:t>
            </a:r>
            <a:r>
              <a:rPr lang="en-GB" dirty="0" err="1"/>
              <a:t>termau</a:t>
            </a:r>
            <a:r>
              <a:rPr lang="en-GB" dirty="0"/>
              <a:t> hyn yn </a:t>
            </a:r>
            <a:r>
              <a:rPr lang="en-GB" dirty="0" err="1"/>
              <a:t>hytrach</a:t>
            </a:r>
            <a:r>
              <a:rPr lang="en-GB" dirty="0"/>
              <a:t> na ‘</a:t>
            </a:r>
            <a:r>
              <a:rPr lang="en-GB" dirty="0" err="1"/>
              <a:t>Heb</a:t>
            </a:r>
            <a:r>
              <a:rPr lang="en-GB" dirty="0"/>
              <a:t> </a:t>
            </a:r>
            <a:r>
              <a:rPr lang="en-GB" dirty="0" err="1"/>
              <a:t>Fynychu</a:t>
            </a:r>
            <a:r>
              <a:rPr lang="en-GB" dirty="0"/>
              <a:t>’ </a:t>
            </a:r>
            <a:r>
              <a:rPr lang="en-GB" dirty="0" err="1"/>
              <a:t>os</a:t>
            </a:r>
            <a:r>
              <a:rPr lang="en-GB" dirty="0"/>
              <a:t> ydynt yn </a:t>
            </a:r>
            <a:r>
              <a:rPr lang="en-GB" dirty="0" err="1"/>
              <a:t>cyfeirio</a:t>
            </a:r>
            <a:r>
              <a:rPr lang="en-GB" dirty="0"/>
              <a:t> at </a:t>
            </a:r>
            <a:r>
              <a:rPr lang="en-GB" dirty="0" err="1"/>
              <a:t>apwyntiadau</a:t>
            </a:r>
            <a:r>
              <a:rPr lang="en-GB" dirty="0"/>
              <a:t> i blant</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34347854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Covid</a:t>
            </a:r>
          </a:p>
          <a:p>
            <a:r>
              <a:rPr lang="en-GB" dirty="0"/>
              <a:t>Economy</a:t>
            </a:r>
          </a:p>
          <a:p>
            <a:r>
              <a:rPr lang="en-GB" dirty="0"/>
              <a:t>Poverty</a:t>
            </a:r>
          </a:p>
          <a:p>
            <a:r>
              <a:rPr lang="en-GB" dirty="0"/>
              <a:t>War</a:t>
            </a:r>
          </a:p>
          <a:p>
            <a:r>
              <a:rPr lang="en-GB" dirty="0"/>
              <a:t>Media </a:t>
            </a:r>
          </a:p>
          <a:p>
            <a:r>
              <a:rPr lang="en-GB" dirty="0"/>
              <a:t>Climate change</a:t>
            </a:r>
          </a:p>
          <a:p>
            <a:r>
              <a:rPr lang="en-GB" dirty="0"/>
              <a:t>Educational outcomes of children</a:t>
            </a:r>
          </a:p>
          <a:p>
            <a:r>
              <a:rPr lang="en-GB" dirty="0"/>
              <a:t>Crime</a:t>
            </a:r>
          </a:p>
          <a:p>
            <a:r>
              <a:rPr lang="en-GB" dirty="0"/>
              <a:t>Welfare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16138839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However, if we are to collaborate then there will be varying cultures and values that oppose our own. </a:t>
            </a:r>
          </a:p>
          <a:p>
            <a:endParaRPr lang="en-GB" dirty="0"/>
          </a:p>
          <a:p>
            <a:endParaRPr lang="en-GB" dirty="0"/>
          </a:p>
          <a:p>
            <a:pPr marL="0" indent="0">
              <a:buNone/>
            </a:pPr>
            <a:endParaRPr lang="en-GB" dirty="0"/>
          </a:p>
          <a:p>
            <a:pPr marL="0" indent="0">
              <a:buNone/>
            </a:pPr>
            <a:r>
              <a:rPr lang="en-GB" dirty="0"/>
              <a:t>What is the problem with putting culture and values at the heart of policy?</a:t>
            </a:r>
          </a:p>
          <a:p>
            <a:pPr marL="0" indent="0">
              <a:buNone/>
            </a:pPr>
            <a:endParaRPr lang="en-GB" dirty="0"/>
          </a:p>
          <a:p>
            <a:pPr marL="0" indent="0">
              <a:buNone/>
            </a:pPr>
            <a:r>
              <a:rPr lang="en-GB" dirty="0"/>
              <a:t>A:  Difference between the state perceptions of their role. Neoliberalism gave rise to individualist thinking for example.</a:t>
            </a:r>
          </a:p>
        </p:txBody>
      </p:sp>
      <p:sp>
        <p:nvSpPr>
          <p:cNvPr id="4" name="Slide Number Placeholder 3"/>
          <p:cNvSpPr>
            <a:spLocks noGrp="1"/>
          </p:cNvSpPr>
          <p:nvPr>
            <p:ph type="sldNum" sz="quarter" idx="5"/>
          </p:nvPr>
        </p:nvSpPr>
        <p:spPr/>
        <p:txBody>
          <a:bodyPr/>
          <a:lstStyle/>
          <a:p>
            <a:fld id="{5D8B4B5C-799E-49D6-A8D6-D5C1534D89EE}" type="slidenum">
              <a:rPr lang="en-GB" smtClean="0"/>
              <a:t>23</a:t>
            </a:fld>
            <a:endParaRPr lang="en-GB"/>
          </a:p>
        </p:txBody>
      </p:sp>
    </p:spTree>
    <p:extLst>
      <p:ext uri="{BB962C8B-B14F-4D97-AF65-F5344CB8AC3E}">
        <p14:creationId xmlns:p14="http://schemas.microsoft.com/office/powerpoint/2010/main" val="5659895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live in a world of different value systems. </a:t>
            </a:r>
          </a:p>
          <a:p>
            <a:r>
              <a:rPr lang="en-GB" dirty="0"/>
              <a:t>We are sometimes governed by people who had different values than our own.</a:t>
            </a:r>
          </a:p>
          <a:p>
            <a:endParaRPr lang="en-GB" dirty="0"/>
          </a:p>
          <a:p>
            <a:pPr algn="l"/>
            <a:r>
              <a:rPr lang="en-GB" b="0" i="0" dirty="0">
                <a:solidFill>
                  <a:srgbClr val="212121"/>
                </a:solidFill>
                <a:effectLst/>
                <a:latin typeface="Poppins" panose="00000500000000000000" pitchFamily="2" charset="0"/>
              </a:rPr>
              <a:t>In this rolling update on the Rwanda case, we explain the UK Government’s plan to send people to Rwanda, the human rights issues involved, and what UK courts and the European Court of Human Rights have said about it.</a:t>
            </a:r>
          </a:p>
          <a:p>
            <a:pPr algn="l"/>
            <a:r>
              <a:rPr lang="en-GB" b="1" i="0" dirty="0">
                <a:solidFill>
                  <a:srgbClr val="212121"/>
                </a:solidFill>
                <a:effectLst/>
                <a:latin typeface="Poppins" panose="00000500000000000000" pitchFamily="2" charset="0"/>
              </a:rPr>
              <a:t>Latest update (written 01 Sept 2023)</a:t>
            </a:r>
            <a:r>
              <a:rPr lang="en-GB" b="0" i="0" dirty="0">
                <a:solidFill>
                  <a:srgbClr val="212121"/>
                </a:solidFill>
                <a:effectLst/>
                <a:latin typeface="Poppins" panose="00000500000000000000" pitchFamily="2" charset="0"/>
              </a:rPr>
              <a:t>: The UK Government cannot send people seeking asylum to Rwanda because the UK Court of Appeal said it is unlawful. This is because issues with the asylum system in Rwanda mean there is a risk people's asylum claims will be wrongly refused and they will be sent back to countries where they have been persecuted and are at risk of future persecution. The Court of Appeal found that this would breach their </a:t>
            </a:r>
            <a:r>
              <a:rPr lang="en-GB" b="1" i="0" dirty="0">
                <a:solidFill>
                  <a:srgbClr val="212121"/>
                </a:solidFill>
                <a:effectLst/>
                <a:latin typeface="Poppins" panose="00000500000000000000" pitchFamily="2" charset="0"/>
                <a:hlinkClick r:id="rId3"/>
              </a:rPr>
              <a:t>human right to be free from torture and inhuman and degrading treatment.</a:t>
            </a:r>
            <a:endParaRPr lang="en-GB" b="0" i="0" dirty="0">
              <a:solidFill>
                <a:srgbClr val="212121"/>
              </a:solidFill>
              <a:effectLst/>
              <a:latin typeface="Poppins" panose="00000500000000000000" pitchFamily="2" charset="0"/>
            </a:endParaRPr>
          </a:p>
          <a:p>
            <a:pPr algn="l" fontAlgn="base"/>
            <a:r>
              <a:rPr lang="en-GB" b="0" i="0" dirty="0">
                <a:solidFill>
                  <a:srgbClr val="121212"/>
                </a:solidFill>
                <a:effectLst/>
                <a:latin typeface="GuardianTextEgyptian"/>
              </a:rPr>
              <a:t>Rishi Sunak’s government will discover next Wednesday whether its flagship immigration policy of sending asylum seekers to Rwanda is lawful.</a:t>
            </a:r>
          </a:p>
          <a:p>
            <a:pPr algn="l" fontAlgn="base"/>
            <a:r>
              <a:rPr lang="en-GB" b="0" i="0" dirty="0">
                <a:solidFill>
                  <a:srgbClr val="121212"/>
                </a:solidFill>
                <a:effectLst/>
                <a:latin typeface="GuardianTextEgyptian"/>
              </a:rPr>
              <a:t>The supreme court will give its judgment after the Home Office challenged </a:t>
            </a:r>
            <a:r>
              <a:rPr lang="en-GB" b="0" i="0" u="none" strike="noStrike" dirty="0">
                <a:solidFill>
                  <a:srgbClr val="C70000"/>
                </a:solidFill>
                <a:effectLst/>
                <a:latin typeface="GuardianTextEgyptian"/>
                <a:hlinkClick r:id="rId4"/>
              </a:rPr>
              <a:t>a court of appeal ruling that the multimillion-pound deal</a:t>
            </a:r>
            <a:r>
              <a:rPr lang="en-GB" b="0" i="0" dirty="0">
                <a:solidFill>
                  <a:srgbClr val="121212"/>
                </a:solidFill>
                <a:effectLst/>
                <a:latin typeface="GuardianTextEgyptian"/>
              </a:rPr>
              <a:t> to send deported asylum seekers to the east African nation was unlawful.</a:t>
            </a:r>
          </a:p>
          <a:p>
            <a:pPr algn="l" fontAlgn="base"/>
            <a:r>
              <a:rPr lang="en-GB" b="0" i="0" dirty="0">
                <a:solidFill>
                  <a:srgbClr val="121212"/>
                </a:solidFill>
                <a:effectLst/>
                <a:latin typeface="GuardianTextEgyptian"/>
              </a:rPr>
              <a:t>If the decision goes against the government, Sunak is expected to come under intense pressure from the right of his party to promise to leave the European convention on human rights [ECHR].</a:t>
            </a:r>
          </a:p>
          <a:p>
            <a:endParaRPr lang="en-GB" dirty="0"/>
          </a:p>
          <a:p>
            <a:endParaRPr lang="en-GB" dirty="0"/>
          </a:p>
          <a:p>
            <a:r>
              <a:rPr lang="en-GB" b="0" i="0" dirty="0">
                <a:solidFill>
                  <a:srgbClr val="0B0C0C"/>
                </a:solidFill>
                <a:effectLst/>
                <a:latin typeface="GDS Transport"/>
              </a:rPr>
              <a:t>The European Court of Human Rights (ECtHR) is an international court which rules on individual or State applications regarding possible violations of the rights set out in the European Convention on Human Rights. The Court’s judgments and other information relevant to the UK are publicly available.</a:t>
            </a:r>
          </a:p>
          <a:p>
            <a:endParaRPr lang="en-GB" b="0" i="0" dirty="0">
              <a:solidFill>
                <a:srgbClr val="0B0C0C"/>
              </a:solidFill>
              <a:effectLst/>
              <a:latin typeface="GDS Transport"/>
            </a:endParaRPr>
          </a:p>
          <a:p>
            <a:r>
              <a:rPr lang="en-GB" b="0" i="0" dirty="0">
                <a:solidFill>
                  <a:srgbClr val="0B0C0C"/>
                </a:solidFill>
                <a:effectLst/>
                <a:latin typeface="GDS Transport"/>
              </a:rPr>
              <a:t>1982 </a:t>
            </a:r>
            <a:r>
              <a:rPr lang="en-GB" dirty="0"/>
              <a:t>Corporal punishment in state schools. No breach of Article 3. Breach of Article 2 of Protocol 1</a:t>
            </a:r>
            <a:endParaRPr lang="en-GB" b="0" i="0" dirty="0">
              <a:solidFill>
                <a:srgbClr val="0B0C0C"/>
              </a:solidFill>
              <a:effectLst/>
              <a:latin typeface="GDS Transport"/>
            </a:endParaRPr>
          </a:p>
          <a:p>
            <a:r>
              <a:rPr lang="en-GB" b="0" i="0" dirty="0">
                <a:solidFill>
                  <a:srgbClr val="0B0C0C"/>
                </a:solidFill>
                <a:effectLst/>
                <a:latin typeface="GDS Transport"/>
              </a:rPr>
              <a:t>198 </a:t>
            </a:r>
            <a:r>
              <a:rPr lang="en-GB" dirty="0"/>
              <a:t>Interception of telephone conversation and correspondence, telephone calls being ‘metered’ by device recording numbers dialled: Breach of Article 8</a:t>
            </a:r>
          </a:p>
          <a:p>
            <a:r>
              <a:rPr lang="en-GB" dirty="0"/>
              <a:t>1996 – Buckley - Right to live with family in caravans on own land and follow traditional gypsy lifestyle: no breach of Article 8</a:t>
            </a:r>
          </a:p>
          <a:p>
            <a:r>
              <a:rPr lang="en-GB" dirty="0"/>
              <a:t>2001 Inhuman and degrading treatment; prisoner’s suicide: no breach of Article 2. Treatment of prisoner with history of mental disorder: breach of Article 3. Lack of effective remedy, breach of Article 13</a:t>
            </a:r>
          </a:p>
          <a:p>
            <a:r>
              <a:rPr lang="en-GB" dirty="0"/>
              <a:t>2021 Complaints by journalists and </a:t>
            </a:r>
            <a:r>
              <a:rPr lang="en-GB" dirty="0" err="1"/>
              <a:t>humanrights</a:t>
            </a:r>
            <a:r>
              <a:rPr lang="en-GB" dirty="0"/>
              <a:t> organisations in regard to three different surveillance regimes. Bulk interception of communications: breach of Article 8 and Article 10. The obtaining of communications data from communication service providers: breach of Article 8 and Article 10. </a:t>
            </a:r>
          </a:p>
          <a:p>
            <a:endParaRPr lang="en-GB" dirty="0"/>
          </a:p>
          <a:p>
            <a:r>
              <a:rPr lang="en-GB" dirty="0"/>
              <a:t>Interesting reads: https://researchbriefings.files.parliament.uk/documents/CBP-8049/CBP-8049.pdf</a:t>
            </a:r>
          </a:p>
          <a:p>
            <a:endParaRPr lang="en-GB" dirty="0"/>
          </a:p>
          <a:p>
            <a:pPr algn="l">
              <a:buFont typeface="Arial" panose="020B0604020202020204" pitchFamily="34" charset="0"/>
              <a:buChar char="•"/>
            </a:pPr>
            <a:r>
              <a:rPr lang="en-GB" b="0" i="0" dirty="0">
                <a:solidFill>
                  <a:srgbClr val="666666"/>
                </a:solidFill>
                <a:effectLst/>
                <a:latin typeface="Helvetica Neue"/>
              </a:rPr>
              <a:t>Freedom of expression for the press comes from a case known as Sunday Times from 1979.</a:t>
            </a:r>
          </a:p>
          <a:p>
            <a:pPr algn="l">
              <a:buFont typeface="Arial" panose="020B0604020202020204" pitchFamily="34" charset="0"/>
              <a:buChar char="•"/>
            </a:pPr>
            <a:r>
              <a:rPr lang="en-GB" b="0" i="0" dirty="0">
                <a:solidFill>
                  <a:srgbClr val="666666"/>
                </a:solidFill>
                <a:effectLst/>
                <a:latin typeface="Helvetica Neue"/>
              </a:rPr>
              <a:t>The decriminalisation of homosexual acts in Northern Ireland came about thanks to a case called Dudgeon from 1981.</a:t>
            </a:r>
          </a:p>
          <a:p>
            <a:pPr algn="l">
              <a:buFont typeface="Arial" panose="020B0604020202020204" pitchFamily="34" charset="0"/>
              <a:buChar char="•"/>
            </a:pPr>
            <a:r>
              <a:rPr lang="en-GB" b="0" i="0" dirty="0">
                <a:solidFill>
                  <a:srgbClr val="666666"/>
                </a:solidFill>
                <a:effectLst/>
                <a:latin typeface="Helvetica Neue"/>
              </a:rPr>
              <a:t>A case called Smith and Grady made clear that banning LGBT+ people from serving in the Armed Forces breaches human rights.</a:t>
            </a:r>
          </a:p>
          <a:p>
            <a:pPr algn="l">
              <a:buFont typeface="Arial" panose="020B0604020202020204" pitchFamily="34" charset="0"/>
              <a:buChar char="•"/>
            </a:pPr>
            <a:r>
              <a:rPr lang="en-GB" b="0" i="0" dirty="0">
                <a:solidFill>
                  <a:srgbClr val="666666"/>
                </a:solidFill>
                <a:effectLst/>
                <a:latin typeface="Helvetica Neue"/>
              </a:rPr>
              <a:t>A Liberty case known as </a:t>
            </a:r>
            <a:r>
              <a:rPr lang="en-GB" b="0" i="0" dirty="0" err="1">
                <a:solidFill>
                  <a:srgbClr val="666666"/>
                </a:solidFill>
                <a:effectLst/>
                <a:latin typeface="Helvetica Neue"/>
              </a:rPr>
              <a:t>Eweida</a:t>
            </a:r>
            <a:r>
              <a:rPr lang="en-GB" b="0" i="0" dirty="0">
                <a:solidFill>
                  <a:srgbClr val="666666"/>
                </a:solidFill>
                <a:effectLst/>
                <a:latin typeface="Helvetica Neue"/>
              </a:rPr>
              <a:t>, said the State has to make sure private companies respect the religious freedom of their employees.</a:t>
            </a:r>
          </a:p>
          <a:p>
            <a:pPr algn="l">
              <a:buFont typeface="Arial" panose="020B0604020202020204" pitchFamily="34" charset="0"/>
              <a:buChar char="•"/>
            </a:pPr>
            <a:r>
              <a:rPr lang="en-GB" b="0" i="0" dirty="0">
                <a:solidFill>
                  <a:srgbClr val="666666"/>
                </a:solidFill>
                <a:effectLst/>
                <a:latin typeface="Helvetica Neue"/>
              </a:rPr>
              <a:t>A case called Goodwin made clear the State has a duty to provide disabled people with appropriate care.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8369458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this example. Housing stock in Cardiff if very low especially for family homes. When we consider the issues here we can think about the macro-micro issues that effect them. We can also consider chrono</a:t>
            </a:r>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20479985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Head (2022)</a:t>
            </a:r>
          </a:p>
          <a:p>
            <a:endParaRPr lang="en-GB" dirty="0"/>
          </a:p>
          <a:p>
            <a:r>
              <a:rPr lang="en-GB" dirty="0"/>
              <a:t>The contemporary debate is shaped by the ideological divide between state-led, market-led and community-led approaches to social housing. In all countries, lack of access to ‘affordable housing’ for poor families remains an entrenched or structural problem. Given that people in poverty cannot afford accommodation in the regular market, what is the role of government in providing accommodation options? The neoliberal preference is for governments to step back from a direct role and to utilise market-based mechanisms to achieve effective housing outcomes. For example, rent subsidies in the private market are preferred to public provision, thus avoiding overheads in terms of staffing, reporting, coordination and compliance. However, this does not address the complex needs of many homeless people in chronic poverty, who may require several forms of service intervention (OECD, 2020a). The neoliberal model generally overlooks the accepted links between several dimensions of disadvantage (such as the close links between shelter, health, safety and employment).</a:t>
            </a:r>
          </a:p>
          <a:p>
            <a:endParaRPr lang="en-GB" b="0" i="0" dirty="0">
              <a:solidFill>
                <a:schemeClr val="tx1"/>
              </a:solidFill>
              <a:effectLst/>
              <a:latin typeface="+mn-lt"/>
            </a:endParaRPr>
          </a:p>
          <a:p>
            <a:endParaRPr lang="en-GB" b="0" i="0" dirty="0">
              <a:solidFill>
                <a:schemeClr val="tx1"/>
              </a:solidFill>
              <a:effectLst/>
              <a:latin typeface="+mn-lt"/>
            </a:endParaRPr>
          </a:p>
          <a:p>
            <a:r>
              <a:rPr lang="en-GB" dirty="0">
                <a:effectLst/>
              </a:rPr>
              <a:t>Berry, C. (2022). The substitutive state? Neoliberal state interventionism across industrial, housing and private pensions policy in the UK. </a:t>
            </a:r>
            <a:r>
              <a:rPr lang="en-GB" i="1" dirty="0">
                <a:effectLst/>
              </a:rPr>
              <a:t>Competition &amp; Change</a:t>
            </a:r>
            <a:r>
              <a:rPr lang="en-GB" dirty="0">
                <a:effectLst/>
              </a:rPr>
              <a:t>, </a:t>
            </a:r>
            <a:r>
              <a:rPr lang="en-GB" i="1" dirty="0">
                <a:effectLst/>
              </a:rPr>
              <a:t>26</a:t>
            </a:r>
            <a:r>
              <a:rPr lang="en-GB" dirty="0">
                <a:effectLst/>
              </a:rPr>
              <a:t>(2), 242-265. </a:t>
            </a:r>
            <a:r>
              <a:rPr lang="en-GB" u="sng" dirty="0">
                <a:solidFill>
                  <a:srgbClr val="006ACC"/>
                </a:solidFill>
                <a:effectLst/>
                <a:hlinkClick r:id="rId3"/>
              </a:rPr>
              <a:t>https://doi.org/10.1177/1024529421990845</a:t>
            </a:r>
            <a:endParaRPr lang="en-GB" dirty="0">
              <a:effectLst/>
            </a:endParaRPr>
          </a:p>
          <a:p>
            <a:endParaRPr lang="en-GB" dirty="0">
              <a:effectLst/>
            </a:endParaRPr>
          </a:p>
          <a:p>
            <a:r>
              <a:rPr lang="en-GB" dirty="0">
                <a:effectLst/>
              </a:rPr>
              <a:t>State:</a:t>
            </a:r>
          </a:p>
          <a:p>
            <a:endParaRPr lang="en-GB" b="0" i="0" dirty="0">
              <a:solidFill>
                <a:schemeClr val="tx1"/>
              </a:solidFill>
              <a:effectLst/>
              <a:latin typeface="+mn-lt"/>
            </a:endParaRPr>
          </a:p>
          <a:p>
            <a:r>
              <a:rPr lang="en-GB" b="0" i="0" dirty="0">
                <a:solidFill>
                  <a:srgbClr val="333333"/>
                </a:solidFill>
                <a:effectLst/>
                <a:latin typeface="Open Sans" panose="020B0606030504020204" pitchFamily="34" charset="0"/>
              </a:rPr>
              <a:t>Help To Buy scheme  was presented as a form of support for first-time buyers struggling to get onto the housing ladder, the scheme has helped many who did not need support, and has been concentrated in regions with lowest housing demand – the macroeconomic impact of inflating house prices is a more plausible verdict on the scheme’s rationale (</a:t>
            </a:r>
            <a:r>
              <a:rPr lang="en-GB" b="0" i="0" u="sng" dirty="0">
                <a:solidFill>
                  <a:srgbClr val="006ACC"/>
                </a:solidFill>
                <a:effectLst/>
                <a:latin typeface="Open Sans" panose="020B0606030504020204" pitchFamily="34" charset="0"/>
                <a:hlinkClick r:id="rId4"/>
              </a:rPr>
              <a:t>Green and </a:t>
            </a:r>
            <a:r>
              <a:rPr lang="en-GB" b="0" i="0" u="sng" dirty="0" err="1">
                <a:solidFill>
                  <a:srgbClr val="006ACC"/>
                </a:solidFill>
                <a:effectLst/>
                <a:latin typeface="Open Sans" panose="020B0606030504020204" pitchFamily="34" charset="0"/>
                <a:hlinkClick r:id="rId4"/>
              </a:rPr>
              <a:t>Lavery</a:t>
            </a:r>
            <a:r>
              <a:rPr lang="en-GB" b="0" i="0" u="sng" dirty="0">
                <a:solidFill>
                  <a:srgbClr val="006ACC"/>
                </a:solidFill>
                <a:effectLst/>
                <a:latin typeface="Open Sans" panose="020B0606030504020204" pitchFamily="34" charset="0"/>
                <a:hlinkClick r:id="rId4"/>
              </a:rPr>
              <a:t>, 2018</a:t>
            </a:r>
            <a:r>
              <a:rPr lang="en-GB" b="0" i="0" dirty="0">
                <a:solidFill>
                  <a:srgbClr val="333333"/>
                </a:solidFill>
                <a:effectLst/>
                <a:latin typeface="Open Sans" panose="020B0606030504020204" pitchFamily="34" charset="0"/>
              </a:rPr>
              <a:t>). </a:t>
            </a:r>
            <a:endParaRPr lang="en-GB" dirty="0"/>
          </a:p>
        </p:txBody>
      </p:sp>
      <p:sp>
        <p:nvSpPr>
          <p:cNvPr id="4" name="Slide Number Placeholder 3"/>
          <p:cNvSpPr>
            <a:spLocks noGrp="1"/>
          </p:cNvSpPr>
          <p:nvPr>
            <p:ph type="sldNum" sz="quarter" idx="5"/>
          </p:nvPr>
        </p:nvSpPr>
        <p:spPr/>
        <p:txBody>
          <a:bodyPr/>
          <a:lstStyle/>
          <a:p>
            <a:fld id="{5D8B4B5C-799E-49D6-A8D6-D5C1534D89EE}" type="slidenum">
              <a:rPr lang="en-GB" smtClean="0"/>
              <a:t>26</a:t>
            </a:fld>
            <a:endParaRPr lang="en-GB"/>
          </a:p>
        </p:txBody>
      </p:sp>
    </p:spTree>
    <p:extLst>
      <p:ext uri="{BB962C8B-B14F-4D97-AF65-F5344CB8AC3E}">
        <p14:creationId xmlns:p14="http://schemas.microsoft.com/office/powerpoint/2010/main" val="37699467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on top of this issue sin Wales for children where Neurodiversity Teams sit in another team from mental health</a:t>
            </a:r>
          </a:p>
          <a:p>
            <a:endParaRPr lang="en-GB" dirty="0"/>
          </a:p>
          <a:p>
            <a:r>
              <a:rPr lang="en-GB" dirty="0"/>
              <a:t>- my case study in work related to stress and mental health decline of a young person who could not go to school because of high level anxiety. The issue was that he was neurodiverse but had not been assessed due to</a:t>
            </a:r>
          </a:p>
          <a:p>
            <a:endParaRPr lang="en-GB" dirty="0"/>
          </a:p>
          <a:p>
            <a:pPr algn="l"/>
            <a:r>
              <a:rPr lang="en-GB" b="1" i="0" u="sng" dirty="0">
                <a:solidFill>
                  <a:srgbClr val="000000"/>
                </a:solidFill>
                <a:effectLst/>
                <a:latin typeface="Muli"/>
              </a:rPr>
              <a:t>Single Point of Access for Children's Emotional Wellbeing (Torfaen)</a:t>
            </a:r>
            <a:endParaRPr lang="en-GB" b="0" i="0" dirty="0">
              <a:solidFill>
                <a:srgbClr val="000000"/>
              </a:solidFill>
              <a:effectLst/>
              <a:latin typeface="Muli"/>
            </a:endParaRPr>
          </a:p>
          <a:p>
            <a:pPr algn="l"/>
            <a:r>
              <a:rPr lang="en-GB" b="1" i="0" dirty="0">
                <a:solidFill>
                  <a:srgbClr val="000000"/>
                </a:solidFill>
                <a:effectLst/>
                <a:latin typeface="Muli"/>
              </a:rPr>
              <a:t>About SPACE-Wellbeing</a:t>
            </a:r>
            <a:endParaRPr lang="en-GB" b="0" i="0" dirty="0">
              <a:solidFill>
                <a:srgbClr val="000000"/>
              </a:solidFill>
              <a:effectLst/>
              <a:latin typeface="Muli"/>
            </a:endParaRPr>
          </a:p>
          <a:p>
            <a:pPr algn="l"/>
            <a:r>
              <a:rPr lang="en-GB" b="0" i="0" dirty="0">
                <a:solidFill>
                  <a:srgbClr val="000000"/>
                </a:solidFill>
                <a:effectLst/>
                <a:latin typeface="Muli"/>
              </a:rPr>
              <a:t>SPACE-Wellbeing is a multi-agency process to co-ordinate help, including both early intervention and specialist provision, for children’s mental health and emotional wellbeing.  The process brings together professionals from different agencies who support children’s mental health and emotional wellbeing, in order to help children and their families to get the right help, first time. The SPACE-Wellbeing process is hosted by ABUHB’s five Local Authority partners (Blaenau Gwent, Caerphilly, Monmouthshire, Newport and Torfaen).</a:t>
            </a:r>
          </a:p>
          <a:p>
            <a:pPr algn="l"/>
            <a:r>
              <a:rPr lang="en-GB" b="0" i="0" dirty="0">
                <a:solidFill>
                  <a:srgbClr val="000000"/>
                </a:solidFill>
                <a:effectLst/>
                <a:latin typeface="Muli"/>
              </a:rPr>
              <a:t> </a:t>
            </a:r>
          </a:p>
          <a:p>
            <a:pPr algn="l"/>
            <a:r>
              <a:rPr lang="en-GB" b="0" i="0" dirty="0">
                <a:solidFill>
                  <a:srgbClr val="000000"/>
                </a:solidFill>
                <a:effectLst/>
                <a:latin typeface="Muli"/>
              </a:rPr>
              <a:t>The objectives of SPACE-Wellbeing are:</a:t>
            </a:r>
          </a:p>
          <a:p>
            <a:pPr algn="l">
              <a:buFont typeface="Arial" panose="020B0604020202020204" pitchFamily="34" charset="0"/>
              <a:buChar char="•"/>
            </a:pPr>
            <a:r>
              <a:rPr lang="en-GB" b="0" i="0" dirty="0">
                <a:solidFill>
                  <a:srgbClr val="000000"/>
                </a:solidFill>
                <a:effectLst/>
                <a:latin typeface="Muli"/>
              </a:rPr>
              <a:t>Getting the right support, from the right person, to the right person, first time</a:t>
            </a:r>
          </a:p>
          <a:p>
            <a:pPr algn="l">
              <a:buFont typeface="Arial" panose="020B0604020202020204" pitchFamily="34" charset="0"/>
              <a:buChar char="•"/>
            </a:pPr>
            <a:r>
              <a:rPr lang="en-GB" b="0" i="0" dirty="0">
                <a:solidFill>
                  <a:srgbClr val="000000"/>
                </a:solidFill>
                <a:effectLst/>
                <a:latin typeface="Muli"/>
              </a:rPr>
              <a:t>Easy access through a clear ‘request for support’ pathway and joined-up working between the agencies</a:t>
            </a:r>
          </a:p>
          <a:p>
            <a:pPr algn="l">
              <a:buFont typeface="Arial" panose="020B0604020202020204" pitchFamily="34" charset="0"/>
              <a:buChar char="•"/>
            </a:pPr>
            <a:r>
              <a:rPr lang="en-GB" b="0" i="0" dirty="0">
                <a:solidFill>
                  <a:srgbClr val="000000"/>
                </a:solidFill>
                <a:effectLst/>
                <a:latin typeface="Muli"/>
              </a:rPr>
              <a:t>Reducing duplication of referrals, assessments and interventions</a:t>
            </a:r>
          </a:p>
          <a:p>
            <a:pPr algn="l">
              <a:buFont typeface="Arial" panose="020B0604020202020204" pitchFamily="34" charset="0"/>
              <a:buChar char="•"/>
            </a:pPr>
            <a:r>
              <a:rPr lang="en-GB" b="0" i="0" dirty="0">
                <a:solidFill>
                  <a:srgbClr val="000000"/>
                </a:solidFill>
                <a:effectLst/>
                <a:latin typeface="Muli"/>
              </a:rPr>
              <a:t>Getting more ‘support in’ to frontline staff, meaning existing networks of relationships are supported and strengthened</a:t>
            </a:r>
          </a:p>
          <a:p>
            <a:pPr algn="l"/>
            <a:r>
              <a:rPr lang="en-GB" b="0" i="0" dirty="0">
                <a:solidFill>
                  <a:srgbClr val="FFFFFF"/>
                </a:solidFill>
                <a:effectLst/>
                <a:latin typeface="Muli"/>
              </a:rPr>
              <a:t>Address</a:t>
            </a:r>
          </a:p>
          <a:p>
            <a:pPr algn="l"/>
            <a:r>
              <a:rPr lang="en-GB" b="0" i="0" dirty="0">
                <a:solidFill>
                  <a:srgbClr val="000000"/>
                </a:solidFill>
                <a:effectLst/>
                <a:latin typeface="Muli"/>
              </a:rPr>
              <a:t>SPACE-WELLBEING Floor 6, Civic Centre Pontypool, Torfaen, NP4 6YB</a:t>
            </a:r>
          </a:p>
          <a:p>
            <a:pPr algn="l"/>
            <a:r>
              <a:rPr lang="en-GB" b="1" i="0" u="none" strike="noStrike" dirty="0">
                <a:solidFill>
                  <a:srgbClr val="FFFFFF"/>
                </a:solidFill>
                <a:effectLst/>
                <a:latin typeface="Muli"/>
                <a:hlinkClick r:id="rId3"/>
              </a:rPr>
              <a:t>Get directions on Google Maps</a:t>
            </a:r>
            <a:endParaRPr lang="en-GB" b="0" i="0" dirty="0">
              <a:solidFill>
                <a:srgbClr val="000000"/>
              </a:solidFill>
              <a:effectLst/>
              <a:latin typeface="Muli"/>
            </a:endParaRPr>
          </a:p>
          <a:p>
            <a:r>
              <a:rPr lang="en-GB" dirty="0"/>
              <a:t> issues related to educational psychologists </a:t>
            </a:r>
          </a:p>
        </p:txBody>
      </p:sp>
      <p:sp>
        <p:nvSpPr>
          <p:cNvPr id="4" name="Slide Number Placeholder 3"/>
          <p:cNvSpPr>
            <a:spLocks noGrp="1"/>
          </p:cNvSpPr>
          <p:nvPr>
            <p:ph type="sldNum" sz="quarter" idx="5"/>
          </p:nvPr>
        </p:nvSpPr>
        <p:spPr/>
        <p:txBody>
          <a:bodyPr/>
          <a:lstStyle/>
          <a:p>
            <a:fld id="{5D8B4B5C-799E-49D6-A8D6-D5C1534D89EE}" type="slidenum">
              <a:rPr lang="en-GB" smtClean="0"/>
              <a:t>27</a:t>
            </a:fld>
            <a:endParaRPr lang="en-GB"/>
          </a:p>
        </p:txBody>
      </p:sp>
    </p:spTree>
    <p:extLst>
      <p:ext uri="{BB962C8B-B14F-4D97-AF65-F5344CB8AC3E}">
        <p14:creationId xmlns:p14="http://schemas.microsoft.com/office/powerpoint/2010/main" val="34793502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Head (2022)</a:t>
            </a:r>
          </a:p>
          <a:p>
            <a:endParaRPr lang="en-GB" dirty="0"/>
          </a:p>
          <a:p>
            <a:r>
              <a:rPr lang="en-GB" dirty="0"/>
              <a:t>The contemporary debate is shaped by the ideological divide between state-led, market-led and community-led approaches to social housing. In all countries, lack of access to ‘affordable housing’ for poor families remains an entrenched or structural problem. Given that people in poverty cannot afford accommodation in the regular market, what is the role of government in providing accommodation options? The neoliberal preference is for governments to step back from a direct role and to utilise market-based mechanisms to achieve effective housing outcomes. For example, rent subsidies in the private market are preferred to public provision, thus avoiding overheads in terms of staffing, reporting, coordination and compliance. However, this does not address the complex needs of many homeless people in chronic poverty, who may require several forms of service intervention (OECD, 2020a). The neoliberal model generally overlooks the accepted links between several dimensions of disadvantage (such as the close links between shelter, health, safety and employment).</a:t>
            </a:r>
          </a:p>
          <a:p>
            <a:endParaRPr lang="en-GB" b="0" i="0" dirty="0">
              <a:solidFill>
                <a:schemeClr val="tx1"/>
              </a:solidFill>
              <a:effectLst/>
              <a:latin typeface="+mn-lt"/>
            </a:endParaRPr>
          </a:p>
          <a:p>
            <a:endParaRPr lang="en-GB" b="0" i="0" dirty="0">
              <a:solidFill>
                <a:schemeClr val="tx1"/>
              </a:solidFill>
              <a:effectLst/>
              <a:latin typeface="+mn-lt"/>
            </a:endParaRPr>
          </a:p>
          <a:p>
            <a:r>
              <a:rPr lang="en-GB" dirty="0">
                <a:effectLst/>
              </a:rPr>
              <a:t>Berry, C. (2022). The substitutive state? Neoliberal state interventionism across industrial, housing and private pensions policy in the UK. </a:t>
            </a:r>
            <a:r>
              <a:rPr lang="en-GB" i="1" dirty="0">
                <a:effectLst/>
              </a:rPr>
              <a:t>Competition &amp; Change</a:t>
            </a:r>
            <a:r>
              <a:rPr lang="en-GB" dirty="0">
                <a:effectLst/>
              </a:rPr>
              <a:t>, </a:t>
            </a:r>
            <a:r>
              <a:rPr lang="en-GB" i="1" dirty="0">
                <a:effectLst/>
              </a:rPr>
              <a:t>26</a:t>
            </a:r>
            <a:r>
              <a:rPr lang="en-GB" dirty="0">
                <a:effectLst/>
              </a:rPr>
              <a:t>(2), 242-265. </a:t>
            </a:r>
            <a:r>
              <a:rPr lang="en-GB" u="sng" dirty="0">
                <a:solidFill>
                  <a:srgbClr val="006ACC"/>
                </a:solidFill>
                <a:effectLst/>
                <a:hlinkClick r:id="rId3"/>
              </a:rPr>
              <a:t>https://doi.org/10.1177/1024529421990845</a:t>
            </a:r>
            <a:endParaRPr lang="en-GB" u="sng" dirty="0">
              <a:solidFill>
                <a:srgbClr val="006ACC"/>
              </a:solidFill>
              <a:effectLst/>
            </a:endParaRPr>
          </a:p>
          <a:p>
            <a:endParaRPr lang="en-GB" u="sng" dirty="0">
              <a:solidFill>
                <a:srgbClr val="006ACC"/>
              </a:solidFill>
              <a:effectLst/>
            </a:endParaRPr>
          </a:p>
          <a:p>
            <a:r>
              <a:rPr lang="en-GB" dirty="0"/>
              <a:t>Add on top of this issue sin Wales for children where Neurodiversity Teams sit in another team from mental health</a:t>
            </a:r>
          </a:p>
          <a:p>
            <a:endParaRPr lang="en-GB" dirty="0"/>
          </a:p>
          <a:p>
            <a:r>
              <a:rPr lang="en-GB" dirty="0"/>
              <a:t>- my case study in work related to stress and mental health decline of a young person who could not go to school because of high level anxiety. The issue was that he was neurodiverse but had not been assessed due to issues related to educational psychologists </a:t>
            </a:r>
          </a:p>
          <a:p>
            <a:endParaRPr lang="en-GB" dirty="0">
              <a:effectLst/>
            </a:endParaRPr>
          </a:p>
          <a:p>
            <a:endParaRPr lang="en-GB" dirty="0">
              <a:effectLst/>
            </a:endParaRPr>
          </a:p>
          <a:p>
            <a:r>
              <a:rPr lang="en-GB" dirty="0">
                <a:effectLst/>
              </a:rPr>
              <a:t>State:</a:t>
            </a:r>
          </a:p>
          <a:p>
            <a:endParaRPr lang="en-GB" b="0" i="0" dirty="0">
              <a:solidFill>
                <a:schemeClr val="tx1"/>
              </a:solidFill>
              <a:effectLst/>
              <a:latin typeface="+mn-lt"/>
            </a:endParaRPr>
          </a:p>
          <a:p>
            <a:r>
              <a:rPr lang="en-GB" b="0" i="0" dirty="0">
                <a:solidFill>
                  <a:srgbClr val="333333"/>
                </a:solidFill>
                <a:effectLst/>
                <a:latin typeface="Open Sans" panose="020B0606030504020204" pitchFamily="34" charset="0"/>
              </a:rPr>
              <a:t>Help To Buy scheme  was presented as a form of support for first-time buyers struggling to get onto the housing ladder, the scheme has helped many who did not need support, and has been concentrated in regions with lowest housing demand – the macroeconomic impact of inflating house prices is a more plausible verdict on the scheme’s rationale (</a:t>
            </a:r>
            <a:r>
              <a:rPr lang="en-GB" b="0" i="0" u="sng" dirty="0">
                <a:solidFill>
                  <a:srgbClr val="006ACC"/>
                </a:solidFill>
                <a:effectLst/>
                <a:latin typeface="Open Sans" panose="020B0606030504020204" pitchFamily="34" charset="0"/>
                <a:hlinkClick r:id="rId4"/>
              </a:rPr>
              <a:t>Green and </a:t>
            </a:r>
            <a:r>
              <a:rPr lang="en-GB" b="0" i="0" u="sng" dirty="0" err="1">
                <a:solidFill>
                  <a:srgbClr val="006ACC"/>
                </a:solidFill>
                <a:effectLst/>
                <a:latin typeface="Open Sans" panose="020B0606030504020204" pitchFamily="34" charset="0"/>
                <a:hlinkClick r:id="rId4"/>
              </a:rPr>
              <a:t>Lavery</a:t>
            </a:r>
            <a:r>
              <a:rPr lang="en-GB" b="0" i="0" u="sng" dirty="0">
                <a:solidFill>
                  <a:srgbClr val="006ACC"/>
                </a:solidFill>
                <a:effectLst/>
                <a:latin typeface="Open Sans" panose="020B0606030504020204" pitchFamily="34" charset="0"/>
                <a:hlinkClick r:id="rId4"/>
              </a:rPr>
              <a:t>, 2018</a:t>
            </a:r>
            <a:r>
              <a:rPr lang="en-GB" b="0" i="0" dirty="0">
                <a:solidFill>
                  <a:srgbClr val="333333"/>
                </a:solidFill>
                <a:effectLst/>
                <a:latin typeface="Open Sans" panose="020B0606030504020204" pitchFamily="34" charset="0"/>
              </a:rPr>
              <a:t>). </a:t>
            </a:r>
            <a:endParaRPr lang="en-GB" dirty="0"/>
          </a:p>
        </p:txBody>
      </p:sp>
      <p:sp>
        <p:nvSpPr>
          <p:cNvPr id="4" name="Slide Number Placeholder 3"/>
          <p:cNvSpPr>
            <a:spLocks noGrp="1"/>
          </p:cNvSpPr>
          <p:nvPr>
            <p:ph type="sldNum" sz="quarter" idx="5"/>
          </p:nvPr>
        </p:nvSpPr>
        <p:spPr/>
        <p:txBody>
          <a:bodyPr/>
          <a:lstStyle/>
          <a:p>
            <a:fld id="{5D8B4B5C-799E-49D6-A8D6-D5C1534D89EE}" type="slidenum">
              <a:rPr lang="en-GB" smtClean="0"/>
              <a:t>28</a:t>
            </a:fld>
            <a:endParaRPr lang="en-GB"/>
          </a:p>
        </p:txBody>
      </p:sp>
    </p:spTree>
    <p:extLst>
      <p:ext uri="{BB962C8B-B14F-4D97-AF65-F5344CB8AC3E}">
        <p14:creationId xmlns:p14="http://schemas.microsoft.com/office/powerpoint/2010/main" val="16080696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18665460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Problems are only problems for those who ‘treat or experience them’ – do people living in communities view what you view a ‘problem?’ think attendance at school, drug use, parenting practices, obesity, immigration, race, etc. etc.</a:t>
            </a:r>
          </a:p>
          <a:p>
            <a:endParaRPr lang="en-GB" dirty="0"/>
          </a:p>
        </p:txBody>
      </p:sp>
      <p:sp>
        <p:nvSpPr>
          <p:cNvPr id="4" name="Slide Number Placeholder 3"/>
          <p:cNvSpPr>
            <a:spLocks noGrp="1"/>
          </p:cNvSpPr>
          <p:nvPr>
            <p:ph type="sldNum" sz="quarter" idx="5"/>
          </p:nvPr>
        </p:nvSpPr>
        <p:spPr/>
        <p:txBody>
          <a:bodyPr/>
          <a:lstStyle/>
          <a:p>
            <a:fld id="{5D8B4B5C-799E-49D6-A8D6-D5C1534D89EE}" type="slidenum">
              <a:rPr lang="en-GB" smtClean="0"/>
              <a:t>30</a:t>
            </a:fld>
            <a:endParaRPr lang="en-GB"/>
          </a:p>
        </p:txBody>
      </p:sp>
    </p:spTree>
    <p:extLst>
      <p:ext uri="{BB962C8B-B14F-4D97-AF65-F5344CB8AC3E}">
        <p14:creationId xmlns:p14="http://schemas.microsoft.com/office/powerpoint/2010/main" val="22404480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Pan </a:t>
            </a:r>
            <a:r>
              <a:rPr lang="en-GB" dirty="0" err="1"/>
              <a:t>fyddwn</a:t>
            </a:r>
            <a:r>
              <a:rPr lang="en-GB" dirty="0"/>
              <a:t> yn </a:t>
            </a:r>
            <a:r>
              <a:rPr lang="en-GB" dirty="0" err="1"/>
              <a:t>ystyried</a:t>
            </a:r>
            <a:r>
              <a:rPr lang="en-GB" dirty="0"/>
              <a:t> yr holl </a:t>
            </a:r>
            <a:r>
              <a:rPr lang="en-GB" dirty="0" err="1"/>
              <a:t>feddwl</a:t>
            </a:r>
            <a:r>
              <a:rPr lang="en-GB" dirty="0"/>
              <a:t> a </a:t>
            </a:r>
            <a:r>
              <a:rPr lang="en-GB" dirty="0" err="1"/>
              <a:t>disgrifiadau</a:t>
            </a:r>
            <a:r>
              <a:rPr lang="en-GB" dirty="0"/>
              <a:t> o </a:t>
            </a:r>
            <a:r>
              <a:rPr lang="en-GB" dirty="0" err="1"/>
              <a:t>broblemau</a:t>
            </a:r>
            <a:r>
              <a:rPr lang="en-GB" dirty="0"/>
              <a:t> drygionus, </a:t>
            </a:r>
            <a:r>
              <a:rPr lang="en-GB" dirty="0" err="1"/>
              <a:t>ystyriwch</a:t>
            </a:r>
            <a:r>
              <a:rPr lang="en-GB" dirty="0"/>
              <a:t> a oes </a:t>
            </a:r>
            <a:r>
              <a:rPr lang="en-GB" dirty="0" err="1"/>
              <a:t>gennych</a:t>
            </a:r>
            <a:r>
              <a:rPr lang="en-GB" dirty="0"/>
              <a:t> </a:t>
            </a:r>
            <a:r>
              <a:rPr lang="en-GB" dirty="0" err="1"/>
              <a:t>unrhyw</a:t>
            </a:r>
            <a:r>
              <a:rPr lang="en-GB" dirty="0"/>
              <a:t> </a:t>
            </a:r>
            <a:r>
              <a:rPr lang="en-GB" dirty="0" err="1"/>
              <a:t>broblemau</a:t>
            </a:r>
            <a:r>
              <a:rPr lang="en-GB" dirty="0"/>
              <a:t> drygionus yn eich ymarfer y gellir eu cynnwys yn eich </a:t>
            </a:r>
            <a:r>
              <a:rPr lang="en-GB" dirty="0" err="1"/>
              <a:t>aseiniad</a:t>
            </a:r>
            <a:endParaRPr lang="en-GB" dirty="0"/>
          </a:p>
          <a:p>
            <a:endParaRPr lang="en-GB" dirty="0"/>
          </a:p>
          <a:p>
            <a:r>
              <a:rPr lang="en-GB" dirty="0"/>
              <a:t>When we consider all the thinking and descriptions of wicked problems, please consider if you have any wicked problems in your practice that can be brought into your assignment</a:t>
            </a:r>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32803909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40321696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26058786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7028588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242424"/>
                </a:solidFill>
                <a:effectLst/>
                <a:latin typeface="source-serif-pro"/>
              </a:rPr>
              <a:t>If you see a behaviour that persists over time, there is likely a mechanism creating that consistent behaviour. That mechanism operates through a feedback loop</a:t>
            </a:r>
          </a:p>
          <a:p>
            <a:endParaRPr lang="en-GB" b="0" i="1" dirty="0">
              <a:solidFill>
                <a:srgbClr val="242424"/>
              </a:solidFill>
              <a:effectLst/>
              <a:latin typeface="source-serif-pro"/>
            </a:endParaRPr>
          </a:p>
          <a:p>
            <a:r>
              <a:rPr lang="en-GB" b="0" i="1" dirty="0">
                <a:solidFill>
                  <a:srgbClr val="242424"/>
                </a:solidFill>
                <a:effectLst/>
                <a:latin typeface="source-serif-pro"/>
              </a:rPr>
              <a:t>Peter Senge (1991)</a:t>
            </a:r>
          </a:p>
          <a:p>
            <a:endParaRPr lang="en-GB" b="0" i="1" dirty="0">
              <a:solidFill>
                <a:srgbClr val="242424"/>
              </a:solidFill>
              <a:effectLst/>
              <a:latin typeface="source-serif-pro"/>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6407856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42424"/>
                </a:solidFill>
                <a:effectLst/>
                <a:latin typeface="source-serif-pro"/>
              </a:rPr>
              <a:t>The two main types of feedback loops are </a:t>
            </a:r>
            <a:r>
              <a:rPr lang="en-GB" b="0" i="1" dirty="0">
                <a:solidFill>
                  <a:srgbClr val="242424"/>
                </a:solidFill>
                <a:effectLst/>
                <a:latin typeface="source-serif-pro"/>
              </a:rPr>
              <a:t>reinforcing </a:t>
            </a:r>
            <a:r>
              <a:rPr lang="en-GB" b="0" i="0" dirty="0">
                <a:solidFill>
                  <a:srgbClr val="242424"/>
                </a:solidFill>
                <a:effectLst/>
                <a:latin typeface="source-serif-pro"/>
              </a:rPr>
              <a:t>and </a:t>
            </a:r>
            <a:r>
              <a:rPr lang="en-GB" b="0" i="1" dirty="0">
                <a:solidFill>
                  <a:srgbClr val="242424"/>
                </a:solidFill>
                <a:effectLst/>
                <a:latin typeface="source-serif-pro"/>
              </a:rPr>
              <a:t>balancing</a:t>
            </a:r>
            <a:r>
              <a:rPr lang="en-GB" b="0" i="0" dirty="0">
                <a:solidFill>
                  <a:srgbClr val="242424"/>
                </a:solidFill>
                <a:effectLst/>
                <a:latin typeface="source-serif-pro"/>
              </a:rPr>
              <a:t>. What can be confusing is a </a:t>
            </a:r>
            <a:r>
              <a:rPr lang="en-GB" b="0" i="1" dirty="0">
                <a:solidFill>
                  <a:srgbClr val="242424"/>
                </a:solidFill>
                <a:effectLst/>
                <a:latin typeface="source-serif-pro"/>
              </a:rPr>
              <a:t>reinforcing </a:t>
            </a:r>
            <a:r>
              <a:rPr lang="en-GB" b="0" i="0" dirty="0">
                <a:solidFill>
                  <a:srgbClr val="242424"/>
                </a:solidFill>
                <a:effectLst/>
                <a:latin typeface="source-serif-pro"/>
              </a:rPr>
              <a:t>feedback loop is not usually a good thing. This happens when elements in a system </a:t>
            </a:r>
            <a:r>
              <a:rPr lang="en-GB" b="0" i="1" dirty="0">
                <a:solidFill>
                  <a:srgbClr val="242424"/>
                </a:solidFill>
                <a:effectLst/>
                <a:latin typeface="source-serif-pro"/>
              </a:rPr>
              <a:t>reinforce </a:t>
            </a:r>
            <a:r>
              <a:rPr lang="en-GB" b="0" i="0" dirty="0">
                <a:solidFill>
                  <a:srgbClr val="242424"/>
                </a:solidFill>
                <a:effectLst/>
                <a:latin typeface="source-serif-pro"/>
              </a:rPr>
              <a:t>more of the same, such as population growth or algae growing exponentially in a pond. In </a:t>
            </a:r>
            <a:r>
              <a:rPr lang="en-GB" b="0" i="1" dirty="0">
                <a:solidFill>
                  <a:srgbClr val="242424"/>
                </a:solidFill>
                <a:effectLst/>
                <a:latin typeface="source-serif-pro"/>
              </a:rPr>
              <a:t>reinforcing </a:t>
            </a:r>
            <a:r>
              <a:rPr lang="en-GB" b="0" i="0" dirty="0">
                <a:solidFill>
                  <a:srgbClr val="242424"/>
                </a:solidFill>
                <a:effectLst/>
                <a:latin typeface="source-serif-pro"/>
              </a:rPr>
              <a:t>loops, an abundance of one element can continually refine itself, which often leads to it taking over.</a:t>
            </a:r>
          </a:p>
          <a:p>
            <a:pPr algn="l"/>
            <a:r>
              <a:rPr lang="en-GB" b="0" i="0" dirty="0">
                <a:solidFill>
                  <a:srgbClr val="242424"/>
                </a:solidFill>
                <a:effectLst/>
                <a:latin typeface="source-serif-pro"/>
              </a:rPr>
              <a:t>A </a:t>
            </a:r>
            <a:r>
              <a:rPr lang="en-GB" b="0" i="1" dirty="0">
                <a:solidFill>
                  <a:srgbClr val="242424"/>
                </a:solidFill>
                <a:effectLst/>
                <a:latin typeface="source-serif-pro"/>
              </a:rPr>
              <a:t>balancing </a:t>
            </a:r>
            <a:r>
              <a:rPr lang="en-GB" b="0" i="0" dirty="0">
                <a:solidFill>
                  <a:srgbClr val="242424"/>
                </a:solidFill>
                <a:effectLst/>
                <a:latin typeface="source-serif-pro"/>
              </a:rPr>
              <a:t>feedback loop, however, is where elements within the system </a:t>
            </a:r>
            <a:r>
              <a:rPr lang="en-GB" b="0" i="1" dirty="0">
                <a:solidFill>
                  <a:srgbClr val="242424"/>
                </a:solidFill>
                <a:effectLst/>
                <a:latin typeface="source-serif-pro"/>
              </a:rPr>
              <a:t>balance </a:t>
            </a:r>
            <a:r>
              <a:rPr lang="en-GB" b="0" i="0" dirty="0">
                <a:solidFill>
                  <a:srgbClr val="242424"/>
                </a:solidFill>
                <a:effectLst/>
                <a:latin typeface="source-serif-pro"/>
              </a:rPr>
              <a:t>things out. Nature basically got this down to a tee with the predator/prey situation — but if you take out too much of one animal from an ecosystem, the next thing you know, you have a population explosion of another, which is the other type of feedback — </a:t>
            </a:r>
            <a:r>
              <a:rPr lang="en-GB" b="0" i="1" dirty="0">
                <a:solidFill>
                  <a:srgbClr val="242424"/>
                </a:solidFill>
                <a:effectLst/>
                <a:latin typeface="source-serif-pro"/>
              </a:rPr>
              <a:t>reinforcing</a:t>
            </a:r>
            <a:r>
              <a:rPr lang="en-GB" b="0" i="0" dirty="0">
                <a:solidFill>
                  <a:srgbClr val="242424"/>
                </a:solidFill>
                <a:effectLst/>
                <a:latin typeface="source-serif-pro"/>
              </a:rPr>
              <a:t>.</a:t>
            </a:r>
          </a:p>
          <a:p>
            <a:endParaRPr lang="en-GB" dirty="0">
              <a:effectLst/>
            </a:endParaRPr>
          </a:p>
          <a:p>
            <a:r>
              <a:rPr lang="en-GB" dirty="0">
                <a:effectLst/>
              </a:rPr>
              <a:t>Diagram from an online article by </a:t>
            </a:r>
            <a:r>
              <a:rPr lang="en-GB" dirty="0" err="1">
                <a:effectLst/>
              </a:rPr>
              <a:t>Acaroglu</a:t>
            </a:r>
            <a:r>
              <a:rPr lang="en-GB" dirty="0">
                <a:effectLst/>
              </a:rPr>
              <a:t> (2017)</a:t>
            </a:r>
          </a:p>
          <a:p>
            <a:r>
              <a:rPr lang="en-GB" dirty="0">
                <a:effectLst/>
              </a:rPr>
              <a:t>https://medium.com/disruptive-design/tools-for-systems-thinkers-the-6-fundamental-concepts-of-systems-thinking-379cdac3dc6a</a:t>
            </a:r>
          </a:p>
          <a:p>
            <a:endParaRPr lang="en-GB" dirty="0">
              <a:effectLst/>
            </a:endParaRPr>
          </a:p>
          <a:p>
            <a:r>
              <a:rPr lang="en-GB" dirty="0">
                <a:effectLst/>
              </a:rPr>
              <a:t>System thinkers that have influenced these set of tools for organisation, design and society include</a:t>
            </a:r>
          </a:p>
          <a:p>
            <a:endParaRPr lang="en-GB" dirty="0">
              <a:effectLst/>
            </a:endParaRPr>
          </a:p>
          <a:p>
            <a:r>
              <a:rPr lang="en-GB" dirty="0">
                <a:effectLst/>
              </a:rPr>
              <a:t>Peter Senge</a:t>
            </a:r>
          </a:p>
          <a:p>
            <a:r>
              <a:rPr lang="en-GB" dirty="0">
                <a:effectLst/>
              </a:rPr>
              <a:t>Donella Meadow</a:t>
            </a:r>
            <a:br>
              <a:rPr lang="en-GB" dirty="0">
                <a:effectLst/>
              </a:rPr>
            </a:b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16663862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Scanlan and Johnson – educators</a:t>
            </a:r>
          </a:p>
          <a:p>
            <a:endParaRPr lang="en-GB" dirty="0"/>
          </a:p>
          <a:p>
            <a:r>
              <a:rPr lang="en-GB" dirty="0"/>
              <a:t>Davies – 2016 working with others!</a:t>
            </a:r>
          </a:p>
          <a:p>
            <a:endParaRPr lang="en-GB" dirty="0"/>
          </a:p>
          <a:p>
            <a:r>
              <a:rPr lang="en-GB" dirty="0"/>
              <a:t>Defining the problem</a:t>
            </a:r>
          </a:p>
          <a:p>
            <a:r>
              <a:rPr lang="en-GB" dirty="0"/>
              <a:t>Understanding the root cause of the problem</a:t>
            </a:r>
          </a:p>
          <a:p>
            <a:r>
              <a:rPr lang="en-GB" dirty="0"/>
              <a:t>The target audience for the solution</a:t>
            </a:r>
          </a:p>
          <a:p>
            <a:endParaRPr lang="en-GB" dirty="0"/>
          </a:p>
          <a:p>
            <a:r>
              <a:rPr lang="en-GB" dirty="0"/>
              <a:t>Co-creation is a term that is banded about however is it really co-creation or is it what you wanted in the first place?</a:t>
            </a:r>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39355517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420901428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Nudges – behavioural economics</a:t>
            </a:r>
          </a:p>
          <a:p>
            <a:r>
              <a:rPr lang="en-GB" dirty="0"/>
              <a:t>Community Organizing - </a:t>
            </a:r>
            <a:r>
              <a:rPr lang="en-GB" b="0" i="0" dirty="0">
                <a:solidFill>
                  <a:srgbClr val="212121"/>
                </a:solidFill>
                <a:effectLst/>
                <a:latin typeface="Cambria" panose="02040503050406030204" pitchFamily="18" charset="0"/>
              </a:rPr>
              <a:t>Community organising primarily aims to bring people together to act on their common concerns; develop and expand their sense of community ownership; empower them; foster collaboration; and ultimately make the community powerful for the common good. Community organising is an approach to community engagement that assumes communities can act on problems important to them collectively and make desired change.</a:t>
            </a:r>
          </a:p>
          <a:p>
            <a:endParaRPr lang="en-GB" b="0" i="0" dirty="0">
              <a:solidFill>
                <a:srgbClr val="212121"/>
              </a:solidFill>
              <a:effectLst/>
              <a:latin typeface="Cambria" panose="020405030504060302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121"/>
                </a:solidFill>
                <a:effectLst/>
                <a:latin typeface="Cambria" panose="02040503050406030204" pitchFamily="18" charset="0"/>
              </a:rPr>
              <a:t>Being sneaky and altering your message so that it resonates with your audience. See </a:t>
            </a:r>
            <a:r>
              <a:rPr lang="en-GB" b="0" i="0" dirty="0">
                <a:solidFill>
                  <a:srgbClr val="161823"/>
                </a:solidFill>
                <a:effectLst/>
                <a:latin typeface="TikTokFont"/>
              </a:rPr>
              <a:t>USING TORY-FRIENDLY BRANDING TO SELL CONSERVATIVES ON IMPORTANT POLICY Housing policy consultant Toby Lloyd on the new Pod Save the UK.</a:t>
            </a:r>
            <a:r>
              <a:rPr lang="en-GB" b="1" i="0" u="none" strike="noStrike" dirty="0">
                <a:solidFill>
                  <a:srgbClr val="2B5DB9"/>
                </a:solidFill>
                <a:effectLst/>
                <a:latin typeface="TikTokFont"/>
              </a:rPr>
              <a:t>. ~highlight this is a left wing ideology but this happens in a lot of ways throughout the political spectrum.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u="none" strike="noStrike" dirty="0">
              <a:solidFill>
                <a:srgbClr val="2B5DB9"/>
              </a:solidFill>
              <a:effectLst/>
              <a:latin typeface="TikTokFon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2B5DB9"/>
                </a:solidFill>
                <a:effectLst/>
                <a:latin typeface="TikTokFont"/>
              </a:rPr>
              <a:t>Graffiti areas rather than vandalism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u="none" strike="noStrike" dirty="0">
              <a:solidFill>
                <a:srgbClr val="2B5DB9"/>
              </a:solidFill>
              <a:effectLst/>
              <a:latin typeface="TikTokFon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161823"/>
              </a:solidFill>
              <a:effectLst/>
              <a:latin typeface="TikTokFont"/>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23841348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36138302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41</a:t>
            </a:fld>
            <a:endParaRPr lang="en-US"/>
          </a:p>
        </p:txBody>
      </p:sp>
    </p:spTree>
    <p:extLst>
      <p:ext uri="{BB962C8B-B14F-4D97-AF65-F5344CB8AC3E}">
        <p14:creationId xmlns:p14="http://schemas.microsoft.com/office/powerpoint/2010/main" val="6725252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21/11/2023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EBA81-75B2-18B1-A9AB-410935A97274}"/>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D13BE4C-8EB9-D0FE-6F38-D8A4E7A5016C}"/>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24511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07649-4712-4653-2CCF-1735D4CB959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4BD8833-54E0-66EC-9A2A-D8A8D737D5C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04252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21/11/2023</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21/11/2023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798397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6939857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611635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theme" Target="../theme/theme6.xml"/><Relationship Id="rId4" Type="http://schemas.openxmlformats.org/officeDocument/2006/relationships/slideLayout" Target="../slideLayouts/slideLayout10.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9.png"/><Relationship Id="rId4" Type="http://schemas.openxmlformats.org/officeDocument/2006/relationships/slideLayout" Target="../slideLayouts/slideLayout16.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11.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9.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2.png"/><Relationship Id="rId5" Type="http://schemas.openxmlformats.org/officeDocument/2006/relationships/theme" Target="../theme/theme10.xml"/><Relationship Id="rId4"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2.xml"/><Relationship Id="rId1" Type="http://schemas.openxmlformats.org/officeDocument/2006/relationships/slideLayout" Target="../slideLayouts/slideLayout3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32.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33.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5.xml"/><Relationship Id="rId1" Type="http://schemas.openxmlformats.org/officeDocument/2006/relationships/slideLayout" Target="../slideLayouts/slideLayout34.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6.xml"/><Relationship Id="rId1" Type="http://schemas.openxmlformats.org/officeDocument/2006/relationships/slideLayout" Target="../slideLayouts/slideLayout35.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7.xml"/><Relationship Id="rId1" Type="http://schemas.openxmlformats.org/officeDocument/2006/relationships/slideLayout" Target="../slideLayouts/slideLayout36.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3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8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8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 id="214748381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11/21/2023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11/21/2023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6" r:id="rId7"/>
    <p:sldLayoutId id="214748381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11/21/2023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11/21/2023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1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40.png"/></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15.xml"/><Relationship Id="rId5" Type="http://schemas.openxmlformats.org/officeDocument/2006/relationships/image" Target="../media/image40.png"/><Relationship Id="rId4" Type="http://schemas.openxmlformats.org/officeDocument/2006/relationships/image" Target="../media/image41.jpg"/></Relationships>
</file>

<file path=ppt/slides/_rels/slide2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45.jpeg"/><Relationship Id="rId7" Type="http://schemas.openxmlformats.org/officeDocument/2006/relationships/image" Target="../media/image49.jpeg"/><Relationship Id="rId2" Type="http://schemas.openxmlformats.org/officeDocument/2006/relationships/notesSlide" Target="../notesSlides/notesSlide22.xml"/><Relationship Id="rId1" Type="http://schemas.openxmlformats.org/officeDocument/2006/relationships/slideLayout" Target="../slideLayouts/slideLayout15.xml"/><Relationship Id="rId6" Type="http://schemas.openxmlformats.org/officeDocument/2006/relationships/image" Target="../media/image48.png"/><Relationship Id="rId5" Type="http://schemas.openxmlformats.org/officeDocument/2006/relationships/image" Target="../media/image47.jpeg"/><Relationship Id="rId4" Type="http://schemas.openxmlformats.org/officeDocument/2006/relationships/image" Target="../media/image46.png"/></Relationships>
</file>

<file path=ppt/slides/_rels/slide2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image" Target="../media/image44.jpeg"/></Relationships>
</file>

<file path=ppt/slides/_rels/slide2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15.xml"/><Relationship Id="rId4" Type="http://schemas.openxmlformats.org/officeDocument/2006/relationships/image" Target="../media/image44.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9.xml"/><Relationship Id="rId1" Type="http://schemas.openxmlformats.org/officeDocument/2006/relationships/slideLayout" Target="../slideLayouts/slideLayout15.xml"/><Relationship Id="rId5" Type="http://schemas.openxmlformats.org/officeDocument/2006/relationships/image" Target="../media/image51.png"/><Relationship Id="rId4" Type="http://schemas.openxmlformats.org/officeDocument/2006/relationships/image" Target="../media/image40.png"/></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0.xml"/><Relationship Id="rId1" Type="http://schemas.openxmlformats.org/officeDocument/2006/relationships/slideLayout" Target="../slideLayouts/slideLayout15.xml"/><Relationship Id="rId5" Type="http://schemas.openxmlformats.org/officeDocument/2006/relationships/image" Target="../media/image51.png"/><Relationship Id="rId4" Type="http://schemas.openxmlformats.org/officeDocument/2006/relationships/image" Target="../media/image31.jpeg"/></Relationships>
</file>

<file path=ppt/slides/_rels/slide3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slideLayout" Target="../slideLayouts/slideLayout14.xml"/><Relationship Id="rId7" Type="http://schemas.openxmlformats.org/officeDocument/2006/relationships/image" Target="../media/image57.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6.png"/><Relationship Id="rId5" Type="http://schemas.openxmlformats.org/officeDocument/2006/relationships/image" Target="../media/image55.png"/><Relationship Id="rId10" Type="http://schemas.openxmlformats.org/officeDocument/2006/relationships/image" Target="../media/image60.jpeg"/><Relationship Id="rId4" Type="http://schemas.openxmlformats.org/officeDocument/2006/relationships/notesSlide" Target="../notesSlides/notesSlide37.xml"/><Relationship Id="rId9" Type="http://schemas.openxmlformats.org/officeDocument/2006/relationships/image" Target="../media/image59.jpeg"/></Relationships>
</file>

<file path=ppt/slides/_rels/slide40.xml.rels><?xml version="1.0" encoding="UTF-8" standalone="yes"?>
<Relationships xmlns="http://schemas.openxmlformats.org/package/2006/relationships"><Relationship Id="rId3" Type="http://schemas.openxmlformats.org/officeDocument/2006/relationships/hyperlink" Target="https://www.estyn.gov.wales/system/files/2023-06/230620-Interim%20findings%20-%20rapid%20review%20of%20child%20protection%20arrangements%20FINAL%20%28E%29_0.pdf" TargetMode="External"/><Relationship Id="rId2" Type="http://schemas.openxmlformats.org/officeDocument/2006/relationships/notesSlide" Target="../notesSlides/notesSlide38.xml"/><Relationship Id="rId1" Type="http://schemas.openxmlformats.org/officeDocument/2006/relationships/slideLayout" Target="../slideLayouts/slideLayout14.xml"/><Relationship Id="rId5" Type="http://schemas.openxmlformats.org/officeDocument/2006/relationships/hyperlink" Target="https://medium.com/@mili.malde/how-do-you-solve-the-wicked-problem-of-social-mobility-in-the-uk-32d52dc75a5b" TargetMode="External"/><Relationship Id="rId4" Type="http://schemas.openxmlformats.org/officeDocument/2006/relationships/hyperlink" Target="https://www.edge.co.uk/research/projects/research-reports/schools-for-all/"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rightsandsecurity.org/assets/downloads/preventing-education-final-to-print-3.compressed-1_.pdf" TargetMode="External"/><Relationship Id="rId2" Type="http://schemas.openxmlformats.org/officeDocument/2006/relationships/notesSlide" Target="../notesSlides/notesSlide39.xml"/><Relationship Id="rId1" Type="http://schemas.openxmlformats.org/officeDocument/2006/relationships/slideLayout" Target="../slideLayouts/slideLayout14.xml"/><Relationship Id="rId6" Type="http://schemas.openxmlformats.org/officeDocument/2006/relationships/hyperlink" Target="https://www.wcpp.org.uk/commentary/being-poor-in-wales-why-where-you-live-matters/" TargetMode="External"/><Relationship Id="rId5" Type="http://schemas.openxmlformats.org/officeDocument/2006/relationships/hyperlink" Target="https://doi.org/10.1080/14494035.2018.1488796" TargetMode="External"/><Relationship Id="rId4" Type="http://schemas.openxmlformats.org/officeDocument/2006/relationships/hyperlink" Target="https://doi.org/10.1007/BF014057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809155"/>
            <a:ext cx="8654143" cy="3239690"/>
          </a:xfrm>
        </p:spPr>
        <p:txBody>
          <a:bodyPr lIns="91440" tIns="45720" rIns="91440" bIns="45720" rtlCol="0" anchor="t">
            <a:normAutofit fontScale="90000"/>
          </a:bodyPr>
          <a:lstStyle/>
          <a:p>
            <a:pPr algn="ctr" fontAlgn="base"/>
            <a:r>
              <a:rPr lang="en-GB" sz="3000" b="1" dirty="0">
                <a:solidFill>
                  <a:schemeClr val="bg1"/>
                </a:solidFill>
                <a:latin typeface="Arial"/>
                <a:cs typeface="Arial"/>
              </a:rPr>
              <a:t>ECCP7001C </a:t>
            </a:r>
            <a:r>
              <a:rPr lang="en-GB" sz="3000" b="1" dirty="0" err="1">
                <a:solidFill>
                  <a:schemeClr val="bg1"/>
                </a:solidFill>
                <a:latin typeface="Arial"/>
                <a:cs typeface="Arial"/>
              </a:rPr>
              <a:t>Myfyrdodau</a:t>
            </a:r>
            <a:r>
              <a:rPr lang="en-GB" sz="3000" b="1" dirty="0">
                <a:solidFill>
                  <a:schemeClr val="bg1"/>
                </a:solidFill>
                <a:latin typeface="Arial"/>
                <a:cs typeface="Arial"/>
              </a:rPr>
              <a:t> </a:t>
            </a:r>
            <a:r>
              <a:rPr lang="en-GB" sz="3000" b="1" dirty="0" err="1">
                <a:solidFill>
                  <a:schemeClr val="bg1"/>
                </a:solidFill>
                <a:latin typeface="Arial"/>
                <a:cs typeface="Arial"/>
              </a:rPr>
              <a:t>Beirniadol</a:t>
            </a:r>
            <a:r>
              <a:rPr lang="en-GB" sz="3000" b="1" dirty="0">
                <a:solidFill>
                  <a:schemeClr val="bg1"/>
                </a:solidFill>
                <a:latin typeface="Arial"/>
                <a:cs typeface="Arial"/>
              </a:rPr>
              <a:t> o Arfer </a:t>
            </a:r>
            <a:r>
              <a:rPr lang="en-GB" sz="3000" b="1" dirty="0" err="1">
                <a:solidFill>
                  <a:schemeClr val="bg1"/>
                </a:solidFill>
                <a:latin typeface="Arial"/>
                <a:cs typeface="Arial"/>
              </a:rPr>
              <a:t>Academaidd</a:t>
            </a:r>
            <a:r>
              <a:rPr lang="en-GB" sz="3000" b="1" dirty="0">
                <a:solidFill>
                  <a:schemeClr val="bg1"/>
                </a:solidFill>
                <a:latin typeface="Arial"/>
                <a:cs typeface="Arial"/>
              </a:rPr>
              <a:t> a </a:t>
            </a:r>
            <a:r>
              <a:rPr lang="en-GB" sz="3000" b="1" dirty="0" err="1">
                <a:solidFill>
                  <a:schemeClr val="bg1"/>
                </a:solidFill>
                <a:latin typeface="Arial"/>
                <a:cs typeface="Arial"/>
              </a:rPr>
              <a:t>Phroffesiynol</a:t>
            </a:r>
            <a:r>
              <a:rPr lang="en-GB" sz="3000" dirty="0">
                <a:solidFill>
                  <a:schemeClr val="bg1"/>
                </a:solidFill>
                <a:latin typeface="Arial"/>
                <a:cs typeface="Arial"/>
              </a:rPr>
              <a:t> </a:t>
            </a:r>
            <a:br>
              <a:rPr lang="en-GB" sz="3000" dirty="0">
                <a:latin typeface="Arial" panose="020B0604020202020204" pitchFamily="34" charset="0"/>
              </a:rPr>
            </a:br>
            <a:r>
              <a:rPr lang="en-GB" sz="3000" dirty="0">
                <a:solidFill>
                  <a:schemeClr val="bg1"/>
                </a:solidFill>
                <a:latin typeface="Arial"/>
                <a:cs typeface="Arial"/>
              </a:rPr>
              <a:t>Darlith 4</a:t>
            </a:r>
            <a:br>
              <a:rPr lang="en-GB" sz="3000" dirty="0">
                <a:latin typeface="Arial" panose="020B0604020202020204" pitchFamily="34" charset="0"/>
              </a:rPr>
            </a:br>
            <a:br>
              <a:rPr lang="en-GB" sz="3000" dirty="0">
                <a:latin typeface="Arial" panose="020B0604020202020204" pitchFamily="34" charset="0"/>
              </a:rPr>
            </a:br>
            <a:br>
              <a:rPr lang="en-GB" sz="3000" dirty="0">
                <a:latin typeface="Segoe UI" panose="020B0502040204020203" pitchFamily="34" charset="0"/>
              </a:rPr>
            </a:br>
            <a:r>
              <a:rPr lang="en-GB" sz="3000" b="1" dirty="0">
                <a:solidFill>
                  <a:schemeClr val="bg1"/>
                </a:solidFill>
                <a:latin typeface="Arial"/>
                <a:cs typeface="Arial"/>
              </a:rPr>
              <a:t>ECCP7001 Critical Reflections of Academic and Professional Practice</a:t>
            </a:r>
            <a:br>
              <a:rPr lang="en-GB" sz="3000" b="1" dirty="0">
                <a:latin typeface="Arial" panose="020B0604020202020204" pitchFamily="34" charset="0"/>
              </a:rPr>
            </a:br>
            <a:r>
              <a:rPr lang="en-GB" sz="3000" b="1" dirty="0">
                <a:solidFill>
                  <a:schemeClr val="bg1"/>
                </a:solidFill>
                <a:latin typeface="Arial"/>
                <a:cs typeface="Arial"/>
              </a:rPr>
              <a:t>Lecture 4</a:t>
            </a:r>
            <a:br>
              <a:rPr lang="en-GB" sz="1500" dirty="0">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23098975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D876-E0FA-7717-1F05-BAE41A7A239F}"/>
              </a:ext>
            </a:extLst>
          </p:cNvPr>
          <p:cNvSpPr>
            <a:spLocks noGrp="1"/>
          </p:cNvSpPr>
          <p:nvPr>
            <p:ph type="ctrTitle"/>
          </p:nvPr>
        </p:nvSpPr>
        <p:spPr>
          <a:xfrm>
            <a:off x="1143000" y="984038"/>
            <a:ext cx="6858000" cy="1790700"/>
          </a:xfrm>
        </p:spPr>
        <p:txBody>
          <a:bodyPr>
            <a:noAutofit/>
          </a:bodyPr>
          <a:lstStyle/>
          <a:p>
            <a:r>
              <a:rPr lang="en-GB" sz="3200" b="1" dirty="0">
                <a:latin typeface="+mn-lt"/>
              </a:rPr>
              <a:t>Problemau </a:t>
            </a:r>
            <a:r>
              <a:rPr lang="en-GB" sz="3200" b="1" dirty="0" err="1">
                <a:latin typeface="+mn-lt"/>
              </a:rPr>
              <a:t>drygionus</a:t>
            </a:r>
            <a:r>
              <a:rPr lang="en-GB" sz="3200" b="1" dirty="0">
                <a:latin typeface="+mn-lt"/>
              </a:rPr>
              <a:t> yn Gwasanaethau </a:t>
            </a:r>
            <a:r>
              <a:rPr lang="en-GB" sz="3200" b="1" dirty="0" err="1">
                <a:latin typeface="+mn-lt"/>
              </a:rPr>
              <a:t>PPI&amp;Ch</a:t>
            </a:r>
            <a:br>
              <a:rPr lang="en-GB" sz="3200" b="1" dirty="0">
                <a:latin typeface="+mn-lt"/>
              </a:rPr>
            </a:br>
            <a:br>
              <a:rPr lang="en-GB" sz="3200" b="1" dirty="0">
                <a:latin typeface="+mn-lt"/>
              </a:rPr>
            </a:br>
            <a:r>
              <a:rPr lang="en-GB" sz="3200" b="1" dirty="0">
                <a:solidFill>
                  <a:srgbClr val="0070C0"/>
                </a:solidFill>
                <a:latin typeface="+mn-lt"/>
              </a:rPr>
              <a:t>Wicked problems in CY&amp;C Services</a:t>
            </a:r>
          </a:p>
        </p:txBody>
      </p:sp>
      <p:pic>
        <p:nvPicPr>
          <p:cNvPr id="2050" name="Picture 2" descr="A Wicked Problem: Solutions from Cohort 2020 - Clinical Scholars">
            <a:extLst>
              <a:ext uri="{FF2B5EF4-FFF2-40B4-BE49-F238E27FC236}">
                <a16:creationId xmlns:a16="http://schemas.microsoft.com/office/drawing/2014/main" id="{28AB8111-3C82-51B0-65BC-889E1C1780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6183" y="2849216"/>
            <a:ext cx="2999539" cy="22583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66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12EDB5A9-F21B-1B38-B74B-DB6ACC057283}"/>
              </a:ext>
            </a:extLst>
          </p:cNvPr>
          <p:cNvSpPr>
            <a:spLocks noGrp="1"/>
          </p:cNvSpPr>
          <p:nvPr>
            <p:ph sz="half" idx="1"/>
          </p:nvPr>
        </p:nvSpPr>
        <p:spPr>
          <a:xfrm>
            <a:off x="414034" y="1431233"/>
            <a:ext cx="8315933" cy="3263504"/>
          </a:xfrm>
        </p:spPr>
        <p:txBody>
          <a:bodyPr>
            <a:normAutofit fontScale="92500" lnSpcReduction="20000"/>
          </a:bodyPr>
          <a:lstStyle/>
          <a:p>
            <a:pPr>
              <a:buFont typeface="+mj-lt"/>
              <a:buAutoNum type="arabicPeriod"/>
              <a:defRPr/>
            </a:pPr>
            <a:r>
              <a:rPr lang="en-GB" sz="1800" dirty="0">
                <a:solidFill>
                  <a:srgbClr val="0070C0"/>
                </a:solidFill>
                <a:latin typeface="Arial"/>
                <a:ea typeface="Times New Roman" panose="02020603050405020304" pitchFamily="18" charset="0"/>
                <a:cs typeface="Arial"/>
              </a:rPr>
              <a:t>Individual portfolio assignment (5,500 words) consisting of 5 sections:</a:t>
            </a:r>
          </a:p>
          <a:p>
            <a:pPr>
              <a:buFont typeface="+mj-lt"/>
              <a:buAutoNum type="arabicPeriod"/>
              <a:defRPr/>
            </a:pPr>
            <a:r>
              <a:rPr lang="en-GB" sz="1800" dirty="0">
                <a:solidFill>
                  <a:srgbClr val="0070C0"/>
                </a:solidFill>
                <a:latin typeface="Arial"/>
                <a:ea typeface="Times New Roman" panose="02020603050405020304" pitchFamily="18" charset="0"/>
                <a:cs typeface="Arial"/>
              </a:rPr>
              <a:t>A personal learning plan (500) </a:t>
            </a:r>
          </a:p>
          <a:p>
            <a:pPr>
              <a:buFont typeface="+mj-lt"/>
              <a:buAutoNum type="arabicPeriod"/>
              <a:defRPr/>
            </a:pPr>
            <a:r>
              <a:rPr lang="en-GB" sz="1800" dirty="0">
                <a:solidFill>
                  <a:srgbClr val="0070C0"/>
                </a:solidFill>
                <a:latin typeface="Arial"/>
                <a:ea typeface="Times New Roman" panose="02020603050405020304" pitchFamily="18" charset="0"/>
                <a:cs typeface="Arial"/>
              </a:rPr>
              <a:t>A concept map linked to your own workplace and/or practice (mind map/visual representation) (500) </a:t>
            </a:r>
          </a:p>
          <a:p>
            <a:pPr>
              <a:buFont typeface="+mj-lt"/>
              <a:buAutoNum type="arabicPeriod"/>
              <a:defRPr/>
            </a:pPr>
            <a:r>
              <a:rPr lang="en-GB" sz="1800" dirty="0">
                <a:solidFill>
                  <a:srgbClr val="0070C0"/>
                </a:solidFill>
                <a:latin typeface="Arial"/>
                <a:ea typeface="Times New Roman" panose="02020603050405020304" pitchFamily="18" charset="0"/>
                <a:cs typeface="Arial"/>
              </a:rPr>
              <a:t>An analysis of your concept map exploring of a range of concepts, theories and models which apply to their own work and practice  (1,500 words) </a:t>
            </a:r>
          </a:p>
          <a:p>
            <a:pPr>
              <a:buFont typeface="+mj-lt"/>
              <a:buAutoNum type="arabicPeriod"/>
              <a:defRPr/>
            </a:pPr>
            <a:r>
              <a:rPr lang="en-GB" sz="1800" dirty="0">
                <a:solidFill>
                  <a:srgbClr val="0070C0"/>
                </a:solidFill>
                <a:latin typeface="Arial"/>
                <a:ea typeface="Times New Roman" panose="02020603050405020304" pitchFamily="18" charset="0"/>
                <a:cs typeface="Arial"/>
              </a:rPr>
              <a:t>A case study that explores in depth their own workplace contexts and areas of interest to identify key areas for future research and analysis. (1,500) </a:t>
            </a:r>
          </a:p>
          <a:p>
            <a:pPr>
              <a:buFont typeface="+mj-lt"/>
              <a:buAutoNum type="arabicPeriod"/>
              <a:defRPr/>
            </a:pPr>
            <a:r>
              <a:rPr lang="en-GB" sz="1800" dirty="0">
                <a:solidFill>
                  <a:srgbClr val="0070C0"/>
                </a:solidFill>
                <a:latin typeface="Arial"/>
                <a:ea typeface="Times New Roman" panose="02020603050405020304" pitchFamily="18" charset="0"/>
                <a:cs typeface="Arial"/>
              </a:rPr>
              <a:t>A critical reflection on an aspect of their own practice including reference to and reflective models, Reflect on key learning points in their careers, and evaluate how they manage their own learning (1,500) </a:t>
            </a:r>
          </a:p>
          <a:p>
            <a:pPr marL="0" indent="0">
              <a:buNone/>
              <a:defRPr/>
            </a:pPr>
            <a:r>
              <a:rPr lang="en-GB" sz="1800" dirty="0">
                <a:solidFill>
                  <a:srgbClr val="0070C0"/>
                </a:solidFill>
                <a:latin typeface="Arial"/>
                <a:ea typeface="Times New Roman" panose="02020603050405020304" pitchFamily="18" charset="0"/>
                <a:cs typeface="Arial"/>
              </a:rPr>
              <a:t>Work will be submitted as one document through Turnitin including a reference list. </a:t>
            </a:r>
            <a:endParaRPr lang="en-GB" altLang="en-US" sz="1800" dirty="0">
              <a:latin typeface="Times New Roman" pitchFamily="18" charset="0"/>
            </a:endParaRPr>
          </a:p>
          <a:p>
            <a:endParaRPr lang="en-GB" dirty="0"/>
          </a:p>
        </p:txBody>
      </p:sp>
      <p:sp>
        <p:nvSpPr>
          <p:cNvPr id="2" name="TextBox 1">
            <a:extLst>
              <a:ext uri="{FF2B5EF4-FFF2-40B4-BE49-F238E27FC236}">
                <a16:creationId xmlns:a16="http://schemas.microsoft.com/office/drawing/2014/main" id="{6D7C5306-0A92-69F7-346E-75B7D2B7D973}"/>
              </a:ext>
            </a:extLst>
          </p:cNvPr>
          <p:cNvSpPr txBox="1"/>
          <p:nvPr/>
        </p:nvSpPr>
        <p:spPr>
          <a:xfrm>
            <a:off x="414034" y="448235"/>
            <a:ext cx="3431825" cy="369332"/>
          </a:xfrm>
          <a:prstGeom prst="rect">
            <a:avLst/>
          </a:prstGeom>
          <a:noFill/>
        </p:spPr>
        <p:txBody>
          <a:bodyPr wrap="square" rtlCol="0">
            <a:spAutoFit/>
          </a:bodyPr>
          <a:lstStyle/>
          <a:p>
            <a:r>
              <a:rPr lang="en-GB" dirty="0"/>
              <a:t>Task 1</a:t>
            </a:r>
          </a:p>
        </p:txBody>
      </p:sp>
    </p:spTree>
    <p:extLst>
      <p:ext uri="{BB962C8B-B14F-4D97-AF65-F5344CB8AC3E}">
        <p14:creationId xmlns:p14="http://schemas.microsoft.com/office/powerpoint/2010/main" val="115221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2CBF4-58F2-1C00-27E9-A5D0F2744003}"/>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2356146A-DC59-CAC0-60D3-CDA94A59E192}"/>
              </a:ext>
            </a:extLst>
          </p:cNvPr>
          <p:cNvSpPr>
            <a:spLocks noGrp="1"/>
          </p:cNvSpPr>
          <p:nvPr>
            <p:ph sz="half" idx="1"/>
          </p:nvPr>
        </p:nvSpPr>
        <p:spPr>
          <a:xfrm>
            <a:off x="628650" y="1825625"/>
            <a:ext cx="6453468" cy="3809862"/>
          </a:xfrm>
        </p:spPr>
        <p:txBody>
          <a:bodyPr>
            <a:normAutofit fontScale="92500" lnSpcReduction="20000"/>
          </a:bodyPr>
          <a:lstStyle/>
          <a:p>
            <a:pPr marL="0" indent="0">
              <a:buNone/>
              <a:defRPr/>
            </a:pPr>
            <a:r>
              <a:rPr lang="en-GB" sz="2400" dirty="0">
                <a:solidFill>
                  <a:srgbClr val="0070C0"/>
                </a:solidFill>
                <a:latin typeface="Arial"/>
                <a:ea typeface="Times New Roman" panose="02020603050405020304" pitchFamily="18" charset="0"/>
                <a:cs typeface="Arial"/>
              </a:rPr>
              <a:t>15 minute critical personal reflection presentation demonstrating: </a:t>
            </a:r>
          </a:p>
          <a:p>
            <a:pPr marL="0" indent="0">
              <a:buNone/>
              <a:defRPr/>
            </a:pPr>
            <a:endParaRPr lang="en-GB" sz="2400" dirty="0">
              <a:solidFill>
                <a:srgbClr val="0070C0"/>
              </a:solidFill>
              <a:latin typeface="Arial"/>
              <a:ea typeface="Times New Roman" panose="02020603050405020304" pitchFamily="18" charset="0"/>
              <a:cs typeface="Arial"/>
            </a:endParaRPr>
          </a:p>
          <a:p>
            <a:pPr lvl="1">
              <a:buFont typeface="+mj-lt"/>
              <a:buAutoNum type="arabicPeriod"/>
              <a:defRPr/>
            </a:pPr>
            <a:r>
              <a:rPr lang="en-GB" dirty="0">
                <a:solidFill>
                  <a:srgbClr val="0070C0"/>
                </a:solidFill>
                <a:latin typeface="Arial"/>
                <a:ea typeface="Times New Roman" panose="02020603050405020304" pitchFamily="18" charset="0"/>
                <a:cs typeface="Arial"/>
              </a:rPr>
              <a:t>Influences on your own positioning and perspective. </a:t>
            </a:r>
          </a:p>
          <a:p>
            <a:pPr lvl="1">
              <a:buFont typeface="+mj-lt"/>
              <a:buAutoNum type="arabicPeriod"/>
              <a:defRPr/>
            </a:pPr>
            <a:r>
              <a:rPr lang="en-GB" dirty="0">
                <a:solidFill>
                  <a:srgbClr val="0070C0"/>
                </a:solidFill>
                <a:latin typeface="Arial"/>
                <a:ea typeface="Times New Roman" panose="02020603050405020304" pitchFamily="18" charset="0"/>
                <a:cs typeface="Arial"/>
              </a:rPr>
              <a:t>Your journey to undertaking this programme. </a:t>
            </a:r>
          </a:p>
          <a:p>
            <a:pPr lvl="1">
              <a:buFont typeface="+mj-lt"/>
              <a:buAutoNum type="arabicPeriod"/>
              <a:defRPr/>
            </a:pPr>
            <a:r>
              <a:rPr lang="en-GB" dirty="0">
                <a:solidFill>
                  <a:srgbClr val="0070C0"/>
                </a:solidFill>
                <a:latin typeface="Arial"/>
                <a:ea typeface="Times New Roman" panose="02020603050405020304" pitchFamily="18" charset="0"/>
                <a:cs typeface="Arial"/>
              </a:rPr>
              <a:t>Identification of next steps </a:t>
            </a:r>
          </a:p>
          <a:p>
            <a:pPr marL="457200" lvl="1" indent="0">
              <a:buNone/>
              <a:defRPr/>
            </a:pPr>
            <a:endParaRPr lang="en-GB" dirty="0">
              <a:solidFill>
                <a:srgbClr val="0070C0"/>
              </a:solidFill>
              <a:latin typeface="Arial"/>
              <a:ea typeface="Times New Roman" panose="02020603050405020304" pitchFamily="18" charset="0"/>
              <a:cs typeface="Arial"/>
            </a:endParaRPr>
          </a:p>
          <a:p>
            <a:pPr marL="0" indent="0">
              <a:buNone/>
              <a:defRPr/>
            </a:pPr>
            <a:r>
              <a:rPr lang="en-GB" sz="2400" dirty="0">
                <a:solidFill>
                  <a:srgbClr val="0070C0"/>
                </a:solidFill>
                <a:latin typeface="Arial"/>
                <a:ea typeface="Times New Roman" panose="02020603050405020304" pitchFamily="18" charset="0"/>
                <a:cs typeface="Arial"/>
              </a:rPr>
              <a:t>You can support your presentation with a PowerPoint, academic poster or other format discussed and agreed with your lecturer. </a:t>
            </a:r>
            <a:endParaRPr lang="en-GB" altLang="en-US" sz="2400" dirty="0">
              <a:latin typeface="Times New Roman" pitchFamily="18" charset="0"/>
            </a:endParaRPr>
          </a:p>
          <a:p>
            <a:endParaRPr lang="en-GB" dirty="0"/>
          </a:p>
        </p:txBody>
      </p:sp>
    </p:spTree>
    <p:extLst>
      <p:ext uri="{BB962C8B-B14F-4D97-AF65-F5344CB8AC3E}">
        <p14:creationId xmlns:p14="http://schemas.microsoft.com/office/powerpoint/2010/main" val="3462621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3577DACD-E543-8C9A-F4F2-8DCFFD591427}"/>
              </a:ext>
            </a:extLst>
          </p:cNvPr>
          <p:cNvSpPr>
            <a:spLocks noGrp="1"/>
          </p:cNvSpPr>
          <p:nvPr>
            <p:ph idx="1"/>
          </p:nvPr>
        </p:nvSpPr>
        <p:spPr>
          <a:xfrm>
            <a:off x="343182" y="779576"/>
            <a:ext cx="7886700" cy="4966800"/>
          </a:xfrm>
        </p:spPr>
        <p:txBody>
          <a:bodyPr vert="horz" lIns="51435" tIns="25718" rIns="51435" bIns="25718" rtlCol="0" anchor="t">
            <a:normAutofit/>
          </a:bodyPr>
          <a:lstStyle/>
          <a:p>
            <a:pPr marL="0" indent="0" fontAlgn="base">
              <a:buNone/>
            </a:pPr>
            <a:r>
              <a:rPr lang="en-US" sz="2400" dirty="0" err="1">
                <a:solidFill>
                  <a:srgbClr val="000000"/>
                </a:solidFill>
                <a:latin typeface="Arial" panose="020B0604020202020204" pitchFamily="34" charset="0"/>
                <a:cs typeface="Arial" panose="020B0604020202020204" pitchFamily="34" charset="0"/>
              </a:rPr>
              <a:t>Tasg</a:t>
            </a:r>
            <a:r>
              <a:rPr lang="en-US" sz="2400" dirty="0">
                <a:solidFill>
                  <a:srgbClr val="000000"/>
                </a:solidFill>
                <a:latin typeface="Arial" panose="020B0604020202020204" pitchFamily="34" charset="0"/>
                <a:cs typeface="Arial" panose="020B0604020202020204" pitchFamily="34" charset="0"/>
              </a:rPr>
              <a:t> 1</a:t>
            </a:r>
          </a:p>
          <a:p>
            <a:pPr marL="0" indent="0" fontAlgn="base">
              <a:buNone/>
            </a:pPr>
            <a:r>
              <a:rPr lang="en-US" sz="1600" dirty="0" err="1">
                <a:solidFill>
                  <a:srgbClr val="000000"/>
                </a:solidFill>
                <a:latin typeface="Arial" panose="020B0604020202020204" pitchFamily="34" charset="0"/>
                <a:cs typeface="Arial" panose="020B0604020202020204" pitchFamily="34" charset="0"/>
              </a:rPr>
              <a:t>Aseiniad</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portffolio</a:t>
            </a:r>
            <a:r>
              <a:rPr lang="en-US" sz="1600" dirty="0">
                <a:solidFill>
                  <a:srgbClr val="000000"/>
                </a:solidFill>
                <a:latin typeface="Arial" panose="020B0604020202020204" pitchFamily="34" charset="0"/>
                <a:cs typeface="Arial" panose="020B0604020202020204" pitchFamily="34" charset="0"/>
              </a:rPr>
              <a:t> unigol (5,500 o </a:t>
            </a:r>
            <a:r>
              <a:rPr lang="en-US" sz="1600" dirty="0" err="1">
                <a:solidFill>
                  <a:srgbClr val="000000"/>
                </a:solidFill>
                <a:latin typeface="Arial" panose="020B0604020202020204" pitchFamily="34" charset="0"/>
                <a:cs typeface="Arial" panose="020B0604020202020204" pitchFamily="34" charset="0"/>
              </a:rPr>
              <a:t>eiriau</a:t>
            </a:r>
            <a:r>
              <a:rPr lang="en-US" sz="1600" dirty="0">
                <a:solidFill>
                  <a:srgbClr val="000000"/>
                </a:solidFill>
                <a:latin typeface="Arial" panose="020B0604020202020204" pitchFamily="34" charset="0"/>
                <a:cs typeface="Arial" panose="020B0604020202020204" pitchFamily="34" charset="0"/>
              </a:rPr>
              <a:t>) yn cynnwys 5 </a:t>
            </a:r>
            <a:r>
              <a:rPr lang="en-US" sz="1600" dirty="0" err="1">
                <a:solidFill>
                  <a:srgbClr val="000000"/>
                </a:solidFill>
                <a:latin typeface="Arial" panose="020B0604020202020204" pitchFamily="34" charset="0"/>
                <a:cs typeface="Arial" panose="020B0604020202020204" pitchFamily="34" charset="0"/>
              </a:rPr>
              <a:t>adran</a:t>
            </a:r>
            <a:r>
              <a:rPr lang="en-US" sz="1600" dirty="0">
                <a:solidFill>
                  <a:srgbClr val="000000"/>
                </a:solidFill>
                <a:latin typeface="Arial" panose="020B0604020202020204" pitchFamily="34" charset="0"/>
                <a:cs typeface="Arial" panose="020B0604020202020204" pitchFamily="34" charset="0"/>
              </a:rPr>
              <a:t>: </a:t>
            </a:r>
          </a:p>
          <a:p>
            <a:pPr marL="0" indent="0" fontAlgn="base">
              <a:buNone/>
            </a:pPr>
            <a:endParaRPr lang="en-US" sz="1600" dirty="0">
              <a:solidFill>
                <a:srgbClr val="000000"/>
              </a:solidFill>
              <a:latin typeface="Arial" panose="020B0604020202020204" pitchFamily="34" charset="0"/>
              <a:cs typeface="Arial" panose="020B0604020202020204" pitchFamily="34" charset="0"/>
            </a:endParaRPr>
          </a:p>
          <a:p>
            <a:pPr marL="0" indent="0" fontAlgn="base">
              <a:buNone/>
            </a:pPr>
            <a:r>
              <a:rPr lang="en-US" sz="1600" dirty="0">
                <a:solidFill>
                  <a:srgbClr val="000000"/>
                </a:solidFill>
                <a:latin typeface="Arial" panose="020B0604020202020204" pitchFamily="34" charset="0"/>
                <a:cs typeface="Arial" panose="020B0604020202020204" pitchFamily="34" charset="0"/>
              </a:rPr>
              <a:t>1. </a:t>
            </a:r>
            <a:r>
              <a:rPr lang="en-US" sz="1600" dirty="0" err="1">
                <a:solidFill>
                  <a:srgbClr val="000000"/>
                </a:solidFill>
                <a:latin typeface="Arial" panose="020B0604020202020204" pitchFamily="34" charset="0"/>
                <a:cs typeface="Arial" panose="020B0604020202020204" pitchFamily="34" charset="0"/>
              </a:rPr>
              <a:t>Cynllun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dysgu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personol</a:t>
            </a:r>
            <a:r>
              <a:rPr lang="en-US" sz="1600" dirty="0">
                <a:solidFill>
                  <a:srgbClr val="000000"/>
                </a:solidFill>
                <a:latin typeface="Arial" panose="020B0604020202020204" pitchFamily="34" charset="0"/>
                <a:cs typeface="Arial" panose="020B0604020202020204" pitchFamily="34" charset="0"/>
              </a:rPr>
              <a:t> (500) </a:t>
            </a:r>
          </a:p>
          <a:p>
            <a:pPr marL="0" indent="0" fontAlgn="base">
              <a:buNone/>
            </a:pPr>
            <a:r>
              <a:rPr lang="en-US" sz="1600" dirty="0">
                <a:solidFill>
                  <a:srgbClr val="000000"/>
                </a:solidFill>
                <a:latin typeface="Arial" panose="020B0604020202020204" pitchFamily="34" charset="0"/>
                <a:cs typeface="Arial" panose="020B0604020202020204" pitchFamily="34" charset="0"/>
              </a:rPr>
              <a:t>2. Map </a:t>
            </a:r>
            <a:r>
              <a:rPr lang="en-US" sz="1600" dirty="0" err="1">
                <a:solidFill>
                  <a:srgbClr val="000000"/>
                </a:solidFill>
                <a:latin typeface="Arial" panose="020B0604020202020204" pitchFamily="34" charset="0"/>
                <a:cs typeface="Arial" panose="020B0604020202020204" pitchFamily="34" charset="0"/>
              </a:rPr>
              <a:t>cysyniad</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sy'n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gysylltiedig</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â'ch</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gweithle</a:t>
            </a:r>
            <a:r>
              <a:rPr lang="en-US" sz="1600" dirty="0">
                <a:solidFill>
                  <a:srgbClr val="000000"/>
                </a:solidFill>
                <a:latin typeface="Arial" panose="020B0604020202020204" pitchFamily="34" charset="0"/>
                <a:cs typeface="Arial" panose="020B0604020202020204" pitchFamily="34" charset="0"/>
              </a:rPr>
              <a:t> a/neu </a:t>
            </a:r>
            <a:r>
              <a:rPr lang="en-US" sz="1600" dirty="0" err="1">
                <a:solidFill>
                  <a:srgbClr val="000000"/>
                </a:solidFill>
                <a:latin typeface="Arial" panose="020B0604020202020204" pitchFamily="34" charset="0"/>
                <a:cs typeface="Arial" panose="020B0604020202020204" pitchFamily="34" charset="0"/>
              </a:rPr>
              <a:t>ymarfer</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eich</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hun</a:t>
            </a:r>
            <a:r>
              <a:rPr lang="en-US" sz="1600" dirty="0">
                <a:solidFill>
                  <a:srgbClr val="000000"/>
                </a:solidFill>
                <a:latin typeface="Arial" panose="020B0604020202020204" pitchFamily="34" charset="0"/>
                <a:cs typeface="Arial" panose="020B0604020202020204" pitchFamily="34" charset="0"/>
              </a:rPr>
              <a:t> (map </a:t>
            </a:r>
            <a:r>
              <a:rPr lang="en-US" sz="1600" dirty="0" err="1">
                <a:solidFill>
                  <a:srgbClr val="000000"/>
                </a:solidFill>
                <a:latin typeface="Arial" panose="020B0604020202020204" pitchFamily="34" charset="0"/>
                <a:cs typeface="Arial" panose="020B0604020202020204" pitchFamily="34" charset="0"/>
              </a:rPr>
              <a:t>meddwl</a:t>
            </a:r>
            <a:r>
              <a:rPr lang="en-US" sz="1600" dirty="0">
                <a:solidFill>
                  <a:srgbClr val="000000"/>
                </a:solidFill>
                <a:latin typeface="Arial" panose="020B0604020202020204" pitchFamily="34" charset="0"/>
                <a:cs typeface="Arial" panose="020B0604020202020204" pitchFamily="34" charset="0"/>
              </a:rPr>
              <a:t>/</a:t>
            </a:r>
            <a:r>
              <a:rPr lang="en-US" sz="1600" dirty="0" err="1">
                <a:solidFill>
                  <a:srgbClr val="000000"/>
                </a:solidFill>
                <a:latin typeface="Arial" panose="020B0604020202020204" pitchFamily="34" charset="0"/>
                <a:cs typeface="Arial" panose="020B0604020202020204" pitchFamily="34" charset="0"/>
              </a:rPr>
              <a:t>cynrychiolaeth</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weledol</a:t>
            </a:r>
            <a:r>
              <a:rPr lang="en-US" sz="1600" dirty="0">
                <a:solidFill>
                  <a:srgbClr val="000000"/>
                </a:solidFill>
                <a:latin typeface="Arial" panose="020B0604020202020204" pitchFamily="34" charset="0"/>
                <a:cs typeface="Arial" panose="020B0604020202020204" pitchFamily="34" charset="0"/>
              </a:rPr>
              <a:t>) (500) </a:t>
            </a:r>
          </a:p>
          <a:p>
            <a:pPr marL="0" indent="0" fontAlgn="base">
              <a:buNone/>
            </a:pPr>
            <a:r>
              <a:rPr lang="en-US" sz="1600" dirty="0">
                <a:solidFill>
                  <a:srgbClr val="000000"/>
                </a:solidFill>
                <a:latin typeface="Arial" panose="020B0604020202020204" pitchFamily="34" charset="0"/>
                <a:cs typeface="Arial" panose="020B0604020202020204" pitchFamily="34" charset="0"/>
              </a:rPr>
              <a:t>3. </a:t>
            </a:r>
            <a:r>
              <a:rPr lang="en-US" sz="1600" dirty="0" err="1">
                <a:solidFill>
                  <a:srgbClr val="000000"/>
                </a:solidFill>
                <a:latin typeface="Arial" panose="020B0604020202020204" pitchFamily="34" charset="0"/>
                <a:cs typeface="Arial" panose="020B0604020202020204" pitchFamily="34" charset="0"/>
              </a:rPr>
              <a:t>Dadansoddiad</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o'ch</a:t>
            </a:r>
            <a:r>
              <a:rPr lang="en-US" sz="1600" dirty="0">
                <a:solidFill>
                  <a:srgbClr val="000000"/>
                </a:solidFill>
                <a:latin typeface="Arial" panose="020B0604020202020204" pitchFamily="34" charset="0"/>
                <a:cs typeface="Arial" panose="020B0604020202020204" pitchFamily="34" charset="0"/>
              </a:rPr>
              <a:t> map </a:t>
            </a:r>
            <a:r>
              <a:rPr lang="en-US" sz="1600" dirty="0" err="1">
                <a:solidFill>
                  <a:srgbClr val="000000"/>
                </a:solidFill>
                <a:latin typeface="Arial" panose="020B0604020202020204" pitchFamily="34" charset="0"/>
                <a:cs typeface="Arial" panose="020B0604020202020204" pitchFamily="34" charset="0"/>
              </a:rPr>
              <a:t>cysyniadau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gan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archwilio</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ystod</a:t>
            </a:r>
            <a:r>
              <a:rPr lang="en-US" sz="1600" dirty="0">
                <a:solidFill>
                  <a:srgbClr val="000000"/>
                </a:solidFill>
                <a:latin typeface="Arial" panose="020B0604020202020204" pitchFamily="34" charset="0"/>
                <a:cs typeface="Arial" panose="020B0604020202020204" pitchFamily="34" charset="0"/>
              </a:rPr>
              <a:t> o </a:t>
            </a:r>
            <a:r>
              <a:rPr lang="en-US" sz="1600" dirty="0" err="1">
                <a:solidFill>
                  <a:srgbClr val="000000"/>
                </a:solidFill>
                <a:latin typeface="Arial" panose="020B0604020202020204" pitchFamily="34" charset="0"/>
                <a:cs typeface="Arial" panose="020B0604020202020204" pitchFamily="34" charset="0"/>
              </a:rPr>
              <a:t>gysyniadau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damcaniaethau</a:t>
            </a:r>
            <a:r>
              <a:rPr lang="en-US" sz="1600" dirty="0">
                <a:solidFill>
                  <a:srgbClr val="000000"/>
                </a:solidFill>
                <a:latin typeface="Arial" panose="020B0604020202020204" pitchFamily="34" charset="0"/>
                <a:cs typeface="Arial" panose="020B0604020202020204" pitchFamily="34" charset="0"/>
              </a:rPr>
              <a:t> a </a:t>
            </a:r>
            <a:r>
              <a:rPr lang="en-US" sz="1600" dirty="0" err="1">
                <a:solidFill>
                  <a:srgbClr val="000000"/>
                </a:solidFill>
                <a:latin typeface="Arial" panose="020B0604020202020204" pitchFamily="34" charset="0"/>
                <a:cs typeface="Arial" panose="020B0604020202020204" pitchFamily="34" charset="0"/>
              </a:rPr>
              <a:t>modelau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sy'n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berthnasol</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i'w</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gwaith</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a'u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hymarfer</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eu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hunain</a:t>
            </a:r>
            <a:r>
              <a:rPr lang="en-US" sz="1600" dirty="0">
                <a:solidFill>
                  <a:srgbClr val="000000"/>
                </a:solidFill>
                <a:latin typeface="Arial" panose="020B0604020202020204" pitchFamily="34" charset="0"/>
                <a:cs typeface="Arial" panose="020B0604020202020204" pitchFamily="34" charset="0"/>
              </a:rPr>
              <a:t> (1,500 o </a:t>
            </a:r>
            <a:r>
              <a:rPr lang="en-US" sz="1600" dirty="0" err="1">
                <a:solidFill>
                  <a:srgbClr val="000000"/>
                </a:solidFill>
                <a:latin typeface="Arial" panose="020B0604020202020204" pitchFamily="34" charset="0"/>
                <a:cs typeface="Arial" panose="020B0604020202020204" pitchFamily="34" charset="0"/>
              </a:rPr>
              <a:t>eiriau</a:t>
            </a:r>
            <a:r>
              <a:rPr lang="en-US" sz="1600" dirty="0">
                <a:solidFill>
                  <a:srgbClr val="000000"/>
                </a:solidFill>
                <a:latin typeface="Arial" panose="020B0604020202020204" pitchFamily="34" charset="0"/>
                <a:cs typeface="Arial" panose="020B0604020202020204" pitchFamily="34" charset="0"/>
              </a:rPr>
              <a:t>) </a:t>
            </a:r>
          </a:p>
          <a:p>
            <a:pPr marL="0" indent="0" fontAlgn="base">
              <a:buNone/>
            </a:pPr>
            <a:r>
              <a:rPr lang="en-US" sz="1600" dirty="0">
                <a:solidFill>
                  <a:srgbClr val="000000"/>
                </a:solidFill>
                <a:latin typeface="Arial" panose="020B0604020202020204" pitchFamily="34" charset="0"/>
                <a:cs typeface="Arial" panose="020B0604020202020204" pitchFamily="34" charset="0"/>
              </a:rPr>
              <a:t>4. </a:t>
            </a:r>
            <a:r>
              <a:rPr lang="en-US" sz="1600" dirty="0" err="1">
                <a:solidFill>
                  <a:srgbClr val="000000"/>
                </a:solidFill>
                <a:latin typeface="Arial" panose="020B0604020202020204" pitchFamily="34" charset="0"/>
                <a:cs typeface="Arial" panose="020B0604020202020204" pitchFamily="34" charset="0"/>
              </a:rPr>
              <a:t>Astudiaeth</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achos</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sy'n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archwilio'n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fanwl</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eu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cyd-destunau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gweithle</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eu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hunain</a:t>
            </a:r>
            <a:r>
              <a:rPr lang="en-US" sz="1600" dirty="0">
                <a:solidFill>
                  <a:srgbClr val="000000"/>
                </a:solidFill>
                <a:latin typeface="Arial" panose="020B0604020202020204" pitchFamily="34" charset="0"/>
                <a:cs typeface="Arial" panose="020B0604020202020204" pitchFamily="34" charset="0"/>
              </a:rPr>
              <a:t> a </a:t>
            </a:r>
            <a:r>
              <a:rPr lang="en-US" sz="1600" dirty="0" err="1">
                <a:solidFill>
                  <a:srgbClr val="000000"/>
                </a:solidFill>
                <a:latin typeface="Arial" panose="020B0604020202020204" pitchFamily="34" charset="0"/>
                <a:cs typeface="Arial" panose="020B0604020202020204" pitchFamily="34" charset="0"/>
              </a:rPr>
              <a:t>meysydd</a:t>
            </a:r>
            <a:r>
              <a:rPr lang="en-US" sz="1600" dirty="0">
                <a:solidFill>
                  <a:srgbClr val="000000"/>
                </a:solidFill>
                <a:latin typeface="Arial" panose="020B0604020202020204" pitchFamily="34" charset="0"/>
                <a:cs typeface="Arial" panose="020B0604020202020204" pitchFamily="34" charset="0"/>
              </a:rPr>
              <a:t> o </a:t>
            </a:r>
            <a:r>
              <a:rPr lang="en-US" sz="1600" dirty="0" err="1">
                <a:solidFill>
                  <a:srgbClr val="000000"/>
                </a:solidFill>
                <a:latin typeface="Arial" panose="020B0604020202020204" pitchFamily="34" charset="0"/>
                <a:cs typeface="Arial" panose="020B0604020202020204" pitchFamily="34" charset="0"/>
              </a:rPr>
              <a:t>ddiddordeb</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i</a:t>
            </a:r>
            <a:r>
              <a:rPr lang="en-US" sz="1600" dirty="0">
                <a:solidFill>
                  <a:srgbClr val="000000"/>
                </a:solidFill>
                <a:latin typeface="Arial" panose="020B0604020202020204" pitchFamily="34" charset="0"/>
                <a:cs typeface="Arial" panose="020B0604020202020204" pitchFamily="34" charset="0"/>
              </a:rPr>
              <a:t> nodi </a:t>
            </a:r>
            <a:r>
              <a:rPr lang="en-US" sz="1600" dirty="0" err="1">
                <a:solidFill>
                  <a:srgbClr val="000000"/>
                </a:solidFill>
                <a:latin typeface="Arial" panose="020B0604020202020204" pitchFamily="34" charset="0"/>
                <a:cs typeface="Arial" panose="020B0604020202020204" pitchFamily="34" charset="0"/>
              </a:rPr>
              <a:t>meysydd</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allweddol</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ar</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gyfer</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ymchwil</a:t>
            </a:r>
            <a:r>
              <a:rPr lang="en-US" sz="1600" dirty="0">
                <a:solidFill>
                  <a:srgbClr val="000000"/>
                </a:solidFill>
                <a:latin typeface="Arial" panose="020B0604020202020204" pitchFamily="34" charset="0"/>
                <a:cs typeface="Arial" panose="020B0604020202020204" pitchFamily="34" charset="0"/>
              </a:rPr>
              <a:t> a </a:t>
            </a:r>
            <a:r>
              <a:rPr lang="en-US" sz="1600" dirty="0" err="1">
                <a:solidFill>
                  <a:srgbClr val="000000"/>
                </a:solidFill>
                <a:latin typeface="Arial" panose="020B0604020202020204" pitchFamily="34" charset="0"/>
                <a:cs typeface="Arial" panose="020B0604020202020204" pitchFamily="34" charset="0"/>
              </a:rPr>
              <a:t>dadansoddi</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yn</a:t>
            </a:r>
            <a:r>
              <a:rPr lang="en-US" sz="1600" dirty="0">
                <a:solidFill>
                  <a:srgbClr val="000000"/>
                </a:solidFill>
                <a:latin typeface="Arial" panose="020B0604020202020204" pitchFamily="34" charset="0"/>
                <a:cs typeface="Arial" panose="020B0604020202020204" pitchFamily="34" charset="0"/>
              </a:rPr>
              <a:t> y </a:t>
            </a:r>
            <a:r>
              <a:rPr lang="en-US" sz="1600" dirty="0" err="1">
                <a:solidFill>
                  <a:srgbClr val="000000"/>
                </a:solidFill>
                <a:latin typeface="Arial" panose="020B0604020202020204" pitchFamily="34" charset="0"/>
                <a:cs typeface="Arial" panose="020B0604020202020204" pitchFamily="34" charset="0"/>
              </a:rPr>
              <a:t>dyfodol</a:t>
            </a:r>
            <a:r>
              <a:rPr lang="en-US" sz="1600" dirty="0">
                <a:solidFill>
                  <a:srgbClr val="000000"/>
                </a:solidFill>
                <a:latin typeface="Arial" panose="020B0604020202020204" pitchFamily="34" charset="0"/>
                <a:cs typeface="Arial" panose="020B0604020202020204" pitchFamily="34" charset="0"/>
              </a:rPr>
              <a:t>. (1,500) </a:t>
            </a:r>
          </a:p>
          <a:p>
            <a:pPr marL="0" indent="0" fontAlgn="base">
              <a:buNone/>
            </a:pPr>
            <a:r>
              <a:rPr lang="en-US" sz="1600" dirty="0">
                <a:solidFill>
                  <a:srgbClr val="000000"/>
                </a:solidFill>
                <a:latin typeface="Arial" panose="020B0604020202020204" pitchFamily="34" charset="0"/>
                <a:cs typeface="Arial" panose="020B0604020202020204" pitchFamily="34" charset="0"/>
              </a:rPr>
              <a:t>5. </a:t>
            </a:r>
            <a:r>
              <a:rPr lang="en-US" sz="1600" dirty="0" err="1">
                <a:solidFill>
                  <a:srgbClr val="000000"/>
                </a:solidFill>
                <a:latin typeface="Arial" panose="020B0604020202020204" pitchFamily="34" charset="0"/>
                <a:cs typeface="Arial" panose="020B0604020202020204" pitchFamily="34" charset="0"/>
              </a:rPr>
              <a:t>Myfyrdod</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beirniadol</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ar</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agwedd</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ar</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eu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hymarfer</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eu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hunain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gan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gynnwys</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cyfeiriad</a:t>
            </a:r>
            <a:r>
              <a:rPr lang="en-US" sz="1600" dirty="0">
                <a:solidFill>
                  <a:srgbClr val="000000"/>
                </a:solidFill>
                <a:latin typeface="Arial" panose="020B0604020202020204" pitchFamily="34" charset="0"/>
                <a:cs typeface="Arial" panose="020B0604020202020204" pitchFamily="34" charset="0"/>
              </a:rPr>
              <a:t> at </a:t>
            </a:r>
            <a:r>
              <a:rPr lang="en-US" sz="1600" dirty="0" err="1">
                <a:solidFill>
                  <a:srgbClr val="000000"/>
                </a:solidFill>
                <a:latin typeface="Arial" panose="020B0604020202020204" pitchFamily="34" charset="0"/>
                <a:cs typeface="Arial" panose="020B0604020202020204" pitchFamily="34" charset="0"/>
              </a:rPr>
              <a:t>fodelau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adfyfyriol</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Myfyrio</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ar</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bwyntiau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dysgu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allweddol</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yn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eu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gyrfaoedd</a:t>
            </a:r>
            <a:r>
              <a:rPr lang="en-US" sz="1600" dirty="0">
                <a:solidFill>
                  <a:srgbClr val="000000"/>
                </a:solidFill>
                <a:latin typeface="Arial" panose="020B0604020202020204" pitchFamily="34" charset="0"/>
                <a:cs typeface="Arial" panose="020B0604020202020204" pitchFamily="34" charset="0"/>
              </a:rPr>
              <a:t>, a </a:t>
            </a:r>
            <a:r>
              <a:rPr lang="en-US" sz="1600" dirty="0" err="1">
                <a:solidFill>
                  <a:srgbClr val="000000"/>
                </a:solidFill>
                <a:latin typeface="Arial" panose="020B0604020202020204" pitchFamily="34" charset="0"/>
                <a:cs typeface="Arial" panose="020B0604020202020204" pitchFamily="34" charset="0"/>
              </a:rPr>
              <a:t>gwerthuso</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sut</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maent</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yn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rheoli</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eu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dysgu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eu</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hunain</a:t>
            </a:r>
            <a:r>
              <a:rPr lang="en-US" sz="1600" dirty="0">
                <a:solidFill>
                  <a:srgbClr val="000000"/>
                </a:solidFill>
                <a:latin typeface="Arial" panose="020B0604020202020204" pitchFamily="34" charset="0"/>
                <a:cs typeface="Arial" panose="020B0604020202020204" pitchFamily="34" charset="0"/>
              </a:rPr>
              <a:t> (1,500) </a:t>
            </a:r>
          </a:p>
          <a:p>
            <a:pPr marL="0" indent="0" fontAlgn="base">
              <a:buNone/>
            </a:pPr>
            <a:r>
              <a:rPr lang="en-US" sz="1600" dirty="0" err="1">
                <a:solidFill>
                  <a:srgbClr val="000000"/>
                </a:solidFill>
                <a:latin typeface="Arial" panose="020B0604020202020204" pitchFamily="34" charset="0"/>
                <a:cs typeface="Arial" panose="020B0604020202020204" pitchFamily="34" charset="0"/>
              </a:rPr>
              <a:t>Bydd</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gwaith</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yn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cael</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ei</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gyflwyno</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fel</a:t>
            </a:r>
            <a:r>
              <a:rPr lang="en-US" sz="1600" dirty="0">
                <a:solidFill>
                  <a:srgbClr val="000000"/>
                </a:solidFill>
                <a:latin typeface="Arial" panose="020B0604020202020204" pitchFamily="34" charset="0"/>
                <a:cs typeface="Arial" panose="020B0604020202020204" pitchFamily="34" charset="0"/>
              </a:rPr>
              <a:t> un </a:t>
            </a:r>
            <a:r>
              <a:rPr lang="en-US" sz="1600" dirty="0" err="1">
                <a:solidFill>
                  <a:srgbClr val="000000"/>
                </a:solidFill>
                <a:latin typeface="Arial" panose="020B0604020202020204" pitchFamily="34" charset="0"/>
                <a:cs typeface="Arial" panose="020B0604020202020204" pitchFamily="34" charset="0"/>
              </a:rPr>
              <a:t>ddogfen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trwy</a:t>
            </a:r>
            <a:r>
              <a:rPr lang="en-US" sz="1600" dirty="0">
                <a:solidFill>
                  <a:srgbClr val="000000"/>
                </a:solidFill>
                <a:latin typeface="Arial" panose="020B0604020202020204" pitchFamily="34" charset="0"/>
                <a:cs typeface="Arial" panose="020B0604020202020204" pitchFamily="34" charset="0"/>
              </a:rPr>
              <a:t> Turnitin </a:t>
            </a:r>
            <a:r>
              <a:rPr lang="en-US" sz="1600" dirty="0" err="1">
                <a:solidFill>
                  <a:srgbClr val="000000"/>
                </a:solidFill>
                <a:latin typeface="Arial" panose="020B0604020202020204" pitchFamily="34" charset="0"/>
                <a:cs typeface="Arial" panose="020B0604020202020204" pitchFamily="34" charset="0"/>
              </a:rPr>
              <a:t>gan</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gynnwys</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rhestr</a:t>
            </a:r>
            <a:r>
              <a:rPr lang="en-US" sz="1600" dirty="0">
                <a:solidFill>
                  <a:srgbClr val="000000"/>
                </a:solidFill>
                <a:latin typeface="Arial" panose="020B0604020202020204" pitchFamily="34" charset="0"/>
                <a:cs typeface="Arial" panose="020B0604020202020204" pitchFamily="34" charset="0"/>
              </a:rPr>
              <a:t> </a:t>
            </a:r>
            <a:r>
              <a:rPr lang="en-US" sz="1600" dirty="0" err="1">
                <a:solidFill>
                  <a:srgbClr val="000000"/>
                </a:solidFill>
                <a:latin typeface="Arial" panose="020B0604020202020204" pitchFamily="34" charset="0"/>
                <a:cs typeface="Arial" panose="020B0604020202020204" pitchFamily="34" charset="0"/>
              </a:rPr>
              <a:t>gyfeirio</a:t>
            </a:r>
            <a:r>
              <a:rPr lang="en-US" sz="1600" dirty="0">
                <a:solidFill>
                  <a:srgbClr val="000000"/>
                </a:solidFill>
                <a:latin typeface="Arial" panose="020B0604020202020204" pitchFamily="34" charset="0"/>
                <a:cs typeface="Arial" panose="020B0604020202020204" pitchFamily="34" charset="0"/>
              </a:rPr>
              <a:t>. </a:t>
            </a:r>
          </a:p>
          <a:p>
            <a:pPr marL="0" indent="0">
              <a:buNone/>
              <a:defRPr/>
            </a:pPr>
            <a:endParaRPr lang="en-GB" altLang="en-US" sz="788" dirty="0"/>
          </a:p>
        </p:txBody>
      </p:sp>
    </p:spTree>
    <p:extLst>
      <p:ext uri="{BB962C8B-B14F-4D97-AF65-F5344CB8AC3E}">
        <p14:creationId xmlns:p14="http://schemas.microsoft.com/office/powerpoint/2010/main" val="2761232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E4625-CC48-3734-A14A-FAA8B761B870}"/>
              </a:ext>
            </a:extLst>
          </p:cNvPr>
          <p:cNvSpPr>
            <a:spLocks noGrp="1"/>
          </p:cNvSpPr>
          <p:nvPr>
            <p:ph type="title"/>
          </p:nvPr>
        </p:nvSpPr>
        <p:spPr/>
        <p:txBody>
          <a:bodyPr/>
          <a:lstStyle/>
          <a:p>
            <a:r>
              <a:rPr lang="en-GB" dirty="0" err="1"/>
              <a:t>Tasg</a:t>
            </a:r>
            <a:r>
              <a:rPr lang="en-GB" dirty="0"/>
              <a:t> 2</a:t>
            </a:r>
          </a:p>
        </p:txBody>
      </p:sp>
      <p:sp>
        <p:nvSpPr>
          <p:cNvPr id="3" name="Content Placeholder 2">
            <a:extLst>
              <a:ext uri="{FF2B5EF4-FFF2-40B4-BE49-F238E27FC236}">
                <a16:creationId xmlns:a16="http://schemas.microsoft.com/office/drawing/2014/main" id="{7779671F-59FE-AF99-2ECC-FBAD0E2EAF17}"/>
              </a:ext>
            </a:extLst>
          </p:cNvPr>
          <p:cNvSpPr>
            <a:spLocks noGrp="1"/>
          </p:cNvSpPr>
          <p:nvPr>
            <p:ph idx="1"/>
          </p:nvPr>
        </p:nvSpPr>
        <p:spPr/>
        <p:txBody>
          <a:bodyPr/>
          <a:lstStyle/>
          <a:p>
            <a:pPr marL="0" indent="0" fontAlgn="base">
              <a:buNone/>
            </a:pPr>
            <a:r>
              <a:rPr lang="en-US" sz="1800" dirty="0" err="1">
                <a:solidFill>
                  <a:srgbClr val="000000"/>
                </a:solidFill>
                <a:latin typeface="Arial" panose="020B0604020202020204" pitchFamily="34" charset="0"/>
              </a:rPr>
              <a:t>Cyflwyniad</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myfyrio</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personol</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beirniadol</a:t>
            </a:r>
            <a:r>
              <a:rPr lang="en-US" sz="1800" dirty="0">
                <a:solidFill>
                  <a:srgbClr val="000000"/>
                </a:solidFill>
                <a:latin typeface="Arial" panose="020B0604020202020204" pitchFamily="34" charset="0"/>
              </a:rPr>
              <a:t> 15 </a:t>
            </a:r>
            <a:r>
              <a:rPr lang="en-US" sz="1800" dirty="0" err="1">
                <a:solidFill>
                  <a:srgbClr val="000000"/>
                </a:solidFill>
                <a:latin typeface="Arial" panose="020B0604020202020204" pitchFamily="34" charset="0"/>
              </a:rPr>
              <a:t>munud</a:t>
            </a:r>
            <a:r>
              <a:rPr lang="en-US" sz="1800" dirty="0">
                <a:solidFill>
                  <a:srgbClr val="000000"/>
                </a:solidFill>
                <a:latin typeface="Arial" panose="020B0604020202020204" pitchFamily="34" charset="0"/>
              </a:rPr>
              <a:t> yn dangos: </a:t>
            </a:r>
          </a:p>
          <a:p>
            <a:pPr marL="0" indent="0" fontAlgn="base">
              <a:buNone/>
            </a:pPr>
            <a:endParaRPr lang="en-US" sz="1800" dirty="0">
              <a:solidFill>
                <a:srgbClr val="000000"/>
              </a:solidFill>
              <a:latin typeface="Arial" panose="020B0604020202020204" pitchFamily="34" charset="0"/>
            </a:endParaRPr>
          </a:p>
          <a:p>
            <a:pPr marL="342900" lvl="1" indent="0" fontAlgn="base">
              <a:buNone/>
            </a:pPr>
            <a:r>
              <a:rPr lang="en-US" b="0" i="0" dirty="0">
                <a:solidFill>
                  <a:srgbClr val="000000"/>
                </a:solidFill>
                <a:effectLst/>
                <a:latin typeface="Arial" panose="020B0604020202020204" pitchFamily="34" charset="0"/>
              </a:rPr>
              <a:t>1. Yn dylanwadu ar eich </a:t>
            </a:r>
            <a:r>
              <a:rPr lang="en-US" b="0" i="0" dirty="0" err="1">
                <a:solidFill>
                  <a:srgbClr val="000000"/>
                </a:solidFill>
                <a:effectLst/>
                <a:latin typeface="Arial" panose="020B0604020202020204" pitchFamily="34" charset="0"/>
              </a:rPr>
              <a:t>safle</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a'ch</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persbectif</a:t>
            </a:r>
            <a:r>
              <a:rPr lang="en-US" b="0" i="0" dirty="0">
                <a:solidFill>
                  <a:srgbClr val="000000"/>
                </a:solidFill>
                <a:effectLst/>
                <a:latin typeface="Arial" panose="020B0604020202020204" pitchFamily="34" charset="0"/>
              </a:rPr>
              <a:t> eich hun.</a:t>
            </a:r>
          </a:p>
          <a:p>
            <a:pPr marL="342900" lvl="1" indent="0" fontAlgn="base">
              <a:buNone/>
            </a:pPr>
            <a:r>
              <a:rPr lang="en-US" b="0" i="0" dirty="0">
                <a:solidFill>
                  <a:srgbClr val="000000"/>
                </a:solidFill>
                <a:effectLst/>
                <a:latin typeface="Arial" panose="020B0604020202020204" pitchFamily="34" charset="0"/>
              </a:rPr>
              <a:t>2. Eich </a:t>
            </a:r>
            <a:r>
              <a:rPr lang="en-US" b="0" i="0" dirty="0" err="1">
                <a:solidFill>
                  <a:srgbClr val="000000"/>
                </a:solidFill>
                <a:effectLst/>
                <a:latin typeface="Arial" panose="020B0604020202020204" pitchFamily="34" charset="0"/>
              </a:rPr>
              <a:t>taith</a:t>
            </a:r>
            <a:r>
              <a:rPr lang="en-US" b="0" i="0" dirty="0">
                <a:solidFill>
                  <a:srgbClr val="000000"/>
                </a:solidFill>
                <a:effectLst/>
                <a:latin typeface="Arial" panose="020B0604020202020204" pitchFamily="34" charset="0"/>
              </a:rPr>
              <a:t> i </a:t>
            </a:r>
            <a:r>
              <a:rPr lang="en-US" b="0" i="0" dirty="0" err="1">
                <a:solidFill>
                  <a:srgbClr val="000000"/>
                </a:solidFill>
                <a:effectLst/>
                <a:latin typeface="Arial" panose="020B0604020202020204" pitchFamily="34" charset="0"/>
              </a:rPr>
              <a:t>ymgymryd</a:t>
            </a:r>
            <a:r>
              <a:rPr lang="en-US" b="0" i="0" dirty="0">
                <a:solidFill>
                  <a:srgbClr val="000000"/>
                </a:solidFill>
                <a:effectLst/>
                <a:latin typeface="Arial" panose="020B0604020202020204" pitchFamily="34" charset="0"/>
              </a:rPr>
              <a:t> â'r </a:t>
            </a:r>
            <a:r>
              <a:rPr lang="en-US" b="0" i="0" dirty="0" err="1">
                <a:solidFill>
                  <a:srgbClr val="000000"/>
                </a:solidFill>
                <a:effectLst/>
                <a:latin typeface="Arial" panose="020B0604020202020204" pitchFamily="34" charset="0"/>
              </a:rPr>
              <a:t>rhaglen</a:t>
            </a:r>
            <a:r>
              <a:rPr lang="en-US" b="0" i="0" dirty="0">
                <a:solidFill>
                  <a:srgbClr val="000000"/>
                </a:solidFill>
                <a:effectLst/>
                <a:latin typeface="Arial" panose="020B0604020202020204" pitchFamily="34" charset="0"/>
              </a:rPr>
              <a:t> hon </a:t>
            </a:r>
          </a:p>
          <a:p>
            <a:pPr marL="342900" lvl="1" indent="0" fontAlgn="base">
              <a:buNone/>
            </a:pPr>
            <a:r>
              <a:rPr lang="en-US" b="0" i="0" dirty="0">
                <a:solidFill>
                  <a:srgbClr val="000000"/>
                </a:solidFill>
                <a:effectLst/>
                <a:latin typeface="Arial" panose="020B0604020202020204" pitchFamily="34" charset="0"/>
              </a:rPr>
              <a:t>3. </a:t>
            </a:r>
            <a:r>
              <a:rPr lang="en-US" b="0" i="0" dirty="0" err="1">
                <a:solidFill>
                  <a:srgbClr val="000000"/>
                </a:solidFill>
                <a:effectLst/>
                <a:latin typeface="Arial" panose="020B0604020202020204" pitchFamily="34" charset="0"/>
              </a:rPr>
              <a:t>Nodi'r</a:t>
            </a:r>
            <a:r>
              <a:rPr lang="en-US" b="0" i="0" dirty="0">
                <a:solidFill>
                  <a:srgbClr val="000000"/>
                </a:solidFill>
                <a:effectLst/>
                <a:latin typeface="Arial" panose="020B0604020202020204" pitchFamily="34" charset="0"/>
              </a:rPr>
              <a:t> camau nesaf </a:t>
            </a:r>
          </a:p>
          <a:p>
            <a:pPr marL="0" indent="0" fontAlgn="base">
              <a:buNone/>
            </a:pPr>
            <a:endParaRPr lang="en-US" sz="1800" dirty="0">
              <a:solidFill>
                <a:srgbClr val="000000"/>
              </a:solidFill>
              <a:latin typeface="Arial" panose="020B0604020202020204" pitchFamily="34" charset="0"/>
            </a:endParaRPr>
          </a:p>
          <a:p>
            <a:pPr marL="0" indent="0" fontAlgn="base">
              <a:buNone/>
            </a:pPr>
            <a:r>
              <a:rPr lang="en-US" sz="1800" dirty="0" err="1">
                <a:solidFill>
                  <a:srgbClr val="000000"/>
                </a:solidFill>
                <a:latin typeface="Arial" panose="020B0604020202020204" pitchFamily="34" charset="0"/>
              </a:rPr>
              <a:t>Gallwch</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gefnogi</a:t>
            </a:r>
            <a:r>
              <a:rPr lang="en-US" sz="1800" dirty="0">
                <a:solidFill>
                  <a:srgbClr val="000000"/>
                </a:solidFill>
                <a:latin typeface="Arial" panose="020B0604020202020204" pitchFamily="34" charset="0"/>
              </a:rPr>
              <a:t> eich </a:t>
            </a:r>
            <a:r>
              <a:rPr lang="en-US" sz="1800" dirty="0" err="1">
                <a:solidFill>
                  <a:srgbClr val="000000"/>
                </a:solidFill>
                <a:latin typeface="Arial" panose="020B0604020202020204" pitchFamily="34" charset="0"/>
              </a:rPr>
              <a:t>cyflwyniad</a:t>
            </a:r>
            <a:r>
              <a:rPr lang="en-US" sz="1800" dirty="0">
                <a:solidFill>
                  <a:srgbClr val="000000"/>
                </a:solidFill>
                <a:latin typeface="Arial" panose="020B0604020202020204" pitchFamily="34" charset="0"/>
              </a:rPr>
              <a:t> gyda PowerPoint, poster </a:t>
            </a:r>
            <a:r>
              <a:rPr lang="en-US" sz="1800" dirty="0" err="1">
                <a:solidFill>
                  <a:srgbClr val="000000"/>
                </a:solidFill>
                <a:latin typeface="Arial" panose="020B0604020202020204" pitchFamily="34" charset="0"/>
              </a:rPr>
              <a:t>academaidd</a:t>
            </a:r>
            <a:r>
              <a:rPr lang="en-US" sz="1800" dirty="0">
                <a:solidFill>
                  <a:srgbClr val="000000"/>
                </a:solidFill>
                <a:latin typeface="Arial" panose="020B0604020202020204" pitchFamily="34" charset="0"/>
              </a:rPr>
              <a:t> neu </a:t>
            </a:r>
            <a:r>
              <a:rPr lang="en-US" sz="1800" dirty="0" err="1">
                <a:solidFill>
                  <a:srgbClr val="000000"/>
                </a:solidFill>
                <a:latin typeface="Arial" panose="020B0604020202020204" pitchFamily="34" charset="0"/>
              </a:rPr>
              <a:t>fformat</a:t>
            </a:r>
            <a:r>
              <a:rPr lang="en-US" sz="1800" dirty="0">
                <a:solidFill>
                  <a:srgbClr val="000000"/>
                </a:solidFill>
                <a:latin typeface="Arial" panose="020B0604020202020204" pitchFamily="34" charset="0"/>
              </a:rPr>
              <a:t> arall wedi'i </a:t>
            </a:r>
            <a:r>
              <a:rPr lang="en-US" sz="1800" dirty="0" err="1">
                <a:solidFill>
                  <a:srgbClr val="000000"/>
                </a:solidFill>
                <a:latin typeface="Arial" panose="020B0604020202020204" pitchFamily="34" charset="0"/>
              </a:rPr>
              <a:t>drafod</a:t>
            </a:r>
            <a:r>
              <a:rPr lang="en-US" sz="1800" dirty="0">
                <a:solidFill>
                  <a:srgbClr val="000000"/>
                </a:solidFill>
                <a:latin typeface="Arial" panose="020B0604020202020204" pitchFamily="34" charset="0"/>
              </a:rPr>
              <a:t> a'i </a:t>
            </a:r>
            <a:r>
              <a:rPr lang="en-US" sz="1800" dirty="0" err="1">
                <a:solidFill>
                  <a:srgbClr val="000000"/>
                </a:solidFill>
                <a:latin typeface="Arial" panose="020B0604020202020204" pitchFamily="34" charset="0"/>
              </a:rPr>
              <a:t>gytuno</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gyda'ch</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darlithydd</a:t>
            </a:r>
            <a:r>
              <a:rPr lang="en-US" sz="1800" dirty="0">
                <a:solidFill>
                  <a:srgbClr val="000000"/>
                </a:solidFill>
                <a:latin typeface="Arial" panose="020B0604020202020204" pitchFamily="34" charset="0"/>
              </a:rPr>
              <a:t>. </a:t>
            </a:r>
            <a:endParaRPr lang="en-GB" altLang="en-US" sz="1800" dirty="0"/>
          </a:p>
          <a:p>
            <a:pPr marL="0" indent="0">
              <a:buNone/>
            </a:pPr>
            <a:endParaRPr lang="en-GB" dirty="0"/>
          </a:p>
        </p:txBody>
      </p:sp>
    </p:spTree>
    <p:extLst>
      <p:ext uri="{BB962C8B-B14F-4D97-AF65-F5344CB8AC3E}">
        <p14:creationId xmlns:p14="http://schemas.microsoft.com/office/powerpoint/2010/main" val="3728789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8F221-E08E-76B7-4E75-5E7AD50190D1}"/>
              </a:ext>
            </a:extLst>
          </p:cNvPr>
          <p:cNvSpPr>
            <a:spLocks noGrp="1"/>
          </p:cNvSpPr>
          <p:nvPr>
            <p:ph type="title"/>
          </p:nvPr>
        </p:nvSpPr>
        <p:spPr>
          <a:xfrm>
            <a:off x="133350" y="18473"/>
            <a:ext cx="7886700" cy="1325563"/>
          </a:xfrm>
        </p:spPr>
        <p:txBody>
          <a:bodyPr>
            <a:normAutofit/>
          </a:bodyPr>
          <a:lstStyle/>
          <a:p>
            <a:r>
              <a:rPr lang="en-GB" sz="4000" dirty="0">
                <a:solidFill>
                  <a:srgbClr val="0070C0"/>
                </a:solidFill>
              </a:rPr>
              <a:t>Key words</a:t>
            </a:r>
          </a:p>
        </p:txBody>
      </p:sp>
      <p:sp>
        <p:nvSpPr>
          <p:cNvPr id="3" name="Content Placeholder 2">
            <a:extLst>
              <a:ext uri="{FF2B5EF4-FFF2-40B4-BE49-F238E27FC236}">
                <a16:creationId xmlns:a16="http://schemas.microsoft.com/office/drawing/2014/main" id="{17FB456A-FF18-3BDC-1C39-54264805CB27}"/>
              </a:ext>
            </a:extLst>
          </p:cNvPr>
          <p:cNvSpPr>
            <a:spLocks noGrp="1"/>
          </p:cNvSpPr>
          <p:nvPr>
            <p:ph idx="1"/>
          </p:nvPr>
        </p:nvSpPr>
        <p:spPr>
          <a:xfrm>
            <a:off x="488950" y="977900"/>
            <a:ext cx="3824432" cy="4724399"/>
          </a:xfrm>
        </p:spPr>
        <p:txBody>
          <a:bodyPr>
            <a:normAutofit fontScale="85000" lnSpcReduction="20000"/>
          </a:bodyPr>
          <a:lstStyle/>
          <a:p>
            <a:r>
              <a:rPr lang="en-GB" dirty="0"/>
              <a:t>Power</a:t>
            </a:r>
          </a:p>
          <a:p>
            <a:r>
              <a:rPr lang="en-GB" dirty="0"/>
              <a:t>Foucault</a:t>
            </a:r>
          </a:p>
          <a:p>
            <a:r>
              <a:rPr lang="en-GB" dirty="0"/>
              <a:t>Intersectionality</a:t>
            </a:r>
          </a:p>
          <a:p>
            <a:r>
              <a:rPr lang="en-GB" dirty="0"/>
              <a:t>Anthropocene</a:t>
            </a:r>
          </a:p>
          <a:p>
            <a:r>
              <a:rPr lang="en-GB" dirty="0"/>
              <a:t>Communities</a:t>
            </a:r>
          </a:p>
          <a:p>
            <a:r>
              <a:rPr lang="en-GB" dirty="0"/>
              <a:t>Ecological</a:t>
            </a:r>
          </a:p>
          <a:p>
            <a:r>
              <a:rPr lang="en-GB" dirty="0"/>
              <a:t>Micro / macro (social constructionism)</a:t>
            </a:r>
          </a:p>
          <a:p>
            <a:r>
              <a:rPr lang="en-GB" dirty="0"/>
              <a:t>Bronfenbrenner</a:t>
            </a:r>
          </a:p>
          <a:p>
            <a:r>
              <a:rPr lang="en-GB" dirty="0"/>
              <a:t>Networked not nested</a:t>
            </a:r>
          </a:p>
          <a:p>
            <a:r>
              <a:rPr lang="en-GB" dirty="0"/>
              <a:t>The importance of time / chronosystem</a:t>
            </a:r>
          </a:p>
          <a:p>
            <a:r>
              <a:rPr lang="en-GB" dirty="0"/>
              <a:t>Neoliberalism</a:t>
            </a:r>
          </a:p>
          <a:p>
            <a:endParaRPr lang="en-GB" b="1" dirty="0"/>
          </a:p>
          <a:p>
            <a:endParaRPr lang="en-GB" b="1" dirty="0"/>
          </a:p>
          <a:p>
            <a:endParaRPr lang="en-GB" b="1" dirty="0"/>
          </a:p>
          <a:p>
            <a:endParaRPr lang="en-GB" b="1" dirty="0"/>
          </a:p>
          <a:p>
            <a:endParaRPr lang="en-GB" b="1" dirty="0"/>
          </a:p>
        </p:txBody>
      </p:sp>
      <p:sp>
        <p:nvSpPr>
          <p:cNvPr id="5" name="TextBox 4">
            <a:extLst>
              <a:ext uri="{FF2B5EF4-FFF2-40B4-BE49-F238E27FC236}">
                <a16:creationId xmlns:a16="http://schemas.microsoft.com/office/drawing/2014/main" id="{1F022C14-43A7-EFBD-FB1E-5F7634AFFE8F}"/>
              </a:ext>
            </a:extLst>
          </p:cNvPr>
          <p:cNvSpPr txBox="1"/>
          <p:nvPr/>
        </p:nvSpPr>
        <p:spPr>
          <a:xfrm>
            <a:off x="5410200" y="392791"/>
            <a:ext cx="3105727" cy="2492990"/>
          </a:xfrm>
          <a:prstGeom prst="rect">
            <a:avLst/>
          </a:prstGeom>
          <a:noFill/>
        </p:spPr>
        <p:txBody>
          <a:bodyPr wrap="square">
            <a:spAutoFit/>
          </a:bodyPr>
          <a:lstStyle/>
          <a:p>
            <a:pPr marL="0" indent="0">
              <a:buNone/>
            </a:pPr>
            <a:r>
              <a:rPr lang="en-GB" sz="3600" b="1" dirty="0">
                <a:solidFill>
                  <a:srgbClr val="FF0000"/>
                </a:solidFill>
                <a:latin typeface="+mj-lt"/>
              </a:rPr>
              <a:t>New words:</a:t>
            </a:r>
          </a:p>
          <a:p>
            <a:pPr marL="0" indent="0">
              <a:buNone/>
            </a:pPr>
            <a:endParaRPr lang="en-GB" sz="2400" b="1" dirty="0">
              <a:solidFill>
                <a:srgbClr val="FF0000"/>
              </a:solidFill>
            </a:endParaRPr>
          </a:p>
          <a:p>
            <a:pPr marL="285750" indent="-285750">
              <a:buFont typeface="Arial" panose="020B0604020202020204" pitchFamily="34" charset="0"/>
              <a:buChar char="•"/>
            </a:pPr>
            <a:r>
              <a:rPr lang="en-GB" sz="2400" dirty="0"/>
              <a:t>Wicked problems</a:t>
            </a:r>
          </a:p>
          <a:p>
            <a:pPr marL="285750" indent="-285750">
              <a:buFont typeface="Arial" panose="020B0604020202020204" pitchFamily="34" charset="0"/>
              <a:buChar char="•"/>
            </a:pPr>
            <a:r>
              <a:rPr lang="en-GB" sz="2400" dirty="0"/>
              <a:t>Complexity</a:t>
            </a:r>
          </a:p>
          <a:p>
            <a:pPr marL="285750" indent="-285750">
              <a:buFont typeface="Arial" panose="020B0604020202020204" pitchFamily="34" charset="0"/>
              <a:buChar char="•"/>
            </a:pPr>
            <a:r>
              <a:rPr lang="en-GB" sz="2400" dirty="0"/>
              <a:t>Value divergence</a:t>
            </a:r>
          </a:p>
          <a:p>
            <a:pPr marL="285750" indent="-285750">
              <a:buFont typeface="Arial" panose="020B0604020202020204" pitchFamily="34" charset="0"/>
              <a:buChar char="•"/>
            </a:pPr>
            <a:r>
              <a:rPr lang="en-GB" sz="2400" dirty="0"/>
              <a:t>Systems thinking</a:t>
            </a:r>
          </a:p>
        </p:txBody>
      </p:sp>
    </p:spTree>
    <p:extLst>
      <p:ext uri="{BB962C8B-B14F-4D97-AF65-F5344CB8AC3E}">
        <p14:creationId xmlns:p14="http://schemas.microsoft.com/office/powerpoint/2010/main" val="208164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EC976-3D48-6669-6514-8244E671F8ED}"/>
              </a:ext>
            </a:extLst>
          </p:cNvPr>
          <p:cNvSpPr>
            <a:spLocks noGrp="1"/>
          </p:cNvSpPr>
          <p:nvPr>
            <p:ph type="title"/>
          </p:nvPr>
        </p:nvSpPr>
        <p:spPr>
          <a:xfrm>
            <a:off x="240723" y="-78221"/>
            <a:ext cx="7886700" cy="1325563"/>
          </a:xfrm>
        </p:spPr>
        <p:txBody>
          <a:bodyPr>
            <a:normAutofit/>
          </a:bodyPr>
          <a:lstStyle/>
          <a:p>
            <a:r>
              <a:rPr lang="en-GB" sz="3600" dirty="0">
                <a:solidFill>
                  <a:srgbClr val="0070C0"/>
                </a:solidFill>
              </a:rPr>
              <a:t>Geiriau allweddol:            </a:t>
            </a:r>
            <a:r>
              <a:rPr lang="en-GB" sz="3600" b="1" dirty="0">
                <a:solidFill>
                  <a:srgbClr val="FF0000"/>
                </a:solidFill>
              </a:rPr>
              <a:t>Geiriau newydd:</a:t>
            </a:r>
          </a:p>
        </p:txBody>
      </p:sp>
      <p:sp>
        <p:nvSpPr>
          <p:cNvPr id="3" name="Content Placeholder 2">
            <a:extLst>
              <a:ext uri="{FF2B5EF4-FFF2-40B4-BE49-F238E27FC236}">
                <a16:creationId xmlns:a16="http://schemas.microsoft.com/office/drawing/2014/main" id="{B8FA5342-99DD-C421-4B50-F8A24A526D6D}"/>
              </a:ext>
            </a:extLst>
          </p:cNvPr>
          <p:cNvSpPr>
            <a:spLocks noGrp="1"/>
          </p:cNvSpPr>
          <p:nvPr>
            <p:ph idx="1"/>
          </p:nvPr>
        </p:nvSpPr>
        <p:spPr>
          <a:xfrm>
            <a:off x="517814" y="948171"/>
            <a:ext cx="3804805" cy="3640897"/>
          </a:xfrm>
        </p:spPr>
        <p:txBody>
          <a:bodyPr>
            <a:noAutofit/>
          </a:bodyPr>
          <a:lstStyle/>
          <a:p>
            <a:r>
              <a:rPr lang="en-GB" sz="2000" dirty="0" err="1"/>
              <a:t>Pwer</a:t>
            </a:r>
            <a:endParaRPr lang="en-GB" sz="2000" dirty="0"/>
          </a:p>
          <a:p>
            <a:r>
              <a:rPr lang="en-GB" sz="2000" dirty="0"/>
              <a:t>Foucault</a:t>
            </a:r>
          </a:p>
          <a:p>
            <a:r>
              <a:rPr lang="en-GB" sz="2000" dirty="0" err="1"/>
              <a:t>Croestoriad</a:t>
            </a:r>
            <a:endParaRPr lang="en-GB" sz="2000" dirty="0"/>
          </a:p>
          <a:p>
            <a:r>
              <a:rPr lang="en-GB" sz="2000" dirty="0" err="1"/>
              <a:t>Anthroposen</a:t>
            </a:r>
            <a:endParaRPr lang="en-GB" sz="2000" dirty="0"/>
          </a:p>
          <a:p>
            <a:r>
              <a:rPr lang="en-GB" sz="2000" dirty="0" err="1"/>
              <a:t>Cymunedau</a:t>
            </a:r>
            <a:endParaRPr lang="en-GB" sz="2000" dirty="0"/>
          </a:p>
          <a:p>
            <a:r>
              <a:rPr lang="en-GB" sz="2000" dirty="0" err="1"/>
              <a:t>Ecolegol</a:t>
            </a:r>
            <a:endParaRPr lang="en-GB" sz="2000" dirty="0"/>
          </a:p>
          <a:p>
            <a:r>
              <a:rPr lang="en-GB" sz="2000" dirty="0"/>
              <a:t>Micro / macro (</a:t>
            </a:r>
            <a:r>
              <a:rPr lang="en-GB" sz="2000" dirty="0" err="1"/>
              <a:t>adeiladwaith</a:t>
            </a:r>
            <a:r>
              <a:rPr lang="en-GB" sz="2000" dirty="0"/>
              <a:t> cymdeithasol)</a:t>
            </a:r>
          </a:p>
          <a:p>
            <a:r>
              <a:rPr lang="en-GB" sz="2000" dirty="0"/>
              <a:t>Bronfenbrenner</a:t>
            </a:r>
          </a:p>
          <a:p>
            <a:r>
              <a:rPr lang="en-GB" sz="2000" dirty="0"/>
              <a:t>Wedi'i </a:t>
            </a:r>
            <a:r>
              <a:rPr lang="en-GB" sz="2000" dirty="0" err="1"/>
              <a:t>rwydweithio</a:t>
            </a:r>
            <a:r>
              <a:rPr lang="en-GB" sz="2000" dirty="0"/>
              <a:t> nid </a:t>
            </a:r>
            <a:r>
              <a:rPr lang="en-GB" sz="2000" dirty="0" err="1"/>
              <a:t>nythu</a:t>
            </a:r>
            <a:endParaRPr lang="en-GB" sz="2000" dirty="0"/>
          </a:p>
          <a:p>
            <a:r>
              <a:rPr lang="en-GB" sz="2000" dirty="0" err="1"/>
              <a:t>Pwysigrwydd</a:t>
            </a:r>
            <a:r>
              <a:rPr lang="en-GB" sz="2000" dirty="0"/>
              <a:t> amser / chronosystem</a:t>
            </a:r>
          </a:p>
          <a:p>
            <a:r>
              <a:rPr lang="en-GB" sz="2000" dirty="0" err="1"/>
              <a:t>Neoryddfrydiaeth</a:t>
            </a:r>
            <a:endParaRPr lang="en-GB" sz="2000" dirty="0"/>
          </a:p>
        </p:txBody>
      </p:sp>
      <p:sp>
        <p:nvSpPr>
          <p:cNvPr id="5" name="TextBox 4">
            <a:extLst>
              <a:ext uri="{FF2B5EF4-FFF2-40B4-BE49-F238E27FC236}">
                <a16:creationId xmlns:a16="http://schemas.microsoft.com/office/drawing/2014/main" id="{3A48F112-61DD-7107-A174-3F7847794506}"/>
              </a:ext>
            </a:extLst>
          </p:cNvPr>
          <p:cNvSpPr txBox="1"/>
          <p:nvPr/>
        </p:nvSpPr>
        <p:spPr>
          <a:xfrm>
            <a:off x="5008419" y="948171"/>
            <a:ext cx="3347604" cy="1711366"/>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err="1"/>
              <a:t>Problemau</a:t>
            </a:r>
            <a:r>
              <a:rPr lang="en-GB" dirty="0"/>
              <a:t> </a:t>
            </a:r>
            <a:r>
              <a:rPr lang="en-GB" dirty="0" err="1"/>
              <a:t>drygionus</a:t>
            </a:r>
            <a:endParaRPr lang="en-GB" dirty="0"/>
          </a:p>
          <a:p>
            <a:pPr marL="285750" indent="-285750">
              <a:lnSpc>
                <a:spcPct val="150000"/>
              </a:lnSpc>
              <a:buFont typeface="Arial" panose="020B0604020202020204" pitchFamily="34" charset="0"/>
              <a:buChar char="•"/>
            </a:pPr>
            <a:r>
              <a:rPr lang="en-GB" dirty="0" err="1"/>
              <a:t>Cymhlethdod</a:t>
            </a:r>
            <a:endParaRPr lang="en-GB" dirty="0"/>
          </a:p>
          <a:p>
            <a:pPr marL="285750" indent="-285750">
              <a:lnSpc>
                <a:spcPct val="150000"/>
              </a:lnSpc>
              <a:buFont typeface="Arial" panose="020B0604020202020204" pitchFamily="34" charset="0"/>
              <a:buChar char="•"/>
            </a:pPr>
            <a:r>
              <a:rPr lang="en-GB" dirty="0" err="1"/>
              <a:t>Gwahaniaeth</a:t>
            </a:r>
            <a:r>
              <a:rPr lang="en-GB" dirty="0"/>
              <a:t> </a:t>
            </a:r>
            <a:r>
              <a:rPr lang="en-GB" dirty="0" err="1"/>
              <a:t>gwerth</a:t>
            </a:r>
            <a:endParaRPr lang="en-GB" dirty="0"/>
          </a:p>
          <a:p>
            <a:pPr marL="285750" indent="-285750">
              <a:lnSpc>
                <a:spcPct val="150000"/>
              </a:lnSpc>
              <a:buFont typeface="Arial" panose="020B0604020202020204" pitchFamily="34" charset="0"/>
              <a:buChar char="•"/>
            </a:pPr>
            <a:r>
              <a:rPr lang="en-GB" dirty="0"/>
              <a:t>Meddwl trwy systemau</a:t>
            </a:r>
          </a:p>
        </p:txBody>
      </p:sp>
    </p:spTree>
    <p:extLst>
      <p:ext uri="{BB962C8B-B14F-4D97-AF65-F5344CB8AC3E}">
        <p14:creationId xmlns:p14="http://schemas.microsoft.com/office/powerpoint/2010/main" val="4291595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50F10459-395A-F8B9-374B-74E159A0F225}"/>
              </a:ext>
            </a:extLst>
          </p:cNvPr>
          <p:cNvGraphicFramePr>
            <a:graphicFrameLocks noGrp="1"/>
          </p:cNvGraphicFramePr>
          <p:nvPr>
            <p:ph idx="1"/>
            <p:extLst>
              <p:ext uri="{D42A27DB-BD31-4B8C-83A1-F6EECF244321}">
                <p14:modId xmlns:p14="http://schemas.microsoft.com/office/powerpoint/2010/main" val="2931219940"/>
              </p:ext>
            </p:extLst>
          </p:nvPr>
        </p:nvGraphicFramePr>
        <p:xfrm>
          <a:off x="333086" y="320098"/>
          <a:ext cx="8247495" cy="328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30" name="Picture 6" descr="Muslim thinking Vectors &amp; Illustrations for Free Download | Freepik">
            <a:extLst>
              <a:ext uri="{FF2B5EF4-FFF2-40B4-BE49-F238E27FC236}">
                <a16:creationId xmlns:a16="http://schemas.microsoft.com/office/drawing/2014/main" id="{B059247D-B458-66E5-497D-930726829E0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42602" y="3327400"/>
            <a:ext cx="2602634" cy="2602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0996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2">
            <a:extLst>
              <a:ext uri="{FF2B5EF4-FFF2-40B4-BE49-F238E27FC236}">
                <a16:creationId xmlns:a16="http://schemas.microsoft.com/office/drawing/2014/main" id="{A7B69F5E-09A0-B9C1-DAFD-5B3CA8F0496B}"/>
              </a:ext>
            </a:extLst>
          </p:cNvPr>
          <p:cNvGraphicFramePr>
            <a:graphicFrameLocks noGrp="1"/>
          </p:cNvGraphicFramePr>
          <p:nvPr>
            <p:ph idx="1"/>
            <p:extLst>
              <p:ext uri="{D42A27DB-BD31-4B8C-83A1-F6EECF244321}">
                <p14:modId xmlns:p14="http://schemas.microsoft.com/office/powerpoint/2010/main" val="1898129869"/>
              </p:ext>
            </p:extLst>
          </p:nvPr>
        </p:nvGraphicFramePr>
        <p:xfrm>
          <a:off x="628650" y="246207"/>
          <a:ext cx="8007350" cy="3640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6" descr="A person with a scarf and question marks above her face&#10;&#10;Description automatically generated">
            <a:extLst>
              <a:ext uri="{FF2B5EF4-FFF2-40B4-BE49-F238E27FC236}">
                <a16:creationId xmlns:a16="http://schemas.microsoft.com/office/drawing/2014/main" id="{161DAC8A-149B-4DC1-A430-0A6EDA09755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42602" y="3327400"/>
            <a:ext cx="2602634" cy="2602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4957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31EBA-ED8F-E98B-74C8-DCB893E401F8}"/>
              </a:ext>
            </a:extLst>
          </p:cNvPr>
          <p:cNvSpPr>
            <a:spLocks noGrp="1"/>
          </p:cNvSpPr>
          <p:nvPr>
            <p:ph type="title"/>
          </p:nvPr>
        </p:nvSpPr>
        <p:spPr>
          <a:xfrm>
            <a:off x="273357" y="142832"/>
            <a:ext cx="7886700" cy="994172"/>
          </a:xfrm>
        </p:spPr>
        <p:txBody>
          <a:bodyPr>
            <a:normAutofit/>
          </a:bodyPr>
          <a:lstStyle/>
          <a:p>
            <a:r>
              <a:rPr lang="en-GB" sz="2400" b="1" dirty="0" err="1">
                <a:latin typeface="+mn-lt"/>
              </a:rPr>
              <a:t>Problemau</a:t>
            </a:r>
            <a:r>
              <a:rPr lang="en-GB" sz="2400" b="1" dirty="0">
                <a:latin typeface="+mn-lt"/>
              </a:rPr>
              <a:t> </a:t>
            </a:r>
            <a:r>
              <a:rPr lang="en-GB" sz="2400" b="1" dirty="0" err="1">
                <a:latin typeface="+mn-lt"/>
              </a:rPr>
              <a:t>drygionus</a:t>
            </a:r>
            <a:r>
              <a:rPr lang="en-GB" sz="2400" b="1" dirty="0">
                <a:latin typeface="+mn-lt"/>
              </a:rPr>
              <a:t> – </a:t>
            </a:r>
            <a:r>
              <a:rPr lang="en-GB" sz="2400" b="1" dirty="0" err="1">
                <a:latin typeface="+mn-lt"/>
              </a:rPr>
              <a:t>beth</a:t>
            </a:r>
            <a:r>
              <a:rPr lang="en-GB" sz="2400" b="1" dirty="0">
                <a:latin typeface="+mn-lt"/>
              </a:rPr>
              <a:t> </a:t>
            </a:r>
            <a:r>
              <a:rPr lang="en-GB" sz="2400" b="1" dirty="0" err="1">
                <a:latin typeface="+mn-lt"/>
              </a:rPr>
              <a:t>ydyn</a:t>
            </a:r>
            <a:r>
              <a:rPr lang="en-GB" sz="2400" b="1" dirty="0">
                <a:latin typeface="+mn-lt"/>
              </a:rPr>
              <a:t> </a:t>
            </a:r>
            <a:r>
              <a:rPr lang="en-GB" sz="2400" b="1" dirty="0" err="1">
                <a:latin typeface="+mn-lt"/>
              </a:rPr>
              <a:t>nhw</a:t>
            </a:r>
            <a:r>
              <a:rPr lang="en-GB" sz="2400" b="1" dirty="0">
                <a:latin typeface="+mn-lt"/>
              </a:rPr>
              <a:t>?</a:t>
            </a:r>
          </a:p>
        </p:txBody>
      </p:sp>
      <p:sp>
        <p:nvSpPr>
          <p:cNvPr id="3" name="Content Placeholder 2">
            <a:extLst>
              <a:ext uri="{FF2B5EF4-FFF2-40B4-BE49-F238E27FC236}">
                <a16:creationId xmlns:a16="http://schemas.microsoft.com/office/drawing/2014/main" id="{5EF372C8-E8BE-66DB-D1B7-602FBDE8395B}"/>
              </a:ext>
            </a:extLst>
          </p:cNvPr>
          <p:cNvSpPr>
            <a:spLocks noGrp="1"/>
          </p:cNvSpPr>
          <p:nvPr>
            <p:ph idx="1"/>
          </p:nvPr>
        </p:nvSpPr>
        <p:spPr>
          <a:xfrm>
            <a:off x="273357" y="1385455"/>
            <a:ext cx="4483370" cy="3725898"/>
          </a:xfrm>
        </p:spPr>
        <p:txBody>
          <a:bodyPr>
            <a:normAutofit fontScale="62500" lnSpcReduction="20000"/>
          </a:bodyPr>
          <a:lstStyle/>
          <a:p>
            <a:r>
              <a:rPr lang="en-GB" sz="2900" dirty="0"/>
              <a:t>Ym 1973, </a:t>
            </a:r>
            <a:r>
              <a:rPr lang="en-GB" sz="2900" dirty="0" err="1"/>
              <a:t>cyflwynodd</a:t>
            </a:r>
            <a:r>
              <a:rPr lang="en-GB" sz="2900" dirty="0"/>
              <a:t> y </a:t>
            </a:r>
            <a:r>
              <a:rPr lang="en-GB" sz="2900" dirty="0" err="1"/>
              <a:t>damcaniaethwyr</a:t>
            </a:r>
            <a:r>
              <a:rPr lang="en-GB" sz="2900" dirty="0"/>
              <a:t> </a:t>
            </a:r>
            <a:r>
              <a:rPr lang="en-GB" sz="2900" dirty="0" err="1"/>
              <a:t>dylunio</a:t>
            </a:r>
            <a:r>
              <a:rPr lang="en-GB" sz="2900" dirty="0"/>
              <a:t> Horst Rittel a Melvin Webber y term "problem </a:t>
            </a:r>
            <a:r>
              <a:rPr lang="en-GB" sz="2900" dirty="0" err="1"/>
              <a:t>ddrwg</a:t>
            </a:r>
            <a:r>
              <a:rPr lang="en-GB" sz="2900" dirty="0"/>
              <a:t>" er mwyn </a:t>
            </a:r>
            <a:r>
              <a:rPr lang="en-GB" sz="2900" dirty="0" err="1"/>
              <a:t>tynnu</a:t>
            </a:r>
            <a:r>
              <a:rPr lang="en-GB" sz="2900" dirty="0"/>
              <a:t> </a:t>
            </a:r>
            <a:r>
              <a:rPr lang="en-GB" sz="2900" dirty="0" err="1"/>
              <a:t>sylw</a:t>
            </a:r>
            <a:r>
              <a:rPr lang="en-GB" sz="2900" dirty="0"/>
              <a:t> at y </a:t>
            </a:r>
            <a:r>
              <a:rPr lang="en-GB" sz="2900" dirty="0" err="1"/>
              <a:t>cymhlethdodau</a:t>
            </a:r>
            <a:r>
              <a:rPr lang="en-GB" sz="2900" dirty="0"/>
              <a:t> a'r </a:t>
            </a:r>
            <a:r>
              <a:rPr lang="en-GB" sz="2900" dirty="0" err="1"/>
              <a:t>heriau</a:t>
            </a:r>
            <a:r>
              <a:rPr lang="en-GB" sz="2900" dirty="0"/>
              <a:t> o </a:t>
            </a:r>
            <a:r>
              <a:rPr lang="en-GB" sz="2900" dirty="0" err="1"/>
              <a:t>fynd</a:t>
            </a:r>
            <a:r>
              <a:rPr lang="en-GB" sz="2900" dirty="0"/>
              <a:t> i'r </a:t>
            </a:r>
            <a:r>
              <a:rPr lang="en-GB" sz="2900" dirty="0" err="1"/>
              <a:t>afael</a:t>
            </a:r>
            <a:r>
              <a:rPr lang="en-GB" sz="2900" dirty="0"/>
              <a:t> â </a:t>
            </a:r>
            <a:r>
              <a:rPr lang="en-GB" sz="2900" dirty="0" err="1"/>
              <a:t>phroblemau</a:t>
            </a:r>
            <a:r>
              <a:rPr lang="en-GB" sz="2900" dirty="0"/>
              <a:t> cynllunio a pholisi cymdeithasol</a:t>
            </a:r>
          </a:p>
          <a:p>
            <a:pPr marL="0" indent="0">
              <a:buNone/>
            </a:pPr>
            <a:endParaRPr lang="en-GB" sz="2900" dirty="0"/>
          </a:p>
          <a:p>
            <a:r>
              <a:rPr lang="en-GB" sz="2900" dirty="0"/>
              <a:t>Yn wahanol i </a:t>
            </a:r>
            <a:r>
              <a:rPr lang="en-GB" sz="2900" dirty="0" err="1"/>
              <a:t>broblemau</a:t>
            </a:r>
            <a:r>
              <a:rPr lang="en-GB" sz="2900" dirty="0"/>
              <a:t> o </a:t>
            </a:r>
            <a:r>
              <a:rPr lang="en-GB" sz="2900" dirty="0" err="1"/>
              <a:t>mathemateg</a:t>
            </a:r>
            <a:r>
              <a:rPr lang="en-GB" sz="2900" dirty="0"/>
              <a:t> a </a:t>
            </a:r>
            <a:r>
              <a:rPr lang="en-GB" sz="2900" dirty="0" err="1"/>
              <a:t>gwyddbwyll</a:t>
            </a:r>
            <a:r>
              <a:rPr lang="en-GB" sz="2900" dirty="0"/>
              <a:t>, mae </a:t>
            </a:r>
            <a:r>
              <a:rPr lang="en-GB" sz="2900" dirty="0" err="1"/>
              <a:t>problemau</a:t>
            </a:r>
            <a:r>
              <a:rPr lang="en-GB" sz="2900" dirty="0"/>
              <a:t> </a:t>
            </a:r>
            <a:r>
              <a:rPr lang="en-GB" sz="2900" dirty="0" err="1"/>
              <a:t>drygionus</a:t>
            </a:r>
            <a:r>
              <a:rPr lang="en-GB" sz="2900" dirty="0"/>
              <a:t> polisi ac ymarfer cymdeithasol yn </a:t>
            </a:r>
            <a:r>
              <a:rPr lang="en-GB" sz="2900" dirty="0" err="1"/>
              <a:t>aml</a:t>
            </a:r>
            <a:r>
              <a:rPr lang="en-GB" sz="2900" dirty="0"/>
              <a:t> yn brin o </a:t>
            </a:r>
            <a:r>
              <a:rPr lang="en-GB" sz="2900" dirty="0" err="1"/>
              <a:t>eglurder</a:t>
            </a:r>
            <a:r>
              <a:rPr lang="en-GB" sz="2900" dirty="0"/>
              <a:t> yn eu nodau a'u </a:t>
            </a:r>
            <a:r>
              <a:rPr lang="en-GB" sz="2900" dirty="0" err="1"/>
              <a:t>hatebion</a:t>
            </a:r>
            <a:r>
              <a:rPr lang="en-GB" sz="2900" dirty="0"/>
              <a:t>.</a:t>
            </a:r>
          </a:p>
          <a:p>
            <a:endParaRPr lang="en-GB" sz="2900" dirty="0"/>
          </a:p>
          <a:p>
            <a:r>
              <a:rPr lang="en-GB" sz="2900" dirty="0"/>
              <a:t>Mae </a:t>
            </a:r>
            <a:r>
              <a:rPr lang="en-GB" sz="2900" dirty="0" err="1"/>
              <a:t>cyfyngiadau’r</a:t>
            </a:r>
            <a:r>
              <a:rPr lang="en-GB" sz="2900" dirty="0"/>
              <a:t> </a:t>
            </a:r>
            <a:r>
              <a:rPr lang="en-GB" sz="2900" dirty="0" err="1"/>
              <a:t>byd</a:t>
            </a:r>
            <a:r>
              <a:rPr lang="en-GB" sz="2900" dirty="0"/>
              <a:t> go </a:t>
            </a:r>
            <a:r>
              <a:rPr lang="en-GB" sz="2900" dirty="0" err="1"/>
              <a:t>iawn</a:t>
            </a:r>
            <a:r>
              <a:rPr lang="en-GB" sz="2900" dirty="0"/>
              <a:t> yn golygu ein bod yn </a:t>
            </a:r>
            <a:r>
              <a:rPr lang="en-GB" sz="2900" dirty="0" err="1"/>
              <a:t>tueddu</a:t>
            </a:r>
            <a:r>
              <a:rPr lang="en-GB" sz="2900" dirty="0"/>
              <a:t> i </a:t>
            </a:r>
            <a:r>
              <a:rPr lang="en-GB" sz="2900" dirty="0" err="1"/>
              <a:t>ymdrin</a:t>
            </a:r>
            <a:r>
              <a:rPr lang="en-GB" sz="2900" dirty="0"/>
              <a:t> â </a:t>
            </a:r>
            <a:r>
              <a:rPr lang="en-GB" sz="2900" dirty="0" err="1"/>
              <a:t>phroblemau</a:t>
            </a:r>
            <a:r>
              <a:rPr lang="en-GB" sz="2900" dirty="0"/>
              <a:t> cymdeithasol o </a:t>
            </a:r>
            <a:r>
              <a:rPr lang="en-GB" sz="2900" dirty="0" err="1"/>
              <a:t>safbwynt</a:t>
            </a:r>
            <a:r>
              <a:rPr lang="en-GB" sz="2900" dirty="0"/>
              <a:t> neu </a:t>
            </a:r>
            <a:r>
              <a:rPr lang="en-GB" sz="2900" dirty="0" err="1"/>
              <a:t>ideoleg</a:t>
            </a:r>
            <a:r>
              <a:rPr lang="en-GB" sz="2900" dirty="0"/>
              <a:t> </a:t>
            </a:r>
            <a:r>
              <a:rPr lang="en-GB" sz="2900" dirty="0" err="1"/>
              <a:t>benodol</a:t>
            </a:r>
            <a:r>
              <a:rPr lang="en-GB" sz="2900" dirty="0"/>
              <a:t>.</a:t>
            </a:r>
          </a:p>
          <a:p>
            <a:endParaRPr lang="en-GB" dirty="0">
              <a:latin typeface="+mj-lt"/>
            </a:endParaRPr>
          </a:p>
        </p:txBody>
      </p:sp>
      <p:pic>
        <p:nvPicPr>
          <p:cNvPr id="4" name="Picture 2" descr="The wicked problem in general practice • The Medical Republic">
            <a:extLst>
              <a:ext uri="{FF2B5EF4-FFF2-40B4-BE49-F238E27FC236}">
                <a16:creationId xmlns:a16="http://schemas.microsoft.com/office/drawing/2014/main" id="{AAB525FD-E774-6602-B064-8E7BFB01AB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746647"/>
            <a:ext cx="4293527" cy="3291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0467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0E321-DF7E-2EF7-849B-3958E9C8FD32}"/>
              </a:ext>
              <a:ext uri="{C183D7F6-B498-43B3-948B-1728B52AA6E4}">
                <adec:decorative xmlns:adec="http://schemas.microsoft.com/office/drawing/2017/decorative" val="1"/>
              </a:ext>
            </a:extLst>
          </p:cNvPr>
          <p:cNvSpPr>
            <a:spLocks noGrp="1"/>
          </p:cNvSpPr>
          <p:nvPr>
            <p:ph type="title"/>
          </p:nvPr>
        </p:nvSpPr>
        <p:spPr>
          <a:xfrm>
            <a:off x="185304" y="75786"/>
            <a:ext cx="7886700" cy="1325563"/>
          </a:xfrm>
        </p:spPr>
        <p:txBody>
          <a:bodyPr>
            <a:normAutofit/>
          </a:bodyPr>
          <a:lstStyle/>
          <a:p>
            <a:r>
              <a:rPr lang="en-GB" sz="3200" b="1" dirty="0">
                <a:solidFill>
                  <a:srgbClr val="0070C0"/>
                </a:solidFill>
              </a:rPr>
              <a:t>Wicked problems - what are they?</a:t>
            </a:r>
          </a:p>
        </p:txBody>
      </p:sp>
      <p:sp>
        <p:nvSpPr>
          <p:cNvPr id="3" name="Content Placeholder 2">
            <a:extLst>
              <a:ext uri="{FF2B5EF4-FFF2-40B4-BE49-F238E27FC236}">
                <a16:creationId xmlns:a16="http://schemas.microsoft.com/office/drawing/2014/main" id="{6895E45F-573C-FC72-FDB3-D03C27E0920B}"/>
              </a:ext>
            </a:extLst>
          </p:cNvPr>
          <p:cNvSpPr>
            <a:spLocks noGrp="1"/>
          </p:cNvSpPr>
          <p:nvPr>
            <p:ph sz="half" idx="1"/>
          </p:nvPr>
        </p:nvSpPr>
        <p:spPr>
          <a:xfrm>
            <a:off x="364244" y="1256145"/>
            <a:ext cx="5177573" cy="4214649"/>
          </a:xfrm>
        </p:spPr>
        <p:txBody>
          <a:bodyPr>
            <a:normAutofit fontScale="70000" lnSpcReduction="20000"/>
          </a:bodyPr>
          <a:lstStyle/>
          <a:p>
            <a:endParaRPr lang="en-GB" b="0" i="0" dirty="0">
              <a:solidFill>
                <a:srgbClr val="0070C0"/>
              </a:solidFill>
              <a:effectLst/>
            </a:endParaRPr>
          </a:p>
          <a:p>
            <a:r>
              <a:rPr lang="en-GB" b="0" i="0" dirty="0">
                <a:solidFill>
                  <a:srgbClr val="0070C0"/>
                </a:solidFill>
                <a:effectLst/>
              </a:rPr>
              <a:t>In 1973, design theorists Horst Rittel and Melvin Webber introduced the term "wicked problem" in order to draw attention to the complexities and challenges of addressing planning and social policy problems</a:t>
            </a:r>
          </a:p>
          <a:p>
            <a:pPr marL="0" indent="0">
              <a:buNone/>
            </a:pPr>
            <a:endParaRPr lang="en-GB" dirty="0">
              <a:solidFill>
                <a:srgbClr val="0070C0"/>
              </a:solidFill>
            </a:endParaRPr>
          </a:p>
          <a:p>
            <a:r>
              <a:rPr lang="en-GB" b="0" i="0" dirty="0">
                <a:solidFill>
                  <a:srgbClr val="0070C0"/>
                </a:solidFill>
                <a:effectLst/>
              </a:rPr>
              <a:t>Unlike the tame problems of mathematics and chess, the wicked problems of social policy and practice often lack clarity in both their aims and solutions. </a:t>
            </a:r>
          </a:p>
          <a:p>
            <a:endParaRPr lang="en-GB" dirty="0">
              <a:solidFill>
                <a:srgbClr val="0070C0"/>
              </a:solidFill>
            </a:endParaRPr>
          </a:p>
          <a:p>
            <a:r>
              <a:rPr lang="en-GB" dirty="0">
                <a:solidFill>
                  <a:srgbClr val="0070C0"/>
                </a:solidFill>
              </a:rPr>
              <a:t>Real world constraints mean </a:t>
            </a:r>
            <a:r>
              <a:rPr lang="en-GB" i="1" dirty="0">
                <a:solidFill>
                  <a:srgbClr val="0070C0"/>
                </a:solidFill>
              </a:rPr>
              <a:t>we</a:t>
            </a:r>
            <a:r>
              <a:rPr lang="en-GB" dirty="0">
                <a:solidFill>
                  <a:srgbClr val="0070C0"/>
                </a:solidFill>
              </a:rPr>
              <a:t> tend to approach social problems from a particular perspective or ideology.  </a:t>
            </a:r>
          </a:p>
          <a:p>
            <a:endParaRPr lang="en-GB" dirty="0">
              <a:solidFill>
                <a:srgbClr val="0070C0"/>
              </a:solidFill>
            </a:endParaRPr>
          </a:p>
          <a:p>
            <a:endParaRPr lang="en-GB" dirty="0"/>
          </a:p>
        </p:txBody>
      </p:sp>
      <p:pic>
        <p:nvPicPr>
          <p:cNvPr id="1026" name="Picture 2">
            <a:extLst>
              <a:ext uri="{FF2B5EF4-FFF2-40B4-BE49-F238E27FC236}">
                <a16:creationId xmlns:a16="http://schemas.microsoft.com/office/drawing/2014/main" id="{AD9F972F-F7AE-6675-58F1-E9E407E4C80D}"/>
              </a:ext>
              <a:ext uri="{C183D7F6-B498-43B3-948B-1728B52AA6E4}">
                <adec:decorative xmlns:adec="http://schemas.microsoft.com/office/drawing/2017/decorative" val="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463478" y="2042260"/>
            <a:ext cx="3680522" cy="2457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781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diagram of a problem">
            <a:extLst>
              <a:ext uri="{FF2B5EF4-FFF2-40B4-BE49-F238E27FC236}">
                <a16:creationId xmlns:a16="http://schemas.microsoft.com/office/drawing/2014/main" id="{9361EB25-BDD7-6A71-0CA6-0CC3827EA285}"/>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260615" y="108906"/>
            <a:ext cx="4682836" cy="5774658"/>
          </a:xfrm>
        </p:spPr>
      </p:pic>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a:xfrm>
            <a:off x="107783" y="636291"/>
            <a:ext cx="3886200" cy="3263504"/>
          </a:xfrm>
        </p:spPr>
        <p:txBody>
          <a:bodyPr>
            <a:noAutofit/>
          </a:bodyPr>
          <a:lstStyle/>
          <a:p>
            <a:pPr>
              <a:lnSpc>
                <a:spcPct val="100000"/>
              </a:lnSpc>
            </a:pPr>
            <a:r>
              <a:rPr lang="en-GB" sz="1600" dirty="0" err="1"/>
              <a:t>problemau</a:t>
            </a:r>
            <a:r>
              <a:rPr lang="en-GB" sz="1600" dirty="0"/>
              <a:t> </a:t>
            </a:r>
            <a:r>
              <a:rPr lang="en-GB" sz="1600" dirty="0" err="1"/>
              <a:t>byth</a:t>
            </a:r>
            <a:r>
              <a:rPr lang="en-GB" sz="1600" dirty="0"/>
              <a:t> yn cael eu </a:t>
            </a:r>
            <a:r>
              <a:rPr lang="en-GB" sz="1600" dirty="0" err="1"/>
              <a:t>datrys</a:t>
            </a:r>
            <a:r>
              <a:rPr lang="en-GB" sz="1600" dirty="0"/>
              <a:t> yn </a:t>
            </a:r>
            <a:r>
              <a:rPr lang="en-GB" sz="1600" dirty="0" err="1"/>
              <a:t>llwyr</a:t>
            </a:r>
            <a:endParaRPr lang="en-GB" sz="1600" dirty="0"/>
          </a:p>
          <a:p>
            <a:pPr>
              <a:lnSpc>
                <a:spcPct val="100000"/>
              </a:lnSpc>
            </a:pPr>
            <a:r>
              <a:rPr lang="en-GB" sz="1600" dirty="0"/>
              <a:t>mae pob problem yn unigryw</a:t>
            </a:r>
          </a:p>
          <a:p>
            <a:pPr>
              <a:lnSpc>
                <a:spcPct val="100000"/>
              </a:lnSpc>
            </a:pPr>
            <a:r>
              <a:rPr lang="en-GB" sz="1600" dirty="0"/>
              <a:t>nid oes </a:t>
            </a:r>
            <a:r>
              <a:rPr lang="en-GB" sz="1600" dirty="0" err="1"/>
              <a:t>diffiniad</a:t>
            </a:r>
            <a:r>
              <a:rPr lang="en-GB" sz="1600" dirty="0"/>
              <a:t> </a:t>
            </a:r>
            <a:r>
              <a:rPr lang="en-GB" sz="1600" dirty="0" err="1"/>
              <a:t>clir</a:t>
            </a:r>
            <a:r>
              <a:rPr lang="en-GB" sz="1600" dirty="0"/>
              <a:t> o’r </a:t>
            </a:r>
            <a:r>
              <a:rPr lang="en-GB" sz="1600" dirty="0" err="1"/>
              <a:t>broblem</a:t>
            </a:r>
            <a:endParaRPr lang="en-GB" sz="1600" dirty="0"/>
          </a:p>
          <a:p>
            <a:pPr>
              <a:lnSpc>
                <a:spcPct val="100000"/>
              </a:lnSpc>
            </a:pPr>
            <a:r>
              <a:rPr lang="en-GB" sz="1600" dirty="0"/>
              <a:t>yn </a:t>
            </a:r>
            <a:r>
              <a:rPr lang="en-GB" sz="1600" dirty="0" err="1"/>
              <a:t>aml-achosol</a:t>
            </a:r>
            <a:r>
              <a:rPr lang="en-GB" sz="1600" dirty="0"/>
              <a:t> ac yn </a:t>
            </a:r>
            <a:r>
              <a:rPr lang="en-GB" sz="1600" dirty="0" err="1"/>
              <a:t>rhyng-gysylltiedig</a:t>
            </a:r>
            <a:endParaRPr lang="en-GB" sz="1600" dirty="0"/>
          </a:p>
          <a:p>
            <a:pPr>
              <a:lnSpc>
                <a:spcPct val="100000"/>
              </a:lnSpc>
            </a:pPr>
            <a:r>
              <a:rPr lang="en-GB" sz="1600" dirty="0" err="1"/>
              <a:t>rhanddeiliaidau</a:t>
            </a:r>
            <a:r>
              <a:rPr lang="en-GB" sz="1600" dirty="0"/>
              <a:t> </a:t>
            </a:r>
            <a:r>
              <a:rPr lang="en-GB" sz="1600" dirty="0" err="1"/>
              <a:t>lluosog</a:t>
            </a:r>
            <a:r>
              <a:rPr lang="en-GB" sz="1600" dirty="0"/>
              <a:t> gyda Syniadau sy’n gwrthdaro</a:t>
            </a:r>
          </a:p>
          <a:p>
            <a:pPr>
              <a:lnSpc>
                <a:spcPct val="100000"/>
              </a:lnSpc>
            </a:pPr>
            <a:r>
              <a:rPr lang="en-GB" sz="1600" dirty="0" err="1"/>
              <a:t>pontio</a:t>
            </a:r>
            <a:r>
              <a:rPr lang="en-GB" sz="1600" dirty="0"/>
              <a:t> ffiniau </a:t>
            </a:r>
            <a:r>
              <a:rPr lang="en-GB" sz="1600" dirty="0" err="1"/>
              <a:t>mudiadau</a:t>
            </a:r>
            <a:r>
              <a:rPr lang="en-GB" sz="1600" dirty="0"/>
              <a:t> a </a:t>
            </a:r>
            <a:r>
              <a:rPr lang="en-GB" sz="1600" dirty="0" err="1"/>
              <a:t>disgyblaethol</a:t>
            </a:r>
            <a:endParaRPr lang="en-GB" sz="1600" dirty="0"/>
          </a:p>
          <a:p>
            <a:pPr>
              <a:lnSpc>
                <a:spcPct val="100000"/>
              </a:lnSpc>
            </a:pPr>
            <a:r>
              <a:rPr lang="en-GB" sz="1600" dirty="0"/>
              <a:t>mae pob problem yn </a:t>
            </a:r>
            <a:r>
              <a:rPr lang="en-GB" sz="1600" dirty="0" err="1"/>
              <a:t>gysylltiedig</a:t>
            </a:r>
            <a:r>
              <a:rPr lang="en-GB" sz="1600" dirty="0"/>
              <a:t> ag eraill</a:t>
            </a:r>
          </a:p>
          <a:p>
            <a:pPr>
              <a:lnSpc>
                <a:spcPct val="100000"/>
              </a:lnSpc>
            </a:pPr>
            <a:r>
              <a:rPr lang="en-GB" sz="1600" dirty="0"/>
              <a:t>mae pob </a:t>
            </a:r>
            <a:r>
              <a:rPr lang="en-GB" sz="1600" dirty="0" err="1"/>
              <a:t>datrysiad</a:t>
            </a:r>
            <a:r>
              <a:rPr lang="en-GB" sz="1600" dirty="0"/>
              <a:t> yn </a:t>
            </a:r>
            <a:r>
              <a:rPr lang="en-GB" sz="1600" dirty="0" err="1"/>
              <a:t>hyrddio</a:t>
            </a:r>
            <a:r>
              <a:rPr lang="en-GB" sz="1600" dirty="0"/>
              <a:t> </a:t>
            </a:r>
            <a:r>
              <a:rPr lang="en-GB" sz="1600" dirty="0" err="1"/>
              <a:t>drwy'r</a:t>
            </a:r>
            <a:r>
              <a:rPr lang="en-GB" sz="1600" dirty="0"/>
              <a:t> system </a:t>
            </a:r>
            <a:r>
              <a:rPr lang="en-GB" sz="1600" dirty="0" err="1"/>
              <a:t>gyfan</a:t>
            </a:r>
            <a:endParaRPr lang="en-GB" sz="1600" dirty="0"/>
          </a:p>
          <a:p>
            <a:pPr>
              <a:lnSpc>
                <a:spcPct val="100000"/>
              </a:lnSpc>
            </a:pPr>
            <a:r>
              <a:rPr lang="en-GB" sz="1600" dirty="0"/>
              <a:t>nid </a:t>
            </a:r>
            <a:r>
              <a:rPr lang="en-GB" sz="1600" dirty="0" err="1"/>
              <a:t>yw</a:t>
            </a:r>
            <a:r>
              <a:rPr lang="en-GB" sz="1600" dirty="0"/>
              <a:t> </a:t>
            </a:r>
            <a:r>
              <a:rPr lang="en-GB" sz="1600" dirty="0" err="1"/>
              <a:t>atebion</a:t>
            </a:r>
            <a:r>
              <a:rPr lang="en-GB" sz="1600" dirty="0"/>
              <a:t> yn </a:t>
            </a:r>
            <a:r>
              <a:rPr lang="en-GB" sz="1600" dirty="0" err="1"/>
              <a:t>gywir</a:t>
            </a:r>
            <a:r>
              <a:rPr lang="en-GB" sz="1600" dirty="0"/>
              <a:t>/anghywir ond yn well/</a:t>
            </a:r>
            <a:r>
              <a:rPr lang="en-GB" sz="1600" dirty="0" err="1"/>
              <a:t>gwaeth</a:t>
            </a:r>
            <a:endParaRPr lang="en-GB" sz="1600" dirty="0"/>
          </a:p>
          <a:p>
            <a:pPr>
              <a:lnSpc>
                <a:spcPct val="100000"/>
              </a:lnSpc>
            </a:pPr>
            <a:r>
              <a:rPr lang="en-GB" sz="1600" dirty="0"/>
              <a:t>gall </a:t>
            </a:r>
            <a:r>
              <a:rPr lang="en-GB" sz="1600" dirty="0" err="1"/>
              <a:t>gymryd</a:t>
            </a:r>
            <a:r>
              <a:rPr lang="en-GB" sz="1600" dirty="0"/>
              <a:t> amser hir i </a:t>
            </a:r>
            <a:r>
              <a:rPr lang="en-GB" sz="1600" dirty="0" err="1"/>
              <a:t>werthuso</a:t>
            </a:r>
            <a:r>
              <a:rPr lang="en-GB" sz="1600" dirty="0"/>
              <a:t> </a:t>
            </a:r>
            <a:r>
              <a:rPr lang="en-GB" sz="1600" dirty="0" err="1"/>
              <a:t>datrysiadau</a:t>
            </a:r>
            <a:endParaRPr lang="en-GB" sz="1600" dirty="0"/>
          </a:p>
        </p:txBody>
      </p:sp>
    </p:spTree>
    <p:extLst>
      <p:ext uri="{BB962C8B-B14F-4D97-AF65-F5344CB8AC3E}">
        <p14:creationId xmlns:p14="http://schemas.microsoft.com/office/powerpoint/2010/main" val="427277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52067190-7BDF-942E-363D-FDC2E78268B3}"/>
              </a:ext>
            </a:extLst>
          </p:cNvPr>
          <p:cNvGraphicFramePr>
            <a:graphicFrameLocks/>
          </p:cNvGraphicFramePr>
          <p:nvPr>
            <p:extLst>
              <p:ext uri="{D42A27DB-BD31-4B8C-83A1-F6EECF244321}">
                <p14:modId xmlns:p14="http://schemas.microsoft.com/office/powerpoint/2010/main" val="570155842"/>
              </p:ext>
            </p:extLst>
          </p:nvPr>
        </p:nvGraphicFramePr>
        <p:xfrm>
          <a:off x="331194" y="871330"/>
          <a:ext cx="8481611" cy="5115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itle 1">
            <a:extLst>
              <a:ext uri="{FF2B5EF4-FFF2-40B4-BE49-F238E27FC236}">
                <a16:creationId xmlns:a16="http://schemas.microsoft.com/office/drawing/2014/main" id="{91FE923F-614C-BCD1-8FB0-F1963D5E0DEA}"/>
              </a:ext>
            </a:extLst>
          </p:cNvPr>
          <p:cNvSpPr>
            <a:spLocks noGrp="1"/>
          </p:cNvSpPr>
          <p:nvPr>
            <p:ph type="title"/>
          </p:nvPr>
        </p:nvSpPr>
        <p:spPr>
          <a:xfrm>
            <a:off x="137231" y="146051"/>
            <a:ext cx="7886700" cy="994172"/>
          </a:xfrm>
        </p:spPr>
        <p:txBody>
          <a:bodyPr>
            <a:normAutofit/>
          </a:bodyPr>
          <a:lstStyle/>
          <a:p>
            <a:r>
              <a:rPr lang="en-GB" sz="2100" dirty="0" err="1">
                <a:solidFill>
                  <a:srgbClr val="0070C0"/>
                </a:solidFill>
              </a:rPr>
              <a:t>Ideoleg</a:t>
            </a:r>
            <a:r>
              <a:rPr lang="en-GB" sz="2100" dirty="0">
                <a:solidFill>
                  <a:srgbClr val="0070C0"/>
                </a:solidFill>
              </a:rPr>
              <a:t> a </a:t>
            </a:r>
            <a:r>
              <a:rPr lang="en-GB" sz="2100" dirty="0" err="1">
                <a:solidFill>
                  <a:srgbClr val="0070C0"/>
                </a:solidFill>
              </a:rPr>
              <a:t>phersbectif</a:t>
            </a:r>
            <a:endParaRPr lang="en-GB" sz="2100" dirty="0">
              <a:solidFill>
                <a:srgbClr val="0070C0"/>
              </a:solidFill>
            </a:endParaRPr>
          </a:p>
        </p:txBody>
      </p:sp>
    </p:spTree>
    <p:extLst>
      <p:ext uri="{BB962C8B-B14F-4D97-AF65-F5344CB8AC3E}">
        <p14:creationId xmlns:p14="http://schemas.microsoft.com/office/powerpoint/2010/main" val="1868649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AD9F7-4088-7490-D650-94C2CD559AB9}"/>
              </a:ext>
            </a:extLst>
          </p:cNvPr>
          <p:cNvSpPr>
            <a:spLocks noGrp="1"/>
          </p:cNvSpPr>
          <p:nvPr>
            <p:ph type="title"/>
          </p:nvPr>
        </p:nvSpPr>
        <p:spPr>
          <a:xfrm>
            <a:off x="137231" y="146051"/>
            <a:ext cx="7886700" cy="994172"/>
          </a:xfrm>
        </p:spPr>
        <p:txBody>
          <a:bodyPr>
            <a:normAutofit/>
          </a:bodyPr>
          <a:lstStyle/>
          <a:p>
            <a:r>
              <a:rPr lang="en-GB" sz="2100" dirty="0">
                <a:solidFill>
                  <a:srgbClr val="0070C0"/>
                </a:solidFill>
              </a:rPr>
              <a:t>Ideology and perspective</a:t>
            </a:r>
          </a:p>
        </p:txBody>
      </p:sp>
      <p:graphicFrame>
        <p:nvGraphicFramePr>
          <p:cNvPr id="6" name="Content Placeholder 2">
            <a:extLst>
              <a:ext uri="{FF2B5EF4-FFF2-40B4-BE49-F238E27FC236}">
                <a16:creationId xmlns:a16="http://schemas.microsoft.com/office/drawing/2014/main" id="{BC540537-02B1-DAEE-D27D-4085A31F61BD}"/>
              </a:ext>
            </a:extLst>
          </p:cNvPr>
          <p:cNvGraphicFramePr>
            <a:graphicFrameLocks noGrp="1"/>
          </p:cNvGraphicFramePr>
          <p:nvPr>
            <p:ph sz="half" idx="1"/>
            <p:extLst>
              <p:ext uri="{D42A27DB-BD31-4B8C-83A1-F6EECF244321}">
                <p14:modId xmlns:p14="http://schemas.microsoft.com/office/powerpoint/2010/main" val="2506657156"/>
              </p:ext>
            </p:extLst>
          </p:nvPr>
        </p:nvGraphicFramePr>
        <p:xfrm>
          <a:off x="1" y="954156"/>
          <a:ext cx="9144000" cy="4267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8613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diagram of a diagram of a different personality&#10;&#10;Description automatically generated with medium confidence">
            <a:extLst>
              <a:ext uri="{FF2B5EF4-FFF2-40B4-BE49-F238E27FC236}">
                <a16:creationId xmlns:a16="http://schemas.microsoft.com/office/drawing/2014/main" id="{79543805-1BF9-2EA4-9253-EC829048DA3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664834" y="1014252"/>
            <a:ext cx="5266124" cy="3921918"/>
          </a:xfrm>
        </p:spPr>
      </p:pic>
      <p:sp>
        <p:nvSpPr>
          <p:cNvPr id="8" name="TextBox 7">
            <a:extLst>
              <a:ext uri="{FF2B5EF4-FFF2-40B4-BE49-F238E27FC236}">
                <a16:creationId xmlns:a16="http://schemas.microsoft.com/office/drawing/2014/main" id="{7E426F61-1F36-D985-A7D8-C43E4CA66C6A}"/>
              </a:ext>
            </a:extLst>
          </p:cNvPr>
          <p:cNvSpPr txBox="1"/>
          <p:nvPr/>
        </p:nvSpPr>
        <p:spPr>
          <a:xfrm>
            <a:off x="4692988" y="4786129"/>
            <a:ext cx="4614558" cy="300082"/>
          </a:xfrm>
          <a:prstGeom prst="rect">
            <a:avLst/>
          </a:prstGeom>
          <a:noFill/>
        </p:spPr>
        <p:txBody>
          <a:bodyPr wrap="square">
            <a:spAutoFit/>
          </a:bodyPr>
          <a:lstStyle/>
          <a:p>
            <a:r>
              <a:rPr lang="en-GB" sz="1350" dirty="0"/>
              <a:t>                                        Head (2008) in Head (2022)</a:t>
            </a:r>
          </a:p>
        </p:txBody>
      </p:sp>
    </p:spTree>
    <p:extLst>
      <p:ext uri="{BB962C8B-B14F-4D97-AF65-F5344CB8AC3E}">
        <p14:creationId xmlns:p14="http://schemas.microsoft.com/office/powerpoint/2010/main" val="2721439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D099D-9CF2-DE84-FD44-339FC52749F9}"/>
              </a:ext>
            </a:extLst>
          </p:cNvPr>
          <p:cNvSpPr>
            <a:spLocks noGrp="1"/>
          </p:cNvSpPr>
          <p:nvPr>
            <p:ph type="title"/>
          </p:nvPr>
        </p:nvSpPr>
        <p:spPr>
          <a:xfrm>
            <a:off x="0" y="0"/>
            <a:ext cx="7886700" cy="1325563"/>
          </a:xfrm>
        </p:spPr>
        <p:txBody>
          <a:bodyPr>
            <a:normAutofit/>
          </a:bodyPr>
          <a:lstStyle/>
          <a:p>
            <a:r>
              <a:rPr lang="en-GB" sz="3200" dirty="0">
                <a:solidFill>
                  <a:srgbClr val="0070C0"/>
                </a:solidFill>
              </a:rPr>
              <a:t>Complexity</a:t>
            </a:r>
            <a:endParaRPr lang="en-GB" sz="1800" b="1" dirty="0">
              <a:solidFill>
                <a:srgbClr val="0070C0"/>
              </a:solidFill>
            </a:endParaRPr>
          </a:p>
        </p:txBody>
      </p:sp>
      <p:sp>
        <p:nvSpPr>
          <p:cNvPr id="3" name="Content Placeholder 2">
            <a:extLst>
              <a:ext uri="{FF2B5EF4-FFF2-40B4-BE49-F238E27FC236}">
                <a16:creationId xmlns:a16="http://schemas.microsoft.com/office/drawing/2014/main" id="{6246AD72-BAF8-E0B8-7DCB-EA547EA4A2A8}"/>
              </a:ext>
            </a:extLst>
          </p:cNvPr>
          <p:cNvSpPr>
            <a:spLocks noGrp="1"/>
          </p:cNvSpPr>
          <p:nvPr>
            <p:ph sz="half" idx="1"/>
          </p:nvPr>
        </p:nvSpPr>
        <p:spPr>
          <a:xfrm>
            <a:off x="552450" y="1162736"/>
            <a:ext cx="3867150" cy="3727315"/>
          </a:xfrm>
        </p:spPr>
        <p:txBody>
          <a:bodyPr>
            <a:normAutofit/>
          </a:bodyPr>
          <a:lstStyle/>
          <a:p>
            <a:pPr marL="0" indent="0">
              <a:buNone/>
            </a:pPr>
            <a:r>
              <a:rPr lang="en-GB" sz="2800" b="1" dirty="0">
                <a:solidFill>
                  <a:srgbClr val="0070C0"/>
                </a:solidFill>
              </a:rPr>
              <a:t>Davies (2016) 3 linked problems:</a:t>
            </a:r>
            <a:endParaRPr lang="en-GB" dirty="0"/>
          </a:p>
          <a:p>
            <a:r>
              <a:rPr lang="en-GB" dirty="0"/>
              <a:t>Defining the problem</a:t>
            </a:r>
          </a:p>
          <a:p>
            <a:r>
              <a:rPr lang="en-GB" dirty="0"/>
              <a:t>Understanding the root cause of the problem</a:t>
            </a:r>
          </a:p>
          <a:p>
            <a:r>
              <a:rPr lang="en-GB" dirty="0"/>
              <a:t>The target audience for the solution</a:t>
            </a:r>
          </a:p>
          <a:p>
            <a:pPr marL="0" indent="0">
              <a:buNone/>
            </a:pPr>
            <a:endParaRPr lang="en-GB" dirty="0"/>
          </a:p>
        </p:txBody>
      </p:sp>
      <p:sp>
        <p:nvSpPr>
          <p:cNvPr id="4" name="Content Placeholder 3">
            <a:extLst>
              <a:ext uri="{FF2B5EF4-FFF2-40B4-BE49-F238E27FC236}">
                <a16:creationId xmlns:a16="http://schemas.microsoft.com/office/drawing/2014/main" id="{FE0EAD0E-0379-5482-7CE2-41D85F8234B4}"/>
              </a:ext>
            </a:extLst>
          </p:cNvPr>
          <p:cNvSpPr>
            <a:spLocks noGrp="1"/>
          </p:cNvSpPr>
          <p:nvPr>
            <p:ph sz="half" idx="2"/>
          </p:nvPr>
        </p:nvSpPr>
        <p:spPr>
          <a:xfrm>
            <a:off x="352425" y="4716774"/>
            <a:ext cx="3867150" cy="2279028"/>
          </a:xfrm>
        </p:spPr>
        <p:txBody>
          <a:bodyPr>
            <a:normAutofit/>
          </a:bodyPr>
          <a:lstStyle/>
          <a:p>
            <a:pPr marL="0" indent="0">
              <a:buNone/>
            </a:pPr>
            <a:r>
              <a:rPr lang="en-GB" sz="2000" i="1" dirty="0">
                <a:solidFill>
                  <a:srgbClr val="0070C0"/>
                </a:solidFill>
              </a:rPr>
              <a:t>“…any solution has unintended consequences that are likely to spawn new problems”  (p.32)</a:t>
            </a:r>
          </a:p>
        </p:txBody>
      </p:sp>
      <p:sp>
        <p:nvSpPr>
          <p:cNvPr id="8" name="AutoShape 4" descr="Far-right groups mobilise against Palestine march on Armistice Day as EDL  founder Tommy Robinson says 'prepare to defend' Cenotaph - MyLondon">
            <a:extLst>
              <a:ext uri="{FF2B5EF4-FFF2-40B4-BE49-F238E27FC236}">
                <a16:creationId xmlns:a16="http://schemas.microsoft.com/office/drawing/2014/main" id="{2A68694C-5CB0-F1D0-9206-7459A1CABE39}"/>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 name="Picture 16" descr="A screen shot of a computer&#10;&#10;Description automatically generated">
            <a:extLst>
              <a:ext uri="{FF2B5EF4-FFF2-40B4-BE49-F238E27FC236}">
                <a16:creationId xmlns:a16="http://schemas.microsoft.com/office/drawing/2014/main" id="{21A5E027-818D-65AD-DB36-2D251A10FA5A}"/>
              </a:ext>
            </a:extLst>
          </p:cNvPr>
          <p:cNvPicPr>
            <a:picLocks noChangeAspect="1"/>
          </p:cNvPicPr>
          <p:nvPr/>
        </p:nvPicPr>
        <p:blipFill>
          <a:blip r:embed="rId3"/>
          <a:stretch>
            <a:fillRect/>
          </a:stretch>
        </p:blipFill>
        <p:spPr>
          <a:xfrm>
            <a:off x="4619626" y="1729672"/>
            <a:ext cx="4166566" cy="2582993"/>
          </a:xfrm>
          <a:prstGeom prst="rect">
            <a:avLst/>
          </a:prstGeom>
        </p:spPr>
      </p:pic>
      <p:sp>
        <p:nvSpPr>
          <p:cNvPr id="18" name="TextBox 17">
            <a:extLst>
              <a:ext uri="{FF2B5EF4-FFF2-40B4-BE49-F238E27FC236}">
                <a16:creationId xmlns:a16="http://schemas.microsoft.com/office/drawing/2014/main" id="{45146564-2300-7FFD-CE5A-B3E1BF8C22DF}"/>
              </a:ext>
            </a:extLst>
          </p:cNvPr>
          <p:cNvSpPr txBox="1"/>
          <p:nvPr/>
        </p:nvSpPr>
        <p:spPr>
          <a:xfrm>
            <a:off x="6406184" y="4469484"/>
            <a:ext cx="1925142" cy="276999"/>
          </a:xfrm>
          <a:prstGeom prst="rect">
            <a:avLst/>
          </a:prstGeom>
          <a:noFill/>
        </p:spPr>
        <p:txBody>
          <a:bodyPr wrap="none" rtlCol="0">
            <a:spAutoFit/>
          </a:bodyPr>
          <a:lstStyle/>
          <a:p>
            <a:r>
              <a:rPr lang="en-GB" sz="1200" dirty="0"/>
              <a:t>Rights Watch UK (2016 p.2) </a:t>
            </a:r>
          </a:p>
        </p:txBody>
      </p:sp>
      <p:pic>
        <p:nvPicPr>
          <p:cNvPr id="19" name="Content Placeholder 5" descr="A diagram of a diagram of a different personality&#10;&#10;Description automatically generated with medium confidence">
            <a:extLst>
              <a:ext uri="{FF2B5EF4-FFF2-40B4-BE49-F238E27FC236}">
                <a16:creationId xmlns:a16="http://schemas.microsoft.com/office/drawing/2014/main" id="{B679A4A3-A236-B7F5-60EC-5B0717F6A7D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0353" y="77225"/>
            <a:ext cx="2008243" cy="1495628"/>
          </a:xfrm>
          <a:prstGeom prst="rect">
            <a:avLst/>
          </a:prstGeom>
        </p:spPr>
      </p:pic>
    </p:spTree>
    <p:extLst>
      <p:ext uri="{BB962C8B-B14F-4D97-AF65-F5344CB8AC3E}">
        <p14:creationId xmlns:p14="http://schemas.microsoft.com/office/powerpoint/2010/main" val="38336937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E9A70-31BD-FA75-160A-ED8114A4E66A}"/>
              </a:ext>
            </a:extLst>
          </p:cNvPr>
          <p:cNvSpPr>
            <a:spLocks noGrp="1"/>
          </p:cNvSpPr>
          <p:nvPr>
            <p:ph type="title"/>
          </p:nvPr>
        </p:nvSpPr>
        <p:spPr/>
        <p:txBody>
          <a:bodyPr/>
          <a:lstStyle/>
          <a:p>
            <a:r>
              <a:rPr lang="en-GB" dirty="0" err="1"/>
              <a:t>Cymlethdod</a:t>
            </a:r>
            <a:endParaRPr lang="en-GB" dirty="0"/>
          </a:p>
        </p:txBody>
      </p:sp>
      <p:pic>
        <p:nvPicPr>
          <p:cNvPr id="5" name="Content Placeholder 4">
            <a:extLst>
              <a:ext uri="{FF2B5EF4-FFF2-40B4-BE49-F238E27FC236}">
                <a16:creationId xmlns:a16="http://schemas.microsoft.com/office/drawing/2014/main" id="{6A5FE0FD-71FA-4FF3-04FC-9F1DDDA0BF4B}"/>
              </a:ext>
            </a:extLst>
          </p:cNvPr>
          <p:cNvPicPr>
            <a:picLocks noGrp="1" noChangeAspect="1"/>
          </p:cNvPicPr>
          <p:nvPr>
            <p:ph sz="half" idx="1"/>
          </p:nvPr>
        </p:nvPicPr>
        <p:blipFill>
          <a:blip r:embed="rId3"/>
          <a:stretch>
            <a:fillRect/>
          </a:stretch>
        </p:blipFill>
        <p:spPr>
          <a:xfrm>
            <a:off x="186488" y="1731241"/>
            <a:ext cx="4385512" cy="3339120"/>
          </a:xfrm>
          <a:prstGeom prst="rect">
            <a:avLst/>
          </a:prstGeom>
        </p:spPr>
      </p:pic>
      <p:pic>
        <p:nvPicPr>
          <p:cNvPr id="6" name="Content Placeholder 5" descr="A screen shot of a computer&#10;&#10;Description automatically generated">
            <a:extLst>
              <a:ext uri="{FF2B5EF4-FFF2-40B4-BE49-F238E27FC236}">
                <a16:creationId xmlns:a16="http://schemas.microsoft.com/office/drawing/2014/main" id="{D5E8FFFA-3239-32CE-1204-8A79EECD5019}"/>
              </a:ext>
            </a:extLst>
          </p:cNvPr>
          <p:cNvPicPr>
            <a:picLocks noGrp="1" noChangeAspect="1"/>
          </p:cNvPicPr>
          <p:nvPr>
            <p:ph sz="half" idx="2"/>
          </p:nvPr>
        </p:nvPicPr>
        <p:blipFill>
          <a:blip r:embed="rId4"/>
          <a:stretch>
            <a:fillRect/>
          </a:stretch>
        </p:blipFill>
        <p:spPr>
          <a:xfrm>
            <a:off x="4648199" y="1978588"/>
            <a:ext cx="4190397" cy="2844427"/>
          </a:xfrm>
          <a:prstGeom prst="rect">
            <a:avLst/>
          </a:prstGeom>
        </p:spPr>
      </p:pic>
      <p:pic>
        <p:nvPicPr>
          <p:cNvPr id="7" name="Content Placeholder 5" descr="A diagram of a diagram of a different personality&#10;&#10;Description automatically generated with medium confidence">
            <a:extLst>
              <a:ext uri="{FF2B5EF4-FFF2-40B4-BE49-F238E27FC236}">
                <a16:creationId xmlns:a16="http://schemas.microsoft.com/office/drawing/2014/main" id="{17C70CE2-BA92-1791-7880-930E7BC8063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30353" y="77225"/>
            <a:ext cx="2008243" cy="1495628"/>
          </a:xfrm>
          <a:prstGeom prst="rect">
            <a:avLst/>
          </a:prstGeom>
        </p:spPr>
      </p:pic>
      <p:sp>
        <p:nvSpPr>
          <p:cNvPr id="9" name="TextBox 8">
            <a:extLst>
              <a:ext uri="{FF2B5EF4-FFF2-40B4-BE49-F238E27FC236}">
                <a16:creationId xmlns:a16="http://schemas.microsoft.com/office/drawing/2014/main" id="{DA6661F3-82FC-6404-B0D6-380321AA3777}"/>
              </a:ext>
            </a:extLst>
          </p:cNvPr>
          <p:cNvSpPr txBox="1"/>
          <p:nvPr/>
        </p:nvSpPr>
        <p:spPr>
          <a:xfrm>
            <a:off x="2171397" y="5110914"/>
            <a:ext cx="4572000" cy="646331"/>
          </a:xfrm>
          <a:prstGeom prst="rect">
            <a:avLst/>
          </a:prstGeom>
          <a:noFill/>
        </p:spPr>
        <p:txBody>
          <a:bodyPr wrap="square">
            <a:spAutoFit/>
          </a:bodyPr>
          <a:lstStyle/>
          <a:p>
            <a:pPr marL="0" indent="0">
              <a:buNone/>
            </a:pPr>
            <a:r>
              <a:rPr lang="en-GB" sz="1800" i="1" dirty="0">
                <a:solidFill>
                  <a:srgbClr val="0070C0"/>
                </a:solidFill>
              </a:rPr>
              <a:t>“…any solution has unintended consequences that are likely to spawn new problems”  (p.32)</a:t>
            </a:r>
          </a:p>
        </p:txBody>
      </p:sp>
    </p:spTree>
    <p:extLst>
      <p:ext uri="{BB962C8B-B14F-4D97-AF65-F5344CB8AC3E}">
        <p14:creationId xmlns:p14="http://schemas.microsoft.com/office/powerpoint/2010/main" val="34828574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3630FC-B0ED-DF09-B965-2372E8CC0388}"/>
              </a:ext>
            </a:extLst>
          </p:cNvPr>
          <p:cNvSpPr>
            <a:spLocks noGrp="1"/>
          </p:cNvSpPr>
          <p:nvPr>
            <p:ph sz="half" idx="1"/>
          </p:nvPr>
        </p:nvSpPr>
        <p:spPr>
          <a:xfrm>
            <a:off x="7159626" y="5492336"/>
            <a:ext cx="1845780" cy="1389319"/>
          </a:xfrm>
        </p:spPr>
        <p:txBody>
          <a:bodyPr>
            <a:normAutofit fontScale="32500" lnSpcReduction="20000"/>
          </a:bodyPr>
          <a:lstStyle/>
          <a:p>
            <a:pPr marL="0" indent="0">
              <a:buNone/>
            </a:pPr>
            <a:endParaRPr lang="en-GB" sz="2800" b="1" dirty="0">
              <a:solidFill>
                <a:srgbClr val="0070C0"/>
              </a:solidFill>
            </a:endParaRPr>
          </a:p>
          <a:p>
            <a:pPr marL="0" indent="0">
              <a:buNone/>
            </a:pPr>
            <a:r>
              <a:rPr lang="en-GB" sz="2800" b="1" dirty="0">
                <a:solidFill>
                  <a:srgbClr val="0070C0"/>
                </a:solidFill>
              </a:rPr>
              <a:t>Davies (2016) 3 </a:t>
            </a:r>
            <a:r>
              <a:rPr lang="en-GB" b="1" dirty="0">
                <a:solidFill>
                  <a:srgbClr val="0070C0"/>
                </a:solidFill>
              </a:rPr>
              <a:t>issues</a:t>
            </a:r>
            <a:r>
              <a:rPr lang="en-GB" sz="2800" b="1" dirty="0">
                <a:solidFill>
                  <a:srgbClr val="0070C0"/>
                </a:solidFill>
              </a:rPr>
              <a:t>:</a:t>
            </a:r>
            <a:endParaRPr lang="en-GB" dirty="0"/>
          </a:p>
          <a:p>
            <a:r>
              <a:rPr lang="en-GB" dirty="0"/>
              <a:t>Defining the problem</a:t>
            </a:r>
          </a:p>
          <a:p>
            <a:r>
              <a:rPr lang="en-GB" dirty="0"/>
              <a:t>Understanding the root cause of the problem</a:t>
            </a:r>
          </a:p>
          <a:p>
            <a:r>
              <a:rPr lang="en-GB" dirty="0"/>
              <a:t>The target audience for the solution</a:t>
            </a:r>
          </a:p>
          <a:p>
            <a:endParaRPr lang="en-GB" dirty="0"/>
          </a:p>
        </p:txBody>
      </p:sp>
      <p:pic>
        <p:nvPicPr>
          <p:cNvPr id="10242" name="Picture 2" descr="Wales Safeguarding Procedures – North Wales Safeguarding Board">
            <a:extLst>
              <a:ext uri="{FF2B5EF4-FFF2-40B4-BE49-F238E27FC236}">
                <a16:creationId xmlns:a16="http://schemas.microsoft.com/office/drawing/2014/main" id="{184FFFC6-82EF-7234-C7E3-668656D493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9422" y="31861"/>
            <a:ext cx="4015984" cy="8984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B626757-5866-65DB-FD9F-6B6E7AA9A537}"/>
              </a:ext>
            </a:extLst>
          </p:cNvPr>
          <p:cNvSpPr txBox="1"/>
          <p:nvPr/>
        </p:nvSpPr>
        <p:spPr>
          <a:xfrm>
            <a:off x="411507" y="1582340"/>
            <a:ext cx="8117786" cy="369331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0070C0"/>
                </a:solidFill>
                <a:latin typeface="canada-type-gibson"/>
              </a:rPr>
              <a:t>F</a:t>
            </a:r>
            <a:r>
              <a:rPr lang="en-GB" b="0" i="0" dirty="0">
                <a:solidFill>
                  <a:srgbClr val="0070C0"/>
                </a:solidFill>
                <a:effectLst/>
                <a:latin typeface="canada-type-gibson"/>
              </a:rPr>
              <a:t>ears about being considered judgemental when working with disadvantaged families and this impacts on their consideration of whether harm is being done to the child (Wales Safeguarding Procedures, 2021)</a:t>
            </a:r>
          </a:p>
          <a:p>
            <a:pPr marL="285750" indent="-285750">
              <a:buFont typeface="Arial" panose="020B0604020202020204" pitchFamily="34" charset="0"/>
              <a:buChar char="•"/>
            </a:pPr>
            <a:r>
              <a:rPr lang="en-GB" b="1" dirty="0">
                <a:solidFill>
                  <a:srgbClr val="0070C0"/>
                </a:solidFill>
                <a:latin typeface="canada-type-gibson"/>
              </a:rPr>
              <a:t>F</a:t>
            </a:r>
            <a:r>
              <a:rPr lang="en-GB" b="1" i="0" dirty="0">
                <a:solidFill>
                  <a:srgbClr val="0070C0"/>
                </a:solidFill>
                <a:effectLst/>
                <a:latin typeface="canada-type-gibson"/>
              </a:rPr>
              <a:t>alse optimism </a:t>
            </a:r>
            <a:r>
              <a:rPr lang="en-GB" b="0" i="0" dirty="0">
                <a:solidFill>
                  <a:srgbClr val="0070C0"/>
                </a:solidFill>
                <a:effectLst/>
                <a:latin typeface="canada-type-gibson"/>
              </a:rPr>
              <a:t>in neglect cases where practitioners note parent engagement but do not consider if change is happening in a way that makes a real difference to the experiences of the child (Wales Safeguarding Procedures, 2021)</a:t>
            </a:r>
          </a:p>
          <a:p>
            <a:pPr marL="285750" indent="-285750">
              <a:buFont typeface="Arial" panose="020B0604020202020204" pitchFamily="34" charset="0"/>
              <a:buChar char="•"/>
            </a:pPr>
            <a:r>
              <a:rPr lang="en-GB" dirty="0">
                <a:solidFill>
                  <a:srgbClr val="0070C0"/>
                </a:solidFill>
              </a:rPr>
              <a:t>Child protection services not engaging with the impact of income, employment and housing conditions on families and children (Bywaters </a:t>
            </a:r>
            <a:r>
              <a:rPr lang="en-GB" i="1" dirty="0">
                <a:solidFill>
                  <a:srgbClr val="0070C0"/>
                </a:solidFill>
              </a:rPr>
              <a:t>et al., </a:t>
            </a:r>
            <a:r>
              <a:rPr lang="en-GB" dirty="0">
                <a:solidFill>
                  <a:srgbClr val="0070C0"/>
                </a:solidFill>
              </a:rPr>
              <a:t>2022)</a:t>
            </a:r>
          </a:p>
          <a:p>
            <a:pPr marL="285750" indent="-285750">
              <a:buFont typeface="Arial" panose="020B0604020202020204" pitchFamily="34" charset="0"/>
              <a:buChar char="•"/>
            </a:pPr>
            <a:r>
              <a:rPr lang="en-GB" dirty="0">
                <a:solidFill>
                  <a:srgbClr val="0070C0"/>
                </a:solidFill>
              </a:rPr>
              <a:t>Poverty associated with increased levels of one or more forms of CAN (Bywaters </a:t>
            </a:r>
            <a:r>
              <a:rPr lang="en-GB" i="1" dirty="0">
                <a:solidFill>
                  <a:srgbClr val="0070C0"/>
                </a:solidFill>
              </a:rPr>
              <a:t>et al</a:t>
            </a:r>
            <a:r>
              <a:rPr lang="en-GB" dirty="0">
                <a:solidFill>
                  <a:srgbClr val="0070C0"/>
                </a:solidFill>
              </a:rPr>
              <a:t>., 2022)</a:t>
            </a:r>
          </a:p>
          <a:p>
            <a:pPr marL="285750" indent="-285750">
              <a:buFont typeface="Arial" panose="020B0604020202020204" pitchFamily="34" charset="0"/>
              <a:buChar char="•"/>
            </a:pPr>
            <a:r>
              <a:rPr lang="en-GB" dirty="0">
                <a:solidFill>
                  <a:srgbClr val="0070C0"/>
                </a:solidFill>
              </a:rPr>
              <a:t>Poverty rates are higher in minoritized families, but Black and Asian children appeared much less likely than White children to be on CPPs or to be LA </a:t>
            </a:r>
            <a:r>
              <a:rPr lang="en-GB" dirty="0" err="1">
                <a:solidFill>
                  <a:srgbClr val="0070C0"/>
                </a:solidFill>
              </a:rPr>
              <a:t>carein</a:t>
            </a:r>
            <a:r>
              <a:rPr lang="en-GB" dirty="0">
                <a:solidFill>
                  <a:srgbClr val="0070C0"/>
                </a:solidFill>
              </a:rPr>
              <a:t> UK (Bywaters </a:t>
            </a:r>
            <a:r>
              <a:rPr lang="en-GB" i="1" dirty="0">
                <a:solidFill>
                  <a:srgbClr val="0070C0"/>
                </a:solidFill>
              </a:rPr>
              <a:t>et al</a:t>
            </a:r>
            <a:r>
              <a:rPr lang="en-GB" dirty="0">
                <a:solidFill>
                  <a:srgbClr val="0070C0"/>
                </a:solidFill>
              </a:rPr>
              <a:t>., 2022)</a:t>
            </a:r>
          </a:p>
        </p:txBody>
      </p:sp>
      <p:sp>
        <p:nvSpPr>
          <p:cNvPr id="7" name="TextBox 6">
            <a:extLst>
              <a:ext uri="{FF2B5EF4-FFF2-40B4-BE49-F238E27FC236}">
                <a16:creationId xmlns:a16="http://schemas.microsoft.com/office/drawing/2014/main" id="{4D6B2124-B74B-DC4F-4436-D60598D753DF}"/>
              </a:ext>
            </a:extLst>
          </p:cNvPr>
          <p:cNvSpPr txBox="1"/>
          <p:nvPr/>
        </p:nvSpPr>
        <p:spPr>
          <a:xfrm>
            <a:off x="240195" y="268264"/>
            <a:ext cx="4560406" cy="1077218"/>
          </a:xfrm>
          <a:prstGeom prst="rect">
            <a:avLst/>
          </a:prstGeom>
          <a:noFill/>
        </p:spPr>
        <p:txBody>
          <a:bodyPr wrap="square" rtlCol="0">
            <a:spAutoFit/>
          </a:bodyPr>
          <a:lstStyle/>
          <a:p>
            <a:r>
              <a:rPr lang="en-GB" sz="3200" dirty="0">
                <a:solidFill>
                  <a:srgbClr val="0070C0"/>
                </a:solidFill>
              </a:rPr>
              <a:t>Child Abuse and Neglect (CAN)</a:t>
            </a:r>
          </a:p>
        </p:txBody>
      </p:sp>
    </p:spTree>
    <p:extLst>
      <p:ext uri="{BB962C8B-B14F-4D97-AF65-F5344CB8AC3E}">
        <p14:creationId xmlns:p14="http://schemas.microsoft.com/office/powerpoint/2010/main" val="25637510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41D97-F0F5-10AE-429E-4801BD472C01}"/>
              </a:ext>
            </a:extLst>
          </p:cNvPr>
          <p:cNvSpPr>
            <a:spLocks noGrp="1"/>
          </p:cNvSpPr>
          <p:nvPr>
            <p:ph type="title"/>
          </p:nvPr>
        </p:nvSpPr>
        <p:spPr>
          <a:xfrm>
            <a:off x="628650" y="365125"/>
            <a:ext cx="4489450" cy="1325563"/>
          </a:xfrm>
        </p:spPr>
        <p:txBody>
          <a:bodyPr>
            <a:normAutofit/>
          </a:bodyPr>
          <a:lstStyle/>
          <a:p>
            <a:r>
              <a:rPr lang="en-GB" sz="3600" b="1" dirty="0"/>
              <a:t>Cam-</a:t>
            </a:r>
            <a:r>
              <a:rPr lang="en-GB" sz="3600" b="1" dirty="0" err="1"/>
              <a:t>drin</a:t>
            </a:r>
            <a:r>
              <a:rPr lang="en-GB" sz="3600" b="1" dirty="0"/>
              <a:t> Plant ac </a:t>
            </a:r>
            <a:r>
              <a:rPr lang="en-GB" sz="3600" b="1" dirty="0" err="1"/>
              <a:t>Esgeuluso</a:t>
            </a:r>
            <a:r>
              <a:rPr lang="en-GB" sz="3600" b="1" dirty="0"/>
              <a:t> (CPE)</a:t>
            </a:r>
          </a:p>
        </p:txBody>
      </p:sp>
      <p:sp>
        <p:nvSpPr>
          <p:cNvPr id="3" name="Content Placeholder 2">
            <a:extLst>
              <a:ext uri="{FF2B5EF4-FFF2-40B4-BE49-F238E27FC236}">
                <a16:creationId xmlns:a16="http://schemas.microsoft.com/office/drawing/2014/main" id="{11BD5CD5-5AE8-E5C3-4312-F19AECBF9787}"/>
              </a:ext>
            </a:extLst>
          </p:cNvPr>
          <p:cNvSpPr>
            <a:spLocks noGrp="1"/>
          </p:cNvSpPr>
          <p:nvPr>
            <p:ph sz="half" idx="1"/>
          </p:nvPr>
        </p:nvSpPr>
        <p:spPr>
          <a:xfrm>
            <a:off x="660400" y="1825625"/>
            <a:ext cx="7886700" cy="3809862"/>
          </a:xfrm>
        </p:spPr>
        <p:txBody>
          <a:bodyPr>
            <a:normAutofit fontScale="62500" lnSpcReduction="20000"/>
          </a:bodyPr>
          <a:lstStyle/>
          <a:p>
            <a:r>
              <a:rPr lang="en-GB" dirty="0" err="1">
                <a:latin typeface="+mj-lt"/>
              </a:rPr>
              <a:t>Ofnau</a:t>
            </a:r>
            <a:r>
              <a:rPr lang="en-GB" dirty="0">
                <a:latin typeface="+mj-lt"/>
              </a:rPr>
              <a:t> </a:t>
            </a:r>
            <a:r>
              <a:rPr lang="en-GB" dirty="0" err="1">
                <a:latin typeface="+mj-lt"/>
              </a:rPr>
              <a:t>ynghylch</a:t>
            </a:r>
            <a:r>
              <a:rPr lang="en-GB" dirty="0">
                <a:latin typeface="+mj-lt"/>
              </a:rPr>
              <a:t> cael eu </a:t>
            </a:r>
            <a:r>
              <a:rPr lang="en-GB" dirty="0" err="1">
                <a:latin typeface="+mj-lt"/>
              </a:rPr>
              <a:t>hystyried</a:t>
            </a:r>
            <a:r>
              <a:rPr lang="en-GB" dirty="0">
                <a:latin typeface="+mj-lt"/>
              </a:rPr>
              <a:t> yn </a:t>
            </a:r>
            <a:r>
              <a:rPr lang="en-GB" dirty="0" err="1">
                <a:latin typeface="+mj-lt"/>
              </a:rPr>
              <a:t>feirniadol</a:t>
            </a:r>
            <a:r>
              <a:rPr lang="en-GB" dirty="0">
                <a:latin typeface="+mj-lt"/>
              </a:rPr>
              <a:t> wrth weithio gyda theuluoedd </a:t>
            </a:r>
            <a:r>
              <a:rPr lang="en-GB" dirty="0" err="1">
                <a:latin typeface="+mj-lt"/>
              </a:rPr>
              <a:t>difreintiedig</a:t>
            </a:r>
            <a:r>
              <a:rPr lang="en-GB" dirty="0">
                <a:latin typeface="+mj-lt"/>
              </a:rPr>
              <a:t> ac mae hyn yn </a:t>
            </a:r>
            <a:r>
              <a:rPr lang="en-GB" dirty="0" err="1">
                <a:latin typeface="+mj-lt"/>
              </a:rPr>
              <a:t>effeithio</a:t>
            </a:r>
            <a:r>
              <a:rPr lang="en-GB" dirty="0">
                <a:latin typeface="+mj-lt"/>
              </a:rPr>
              <a:t> ar eu </a:t>
            </a:r>
            <a:r>
              <a:rPr lang="en-GB" dirty="0" err="1">
                <a:latin typeface="+mj-lt"/>
              </a:rPr>
              <a:t>hystyriaeth</a:t>
            </a:r>
            <a:r>
              <a:rPr lang="en-GB" dirty="0">
                <a:latin typeface="+mj-lt"/>
              </a:rPr>
              <a:t> o ran a oes </a:t>
            </a:r>
            <a:r>
              <a:rPr lang="en-GB" dirty="0" err="1">
                <a:latin typeface="+mj-lt"/>
              </a:rPr>
              <a:t>niwed</a:t>
            </a:r>
            <a:r>
              <a:rPr lang="en-GB" dirty="0">
                <a:latin typeface="+mj-lt"/>
              </a:rPr>
              <a:t> yn cael ei wneud i’r plentyn (</a:t>
            </a:r>
            <a:r>
              <a:rPr lang="en-GB" dirty="0" err="1">
                <a:latin typeface="+mj-lt"/>
              </a:rPr>
              <a:t>Gweithdrefnau</a:t>
            </a:r>
            <a:r>
              <a:rPr lang="en-GB" dirty="0">
                <a:latin typeface="+mj-lt"/>
              </a:rPr>
              <a:t> Diogelu Cymru, 2021)</a:t>
            </a:r>
          </a:p>
          <a:p>
            <a:r>
              <a:rPr lang="en-GB" dirty="0" err="1">
                <a:latin typeface="+mj-lt"/>
              </a:rPr>
              <a:t>Optimistiaeth</a:t>
            </a:r>
            <a:r>
              <a:rPr lang="en-GB" dirty="0">
                <a:latin typeface="+mj-lt"/>
              </a:rPr>
              <a:t> </a:t>
            </a:r>
            <a:r>
              <a:rPr lang="en-GB" dirty="0" err="1">
                <a:latin typeface="+mj-lt"/>
              </a:rPr>
              <a:t>ffug</a:t>
            </a:r>
            <a:r>
              <a:rPr lang="en-GB" dirty="0">
                <a:latin typeface="+mj-lt"/>
              </a:rPr>
              <a:t> mewn </a:t>
            </a:r>
            <a:r>
              <a:rPr lang="en-GB" dirty="0" err="1">
                <a:latin typeface="+mj-lt"/>
              </a:rPr>
              <a:t>achosion</a:t>
            </a:r>
            <a:r>
              <a:rPr lang="en-GB" dirty="0">
                <a:latin typeface="+mj-lt"/>
              </a:rPr>
              <a:t> o </a:t>
            </a:r>
            <a:r>
              <a:rPr lang="en-GB" dirty="0" err="1">
                <a:latin typeface="+mj-lt"/>
              </a:rPr>
              <a:t>esgeulustod</a:t>
            </a:r>
            <a:r>
              <a:rPr lang="en-GB" dirty="0">
                <a:latin typeface="+mj-lt"/>
              </a:rPr>
              <a:t> lle mae ymarferwyr yn nodi ymgysylltiad rhieni ond nid ydynt yn </a:t>
            </a:r>
            <a:r>
              <a:rPr lang="en-GB" dirty="0" err="1">
                <a:latin typeface="+mj-lt"/>
              </a:rPr>
              <a:t>ystyried</a:t>
            </a:r>
            <a:r>
              <a:rPr lang="en-GB" dirty="0">
                <a:latin typeface="+mj-lt"/>
              </a:rPr>
              <a:t> a </a:t>
            </a:r>
            <a:r>
              <a:rPr lang="en-GB" dirty="0" err="1">
                <a:latin typeface="+mj-lt"/>
              </a:rPr>
              <a:t>yw</a:t>
            </a:r>
            <a:r>
              <a:rPr lang="en-GB" dirty="0">
                <a:latin typeface="+mj-lt"/>
              </a:rPr>
              <a:t> newid yn digwydd mewn ffordd sy’n gwneud </a:t>
            </a:r>
            <a:r>
              <a:rPr lang="en-GB" dirty="0" err="1">
                <a:latin typeface="+mj-lt"/>
              </a:rPr>
              <a:t>gwahaniaeth</a:t>
            </a:r>
            <a:r>
              <a:rPr lang="en-GB" dirty="0">
                <a:latin typeface="+mj-lt"/>
              </a:rPr>
              <a:t> </a:t>
            </a:r>
            <a:r>
              <a:rPr lang="en-GB" dirty="0" err="1">
                <a:latin typeface="+mj-lt"/>
              </a:rPr>
              <a:t>gwirioneddol</a:t>
            </a:r>
            <a:r>
              <a:rPr lang="en-GB" dirty="0">
                <a:latin typeface="+mj-lt"/>
              </a:rPr>
              <a:t> i </a:t>
            </a:r>
            <a:r>
              <a:rPr lang="en-GB" dirty="0" err="1">
                <a:latin typeface="+mj-lt"/>
              </a:rPr>
              <a:t>brofiadau’r</a:t>
            </a:r>
            <a:r>
              <a:rPr lang="en-GB" dirty="0">
                <a:latin typeface="+mj-lt"/>
              </a:rPr>
              <a:t> plentyn (</a:t>
            </a:r>
            <a:r>
              <a:rPr lang="en-GB" dirty="0" err="1">
                <a:latin typeface="+mj-lt"/>
              </a:rPr>
              <a:t>Gweithdrefnau</a:t>
            </a:r>
            <a:r>
              <a:rPr lang="en-GB" dirty="0">
                <a:latin typeface="+mj-lt"/>
              </a:rPr>
              <a:t> Diogelu Cymru, 2021)</a:t>
            </a:r>
          </a:p>
          <a:p>
            <a:r>
              <a:rPr lang="en-GB" dirty="0">
                <a:latin typeface="+mj-lt"/>
              </a:rPr>
              <a:t>Gwasanaethau </a:t>
            </a:r>
            <a:r>
              <a:rPr lang="en-GB" dirty="0" err="1">
                <a:latin typeface="+mj-lt"/>
              </a:rPr>
              <a:t>amddiffyn</a:t>
            </a:r>
            <a:r>
              <a:rPr lang="en-GB" dirty="0">
                <a:latin typeface="+mj-lt"/>
              </a:rPr>
              <a:t> plant </a:t>
            </a:r>
            <a:r>
              <a:rPr lang="en-GB" dirty="0" err="1">
                <a:latin typeface="+mj-lt"/>
              </a:rPr>
              <a:t>ddim</a:t>
            </a:r>
            <a:r>
              <a:rPr lang="en-GB" dirty="0">
                <a:latin typeface="+mj-lt"/>
              </a:rPr>
              <a:t> yn ymgysylltu ag </a:t>
            </a:r>
            <a:r>
              <a:rPr lang="en-GB" dirty="0" err="1">
                <a:latin typeface="+mj-lt"/>
              </a:rPr>
              <a:t>effaith</a:t>
            </a:r>
            <a:r>
              <a:rPr lang="en-GB" dirty="0">
                <a:latin typeface="+mj-lt"/>
              </a:rPr>
              <a:t> </a:t>
            </a:r>
            <a:r>
              <a:rPr lang="en-GB" dirty="0" err="1">
                <a:latin typeface="+mj-lt"/>
              </a:rPr>
              <a:t>incwm</a:t>
            </a:r>
            <a:r>
              <a:rPr lang="en-GB" dirty="0">
                <a:latin typeface="+mj-lt"/>
              </a:rPr>
              <a:t>, </a:t>
            </a:r>
            <a:r>
              <a:rPr lang="en-GB" dirty="0" err="1">
                <a:latin typeface="+mj-lt"/>
              </a:rPr>
              <a:t>cyflogaeth</a:t>
            </a:r>
            <a:r>
              <a:rPr lang="en-GB" dirty="0">
                <a:latin typeface="+mj-lt"/>
              </a:rPr>
              <a:t> a </a:t>
            </a:r>
            <a:r>
              <a:rPr lang="en-GB" dirty="0" err="1">
                <a:latin typeface="+mj-lt"/>
              </a:rPr>
              <a:t>chyflwr</a:t>
            </a:r>
            <a:r>
              <a:rPr lang="en-GB" dirty="0">
                <a:latin typeface="+mj-lt"/>
              </a:rPr>
              <a:t> tai ar </a:t>
            </a:r>
            <a:r>
              <a:rPr lang="en-GB" dirty="0" err="1">
                <a:latin typeface="+mj-lt"/>
              </a:rPr>
              <a:t>deuluoedd</a:t>
            </a:r>
            <a:r>
              <a:rPr lang="en-GB" dirty="0">
                <a:latin typeface="+mj-lt"/>
              </a:rPr>
              <a:t> a phlant (Bywaters </a:t>
            </a:r>
            <a:r>
              <a:rPr lang="en-GB" i="1" dirty="0">
                <a:latin typeface="+mj-lt"/>
              </a:rPr>
              <a:t>et al., </a:t>
            </a:r>
            <a:r>
              <a:rPr lang="en-GB" dirty="0">
                <a:latin typeface="+mj-lt"/>
              </a:rPr>
              <a:t>2022)</a:t>
            </a:r>
          </a:p>
          <a:p>
            <a:r>
              <a:rPr lang="en-GB" dirty="0" err="1">
                <a:latin typeface="+mj-lt"/>
              </a:rPr>
              <a:t>Tlodi</a:t>
            </a:r>
            <a:r>
              <a:rPr lang="en-GB" dirty="0">
                <a:latin typeface="+mj-lt"/>
              </a:rPr>
              <a:t> sy’n </a:t>
            </a:r>
            <a:r>
              <a:rPr lang="en-GB" dirty="0" err="1">
                <a:latin typeface="+mj-lt"/>
              </a:rPr>
              <a:t>gysylltiedig</a:t>
            </a:r>
            <a:r>
              <a:rPr lang="en-GB" dirty="0">
                <a:latin typeface="+mj-lt"/>
              </a:rPr>
              <a:t> â </a:t>
            </a:r>
            <a:r>
              <a:rPr lang="en-GB" dirty="0" err="1">
                <a:latin typeface="+mj-lt"/>
              </a:rPr>
              <a:t>lefelau</a:t>
            </a:r>
            <a:r>
              <a:rPr lang="en-GB" dirty="0">
                <a:latin typeface="+mj-lt"/>
              </a:rPr>
              <a:t> uwch o un </a:t>
            </a:r>
            <a:r>
              <a:rPr lang="en-GB" dirty="0" err="1">
                <a:latin typeface="+mj-lt"/>
              </a:rPr>
              <a:t>ffurf</a:t>
            </a:r>
            <a:r>
              <a:rPr lang="en-GB" dirty="0">
                <a:latin typeface="+mj-lt"/>
              </a:rPr>
              <a:t> neu fwy o CAN (Bywaters </a:t>
            </a:r>
            <a:r>
              <a:rPr lang="en-GB" i="1" dirty="0">
                <a:latin typeface="+mj-lt"/>
              </a:rPr>
              <a:t>et al., </a:t>
            </a:r>
            <a:r>
              <a:rPr lang="en-GB" dirty="0">
                <a:latin typeface="+mj-lt"/>
              </a:rPr>
              <a:t>2022)</a:t>
            </a:r>
          </a:p>
          <a:p>
            <a:r>
              <a:rPr lang="en-GB" dirty="0">
                <a:latin typeface="+mj-lt"/>
              </a:rPr>
              <a:t>Mae </a:t>
            </a:r>
            <a:r>
              <a:rPr lang="en-GB" dirty="0" err="1">
                <a:latin typeface="+mj-lt"/>
              </a:rPr>
              <a:t>cyfraddau</a:t>
            </a:r>
            <a:r>
              <a:rPr lang="en-GB" dirty="0">
                <a:latin typeface="+mj-lt"/>
              </a:rPr>
              <a:t> </a:t>
            </a:r>
            <a:r>
              <a:rPr lang="en-GB" dirty="0" err="1">
                <a:latin typeface="+mj-lt"/>
              </a:rPr>
              <a:t>tlodi</a:t>
            </a:r>
            <a:r>
              <a:rPr lang="en-GB" dirty="0">
                <a:latin typeface="+mj-lt"/>
              </a:rPr>
              <a:t> yn uwch mewn teuluoedd </a:t>
            </a:r>
            <a:r>
              <a:rPr lang="en-GB" dirty="0" err="1">
                <a:latin typeface="+mj-lt"/>
              </a:rPr>
              <a:t>lleiafrifol</a:t>
            </a:r>
            <a:r>
              <a:rPr lang="en-GB" dirty="0">
                <a:latin typeface="+mj-lt"/>
              </a:rPr>
              <a:t>, ond </a:t>
            </a:r>
            <a:r>
              <a:rPr lang="en-GB" dirty="0" err="1">
                <a:latin typeface="+mj-lt"/>
              </a:rPr>
              <a:t>roedd</a:t>
            </a:r>
            <a:r>
              <a:rPr lang="en-GB" dirty="0">
                <a:latin typeface="+mj-lt"/>
              </a:rPr>
              <a:t> plant Du ac </a:t>
            </a:r>
            <a:r>
              <a:rPr lang="en-GB" dirty="0" err="1">
                <a:latin typeface="+mj-lt"/>
              </a:rPr>
              <a:t>Asiaidd</a:t>
            </a:r>
            <a:r>
              <a:rPr lang="en-GB" dirty="0">
                <a:latin typeface="+mj-lt"/>
              </a:rPr>
              <a:t> yn </a:t>
            </a:r>
            <a:r>
              <a:rPr lang="en-GB" dirty="0" err="1">
                <a:latin typeface="+mj-lt"/>
              </a:rPr>
              <a:t>ymddangos</a:t>
            </a:r>
            <a:r>
              <a:rPr lang="en-GB" dirty="0">
                <a:latin typeface="+mj-lt"/>
              </a:rPr>
              <a:t> yn </a:t>
            </a:r>
            <a:r>
              <a:rPr lang="en-GB" dirty="0" err="1">
                <a:latin typeface="+mj-lt"/>
              </a:rPr>
              <a:t>llawer</a:t>
            </a:r>
            <a:r>
              <a:rPr lang="en-GB" dirty="0">
                <a:latin typeface="+mj-lt"/>
              </a:rPr>
              <a:t> </a:t>
            </a:r>
            <a:r>
              <a:rPr lang="en-GB" dirty="0" err="1">
                <a:latin typeface="+mj-lt"/>
              </a:rPr>
              <a:t>llai</a:t>
            </a:r>
            <a:r>
              <a:rPr lang="en-GB" dirty="0">
                <a:latin typeface="+mj-lt"/>
              </a:rPr>
              <a:t> </a:t>
            </a:r>
            <a:r>
              <a:rPr lang="en-GB" dirty="0" err="1">
                <a:latin typeface="+mj-lt"/>
              </a:rPr>
              <a:t>tebygol</a:t>
            </a:r>
            <a:r>
              <a:rPr lang="en-GB" dirty="0">
                <a:latin typeface="+mj-lt"/>
              </a:rPr>
              <a:t> na phlant Gwyn o fod ar CPPs neu o fod yn LA </a:t>
            </a:r>
            <a:r>
              <a:rPr lang="en-GB" dirty="0" err="1">
                <a:latin typeface="+mj-lt"/>
              </a:rPr>
              <a:t>carein</a:t>
            </a:r>
            <a:r>
              <a:rPr lang="en-GB" dirty="0">
                <a:latin typeface="+mj-lt"/>
              </a:rPr>
              <a:t> UK (Bywaters </a:t>
            </a:r>
            <a:r>
              <a:rPr lang="en-GB" i="1" dirty="0">
                <a:latin typeface="+mj-lt"/>
              </a:rPr>
              <a:t>et al., </a:t>
            </a:r>
            <a:r>
              <a:rPr lang="en-GB" dirty="0">
                <a:latin typeface="+mj-lt"/>
              </a:rPr>
              <a:t>2022)</a:t>
            </a:r>
          </a:p>
        </p:txBody>
      </p:sp>
      <p:pic>
        <p:nvPicPr>
          <p:cNvPr id="5" name="Picture 2" descr="Wales Safeguarding Procedures – North Wales Safeguarding Board">
            <a:extLst>
              <a:ext uri="{FF2B5EF4-FFF2-40B4-BE49-F238E27FC236}">
                <a16:creationId xmlns:a16="http://schemas.microsoft.com/office/drawing/2014/main" id="{F7BD1BED-0216-B923-84D5-1930B379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9422" y="324088"/>
            <a:ext cx="4015984" cy="8984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9F5E5CC-7F25-72E7-3710-A8B72EFBC4D4}"/>
              </a:ext>
            </a:extLst>
          </p:cNvPr>
          <p:cNvPicPr>
            <a:picLocks noChangeAspect="1"/>
          </p:cNvPicPr>
          <p:nvPr/>
        </p:nvPicPr>
        <p:blipFill>
          <a:blip r:embed="rId4"/>
          <a:stretch>
            <a:fillRect/>
          </a:stretch>
        </p:blipFill>
        <p:spPr>
          <a:xfrm>
            <a:off x="3545404" y="5209510"/>
            <a:ext cx="2116692" cy="1611645"/>
          </a:xfrm>
          <a:prstGeom prst="rect">
            <a:avLst/>
          </a:prstGeom>
        </p:spPr>
      </p:pic>
    </p:spTree>
    <p:extLst>
      <p:ext uri="{BB962C8B-B14F-4D97-AF65-F5344CB8AC3E}">
        <p14:creationId xmlns:p14="http://schemas.microsoft.com/office/powerpoint/2010/main" val="34738230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3D61E-DD6D-2A8A-76BB-BC38B623CE44}"/>
              </a:ext>
            </a:extLst>
          </p:cNvPr>
          <p:cNvSpPr>
            <a:spLocks noGrp="1"/>
          </p:cNvSpPr>
          <p:nvPr>
            <p:ph type="title"/>
          </p:nvPr>
        </p:nvSpPr>
        <p:spPr>
          <a:xfrm>
            <a:off x="0" y="0"/>
            <a:ext cx="7886700" cy="1325563"/>
          </a:xfrm>
        </p:spPr>
        <p:txBody>
          <a:bodyPr>
            <a:normAutofit/>
          </a:bodyPr>
          <a:lstStyle/>
          <a:p>
            <a:r>
              <a:rPr lang="en-GB" sz="3200" dirty="0" err="1"/>
              <a:t>Ansicrwydd</a:t>
            </a:r>
            <a:r>
              <a:rPr lang="en-GB" sz="3200" dirty="0"/>
              <a:t> </a:t>
            </a:r>
            <a:r>
              <a:rPr lang="en-GB" sz="3200" dirty="0">
                <a:solidFill>
                  <a:srgbClr val="0070C0"/>
                </a:solidFill>
              </a:rPr>
              <a:t>/ Uncertainty</a:t>
            </a:r>
          </a:p>
        </p:txBody>
      </p:sp>
      <p:sp>
        <p:nvSpPr>
          <p:cNvPr id="3" name="Content Placeholder 2">
            <a:extLst>
              <a:ext uri="{FF2B5EF4-FFF2-40B4-BE49-F238E27FC236}">
                <a16:creationId xmlns:a16="http://schemas.microsoft.com/office/drawing/2014/main" id="{51D10923-36A5-98F6-90DA-CC120BA3743C}"/>
              </a:ext>
            </a:extLst>
          </p:cNvPr>
          <p:cNvSpPr>
            <a:spLocks noGrp="1"/>
          </p:cNvSpPr>
          <p:nvPr>
            <p:ph sz="half" idx="1"/>
          </p:nvPr>
        </p:nvSpPr>
        <p:spPr>
          <a:xfrm>
            <a:off x="5087595" y="1583283"/>
            <a:ext cx="3867150" cy="3809862"/>
          </a:xfrm>
        </p:spPr>
        <p:txBody>
          <a:bodyPr>
            <a:normAutofit fontScale="85000" lnSpcReduction="20000"/>
          </a:bodyPr>
          <a:lstStyle/>
          <a:p>
            <a:r>
              <a:rPr lang="en-GB" dirty="0">
                <a:solidFill>
                  <a:srgbClr val="0070C0"/>
                </a:solidFill>
              </a:rPr>
              <a:t>Covid</a:t>
            </a:r>
          </a:p>
          <a:p>
            <a:r>
              <a:rPr lang="en-GB" dirty="0">
                <a:solidFill>
                  <a:srgbClr val="0070C0"/>
                </a:solidFill>
              </a:rPr>
              <a:t>Economy</a:t>
            </a:r>
          </a:p>
          <a:p>
            <a:r>
              <a:rPr lang="en-GB" dirty="0">
                <a:solidFill>
                  <a:srgbClr val="0070C0"/>
                </a:solidFill>
              </a:rPr>
              <a:t>Poverty</a:t>
            </a:r>
          </a:p>
          <a:p>
            <a:r>
              <a:rPr lang="en-GB" dirty="0">
                <a:solidFill>
                  <a:srgbClr val="0070C0"/>
                </a:solidFill>
              </a:rPr>
              <a:t>War</a:t>
            </a:r>
          </a:p>
          <a:p>
            <a:r>
              <a:rPr lang="en-GB" sz="2800" dirty="0">
                <a:solidFill>
                  <a:srgbClr val="0070C0"/>
                </a:solidFill>
              </a:rPr>
              <a:t>Forced migration</a:t>
            </a:r>
            <a:endParaRPr lang="en-GB" dirty="0">
              <a:solidFill>
                <a:srgbClr val="0070C0"/>
              </a:solidFill>
            </a:endParaRPr>
          </a:p>
          <a:p>
            <a:r>
              <a:rPr lang="en-GB" dirty="0">
                <a:solidFill>
                  <a:srgbClr val="0070C0"/>
                </a:solidFill>
              </a:rPr>
              <a:t>Climate change</a:t>
            </a:r>
          </a:p>
          <a:p>
            <a:r>
              <a:rPr lang="en-GB" dirty="0">
                <a:solidFill>
                  <a:srgbClr val="0070C0"/>
                </a:solidFill>
              </a:rPr>
              <a:t>Educational outcomes of children</a:t>
            </a:r>
          </a:p>
          <a:p>
            <a:r>
              <a:rPr lang="en-GB" dirty="0">
                <a:solidFill>
                  <a:srgbClr val="0070C0"/>
                </a:solidFill>
              </a:rPr>
              <a:t>Crime</a:t>
            </a:r>
          </a:p>
          <a:p>
            <a:r>
              <a:rPr lang="en-GB" dirty="0">
                <a:solidFill>
                  <a:srgbClr val="0070C0"/>
                </a:solidFill>
              </a:rPr>
              <a:t>Welfare </a:t>
            </a:r>
          </a:p>
          <a:p>
            <a:endParaRPr lang="en-GB" dirty="0"/>
          </a:p>
          <a:p>
            <a:endParaRPr lang="en-GB" dirty="0"/>
          </a:p>
        </p:txBody>
      </p:sp>
      <p:sp>
        <p:nvSpPr>
          <p:cNvPr id="8" name="TextBox 7">
            <a:extLst>
              <a:ext uri="{FF2B5EF4-FFF2-40B4-BE49-F238E27FC236}">
                <a16:creationId xmlns:a16="http://schemas.microsoft.com/office/drawing/2014/main" id="{F5B2009D-DDE3-3F90-6C84-5CFA4C6A87F0}"/>
              </a:ext>
            </a:extLst>
          </p:cNvPr>
          <p:cNvSpPr txBox="1"/>
          <p:nvPr/>
        </p:nvSpPr>
        <p:spPr>
          <a:xfrm>
            <a:off x="1401905" y="1583283"/>
            <a:ext cx="2660788" cy="3785652"/>
          </a:xfrm>
          <a:prstGeom prst="rect">
            <a:avLst/>
          </a:prstGeom>
          <a:noFill/>
        </p:spPr>
        <p:txBody>
          <a:bodyPr wrap="square">
            <a:spAutoFit/>
          </a:bodyPr>
          <a:lstStyle/>
          <a:p>
            <a:pPr marL="342900" indent="-342900">
              <a:buFont typeface="Arial" panose="020B0604020202020204" pitchFamily="34" charset="0"/>
              <a:buChar char="•"/>
            </a:pPr>
            <a:r>
              <a:rPr lang="en-GB" sz="2400" dirty="0"/>
              <a:t>Covid</a:t>
            </a:r>
          </a:p>
          <a:p>
            <a:pPr marL="342900" indent="-342900">
              <a:buFont typeface="Arial" panose="020B0604020202020204" pitchFamily="34" charset="0"/>
              <a:buChar char="•"/>
            </a:pPr>
            <a:r>
              <a:rPr lang="en-GB" sz="2400" dirty="0" err="1"/>
              <a:t>Economi</a:t>
            </a:r>
            <a:endParaRPr lang="en-GB" sz="2400" dirty="0"/>
          </a:p>
          <a:p>
            <a:pPr marL="342900" indent="-342900">
              <a:buFont typeface="Arial" panose="020B0604020202020204" pitchFamily="34" charset="0"/>
              <a:buChar char="•"/>
            </a:pPr>
            <a:r>
              <a:rPr lang="en-GB" sz="2400" dirty="0" err="1"/>
              <a:t>Tlodi</a:t>
            </a:r>
            <a:endParaRPr lang="en-GB" sz="2400" dirty="0"/>
          </a:p>
          <a:p>
            <a:pPr marL="342900" indent="-342900">
              <a:buFont typeface="Arial" panose="020B0604020202020204" pitchFamily="34" charset="0"/>
              <a:buChar char="•"/>
            </a:pPr>
            <a:r>
              <a:rPr lang="en-GB" sz="2400" dirty="0" err="1"/>
              <a:t>Rhyfel</a:t>
            </a:r>
            <a:endParaRPr lang="en-GB" sz="2400" dirty="0"/>
          </a:p>
          <a:p>
            <a:pPr marL="342900" indent="-342900">
              <a:buFont typeface="Arial" panose="020B0604020202020204" pitchFamily="34" charset="0"/>
              <a:buChar char="•"/>
            </a:pPr>
            <a:r>
              <a:rPr lang="en-GB" sz="2400" dirty="0" err="1"/>
              <a:t>Mudo</a:t>
            </a:r>
            <a:r>
              <a:rPr lang="en-GB" sz="2400" dirty="0"/>
              <a:t> </a:t>
            </a:r>
            <a:r>
              <a:rPr lang="en-GB" sz="2400" dirty="0" err="1"/>
              <a:t>gorfodol</a:t>
            </a:r>
            <a:endParaRPr lang="en-GB" sz="2400" dirty="0"/>
          </a:p>
          <a:p>
            <a:pPr marL="342900" indent="-342900">
              <a:buFont typeface="Arial" panose="020B0604020202020204" pitchFamily="34" charset="0"/>
              <a:buChar char="•"/>
            </a:pPr>
            <a:r>
              <a:rPr lang="en-GB" sz="2400" dirty="0"/>
              <a:t>Newid </a:t>
            </a:r>
            <a:r>
              <a:rPr lang="en-GB" sz="2400" dirty="0" err="1"/>
              <a:t>hinsawdd</a:t>
            </a:r>
            <a:endParaRPr lang="en-GB" sz="2400" dirty="0"/>
          </a:p>
          <a:p>
            <a:pPr marL="342900" indent="-342900">
              <a:buFont typeface="Arial" panose="020B0604020202020204" pitchFamily="34" charset="0"/>
              <a:buChar char="•"/>
            </a:pPr>
            <a:r>
              <a:rPr lang="en-GB" sz="2400" dirty="0"/>
              <a:t>Canlyniadau </a:t>
            </a:r>
            <a:r>
              <a:rPr lang="en-GB" sz="2400" dirty="0" err="1"/>
              <a:t>addysgol</a:t>
            </a:r>
            <a:r>
              <a:rPr lang="en-GB" sz="2400" dirty="0"/>
              <a:t> plant</a:t>
            </a:r>
          </a:p>
          <a:p>
            <a:pPr marL="342900" indent="-342900">
              <a:buFont typeface="Arial" panose="020B0604020202020204" pitchFamily="34" charset="0"/>
              <a:buChar char="•"/>
            </a:pPr>
            <a:r>
              <a:rPr lang="en-GB" sz="2400" dirty="0" err="1"/>
              <a:t>Trosedd</a:t>
            </a:r>
            <a:endParaRPr lang="en-GB" sz="2400" dirty="0"/>
          </a:p>
          <a:p>
            <a:pPr marL="342900" indent="-342900">
              <a:buFont typeface="Arial" panose="020B0604020202020204" pitchFamily="34" charset="0"/>
              <a:buChar char="•"/>
            </a:pPr>
            <a:r>
              <a:rPr lang="en-GB" sz="2400" dirty="0" err="1"/>
              <a:t>Lles</a:t>
            </a:r>
            <a:endParaRPr lang="en-GB" sz="2400" dirty="0"/>
          </a:p>
        </p:txBody>
      </p:sp>
      <p:sp>
        <p:nvSpPr>
          <p:cNvPr id="9" name="Content Placeholder 2">
            <a:extLst>
              <a:ext uri="{FF2B5EF4-FFF2-40B4-BE49-F238E27FC236}">
                <a16:creationId xmlns:a16="http://schemas.microsoft.com/office/drawing/2014/main" id="{C4D88137-C9B6-0C8A-4AAA-819632B9555E}"/>
              </a:ext>
            </a:extLst>
          </p:cNvPr>
          <p:cNvSpPr txBox="1">
            <a:spLocks/>
          </p:cNvSpPr>
          <p:nvPr/>
        </p:nvSpPr>
        <p:spPr>
          <a:xfrm>
            <a:off x="7137400" y="9018"/>
            <a:ext cx="1970160" cy="1921382"/>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b="1" dirty="0">
              <a:solidFill>
                <a:srgbClr val="0070C0"/>
              </a:solidFill>
            </a:endParaRPr>
          </a:p>
          <a:p>
            <a:pPr marL="0" indent="0">
              <a:buFont typeface="Arial" panose="020B0604020202020204" pitchFamily="34" charset="0"/>
              <a:buNone/>
            </a:pPr>
            <a:r>
              <a:rPr lang="en-GB" b="1" dirty="0">
                <a:solidFill>
                  <a:srgbClr val="0070C0"/>
                </a:solidFill>
              </a:rPr>
              <a:t>Davies (2016) 3 problems:</a:t>
            </a:r>
            <a:endParaRPr lang="en-GB" dirty="0"/>
          </a:p>
          <a:p>
            <a:r>
              <a:rPr lang="en-GB" dirty="0"/>
              <a:t>Defining the problem</a:t>
            </a:r>
          </a:p>
          <a:p>
            <a:r>
              <a:rPr lang="en-GB" dirty="0"/>
              <a:t>Understanding the root cause of the problem</a:t>
            </a:r>
          </a:p>
          <a:p>
            <a:r>
              <a:rPr lang="en-GB" dirty="0"/>
              <a:t>The target audience for the solution</a:t>
            </a:r>
          </a:p>
          <a:p>
            <a:endParaRPr lang="en-GB" dirty="0"/>
          </a:p>
        </p:txBody>
      </p:sp>
      <p:pic>
        <p:nvPicPr>
          <p:cNvPr id="4" name="Content Placeholder 5" descr="A diagram of a diagram of a different personality&#10;&#10;Description automatically generated with medium confidence">
            <a:extLst>
              <a:ext uri="{FF2B5EF4-FFF2-40B4-BE49-F238E27FC236}">
                <a16:creationId xmlns:a16="http://schemas.microsoft.com/office/drawing/2014/main" id="{6AD164A6-DB1F-8DB4-246E-B24CC82DFE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9901" y="5127139"/>
            <a:ext cx="2324100" cy="1730861"/>
          </a:xfrm>
          <a:prstGeom prst="rect">
            <a:avLst/>
          </a:prstGeom>
        </p:spPr>
      </p:pic>
    </p:spTree>
    <p:extLst>
      <p:ext uri="{BB962C8B-B14F-4D97-AF65-F5344CB8AC3E}">
        <p14:creationId xmlns:p14="http://schemas.microsoft.com/office/powerpoint/2010/main" val="7766199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77AA2D-8618-A8D4-4E16-4DBF7DE4391B}"/>
              </a:ext>
            </a:extLst>
          </p:cNvPr>
          <p:cNvSpPr>
            <a:spLocks noGrp="1"/>
          </p:cNvSpPr>
          <p:nvPr>
            <p:ph sz="half" idx="1"/>
          </p:nvPr>
        </p:nvSpPr>
        <p:spPr>
          <a:xfrm>
            <a:off x="490032" y="318052"/>
            <a:ext cx="4479533" cy="4512523"/>
          </a:xfrm>
        </p:spPr>
        <p:txBody>
          <a:bodyPr>
            <a:normAutofit fontScale="92500" lnSpcReduction="20000"/>
          </a:bodyPr>
          <a:lstStyle/>
          <a:p>
            <a:pPr marL="0" indent="0">
              <a:buNone/>
            </a:pPr>
            <a:r>
              <a:rPr lang="en-GB" sz="3000" dirty="0" err="1"/>
              <a:t>Gwahaniaeth</a:t>
            </a:r>
            <a:r>
              <a:rPr lang="en-GB" sz="3000" dirty="0"/>
              <a:t> Gwerthoedd</a:t>
            </a:r>
          </a:p>
          <a:p>
            <a:pPr marL="0" indent="0">
              <a:buNone/>
            </a:pPr>
            <a:r>
              <a:rPr lang="en-GB" sz="3000" dirty="0">
                <a:solidFill>
                  <a:srgbClr val="0070C0"/>
                </a:solidFill>
              </a:rPr>
              <a:t>Value divergence</a:t>
            </a:r>
          </a:p>
          <a:p>
            <a:pPr marL="0" indent="0">
              <a:buNone/>
            </a:pPr>
            <a:endParaRPr lang="en-GB" sz="1950" dirty="0">
              <a:solidFill>
                <a:srgbClr val="0070C0"/>
              </a:solidFill>
            </a:endParaRPr>
          </a:p>
          <a:p>
            <a:r>
              <a:rPr lang="en-GB" sz="1950" i="1" dirty="0">
                <a:solidFill>
                  <a:srgbClr val="0070C0"/>
                </a:solidFill>
              </a:rPr>
              <a:t>‘Culture and values need to be at the heart of thinking about public policy. Policy is more likely to be successful (however success is defined) if policymakers take these aspects into account’ (</a:t>
            </a:r>
            <a:r>
              <a:rPr lang="en-GB" sz="1950" i="1" dirty="0" err="1">
                <a:solidFill>
                  <a:srgbClr val="0070C0"/>
                </a:solidFill>
              </a:rPr>
              <a:t>Muers</a:t>
            </a:r>
            <a:r>
              <a:rPr lang="en-GB" sz="1950" i="1" dirty="0">
                <a:solidFill>
                  <a:srgbClr val="0070C0"/>
                </a:solidFill>
              </a:rPr>
              <a:t>, 2018, p. 4).</a:t>
            </a:r>
          </a:p>
          <a:p>
            <a:pPr marL="0" indent="0">
              <a:buNone/>
            </a:pPr>
            <a:endParaRPr lang="en-GB" sz="1950" dirty="0"/>
          </a:p>
          <a:p>
            <a:pPr marL="0" indent="0">
              <a:buNone/>
            </a:pPr>
            <a:endParaRPr lang="en-GB" sz="1950" dirty="0"/>
          </a:p>
          <a:p>
            <a:pPr marL="0" indent="0">
              <a:buNone/>
            </a:pPr>
            <a:r>
              <a:rPr lang="en-GB" sz="1950" dirty="0"/>
              <a:t>Beth yw'r </a:t>
            </a:r>
            <a:r>
              <a:rPr lang="en-GB" sz="1950" dirty="0" err="1"/>
              <a:t>broblem</a:t>
            </a:r>
            <a:r>
              <a:rPr lang="en-GB" sz="1950" dirty="0"/>
              <a:t> gyda rhoi diwylliant a gwerthoedd i’r  </a:t>
            </a:r>
            <a:r>
              <a:rPr lang="en-GB" sz="1950" dirty="0" err="1"/>
              <a:t>galon</a:t>
            </a:r>
            <a:r>
              <a:rPr lang="en-GB" sz="1950" dirty="0"/>
              <a:t> o bolisi? </a:t>
            </a:r>
          </a:p>
          <a:p>
            <a:pPr marL="0" indent="0">
              <a:buNone/>
            </a:pPr>
            <a:endParaRPr lang="en-GB" sz="1950" dirty="0"/>
          </a:p>
          <a:p>
            <a:pPr marL="0" indent="0">
              <a:buNone/>
            </a:pPr>
            <a:r>
              <a:rPr lang="en-GB" sz="1950" dirty="0">
                <a:solidFill>
                  <a:srgbClr val="0070C0"/>
                </a:solidFill>
              </a:rPr>
              <a:t>What is the problem with putting culture and values at the heart of policy?</a:t>
            </a:r>
          </a:p>
          <a:p>
            <a:pPr marL="0" indent="0">
              <a:buNone/>
            </a:pPr>
            <a:endParaRPr lang="en-GB" dirty="0"/>
          </a:p>
        </p:txBody>
      </p:sp>
      <p:pic>
        <p:nvPicPr>
          <p:cNvPr id="1026" name="Picture 2" descr="Bronfenbrenner's Ecological Systems Theory">
            <a:extLst>
              <a:ext uri="{FF2B5EF4-FFF2-40B4-BE49-F238E27FC236}">
                <a16:creationId xmlns:a16="http://schemas.microsoft.com/office/drawing/2014/main" id="{F4A24410-364E-3B0C-E6BE-3A778E01A73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336968" y="1689100"/>
            <a:ext cx="3807032" cy="3832225"/>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2">
            <a:extLst>
              <a:ext uri="{FF2B5EF4-FFF2-40B4-BE49-F238E27FC236}">
                <a16:creationId xmlns:a16="http://schemas.microsoft.com/office/drawing/2014/main" id="{F1C6712D-2B14-F5D5-67C2-B90C19CAFD21}"/>
              </a:ext>
            </a:extLst>
          </p:cNvPr>
          <p:cNvSpPr txBox="1">
            <a:spLocks/>
          </p:cNvSpPr>
          <p:nvPr/>
        </p:nvSpPr>
        <p:spPr>
          <a:xfrm>
            <a:off x="7340600" y="9018"/>
            <a:ext cx="1766960" cy="1680082"/>
          </a:xfrm>
          <a:prstGeom prst="rect">
            <a:avLst/>
          </a:prstGeom>
        </p:spPr>
        <p:txBody>
          <a:bodyPr vert="horz" lIns="91440" tIns="45720" rIns="91440" bIns="45720" rtlCol="0">
            <a:normAutofit fontScale="4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b="1" dirty="0">
              <a:solidFill>
                <a:srgbClr val="0070C0"/>
              </a:solidFill>
            </a:endParaRPr>
          </a:p>
          <a:p>
            <a:pPr marL="0" indent="0">
              <a:buFont typeface="Arial" panose="020B0604020202020204" pitchFamily="34" charset="0"/>
              <a:buNone/>
            </a:pPr>
            <a:r>
              <a:rPr lang="en-GB" b="1" dirty="0">
                <a:solidFill>
                  <a:srgbClr val="0070C0"/>
                </a:solidFill>
              </a:rPr>
              <a:t>Davies (2016) 3 problems:</a:t>
            </a:r>
            <a:endParaRPr lang="en-GB" dirty="0"/>
          </a:p>
          <a:p>
            <a:r>
              <a:rPr lang="en-GB" dirty="0"/>
              <a:t>Defining the problem</a:t>
            </a:r>
          </a:p>
          <a:p>
            <a:r>
              <a:rPr lang="en-GB" dirty="0"/>
              <a:t>Understanding the root cause of the problem</a:t>
            </a:r>
          </a:p>
          <a:p>
            <a:r>
              <a:rPr lang="en-GB" dirty="0"/>
              <a:t>The target audience for the solution</a:t>
            </a:r>
          </a:p>
          <a:p>
            <a:endParaRPr lang="en-GB" dirty="0"/>
          </a:p>
        </p:txBody>
      </p:sp>
    </p:spTree>
    <p:extLst>
      <p:ext uri="{BB962C8B-B14F-4D97-AF65-F5344CB8AC3E}">
        <p14:creationId xmlns:p14="http://schemas.microsoft.com/office/powerpoint/2010/main" val="21365692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096CC-5F43-1B8D-E6F5-064BFF4752E9}"/>
              </a:ext>
            </a:extLst>
          </p:cNvPr>
          <p:cNvSpPr>
            <a:spLocks noGrp="1"/>
          </p:cNvSpPr>
          <p:nvPr>
            <p:ph type="title"/>
          </p:nvPr>
        </p:nvSpPr>
        <p:spPr/>
        <p:txBody>
          <a:bodyPr/>
          <a:lstStyle/>
          <a:p>
            <a:endParaRPr lang="en-GB"/>
          </a:p>
        </p:txBody>
      </p:sp>
      <p:pic>
        <p:nvPicPr>
          <p:cNvPr id="2050" name="Picture 2" descr="A group of people talking&#10;&#10;Description automatically generated">
            <a:extLst>
              <a:ext uri="{FF2B5EF4-FFF2-40B4-BE49-F238E27FC236}">
                <a16:creationId xmlns:a16="http://schemas.microsoft.com/office/drawing/2014/main" id="{DCBA879D-17FC-78A3-8F74-F0F0F3BDBD2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478946" y="2928731"/>
            <a:ext cx="3665054" cy="292873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Suella Braverman has been sacked as Home Secretary as Prime Minister Rishi Sunak took action following Suella  Braverman's  unauthorised article criticising the way pro-Palestinian protests had been policed.">
            <a:extLst>
              <a:ext uri="{FF2B5EF4-FFF2-40B4-BE49-F238E27FC236}">
                <a16:creationId xmlns:a16="http://schemas.microsoft.com/office/drawing/2014/main" id="{24FDED64-F4B4-13B5-BCDE-E6C558050AD1}"/>
              </a:ext>
            </a:extLst>
          </p:cNvPr>
          <p:cNvPicPr>
            <a:picLocks noChangeAspect="1"/>
          </p:cNvPicPr>
          <p:nvPr/>
        </p:nvPicPr>
        <p:blipFill>
          <a:blip r:embed="rId4"/>
          <a:stretch>
            <a:fillRect/>
          </a:stretch>
        </p:blipFill>
        <p:spPr>
          <a:xfrm>
            <a:off x="1" y="3043946"/>
            <a:ext cx="2350050" cy="2928730"/>
          </a:xfrm>
          <a:prstGeom prst="rect">
            <a:avLst/>
          </a:prstGeom>
        </p:spPr>
      </p:pic>
      <p:pic>
        <p:nvPicPr>
          <p:cNvPr id="2056" name="Picture 8" descr="The Benefits Bonanza, 1971-2015 - Scottish Home Education Forum">
            <a:extLst>
              <a:ext uri="{FF2B5EF4-FFF2-40B4-BE49-F238E27FC236}">
                <a16:creationId xmlns:a16="http://schemas.microsoft.com/office/drawing/2014/main" id="{AFE9A091-9F38-5E4B-1C52-CEE3F34604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4572000" cy="292873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Daily Mail has attacked the Human Rights Act whilst also seeking to shelter  behind it - Press Gazette">
            <a:extLst>
              <a:ext uri="{FF2B5EF4-FFF2-40B4-BE49-F238E27FC236}">
                <a16:creationId xmlns:a16="http://schemas.microsoft.com/office/drawing/2014/main" id="{BA8FFFA7-B02A-F985-7ACB-1182DA478D2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63302" y="3043946"/>
            <a:ext cx="3180522" cy="280035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EXCLUSIVE: Protesters set up a roadblock outside Welsh luxury hotel where  240 asylum seekers are moving in | Daily Mail Online">
            <a:extLst>
              <a:ext uri="{FF2B5EF4-FFF2-40B4-BE49-F238E27FC236}">
                <a16:creationId xmlns:a16="http://schemas.microsoft.com/office/drawing/2014/main" id="{95AE7736-FACA-5F04-78FF-940D0A60966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72000" y="57607"/>
            <a:ext cx="4676795" cy="2928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8147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3E7FE3-DA40-152A-EBFD-4BBC7253A859}"/>
              </a:ext>
            </a:extLst>
          </p:cNvPr>
          <p:cNvSpPr>
            <a:spLocks noGrp="1"/>
          </p:cNvSpPr>
          <p:nvPr>
            <p:ph sz="half" idx="1"/>
          </p:nvPr>
        </p:nvSpPr>
        <p:spPr>
          <a:xfrm>
            <a:off x="231261" y="547496"/>
            <a:ext cx="3886200" cy="3263504"/>
          </a:xfrm>
        </p:spPr>
        <p:txBody>
          <a:bodyPr>
            <a:noAutofit/>
          </a:bodyPr>
          <a:lstStyle/>
          <a:p>
            <a:r>
              <a:rPr lang="en-GB" sz="2400" dirty="0" err="1"/>
              <a:t>Rydych</a:t>
            </a:r>
            <a:r>
              <a:rPr lang="en-GB" sz="2400" dirty="0"/>
              <a:t> yn cefnogi teulu o 5 sy'n </a:t>
            </a:r>
            <a:r>
              <a:rPr lang="en-GB" sz="2400" dirty="0" err="1"/>
              <a:t>byw</a:t>
            </a:r>
            <a:r>
              <a:rPr lang="en-GB" sz="2400" dirty="0"/>
              <a:t> mewn </a:t>
            </a:r>
            <a:r>
              <a:rPr lang="en-GB" sz="2400" dirty="0" err="1"/>
              <a:t>fflat</a:t>
            </a:r>
            <a:r>
              <a:rPr lang="en-GB" sz="2400" dirty="0"/>
              <a:t> 2 </a:t>
            </a:r>
            <a:r>
              <a:rPr lang="en-GB" sz="2400" dirty="0" err="1"/>
              <a:t>lofft</a:t>
            </a:r>
            <a:r>
              <a:rPr lang="en-GB" sz="2400" dirty="0"/>
              <a:t> </a:t>
            </a:r>
            <a:r>
              <a:rPr lang="en-GB" sz="2400" dirty="0" err="1"/>
              <a:t>yng</a:t>
            </a:r>
            <a:r>
              <a:rPr lang="en-GB" sz="2400" dirty="0"/>
              <a:t> </a:t>
            </a:r>
            <a:r>
              <a:rPr lang="en-GB" sz="2400" dirty="0" err="1"/>
              <a:t>Nghaerdydd</a:t>
            </a:r>
            <a:r>
              <a:rPr lang="en-GB" sz="2400" dirty="0"/>
              <a:t>. Mae gan y plentyn </a:t>
            </a:r>
            <a:r>
              <a:rPr lang="en-GB" sz="2400" dirty="0" err="1"/>
              <a:t>hynaf</a:t>
            </a:r>
            <a:r>
              <a:rPr lang="en-GB" sz="2400" dirty="0"/>
              <a:t> </a:t>
            </a:r>
            <a:r>
              <a:rPr lang="en-GB" sz="2400" dirty="0" err="1"/>
              <a:t>awtistiaeth</a:t>
            </a:r>
            <a:r>
              <a:rPr lang="en-GB" sz="2400" dirty="0"/>
              <a:t> ac nid </a:t>
            </a:r>
            <a:r>
              <a:rPr lang="en-GB" sz="2400" dirty="0" err="1"/>
              <a:t>yw'n</a:t>
            </a:r>
            <a:r>
              <a:rPr lang="en-GB" sz="2400" dirty="0"/>
              <a:t> </a:t>
            </a:r>
            <a:r>
              <a:rPr lang="en-GB" sz="2400" dirty="0" err="1"/>
              <a:t>hoffi</a:t>
            </a:r>
            <a:r>
              <a:rPr lang="en-GB" sz="2400" dirty="0"/>
              <a:t> </a:t>
            </a:r>
            <a:r>
              <a:rPr lang="en-GB" sz="2400" dirty="0" err="1"/>
              <a:t>sŵn</a:t>
            </a:r>
            <a:r>
              <a:rPr lang="en-GB" sz="2400" dirty="0"/>
              <a:t>. Mae </a:t>
            </a:r>
            <a:r>
              <a:rPr lang="en-GB" sz="2400" dirty="0" err="1"/>
              <a:t>fflat</a:t>
            </a:r>
            <a:r>
              <a:rPr lang="en-GB" sz="2400" dirty="0"/>
              <a:t> yn </a:t>
            </a:r>
            <a:r>
              <a:rPr lang="en-GB" sz="2400" dirty="0" err="1"/>
              <a:t>swnllyd</a:t>
            </a:r>
            <a:r>
              <a:rPr lang="en-GB" sz="2400" dirty="0"/>
              <a:t>. Yr </a:t>
            </a:r>
            <a:r>
              <a:rPr lang="en-GB" sz="2400" dirty="0" err="1"/>
              <a:t>ieuengaf</a:t>
            </a:r>
            <a:r>
              <a:rPr lang="en-GB" sz="2400" dirty="0"/>
              <a:t> </a:t>
            </a:r>
            <a:r>
              <a:rPr lang="en-GB" sz="2400" dirty="0" err="1"/>
              <a:t>yw</a:t>
            </a:r>
            <a:r>
              <a:rPr lang="en-GB" sz="2400" dirty="0"/>
              <a:t> 6 mis </a:t>
            </a:r>
            <a:r>
              <a:rPr lang="en-GB" sz="2400" dirty="0" err="1"/>
              <a:t>oed</a:t>
            </a:r>
            <a:r>
              <a:rPr lang="en-GB" sz="2400" dirty="0"/>
              <a:t> .Mae rhieni'n gweithio ond yn </a:t>
            </a:r>
            <a:r>
              <a:rPr lang="en-GB" sz="2400" dirty="0" err="1"/>
              <a:t>dioddef</a:t>
            </a:r>
            <a:r>
              <a:rPr lang="en-GB" sz="2400" dirty="0"/>
              <a:t> o </a:t>
            </a:r>
            <a:r>
              <a:rPr lang="en-GB" sz="2400" dirty="0" err="1"/>
              <a:t>ddiffyg</a:t>
            </a:r>
            <a:r>
              <a:rPr lang="en-GB" sz="2400" dirty="0"/>
              <a:t> </a:t>
            </a:r>
            <a:r>
              <a:rPr lang="en-GB" sz="2400" dirty="0" err="1"/>
              <a:t>cwsg</a:t>
            </a:r>
            <a:r>
              <a:rPr lang="en-GB" sz="2400" dirty="0"/>
              <a:t> ac o dan </a:t>
            </a:r>
            <a:r>
              <a:rPr lang="en-GB" sz="2400" dirty="0" err="1"/>
              <a:t>straen</a:t>
            </a:r>
            <a:r>
              <a:rPr lang="en-GB" sz="2400" dirty="0"/>
              <a:t>. Mae </a:t>
            </a:r>
            <a:r>
              <a:rPr lang="en-GB" sz="2400" dirty="0" err="1"/>
              <a:t>perthynas</a:t>
            </a:r>
            <a:r>
              <a:rPr lang="en-GB" sz="2400" dirty="0"/>
              <a:t> yn chwalu. Tad yn dod </a:t>
            </a:r>
            <a:r>
              <a:rPr lang="en-GB" sz="2400" dirty="0" err="1"/>
              <a:t>atoch</a:t>
            </a:r>
            <a:r>
              <a:rPr lang="en-GB" sz="2400" dirty="0"/>
              <a:t> chi i </a:t>
            </a:r>
            <a:r>
              <a:rPr lang="en-GB" sz="2400" dirty="0" err="1"/>
              <a:t>drafod</a:t>
            </a:r>
            <a:r>
              <a:rPr lang="en-GB" sz="2400" dirty="0"/>
              <a:t> </a:t>
            </a:r>
            <a:r>
              <a:rPr lang="en-GB" sz="2400" dirty="0" err="1"/>
              <a:t>materion</a:t>
            </a:r>
            <a:r>
              <a:rPr lang="en-GB" sz="2400" dirty="0"/>
              <a:t>.</a:t>
            </a:r>
          </a:p>
        </p:txBody>
      </p:sp>
      <p:sp>
        <p:nvSpPr>
          <p:cNvPr id="5" name="Content Placeholder 2">
            <a:extLst>
              <a:ext uri="{FF2B5EF4-FFF2-40B4-BE49-F238E27FC236}">
                <a16:creationId xmlns:a16="http://schemas.microsoft.com/office/drawing/2014/main" id="{1CC9BACB-6395-2830-C658-3EA12156E874}"/>
              </a:ext>
            </a:extLst>
          </p:cNvPr>
          <p:cNvSpPr txBox="1">
            <a:spLocks/>
          </p:cNvSpPr>
          <p:nvPr/>
        </p:nvSpPr>
        <p:spPr>
          <a:xfrm>
            <a:off x="4572000" y="405846"/>
            <a:ext cx="3886200" cy="3263504"/>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rgbClr val="0070C0"/>
                </a:solidFill>
              </a:rPr>
              <a:t>You are supporting a family of 5 who live in a 2-bed flat property in Cardiff. Oldest child has autism and does not like noise. Flat is noisy. Youngest is 6 months old. Parents work but are sleep deprived and stressed. Relationship is breaking down. Father comes to you to discuss issues.</a:t>
            </a:r>
          </a:p>
        </p:txBody>
      </p:sp>
      <p:pic>
        <p:nvPicPr>
          <p:cNvPr id="2" name="Picture 2" descr="Bronfenbrenner's Ecological Systems Theory">
            <a:extLst>
              <a:ext uri="{FF2B5EF4-FFF2-40B4-BE49-F238E27FC236}">
                <a16:creationId xmlns:a16="http://schemas.microsoft.com/office/drawing/2014/main" id="{1F4C6C58-B11A-2269-38E3-5CB8DA033D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2793" y="4793129"/>
            <a:ext cx="2051297" cy="2064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91878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78885-3712-AC27-8109-597829C9D18E}"/>
              </a:ext>
            </a:extLst>
          </p:cNvPr>
          <p:cNvSpPr>
            <a:spLocks noGrp="1"/>
          </p:cNvSpPr>
          <p:nvPr>
            <p:ph type="title"/>
          </p:nvPr>
        </p:nvSpPr>
        <p:spPr>
          <a:xfrm>
            <a:off x="571500" y="870942"/>
            <a:ext cx="7886700" cy="994172"/>
          </a:xfrm>
        </p:spPr>
        <p:txBody>
          <a:bodyPr>
            <a:normAutofit/>
          </a:bodyPr>
          <a:lstStyle/>
          <a:p>
            <a:r>
              <a:rPr lang="en-GB" sz="2100" dirty="0" err="1"/>
              <a:t>Diffyg</a:t>
            </a:r>
            <a:r>
              <a:rPr lang="en-GB" sz="2100" dirty="0"/>
              <a:t> tai </a:t>
            </a:r>
            <a:r>
              <a:rPr lang="en-GB" sz="2100" dirty="0" err="1"/>
              <a:t>digonol</a:t>
            </a:r>
            <a:r>
              <a:rPr lang="en-GB" sz="2100" dirty="0">
                <a:solidFill>
                  <a:srgbClr val="0070C0"/>
                </a:solidFill>
              </a:rPr>
              <a:t>/ Lack of adequate housing </a:t>
            </a:r>
          </a:p>
        </p:txBody>
      </p:sp>
      <p:sp>
        <p:nvSpPr>
          <p:cNvPr id="3" name="Content Placeholder 2">
            <a:extLst>
              <a:ext uri="{FF2B5EF4-FFF2-40B4-BE49-F238E27FC236}">
                <a16:creationId xmlns:a16="http://schemas.microsoft.com/office/drawing/2014/main" id="{4FABFB59-33FE-F814-FD9D-96F58C0E2580}"/>
              </a:ext>
            </a:extLst>
          </p:cNvPr>
          <p:cNvSpPr>
            <a:spLocks noGrp="1"/>
          </p:cNvSpPr>
          <p:nvPr>
            <p:ph sz="half" idx="1"/>
          </p:nvPr>
        </p:nvSpPr>
        <p:spPr>
          <a:xfrm>
            <a:off x="497326" y="1878805"/>
            <a:ext cx="4260204" cy="3263504"/>
          </a:xfrm>
        </p:spPr>
        <p:txBody>
          <a:bodyPr/>
          <a:lstStyle/>
          <a:p>
            <a:r>
              <a:rPr lang="en-GB" dirty="0" err="1"/>
              <a:t>Cymlethdod</a:t>
            </a:r>
            <a:r>
              <a:rPr lang="en-GB" dirty="0"/>
              <a:t>/</a:t>
            </a:r>
            <a:r>
              <a:rPr lang="en-GB" dirty="0">
                <a:solidFill>
                  <a:srgbClr val="0070C0"/>
                </a:solidFill>
              </a:rPr>
              <a:t>Complexity</a:t>
            </a:r>
            <a:r>
              <a:rPr lang="en-GB" dirty="0"/>
              <a:t>:</a:t>
            </a:r>
          </a:p>
          <a:p>
            <a:pPr marL="0" indent="0">
              <a:buNone/>
            </a:pPr>
            <a:endParaRPr lang="en-GB" dirty="0"/>
          </a:p>
          <a:p>
            <a:r>
              <a:rPr lang="en-GB" dirty="0" err="1"/>
              <a:t>Ansicrwydd</a:t>
            </a:r>
            <a:r>
              <a:rPr lang="en-GB" dirty="0">
                <a:solidFill>
                  <a:srgbClr val="0070C0"/>
                </a:solidFill>
              </a:rPr>
              <a:t> /Uncertainty:</a:t>
            </a:r>
          </a:p>
          <a:p>
            <a:pPr marL="0" indent="0">
              <a:buNone/>
            </a:pPr>
            <a:endParaRPr lang="en-GB" dirty="0"/>
          </a:p>
          <a:p>
            <a:r>
              <a:rPr lang="en-GB" dirty="0" err="1"/>
              <a:t>Gwahaniaeth</a:t>
            </a:r>
            <a:r>
              <a:rPr lang="en-GB" dirty="0"/>
              <a:t> gwerthoedd / </a:t>
            </a:r>
            <a:r>
              <a:rPr lang="en-GB" dirty="0">
                <a:solidFill>
                  <a:srgbClr val="0070C0"/>
                </a:solidFill>
              </a:rPr>
              <a:t>Value Divergence </a:t>
            </a:r>
          </a:p>
        </p:txBody>
      </p:sp>
      <p:pic>
        <p:nvPicPr>
          <p:cNvPr id="5" name="Content Placeholder 5" descr="A diagram of a diagram of a different personality&#10;&#10;Description automatically generated with medium confidence">
            <a:extLst>
              <a:ext uri="{FF2B5EF4-FFF2-40B4-BE49-F238E27FC236}">
                <a16:creationId xmlns:a16="http://schemas.microsoft.com/office/drawing/2014/main" id="{FE4BF919-E56C-E002-07C7-C45EB1EF57E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172975" y="244521"/>
            <a:ext cx="1626468" cy="1465009"/>
          </a:xfrm>
        </p:spPr>
      </p:pic>
      <p:pic>
        <p:nvPicPr>
          <p:cNvPr id="4" name="Picture 2" descr="Bronfenbrenner's Ecological Systems Theory">
            <a:extLst>
              <a:ext uri="{FF2B5EF4-FFF2-40B4-BE49-F238E27FC236}">
                <a16:creationId xmlns:a16="http://schemas.microsoft.com/office/drawing/2014/main" id="{D30BEDD8-C774-DC3F-321A-28DBB9DD14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92411" y="1901996"/>
            <a:ext cx="3807032" cy="3832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5994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FDA9-8DC6-6BC4-3304-EA1BDA688481}"/>
              </a:ext>
            </a:extLst>
          </p:cNvPr>
          <p:cNvSpPr>
            <a:spLocks noGrp="1"/>
          </p:cNvSpPr>
          <p:nvPr>
            <p:ph type="title"/>
          </p:nvPr>
        </p:nvSpPr>
        <p:spPr/>
        <p:txBody>
          <a:bodyPr/>
          <a:lstStyle/>
          <a:p>
            <a:r>
              <a:rPr lang="en-GB" dirty="0"/>
              <a:t>Case studies</a:t>
            </a:r>
          </a:p>
        </p:txBody>
      </p:sp>
      <p:pic>
        <p:nvPicPr>
          <p:cNvPr id="8" name="Content Placeholder 7">
            <a:extLst>
              <a:ext uri="{FF2B5EF4-FFF2-40B4-BE49-F238E27FC236}">
                <a16:creationId xmlns:a16="http://schemas.microsoft.com/office/drawing/2014/main" id="{CCAB26D1-BE91-C070-A395-BAB2776BC833}"/>
              </a:ext>
            </a:extLst>
          </p:cNvPr>
          <p:cNvPicPr>
            <a:picLocks noGrp="1" noChangeAspect="1"/>
          </p:cNvPicPr>
          <p:nvPr>
            <p:ph sz="half" idx="1"/>
          </p:nvPr>
        </p:nvPicPr>
        <p:blipFill rotWithShape="1">
          <a:blip r:embed="rId3"/>
          <a:srcRect l="6359" t="8276"/>
          <a:stretch/>
        </p:blipFill>
        <p:spPr>
          <a:xfrm>
            <a:off x="185530" y="106016"/>
            <a:ext cx="8958470" cy="5711687"/>
          </a:xfrm>
        </p:spPr>
      </p:pic>
    </p:spTree>
    <p:extLst>
      <p:ext uri="{BB962C8B-B14F-4D97-AF65-F5344CB8AC3E}">
        <p14:creationId xmlns:p14="http://schemas.microsoft.com/office/powerpoint/2010/main" val="32826325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78885-3712-AC27-8109-597829C9D18E}"/>
              </a:ext>
            </a:extLst>
          </p:cNvPr>
          <p:cNvSpPr>
            <a:spLocks noGrp="1"/>
          </p:cNvSpPr>
          <p:nvPr>
            <p:ph type="title"/>
          </p:nvPr>
        </p:nvSpPr>
        <p:spPr>
          <a:xfrm>
            <a:off x="440177" y="327369"/>
            <a:ext cx="7886700" cy="994172"/>
          </a:xfrm>
        </p:spPr>
        <p:txBody>
          <a:bodyPr>
            <a:normAutofit/>
          </a:bodyPr>
          <a:lstStyle/>
          <a:p>
            <a:r>
              <a:rPr lang="en-GB" sz="2100" b="1" dirty="0"/>
              <a:t>Gwasanaethau CAMHS Services </a:t>
            </a:r>
          </a:p>
        </p:txBody>
      </p:sp>
      <p:sp>
        <p:nvSpPr>
          <p:cNvPr id="3" name="Content Placeholder 2">
            <a:extLst>
              <a:ext uri="{FF2B5EF4-FFF2-40B4-BE49-F238E27FC236}">
                <a16:creationId xmlns:a16="http://schemas.microsoft.com/office/drawing/2014/main" id="{4FABFB59-33FE-F814-FD9D-96F58C0E2580}"/>
              </a:ext>
            </a:extLst>
          </p:cNvPr>
          <p:cNvSpPr>
            <a:spLocks noGrp="1"/>
          </p:cNvSpPr>
          <p:nvPr>
            <p:ph sz="half" idx="1"/>
          </p:nvPr>
        </p:nvSpPr>
        <p:spPr>
          <a:xfrm>
            <a:off x="497327" y="1878805"/>
            <a:ext cx="3886200" cy="3263504"/>
          </a:xfrm>
        </p:spPr>
        <p:txBody>
          <a:bodyPr>
            <a:normAutofit fontScale="92500"/>
          </a:bodyPr>
          <a:lstStyle/>
          <a:p>
            <a:r>
              <a:rPr lang="en-GB" dirty="0" err="1"/>
              <a:t>Cymlethdod</a:t>
            </a:r>
            <a:r>
              <a:rPr lang="en-GB" dirty="0"/>
              <a:t>/</a:t>
            </a:r>
            <a:r>
              <a:rPr lang="en-GB" dirty="0">
                <a:solidFill>
                  <a:srgbClr val="0070C0"/>
                </a:solidFill>
              </a:rPr>
              <a:t>Complexity</a:t>
            </a:r>
            <a:r>
              <a:rPr lang="en-GB" dirty="0"/>
              <a:t>:</a:t>
            </a:r>
          </a:p>
          <a:p>
            <a:pPr marL="0" indent="0">
              <a:buNone/>
            </a:pPr>
            <a:endParaRPr lang="en-GB" dirty="0"/>
          </a:p>
          <a:p>
            <a:r>
              <a:rPr lang="en-GB" dirty="0" err="1"/>
              <a:t>Ansicrwydd</a:t>
            </a:r>
            <a:r>
              <a:rPr lang="en-GB" dirty="0">
                <a:solidFill>
                  <a:srgbClr val="0070C0"/>
                </a:solidFill>
              </a:rPr>
              <a:t> /Uncertainty:</a:t>
            </a:r>
          </a:p>
          <a:p>
            <a:pPr marL="0" indent="0">
              <a:buNone/>
            </a:pPr>
            <a:endParaRPr lang="en-GB" dirty="0"/>
          </a:p>
          <a:p>
            <a:r>
              <a:rPr lang="en-GB" dirty="0" err="1"/>
              <a:t>Gwahaniaeth</a:t>
            </a:r>
            <a:r>
              <a:rPr lang="en-GB" dirty="0"/>
              <a:t> gwerthoedd / </a:t>
            </a:r>
            <a:r>
              <a:rPr lang="en-GB" dirty="0">
                <a:solidFill>
                  <a:srgbClr val="0070C0"/>
                </a:solidFill>
              </a:rPr>
              <a:t>Value Divergence </a:t>
            </a:r>
          </a:p>
          <a:p>
            <a:endParaRPr lang="en-GB" dirty="0"/>
          </a:p>
        </p:txBody>
      </p:sp>
      <p:pic>
        <p:nvPicPr>
          <p:cNvPr id="5" name="Content Placeholder 5" descr="A diagram of a diagram of a different personality&#10;&#10;Description automatically generated with medium confidence">
            <a:extLst>
              <a:ext uri="{FF2B5EF4-FFF2-40B4-BE49-F238E27FC236}">
                <a16:creationId xmlns:a16="http://schemas.microsoft.com/office/drawing/2014/main" id="{FE4BF919-E56C-E002-07C7-C45EB1EF57E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172975" y="244521"/>
            <a:ext cx="1626468" cy="1465009"/>
          </a:xfrm>
        </p:spPr>
      </p:pic>
      <p:pic>
        <p:nvPicPr>
          <p:cNvPr id="4" name="Picture 2" descr="Bronfenbrenner's Ecological Systems Theory">
            <a:extLst>
              <a:ext uri="{FF2B5EF4-FFF2-40B4-BE49-F238E27FC236}">
                <a16:creationId xmlns:a16="http://schemas.microsoft.com/office/drawing/2014/main" id="{D30BEDD8-C774-DC3F-321A-28DBB9DD14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92411" y="1901996"/>
            <a:ext cx="3807032" cy="3832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86690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C4AA5-16B9-E478-A99A-330978772736}"/>
              </a:ext>
            </a:extLst>
          </p:cNvPr>
          <p:cNvSpPr>
            <a:spLocks noGrp="1"/>
          </p:cNvSpPr>
          <p:nvPr>
            <p:ph type="title"/>
          </p:nvPr>
        </p:nvSpPr>
        <p:spPr>
          <a:xfrm>
            <a:off x="125243" y="948701"/>
            <a:ext cx="7886700" cy="994172"/>
          </a:xfrm>
        </p:spPr>
        <p:txBody>
          <a:bodyPr/>
          <a:lstStyle/>
          <a:p>
            <a:r>
              <a:rPr lang="sv-SE" dirty="0"/>
              <a:t>Problem ‘problemau drygionus’ </a:t>
            </a:r>
            <a:r>
              <a:rPr lang="sv-SE" sz="1500" dirty="0"/>
              <a:t>Turnbull a Hoppe, (2019)</a:t>
            </a:r>
            <a:endParaRPr lang="en-GB" sz="1500" dirty="0"/>
          </a:p>
        </p:txBody>
      </p:sp>
      <p:sp>
        <p:nvSpPr>
          <p:cNvPr id="5" name="Content Placeholder 4">
            <a:extLst>
              <a:ext uri="{FF2B5EF4-FFF2-40B4-BE49-F238E27FC236}">
                <a16:creationId xmlns:a16="http://schemas.microsoft.com/office/drawing/2014/main" id="{0F17A172-62A1-8F0E-9863-4AB536F409BE}"/>
              </a:ext>
            </a:extLst>
          </p:cNvPr>
          <p:cNvSpPr txBox="1">
            <a:spLocks noGrp="1"/>
          </p:cNvSpPr>
          <p:nvPr>
            <p:ph sz="half" idx="1"/>
          </p:nvPr>
        </p:nvSpPr>
        <p:spPr>
          <a:xfrm>
            <a:off x="286966" y="1942873"/>
            <a:ext cx="8235680" cy="2720745"/>
          </a:xfrm>
          <a:prstGeom prst="rect">
            <a:avLst/>
          </a:prstGeom>
          <a:noFill/>
        </p:spPr>
        <p:txBody>
          <a:bodyPr wrap="square">
            <a:spAutoFit/>
          </a:bodyPr>
          <a:lstStyle/>
          <a:p>
            <a:r>
              <a:rPr lang="en-GB" sz="1800" dirty="0" err="1"/>
              <a:t>Tueddiad</a:t>
            </a:r>
            <a:r>
              <a:rPr lang="en-GB" sz="1800" dirty="0"/>
              <a:t> i edrych ar y </a:t>
            </a:r>
            <a:r>
              <a:rPr lang="en-GB" sz="1800" dirty="0" err="1"/>
              <a:t>broblem</a:t>
            </a:r>
            <a:r>
              <a:rPr lang="en-GB" sz="1800" dirty="0"/>
              <a:t> </a:t>
            </a:r>
            <a:r>
              <a:rPr lang="en-GB" sz="1800" dirty="0" err="1"/>
              <a:t>drygionus</a:t>
            </a:r>
            <a:r>
              <a:rPr lang="en-GB" sz="1800" dirty="0"/>
              <a:t> ‘</a:t>
            </a:r>
            <a:r>
              <a:rPr lang="en-GB" sz="1800" dirty="0" err="1"/>
              <a:t>oddi</a:t>
            </a:r>
            <a:r>
              <a:rPr lang="en-GB" sz="1800" dirty="0"/>
              <a:t> uchod’ a’i </a:t>
            </a:r>
            <a:r>
              <a:rPr lang="en-GB" sz="1800" dirty="0" err="1"/>
              <a:t>hynysu</a:t>
            </a:r>
            <a:r>
              <a:rPr lang="en-GB" sz="1800" dirty="0"/>
              <a:t> o’r cyd-destun/amgylchedd </a:t>
            </a:r>
            <a:r>
              <a:rPr lang="en-GB" sz="1800" dirty="0" err="1"/>
              <a:t>o’i</a:t>
            </a:r>
            <a:r>
              <a:rPr lang="en-GB" sz="1800" dirty="0"/>
              <a:t> </a:t>
            </a:r>
            <a:r>
              <a:rPr lang="en-GB" sz="1800" dirty="0" err="1"/>
              <a:t>chwmpas</a:t>
            </a:r>
            <a:r>
              <a:rPr lang="en-GB" sz="1800" dirty="0"/>
              <a:t> (Turnbull a Hoppe, 2019; Guy Peters, 2017)</a:t>
            </a:r>
          </a:p>
          <a:p>
            <a:r>
              <a:rPr lang="en-GB" sz="1800" dirty="0"/>
              <a:t>Gall eu </a:t>
            </a:r>
            <a:r>
              <a:rPr lang="en-GB" sz="1800" dirty="0" err="1"/>
              <a:t>dosbarthu</a:t>
            </a:r>
            <a:r>
              <a:rPr lang="en-GB" sz="1800" dirty="0"/>
              <a:t> fel ‘</a:t>
            </a:r>
            <a:r>
              <a:rPr lang="en-GB" sz="1800" dirty="0" err="1"/>
              <a:t>drwg</a:t>
            </a:r>
            <a:r>
              <a:rPr lang="en-GB" sz="1800" dirty="0"/>
              <a:t>’ neu ‘</a:t>
            </a:r>
            <a:r>
              <a:rPr lang="en-GB" sz="1800" dirty="0" err="1"/>
              <a:t>ddof</a:t>
            </a:r>
            <a:r>
              <a:rPr lang="en-GB" sz="1800" dirty="0"/>
              <a:t>’ fod yn </a:t>
            </a:r>
            <a:r>
              <a:rPr lang="en-GB" sz="1800" dirty="0" err="1"/>
              <a:t>ddiffygiol</a:t>
            </a:r>
            <a:endParaRPr lang="en-GB" sz="1800" dirty="0"/>
          </a:p>
          <a:p>
            <a:r>
              <a:rPr lang="en-GB" sz="1800" dirty="0"/>
              <a:t>Dim ond </a:t>
            </a:r>
            <a:r>
              <a:rPr lang="en-GB" sz="1800" dirty="0" err="1"/>
              <a:t>problemau</a:t>
            </a:r>
            <a:r>
              <a:rPr lang="en-GB" sz="1800" dirty="0"/>
              <a:t> i'r rhai sy'n eu trin </a:t>
            </a:r>
            <a:r>
              <a:rPr lang="en-GB" sz="1800" dirty="0" err="1"/>
              <a:t>neu'n</a:t>
            </a:r>
            <a:r>
              <a:rPr lang="en-GB" sz="1800" dirty="0"/>
              <a:t> eu </a:t>
            </a:r>
            <a:r>
              <a:rPr lang="en-GB" sz="1800" dirty="0" err="1"/>
              <a:t>profi</a:t>
            </a:r>
            <a:r>
              <a:rPr lang="en-GB" sz="1800" dirty="0"/>
              <a:t> </a:t>
            </a:r>
            <a:r>
              <a:rPr lang="en-GB" sz="1800" dirty="0" err="1"/>
              <a:t>yw</a:t>
            </a:r>
            <a:r>
              <a:rPr lang="en-GB" sz="1800" dirty="0"/>
              <a:t> </a:t>
            </a:r>
            <a:r>
              <a:rPr lang="en-GB" sz="1800" dirty="0" err="1"/>
              <a:t>problemau</a:t>
            </a:r>
            <a:r>
              <a:rPr lang="en-GB" sz="1800" dirty="0"/>
              <a:t> - gall fod yn </a:t>
            </a:r>
            <a:r>
              <a:rPr lang="en-GB" sz="1800" dirty="0" err="1"/>
              <a:t>anodd</a:t>
            </a:r>
            <a:r>
              <a:rPr lang="en-GB" sz="1800" dirty="0"/>
              <a:t> cael eraill i </a:t>
            </a:r>
            <a:r>
              <a:rPr lang="en-GB" sz="1800" dirty="0" err="1"/>
              <a:t>gymryd</a:t>
            </a:r>
            <a:r>
              <a:rPr lang="en-GB" sz="1800" dirty="0"/>
              <a:t> rhan!</a:t>
            </a:r>
          </a:p>
          <a:p>
            <a:r>
              <a:rPr lang="en-GB" sz="1800" dirty="0"/>
              <a:t>Mae </a:t>
            </a:r>
            <a:r>
              <a:rPr lang="en-GB" sz="1800" dirty="0" err="1"/>
              <a:t>problemau</a:t>
            </a:r>
            <a:r>
              <a:rPr lang="en-GB" sz="1800" dirty="0"/>
              <a:t> fel </a:t>
            </a:r>
            <a:r>
              <a:rPr lang="en-GB" sz="1800" dirty="0" err="1"/>
              <a:t>y’u</a:t>
            </a:r>
            <a:r>
              <a:rPr lang="en-GB" sz="1800" dirty="0"/>
              <a:t> </a:t>
            </a:r>
            <a:r>
              <a:rPr lang="en-GB" sz="1800" dirty="0" err="1"/>
              <a:t>prosesir</a:t>
            </a:r>
            <a:r>
              <a:rPr lang="en-GB" sz="1800" dirty="0"/>
              <a:t> gan </a:t>
            </a:r>
            <a:r>
              <a:rPr lang="en-GB" sz="1800" dirty="0" err="1"/>
              <a:t>lunwyr</a:t>
            </a:r>
            <a:r>
              <a:rPr lang="en-GB" sz="1800" dirty="0"/>
              <a:t> polisi </a:t>
            </a:r>
            <a:r>
              <a:rPr lang="en-GB" sz="1800" dirty="0" err="1"/>
              <a:t>awdurdodol</a:t>
            </a:r>
            <a:r>
              <a:rPr lang="en-GB" sz="1800" dirty="0"/>
              <a:t> yn cynnwys </a:t>
            </a:r>
            <a:r>
              <a:rPr lang="en-GB" sz="1800" dirty="0" err="1"/>
              <a:t>diffiniadau</a:t>
            </a:r>
            <a:r>
              <a:rPr lang="en-GB" sz="1800" dirty="0"/>
              <a:t> o </a:t>
            </a:r>
            <a:r>
              <a:rPr lang="en-GB" sz="1800" dirty="0" err="1"/>
              <a:t>broblemau</a:t>
            </a:r>
            <a:r>
              <a:rPr lang="en-GB" sz="1800" dirty="0"/>
              <a:t> </a:t>
            </a:r>
            <a:r>
              <a:rPr lang="en-GB" sz="1800" dirty="0" err="1"/>
              <a:t>wedi’u</a:t>
            </a:r>
            <a:r>
              <a:rPr lang="en-GB" sz="1800" dirty="0"/>
              <a:t> </a:t>
            </a:r>
            <a:r>
              <a:rPr lang="en-GB" sz="1800" dirty="0" err="1"/>
              <a:t>strwythuro</a:t>
            </a:r>
            <a:r>
              <a:rPr lang="en-GB" sz="1800" dirty="0"/>
              <a:t> ymlaen </a:t>
            </a:r>
            <a:r>
              <a:rPr lang="en-GB" sz="1800" dirty="0" err="1"/>
              <a:t>llaw</a:t>
            </a:r>
            <a:r>
              <a:rPr lang="en-GB" sz="1800" dirty="0"/>
              <a:t> sy’n </a:t>
            </a:r>
            <a:r>
              <a:rPr lang="en-GB" sz="1800" dirty="0" err="1"/>
              <a:t>dibynnu</a:t>
            </a:r>
            <a:r>
              <a:rPr lang="en-GB" sz="1800" dirty="0"/>
              <a:t> ar </a:t>
            </a:r>
            <a:r>
              <a:rPr lang="en-GB" sz="1800" dirty="0" err="1"/>
              <a:t>lwybr</a:t>
            </a:r>
            <a:r>
              <a:rPr lang="en-GB" sz="1800" dirty="0"/>
              <a:t> (Chisholm, 1995) sy’n </a:t>
            </a:r>
            <a:r>
              <a:rPr lang="en-GB" sz="1800" dirty="0" err="1"/>
              <a:t>eithrio</a:t>
            </a:r>
            <a:r>
              <a:rPr lang="en-GB" sz="1800" dirty="0"/>
              <a:t> </a:t>
            </a:r>
            <a:r>
              <a:rPr lang="en-GB" sz="1800" dirty="0" err="1"/>
              <a:t>atebion</a:t>
            </a:r>
            <a:r>
              <a:rPr lang="en-GB" sz="1800" dirty="0"/>
              <a:t> </a:t>
            </a:r>
            <a:r>
              <a:rPr lang="en-GB" sz="1800" dirty="0" err="1"/>
              <a:t>amgen</a:t>
            </a:r>
            <a:r>
              <a:rPr lang="en-GB" sz="1800" dirty="0"/>
              <a:t> newydd sy’n cael eu </a:t>
            </a:r>
            <a:r>
              <a:rPr lang="en-GB" sz="1800" dirty="0" err="1"/>
              <a:t>hystyried</a:t>
            </a:r>
            <a:r>
              <a:rPr lang="en-GB" sz="1800" dirty="0"/>
              <a:t> o </a:t>
            </a:r>
            <a:r>
              <a:rPr lang="en-GB" sz="1800" dirty="0" err="1"/>
              <a:t>ddifrif</a:t>
            </a:r>
            <a:r>
              <a:rPr lang="en-GB" sz="1800" dirty="0"/>
              <a:t> gan </a:t>
            </a:r>
            <a:r>
              <a:rPr lang="en-GB" sz="1800" dirty="0" err="1"/>
              <a:t>actorion</a:t>
            </a:r>
            <a:r>
              <a:rPr lang="en-GB" sz="1800" dirty="0"/>
              <a:t> eraill.</a:t>
            </a:r>
          </a:p>
        </p:txBody>
      </p:sp>
    </p:spTree>
    <p:extLst>
      <p:ext uri="{BB962C8B-B14F-4D97-AF65-F5344CB8AC3E}">
        <p14:creationId xmlns:p14="http://schemas.microsoft.com/office/powerpoint/2010/main" val="41198803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8DB6F-3C8B-97E8-10C7-923A9F9C308E}"/>
              </a:ext>
            </a:extLst>
          </p:cNvPr>
          <p:cNvSpPr>
            <a:spLocks noGrp="1"/>
          </p:cNvSpPr>
          <p:nvPr>
            <p:ph type="title"/>
          </p:nvPr>
        </p:nvSpPr>
        <p:spPr>
          <a:xfrm>
            <a:off x="59582" y="857251"/>
            <a:ext cx="7886700" cy="994172"/>
          </a:xfrm>
        </p:spPr>
        <p:txBody>
          <a:bodyPr/>
          <a:lstStyle/>
          <a:p>
            <a:r>
              <a:rPr lang="en-GB" dirty="0">
                <a:solidFill>
                  <a:srgbClr val="0070C0"/>
                </a:solidFill>
              </a:rPr>
              <a:t>Problematizing ‘wicked problems’</a:t>
            </a:r>
            <a:r>
              <a:rPr lang="en-GB" sz="3300" dirty="0">
                <a:solidFill>
                  <a:srgbClr val="0070C0"/>
                </a:solidFill>
              </a:rPr>
              <a:t> </a:t>
            </a:r>
            <a:r>
              <a:rPr lang="en-GB" sz="900" dirty="0"/>
              <a:t>Turnbull and Hoppe, (2019)</a:t>
            </a:r>
          </a:p>
        </p:txBody>
      </p:sp>
      <p:sp>
        <p:nvSpPr>
          <p:cNvPr id="3" name="Content Placeholder 2">
            <a:extLst>
              <a:ext uri="{FF2B5EF4-FFF2-40B4-BE49-F238E27FC236}">
                <a16:creationId xmlns:a16="http://schemas.microsoft.com/office/drawing/2014/main" id="{B7F0445E-D551-EF26-597C-0DB4CD10C4A9}"/>
              </a:ext>
            </a:extLst>
          </p:cNvPr>
          <p:cNvSpPr>
            <a:spLocks noGrp="1"/>
          </p:cNvSpPr>
          <p:nvPr>
            <p:ph idx="1"/>
          </p:nvPr>
        </p:nvSpPr>
        <p:spPr>
          <a:xfrm>
            <a:off x="482735" y="1993005"/>
            <a:ext cx="7886700" cy="3263504"/>
          </a:xfrm>
        </p:spPr>
        <p:txBody>
          <a:bodyPr>
            <a:normAutofit/>
          </a:bodyPr>
          <a:lstStyle/>
          <a:p>
            <a:r>
              <a:rPr lang="en-GB" sz="1800" dirty="0">
                <a:solidFill>
                  <a:srgbClr val="0070C0"/>
                </a:solidFill>
                <a:latin typeface="+mj-lt"/>
              </a:rPr>
              <a:t>A tendency to look at the wicked problem ‘from above’ and isolate it from the surrounding context/environment (Turnbull and Hoppe, 2019; Guy Peters, 2017)</a:t>
            </a:r>
          </a:p>
          <a:p>
            <a:r>
              <a:rPr lang="en-GB" sz="1800" dirty="0">
                <a:solidFill>
                  <a:srgbClr val="0070C0"/>
                </a:solidFill>
                <a:latin typeface="+mj-lt"/>
              </a:rPr>
              <a:t>Classifying them as ‘wicked’ or ‘tame’ can be flawed</a:t>
            </a:r>
          </a:p>
          <a:p>
            <a:r>
              <a:rPr lang="en-GB" sz="1800" dirty="0">
                <a:solidFill>
                  <a:srgbClr val="0070C0"/>
                </a:solidFill>
                <a:latin typeface="+mj-lt"/>
              </a:rPr>
              <a:t>Problems are only problems for those who treat or experience them – getting others on board can be difficult!</a:t>
            </a:r>
          </a:p>
          <a:p>
            <a:r>
              <a:rPr lang="en-GB" sz="1800" dirty="0">
                <a:solidFill>
                  <a:srgbClr val="0070C0"/>
                </a:solidFill>
                <a:latin typeface="+mj-lt"/>
              </a:rPr>
              <a:t>Problems-as-processed by authoritative policymakers entail path-dependent, pre-structured problem definitions (Chisholm, 1995) that exclude newly emerging alternative solutions seriously considered by other actors</a:t>
            </a:r>
          </a:p>
          <a:p>
            <a:endParaRPr lang="en-GB" dirty="0"/>
          </a:p>
        </p:txBody>
      </p:sp>
    </p:spTree>
    <p:extLst>
      <p:ext uri="{BB962C8B-B14F-4D97-AF65-F5344CB8AC3E}">
        <p14:creationId xmlns:p14="http://schemas.microsoft.com/office/powerpoint/2010/main" val="9978277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04D0C00-1F88-8245-4AC8-DC8B87B01504}"/>
              </a:ext>
            </a:extLst>
          </p:cNvPr>
          <p:cNvSpPr txBox="1">
            <a:spLocks noGrp="1"/>
          </p:cNvSpPr>
          <p:nvPr>
            <p:ph sz="half" idx="1"/>
          </p:nvPr>
        </p:nvSpPr>
        <p:spPr>
          <a:xfrm>
            <a:off x="4572000" y="410817"/>
            <a:ext cx="4416908" cy="2471446"/>
          </a:xfrm>
          <a:prstGeom prst="rect">
            <a:avLst/>
          </a:prstGeom>
          <a:noFill/>
        </p:spPr>
        <p:txBody>
          <a:bodyPr wrap="square" rtlCol="0">
            <a:spAutoFit/>
          </a:bodyPr>
          <a:lstStyle/>
          <a:p>
            <a:r>
              <a:rPr lang="en-GB" sz="2400" b="1" dirty="0"/>
              <a:t>Davies (2016) 3 mater:</a:t>
            </a:r>
            <a:endParaRPr lang="en-GB" sz="2400" dirty="0"/>
          </a:p>
          <a:p>
            <a:pPr marL="342900" indent="-342900">
              <a:buFont typeface="Arial" panose="020B0604020202020204" pitchFamily="34" charset="0"/>
              <a:buChar char="•"/>
            </a:pPr>
            <a:r>
              <a:rPr lang="en-GB" sz="2400" dirty="0" err="1"/>
              <a:t>Diffinio'r</a:t>
            </a:r>
            <a:r>
              <a:rPr lang="en-GB" sz="2400" dirty="0"/>
              <a:t> </a:t>
            </a:r>
            <a:r>
              <a:rPr lang="en-GB" sz="2400" dirty="0" err="1"/>
              <a:t>broblem</a:t>
            </a:r>
            <a:endParaRPr lang="en-GB" sz="2400" dirty="0"/>
          </a:p>
          <a:p>
            <a:pPr marL="342900" indent="-342900">
              <a:buFont typeface="Arial" panose="020B0604020202020204" pitchFamily="34" charset="0"/>
              <a:buChar char="•"/>
            </a:pPr>
            <a:r>
              <a:rPr lang="en-GB" sz="2400" dirty="0"/>
              <a:t>Deall </a:t>
            </a:r>
            <a:r>
              <a:rPr lang="en-GB" sz="2400" dirty="0" err="1"/>
              <a:t>achos</a:t>
            </a:r>
            <a:r>
              <a:rPr lang="en-GB" sz="2400" dirty="0"/>
              <a:t> sylfaenol y </a:t>
            </a:r>
            <a:r>
              <a:rPr lang="en-GB" sz="2400" dirty="0" err="1"/>
              <a:t>broblem</a:t>
            </a:r>
            <a:endParaRPr lang="en-GB" sz="2400" dirty="0"/>
          </a:p>
          <a:p>
            <a:pPr marL="342900" indent="-342900">
              <a:buFont typeface="Arial" panose="020B0604020202020204" pitchFamily="34" charset="0"/>
              <a:buChar char="•"/>
            </a:pPr>
            <a:r>
              <a:rPr lang="en-GB" sz="2400" dirty="0"/>
              <a:t>Y </a:t>
            </a:r>
            <a:r>
              <a:rPr lang="en-GB" sz="2400" dirty="0" err="1"/>
              <a:t>gynulleidfa</a:t>
            </a:r>
            <a:r>
              <a:rPr lang="en-GB" sz="2400" dirty="0"/>
              <a:t> </a:t>
            </a:r>
            <a:r>
              <a:rPr lang="en-GB" sz="2400" dirty="0" err="1"/>
              <a:t>darged</a:t>
            </a:r>
            <a:r>
              <a:rPr lang="en-GB" sz="2400" dirty="0"/>
              <a:t> ar gyfer yr </a:t>
            </a:r>
            <a:r>
              <a:rPr lang="en-GB" sz="2400" dirty="0" err="1"/>
              <a:t>ateb</a:t>
            </a:r>
            <a:endParaRPr lang="en-GB" sz="2400" dirty="0"/>
          </a:p>
        </p:txBody>
      </p:sp>
      <p:pic>
        <p:nvPicPr>
          <p:cNvPr id="6" name="Content Placeholder 5" descr="10 wicked problemsA diagram of a problems rittel and weber">
            <a:extLst>
              <a:ext uri="{FF2B5EF4-FFF2-40B4-BE49-F238E27FC236}">
                <a16:creationId xmlns:a16="http://schemas.microsoft.com/office/drawing/2014/main" id="{6245DA21-D036-977E-2C55-4B3FC82C73D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68977" y="0"/>
            <a:ext cx="3941280" cy="3955473"/>
          </a:xfrm>
          <a:prstGeom prst="rect">
            <a:avLst/>
          </a:prstGeom>
        </p:spPr>
      </p:pic>
      <p:pic>
        <p:nvPicPr>
          <p:cNvPr id="7" name="Content Placeholder 5" descr="A diagram of a diagram of a different personality&#10;&#10;Description automatically generated with medium confidence">
            <a:extLst>
              <a:ext uri="{FF2B5EF4-FFF2-40B4-BE49-F238E27FC236}">
                <a16:creationId xmlns:a16="http://schemas.microsoft.com/office/drawing/2014/main" id="{9FF5FB37-A34B-595D-80D0-98F514DDF6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087995"/>
            <a:ext cx="3187976" cy="2871505"/>
          </a:xfrm>
          <a:prstGeom prst="rect">
            <a:avLst/>
          </a:prstGeom>
        </p:spPr>
      </p:pic>
      <p:sp>
        <p:nvSpPr>
          <p:cNvPr id="8" name="TextBox 7">
            <a:extLst>
              <a:ext uri="{FF2B5EF4-FFF2-40B4-BE49-F238E27FC236}">
                <a16:creationId xmlns:a16="http://schemas.microsoft.com/office/drawing/2014/main" id="{46FA1978-A4B7-4F38-66F7-4C1DF5AFAEA0}"/>
              </a:ext>
            </a:extLst>
          </p:cNvPr>
          <p:cNvSpPr txBox="1"/>
          <p:nvPr/>
        </p:nvSpPr>
        <p:spPr>
          <a:xfrm>
            <a:off x="3386758" y="5358095"/>
            <a:ext cx="1397276" cy="707886"/>
          </a:xfrm>
          <a:prstGeom prst="rect">
            <a:avLst/>
          </a:prstGeom>
          <a:noFill/>
        </p:spPr>
        <p:txBody>
          <a:bodyPr wrap="square" rtlCol="0">
            <a:spAutoFit/>
          </a:bodyPr>
          <a:lstStyle/>
          <a:p>
            <a:r>
              <a:rPr lang="en-GB" sz="2000" dirty="0"/>
              <a:t>Head, (2022)</a:t>
            </a:r>
          </a:p>
        </p:txBody>
      </p:sp>
      <p:pic>
        <p:nvPicPr>
          <p:cNvPr id="9" name="Picture 8">
            <a:extLst>
              <a:ext uri="{FF2B5EF4-FFF2-40B4-BE49-F238E27FC236}">
                <a16:creationId xmlns:a16="http://schemas.microsoft.com/office/drawing/2014/main" id="{F8E15CB7-3195-74AE-05D0-FC464CCE2123}"/>
              </a:ext>
            </a:extLst>
          </p:cNvPr>
          <p:cNvPicPr>
            <a:picLocks noChangeAspect="1"/>
          </p:cNvPicPr>
          <p:nvPr/>
        </p:nvPicPr>
        <p:blipFill>
          <a:blip r:embed="rId5"/>
          <a:stretch>
            <a:fillRect/>
          </a:stretch>
        </p:blipFill>
        <p:spPr>
          <a:xfrm>
            <a:off x="5112944" y="2978426"/>
            <a:ext cx="3879574" cy="3879574"/>
          </a:xfrm>
          <a:prstGeom prst="rect">
            <a:avLst/>
          </a:prstGeom>
        </p:spPr>
      </p:pic>
    </p:spTree>
    <p:extLst>
      <p:ext uri="{BB962C8B-B14F-4D97-AF65-F5344CB8AC3E}">
        <p14:creationId xmlns:p14="http://schemas.microsoft.com/office/powerpoint/2010/main" val="10462770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64F154D-9CEA-685E-C0D5-FE5ABBE23869}"/>
              </a:ext>
            </a:extLst>
          </p:cNvPr>
          <p:cNvSpPr>
            <a:spLocks noGrp="1"/>
          </p:cNvSpPr>
          <p:nvPr>
            <p:ph sz="half" idx="2"/>
          </p:nvPr>
        </p:nvSpPr>
        <p:spPr>
          <a:xfrm>
            <a:off x="4664766" y="154256"/>
            <a:ext cx="4199696" cy="3274744"/>
          </a:xfrm>
        </p:spPr>
        <p:txBody>
          <a:bodyPr>
            <a:normAutofit/>
          </a:bodyPr>
          <a:lstStyle/>
          <a:p>
            <a:pPr marL="0" indent="0">
              <a:buNone/>
            </a:pPr>
            <a:r>
              <a:rPr lang="en-GB" sz="2200" b="1" dirty="0">
                <a:solidFill>
                  <a:srgbClr val="0070C0"/>
                </a:solidFill>
              </a:rPr>
              <a:t>Davies (2016) 3 issues:</a:t>
            </a:r>
            <a:endParaRPr lang="en-GB" sz="2200" dirty="0">
              <a:solidFill>
                <a:srgbClr val="0070C0"/>
              </a:solidFill>
            </a:endParaRPr>
          </a:p>
          <a:p>
            <a:r>
              <a:rPr lang="en-GB" sz="2400" dirty="0">
                <a:solidFill>
                  <a:srgbClr val="0070C0"/>
                </a:solidFill>
              </a:rPr>
              <a:t>Defining the problem</a:t>
            </a:r>
          </a:p>
          <a:p>
            <a:r>
              <a:rPr lang="en-GB" sz="2400" dirty="0">
                <a:solidFill>
                  <a:srgbClr val="0070C0"/>
                </a:solidFill>
              </a:rPr>
              <a:t>Understanding the root cause of the problem</a:t>
            </a:r>
          </a:p>
          <a:p>
            <a:r>
              <a:rPr lang="en-GB" sz="2400" dirty="0">
                <a:solidFill>
                  <a:srgbClr val="0070C0"/>
                </a:solidFill>
              </a:rPr>
              <a:t>The target audience for the solution</a:t>
            </a:r>
          </a:p>
          <a:p>
            <a:pPr marL="0" indent="0">
              <a:buNone/>
            </a:pPr>
            <a:endParaRPr lang="en-GB" dirty="0"/>
          </a:p>
        </p:txBody>
      </p:sp>
      <p:pic>
        <p:nvPicPr>
          <p:cNvPr id="5" name="Content Placeholder 5" descr="A diagram of a diagram of a different personality&#10;&#10;Description automatically generated with medium confidence">
            <a:extLst>
              <a:ext uri="{FF2B5EF4-FFF2-40B4-BE49-F238E27FC236}">
                <a16:creationId xmlns:a16="http://schemas.microsoft.com/office/drawing/2014/main" id="{D57CCEDA-53A7-800C-D42D-6A22DB72CBDB}"/>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0" y="3986495"/>
            <a:ext cx="3187976" cy="2871505"/>
          </a:xfrm>
        </p:spPr>
      </p:pic>
      <p:pic>
        <p:nvPicPr>
          <p:cNvPr id="7" name="Content Placeholder 5" descr="A diagram of a problem">
            <a:extLst>
              <a:ext uri="{FF2B5EF4-FFF2-40B4-BE49-F238E27FC236}">
                <a16:creationId xmlns:a16="http://schemas.microsoft.com/office/drawing/2014/main" id="{266ED423-BA04-DB6D-8F62-CB9BE7B2C9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1482" y="154256"/>
            <a:ext cx="3601616" cy="3647883"/>
          </a:xfrm>
          <a:prstGeom prst="rect">
            <a:avLst/>
          </a:prstGeom>
        </p:spPr>
      </p:pic>
      <p:pic>
        <p:nvPicPr>
          <p:cNvPr id="9" name="Picture 8">
            <a:extLst>
              <a:ext uri="{FF2B5EF4-FFF2-40B4-BE49-F238E27FC236}">
                <a16:creationId xmlns:a16="http://schemas.microsoft.com/office/drawing/2014/main" id="{738FC999-B162-59C9-3803-0C655ACCC32A}"/>
              </a:ext>
            </a:extLst>
          </p:cNvPr>
          <p:cNvPicPr>
            <a:picLocks noChangeAspect="1"/>
          </p:cNvPicPr>
          <p:nvPr/>
        </p:nvPicPr>
        <p:blipFill>
          <a:blip r:embed="rId5"/>
          <a:stretch>
            <a:fillRect/>
          </a:stretch>
        </p:blipFill>
        <p:spPr>
          <a:xfrm>
            <a:off x="5112944" y="2978426"/>
            <a:ext cx="3879574" cy="3879574"/>
          </a:xfrm>
          <a:prstGeom prst="rect">
            <a:avLst/>
          </a:prstGeom>
        </p:spPr>
      </p:pic>
    </p:spTree>
    <p:extLst>
      <p:ext uri="{BB962C8B-B14F-4D97-AF65-F5344CB8AC3E}">
        <p14:creationId xmlns:p14="http://schemas.microsoft.com/office/powerpoint/2010/main" val="36916037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FE1B6-56C0-BE1F-006E-090DA1917DC0}"/>
              </a:ext>
            </a:extLst>
          </p:cNvPr>
          <p:cNvSpPr>
            <a:spLocks noGrp="1"/>
          </p:cNvSpPr>
          <p:nvPr>
            <p:ph type="title"/>
          </p:nvPr>
        </p:nvSpPr>
        <p:spPr/>
        <p:txBody>
          <a:bodyPr/>
          <a:lstStyle/>
          <a:p>
            <a:r>
              <a:rPr lang="en-GB" dirty="0"/>
              <a:t>Beth sy’n dal yn </a:t>
            </a:r>
            <a:r>
              <a:rPr lang="en-GB" dirty="0" err="1"/>
              <a:t>aneglur</a:t>
            </a:r>
            <a:r>
              <a:rPr lang="en-GB" dirty="0"/>
              <a:t>?</a:t>
            </a:r>
            <a:br>
              <a:rPr lang="en-GB" dirty="0"/>
            </a:br>
            <a:r>
              <a:rPr lang="en-GB" dirty="0">
                <a:solidFill>
                  <a:srgbClr val="0070C0"/>
                </a:solidFill>
              </a:rPr>
              <a:t>What is still unclear?</a:t>
            </a:r>
          </a:p>
        </p:txBody>
      </p:sp>
      <p:pic>
        <p:nvPicPr>
          <p:cNvPr id="17" name="Content Placeholder 16" descr="A person with her hand on her chin&#10;&#10;Description automatically generated">
            <a:extLst>
              <a:ext uri="{FF2B5EF4-FFF2-40B4-BE49-F238E27FC236}">
                <a16:creationId xmlns:a16="http://schemas.microsoft.com/office/drawing/2014/main" id="{E8F4A5CE-319C-AFF6-C04F-482D5F3755E9}"/>
              </a:ext>
            </a:extLst>
          </p:cNvPr>
          <p:cNvPicPr>
            <a:picLocks noGrp="1" noChangeAspect="1"/>
          </p:cNvPicPr>
          <p:nvPr>
            <p:ph idx="1"/>
          </p:nvPr>
        </p:nvPicPr>
        <p:blipFill>
          <a:blip r:embed="rId3"/>
          <a:stretch>
            <a:fillRect/>
          </a:stretch>
        </p:blipFill>
        <p:spPr bwMode="auto">
          <a:xfrm>
            <a:off x="1563622" y="1825625"/>
            <a:ext cx="6016756"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00430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54B05-4B1B-8D82-1D68-F7FDA14B470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D50B92A-2483-470F-C101-D6BC34C530E2}"/>
              </a:ext>
            </a:extLst>
          </p:cNvPr>
          <p:cNvSpPr>
            <a:spLocks noGrp="1"/>
          </p:cNvSpPr>
          <p:nvPr>
            <p:ph sz="half" idx="1"/>
          </p:nvPr>
        </p:nvSpPr>
        <p:spPr>
          <a:xfrm>
            <a:off x="871410" y="1793257"/>
            <a:ext cx="7464207" cy="4351338"/>
          </a:xfrm>
        </p:spPr>
        <p:txBody>
          <a:bodyPr/>
          <a:lstStyle/>
          <a:p>
            <a:r>
              <a:rPr lang="en-GB" dirty="0">
                <a:solidFill>
                  <a:schemeClr val="bg1"/>
                </a:solidFill>
              </a:rPr>
              <a:t>Felly sut </a:t>
            </a:r>
            <a:r>
              <a:rPr lang="en-GB" dirty="0" err="1">
                <a:solidFill>
                  <a:schemeClr val="bg1"/>
                </a:solidFill>
              </a:rPr>
              <a:t>gallen</a:t>
            </a:r>
            <a:r>
              <a:rPr lang="en-GB" dirty="0">
                <a:solidFill>
                  <a:schemeClr val="bg1"/>
                </a:solidFill>
              </a:rPr>
              <a:t> </a:t>
            </a:r>
            <a:r>
              <a:rPr lang="en-GB" dirty="0" err="1">
                <a:solidFill>
                  <a:schemeClr val="bg1"/>
                </a:solidFill>
              </a:rPr>
              <a:t>ni</a:t>
            </a:r>
            <a:r>
              <a:rPr lang="en-GB" dirty="0">
                <a:solidFill>
                  <a:schemeClr val="bg1"/>
                </a:solidFill>
              </a:rPr>
              <a:t> gweithio gyda </a:t>
            </a:r>
            <a:r>
              <a:rPr lang="en-GB" dirty="0" err="1">
                <a:solidFill>
                  <a:schemeClr val="bg1"/>
                </a:solidFill>
              </a:rPr>
              <a:t>problemmau</a:t>
            </a:r>
            <a:r>
              <a:rPr lang="en-GB" dirty="0">
                <a:solidFill>
                  <a:schemeClr val="bg1"/>
                </a:solidFill>
              </a:rPr>
              <a:t> drygionus?</a:t>
            </a:r>
          </a:p>
          <a:p>
            <a:endParaRPr lang="en-GB" dirty="0">
              <a:solidFill>
                <a:schemeClr val="bg1"/>
              </a:solidFill>
            </a:endParaRPr>
          </a:p>
          <a:p>
            <a:r>
              <a:rPr lang="en-GB" dirty="0">
                <a:solidFill>
                  <a:schemeClr val="bg1"/>
                </a:solidFill>
              </a:rPr>
              <a:t>So, how can we work with wicked problems?</a:t>
            </a:r>
          </a:p>
        </p:txBody>
      </p:sp>
    </p:spTree>
    <p:extLst>
      <p:ext uri="{BB962C8B-B14F-4D97-AF65-F5344CB8AC3E}">
        <p14:creationId xmlns:p14="http://schemas.microsoft.com/office/powerpoint/2010/main" val="23731891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4383B-BEE5-D03F-CD1E-EFD320580311}"/>
              </a:ext>
            </a:extLst>
          </p:cNvPr>
          <p:cNvSpPr>
            <a:spLocks noGrp="1"/>
          </p:cNvSpPr>
          <p:nvPr>
            <p:ph type="title"/>
          </p:nvPr>
        </p:nvSpPr>
        <p:spPr>
          <a:xfrm>
            <a:off x="0" y="-32440"/>
            <a:ext cx="7886700" cy="1325563"/>
          </a:xfrm>
        </p:spPr>
        <p:txBody>
          <a:bodyPr>
            <a:normAutofit/>
          </a:bodyPr>
          <a:lstStyle/>
          <a:p>
            <a:r>
              <a:rPr lang="en-GB" sz="1800" dirty="0"/>
              <a:t>Meddwl fel system/</a:t>
            </a:r>
            <a:r>
              <a:rPr lang="en-GB" sz="1800" dirty="0">
                <a:solidFill>
                  <a:srgbClr val="0070C0"/>
                </a:solidFill>
              </a:rPr>
              <a:t>Systems thinking</a:t>
            </a:r>
          </a:p>
        </p:txBody>
      </p:sp>
      <p:pic>
        <p:nvPicPr>
          <p:cNvPr id="11268" name="Picture 4" descr="No photo description available.">
            <a:extLst>
              <a:ext uri="{FF2B5EF4-FFF2-40B4-BE49-F238E27FC236}">
                <a16:creationId xmlns:a16="http://schemas.microsoft.com/office/drawing/2014/main" id="{3913A4A9-A0B6-D496-B328-1BA6ABB399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270" y="827296"/>
            <a:ext cx="8825947" cy="501874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1A211AC-B9B8-A448-EFCB-40D2AD6FFC35}"/>
              </a:ext>
            </a:extLst>
          </p:cNvPr>
          <p:cNvSpPr txBox="1"/>
          <p:nvPr/>
        </p:nvSpPr>
        <p:spPr>
          <a:xfrm>
            <a:off x="6602502" y="5661373"/>
            <a:ext cx="2568395" cy="369332"/>
          </a:xfrm>
          <a:prstGeom prst="rect">
            <a:avLst/>
          </a:prstGeom>
          <a:noFill/>
        </p:spPr>
        <p:txBody>
          <a:bodyPr wrap="none" rtlCol="0">
            <a:spAutoFit/>
          </a:bodyPr>
          <a:lstStyle/>
          <a:p>
            <a:r>
              <a:rPr lang="en-GB" dirty="0"/>
              <a:t>Image: Sahin </a:t>
            </a:r>
            <a:r>
              <a:rPr lang="en-GB" i="1" dirty="0"/>
              <a:t>et al. </a:t>
            </a:r>
            <a:r>
              <a:rPr lang="en-GB" dirty="0"/>
              <a:t>(2020)</a:t>
            </a:r>
          </a:p>
        </p:txBody>
      </p:sp>
    </p:spTree>
    <p:extLst>
      <p:ext uri="{BB962C8B-B14F-4D97-AF65-F5344CB8AC3E}">
        <p14:creationId xmlns:p14="http://schemas.microsoft.com/office/powerpoint/2010/main" val="10796028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9AD7A-D8F1-5C15-65BC-9484FEC741A8}"/>
              </a:ext>
            </a:extLst>
          </p:cNvPr>
          <p:cNvSpPr>
            <a:spLocks noGrp="1"/>
          </p:cNvSpPr>
          <p:nvPr>
            <p:ph type="title"/>
          </p:nvPr>
        </p:nvSpPr>
        <p:spPr>
          <a:xfrm>
            <a:off x="651002" y="-243026"/>
            <a:ext cx="7886700" cy="1395704"/>
          </a:xfrm>
        </p:spPr>
        <p:txBody>
          <a:bodyPr/>
          <a:lstStyle/>
          <a:p>
            <a:endParaRPr lang="en-GB" dirty="0"/>
          </a:p>
        </p:txBody>
      </p:sp>
      <p:sp>
        <p:nvSpPr>
          <p:cNvPr id="3" name="Content Placeholder 2">
            <a:extLst>
              <a:ext uri="{FF2B5EF4-FFF2-40B4-BE49-F238E27FC236}">
                <a16:creationId xmlns:a16="http://schemas.microsoft.com/office/drawing/2014/main" id="{34AFEB16-1C6C-DBAF-1416-5D3762E7E46B}"/>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E72B1B41-1480-9BCE-39B3-61960C98D51F}"/>
              </a:ext>
            </a:extLst>
          </p:cNvPr>
          <p:cNvSpPr>
            <a:spLocks noGrp="1"/>
          </p:cNvSpPr>
          <p:nvPr>
            <p:ph sz="half" idx="2"/>
          </p:nvPr>
        </p:nvSpPr>
        <p:spPr/>
        <p:txBody>
          <a:bodyPr/>
          <a:lstStyle/>
          <a:p>
            <a:endParaRPr lang="en-GB"/>
          </a:p>
        </p:txBody>
      </p:sp>
      <p:pic>
        <p:nvPicPr>
          <p:cNvPr id="2050" name="Picture 2">
            <a:extLst>
              <a:ext uri="{FF2B5EF4-FFF2-40B4-BE49-F238E27FC236}">
                <a16:creationId xmlns:a16="http://schemas.microsoft.com/office/drawing/2014/main" id="{666D4CE8-2445-5AA5-79C6-A98367F679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624"/>
            <a:ext cx="9144000" cy="5928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83913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9F766B-6892-9857-3E1C-B62FAF1FA5DB}"/>
              </a:ext>
            </a:extLst>
          </p:cNvPr>
          <p:cNvSpPr>
            <a:spLocks noGrp="1"/>
          </p:cNvSpPr>
          <p:nvPr>
            <p:ph type="title"/>
          </p:nvPr>
        </p:nvSpPr>
        <p:spPr/>
        <p:txBody>
          <a:bodyPr/>
          <a:lstStyle/>
          <a:p>
            <a:r>
              <a:rPr lang="en-GB" dirty="0">
                <a:solidFill>
                  <a:srgbClr val="0070C0"/>
                </a:solidFill>
              </a:rPr>
              <a:t>Collaboration</a:t>
            </a:r>
          </a:p>
        </p:txBody>
      </p:sp>
      <p:sp>
        <p:nvSpPr>
          <p:cNvPr id="6" name="Content Placeholder 5">
            <a:extLst>
              <a:ext uri="{FF2B5EF4-FFF2-40B4-BE49-F238E27FC236}">
                <a16:creationId xmlns:a16="http://schemas.microsoft.com/office/drawing/2014/main" id="{E87D50B7-7F5C-EE2E-3093-4441A92F5D78}"/>
              </a:ext>
            </a:extLst>
          </p:cNvPr>
          <p:cNvSpPr>
            <a:spLocks noGrp="1"/>
          </p:cNvSpPr>
          <p:nvPr>
            <p:ph idx="1"/>
          </p:nvPr>
        </p:nvSpPr>
        <p:spPr/>
        <p:txBody>
          <a:bodyPr/>
          <a:lstStyle/>
          <a:p>
            <a:r>
              <a:rPr lang="en-GB" dirty="0">
                <a:solidFill>
                  <a:srgbClr val="0070C0"/>
                </a:solidFill>
              </a:rPr>
              <a:t>‘Boundary spanners, border crossers, advocates’ (Scanlan and Johnson, 2021)</a:t>
            </a:r>
          </a:p>
          <a:p>
            <a:r>
              <a:rPr lang="en-GB" dirty="0">
                <a:solidFill>
                  <a:srgbClr val="0070C0"/>
                </a:solidFill>
              </a:rPr>
              <a:t>Working with others? What is difficult about this?</a:t>
            </a:r>
          </a:p>
          <a:p>
            <a:r>
              <a:rPr lang="en-GB" dirty="0">
                <a:solidFill>
                  <a:srgbClr val="0070C0"/>
                </a:solidFill>
              </a:rPr>
              <a:t>Do you have responsibility / authority to do so? (power)</a:t>
            </a:r>
          </a:p>
          <a:p>
            <a:r>
              <a:rPr lang="en-GB" dirty="0">
                <a:solidFill>
                  <a:srgbClr val="0070C0"/>
                </a:solidFill>
              </a:rPr>
              <a:t>Listening / co-creation?</a:t>
            </a:r>
          </a:p>
          <a:p>
            <a:r>
              <a:rPr lang="en-GB" dirty="0">
                <a:solidFill>
                  <a:srgbClr val="0070C0"/>
                </a:solidFill>
              </a:rPr>
              <a:t>‘Participation’ of stakeholders</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943571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B7189-72A7-36F7-A5AA-E3636A6FCC56}"/>
              </a:ext>
            </a:extLst>
          </p:cNvPr>
          <p:cNvSpPr>
            <a:spLocks noGrp="1"/>
          </p:cNvSpPr>
          <p:nvPr>
            <p:ph type="title"/>
          </p:nvPr>
        </p:nvSpPr>
        <p:spPr/>
        <p:txBody>
          <a:bodyPr/>
          <a:lstStyle/>
          <a:p>
            <a:r>
              <a:rPr lang="en-GB" dirty="0"/>
              <a:t>Cydweithio</a:t>
            </a:r>
          </a:p>
        </p:txBody>
      </p:sp>
      <p:sp>
        <p:nvSpPr>
          <p:cNvPr id="3" name="Content Placeholder 2">
            <a:extLst>
              <a:ext uri="{FF2B5EF4-FFF2-40B4-BE49-F238E27FC236}">
                <a16:creationId xmlns:a16="http://schemas.microsoft.com/office/drawing/2014/main" id="{91056DBC-2A0E-DB30-2F5E-9506A41B789E}"/>
              </a:ext>
            </a:extLst>
          </p:cNvPr>
          <p:cNvSpPr>
            <a:spLocks noGrp="1"/>
          </p:cNvSpPr>
          <p:nvPr>
            <p:ph idx="1"/>
          </p:nvPr>
        </p:nvSpPr>
        <p:spPr/>
        <p:txBody>
          <a:bodyPr/>
          <a:lstStyle/>
          <a:p>
            <a:r>
              <a:rPr lang="en-GB" dirty="0" err="1"/>
              <a:t>Sbaneri’r</a:t>
            </a:r>
            <a:r>
              <a:rPr lang="en-GB" dirty="0"/>
              <a:t> ffiniau, </a:t>
            </a:r>
            <a:r>
              <a:rPr lang="en-GB" dirty="0" err="1"/>
              <a:t>croeswyr</a:t>
            </a:r>
            <a:r>
              <a:rPr lang="en-GB" dirty="0"/>
              <a:t> ffiniau, </a:t>
            </a:r>
            <a:r>
              <a:rPr lang="en-GB" dirty="0" err="1"/>
              <a:t>eiriolwyr</a:t>
            </a:r>
            <a:r>
              <a:rPr lang="en-GB" dirty="0"/>
              <a:t> (Scanlan a Johnson, 2021)</a:t>
            </a:r>
          </a:p>
          <a:p>
            <a:r>
              <a:rPr lang="en-GB" dirty="0"/>
              <a:t>Gweithio gydag eraill?</a:t>
            </a:r>
          </a:p>
          <a:p>
            <a:r>
              <a:rPr lang="en-GB" dirty="0"/>
              <a:t>Oes </a:t>
            </a:r>
            <a:r>
              <a:rPr lang="en-GB" dirty="0" err="1"/>
              <a:t>gennych</a:t>
            </a:r>
            <a:r>
              <a:rPr lang="en-GB" dirty="0"/>
              <a:t> chi </a:t>
            </a:r>
            <a:r>
              <a:rPr lang="en-GB" dirty="0" err="1"/>
              <a:t>gyfrifoldeb</a:t>
            </a:r>
            <a:r>
              <a:rPr lang="en-GB" dirty="0"/>
              <a:t> / </a:t>
            </a:r>
            <a:r>
              <a:rPr lang="en-GB" dirty="0" err="1"/>
              <a:t>awdurdod</a:t>
            </a:r>
            <a:r>
              <a:rPr lang="en-GB" dirty="0"/>
              <a:t> i wneud hynny? (</a:t>
            </a:r>
            <a:r>
              <a:rPr lang="en-GB" dirty="0" err="1"/>
              <a:t>pŵer</a:t>
            </a:r>
            <a:r>
              <a:rPr lang="en-GB" dirty="0"/>
              <a:t>)</a:t>
            </a:r>
          </a:p>
          <a:p>
            <a:r>
              <a:rPr lang="en-GB" dirty="0"/>
              <a:t>Gwrando / cyd-</a:t>
            </a:r>
            <a:r>
              <a:rPr lang="en-GB" dirty="0" err="1"/>
              <a:t>greu</a:t>
            </a:r>
            <a:r>
              <a:rPr lang="en-GB" dirty="0"/>
              <a:t>?</a:t>
            </a:r>
          </a:p>
          <a:p>
            <a:r>
              <a:rPr lang="en-GB" dirty="0"/>
              <a:t>Cyfranogiad </a:t>
            </a:r>
            <a:r>
              <a:rPr lang="en-GB" dirty="0" err="1"/>
              <a:t>rhanddeiliaid</a:t>
            </a:r>
            <a:endParaRPr lang="en-GB" dirty="0"/>
          </a:p>
        </p:txBody>
      </p:sp>
    </p:spTree>
    <p:extLst>
      <p:ext uri="{BB962C8B-B14F-4D97-AF65-F5344CB8AC3E}">
        <p14:creationId xmlns:p14="http://schemas.microsoft.com/office/powerpoint/2010/main" val="25937157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1F677-C17C-43D7-090A-F85FC10576D8}"/>
              </a:ext>
            </a:extLst>
          </p:cNvPr>
          <p:cNvSpPr>
            <a:spLocks noGrp="1"/>
          </p:cNvSpPr>
          <p:nvPr>
            <p:ph type="title"/>
          </p:nvPr>
        </p:nvSpPr>
        <p:spPr>
          <a:xfrm>
            <a:off x="6012940" y="525439"/>
            <a:ext cx="2502409" cy="1657614"/>
          </a:xfrm>
        </p:spPr>
        <p:txBody>
          <a:bodyPr>
            <a:normAutofit/>
          </a:bodyPr>
          <a:lstStyle/>
          <a:p>
            <a:r>
              <a:rPr lang="en-GB" sz="3100" dirty="0" err="1"/>
              <a:t>Creadigrwydd</a:t>
            </a:r>
            <a:br>
              <a:rPr lang="en-GB" sz="3100" dirty="0"/>
            </a:br>
            <a:r>
              <a:rPr lang="en-GB" sz="3100" b="1" dirty="0">
                <a:solidFill>
                  <a:srgbClr val="0070C0"/>
                </a:solidFill>
              </a:rPr>
              <a:t>Creativity! </a:t>
            </a:r>
          </a:p>
        </p:txBody>
      </p:sp>
      <p:pic>
        <p:nvPicPr>
          <p:cNvPr id="4" name="Download">
            <a:hlinkClick r:id="" action="ppaction://media"/>
            <a:extLst>
              <a:ext uri="{FF2B5EF4-FFF2-40B4-BE49-F238E27FC236}">
                <a16:creationId xmlns:a16="http://schemas.microsoft.com/office/drawing/2014/main" id="{211720BC-A238-40C1-9306-6E0E0EBBCF9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88758" y="375320"/>
            <a:ext cx="2164869" cy="3848658"/>
          </a:xfrm>
          <a:prstGeom prst="rect">
            <a:avLst/>
          </a:prstGeom>
        </p:spPr>
      </p:pic>
      <p:pic>
        <p:nvPicPr>
          <p:cNvPr id="5" name="Picture 4">
            <a:extLst>
              <a:ext uri="{FF2B5EF4-FFF2-40B4-BE49-F238E27FC236}">
                <a16:creationId xmlns:a16="http://schemas.microsoft.com/office/drawing/2014/main" id="{C64E7654-2CEE-3525-5BA6-021CA91A0375}"/>
              </a:ext>
            </a:extLst>
          </p:cNvPr>
          <p:cNvPicPr>
            <a:picLocks noChangeAspect="1"/>
          </p:cNvPicPr>
          <p:nvPr/>
        </p:nvPicPr>
        <p:blipFill>
          <a:blip r:embed="rId6"/>
          <a:stretch>
            <a:fillRect/>
          </a:stretch>
        </p:blipFill>
        <p:spPr>
          <a:xfrm>
            <a:off x="3679777" y="533913"/>
            <a:ext cx="1971214" cy="1340425"/>
          </a:xfrm>
          <a:prstGeom prst="rect">
            <a:avLst/>
          </a:prstGeom>
        </p:spPr>
      </p:pic>
      <p:pic>
        <p:nvPicPr>
          <p:cNvPr id="1028" name="Picture 4" descr="Glyne Gap after school cooking club - cooking activities for special needs  children">
            <a:extLst>
              <a:ext uri="{FF2B5EF4-FFF2-40B4-BE49-F238E27FC236}">
                <a16:creationId xmlns:a16="http://schemas.microsoft.com/office/drawing/2014/main" id="{9C0DACA0-62F7-12D4-2BCE-808C2EEB951F}"/>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3676989" y="2585087"/>
            <a:ext cx="1971214" cy="147841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ardboard Policemen Signs - Cut-out Cops Signs - Fast Delivery">
            <a:extLst>
              <a:ext uri="{FF2B5EF4-FFF2-40B4-BE49-F238E27FC236}">
                <a16:creationId xmlns:a16="http://schemas.microsoft.com/office/drawing/2014/main" id="{16D99B71-E55F-E052-3191-588AE70A43F7}"/>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301957" y="5014485"/>
            <a:ext cx="1242714" cy="124271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outhbank">
            <a:extLst>
              <a:ext uri="{FF2B5EF4-FFF2-40B4-BE49-F238E27FC236}">
                <a16:creationId xmlns:a16="http://schemas.microsoft.com/office/drawing/2014/main" id="{5B9CCA9F-F512-1F3D-630F-135D40B269B2}"/>
              </a:ext>
            </a:extLst>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1988215" y="5166266"/>
            <a:ext cx="1252210" cy="93915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n which cultures do people eat and talk sitting on the floor? - Quora">
            <a:extLst>
              <a:ext uri="{FF2B5EF4-FFF2-40B4-BE49-F238E27FC236}">
                <a16:creationId xmlns:a16="http://schemas.microsoft.com/office/drawing/2014/main" id="{E5D5EAC6-D094-DF2B-E4FD-6A419D55C3B2}"/>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3682566" y="5096418"/>
            <a:ext cx="1971214" cy="10792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1EC89AF-8F91-7A28-70BA-9846FCA195E4}"/>
              </a:ext>
            </a:extLst>
          </p:cNvPr>
          <p:cNvSpPr>
            <a:spLocks noGrp="1"/>
          </p:cNvSpPr>
          <p:nvPr>
            <p:ph idx="1"/>
          </p:nvPr>
        </p:nvSpPr>
        <p:spPr>
          <a:xfrm>
            <a:off x="6012940" y="2274491"/>
            <a:ext cx="2502410" cy="3902472"/>
          </a:xfrm>
        </p:spPr>
        <p:txBody>
          <a:bodyPr>
            <a:normAutofit/>
          </a:bodyPr>
          <a:lstStyle/>
          <a:p>
            <a:r>
              <a:rPr lang="en-GB" b="1" dirty="0"/>
              <a:t>Changing language e.g. Did Not Attend / ‘Was Not Brought’ </a:t>
            </a:r>
          </a:p>
          <a:p>
            <a:endParaRPr lang="en-GB" sz="1700" dirty="0"/>
          </a:p>
        </p:txBody>
      </p:sp>
      <p:cxnSp>
        <p:nvCxnSpPr>
          <p:cNvPr id="1083" name="Straight Connector 1049">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220"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84" name="Straight Connector 1051">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220" y="2228770"/>
            <a:ext cx="2157776"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85" name="Straight Connector 1053">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5647996"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86" name="Straight Connector 1055">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628193"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354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2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0B0E37F-02E9-B862-1CE5-FB410589D0E9}"/>
              </a:ext>
            </a:extLst>
          </p:cNvPr>
          <p:cNvSpPr>
            <a:spLocks noGrp="1"/>
          </p:cNvSpPr>
          <p:nvPr>
            <p:ph idx="1"/>
          </p:nvPr>
        </p:nvSpPr>
        <p:spPr>
          <a:xfrm>
            <a:off x="364246" y="165496"/>
            <a:ext cx="7886700" cy="5188382"/>
          </a:xfrm>
        </p:spPr>
        <p:txBody>
          <a:bodyPr>
            <a:normAutofit fontScale="25000" lnSpcReduction="20000"/>
          </a:bodyPr>
          <a:lstStyle/>
          <a:p>
            <a:pPr marL="0" indent="0">
              <a:buNone/>
            </a:pPr>
            <a:endParaRPr lang="en-GB" b="0" i="0" dirty="0">
              <a:solidFill>
                <a:srgbClr val="2A2A2A"/>
              </a:solidFill>
              <a:effectLst/>
              <a:latin typeface="Source Sans Pro" panose="020B0503030403020204" pitchFamily="34" charset="0"/>
            </a:endParaRPr>
          </a:p>
          <a:p>
            <a:pPr marL="0" indent="0">
              <a:buNone/>
            </a:pPr>
            <a:r>
              <a:rPr lang="en-GB" sz="4800" dirty="0">
                <a:solidFill>
                  <a:srgbClr val="2A2A2A"/>
                </a:solidFill>
                <a:latin typeface="Source Sans Pro" panose="020B0503030403020204" pitchFamily="34" charset="0"/>
              </a:rPr>
              <a:t>Block, P. (2003) </a:t>
            </a:r>
            <a:r>
              <a:rPr lang="en-GB" sz="5600" dirty="0">
                <a:solidFill>
                  <a:srgbClr val="2A2A2A"/>
                </a:solidFill>
                <a:latin typeface="Source Sans Pro" panose="020B0503030403020204" pitchFamily="34" charset="0"/>
              </a:rPr>
              <a:t>The answer to How is Yes: Acting on what matters. </a:t>
            </a:r>
            <a:r>
              <a:rPr lang="en-GB" sz="4800" b="0" i="0" dirty="0">
                <a:solidFill>
                  <a:srgbClr val="0F1111"/>
                </a:solidFill>
                <a:effectLst/>
                <a:latin typeface="Amazon Ember"/>
              </a:rPr>
              <a:t>Berrett-Koehler Publishers;</a:t>
            </a:r>
          </a:p>
          <a:p>
            <a:pPr marL="0" indent="0">
              <a:buNone/>
            </a:pPr>
            <a:endParaRPr lang="en-GB" sz="4800" dirty="0">
              <a:solidFill>
                <a:srgbClr val="2A2A2A"/>
              </a:solidFill>
              <a:latin typeface="Source Sans Pro" panose="020B0503030403020204" pitchFamily="34" charset="0"/>
            </a:endParaRPr>
          </a:p>
          <a:p>
            <a:pPr marL="0" indent="0">
              <a:buNone/>
            </a:pPr>
            <a:r>
              <a:rPr lang="en-GB" sz="4800" dirty="0">
                <a:solidFill>
                  <a:srgbClr val="2A2A2A"/>
                </a:solidFill>
                <a:latin typeface="Source Sans Pro" panose="020B0503030403020204" pitchFamily="34" charset="0"/>
              </a:rPr>
              <a:t>Care Inspectorate Wales and Estyn (2023)  </a:t>
            </a:r>
            <a:r>
              <a:rPr lang="en-GB" sz="4800" i="1" dirty="0">
                <a:solidFill>
                  <a:srgbClr val="2A2A2A"/>
                </a:solidFill>
                <a:latin typeface="Source Sans Pro" panose="020B0503030403020204" pitchFamily="34" charset="0"/>
              </a:rPr>
              <a:t>Rapid review of child protection arrangements: Interim findings. June 2023 </a:t>
            </a:r>
            <a:r>
              <a:rPr lang="en-GB" sz="4800" dirty="0">
                <a:solidFill>
                  <a:srgbClr val="2A2A2A"/>
                </a:solidFill>
                <a:latin typeface="Source Sans Pro" panose="020B0503030403020204" pitchFamily="34" charset="0"/>
              </a:rPr>
              <a:t>Available at: </a:t>
            </a:r>
            <a:r>
              <a:rPr lang="en-GB" sz="4800" dirty="0">
                <a:solidFill>
                  <a:srgbClr val="2A2A2A"/>
                </a:solidFill>
                <a:latin typeface="Source Sans Pro" panose="020B0503030403020204" pitchFamily="34" charset="0"/>
                <a:hlinkClick r:id="rId3"/>
              </a:rPr>
              <a:t>https://www.estyn.gov.wales/system/files/2023-06/230620-Interim%20findings%20-%20rapid%20review%20of%20child%20protection%20arrangements%20FINAL%20%28E%29_0.pdf</a:t>
            </a:r>
            <a:r>
              <a:rPr lang="en-GB" sz="4800" dirty="0">
                <a:solidFill>
                  <a:srgbClr val="2A2A2A"/>
                </a:solidFill>
                <a:latin typeface="Source Sans Pro" panose="020B0503030403020204" pitchFamily="34" charset="0"/>
              </a:rPr>
              <a:t> (Accessed 11/11/23)</a:t>
            </a:r>
          </a:p>
          <a:p>
            <a:pPr marL="0" indent="0">
              <a:buNone/>
            </a:pPr>
            <a:r>
              <a:rPr lang="en-GB" sz="4800" b="0" i="0" dirty="0">
                <a:solidFill>
                  <a:srgbClr val="2A2A2A"/>
                </a:solidFill>
                <a:effectLst/>
                <a:latin typeface="Source Sans Pro" panose="020B0503030403020204" pitchFamily="34" charset="0"/>
              </a:rPr>
              <a:t>Chisholm, D.  Problem Solving and Institutional Design, </a:t>
            </a:r>
            <a:r>
              <a:rPr lang="en-GB" sz="4800" b="0" i="1" dirty="0">
                <a:solidFill>
                  <a:srgbClr val="2A2A2A"/>
                </a:solidFill>
                <a:effectLst/>
                <a:latin typeface="Source Sans Pro" panose="020B0503030403020204" pitchFamily="34" charset="0"/>
              </a:rPr>
              <a:t>Journal of Public Administration Research and Theory</a:t>
            </a:r>
            <a:r>
              <a:rPr lang="en-GB" sz="4800" b="0" i="0" dirty="0">
                <a:solidFill>
                  <a:srgbClr val="2A2A2A"/>
                </a:solidFill>
                <a:effectLst/>
                <a:latin typeface="Source Sans Pro" panose="020B0503030403020204" pitchFamily="34" charset="0"/>
              </a:rPr>
              <a:t>, Volume 5, Issue 4, October 1995, Pages 451–492,</a:t>
            </a:r>
          </a:p>
          <a:p>
            <a:pPr marL="0" indent="0">
              <a:buNone/>
            </a:pPr>
            <a:r>
              <a:rPr lang="en-GB" sz="4800" dirty="0"/>
              <a:t>Davies, L.  (2016) </a:t>
            </a:r>
            <a:r>
              <a:rPr lang="en-GB" sz="3600" b="0" i="0" dirty="0">
                <a:solidFill>
                  <a:srgbClr val="000000"/>
                </a:solidFill>
                <a:effectLst/>
                <a:latin typeface="GT America Standard"/>
              </a:rPr>
              <a:t>Davies, L. (2016). Wicked Problems: How Complexity Science Helps Direct Education Responses to Preventing Violent Extremism. </a:t>
            </a:r>
            <a:r>
              <a:rPr lang="en-GB" sz="3600" b="0" i="1" dirty="0">
                <a:solidFill>
                  <a:srgbClr val="000000"/>
                </a:solidFill>
                <a:effectLst/>
                <a:latin typeface="GT America Standard"/>
              </a:rPr>
              <a:t>Journal of Strategic Security</a:t>
            </a:r>
            <a:r>
              <a:rPr lang="en-GB" sz="3600" b="0" i="0" dirty="0">
                <a:solidFill>
                  <a:srgbClr val="000000"/>
                </a:solidFill>
                <a:effectLst/>
                <a:latin typeface="GT America Standard"/>
              </a:rPr>
              <a:t>, </a:t>
            </a:r>
            <a:r>
              <a:rPr lang="en-GB" sz="3600" b="0" i="1" dirty="0">
                <a:solidFill>
                  <a:srgbClr val="000000"/>
                </a:solidFill>
                <a:effectLst/>
                <a:latin typeface="GT America Standard"/>
              </a:rPr>
              <a:t>9</a:t>
            </a:r>
            <a:r>
              <a:rPr lang="en-GB" sz="3600" b="0" i="0" dirty="0">
                <a:solidFill>
                  <a:srgbClr val="000000"/>
                </a:solidFill>
                <a:effectLst/>
                <a:latin typeface="GT America Standard"/>
              </a:rPr>
              <a:t>(4), 32–52. http://www.jstor.org/stable/26471082</a:t>
            </a:r>
            <a:endParaRPr lang="en-GB" sz="4800" dirty="0"/>
          </a:p>
          <a:p>
            <a:pPr marL="0" indent="0">
              <a:buNone/>
            </a:pPr>
            <a:r>
              <a:rPr lang="en-GB" sz="4800" dirty="0"/>
              <a:t>Edge Foundation (2023) Schools for All? Available at: </a:t>
            </a:r>
            <a:r>
              <a:rPr lang="en-GB" sz="4800" dirty="0">
                <a:hlinkClick r:id="rId4"/>
              </a:rPr>
              <a:t>https://www.edge.co.uk/research/projects/research-reports/schools-for-all/</a:t>
            </a:r>
            <a:r>
              <a:rPr lang="en-GB" sz="4800" dirty="0"/>
              <a:t> </a:t>
            </a:r>
          </a:p>
          <a:p>
            <a:pPr marL="0" indent="0">
              <a:buNone/>
            </a:pPr>
            <a:r>
              <a:rPr lang="en-GB" sz="4800" b="0" i="0" dirty="0" err="1">
                <a:solidFill>
                  <a:srgbClr val="242424"/>
                </a:solidFill>
                <a:effectLst/>
                <a:latin typeface="source-serif-pro"/>
              </a:rPr>
              <a:t>Geuijen</a:t>
            </a:r>
            <a:r>
              <a:rPr lang="en-GB" sz="4800" b="0" i="0" dirty="0">
                <a:solidFill>
                  <a:srgbClr val="242424"/>
                </a:solidFill>
                <a:effectLst/>
                <a:latin typeface="source-serif-pro"/>
              </a:rPr>
              <a:t>, K., Moore, M., </a:t>
            </a:r>
            <a:r>
              <a:rPr lang="en-GB" sz="4800" b="0" i="0" dirty="0" err="1">
                <a:solidFill>
                  <a:srgbClr val="242424"/>
                </a:solidFill>
                <a:effectLst/>
                <a:latin typeface="source-serif-pro"/>
              </a:rPr>
              <a:t>Cederquist</a:t>
            </a:r>
            <a:r>
              <a:rPr lang="en-GB" sz="4800" b="0" i="0" dirty="0">
                <a:solidFill>
                  <a:srgbClr val="242424"/>
                </a:solidFill>
                <a:effectLst/>
                <a:latin typeface="source-serif-pro"/>
              </a:rPr>
              <a:t>, A., </a:t>
            </a:r>
            <a:r>
              <a:rPr lang="en-GB" sz="4800" b="0" i="0" dirty="0" err="1">
                <a:solidFill>
                  <a:srgbClr val="242424"/>
                </a:solidFill>
                <a:effectLst/>
                <a:latin typeface="source-serif-pro"/>
              </a:rPr>
              <a:t>Ronning</a:t>
            </a:r>
            <a:r>
              <a:rPr lang="en-GB" sz="4800" b="0" i="0" dirty="0">
                <a:solidFill>
                  <a:srgbClr val="242424"/>
                </a:solidFill>
                <a:effectLst/>
                <a:latin typeface="source-serif-pro"/>
              </a:rPr>
              <a:t>, R., &amp; Van Twist, M. (2017). Creating public value in global wicked problems</a:t>
            </a:r>
            <a:r>
              <a:rPr lang="en-GB" sz="4800" b="0" i="1" dirty="0">
                <a:solidFill>
                  <a:srgbClr val="242424"/>
                </a:solidFill>
                <a:effectLst/>
                <a:latin typeface="source-serif-pro"/>
              </a:rPr>
              <a:t>. Public Management Review, </a:t>
            </a:r>
            <a:r>
              <a:rPr lang="en-GB" sz="4800" b="0" i="0" dirty="0">
                <a:solidFill>
                  <a:srgbClr val="242424"/>
                </a:solidFill>
                <a:effectLst/>
                <a:latin typeface="source-serif-pro"/>
              </a:rPr>
              <a:t>19(5), 621–639.</a:t>
            </a:r>
          </a:p>
          <a:p>
            <a:pPr marL="0" indent="0">
              <a:buNone/>
            </a:pPr>
            <a:r>
              <a:rPr lang="en-GB" sz="4800" dirty="0">
                <a:solidFill>
                  <a:srgbClr val="242424"/>
                </a:solidFill>
                <a:latin typeface="source-serif-pro"/>
              </a:rPr>
              <a:t>Head, B (2022) </a:t>
            </a:r>
            <a:r>
              <a:rPr lang="en-GB" sz="4800" i="1" dirty="0">
                <a:solidFill>
                  <a:srgbClr val="242424"/>
                </a:solidFill>
                <a:latin typeface="source-serif-pro"/>
              </a:rPr>
              <a:t>Wicked problems in public policy: understanding and responding to complex challenges</a:t>
            </a:r>
            <a:r>
              <a:rPr lang="en-GB" sz="4800" dirty="0">
                <a:solidFill>
                  <a:srgbClr val="242424"/>
                </a:solidFill>
                <a:latin typeface="source-serif-pro"/>
              </a:rPr>
              <a:t>. Open Access. Springer (online)</a:t>
            </a:r>
            <a:endParaRPr lang="en-GB" sz="4800" dirty="0"/>
          </a:p>
          <a:p>
            <a:pPr marL="0" indent="0">
              <a:buNone/>
            </a:pPr>
            <a:r>
              <a:rPr lang="en-GB" sz="4800" b="0" i="0" dirty="0" err="1">
                <a:solidFill>
                  <a:srgbClr val="333333"/>
                </a:solidFill>
                <a:effectLst/>
                <a:latin typeface="Open Sans" panose="020B0606030504020204" pitchFamily="34" charset="0"/>
              </a:rPr>
              <a:t>Hoornbeek</a:t>
            </a:r>
            <a:r>
              <a:rPr lang="en-GB" sz="4800" b="0" i="0" dirty="0">
                <a:solidFill>
                  <a:srgbClr val="333333"/>
                </a:solidFill>
                <a:effectLst/>
                <a:latin typeface="Open Sans" panose="020B0606030504020204" pitchFamily="34" charset="0"/>
              </a:rPr>
              <a:t>, J. A., and Guy Peters, B. (2017). Understanding Policy problems: A refinement of past work. </a:t>
            </a:r>
            <a:r>
              <a:rPr lang="en-GB" sz="4800" b="0" i="1" dirty="0">
                <a:solidFill>
                  <a:srgbClr val="333333"/>
                </a:solidFill>
                <a:effectLst/>
                <a:latin typeface="Open Sans" panose="020B0606030504020204" pitchFamily="34" charset="0"/>
              </a:rPr>
              <a:t>Policy and Society</a:t>
            </a:r>
            <a:r>
              <a:rPr lang="en-GB" sz="4800" b="0" i="0" dirty="0">
                <a:solidFill>
                  <a:srgbClr val="333333"/>
                </a:solidFill>
                <a:effectLst/>
                <a:latin typeface="Open Sans" panose="020B0606030504020204" pitchFamily="34" charset="0"/>
              </a:rPr>
              <a:t>, 36(3), 365–384. </a:t>
            </a:r>
          </a:p>
          <a:p>
            <a:pPr marL="0" indent="0">
              <a:buNone/>
            </a:pPr>
            <a:r>
              <a:rPr lang="en-GB" sz="4800" b="0" i="0" dirty="0">
                <a:solidFill>
                  <a:srgbClr val="242424"/>
                </a:solidFill>
                <a:effectLst/>
                <a:latin typeface="source-serif-pro"/>
              </a:rPr>
              <a:t>Major, L. E., &amp; Machin, S. (2019). Social Mobility and Its Enemies (Pelican Books) (Illustrated). Penguin UK.</a:t>
            </a:r>
          </a:p>
          <a:p>
            <a:pPr marL="0" indent="0">
              <a:buNone/>
            </a:pPr>
            <a:r>
              <a:rPr lang="en-GB" sz="4800" dirty="0" err="1">
                <a:solidFill>
                  <a:srgbClr val="242424"/>
                </a:solidFill>
                <a:latin typeface="source-serif-pro"/>
              </a:rPr>
              <a:t>Malde</a:t>
            </a:r>
            <a:r>
              <a:rPr lang="en-GB" sz="4800" dirty="0">
                <a:solidFill>
                  <a:srgbClr val="242424"/>
                </a:solidFill>
                <a:latin typeface="source-serif-pro"/>
              </a:rPr>
              <a:t>, M (2023) ‘</a:t>
            </a:r>
            <a:r>
              <a:rPr lang="en-GB" sz="4800" i="0" dirty="0">
                <a:solidFill>
                  <a:srgbClr val="242424"/>
                </a:solidFill>
                <a:effectLst/>
                <a:latin typeface="sohne"/>
              </a:rPr>
              <a:t>How do you solve the wicked problem of social mobility in the UK?’ </a:t>
            </a:r>
            <a:r>
              <a:rPr lang="en-GB" sz="4800" i="1" dirty="0">
                <a:solidFill>
                  <a:srgbClr val="242424"/>
                </a:solidFill>
                <a:effectLst/>
                <a:latin typeface="sohne"/>
              </a:rPr>
              <a:t>Medium</a:t>
            </a:r>
            <a:r>
              <a:rPr lang="en-GB" sz="4800" i="0" dirty="0">
                <a:solidFill>
                  <a:srgbClr val="242424"/>
                </a:solidFill>
                <a:effectLst/>
                <a:latin typeface="sohne"/>
              </a:rPr>
              <a:t>. 20/2/23</a:t>
            </a:r>
            <a:r>
              <a:rPr lang="en-GB" sz="4800" dirty="0">
                <a:solidFill>
                  <a:srgbClr val="242424"/>
                </a:solidFill>
                <a:latin typeface="sohne"/>
              </a:rPr>
              <a:t> Available at: </a:t>
            </a:r>
            <a:r>
              <a:rPr lang="en-GB" sz="4800" dirty="0">
                <a:solidFill>
                  <a:srgbClr val="242424"/>
                </a:solidFill>
                <a:latin typeface="sohne"/>
                <a:hlinkClick r:id="rId5"/>
              </a:rPr>
              <a:t>https://medium.com/@mili.malde/how-do-you-solve-the-wicked-problem-of-social-mobility-in-the-uk-32d52dc75a5b</a:t>
            </a:r>
            <a:r>
              <a:rPr lang="en-GB" sz="4800" dirty="0">
                <a:solidFill>
                  <a:srgbClr val="242424"/>
                </a:solidFill>
                <a:latin typeface="sohne"/>
              </a:rPr>
              <a:t>. (Accessed: 10/11/23)</a:t>
            </a:r>
            <a:endParaRPr lang="en-GB" sz="4800" i="0" dirty="0">
              <a:solidFill>
                <a:srgbClr val="242424"/>
              </a:solidFill>
              <a:effectLst/>
              <a:latin typeface="sohne"/>
            </a:endParaRPr>
          </a:p>
          <a:p>
            <a:pPr marL="0" indent="0">
              <a:buNone/>
            </a:pPr>
            <a:endParaRPr lang="en-GB" sz="4800" dirty="0"/>
          </a:p>
          <a:p>
            <a:pPr marL="0" indent="0">
              <a:buNone/>
            </a:pPr>
            <a:r>
              <a:rPr lang="en-GB" sz="4800" dirty="0" err="1"/>
              <a:t>Muers</a:t>
            </a:r>
            <a:r>
              <a:rPr lang="en-GB" sz="4800" dirty="0"/>
              <a:t>, S. (2018) </a:t>
            </a:r>
            <a:r>
              <a:rPr lang="en-GB" sz="4800" i="1" dirty="0"/>
              <a:t>Culture, Values and Public Policy</a:t>
            </a:r>
            <a:r>
              <a:rPr lang="en-GB" sz="4800" dirty="0"/>
              <a:t>. London. Institute for Policy Research. </a:t>
            </a:r>
          </a:p>
          <a:p>
            <a:pPr marL="0" indent="0">
              <a:buNone/>
            </a:pPr>
            <a:endParaRPr lang="en-GB" dirty="0"/>
          </a:p>
        </p:txBody>
      </p:sp>
    </p:spTree>
    <p:extLst>
      <p:ext uri="{BB962C8B-B14F-4D97-AF65-F5344CB8AC3E}">
        <p14:creationId xmlns:p14="http://schemas.microsoft.com/office/powerpoint/2010/main" val="20766571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829858-DADD-6690-FAE4-6159D725A4F7}"/>
              </a:ext>
            </a:extLst>
          </p:cNvPr>
          <p:cNvSpPr>
            <a:spLocks noGrp="1"/>
          </p:cNvSpPr>
          <p:nvPr>
            <p:ph idx="1"/>
          </p:nvPr>
        </p:nvSpPr>
        <p:spPr>
          <a:xfrm>
            <a:off x="628650" y="583097"/>
            <a:ext cx="7886700" cy="4883426"/>
          </a:xfrm>
        </p:spPr>
        <p:txBody>
          <a:bodyPr>
            <a:normAutofit fontScale="47500" lnSpcReduction="20000"/>
          </a:bodyPr>
          <a:lstStyle/>
          <a:p>
            <a:pPr marL="0" indent="0">
              <a:buNone/>
            </a:pPr>
            <a:r>
              <a:rPr lang="en-GB" sz="2800" dirty="0"/>
              <a:t>Rights Watch UK (2016) Preventing Education? </a:t>
            </a:r>
            <a:r>
              <a:rPr lang="en-GB" sz="2800" i="1" dirty="0"/>
              <a:t>Human rights and UK counter-terrorism policy in schools</a:t>
            </a:r>
            <a:r>
              <a:rPr lang="en-GB" sz="2800" dirty="0"/>
              <a:t>. Available at:  </a:t>
            </a:r>
            <a:r>
              <a:rPr lang="en-GB" sz="2800" dirty="0">
                <a:hlinkClick r:id="rId3"/>
              </a:rPr>
              <a:t>https://www.rightsandsecurity.org/assets/downloads/preventing-education-final-to-print-3.compressed-1_.pdf</a:t>
            </a:r>
            <a:r>
              <a:rPr lang="en-GB" sz="2800" dirty="0"/>
              <a:t>  (Accessed: 11/11/23)</a:t>
            </a:r>
          </a:p>
          <a:p>
            <a:pPr marL="0" indent="0">
              <a:buNone/>
            </a:pPr>
            <a:endParaRPr lang="en-GB" dirty="0"/>
          </a:p>
          <a:p>
            <a:pPr marL="0" indent="0">
              <a:buNone/>
            </a:pPr>
            <a:r>
              <a:rPr lang="en-GB" sz="2800" dirty="0" err="1"/>
              <a:t>Rittel</a:t>
            </a:r>
            <a:r>
              <a:rPr lang="en-GB" sz="2800" dirty="0"/>
              <a:t>, H.J.W. and Webber, M.H. (1973) Dilemmas in general theory of planning. </a:t>
            </a:r>
            <a:r>
              <a:rPr lang="en-GB" sz="2800" i="1" dirty="0"/>
              <a:t>Policy Sciences, 4, </a:t>
            </a:r>
            <a:r>
              <a:rPr lang="en-GB" sz="2800" dirty="0"/>
              <a:t>(2) pp155-159. </a:t>
            </a:r>
            <a:r>
              <a:rPr lang="en-GB" sz="2800" b="0" i="0" dirty="0">
                <a:solidFill>
                  <a:srgbClr val="333333"/>
                </a:solidFill>
                <a:effectLst/>
                <a:latin typeface="-apple-system"/>
                <a:hlinkClick r:id="rId4"/>
              </a:rPr>
              <a:t>https://doi.org/10.1007/BF01405730</a:t>
            </a:r>
            <a:r>
              <a:rPr lang="en-GB" sz="2800" b="0" i="0" dirty="0">
                <a:solidFill>
                  <a:srgbClr val="333333"/>
                </a:solidFill>
                <a:effectLst/>
                <a:latin typeface="-apple-system"/>
              </a:rPr>
              <a:t> </a:t>
            </a:r>
          </a:p>
          <a:p>
            <a:pPr marL="0" indent="0">
              <a:buNone/>
            </a:pPr>
            <a:endParaRPr lang="en-GB" dirty="0">
              <a:solidFill>
                <a:srgbClr val="333333"/>
              </a:solidFill>
              <a:latin typeface="-apple-system"/>
            </a:endParaRPr>
          </a:p>
          <a:p>
            <a:pPr marL="0" indent="0">
              <a:buNone/>
            </a:pPr>
            <a:r>
              <a:rPr lang="en-GB" dirty="0">
                <a:solidFill>
                  <a:srgbClr val="333333"/>
                </a:solidFill>
                <a:latin typeface="-apple-system"/>
              </a:rPr>
              <a:t>Scanlan, M. and Johnson, L (2021) ‘</a:t>
            </a:r>
            <a:r>
              <a:rPr lang="en-GB" dirty="0" err="1">
                <a:solidFill>
                  <a:srgbClr val="333333"/>
                </a:solidFill>
                <a:latin typeface="-apple-system"/>
              </a:rPr>
              <a:t>Incluon</a:t>
            </a:r>
            <a:r>
              <a:rPr lang="en-GB" dirty="0">
                <a:solidFill>
                  <a:srgbClr val="333333"/>
                </a:solidFill>
                <a:latin typeface="-apple-system"/>
              </a:rPr>
              <a:t> the social frontier: Family and community engagement’. In: </a:t>
            </a:r>
            <a:r>
              <a:rPr lang="en-GB" b="0" i="0" dirty="0">
                <a:solidFill>
                  <a:srgbClr val="555555"/>
                </a:solidFill>
                <a:effectLst/>
                <a:latin typeface="robotoregular"/>
              </a:rPr>
              <a:t>Theoharis, G. Scanlan, M. (eds) </a:t>
            </a:r>
            <a:r>
              <a:rPr lang="en-GB" b="0" i="1" dirty="0">
                <a:solidFill>
                  <a:srgbClr val="555555"/>
                </a:solidFill>
                <a:effectLst/>
                <a:latin typeface="robotoregular"/>
              </a:rPr>
              <a:t>Leadership for Increasingly Diverse Schools</a:t>
            </a:r>
            <a:r>
              <a:rPr lang="en-GB" dirty="0">
                <a:solidFill>
                  <a:srgbClr val="555555"/>
                </a:solidFill>
                <a:latin typeface="robotoregular"/>
              </a:rPr>
              <a:t>, </a:t>
            </a:r>
            <a:r>
              <a:rPr lang="en-GB" b="0" i="0" dirty="0">
                <a:solidFill>
                  <a:srgbClr val="555555"/>
                </a:solidFill>
                <a:effectLst/>
                <a:latin typeface="robotoregular"/>
              </a:rPr>
              <a:t>Taylor &amp; Francis Group, 2020. pp 227-290</a:t>
            </a:r>
            <a:endParaRPr lang="en-GB" dirty="0">
              <a:solidFill>
                <a:srgbClr val="333333"/>
              </a:solidFill>
              <a:latin typeface="-apple-system"/>
            </a:endParaRPr>
          </a:p>
          <a:p>
            <a:pPr marL="0" indent="0">
              <a:buNone/>
            </a:pPr>
            <a:r>
              <a:rPr lang="en-GB" b="0" i="0" dirty="0">
                <a:solidFill>
                  <a:srgbClr val="222222"/>
                </a:solidFill>
                <a:effectLst/>
                <a:latin typeface="helvetica neue"/>
              </a:rPr>
              <a:t>Sahin O (2020) ‘Developing a Preliminary Causal Loop Diagram for Understanding the Wicked Complexity of the COVID-19 Pandemic’. </a:t>
            </a:r>
            <a:r>
              <a:rPr lang="en-GB" b="0" i="1" dirty="0">
                <a:solidFill>
                  <a:srgbClr val="222222"/>
                </a:solidFill>
                <a:effectLst/>
                <a:latin typeface="helvetica neue"/>
              </a:rPr>
              <a:t>Systems</a:t>
            </a:r>
            <a:r>
              <a:rPr lang="en-GB" b="0" i="0" dirty="0">
                <a:solidFill>
                  <a:srgbClr val="222222"/>
                </a:solidFill>
                <a:effectLst/>
                <a:latin typeface="helvetica neue"/>
              </a:rPr>
              <a:t>. 2020; 8(2):20. https://doi.org/10.3390/systems8020020</a:t>
            </a:r>
            <a:endParaRPr lang="en-GB" sz="2800" b="0" i="0" u="sng" dirty="0">
              <a:solidFill>
                <a:srgbClr val="333333"/>
              </a:solidFill>
              <a:effectLst/>
              <a:latin typeface="Open Sans" panose="020B0606030504020204" pitchFamily="34" charset="0"/>
            </a:endParaRPr>
          </a:p>
          <a:p>
            <a:pPr marL="0" indent="0">
              <a:buNone/>
            </a:pPr>
            <a:endParaRPr lang="en-GB" sz="2800" b="0" i="0" dirty="0">
              <a:solidFill>
                <a:srgbClr val="333333"/>
              </a:solidFill>
              <a:effectLst/>
              <a:latin typeface="-apple-system"/>
            </a:endParaRPr>
          </a:p>
          <a:p>
            <a:pPr marL="0" indent="0">
              <a:buNone/>
            </a:pPr>
            <a:r>
              <a:rPr lang="en-GB" sz="2800" b="0" i="0" dirty="0">
                <a:solidFill>
                  <a:srgbClr val="333333"/>
                </a:solidFill>
                <a:effectLst/>
                <a:latin typeface="Open Sans" panose="020B0606030504020204" pitchFamily="34" charset="0"/>
              </a:rPr>
              <a:t>Turnbull, N. </a:t>
            </a:r>
            <a:r>
              <a:rPr lang="en-GB" sz="2800" dirty="0">
                <a:solidFill>
                  <a:srgbClr val="333333"/>
                </a:solidFill>
                <a:latin typeface="Open Sans" panose="020B0606030504020204" pitchFamily="34" charset="0"/>
              </a:rPr>
              <a:t>and</a:t>
            </a:r>
            <a:r>
              <a:rPr lang="en-GB" sz="2800" b="0" i="0" dirty="0">
                <a:solidFill>
                  <a:srgbClr val="333333"/>
                </a:solidFill>
                <a:effectLst/>
                <a:latin typeface="Open Sans" panose="020B0606030504020204" pitchFamily="34" charset="0"/>
              </a:rPr>
              <a:t> Hoppe, R.  (2019) Problematizing ‘wickedness’: a critique of the wicked problems concept, from philosophy to practice. </a:t>
            </a:r>
            <a:r>
              <a:rPr lang="en-GB" sz="2800" b="0" i="1" dirty="0">
                <a:solidFill>
                  <a:srgbClr val="333333"/>
                </a:solidFill>
                <a:effectLst/>
                <a:latin typeface="Open Sans" panose="020B0606030504020204" pitchFamily="34" charset="0"/>
              </a:rPr>
              <a:t>Policy and Society</a:t>
            </a:r>
            <a:r>
              <a:rPr lang="en-GB" sz="2800" b="0" i="0" dirty="0">
                <a:solidFill>
                  <a:srgbClr val="333333"/>
                </a:solidFill>
                <a:effectLst/>
                <a:latin typeface="Open Sans" panose="020B0606030504020204" pitchFamily="34" charset="0"/>
              </a:rPr>
              <a:t>, 38:2, 315-337, DOI: </a:t>
            </a:r>
            <a:r>
              <a:rPr lang="en-GB" sz="2800" b="0" i="0" u="sng" dirty="0">
                <a:solidFill>
                  <a:srgbClr val="333333"/>
                </a:solidFill>
                <a:effectLst/>
                <a:latin typeface="Open Sans" panose="020B0606030504020204" pitchFamily="34" charset="0"/>
                <a:hlinkClick r:id="rId5"/>
              </a:rPr>
              <a:t>10.1080/14494035.2018.1488796</a:t>
            </a:r>
            <a:endParaRPr lang="en-GB" sz="2800" b="0" i="0" u="sng" dirty="0">
              <a:solidFill>
                <a:srgbClr val="333333"/>
              </a:solidFill>
              <a:effectLst/>
              <a:latin typeface="Open Sans" panose="020B0606030504020204" pitchFamily="34" charset="0"/>
            </a:endParaRPr>
          </a:p>
          <a:p>
            <a:pPr marL="0" indent="0">
              <a:buNone/>
            </a:pPr>
            <a:r>
              <a:rPr lang="en-GB" sz="2800" b="0" i="0" dirty="0" err="1">
                <a:solidFill>
                  <a:srgbClr val="333333"/>
                </a:solidFill>
                <a:effectLst/>
                <a:latin typeface="-apple-system"/>
              </a:rPr>
              <a:t>Vandenbroeck</a:t>
            </a:r>
            <a:r>
              <a:rPr lang="en-GB" sz="2800" b="0" i="0" dirty="0">
                <a:solidFill>
                  <a:srgbClr val="333333"/>
                </a:solidFill>
                <a:effectLst/>
                <a:latin typeface="-apple-system"/>
              </a:rPr>
              <a:t>, P., </a:t>
            </a:r>
            <a:r>
              <a:rPr lang="en-GB" sz="2800" b="0" i="0" dirty="0" err="1">
                <a:solidFill>
                  <a:srgbClr val="333333"/>
                </a:solidFill>
                <a:effectLst/>
                <a:latin typeface="-apple-system"/>
              </a:rPr>
              <a:t>Dechenne</a:t>
            </a:r>
            <a:r>
              <a:rPr lang="en-GB" sz="2800" b="0" i="0" dirty="0">
                <a:solidFill>
                  <a:srgbClr val="333333"/>
                </a:solidFill>
                <a:effectLst/>
                <a:latin typeface="-apple-system"/>
              </a:rPr>
              <a:t>, R.,  Becher, K.,  </a:t>
            </a:r>
            <a:r>
              <a:rPr lang="en-GB" sz="2800" b="0" i="0" dirty="0" err="1">
                <a:solidFill>
                  <a:srgbClr val="333333"/>
                </a:solidFill>
                <a:effectLst/>
                <a:latin typeface="-apple-system"/>
              </a:rPr>
              <a:t>Eyssen</a:t>
            </a:r>
            <a:r>
              <a:rPr lang="en-GB" sz="2800" b="0" i="0" dirty="0">
                <a:solidFill>
                  <a:srgbClr val="333333"/>
                </a:solidFill>
                <a:effectLst/>
                <a:latin typeface="-apple-system"/>
              </a:rPr>
              <a:t>, M.,  Van den </a:t>
            </a:r>
            <a:r>
              <a:rPr lang="en-GB" sz="2800" b="0" i="0" dirty="0" err="1">
                <a:solidFill>
                  <a:srgbClr val="333333"/>
                </a:solidFill>
                <a:effectLst/>
                <a:latin typeface="-apple-system"/>
              </a:rPr>
              <a:t>Heede</a:t>
            </a:r>
            <a:r>
              <a:rPr lang="en-GB" sz="2800" b="0" i="0" dirty="0">
                <a:solidFill>
                  <a:srgbClr val="333333"/>
                </a:solidFill>
                <a:effectLst/>
                <a:latin typeface="-apple-system"/>
              </a:rPr>
              <a:t>, K. (2014)</a:t>
            </a:r>
            <a:r>
              <a:rPr lang="en-GB" sz="2800" dirty="0">
                <a:solidFill>
                  <a:srgbClr val="333333"/>
                </a:solidFill>
                <a:latin typeface="-apple-system"/>
              </a:rPr>
              <a:t> ‘</a:t>
            </a:r>
            <a:r>
              <a:rPr lang="en-GB" sz="2800" b="0" i="0" dirty="0">
                <a:solidFill>
                  <a:srgbClr val="333333"/>
                </a:solidFill>
                <a:effectLst/>
                <a:latin typeface="-apple-system"/>
              </a:rPr>
              <a:t>Recommendations for the organization of mental health services for children and adolescents in Belgium: Use of the soft systems methodology’, </a:t>
            </a:r>
            <a:r>
              <a:rPr lang="en-GB" sz="2800" b="0" i="1" dirty="0">
                <a:solidFill>
                  <a:srgbClr val="333333"/>
                </a:solidFill>
                <a:effectLst/>
                <a:latin typeface="-apple-system"/>
              </a:rPr>
              <a:t>Health Policy, </a:t>
            </a:r>
            <a:r>
              <a:rPr lang="en-GB" sz="2800" b="0" i="0" dirty="0">
                <a:solidFill>
                  <a:srgbClr val="333333"/>
                </a:solidFill>
                <a:effectLst/>
                <a:latin typeface="-apple-system"/>
              </a:rPr>
              <a:t>114, (2–3), pp 263-268, https://doi.org/10.1016/j.healthpol.2013.07.009.</a:t>
            </a:r>
          </a:p>
          <a:p>
            <a:pPr marL="0" indent="0">
              <a:buNone/>
            </a:pPr>
            <a:r>
              <a:rPr lang="en-GB" sz="2800" dirty="0"/>
              <a:t>Wales Centre for Public Policy (2022) </a:t>
            </a:r>
            <a:r>
              <a:rPr lang="en-GB" sz="2800" i="1" dirty="0"/>
              <a:t>Being poor in Wales – why where you live matters (Online)</a:t>
            </a:r>
            <a:r>
              <a:rPr lang="en-GB" sz="2800" dirty="0"/>
              <a:t>. </a:t>
            </a:r>
            <a:r>
              <a:rPr lang="en-GB" sz="2800" dirty="0">
                <a:hlinkClick r:id="rId6"/>
              </a:rPr>
              <a:t>https://www.wcpp.org.uk/commentary/being-poor-in-wales-why-where-you-live-matters/</a:t>
            </a:r>
            <a:r>
              <a:rPr lang="en-GB" sz="2800" dirty="0"/>
              <a:t>  </a:t>
            </a:r>
          </a:p>
          <a:p>
            <a:pPr marL="0" indent="0">
              <a:buNone/>
            </a:pPr>
            <a:r>
              <a:rPr lang="en-GB" b="1" i="0" dirty="0">
                <a:effectLst/>
              </a:rPr>
              <a:t>Welsh Government (2023) </a:t>
            </a:r>
            <a:endParaRPr lang="en-GB" sz="2800" b="1" i="0" dirty="0">
              <a:effectLst/>
            </a:endParaRPr>
          </a:p>
          <a:p>
            <a:endParaRPr lang="en-GB" dirty="0"/>
          </a:p>
        </p:txBody>
      </p:sp>
    </p:spTree>
    <p:extLst>
      <p:ext uri="{BB962C8B-B14F-4D97-AF65-F5344CB8AC3E}">
        <p14:creationId xmlns:p14="http://schemas.microsoft.com/office/powerpoint/2010/main" val="226817201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1671</TotalTime>
  <Words>7365</Words>
  <Application>Microsoft Office PowerPoint</Application>
  <PresentationFormat>On-screen Show (4:3)</PresentationFormat>
  <Paragraphs>507</Paragraphs>
  <Slides>41</Slides>
  <Notes>39</Notes>
  <HiddenSlides>0</HiddenSlides>
  <MMClips>1</MMClips>
  <ScaleCrop>false</ScaleCrop>
  <HeadingPairs>
    <vt:vector size="6" baseType="variant">
      <vt:variant>
        <vt:lpstr>Fonts Used</vt:lpstr>
      </vt:variant>
      <vt:variant>
        <vt:i4>26</vt:i4>
      </vt:variant>
      <vt:variant>
        <vt:lpstr>Theme</vt:lpstr>
      </vt:variant>
      <vt:variant>
        <vt:i4>19</vt:i4>
      </vt:variant>
      <vt:variant>
        <vt:lpstr>Slide Titles</vt:lpstr>
      </vt:variant>
      <vt:variant>
        <vt:i4>41</vt:i4>
      </vt:variant>
    </vt:vector>
  </HeadingPairs>
  <TitlesOfParts>
    <vt:vector size="86" baseType="lpstr">
      <vt:lpstr>Amazon Ember</vt:lpstr>
      <vt:lpstr>-apple-system</vt:lpstr>
      <vt:lpstr>canada-type-gibson</vt:lpstr>
      <vt:lpstr>GDS Transport</vt:lpstr>
      <vt:lpstr>Google Sans</vt:lpstr>
      <vt:lpstr>GT America Standard</vt:lpstr>
      <vt:lpstr>GuardianTextEgyptian</vt:lpstr>
      <vt:lpstr>helvetica neue</vt:lpstr>
      <vt:lpstr>helvetica neue</vt:lpstr>
      <vt:lpstr>Muli</vt:lpstr>
      <vt:lpstr>Myriad Pro</vt:lpstr>
      <vt:lpstr>robotoregular</vt:lpstr>
      <vt:lpstr>sohne</vt:lpstr>
      <vt:lpstr>source-serif-pro</vt:lpstr>
      <vt:lpstr>TikTokFont</vt:lpstr>
      <vt:lpstr>Arial</vt:lpstr>
      <vt:lpstr>Calibri</vt:lpstr>
      <vt:lpstr>Calibri Light</vt:lpstr>
      <vt:lpstr>Cambria</vt:lpstr>
      <vt:lpstr>Lucida Sans</vt:lpstr>
      <vt:lpstr>Open Sans</vt:lpstr>
      <vt:lpstr>Poppins</vt:lpstr>
      <vt:lpstr>Segoe UI</vt:lpstr>
      <vt:lpstr>Source Sans Pro</vt:lpstr>
      <vt:lpstr>Times</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ECCP7001C Myfyrdodau Beirniadol o Arfer Academaidd a Phroffesiynol  Darlith 4   ECCP7001 Critical Reflections of Academic and Professional Practice Lecture 4     </vt:lpstr>
      <vt:lpstr>Problemau drygionus yn Gwasanaethau PPI&amp;Ch  Wicked problems in CY&amp;C Services</vt:lpstr>
      <vt:lpstr>PowerPoint Presentation</vt:lpstr>
      <vt:lpstr>Task 2</vt:lpstr>
      <vt:lpstr>PowerPoint Presentation</vt:lpstr>
      <vt:lpstr>Tasg 2</vt:lpstr>
      <vt:lpstr>Key words</vt:lpstr>
      <vt:lpstr>Geiriau allweddol:            Geiriau newydd:</vt:lpstr>
      <vt:lpstr>PowerPoint Presentation</vt:lpstr>
      <vt:lpstr>PowerPoint Presentation</vt:lpstr>
      <vt:lpstr>Problemau drygionus – beth ydyn nhw?</vt:lpstr>
      <vt:lpstr>Wicked problems - what are they?</vt:lpstr>
      <vt:lpstr>PowerPoint Presentation</vt:lpstr>
      <vt:lpstr>Ideoleg a phersbectif</vt:lpstr>
      <vt:lpstr>Ideology and perspective</vt:lpstr>
      <vt:lpstr>PowerPoint Presentation</vt:lpstr>
      <vt:lpstr>Complexity</vt:lpstr>
      <vt:lpstr>Cymlethdod</vt:lpstr>
      <vt:lpstr>PowerPoint Presentation</vt:lpstr>
      <vt:lpstr>Cam-drin Plant ac Esgeuluso (CPE)</vt:lpstr>
      <vt:lpstr>Ansicrwydd / Uncertainty</vt:lpstr>
      <vt:lpstr>PowerPoint Presentation</vt:lpstr>
      <vt:lpstr>PowerPoint Presentation</vt:lpstr>
      <vt:lpstr>PowerPoint Presentation</vt:lpstr>
      <vt:lpstr>Diffyg tai digonol/ Lack of adequate housing </vt:lpstr>
      <vt:lpstr>Case studies</vt:lpstr>
      <vt:lpstr>Gwasanaethau CAMHS Services </vt:lpstr>
      <vt:lpstr>Problem ‘problemau drygionus’ Turnbull a Hoppe, (2019)</vt:lpstr>
      <vt:lpstr>Problematizing ‘wicked problems’ Turnbull and Hoppe, (2019)</vt:lpstr>
      <vt:lpstr>PowerPoint Presentation</vt:lpstr>
      <vt:lpstr>PowerPoint Presentation</vt:lpstr>
      <vt:lpstr>Beth sy’n dal yn aneglur? What is still unclear?</vt:lpstr>
      <vt:lpstr>PowerPoint Presentation</vt:lpstr>
      <vt:lpstr>Meddwl fel system/Systems thinking</vt:lpstr>
      <vt:lpstr>PowerPoint Presentation</vt:lpstr>
      <vt:lpstr>Collaboration</vt:lpstr>
      <vt:lpstr>Cydweithio</vt:lpstr>
      <vt:lpstr>Creadigrwydd Creativity!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Jessica Pitman</cp:lastModifiedBy>
  <cp:revision>729</cp:revision>
  <cp:lastPrinted>2023-11-21T13:59:42Z</cp:lastPrinted>
  <dcterms:created xsi:type="dcterms:W3CDTF">2021-03-10T12:10:47Z</dcterms:created>
  <dcterms:modified xsi:type="dcterms:W3CDTF">2023-11-21T16:56:45Z</dcterms:modified>
</cp:coreProperties>
</file>