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5" r:id="rId1"/>
  </p:sldMasterIdLst>
  <p:notesMasterIdLst>
    <p:notesMasterId r:id="rId14"/>
  </p:notesMasterIdLst>
  <p:sldIdLst>
    <p:sldId id="256" r:id="rId2"/>
    <p:sldId id="271" r:id="rId3"/>
    <p:sldId id="269" r:id="rId4"/>
    <p:sldId id="257" r:id="rId5"/>
    <p:sldId id="258" r:id="rId6"/>
    <p:sldId id="266" r:id="rId7"/>
    <p:sldId id="264" r:id="rId8"/>
    <p:sldId id="260" r:id="rId9"/>
    <p:sldId id="259" r:id="rId10"/>
    <p:sldId id="262" r:id="rId11"/>
    <p:sldId id="265" r:id="rId12"/>
    <p:sldId id="27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0139"/>
    <p:restoredTop sz="94650"/>
  </p:normalViewPr>
  <p:slideViewPr>
    <p:cSldViewPr snapToGrid="0" snapToObjects="1">
      <p:cViewPr varScale="1">
        <p:scale>
          <a:sx n="120" d="100"/>
          <a:sy n="120" d="100"/>
        </p:scale>
        <p:origin x="568" y="184"/>
      </p:cViewPr>
      <p:guideLst/>
    </p:cSldViewPr>
  </p:slideViewPr>
  <p:notesTextViewPr>
    <p:cViewPr>
      <p:scale>
        <a:sx n="1" d="1"/>
        <a:sy n="1" d="1"/>
      </p:scale>
      <p:origin x="0" y="0"/>
    </p:cViewPr>
  </p:notesTextViewPr>
  <p:notesViewPr>
    <p:cSldViewPr snapToGrid="0" snapToObjects="1">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F0258F-F6A2-AF47-B997-553E61C0C081}" type="datetimeFigureOut">
              <a:rPr lang="en-US" smtClean="0"/>
              <a:t>12/6/2019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B875DB-2321-5243-8AA1-71910A73088E}" type="slidenum">
              <a:rPr lang="en-US" smtClean="0"/>
              <a:t>‹#›</a:t>
            </a:fld>
            <a:endParaRPr lang="en-US"/>
          </a:p>
        </p:txBody>
      </p:sp>
    </p:spTree>
    <p:extLst>
      <p:ext uri="{BB962C8B-B14F-4D97-AF65-F5344CB8AC3E}">
        <p14:creationId xmlns:p14="http://schemas.microsoft.com/office/powerpoint/2010/main" val="268648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b="1" u="sng" dirty="0"/>
              <a:t>First slide</a:t>
            </a:r>
          </a:p>
          <a:p>
            <a:endParaRPr lang="en-GB" dirty="0"/>
          </a:p>
          <a:p>
            <a:r>
              <a:rPr lang="en-GB" dirty="0"/>
              <a:t>In this part of the presentation I will be addressing the necessary changes that will or will not occur to haulage licensing and permits if a no interim deal was agreed between the EU and UK. </a:t>
            </a:r>
          </a:p>
          <a:p>
            <a:endParaRPr lang="en-US" dirty="0"/>
          </a:p>
        </p:txBody>
      </p:sp>
      <p:sp>
        <p:nvSpPr>
          <p:cNvPr id="4" name="Slide Number Placeholder 3"/>
          <p:cNvSpPr>
            <a:spLocks noGrp="1"/>
          </p:cNvSpPr>
          <p:nvPr>
            <p:ph type="sldNum" sz="quarter" idx="5"/>
          </p:nvPr>
        </p:nvSpPr>
        <p:spPr/>
        <p:txBody>
          <a:bodyPr/>
          <a:lstStyle/>
          <a:p>
            <a:fld id="{85B875DB-2321-5243-8AA1-71910A73088E}" type="slidenum">
              <a:rPr lang="en-US" smtClean="0"/>
              <a:t>1</a:t>
            </a:fld>
            <a:endParaRPr lang="en-US"/>
          </a:p>
        </p:txBody>
      </p:sp>
    </p:spTree>
    <p:extLst>
      <p:ext uri="{BB962C8B-B14F-4D97-AF65-F5344CB8AC3E}">
        <p14:creationId xmlns:p14="http://schemas.microsoft.com/office/powerpoint/2010/main" val="350842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Lit Skills 55% </a:t>
            </a:r>
          </a:p>
          <a:p>
            <a:r>
              <a:rPr lang="en-GB" dirty="0"/>
              <a:t>K&amp;U 50% </a:t>
            </a:r>
          </a:p>
          <a:p>
            <a:r>
              <a:rPr lang="en-GB" dirty="0"/>
              <a:t>CIS NA </a:t>
            </a:r>
          </a:p>
          <a:p>
            <a:r>
              <a:rPr lang="en-GB" dirty="0"/>
              <a:t>PAS NA </a:t>
            </a:r>
          </a:p>
          <a:p>
            <a:r>
              <a:rPr lang="en-GB" dirty="0" err="1"/>
              <a:t>ProfSkills</a:t>
            </a:r>
            <a:r>
              <a:rPr lang="en-GB" dirty="0"/>
              <a:t> 86% </a:t>
            </a:r>
          </a:p>
          <a:p>
            <a:endParaRPr lang="en-GB" dirty="0"/>
          </a:p>
          <a:p>
            <a:r>
              <a:rPr lang="en-GB" dirty="0"/>
              <a:t>64% </a:t>
            </a:r>
          </a:p>
        </p:txBody>
      </p:sp>
      <p:sp>
        <p:nvSpPr>
          <p:cNvPr id="4" name="Slide Number Placeholder 3"/>
          <p:cNvSpPr>
            <a:spLocks noGrp="1"/>
          </p:cNvSpPr>
          <p:nvPr>
            <p:ph type="sldNum" sz="quarter" idx="5"/>
          </p:nvPr>
        </p:nvSpPr>
        <p:spPr/>
        <p:txBody>
          <a:bodyPr/>
          <a:lstStyle/>
          <a:p>
            <a:fld id="{85B875DB-2321-5243-8AA1-71910A73088E}" type="slidenum">
              <a:rPr lang="en-US" smtClean="0"/>
              <a:t>2</a:t>
            </a:fld>
            <a:endParaRPr lang="en-US"/>
          </a:p>
        </p:txBody>
      </p:sp>
    </p:spTree>
    <p:extLst>
      <p:ext uri="{BB962C8B-B14F-4D97-AF65-F5344CB8AC3E}">
        <p14:creationId xmlns:p14="http://schemas.microsoft.com/office/powerpoint/2010/main" val="4030580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Second slide</a:t>
            </a:r>
          </a:p>
          <a:p>
            <a:endParaRPr lang="en-GB" dirty="0"/>
          </a:p>
          <a:p>
            <a:r>
              <a:rPr lang="en-GB" dirty="0"/>
              <a:t>Firstly, I would just like to show a brief YouTube clip from Sky News, which outlines the implications and certain proposals that have been addressed by the current Secretary State for Transport, Grant Shapps. (YouTube, 2019)</a:t>
            </a:r>
          </a:p>
          <a:p>
            <a:r>
              <a:rPr lang="en-GB" dirty="0"/>
              <a:t> </a:t>
            </a:r>
          </a:p>
          <a:p>
            <a:endParaRPr lang="en-US" dirty="0"/>
          </a:p>
        </p:txBody>
      </p:sp>
      <p:sp>
        <p:nvSpPr>
          <p:cNvPr id="4" name="Slide Number Placeholder 3"/>
          <p:cNvSpPr>
            <a:spLocks noGrp="1"/>
          </p:cNvSpPr>
          <p:nvPr>
            <p:ph type="sldNum" sz="quarter" idx="5"/>
          </p:nvPr>
        </p:nvSpPr>
        <p:spPr/>
        <p:txBody>
          <a:bodyPr/>
          <a:lstStyle/>
          <a:p>
            <a:fld id="{85B875DB-2321-5243-8AA1-71910A73088E}" type="slidenum">
              <a:rPr lang="en-US" smtClean="0"/>
              <a:t>3</a:t>
            </a:fld>
            <a:endParaRPr lang="en-US"/>
          </a:p>
        </p:txBody>
      </p:sp>
    </p:spTree>
    <p:extLst>
      <p:ext uri="{BB962C8B-B14F-4D97-AF65-F5344CB8AC3E}">
        <p14:creationId xmlns:p14="http://schemas.microsoft.com/office/powerpoint/2010/main" val="16638548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Third slide</a:t>
            </a:r>
            <a:r>
              <a:rPr lang="en-GB" u="sng" dirty="0"/>
              <a:t> </a:t>
            </a:r>
          </a:p>
          <a:p>
            <a:r>
              <a:rPr lang="en-GB" b="1" u="sng" dirty="0"/>
              <a:t>Community Licensing</a:t>
            </a:r>
            <a:endParaRPr lang="en-GB" dirty="0"/>
          </a:p>
          <a:p>
            <a:r>
              <a:rPr lang="en-GB" dirty="0"/>
              <a:t> </a:t>
            </a:r>
          </a:p>
          <a:p>
            <a:r>
              <a:rPr lang="en-GB" dirty="0"/>
              <a:t>I will start with Community licensing,</a:t>
            </a:r>
          </a:p>
          <a:p>
            <a:r>
              <a:rPr lang="en-GB" dirty="0"/>
              <a:t> </a:t>
            </a:r>
          </a:p>
          <a:p>
            <a:pPr marL="171450" lvl="0" indent="-171450">
              <a:buFont typeface="Arial" panose="020B0604020202020204" pitchFamily="34" charset="0"/>
              <a:buChar char="•"/>
            </a:pPr>
            <a:r>
              <a:rPr lang="en-GB" dirty="0"/>
              <a:t> If a no interim deal was to occur, the use of a UK issued community licence would not be accepted by the EU as an appropriate method of gaining entry.</a:t>
            </a:r>
          </a:p>
          <a:p>
            <a:pPr marL="171450" lvl="0" indent="-171450">
              <a:buFont typeface="Arial" panose="020B0604020202020204" pitchFamily="34" charset="0"/>
              <a:buChar char="•"/>
            </a:pPr>
            <a:r>
              <a:rPr lang="en-GB" dirty="0">
                <a:highlight>
                  <a:srgbClr val="FFFF00"/>
                </a:highlight>
              </a:rPr>
              <a:t> However, the EU may accept a UK-issued operator licences as a viable alternative, as it has similar standards as an EU community licence. This would allow hauliers to freely move within EU countries and allow for cross border trade, but this can can’t be fully endorsed as this current time.    </a:t>
            </a:r>
            <a:r>
              <a:rPr lang="en-GB" dirty="0">
                <a:solidFill>
                  <a:srgbClr val="FF0000"/>
                </a:solidFill>
                <a:highlight>
                  <a:srgbClr val="FFFF00"/>
                </a:highlight>
              </a:rPr>
              <a:t>[Not the case.   Post no deal BREXIT there will be UK Licence for the Community which will replace the EU Community </a:t>
            </a:r>
            <a:r>
              <a:rPr lang="en-GB" dirty="0" err="1">
                <a:solidFill>
                  <a:srgbClr val="FF0000"/>
                </a:solidFill>
                <a:highlight>
                  <a:srgbClr val="FFFF00"/>
                </a:highlight>
              </a:rPr>
              <a:t>Licience</a:t>
            </a:r>
            <a:r>
              <a:rPr lang="en-GB" dirty="0">
                <a:solidFill>
                  <a:srgbClr val="FF0000"/>
                </a:solidFill>
                <a:highlight>
                  <a:srgbClr val="FFFF00"/>
                </a:highlight>
              </a:rPr>
              <a:t>.    The UK licence or the EU licence is in ADDITION to any requirement for an Operator’s licence.]</a:t>
            </a:r>
            <a:endParaRPr lang="en-GB" dirty="0">
              <a:highlight>
                <a:srgbClr val="FFFF00"/>
              </a:highlight>
            </a:endParaRPr>
          </a:p>
          <a:p>
            <a:pPr marL="171450" lvl="0" indent="-171450">
              <a:buFont typeface="Arial" panose="020B0604020202020204" pitchFamily="34" charset="0"/>
              <a:buChar char="•"/>
            </a:pPr>
            <a:r>
              <a:rPr lang="en-GB" dirty="0"/>
              <a:t> On the other hand, if this not a feasible option then UK hauliers will have to seek approval by obtaining an ECMT permit that have been arranged by regulations outlined by the Haulage Permits and Trailer Registration Act (UK, 2019c). </a:t>
            </a:r>
            <a:r>
              <a:rPr lang="en-GB" dirty="0">
                <a:solidFill>
                  <a:srgbClr val="FF0000"/>
                </a:solidFill>
              </a:rPr>
              <a:t>[You have misunderstood what ECMT is and what it is not.    It would have helped to better understand had you bothered to find out what ECMT stands for.     In addition to the transport regulation of the EU, governed by the EU Council </a:t>
            </a:r>
            <a:r>
              <a:rPr lang="en-GB" dirty="0" err="1">
                <a:solidFill>
                  <a:srgbClr val="FF0000"/>
                </a:solidFill>
              </a:rPr>
              <a:t>fo</a:t>
            </a:r>
            <a:r>
              <a:rPr lang="en-GB" dirty="0">
                <a:solidFill>
                  <a:srgbClr val="FF0000"/>
                </a:solidFill>
              </a:rPr>
              <a:t> Transport Ministers there is another body, the European Conference of Ministers of Transport which just so happens to include all of the EU member states but also 13 other NON-EU countries.    A ECMT permit is only needed if </a:t>
            </a:r>
            <a:r>
              <a:rPr lang="en-GB" dirty="0" err="1">
                <a:solidFill>
                  <a:srgbClr val="FF0000"/>
                </a:solidFill>
              </a:rPr>
              <a:t>transitting</a:t>
            </a:r>
            <a:r>
              <a:rPr lang="en-GB" dirty="0">
                <a:solidFill>
                  <a:srgbClr val="FF0000"/>
                </a:solidFill>
              </a:rPr>
              <a:t> or delivering to one of the 13 NON-EU states. </a:t>
            </a:r>
            <a:endParaRPr lang="en-GB" dirty="0"/>
          </a:p>
          <a:p>
            <a:r>
              <a:rPr lang="en-GB" dirty="0"/>
              <a:t> </a:t>
            </a:r>
          </a:p>
          <a:p>
            <a:endParaRPr lang="en-US" dirty="0"/>
          </a:p>
        </p:txBody>
      </p:sp>
      <p:sp>
        <p:nvSpPr>
          <p:cNvPr id="4" name="Slide Number Placeholder 3"/>
          <p:cNvSpPr>
            <a:spLocks noGrp="1"/>
          </p:cNvSpPr>
          <p:nvPr>
            <p:ph type="sldNum" sz="quarter" idx="5"/>
          </p:nvPr>
        </p:nvSpPr>
        <p:spPr/>
        <p:txBody>
          <a:bodyPr/>
          <a:lstStyle/>
          <a:p>
            <a:fld id="{85B875DB-2321-5243-8AA1-71910A73088E}" type="slidenum">
              <a:rPr lang="en-US" smtClean="0"/>
              <a:t>4</a:t>
            </a:fld>
            <a:endParaRPr lang="en-US"/>
          </a:p>
        </p:txBody>
      </p:sp>
    </p:spTree>
    <p:extLst>
      <p:ext uri="{BB962C8B-B14F-4D97-AF65-F5344CB8AC3E}">
        <p14:creationId xmlns:p14="http://schemas.microsoft.com/office/powerpoint/2010/main" val="55449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3895311"/>
          </a:xfrm>
        </p:spPr>
        <p:txBody>
          <a:bodyPr/>
          <a:lstStyle/>
          <a:p>
            <a:r>
              <a:rPr lang="en-GB" b="1" u="sng" dirty="0"/>
              <a:t>Fourth slide</a:t>
            </a:r>
            <a:r>
              <a:rPr lang="en-GB" u="sng" dirty="0"/>
              <a:t> </a:t>
            </a:r>
          </a:p>
          <a:p>
            <a:r>
              <a:rPr lang="en-GB" b="1" u="sng" dirty="0"/>
              <a:t>ECMT Permits</a:t>
            </a:r>
            <a:endParaRPr lang="en-GB" dirty="0"/>
          </a:p>
          <a:p>
            <a:r>
              <a:rPr lang="en-GB" dirty="0"/>
              <a:t> </a:t>
            </a:r>
          </a:p>
          <a:p>
            <a:r>
              <a:rPr lang="en-GB" dirty="0"/>
              <a:t>As already addressed on the previous slide, an ECMT permit would</a:t>
            </a:r>
          </a:p>
          <a:p>
            <a:r>
              <a:rPr lang="en-GB" dirty="0"/>
              <a:t> be utilised as an option to allow UK hauliers a direct route into European marketplaces, during the changeover period. For example, if a haulier was wanting to transit the EU to a non-EU country such as Switzerland. However certain restrictions will apply in certain countries such as France, Italy, Austria to name a few.</a:t>
            </a:r>
          </a:p>
          <a:p>
            <a:r>
              <a:rPr lang="en-GB" dirty="0"/>
              <a:t> </a:t>
            </a:r>
          </a:p>
          <a:p>
            <a:r>
              <a:rPr lang="en-GB" dirty="0"/>
              <a:t>For an ECMT permit to remain authentic it must be used in conjunction with:</a:t>
            </a:r>
          </a:p>
          <a:p>
            <a:r>
              <a:rPr lang="en-GB" dirty="0"/>
              <a:t> </a:t>
            </a:r>
          </a:p>
          <a:p>
            <a:pPr marL="171450" lvl="0" indent="-171450">
              <a:buFont typeface="Arial" panose="020B0604020202020204" pitchFamily="34" charset="0"/>
              <a:buChar char="•"/>
            </a:pPr>
            <a:r>
              <a:rPr lang="en-GB" dirty="0"/>
              <a:t>An ECMT logbook</a:t>
            </a:r>
          </a:p>
          <a:p>
            <a:pPr marL="171450" lvl="0" indent="-171450">
              <a:buFont typeface="Arial" panose="020B0604020202020204" pitchFamily="34" charset="0"/>
              <a:buChar char="•"/>
            </a:pPr>
            <a:r>
              <a:rPr lang="en-GB" dirty="0"/>
              <a:t>An ECMT certificate of compliance for vehicles and trailers </a:t>
            </a:r>
          </a:p>
          <a:p>
            <a:pPr marL="171450" lvl="0" indent="-171450">
              <a:buFont typeface="Arial" panose="020B0604020202020204" pitchFamily="34" charset="0"/>
              <a:buChar char="•"/>
            </a:pPr>
            <a:r>
              <a:rPr lang="en-GB" dirty="0"/>
              <a:t>And an ECMT certificate of roadworthiness</a:t>
            </a:r>
          </a:p>
          <a:p>
            <a:r>
              <a:rPr lang="en-GB" dirty="0"/>
              <a:t> </a:t>
            </a:r>
          </a:p>
          <a:p>
            <a:r>
              <a:rPr lang="en-GB" dirty="0"/>
              <a:t>The UK as a whole will be allocated 102 annual permits, </a:t>
            </a:r>
            <a:r>
              <a:rPr lang="en-GB" dirty="0">
                <a:solidFill>
                  <a:srgbClr val="FF0000"/>
                </a:solidFill>
              </a:rPr>
              <a:t>[??? Where on earth does that come from?]</a:t>
            </a:r>
            <a:r>
              <a:rPr lang="en-GB" dirty="0"/>
              <a:t> which can subsequently be increased, if they are using an Euro 6 vehicle or if they convert the annual permits into monthly permits.(Logistics, 2019) Each permit’s longevity lasts a duration of one year from the date of issue. </a:t>
            </a:r>
            <a:r>
              <a:rPr lang="en-GB" dirty="0">
                <a:solidFill>
                  <a:srgbClr val="FF0000"/>
                </a:solidFill>
              </a:rPr>
              <a:t>[There are monthly permits as well] </a:t>
            </a:r>
            <a:r>
              <a:rPr lang="en-GB" dirty="0"/>
              <a:t>Depending on the type of ECMT that a haulage company was applying for, they will be required to pay a fee for each application and each permit, which I will be addressed on the next slide. </a:t>
            </a:r>
          </a:p>
          <a:p>
            <a:endParaRPr lang="en-US" dirty="0"/>
          </a:p>
        </p:txBody>
      </p:sp>
      <p:sp>
        <p:nvSpPr>
          <p:cNvPr id="4" name="Slide Number Placeholder 3"/>
          <p:cNvSpPr>
            <a:spLocks noGrp="1"/>
          </p:cNvSpPr>
          <p:nvPr>
            <p:ph type="sldNum" sz="quarter" idx="5"/>
          </p:nvPr>
        </p:nvSpPr>
        <p:spPr/>
        <p:txBody>
          <a:bodyPr/>
          <a:lstStyle/>
          <a:p>
            <a:fld id="{85B875DB-2321-5243-8AA1-71910A73088E}" type="slidenum">
              <a:rPr lang="en-US" smtClean="0"/>
              <a:t>5</a:t>
            </a:fld>
            <a:endParaRPr lang="en-US"/>
          </a:p>
        </p:txBody>
      </p:sp>
    </p:spTree>
    <p:extLst>
      <p:ext uri="{BB962C8B-B14F-4D97-AF65-F5344CB8AC3E}">
        <p14:creationId xmlns:p14="http://schemas.microsoft.com/office/powerpoint/2010/main" val="12020295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1085850"/>
          </a:xfrm>
        </p:spPr>
        <p:txBody>
          <a:bodyPr/>
          <a:lstStyle/>
          <a:p>
            <a:r>
              <a:rPr lang="en-US" b="1" u="sng" dirty="0"/>
              <a:t>Fifth slide</a:t>
            </a:r>
          </a:p>
          <a:p>
            <a:endParaRPr lang="en-US" dirty="0"/>
          </a:p>
          <a:p>
            <a:r>
              <a:rPr lang="en-US" dirty="0"/>
              <a:t>The table highlights the type of permit the fee for applications and the fee for granting a permit.</a:t>
            </a:r>
          </a:p>
        </p:txBody>
      </p:sp>
      <p:sp>
        <p:nvSpPr>
          <p:cNvPr id="4" name="Slide Number Placeholder 3"/>
          <p:cNvSpPr>
            <a:spLocks noGrp="1"/>
          </p:cNvSpPr>
          <p:nvPr>
            <p:ph type="sldNum" sz="quarter" idx="5"/>
          </p:nvPr>
        </p:nvSpPr>
        <p:spPr/>
        <p:txBody>
          <a:bodyPr/>
          <a:lstStyle/>
          <a:p>
            <a:fld id="{85B875DB-2321-5243-8AA1-71910A73088E}" type="slidenum">
              <a:rPr lang="en-US" smtClean="0"/>
              <a:t>6</a:t>
            </a:fld>
            <a:endParaRPr lang="en-US"/>
          </a:p>
        </p:txBody>
      </p:sp>
    </p:spTree>
    <p:extLst>
      <p:ext uri="{BB962C8B-B14F-4D97-AF65-F5344CB8AC3E}">
        <p14:creationId xmlns:p14="http://schemas.microsoft.com/office/powerpoint/2010/main" val="41586288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Sixth slide</a:t>
            </a:r>
            <a:r>
              <a:rPr lang="en-GB" u="sng" dirty="0"/>
              <a:t> </a:t>
            </a:r>
          </a:p>
          <a:p>
            <a:r>
              <a:rPr lang="en-GB" b="1" u="sng" dirty="0"/>
              <a:t>Green Cards</a:t>
            </a:r>
            <a:endParaRPr lang="en-GB" dirty="0"/>
          </a:p>
          <a:p>
            <a:r>
              <a:rPr lang="en-GB" dirty="0"/>
              <a:t> </a:t>
            </a:r>
          </a:p>
          <a:p>
            <a:r>
              <a:rPr lang="en-GB" dirty="0"/>
              <a:t>During a journey carrying green cards </a:t>
            </a:r>
            <a:r>
              <a:rPr lang="en-GB" dirty="0">
                <a:solidFill>
                  <a:srgbClr val="FF0000"/>
                </a:solidFill>
              </a:rPr>
              <a:t>[for employment or insurance?] </a:t>
            </a:r>
            <a:r>
              <a:rPr lang="en-GB" dirty="0"/>
              <a:t>is statutory, numerous cards(UK, 2019c) will be compulsory in certain scenarios if: </a:t>
            </a:r>
          </a:p>
          <a:p>
            <a:r>
              <a:rPr lang="en-GB" dirty="0"/>
              <a:t> </a:t>
            </a:r>
          </a:p>
          <a:p>
            <a:pPr marL="171450" lvl="0" indent="-171450">
              <a:buFont typeface="Arial" panose="020B0604020202020204" pitchFamily="34" charset="0"/>
              <a:buChar char="•"/>
            </a:pPr>
            <a:r>
              <a:rPr lang="en-GB" dirty="0"/>
              <a:t>You are a commercial company that holds fleet insurance, each haulier will require a green card for each of their vehicles.</a:t>
            </a:r>
          </a:p>
          <a:p>
            <a:pPr marL="171450" lvl="0" indent="-171450">
              <a:buFont typeface="Arial" panose="020B0604020202020204" pitchFamily="34" charset="0"/>
              <a:buChar char="•"/>
            </a:pPr>
            <a:r>
              <a:rPr lang="en-GB" dirty="0"/>
              <a:t>If a trailer is attached to a vehicle, two cards will be </a:t>
            </a:r>
            <a:r>
              <a:rPr lang="en-GB" dirty="0">
                <a:solidFill>
                  <a:srgbClr val="FF0000"/>
                </a:solidFill>
              </a:rPr>
              <a:t>[may be – not all member states require this] </a:t>
            </a:r>
            <a:r>
              <a:rPr lang="en-GB" dirty="0"/>
              <a:t>required one for the towing vehicle and another one for the trailer.</a:t>
            </a:r>
          </a:p>
          <a:p>
            <a:pPr marL="171450" lvl="0" indent="-171450">
              <a:buFont typeface="Arial" panose="020B0604020202020204" pitchFamily="34" charset="0"/>
              <a:buChar char="•"/>
            </a:pPr>
            <a:r>
              <a:rPr lang="en-GB" dirty="0"/>
              <a:t>You have two insurance policies covering the duration of the trip this a precautionary measure that is put in place if one of the policies was to renew during that period.</a:t>
            </a:r>
          </a:p>
          <a:p>
            <a:pPr marL="171450" lvl="0" indent="-171450">
              <a:buFont typeface="Arial" panose="020B0604020202020204" pitchFamily="34" charset="0"/>
              <a:buChar char="•"/>
            </a:pPr>
            <a:r>
              <a:rPr lang="en-GB" dirty="0"/>
              <a:t>Hauliers must make sure that all green cards are provided by the insurance company for all vehicles that conduct business to, from and through the EU. </a:t>
            </a:r>
          </a:p>
          <a:p>
            <a:endParaRPr lang="en-US" dirty="0"/>
          </a:p>
        </p:txBody>
      </p:sp>
      <p:sp>
        <p:nvSpPr>
          <p:cNvPr id="4" name="Slide Number Placeholder 3"/>
          <p:cNvSpPr>
            <a:spLocks noGrp="1"/>
          </p:cNvSpPr>
          <p:nvPr>
            <p:ph type="sldNum" sz="quarter" idx="5"/>
          </p:nvPr>
        </p:nvSpPr>
        <p:spPr/>
        <p:txBody>
          <a:bodyPr/>
          <a:lstStyle/>
          <a:p>
            <a:fld id="{85B875DB-2321-5243-8AA1-71910A73088E}" type="slidenum">
              <a:rPr lang="en-US" smtClean="0"/>
              <a:t>7</a:t>
            </a:fld>
            <a:endParaRPr lang="en-US"/>
          </a:p>
        </p:txBody>
      </p:sp>
    </p:spTree>
    <p:extLst>
      <p:ext uri="{BB962C8B-B14F-4D97-AF65-F5344CB8AC3E}">
        <p14:creationId xmlns:p14="http://schemas.microsoft.com/office/powerpoint/2010/main" val="27029728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45435" y="4665593"/>
            <a:ext cx="5486400" cy="2220115"/>
          </a:xfrm>
        </p:spPr>
        <p:txBody>
          <a:bodyPr/>
          <a:lstStyle/>
          <a:p>
            <a:r>
              <a:rPr lang="en-GB" b="1" u="sng" dirty="0"/>
              <a:t>Seventh slide</a:t>
            </a:r>
          </a:p>
          <a:p>
            <a:r>
              <a:rPr lang="en-GB" b="1" dirty="0"/>
              <a:t> </a:t>
            </a:r>
            <a:r>
              <a:rPr lang="en-GB" b="1" u="sng" dirty="0"/>
              <a:t>Vehicle Documentation</a:t>
            </a:r>
            <a:endParaRPr lang="en-GB" dirty="0"/>
          </a:p>
          <a:p>
            <a:r>
              <a:rPr lang="en-GB" dirty="0"/>
              <a:t> </a:t>
            </a:r>
          </a:p>
          <a:p>
            <a:r>
              <a:rPr lang="en-GB" dirty="0"/>
              <a:t>All drivers will be required to ensure that they have all vehicle documentation (Network, 2019) when driving abroad they are as follows:</a:t>
            </a:r>
          </a:p>
          <a:p>
            <a:r>
              <a:rPr lang="en-GB" dirty="0"/>
              <a:t> </a:t>
            </a:r>
          </a:p>
          <a:p>
            <a:pPr marL="171450" lvl="0" indent="-171450">
              <a:buFont typeface="Arial" panose="020B0604020202020204" pitchFamily="34" charset="0"/>
              <a:buChar char="•"/>
            </a:pPr>
            <a:r>
              <a:rPr lang="en-GB" dirty="0"/>
              <a:t>A vehicle logbook </a:t>
            </a:r>
          </a:p>
          <a:p>
            <a:pPr marL="171450" lvl="0" indent="-171450">
              <a:buFont typeface="Arial" panose="020B0604020202020204" pitchFamily="34" charset="0"/>
              <a:buChar char="•"/>
            </a:pPr>
            <a:r>
              <a:rPr lang="en-GB" dirty="0"/>
              <a:t>A GB sticker that is attached to the rear of the vehicle, as well as any additional trailers this is regardless if a GB identifier is displayed on the vehicles number plates.</a:t>
            </a:r>
          </a:p>
          <a:p>
            <a:pPr marL="171450" lvl="0" indent="-171450">
              <a:buFont typeface="Arial" panose="020B0604020202020204" pitchFamily="34" charset="0"/>
              <a:buChar char="•"/>
            </a:pPr>
            <a:r>
              <a:rPr lang="en-GB" dirty="0"/>
              <a:t>A motor insurance green card</a:t>
            </a:r>
          </a:p>
          <a:p>
            <a:pPr marL="171450" lvl="0" indent="-171450">
              <a:buFont typeface="Arial" panose="020B0604020202020204" pitchFamily="34" charset="0"/>
              <a:buChar char="•"/>
            </a:pPr>
            <a:r>
              <a:rPr lang="en-GB" dirty="0">
                <a:solidFill>
                  <a:srgbClr val="FF0000"/>
                </a:solidFill>
              </a:rPr>
              <a:t>Identity disc giving details of the Standard International Operator’s Licence?</a:t>
            </a:r>
          </a:p>
          <a:p>
            <a:endParaRPr lang="en-US" dirty="0"/>
          </a:p>
        </p:txBody>
      </p:sp>
      <p:sp>
        <p:nvSpPr>
          <p:cNvPr id="4" name="Slide Number Placeholder 3"/>
          <p:cNvSpPr>
            <a:spLocks noGrp="1"/>
          </p:cNvSpPr>
          <p:nvPr>
            <p:ph type="sldNum" sz="quarter" idx="5"/>
          </p:nvPr>
        </p:nvSpPr>
        <p:spPr/>
        <p:txBody>
          <a:bodyPr/>
          <a:lstStyle/>
          <a:p>
            <a:fld id="{85B875DB-2321-5243-8AA1-71910A73088E}" type="slidenum">
              <a:rPr lang="en-US" smtClean="0"/>
              <a:t>8</a:t>
            </a:fld>
            <a:endParaRPr lang="en-US"/>
          </a:p>
        </p:txBody>
      </p:sp>
    </p:spTree>
    <p:extLst>
      <p:ext uri="{BB962C8B-B14F-4D97-AF65-F5344CB8AC3E}">
        <p14:creationId xmlns:p14="http://schemas.microsoft.com/office/powerpoint/2010/main" val="8112904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2252041"/>
          </a:xfrm>
        </p:spPr>
        <p:txBody>
          <a:bodyPr/>
          <a:lstStyle/>
          <a:p>
            <a:r>
              <a:rPr lang="en-GB" b="1" u="sng" dirty="0"/>
              <a:t>Eighth slide  </a:t>
            </a:r>
          </a:p>
          <a:p>
            <a:r>
              <a:rPr lang="en-GB" b="1" u="sng" dirty="0"/>
              <a:t>Trailer Registration</a:t>
            </a:r>
            <a:endParaRPr lang="en-GB" dirty="0"/>
          </a:p>
          <a:p>
            <a:r>
              <a:rPr lang="en-GB" dirty="0"/>
              <a:t> </a:t>
            </a:r>
          </a:p>
          <a:p>
            <a:r>
              <a:rPr lang="en-GB" dirty="0"/>
              <a:t>For those EU countries that have endorsed the principles of the 1968 Vienna convention they can enforce that all UK trailers must be registered before they are able to gain access to Europe. For this to happen those trailers will need to be. </a:t>
            </a:r>
          </a:p>
          <a:p>
            <a:r>
              <a:rPr lang="en-GB" dirty="0"/>
              <a:t> </a:t>
            </a:r>
          </a:p>
          <a:p>
            <a:pPr marL="171450" lvl="0" indent="-171450">
              <a:buFont typeface="Arial" panose="020B0604020202020204" pitchFamily="34" charset="0"/>
              <a:buChar char="•"/>
            </a:pPr>
            <a:r>
              <a:rPr lang="en-GB" dirty="0"/>
              <a:t>Registered with the DVLA</a:t>
            </a:r>
          </a:p>
          <a:p>
            <a:pPr marL="171450" lvl="0" indent="-171450">
              <a:buFont typeface="Arial" panose="020B0604020202020204" pitchFamily="34" charset="0"/>
              <a:buChar char="•"/>
            </a:pPr>
            <a:r>
              <a:rPr lang="en-GB" dirty="0"/>
              <a:t>Display their own registration plate which is separate to the towing vehicle</a:t>
            </a:r>
          </a:p>
          <a:p>
            <a:pPr marL="171450" lvl="0" indent="-171450">
              <a:buFont typeface="Arial" panose="020B0604020202020204" pitchFamily="34" charset="0"/>
              <a:buChar char="•"/>
            </a:pPr>
            <a:r>
              <a:rPr lang="en-GB" dirty="0"/>
              <a:t>Any UK drivers using abnormal sized trailers within the EU must ensure that they have a keeper’s certificate(UK, 2019c) </a:t>
            </a:r>
          </a:p>
          <a:p>
            <a:r>
              <a:rPr lang="en-GB" dirty="0"/>
              <a:t> </a:t>
            </a:r>
          </a:p>
          <a:p>
            <a:endParaRPr lang="en-US" dirty="0"/>
          </a:p>
        </p:txBody>
      </p:sp>
      <p:sp>
        <p:nvSpPr>
          <p:cNvPr id="4" name="Slide Number Placeholder 3"/>
          <p:cNvSpPr>
            <a:spLocks noGrp="1"/>
          </p:cNvSpPr>
          <p:nvPr>
            <p:ph type="sldNum" sz="quarter" idx="5"/>
          </p:nvPr>
        </p:nvSpPr>
        <p:spPr/>
        <p:txBody>
          <a:bodyPr/>
          <a:lstStyle/>
          <a:p>
            <a:fld id="{85B875DB-2321-5243-8AA1-71910A73088E}" type="slidenum">
              <a:rPr lang="en-US" smtClean="0"/>
              <a:t>9</a:t>
            </a:fld>
            <a:endParaRPr lang="en-US"/>
          </a:p>
        </p:txBody>
      </p:sp>
    </p:spTree>
    <p:extLst>
      <p:ext uri="{BB962C8B-B14F-4D97-AF65-F5344CB8AC3E}">
        <p14:creationId xmlns:p14="http://schemas.microsoft.com/office/powerpoint/2010/main" val="20561994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2344807"/>
          </a:xfrm>
        </p:spPr>
        <p:txBody>
          <a:bodyPr/>
          <a:lstStyle/>
          <a:p>
            <a:r>
              <a:rPr lang="en-GB" b="1" u="sng" dirty="0"/>
              <a:t>Ninth slide</a:t>
            </a:r>
          </a:p>
          <a:p>
            <a:r>
              <a:rPr lang="en-GB" b="1" u="sng" dirty="0"/>
              <a:t>Certificate of Professional Competence (CPC) </a:t>
            </a:r>
            <a:endParaRPr lang="en-GB" dirty="0"/>
          </a:p>
          <a:p>
            <a:r>
              <a:rPr lang="en-GB" dirty="0"/>
              <a:t> </a:t>
            </a:r>
          </a:p>
          <a:p>
            <a:pPr lvl="0"/>
            <a:r>
              <a:rPr lang="en-GB" dirty="0"/>
              <a:t>UK drivers with an up to date CPC that work for a UK haulage company will not be required to make any significant changes when preparing for a no deal Brexit.</a:t>
            </a:r>
          </a:p>
          <a:p>
            <a:pPr lvl="0"/>
            <a:r>
              <a:rPr lang="en-GB" dirty="0"/>
              <a:t>Those UK drivers working for UK operators will be required to carry their CPC qualification card while driving in the EU. However, this does not apply to those drivers driving a vehicle weighing less than 3.5 tonnes.</a:t>
            </a:r>
          </a:p>
          <a:p>
            <a:pPr lvl="0"/>
            <a:r>
              <a:rPr lang="en-GB" dirty="0"/>
              <a:t>However, UK drivers that work for an EU haulage company will be required to take forms of appropriate action as a UK CPC will not be accepted by their European counterparts, so they will have to exchange the current CPC for a European equivalent.(UK, 2019b)</a:t>
            </a:r>
          </a:p>
          <a:p>
            <a:endParaRPr lang="en-US" dirty="0"/>
          </a:p>
        </p:txBody>
      </p:sp>
      <p:sp>
        <p:nvSpPr>
          <p:cNvPr id="4" name="Slide Number Placeholder 3"/>
          <p:cNvSpPr>
            <a:spLocks noGrp="1"/>
          </p:cNvSpPr>
          <p:nvPr>
            <p:ph type="sldNum" sz="quarter" idx="5"/>
          </p:nvPr>
        </p:nvSpPr>
        <p:spPr/>
        <p:txBody>
          <a:bodyPr/>
          <a:lstStyle/>
          <a:p>
            <a:fld id="{85B875DB-2321-5243-8AA1-71910A73088E}" type="slidenum">
              <a:rPr lang="en-US" smtClean="0"/>
              <a:t>10</a:t>
            </a:fld>
            <a:endParaRPr lang="en-US"/>
          </a:p>
        </p:txBody>
      </p:sp>
    </p:spTree>
    <p:extLst>
      <p:ext uri="{BB962C8B-B14F-4D97-AF65-F5344CB8AC3E}">
        <p14:creationId xmlns:p14="http://schemas.microsoft.com/office/powerpoint/2010/main" val="38353863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3995305"/>
          </a:xfrm>
        </p:spPr>
        <p:txBody>
          <a:bodyPr/>
          <a:lstStyle/>
          <a:p>
            <a:r>
              <a:rPr lang="en-GB" b="1" u="sng" dirty="0"/>
              <a:t>Tenth slide</a:t>
            </a:r>
          </a:p>
          <a:p>
            <a:r>
              <a:rPr lang="en-GB" b="1" dirty="0"/>
              <a:t> </a:t>
            </a:r>
            <a:r>
              <a:rPr lang="en-GB" b="1" u="sng" dirty="0"/>
              <a:t>International Driving Permits (IDP)</a:t>
            </a:r>
            <a:endParaRPr lang="en-GB" dirty="0"/>
          </a:p>
          <a:p>
            <a:r>
              <a:rPr lang="en-GB" dirty="0"/>
              <a:t> </a:t>
            </a:r>
          </a:p>
          <a:p>
            <a:pPr marL="171450" indent="-171450">
              <a:buFont typeface="Arial" panose="020B0604020202020204" pitchFamily="34" charset="0"/>
              <a:buChar char="•"/>
            </a:pPr>
            <a:r>
              <a:rPr lang="en-GB" dirty="0"/>
              <a:t>The use of UK photocard licences will still be recognised as a credible method of identification to gain entry into twenty for of the twenty-seven EU countries. For the remaining three countries France, Italy and Cyprus you will have to show the relevant authorities both an IDP and your driving licence to be granted access.</a:t>
            </a:r>
          </a:p>
          <a:p>
            <a:endParaRPr lang="en-GB" dirty="0"/>
          </a:p>
          <a:p>
            <a:pPr marL="171450" indent="-171450">
              <a:buFont typeface="Arial" panose="020B0604020202020204" pitchFamily="34" charset="0"/>
              <a:buChar char="•"/>
            </a:pPr>
            <a:r>
              <a:rPr lang="en-GB" dirty="0"/>
              <a:t>There are three types of IDP</a:t>
            </a:r>
          </a:p>
          <a:p>
            <a:pPr marL="171450" indent="-171450">
              <a:buFontTx/>
              <a:buChar char="-"/>
            </a:pPr>
            <a:r>
              <a:rPr lang="en-GB" dirty="0"/>
              <a:t>1926 IDP</a:t>
            </a:r>
          </a:p>
          <a:p>
            <a:pPr marL="171450" indent="-171450">
              <a:buFontTx/>
              <a:buChar char="-"/>
            </a:pPr>
            <a:r>
              <a:rPr lang="en-GB" dirty="0"/>
              <a:t>1949 IDP</a:t>
            </a:r>
          </a:p>
          <a:p>
            <a:pPr marL="171450" indent="-171450">
              <a:buFontTx/>
              <a:buChar char="-"/>
            </a:pPr>
            <a:r>
              <a:rPr lang="en-GB" dirty="0"/>
              <a:t>And the 1968 IDP</a:t>
            </a:r>
          </a:p>
          <a:p>
            <a:pPr marL="171450" indent="-171450">
              <a:buFontTx/>
              <a:buChar char="-"/>
            </a:pPr>
            <a:endParaRPr lang="en-GB" dirty="0"/>
          </a:p>
          <a:p>
            <a:pPr marL="171450" indent="-171450">
              <a:buFont typeface="Arial" panose="020B0604020202020204" pitchFamily="34" charset="0"/>
              <a:buChar char="•"/>
            </a:pPr>
            <a:r>
              <a:rPr lang="en-GB" dirty="0"/>
              <a:t>The type of IDP hat you need will be dependant upon the country of which you will be driving in.</a:t>
            </a:r>
          </a:p>
          <a:p>
            <a:pPr marL="171450" indent="-171450">
              <a:buFont typeface="Arial" panose="020B0604020202020204" pitchFamily="34" charset="0"/>
              <a:buChar char="•"/>
            </a:pPr>
            <a:r>
              <a:rPr lang="en-GB" dirty="0"/>
              <a:t>You must be aware however that different IDP’S are valid for different time periods, so a driver must check this before undertaking a journey travelling through the EU.</a:t>
            </a:r>
          </a:p>
          <a:p>
            <a:pPr marL="171450" indent="-171450">
              <a:buFontTx/>
              <a:buChar char="-"/>
            </a:pPr>
            <a:endParaRPr lang="en-GB" dirty="0"/>
          </a:p>
          <a:p>
            <a:pPr marL="171450" indent="-171450">
              <a:buFont typeface="Arial" panose="020B0604020202020204" pitchFamily="34" charset="0"/>
              <a:buChar char="•"/>
            </a:pPr>
            <a:r>
              <a:rPr lang="en-GB" dirty="0"/>
              <a:t>The statutory fee that is applied to an application is £5.50 (Kuenssberg,2018)</a:t>
            </a:r>
          </a:p>
          <a:p>
            <a:pPr marL="228600" indent="-228600">
              <a:buAutoNum type="arabicParenR"/>
            </a:pPr>
            <a:endParaRPr lang="en-GB" dirty="0"/>
          </a:p>
          <a:p>
            <a:pPr marL="228600" indent="-228600">
              <a:buAutoNum type="arabicParenR"/>
            </a:pPr>
            <a:endParaRPr lang="en-GB" dirty="0"/>
          </a:p>
          <a:p>
            <a:endParaRPr lang="en-GB" dirty="0"/>
          </a:p>
          <a:p>
            <a:pPr marL="228600" indent="-228600">
              <a:buAutoNum type="arabicParenR"/>
            </a:pPr>
            <a:endParaRPr lang="en-GB" dirty="0"/>
          </a:p>
          <a:p>
            <a:endParaRPr lang="en-GB" dirty="0"/>
          </a:p>
          <a:p>
            <a:endParaRPr lang="en-GB" dirty="0"/>
          </a:p>
          <a:p>
            <a:endParaRPr lang="en-GB" dirty="0"/>
          </a:p>
          <a:p>
            <a:endParaRPr lang="en-US" dirty="0"/>
          </a:p>
        </p:txBody>
      </p:sp>
      <p:sp>
        <p:nvSpPr>
          <p:cNvPr id="4" name="Slide Number Placeholder 3"/>
          <p:cNvSpPr>
            <a:spLocks noGrp="1"/>
          </p:cNvSpPr>
          <p:nvPr>
            <p:ph type="sldNum" sz="quarter" idx="5"/>
          </p:nvPr>
        </p:nvSpPr>
        <p:spPr/>
        <p:txBody>
          <a:bodyPr/>
          <a:lstStyle/>
          <a:p>
            <a:fld id="{85B875DB-2321-5243-8AA1-71910A73088E}" type="slidenum">
              <a:rPr lang="en-US" smtClean="0"/>
              <a:t>11</a:t>
            </a:fld>
            <a:endParaRPr lang="en-US"/>
          </a:p>
        </p:txBody>
      </p:sp>
    </p:spTree>
    <p:extLst>
      <p:ext uri="{BB962C8B-B14F-4D97-AF65-F5344CB8AC3E}">
        <p14:creationId xmlns:p14="http://schemas.microsoft.com/office/powerpoint/2010/main" val="4747139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5"/>
          </p:nvPr>
        </p:nvSpPr>
        <p:spPr/>
        <p:txBody>
          <a:bodyPr/>
          <a:lstStyle/>
          <a:p>
            <a:fld id="{85B875DB-2321-5243-8AA1-71910A73088E}" type="slidenum">
              <a:rPr lang="en-US" smtClean="0"/>
              <a:t>12</a:t>
            </a:fld>
            <a:endParaRPr lang="en-US"/>
          </a:p>
        </p:txBody>
      </p:sp>
      <p:sp>
        <p:nvSpPr>
          <p:cNvPr id="5" name="TextBox 4">
            <a:extLst>
              <a:ext uri="{FF2B5EF4-FFF2-40B4-BE49-F238E27FC236}">
                <a16:creationId xmlns:a16="http://schemas.microsoft.com/office/drawing/2014/main" id="{1957D356-2E7A-1A45-8140-A53244ABEA66}"/>
              </a:ext>
            </a:extLst>
          </p:cNvPr>
          <p:cNvSpPr txBox="1"/>
          <p:nvPr/>
        </p:nvSpPr>
        <p:spPr>
          <a:xfrm>
            <a:off x="371061" y="821635"/>
            <a:ext cx="5658678" cy="9571851"/>
          </a:xfrm>
          <a:prstGeom prst="rect">
            <a:avLst/>
          </a:prstGeom>
          <a:noFill/>
        </p:spPr>
        <p:txBody>
          <a:bodyPr wrap="square" rtlCol="0">
            <a:spAutoFit/>
          </a:bodyPr>
          <a:lstStyle/>
          <a:p>
            <a:r>
              <a:rPr lang="en-GB" sz="1400" b="1" u="sng" dirty="0"/>
              <a:t>References</a:t>
            </a:r>
            <a:endParaRPr lang="en-GB" sz="1400" dirty="0"/>
          </a:p>
          <a:p>
            <a:endParaRPr lang="en-GB" sz="1400" dirty="0"/>
          </a:p>
          <a:p>
            <a:r>
              <a:rPr lang="en-GB" sz="1400" dirty="0"/>
              <a:t>Bird, W., 2019. How to get an International Driving Permit (and do you even need one?!) 2019 update. </a:t>
            </a:r>
            <a:r>
              <a:rPr lang="en-GB" sz="1400" i="1" dirty="0"/>
              <a:t>Wandering Bird</a:t>
            </a:r>
            <a:r>
              <a:rPr lang="en-GB" sz="1400" dirty="0"/>
              <a:t>. Available at: &lt;https://</a:t>
            </a:r>
            <a:r>
              <a:rPr lang="en-GB" sz="1400" dirty="0" err="1"/>
              <a:t>www.wandering-bird.com</a:t>
            </a:r>
            <a:r>
              <a:rPr lang="en-GB" sz="1400" dirty="0"/>
              <a:t>/how-to-get-an-international-driving-permit/&gt; [Accessed 1 Dec. 2019].</a:t>
            </a:r>
          </a:p>
          <a:p>
            <a:endParaRPr lang="en-GB" sz="1400" dirty="0"/>
          </a:p>
          <a:p>
            <a:r>
              <a:rPr lang="en-GB" sz="1400" dirty="0" err="1"/>
              <a:t>Kuenssberg</a:t>
            </a:r>
            <a:r>
              <a:rPr lang="en-GB" sz="1400" dirty="0"/>
              <a:t>, L., 2018. UK driving licence ‘may not be valid in EU’. </a:t>
            </a:r>
            <a:r>
              <a:rPr lang="en-GB" sz="1400" i="1" dirty="0"/>
              <a:t>BBC News</a:t>
            </a:r>
            <a:r>
              <a:rPr lang="en-GB" sz="1400" dirty="0"/>
              <a:t>. [online] 13 Sep. Available at: &lt;https://</a:t>
            </a:r>
            <a:r>
              <a:rPr lang="en-GB" sz="1400" dirty="0" err="1"/>
              <a:t>www.bbc.com</a:t>
            </a:r>
            <a:r>
              <a:rPr lang="en-GB" sz="1400" dirty="0"/>
              <a:t>/news/uk-politics-45512152&gt; [Accessed 29 Oct. 2019].</a:t>
            </a:r>
          </a:p>
          <a:p>
            <a:endParaRPr lang="en-GB" sz="1400" dirty="0"/>
          </a:p>
          <a:p>
            <a:r>
              <a:rPr lang="en-GB" sz="1400" dirty="0"/>
              <a:t>Logistics, L., UK, 2019. </a:t>
            </a:r>
            <a:r>
              <a:rPr lang="en-GB" sz="1400" i="1" dirty="0"/>
              <a:t>Road haulage permits post-Brexit The Freight Transport </a:t>
            </a:r>
            <a:r>
              <a:rPr lang="en-GB" sz="1400" i="1" dirty="0" err="1"/>
              <a:t>Association.pdf</a:t>
            </a:r>
            <a:r>
              <a:rPr lang="en-GB" sz="1400" dirty="0"/>
              <a:t>. [online] Available at: &lt;http://</a:t>
            </a:r>
            <a:r>
              <a:rPr lang="en-GB" sz="1400" dirty="0" err="1"/>
              <a:t>senedd.assembly.wales</a:t>
            </a:r>
            <a:r>
              <a:rPr lang="en-GB" sz="1400" dirty="0"/>
              <a:t>/documents/s79575/Road%20haulage%20permits%20post-Brexit%20The%20Freight%20Transport%20Association.pdf&gt; [Accessed 1 Dec. 2019].</a:t>
            </a:r>
          </a:p>
          <a:p>
            <a:endParaRPr lang="en-GB" sz="1400" dirty="0"/>
          </a:p>
          <a:p>
            <a:r>
              <a:rPr lang="en-GB" sz="1400" dirty="0"/>
              <a:t>Network, F., 2019. </a:t>
            </a:r>
            <a:r>
              <a:rPr lang="en-GB" sz="1400" i="1" dirty="0"/>
              <a:t>How Will Driving In Europe Change After Brexit?</a:t>
            </a:r>
            <a:r>
              <a:rPr lang="en-GB" sz="1400" dirty="0"/>
              <a:t> [online] Forces Network. Available at: &lt;https://</a:t>
            </a:r>
            <a:r>
              <a:rPr lang="en-GB" sz="1400" dirty="0" err="1"/>
              <a:t>www.forces.net</a:t>
            </a:r>
            <a:r>
              <a:rPr lang="en-GB" sz="1400" dirty="0"/>
              <a:t>/</a:t>
            </a:r>
            <a:r>
              <a:rPr lang="en-GB" sz="1400" dirty="0" err="1"/>
              <a:t>brexit</a:t>
            </a:r>
            <a:r>
              <a:rPr lang="en-GB" sz="1400" dirty="0"/>
              <a:t>/how-will-driving-</a:t>
            </a:r>
            <a:r>
              <a:rPr lang="en-GB" sz="1400" dirty="0" err="1"/>
              <a:t>europe</a:t>
            </a:r>
            <a:r>
              <a:rPr lang="en-GB" sz="1400" dirty="0"/>
              <a:t>-change-after-</a:t>
            </a:r>
            <a:r>
              <a:rPr lang="en-GB" sz="1400" dirty="0" err="1"/>
              <a:t>brexit</a:t>
            </a:r>
            <a:r>
              <a:rPr lang="en-GB" sz="1400" dirty="0"/>
              <a:t>&gt; [Accessed 29 Oct. 2019].</a:t>
            </a:r>
          </a:p>
          <a:p>
            <a:endParaRPr lang="en-GB" sz="1400" dirty="0"/>
          </a:p>
          <a:p>
            <a:r>
              <a:rPr lang="en-GB" sz="1400" dirty="0"/>
              <a:t>UK, G., 2019a. </a:t>
            </a:r>
            <a:r>
              <a:rPr lang="en-GB" sz="1400" i="1" dirty="0"/>
              <a:t>apply-</a:t>
            </a:r>
            <a:r>
              <a:rPr lang="en-GB" sz="1400" i="1" dirty="0" err="1"/>
              <a:t>ecmt</a:t>
            </a:r>
            <a:r>
              <a:rPr lang="en-GB" sz="1400" i="1" dirty="0"/>
              <a:t>-international-removal-</a:t>
            </a:r>
            <a:r>
              <a:rPr lang="en-GB" sz="1400" i="1" dirty="0" err="1"/>
              <a:t>permit.pdf</a:t>
            </a:r>
            <a:r>
              <a:rPr lang="en-GB" sz="1400" dirty="0"/>
              <a:t>. [online] Available at: &lt;https://</a:t>
            </a:r>
            <a:r>
              <a:rPr lang="en-GB" sz="1400" dirty="0" err="1"/>
              <a:t>assets.publishing.service.gov.uk</a:t>
            </a:r>
            <a:r>
              <a:rPr lang="en-GB" sz="1400" dirty="0"/>
              <a:t>/government/uploads/system/uploads/</a:t>
            </a:r>
            <a:r>
              <a:rPr lang="en-GB" sz="1400" dirty="0" err="1"/>
              <a:t>attachment_data</a:t>
            </a:r>
            <a:r>
              <a:rPr lang="en-GB" sz="1400" dirty="0"/>
              <a:t>/file/768208/apply-</a:t>
            </a:r>
            <a:r>
              <a:rPr lang="en-GB" sz="1400" dirty="0" err="1"/>
              <a:t>ecmt</a:t>
            </a:r>
            <a:r>
              <a:rPr lang="en-GB" sz="1400" dirty="0"/>
              <a:t>-international-removal-</a:t>
            </a:r>
            <a:r>
              <a:rPr lang="en-GB" sz="1400" dirty="0" err="1"/>
              <a:t>permit.pdf</a:t>
            </a:r>
            <a:r>
              <a:rPr lang="en-GB" sz="1400" dirty="0"/>
              <a:t>&gt; [Accessed 1 Dec. 2019].</a:t>
            </a:r>
          </a:p>
          <a:p>
            <a:endParaRPr lang="en-GB" sz="1400" dirty="0"/>
          </a:p>
          <a:p>
            <a:r>
              <a:rPr lang="en-GB" sz="1400" dirty="0"/>
              <a:t>UK, G., 2019b. </a:t>
            </a:r>
            <a:r>
              <a:rPr lang="en-GB" sz="1400" i="1" dirty="0"/>
              <a:t>Drive in the EU after Brexit: lorry and goods vehicle drivers</a:t>
            </a:r>
            <a:r>
              <a:rPr lang="en-GB" sz="1400" dirty="0"/>
              <a:t>. [online] GOV.UK. Available at: &lt;https://</a:t>
            </a:r>
            <a:r>
              <a:rPr lang="en-GB" sz="1400" dirty="0" err="1"/>
              <a:t>www.gov.uk</a:t>
            </a:r>
            <a:r>
              <a:rPr lang="en-GB" sz="1400" dirty="0"/>
              <a:t>/guidance/prepare-to-drive-in-the-eu-after-brexit-lorry-and-goods-vehicle-drivers&gt; [Accessed 13 Nov. 2019].</a:t>
            </a:r>
          </a:p>
          <a:p>
            <a:endParaRPr lang="en-GB" sz="1400" dirty="0"/>
          </a:p>
          <a:p>
            <a:r>
              <a:rPr lang="en-GB" sz="1400" dirty="0"/>
              <a:t>UK, G., 2019c. </a:t>
            </a:r>
            <a:r>
              <a:rPr lang="en-GB" sz="1400" i="1" dirty="0"/>
              <a:t>Transporting goods between the UK and EU in a no-deal Brexit: guidance for hauliers</a:t>
            </a:r>
            <a:r>
              <a:rPr lang="en-GB" sz="1400" dirty="0"/>
              <a:t>. [online] GOV.UK. Available at: &lt;https://</a:t>
            </a:r>
            <a:r>
              <a:rPr lang="en-GB" sz="1400" dirty="0" err="1"/>
              <a:t>www.gov.uk</a:t>
            </a:r>
            <a:r>
              <a:rPr lang="en-GB" sz="1400" dirty="0"/>
              <a:t>/guidance/transporting-goods-between-the-uk-and-eu-in-a-no-deal-brexit-guidance-for-hauliers&gt; [Accessed 29 Oct. 2019].</a:t>
            </a:r>
          </a:p>
          <a:p>
            <a:endParaRPr lang="en-GB" sz="1400" dirty="0"/>
          </a:p>
          <a:p>
            <a:r>
              <a:rPr lang="en-GB" sz="1400" dirty="0"/>
              <a:t>UK Ltd, A., 2019. </a:t>
            </a:r>
            <a:r>
              <a:rPr lang="en-GB" sz="1400" i="1" dirty="0" err="1"/>
              <a:t>Agetur</a:t>
            </a:r>
            <a:r>
              <a:rPr lang="en-GB" sz="1400" i="1" dirty="0"/>
              <a:t> UK Ltd - Civil Engineers to the Housebuilding Trade</a:t>
            </a:r>
            <a:r>
              <a:rPr lang="en-GB" sz="1400" dirty="0"/>
              <a:t>. [online] Available at: &lt;http://</a:t>
            </a:r>
            <a:r>
              <a:rPr lang="en-GB" sz="1400" dirty="0" err="1"/>
              <a:t>agetur.vemsites.co.uk</a:t>
            </a:r>
            <a:r>
              <a:rPr lang="en-GB" sz="1400" dirty="0"/>
              <a:t>/</a:t>
            </a:r>
            <a:r>
              <a:rPr lang="en-GB" sz="1400" dirty="0" err="1"/>
              <a:t>awards.html</a:t>
            </a:r>
            <a:r>
              <a:rPr lang="en-GB" sz="1400" dirty="0"/>
              <a:t>&gt; [Accessed 1 Dec. 2019].</a:t>
            </a:r>
          </a:p>
          <a:p>
            <a:endParaRPr lang="en-GB" sz="1400" dirty="0"/>
          </a:p>
          <a:p>
            <a:r>
              <a:rPr lang="en-GB" sz="1400" i="1" dirty="0"/>
              <a:t>YouTube - No Deal Brexit</a:t>
            </a:r>
            <a:r>
              <a:rPr lang="en-GB" sz="1400" dirty="0"/>
              <a:t>. 2019. Directed by S. News. Available at: &lt;https://</a:t>
            </a:r>
            <a:r>
              <a:rPr lang="en-GB" sz="1400" dirty="0" err="1"/>
              <a:t>www.youtube.com</a:t>
            </a:r>
            <a:r>
              <a:rPr lang="en-GB" sz="1400" dirty="0"/>
              <a:t>/</a:t>
            </a:r>
            <a:r>
              <a:rPr lang="en-GB" sz="1400" dirty="0" err="1"/>
              <a:t>watch?v</a:t>
            </a:r>
            <a:r>
              <a:rPr lang="en-GB" sz="1400" dirty="0"/>
              <a:t>=</a:t>
            </a:r>
            <a:r>
              <a:rPr lang="en-GB" sz="1400" dirty="0" err="1"/>
              <a:t>MAnfhCPGrTc</a:t>
            </a:r>
            <a:r>
              <a:rPr lang="en-GB" sz="1400" dirty="0"/>
              <a:t>&gt; [Accessed 14 Nov. 2019].</a:t>
            </a:r>
          </a:p>
        </p:txBody>
      </p:sp>
    </p:spTree>
    <p:extLst>
      <p:ext uri="{BB962C8B-B14F-4D97-AF65-F5344CB8AC3E}">
        <p14:creationId xmlns:p14="http://schemas.microsoft.com/office/powerpoint/2010/main" val="10438936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DDDE211A-0A60-0845-9970-8CFE8A600774}" type="datetimeFigureOut">
              <a:rPr lang="en-US" smtClean="0"/>
              <a:t>12/6/2019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1479042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p:cNvSpPr>
            <a:spLocks noGrp="1"/>
          </p:cNvSpPr>
          <p:nvPr>
            <p:ph type="dt" sz="half" idx="10"/>
          </p:nvPr>
        </p:nvSpPr>
        <p:spPr/>
        <p:txBody>
          <a:bodyPr/>
          <a:lstStyle/>
          <a:p>
            <a:fld id="{DDDE211A-0A60-0845-9970-8CFE8A600774}" type="datetimeFigureOut">
              <a:rPr lang="en-US" smtClean="0"/>
              <a:t>12/6/2019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1576221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DDE211A-0A60-0845-9970-8CFE8A600774}" type="datetimeFigureOut">
              <a:rPr lang="en-US" smtClean="0"/>
              <a:t>12/6/2019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18981004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DDDE211A-0A60-0845-9970-8CFE8A600774}" type="datetimeFigureOut">
              <a:rPr lang="en-US" smtClean="0"/>
              <a:t>12/6/2019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455780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DDDE211A-0A60-0845-9970-8CFE8A600774}" type="datetimeFigureOut">
              <a:rPr lang="en-US" smtClean="0"/>
              <a:t>12/6/2019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2538027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7" name="Date Placeholder 2"/>
          <p:cNvSpPr>
            <a:spLocks noGrp="1"/>
          </p:cNvSpPr>
          <p:nvPr>
            <p:ph type="dt" sz="half" idx="10"/>
          </p:nvPr>
        </p:nvSpPr>
        <p:spPr/>
        <p:txBody>
          <a:bodyPr/>
          <a:lstStyle/>
          <a:p>
            <a:fld id="{DDDE211A-0A60-0845-9970-8CFE8A600774}" type="datetimeFigureOut">
              <a:rPr lang="en-US" smtClean="0"/>
              <a:t>12/6/2019</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3203901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DDE211A-0A60-0845-9970-8CFE8A600774}" type="datetimeFigureOut">
              <a:rPr lang="en-US" smtClean="0"/>
              <a:t>12/6/2019</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1528596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DDDE211A-0A60-0845-9970-8CFE8A600774}" type="datetimeFigureOut">
              <a:rPr lang="en-US" smtClean="0"/>
              <a:t>12/6/2019</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168404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DDE211A-0A60-0845-9970-8CFE8A600774}" type="datetimeFigureOut">
              <a:rPr lang="en-US" smtClean="0"/>
              <a:t>12/6/2019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3160534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DDE211A-0A60-0845-9970-8CFE8A600774}" type="datetimeFigureOut">
              <a:rPr lang="en-US" smtClean="0"/>
              <a:t>12/6/2019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2280293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DDDE211A-0A60-0845-9970-8CFE8A600774}" type="datetimeFigureOut">
              <a:rPr lang="en-US" smtClean="0"/>
              <a:t>12/6/2019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42522216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DDDE211A-0A60-0845-9970-8CFE8A600774}" type="datetimeFigureOut">
              <a:rPr lang="en-US" smtClean="0"/>
              <a:t>12/6/2019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2ADA20-682C-0345-933D-7874731C5337}"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22575710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DDE211A-0A60-0845-9970-8CFE8A600774}" type="datetimeFigureOut">
              <a:rPr lang="en-US" smtClean="0"/>
              <a:t>12/6/2019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27842817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DDE211A-0A60-0845-9970-8CFE8A600774}" type="datetimeFigureOut">
              <a:rPr lang="en-US" smtClean="0"/>
              <a:t>12/6/2019</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7340028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DDE211A-0A60-0845-9970-8CFE8A600774}" type="datetimeFigureOut">
              <a:rPr lang="en-US" smtClean="0"/>
              <a:t>12/6/2019</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31929476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DDE211A-0A60-0845-9970-8CFE8A600774}" type="datetimeFigureOut">
              <a:rPr lang="en-US" smtClean="0"/>
              <a:t>12/6/2019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36988454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DDE211A-0A60-0845-9970-8CFE8A600774}" type="datetimeFigureOut">
              <a:rPr lang="en-US" smtClean="0"/>
              <a:t>12/6/2019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14742370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DDE211A-0A60-0845-9970-8CFE8A600774}" type="datetimeFigureOut">
              <a:rPr lang="en-US" smtClean="0"/>
              <a:t>12/6/2019</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42ADA20-682C-0345-933D-7874731C5337}" type="slidenum">
              <a:rPr lang="en-US" smtClean="0"/>
              <a:t>‹#›</a:t>
            </a:fld>
            <a:endParaRPr lang="en-US"/>
          </a:p>
        </p:txBody>
      </p:sp>
    </p:spTree>
    <p:extLst>
      <p:ext uri="{BB962C8B-B14F-4D97-AF65-F5344CB8AC3E}">
        <p14:creationId xmlns:p14="http://schemas.microsoft.com/office/powerpoint/2010/main" val="1281737855"/>
      </p:ext>
    </p:extLst>
  </p:cSld>
  <p:clrMap bg1="dk1" tx1="lt1" bg2="dk2" tx2="lt2" accent1="accent1" accent2="accent2" accent3="accent3" accent4="accent4" accent5="accent5" accent6="accent6" hlink="hlink" folHlink="folHlink"/>
  <p:sldLayoutIdLst>
    <p:sldLayoutId id="2147483786" r:id="rId1"/>
    <p:sldLayoutId id="2147483787" r:id="rId2"/>
    <p:sldLayoutId id="2147483788" r:id="rId3"/>
    <p:sldLayoutId id="2147483789" r:id="rId4"/>
    <p:sldLayoutId id="2147483790" r:id="rId5"/>
    <p:sldLayoutId id="2147483791" r:id="rId6"/>
    <p:sldLayoutId id="2147483792" r:id="rId7"/>
    <p:sldLayoutId id="2147483793" r:id="rId8"/>
    <p:sldLayoutId id="2147483794" r:id="rId9"/>
    <p:sldLayoutId id="2147483795" r:id="rId10"/>
    <p:sldLayoutId id="2147483796" r:id="rId11"/>
    <p:sldLayoutId id="2147483797" r:id="rId12"/>
    <p:sldLayoutId id="2147483798" r:id="rId13"/>
    <p:sldLayoutId id="2147483799" r:id="rId14"/>
    <p:sldLayoutId id="2147483800" r:id="rId15"/>
    <p:sldLayoutId id="2147483801" r:id="rId16"/>
    <p:sldLayoutId id="2147483802"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7.tiff"/><Relationship Id="rId4" Type="http://schemas.openxmlformats.org/officeDocument/2006/relationships/image" Target="../media/image6.tiff"/></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MAnfhCPGrTc?feature=oembed" TargetMode="Externa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5.tiff"/></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ADB87-C4BA-5F4E-ACB7-28959220E3BD}"/>
              </a:ext>
            </a:extLst>
          </p:cNvPr>
          <p:cNvSpPr>
            <a:spLocks noGrp="1"/>
          </p:cNvSpPr>
          <p:nvPr>
            <p:ph type="ctrTitle"/>
          </p:nvPr>
        </p:nvSpPr>
        <p:spPr>
          <a:xfrm>
            <a:off x="6684199" y="1767840"/>
            <a:ext cx="4802187" cy="3948325"/>
          </a:xfrm>
        </p:spPr>
        <p:txBody>
          <a:bodyPr>
            <a:normAutofit fontScale="90000"/>
          </a:bodyPr>
          <a:lstStyle/>
          <a:p>
            <a:pPr>
              <a:lnSpc>
                <a:spcPct val="90000"/>
              </a:lnSpc>
            </a:pPr>
            <a:r>
              <a:rPr lang="en-US" sz="4000">
                <a:solidFill>
                  <a:schemeClr val="tx1"/>
                </a:solidFill>
              </a:rPr>
              <a:t>HOW A NO INTERIM DEAL WILL EFFECT ROAD HAULAGE LICENSING &amp; DOCUMENTATION</a:t>
            </a:r>
            <a:br>
              <a:rPr lang="en-US" sz="4000">
                <a:solidFill>
                  <a:schemeClr val="bg1"/>
                </a:solidFill>
              </a:rPr>
            </a:br>
            <a:br>
              <a:rPr lang="en-US" sz="4000">
                <a:solidFill>
                  <a:schemeClr val="bg1"/>
                </a:solidFill>
              </a:rPr>
            </a:br>
            <a:r>
              <a:rPr lang="en-US" sz="4000"/>
              <a:t>by Chris Ashmead</a:t>
            </a:r>
            <a:br>
              <a:rPr lang="en-US" sz="3400"/>
            </a:br>
            <a:endParaRPr lang="en-US" sz="3400"/>
          </a:p>
        </p:txBody>
      </p:sp>
      <p:pic>
        <p:nvPicPr>
          <p:cNvPr id="3" name="Picture 2">
            <a:extLst>
              <a:ext uri="{FF2B5EF4-FFF2-40B4-BE49-F238E27FC236}">
                <a16:creationId xmlns:a16="http://schemas.microsoft.com/office/drawing/2014/main" id="{88E5B680-8266-2641-89E3-C360C01D8F3D}"/>
              </a:ext>
            </a:extLst>
          </p:cNvPr>
          <p:cNvPicPr>
            <a:picLocks noChangeAspect="1"/>
          </p:cNvPicPr>
          <p:nvPr/>
        </p:nvPicPr>
        <p:blipFill rotWithShape="1">
          <a:blip r:embed="rId4"/>
          <a:srcRect t="10307" r="3" b="5301"/>
          <a:stretch/>
        </p:blipFill>
        <p:spPr>
          <a:xfrm>
            <a:off x="20" y="-1"/>
            <a:ext cx="6087018" cy="3429001"/>
          </a:xfrm>
          <a:prstGeom prst="rect">
            <a:avLst/>
          </a:prstGeom>
        </p:spPr>
      </p:pic>
      <p:pic>
        <p:nvPicPr>
          <p:cNvPr id="4" name="Picture 3">
            <a:extLst>
              <a:ext uri="{FF2B5EF4-FFF2-40B4-BE49-F238E27FC236}">
                <a16:creationId xmlns:a16="http://schemas.microsoft.com/office/drawing/2014/main" id="{022C8AED-D9AE-7345-BEFD-BB2810793610}"/>
              </a:ext>
            </a:extLst>
          </p:cNvPr>
          <p:cNvPicPr>
            <a:picLocks noChangeAspect="1"/>
          </p:cNvPicPr>
          <p:nvPr/>
        </p:nvPicPr>
        <p:blipFill rotWithShape="1">
          <a:blip r:embed="rId5"/>
          <a:srcRect r="3" b="15620"/>
          <a:stretch/>
        </p:blipFill>
        <p:spPr>
          <a:xfrm>
            <a:off x="20" y="3428999"/>
            <a:ext cx="6087018" cy="3428539"/>
          </a:xfrm>
          <a:prstGeom prst="rect">
            <a:avLst/>
          </a:prstGeom>
        </p:spPr>
      </p:pic>
    </p:spTree>
    <p:extLst>
      <p:ext uri="{BB962C8B-B14F-4D97-AF65-F5344CB8AC3E}">
        <p14:creationId xmlns:p14="http://schemas.microsoft.com/office/powerpoint/2010/main" val="11662805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60600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New no-deal Brexit powers revealed">
            <a:hlinkClick r:id="" action="ppaction://media"/>
            <a:extLst>
              <a:ext uri="{FF2B5EF4-FFF2-40B4-BE49-F238E27FC236}">
                <a16:creationId xmlns:a16="http://schemas.microsoft.com/office/drawing/2014/main" id="{DC0F976E-6B76-0847-8D95-3FF165899114}"/>
              </a:ext>
            </a:extLst>
          </p:cNvPr>
          <p:cNvPicPr>
            <a:picLocks noGrp="1" noRot="1" noChangeAspect="1"/>
          </p:cNvPicPr>
          <p:nvPr>
            <p:ph idx="1"/>
            <a:videoFile r:link="rId1"/>
          </p:nvPr>
        </p:nvPicPr>
        <p:blipFill rotWithShape="1">
          <a:blip r:embed="rId4"/>
          <a:srcRect/>
          <a:stretch/>
        </p:blipFill>
        <p:spPr>
          <a:xfrm>
            <a:off x="1749877" y="1497466"/>
            <a:ext cx="7500803" cy="4364491"/>
          </a:xfrm>
          <a:prstGeom prst="rect">
            <a:avLst/>
          </a:prstGeom>
          <a:ln>
            <a:solidFill>
              <a:schemeClr val="bg1"/>
            </a:solidFill>
          </a:ln>
        </p:spPr>
      </p:pic>
    </p:spTree>
    <p:extLst>
      <p:ext uri="{BB962C8B-B14F-4D97-AF65-F5344CB8AC3E}">
        <p14:creationId xmlns:p14="http://schemas.microsoft.com/office/powerpoint/2010/main" val="2571794316"/>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C4D60-2BE5-1841-9B0D-9622247BC82A}"/>
              </a:ext>
            </a:extLst>
          </p:cNvPr>
          <p:cNvSpPr>
            <a:spLocks noGrp="1"/>
          </p:cNvSpPr>
          <p:nvPr>
            <p:ph type="title"/>
          </p:nvPr>
        </p:nvSpPr>
        <p:spPr>
          <a:xfrm>
            <a:off x="-1419813" y="377323"/>
            <a:ext cx="10515600" cy="1325563"/>
          </a:xfrm>
        </p:spPr>
        <p:txBody>
          <a:bodyPr>
            <a:normAutofit/>
          </a:bodyPr>
          <a:lstStyle/>
          <a:p>
            <a:pPr algn="ctr"/>
            <a:r>
              <a:rPr lang="en-US" sz="6000">
                <a:solidFill>
                  <a:schemeClr val="bg1">
                    <a:lumMod val="50000"/>
                  </a:schemeClr>
                </a:solidFill>
              </a:rPr>
              <a:t>		</a:t>
            </a:r>
            <a:r>
              <a:rPr lang="en-US" sz="4400">
                <a:solidFill>
                  <a:schemeClr val="tx1"/>
                </a:solidFill>
              </a:rPr>
              <a:t>COMMUNITY LICENSING</a:t>
            </a:r>
          </a:p>
        </p:txBody>
      </p:sp>
      <p:sp>
        <p:nvSpPr>
          <p:cNvPr id="5" name="TextBox 4">
            <a:extLst>
              <a:ext uri="{FF2B5EF4-FFF2-40B4-BE49-F238E27FC236}">
                <a16:creationId xmlns:a16="http://schemas.microsoft.com/office/drawing/2014/main" id="{6CDC3A0C-C176-6A45-805F-976B5A265401}"/>
              </a:ext>
            </a:extLst>
          </p:cNvPr>
          <p:cNvSpPr txBox="1"/>
          <p:nvPr/>
        </p:nvSpPr>
        <p:spPr>
          <a:xfrm>
            <a:off x="377102" y="2029522"/>
            <a:ext cx="6921770" cy="4478884"/>
          </a:xfrm>
          <a:prstGeom prst="rect">
            <a:avLst/>
          </a:prstGeom>
          <a:noFill/>
        </p:spPr>
        <p:txBody>
          <a:bodyPr wrap="square" rtlCol="0">
            <a:spAutoFit/>
          </a:bodyPr>
          <a:lstStyle/>
          <a:p>
            <a:endParaRPr lang="en-US"/>
          </a:p>
        </p:txBody>
      </p:sp>
      <p:sp>
        <p:nvSpPr>
          <p:cNvPr id="4" name="TextBox 3">
            <a:extLst>
              <a:ext uri="{FF2B5EF4-FFF2-40B4-BE49-F238E27FC236}">
                <a16:creationId xmlns:a16="http://schemas.microsoft.com/office/drawing/2014/main" id="{4EFB2FA0-8622-0544-84B2-9B65AE557874}"/>
              </a:ext>
            </a:extLst>
          </p:cNvPr>
          <p:cNvSpPr txBox="1"/>
          <p:nvPr/>
        </p:nvSpPr>
        <p:spPr>
          <a:xfrm>
            <a:off x="576580" y="2231414"/>
            <a:ext cx="7154455" cy="800219"/>
          </a:xfrm>
          <a:prstGeom prst="rect">
            <a:avLst/>
          </a:prstGeom>
          <a:noFill/>
        </p:spPr>
        <p:txBody>
          <a:bodyPr wrap="square" rtlCol="0">
            <a:spAutoFit/>
          </a:bodyPr>
          <a:lstStyle/>
          <a:p>
            <a:r>
              <a:rPr lang="en-US" sz="2800"/>
              <a:t> </a:t>
            </a:r>
          </a:p>
          <a:p>
            <a:pPr marL="342900" indent="-342900">
              <a:buAutoNum type="alphaLcPeriod"/>
            </a:pPr>
            <a:endParaRPr lang="en-US"/>
          </a:p>
        </p:txBody>
      </p:sp>
      <p:sp>
        <p:nvSpPr>
          <p:cNvPr id="6" name="TextBox 5">
            <a:extLst>
              <a:ext uri="{FF2B5EF4-FFF2-40B4-BE49-F238E27FC236}">
                <a16:creationId xmlns:a16="http://schemas.microsoft.com/office/drawing/2014/main" id="{06F16775-530A-974B-8D6A-40D74D9DB3EE}"/>
              </a:ext>
            </a:extLst>
          </p:cNvPr>
          <p:cNvSpPr txBox="1"/>
          <p:nvPr/>
        </p:nvSpPr>
        <p:spPr>
          <a:xfrm>
            <a:off x="377102" y="2231414"/>
            <a:ext cx="6512313" cy="3385542"/>
          </a:xfrm>
          <a:prstGeom prst="rect">
            <a:avLst/>
          </a:prstGeom>
          <a:noFill/>
        </p:spPr>
        <p:txBody>
          <a:bodyPr wrap="square" rtlCol="0">
            <a:spAutoFit/>
          </a:bodyPr>
          <a:lstStyle/>
          <a:p>
            <a:r>
              <a:rPr lang="en-US" sz="2800"/>
              <a:t>Impacts and relevant applied changes to community licences from a :</a:t>
            </a:r>
          </a:p>
          <a:p>
            <a:endParaRPr lang="en-US" sz="2800"/>
          </a:p>
          <a:p>
            <a:pPr marL="457200" indent="-457200">
              <a:buFont typeface="Arial" panose="020B0604020202020204" pitchFamily="34" charset="0"/>
              <a:buChar char="•"/>
            </a:pPr>
            <a:r>
              <a:rPr lang="en-US" sz="2800"/>
              <a:t>UK perspective</a:t>
            </a:r>
          </a:p>
          <a:p>
            <a:endParaRPr lang="en-US" sz="2800"/>
          </a:p>
          <a:p>
            <a:pPr marL="457200" indent="-457200">
              <a:buFont typeface="Arial" panose="020B0604020202020204" pitchFamily="34" charset="0"/>
              <a:buChar char="•"/>
            </a:pPr>
            <a:r>
              <a:rPr lang="en-US" sz="2800"/>
              <a:t>European perspective</a:t>
            </a:r>
            <a:endParaRPr lang="en-US" sz="2400"/>
          </a:p>
          <a:p>
            <a:pPr marL="285750" indent="-285750">
              <a:buFont typeface="Arial" panose="020B0604020202020204" pitchFamily="34" charset="0"/>
              <a:buChar char="•"/>
            </a:pPr>
            <a:endParaRPr lang="en-US"/>
          </a:p>
        </p:txBody>
      </p:sp>
      <p:pic>
        <p:nvPicPr>
          <p:cNvPr id="7" name="Picture 6">
            <a:extLst>
              <a:ext uri="{FF2B5EF4-FFF2-40B4-BE49-F238E27FC236}">
                <a16:creationId xmlns:a16="http://schemas.microsoft.com/office/drawing/2014/main" id="{0897E326-480B-2547-B593-6458AE103858}"/>
              </a:ext>
            </a:extLst>
          </p:cNvPr>
          <p:cNvPicPr>
            <a:picLocks noChangeAspect="1"/>
          </p:cNvPicPr>
          <p:nvPr/>
        </p:nvPicPr>
        <p:blipFill>
          <a:blip r:embed="rId3"/>
          <a:stretch>
            <a:fillRect/>
          </a:stretch>
        </p:blipFill>
        <p:spPr>
          <a:xfrm>
            <a:off x="6889415" y="1385720"/>
            <a:ext cx="3624641" cy="5122686"/>
          </a:xfrm>
          <a:prstGeom prst="rect">
            <a:avLst/>
          </a:prstGeom>
        </p:spPr>
      </p:pic>
    </p:spTree>
    <p:extLst>
      <p:ext uri="{BB962C8B-B14F-4D97-AF65-F5344CB8AC3E}">
        <p14:creationId xmlns:p14="http://schemas.microsoft.com/office/powerpoint/2010/main" val="21125078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037D57-1D69-3E46-AED2-A92E0196FF61}"/>
              </a:ext>
            </a:extLst>
          </p:cNvPr>
          <p:cNvSpPr>
            <a:spLocks noGrp="1"/>
          </p:cNvSpPr>
          <p:nvPr>
            <p:ph type="title"/>
          </p:nvPr>
        </p:nvSpPr>
        <p:spPr>
          <a:xfrm>
            <a:off x="648931" y="629266"/>
            <a:ext cx="4166510" cy="1622321"/>
          </a:xfrm>
        </p:spPr>
        <p:txBody>
          <a:bodyPr vert="horz" lIns="91440" tIns="45720" rIns="91440" bIns="45720" rtlCol="0" anchor="t">
            <a:normAutofit/>
          </a:bodyPr>
          <a:lstStyle/>
          <a:p>
            <a:r>
              <a:rPr lang="en-US" b="0" i="0" kern="1200">
                <a:solidFill>
                  <a:srgbClr val="EBEBEB"/>
                </a:solidFill>
                <a:latin typeface="+mj-lt"/>
                <a:ea typeface="+mj-ea"/>
                <a:cs typeface="+mj-cs"/>
              </a:rPr>
              <a:t>ECMT PERMITS</a:t>
            </a:r>
          </a:p>
        </p:txBody>
      </p:sp>
      <p:sp>
        <p:nvSpPr>
          <p:cNvPr id="22"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4" name="Freeform: Shape 23">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26" name="Rectangle 25">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78D6E4B6-B3F4-4442-801F-76FBAC9B26EC}"/>
              </a:ext>
            </a:extLst>
          </p:cNvPr>
          <p:cNvSpPr txBox="1"/>
          <p:nvPr/>
        </p:nvSpPr>
        <p:spPr>
          <a:xfrm>
            <a:off x="648931" y="2438401"/>
            <a:ext cx="4166509" cy="2616200"/>
          </a:xfrm>
          <a:prstGeom prst="rect">
            <a:avLst/>
          </a:prstGeom>
        </p:spPr>
        <p:txBody>
          <a:bodyPr vert="horz" lIns="91440" tIns="45720" rIns="91440" bIns="45720" rtlCol="0">
            <a:normAutofit fontScale="92500" lnSpcReduction="20000"/>
          </a:bodyPr>
          <a:lstStyle/>
          <a:p>
            <a:pPr marL="285750" indent="-28575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a:p>
            <a:pPr marL="457200" indent="-457200">
              <a:spcBef>
                <a:spcPts val="1000"/>
              </a:spcBef>
              <a:buClr>
                <a:schemeClr val="bg2">
                  <a:lumMod val="40000"/>
                  <a:lumOff val="60000"/>
                </a:schemeClr>
              </a:buClr>
              <a:buSzPct val="80000"/>
              <a:buFont typeface="Arial" panose="020B0604020202020204" pitchFamily="34" charset="0"/>
              <a:buChar char="•"/>
            </a:pPr>
            <a:r>
              <a:rPr lang="en-US" sz="2800">
                <a:solidFill>
                  <a:srgbClr val="EBEBEB"/>
                </a:solidFill>
                <a:latin typeface="+mj-lt"/>
                <a:ea typeface="+mj-ea"/>
                <a:cs typeface="+mj-cs"/>
              </a:rPr>
              <a:t>Additional</a:t>
            </a:r>
            <a:r>
              <a:rPr lang="en-US">
                <a:solidFill>
                  <a:srgbClr val="EBEBEB"/>
                </a:solidFill>
                <a:latin typeface="+mj-lt"/>
                <a:ea typeface="+mj-ea"/>
                <a:cs typeface="+mj-cs"/>
              </a:rPr>
              <a:t> </a:t>
            </a:r>
            <a:r>
              <a:rPr lang="en-US" sz="2800">
                <a:solidFill>
                  <a:srgbClr val="EBEBEB"/>
                </a:solidFill>
                <a:latin typeface="+mj-lt"/>
                <a:ea typeface="+mj-ea"/>
                <a:cs typeface="+mj-cs"/>
              </a:rPr>
              <a:t>documentation needed for ECMT to remain valid </a:t>
            </a:r>
          </a:p>
          <a:p>
            <a:pPr marL="457200" indent="-457200">
              <a:spcBef>
                <a:spcPts val="1000"/>
              </a:spcBef>
              <a:buClr>
                <a:schemeClr val="bg2">
                  <a:lumMod val="40000"/>
                  <a:lumOff val="60000"/>
                </a:schemeClr>
              </a:buClr>
              <a:buSzPct val="80000"/>
              <a:buFont typeface="Arial" panose="020B0604020202020204" pitchFamily="34" charset="0"/>
              <a:buChar char="•"/>
            </a:pPr>
            <a:r>
              <a:rPr lang="en-US" sz="2800">
                <a:solidFill>
                  <a:srgbClr val="EBEBEB"/>
                </a:solidFill>
                <a:latin typeface="+mj-lt"/>
                <a:ea typeface="+mj-ea"/>
                <a:cs typeface="+mj-cs"/>
              </a:rPr>
              <a:t>Costs of different ECMT’s</a:t>
            </a:r>
          </a:p>
          <a:p>
            <a:pPr marL="457200" indent="-45720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a:p>
            <a:pPr marL="285750" indent="-28575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a:p>
            <a:pPr marL="285750" indent="-28575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a:p>
            <a:pPr marL="285750" indent="-28575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a:p>
            <a:pPr marL="285750" indent="-28575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p:txBody>
      </p:sp>
      <p:pic>
        <p:nvPicPr>
          <p:cNvPr id="8" name="Picture 7" descr="A screenshot of a cell phone&#10;&#10;Description automatically generated">
            <a:extLst>
              <a:ext uri="{FF2B5EF4-FFF2-40B4-BE49-F238E27FC236}">
                <a16:creationId xmlns:a16="http://schemas.microsoft.com/office/drawing/2014/main" id="{2BD376C3-A2DC-E140-9501-AACED31A4CD8}"/>
              </a:ext>
            </a:extLst>
          </p:cNvPr>
          <p:cNvPicPr>
            <a:picLocks noChangeAspect="1"/>
          </p:cNvPicPr>
          <p:nvPr/>
        </p:nvPicPr>
        <p:blipFill>
          <a:blip r:embed="rId3"/>
          <a:stretch>
            <a:fillRect/>
          </a:stretch>
        </p:blipFill>
        <p:spPr>
          <a:xfrm>
            <a:off x="6385759" y="775519"/>
            <a:ext cx="3860800" cy="5448300"/>
          </a:xfrm>
          <a:prstGeom prst="rect">
            <a:avLst/>
          </a:prstGeom>
          <a:ln>
            <a:solidFill>
              <a:schemeClr val="tx1"/>
            </a:solidFill>
          </a:ln>
        </p:spPr>
      </p:pic>
    </p:spTree>
    <p:extLst>
      <p:ext uri="{BB962C8B-B14F-4D97-AF65-F5344CB8AC3E}">
        <p14:creationId xmlns:p14="http://schemas.microsoft.com/office/powerpoint/2010/main" val="3717898467"/>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Content Placeholder 9" descr="A screenshot of a cell phone&#10;&#10;Description automatically generated">
            <a:extLst>
              <a:ext uri="{FF2B5EF4-FFF2-40B4-BE49-F238E27FC236}">
                <a16:creationId xmlns:a16="http://schemas.microsoft.com/office/drawing/2014/main" id="{09F91CB7-819E-4846-B6FE-55D13B76023A}"/>
              </a:ext>
            </a:extLst>
          </p:cNvPr>
          <p:cNvPicPr>
            <a:picLocks noGrp="1" noChangeAspect="1"/>
          </p:cNvPicPr>
          <p:nvPr>
            <p:ph idx="1"/>
          </p:nvPr>
        </p:nvPicPr>
        <p:blipFill>
          <a:blip r:embed="rId3"/>
          <a:stretch>
            <a:fillRect/>
          </a:stretch>
        </p:blipFill>
        <p:spPr>
          <a:xfrm>
            <a:off x="681163" y="1884218"/>
            <a:ext cx="10848850" cy="4229519"/>
          </a:xfrm>
        </p:spPr>
      </p:pic>
      <p:sp>
        <p:nvSpPr>
          <p:cNvPr id="2" name="TextBox 1">
            <a:extLst>
              <a:ext uri="{FF2B5EF4-FFF2-40B4-BE49-F238E27FC236}">
                <a16:creationId xmlns:a16="http://schemas.microsoft.com/office/drawing/2014/main" id="{A92CDCC9-F15D-4042-A862-9251961F8E17}"/>
              </a:ext>
            </a:extLst>
          </p:cNvPr>
          <p:cNvSpPr txBox="1"/>
          <p:nvPr/>
        </p:nvSpPr>
        <p:spPr>
          <a:xfrm>
            <a:off x="3017556" y="744263"/>
            <a:ext cx="5041765" cy="769441"/>
          </a:xfrm>
          <a:prstGeom prst="rect">
            <a:avLst/>
          </a:prstGeom>
          <a:noFill/>
        </p:spPr>
        <p:txBody>
          <a:bodyPr wrap="none" rtlCol="0">
            <a:spAutoFit/>
          </a:bodyPr>
          <a:lstStyle/>
          <a:p>
            <a:pPr algn="ctr"/>
            <a:r>
              <a:rPr lang="en-US" sz="4400" u="sng"/>
              <a:t>ECMT PERMIT FEES</a:t>
            </a:r>
          </a:p>
        </p:txBody>
      </p:sp>
    </p:spTree>
    <p:extLst>
      <p:ext uri="{BB962C8B-B14F-4D97-AF65-F5344CB8AC3E}">
        <p14:creationId xmlns:p14="http://schemas.microsoft.com/office/powerpoint/2010/main" val="4104692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3FC718-FDE3-4EF7-921E-A5F374EAF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F27A15-B091-C44C-BE60-CA154E0160A3}"/>
              </a:ext>
            </a:extLst>
          </p:cNvPr>
          <p:cNvSpPr>
            <a:spLocks noGrp="1"/>
          </p:cNvSpPr>
          <p:nvPr>
            <p:ph type="title"/>
          </p:nvPr>
        </p:nvSpPr>
        <p:spPr>
          <a:xfrm>
            <a:off x="501024" y="410068"/>
            <a:ext cx="3108626" cy="910732"/>
          </a:xfrm>
        </p:spPr>
        <p:txBody>
          <a:bodyPr vert="horz" lIns="91440" tIns="45720" rIns="91440" bIns="45720" rtlCol="0" anchor="b">
            <a:normAutofit/>
          </a:bodyPr>
          <a:lstStyle/>
          <a:p>
            <a:r>
              <a:rPr lang="en-US" sz="3200" b="0" i="0" kern="1200">
                <a:solidFill>
                  <a:srgbClr val="EBEBEB"/>
                </a:solidFill>
                <a:latin typeface="+mj-lt"/>
                <a:ea typeface="+mj-ea"/>
                <a:cs typeface="+mj-cs"/>
              </a:rPr>
              <a:t>GREEN CARDS</a:t>
            </a:r>
          </a:p>
        </p:txBody>
      </p:sp>
      <p:sp>
        <p:nvSpPr>
          <p:cNvPr id="12" name="Freeform 11">
            <a:extLst>
              <a:ext uri="{FF2B5EF4-FFF2-40B4-BE49-F238E27FC236}">
                <a16:creationId xmlns:a16="http://schemas.microsoft.com/office/drawing/2014/main" id="{FAA0F719-3DC8-4F08-AD8F-5A845658C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4" name="Freeform: Shape 13">
            <a:extLst>
              <a:ext uri="{FF2B5EF4-FFF2-40B4-BE49-F238E27FC236}">
                <a16:creationId xmlns:a16="http://schemas.microsoft.com/office/drawing/2014/main" id="{7DCB61BE-FA0F-4EFB-BE0E-268BAD8E3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747655" y="-586345"/>
            <a:ext cx="6858001" cy="8030691"/>
          </a:xfrm>
          <a:custGeom>
            <a:avLst/>
            <a:gdLst>
              <a:gd name="connsiteX0" fmla="*/ 6858001 w 6858001"/>
              <a:gd name="connsiteY0" fmla="*/ 1177 h 8030691"/>
              <a:gd name="connsiteX1" fmla="*/ 6858001 w 6858001"/>
              <a:gd name="connsiteY1" fmla="*/ 1344715 h 8030691"/>
              <a:gd name="connsiteX2" fmla="*/ 6858000 w 6858001"/>
              <a:gd name="connsiteY2" fmla="*/ 1344715 h 8030691"/>
              <a:gd name="connsiteX3" fmla="*/ 6858000 w 6858001"/>
              <a:gd name="connsiteY3" fmla="*/ 8030691 h 8030691"/>
              <a:gd name="connsiteX4" fmla="*/ 0 w 6858001"/>
              <a:gd name="connsiteY4" fmla="*/ 8030690 h 8030691"/>
              <a:gd name="connsiteX5" fmla="*/ 0 w 6858001"/>
              <a:gd name="connsiteY5" fmla="*/ 477747 h 8030691"/>
              <a:gd name="connsiteX6" fmla="*/ 1 w 6858001"/>
              <a:gd name="connsiteY6" fmla="*/ 477747 h 8030691"/>
              <a:gd name="connsiteX7" fmla="*/ 1 w 6858001"/>
              <a:gd name="connsiteY7" fmla="*/ 0 h 8030691"/>
              <a:gd name="connsiteX8" fmla="*/ 40463 w 6858001"/>
              <a:gd name="connsiteY8" fmla="*/ 5883 h 8030691"/>
              <a:gd name="connsiteX9" fmla="*/ 159107 w 6858001"/>
              <a:gd name="connsiteY9" fmla="*/ 23196 h 8030691"/>
              <a:gd name="connsiteX10" fmla="*/ 245518 w 6858001"/>
              <a:gd name="connsiteY10" fmla="*/ 35299 h 8030691"/>
              <a:gd name="connsiteX11" fmla="*/ 348388 w 6858001"/>
              <a:gd name="connsiteY11" fmla="*/ 48074 h 8030691"/>
              <a:gd name="connsiteX12" fmla="*/ 470460 w 6858001"/>
              <a:gd name="connsiteY12" fmla="*/ 63370 h 8030691"/>
              <a:gd name="connsiteX13" fmla="*/ 605563 w 6858001"/>
              <a:gd name="connsiteY13" fmla="*/ 79507 h 8030691"/>
              <a:gd name="connsiteX14" fmla="*/ 757810 w 6858001"/>
              <a:gd name="connsiteY14" fmla="*/ 96484 h 8030691"/>
              <a:gd name="connsiteX15" fmla="*/ 923774 w 6858001"/>
              <a:gd name="connsiteY15" fmla="*/ 114469 h 8030691"/>
              <a:gd name="connsiteX16" fmla="*/ 1104139 w 6858001"/>
              <a:gd name="connsiteY16" fmla="*/ 132455 h 8030691"/>
              <a:gd name="connsiteX17" fmla="*/ 1296163 w 6858001"/>
              <a:gd name="connsiteY17" fmla="*/ 150776 h 8030691"/>
              <a:gd name="connsiteX18" fmla="*/ 1503275 w 6858001"/>
              <a:gd name="connsiteY18" fmla="*/ 167753 h 8030691"/>
              <a:gd name="connsiteX19" fmla="*/ 1719988 w 6858001"/>
              <a:gd name="connsiteY19" fmla="*/ 184058 h 8030691"/>
              <a:gd name="connsiteX20" fmla="*/ 1949045 w 6858001"/>
              <a:gd name="connsiteY20" fmla="*/ 198850 h 8030691"/>
              <a:gd name="connsiteX21" fmla="*/ 2187703 w 6858001"/>
              <a:gd name="connsiteY21" fmla="*/ 212969 h 8030691"/>
              <a:gd name="connsiteX22" fmla="*/ 2436649 w 6858001"/>
              <a:gd name="connsiteY22" fmla="*/ 226249 h 8030691"/>
              <a:gd name="connsiteX23" fmla="*/ 2564208 w 6858001"/>
              <a:gd name="connsiteY23" fmla="*/ 230955 h 8030691"/>
              <a:gd name="connsiteX24" fmla="*/ 2694509 w 6858001"/>
              <a:gd name="connsiteY24" fmla="*/ 236166 h 8030691"/>
              <a:gd name="connsiteX25" fmla="*/ 2826869 w 6858001"/>
              <a:gd name="connsiteY25" fmla="*/ 241040 h 8030691"/>
              <a:gd name="connsiteX26" fmla="*/ 2959914 w 6858001"/>
              <a:gd name="connsiteY26" fmla="*/ 244234 h 8030691"/>
              <a:gd name="connsiteX27" fmla="*/ 3095702 w 6858001"/>
              <a:gd name="connsiteY27" fmla="*/ 247092 h 8030691"/>
              <a:gd name="connsiteX28" fmla="*/ 3232862 w 6858001"/>
              <a:gd name="connsiteY28" fmla="*/ 250117 h 8030691"/>
              <a:gd name="connsiteX29" fmla="*/ 3372766 w 6858001"/>
              <a:gd name="connsiteY29" fmla="*/ 252134 h 8030691"/>
              <a:gd name="connsiteX30" fmla="*/ 3514040 w 6858001"/>
              <a:gd name="connsiteY30" fmla="*/ 252134 h 8030691"/>
              <a:gd name="connsiteX31" fmla="*/ 3656686 w 6858001"/>
              <a:gd name="connsiteY31" fmla="*/ 253143 h 8030691"/>
              <a:gd name="connsiteX32" fmla="*/ 3800705 w 6858001"/>
              <a:gd name="connsiteY32" fmla="*/ 252134 h 8030691"/>
              <a:gd name="connsiteX33" fmla="*/ 3946780 w 6858001"/>
              <a:gd name="connsiteY33" fmla="*/ 250117 h 8030691"/>
              <a:gd name="connsiteX34" fmla="*/ 4092856 w 6858001"/>
              <a:gd name="connsiteY34" fmla="*/ 248268 h 8030691"/>
              <a:gd name="connsiteX35" fmla="*/ 4240988 w 6858001"/>
              <a:gd name="connsiteY35" fmla="*/ 244234 h 8030691"/>
              <a:gd name="connsiteX36" fmla="*/ 4390492 w 6858001"/>
              <a:gd name="connsiteY36" fmla="*/ 240032 h 8030691"/>
              <a:gd name="connsiteX37" fmla="*/ 4539997 w 6858001"/>
              <a:gd name="connsiteY37" fmla="*/ 235157 h 8030691"/>
              <a:gd name="connsiteX38" fmla="*/ 4690873 w 6858001"/>
              <a:gd name="connsiteY38" fmla="*/ 228266 h 8030691"/>
              <a:gd name="connsiteX39" fmla="*/ 4843120 w 6858001"/>
              <a:gd name="connsiteY39" fmla="*/ 220029 h 8030691"/>
              <a:gd name="connsiteX40" fmla="*/ 4996054 w 6858001"/>
              <a:gd name="connsiteY40" fmla="*/ 212129 h 8030691"/>
              <a:gd name="connsiteX41" fmla="*/ 5148987 w 6858001"/>
              <a:gd name="connsiteY41" fmla="*/ 202044 h 8030691"/>
              <a:gd name="connsiteX42" fmla="*/ 5303978 w 6858001"/>
              <a:gd name="connsiteY42" fmla="*/ 189941 h 8030691"/>
              <a:gd name="connsiteX43" fmla="*/ 5456911 w 6858001"/>
              <a:gd name="connsiteY43" fmla="*/ 177839 h 8030691"/>
              <a:gd name="connsiteX44" fmla="*/ 5612588 w 6858001"/>
              <a:gd name="connsiteY44" fmla="*/ 163887 h 8030691"/>
              <a:gd name="connsiteX45" fmla="*/ 5768950 w 6858001"/>
              <a:gd name="connsiteY45" fmla="*/ 148591 h 8030691"/>
              <a:gd name="connsiteX46" fmla="*/ 5923255 w 6858001"/>
              <a:gd name="connsiteY46" fmla="*/ 132455 h 8030691"/>
              <a:gd name="connsiteX47" fmla="*/ 6079618 w 6858001"/>
              <a:gd name="connsiteY47" fmla="*/ 113629 h 8030691"/>
              <a:gd name="connsiteX48" fmla="*/ 6235294 w 6858001"/>
              <a:gd name="connsiteY48" fmla="*/ 93458 h 8030691"/>
              <a:gd name="connsiteX49" fmla="*/ 6391657 w 6858001"/>
              <a:gd name="connsiteY49" fmla="*/ 73455 h 8030691"/>
              <a:gd name="connsiteX50" fmla="*/ 6547333 w 6858001"/>
              <a:gd name="connsiteY50" fmla="*/ 50091 h 8030691"/>
              <a:gd name="connsiteX51" fmla="*/ 6702324 w 6858001"/>
              <a:gd name="connsiteY51" fmla="*/ 26222 h 803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8030691">
                <a:moveTo>
                  <a:pt x="6858001" y="1177"/>
                </a:moveTo>
                <a:lnTo>
                  <a:pt x="6858001" y="1344715"/>
                </a:lnTo>
                <a:lnTo>
                  <a:pt x="6858000" y="1344715"/>
                </a:lnTo>
                <a:lnTo>
                  <a:pt x="6858000" y="8030691"/>
                </a:lnTo>
                <a:lnTo>
                  <a:pt x="0" y="8030690"/>
                </a:lnTo>
                <a:lnTo>
                  <a:pt x="0" y="477747"/>
                </a:lnTo>
                <a:lnTo>
                  <a:pt x="1" y="477747"/>
                </a:lnTo>
                <a:lnTo>
                  <a:pt x="1" y="0"/>
                </a:lnTo>
                <a:lnTo>
                  <a:pt x="40463" y="5883"/>
                </a:lnTo>
                <a:lnTo>
                  <a:pt x="159107" y="23196"/>
                </a:lnTo>
                <a:lnTo>
                  <a:pt x="245518" y="35299"/>
                </a:lnTo>
                <a:lnTo>
                  <a:pt x="348388" y="48074"/>
                </a:lnTo>
                <a:lnTo>
                  <a:pt x="470460" y="63370"/>
                </a:lnTo>
                <a:lnTo>
                  <a:pt x="605563" y="79507"/>
                </a:lnTo>
                <a:lnTo>
                  <a:pt x="757810" y="96484"/>
                </a:lnTo>
                <a:lnTo>
                  <a:pt x="923774" y="114469"/>
                </a:lnTo>
                <a:lnTo>
                  <a:pt x="1104139" y="132455"/>
                </a:lnTo>
                <a:lnTo>
                  <a:pt x="1296163" y="150776"/>
                </a:lnTo>
                <a:lnTo>
                  <a:pt x="1503275" y="167753"/>
                </a:lnTo>
                <a:lnTo>
                  <a:pt x="1719988" y="184058"/>
                </a:lnTo>
                <a:lnTo>
                  <a:pt x="1949045" y="198850"/>
                </a:lnTo>
                <a:lnTo>
                  <a:pt x="2187703" y="212969"/>
                </a:lnTo>
                <a:lnTo>
                  <a:pt x="2436649" y="226249"/>
                </a:lnTo>
                <a:lnTo>
                  <a:pt x="2564208" y="230955"/>
                </a:lnTo>
                <a:lnTo>
                  <a:pt x="2694509" y="236166"/>
                </a:lnTo>
                <a:lnTo>
                  <a:pt x="2826869" y="241040"/>
                </a:lnTo>
                <a:lnTo>
                  <a:pt x="2959914" y="244234"/>
                </a:lnTo>
                <a:lnTo>
                  <a:pt x="3095702" y="247092"/>
                </a:lnTo>
                <a:lnTo>
                  <a:pt x="3232862" y="250117"/>
                </a:lnTo>
                <a:lnTo>
                  <a:pt x="3372766" y="252134"/>
                </a:lnTo>
                <a:lnTo>
                  <a:pt x="3514040" y="252134"/>
                </a:lnTo>
                <a:lnTo>
                  <a:pt x="3656686" y="253143"/>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16" name="Rectangle 15">
            <a:extLst>
              <a:ext uri="{FF2B5EF4-FFF2-40B4-BE49-F238E27FC236}">
                <a16:creationId xmlns:a16="http://schemas.microsoft.com/office/drawing/2014/main" id="{A4B31EAA-7423-46F7-9B90-4AB2B09C3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8848627E-8443-3747-816D-6BB770B36B15}"/>
              </a:ext>
            </a:extLst>
          </p:cNvPr>
          <p:cNvSpPr txBox="1"/>
          <p:nvPr/>
        </p:nvSpPr>
        <p:spPr>
          <a:xfrm>
            <a:off x="501593" y="2436878"/>
            <a:ext cx="3108057" cy="2947415"/>
          </a:xfrm>
          <a:prstGeom prst="rect">
            <a:avLst/>
          </a:prstGeom>
        </p:spPr>
        <p:txBody>
          <a:bodyPr vert="horz" lIns="91440" tIns="45720" rIns="91440" bIns="45720" rtlCol="0">
            <a:normAutofit/>
          </a:bodyPr>
          <a:lstStyle/>
          <a:p>
            <a:pPr marL="285750" indent="-285750">
              <a:spcBef>
                <a:spcPts val="1000"/>
              </a:spcBef>
              <a:buClr>
                <a:schemeClr val="bg2">
                  <a:lumMod val="40000"/>
                  <a:lumOff val="60000"/>
                </a:schemeClr>
              </a:buClr>
              <a:buSzPct val="80000"/>
              <a:buFont typeface="Wingdings 3" charset="2"/>
              <a:buChar char=""/>
            </a:pPr>
            <a:endParaRPr lang="en-US" sz="1400">
              <a:solidFill>
                <a:srgbClr val="FFFFFF"/>
              </a:solidFill>
              <a:latin typeface="+mj-lt"/>
              <a:ea typeface="+mj-ea"/>
              <a:cs typeface="+mj-cs"/>
            </a:endParaRPr>
          </a:p>
        </p:txBody>
      </p:sp>
      <p:pic>
        <p:nvPicPr>
          <p:cNvPr id="4" name="Picture 3">
            <a:extLst>
              <a:ext uri="{FF2B5EF4-FFF2-40B4-BE49-F238E27FC236}">
                <a16:creationId xmlns:a16="http://schemas.microsoft.com/office/drawing/2014/main" id="{384FB7EA-9E9E-F447-9430-2E59E61A9F10}"/>
              </a:ext>
            </a:extLst>
          </p:cNvPr>
          <p:cNvPicPr>
            <a:picLocks noChangeAspect="1"/>
          </p:cNvPicPr>
          <p:nvPr/>
        </p:nvPicPr>
        <p:blipFill>
          <a:blip r:embed="rId3"/>
          <a:stretch>
            <a:fillRect/>
          </a:stretch>
        </p:blipFill>
        <p:spPr>
          <a:xfrm>
            <a:off x="5048451" y="1906843"/>
            <a:ext cx="6495847" cy="3653913"/>
          </a:xfrm>
          <a:prstGeom prst="rect">
            <a:avLst/>
          </a:prstGeom>
          <a:effectLst/>
        </p:spPr>
      </p:pic>
      <p:sp>
        <p:nvSpPr>
          <p:cNvPr id="7" name="TextBox 6">
            <a:extLst>
              <a:ext uri="{FF2B5EF4-FFF2-40B4-BE49-F238E27FC236}">
                <a16:creationId xmlns:a16="http://schemas.microsoft.com/office/drawing/2014/main" id="{791974A3-56DF-714B-AF18-FB2405DF051C}"/>
              </a:ext>
            </a:extLst>
          </p:cNvPr>
          <p:cNvSpPr txBox="1"/>
          <p:nvPr/>
        </p:nvSpPr>
        <p:spPr>
          <a:xfrm>
            <a:off x="215900" y="1818450"/>
            <a:ext cx="3732210" cy="4278094"/>
          </a:xfrm>
          <a:prstGeom prst="rect">
            <a:avLst/>
          </a:prstGeom>
          <a:noFill/>
        </p:spPr>
        <p:txBody>
          <a:bodyPr wrap="square" rtlCol="0">
            <a:spAutoFit/>
          </a:bodyPr>
          <a:lstStyle/>
          <a:p>
            <a:endParaRPr lang="en-US" sz="2400">
              <a:solidFill>
                <a:schemeClr val="bg1"/>
              </a:solidFill>
            </a:endParaRPr>
          </a:p>
          <a:p>
            <a:pPr marL="342900" indent="-342900">
              <a:buFont typeface="Arial" panose="020B0604020202020204" pitchFamily="34" charset="0"/>
              <a:buChar char="•"/>
            </a:pPr>
            <a:r>
              <a:rPr lang="en-US" sz="2800">
                <a:solidFill>
                  <a:schemeClr val="bg1"/>
                </a:solidFill>
              </a:rPr>
              <a:t>How green cards will be impacted if a no interim deal situation arises</a:t>
            </a:r>
          </a:p>
          <a:p>
            <a:pPr marL="342900" indent="-342900">
              <a:buFont typeface="Arial" panose="020B0604020202020204" pitchFamily="34" charset="0"/>
              <a:buChar char="•"/>
            </a:pPr>
            <a:r>
              <a:rPr lang="en-US" sz="2800">
                <a:solidFill>
                  <a:schemeClr val="bg1"/>
                </a:solidFill>
              </a:rPr>
              <a:t>Different ways in  which a green card will be utilised</a:t>
            </a:r>
            <a:endParaRPr lang="en-US" sz="2400">
              <a:solidFill>
                <a:schemeClr val="bg1"/>
              </a:solidFill>
            </a:endParaRPr>
          </a:p>
          <a:p>
            <a:pPr marL="342900" indent="-342900">
              <a:buFont typeface="Arial" panose="020B0604020202020204" pitchFamily="34" charset="0"/>
              <a:buChar char="•"/>
            </a:pPr>
            <a:endParaRPr lang="en-US" sz="2400">
              <a:solidFill>
                <a:schemeClr val="bg1"/>
              </a:solidFill>
            </a:endParaRPr>
          </a:p>
        </p:txBody>
      </p:sp>
    </p:spTree>
    <p:extLst>
      <p:ext uri="{BB962C8B-B14F-4D97-AF65-F5344CB8AC3E}">
        <p14:creationId xmlns:p14="http://schemas.microsoft.com/office/powerpoint/2010/main" val="4130148972"/>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4E51A-6E77-0A46-ACD0-5C9561368D7D}"/>
              </a:ext>
            </a:extLst>
          </p:cNvPr>
          <p:cNvSpPr>
            <a:spLocks noGrp="1"/>
          </p:cNvSpPr>
          <p:nvPr>
            <p:ph type="title"/>
          </p:nvPr>
        </p:nvSpPr>
        <p:spPr>
          <a:xfrm>
            <a:off x="243840" y="388074"/>
            <a:ext cx="10426390" cy="1325563"/>
          </a:xfrm>
        </p:spPr>
        <p:txBody>
          <a:bodyPr>
            <a:normAutofit/>
          </a:bodyPr>
          <a:lstStyle/>
          <a:p>
            <a:r>
              <a:rPr lang="en-US" sz="4800">
                <a:solidFill>
                  <a:schemeClr val="tx1"/>
                </a:solidFill>
              </a:rPr>
              <a:t>VEHICLE DOCUMENTATION</a:t>
            </a:r>
          </a:p>
        </p:txBody>
      </p:sp>
      <p:sp>
        <p:nvSpPr>
          <p:cNvPr id="4" name="TextBox 3">
            <a:extLst>
              <a:ext uri="{FF2B5EF4-FFF2-40B4-BE49-F238E27FC236}">
                <a16:creationId xmlns:a16="http://schemas.microsoft.com/office/drawing/2014/main" id="{D442F051-4BB1-084E-880C-B1B4EBBC457F}"/>
              </a:ext>
            </a:extLst>
          </p:cNvPr>
          <p:cNvSpPr txBox="1"/>
          <p:nvPr/>
        </p:nvSpPr>
        <p:spPr>
          <a:xfrm>
            <a:off x="643300" y="2692141"/>
            <a:ext cx="6184900" cy="2246769"/>
          </a:xfrm>
          <a:prstGeom prst="rect">
            <a:avLst/>
          </a:prstGeom>
          <a:noFill/>
        </p:spPr>
        <p:txBody>
          <a:bodyPr wrap="square" rtlCol="0">
            <a:spAutoFit/>
          </a:bodyPr>
          <a:lstStyle/>
          <a:p>
            <a:r>
              <a:rPr lang="en-US" sz="2800"/>
              <a:t>The various types of vehicle  documentation that is required by UK Haulage driver’s whilst transporting goods and travelling within Europe.</a:t>
            </a:r>
          </a:p>
        </p:txBody>
      </p:sp>
      <p:pic>
        <p:nvPicPr>
          <p:cNvPr id="3" name="Picture 2">
            <a:extLst>
              <a:ext uri="{FF2B5EF4-FFF2-40B4-BE49-F238E27FC236}">
                <a16:creationId xmlns:a16="http://schemas.microsoft.com/office/drawing/2014/main" id="{85EC197C-24C1-3046-861B-BB84D128C9AD}"/>
              </a:ext>
            </a:extLst>
          </p:cNvPr>
          <p:cNvPicPr>
            <a:picLocks noChangeAspect="1"/>
          </p:cNvPicPr>
          <p:nvPr/>
        </p:nvPicPr>
        <p:blipFill>
          <a:blip r:embed="rId3"/>
          <a:stretch>
            <a:fillRect/>
          </a:stretch>
        </p:blipFill>
        <p:spPr>
          <a:xfrm>
            <a:off x="7193280" y="1441598"/>
            <a:ext cx="4017138" cy="4747853"/>
          </a:xfrm>
          <a:prstGeom prst="rect">
            <a:avLst/>
          </a:prstGeom>
        </p:spPr>
      </p:pic>
    </p:spTree>
    <p:extLst>
      <p:ext uri="{BB962C8B-B14F-4D97-AF65-F5344CB8AC3E}">
        <p14:creationId xmlns:p14="http://schemas.microsoft.com/office/powerpoint/2010/main" val="5824121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E73E7-CC89-B94D-A108-D40CE74F8051}"/>
              </a:ext>
            </a:extLst>
          </p:cNvPr>
          <p:cNvSpPr>
            <a:spLocks noGrp="1"/>
          </p:cNvSpPr>
          <p:nvPr>
            <p:ph type="title"/>
          </p:nvPr>
        </p:nvSpPr>
        <p:spPr>
          <a:xfrm>
            <a:off x="536230" y="630936"/>
            <a:ext cx="9765792" cy="1815882"/>
          </a:xfrm>
        </p:spPr>
        <p:txBody>
          <a:bodyPr>
            <a:noAutofit/>
          </a:bodyPr>
          <a:lstStyle/>
          <a:p>
            <a:pPr algn="ctr"/>
            <a:r>
              <a:rPr lang="en-US" sz="6000">
                <a:solidFill>
                  <a:schemeClr val="bg1">
                    <a:lumMod val="50000"/>
                  </a:schemeClr>
                </a:solidFill>
              </a:rPr>
              <a:t>		</a:t>
            </a:r>
            <a:r>
              <a:rPr lang="en-US" sz="4800">
                <a:solidFill>
                  <a:schemeClr val="tx1"/>
                </a:solidFill>
              </a:rPr>
              <a:t>TRAILER REGISTRATION 			PLATES AND PAPERS</a:t>
            </a:r>
          </a:p>
        </p:txBody>
      </p:sp>
      <p:sp>
        <p:nvSpPr>
          <p:cNvPr id="4" name="TextBox 3">
            <a:extLst>
              <a:ext uri="{FF2B5EF4-FFF2-40B4-BE49-F238E27FC236}">
                <a16:creationId xmlns:a16="http://schemas.microsoft.com/office/drawing/2014/main" id="{8F146D5A-5971-6A40-98BD-5B5029AFEF69}"/>
              </a:ext>
            </a:extLst>
          </p:cNvPr>
          <p:cNvSpPr txBox="1"/>
          <p:nvPr/>
        </p:nvSpPr>
        <p:spPr>
          <a:xfrm>
            <a:off x="2218726" y="2936110"/>
            <a:ext cx="6994870" cy="2246769"/>
          </a:xfrm>
          <a:prstGeom prst="rect">
            <a:avLst/>
          </a:prstGeom>
          <a:noFill/>
        </p:spPr>
        <p:txBody>
          <a:bodyPr wrap="square" rtlCol="0">
            <a:spAutoFit/>
          </a:bodyPr>
          <a:lstStyle/>
          <a:p>
            <a:r>
              <a:rPr lang="en-US" sz="2800"/>
              <a:t>Compulsory documentation that is going to be required by UK hauliers for trailer registration plates and all other associated paperwork when embarking on journeys within the EU. </a:t>
            </a:r>
          </a:p>
        </p:txBody>
      </p:sp>
    </p:spTree>
    <p:extLst>
      <p:ext uri="{BB962C8B-B14F-4D97-AF65-F5344CB8AC3E}">
        <p14:creationId xmlns:p14="http://schemas.microsoft.com/office/powerpoint/2010/main" val="4042639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5F8D75-6E5F-3F41-88EE-2368809A7821}"/>
              </a:ext>
            </a:extLst>
          </p:cNvPr>
          <p:cNvSpPr>
            <a:spLocks noGrp="1"/>
          </p:cNvSpPr>
          <p:nvPr>
            <p:ph type="title"/>
          </p:nvPr>
        </p:nvSpPr>
        <p:spPr>
          <a:xfrm>
            <a:off x="631621" y="331839"/>
            <a:ext cx="4166510" cy="1622321"/>
          </a:xfrm>
        </p:spPr>
        <p:txBody>
          <a:bodyPr vert="horz" lIns="91440" tIns="45720" rIns="91440" bIns="45720" rtlCol="0" anchor="t">
            <a:normAutofit/>
          </a:bodyPr>
          <a:lstStyle/>
          <a:p>
            <a:pPr algn="ctr"/>
            <a:r>
              <a:rPr lang="en-US" sz="4800" b="0" i="0" kern="1200">
                <a:solidFill>
                  <a:srgbClr val="EBEBEB"/>
                </a:solidFill>
                <a:latin typeface="+mj-lt"/>
                <a:ea typeface="+mj-ea"/>
                <a:cs typeface="+mj-cs"/>
              </a:rPr>
              <a:t>UK DRIVERS CPC</a:t>
            </a:r>
          </a:p>
        </p:txBody>
      </p:sp>
      <p:sp>
        <p:nvSpPr>
          <p:cNvPr id="13"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5" name="Freeform: Shape 1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17" name="Rectangle 1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FFC7942A-1F56-554C-83CA-F3E08C7C01DD}"/>
              </a:ext>
            </a:extLst>
          </p:cNvPr>
          <p:cNvSpPr txBox="1"/>
          <p:nvPr/>
        </p:nvSpPr>
        <p:spPr>
          <a:xfrm>
            <a:off x="307156" y="1968008"/>
            <a:ext cx="4686444" cy="3785003"/>
          </a:xfrm>
          <a:prstGeom prst="rect">
            <a:avLst/>
          </a:prstGeom>
        </p:spPr>
        <p:txBody>
          <a:bodyPr vert="horz" lIns="91440" tIns="45720" rIns="91440" bIns="45720" rtlCol="0">
            <a:normAutofit fontScale="47500" lnSpcReduction="20000"/>
          </a:bodyPr>
          <a:lstStyle/>
          <a:p>
            <a:pPr marL="457200" indent="-457200">
              <a:spcBef>
                <a:spcPts val="1000"/>
              </a:spcBef>
              <a:buClr>
                <a:schemeClr val="bg2">
                  <a:lumMod val="40000"/>
                  <a:lumOff val="60000"/>
                </a:schemeClr>
              </a:buClr>
              <a:buSzPct val="80000"/>
              <a:buFont typeface="Wingdings 3" charset="2"/>
              <a:buChar char=""/>
            </a:pPr>
            <a:endParaRPr lang="en-US" sz="2000">
              <a:solidFill>
                <a:srgbClr val="EBEBEB"/>
              </a:solidFill>
              <a:latin typeface="+mj-lt"/>
              <a:ea typeface="+mj-ea"/>
              <a:cs typeface="+mj-cs"/>
            </a:endParaRPr>
          </a:p>
          <a:p>
            <a:pPr>
              <a:spcBef>
                <a:spcPts val="1000"/>
              </a:spcBef>
              <a:buClr>
                <a:schemeClr val="bg2">
                  <a:lumMod val="40000"/>
                  <a:lumOff val="60000"/>
                </a:schemeClr>
              </a:buClr>
              <a:buSzPct val="80000"/>
            </a:pPr>
            <a:r>
              <a:rPr lang="en-US" sz="5100">
                <a:solidFill>
                  <a:srgbClr val="EBEBEB"/>
                </a:solidFill>
                <a:latin typeface="+mj-lt"/>
                <a:ea typeface="+mj-ea"/>
                <a:cs typeface="+mj-cs"/>
              </a:rPr>
              <a:t>Necessary changes that          will or will not be applied to :</a:t>
            </a:r>
          </a:p>
          <a:p>
            <a:pPr>
              <a:spcBef>
                <a:spcPts val="1000"/>
              </a:spcBef>
              <a:buClr>
                <a:schemeClr val="bg2">
                  <a:lumMod val="40000"/>
                  <a:lumOff val="60000"/>
                </a:schemeClr>
              </a:buClr>
              <a:buSzPct val="80000"/>
            </a:pPr>
            <a:r>
              <a:rPr lang="en-US" sz="5100">
                <a:solidFill>
                  <a:srgbClr val="EBEBEB"/>
                </a:solidFill>
                <a:latin typeface="+mj-lt"/>
                <a:ea typeface="+mj-ea"/>
                <a:cs typeface="+mj-cs"/>
              </a:rPr>
              <a:t>- UK drivers working for a UK haulage company</a:t>
            </a:r>
          </a:p>
          <a:p>
            <a:pPr>
              <a:spcBef>
                <a:spcPts val="1000"/>
              </a:spcBef>
              <a:buClr>
                <a:schemeClr val="bg2">
                  <a:lumMod val="40000"/>
                  <a:lumOff val="60000"/>
                </a:schemeClr>
              </a:buClr>
              <a:buSzPct val="80000"/>
            </a:pPr>
            <a:r>
              <a:rPr lang="en-US" sz="5100">
                <a:solidFill>
                  <a:srgbClr val="EBEBEB"/>
                </a:solidFill>
                <a:latin typeface="+mj-lt"/>
                <a:ea typeface="+mj-ea"/>
                <a:cs typeface="+mj-cs"/>
              </a:rPr>
              <a:t>- UK drivers working for a UK operator</a:t>
            </a:r>
          </a:p>
          <a:p>
            <a:pPr>
              <a:spcBef>
                <a:spcPts val="1000"/>
              </a:spcBef>
              <a:buClr>
                <a:schemeClr val="bg2">
                  <a:lumMod val="40000"/>
                  <a:lumOff val="60000"/>
                </a:schemeClr>
              </a:buClr>
              <a:buSzPct val="80000"/>
            </a:pPr>
            <a:r>
              <a:rPr lang="en-US" sz="5100">
                <a:solidFill>
                  <a:srgbClr val="EBEBEB"/>
                </a:solidFill>
                <a:latin typeface="+mj-lt"/>
                <a:ea typeface="+mj-ea"/>
                <a:cs typeface="+mj-cs"/>
              </a:rPr>
              <a:t>- UK drivers working for an EU haulage company</a:t>
            </a:r>
          </a:p>
          <a:p>
            <a:pPr marL="457200" indent="-457200">
              <a:spcBef>
                <a:spcPts val="1000"/>
              </a:spcBef>
              <a:buClr>
                <a:schemeClr val="bg2">
                  <a:lumMod val="40000"/>
                  <a:lumOff val="60000"/>
                </a:schemeClr>
              </a:buClr>
              <a:buSzPct val="80000"/>
              <a:buFont typeface="Wingdings 3" charset="2"/>
              <a:buChar char=""/>
            </a:pPr>
            <a:endParaRPr lang="en-US" sz="2600">
              <a:solidFill>
                <a:srgbClr val="EBEBEB"/>
              </a:solidFill>
              <a:latin typeface="+mj-lt"/>
              <a:ea typeface="+mj-ea"/>
              <a:cs typeface="+mj-cs"/>
            </a:endParaRPr>
          </a:p>
          <a:p>
            <a:pPr marL="457200" indent="-457200">
              <a:spcBef>
                <a:spcPts val="1000"/>
              </a:spcBef>
              <a:buClr>
                <a:schemeClr val="bg2">
                  <a:lumMod val="40000"/>
                  <a:lumOff val="60000"/>
                </a:schemeClr>
              </a:buClr>
              <a:buSzPct val="80000"/>
              <a:buFont typeface="Wingdings 3" charset="2"/>
              <a:buChar char=""/>
            </a:pPr>
            <a:endParaRPr lang="en-US" sz="3200">
              <a:solidFill>
                <a:srgbClr val="EBEBEB"/>
              </a:solidFill>
              <a:latin typeface="+mj-lt"/>
              <a:ea typeface="+mj-ea"/>
              <a:cs typeface="+mj-cs"/>
            </a:endParaRPr>
          </a:p>
          <a:p>
            <a:pPr marL="457200" indent="-45720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p:txBody>
      </p:sp>
      <p:pic>
        <p:nvPicPr>
          <p:cNvPr id="5" name="Picture 4">
            <a:extLst>
              <a:ext uri="{FF2B5EF4-FFF2-40B4-BE49-F238E27FC236}">
                <a16:creationId xmlns:a16="http://schemas.microsoft.com/office/drawing/2014/main" id="{2C0994F9-740C-304F-9A7A-A1A892980630}"/>
              </a:ext>
            </a:extLst>
          </p:cNvPr>
          <p:cNvPicPr>
            <a:picLocks noChangeAspect="1"/>
          </p:cNvPicPr>
          <p:nvPr/>
        </p:nvPicPr>
        <p:blipFill>
          <a:blip r:embed="rId3"/>
          <a:stretch>
            <a:fillRect/>
          </a:stretch>
        </p:blipFill>
        <p:spPr>
          <a:xfrm>
            <a:off x="5955986" y="1618663"/>
            <a:ext cx="4083967" cy="4483691"/>
          </a:xfrm>
          <a:prstGeom prst="rect">
            <a:avLst/>
          </a:prstGeom>
          <a:ln>
            <a:solidFill>
              <a:schemeClr val="tx1"/>
            </a:solidFill>
          </a:ln>
        </p:spPr>
      </p:pic>
    </p:spTree>
    <p:extLst>
      <p:ext uri="{BB962C8B-B14F-4D97-AF65-F5344CB8AC3E}">
        <p14:creationId xmlns:p14="http://schemas.microsoft.com/office/powerpoint/2010/main" val="1732198983"/>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B2B0E-3FF2-AB42-9F93-4E3AFD84DA67}"/>
              </a:ext>
            </a:extLst>
          </p:cNvPr>
          <p:cNvSpPr>
            <a:spLocks noGrp="1"/>
          </p:cNvSpPr>
          <p:nvPr>
            <p:ph type="title"/>
          </p:nvPr>
        </p:nvSpPr>
        <p:spPr>
          <a:xfrm>
            <a:off x="5224006" y="629266"/>
            <a:ext cx="4985469" cy="1469878"/>
          </a:xfrm>
        </p:spPr>
        <p:txBody>
          <a:bodyPr vert="horz" lIns="91440" tIns="45720" rIns="91440" bIns="45720" rtlCol="0" anchor="t">
            <a:normAutofit/>
          </a:bodyPr>
          <a:lstStyle/>
          <a:p>
            <a:r>
              <a:rPr lang="en-US" b="0" i="0" kern="1200">
                <a:solidFill>
                  <a:schemeClr val="tx2"/>
                </a:solidFill>
                <a:latin typeface="+mj-lt"/>
                <a:ea typeface="+mj-ea"/>
                <a:cs typeface="+mj-cs"/>
              </a:rPr>
              <a:t>INTERNATIONAL DRIVING PERMITS</a:t>
            </a:r>
          </a:p>
        </p:txBody>
      </p:sp>
      <p:pic>
        <p:nvPicPr>
          <p:cNvPr id="4" name="Picture 3">
            <a:extLst>
              <a:ext uri="{FF2B5EF4-FFF2-40B4-BE49-F238E27FC236}">
                <a16:creationId xmlns:a16="http://schemas.microsoft.com/office/drawing/2014/main" id="{DD0911CB-5535-7445-8A3B-816C65064F8F}"/>
              </a:ext>
            </a:extLst>
          </p:cNvPr>
          <p:cNvPicPr>
            <a:picLocks noChangeAspect="1"/>
          </p:cNvPicPr>
          <p:nvPr/>
        </p:nvPicPr>
        <p:blipFill>
          <a:blip r:embed="rId4"/>
          <a:stretch>
            <a:fillRect/>
          </a:stretch>
        </p:blipFill>
        <p:spPr>
          <a:xfrm>
            <a:off x="912931" y="691763"/>
            <a:ext cx="3709054" cy="5556636"/>
          </a:xfrm>
          <a:prstGeom prst="rect">
            <a:avLst/>
          </a:prstGeom>
          <a:effectLst>
            <a:outerShdw blurRad="50800" dist="38100" dir="5400000" algn="t" rotWithShape="0">
              <a:prstClr val="black">
                <a:alpha val="43000"/>
              </a:prstClr>
            </a:outerShdw>
          </a:effectLst>
        </p:spPr>
      </p:pic>
      <p:sp>
        <p:nvSpPr>
          <p:cNvPr id="6" name="TextBox 5">
            <a:extLst>
              <a:ext uri="{FF2B5EF4-FFF2-40B4-BE49-F238E27FC236}">
                <a16:creationId xmlns:a16="http://schemas.microsoft.com/office/drawing/2014/main" id="{FEC5A0D9-9C35-DD4D-A901-E0D6C7B4D638}"/>
              </a:ext>
            </a:extLst>
          </p:cNvPr>
          <p:cNvSpPr txBox="1"/>
          <p:nvPr/>
        </p:nvSpPr>
        <p:spPr>
          <a:xfrm>
            <a:off x="5588000" y="2298700"/>
            <a:ext cx="4621475" cy="2934137"/>
          </a:xfrm>
          <a:prstGeom prst="rect">
            <a:avLst/>
          </a:prstGeom>
          <a:noFill/>
        </p:spPr>
        <p:txBody>
          <a:bodyPr wrap="square" rtlCol="0">
            <a:spAutoFit/>
          </a:bodyPr>
          <a:lstStyle/>
          <a:p>
            <a:pPr>
              <a:spcBef>
                <a:spcPts val="1000"/>
              </a:spcBef>
              <a:buClr>
                <a:schemeClr val="bg2">
                  <a:lumMod val="40000"/>
                  <a:lumOff val="60000"/>
                </a:schemeClr>
              </a:buClr>
              <a:buSzPct val="80000"/>
            </a:pPr>
            <a:r>
              <a:rPr lang="en-US" sz="2800"/>
              <a:t>- UK photocard </a:t>
            </a:r>
            <a:r>
              <a:rPr lang="en-US" sz="2800" err="1"/>
              <a:t>licence</a:t>
            </a:r>
            <a:r>
              <a:rPr lang="en-US" sz="2800"/>
              <a:t> validity</a:t>
            </a:r>
          </a:p>
          <a:p>
            <a:pPr>
              <a:spcBef>
                <a:spcPts val="1000"/>
              </a:spcBef>
              <a:buClr>
                <a:schemeClr val="bg2">
                  <a:lumMod val="40000"/>
                  <a:lumOff val="60000"/>
                </a:schemeClr>
              </a:buClr>
              <a:buSzPct val="80000"/>
            </a:pPr>
            <a:r>
              <a:rPr lang="en-US" sz="2800"/>
              <a:t>- Types of IDP</a:t>
            </a:r>
          </a:p>
          <a:p>
            <a:pPr>
              <a:spcBef>
                <a:spcPts val="1000"/>
              </a:spcBef>
              <a:buClr>
                <a:schemeClr val="bg2">
                  <a:lumMod val="40000"/>
                  <a:lumOff val="60000"/>
                </a:schemeClr>
              </a:buClr>
              <a:buSzPct val="80000"/>
            </a:pPr>
            <a:r>
              <a:rPr lang="en-US" sz="2800"/>
              <a:t>- Type of IDP that is required for different countries</a:t>
            </a:r>
          </a:p>
        </p:txBody>
      </p:sp>
    </p:spTree>
    <p:extLst>
      <p:ext uri="{BB962C8B-B14F-4D97-AF65-F5344CB8AC3E}">
        <p14:creationId xmlns:p14="http://schemas.microsoft.com/office/powerpoint/2010/main" val="39947685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E55F6-E984-AE4F-96FF-1B07CF1A00FD}"/>
              </a:ext>
            </a:extLst>
          </p:cNvPr>
          <p:cNvSpPr>
            <a:spLocks noGrp="1"/>
          </p:cNvSpPr>
          <p:nvPr>
            <p:ph type="title"/>
          </p:nvPr>
        </p:nvSpPr>
        <p:spPr>
          <a:xfrm>
            <a:off x="646111" y="452718"/>
            <a:ext cx="9404723" cy="1078370"/>
          </a:xfrm>
        </p:spPr>
        <p:txBody>
          <a:bodyPr/>
          <a:lstStyle/>
          <a:p>
            <a:pPr algn="ctr"/>
            <a:r>
              <a:rPr lang="en-US" sz="2800" dirty="0"/>
              <a:t>References</a:t>
            </a:r>
          </a:p>
        </p:txBody>
      </p:sp>
      <p:sp>
        <p:nvSpPr>
          <p:cNvPr id="3" name="Content Placeholder 2">
            <a:extLst>
              <a:ext uri="{FF2B5EF4-FFF2-40B4-BE49-F238E27FC236}">
                <a16:creationId xmlns:a16="http://schemas.microsoft.com/office/drawing/2014/main" id="{B83E6A35-4F21-E343-955E-0FA04F3F3B93}"/>
              </a:ext>
            </a:extLst>
          </p:cNvPr>
          <p:cNvSpPr>
            <a:spLocks noGrp="1"/>
          </p:cNvSpPr>
          <p:nvPr>
            <p:ph idx="1"/>
          </p:nvPr>
        </p:nvSpPr>
        <p:spPr/>
        <p:txBody>
          <a:bodyPr>
            <a:normAutofit fontScale="47500" lnSpcReduction="20000"/>
          </a:bodyPr>
          <a:lstStyle/>
          <a:p>
            <a:endParaRPr lang="en-GB" dirty="0"/>
          </a:p>
          <a:p>
            <a:r>
              <a:rPr lang="en-GB" dirty="0"/>
              <a:t>Bird, W., 2019. How to get an International Driving Permit (and do you even need one?!) 2019 update. </a:t>
            </a:r>
            <a:r>
              <a:rPr lang="en-GB" i="1" dirty="0"/>
              <a:t>Wandering Bird</a:t>
            </a:r>
            <a:r>
              <a:rPr lang="en-GB" dirty="0"/>
              <a:t>. Available at: &lt;https://</a:t>
            </a:r>
            <a:r>
              <a:rPr lang="en-GB" dirty="0" err="1"/>
              <a:t>www.wandering-bird.com</a:t>
            </a:r>
            <a:r>
              <a:rPr lang="en-GB" dirty="0"/>
              <a:t>/how-to-get-an-international-driving-permit/&gt; [Accessed 1 Dec. 2019].</a:t>
            </a:r>
          </a:p>
          <a:p>
            <a:r>
              <a:rPr lang="en-GB" dirty="0" err="1"/>
              <a:t>Kuenssberg</a:t>
            </a:r>
            <a:r>
              <a:rPr lang="en-GB" dirty="0"/>
              <a:t>, L., 2018. UK driving licence ‘may not be valid in EU’. </a:t>
            </a:r>
            <a:r>
              <a:rPr lang="en-GB" i="1" dirty="0"/>
              <a:t>BBC News</a:t>
            </a:r>
            <a:r>
              <a:rPr lang="en-GB" dirty="0"/>
              <a:t>. [online] 13 Sep. Available at: &lt;https://</a:t>
            </a:r>
            <a:r>
              <a:rPr lang="en-GB" dirty="0" err="1"/>
              <a:t>www.bbc.com</a:t>
            </a:r>
            <a:r>
              <a:rPr lang="en-GB" dirty="0"/>
              <a:t>/news/uk-politics-45512152&gt; [Accessed 29 Oct. 2019].</a:t>
            </a:r>
          </a:p>
          <a:p>
            <a:r>
              <a:rPr lang="en-GB" dirty="0"/>
              <a:t>Logistics, L., UK, 2019. </a:t>
            </a:r>
            <a:r>
              <a:rPr lang="en-GB" i="1" dirty="0"/>
              <a:t>Road haulage permits post-Brexit The Freight Transport </a:t>
            </a:r>
            <a:r>
              <a:rPr lang="en-GB" i="1" dirty="0" err="1"/>
              <a:t>Association.pdf</a:t>
            </a:r>
            <a:r>
              <a:rPr lang="en-GB" dirty="0"/>
              <a:t>. [online] Available at: &lt;http://</a:t>
            </a:r>
            <a:r>
              <a:rPr lang="en-GB" dirty="0" err="1"/>
              <a:t>senedd.assembly.wales</a:t>
            </a:r>
            <a:r>
              <a:rPr lang="en-GB" dirty="0"/>
              <a:t>/documents/s79575/Road%20haulage%20permits%20post-Brexit%20The%20Freight%20Transport%20Association.pdf&gt; [Accessed 1 Dec. 2019].</a:t>
            </a:r>
          </a:p>
          <a:p>
            <a:r>
              <a:rPr lang="en-GB" dirty="0"/>
              <a:t>Network, F., 2019. </a:t>
            </a:r>
            <a:r>
              <a:rPr lang="en-GB" i="1" dirty="0"/>
              <a:t>How Will Driving In Europe Change After Brexit?</a:t>
            </a:r>
            <a:r>
              <a:rPr lang="en-GB" dirty="0"/>
              <a:t> [online] Forces Network. Available at: &lt;https://</a:t>
            </a:r>
            <a:r>
              <a:rPr lang="en-GB" dirty="0" err="1"/>
              <a:t>www.forces.net</a:t>
            </a:r>
            <a:r>
              <a:rPr lang="en-GB" dirty="0"/>
              <a:t>/</a:t>
            </a:r>
            <a:r>
              <a:rPr lang="en-GB" dirty="0" err="1"/>
              <a:t>brexit</a:t>
            </a:r>
            <a:r>
              <a:rPr lang="en-GB" dirty="0"/>
              <a:t>/how-will-driving-</a:t>
            </a:r>
            <a:r>
              <a:rPr lang="en-GB" dirty="0" err="1"/>
              <a:t>europe</a:t>
            </a:r>
            <a:r>
              <a:rPr lang="en-GB" dirty="0"/>
              <a:t>-change-after-</a:t>
            </a:r>
            <a:r>
              <a:rPr lang="en-GB" dirty="0" err="1"/>
              <a:t>brexit</a:t>
            </a:r>
            <a:r>
              <a:rPr lang="en-GB" dirty="0"/>
              <a:t>&gt; [Accessed 29 Oct. 2019].</a:t>
            </a:r>
          </a:p>
          <a:p>
            <a:r>
              <a:rPr lang="en-GB" dirty="0"/>
              <a:t>UK, G., 2019a. </a:t>
            </a:r>
            <a:r>
              <a:rPr lang="en-GB" i="1" dirty="0"/>
              <a:t>apply-</a:t>
            </a:r>
            <a:r>
              <a:rPr lang="en-GB" i="1" dirty="0" err="1"/>
              <a:t>ecmt</a:t>
            </a:r>
            <a:r>
              <a:rPr lang="en-GB" i="1" dirty="0"/>
              <a:t>-international-removal-</a:t>
            </a:r>
            <a:r>
              <a:rPr lang="en-GB" i="1" dirty="0" err="1"/>
              <a:t>permit.pdf</a:t>
            </a:r>
            <a:r>
              <a:rPr lang="en-GB" dirty="0"/>
              <a:t>. [online] Available at: &lt;https://</a:t>
            </a:r>
            <a:r>
              <a:rPr lang="en-GB" dirty="0" err="1"/>
              <a:t>assets.publishing.service.gov.uk</a:t>
            </a:r>
            <a:r>
              <a:rPr lang="en-GB" dirty="0"/>
              <a:t>/government/uploads/system/uploads/</a:t>
            </a:r>
            <a:r>
              <a:rPr lang="en-GB" dirty="0" err="1"/>
              <a:t>attachment_data</a:t>
            </a:r>
            <a:r>
              <a:rPr lang="en-GB" dirty="0"/>
              <a:t>/file/768208/apply-</a:t>
            </a:r>
            <a:r>
              <a:rPr lang="en-GB" dirty="0" err="1"/>
              <a:t>ecmt</a:t>
            </a:r>
            <a:r>
              <a:rPr lang="en-GB" dirty="0"/>
              <a:t>-international-removal-</a:t>
            </a:r>
            <a:r>
              <a:rPr lang="en-GB" dirty="0" err="1"/>
              <a:t>permit.pdf</a:t>
            </a:r>
            <a:r>
              <a:rPr lang="en-GB" dirty="0"/>
              <a:t>&gt; [Accessed 1 Dec. 2019].</a:t>
            </a:r>
          </a:p>
          <a:p>
            <a:r>
              <a:rPr lang="en-GB" dirty="0"/>
              <a:t>UK, G., 2019b. </a:t>
            </a:r>
            <a:r>
              <a:rPr lang="en-GB" i="1" dirty="0"/>
              <a:t>Drive in the EU after Brexit: lorry and goods vehicle drivers</a:t>
            </a:r>
            <a:r>
              <a:rPr lang="en-GB" dirty="0"/>
              <a:t>. [online] GOV.UK. Available at: &lt;https://</a:t>
            </a:r>
            <a:r>
              <a:rPr lang="en-GB" dirty="0" err="1"/>
              <a:t>www.gov.uk</a:t>
            </a:r>
            <a:r>
              <a:rPr lang="en-GB" dirty="0"/>
              <a:t>/guidance/prepare-to-drive-in-the-eu-after-brexit-lorry-and-goods-vehicle-drivers&gt; [Accessed 13 Nov. 2019].</a:t>
            </a:r>
          </a:p>
          <a:p>
            <a:r>
              <a:rPr lang="en-GB" dirty="0"/>
              <a:t>UK, G., 2019c. </a:t>
            </a:r>
            <a:r>
              <a:rPr lang="en-GB" i="1" dirty="0"/>
              <a:t>Transporting goods between the UK and EU in a no-deal Brexit: guidance for hauliers</a:t>
            </a:r>
            <a:r>
              <a:rPr lang="en-GB" dirty="0"/>
              <a:t>. [online] GOV.UK. Available at: &lt;https://</a:t>
            </a:r>
            <a:r>
              <a:rPr lang="en-GB" dirty="0" err="1"/>
              <a:t>www.gov.uk</a:t>
            </a:r>
            <a:r>
              <a:rPr lang="en-GB" dirty="0"/>
              <a:t>/guidance/transporting-goods-between-the-uk-and-eu-in-a-no-deal-brexit-guidance-for-hauliers&gt; [Accessed 29 Oct. 2019].</a:t>
            </a:r>
          </a:p>
          <a:p>
            <a:r>
              <a:rPr lang="en-GB" dirty="0"/>
              <a:t>UK Ltd, A., 2019. </a:t>
            </a:r>
            <a:r>
              <a:rPr lang="en-GB" i="1" dirty="0" err="1"/>
              <a:t>Agetur</a:t>
            </a:r>
            <a:r>
              <a:rPr lang="en-GB" i="1" dirty="0"/>
              <a:t> UK Ltd - Civil Engineers to the Housebuilding Trade</a:t>
            </a:r>
            <a:r>
              <a:rPr lang="en-GB" dirty="0"/>
              <a:t>. [online] Available at: &lt;http://</a:t>
            </a:r>
            <a:r>
              <a:rPr lang="en-GB" dirty="0" err="1"/>
              <a:t>agetur.vemsites.co.uk</a:t>
            </a:r>
            <a:r>
              <a:rPr lang="en-GB" dirty="0"/>
              <a:t>/</a:t>
            </a:r>
            <a:r>
              <a:rPr lang="en-GB" dirty="0" err="1"/>
              <a:t>awards.html</a:t>
            </a:r>
            <a:r>
              <a:rPr lang="en-GB" dirty="0"/>
              <a:t>&gt; [Accessed 1 Dec. 2019].</a:t>
            </a:r>
          </a:p>
          <a:p>
            <a:r>
              <a:rPr lang="en-GB" i="1" dirty="0"/>
              <a:t>YouTube - No Deal Brexit</a:t>
            </a:r>
            <a:r>
              <a:rPr lang="en-GB" dirty="0"/>
              <a:t>. 2019. Directed by S. News. Available at: &lt;https://</a:t>
            </a:r>
            <a:r>
              <a:rPr lang="en-GB" dirty="0" err="1"/>
              <a:t>www.youtube.com</a:t>
            </a:r>
            <a:r>
              <a:rPr lang="en-GB" dirty="0"/>
              <a:t>/</a:t>
            </a:r>
            <a:r>
              <a:rPr lang="en-GB" dirty="0" err="1"/>
              <a:t>watch?v</a:t>
            </a:r>
            <a:r>
              <a:rPr lang="en-GB" dirty="0"/>
              <a:t>=</a:t>
            </a:r>
            <a:r>
              <a:rPr lang="en-GB" dirty="0" err="1"/>
              <a:t>MAnfhCPGrTc</a:t>
            </a:r>
            <a:r>
              <a:rPr lang="en-GB" dirty="0"/>
              <a:t>&gt; [Accessed 14 Nov. 2019].</a:t>
            </a:r>
          </a:p>
          <a:p>
            <a:endParaRPr lang="en-US" dirty="0"/>
          </a:p>
        </p:txBody>
      </p:sp>
    </p:spTree>
    <p:extLst>
      <p:ext uri="{BB962C8B-B14F-4D97-AF65-F5344CB8AC3E}">
        <p14:creationId xmlns:p14="http://schemas.microsoft.com/office/powerpoint/2010/main" val="30303631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150</TotalTime>
  <Words>2365</Words>
  <Application>Microsoft Office PowerPoint</Application>
  <PresentationFormat>Widescreen</PresentationFormat>
  <Paragraphs>170</Paragraphs>
  <Slides>12</Slides>
  <Notes>12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 3</vt:lpstr>
      <vt:lpstr>Ion</vt:lpstr>
      <vt:lpstr>HOW A NO INTERIM DEAL WILL EFFECT ROAD HAULAGE LICENSING &amp; DOCUMENTATION  by Chris Ashmead </vt:lpstr>
      <vt:lpstr>PowerPoint Presentation</vt:lpstr>
      <vt:lpstr>PowerPoint Presentation</vt:lpstr>
      <vt:lpstr>  COMMUNITY LICENSING</vt:lpstr>
      <vt:lpstr>ECMT PERMITS</vt:lpstr>
      <vt:lpstr>PowerPoint Presentation</vt:lpstr>
      <vt:lpstr>GREEN CARDS</vt:lpstr>
      <vt:lpstr>VEHICLE DOCUMENTATION</vt:lpstr>
      <vt:lpstr>  TRAILER REGISTRATION    PLATES AND PAPERS</vt:lpstr>
      <vt:lpstr>UK DRIVERS CPC</vt:lpstr>
      <vt:lpstr>INTERNATIONAL DRIVING PERMITS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A NO INTERIM DEAL WILL AFFECT ROAD HAULAGE LICENSING &amp; DOCUMENTATION  by Chris Ashmead </dc:title>
  <dc:creator>Christopher Ashmead (1902167)</dc:creator>
  <cp:lastModifiedBy>oem</cp:lastModifiedBy>
  <cp:revision>7</cp:revision>
  <dcterms:created xsi:type="dcterms:W3CDTF">2019-12-01T12:07:01Z</dcterms:created>
  <dcterms:modified xsi:type="dcterms:W3CDTF">2019-12-06T14:57:59Z</dcterms:modified>
</cp:coreProperties>
</file>