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diagrams/_rels/data1.xml.rels><?xml version="1.0" encoding="UTF-8" standalone="yes"?>
<Relationships xmlns="http://schemas.openxmlformats.org/package/2006/relationships"><Relationship Id="rId3" Type="http://schemas.openxmlformats.org/officeDocument/2006/relationships/image" Target="../media/image4.svg" /><Relationship Id="rId2" Type="http://schemas.openxmlformats.org/officeDocument/2006/relationships/image" Target="../media/image3.svg" /><Relationship Id="rId1" Type="http://schemas.openxmlformats.org/officeDocument/2006/relationships/image" Target="../media/image2.svg" /><Relationship Id="rId4" Type="http://schemas.openxmlformats.org/officeDocument/2006/relationships/image" Target="../media/image5.svg" /></Relationships>
</file>

<file path=ppt/diagrams/_rels/data2.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8.svg" /><Relationship Id="rId1" Type="http://schemas.openxmlformats.org/officeDocument/2006/relationships/image" Target="../media/image7.svg" /></Relationships>
</file>

<file path=ppt/diagrams/_rels/data3.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9.svg" /><Relationship Id="rId1" Type="http://schemas.openxmlformats.org/officeDocument/2006/relationships/image" Target="../media/image3.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 /><Relationship Id="rId2" Type="http://schemas.openxmlformats.org/officeDocument/2006/relationships/image" Target="../media/image3.svg" /><Relationship Id="rId1" Type="http://schemas.openxmlformats.org/officeDocument/2006/relationships/image" Target="../media/image2.svg" /><Relationship Id="rId4" Type="http://schemas.openxmlformats.org/officeDocument/2006/relationships/image" Target="../media/image5.svg" /></Relationships>
</file>

<file path=ppt/diagrams/_rels/drawing2.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8.svg" /><Relationship Id="rId1" Type="http://schemas.openxmlformats.org/officeDocument/2006/relationships/image" Target="../media/image7.svg" /></Relationships>
</file>

<file path=ppt/diagrams/_rels/drawing3.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9.svg" /><Relationship Id="rId1" Type="http://schemas.openxmlformats.org/officeDocument/2006/relationships/image" Target="../media/image3.svg" /></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45749B-A98E-47A0-A0C6-DAE15309EFB0}"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5826FA19-6E39-491A-91E8-A426845F2D15}">
      <dgm:prSet/>
      <dgm:spPr/>
      <dgm:t>
        <a:bodyPr/>
        <a:lstStyle/>
        <a:p>
          <a:r>
            <a:rPr lang="en-GB" dirty="0"/>
            <a:t>In 2018, the NHS App was launched to give patients secure access to NHS services including booking appointments, repeating prescriptions, looking at their medical records and more (NHS England, 2022). </a:t>
          </a:r>
          <a:endParaRPr lang="en-US" dirty="0"/>
        </a:p>
      </dgm:t>
    </dgm:pt>
    <dgm:pt modelId="{CD7A478E-CB28-4408-8245-9028DFEBF3B4}" type="parTrans" cxnId="{D525D101-46C2-48C7-87EB-36162A5641E9}">
      <dgm:prSet/>
      <dgm:spPr/>
      <dgm:t>
        <a:bodyPr/>
        <a:lstStyle/>
        <a:p>
          <a:endParaRPr lang="en-US"/>
        </a:p>
      </dgm:t>
    </dgm:pt>
    <dgm:pt modelId="{82BDDCD4-B71E-4FE0-92E6-34580CB2699A}" type="sibTrans" cxnId="{D525D101-46C2-48C7-87EB-36162A5641E9}">
      <dgm:prSet/>
      <dgm:spPr/>
      <dgm:t>
        <a:bodyPr/>
        <a:lstStyle/>
        <a:p>
          <a:endParaRPr lang="en-US"/>
        </a:p>
      </dgm:t>
    </dgm:pt>
    <dgm:pt modelId="{A58F1259-9C41-4CD7-B388-FD7871B4F8D8}">
      <dgm:prSet/>
      <dgm:spPr/>
      <dgm:t>
        <a:bodyPr/>
        <a:lstStyle/>
        <a:p>
          <a:r>
            <a:rPr lang="en-GB"/>
            <a:t>It was created to meet the growing demand for a digital health solution and the need for the workforce. </a:t>
          </a:r>
          <a:endParaRPr lang="en-US"/>
        </a:p>
      </dgm:t>
    </dgm:pt>
    <dgm:pt modelId="{57586E09-CA31-4927-98D6-6546A8384D5B}" type="parTrans" cxnId="{455F150A-A1CA-4CDF-8A9D-7EE2D4054DB9}">
      <dgm:prSet/>
      <dgm:spPr/>
      <dgm:t>
        <a:bodyPr/>
        <a:lstStyle/>
        <a:p>
          <a:endParaRPr lang="en-US"/>
        </a:p>
      </dgm:t>
    </dgm:pt>
    <dgm:pt modelId="{0BFFDF44-6F90-43B9-8FE6-88F6C1355913}" type="sibTrans" cxnId="{455F150A-A1CA-4CDF-8A9D-7EE2D4054DB9}">
      <dgm:prSet/>
      <dgm:spPr/>
      <dgm:t>
        <a:bodyPr/>
        <a:lstStyle/>
        <a:p>
          <a:endParaRPr lang="en-US"/>
        </a:p>
      </dgm:t>
    </dgm:pt>
    <dgm:pt modelId="{741C4BDC-A89A-49E0-8026-E3490E9A225C}">
      <dgm:prSet/>
      <dgm:spPr/>
      <dgm:t>
        <a:bodyPr/>
        <a:lstStyle/>
        <a:p>
          <a:r>
            <a:rPr lang="en-GB"/>
            <a:t>This presentation will review the efforts of the App and the impact on workforce, service delivery, patient experience, and community engagement. </a:t>
          </a:r>
          <a:endParaRPr lang="en-US"/>
        </a:p>
      </dgm:t>
    </dgm:pt>
    <dgm:pt modelId="{137C12B3-EEE0-4CE0-86B1-35DDED4915EE}" type="parTrans" cxnId="{B5F7E4B9-4CAD-48A2-974F-21E92F557108}">
      <dgm:prSet/>
      <dgm:spPr/>
      <dgm:t>
        <a:bodyPr/>
        <a:lstStyle/>
        <a:p>
          <a:endParaRPr lang="en-US"/>
        </a:p>
      </dgm:t>
    </dgm:pt>
    <dgm:pt modelId="{D2879E25-C2DF-49D0-BA0B-FCB540A0995C}" type="sibTrans" cxnId="{B5F7E4B9-4CAD-48A2-974F-21E92F557108}">
      <dgm:prSet/>
      <dgm:spPr/>
      <dgm:t>
        <a:bodyPr/>
        <a:lstStyle/>
        <a:p>
          <a:endParaRPr lang="en-US"/>
        </a:p>
      </dgm:t>
    </dgm:pt>
    <dgm:pt modelId="{0416A586-B2A7-41DB-B77C-A4D0AF1FF24E}">
      <dgm:prSet/>
      <dgm:spPr/>
      <dgm:t>
        <a:bodyPr/>
        <a:lstStyle/>
        <a:p>
          <a:r>
            <a:rPr lang="en-GB"/>
            <a:t>The NHS App is in line with national plans such as A Plan for Digital Health and Social Care (DHSC, 2022) and the What Good Looks Like Framework (Lawrence, 2025).</a:t>
          </a:r>
          <a:endParaRPr lang="en-US"/>
        </a:p>
      </dgm:t>
    </dgm:pt>
    <dgm:pt modelId="{7F89A923-0388-4C96-AB49-F3618C28C6AF}" type="parTrans" cxnId="{0300E9D8-442F-4529-B635-C53770EED2FC}">
      <dgm:prSet/>
      <dgm:spPr/>
      <dgm:t>
        <a:bodyPr/>
        <a:lstStyle/>
        <a:p>
          <a:endParaRPr lang="en-US"/>
        </a:p>
      </dgm:t>
    </dgm:pt>
    <dgm:pt modelId="{C6A1D5A8-9524-4D63-BC38-BC6801067839}" type="sibTrans" cxnId="{0300E9D8-442F-4529-B635-C53770EED2FC}">
      <dgm:prSet/>
      <dgm:spPr/>
      <dgm:t>
        <a:bodyPr/>
        <a:lstStyle/>
        <a:p>
          <a:endParaRPr lang="en-US"/>
        </a:p>
      </dgm:t>
    </dgm:pt>
    <dgm:pt modelId="{924FC3CF-B2AB-48DA-AC99-027534B30D41}" type="pres">
      <dgm:prSet presAssocID="{8B45749B-A98E-47A0-A0C6-DAE15309EFB0}" presName="root" presStyleCnt="0">
        <dgm:presLayoutVars>
          <dgm:dir/>
          <dgm:resizeHandles val="exact"/>
        </dgm:presLayoutVars>
      </dgm:prSet>
      <dgm:spPr/>
    </dgm:pt>
    <dgm:pt modelId="{CAB8901C-BEA5-4918-8CAE-FB58E6E8DA12}" type="pres">
      <dgm:prSet presAssocID="{8B45749B-A98E-47A0-A0C6-DAE15309EFB0}" presName="container" presStyleCnt="0">
        <dgm:presLayoutVars>
          <dgm:dir/>
          <dgm:resizeHandles val="exact"/>
        </dgm:presLayoutVars>
      </dgm:prSet>
      <dgm:spPr/>
    </dgm:pt>
    <dgm:pt modelId="{0830CB7C-91DD-4823-9363-25843CB1B4B5}" type="pres">
      <dgm:prSet presAssocID="{5826FA19-6E39-491A-91E8-A426845F2D15}" presName="compNode" presStyleCnt="0"/>
      <dgm:spPr/>
    </dgm:pt>
    <dgm:pt modelId="{6D08B077-BD21-4678-8499-6024B0017288}" type="pres">
      <dgm:prSet presAssocID="{5826FA19-6E39-491A-91E8-A426845F2D15}" presName="iconBgRect" presStyleLbl="bgShp" presStyleIdx="0" presStyleCnt="4"/>
      <dgm:spPr/>
    </dgm:pt>
    <dgm:pt modelId="{C55A1BC5-06ED-4F74-965A-5647058B74BE}" type="pres">
      <dgm:prSet presAssocID="{5826FA19-6E39-491A-91E8-A426845F2D1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tor"/>
        </a:ext>
      </dgm:extLst>
    </dgm:pt>
    <dgm:pt modelId="{CD2222A7-20A4-41DA-9BF3-43A06DD0417E}" type="pres">
      <dgm:prSet presAssocID="{5826FA19-6E39-491A-91E8-A426845F2D15}" presName="spaceRect" presStyleCnt="0"/>
      <dgm:spPr/>
    </dgm:pt>
    <dgm:pt modelId="{E68AD4F7-8255-439C-AA49-B8B60AA839EA}" type="pres">
      <dgm:prSet presAssocID="{5826FA19-6E39-491A-91E8-A426845F2D15}" presName="textRect" presStyleLbl="revTx" presStyleIdx="0" presStyleCnt="4">
        <dgm:presLayoutVars>
          <dgm:chMax val="1"/>
          <dgm:chPref val="1"/>
        </dgm:presLayoutVars>
      </dgm:prSet>
      <dgm:spPr/>
    </dgm:pt>
    <dgm:pt modelId="{F7F9EEE1-507D-4AFF-B4E7-257A0EB6D55C}" type="pres">
      <dgm:prSet presAssocID="{82BDDCD4-B71E-4FE0-92E6-34580CB2699A}" presName="sibTrans" presStyleLbl="sibTrans2D1" presStyleIdx="0" presStyleCnt="0"/>
      <dgm:spPr/>
    </dgm:pt>
    <dgm:pt modelId="{E02C3F3B-150C-41A1-AB7E-29F58D4FDA23}" type="pres">
      <dgm:prSet presAssocID="{A58F1259-9C41-4CD7-B388-FD7871B4F8D8}" presName="compNode" presStyleCnt="0"/>
      <dgm:spPr/>
    </dgm:pt>
    <dgm:pt modelId="{41CC667F-1354-43A8-8091-CF7FA44BF70F}" type="pres">
      <dgm:prSet presAssocID="{A58F1259-9C41-4CD7-B388-FD7871B4F8D8}" presName="iconBgRect" presStyleLbl="bgShp" presStyleIdx="1" presStyleCnt="4"/>
      <dgm:spPr/>
    </dgm:pt>
    <dgm:pt modelId="{89A30E94-0838-4A69-A6E5-4D11F9762A44}" type="pres">
      <dgm:prSet presAssocID="{A58F1259-9C41-4CD7-B388-FD7871B4F8D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601E6D91-4C60-4A60-9081-77DBF2921D11}" type="pres">
      <dgm:prSet presAssocID="{A58F1259-9C41-4CD7-B388-FD7871B4F8D8}" presName="spaceRect" presStyleCnt="0"/>
      <dgm:spPr/>
    </dgm:pt>
    <dgm:pt modelId="{E2A6008A-4E1B-4B0D-BDDD-86CC0E39B8F6}" type="pres">
      <dgm:prSet presAssocID="{A58F1259-9C41-4CD7-B388-FD7871B4F8D8}" presName="textRect" presStyleLbl="revTx" presStyleIdx="1" presStyleCnt="4">
        <dgm:presLayoutVars>
          <dgm:chMax val="1"/>
          <dgm:chPref val="1"/>
        </dgm:presLayoutVars>
      </dgm:prSet>
      <dgm:spPr/>
    </dgm:pt>
    <dgm:pt modelId="{798C5830-B338-43C5-8258-88E038B0156E}" type="pres">
      <dgm:prSet presAssocID="{0BFFDF44-6F90-43B9-8FE6-88F6C1355913}" presName="sibTrans" presStyleLbl="sibTrans2D1" presStyleIdx="0" presStyleCnt="0"/>
      <dgm:spPr/>
    </dgm:pt>
    <dgm:pt modelId="{3D37624A-0325-4338-8670-69C7CFBAE2E6}" type="pres">
      <dgm:prSet presAssocID="{741C4BDC-A89A-49E0-8026-E3490E9A225C}" presName="compNode" presStyleCnt="0"/>
      <dgm:spPr/>
    </dgm:pt>
    <dgm:pt modelId="{5F05FD16-83C2-42FF-8BDE-4B3AAF8A4D5A}" type="pres">
      <dgm:prSet presAssocID="{741C4BDC-A89A-49E0-8026-E3490E9A225C}" presName="iconBgRect" presStyleLbl="bgShp" presStyleIdx="2" presStyleCnt="4"/>
      <dgm:spPr/>
    </dgm:pt>
    <dgm:pt modelId="{26A85AA2-6B28-43B0-8E85-D39A5D705EED}" type="pres">
      <dgm:prSet presAssocID="{741C4BDC-A89A-49E0-8026-E3490E9A225C}"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eeting"/>
        </a:ext>
      </dgm:extLst>
    </dgm:pt>
    <dgm:pt modelId="{871F6167-1BC9-4EA6-8EAE-E20334086AD7}" type="pres">
      <dgm:prSet presAssocID="{741C4BDC-A89A-49E0-8026-E3490E9A225C}" presName="spaceRect" presStyleCnt="0"/>
      <dgm:spPr/>
    </dgm:pt>
    <dgm:pt modelId="{F48BA5D4-D97D-4147-94CE-8C61B54E739E}" type="pres">
      <dgm:prSet presAssocID="{741C4BDC-A89A-49E0-8026-E3490E9A225C}" presName="textRect" presStyleLbl="revTx" presStyleIdx="2" presStyleCnt="4">
        <dgm:presLayoutVars>
          <dgm:chMax val="1"/>
          <dgm:chPref val="1"/>
        </dgm:presLayoutVars>
      </dgm:prSet>
      <dgm:spPr/>
    </dgm:pt>
    <dgm:pt modelId="{AFA43961-9C42-4E14-A63A-163653706070}" type="pres">
      <dgm:prSet presAssocID="{D2879E25-C2DF-49D0-BA0B-FCB540A0995C}" presName="sibTrans" presStyleLbl="sibTrans2D1" presStyleIdx="0" presStyleCnt="0"/>
      <dgm:spPr/>
    </dgm:pt>
    <dgm:pt modelId="{96B66211-E015-4C9E-A0BD-FDDD48D382D4}" type="pres">
      <dgm:prSet presAssocID="{0416A586-B2A7-41DB-B77C-A4D0AF1FF24E}" presName="compNode" presStyleCnt="0"/>
      <dgm:spPr/>
    </dgm:pt>
    <dgm:pt modelId="{3CDA3539-D5CA-4A9B-AFCA-BCB64DB48FFE}" type="pres">
      <dgm:prSet presAssocID="{0416A586-B2A7-41DB-B77C-A4D0AF1FF24E}" presName="iconBgRect" presStyleLbl="bgShp" presStyleIdx="3" presStyleCnt="4"/>
      <dgm:spPr/>
    </dgm:pt>
    <dgm:pt modelId="{51A41B22-7DE4-4B2C-BB0C-5E9603611ABA}" type="pres">
      <dgm:prSet presAssocID="{0416A586-B2A7-41DB-B77C-A4D0AF1FF24E}"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A604422C-C5C1-4ED5-A25E-8911EABAF56A}" type="pres">
      <dgm:prSet presAssocID="{0416A586-B2A7-41DB-B77C-A4D0AF1FF24E}" presName="spaceRect" presStyleCnt="0"/>
      <dgm:spPr/>
    </dgm:pt>
    <dgm:pt modelId="{E0C44739-81D9-4DDE-8D71-7C175760FF33}" type="pres">
      <dgm:prSet presAssocID="{0416A586-B2A7-41DB-B77C-A4D0AF1FF24E}" presName="textRect" presStyleLbl="revTx" presStyleIdx="3" presStyleCnt="4">
        <dgm:presLayoutVars>
          <dgm:chMax val="1"/>
          <dgm:chPref val="1"/>
        </dgm:presLayoutVars>
      </dgm:prSet>
      <dgm:spPr/>
    </dgm:pt>
  </dgm:ptLst>
  <dgm:cxnLst>
    <dgm:cxn modelId="{D525D101-46C2-48C7-87EB-36162A5641E9}" srcId="{8B45749B-A98E-47A0-A0C6-DAE15309EFB0}" destId="{5826FA19-6E39-491A-91E8-A426845F2D15}" srcOrd="0" destOrd="0" parTransId="{CD7A478E-CB28-4408-8245-9028DFEBF3B4}" sibTransId="{82BDDCD4-B71E-4FE0-92E6-34580CB2699A}"/>
    <dgm:cxn modelId="{455F150A-A1CA-4CDF-8A9D-7EE2D4054DB9}" srcId="{8B45749B-A98E-47A0-A0C6-DAE15309EFB0}" destId="{A58F1259-9C41-4CD7-B388-FD7871B4F8D8}" srcOrd="1" destOrd="0" parTransId="{57586E09-CA31-4927-98D6-6546A8384D5B}" sibTransId="{0BFFDF44-6F90-43B9-8FE6-88F6C1355913}"/>
    <dgm:cxn modelId="{2D55761A-E338-46D5-B29F-5D91A65E34AA}" type="presOf" srcId="{741C4BDC-A89A-49E0-8026-E3490E9A225C}" destId="{F48BA5D4-D97D-4147-94CE-8C61B54E739E}" srcOrd="0" destOrd="0" presId="urn:microsoft.com/office/officeart/2018/2/layout/IconCircleList"/>
    <dgm:cxn modelId="{D4D61B45-EBEC-4626-8633-2A20B9EBF74F}" type="presOf" srcId="{8B45749B-A98E-47A0-A0C6-DAE15309EFB0}" destId="{924FC3CF-B2AB-48DA-AC99-027534B30D41}" srcOrd="0" destOrd="0" presId="urn:microsoft.com/office/officeart/2018/2/layout/IconCircleList"/>
    <dgm:cxn modelId="{48483B48-7ECC-4F12-A65A-9D1E5EF404D0}" type="presOf" srcId="{5826FA19-6E39-491A-91E8-A426845F2D15}" destId="{E68AD4F7-8255-439C-AA49-B8B60AA839EA}" srcOrd="0" destOrd="0" presId="urn:microsoft.com/office/officeart/2018/2/layout/IconCircleList"/>
    <dgm:cxn modelId="{9B960A7D-A8E2-42F8-B1EA-77AD8E61BA80}" type="presOf" srcId="{82BDDCD4-B71E-4FE0-92E6-34580CB2699A}" destId="{F7F9EEE1-507D-4AFF-B4E7-257A0EB6D55C}" srcOrd="0" destOrd="0" presId="urn:microsoft.com/office/officeart/2018/2/layout/IconCircleList"/>
    <dgm:cxn modelId="{08B91899-6206-4CEC-B988-5D2DA12D0C1F}" type="presOf" srcId="{0416A586-B2A7-41DB-B77C-A4D0AF1FF24E}" destId="{E0C44739-81D9-4DDE-8D71-7C175760FF33}" srcOrd="0" destOrd="0" presId="urn:microsoft.com/office/officeart/2018/2/layout/IconCircleList"/>
    <dgm:cxn modelId="{B5F7E4B9-4CAD-48A2-974F-21E92F557108}" srcId="{8B45749B-A98E-47A0-A0C6-DAE15309EFB0}" destId="{741C4BDC-A89A-49E0-8026-E3490E9A225C}" srcOrd="2" destOrd="0" parTransId="{137C12B3-EEE0-4CE0-86B1-35DDED4915EE}" sibTransId="{D2879E25-C2DF-49D0-BA0B-FCB540A0995C}"/>
    <dgm:cxn modelId="{EDC0B6C8-3C92-42BF-BA8B-1C79603AC659}" type="presOf" srcId="{0BFFDF44-6F90-43B9-8FE6-88F6C1355913}" destId="{798C5830-B338-43C5-8258-88E038B0156E}" srcOrd="0" destOrd="0" presId="urn:microsoft.com/office/officeart/2018/2/layout/IconCircleList"/>
    <dgm:cxn modelId="{A35B5CD2-6C8E-4054-A72E-C1D92604837F}" type="presOf" srcId="{D2879E25-C2DF-49D0-BA0B-FCB540A0995C}" destId="{AFA43961-9C42-4E14-A63A-163653706070}" srcOrd="0" destOrd="0" presId="urn:microsoft.com/office/officeart/2018/2/layout/IconCircleList"/>
    <dgm:cxn modelId="{0300E9D8-442F-4529-B635-C53770EED2FC}" srcId="{8B45749B-A98E-47A0-A0C6-DAE15309EFB0}" destId="{0416A586-B2A7-41DB-B77C-A4D0AF1FF24E}" srcOrd="3" destOrd="0" parTransId="{7F89A923-0388-4C96-AB49-F3618C28C6AF}" sibTransId="{C6A1D5A8-9524-4D63-BC38-BC6801067839}"/>
    <dgm:cxn modelId="{550FE4F2-8D5D-409E-9B0C-48D6B65777DF}" type="presOf" srcId="{A58F1259-9C41-4CD7-B388-FD7871B4F8D8}" destId="{E2A6008A-4E1B-4B0D-BDDD-86CC0E39B8F6}" srcOrd="0" destOrd="0" presId="urn:microsoft.com/office/officeart/2018/2/layout/IconCircleList"/>
    <dgm:cxn modelId="{4CCB3743-6E84-4008-8316-9A4779EE5212}" type="presParOf" srcId="{924FC3CF-B2AB-48DA-AC99-027534B30D41}" destId="{CAB8901C-BEA5-4918-8CAE-FB58E6E8DA12}" srcOrd="0" destOrd="0" presId="urn:microsoft.com/office/officeart/2018/2/layout/IconCircleList"/>
    <dgm:cxn modelId="{B63791B8-D8E1-4B73-A3C6-9620119E8297}" type="presParOf" srcId="{CAB8901C-BEA5-4918-8CAE-FB58E6E8DA12}" destId="{0830CB7C-91DD-4823-9363-25843CB1B4B5}" srcOrd="0" destOrd="0" presId="urn:microsoft.com/office/officeart/2018/2/layout/IconCircleList"/>
    <dgm:cxn modelId="{62B1214A-6C12-44A8-AA80-B99B742A661E}" type="presParOf" srcId="{0830CB7C-91DD-4823-9363-25843CB1B4B5}" destId="{6D08B077-BD21-4678-8499-6024B0017288}" srcOrd="0" destOrd="0" presId="urn:microsoft.com/office/officeart/2018/2/layout/IconCircleList"/>
    <dgm:cxn modelId="{FE9B2E3C-6178-4A6C-89E4-BB57BCA49F98}" type="presParOf" srcId="{0830CB7C-91DD-4823-9363-25843CB1B4B5}" destId="{C55A1BC5-06ED-4F74-965A-5647058B74BE}" srcOrd="1" destOrd="0" presId="urn:microsoft.com/office/officeart/2018/2/layout/IconCircleList"/>
    <dgm:cxn modelId="{95194EDD-A5A5-4D0F-BE81-D5B33B6FF82F}" type="presParOf" srcId="{0830CB7C-91DD-4823-9363-25843CB1B4B5}" destId="{CD2222A7-20A4-41DA-9BF3-43A06DD0417E}" srcOrd="2" destOrd="0" presId="urn:microsoft.com/office/officeart/2018/2/layout/IconCircleList"/>
    <dgm:cxn modelId="{9052C1AC-F87C-482A-8429-AE15516822BA}" type="presParOf" srcId="{0830CB7C-91DD-4823-9363-25843CB1B4B5}" destId="{E68AD4F7-8255-439C-AA49-B8B60AA839EA}" srcOrd="3" destOrd="0" presId="urn:microsoft.com/office/officeart/2018/2/layout/IconCircleList"/>
    <dgm:cxn modelId="{3BD52BBC-8D47-4695-A3C0-8F8770B561D9}" type="presParOf" srcId="{CAB8901C-BEA5-4918-8CAE-FB58E6E8DA12}" destId="{F7F9EEE1-507D-4AFF-B4E7-257A0EB6D55C}" srcOrd="1" destOrd="0" presId="urn:microsoft.com/office/officeart/2018/2/layout/IconCircleList"/>
    <dgm:cxn modelId="{CA12DDD3-25E6-4700-87B0-C8FB1BFBCF79}" type="presParOf" srcId="{CAB8901C-BEA5-4918-8CAE-FB58E6E8DA12}" destId="{E02C3F3B-150C-41A1-AB7E-29F58D4FDA23}" srcOrd="2" destOrd="0" presId="urn:microsoft.com/office/officeart/2018/2/layout/IconCircleList"/>
    <dgm:cxn modelId="{87776538-3B99-424A-9189-28FB9A02BD8C}" type="presParOf" srcId="{E02C3F3B-150C-41A1-AB7E-29F58D4FDA23}" destId="{41CC667F-1354-43A8-8091-CF7FA44BF70F}" srcOrd="0" destOrd="0" presId="urn:microsoft.com/office/officeart/2018/2/layout/IconCircleList"/>
    <dgm:cxn modelId="{04234FB3-9461-4905-9CB4-A0050E646CCE}" type="presParOf" srcId="{E02C3F3B-150C-41A1-AB7E-29F58D4FDA23}" destId="{89A30E94-0838-4A69-A6E5-4D11F9762A44}" srcOrd="1" destOrd="0" presId="urn:microsoft.com/office/officeart/2018/2/layout/IconCircleList"/>
    <dgm:cxn modelId="{E0C851D5-769D-4662-A9CC-CC23ACA095A4}" type="presParOf" srcId="{E02C3F3B-150C-41A1-AB7E-29F58D4FDA23}" destId="{601E6D91-4C60-4A60-9081-77DBF2921D11}" srcOrd="2" destOrd="0" presId="urn:microsoft.com/office/officeart/2018/2/layout/IconCircleList"/>
    <dgm:cxn modelId="{DE9B0F33-FFA7-40B9-A1D0-E710151A3944}" type="presParOf" srcId="{E02C3F3B-150C-41A1-AB7E-29F58D4FDA23}" destId="{E2A6008A-4E1B-4B0D-BDDD-86CC0E39B8F6}" srcOrd="3" destOrd="0" presId="urn:microsoft.com/office/officeart/2018/2/layout/IconCircleList"/>
    <dgm:cxn modelId="{B1A82E82-2B7A-4670-86D3-0373FD4EBC0F}" type="presParOf" srcId="{CAB8901C-BEA5-4918-8CAE-FB58E6E8DA12}" destId="{798C5830-B338-43C5-8258-88E038B0156E}" srcOrd="3" destOrd="0" presId="urn:microsoft.com/office/officeart/2018/2/layout/IconCircleList"/>
    <dgm:cxn modelId="{818A8F75-BB9D-446E-9B18-BA2B9974D82C}" type="presParOf" srcId="{CAB8901C-BEA5-4918-8CAE-FB58E6E8DA12}" destId="{3D37624A-0325-4338-8670-69C7CFBAE2E6}" srcOrd="4" destOrd="0" presId="urn:microsoft.com/office/officeart/2018/2/layout/IconCircleList"/>
    <dgm:cxn modelId="{A4237022-9FC9-4137-A08A-33CAA74EBE8A}" type="presParOf" srcId="{3D37624A-0325-4338-8670-69C7CFBAE2E6}" destId="{5F05FD16-83C2-42FF-8BDE-4B3AAF8A4D5A}" srcOrd="0" destOrd="0" presId="urn:microsoft.com/office/officeart/2018/2/layout/IconCircleList"/>
    <dgm:cxn modelId="{20569C36-D8F7-407F-BAE9-13D209680055}" type="presParOf" srcId="{3D37624A-0325-4338-8670-69C7CFBAE2E6}" destId="{26A85AA2-6B28-43B0-8E85-D39A5D705EED}" srcOrd="1" destOrd="0" presId="urn:microsoft.com/office/officeart/2018/2/layout/IconCircleList"/>
    <dgm:cxn modelId="{31A79565-BC63-4E68-9484-C6260D2D9ECA}" type="presParOf" srcId="{3D37624A-0325-4338-8670-69C7CFBAE2E6}" destId="{871F6167-1BC9-4EA6-8EAE-E20334086AD7}" srcOrd="2" destOrd="0" presId="urn:microsoft.com/office/officeart/2018/2/layout/IconCircleList"/>
    <dgm:cxn modelId="{C5B015B4-E346-42AD-8155-112A0C692647}" type="presParOf" srcId="{3D37624A-0325-4338-8670-69C7CFBAE2E6}" destId="{F48BA5D4-D97D-4147-94CE-8C61B54E739E}" srcOrd="3" destOrd="0" presId="urn:microsoft.com/office/officeart/2018/2/layout/IconCircleList"/>
    <dgm:cxn modelId="{9C0FB131-27F1-4140-B7AB-10B7816EB692}" type="presParOf" srcId="{CAB8901C-BEA5-4918-8CAE-FB58E6E8DA12}" destId="{AFA43961-9C42-4E14-A63A-163653706070}" srcOrd="5" destOrd="0" presId="urn:microsoft.com/office/officeart/2018/2/layout/IconCircleList"/>
    <dgm:cxn modelId="{BB70EB8A-A7A8-4F08-80E9-CE58A890483C}" type="presParOf" srcId="{CAB8901C-BEA5-4918-8CAE-FB58E6E8DA12}" destId="{96B66211-E015-4C9E-A0BD-FDDD48D382D4}" srcOrd="6" destOrd="0" presId="urn:microsoft.com/office/officeart/2018/2/layout/IconCircleList"/>
    <dgm:cxn modelId="{E42B0751-2700-47D6-9449-BC758BB2E116}" type="presParOf" srcId="{96B66211-E015-4C9E-A0BD-FDDD48D382D4}" destId="{3CDA3539-D5CA-4A9B-AFCA-BCB64DB48FFE}" srcOrd="0" destOrd="0" presId="urn:microsoft.com/office/officeart/2018/2/layout/IconCircleList"/>
    <dgm:cxn modelId="{BD901E56-55A7-46CB-A1FA-155A3D5B1A04}" type="presParOf" srcId="{96B66211-E015-4C9E-A0BD-FDDD48D382D4}" destId="{51A41B22-7DE4-4B2C-BB0C-5E9603611ABA}" srcOrd="1" destOrd="0" presId="urn:microsoft.com/office/officeart/2018/2/layout/IconCircleList"/>
    <dgm:cxn modelId="{7D081983-3FE7-4732-A335-0BE2FA8D1765}" type="presParOf" srcId="{96B66211-E015-4C9E-A0BD-FDDD48D382D4}" destId="{A604422C-C5C1-4ED5-A25E-8911EABAF56A}" srcOrd="2" destOrd="0" presId="urn:microsoft.com/office/officeart/2018/2/layout/IconCircleList"/>
    <dgm:cxn modelId="{F15C6669-03E4-4F20-ADE9-B9D3F95DC175}" type="presParOf" srcId="{96B66211-E015-4C9E-A0BD-FDDD48D382D4}" destId="{E0C44739-81D9-4DDE-8D71-7C175760FF3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C70446-0B80-4F9E-84FE-CCE4F2F3513E}"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781793B-680D-42ED-B0FE-A2792B4B6BA1}">
      <dgm:prSet/>
      <dgm:spPr/>
      <dgm:t>
        <a:bodyPr/>
        <a:lstStyle/>
        <a:p>
          <a:pPr>
            <a:defRPr cap="all"/>
          </a:pPr>
          <a:r>
            <a:rPr lang="en-GB"/>
            <a:t>During COVID-19, the NHS App was quickly scaled up to assist in the rollout of vaccinations and remote care (Day, 2023).</a:t>
          </a:r>
          <a:endParaRPr lang="en-US"/>
        </a:p>
      </dgm:t>
    </dgm:pt>
    <dgm:pt modelId="{8B2F43FC-564E-4602-8F61-157C7C258354}" type="parTrans" cxnId="{F55B3D78-0A32-44E5-9415-398946FAA1B7}">
      <dgm:prSet/>
      <dgm:spPr/>
      <dgm:t>
        <a:bodyPr/>
        <a:lstStyle/>
        <a:p>
          <a:endParaRPr lang="en-US"/>
        </a:p>
      </dgm:t>
    </dgm:pt>
    <dgm:pt modelId="{253080E4-981F-4798-A4EA-2B77DA85BDF5}" type="sibTrans" cxnId="{F55B3D78-0A32-44E5-9415-398946FAA1B7}">
      <dgm:prSet/>
      <dgm:spPr/>
      <dgm:t>
        <a:bodyPr/>
        <a:lstStyle/>
        <a:p>
          <a:endParaRPr lang="en-US"/>
        </a:p>
      </dgm:t>
    </dgm:pt>
    <dgm:pt modelId="{1EA276BF-0E15-4E6B-B6A1-008F2BEB07F9}">
      <dgm:prSet/>
      <dgm:spPr/>
      <dgm:t>
        <a:bodyPr/>
        <a:lstStyle/>
        <a:p>
          <a:pPr>
            <a:defRPr cap="all"/>
          </a:pPr>
          <a:r>
            <a:rPr lang="en-GB"/>
            <a:t>There is strong uptake, with more than 30 million users by 2024, according to evaluations (NHS England, 2024).</a:t>
          </a:r>
          <a:endParaRPr lang="en-US"/>
        </a:p>
      </dgm:t>
    </dgm:pt>
    <dgm:pt modelId="{EDA117A8-36EF-4CB3-9271-DE0C4D90BE30}" type="parTrans" cxnId="{546F5C5F-EB9D-4FC8-A09F-07ED19FA3DE1}">
      <dgm:prSet/>
      <dgm:spPr/>
      <dgm:t>
        <a:bodyPr/>
        <a:lstStyle/>
        <a:p>
          <a:endParaRPr lang="en-US"/>
        </a:p>
      </dgm:t>
    </dgm:pt>
    <dgm:pt modelId="{3BF305AB-0650-487A-A2ED-C68DA5A93E03}" type="sibTrans" cxnId="{546F5C5F-EB9D-4FC8-A09F-07ED19FA3DE1}">
      <dgm:prSet/>
      <dgm:spPr/>
      <dgm:t>
        <a:bodyPr/>
        <a:lstStyle/>
        <a:p>
          <a:endParaRPr lang="en-US"/>
        </a:p>
      </dgm:t>
    </dgm:pt>
    <dgm:pt modelId="{455179D8-1BD0-4B65-8957-5B7056CDEEAC}">
      <dgm:prSet/>
      <dgm:spPr/>
      <dgm:t>
        <a:bodyPr/>
        <a:lstStyle/>
        <a:p>
          <a:pPr>
            <a:defRPr cap="all"/>
          </a:pPr>
          <a:r>
            <a:rPr lang="en-GB"/>
            <a:t>There are challenges to be addressed: digital literacy issues, disparities in the region, and the integration of legacy systems (Bradley et al., 2026).</a:t>
          </a:r>
          <a:endParaRPr lang="en-US"/>
        </a:p>
      </dgm:t>
    </dgm:pt>
    <dgm:pt modelId="{982F1E95-F39A-46D0-93DB-4DA36F3C2ADC}" type="parTrans" cxnId="{BF816261-526D-4E14-901A-74197E7F170F}">
      <dgm:prSet/>
      <dgm:spPr/>
      <dgm:t>
        <a:bodyPr/>
        <a:lstStyle/>
        <a:p>
          <a:endParaRPr lang="en-US"/>
        </a:p>
      </dgm:t>
    </dgm:pt>
    <dgm:pt modelId="{2C14C271-94CB-4689-93CB-550A685D8BB6}" type="sibTrans" cxnId="{BF816261-526D-4E14-901A-74197E7F170F}">
      <dgm:prSet/>
      <dgm:spPr/>
      <dgm:t>
        <a:bodyPr/>
        <a:lstStyle/>
        <a:p>
          <a:endParaRPr lang="en-US"/>
        </a:p>
      </dgm:t>
    </dgm:pt>
    <dgm:pt modelId="{73289009-DE61-461F-BBE6-E76002279CCE}" type="pres">
      <dgm:prSet presAssocID="{C1C70446-0B80-4F9E-84FE-CCE4F2F3513E}" presName="root" presStyleCnt="0">
        <dgm:presLayoutVars>
          <dgm:dir/>
          <dgm:resizeHandles val="exact"/>
        </dgm:presLayoutVars>
      </dgm:prSet>
      <dgm:spPr/>
    </dgm:pt>
    <dgm:pt modelId="{B8089C6D-8C4C-4B3C-A764-5BCBB5101FCC}" type="pres">
      <dgm:prSet presAssocID="{3781793B-680D-42ED-B0FE-A2792B4B6BA1}" presName="compNode" presStyleCnt="0"/>
      <dgm:spPr/>
    </dgm:pt>
    <dgm:pt modelId="{AFE7730E-DD03-4E5E-9A76-E0992D4EBC24}" type="pres">
      <dgm:prSet presAssocID="{3781793B-680D-42ED-B0FE-A2792B4B6BA1}" presName="iconBgRect" presStyleLbl="bgShp" presStyleIdx="0" presStyleCnt="3"/>
      <dgm:spPr/>
    </dgm:pt>
    <dgm:pt modelId="{C70AD309-511C-4411-B991-FBAD31A5CF84}" type="pres">
      <dgm:prSet presAssocID="{3781793B-680D-42ED-B0FE-A2792B4B6BA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spital"/>
        </a:ext>
      </dgm:extLst>
    </dgm:pt>
    <dgm:pt modelId="{8721E175-61F4-44FF-AF2C-D7091A710EAA}" type="pres">
      <dgm:prSet presAssocID="{3781793B-680D-42ED-B0FE-A2792B4B6BA1}" presName="spaceRect" presStyleCnt="0"/>
      <dgm:spPr/>
    </dgm:pt>
    <dgm:pt modelId="{F1872E5D-FF02-44F7-A5F3-324255C1E4CD}" type="pres">
      <dgm:prSet presAssocID="{3781793B-680D-42ED-B0FE-A2792B4B6BA1}" presName="textRect" presStyleLbl="revTx" presStyleIdx="0" presStyleCnt="3">
        <dgm:presLayoutVars>
          <dgm:chMax val="1"/>
          <dgm:chPref val="1"/>
        </dgm:presLayoutVars>
      </dgm:prSet>
      <dgm:spPr/>
    </dgm:pt>
    <dgm:pt modelId="{06907901-40BE-4640-A244-6B4A905699E4}" type="pres">
      <dgm:prSet presAssocID="{253080E4-981F-4798-A4EA-2B77DA85BDF5}" presName="sibTrans" presStyleCnt="0"/>
      <dgm:spPr/>
    </dgm:pt>
    <dgm:pt modelId="{11C5BEC2-5343-4F5F-8C1B-0494BF294647}" type="pres">
      <dgm:prSet presAssocID="{1EA276BF-0E15-4E6B-B6A1-008F2BEB07F9}" presName="compNode" presStyleCnt="0"/>
      <dgm:spPr/>
    </dgm:pt>
    <dgm:pt modelId="{067F9EFC-21B0-4BAC-AF30-0C339AA81893}" type="pres">
      <dgm:prSet presAssocID="{1EA276BF-0E15-4E6B-B6A1-008F2BEB07F9}" presName="iconBgRect" presStyleLbl="bgShp" presStyleIdx="1" presStyleCnt="3"/>
      <dgm:spPr/>
    </dgm:pt>
    <dgm:pt modelId="{952681DF-B54F-4203-9227-2AA3AD685ABC}" type="pres">
      <dgm:prSet presAssocID="{1EA276BF-0E15-4E6B-B6A1-008F2BEB07F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dney"/>
        </a:ext>
      </dgm:extLst>
    </dgm:pt>
    <dgm:pt modelId="{2D322FC3-B8A7-4E6E-BBC7-7CD7B42BD7A8}" type="pres">
      <dgm:prSet presAssocID="{1EA276BF-0E15-4E6B-B6A1-008F2BEB07F9}" presName="spaceRect" presStyleCnt="0"/>
      <dgm:spPr/>
    </dgm:pt>
    <dgm:pt modelId="{E8AF91CE-672A-4ED9-B15C-E9F99A46958B}" type="pres">
      <dgm:prSet presAssocID="{1EA276BF-0E15-4E6B-B6A1-008F2BEB07F9}" presName="textRect" presStyleLbl="revTx" presStyleIdx="1" presStyleCnt="3">
        <dgm:presLayoutVars>
          <dgm:chMax val="1"/>
          <dgm:chPref val="1"/>
        </dgm:presLayoutVars>
      </dgm:prSet>
      <dgm:spPr/>
    </dgm:pt>
    <dgm:pt modelId="{D3CA5F8F-4FA0-48AF-80BD-9C01D6CB241E}" type="pres">
      <dgm:prSet presAssocID="{3BF305AB-0650-487A-A2ED-C68DA5A93E03}" presName="sibTrans" presStyleCnt="0"/>
      <dgm:spPr/>
    </dgm:pt>
    <dgm:pt modelId="{167D1DE9-4C52-4D4C-887B-A4FDF68197BD}" type="pres">
      <dgm:prSet presAssocID="{455179D8-1BD0-4B65-8957-5B7056CDEEAC}" presName="compNode" presStyleCnt="0"/>
      <dgm:spPr/>
    </dgm:pt>
    <dgm:pt modelId="{D493854D-8882-402C-A3AA-5CF5ABDF7C5F}" type="pres">
      <dgm:prSet presAssocID="{455179D8-1BD0-4B65-8957-5B7056CDEEAC}" presName="iconBgRect" presStyleLbl="bgShp" presStyleIdx="2" presStyleCnt="3"/>
      <dgm:spPr/>
    </dgm:pt>
    <dgm:pt modelId="{299A0C2C-F622-4FFC-BAD5-6D60E1E5FCF9}" type="pres">
      <dgm:prSet presAssocID="{455179D8-1BD0-4B65-8957-5B7056CDEEA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tor"/>
        </a:ext>
      </dgm:extLst>
    </dgm:pt>
    <dgm:pt modelId="{62662D71-A820-49A0-968C-EE2EBDB87F65}" type="pres">
      <dgm:prSet presAssocID="{455179D8-1BD0-4B65-8957-5B7056CDEEAC}" presName="spaceRect" presStyleCnt="0"/>
      <dgm:spPr/>
    </dgm:pt>
    <dgm:pt modelId="{70A50576-31A8-488E-ACFA-9EED0DAF1152}" type="pres">
      <dgm:prSet presAssocID="{455179D8-1BD0-4B65-8957-5B7056CDEEAC}" presName="textRect" presStyleLbl="revTx" presStyleIdx="2" presStyleCnt="3">
        <dgm:presLayoutVars>
          <dgm:chMax val="1"/>
          <dgm:chPref val="1"/>
        </dgm:presLayoutVars>
      </dgm:prSet>
      <dgm:spPr/>
    </dgm:pt>
  </dgm:ptLst>
  <dgm:cxnLst>
    <dgm:cxn modelId="{E3AF2709-4FC4-4375-8860-AE901104A8B1}" type="presOf" srcId="{455179D8-1BD0-4B65-8957-5B7056CDEEAC}" destId="{70A50576-31A8-488E-ACFA-9EED0DAF1152}" srcOrd="0" destOrd="0" presId="urn:microsoft.com/office/officeart/2018/5/layout/IconCircleLabelList"/>
    <dgm:cxn modelId="{546F5C5F-EB9D-4FC8-A09F-07ED19FA3DE1}" srcId="{C1C70446-0B80-4F9E-84FE-CCE4F2F3513E}" destId="{1EA276BF-0E15-4E6B-B6A1-008F2BEB07F9}" srcOrd="1" destOrd="0" parTransId="{EDA117A8-36EF-4CB3-9271-DE0C4D90BE30}" sibTransId="{3BF305AB-0650-487A-A2ED-C68DA5A93E03}"/>
    <dgm:cxn modelId="{BF816261-526D-4E14-901A-74197E7F170F}" srcId="{C1C70446-0B80-4F9E-84FE-CCE4F2F3513E}" destId="{455179D8-1BD0-4B65-8957-5B7056CDEEAC}" srcOrd="2" destOrd="0" parTransId="{982F1E95-F39A-46D0-93DB-4DA36F3C2ADC}" sibTransId="{2C14C271-94CB-4689-93CB-550A685D8BB6}"/>
    <dgm:cxn modelId="{1A5D2F48-46E9-46FA-B55A-5835D9701E76}" type="presOf" srcId="{1EA276BF-0E15-4E6B-B6A1-008F2BEB07F9}" destId="{E8AF91CE-672A-4ED9-B15C-E9F99A46958B}" srcOrd="0" destOrd="0" presId="urn:microsoft.com/office/officeart/2018/5/layout/IconCircleLabelList"/>
    <dgm:cxn modelId="{F55B3D78-0A32-44E5-9415-398946FAA1B7}" srcId="{C1C70446-0B80-4F9E-84FE-CCE4F2F3513E}" destId="{3781793B-680D-42ED-B0FE-A2792B4B6BA1}" srcOrd="0" destOrd="0" parTransId="{8B2F43FC-564E-4602-8F61-157C7C258354}" sibTransId="{253080E4-981F-4798-A4EA-2B77DA85BDF5}"/>
    <dgm:cxn modelId="{32C3A7A8-2D09-40E1-9E5F-A0828D40EB46}" type="presOf" srcId="{C1C70446-0B80-4F9E-84FE-CCE4F2F3513E}" destId="{73289009-DE61-461F-BBE6-E76002279CCE}" srcOrd="0" destOrd="0" presId="urn:microsoft.com/office/officeart/2018/5/layout/IconCircleLabelList"/>
    <dgm:cxn modelId="{4EFA71C0-896E-4E0F-86C4-CE6D346FAE03}" type="presOf" srcId="{3781793B-680D-42ED-B0FE-A2792B4B6BA1}" destId="{F1872E5D-FF02-44F7-A5F3-324255C1E4CD}" srcOrd="0" destOrd="0" presId="urn:microsoft.com/office/officeart/2018/5/layout/IconCircleLabelList"/>
    <dgm:cxn modelId="{09E1C071-40B5-46C1-B2C3-9EE163B84CB2}" type="presParOf" srcId="{73289009-DE61-461F-BBE6-E76002279CCE}" destId="{B8089C6D-8C4C-4B3C-A764-5BCBB5101FCC}" srcOrd="0" destOrd="0" presId="urn:microsoft.com/office/officeart/2018/5/layout/IconCircleLabelList"/>
    <dgm:cxn modelId="{17E450D6-2787-409F-B6D3-46690C042DDF}" type="presParOf" srcId="{B8089C6D-8C4C-4B3C-A764-5BCBB5101FCC}" destId="{AFE7730E-DD03-4E5E-9A76-E0992D4EBC24}" srcOrd="0" destOrd="0" presId="urn:microsoft.com/office/officeart/2018/5/layout/IconCircleLabelList"/>
    <dgm:cxn modelId="{0FD21985-F659-4ED3-B790-AE0237F7C29C}" type="presParOf" srcId="{B8089C6D-8C4C-4B3C-A764-5BCBB5101FCC}" destId="{C70AD309-511C-4411-B991-FBAD31A5CF84}" srcOrd="1" destOrd="0" presId="urn:microsoft.com/office/officeart/2018/5/layout/IconCircleLabelList"/>
    <dgm:cxn modelId="{CE9CE9B9-4EF4-4E06-9DDB-38AC62E8F788}" type="presParOf" srcId="{B8089C6D-8C4C-4B3C-A764-5BCBB5101FCC}" destId="{8721E175-61F4-44FF-AF2C-D7091A710EAA}" srcOrd="2" destOrd="0" presId="urn:microsoft.com/office/officeart/2018/5/layout/IconCircleLabelList"/>
    <dgm:cxn modelId="{A000E5B9-DAF5-4654-BD50-626D63EB04BC}" type="presParOf" srcId="{B8089C6D-8C4C-4B3C-A764-5BCBB5101FCC}" destId="{F1872E5D-FF02-44F7-A5F3-324255C1E4CD}" srcOrd="3" destOrd="0" presId="urn:microsoft.com/office/officeart/2018/5/layout/IconCircleLabelList"/>
    <dgm:cxn modelId="{0E76B00C-CE64-4693-AA90-A543DE1B6805}" type="presParOf" srcId="{73289009-DE61-461F-BBE6-E76002279CCE}" destId="{06907901-40BE-4640-A244-6B4A905699E4}" srcOrd="1" destOrd="0" presId="urn:microsoft.com/office/officeart/2018/5/layout/IconCircleLabelList"/>
    <dgm:cxn modelId="{E5731B75-630B-4698-A2BA-3AAE8CC71048}" type="presParOf" srcId="{73289009-DE61-461F-BBE6-E76002279CCE}" destId="{11C5BEC2-5343-4F5F-8C1B-0494BF294647}" srcOrd="2" destOrd="0" presId="urn:microsoft.com/office/officeart/2018/5/layout/IconCircleLabelList"/>
    <dgm:cxn modelId="{0EB2162D-F5FC-4D42-A2E1-883D23945630}" type="presParOf" srcId="{11C5BEC2-5343-4F5F-8C1B-0494BF294647}" destId="{067F9EFC-21B0-4BAC-AF30-0C339AA81893}" srcOrd="0" destOrd="0" presId="urn:microsoft.com/office/officeart/2018/5/layout/IconCircleLabelList"/>
    <dgm:cxn modelId="{B7AED211-D766-4B39-95DD-5C75ABB8E081}" type="presParOf" srcId="{11C5BEC2-5343-4F5F-8C1B-0494BF294647}" destId="{952681DF-B54F-4203-9227-2AA3AD685ABC}" srcOrd="1" destOrd="0" presId="urn:microsoft.com/office/officeart/2018/5/layout/IconCircleLabelList"/>
    <dgm:cxn modelId="{C1E0455C-BA1A-4226-9CB0-E6FA7E5CE982}" type="presParOf" srcId="{11C5BEC2-5343-4F5F-8C1B-0494BF294647}" destId="{2D322FC3-B8A7-4E6E-BBC7-7CD7B42BD7A8}" srcOrd="2" destOrd="0" presId="urn:microsoft.com/office/officeart/2018/5/layout/IconCircleLabelList"/>
    <dgm:cxn modelId="{4952702F-9C71-4C2C-9C46-5594A7338B2E}" type="presParOf" srcId="{11C5BEC2-5343-4F5F-8C1B-0494BF294647}" destId="{E8AF91CE-672A-4ED9-B15C-E9F99A46958B}" srcOrd="3" destOrd="0" presId="urn:microsoft.com/office/officeart/2018/5/layout/IconCircleLabelList"/>
    <dgm:cxn modelId="{9ACAE2EB-B14B-4D0A-884D-DAD9EDCE4EC2}" type="presParOf" srcId="{73289009-DE61-461F-BBE6-E76002279CCE}" destId="{D3CA5F8F-4FA0-48AF-80BD-9C01D6CB241E}" srcOrd="3" destOrd="0" presId="urn:microsoft.com/office/officeart/2018/5/layout/IconCircleLabelList"/>
    <dgm:cxn modelId="{26569071-1A0D-4B7C-92C1-177C905BDFFB}" type="presParOf" srcId="{73289009-DE61-461F-BBE6-E76002279CCE}" destId="{167D1DE9-4C52-4D4C-887B-A4FDF68197BD}" srcOrd="4" destOrd="0" presId="urn:microsoft.com/office/officeart/2018/5/layout/IconCircleLabelList"/>
    <dgm:cxn modelId="{4A09B588-CF83-4AE9-AAB1-A0B249347FBE}" type="presParOf" srcId="{167D1DE9-4C52-4D4C-887B-A4FDF68197BD}" destId="{D493854D-8882-402C-A3AA-5CF5ABDF7C5F}" srcOrd="0" destOrd="0" presId="urn:microsoft.com/office/officeart/2018/5/layout/IconCircleLabelList"/>
    <dgm:cxn modelId="{7BE87484-76D1-4CD9-81CD-10F01ADDCBD9}" type="presParOf" srcId="{167D1DE9-4C52-4D4C-887B-A4FDF68197BD}" destId="{299A0C2C-F622-4FFC-BAD5-6D60E1E5FCF9}" srcOrd="1" destOrd="0" presId="urn:microsoft.com/office/officeart/2018/5/layout/IconCircleLabelList"/>
    <dgm:cxn modelId="{CEFF744A-CB3E-40D2-9B51-AD37912CF4BE}" type="presParOf" srcId="{167D1DE9-4C52-4D4C-887B-A4FDF68197BD}" destId="{62662D71-A820-49A0-968C-EE2EBDB87F65}" srcOrd="2" destOrd="0" presId="urn:microsoft.com/office/officeart/2018/5/layout/IconCircleLabelList"/>
    <dgm:cxn modelId="{112B1E7A-1739-44F5-9D76-8940067A7001}" type="presParOf" srcId="{167D1DE9-4C52-4D4C-887B-A4FDF68197BD}" destId="{70A50576-31A8-488E-ACFA-9EED0DAF115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F09A45-357A-40A2-A89F-F7272E59C63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0888CF9-2D02-46A6-89F2-D259F57D8F3F}">
      <dgm:prSet/>
      <dgm:spPr/>
      <dgm:t>
        <a:bodyPr/>
        <a:lstStyle/>
        <a:p>
          <a:r>
            <a:rPr lang="en-GB"/>
            <a:t>The NHS App has changed the nature of staff roles, so they now need skills in digital communication, data management and troubleshooting (Skills for Health, 2025).</a:t>
          </a:r>
          <a:endParaRPr lang="en-US"/>
        </a:p>
      </dgm:t>
    </dgm:pt>
    <dgm:pt modelId="{6713D5CD-96FA-4D31-965D-CECC4E6D7BFB}" type="parTrans" cxnId="{4F390A3D-EB56-42D4-877F-EEF1620048D7}">
      <dgm:prSet/>
      <dgm:spPr/>
      <dgm:t>
        <a:bodyPr/>
        <a:lstStyle/>
        <a:p>
          <a:endParaRPr lang="en-US"/>
        </a:p>
      </dgm:t>
    </dgm:pt>
    <dgm:pt modelId="{1B5C8C69-4EEC-46F6-A07A-05FD8BA602A0}" type="sibTrans" cxnId="{4F390A3D-EB56-42D4-877F-EEF1620048D7}">
      <dgm:prSet/>
      <dgm:spPr/>
      <dgm:t>
        <a:bodyPr/>
        <a:lstStyle/>
        <a:p>
          <a:endParaRPr lang="en-US"/>
        </a:p>
      </dgm:t>
    </dgm:pt>
    <dgm:pt modelId="{6BE3529E-6758-4815-95EC-A04BE205B6A8}">
      <dgm:prSet/>
      <dgm:spPr/>
      <dgm:t>
        <a:bodyPr/>
        <a:lstStyle/>
        <a:p>
          <a:r>
            <a:rPr lang="en-GB"/>
            <a:t>The benefits of positive outcomes are increased flexibility, decreased administration and increased job satisfaction (Sanjrani et al., 2025).</a:t>
          </a:r>
          <a:endParaRPr lang="en-US"/>
        </a:p>
      </dgm:t>
    </dgm:pt>
    <dgm:pt modelId="{C8C9E57F-0914-446C-9380-E4901B6E191F}" type="parTrans" cxnId="{A82C2F71-36D5-4257-888C-27B8A3E0AE5F}">
      <dgm:prSet/>
      <dgm:spPr/>
      <dgm:t>
        <a:bodyPr/>
        <a:lstStyle/>
        <a:p>
          <a:endParaRPr lang="en-US"/>
        </a:p>
      </dgm:t>
    </dgm:pt>
    <dgm:pt modelId="{301FEFFA-3703-4C6B-9ED9-258D72CCCB95}" type="sibTrans" cxnId="{A82C2F71-36D5-4257-888C-27B8A3E0AE5F}">
      <dgm:prSet/>
      <dgm:spPr/>
      <dgm:t>
        <a:bodyPr/>
        <a:lstStyle/>
        <a:p>
          <a:endParaRPr lang="en-US"/>
        </a:p>
      </dgm:t>
    </dgm:pt>
    <dgm:pt modelId="{7FB8D902-9CF9-4FBA-BD1A-EE5BCE6DD994}">
      <dgm:prSet/>
      <dgm:spPr/>
      <dgm:t>
        <a:bodyPr/>
        <a:lstStyle/>
        <a:p>
          <a:r>
            <a:rPr lang="en-GB"/>
            <a:t>Staff feedback to the positive on patient engagement and opportunity for multidisciplinary working.</a:t>
          </a:r>
          <a:endParaRPr lang="en-US"/>
        </a:p>
      </dgm:t>
    </dgm:pt>
    <dgm:pt modelId="{B31AA9E5-334C-4251-A07E-F567176C6735}" type="parTrans" cxnId="{23AF4675-4A61-4043-A6A6-9EC7B3E856D5}">
      <dgm:prSet/>
      <dgm:spPr/>
      <dgm:t>
        <a:bodyPr/>
        <a:lstStyle/>
        <a:p>
          <a:endParaRPr lang="en-US"/>
        </a:p>
      </dgm:t>
    </dgm:pt>
    <dgm:pt modelId="{D104412D-2233-4868-82FA-38EA52E05065}" type="sibTrans" cxnId="{23AF4675-4A61-4043-A6A6-9EC7B3E856D5}">
      <dgm:prSet/>
      <dgm:spPr/>
      <dgm:t>
        <a:bodyPr/>
        <a:lstStyle/>
        <a:p>
          <a:endParaRPr lang="en-US"/>
        </a:p>
      </dgm:t>
    </dgm:pt>
    <dgm:pt modelId="{A6026599-0046-46F0-951E-1FBB6EAAF722}" type="pres">
      <dgm:prSet presAssocID="{A8F09A45-357A-40A2-A89F-F7272E59C63A}" presName="root" presStyleCnt="0">
        <dgm:presLayoutVars>
          <dgm:dir/>
          <dgm:resizeHandles val="exact"/>
        </dgm:presLayoutVars>
      </dgm:prSet>
      <dgm:spPr/>
    </dgm:pt>
    <dgm:pt modelId="{5AE52601-DE80-400F-9E15-5445EBD20444}" type="pres">
      <dgm:prSet presAssocID="{10888CF9-2D02-46A6-89F2-D259F57D8F3F}" presName="compNode" presStyleCnt="0"/>
      <dgm:spPr/>
    </dgm:pt>
    <dgm:pt modelId="{48AC2A5F-24E0-48AF-86BE-E526351DF1A5}" type="pres">
      <dgm:prSet presAssocID="{10888CF9-2D02-46A6-89F2-D259F57D8F3F}" presName="bgRect" presStyleLbl="bgShp" presStyleIdx="0" presStyleCnt="3"/>
      <dgm:spPr/>
    </dgm:pt>
    <dgm:pt modelId="{A6EF2161-93D0-4719-A19E-371783EB96F0}" type="pres">
      <dgm:prSet presAssocID="{10888CF9-2D02-46A6-89F2-D259F57D8F3F}"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Robot"/>
        </a:ext>
      </dgm:extLst>
    </dgm:pt>
    <dgm:pt modelId="{315C680D-06F2-455F-90A0-A91C7BA734C3}" type="pres">
      <dgm:prSet presAssocID="{10888CF9-2D02-46A6-89F2-D259F57D8F3F}" presName="spaceRect" presStyleCnt="0"/>
      <dgm:spPr/>
    </dgm:pt>
    <dgm:pt modelId="{FEADA8BA-6490-4F63-833E-037F5345630D}" type="pres">
      <dgm:prSet presAssocID="{10888CF9-2D02-46A6-89F2-D259F57D8F3F}" presName="parTx" presStyleLbl="revTx" presStyleIdx="0" presStyleCnt="3">
        <dgm:presLayoutVars>
          <dgm:chMax val="0"/>
          <dgm:chPref val="0"/>
        </dgm:presLayoutVars>
      </dgm:prSet>
      <dgm:spPr/>
    </dgm:pt>
    <dgm:pt modelId="{6100F45A-AEED-4357-A7CA-A6F531522640}" type="pres">
      <dgm:prSet presAssocID="{1B5C8C69-4EEC-46F6-A07A-05FD8BA602A0}" presName="sibTrans" presStyleCnt="0"/>
      <dgm:spPr/>
    </dgm:pt>
    <dgm:pt modelId="{852E109E-ECC3-49FC-A867-43437191913B}" type="pres">
      <dgm:prSet presAssocID="{6BE3529E-6758-4815-95EC-A04BE205B6A8}" presName="compNode" presStyleCnt="0"/>
      <dgm:spPr/>
    </dgm:pt>
    <dgm:pt modelId="{2E481737-8926-4943-9C12-F0A2FF490200}" type="pres">
      <dgm:prSet presAssocID="{6BE3529E-6758-4815-95EC-A04BE205B6A8}" presName="bgRect" presStyleLbl="bgShp" presStyleIdx="1" presStyleCnt="3"/>
      <dgm:spPr/>
    </dgm:pt>
    <dgm:pt modelId="{5149D4A6-FE0C-44DB-BDCE-A4122C9763B5}" type="pres">
      <dgm:prSet presAssocID="{6BE3529E-6758-4815-95EC-A04BE205B6A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ug boat"/>
        </a:ext>
      </dgm:extLst>
    </dgm:pt>
    <dgm:pt modelId="{A3925F3A-25EC-48C9-99FF-5D5461975E88}" type="pres">
      <dgm:prSet presAssocID="{6BE3529E-6758-4815-95EC-A04BE205B6A8}" presName="spaceRect" presStyleCnt="0"/>
      <dgm:spPr/>
    </dgm:pt>
    <dgm:pt modelId="{58804597-148C-47F4-9E34-739FD0E99937}" type="pres">
      <dgm:prSet presAssocID="{6BE3529E-6758-4815-95EC-A04BE205B6A8}" presName="parTx" presStyleLbl="revTx" presStyleIdx="1" presStyleCnt="3">
        <dgm:presLayoutVars>
          <dgm:chMax val="0"/>
          <dgm:chPref val="0"/>
        </dgm:presLayoutVars>
      </dgm:prSet>
      <dgm:spPr/>
    </dgm:pt>
    <dgm:pt modelId="{841C717A-B2EB-48D7-9C27-B1F417787DDC}" type="pres">
      <dgm:prSet presAssocID="{301FEFFA-3703-4C6B-9ED9-258D72CCCB95}" presName="sibTrans" presStyleCnt="0"/>
      <dgm:spPr/>
    </dgm:pt>
    <dgm:pt modelId="{0D9521D4-3107-4E61-A0FE-F81690DBA0D9}" type="pres">
      <dgm:prSet presAssocID="{7FB8D902-9CF9-4FBA-BD1A-EE5BCE6DD994}" presName="compNode" presStyleCnt="0"/>
      <dgm:spPr/>
    </dgm:pt>
    <dgm:pt modelId="{5D67F94A-1905-4612-83AE-06822D4527F2}" type="pres">
      <dgm:prSet presAssocID="{7FB8D902-9CF9-4FBA-BD1A-EE5BCE6DD994}" presName="bgRect" presStyleLbl="bgShp" presStyleIdx="2" presStyleCnt="3"/>
      <dgm:spPr/>
    </dgm:pt>
    <dgm:pt modelId="{EE1B9C00-E3AF-4BB5-9012-146C56D770BA}" type="pres">
      <dgm:prSet presAssocID="{7FB8D902-9CF9-4FBA-BD1A-EE5BCE6DD994}"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octor"/>
        </a:ext>
      </dgm:extLst>
    </dgm:pt>
    <dgm:pt modelId="{7F15DE41-1936-4A98-9340-FF7AC6886AEE}" type="pres">
      <dgm:prSet presAssocID="{7FB8D902-9CF9-4FBA-BD1A-EE5BCE6DD994}" presName="spaceRect" presStyleCnt="0"/>
      <dgm:spPr/>
    </dgm:pt>
    <dgm:pt modelId="{63125A44-605B-4A17-95B5-ED90CA4486CA}" type="pres">
      <dgm:prSet presAssocID="{7FB8D902-9CF9-4FBA-BD1A-EE5BCE6DD994}" presName="parTx" presStyleLbl="revTx" presStyleIdx="2" presStyleCnt="3">
        <dgm:presLayoutVars>
          <dgm:chMax val="0"/>
          <dgm:chPref val="0"/>
        </dgm:presLayoutVars>
      </dgm:prSet>
      <dgm:spPr/>
    </dgm:pt>
  </dgm:ptLst>
  <dgm:cxnLst>
    <dgm:cxn modelId="{4F390A3D-EB56-42D4-877F-EEF1620048D7}" srcId="{A8F09A45-357A-40A2-A89F-F7272E59C63A}" destId="{10888CF9-2D02-46A6-89F2-D259F57D8F3F}" srcOrd="0" destOrd="0" parTransId="{6713D5CD-96FA-4D31-965D-CECC4E6D7BFB}" sibTransId="{1B5C8C69-4EEC-46F6-A07A-05FD8BA602A0}"/>
    <dgm:cxn modelId="{A82C2F71-36D5-4257-888C-27B8A3E0AE5F}" srcId="{A8F09A45-357A-40A2-A89F-F7272E59C63A}" destId="{6BE3529E-6758-4815-95EC-A04BE205B6A8}" srcOrd="1" destOrd="0" parTransId="{C8C9E57F-0914-446C-9380-E4901B6E191F}" sibTransId="{301FEFFA-3703-4C6B-9ED9-258D72CCCB95}"/>
    <dgm:cxn modelId="{23AF4675-4A61-4043-A6A6-9EC7B3E856D5}" srcId="{A8F09A45-357A-40A2-A89F-F7272E59C63A}" destId="{7FB8D902-9CF9-4FBA-BD1A-EE5BCE6DD994}" srcOrd="2" destOrd="0" parTransId="{B31AA9E5-334C-4251-A07E-F567176C6735}" sibTransId="{D104412D-2233-4868-82FA-38EA52E05065}"/>
    <dgm:cxn modelId="{CFE644A3-107E-4EE8-AE50-37E896BB9393}" type="presOf" srcId="{10888CF9-2D02-46A6-89F2-D259F57D8F3F}" destId="{FEADA8BA-6490-4F63-833E-037F5345630D}" srcOrd="0" destOrd="0" presId="urn:microsoft.com/office/officeart/2018/2/layout/IconVerticalSolidList"/>
    <dgm:cxn modelId="{064D65B6-E6A0-496F-9103-16CE39FB75DD}" type="presOf" srcId="{7FB8D902-9CF9-4FBA-BD1A-EE5BCE6DD994}" destId="{63125A44-605B-4A17-95B5-ED90CA4486CA}" srcOrd="0" destOrd="0" presId="urn:microsoft.com/office/officeart/2018/2/layout/IconVerticalSolidList"/>
    <dgm:cxn modelId="{5D77CBD9-516B-487F-86CF-DCD5A1EB1982}" type="presOf" srcId="{6BE3529E-6758-4815-95EC-A04BE205B6A8}" destId="{58804597-148C-47F4-9E34-739FD0E99937}" srcOrd="0" destOrd="0" presId="urn:microsoft.com/office/officeart/2018/2/layout/IconVerticalSolidList"/>
    <dgm:cxn modelId="{3F3A77E1-2D74-4F1F-9367-4A389913B406}" type="presOf" srcId="{A8F09A45-357A-40A2-A89F-F7272E59C63A}" destId="{A6026599-0046-46F0-951E-1FBB6EAAF722}" srcOrd="0" destOrd="0" presId="urn:microsoft.com/office/officeart/2018/2/layout/IconVerticalSolidList"/>
    <dgm:cxn modelId="{AA1589E8-920E-4B90-986C-0F8F695BA0E8}" type="presParOf" srcId="{A6026599-0046-46F0-951E-1FBB6EAAF722}" destId="{5AE52601-DE80-400F-9E15-5445EBD20444}" srcOrd="0" destOrd="0" presId="urn:microsoft.com/office/officeart/2018/2/layout/IconVerticalSolidList"/>
    <dgm:cxn modelId="{0693FBB6-1957-4367-AD62-7DA7581A1413}" type="presParOf" srcId="{5AE52601-DE80-400F-9E15-5445EBD20444}" destId="{48AC2A5F-24E0-48AF-86BE-E526351DF1A5}" srcOrd="0" destOrd="0" presId="urn:microsoft.com/office/officeart/2018/2/layout/IconVerticalSolidList"/>
    <dgm:cxn modelId="{09B0BC12-E4FA-4C53-A88B-A5FB61727F21}" type="presParOf" srcId="{5AE52601-DE80-400F-9E15-5445EBD20444}" destId="{A6EF2161-93D0-4719-A19E-371783EB96F0}" srcOrd="1" destOrd="0" presId="urn:microsoft.com/office/officeart/2018/2/layout/IconVerticalSolidList"/>
    <dgm:cxn modelId="{44F44130-6C1D-447A-9F90-3D150B77C017}" type="presParOf" srcId="{5AE52601-DE80-400F-9E15-5445EBD20444}" destId="{315C680D-06F2-455F-90A0-A91C7BA734C3}" srcOrd="2" destOrd="0" presId="urn:microsoft.com/office/officeart/2018/2/layout/IconVerticalSolidList"/>
    <dgm:cxn modelId="{CAC5347A-637A-4197-A62A-BBF218410A6E}" type="presParOf" srcId="{5AE52601-DE80-400F-9E15-5445EBD20444}" destId="{FEADA8BA-6490-4F63-833E-037F5345630D}" srcOrd="3" destOrd="0" presId="urn:microsoft.com/office/officeart/2018/2/layout/IconVerticalSolidList"/>
    <dgm:cxn modelId="{C0E2CBA0-D34D-4DC3-BBAA-9CD170566CA1}" type="presParOf" srcId="{A6026599-0046-46F0-951E-1FBB6EAAF722}" destId="{6100F45A-AEED-4357-A7CA-A6F531522640}" srcOrd="1" destOrd="0" presId="urn:microsoft.com/office/officeart/2018/2/layout/IconVerticalSolidList"/>
    <dgm:cxn modelId="{FB7BA54C-A4E5-4031-8EC2-BAE41458A5CD}" type="presParOf" srcId="{A6026599-0046-46F0-951E-1FBB6EAAF722}" destId="{852E109E-ECC3-49FC-A867-43437191913B}" srcOrd="2" destOrd="0" presId="urn:microsoft.com/office/officeart/2018/2/layout/IconVerticalSolidList"/>
    <dgm:cxn modelId="{CE769F61-F18E-45FF-AAA5-FE7DA1BE5CAF}" type="presParOf" srcId="{852E109E-ECC3-49FC-A867-43437191913B}" destId="{2E481737-8926-4943-9C12-F0A2FF490200}" srcOrd="0" destOrd="0" presId="urn:microsoft.com/office/officeart/2018/2/layout/IconVerticalSolidList"/>
    <dgm:cxn modelId="{03E0B779-DBA6-48DD-A2A2-A14E41A7D5D6}" type="presParOf" srcId="{852E109E-ECC3-49FC-A867-43437191913B}" destId="{5149D4A6-FE0C-44DB-BDCE-A4122C9763B5}" srcOrd="1" destOrd="0" presId="urn:microsoft.com/office/officeart/2018/2/layout/IconVerticalSolidList"/>
    <dgm:cxn modelId="{AF4D9E14-687B-4DA9-80F6-2645BBD5A332}" type="presParOf" srcId="{852E109E-ECC3-49FC-A867-43437191913B}" destId="{A3925F3A-25EC-48C9-99FF-5D5461975E88}" srcOrd="2" destOrd="0" presId="urn:microsoft.com/office/officeart/2018/2/layout/IconVerticalSolidList"/>
    <dgm:cxn modelId="{1D0512E9-23D0-4CD6-AA53-A8FBDF354271}" type="presParOf" srcId="{852E109E-ECC3-49FC-A867-43437191913B}" destId="{58804597-148C-47F4-9E34-739FD0E99937}" srcOrd="3" destOrd="0" presId="urn:microsoft.com/office/officeart/2018/2/layout/IconVerticalSolidList"/>
    <dgm:cxn modelId="{EAA4093C-66A7-47AC-A094-FEE6C0EA679D}" type="presParOf" srcId="{A6026599-0046-46F0-951E-1FBB6EAAF722}" destId="{841C717A-B2EB-48D7-9C27-B1F417787DDC}" srcOrd="3" destOrd="0" presId="urn:microsoft.com/office/officeart/2018/2/layout/IconVerticalSolidList"/>
    <dgm:cxn modelId="{9FE76A2E-749F-4CBE-B8D8-AE815AFE1518}" type="presParOf" srcId="{A6026599-0046-46F0-951E-1FBB6EAAF722}" destId="{0D9521D4-3107-4E61-A0FE-F81690DBA0D9}" srcOrd="4" destOrd="0" presId="urn:microsoft.com/office/officeart/2018/2/layout/IconVerticalSolidList"/>
    <dgm:cxn modelId="{BB990FD0-E859-4679-AB46-59A76DFDAA06}" type="presParOf" srcId="{0D9521D4-3107-4E61-A0FE-F81690DBA0D9}" destId="{5D67F94A-1905-4612-83AE-06822D4527F2}" srcOrd="0" destOrd="0" presId="urn:microsoft.com/office/officeart/2018/2/layout/IconVerticalSolidList"/>
    <dgm:cxn modelId="{50259FE9-70B4-40D3-B9AC-4A494DFAB7B9}" type="presParOf" srcId="{0D9521D4-3107-4E61-A0FE-F81690DBA0D9}" destId="{EE1B9C00-E3AF-4BB5-9012-146C56D770BA}" srcOrd="1" destOrd="0" presId="urn:microsoft.com/office/officeart/2018/2/layout/IconVerticalSolidList"/>
    <dgm:cxn modelId="{C7038714-D2AF-4C48-84F8-998800732756}" type="presParOf" srcId="{0D9521D4-3107-4E61-A0FE-F81690DBA0D9}" destId="{7F15DE41-1936-4A98-9340-FF7AC6886AEE}" srcOrd="2" destOrd="0" presId="urn:microsoft.com/office/officeart/2018/2/layout/IconVerticalSolidList"/>
    <dgm:cxn modelId="{9A36702D-F10C-4979-AD69-B7423D7E9D24}" type="presParOf" srcId="{0D9521D4-3107-4E61-A0FE-F81690DBA0D9}" destId="{63125A44-605B-4A17-95B5-ED90CA4486C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59B0F6A-B965-4D81-A90A-32C2B2B8CC2A}" type="doc">
      <dgm:prSet loTypeId="urn:microsoft.com/office/officeart/2005/8/layout/hChevron3" loCatId="process" qsTypeId="urn:microsoft.com/office/officeart/2005/8/quickstyle/simple1" qsCatId="simple" csTypeId="urn:microsoft.com/office/officeart/2005/8/colors/colorful1" csCatId="colorful" phldr="1"/>
      <dgm:spPr/>
      <dgm:t>
        <a:bodyPr/>
        <a:lstStyle/>
        <a:p>
          <a:endParaRPr lang="en-US"/>
        </a:p>
      </dgm:t>
    </dgm:pt>
    <dgm:pt modelId="{992BBDEB-0922-4266-9174-2E9C2D6569A0}">
      <dgm:prSet/>
      <dgm:spPr/>
      <dgm:t>
        <a:bodyPr/>
        <a:lstStyle/>
        <a:p>
          <a:pPr>
            <a:defRPr b="1"/>
          </a:pPr>
          <a:r>
            <a:rPr lang="en-GB"/>
            <a:t>The NHS App moves care provision to digital-first approaches that allow:</a:t>
          </a:r>
          <a:endParaRPr lang="en-US"/>
        </a:p>
      </dgm:t>
    </dgm:pt>
    <dgm:pt modelId="{381CF095-C6A2-4288-AC77-1DF3D4C8F56C}" type="parTrans" cxnId="{6F814F65-4194-44F7-B941-4058C3DA0241}">
      <dgm:prSet/>
      <dgm:spPr/>
      <dgm:t>
        <a:bodyPr/>
        <a:lstStyle/>
        <a:p>
          <a:endParaRPr lang="en-US"/>
        </a:p>
      </dgm:t>
    </dgm:pt>
    <dgm:pt modelId="{28F3D06F-6410-4F2C-83EB-5389096AEAB4}" type="sibTrans" cxnId="{6F814F65-4194-44F7-B941-4058C3DA0241}">
      <dgm:prSet/>
      <dgm:spPr/>
      <dgm:t>
        <a:bodyPr/>
        <a:lstStyle/>
        <a:p>
          <a:endParaRPr lang="en-US"/>
        </a:p>
      </dgm:t>
    </dgm:pt>
    <dgm:pt modelId="{4E2FFEEE-D9D2-48FF-83BD-7125A0377EDD}">
      <dgm:prSet/>
      <dgm:spPr/>
      <dgm:t>
        <a:bodyPr/>
        <a:lstStyle/>
        <a:p>
          <a:r>
            <a:rPr lang="en-GB"/>
            <a:t>Online appointment booking.</a:t>
          </a:r>
          <a:endParaRPr lang="en-US"/>
        </a:p>
      </dgm:t>
    </dgm:pt>
    <dgm:pt modelId="{24472FC3-5D35-4009-B459-9A9F0D94ACFF}" type="parTrans" cxnId="{A8A253F5-0A1E-436E-9BB1-11341062C877}">
      <dgm:prSet/>
      <dgm:spPr/>
      <dgm:t>
        <a:bodyPr/>
        <a:lstStyle/>
        <a:p>
          <a:endParaRPr lang="en-US"/>
        </a:p>
      </dgm:t>
    </dgm:pt>
    <dgm:pt modelId="{214170E3-C42B-4D00-90BF-29608D6EB235}" type="sibTrans" cxnId="{A8A253F5-0A1E-436E-9BB1-11341062C877}">
      <dgm:prSet/>
      <dgm:spPr/>
      <dgm:t>
        <a:bodyPr/>
        <a:lstStyle/>
        <a:p>
          <a:endParaRPr lang="en-US"/>
        </a:p>
      </dgm:t>
    </dgm:pt>
    <dgm:pt modelId="{B3395A74-EF87-4644-A75A-CD33F1939B4E}">
      <dgm:prSet/>
      <dgm:spPr/>
      <dgm:t>
        <a:bodyPr/>
        <a:lstStyle/>
        <a:p>
          <a:r>
            <a:rPr lang="en-GB"/>
            <a:t>Prescription ordering.</a:t>
          </a:r>
          <a:endParaRPr lang="en-US"/>
        </a:p>
      </dgm:t>
    </dgm:pt>
    <dgm:pt modelId="{5EA237B4-8F55-4F7F-B4C4-047A7B412CAE}" type="parTrans" cxnId="{8F9FAEFD-4DEA-4C30-9E74-12C98D06D13C}">
      <dgm:prSet/>
      <dgm:spPr/>
      <dgm:t>
        <a:bodyPr/>
        <a:lstStyle/>
        <a:p>
          <a:endParaRPr lang="en-US"/>
        </a:p>
      </dgm:t>
    </dgm:pt>
    <dgm:pt modelId="{BD1FD6CD-426B-49E2-8022-C6D09B495F46}" type="sibTrans" cxnId="{8F9FAEFD-4DEA-4C30-9E74-12C98D06D13C}">
      <dgm:prSet/>
      <dgm:spPr/>
      <dgm:t>
        <a:bodyPr/>
        <a:lstStyle/>
        <a:p>
          <a:endParaRPr lang="en-US"/>
        </a:p>
      </dgm:t>
    </dgm:pt>
    <dgm:pt modelId="{F41F168A-7B17-4F73-AF6A-884D199C7C3C}">
      <dgm:prSet/>
      <dgm:spPr/>
      <dgm:t>
        <a:bodyPr/>
        <a:lstStyle/>
        <a:p>
          <a:r>
            <a:rPr lang="en-GB"/>
            <a:t>Access to records and vaccination status.</a:t>
          </a:r>
          <a:endParaRPr lang="en-US"/>
        </a:p>
      </dgm:t>
    </dgm:pt>
    <dgm:pt modelId="{5F7C3FF6-E503-4DB7-B494-9602FEA38D55}" type="parTrans" cxnId="{D980D29E-5A50-4D89-AA27-BC95C93135A2}">
      <dgm:prSet/>
      <dgm:spPr/>
      <dgm:t>
        <a:bodyPr/>
        <a:lstStyle/>
        <a:p>
          <a:endParaRPr lang="en-US"/>
        </a:p>
      </dgm:t>
    </dgm:pt>
    <dgm:pt modelId="{E71ED1C2-273A-4D81-A1C1-748A2E9830D2}" type="sibTrans" cxnId="{D980D29E-5A50-4D89-AA27-BC95C93135A2}">
      <dgm:prSet/>
      <dgm:spPr/>
      <dgm:t>
        <a:bodyPr/>
        <a:lstStyle/>
        <a:p>
          <a:endParaRPr lang="en-US"/>
        </a:p>
      </dgm:t>
    </dgm:pt>
    <dgm:pt modelId="{37C4ED0D-4FF4-4046-BC81-153DD8C9ED85}">
      <dgm:prSet/>
      <dgm:spPr/>
      <dgm:t>
        <a:bodyPr/>
        <a:lstStyle/>
        <a:p>
          <a:pPr>
            <a:defRPr b="1"/>
          </a:pPr>
          <a:r>
            <a:rPr lang="en-GB"/>
            <a:t>This leads to positive effects such as fewer GP workloads, shorter waiting times and increased efficiency (NHS England, 2024).</a:t>
          </a:r>
          <a:endParaRPr lang="en-US"/>
        </a:p>
      </dgm:t>
    </dgm:pt>
    <dgm:pt modelId="{90993D69-20A7-4818-BB20-6846E300F77C}" type="parTrans" cxnId="{5E2D56D7-3625-4BBD-80B7-389707140E81}">
      <dgm:prSet/>
      <dgm:spPr/>
      <dgm:t>
        <a:bodyPr/>
        <a:lstStyle/>
        <a:p>
          <a:endParaRPr lang="en-US"/>
        </a:p>
      </dgm:t>
    </dgm:pt>
    <dgm:pt modelId="{07599859-1E7B-4118-B4F2-FF70805C111D}" type="sibTrans" cxnId="{5E2D56D7-3625-4BBD-80B7-389707140E81}">
      <dgm:prSet/>
      <dgm:spPr/>
      <dgm:t>
        <a:bodyPr/>
        <a:lstStyle/>
        <a:p>
          <a:endParaRPr lang="en-US"/>
        </a:p>
      </dgm:t>
    </dgm:pt>
    <dgm:pt modelId="{0586B321-F9A1-4C79-8827-B9B0CDDE6263}" type="pres">
      <dgm:prSet presAssocID="{659B0F6A-B965-4D81-A90A-32C2B2B8CC2A}" presName="Name0" presStyleCnt="0">
        <dgm:presLayoutVars>
          <dgm:dir/>
          <dgm:resizeHandles val="exact"/>
        </dgm:presLayoutVars>
      </dgm:prSet>
      <dgm:spPr/>
    </dgm:pt>
    <dgm:pt modelId="{7A7C84CB-35AF-46C0-B54B-9128302225E3}" type="pres">
      <dgm:prSet presAssocID="{992BBDEB-0922-4266-9174-2E9C2D6569A0}" presName="parAndChTx" presStyleLbl="node1" presStyleIdx="0" presStyleCnt="2">
        <dgm:presLayoutVars>
          <dgm:bulletEnabled val="1"/>
        </dgm:presLayoutVars>
      </dgm:prSet>
      <dgm:spPr/>
    </dgm:pt>
    <dgm:pt modelId="{8660B27B-E952-437B-9DBA-AD95D54464AB}" type="pres">
      <dgm:prSet presAssocID="{28F3D06F-6410-4F2C-83EB-5389096AEAB4}" presName="parAndChSpace" presStyleCnt="0"/>
      <dgm:spPr/>
    </dgm:pt>
    <dgm:pt modelId="{79DBB211-D2DB-477D-9FBF-DA91944CDC37}" type="pres">
      <dgm:prSet presAssocID="{37C4ED0D-4FF4-4046-BC81-153DD8C9ED85}" presName="parAndChTx" presStyleLbl="node1" presStyleIdx="1" presStyleCnt="2">
        <dgm:presLayoutVars>
          <dgm:bulletEnabled val="1"/>
        </dgm:presLayoutVars>
      </dgm:prSet>
      <dgm:spPr/>
    </dgm:pt>
  </dgm:ptLst>
  <dgm:cxnLst>
    <dgm:cxn modelId="{BB01B55B-0DE0-4581-A8EA-583E8DE84582}" type="presOf" srcId="{4E2FFEEE-D9D2-48FF-83BD-7125A0377EDD}" destId="{7A7C84CB-35AF-46C0-B54B-9128302225E3}" srcOrd="0" destOrd="1" presId="urn:microsoft.com/office/officeart/2005/8/layout/hChevron3"/>
    <dgm:cxn modelId="{6F814F65-4194-44F7-B941-4058C3DA0241}" srcId="{659B0F6A-B965-4D81-A90A-32C2B2B8CC2A}" destId="{992BBDEB-0922-4266-9174-2E9C2D6569A0}" srcOrd="0" destOrd="0" parTransId="{381CF095-C6A2-4288-AC77-1DF3D4C8F56C}" sibTransId="{28F3D06F-6410-4F2C-83EB-5389096AEAB4}"/>
    <dgm:cxn modelId="{565FA546-CED9-49BA-A3FC-107E73C3A6F6}" type="presOf" srcId="{659B0F6A-B965-4D81-A90A-32C2B2B8CC2A}" destId="{0586B321-F9A1-4C79-8827-B9B0CDDE6263}" srcOrd="0" destOrd="0" presId="urn:microsoft.com/office/officeart/2005/8/layout/hChevron3"/>
    <dgm:cxn modelId="{4C2BA869-95B7-4534-927B-4754CDD8D1AE}" type="presOf" srcId="{37C4ED0D-4FF4-4046-BC81-153DD8C9ED85}" destId="{79DBB211-D2DB-477D-9FBF-DA91944CDC37}" srcOrd="0" destOrd="0" presId="urn:microsoft.com/office/officeart/2005/8/layout/hChevron3"/>
    <dgm:cxn modelId="{3AB8826C-A824-44AF-9034-D78DA8CBDD7A}" type="presOf" srcId="{B3395A74-EF87-4644-A75A-CD33F1939B4E}" destId="{7A7C84CB-35AF-46C0-B54B-9128302225E3}" srcOrd="0" destOrd="2" presId="urn:microsoft.com/office/officeart/2005/8/layout/hChevron3"/>
    <dgm:cxn modelId="{127B7F57-9131-40E9-9CBC-F28FB9574838}" type="presOf" srcId="{F41F168A-7B17-4F73-AF6A-884D199C7C3C}" destId="{7A7C84CB-35AF-46C0-B54B-9128302225E3}" srcOrd="0" destOrd="3" presId="urn:microsoft.com/office/officeart/2005/8/layout/hChevron3"/>
    <dgm:cxn modelId="{D980D29E-5A50-4D89-AA27-BC95C93135A2}" srcId="{992BBDEB-0922-4266-9174-2E9C2D6569A0}" destId="{F41F168A-7B17-4F73-AF6A-884D199C7C3C}" srcOrd="2" destOrd="0" parTransId="{5F7C3FF6-E503-4DB7-B494-9602FEA38D55}" sibTransId="{E71ED1C2-273A-4D81-A1C1-748A2E9830D2}"/>
    <dgm:cxn modelId="{2A3367D5-CFEE-4124-A4B0-74747089D4C3}" type="presOf" srcId="{992BBDEB-0922-4266-9174-2E9C2D6569A0}" destId="{7A7C84CB-35AF-46C0-B54B-9128302225E3}" srcOrd="0" destOrd="0" presId="urn:microsoft.com/office/officeart/2005/8/layout/hChevron3"/>
    <dgm:cxn modelId="{5E2D56D7-3625-4BBD-80B7-389707140E81}" srcId="{659B0F6A-B965-4D81-A90A-32C2B2B8CC2A}" destId="{37C4ED0D-4FF4-4046-BC81-153DD8C9ED85}" srcOrd="1" destOrd="0" parTransId="{90993D69-20A7-4818-BB20-6846E300F77C}" sibTransId="{07599859-1E7B-4118-B4F2-FF70805C111D}"/>
    <dgm:cxn modelId="{A8A253F5-0A1E-436E-9BB1-11341062C877}" srcId="{992BBDEB-0922-4266-9174-2E9C2D6569A0}" destId="{4E2FFEEE-D9D2-48FF-83BD-7125A0377EDD}" srcOrd="0" destOrd="0" parTransId="{24472FC3-5D35-4009-B459-9A9F0D94ACFF}" sibTransId="{214170E3-C42B-4D00-90BF-29608D6EB235}"/>
    <dgm:cxn modelId="{8F9FAEFD-4DEA-4C30-9E74-12C98D06D13C}" srcId="{992BBDEB-0922-4266-9174-2E9C2D6569A0}" destId="{B3395A74-EF87-4644-A75A-CD33F1939B4E}" srcOrd="1" destOrd="0" parTransId="{5EA237B4-8F55-4F7F-B4C4-047A7B412CAE}" sibTransId="{BD1FD6CD-426B-49E2-8022-C6D09B495F46}"/>
    <dgm:cxn modelId="{109FE64B-8B4B-45E5-A632-CBC72B941A4E}" type="presParOf" srcId="{0586B321-F9A1-4C79-8827-B9B0CDDE6263}" destId="{7A7C84CB-35AF-46C0-B54B-9128302225E3}" srcOrd="0" destOrd="0" presId="urn:microsoft.com/office/officeart/2005/8/layout/hChevron3"/>
    <dgm:cxn modelId="{DFB2AB12-295C-4135-8BB2-7ECF46CCCC51}" type="presParOf" srcId="{0586B321-F9A1-4C79-8827-B9B0CDDE6263}" destId="{8660B27B-E952-437B-9DBA-AD95D54464AB}" srcOrd="1" destOrd="0" presId="urn:microsoft.com/office/officeart/2005/8/layout/hChevron3"/>
    <dgm:cxn modelId="{140B68EB-D98E-472B-9F8E-D25A2F59AE61}" type="presParOf" srcId="{0586B321-F9A1-4C79-8827-B9B0CDDE6263}" destId="{79DBB211-D2DB-477D-9FBF-DA91944CDC37}" srcOrd="2"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05B677F-6143-4DFD-B047-A1403FB64DA6}"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C5CBEDBA-6129-4F5F-A763-A3A4C188AAB8}">
      <dgm:prSet/>
      <dgm:spPr/>
      <dgm:t>
        <a:bodyPr/>
        <a:lstStyle/>
        <a:p>
          <a:r>
            <a:rPr lang="en-GB"/>
            <a:t>The NHS App enhances patient autonomy, family engagement, and access to records and information (NHS England, 2024).</a:t>
          </a:r>
          <a:endParaRPr lang="en-US"/>
        </a:p>
      </dgm:t>
    </dgm:pt>
    <dgm:pt modelId="{6732DC5F-F853-4DBD-8F73-946F8765B022}" type="parTrans" cxnId="{CFEE2860-E03D-4D35-AD8D-2E1C377FD0CF}">
      <dgm:prSet/>
      <dgm:spPr/>
      <dgm:t>
        <a:bodyPr/>
        <a:lstStyle/>
        <a:p>
          <a:endParaRPr lang="en-US"/>
        </a:p>
      </dgm:t>
    </dgm:pt>
    <dgm:pt modelId="{E04159F4-A8D8-4422-9AE7-BB0690EE5832}" type="sibTrans" cxnId="{CFEE2860-E03D-4D35-AD8D-2E1C377FD0CF}">
      <dgm:prSet/>
      <dgm:spPr/>
      <dgm:t>
        <a:bodyPr/>
        <a:lstStyle/>
        <a:p>
          <a:endParaRPr lang="en-US"/>
        </a:p>
      </dgm:t>
    </dgm:pt>
    <dgm:pt modelId="{7D281989-7FCA-4B06-8791-1C193B90A578}">
      <dgm:prSet/>
      <dgm:spPr/>
      <dgm:t>
        <a:bodyPr/>
        <a:lstStyle/>
        <a:p>
          <a:r>
            <a:rPr lang="en-GB"/>
            <a:t>Positive outcomes are high satisfaction: &gt;85% of users find it easier and more confident in their health management (Begum et al., 2025).</a:t>
          </a:r>
          <a:endParaRPr lang="en-US"/>
        </a:p>
      </dgm:t>
    </dgm:pt>
    <dgm:pt modelId="{5F64490F-808C-4CE6-8598-D51E5C965AA3}" type="parTrans" cxnId="{ABB9DE71-5DA0-415D-A2DC-8253D9CE96D4}">
      <dgm:prSet/>
      <dgm:spPr/>
      <dgm:t>
        <a:bodyPr/>
        <a:lstStyle/>
        <a:p>
          <a:endParaRPr lang="en-US"/>
        </a:p>
      </dgm:t>
    </dgm:pt>
    <dgm:pt modelId="{4D1BD875-CDC5-41EE-8559-4AE16F768F77}" type="sibTrans" cxnId="{ABB9DE71-5DA0-415D-A2DC-8253D9CE96D4}">
      <dgm:prSet/>
      <dgm:spPr/>
      <dgm:t>
        <a:bodyPr/>
        <a:lstStyle/>
        <a:p>
          <a:endParaRPr lang="en-US"/>
        </a:p>
      </dgm:t>
    </dgm:pt>
    <dgm:pt modelId="{906FD000-C548-4B92-AEC6-31EDC71FEFBB}">
      <dgm:prSet/>
      <dgm:spPr/>
      <dgm:t>
        <a:bodyPr/>
        <a:lstStyle/>
        <a:p>
          <a:r>
            <a:rPr lang="en-GB"/>
            <a:t>Patients' access to vaccination status is improved and they are less likely to rely on GP attendance.</a:t>
          </a:r>
          <a:endParaRPr lang="en-US"/>
        </a:p>
      </dgm:t>
    </dgm:pt>
    <dgm:pt modelId="{FE175B20-0326-40A9-AA22-48B1D2C2C7CA}" type="parTrans" cxnId="{75525127-ED0B-4866-A67F-D95D71908878}">
      <dgm:prSet/>
      <dgm:spPr/>
      <dgm:t>
        <a:bodyPr/>
        <a:lstStyle/>
        <a:p>
          <a:endParaRPr lang="en-US"/>
        </a:p>
      </dgm:t>
    </dgm:pt>
    <dgm:pt modelId="{05334E01-8A45-4278-8ED7-03AA97BD9F1F}" type="sibTrans" cxnId="{75525127-ED0B-4866-A67F-D95D71908878}">
      <dgm:prSet/>
      <dgm:spPr/>
      <dgm:t>
        <a:bodyPr/>
        <a:lstStyle/>
        <a:p>
          <a:endParaRPr lang="en-US"/>
        </a:p>
      </dgm:t>
    </dgm:pt>
    <dgm:pt modelId="{41FC6512-B263-4AED-8081-83F72A6AF7CD}" type="pres">
      <dgm:prSet presAssocID="{B05B677F-6143-4DFD-B047-A1403FB64DA6}" presName="outerComposite" presStyleCnt="0">
        <dgm:presLayoutVars>
          <dgm:chMax val="5"/>
          <dgm:dir/>
          <dgm:resizeHandles val="exact"/>
        </dgm:presLayoutVars>
      </dgm:prSet>
      <dgm:spPr/>
    </dgm:pt>
    <dgm:pt modelId="{F3E1C17A-17F6-4C6A-90CB-BE0B028C1C12}" type="pres">
      <dgm:prSet presAssocID="{B05B677F-6143-4DFD-B047-A1403FB64DA6}" presName="dummyMaxCanvas" presStyleCnt="0">
        <dgm:presLayoutVars/>
      </dgm:prSet>
      <dgm:spPr/>
    </dgm:pt>
    <dgm:pt modelId="{85CA9140-94B9-4747-98EB-653FB6DC9520}" type="pres">
      <dgm:prSet presAssocID="{B05B677F-6143-4DFD-B047-A1403FB64DA6}" presName="ThreeNodes_1" presStyleLbl="node1" presStyleIdx="0" presStyleCnt="3">
        <dgm:presLayoutVars>
          <dgm:bulletEnabled val="1"/>
        </dgm:presLayoutVars>
      </dgm:prSet>
      <dgm:spPr/>
    </dgm:pt>
    <dgm:pt modelId="{82F940B7-4697-4EBB-BDA2-B0010B129C80}" type="pres">
      <dgm:prSet presAssocID="{B05B677F-6143-4DFD-B047-A1403FB64DA6}" presName="ThreeNodes_2" presStyleLbl="node1" presStyleIdx="1" presStyleCnt="3">
        <dgm:presLayoutVars>
          <dgm:bulletEnabled val="1"/>
        </dgm:presLayoutVars>
      </dgm:prSet>
      <dgm:spPr/>
    </dgm:pt>
    <dgm:pt modelId="{4246D700-75C4-42C0-A50C-7AE9717A7D31}" type="pres">
      <dgm:prSet presAssocID="{B05B677F-6143-4DFD-B047-A1403FB64DA6}" presName="ThreeNodes_3" presStyleLbl="node1" presStyleIdx="2" presStyleCnt="3">
        <dgm:presLayoutVars>
          <dgm:bulletEnabled val="1"/>
        </dgm:presLayoutVars>
      </dgm:prSet>
      <dgm:spPr/>
    </dgm:pt>
    <dgm:pt modelId="{77B5DD42-17B6-47C6-AAC5-16692AB91134}" type="pres">
      <dgm:prSet presAssocID="{B05B677F-6143-4DFD-B047-A1403FB64DA6}" presName="ThreeConn_1-2" presStyleLbl="fgAccFollowNode1" presStyleIdx="0" presStyleCnt="2">
        <dgm:presLayoutVars>
          <dgm:bulletEnabled val="1"/>
        </dgm:presLayoutVars>
      </dgm:prSet>
      <dgm:spPr/>
    </dgm:pt>
    <dgm:pt modelId="{6BEDBE6B-37E6-4F44-BF2B-3A37A0AFB295}" type="pres">
      <dgm:prSet presAssocID="{B05B677F-6143-4DFD-B047-A1403FB64DA6}" presName="ThreeConn_2-3" presStyleLbl="fgAccFollowNode1" presStyleIdx="1" presStyleCnt="2">
        <dgm:presLayoutVars>
          <dgm:bulletEnabled val="1"/>
        </dgm:presLayoutVars>
      </dgm:prSet>
      <dgm:spPr/>
    </dgm:pt>
    <dgm:pt modelId="{4DAB2EC1-9BCF-42A5-ABFA-801E0CA9E27E}" type="pres">
      <dgm:prSet presAssocID="{B05B677F-6143-4DFD-B047-A1403FB64DA6}" presName="ThreeNodes_1_text" presStyleLbl="node1" presStyleIdx="2" presStyleCnt="3">
        <dgm:presLayoutVars>
          <dgm:bulletEnabled val="1"/>
        </dgm:presLayoutVars>
      </dgm:prSet>
      <dgm:spPr/>
    </dgm:pt>
    <dgm:pt modelId="{6B1969E0-12B6-4EE3-AF9C-3660C0ABEC2C}" type="pres">
      <dgm:prSet presAssocID="{B05B677F-6143-4DFD-B047-A1403FB64DA6}" presName="ThreeNodes_2_text" presStyleLbl="node1" presStyleIdx="2" presStyleCnt="3">
        <dgm:presLayoutVars>
          <dgm:bulletEnabled val="1"/>
        </dgm:presLayoutVars>
      </dgm:prSet>
      <dgm:spPr/>
    </dgm:pt>
    <dgm:pt modelId="{A5E70435-2261-4B84-819D-2BE5A2DCCDBB}" type="pres">
      <dgm:prSet presAssocID="{B05B677F-6143-4DFD-B047-A1403FB64DA6}" presName="ThreeNodes_3_text" presStyleLbl="node1" presStyleIdx="2" presStyleCnt="3">
        <dgm:presLayoutVars>
          <dgm:bulletEnabled val="1"/>
        </dgm:presLayoutVars>
      </dgm:prSet>
      <dgm:spPr/>
    </dgm:pt>
  </dgm:ptLst>
  <dgm:cxnLst>
    <dgm:cxn modelId="{75525127-ED0B-4866-A67F-D95D71908878}" srcId="{B05B677F-6143-4DFD-B047-A1403FB64DA6}" destId="{906FD000-C548-4B92-AEC6-31EDC71FEFBB}" srcOrd="2" destOrd="0" parTransId="{FE175B20-0326-40A9-AA22-48B1D2C2C7CA}" sibTransId="{05334E01-8A45-4278-8ED7-03AA97BD9F1F}"/>
    <dgm:cxn modelId="{9D51A236-C5D7-4320-85E4-4CB31746606D}" type="presOf" srcId="{E04159F4-A8D8-4422-9AE7-BB0690EE5832}" destId="{77B5DD42-17B6-47C6-AAC5-16692AB91134}" srcOrd="0" destOrd="0" presId="urn:microsoft.com/office/officeart/2005/8/layout/vProcess5"/>
    <dgm:cxn modelId="{CFEE2860-E03D-4D35-AD8D-2E1C377FD0CF}" srcId="{B05B677F-6143-4DFD-B047-A1403FB64DA6}" destId="{C5CBEDBA-6129-4F5F-A763-A3A4C188AAB8}" srcOrd="0" destOrd="0" parTransId="{6732DC5F-F853-4DBD-8F73-946F8765B022}" sibTransId="{E04159F4-A8D8-4422-9AE7-BB0690EE5832}"/>
    <dgm:cxn modelId="{99B4D051-2BC2-4467-AA5B-A4770EBCB6CB}" type="presOf" srcId="{906FD000-C548-4B92-AEC6-31EDC71FEFBB}" destId="{4246D700-75C4-42C0-A50C-7AE9717A7D31}" srcOrd="0" destOrd="0" presId="urn:microsoft.com/office/officeart/2005/8/layout/vProcess5"/>
    <dgm:cxn modelId="{ABB9DE71-5DA0-415D-A2DC-8253D9CE96D4}" srcId="{B05B677F-6143-4DFD-B047-A1403FB64DA6}" destId="{7D281989-7FCA-4B06-8791-1C193B90A578}" srcOrd="1" destOrd="0" parTransId="{5F64490F-808C-4CE6-8598-D51E5C965AA3}" sibTransId="{4D1BD875-CDC5-41EE-8559-4AE16F768F77}"/>
    <dgm:cxn modelId="{46F93F77-E996-453D-BA4A-12EB594BD788}" type="presOf" srcId="{B05B677F-6143-4DFD-B047-A1403FB64DA6}" destId="{41FC6512-B263-4AED-8081-83F72A6AF7CD}" srcOrd="0" destOrd="0" presId="urn:microsoft.com/office/officeart/2005/8/layout/vProcess5"/>
    <dgm:cxn modelId="{8B9DEAA3-166D-44CD-A576-EEF67E79130B}" type="presOf" srcId="{C5CBEDBA-6129-4F5F-A763-A3A4C188AAB8}" destId="{85CA9140-94B9-4747-98EB-653FB6DC9520}" srcOrd="0" destOrd="0" presId="urn:microsoft.com/office/officeart/2005/8/layout/vProcess5"/>
    <dgm:cxn modelId="{32C129A6-AF5C-471D-BC82-160E6F38FA4A}" type="presOf" srcId="{C5CBEDBA-6129-4F5F-A763-A3A4C188AAB8}" destId="{4DAB2EC1-9BCF-42A5-ABFA-801E0CA9E27E}" srcOrd="1" destOrd="0" presId="urn:microsoft.com/office/officeart/2005/8/layout/vProcess5"/>
    <dgm:cxn modelId="{66255DBD-ED14-49D3-A300-CFC1C30278FF}" type="presOf" srcId="{7D281989-7FCA-4B06-8791-1C193B90A578}" destId="{6B1969E0-12B6-4EE3-AF9C-3660C0ABEC2C}" srcOrd="1" destOrd="0" presId="urn:microsoft.com/office/officeart/2005/8/layout/vProcess5"/>
    <dgm:cxn modelId="{C982D8E7-C8D4-47E4-A3E2-FEB54F33299D}" type="presOf" srcId="{906FD000-C548-4B92-AEC6-31EDC71FEFBB}" destId="{A5E70435-2261-4B84-819D-2BE5A2DCCDBB}" srcOrd="1" destOrd="0" presId="urn:microsoft.com/office/officeart/2005/8/layout/vProcess5"/>
    <dgm:cxn modelId="{B8FAC7E8-DEE0-446C-8545-62BA92BE41DE}" type="presOf" srcId="{4D1BD875-CDC5-41EE-8559-4AE16F768F77}" destId="{6BEDBE6B-37E6-4F44-BF2B-3A37A0AFB295}" srcOrd="0" destOrd="0" presId="urn:microsoft.com/office/officeart/2005/8/layout/vProcess5"/>
    <dgm:cxn modelId="{EBDF99F3-B00E-4865-92ED-CDE0841085A0}" type="presOf" srcId="{7D281989-7FCA-4B06-8791-1C193B90A578}" destId="{82F940B7-4697-4EBB-BDA2-B0010B129C80}" srcOrd="0" destOrd="0" presId="urn:microsoft.com/office/officeart/2005/8/layout/vProcess5"/>
    <dgm:cxn modelId="{7ACD22D5-9798-46E0-8772-E2942E501682}" type="presParOf" srcId="{41FC6512-B263-4AED-8081-83F72A6AF7CD}" destId="{F3E1C17A-17F6-4C6A-90CB-BE0B028C1C12}" srcOrd="0" destOrd="0" presId="urn:microsoft.com/office/officeart/2005/8/layout/vProcess5"/>
    <dgm:cxn modelId="{3310469F-690F-47A3-A02B-F2CF5A611A4E}" type="presParOf" srcId="{41FC6512-B263-4AED-8081-83F72A6AF7CD}" destId="{85CA9140-94B9-4747-98EB-653FB6DC9520}" srcOrd="1" destOrd="0" presId="urn:microsoft.com/office/officeart/2005/8/layout/vProcess5"/>
    <dgm:cxn modelId="{450406A1-287F-463F-80F3-89D1D37A91E3}" type="presParOf" srcId="{41FC6512-B263-4AED-8081-83F72A6AF7CD}" destId="{82F940B7-4697-4EBB-BDA2-B0010B129C80}" srcOrd="2" destOrd="0" presId="urn:microsoft.com/office/officeart/2005/8/layout/vProcess5"/>
    <dgm:cxn modelId="{8D98354A-37B3-4CB1-B401-998C7CF3A855}" type="presParOf" srcId="{41FC6512-B263-4AED-8081-83F72A6AF7CD}" destId="{4246D700-75C4-42C0-A50C-7AE9717A7D31}" srcOrd="3" destOrd="0" presId="urn:microsoft.com/office/officeart/2005/8/layout/vProcess5"/>
    <dgm:cxn modelId="{65D6F451-287A-4B2E-A217-6BA96F66029D}" type="presParOf" srcId="{41FC6512-B263-4AED-8081-83F72A6AF7CD}" destId="{77B5DD42-17B6-47C6-AAC5-16692AB91134}" srcOrd="4" destOrd="0" presId="urn:microsoft.com/office/officeart/2005/8/layout/vProcess5"/>
    <dgm:cxn modelId="{FCE36532-D631-436B-A8A9-42AD0D2615F2}" type="presParOf" srcId="{41FC6512-B263-4AED-8081-83F72A6AF7CD}" destId="{6BEDBE6B-37E6-4F44-BF2B-3A37A0AFB295}" srcOrd="5" destOrd="0" presId="urn:microsoft.com/office/officeart/2005/8/layout/vProcess5"/>
    <dgm:cxn modelId="{E1477716-C1BE-43F4-92F0-233F344E59B8}" type="presParOf" srcId="{41FC6512-B263-4AED-8081-83F72A6AF7CD}" destId="{4DAB2EC1-9BCF-42A5-ABFA-801E0CA9E27E}" srcOrd="6" destOrd="0" presId="urn:microsoft.com/office/officeart/2005/8/layout/vProcess5"/>
    <dgm:cxn modelId="{FC126E27-EB96-4076-B6E5-0BC1AC7C1764}" type="presParOf" srcId="{41FC6512-B263-4AED-8081-83F72A6AF7CD}" destId="{6B1969E0-12B6-4EE3-AF9C-3660C0ABEC2C}" srcOrd="7" destOrd="0" presId="urn:microsoft.com/office/officeart/2005/8/layout/vProcess5"/>
    <dgm:cxn modelId="{1C3C0F3A-FBEC-4FB3-9601-91DCC9858E3D}" type="presParOf" srcId="{41FC6512-B263-4AED-8081-83F72A6AF7CD}" destId="{A5E70435-2261-4B84-819D-2BE5A2DCCDBB}"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1F22F26-B574-4FEC-8FED-1C8C4B953FC6}" type="doc">
      <dgm:prSet loTypeId="urn:microsoft.com/office/officeart/2005/8/layout/hChevron3" loCatId="process" qsTypeId="urn:microsoft.com/office/officeart/2005/8/quickstyle/simple1" qsCatId="simple" csTypeId="urn:microsoft.com/office/officeart/2005/8/colors/colorful5" csCatId="colorful" phldr="1"/>
      <dgm:spPr/>
      <dgm:t>
        <a:bodyPr/>
        <a:lstStyle/>
        <a:p>
          <a:endParaRPr lang="en-US"/>
        </a:p>
      </dgm:t>
    </dgm:pt>
    <dgm:pt modelId="{7AD16151-7632-4C7E-A4FF-E80ED74621F5}">
      <dgm:prSet/>
      <dgm:spPr/>
      <dgm:t>
        <a:bodyPr/>
        <a:lstStyle/>
        <a:p>
          <a:pPr>
            <a:defRPr b="1"/>
          </a:pPr>
          <a:r>
            <a:rPr lang="en-GB"/>
            <a:t>The NHS App helps to improve community health connection by:</a:t>
          </a:r>
          <a:endParaRPr lang="en-US"/>
        </a:p>
      </dgm:t>
    </dgm:pt>
    <dgm:pt modelId="{9A890DC8-C697-4F2B-A274-AB506026AE6D}" type="parTrans" cxnId="{95A4AFB7-D2D0-462A-BCCC-83F58A090DDE}">
      <dgm:prSet/>
      <dgm:spPr/>
      <dgm:t>
        <a:bodyPr/>
        <a:lstStyle/>
        <a:p>
          <a:endParaRPr lang="en-US"/>
        </a:p>
      </dgm:t>
    </dgm:pt>
    <dgm:pt modelId="{62265893-5AE9-4370-AB76-84DC96804253}" type="sibTrans" cxnId="{95A4AFB7-D2D0-462A-BCCC-83F58A090DDE}">
      <dgm:prSet/>
      <dgm:spPr/>
      <dgm:t>
        <a:bodyPr/>
        <a:lstStyle/>
        <a:p>
          <a:endParaRPr lang="en-US"/>
        </a:p>
      </dgm:t>
    </dgm:pt>
    <dgm:pt modelId="{B0277050-6747-4D26-A2AB-77CAEAF49579}">
      <dgm:prSet/>
      <dgm:spPr/>
      <dgm:t>
        <a:bodyPr/>
        <a:lstStyle/>
        <a:p>
          <a:r>
            <a:rPr lang="en-GB"/>
            <a:t>Enabling local communities to be served digitally.</a:t>
          </a:r>
          <a:endParaRPr lang="en-US"/>
        </a:p>
      </dgm:t>
    </dgm:pt>
    <dgm:pt modelId="{ED6D7B3F-F5A9-4144-8DF1-58020A4BF661}" type="parTrans" cxnId="{9548D96F-F6E1-488C-BE10-9A09060A077F}">
      <dgm:prSet/>
      <dgm:spPr/>
      <dgm:t>
        <a:bodyPr/>
        <a:lstStyle/>
        <a:p>
          <a:endParaRPr lang="en-US"/>
        </a:p>
      </dgm:t>
    </dgm:pt>
    <dgm:pt modelId="{D97CC964-48B4-4860-A96E-F95F424906B9}" type="sibTrans" cxnId="{9548D96F-F6E1-488C-BE10-9A09060A077F}">
      <dgm:prSet/>
      <dgm:spPr/>
      <dgm:t>
        <a:bodyPr/>
        <a:lstStyle/>
        <a:p>
          <a:endParaRPr lang="en-US"/>
        </a:p>
      </dgm:t>
    </dgm:pt>
    <dgm:pt modelId="{FB0E49CE-4D04-468B-AD94-26DEE8086403}">
      <dgm:prSet/>
      <dgm:spPr/>
      <dgm:t>
        <a:bodyPr/>
        <a:lstStyle/>
        <a:p>
          <a:r>
            <a:rPr lang="en-GB"/>
            <a:t>Assisting with vaccination drives and public health messages.</a:t>
          </a:r>
          <a:endParaRPr lang="en-US"/>
        </a:p>
      </dgm:t>
    </dgm:pt>
    <dgm:pt modelId="{16B09937-7844-419F-9FAA-EFE6E938FCD2}" type="parTrans" cxnId="{2AEED979-B60A-46E4-93AF-95B85C82F296}">
      <dgm:prSet/>
      <dgm:spPr/>
      <dgm:t>
        <a:bodyPr/>
        <a:lstStyle/>
        <a:p>
          <a:endParaRPr lang="en-US"/>
        </a:p>
      </dgm:t>
    </dgm:pt>
    <dgm:pt modelId="{870F8F2F-496F-4B98-B6DD-0B108F4625E6}" type="sibTrans" cxnId="{2AEED979-B60A-46E4-93AF-95B85C82F296}">
      <dgm:prSet/>
      <dgm:spPr/>
      <dgm:t>
        <a:bodyPr/>
        <a:lstStyle/>
        <a:p>
          <a:endParaRPr lang="en-US"/>
        </a:p>
      </dgm:t>
    </dgm:pt>
    <dgm:pt modelId="{95761558-8067-4608-BD8A-E238089DD77A}">
      <dgm:prSet/>
      <dgm:spPr/>
      <dgm:t>
        <a:bodyPr/>
        <a:lstStyle/>
        <a:p>
          <a:r>
            <a:rPr lang="en-GB"/>
            <a:t>Promoting self-management of health conditions. </a:t>
          </a:r>
          <a:endParaRPr lang="en-US"/>
        </a:p>
      </dgm:t>
    </dgm:pt>
    <dgm:pt modelId="{04500BE4-C739-4790-AFEE-AFDE5A6FD610}" type="parTrans" cxnId="{7576D1D9-9AB0-49C1-841E-190AB80E2196}">
      <dgm:prSet/>
      <dgm:spPr/>
      <dgm:t>
        <a:bodyPr/>
        <a:lstStyle/>
        <a:p>
          <a:endParaRPr lang="en-US"/>
        </a:p>
      </dgm:t>
    </dgm:pt>
    <dgm:pt modelId="{582722FE-B676-4AC2-A7D3-9C9041A8A712}" type="sibTrans" cxnId="{7576D1D9-9AB0-49C1-841E-190AB80E2196}">
      <dgm:prSet/>
      <dgm:spPr/>
      <dgm:t>
        <a:bodyPr/>
        <a:lstStyle/>
        <a:p>
          <a:endParaRPr lang="en-US"/>
        </a:p>
      </dgm:t>
    </dgm:pt>
    <dgm:pt modelId="{383F15B4-8A5A-4E78-A188-B83643D2BA03}">
      <dgm:prSet/>
      <dgm:spPr/>
      <dgm:t>
        <a:bodyPr/>
        <a:lstStyle/>
        <a:p>
          <a:pPr>
            <a:defRPr b="1"/>
          </a:pPr>
          <a:r>
            <a:rPr lang="en-GB"/>
            <a:t>The benefits are enhanced awareness, less strain on local GP practices and better connections to NHS services (NHS England, 2024).</a:t>
          </a:r>
          <a:endParaRPr lang="en-US"/>
        </a:p>
      </dgm:t>
    </dgm:pt>
    <dgm:pt modelId="{7D1584DE-09F5-4188-970E-73C018A5E5AB}" type="parTrans" cxnId="{E581BF3F-F00B-4AE8-93A2-163CD991B10B}">
      <dgm:prSet/>
      <dgm:spPr/>
      <dgm:t>
        <a:bodyPr/>
        <a:lstStyle/>
        <a:p>
          <a:endParaRPr lang="en-US"/>
        </a:p>
      </dgm:t>
    </dgm:pt>
    <dgm:pt modelId="{69CCA3BB-CE33-4156-98D9-EA1958A990CC}" type="sibTrans" cxnId="{E581BF3F-F00B-4AE8-93A2-163CD991B10B}">
      <dgm:prSet/>
      <dgm:spPr/>
      <dgm:t>
        <a:bodyPr/>
        <a:lstStyle/>
        <a:p>
          <a:endParaRPr lang="en-US"/>
        </a:p>
      </dgm:t>
    </dgm:pt>
    <dgm:pt modelId="{1124C747-D24B-4DA4-A618-5C5A1DB59905}" type="pres">
      <dgm:prSet presAssocID="{D1F22F26-B574-4FEC-8FED-1C8C4B953FC6}" presName="Name0" presStyleCnt="0">
        <dgm:presLayoutVars>
          <dgm:dir/>
          <dgm:resizeHandles val="exact"/>
        </dgm:presLayoutVars>
      </dgm:prSet>
      <dgm:spPr/>
    </dgm:pt>
    <dgm:pt modelId="{DF715D9A-C233-4090-9904-B3D04A5A9ADE}" type="pres">
      <dgm:prSet presAssocID="{7AD16151-7632-4C7E-A4FF-E80ED74621F5}" presName="parAndChTx" presStyleLbl="node1" presStyleIdx="0" presStyleCnt="2">
        <dgm:presLayoutVars>
          <dgm:bulletEnabled val="1"/>
        </dgm:presLayoutVars>
      </dgm:prSet>
      <dgm:spPr/>
    </dgm:pt>
    <dgm:pt modelId="{11A1EB8D-DBB0-46FB-888E-B7064CD4F044}" type="pres">
      <dgm:prSet presAssocID="{62265893-5AE9-4370-AB76-84DC96804253}" presName="parAndChSpace" presStyleCnt="0"/>
      <dgm:spPr/>
    </dgm:pt>
    <dgm:pt modelId="{872F148E-5CFD-42E9-A6B3-974942992E79}" type="pres">
      <dgm:prSet presAssocID="{383F15B4-8A5A-4E78-A188-B83643D2BA03}" presName="parAndChTx" presStyleLbl="node1" presStyleIdx="1" presStyleCnt="2">
        <dgm:presLayoutVars>
          <dgm:bulletEnabled val="1"/>
        </dgm:presLayoutVars>
      </dgm:prSet>
      <dgm:spPr/>
    </dgm:pt>
  </dgm:ptLst>
  <dgm:cxnLst>
    <dgm:cxn modelId="{95654D00-6181-4530-88B3-E405235CDF24}" type="presOf" srcId="{95761558-8067-4608-BD8A-E238089DD77A}" destId="{DF715D9A-C233-4090-9904-B3D04A5A9ADE}" srcOrd="0" destOrd="3" presId="urn:microsoft.com/office/officeart/2005/8/layout/hChevron3"/>
    <dgm:cxn modelId="{2536D11B-F941-490E-927F-7831E32BBA06}" type="presOf" srcId="{B0277050-6747-4D26-A2AB-77CAEAF49579}" destId="{DF715D9A-C233-4090-9904-B3D04A5A9ADE}" srcOrd="0" destOrd="1" presId="urn:microsoft.com/office/officeart/2005/8/layout/hChevron3"/>
    <dgm:cxn modelId="{6937DA2F-A895-483C-A2A5-8D5669D849FA}" type="presOf" srcId="{383F15B4-8A5A-4E78-A188-B83643D2BA03}" destId="{872F148E-5CFD-42E9-A6B3-974942992E79}" srcOrd="0" destOrd="0" presId="urn:microsoft.com/office/officeart/2005/8/layout/hChevron3"/>
    <dgm:cxn modelId="{E581BF3F-F00B-4AE8-93A2-163CD991B10B}" srcId="{D1F22F26-B574-4FEC-8FED-1C8C4B953FC6}" destId="{383F15B4-8A5A-4E78-A188-B83643D2BA03}" srcOrd="1" destOrd="0" parTransId="{7D1584DE-09F5-4188-970E-73C018A5E5AB}" sibTransId="{69CCA3BB-CE33-4156-98D9-EA1958A990CC}"/>
    <dgm:cxn modelId="{9548D96F-F6E1-488C-BE10-9A09060A077F}" srcId="{7AD16151-7632-4C7E-A4FF-E80ED74621F5}" destId="{B0277050-6747-4D26-A2AB-77CAEAF49579}" srcOrd="0" destOrd="0" parTransId="{ED6D7B3F-F5A9-4144-8DF1-58020A4BF661}" sibTransId="{D97CC964-48B4-4860-A96E-F95F424906B9}"/>
    <dgm:cxn modelId="{2AEED979-B60A-46E4-93AF-95B85C82F296}" srcId="{7AD16151-7632-4C7E-A4FF-E80ED74621F5}" destId="{FB0E49CE-4D04-468B-AD94-26DEE8086403}" srcOrd="1" destOrd="0" parTransId="{16B09937-7844-419F-9FAA-EFE6E938FCD2}" sibTransId="{870F8F2F-496F-4B98-B6DD-0B108F4625E6}"/>
    <dgm:cxn modelId="{58C8D98D-82F7-4038-BB78-EC1DB50B182F}" type="presOf" srcId="{FB0E49CE-4D04-468B-AD94-26DEE8086403}" destId="{DF715D9A-C233-4090-9904-B3D04A5A9ADE}" srcOrd="0" destOrd="2" presId="urn:microsoft.com/office/officeart/2005/8/layout/hChevron3"/>
    <dgm:cxn modelId="{CBFC25AB-1369-45B2-B6A7-2233C5C88215}" type="presOf" srcId="{D1F22F26-B574-4FEC-8FED-1C8C4B953FC6}" destId="{1124C747-D24B-4DA4-A618-5C5A1DB59905}" srcOrd="0" destOrd="0" presId="urn:microsoft.com/office/officeart/2005/8/layout/hChevron3"/>
    <dgm:cxn modelId="{95A4AFB7-D2D0-462A-BCCC-83F58A090DDE}" srcId="{D1F22F26-B574-4FEC-8FED-1C8C4B953FC6}" destId="{7AD16151-7632-4C7E-A4FF-E80ED74621F5}" srcOrd="0" destOrd="0" parTransId="{9A890DC8-C697-4F2B-A274-AB506026AE6D}" sibTransId="{62265893-5AE9-4370-AB76-84DC96804253}"/>
    <dgm:cxn modelId="{FD498FD4-A66E-494C-BABB-1D36F8999081}" type="presOf" srcId="{7AD16151-7632-4C7E-A4FF-E80ED74621F5}" destId="{DF715D9A-C233-4090-9904-B3D04A5A9ADE}" srcOrd="0" destOrd="0" presId="urn:microsoft.com/office/officeart/2005/8/layout/hChevron3"/>
    <dgm:cxn modelId="{7576D1D9-9AB0-49C1-841E-190AB80E2196}" srcId="{7AD16151-7632-4C7E-A4FF-E80ED74621F5}" destId="{95761558-8067-4608-BD8A-E238089DD77A}" srcOrd="2" destOrd="0" parTransId="{04500BE4-C739-4790-AFEE-AFDE5A6FD610}" sibTransId="{582722FE-B676-4AC2-A7D3-9C9041A8A712}"/>
    <dgm:cxn modelId="{450FC026-845E-49F4-87D2-89EE80260EAF}" type="presParOf" srcId="{1124C747-D24B-4DA4-A618-5C5A1DB59905}" destId="{DF715D9A-C233-4090-9904-B3D04A5A9ADE}" srcOrd="0" destOrd="0" presId="urn:microsoft.com/office/officeart/2005/8/layout/hChevron3"/>
    <dgm:cxn modelId="{36705576-5D78-44C8-BFBE-88B43462B638}" type="presParOf" srcId="{1124C747-D24B-4DA4-A618-5C5A1DB59905}" destId="{11A1EB8D-DBB0-46FB-888E-B7064CD4F044}" srcOrd="1" destOrd="0" presId="urn:microsoft.com/office/officeart/2005/8/layout/hChevron3"/>
    <dgm:cxn modelId="{33E7BF1D-DA5C-45AF-A0EC-8BAE3A62D868}" type="presParOf" srcId="{1124C747-D24B-4DA4-A618-5C5A1DB59905}" destId="{872F148E-5CFD-42E9-A6B3-974942992E79}" srcOrd="2"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B23AC53-E158-45FA-9654-A2B41CC6E7C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95EBDD8-DCA1-47F2-A7BD-5DA31EDA986D}">
      <dgm:prSet/>
      <dgm:spPr/>
      <dgm:t>
        <a:bodyPr/>
        <a:lstStyle/>
        <a:p>
          <a:r>
            <a:rPr lang="en-GB"/>
            <a:t>The NHS App enhances flexibility of the NHS workforce, service efficiency, satisfaction with the service and engagement with communities. </a:t>
          </a:r>
          <a:endParaRPr lang="en-US"/>
        </a:p>
      </dgm:t>
    </dgm:pt>
    <dgm:pt modelId="{5E32F6D3-C68A-48DD-B264-AEEC552AF19B}" type="parTrans" cxnId="{A01AFA0D-B838-4123-9868-CDB5017F4EEC}">
      <dgm:prSet/>
      <dgm:spPr/>
      <dgm:t>
        <a:bodyPr/>
        <a:lstStyle/>
        <a:p>
          <a:endParaRPr lang="en-US"/>
        </a:p>
      </dgm:t>
    </dgm:pt>
    <dgm:pt modelId="{CB8B9060-3904-4F24-8FA1-DCBF7D25EECD}" type="sibTrans" cxnId="{A01AFA0D-B838-4123-9868-CDB5017F4EEC}">
      <dgm:prSet/>
      <dgm:spPr/>
      <dgm:t>
        <a:bodyPr/>
        <a:lstStyle/>
        <a:p>
          <a:endParaRPr lang="en-US"/>
        </a:p>
      </dgm:t>
    </dgm:pt>
    <dgm:pt modelId="{6D15F22B-D069-45D7-B47B-87F76C3E2C39}">
      <dgm:prSet/>
      <dgm:spPr/>
      <dgm:t>
        <a:bodyPr/>
        <a:lstStyle/>
        <a:p>
          <a:r>
            <a:rPr lang="en-GB"/>
            <a:t>Issues involve sustainability, equity and technical challenges. It is in line with the UK digital health policy objectives. </a:t>
          </a:r>
          <a:endParaRPr lang="en-US"/>
        </a:p>
      </dgm:t>
    </dgm:pt>
    <dgm:pt modelId="{CF348E05-D5DB-4E13-83D0-F7E9C09EFE92}" type="parTrans" cxnId="{3761073A-DCC7-4D69-9F8E-E8C0B828FB1E}">
      <dgm:prSet/>
      <dgm:spPr/>
      <dgm:t>
        <a:bodyPr/>
        <a:lstStyle/>
        <a:p>
          <a:endParaRPr lang="en-US"/>
        </a:p>
      </dgm:t>
    </dgm:pt>
    <dgm:pt modelId="{8EAC7709-D9FD-430A-8156-E79BF6C09A26}" type="sibTrans" cxnId="{3761073A-DCC7-4D69-9F8E-E8C0B828FB1E}">
      <dgm:prSet/>
      <dgm:spPr/>
      <dgm:t>
        <a:bodyPr/>
        <a:lstStyle/>
        <a:p>
          <a:endParaRPr lang="en-US"/>
        </a:p>
      </dgm:t>
    </dgm:pt>
    <dgm:pt modelId="{5F6BE6AF-8D85-40FD-965F-BCDF27936391}">
      <dgm:prSet/>
      <dgm:spPr/>
      <dgm:t>
        <a:bodyPr/>
        <a:lstStyle/>
        <a:p>
          <a:r>
            <a:rPr lang="en-GB"/>
            <a:t>The success is determined by training, infrastructure, inclusive adoption and community outreach efforts.</a:t>
          </a:r>
          <a:endParaRPr lang="en-US"/>
        </a:p>
      </dgm:t>
    </dgm:pt>
    <dgm:pt modelId="{19F89FBB-01BD-4F51-8775-460A5C061CDE}" type="parTrans" cxnId="{54DF0310-6A59-49E7-B3BC-957DD36A13BE}">
      <dgm:prSet/>
      <dgm:spPr/>
      <dgm:t>
        <a:bodyPr/>
        <a:lstStyle/>
        <a:p>
          <a:endParaRPr lang="en-US"/>
        </a:p>
      </dgm:t>
    </dgm:pt>
    <dgm:pt modelId="{59548B0D-D4DD-4087-A04C-5818B6C95D5A}" type="sibTrans" cxnId="{54DF0310-6A59-49E7-B3BC-957DD36A13BE}">
      <dgm:prSet/>
      <dgm:spPr/>
      <dgm:t>
        <a:bodyPr/>
        <a:lstStyle/>
        <a:p>
          <a:endParaRPr lang="en-US"/>
        </a:p>
      </dgm:t>
    </dgm:pt>
    <dgm:pt modelId="{FF48AEBC-BD55-456D-9BA2-6EA9A7B53B1B}" type="pres">
      <dgm:prSet presAssocID="{9B23AC53-E158-45FA-9654-A2B41CC6E7C7}" presName="vert0" presStyleCnt="0">
        <dgm:presLayoutVars>
          <dgm:dir/>
          <dgm:animOne val="branch"/>
          <dgm:animLvl val="lvl"/>
        </dgm:presLayoutVars>
      </dgm:prSet>
      <dgm:spPr/>
    </dgm:pt>
    <dgm:pt modelId="{62007525-1F0C-4611-AE0D-935AB3BA244C}" type="pres">
      <dgm:prSet presAssocID="{395EBDD8-DCA1-47F2-A7BD-5DA31EDA986D}" presName="thickLine" presStyleLbl="alignNode1" presStyleIdx="0" presStyleCnt="3"/>
      <dgm:spPr/>
    </dgm:pt>
    <dgm:pt modelId="{DB441E55-6E27-41A1-9F06-1563947CE430}" type="pres">
      <dgm:prSet presAssocID="{395EBDD8-DCA1-47F2-A7BD-5DA31EDA986D}" presName="horz1" presStyleCnt="0"/>
      <dgm:spPr/>
    </dgm:pt>
    <dgm:pt modelId="{3F2EDF9B-63A1-4514-B4E2-4BBEFD8C6F2C}" type="pres">
      <dgm:prSet presAssocID="{395EBDD8-DCA1-47F2-A7BD-5DA31EDA986D}" presName="tx1" presStyleLbl="revTx" presStyleIdx="0" presStyleCnt="3"/>
      <dgm:spPr/>
    </dgm:pt>
    <dgm:pt modelId="{41E60686-54C0-4326-8CC9-4985ADC43FD6}" type="pres">
      <dgm:prSet presAssocID="{395EBDD8-DCA1-47F2-A7BD-5DA31EDA986D}" presName="vert1" presStyleCnt="0"/>
      <dgm:spPr/>
    </dgm:pt>
    <dgm:pt modelId="{3D34AE85-3582-47E4-ACEB-1E32DA1ED2D0}" type="pres">
      <dgm:prSet presAssocID="{6D15F22B-D069-45D7-B47B-87F76C3E2C39}" presName="thickLine" presStyleLbl="alignNode1" presStyleIdx="1" presStyleCnt="3"/>
      <dgm:spPr/>
    </dgm:pt>
    <dgm:pt modelId="{CEA70985-8C39-449F-A3A3-92FB97AAFD20}" type="pres">
      <dgm:prSet presAssocID="{6D15F22B-D069-45D7-B47B-87F76C3E2C39}" presName="horz1" presStyleCnt="0"/>
      <dgm:spPr/>
    </dgm:pt>
    <dgm:pt modelId="{287ED8DE-93FD-44FE-A547-C34034F048F2}" type="pres">
      <dgm:prSet presAssocID="{6D15F22B-D069-45D7-B47B-87F76C3E2C39}" presName="tx1" presStyleLbl="revTx" presStyleIdx="1" presStyleCnt="3"/>
      <dgm:spPr/>
    </dgm:pt>
    <dgm:pt modelId="{CD24E032-48CB-4356-BEC3-77AA0DD2F78B}" type="pres">
      <dgm:prSet presAssocID="{6D15F22B-D069-45D7-B47B-87F76C3E2C39}" presName="vert1" presStyleCnt="0"/>
      <dgm:spPr/>
    </dgm:pt>
    <dgm:pt modelId="{7D40E503-958C-434C-BE2D-308F1347AB3C}" type="pres">
      <dgm:prSet presAssocID="{5F6BE6AF-8D85-40FD-965F-BCDF27936391}" presName="thickLine" presStyleLbl="alignNode1" presStyleIdx="2" presStyleCnt="3"/>
      <dgm:spPr/>
    </dgm:pt>
    <dgm:pt modelId="{F93F9AA1-664A-4748-855F-9C8531AAF464}" type="pres">
      <dgm:prSet presAssocID="{5F6BE6AF-8D85-40FD-965F-BCDF27936391}" presName="horz1" presStyleCnt="0"/>
      <dgm:spPr/>
    </dgm:pt>
    <dgm:pt modelId="{BDBFFEBD-8EFD-454A-AC48-F685DB99AB1E}" type="pres">
      <dgm:prSet presAssocID="{5F6BE6AF-8D85-40FD-965F-BCDF27936391}" presName="tx1" presStyleLbl="revTx" presStyleIdx="2" presStyleCnt="3"/>
      <dgm:spPr/>
    </dgm:pt>
    <dgm:pt modelId="{7B828563-51DB-4839-95DF-25054ED10671}" type="pres">
      <dgm:prSet presAssocID="{5F6BE6AF-8D85-40FD-965F-BCDF27936391}" presName="vert1" presStyleCnt="0"/>
      <dgm:spPr/>
    </dgm:pt>
  </dgm:ptLst>
  <dgm:cxnLst>
    <dgm:cxn modelId="{A01AFA0D-B838-4123-9868-CDB5017F4EEC}" srcId="{9B23AC53-E158-45FA-9654-A2B41CC6E7C7}" destId="{395EBDD8-DCA1-47F2-A7BD-5DA31EDA986D}" srcOrd="0" destOrd="0" parTransId="{5E32F6D3-C68A-48DD-B264-AEEC552AF19B}" sibTransId="{CB8B9060-3904-4F24-8FA1-DCBF7D25EECD}"/>
    <dgm:cxn modelId="{54DF0310-6A59-49E7-B3BC-957DD36A13BE}" srcId="{9B23AC53-E158-45FA-9654-A2B41CC6E7C7}" destId="{5F6BE6AF-8D85-40FD-965F-BCDF27936391}" srcOrd="2" destOrd="0" parTransId="{19F89FBB-01BD-4F51-8775-460A5C061CDE}" sibTransId="{59548B0D-D4DD-4087-A04C-5818B6C95D5A}"/>
    <dgm:cxn modelId="{3761073A-DCC7-4D69-9F8E-E8C0B828FB1E}" srcId="{9B23AC53-E158-45FA-9654-A2B41CC6E7C7}" destId="{6D15F22B-D069-45D7-B47B-87F76C3E2C39}" srcOrd="1" destOrd="0" parTransId="{CF348E05-D5DB-4E13-83D0-F7E9C09EFE92}" sibTransId="{8EAC7709-D9FD-430A-8156-E79BF6C09A26}"/>
    <dgm:cxn modelId="{B62F315B-FD98-4617-AD0E-FACE3C941245}" type="presOf" srcId="{6D15F22B-D069-45D7-B47B-87F76C3E2C39}" destId="{287ED8DE-93FD-44FE-A547-C34034F048F2}" srcOrd="0" destOrd="0" presId="urn:microsoft.com/office/officeart/2008/layout/LinedList"/>
    <dgm:cxn modelId="{DB406EA9-B548-4DFD-A221-A1EA6D9DE726}" type="presOf" srcId="{9B23AC53-E158-45FA-9654-A2B41CC6E7C7}" destId="{FF48AEBC-BD55-456D-9BA2-6EA9A7B53B1B}" srcOrd="0" destOrd="0" presId="urn:microsoft.com/office/officeart/2008/layout/LinedList"/>
    <dgm:cxn modelId="{9C5AF8B8-775D-40E5-A6C6-3C55AABD1277}" type="presOf" srcId="{5F6BE6AF-8D85-40FD-965F-BCDF27936391}" destId="{BDBFFEBD-8EFD-454A-AC48-F685DB99AB1E}" srcOrd="0" destOrd="0" presId="urn:microsoft.com/office/officeart/2008/layout/LinedList"/>
    <dgm:cxn modelId="{ABBB05BE-C6F7-41BB-9CCD-885D79BBAB00}" type="presOf" srcId="{395EBDD8-DCA1-47F2-A7BD-5DA31EDA986D}" destId="{3F2EDF9B-63A1-4514-B4E2-4BBEFD8C6F2C}" srcOrd="0" destOrd="0" presId="urn:microsoft.com/office/officeart/2008/layout/LinedList"/>
    <dgm:cxn modelId="{B47E8725-BB07-433A-8CA5-3C855B12D400}" type="presParOf" srcId="{FF48AEBC-BD55-456D-9BA2-6EA9A7B53B1B}" destId="{62007525-1F0C-4611-AE0D-935AB3BA244C}" srcOrd="0" destOrd="0" presId="urn:microsoft.com/office/officeart/2008/layout/LinedList"/>
    <dgm:cxn modelId="{97DB2DC8-764E-4176-AC3B-D8855626E7BF}" type="presParOf" srcId="{FF48AEBC-BD55-456D-9BA2-6EA9A7B53B1B}" destId="{DB441E55-6E27-41A1-9F06-1563947CE430}" srcOrd="1" destOrd="0" presId="urn:microsoft.com/office/officeart/2008/layout/LinedList"/>
    <dgm:cxn modelId="{B383E15A-D9BC-45A6-B7C5-B5DD20452600}" type="presParOf" srcId="{DB441E55-6E27-41A1-9F06-1563947CE430}" destId="{3F2EDF9B-63A1-4514-B4E2-4BBEFD8C6F2C}" srcOrd="0" destOrd="0" presId="urn:microsoft.com/office/officeart/2008/layout/LinedList"/>
    <dgm:cxn modelId="{7F3E5B5C-2FF3-4C9D-B002-E5920E7C3E2E}" type="presParOf" srcId="{DB441E55-6E27-41A1-9F06-1563947CE430}" destId="{41E60686-54C0-4326-8CC9-4985ADC43FD6}" srcOrd="1" destOrd="0" presId="urn:microsoft.com/office/officeart/2008/layout/LinedList"/>
    <dgm:cxn modelId="{6000DD40-82B1-4DAD-8F5D-EDD0CE52BA8A}" type="presParOf" srcId="{FF48AEBC-BD55-456D-9BA2-6EA9A7B53B1B}" destId="{3D34AE85-3582-47E4-ACEB-1E32DA1ED2D0}" srcOrd="2" destOrd="0" presId="urn:microsoft.com/office/officeart/2008/layout/LinedList"/>
    <dgm:cxn modelId="{E48FDC7F-ACF0-46BB-83D3-42B96D571156}" type="presParOf" srcId="{FF48AEBC-BD55-456D-9BA2-6EA9A7B53B1B}" destId="{CEA70985-8C39-449F-A3A3-92FB97AAFD20}" srcOrd="3" destOrd="0" presId="urn:microsoft.com/office/officeart/2008/layout/LinedList"/>
    <dgm:cxn modelId="{250C7F0F-C791-4524-BAD8-FDC5BE7874C9}" type="presParOf" srcId="{CEA70985-8C39-449F-A3A3-92FB97AAFD20}" destId="{287ED8DE-93FD-44FE-A547-C34034F048F2}" srcOrd="0" destOrd="0" presId="urn:microsoft.com/office/officeart/2008/layout/LinedList"/>
    <dgm:cxn modelId="{16908F78-CA36-4A16-A60A-314C5819319F}" type="presParOf" srcId="{CEA70985-8C39-449F-A3A3-92FB97AAFD20}" destId="{CD24E032-48CB-4356-BEC3-77AA0DD2F78B}" srcOrd="1" destOrd="0" presId="urn:microsoft.com/office/officeart/2008/layout/LinedList"/>
    <dgm:cxn modelId="{CCF474A0-2C59-4581-908A-917AA8E3F292}" type="presParOf" srcId="{FF48AEBC-BD55-456D-9BA2-6EA9A7B53B1B}" destId="{7D40E503-958C-434C-BE2D-308F1347AB3C}" srcOrd="4" destOrd="0" presId="urn:microsoft.com/office/officeart/2008/layout/LinedList"/>
    <dgm:cxn modelId="{5A10F5E3-A53A-4B1A-B78E-7A765A2748E9}" type="presParOf" srcId="{FF48AEBC-BD55-456D-9BA2-6EA9A7B53B1B}" destId="{F93F9AA1-664A-4748-855F-9C8531AAF464}" srcOrd="5" destOrd="0" presId="urn:microsoft.com/office/officeart/2008/layout/LinedList"/>
    <dgm:cxn modelId="{B5EF8E36-E6B4-4026-ADCE-D4CE620CD109}" type="presParOf" srcId="{F93F9AA1-664A-4748-855F-9C8531AAF464}" destId="{BDBFFEBD-8EFD-454A-AC48-F685DB99AB1E}" srcOrd="0" destOrd="0" presId="urn:microsoft.com/office/officeart/2008/layout/LinedList"/>
    <dgm:cxn modelId="{6F5FD317-07FC-4C1C-ACB8-F7C9C3BFB00F}" type="presParOf" srcId="{F93F9AA1-664A-4748-855F-9C8531AAF464}" destId="{7B828563-51DB-4839-95DF-25054ED1067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08B077-BD21-4678-8499-6024B0017288}">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5A1BC5-06ED-4F74-965A-5647058B74BE}">
      <dsp:nvSpPr>
        <dsp:cNvPr id="0" name=""/>
        <dsp:cNvSpPr/>
      </dsp:nvSpPr>
      <dsp:spPr>
        <a:xfrm>
          <a:off x="570337" y="656145"/>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8AD4F7-8255-439C-AA49-B8B60AA839EA}">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dirty="0"/>
            <a:t>In 2018, the NHS App was launched to give patients secure access to NHS services including booking appointments, repeating prescriptions, looking at their medical records and more (NHS England, 2022). </a:t>
          </a:r>
          <a:endParaRPr lang="en-US" sz="1500" kern="1200" dirty="0"/>
        </a:p>
      </dsp:txBody>
      <dsp:txXfrm>
        <a:off x="1948202" y="368029"/>
        <a:ext cx="3233964" cy="1371985"/>
      </dsp:txXfrm>
    </dsp:sp>
    <dsp:sp modelId="{41CC667F-1354-43A8-8091-CF7FA44BF70F}">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A30E94-0838-4A69-A6E5-4D11F9762A44}">
      <dsp:nvSpPr>
        <dsp:cNvPr id="0" name=""/>
        <dsp:cNvSpPr/>
      </dsp:nvSpPr>
      <dsp:spPr>
        <a:xfrm>
          <a:off x="6033778" y="656145"/>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2A6008A-4E1B-4B0D-BDDD-86CC0E39B8F6}">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It was created to meet the growing demand for a digital health solution and the need for the workforce. </a:t>
          </a:r>
          <a:endParaRPr lang="en-US" sz="1500" kern="1200"/>
        </a:p>
      </dsp:txBody>
      <dsp:txXfrm>
        <a:off x="7411643" y="368029"/>
        <a:ext cx="3233964" cy="1371985"/>
      </dsp:txXfrm>
    </dsp:sp>
    <dsp:sp modelId="{5F05FD16-83C2-42FF-8BDE-4B3AAF8A4D5A}">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A85AA2-6B28-43B0-8E85-D39A5D705EED}">
      <dsp:nvSpPr>
        <dsp:cNvPr id="0" name=""/>
        <dsp:cNvSpPr/>
      </dsp:nvSpPr>
      <dsp:spPr>
        <a:xfrm>
          <a:off x="570337" y="2740907"/>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8BA5D4-D97D-4147-94CE-8C61B54E739E}">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This presentation will review the efforts of the App and the impact on workforce, service delivery, patient experience, and community engagement. </a:t>
          </a:r>
          <a:endParaRPr lang="en-US" sz="1500" kern="1200"/>
        </a:p>
      </dsp:txBody>
      <dsp:txXfrm>
        <a:off x="1948202" y="2452790"/>
        <a:ext cx="3233964" cy="1371985"/>
      </dsp:txXfrm>
    </dsp:sp>
    <dsp:sp modelId="{3CDA3539-D5CA-4A9B-AFCA-BCB64DB48FFE}">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A41B22-7DE4-4B2C-BB0C-5E9603611ABA}">
      <dsp:nvSpPr>
        <dsp:cNvPr id="0" name=""/>
        <dsp:cNvSpPr/>
      </dsp:nvSpPr>
      <dsp:spPr>
        <a:xfrm>
          <a:off x="6033778" y="2740907"/>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C44739-81D9-4DDE-8D71-7C175760FF33}">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The NHS App is in line with national plans such as A Plan for Digital Health and Social Care (DHSC, 2022) and the What Good Looks Like Framework (Lawrence, 2025).</a:t>
          </a:r>
          <a:endParaRPr lang="en-US" sz="1500" kern="1200"/>
        </a:p>
      </dsp:txBody>
      <dsp:txXfrm>
        <a:off x="7411643" y="2452790"/>
        <a:ext cx="3233964" cy="13719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E7730E-DD03-4E5E-9A76-E0992D4EBC24}">
      <dsp:nvSpPr>
        <dsp:cNvPr id="0" name=""/>
        <dsp:cNvSpPr/>
      </dsp:nvSpPr>
      <dsp:spPr>
        <a:xfrm>
          <a:off x="679050" y="376937"/>
          <a:ext cx="1887187" cy="18871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0AD309-511C-4411-B991-FBAD31A5CF84}">
      <dsp:nvSpPr>
        <dsp:cNvPr id="0" name=""/>
        <dsp:cNvSpPr/>
      </dsp:nvSpPr>
      <dsp:spPr>
        <a:xfrm>
          <a:off x="1081237" y="779125"/>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872E5D-FF02-44F7-A5F3-324255C1E4CD}">
      <dsp:nvSpPr>
        <dsp:cNvPr id="0" name=""/>
        <dsp:cNvSpPr/>
      </dsp:nvSpPr>
      <dsp:spPr>
        <a:xfrm>
          <a:off x="75768"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During COVID-19, the NHS App was quickly scaled up to assist in the rollout of vaccinations and remote care (Day, 2023).</a:t>
          </a:r>
          <a:endParaRPr lang="en-US" sz="1200" kern="1200"/>
        </a:p>
      </dsp:txBody>
      <dsp:txXfrm>
        <a:off x="75768" y="2851938"/>
        <a:ext cx="3093750" cy="720000"/>
      </dsp:txXfrm>
    </dsp:sp>
    <dsp:sp modelId="{067F9EFC-21B0-4BAC-AF30-0C339AA81893}">
      <dsp:nvSpPr>
        <dsp:cNvPr id="0" name=""/>
        <dsp:cNvSpPr/>
      </dsp:nvSpPr>
      <dsp:spPr>
        <a:xfrm>
          <a:off x="4314206" y="376937"/>
          <a:ext cx="1887187" cy="18871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2681DF-B54F-4203-9227-2AA3AD685ABC}">
      <dsp:nvSpPr>
        <dsp:cNvPr id="0" name=""/>
        <dsp:cNvSpPr/>
      </dsp:nvSpPr>
      <dsp:spPr>
        <a:xfrm>
          <a:off x="4716393" y="779125"/>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AF91CE-672A-4ED9-B15C-E9F99A46958B}">
      <dsp:nvSpPr>
        <dsp:cNvPr id="0" name=""/>
        <dsp:cNvSpPr/>
      </dsp:nvSpPr>
      <dsp:spPr>
        <a:xfrm>
          <a:off x="3710925"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There is strong uptake, with more than 30 million users by 2024, according to evaluations (NHS England, 2024).</a:t>
          </a:r>
          <a:endParaRPr lang="en-US" sz="1200" kern="1200"/>
        </a:p>
      </dsp:txBody>
      <dsp:txXfrm>
        <a:off x="3710925" y="2851938"/>
        <a:ext cx="3093750" cy="720000"/>
      </dsp:txXfrm>
    </dsp:sp>
    <dsp:sp modelId="{D493854D-8882-402C-A3AA-5CF5ABDF7C5F}">
      <dsp:nvSpPr>
        <dsp:cNvPr id="0" name=""/>
        <dsp:cNvSpPr/>
      </dsp:nvSpPr>
      <dsp:spPr>
        <a:xfrm>
          <a:off x="7949362" y="376937"/>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9A0C2C-F622-4FFC-BAD5-6D60E1E5FCF9}">
      <dsp:nvSpPr>
        <dsp:cNvPr id="0" name=""/>
        <dsp:cNvSpPr/>
      </dsp:nvSpPr>
      <dsp:spPr>
        <a:xfrm>
          <a:off x="8351550" y="779125"/>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A50576-31A8-488E-ACFA-9EED0DAF1152}">
      <dsp:nvSpPr>
        <dsp:cNvPr id="0" name=""/>
        <dsp:cNvSpPr/>
      </dsp:nvSpPr>
      <dsp:spPr>
        <a:xfrm>
          <a:off x="7346081"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There are challenges to be addressed: digital literacy issues, disparities in the region, and the integration of legacy systems (Bradley et al., 2026).</a:t>
          </a:r>
          <a:endParaRPr lang="en-US" sz="1200" kern="1200"/>
        </a:p>
      </dsp:txBody>
      <dsp:txXfrm>
        <a:off x="7346081" y="2851938"/>
        <a:ext cx="309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AC2A5F-24E0-48AF-86BE-E526351DF1A5}">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EF2161-93D0-4719-A19E-371783EB96F0}">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ADA8BA-6490-4F63-833E-037F5345630D}">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The NHS App has changed the nature of staff roles, so they now need skills in digital communication, data management and troubleshooting (Skills for Health, 2025).</a:t>
          </a:r>
          <a:endParaRPr lang="en-US" sz="2300" kern="1200"/>
        </a:p>
      </dsp:txBody>
      <dsp:txXfrm>
        <a:off x="1437631" y="531"/>
        <a:ext cx="9077968" cy="1244702"/>
      </dsp:txXfrm>
    </dsp:sp>
    <dsp:sp modelId="{2E481737-8926-4943-9C12-F0A2FF490200}">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49D4A6-FE0C-44DB-BDCE-A4122C9763B5}">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804597-148C-47F4-9E34-739FD0E99937}">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The benefits of positive outcomes are increased flexibility, decreased administration and increased job satisfaction (Sanjrani et al., 2025).</a:t>
          </a:r>
          <a:endParaRPr lang="en-US" sz="2300" kern="1200"/>
        </a:p>
      </dsp:txBody>
      <dsp:txXfrm>
        <a:off x="1437631" y="1556410"/>
        <a:ext cx="9077968" cy="1244702"/>
      </dsp:txXfrm>
    </dsp:sp>
    <dsp:sp modelId="{5D67F94A-1905-4612-83AE-06822D4527F2}">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1B9C00-E3AF-4BB5-9012-146C56D770BA}">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125A44-605B-4A17-95B5-ED90CA4486CA}">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Staff feedback to the positive on patient engagement and opportunity for multidisciplinary working.</a:t>
          </a:r>
          <a:endParaRPr lang="en-US" sz="2300" kern="1200"/>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7C84CB-35AF-46C0-B54B-9128302225E3}">
      <dsp:nvSpPr>
        <dsp:cNvPr id="0" name=""/>
        <dsp:cNvSpPr/>
      </dsp:nvSpPr>
      <dsp:spPr>
        <a:xfrm>
          <a:off x="8537" y="0"/>
          <a:ext cx="6061530" cy="4192805"/>
        </a:xfrm>
        <a:prstGeom prst="homePlate">
          <a:avLst>
            <a:gd name="adj" fmla="val 25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837" tIns="81280" rIns="855349" bIns="81280" numCol="1" spcCol="1270" anchor="t" anchorCtr="0">
          <a:noAutofit/>
        </a:bodyPr>
        <a:lstStyle/>
        <a:p>
          <a:pPr marL="0" lvl="0" indent="0" algn="l" defTabSz="1422400">
            <a:lnSpc>
              <a:spcPct val="90000"/>
            </a:lnSpc>
            <a:spcBef>
              <a:spcPct val="0"/>
            </a:spcBef>
            <a:spcAft>
              <a:spcPct val="35000"/>
            </a:spcAft>
            <a:buNone/>
            <a:defRPr b="1"/>
          </a:pPr>
          <a:r>
            <a:rPr lang="en-GB" sz="3200" kern="1200"/>
            <a:t>The NHS App moves care provision to digital-first approaches that allow:</a:t>
          </a:r>
          <a:endParaRPr lang="en-US" sz="3200" kern="1200"/>
        </a:p>
        <a:p>
          <a:pPr marL="228600" lvl="1" indent="-228600" algn="l" defTabSz="1111250">
            <a:lnSpc>
              <a:spcPct val="90000"/>
            </a:lnSpc>
            <a:spcBef>
              <a:spcPct val="0"/>
            </a:spcBef>
            <a:spcAft>
              <a:spcPct val="15000"/>
            </a:spcAft>
            <a:buChar char="•"/>
          </a:pPr>
          <a:r>
            <a:rPr lang="en-GB" sz="2500" kern="1200"/>
            <a:t>Online appointment booking.</a:t>
          </a:r>
          <a:endParaRPr lang="en-US" sz="2500" kern="1200"/>
        </a:p>
        <a:p>
          <a:pPr marL="228600" lvl="1" indent="-228600" algn="l" defTabSz="1111250">
            <a:lnSpc>
              <a:spcPct val="90000"/>
            </a:lnSpc>
            <a:spcBef>
              <a:spcPct val="0"/>
            </a:spcBef>
            <a:spcAft>
              <a:spcPct val="15000"/>
            </a:spcAft>
            <a:buChar char="•"/>
          </a:pPr>
          <a:r>
            <a:rPr lang="en-GB" sz="2500" kern="1200"/>
            <a:t>Prescription ordering.</a:t>
          </a:r>
          <a:endParaRPr lang="en-US" sz="2500" kern="1200"/>
        </a:p>
        <a:p>
          <a:pPr marL="228600" lvl="1" indent="-228600" algn="l" defTabSz="1111250">
            <a:lnSpc>
              <a:spcPct val="90000"/>
            </a:lnSpc>
            <a:spcBef>
              <a:spcPct val="0"/>
            </a:spcBef>
            <a:spcAft>
              <a:spcPct val="15000"/>
            </a:spcAft>
            <a:buChar char="•"/>
          </a:pPr>
          <a:r>
            <a:rPr lang="en-GB" sz="2500" kern="1200"/>
            <a:t>Access to records and vaccination status.</a:t>
          </a:r>
          <a:endParaRPr lang="en-US" sz="2500" kern="1200"/>
        </a:p>
      </dsp:txBody>
      <dsp:txXfrm>
        <a:off x="8537" y="0"/>
        <a:ext cx="5537429" cy="4192805"/>
      </dsp:txXfrm>
    </dsp:sp>
    <dsp:sp modelId="{79DBB211-D2DB-477D-9FBF-DA91944CDC37}">
      <dsp:nvSpPr>
        <dsp:cNvPr id="0" name=""/>
        <dsp:cNvSpPr/>
      </dsp:nvSpPr>
      <dsp:spPr>
        <a:xfrm>
          <a:off x="4857761" y="0"/>
          <a:ext cx="6061530" cy="4192805"/>
        </a:xfrm>
        <a:prstGeom prst="chevron">
          <a:avLst>
            <a:gd name="adj" fmla="val 2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837" tIns="81280" rIns="213837" bIns="81280" numCol="1" spcCol="1270" anchor="ctr" anchorCtr="0">
          <a:noAutofit/>
        </a:bodyPr>
        <a:lstStyle/>
        <a:p>
          <a:pPr marL="0" lvl="0" indent="0" algn="ctr" defTabSz="1422400">
            <a:lnSpc>
              <a:spcPct val="90000"/>
            </a:lnSpc>
            <a:spcBef>
              <a:spcPct val="0"/>
            </a:spcBef>
            <a:spcAft>
              <a:spcPct val="35000"/>
            </a:spcAft>
            <a:buNone/>
            <a:defRPr b="1"/>
          </a:pPr>
          <a:r>
            <a:rPr lang="en-GB" sz="3200" kern="1200"/>
            <a:t>This leads to positive effects such as fewer GP workloads, shorter waiting times and increased efficiency (NHS England, 2024).</a:t>
          </a:r>
          <a:endParaRPr lang="en-US" sz="3200" kern="1200"/>
        </a:p>
      </dsp:txBody>
      <dsp:txXfrm>
        <a:off x="5905962" y="0"/>
        <a:ext cx="3965128" cy="41928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CA9140-94B9-4747-98EB-653FB6DC9520}">
      <dsp:nvSpPr>
        <dsp:cNvPr id="0" name=""/>
        <dsp:cNvSpPr/>
      </dsp:nvSpPr>
      <dsp:spPr>
        <a:xfrm>
          <a:off x="0" y="0"/>
          <a:ext cx="8938260" cy="130540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The NHS App enhances patient autonomy, family engagement, and access to records and information (NHS England, 2024).</a:t>
          </a:r>
          <a:endParaRPr lang="en-US" sz="2400" kern="1200"/>
        </a:p>
      </dsp:txBody>
      <dsp:txXfrm>
        <a:off x="38234" y="38234"/>
        <a:ext cx="7529629" cy="1228933"/>
      </dsp:txXfrm>
    </dsp:sp>
    <dsp:sp modelId="{82F940B7-4697-4EBB-BDA2-B0010B129C80}">
      <dsp:nvSpPr>
        <dsp:cNvPr id="0" name=""/>
        <dsp:cNvSpPr/>
      </dsp:nvSpPr>
      <dsp:spPr>
        <a:xfrm>
          <a:off x="788669" y="1522968"/>
          <a:ext cx="8938260" cy="130540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Positive outcomes are high satisfaction: &gt;85% of users find it easier and more confident in their health management (Begum et al., 2025).</a:t>
          </a:r>
          <a:endParaRPr lang="en-US" sz="2400" kern="1200"/>
        </a:p>
      </dsp:txBody>
      <dsp:txXfrm>
        <a:off x="826903" y="1561202"/>
        <a:ext cx="7224611" cy="1228933"/>
      </dsp:txXfrm>
    </dsp:sp>
    <dsp:sp modelId="{4246D700-75C4-42C0-A50C-7AE9717A7D31}">
      <dsp:nvSpPr>
        <dsp:cNvPr id="0" name=""/>
        <dsp:cNvSpPr/>
      </dsp:nvSpPr>
      <dsp:spPr>
        <a:xfrm>
          <a:off x="1577339" y="3045936"/>
          <a:ext cx="8938260" cy="130540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Patients' access to vaccination status is improved and they are less likely to rely on GP attendance.</a:t>
          </a:r>
          <a:endParaRPr lang="en-US" sz="2400" kern="1200"/>
        </a:p>
      </dsp:txBody>
      <dsp:txXfrm>
        <a:off x="1615573" y="3084170"/>
        <a:ext cx="7224611" cy="1228933"/>
      </dsp:txXfrm>
    </dsp:sp>
    <dsp:sp modelId="{77B5DD42-17B6-47C6-AAC5-16692AB91134}">
      <dsp:nvSpPr>
        <dsp:cNvPr id="0" name=""/>
        <dsp:cNvSpPr/>
      </dsp:nvSpPr>
      <dsp:spPr>
        <a:xfrm>
          <a:off x="8089749" y="989929"/>
          <a:ext cx="848510" cy="848510"/>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6BEDBE6B-37E6-4F44-BF2B-3A37A0AFB295}">
      <dsp:nvSpPr>
        <dsp:cNvPr id="0" name=""/>
        <dsp:cNvSpPr/>
      </dsp:nvSpPr>
      <dsp:spPr>
        <a:xfrm>
          <a:off x="8878419" y="2504195"/>
          <a:ext cx="848510" cy="848510"/>
        </a:xfrm>
        <a:prstGeom prst="downArrow">
          <a:avLst>
            <a:gd name="adj1" fmla="val 55000"/>
            <a:gd name="adj2" fmla="val 45000"/>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15D9A-C233-4090-9904-B3D04A5A9ADE}">
      <dsp:nvSpPr>
        <dsp:cNvPr id="0" name=""/>
        <dsp:cNvSpPr/>
      </dsp:nvSpPr>
      <dsp:spPr>
        <a:xfrm>
          <a:off x="8215" y="0"/>
          <a:ext cx="5832871" cy="3948876"/>
        </a:xfrm>
        <a:prstGeom prst="homePlate">
          <a:avLst>
            <a:gd name="adj" fmla="val 25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71" tIns="76200" rIns="823083" bIns="76200" numCol="1" spcCol="1270" anchor="t" anchorCtr="0">
          <a:noAutofit/>
        </a:bodyPr>
        <a:lstStyle/>
        <a:p>
          <a:pPr marL="0" lvl="0" indent="0" algn="l" defTabSz="1333500">
            <a:lnSpc>
              <a:spcPct val="90000"/>
            </a:lnSpc>
            <a:spcBef>
              <a:spcPct val="0"/>
            </a:spcBef>
            <a:spcAft>
              <a:spcPct val="35000"/>
            </a:spcAft>
            <a:buNone/>
            <a:defRPr b="1"/>
          </a:pPr>
          <a:r>
            <a:rPr lang="en-GB" sz="3000" kern="1200"/>
            <a:t>The NHS App helps to improve community health connection by:</a:t>
          </a:r>
          <a:endParaRPr lang="en-US" sz="3000" kern="1200"/>
        </a:p>
        <a:p>
          <a:pPr marL="228600" lvl="1" indent="-228600" algn="l" defTabSz="1022350">
            <a:lnSpc>
              <a:spcPct val="90000"/>
            </a:lnSpc>
            <a:spcBef>
              <a:spcPct val="0"/>
            </a:spcBef>
            <a:spcAft>
              <a:spcPct val="15000"/>
            </a:spcAft>
            <a:buChar char="•"/>
          </a:pPr>
          <a:r>
            <a:rPr lang="en-GB" sz="2300" kern="1200"/>
            <a:t>Enabling local communities to be served digitally.</a:t>
          </a:r>
          <a:endParaRPr lang="en-US" sz="2300" kern="1200"/>
        </a:p>
        <a:p>
          <a:pPr marL="228600" lvl="1" indent="-228600" algn="l" defTabSz="1022350">
            <a:lnSpc>
              <a:spcPct val="90000"/>
            </a:lnSpc>
            <a:spcBef>
              <a:spcPct val="0"/>
            </a:spcBef>
            <a:spcAft>
              <a:spcPct val="15000"/>
            </a:spcAft>
            <a:buChar char="•"/>
          </a:pPr>
          <a:r>
            <a:rPr lang="en-GB" sz="2300" kern="1200"/>
            <a:t>Assisting with vaccination drives and public health messages.</a:t>
          </a:r>
          <a:endParaRPr lang="en-US" sz="2300" kern="1200"/>
        </a:p>
        <a:p>
          <a:pPr marL="228600" lvl="1" indent="-228600" algn="l" defTabSz="1022350">
            <a:lnSpc>
              <a:spcPct val="90000"/>
            </a:lnSpc>
            <a:spcBef>
              <a:spcPct val="0"/>
            </a:spcBef>
            <a:spcAft>
              <a:spcPct val="15000"/>
            </a:spcAft>
            <a:buChar char="•"/>
          </a:pPr>
          <a:r>
            <a:rPr lang="en-GB" sz="2300" kern="1200"/>
            <a:t>Promoting self-management of health conditions. </a:t>
          </a:r>
          <a:endParaRPr lang="en-US" sz="2300" kern="1200"/>
        </a:p>
      </dsp:txBody>
      <dsp:txXfrm>
        <a:off x="8215" y="0"/>
        <a:ext cx="5339262" cy="3948876"/>
      </dsp:txXfrm>
    </dsp:sp>
    <dsp:sp modelId="{872F148E-5CFD-42E9-A6B3-974942992E79}">
      <dsp:nvSpPr>
        <dsp:cNvPr id="0" name=""/>
        <dsp:cNvSpPr/>
      </dsp:nvSpPr>
      <dsp:spPr>
        <a:xfrm>
          <a:off x="4674512" y="0"/>
          <a:ext cx="5832871" cy="3948876"/>
        </a:xfrm>
        <a:prstGeom prst="chevron">
          <a:avLst>
            <a:gd name="adj" fmla="val 25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71" tIns="76200" rIns="205771" bIns="76200" numCol="1" spcCol="1270" anchor="ctr" anchorCtr="0">
          <a:noAutofit/>
        </a:bodyPr>
        <a:lstStyle/>
        <a:p>
          <a:pPr marL="0" lvl="0" indent="0" algn="ctr" defTabSz="1333500">
            <a:lnSpc>
              <a:spcPct val="90000"/>
            </a:lnSpc>
            <a:spcBef>
              <a:spcPct val="0"/>
            </a:spcBef>
            <a:spcAft>
              <a:spcPct val="35000"/>
            </a:spcAft>
            <a:buNone/>
            <a:defRPr b="1"/>
          </a:pPr>
          <a:r>
            <a:rPr lang="en-GB" sz="3000" kern="1200"/>
            <a:t>The benefits are enhanced awareness, less strain on local GP practices and better connections to NHS services (NHS England, 2024).</a:t>
          </a:r>
          <a:endParaRPr lang="en-US" sz="3000" kern="1200"/>
        </a:p>
      </dsp:txBody>
      <dsp:txXfrm>
        <a:off x="5661731" y="0"/>
        <a:ext cx="3858433" cy="39488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007525-1F0C-4611-AE0D-935AB3BA244C}">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2EDF9B-63A1-4514-B4E2-4BBEFD8C6F2C}">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 NHS App enhances flexibility of the NHS workforce, service efficiency, satisfaction with the service and engagement with communities. </a:t>
          </a:r>
          <a:endParaRPr lang="en-US" sz="2900" kern="1200"/>
        </a:p>
      </dsp:txBody>
      <dsp:txXfrm>
        <a:off x="0" y="2124"/>
        <a:ext cx="10515600" cy="1449029"/>
      </dsp:txXfrm>
    </dsp:sp>
    <dsp:sp modelId="{3D34AE85-3582-47E4-ACEB-1E32DA1ED2D0}">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7ED8DE-93FD-44FE-A547-C34034F048F2}">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Issues involve sustainability, equity and technical challenges. It is in line with the UK digital health policy objectives. </a:t>
          </a:r>
          <a:endParaRPr lang="en-US" sz="2900" kern="1200"/>
        </a:p>
      </dsp:txBody>
      <dsp:txXfrm>
        <a:off x="0" y="1451154"/>
        <a:ext cx="10515600" cy="1449029"/>
      </dsp:txXfrm>
    </dsp:sp>
    <dsp:sp modelId="{7D40E503-958C-434C-BE2D-308F1347AB3C}">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BFFEBD-8EFD-454A-AC48-F685DB99AB1E}">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 success is determined by training, infrastructure, inclusive adoption and community outreach efforts.</a:t>
          </a:r>
          <a:endParaRPr lang="en-US" sz="2900" kern="1200"/>
        </a:p>
      </dsp:txBody>
      <dsp:txXfrm>
        <a:off x="0" y="2900183"/>
        <a:ext cx="10515600" cy="1449029"/>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94C734-4452-4C40-B57B-585DC8B053CF}" type="datetimeFigureOut">
              <a:rPr lang="en-GB" smtClean="0"/>
              <a:t>20/06/2026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C52A66-F0F1-41A2-867A-5377CC5B6C3D}" type="slidenum">
              <a:rPr lang="en-GB" smtClean="0"/>
              <a:t>‹#›</a:t>
            </a:fld>
            <a:endParaRPr lang="en-GB"/>
          </a:p>
        </p:txBody>
      </p:sp>
    </p:spTree>
    <p:extLst>
      <p:ext uri="{BB962C8B-B14F-4D97-AF65-F5344CB8AC3E}">
        <p14:creationId xmlns:p14="http://schemas.microsoft.com/office/powerpoint/2010/main" val="2912919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NHS App launched in 2018 helps to: Minimise face-to-face contact. I will look at impacts of workforce, service delivery and patient &amp; community impacts (DHSC, 2022; Lawrence, 2025).</a:t>
            </a:r>
          </a:p>
          <a:p>
            <a:endParaRPr lang="en-GB"/>
          </a:p>
        </p:txBody>
      </p:sp>
      <p:sp>
        <p:nvSpPr>
          <p:cNvPr id="4" name="Slide Number Placeholder 3"/>
          <p:cNvSpPr>
            <a:spLocks noGrp="1"/>
          </p:cNvSpPr>
          <p:nvPr>
            <p:ph type="sldNum" sz="quarter" idx="5"/>
          </p:nvPr>
        </p:nvSpPr>
        <p:spPr/>
        <p:txBody>
          <a:bodyPr/>
          <a:lstStyle/>
          <a:p>
            <a:fld id="{C5C52A66-F0F1-41A2-867A-5377CC5B6C3D}" type="slidenum">
              <a:rPr lang="en-GB" smtClean="0"/>
              <a:t>2</a:t>
            </a:fld>
            <a:endParaRPr lang="en-GB"/>
          </a:p>
        </p:txBody>
      </p:sp>
    </p:spTree>
    <p:extLst>
      <p:ext uri="{BB962C8B-B14F-4D97-AF65-F5344CB8AC3E}">
        <p14:creationId xmlns:p14="http://schemas.microsoft.com/office/powerpoint/2010/main" val="1462169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App can facilitate patients to schedule an appointment, order prescriptions and access their records digitally, with GP systems, enhancing efficiency and continuity (NHS England, 2022).</a:t>
            </a:r>
          </a:p>
          <a:p>
            <a:endParaRPr lang="en-GB"/>
          </a:p>
        </p:txBody>
      </p:sp>
      <p:sp>
        <p:nvSpPr>
          <p:cNvPr id="4" name="Slide Number Placeholder 3"/>
          <p:cNvSpPr>
            <a:spLocks noGrp="1"/>
          </p:cNvSpPr>
          <p:nvPr>
            <p:ph type="sldNum" sz="quarter" idx="5"/>
          </p:nvPr>
        </p:nvSpPr>
        <p:spPr/>
        <p:txBody>
          <a:bodyPr/>
          <a:lstStyle/>
          <a:p>
            <a:fld id="{C5C52A66-F0F1-41A2-867A-5377CC5B6C3D}" type="slidenum">
              <a:rPr lang="en-GB" smtClean="0"/>
              <a:t>3</a:t>
            </a:fld>
            <a:endParaRPr lang="en-GB"/>
          </a:p>
        </p:txBody>
      </p:sp>
    </p:spTree>
    <p:extLst>
      <p:ext uri="{BB962C8B-B14F-4D97-AF65-F5344CB8AC3E}">
        <p14:creationId xmlns:p14="http://schemas.microsoft.com/office/powerpoint/2010/main" val="3431968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App was used to make vaccination rollouts and provide remote care possible during COVID-19. The number of people who took up the movement increased to the millions, but inequalities and integration obstacles are still in place (Day, 2023; Bradley et al., 2026).</a:t>
            </a:r>
          </a:p>
          <a:p>
            <a:endParaRPr lang="en-GB"/>
          </a:p>
        </p:txBody>
      </p:sp>
      <p:sp>
        <p:nvSpPr>
          <p:cNvPr id="4" name="Slide Number Placeholder 3"/>
          <p:cNvSpPr>
            <a:spLocks noGrp="1"/>
          </p:cNvSpPr>
          <p:nvPr>
            <p:ph type="sldNum" sz="quarter" idx="5"/>
          </p:nvPr>
        </p:nvSpPr>
        <p:spPr/>
        <p:txBody>
          <a:bodyPr/>
          <a:lstStyle/>
          <a:p>
            <a:fld id="{C5C52A66-F0F1-41A2-867A-5377CC5B6C3D}" type="slidenum">
              <a:rPr lang="en-GB" smtClean="0"/>
              <a:t>4</a:t>
            </a:fld>
            <a:endParaRPr lang="en-GB"/>
          </a:p>
        </p:txBody>
      </p:sp>
    </p:spTree>
    <p:extLst>
      <p:ext uri="{BB962C8B-B14F-4D97-AF65-F5344CB8AC3E}">
        <p14:creationId xmlns:p14="http://schemas.microsoft.com/office/powerpoint/2010/main" val="2209163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Staff positions changed, involving the use of digital skills. Reduced administrative burden, flexibility and increased patient engagement align with the targets of the agenda for workforce modernisation (Skills for Health, 2025; Sanjrani et al., 2025).</a:t>
            </a:r>
            <a:endParaRPr lang="en-GB"/>
          </a:p>
        </p:txBody>
      </p:sp>
      <p:sp>
        <p:nvSpPr>
          <p:cNvPr id="4" name="Slide Number Placeholder 3"/>
          <p:cNvSpPr>
            <a:spLocks noGrp="1"/>
          </p:cNvSpPr>
          <p:nvPr>
            <p:ph type="sldNum" sz="quarter" idx="5"/>
          </p:nvPr>
        </p:nvSpPr>
        <p:spPr/>
        <p:txBody>
          <a:bodyPr/>
          <a:lstStyle/>
          <a:p>
            <a:fld id="{C5C52A66-F0F1-41A2-867A-5377CC5B6C3D}" type="slidenum">
              <a:rPr lang="en-GB" smtClean="0"/>
              <a:t>5</a:t>
            </a:fld>
            <a:endParaRPr lang="en-GB"/>
          </a:p>
        </p:txBody>
      </p:sp>
    </p:spTree>
    <p:extLst>
      <p:ext uri="{BB962C8B-B14F-4D97-AF65-F5344CB8AC3E}">
        <p14:creationId xmlns:p14="http://schemas.microsoft.com/office/powerpoint/2010/main" val="13769297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Fatigue, reluctance to go digital and recruiting problems are challenges. Leadership, training and organisational support are the key factors for success (Puspita et al., 2025; Norman et al., 2023).</a:t>
            </a:r>
          </a:p>
          <a:p>
            <a:endParaRPr lang="en-GB"/>
          </a:p>
        </p:txBody>
      </p:sp>
      <p:sp>
        <p:nvSpPr>
          <p:cNvPr id="4" name="Slide Number Placeholder 3"/>
          <p:cNvSpPr>
            <a:spLocks noGrp="1"/>
          </p:cNvSpPr>
          <p:nvPr>
            <p:ph type="sldNum" sz="quarter" idx="5"/>
          </p:nvPr>
        </p:nvSpPr>
        <p:spPr/>
        <p:txBody>
          <a:bodyPr/>
          <a:lstStyle/>
          <a:p>
            <a:fld id="{C5C52A66-F0F1-41A2-867A-5377CC5B6C3D}" type="slidenum">
              <a:rPr lang="en-GB" smtClean="0"/>
              <a:t>6</a:t>
            </a:fld>
            <a:endParaRPr lang="en-GB"/>
          </a:p>
        </p:txBody>
      </p:sp>
    </p:spTree>
    <p:extLst>
      <p:ext uri="{BB962C8B-B14F-4D97-AF65-F5344CB8AC3E}">
        <p14:creationId xmlns:p14="http://schemas.microsoft.com/office/powerpoint/2010/main" val="209948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App decreases GP workload, waiting time and enhances patient flow. It provides efficiency benefits and cost savings, by reducing administration (NHS England, 2024).</a:t>
            </a:r>
            <a:endParaRPr lang="en-GB"/>
          </a:p>
        </p:txBody>
      </p:sp>
      <p:sp>
        <p:nvSpPr>
          <p:cNvPr id="4" name="Slide Number Placeholder 3"/>
          <p:cNvSpPr>
            <a:spLocks noGrp="1"/>
          </p:cNvSpPr>
          <p:nvPr>
            <p:ph type="sldNum" sz="quarter" idx="5"/>
          </p:nvPr>
        </p:nvSpPr>
        <p:spPr/>
        <p:txBody>
          <a:bodyPr/>
          <a:lstStyle/>
          <a:p>
            <a:fld id="{C5C52A66-F0F1-41A2-867A-5377CC5B6C3D}" type="slidenum">
              <a:rPr lang="en-GB" smtClean="0"/>
              <a:t>7</a:t>
            </a:fld>
            <a:endParaRPr lang="en-GB"/>
          </a:p>
        </p:txBody>
      </p:sp>
    </p:spTree>
    <p:extLst>
      <p:ext uri="{BB962C8B-B14F-4D97-AF65-F5344CB8AC3E}">
        <p14:creationId xmlns:p14="http://schemas.microsoft.com/office/powerpoint/2010/main" val="17466501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Cost, technical reliability and limited penetration are some of the challenges to sustainability. High performance is delivered in areas with resources, whereas areas lacking resources have difficulties (Bradley et al., 2026; </a:t>
            </a:r>
            <a:r>
              <a:rPr lang="en-GB" sz="1200" kern="1200" err="1">
                <a:solidFill>
                  <a:schemeClr val="tx1"/>
                </a:solidFill>
                <a:effectLst/>
                <a:latin typeface="+mn-lt"/>
                <a:ea typeface="+mn-ea"/>
                <a:cs typeface="+mn-cs"/>
              </a:rPr>
              <a:t>Cucurachi</a:t>
            </a:r>
            <a:r>
              <a:rPr lang="en-GB" sz="1200" kern="1200">
                <a:solidFill>
                  <a:schemeClr val="tx1"/>
                </a:solidFill>
                <a:effectLst/>
                <a:latin typeface="+mn-lt"/>
                <a:ea typeface="+mn-ea"/>
                <a:cs typeface="+mn-cs"/>
              </a:rPr>
              <a:t> et al., 2025).</a:t>
            </a:r>
          </a:p>
          <a:p>
            <a:endParaRPr lang="en-GB"/>
          </a:p>
        </p:txBody>
      </p:sp>
      <p:sp>
        <p:nvSpPr>
          <p:cNvPr id="4" name="Slide Number Placeholder 3"/>
          <p:cNvSpPr>
            <a:spLocks noGrp="1"/>
          </p:cNvSpPr>
          <p:nvPr>
            <p:ph type="sldNum" sz="quarter" idx="5"/>
          </p:nvPr>
        </p:nvSpPr>
        <p:spPr/>
        <p:txBody>
          <a:bodyPr/>
          <a:lstStyle/>
          <a:p>
            <a:fld id="{C5C52A66-F0F1-41A2-867A-5377CC5B6C3D}" type="slidenum">
              <a:rPr lang="en-GB" smtClean="0"/>
              <a:t>8</a:t>
            </a:fld>
            <a:endParaRPr lang="en-GB"/>
          </a:p>
        </p:txBody>
      </p:sp>
    </p:spTree>
    <p:extLst>
      <p:ext uri="{BB962C8B-B14F-4D97-AF65-F5344CB8AC3E}">
        <p14:creationId xmlns:p14="http://schemas.microsoft.com/office/powerpoint/2010/main" val="31214626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Patients feel more autonomous, convenient and satisfied. More than 85% report being confident of managing their health, and have fewer visits to GP practices (NHS England, 2024; Begum et al., 2025).</a:t>
            </a:r>
          </a:p>
          <a:p>
            <a:endParaRPr lang="en-GB"/>
          </a:p>
        </p:txBody>
      </p:sp>
      <p:sp>
        <p:nvSpPr>
          <p:cNvPr id="4" name="Slide Number Placeholder 3"/>
          <p:cNvSpPr>
            <a:spLocks noGrp="1"/>
          </p:cNvSpPr>
          <p:nvPr>
            <p:ph type="sldNum" sz="quarter" idx="5"/>
          </p:nvPr>
        </p:nvSpPr>
        <p:spPr/>
        <p:txBody>
          <a:bodyPr/>
          <a:lstStyle/>
          <a:p>
            <a:fld id="{C5C52A66-F0F1-41A2-867A-5377CC5B6C3D}" type="slidenum">
              <a:rPr lang="en-GB" smtClean="0"/>
              <a:t>9</a:t>
            </a:fld>
            <a:endParaRPr lang="en-GB"/>
          </a:p>
        </p:txBody>
      </p:sp>
    </p:spTree>
    <p:extLst>
      <p:ext uri="{BB962C8B-B14F-4D97-AF65-F5344CB8AC3E}">
        <p14:creationId xmlns:p14="http://schemas.microsoft.com/office/powerpoint/2010/main" val="34565490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Some barriers are the digital divide, privacy issues, and access to and ownership of devices. Unless supported, these issues could exacerbate inequalities (Yang et al., 2024; Martini and Sgambato, 2025).</a:t>
            </a:r>
          </a:p>
          <a:p>
            <a:endParaRPr lang="en-GB"/>
          </a:p>
        </p:txBody>
      </p:sp>
      <p:sp>
        <p:nvSpPr>
          <p:cNvPr id="4" name="Slide Number Placeholder 3"/>
          <p:cNvSpPr>
            <a:spLocks noGrp="1"/>
          </p:cNvSpPr>
          <p:nvPr>
            <p:ph type="sldNum" sz="quarter" idx="5"/>
          </p:nvPr>
        </p:nvSpPr>
        <p:spPr/>
        <p:txBody>
          <a:bodyPr/>
          <a:lstStyle/>
          <a:p>
            <a:fld id="{C5C52A66-F0F1-41A2-867A-5377CC5B6C3D}" type="slidenum">
              <a:rPr lang="en-GB" smtClean="0"/>
              <a:t>10</a:t>
            </a:fld>
            <a:endParaRPr lang="en-GB"/>
          </a:p>
        </p:txBody>
      </p:sp>
    </p:spTree>
    <p:extLst>
      <p:ext uri="{BB962C8B-B14F-4D97-AF65-F5344CB8AC3E}">
        <p14:creationId xmlns:p14="http://schemas.microsoft.com/office/powerpoint/2010/main" val="10754162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App enables community engagement and empowerment through vaccination (campaigns), public health messaging and self-management, alleviating GP pressures and enhancing community health links (NHS England, 2024).</a:t>
            </a:r>
            <a:endParaRPr lang="en-GB"/>
          </a:p>
        </p:txBody>
      </p:sp>
      <p:sp>
        <p:nvSpPr>
          <p:cNvPr id="4" name="Slide Number Placeholder 3"/>
          <p:cNvSpPr>
            <a:spLocks noGrp="1"/>
          </p:cNvSpPr>
          <p:nvPr>
            <p:ph type="sldNum" sz="quarter" idx="5"/>
          </p:nvPr>
        </p:nvSpPr>
        <p:spPr/>
        <p:txBody>
          <a:bodyPr/>
          <a:lstStyle/>
          <a:p>
            <a:fld id="{C5C52A66-F0F1-41A2-867A-5377CC5B6C3D}" type="slidenum">
              <a:rPr lang="en-GB" smtClean="0"/>
              <a:t>11</a:t>
            </a:fld>
            <a:endParaRPr lang="en-GB"/>
          </a:p>
        </p:txBody>
      </p:sp>
    </p:spTree>
    <p:extLst>
      <p:ext uri="{BB962C8B-B14F-4D97-AF65-F5344CB8AC3E}">
        <p14:creationId xmlns:p14="http://schemas.microsoft.com/office/powerpoint/2010/main" val="13984503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Exclusion in deprived areas, lack of language and awareness are challenges. The importance of outreach and literacy programmes for an equitable impact in the community (Bradley et al., 2026; Martini and Sgambato, 2025).</a:t>
            </a:r>
            <a:endParaRPr lang="en-GB"/>
          </a:p>
        </p:txBody>
      </p:sp>
      <p:sp>
        <p:nvSpPr>
          <p:cNvPr id="4" name="Slide Number Placeholder 3"/>
          <p:cNvSpPr>
            <a:spLocks noGrp="1"/>
          </p:cNvSpPr>
          <p:nvPr>
            <p:ph type="sldNum" sz="quarter" idx="5"/>
          </p:nvPr>
        </p:nvSpPr>
        <p:spPr/>
        <p:txBody>
          <a:bodyPr/>
          <a:lstStyle/>
          <a:p>
            <a:fld id="{C5C52A66-F0F1-41A2-867A-5377CC5B6C3D}" type="slidenum">
              <a:rPr lang="en-GB" smtClean="0"/>
              <a:t>12</a:t>
            </a:fld>
            <a:endParaRPr lang="en-GB"/>
          </a:p>
        </p:txBody>
      </p:sp>
    </p:spTree>
    <p:extLst>
      <p:ext uri="{BB962C8B-B14F-4D97-AF65-F5344CB8AC3E}">
        <p14:creationId xmlns:p14="http://schemas.microsoft.com/office/powerpoint/2010/main" val="1400877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Staff training, investment in infrastructure, measures of equity, and co-production with patients and carers are recommended as ways to support sustainability (Norman et al., 2023; Begum et al., 2025).</a:t>
            </a:r>
          </a:p>
          <a:p>
            <a:endParaRPr lang="en-GB"/>
          </a:p>
        </p:txBody>
      </p:sp>
      <p:sp>
        <p:nvSpPr>
          <p:cNvPr id="4" name="Slide Number Placeholder 3"/>
          <p:cNvSpPr>
            <a:spLocks noGrp="1"/>
          </p:cNvSpPr>
          <p:nvPr>
            <p:ph type="sldNum" sz="quarter" idx="5"/>
          </p:nvPr>
        </p:nvSpPr>
        <p:spPr/>
        <p:txBody>
          <a:bodyPr/>
          <a:lstStyle/>
          <a:p>
            <a:fld id="{C5C52A66-F0F1-41A2-867A-5377CC5B6C3D}" type="slidenum">
              <a:rPr lang="en-GB" smtClean="0"/>
              <a:t>13</a:t>
            </a:fld>
            <a:endParaRPr lang="en-GB"/>
          </a:p>
        </p:txBody>
      </p:sp>
    </p:spTree>
    <p:extLst>
      <p:ext uri="{BB962C8B-B14F-4D97-AF65-F5344CB8AC3E}">
        <p14:creationId xmlns:p14="http://schemas.microsoft.com/office/powerpoint/2010/main" val="39124950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The NHS App helps to enhance patient satisfaction, community engagement, service delivery and the workforce. It has a very good potential to become sustainable healthcare (DHSC) with fair investment and outreach (Bradley et al., 2026).</a:t>
            </a:r>
            <a:endParaRPr lang="en-GB"/>
          </a:p>
        </p:txBody>
      </p:sp>
      <p:sp>
        <p:nvSpPr>
          <p:cNvPr id="4" name="Slide Number Placeholder 3"/>
          <p:cNvSpPr>
            <a:spLocks noGrp="1"/>
          </p:cNvSpPr>
          <p:nvPr>
            <p:ph type="sldNum" sz="quarter" idx="5"/>
          </p:nvPr>
        </p:nvSpPr>
        <p:spPr/>
        <p:txBody>
          <a:bodyPr/>
          <a:lstStyle/>
          <a:p>
            <a:fld id="{C5C52A66-F0F1-41A2-867A-5377CC5B6C3D}" type="slidenum">
              <a:rPr lang="en-GB" smtClean="0"/>
              <a:t>14</a:t>
            </a:fld>
            <a:endParaRPr lang="en-GB"/>
          </a:p>
        </p:txBody>
      </p:sp>
    </p:spTree>
    <p:extLst>
      <p:ext uri="{BB962C8B-B14F-4D97-AF65-F5344CB8AC3E}">
        <p14:creationId xmlns:p14="http://schemas.microsoft.com/office/powerpoint/2010/main" val="33919120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818B5-FEEE-9447-B0C9-210C698D00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5593E77-0634-381F-E0EC-E37D6738AA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17EB21-42E9-068A-396F-D4932CBABB2F}"/>
              </a:ext>
            </a:extLst>
          </p:cNvPr>
          <p:cNvSpPr>
            <a:spLocks noGrp="1"/>
          </p:cNvSpPr>
          <p:nvPr>
            <p:ph type="dt" sz="half" idx="10"/>
          </p:nvPr>
        </p:nvSpPr>
        <p:spPr/>
        <p:txBody>
          <a:bodyPr/>
          <a:lstStyle/>
          <a:p>
            <a:fld id="{D56D65C9-33DF-4259-AF04-AF02602F2ED7}" type="datetimeFigureOut">
              <a:rPr lang="en-GB" smtClean="0"/>
              <a:t>20/06/2026</a:t>
            </a:fld>
            <a:endParaRPr lang="en-GB"/>
          </a:p>
        </p:txBody>
      </p:sp>
      <p:sp>
        <p:nvSpPr>
          <p:cNvPr id="5" name="Footer Placeholder 4">
            <a:extLst>
              <a:ext uri="{FF2B5EF4-FFF2-40B4-BE49-F238E27FC236}">
                <a16:creationId xmlns:a16="http://schemas.microsoft.com/office/drawing/2014/main" id="{19504AF6-A636-B34D-763D-5E231D939F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E2FC83-02C0-EC13-EF5E-CCEC20C8C069}"/>
              </a:ext>
            </a:extLst>
          </p:cNvPr>
          <p:cNvSpPr>
            <a:spLocks noGrp="1"/>
          </p:cNvSpPr>
          <p:nvPr>
            <p:ph type="sldNum" sz="quarter" idx="12"/>
          </p:nvPr>
        </p:nvSpPr>
        <p:spPr/>
        <p:txBody>
          <a:bodyPr/>
          <a:lstStyle/>
          <a:p>
            <a:fld id="{406528D0-4282-4BE2-9A8B-EE7B2A850BF1}" type="slidenum">
              <a:rPr lang="en-GB" smtClean="0"/>
              <a:t>‹#›</a:t>
            </a:fld>
            <a:endParaRPr lang="en-GB"/>
          </a:p>
        </p:txBody>
      </p:sp>
    </p:spTree>
    <p:extLst>
      <p:ext uri="{BB962C8B-B14F-4D97-AF65-F5344CB8AC3E}">
        <p14:creationId xmlns:p14="http://schemas.microsoft.com/office/powerpoint/2010/main" val="30658029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25E7C-69EB-8047-BB12-943219F177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70E647-7873-0D66-D935-A42F79B975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AC426C-AA06-3AA6-30E8-72D5C9205DBD}"/>
              </a:ext>
            </a:extLst>
          </p:cNvPr>
          <p:cNvSpPr>
            <a:spLocks noGrp="1"/>
          </p:cNvSpPr>
          <p:nvPr>
            <p:ph type="dt" sz="half" idx="10"/>
          </p:nvPr>
        </p:nvSpPr>
        <p:spPr/>
        <p:txBody>
          <a:bodyPr/>
          <a:lstStyle/>
          <a:p>
            <a:fld id="{D56D65C9-33DF-4259-AF04-AF02602F2ED7}" type="datetimeFigureOut">
              <a:rPr lang="en-GB" smtClean="0"/>
              <a:t>20/06/2026</a:t>
            </a:fld>
            <a:endParaRPr lang="en-GB"/>
          </a:p>
        </p:txBody>
      </p:sp>
      <p:sp>
        <p:nvSpPr>
          <p:cNvPr id="5" name="Footer Placeholder 4">
            <a:extLst>
              <a:ext uri="{FF2B5EF4-FFF2-40B4-BE49-F238E27FC236}">
                <a16:creationId xmlns:a16="http://schemas.microsoft.com/office/drawing/2014/main" id="{A85F362A-888C-C538-775E-5F45C49FE9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C33A70-ACFB-BD87-0A93-D7C14F2E971D}"/>
              </a:ext>
            </a:extLst>
          </p:cNvPr>
          <p:cNvSpPr>
            <a:spLocks noGrp="1"/>
          </p:cNvSpPr>
          <p:nvPr>
            <p:ph type="sldNum" sz="quarter" idx="12"/>
          </p:nvPr>
        </p:nvSpPr>
        <p:spPr/>
        <p:txBody>
          <a:bodyPr/>
          <a:lstStyle/>
          <a:p>
            <a:fld id="{406528D0-4282-4BE2-9A8B-EE7B2A850BF1}" type="slidenum">
              <a:rPr lang="en-GB" smtClean="0"/>
              <a:t>‹#›</a:t>
            </a:fld>
            <a:endParaRPr lang="en-GB"/>
          </a:p>
        </p:txBody>
      </p:sp>
    </p:spTree>
    <p:extLst>
      <p:ext uri="{BB962C8B-B14F-4D97-AF65-F5344CB8AC3E}">
        <p14:creationId xmlns:p14="http://schemas.microsoft.com/office/powerpoint/2010/main" val="3400815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85C70-BEAA-FE15-2127-3E1F26FA44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A7DA3A-0000-0BA1-EA7D-B906ABCA6E6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1F1B28-DCCC-8E0D-C3A7-EBFCE9EF61BF}"/>
              </a:ext>
            </a:extLst>
          </p:cNvPr>
          <p:cNvSpPr>
            <a:spLocks noGrp="1"/>
          </p:cNvSpPr>
          <p:nvPr>
            <p:ph type="dt" sz="half" idx="10"/>
          </p:nvPr>
        </p:nvSpPr>
        <p:spPr/>
        <p:txBody>
          <a:bodyPr/>
          <a:lstStyle/>
          <a:p>
            <a:fld id="{D56D65C9-33DF-4259-AF04-AF02602F2ED7}" type="datetimeFigureOut">
              <a:rPr lang="en-GB" smtClean="0"/>
              <a:t>20/06/2026</a:t>
            </a:fld>
            <a:endParaRPr lang="en-GB"/>
          </a:p>
        </p:txBody>
      </p:sp>
      <p:sp>
        <p:nvSpPr>
          <p:cNvPr id="5" name="Footer Placeholder 4">
            <a:extLst>
              <a:ext uri="{FF2B5EF4-FFF2-40B4-BE49-F238E27FC236}">
                <a16:creationId xmlns:a16="http://schemas.microsoft.com/office/drawing/2014/main" id="{415767C3-415D-A57A-6F0B-723754EC9F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D04A7-0CEA-BB96-99B7-3CF47ECD208C}"/>
              </a:ext>
            </a:extLst>
          </p:cNvPr>
          <p:cNvSpPr>
            <a:spLocks noGrp="1"/>
          </p:cNvSpPr>
          <p:nvPr>
            <p:ph type="sldNum" sz="quarter" idx="12"/>
          </p:nvPr>
        </p:nvSpPr>
        <p:spPr/>
        <p:txBody>
          <a:bodyPr/>
          <a:lstStyle/>
          <a:p>
            <a:fld id="{406528D0-4282-4BE2-9A8B-EE7B2A850BF1}" type="slidenum">
              <a:rPr lang="en-GB" smtClean="0"/>
              <a:t>‹#›</a:t>
            </a:fld>
            <a:endParaRPr lang="en-GB"/>
          </a:p>
        </p:txBody>
      </p:sp>
    </p:spTree>
    <p:extLst>
      <p:ext uri="{BB962C8B-B14F-4D97-AF65-F5344CB8AC3E}">
        <p14:creationId xmlns:p14="http://schemas.microsoft.com/office/powerpoint/2010/main" val="735520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62EB1-9F9B-1EA3-4BB4-552EB18BFD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4E0E8C-6CBA-1124-798C-94408BC1E42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3454F8-8FB2-34EC-F4DC-0F40509737D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7FDB3A-9D2A-19C0-7745-9A10A84D7AE4}"/>
              </a:ext>
            </a:extLst>
          </p:cNvPr>
          <p:cNvSpPr>
            <a:spLocks noGrp="1"/>
          </p:cNvSpPr>
          <p:nvPr>
            <p:ph type="dt" sz="half" idx="10"/>
          </p:nvPr>
        </p:nvSpPr>
        <p:spPr/>
        <p:txBody>
          <a:bodyPr/>
          <a:lstStyle/>
          <a:p>
            <a:fld id="{D56D65C9-33DF-4259-AF04-AF02602F2ED7}" type="datetimeFigureOut">
              <a:rPr lang="en-GB" smtClean="0"/>
              <a:t>20/06/2026</a:t>
            </a:fld>
            <a:endParaRPr lang="en-GB"/>
          </a:p>
        </p:txBody>
      </p:sp>
      <p:sp>
        <p:nvSpPr>
          <p:cNvPr id="6" name="Footer Placeholder 5">
            <a:extLst>
              <a:ext uri="{FF2B5EF4-FFF2-40B4-BE49-F238E27FC236}">
                <a16:creationId xmlns:a16="http://schemas.microsoft.com/office/drawing/2014/main" id="{18D18788-8150-C842-3307-6B759F3970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485C90-40B7-51CA-35B7-3B9F7106D1A4}"/>
              </a:ext>
            </a:extLst>
          </p:cNvPr>
          <p:cNvSpPr>
            <a:spLocks noGrp="1"/>
          </p:cNvSpPr>
          <p:nvPr>
            <p:ph type="sldNum" sz="quarter" idx="12"/>
          </p:nvPr>
        </p:nvSpPr>
        <p:spPr/>
        <p:txBody>
          <a:bodyPr/>
          <a:lstStyle/>
          <a:p>
            <a:fld id="{406528D0-4282-4BE2-9A8B-EE7B2A850BF1}" type="slidenum">
              <a:rPr lang="en-GB" smtClean="0"/>
              <a:t>‹#›</a:t>
            </a:fld>
            <a:endParaRPr lang="en-GB"/>
          </a:p>
        </p:txBody>
      </p:sp>
    </p:spTree>
    <p:extLst>
      <p:ext uri="{BB962C8B-B14F-4D97-AF65-F5344CB8AC3E}">
        <p14:creationId xmlns:p14="http://schemas.microsoft.com/office/powerpoint/2010/main" val="3678716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89E21-8582-DC95-9E2F-298BE01E25F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FDE5E7-A9DC-48E1-CA84-A989FF9099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70C444-2F44-4F1A-FADF-F3FCC747BB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894C25-7294-D31F-6BC7-7A475DFAAB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C29859-779B-835A-2497-E547CE0D257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C2C888-B6E7-26BB-4D6E-6FFA9895FBB4}"/>
              </a:ext>
            </a:extLst>
          </p:cNvPr>
          <p:cNvSpPr>
            <a:spLocks noGrp="1"/>
          </p:cNvSpPr>
          <p:nvPr>
            <p:ph type="dt" sz="half" idx="10"/>
          </p:nvPr>
        </p:nvSpPr>
        <p:spPr/>
        <p:txBody>
          <a:bodyPr/>
          <a:lstStyle/>
          <a:p>
            <a:fld id="{D56D65C9-33DF-4259-AF04-AF02602F2ED7}" type="datetimeFigureOut">
              <a:rPr lang="en-GB" smtClean="0"/>
              <a:t>20/06/2026</a:t>
            </a:fld>
            <a:endParaRPr lang="en-GB"/>
          </a:p>
        </p:txBody>
      </p:sp>
      <p:sp>
        <p:nvSpPr>
          <p:cNvPr id="8" name="Footer Placeholder 7">
            <a:extLst>
              <a:ext uri="{FF2B5EF4-FFF2-40B4-BE49-F238E27FC236}">
                <a16:creationId xmlns:a16="http://schemas.microsoft.com/office/drawing/2014/main" id="{C4154417-41F8-C6EB-F427-A0AB4982A3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EDEF076-B5ED-9A84-D01C-849B67DE133B}"/>
              </a:ext>
            </a:extLst>
          </p:cNvPr>
          <p:cNvSpPr>
            <a:spLocks noGrp="1"/>
          </p:cNvSpPr>
          <p:nvPr>
            <p:ph type="sldNum" sz="quarter" idx="12"/>
          </p:nvPr>
        </p:nvSpPr>
        <p:spPr/>
        <p:txBody>
          <a:bodyPr/>
          <a:lstStyle/>
          <a:p>
            <a:fld id="{406528D0-4282-4BE2-9A8B-EE7B2A850BF1}" type="slidenum">
              <a:rPr lang="en-GB" smtClean="0"/>
              <a:t>‹#›</a:t>
            </a:fld>
            <a:endParaRPr lang="en-GB"/>
          </a:p>
        </p:txBody>
      </p:sp>
    </p:spTree>
    <p:extLst>
      <p:ext uri="{BB962C8B-B14F-4D97-AF65-F5344CB8AC3E}">
        <p14:creationId xmlns:p14="http://schemas.microsoft.com/office/powerpoint/2010/main" val="2027121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FD3DF-BFBC-8F6C-B40E-9EC7B2E0B7B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003CC1-0D38-2990-22EE-51C44265D95E}"/>
              </a:ext>
            </a:extLst>
          </p:cNvPr>
          <p:cNvSpPr>
            <a:spLocks noGrp="1"/>
          </p:cNvSpPr>
          <p:nvPr>
            <p:ph type="dt" sz="half" idx="10"/>
          </p:nvPr>
        </p:nvSpPr>
        <p:spPr/>
        <p:txBody>
          <a:bodyPr/>
          <a:lstStyle/>
          <a:p>
            <a:fld id="{D56D65C9-33DF-4259-AF04-AF02602F2ED7}" type="datetimeFigureOut">
              <a:rPr lang="en-GB" smtClean="0"/>
              <a:t>20/06/2026</a:t>
            </a:fld>
            <a:endParaRPr lang="en-GB"/>
          </a:p>
        </p:txBody>
      </p:sp>
      <p:sp>
        <p:nvSpPr>
          <p:cNvPr id="4" name="Footer Placeholder 3">
            <a:extLst>
              <a:ext uri="{FF2B5EF4-FFF2-40B4-BE49-F238E27FC236}">
                <a16:creationId xmlns:a16="http://schemas.microsoft.com/office/drawing/2014/main" id="{BFAC6EB4-0313-C23D-5C3E-1AF9C84AF3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F7FF122-8DF9-844F-C106-D6F40ADAACB7}"/>
              </a:ext>
            </a:extLst>
          </p:cNvPr>
          <p:cNvSpPr>
            <a:spLocks noGrp="1"/>
          </p:cNvSpPr>
          <p:nvPr>
            <p:ph type="sldNum" sz="quarter" idx="12"/>
          </p:nvPr>
        </p:nvSpPr>
        <p:spPr/>
        <p:txBody>
          <a:bodyPr/>
          <a:lstStyle/>
          <a:p>
            <a:fld id="{406528D0-4282-4BE2-9A8B-EE7B2A850BF1}" type="slidenum">
              <a:rPr lang="en-GB" smtClean="0"/>
              <a:t>‹#›</a:t>
            </a:fld>
            <a:endParaRPr lang="en-GB"/>
          </a:p>
        </p:txBody>
      </p:sp>
    </p:spTree>
    <p:extLst>
      <p:ext uri="{BB962C8B-B14F-4D97-AF65-F5344CB8AC3E}">
        <p14:creationId xmlns:p14="http://schemas.microsoft.com/office/powerpoint/2010/main" val="4162178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33C544-69B0-3B68-BB1B-A57E58360B41}"/>
              </a:ext>
            </a:extLst>
          </p:cNvPr>
          <p:cNvSpPr>
            <a:spLocks noGrp="1"/>
          </p:cNvSpPr>
          <p:nvPr>
            <p:ph type="dt" sz="half" idx="10"/>
          </p:nvPr>
        </p:nvSpPr>
        <p:spPr/>
        <p:txBody>
          <a:bodyPr/>
          <a:lstStyle/>
          <a:p>
            <a:fld id="{D56D65C9-33DF-4259-AF04-AF02602F2ED7}" type="datetimeFigureOut">
              <a:rPr lang="en-GB" smtClean="0"/>
              <a:t>20/06/2026</a:t>
            </a:fld>
            <a:endParaRPr lang="en-GB"/>
          </a:p>
        </p:txBody>
      </p:sp>
      <p:sp>
        <p:nvSpPr>
          <p:cNvPr id="3" name="Footer Placeholder 2">
            <a:extLst>
              <a:ext uri="{FF2B5EF4-FFF2-40B4-BE49-F238E27FC236}">
                <a16:creationId xmlns:a16="http://schemas.microsoft.com/office/drawing/2014/main" id="{FA3F5F13-7347-3684-D409-BAC9B3C6387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01AD950-059F-7A28-9F9B-1A33B0580726}"/>
              </a:ext>
            </a:extLst>
          </p:cNvPr>
          <p:cNvSpPr>
            <a:spLocks noGrp="1"/>
          </p:cNvSpPr>
          <p:nvPr>
            <p:ph type="sldNum" sz="quarter" idx="12"/>
          </p:nvPr>
        </p:nvSpPr>
        <p:spPr/>
        <p:txBody>
          <a:bodyPr/>
          <a:lstStyle/>
          <a:p>
            <a:fld id="{406528D0-4282-4BE2-9A8B-EE7B2A850BF1}" type="slidenum">
              <a:rPr lang="en-GB" smtClean="0"/>
              <a:t>‹#›</a:t>
            </a:fld>
            <a:endParaRPr lang="en-GB"/>
          </a:p>
        </p:txBody>
      </p:sp>
    </p:spTree>
    <p:extLst>
      <p:ext uri="{BB962C8B-B14F-4D97-AF65-F5344CB8AC3E}">
        <p14:creationId xmlns:p14="http://schemas.microsoft.com/office/powerpoint/2010/main" val="1821194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213BB-7E80-8DE9-93BF-B2DB88CD2E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C2020F-16EA-6617-A530-B315ADE2E4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2AC9235-880F-3810-141D-977444346A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27F1BB-EB31-F179-5641-8984A9451127}"/>
              </a:ext>
            </a:extLst>
          </p:cNvPr>
          <p:cNvSpPr>
            <a:spLocks noGrp="1"/>
          </p:cNvSpPr>
          <p:nvPr>
            <p:ph type="dt" sz="half" idx="10"/>
          </p:nvPr>
        </p:nvSpPr>
        <p:spPr/>
        <p:txBody>
          <a:bodyPr/>
          <a:lstStyle/>
          <a:p>
            <a:fld id="{D56D65C9-33DF-4259-AF04-AF02602F2ED7}" type="datetimeFigureOut">
              <a:rPr lang="en-GB" smtClean="0"/>
              <a:t>20/06/2026</a:t>
            </a:fld>
            <a:endParaRPr lang="en-GB"/>
          </a:p>
        </p:txBody>
      </p:sp>
      <p:sp>
        <p:nvSpPr>
          <p:cNvPr id="6" name="Footer Placeholder 5">
            <a:extLst>
              <a:ext uri="{FF2B5EF4-FFF2-40B4-BE49-F238E27FC236}">
                <a16:creationId xmlns:a16="http://schemas.microsoft.com/office/drawing/2014/main" id="{38D96B95-A5DF-AF3E-4CFA-19106AA1BA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7E9283-45A9-13A2-054A-FA94A5B0FE86}"/>
              </a:ext>
            </a:extLst>
          </p:cNvPr>
          <p:cNvSpPr>
            <a:spLocks noGrp="1"/>
          </p:cNvSpPr>
          <p:nvPr>
            <p:ph type="sldNum" sz="quarter" idx="12"/>
          </p:nvPr>
        </p:nvSpPr>
        <p:spPr/>
        <p:txBody>
          <a:bodyPr/>
          <a:lstStyle/>
          <a:p>
            <a:fld id="{406528D0-4282-4BE2-9A8B-EE7B2A850BF1}" type="slidenum">
              <a:rPr lang="en-GB" smtClean="0"/>
              <a:t>‹#›</a:t>
            </a:fld>
            <a:endParaRPr lang="en-GB"/>
          </a:p>
        </p:txBody>
      </p:sp>
    </p:spTree>
    <p:extLst>
      <p:ext uri="{BB962C8B-B14F-4D97-AF65-F5344CB8AC3E}">
        <p14:creationId xmlns:p14="http://schemas.microsoft.com/office/powerpoint/2010/main" val="3182708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EA814-BEBE-E967-AD92-008FBE4079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291CA4-37B6-82B3-28FB-AB68D5CF44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64D6B87-29C7-86D0-4898-AF26BE1263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22409-5873-4B85-C377-313EC0A97D1B}"/>
              </a:ext>
            </a:extLst>
          </p:cNvPr>
          <p:cNvSpPr>
            <a:spLocks noGrp="1"/>
          </p:cNvSpPr>
          <p:nvPr>
            <p:ph type="dt" sz="half" idx="10"/>
          </p:nvPr>
        </p:nvSpPr>
        <p:spPr/>
        <p:txBody>
          <a:bodyPr/>
          <a:lstStyle/>
          <a:p>
            <a:fld id="{D56D65C9-33DF-4259-AF04-AF02602F2ED7}" type="datetimeFigureOut">
              <a:rPr lang="en-GB" smtClean="0"/>
              <a:t>20/06/2026</a:t>
            </a:fld>
            <a:endParaRPr lang="en-GB"/>
          </a:p>
        </p:txBody>
      </p:sp>
      <p:sp>
        <p:nvSpPr>
          <p:cNvPr id="6" name="Footer Placeholder 5">
            <a:extLst>
              <a:ext uri="{FF2B5EF4-FFF2-40B4-BE49-F238E27FC236}">
                <a16:creationId xmlns:a16="http://schemas.microsoft.com/office/drawing/2014/main" id="{3E3BC16D-13E0-A813-D0DD-8DD5F65852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773056-17F2-1785-029C-003058A4EC61}"/>
              </a:ext>
            </a:extLst>
          </p:cNvPr>
          <p:cNvSpPr>
            <a:spLocks noGrp="1"/>
          </p:cNvSpPr>
          <p:nvPr>
            <p:ph type="sldNum" sz="quarter" idx="12"/>
          </p:nvPr>
        </p:nvSpPr>
        <p:spPr/>
        <p:txBody>
          <a:bodyPr/>
          <a:lstStyle/>
          <a:p>
            <a:fld id="{406528D0-4282-4BE2-9A8B-EE7B2A850BF1}" type="slidenum">
              <a:rPr lang="en-GB" smtClean="0"/>
              <a:t>‹#›</a:t>
            </a:fld>
            <a:endParaRPr lang="en-GB"/>
          </a:p>
        </p:txBody>
      </p:sp>
    </p:spTree>
    <p:extLst>
      <p:ext uri="{BB962C8B-B14F-4D97-AF65-F5344CB8AC3E}">
        <p14:creationId xmlns:p14="http://schemas.microsoft.com/office/powerpoint/2010/main" val="19628973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9B9BD-CB6E-858D-A7DE-B0BD874D72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C1F4D9-E95D-DFA7-CB52-8A900D01AC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B87764-6D18-E27A-314B-B4870D8ECA10}"/>
              </a:ext>
            </a:extLst>
          </p:cNvPr>
          <p:cNvSpPr>
            <a:spLocks noGrp="1"/>
          </p:cNvSpPr>
          <p:nvPr>
            <p:ph type="dt" sz="half" idx="10"/>
          </p:nvPr>
        </p:nvSpPr>
        <p:spPr/>
        <p:txBody>
          <a:bodyPr/>
          <a:lstStyle/>
          <a:p>
            <a:fld id="{D56D65C9-33DF-4259-AF04-AF02602F2ED7}" type="datetimeFigureOut">
              <a:rPr lang="en-GB" smtClean="0"/>
              <a:t>20/06/2026</a:t>
            </a:fld>
            <a:endParaRPr lang="en-GB"/>
          </a:p>
        </p:txBody>
      </p:sp>
      <p:sp>
        <p:nvSpPr>
          <p:cNvPr id="5" name="Footer Placeholder 4">
            <a:extLst>
              <a:ext uri="{FF2B5EF4-FFF2-40B4-BE49-F238E27FC236}">
                <a16:creationId xmlns:a16="http://schemas.microsoft.com/office/drawing/2014/main" id="{A612838A-5E10-4FB4-4DEA-A685FEAC97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C16CA8-C964-9A9E-5E0A-BFD239F3BC3A}"/>
              </a:ext>
            </a:extLst>
          </p:cNvPr>
          <p:cNvSpPr>
            <a:spLocks noGrp="1"/>
          </p:cNvSpPr>
          <p:nvPr>
            <p:ph type="sldNum" sz="quarter" idx="12"/>
          </p:nvPr>
        </p:nvSpPr>
        <p:spPr/>
        <p:txBody>
          <a:bodyPr/>
          <a:lstStyle/>
          <a:p>
            <a:fld id="{406528D0-4282-4BE2-9A8B-EE7B2A850BF1}" type="slidenum">
              <a:rPr lang="en-GB" smtClean="0"/>
              <a:t>‹#›</a:t>
            </a:fld>
            <a:endParaRPr lang="en-GB"/>
          </a:p>
        </p:txBody>
      </p:sp>
    </p:spTree>
    <p:extLst>
      <p:ext uri="{BB962C8B-B14F-4D97-AF65-F5344CB8AC3E}">
        <p14:creationId xmlns:p14="http://schemas.microsoft.com/office/powerpoint/2010/main" val="1929857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ACC2D3-CA40-CDDD-E8BD-E2F5F2E1D1A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737EAE-4C0C-E2E5-D723-DA96A764ED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B15766-A877-237A-73A8-1D5C0378F725}"/>
              </a:ext>
            </a:extLst>
          </p:cNvPr>
          <p:cNvSpPr>
            <a:spLocks noGrp="1"/>
          </p:cNvSpPr>
          <p:nvPr>
            <p:ph type="dt" sz="half" idx="10"/>
          </p:nvPr>
        </p:nvSpPr>
        <p:spPr/>
        <p:txBody>
          <a:bodyPr/>
          <a:lstStyle/>
          <a:p>
            <a:fld id="{D56D65C9-33DF-4259-AF04-AF02602F2ED7}" type="datetimeFigureOut">
              <a:rPr lang="en-GB" smtClean="0"/>
              <a:t>20/06/2026</a:t>
            </a:fld>
            <a:endParaRPr lang="en-GB"/>
          </a:p>
        </p:txBody>
      </p:sp>
      <p:sp>
        <p:nvSpPr>
          <p:cNvPr id="5" name="Footer Placeholder 4">
            <a:extLst>
              <a:ext uri="{FF2B5EF4-FFF2-40B4-BE49-F238E27FC236}">
                <a16:creationId xmlns:a16="http://schemas.microsoft.com/office/drawing/2014/main" id="{C5B80C2A-7144-6670-B117-CB79644F90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E950A4-99F6-EFFF-C46F-B0964CAE6EAE}"/>
              </a:ext>
            </a:extLst>
          </p:cNvPr>
          <p:cNvSpPr>
            <a:spLocks noGrp="1"/>
          </p:cNvSpPr>
          <p:nvPr>
            <p:ph type="sldNum" sz="quarter" idx="12"/>
          </p:nvPr>
        </p:nvSpPr>
        <p:spPr/>
        <p:txBody>
          <a:bodyPr/>
          <a:lstStyle/>
          <a:p>
            <a:fld id="{406528D0-4282-4BE2-9A8B-EE7B2A850BF1}" type="slidenum">
              <a:rPr lang="en-GB" smtClean="0"/>
              <a:t>‹#›</a:t>
            </a:fld>
            <a:endParaRPr lang="en-GB"/>
          </a:p>
        </p:txBody>
      </p:sp>
    </p:spTree>
    <p:extLst>
      <p:ext uri="{BB962C8B-B14F-4D97-AF65-F5344CB8AC3E}">
        <p14:creationId xmlns:p14="http://schemas.microsoft.com/office/powerpoint/2010/main" val="2649928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E1A88C-753F-B758-7C7F-44BC127C6A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0B5606-966E-55B3-946C-93B717C70B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AB14F9-5A0D-B0AB-4871-360F95A9CE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56D65C9-33DF-4259-AF04-AF02602F2ED7}" type="datetimeFigureOut">
              <a:rPr lang="en-GB" smtClean="0"/>
              <a:t>20/06/2026</a:t>
            </a:fld>
            <a:endParaRPr lang="en-GB"/>
          </a:p>
        </p:txBody>
      </p:sp>
      <p:sp>
        <p:nvSpPr>
          <p:cNvPr id="5" name="Footer Placeholder 4">
            <a:extLst>
              <a:ext uri="{FF2B5EF4-FFF2-40B4-BE49-F238E27FC236}">
                <a16:creationId xmlns:a16="http://schemas.microsoft.com/office/drawing/2014/main" id="{F9487098-9336-1F81-312B-601B9649A5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0192B59-5F80-974E-99A7-C12B449DD5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06528D0-4282-4BE2-9A8B-EE7B2A850BF1}" type="slidenum">
              <a:rPr lang="en-GB" smtClean="0"/>
              <a:t>‹#›</a:t>
            </a:fld>
            <a:endParaRPr lang="en-GB"/>
          </a:p>
        </p:txBody>
      </p:sp>
    </p:spTree>
    <p:extLst>
      <p:ext uri="{BB962C8B-B14F-4D97-AF65-F5344CB8AC3E}">
        <p14:creationId xmlns:p14="http://schemas.microsoft.com/office/powerpoint/2010/main" val="13552923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8.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12.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2.sv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 /><Relationship Id="rId7" Type="http://schemas.microsoft.com/office/2007/relationships/diagramDrawing" Target="../diagrams/drawing7.xml" /><Relationship Id="rId2" Type="http://schemas.openxmlformats.org/officeDocument/2006/relationships/notesSlide" Target="../notesSlides/notesSlide13.xml" /><Relationship Id="rId1" Type="http://schemas.openxmlformats.org/officeDocument/2006/relationships/slideLayout" Target="../slideLayouts/slideLayout2.xml" /><Relationship Id="rId6" Type="http://schemas.openxmlformats.org/officeDocument/2006/relationships/diagramColors" Target="../diagrams/colors7.xml" /><Relationship Id="rId5" Type="http://schemas.openxmlformats.org/officeDocument/2006/relationships/diagramQuickStyle" Target="../diagrams/quickStyle7.xml" /><Relationship Id="rId4" Type="http://schemas.openxmlformats.org/officeDocument/2006/relationships/diagramLayout" Target="../diagrams/layout7.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9FB72A-1073-F095-83E9-1B4974331295}"/>
              </a:ext>
            </a:extLst>
          </p:cNvPr>
          <p:cNvSpPr>
            <a:spLocks noGrp="1"/>
          </p:cNvSpPr>
          <p:nvPr>
            <p:ph type="ctrTitle"/>
          </p:nvPr>
        </p:nvSpPr>
        <p:spPr>
          <a:xfrm>
            <a:off x="640080" y="320040"/>
            <a:ext cx="6692827" cy="3892669"/>
          </a:xfrm>
        </p:spPr>
        <p:txBody>
          <a:bodyPr>
            <a:normAutofit/>
          </a:bodyPr>
          <a:lstStyle/>
          <a:p>
            <a:pPr algn="l"/>
            <a:r>
              <a:rPr lang="en-GB" sz="5600" b="1"/>
              <a:t>The NHS App: Transforming Digital Healthcare in the UK</a:t>
            </a:r>
            <a:r>
              <a:rPr lang="en-GB" sz="5600"/>
              <a:t> </a:t>
            </a:r>
            <a:br>
              <a:rPr lang="en-GB" sz="5600"/>
            </a:br>
            <a:endParaRPr lang="en-GB" sz="5600"/>
          </a:p>
        </p:txBody>
      </p:sp>
      <p:sp>
        <p:nvSpPr>
          <p:cNvPr id="3" name="Subtitle 2">
            <a:extLst>
              <a:ext uri="{FF2B5EF4-FFF2-40B4-BE49-F238E27FC236}">
                <a16:creationId xmlns:a16="http://schemas.microsoft.com/office/drawing/2014/main" id="{30222965-8086-7CFE-F562-D193CD6168E6}"/>
              </a:ext>
            </a:extLst>
          </p:cNvPr>
          <p:cNvSpPr>
            <a:spLocks noGrp="1"/>
          </p:cNvSpPr>
          <p:nvPr>
            <p:ph type="subTitle" idx="1"/>
          </p:nvPr>
        </p:nvSpPr>
        <p:spPr>
          <a:xfrm>
            <a:off x="640080" y="4631161"/>
            <a:ext cx="6692827" cy="1569486"/>
          </a:xfrm>
        </p:spPr>
        <p:txBody>
          <a:bodyPr>
            <a:normAutofit/>
          </a:bodyPr>
          <a:lstStyle/>
          <a:p>
            <a:pPr algn="l"/>
            <a:r>
              <a:rPr lang="en-GB"/>
              <a:t>Student Name: Sadia Hussain</a:t>
            </a:r>
            <a:br>
              <a:rPr lang="en-GB"/>
            </a:br>
            <a:r>
              <a:rPr lang="en-GB"/>
              <a:t>Student Number: 2330361</a:t>
            </a:r>
            <a:br>
              <a:rPr lang="en-GB"/>
            </a:br>
            <a:r>
              <a:rPr lang="en-GB"/>
              <a:t>Module Code: BMHP6026</a:t>
            </a:r>
            <a:br>
              <a:rPr lang="en-GB"/>
            </a:br>
            <a:r>
              <a:rPr lang="en-GB"/>
              <a:t>Lecturer: Tomy </a:t>
            </a:r>
            <a:r>
              <a:rPr lang="en-GB" err="1"/>
              <a:t>Adattu</a:t>
            </a:r>
            <a:r>
              <a:rPr lang="en-GB"/>
              <a:t> Chacko</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w to save yourself time when contacting your GP surgery: Using the NHS  App to view your health information - eConsult">
            <a:extLst>
              <a:ext uri="{FF2B5EF4-FFF2-40B4-BE49-F238E27FC236}">
                <a16:creationId xmlns:a16="http://schemas.microsoft.com/office/drawing/2014/main" id="{66BC82C5-1BEF-D652-E2C0-88AEBE6AB40C}"/>
              </a:ext>
            </a:extLst>
          </p:cNvPr>
          <p:cNvPicPr>
            <a:picLocks noChangeAspect="1"/>
          </p:cNvPicPr>
          <p:nvPr/>
        </p:nvPicPr>
        <p:blipFill>
          <a:blip r:embed="rId2"/>
          <a:stretch>
            <a:fillRect/>
          </a:stretch>
        </p:blipFill>
        <p:spPr>
          <a:xfrm>
            <a:off x="7781544" y="1951713"/>
            <a:ext cx="4087368" cy="2718099"/>
          </a:xfrm>
          <a:prstGeom prst="rect">
            <a:avLst/>
          </a:prstGeom>
        </p:spPr>
      </p:pic>
    </p:spTree>
    <p:extLst>
      <p:ext uri="{BB962C8B-B14F-4D97-AF65-F5344CB8AC3E}">
        <p14:creationId xmlns:p14="http://schemas.microsoft.com/office/powerpoint/2010/main" val="3622988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AC2E7F-93A3-EA70-EA86-4224958E5581}"/>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Introduction</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AFB95F70-59D4-48C4-8C43-85250F391E60}"/>
              </a:ext>
            </a:extLst>
          </p:cNvPr>
          <p:cNvGraphicFramePr>
            <a:graphicFrameLocks noGrp="1"/>
          </p:cNvGraphicFramePr>
          <p:nvPr>
            <p:ph idx="1"/>
            <p:extLst>
              <p:ext uri="{D42A27DB-BD31-4B8C-83A1-F6EECF244321}">
                <p14:modId xmlns:p14="http://schemas.microsoft.com/office/powerpoint/2010/main" val="261669970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6633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B9F316-B055-9FAF-09BC-A6025271BE5A}"/>
              </a:ext>
            </a:extLst>
          </p:cNvPr>
          <p:cNvSpPr>
            <a:spLocks noGrp="1"/>
          </p:cNvSpPr>
          <p:nvPr>
            <p:ph type="title"/>
          </p:nvPr>
        </p:nvSpPr>
        <p:spPr>
          <a:xfrm>
            <a:off x="630936" y="639520"/>
            <a:ext cx="3429000" cy="1719072"/>
          </a:xfrm>
        </p:spPr>
        <p:txBody>
          <a:bodyPr anchor="b">
            <a:normAutofit/>
          </a:bodyPr>
          <a:lstStyle/>
          <a:p>
            <a:r>
              <a:rPr lang="en-GB" sz="4200"/>
              <a:t>Overview of the Innovation</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E8F4C1-629A-022C-A18C-50379C337E3B}"/>
              </a:ext>
            </a:extLst>
          </p:cNvPr>
          <p:cNvSpPr>
            <a:spLocks noGrp="1"/>
          </p:cNvSpPr>
          <p:nvPr>
            <p:ph idx="1"/>
          </p:nvPr>
        </p:nvSpPr>
        <p:spPr>
          <a:xfrm>
            <a:off x="630936" y="2807208"/>
            <a:ext cx="3429000" cy="3410712"/>
          </a:xfrm>
        </p:spPr>
        <p:txBody>
          <a:bodyPr anchor="t">
            <a:normAutofit/>
          </a:bodyPr>
          <a:lstStyle/>
          <a:p>
            <a:pPr marL="0" indent="0">
              <a:buNone/>
            </a:pPr>
            <a:r>
              <a:rPr lang="en-GB" sz="1500" dirty="0"/>
              <a:t>By using the NHS App patients can:</a:t>
            </a:r>
          </a:p>
          <a:p>
            <a:pPr lvl="1">
              <a:lnSpc>
                <a:spcPct val="100000"/>
              </a:lnSpc>
              <a:buFont typeface="Wingdings" panose="05000000000000000000" pitchFamily="2" charset="2"/>
              <a:buChar char="Ø"/>
            </a:pPr>
            <a:r>
              <a:rPr lang="en-GB" sz="1500" dirty="0"/>
              <a:t>Make GP appointments and repeat prescriptions.</a:t>
            </a:r>
          </a:p>
          <a:p>
            <a:pPr lvl="1">
              <a:lnSpc>
                <a:spcPct val="100000"/>
              </a:lnSpc>
              <a:buFont typeface="Wingdings" panose="05000000000000000000" pitchFamily="2" charset="2"/>
              <a:buChar char="Ø"/>
            </a:pPr>
            <a:r>
              <a:rPr lang="en-GB" sz="1500" dirty="0"/>
              <a:t>Have access to medical records, vaccination status.</a:t>
            </a:r>
          </a:p>
          <a:p>
            <a:pPr lvl="1">
              <a:lnSpc>
                <a:spcPct val="100000"/>
              </a:lnSpc>
              <a:buFont typeface="Wingdings" panose="05000000000000000000" pitchFamily="2" charset="2"/>
              <a:buChar char="Ø"/>
            </a:pPr>
            <a:r>
              <a:rPr lang="en-GB" sz="1500" dirty="0"/>
              <a:t>Receive health advice and NHS 111 online support.</a:t>
            </a:r>
          </a:p>
          <a:p>
            <a:pPr lvl="1">
              <a:lnSpc>
                <a:spcPct val="100000"/>
              </a:lnSpc>
              <a:buFont typeface="Wingdings" panose="05000000000000000000" pitchFamily="2" charset="2"/>
              <a:buChar char="Ø"/>
            </a:pPr>
            <a:r>
              <a:rPr lang="en-GB" sz="1500" dirty="0"/>
              <a:t>It will be integrated into GP systems, offering a safe environment for digital healthcare delivery (NHS England, 2022).</a:t>
            </a:r>
          </a:p>
          <a:p>
            <a:endParaRPr lang="en-GB" sz="1500" dirty="0"/>
          </a:p>
        </p:txBody>
      </p:sp>
      <p:pic>
        <p:nvPicPr>
          <p:cNvPr id="4" name="Picture 3" descr="Progress on GP appointments but many issues still remain for North London's  primary care - Enfield Dispatch">
            <a:extLst>
              <a:ext uri="{FF2B5EF4-FFF2-40B4-BE49-F238E27FC236}">
                <a16:creationId xmlns:a16="http://schemas.microsoft.com/office/drawing/2014/main" id="{7CF7F0DC-701B-1CB2-B9C9-BDB46CB0ABB2}"/>
              </a:ext>
            </a:extLst>
          </p:cNvPr>
          <p:cNvPicPr>
            <a:picLocks noChangeAspect="1"/>
          </p:cNvPicPr>
          <p:nvPr/>
        </p:nvPicPr>
        <p:blipFill>
          <a:blip r:embed="rId3"/>
          <a:stretch>
            <a:fillRect/>
          </a:stretch>
        </p:blipFill>
        <p:spPr>
          <a:xfrm>
            <a:off x="4654296" y="840105"/>
            <a:ext cx="6903720" cy="5177790"/>
          </a:xfrm>
          <a:prstGeom prst="rect">
            <a:avLst/>
          </a:prstGeom>
        </p:spPr>
      </p:pic>
    </p:spTree>
    <p:extLst>
      <p:ext uri="{BB962C8B-B14F-4D97-AF65-F5344CB8AC3E}">
        <p14:creationId xmlns:p14="http://schemas.microsoft.com/office/powerpoint/2010/main" val="1370551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F541BD-9763-0C74-AECF-F01D43FB34B1}"/>
              </a:ext>
            </a:extLst>
          </p:cNvPr>
          <p:cNvSpPr>
            <a:spLocks noGrp="1"/>
          </p:cNvSpPr>
          <p:nvPr>
            <p:ph type="title"/>
          </p:nvPr>
        </p:nvSpPr>
        <p:spPr>
          <a:xfrm>
            <a:off x="838200" y="365125"/>
            <a:ext cx="10515600" cy="1325563"/>
          </a:xfrm>
        </p:spPr>
        <p:txBody>
          <a:bodyPr>
            <a:normAutofit/>
          </a:bodyPr>
          <a:lstStyle/>
          <a:p>
            <a:r>
              <a:rPr lang="en-GB" sz="5400"/>
              <a:t>Expansion and Policy Context </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2">
            <a:extLst>
              <a:ext uri="{FF2B5EF4-FFF2-40B4-BE49-F238E27FC236}">
                <a16:creationId xmlns:a16="http://schemas.microsoft.com/office/drawing/2014/main" id="{01584465-5FBA-F576-AB8F-BA916E88FF34}"/>
              </a:ext>
            </a:extLst>
          </p:cNvPr>
          <p:cNvGraphicFramePr>
            <a:graphicFrameLocks noGrp="1"/>
          </p:cNvGraphicFramePr>
          <p:nvPr>
            <p:ph idx="1"/>
            <p:extLst>
              <p:ext uri="{D42A27DB-BD31-4B8C-83A1-F6EECF244321}">
                <p14:modId xmlns:p14="http://schemas.microsoft.com/office/powerpoint/2010/main" val="338566928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0012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2AE0D5-553F-1DB6-BE57-945B9C90044D}"/>
              </a:ext>
            </a:extLst>
          </p:cNvPr>
          <p:cNvSpPr>
            <a:spLocks noGrp="1"/>
          </p:cNvSpPr>
          <p:nvPr>
            <p:ph type="title"/>
          </p:nvPr>
        </p:nvSpPr>
        <p:spPr>
          <a:xfrm>
            <a:off x="841248" y="256032"/>
            <a:ext cx="10506456" cy="1014984"/>
          </a:xfrm>
        </p:spPr>
        <p:txBody>
          <a:bodyPr anchor="b">
            <a:normAutofit/>
          </a:bodyPr>
          <a:lstStyle/>
          <a:p>
            <a:r>
              <a:rPr lang="en-GB" sz="3100" b="1"/>
              <a:t>Workforce Impact</a:t>
            </a:r>
            <a:br>
              <a:rPr lang="en-GB" sz="3100" b="1"/>
            </a:br>
            <a:endParaRPr lang="en-GB" sz="3100"/>
          </a:p>
        </p:txBody>
      </p:sp>
      <p:sp>
        <p:nvSpPr>
          <p:cNvPr id="8" name="Rectangle 7">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 name="Rectangle 9">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2" name="Content Placeholder 2">
            <a:extLst>
              <a:ext uri="{FF2B5EF4-FFF2-40B4-BE49-F238E27FC236}">
                <a16:creationId xmlns:a16="http://schemas.microsoft.com/office/drawing/2014/main" id="{220B4763-0B64-3B0E-AD74-0F2FB4CA08AA}"/>
              </a:ext>
            </a:extLst>
          </p:cNvPr>
          <p:cNvGraphicFramePr>
            <a:graphicFrameLocks noGrp="1"/>
          </p:cNvGraphicFramePr>
          <p:nvPr>
            <p:ph idx="1"/>
            <p:extLst>
              <p:ext uri="{D42A27DB-BD31-4B8C-83A1-F6EECF244321}">
                <p14:modId xmlns:p14="http://schemas.microsoft.com/office/powerpoint/2010/main" val="273707653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4963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B4BA0C-A0A4-1034-51C2-8CFBF92FC925}"/>
              </a:ext>
            </a:extLst>
          </p:cNvPr>
          <p:cNvSpPr>
            <a:spLocks noGrp="1"/>
          </p:cNvSpPr>
          <p:nvPr>
            <p:ph type="title"/>
          </p:nvPr>
        </p:nvSpPr>
        <p:spPr>
          <a:xfrm>
            <a:off x="1043631" y="809898"/>
            <a:ext cx="9942716" cy="1554480"/>
          </a:xfrm>
        </p:spPr>
        <p:txBody>
          <a:bodyPr anchor="ctr">
            <a:normAutofit/>
          </a:bodyPr>
          <a:lstStyle/>
          <a:p>
            <a:r>
              <a:rPr lang="en-GB" sz="4800"/>
              <a:t>Workforce Impact (Continued)</a:t>
            </a:r>
          </a:p>
        </p:txBody>
      </p:sp>
      <p:sp>
        <p:nvSpPr>
          <p:cNvPr id="3" name="Content Placeholder 2">
            <a:extLst>
              <a:ext uri="{FF2B5EF4-FFF2-40B4-BE49-F238E27FC236}">
                <a16:creationId xmlns:a16="http://schemas.microsoft.com/office/drawing/2014/main" id="{7A484EBF-A2BF-FDD3-7C60-AA38E57AF8C6}"/>
              </a:ext>
            </a:extLst>
          </p:cNvPr>
          <p:cNvSpPr>
            <a:spLocks noGrp="1"/>
          </p:cNvSpPr>
          <p:nvPr>
            <p:ph idx="1"/>
          </p:nvPr>
        </p:nvSpPr>
        <p:spPr>
          <a:xfrm>
            <a:off x="1045028" y="3017522"/>
            <a:ext cx="9941319" cy="3124658"/>
          </a:xfrm>
        </p:spPr>
        <p:txBody>
          <a:bodyPr anchor="ctr">
            <a:normAutofit fontScale="85000" lnSpcReduction="10000"/>
          </a:bodyPr>
          <a:lstStyle/>
          <a:p>
            <a:r>
              <a:rPr lang="en-GB" sz="2400" b="1" u="sng" dirty="0"/>
              <a:t>Challenges:</a:t>
            </a:r>
            <a:endParaRPr lang="en-GB" sz="2400" dirty="0"/>
          </a:p>
          <a:p>
            <a:pPr lvl="1">
              <a:lnSpc>
                <a:spcPct val="150000"/>
              </a:lnSpc>
              <a:buFont typeface="Wingdings" panose="05000000000000000000" pitchFamily="2" charset="2"/>
              <a:buChar char="Ø"/>
            </a:pPr>
            <a:r>
              <a:rPr lang="en-GB" dirty="0"/>
              <a:t>Staff fatigue, resistance to digital transformation and recruitment issues are challenges (Puspita et al., 2025).</a:t>
            </a:r>
          </a:p>
          <a:p>
            <a:pPr lvl="1">
              <a:lnSpc>
                <a:spcPct val="150000"/>
              </a:lnSpc>
              <a:buFont typeface="Wingdings" panose="05000000000000000000" pitchFamily="2" charset="2"/>
              <a:buChar char="Ø"/>
            </a:pPr>
            <a:r>
              <a:rPr lang="en-GB" dirty="0"/>
              <a:t>There continues to be a lack of staff who are proficient in digital skills and clinical skills (Shuster &amp; Lubben, 2022).</a:t>
            </a:r>
          </a:p>
          <a:p>
            <a:pPr lvl="1">
              <a:lnSpc>
                <a:spcPct val="150000"/>
              </a:lnSpc>
              <a:buFont typeface="Wingdings" panose="05000000000000000000" pitchFamily="2" charset="2"/>
              <a:buChar char="Ø"/>
            </a:pPr>
            <a:r>
              <a:rPr lang="en-GB" dirty="0"/>
              <a:t>Training, leadership and organisational support are found to be critical in achieving success (Norman et al., 2023).</a:t>
            </a:r>
          </a:p>
          <a:p>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58079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C7212-77D1-B723-3C2E-DAED347451D3}"/>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Service Delivery Impact</a:t>
            </a:r>
          </a:p>
        </p:txBody>
      </p:sp>
      <p:graphicFrame>
        <p:nvGraphicFramePr>
          <p:cNvPr id="19" name="Content Placeholder 2">
            <a:extLst>
              <a:ext uri="{FF2B5EF4-FFF2-40B4-BE49-F238E27FC236}">
                <a16:creationId xmlns:a16="http://schemas.microsoft.com/office/drawing/2014/main" id="{99D2EA08-AA00-68B1-FA34-5BE8EBB6AD5C}"/>
              </a:ext>
            </a:extLst>
          </p:cNvPr>
          <p:cNvGraphicFramePr>
            <a:graphicFrameLocks noGrp="1"/>
          </p:cNvGraphicFramePr>
          <p:nvPr>
            <p:ph idx="1"/>
            <p:extLst>
              <p:ext uri="{D42A27DB-BD31-4B8C-83A1-F6EECF244321}">
                <p14:modId xmlns:p14="http://schemas.microsoft.com/office/powerpoint/2010/main" val="249140056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9495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FBA6C4-6B78-858D-4B7A-4F2633918641}"/>
              </a:ext>
            </a:extLst>
          </p:cNvPr>
          <p:cNvSpPr>
            <a:spLocks noGrp="1"/>
          </p:cNvSpPr>
          <p:nvPr>
            <p:ph type="title"/>
          </p:nvPr>
        </p:nvSpPr>
        <p:spPr>
          <a:xfrm>
            <a:off x="761800" y="762001"/>
            <a:ext cx="5334197" cy="1708242"/>
          </a:xfrm>
        </p:spPr>
        <p:txBody>
          <a:bodyPr anchor="ctr">
            <a:normAutofit/>
          </a:bodyPr>
          <a:lstStyle/>
          <a:p>
            <a:r>
              <a:rPr lang="en-GB" sz="4000"/>
              <a:t>Service Delivery Impact (Continued)</a:t>
            </a:r>
          </a:p>
        </p:txBody>
      </p:sp>
      <p:sp>
        <p:nvSpPr>
          <p:cNvPr id="3" name="Content Placeholder 2">
            <a:extLst>
              <a:ext uri="{FF2B5EF4-FFF2-40B4-BE49-F238E27FC236}">
                <a16:creationId xmlns:a16="http://schemas.microsoft.com/office/drawing/2014/main" id="{A70171E2-85C2-404D-587D-08C960E702C6}"/>
              </a:ext>
            </a:extLst>
          </p:cNvPr>
          <p:cNvSpPr>
            <a:spLocks noGrp="1"/>
          </p:cNvSpPr>
          <p:nvPr>
            <p:ph idx="1"/>
          </p:nvPr>
        </p:nvSpPr>
        <p:spPr>
          <a:xfrm>
            <a:off x="761800" y="2470244"/>
            <a:ext cx="5334197" cy="3769835"/>
          </a:xfrm>
        </p:spPr>
        <p:txBody>
          <a:bodyPr anchor="ctr">
            <a:normAutofit/>
          </a:bodyPr>
          <a:lstStyle/>
          <a:p>
            <a:r>
              <a:rPr lang="en-GB" sz="2000" b="1" u="sng" dirty="0"/>
              <a:t>Challenges include:</a:t>
            </a:r>
            <a:endParaRPr lang="en-GB" sz="2000" dirty="0"/>
          </a:p>
          <a:p>
            <a:pPr lvl="1">
              <a:lnSpc>
                <a:spcPct val="100000"/>
              </a:lnSpc>
              <a:buFont typeface="Wingdings" panose="05000000000000000000" pitchFamily="2" charset="2"/>
              <a:buChar char="Ø"/>
            </a:pPr>
            <a:r>
              <a:rPr lang="en-GB" sz="2000" dirty="0"/>
              <a:t>High start-up expenses on digital infrastructure.</a:t>
            </a:r>
          </a:p>
          <a:p>
            <a:pPr lvl="1">
              <a:lnSpc>
                <a:spcPct val="100000"/>
              </a:lnSpc>
              <a:buFont typeface="Wingdings" panose="05000000000000000000" pitchFamily="2" charset="2"/>
              <a:buChar char="Ø"/>
            </a:pPr>
            <a:r>
              <a:rPr lang="en-GB" sz="2000" dirty="0"/>
              <a:t>Technical reliability issues.</a:t>
            </a:r>
          </a:p>
          <a:p>
            <a:pPr lvl="1">
              <a:lnSpc>
                <a:spcPct val="100000"/>
              </a:lnSpc>
              <a:buFont typeface="Wingdings" panose="05000000000000000000" pitchFamily="2" charset="2"/>
              <a:buChar char="Ø"/>
            </a:pPr>
            <a:r>
              <a:rPr lang="en-GB" sz="2000" dirty="0"/>
              <a:t>Different uptake rates in regions (Bradley et al., 2026).</a:t>
            </a:r>
          </a:p>
          <a:p>
            <a:pPr lvl="1">
              <a:lnSpc>
                <a:spcPct val="100000"/>
              </a:lnSpc>
              <a:buFont typeface="Wingdings" panose="05000000000000000000" pitchFamily="2" charset="2"/>
              <a:buChar char="Ø"/>
            </a:pPr>
            <a:r>
              <a:rPr lang="en-GB" sz="2000" dirty="0"/>
              <a:t>Strong returns are seen in resourced areas; while there are weaknesses in sustainability in other areas (</a:t>
            </a:r>
            <a:r>
              <a:rPr lang="en-GB" sz="2000" dirty="0" err="1"/>
              <a:t>Cucurachi</a:t>
            </a:r>
            <a:r>
              <a:rPr lang="en-GB" sz="2000" dirty="0"/>
              <a:t> et al., 2025).</a:t>
            </a:r>
          </a:p>
          <a:p>
            <a:endParaRPr lang="en-GB" sz="2000" dirty="0"/>
          </a:p>
        </p:txBody>
      </p:sp>
      <p:pic>
        <p:nvPicPr>
          <p:cNvPr id="12" name="Picture 11" descr="3D Hologram from iPad">
            <a:extLst>
              <a:ext uri="{FF2B5EF4-FFF2-40B4-BE49-F238E27FC236}">
                <a16:creationId xmlns:a16="http://schemas.microsoft.com/office/drawing/2014/main" id="{2EFC274E-8A4B-3F97-8B90-95AB2FC061B9}"/>
              </a:ext>
            </a:extLst>
          </p:cNvPr>
          <p:cNvPicPr>
            <a:picLocks noChangeAspect="1"/>
          </p:cNvPicPr>
          <p:nvPr/>
        </p:nvPicPr>
        <p:blipFill>
          <a:blip r:embed="rId3"/>
          <a:srcRect l="18836" r="29404"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290464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6CBE9-948C-9BDC-1781-D7AE3E9B76EB}"/>
              </a:ext>
            </a:extLst>
          </p:cNvPr>
          <p:cNvSpPr>
            <a:spLocks noGrp="1"/>
          </p:cNvSpPr>
          <p:nvPr>
            <p:ph type="title"/>
          </p:nvPr>
        </p:nvSpPr>
        <p:spPr/>
        <p:txBody>
          <a:bodyPr/>
          <a:lstStyle/>
          <a:p>
            <a:r>
              <a:rPr lang="en-GB"/>
              <a:t>Patient/Service User Impact</a:t>
            </a:r>
          </a:p>
        </p:txBody>
      </p:sp>
      <p:graphicFrame>
        <p:nvGraphicFramePr>
          <p:cNvPr id="5" name="Content Placeholder 2">
            <a:extLst>
              <a:ext uri="{FF2B5EF4-FFF2-40B4-BE49-F238E27FC236}">
                <a16:creationId xmlns:a16="http://schemas.microsoft.com/office/drawing/2014/main" id="{D2439243-37B4-EB01-6B13-00BB9997167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29783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7" name="Rectangle 44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9" name="Right Triangle 448">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1" name="Rectangle 45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3BD815-9F93-D368-422F-5269ACF20C15}"/>
              </a:ext>
            </a:extLst>
          </p:cNvPr>
          <p:cNvSpPr>
            <a:spLocks noGrp="1"/>
          </p:cNvSpPr>
          <p:nvPr>
            <p:ph type="title"/>
          </p:nvPr>
        </p:nvSpPr>
        <p:spPr>
          <a:xfrm>
            <a:off x="1075767" y="1188637"/>
            <a:ext cx="2988234" cy="4480726"/>
          </a:xfrm>
        </p:spPr>
        <p:txBody>
          <a:bodyPr>
            <a:normAutofit/>
          </a:bodyPr>
          <a:lstStyle/>
          <a:p>
            <a:pPr algn="r"/>
            <a:r>
              <a:rPr lang="en-GB" sz="3600"/>
              <a:t>Patient/Service User Impact (Continued)</a:t>
            </a:r>
          </a:p>
        </p:txBody>
      </p:sp>
      <p:cxnSp>
        <p:nvCxnSpPr>
          <p:cNvPr id="453" name="Straight Connector 452">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76EFE46-A39F-0BCC-5D03-16F3F2274E34}"/>
              </a:ext>
            </a:extLst>
          </p:cNvPr>
          <p:cNvSpPr>
            <a:spLocks noGrp="1"/>
          </p:cNvSpPr>
          <p:nvPr>
            <p:ph idx="1"/>
          </p:nvPr>
        </p:nvSpPr>
        <p:spPr>
          <a:xfrm>
            <a:off x="5255260" y="1648870"/>
            <a:ext cx="4702848" cy="3560260"/>
          </a:xfrm>
        </p:spPr>
        <p:txBody>
          <a:bodyPr anchor="ctr">
            <a:normAutofit/>
          </a:bodyPr>
          <a:lstStyle/>
          <a:p>
            <a:r>
              <a:rPr lang="en-GB" sz="2200" b="1" u="sng" dirty="0"/>
              <a:t>Challenges include:</a:t>
            </a:r>
            <a:endParaRPr lang="en-GB" sz="2200" dirty="0"/>
          </a:p>
          <a:p>
            <a:pPr lvl="1">
              <a:lnSpc>
                <a:spcPct val="100000"/>
              </a:lnSpc>
              <a:buFont typeface="Wingdings" panose="05000000000000000000" pitchFamily="2" charset="2"/>
              <a:buChar char="Ø"/>
            </a:pPr>
            <a:r>
              <a:rPr lang="en-GB" sz="2200" dirty="0"/>
              <a:t>Older adults and deprived communities are not experiencing digital divide (Yang et al., 2024).</a:t>
            </a:r>
          </a:p>
          <a:p>
            <a:pPr lvl="1">
              <a:lnSpc>
                <a:spcPct val="100000"/>
              </a:lnSpc>
              <a:buFont typeface="Wingdings" panose="05000000000000000000" pitchFamily="2" charset="2"/>
              <a:buChar char="Ø"/>
            </a:pPr>
            <a:r>
              <a:rPr lang="en-GB" sz="2200" dirty="0"/>
              <a:t>Data collection: privacy issues.</a:t>
            </a:r>
          </a:p>
          <a:p>
            <a:pPr lvl="1">
              <a:lnSpc>
                <a:spcPct val="100000"/>
              </a:lnSpc>
              <a:buFont typeface="Wingdings" panose="05000000000000000000" pitchFamily="2" charset="2"/>
              <a:buChar char="Ø"/>
            </a:pPr>
            <a:r>
              <a:rPr lang="en-GB" sz="2200" dirty="0"/>
              <a:t>The inequality in access to devices and Internet (Martini and Sgambato, 2025).</a:t>
            </a:r>
          </a:p>
        </p:txBody>
      </p:sp>
    </p:spTree>
    <p:extLst>
      <p:ext uri="{BB962C8B-B14F-4D97-AF65-F5344CB8AC3E}">
        <p14:creationId xmlns:p14="http://schemas.microsoft.com/office/powerpoint/2010/main" val="2058676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2D93FE-ECE8-F476-8DF9-FEA5BE8B10F9}"/>
              </a:ext>
            </a:extLst>
          </p:cNvPr>
          <p:cNvSpPr>
            <a:spLocks noGrp="1"/>
          </p:cNvSpPr>
          <p:nvPr>
            <p:ph type="title"/>
          </p:nvPr>
        </p:nvSpPr>
        <p:spPr>
          <a:xfrm>
            <a:off x="838200" y="365125"/>
            <a:ext cx="10515600" cy="1325563"/>
          </a:xfrm>
        </p:spPr>
        <p:txBody>
          <a:bodyPr>
            <a:normAutofit/>
          </a:bodyPr>
          <a:lstStyle/>
          <a:p>
            <a:r>
              <a:rPr lang="en-GB" sz="5400"/>
              <a:t>Community Impact</a:t>
            </a:r>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17684F9-77B9-6605-BF3F-8DDF72BC2896}"/>
              </a:ext>
            </a:extLst>
          </p:cNvPr>
          <p:cNvGraphicFramePr>
            <a:graphicFrameLocks noGrp="1"/>
          </p:cNvGraphicFramePr>
          <p:nvPr>
            <p:ph idx="1"/>
            <p:extLst>
              <p:ext uri="{D42A27DB-BD31-4B8C-83A1-F6EECF244321}">
                <p14:modId xmlns:p14="http://schemas.microsoft.com/office/powerpoint/2010/main" val="3486603665"/>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22788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17F7E88-1C75-4E48-B116-2846AF547D2E}"/>
              </a:ext>
            </a:extLst>
          </p:cNvPr>
          <p:cNvSpPr>
            <a:spLocks noGrp="1"/>
          </p:cNvSpPr>
          <p:nvPr>
            <p:ph type="title"/>
          </p:nvPr>
        </p:nvSpPr>
        <p:spPr>
          <a:xfrm>
            <a:off x="838200" y="365125"/>
            <a:ext cx="5393361" cy="1325563"/>
          </a:xfrm>
        </p:spPr>
        <p:txBody>
          <a:bodyPr>
            <a:normAutofit/>
          </a:bodyPr>
          <a:lstStyle/>
          <a:p>
            <a:r>
              <a:rPr lang="en-GB"/>
              <a:t>Community Impact (Continued)</a:t>
            </a:r>
          </a:p>
        </p:txBody>
      </p:sp>
      <p:sp>
        <p:nvSpPr>
          <p:cNvPr id="3" name="Content Placeholder 2">
            <a:extLst>
              <a:ext uri="{FF2B5EF4-FFF2-40B4-BE49-F238E27FC236}">
                <a16:creationId xmlns:a16="http://schemas.microsoft.com/office/drawing/2014/main" id="{97A66671-ADF0-478B-2274-99FC59114E41}"/>
              </a:ext>
            </a:extLst>
          </p:cNvPr>
          <p:cNvSpPr>
            <a:spLocks noGrp="1"/>
          </p:cNvSpPr>
          <p:nvPr>
            <p:ph idx="1"/>
          </p:nvPr>
        </p:nvSpPr>
        <p:spPr>
          <a:xfrm>
            <a:off x="838200" y="1825625"/>
            <a:ext cx="5393361" cy="4351338"/>
          </a:xfrm>
        </p:spPr>
        <p:txBody>
          <a:bodyPr vert="horz" lIns="91440" tIns="45720" rIns="91440" bIns="45720" rtlCol="0" anchor="t">
            <a:normAutofit lnSpcReduction="10000"/>
          </a:bodyPr>
          <a:lstStyle/>
          <a:p>
            <a:pPr marL="0" indent="0">
              <a:buNone/>
            </a:pPr>
            <a:r>
              <a:rPr lang="en-GB" sz="1800" b="1" u="sng" dirty="0"/>
              <a:t>Challenges include:</a:t>
            </a:r>
            <a:endParaRPr lang="en-GB" sz="1800" dirty="0"/>
          </a:p>
          <a:p>
            <a:pPr lvl="1">
              <a:lnSpc>
                <a:spcPct val="100000"/>
              </a:lnSpc>
              <a:buFont typeface="Wingdings" panose="05000000000000000000" pitchFamily="2" charset="2"/>
              <a:buChar char="Ø"/>
            </a:pPr>
            <a:r>
              <a:rPr lang="en-GB" sz="1800" dirty="0"/>
              <a:t>Digital poverty in disadvantaged communities.</a:t>
            </a:r>
          </a:p>
          <a:p>
            <a:pPr lvl="1">
              <a:lnSpc>
                <a:spcPct val="100000"/>
              </a:lnSpc>
              <a:buFont typeface="Wingdings" panose="05000000000000000000" pitchFamily="2" charset="2"/>
              <a:buChar char="Ø"/>
            </a:pPr>
            <a:r>
              <a:rPr lang="en-GB" sz="1800" dirty="0"/>
              <a:t>Inadequate knowledge amongst some groups.</a:t>
            </a:r>
          </a:p>
          <a:p>
            <a:pPr lvl="1">
              <a:lnSpc>
                <a:spcPct val="100000"/>
              </a:lnSpc>
              <a:buFont typeface="Wingdings" panose="05000000000000000000" pitchFamily="2" charset="2"/>
              <a:buChar char="Ø"/>
            </a:pPr>
            <a:r>
              <a:rPr lang="en-GB" sz="1800" dirty="0"/>
              <a:t>Language barriers and accessibility problems. </a:t>
            </a:r>
          </a:p>
          <a:p>
            <a:pPr lvl="1">
              <a:lnSpc>
                <a:spcPct val="100000"/>
              </a:lnSpc>
              <a:buFont typeface="Wingdings" panose="05000000000000000000" pitchFamily="2" charset="2"/>
              <a:buChar char="Ø"/>
            </a:pPr>
            <a:r>
              <a:rPr lang="en-GB" sz="1800" dirty="0"/>
              <a:t>The targeted outreach and digital literacy programs are linked to community partnerships, indicating that the success of critical analysis relies on collaboration among stakeholders and the community.</a:t>
            </a:r>
          </a:p>
          <a:p>
            <a:pPr marL="0" indent="0">
              <a:lnSpc>
                <a:spcPct val="100000"/>
              </a:lnSpc>
              <a:buNone/>
            </a:pPr>
            <a:r>
              <a:rPr lang="en-GB" sz="1800" dirty="0"/>
              <a:t>The success of critical analysis has been connected with targeted outreach, digital literacy programs, and community partnerships (Martini and Sgambato, 2025).</a:t>
            </a:r>
          </a:p>
          <a:p>
            <a:endParaRPr lang="en-GB" sz="1300" dirty="0"/>
          </a:p>
        </p:txBody>
      </p:sp>
      <p:pic>
        <p:nvPicPr>
          <p:cNvPr id="5" name="Picture 4" descr="Colorful carved figures of humans">
            <a:extLst>
              <a:ext uri="{FF2B5EF4-FFF2-40B4-BE49-F238E27FC236}">
                <a16:creationId xmlns:a16="http://schemas.microsoft.com/office/drawing/2014/main" id="{E7BC5A4D-D52B-1291-D570-B19865536CD3}"/>
              </a:ext>
            </a:extLst>
          </p:cNvPr>
          <p:cNvPicPr>
            <a:picLocks noChangeAspect="1"/>
          </p:cNvPicPr>
          <p:nvPr/>
        </p:nvPicPr>
        <p:blipFill>
          <a:blip r:embed="rId3"/>
          <a:srcRect l="14620" r="14131"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0564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D651A5-468D-C1AC-CD42-399DA29203ED}"/>
              </a:ext>
            </a:extLst>
          </p:cNvPr>
          <p:cNvSpPr>
            <a:spLocks noGrp="1"/>
          </p:cNvSpPr>
          <p:nvPr>
            <p:ph type="title"/>
          </p:nvPr>
        </p:nvSpPr>
        <p:spPr>
          <a:xfrm>
            <a:off x="5596501" y="489508"/>
            <a:ext cx="5754896" cy="1667569"/>
          </a:xfrm>
        </p:spPr>
        <p:txBody>
          <a:bodyPr anchor="b">
            <a:normAutofit/>
          </a:bodyPr>
          <a:lstStyle/>
          <a:p>
            <a:r>
              <a:rPr lang="en-GB" sz="4000" dirty="0"/>
              <a:t>Challenges &amp; Recommendations</a:t>
            </a:r>
          </a:p>
        </p:txBody>
      </p:sp>
      <p:pic>
        <p:nvPicPr>
          <p:cNvPr id="7" name="Graphic 6" descr="User Network">
            <a:extLst>
              <a:ext uri="{FF2B5EF4-FFF2-40B4-BE49-F238E27FC236}">
                <a16:creationId xmlns:a16="http://schemas.microsoft.com/office/drawing/2014/main" id="{048B4042-856E-995E-C10F-70D8F894C6D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F526F4D4-C164-19AD-9385-4D8605EC56D7}"/>
              </a:ext>
            </a:extLst>
          </p:cNvPr>
          <p:cNvSpPr>
            <a:spLocks noGrp="1"/>
          </p:cNvSpPr>
          <p:nvPr>
            <p:ph idx="1"/>
          </p:nvPr>
        </p:nvSpPr>
        <p:spPr>
          <a:xfrm>
            <a:off x="5596502" y="2405894"/>
            <a:ext cx="5754896" cy="3197464"/>
          </a:xfrm>
        </p:spPr>
        <p:txBody>
          <a:bodyPr anchor="t">
            <a:normAutofit/>
          </a:bodyPr>
          <a:lstStyle/>
          <a:p>
            <a:pPr>
              <a:lnSpc>
                <a:spcPct val="100000"/>
              </a:lnSpc>
            </a:pPr>
            <a:r>
              <a:rPr lang="en-GB" sz="1900" b="1" u="sng" dirty="0"/>
              <a:t>Barriers</a:t>
            </a:r>
            <a:endParaRPr lang="en-GB" sz="1900" dirty="0"/>
          </a:p>
          <a:p>
            <a:pPr>
              <a:lnSpc>
                <a:spcPct val="100000"/>
              </a:lnSpc>
            </a:pPr>
            <a:r>
              <a:rPr lang="en-GB" sz="1900" dirty="0"/>
              <a:t>Staff fatigue, technical issues, digital divide.</a:t>
            </a:r>
          </a:p>
          <a:p>
            <a:pPr>
              <a:lnSpc>
                <a:spcPct val="100000"/>
              </a:lnSpc>
            </a:pPr>
            <a:r>
              <a:rPr lang="en-GB" sz="1900" b="1" u="sng" dirty="0"/>
              <a:t>Recommendations</a:t>
            </a:r>
            <a:endParaRPr lang="en-GB" sz="1900" dirty="0"/>
          </a:p>
          <a:p>
            <a:pPr lvl="0">
              <a:lnSpc>
                <a:spcPct val="100000"/>
              </a:lnSpc>
            </a:pPr>
            <a:r>
              <a:rPr lang="en-GB" sz="1900" dirty="0"/>
              <a:t>Continuing staff training (Norman et al., 2023).</a:t>
            </a:r>
          </a:p>
          <a:p>
            <a:pPr lvl="0">
              <a:lnSpc>
                <a:spcPct val="100000"/>
              </a:lnSpc>
            </a:pPr>
            <a:r>
              <a:rPr lang="en-GB" sz="1900" dirty="0"/>
              <a:t>Investment on infrastructure (Bradley et al., 2026).</a:t>
            </a:r>
          </a:p>
          <a:p>
            <a:pPr lvl="0">
              <a:lnSpc>
                <a:spcPct val="100000"/>
              </a:lnSpc>
            </a:pPr>
            <a:r>
              <a:rPr lang="en-GB" sz="1900" dirty="0"/>
              <a:t>Steps taken to promote equality (Yang et al., 2024).</a:t>
            </a:r>
          </a:p>
          <a:p>
            <a:pPr>
              <a:lnSpc>
                <a:spcPct val="100000"/>
              </a:lnSpc>
            </a:pPr>
            <a:r>
              <a:rPr lang="en-GB" sz="1900" dirty="0"/>
              <a:t>Co-production with patients and carers (Begum et al., 2025).</a:t>
            </a:r>
          </a:p>
        </p:txBody>
      </p:sp>
      <p:sp>
        <p:nvSpPr>
          <p:cNvPr id="17" name="Rectangle 16">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5010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FE25E-1281-1438-A56A-85FA896BD89D}"/>
              </a:ext>
            </a:extLst>
          </p:cNvPr>
          <p:cNvSpPr>
            <a:spLocks noGrp="1"/>
          </p:cNvSpPr>
          <p:nvPr>
            <p:ph type="title"/>
          </p:nvPr>
        </p:nvSpPr>
        <p:spPr/>
        <p:txBody>
          <a:bodyPr/>
          <a:lstStyle/>
          <a:p>
            <a:r>
              <a:rPr lang="en-GB"/>
              <a:t>Conclusion</a:t>
            </a:r>
          </a:p>
        </p:txBody>
      </p:sp>
      <p:graphicFrame>
        <p:nvGraphicFramePr>
          <p:cNvPr id="5" name="Content Placeholder 2">
            <a:extLst>
              <a:ext uri="{FF2B5EF4-FFF2-40B4-BE49-F238E27FC236}">
                <a16:creationId xmlns:a16="http://schemas.microsoft.com/office/drawing/2014/main" id="{FBF5B6C1-3540-3574-B24D-5E381DC9817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67649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61ABE8-B0A0-EB23-2697-85B8868DBB34}"/>
              </a:ext>
            </a:extLst>
          </p:cNvPr>
          <p:cNvSpPr>
            <a:spLocks noGrp="1"/>
          </p:cNvSpPr>
          <p:nvPr>
            <p:ph type="title"/>
          </p:nvPr>
        </p:nvSpPr>
        <p:spPr>
          <a:xfrm>
            <a:off x="1115568" y="548640"/>
            <a:ext cx="10168128" cy="1179576"/>
          </a:xfrm>
        </p:spPr>
        <p:txBody>
          <a:bodyPr>
            <a:normAutofit/>
          </a:bodyPr>
          <a:lstStyle/>
          <a:p>
            <a:r>
              <a:rPr lang="en-US" sz="4000"/>
              <a:t>References</a:t>
            </a:r>
            <a:endParaRPr lang="en-GB" sz="4000"/>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67A2F5A-6414-4AE2-2A95-4C1C79264419}"/>
              </a:ext>
            </a:extLst>
          </p:cNvPr>
          <p:cNvSpPr>
            <a:spLocks noGrp="1"/>
          </p:cNvSpPr>
          <p:nvPr>
            <p:ph idx="1"/>
          </p:nvPr>
        </p:nvSpPr>
        <p:spPr>
          <a:xfrm>
            <a:off x="1115568" y="2481943"/>
            <a:ext cx="10168128" cy="3695020"/>
          </a:xfrm>
        </p:spPr>
        <p:txBody>
          <a:bodyPr>
            <a:normAutofit/>
          </a:bodyPr>
          <a:lstStyle/>
          <a:p>
            <a:r>
              <a:rPr lang="en-GB" sz="1500"/>
              <a:t>Begum, M., Greenstock, J., Hextell, L., Davies, K., Stephenson, N., Rogers, K., Kapadi, R., Mobeen, M. and Ward, R. (2025). </a:t>
            </a:r>
            <a:r>
              <a:rPr lang="en-GB" sz="1500" i="1"/>
              <a:t>Virtual Wards Evaluation: Patients’ and Unpaid Carers’ Experiences Final report</a:t>
            </a:r>
            <a:r>
              <a:rPr lang="en-GB" sz="1500"/>
              <a:t>. [online] Available at: https://www.strategyunitwm.nhs.uk/sites/default/files/2025-06/1171_Virtual_wards_final_report_June2025.pdf.</a:t>
            </a:r>
          </a:p>
          <a:p>
            <a:r>
              <a:rPr lang="en-GB" sz="1500"/>
              <a:t>Bradley, F., Howells, K., Gasteiger, N., Sanders, C., Blakeman, T. and Dowding, D. (2026). Factors Affecting Implementation of Hospital inpatient-level Care at home: a Qualitative Study of Virtual Wards in North West England. </a:t>
            </a:r>
            <a:r>
              <a:rPr lang="en-GB" sz="1500" i="1"/>
              <a:t>BMJ Open</a:t>
            </a:r>
            <a:r>
              <a:rPr lang="en-GB" sz="1500"/>
              <a:t>, 16(4), p.e111868. doi:https://doi.org/10.1136/bmjopen-2025-111868.</a:t>
            </a:r>
          </a:p>
          <a:p>
            <a:r>
              <a:rPr lang="en-GB" sz="1500"/>
              <a:t>Cucurachi, S., Lydon, S., Moens, L.L., Manser, T. and O’Connor, P. (2025). Barriers and Facilitators to the Use of Virtual Wards: a Systematic Review of the Qualitative Evidence. </a:t>
            </a:r>
            <a:r>
              <a:rPr lang="en-GB" sz="1500" i="1"/>
              <a:t>PubMed</a:t>
            </a:r>
            <a:r>
              <a:rPr lang="en-GB" sz="1500"/>
              <a:t>, [online] 1(1). doi:https://doi.org/10.1093/intqhc/mzaf065.</a:t>
            </a:r>
          </a:p>
          <a:p>
            <a:r>
              <a:rPr lang="en-GB" sz="1500"/>
              <a:t>Day, S. (2023). </a:t>
            </a:r>
            <a:r>
              <a:rPr lang="en-GB" sz="1500" i="1"/>
              <a:t>The NHS App after the Pandemic</a:t>
            </a:r>
            <a:r>
              <a:rPr lang="en-GB" sz="1500"/>
              <a:t>. [online] NHS Digital. Available at: https://digital.nhs.uk/blog/transformation-blog/2023/the-nhs-app-after-the-pandemic.</a:t>
            </a:r>
          </a:p>
          <a:p>
            <a:r>
              <a:rPr lang="en-GB" sz="1500"/>
              <a:t>DHSC (2022). </a:t>
            </a:r>
            <a:r>
              <a:rPr lang="en-GB" sz="1500" i="1"/>
              <a:t>A Plan for Digital Health and Social Care</a:t>
            </a:r>
            <a:r>
              <a:rPr lang="en-GB" sz="1500"/>
              <a:t>. [online] GOV.UK. Available at: https://www.gov.uk/government/publications/a-plan-for-digital-health-and-social-care/a-plan-for-digital-health-and-social-care.</a:t>
            </a:r>
          </a:p>
          <a:p>
            <a:endParaRPr lang="en-GB" sz="1500"/>
          </a:p>
        </p:txBody>
      </p:sp>
    </p:spTree>
    <p:extLst>
      <p:ext uri="{BB962C8B-B14F-4D97-AF65-F5344CB8AC3E}">
        <p14:creationId xmlns:p14="http://schemas.microsoft.com/office/powerpoint/2010/main" val="6222761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E479956-2EE3-990A-2DFE-17F52BA90A23}"/>
              </a:ext>
            </a:extLst>
          </p:cNvPr>
          <p:cNvSpPr>
            <a:spLocks noGrp="1"/>
          </p:cNvSpPr>
          <p:nvPr>
            <p:ph type="title"/>
          </p:nvPr>
        </p:nvSpPr>
        <p:spPr>
          <a:xfrm>
            <a:off x="1115568" y="548640"/>
            <a:ext cx="10168128" cy="1179576"/>
          </a:xfrm>
        </p:spPr>
        <p:txBody>
          <a:bodyPr>
            <a:normAutofit/>
          </a:bodyPr>
          <a:lstStyle/>
          <a:p>
            <a:r>
              <a:rPr lang="en-US" sz="4000"/>
              <a:t>References</a:t>
            </a:r>
            <a:endParaRPr lang="en-GB" sz="4000"/>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C8457B8-2FE7-D3BC-7A70-A88EF26DBF64}"/>
              </a:ext>
            </a:extLst>
          </p:cNvPr>
          <p:cNvSpPr>
            <a:spLocks noGrp="1"/>
          </p:cNvSpPr>
          <p:nvPr>
            <p:ph idx="1"/>
          </p:nvPr>
        </p:nvSpPr>
        <p:spPr>
          <a:xfrm>
            <a:off x="1115568" y="2481943"/>
            <a:ext cx="10168128" cy="3695020"/>
          </a:xfrm>
        </p:spPr>
        <p:txBody>
          <a:bodyPr>
            <a:normAutofit/>
          </a:bodyPr>
          <a:lstStyle/>
          <a:p>
            <a:r>
              <a:rPr lang="en-GB" sz="1700"/>
              <a:t>Lawrence, A. (2025). </a:t>
            </a:r>
            <a:r>
              <a:rPr lang="en-GB" sz="1700" i="1"/>
              <a:t>NHSX Publish What Good Looks like Framework</a:t>
            </a:r>
            <a:r>
              <a:rPr lang="en-GB" sz="1700"/>
              <a:t>. [online] Techuk.org. Available at: https://www.techuk.org/resource/nhsx-publish-what-good-looks-like-framework.html.</a:t>
            </a:r>
          </a:p>
          <a:p>
            <a:r>
              <a:rPr lang="en-GB" sz="1700"/>
              <a:t>Martini, E. and Sgambato, M.C. (2025). Digital Inequalities and Access to Technology: Analyzing How Digital Tools Exacerbate or Mitigate Social Inequalities. </a:t>
            </a:r>
            <a:r>
              <a:rPr lang="en-GB" sz="1700" i="1"/>
              <a:t>Societies</a:t>
            </a:r>
            <a:r>
              <a:rPr lang="en-GB" sz="1700"/>
              <a:t>, 15(11), p.318. doi:https://doi.org/10.3390/soc15110318.</a:t>
            </a:r>
          </a:p>
          <a:p>
            <a:r>
              <a:rPr lang="en-GB" sz="1700"/>
              <a:t>NHS England (2022). </a:t>
            </a:r>
            <a:r>
              <a:rPr lang="en-GB" sz="1700" i="1"/>
              <a:t>Virtual Wards</a:t>
            </a:r>
            <a:r>
              <a:rPr lang="en-GB" sz="1700"/>
              <a:t>. [online] www.england.nhs.uk. Available at: https://www.england.nhs.uk/virtual-wards/.</a:t>
            </a:r>
          </a:p>
          <a:p>
            <a:r>
              <a:rPr lang="en-GB" sz="1700"/>
              <a:t>NHS England (2024). </a:t>
            </a:r>
            <a:r>
              <a:rPr lang="en-GB" sz="1700" i="1"/>
              <a:t>Virtual Wards Operational Framework</a:t>
            </a:r>
            <a:r>
              <a:rPr lang="en-GB" sz="1700"/>
              <a:t>. [online] England.nhs.uk. Available at: https://www.england.nhs.uk/long-read/virtual-wards-operational-framework/.</a:t>
            </a:r>
          </a:p>
          <a:p>
            <a:r>
              <a:rPr lang="en-GB" sz="1700"/>
              <a:t>Norman, G., Bennett, P. and Vardy, E.R.L.C. (2023). Virtual wards: a Rapid Evidence Synthesis and Implications for the Care of Older People. </a:t>
            </a:r>
            <a:r>
              <a:rPr lang="en-GB" sz="1700" i="1"/>
              <a:t>Age and Ageing</a:t>
            </a:r>
            <a:r>
              <a:rPr lang="en-GB" sz="1700"/>
              <a:t>, 52(1). doi:https://doi.org/10.1093/ageing/afac319.</a:t>
            </a:r>
          </a:p>
        </p:txBody>
      </p:sp>
    </p:spTree>
    <p:extLst>
      <p:ext uri="{BB962C8B-B14F-4D97-AF65-F5344CB8AC3E}">
        <p14:creationId xmlns:p14="http://schemas.microsoft.com/office/powerpoint/2010/main" val="7769468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2D24AE-B1E3-5771-A0DD-9DCE420AB6CE}"/>
              </a:ext>
            </a:extLst>
          </p:cNvPr>
          <p:cNvSpPr>
            <a:spLocks noGrp="1"/>
          </p:cNvSpPr>
          <p:nvPr>
            <p:ph type="title"/>
          </p:nvPr>
        </p:nvSpPr>
        <p:spPr>
          <a:xfrm>
            <a:off x="1115568" y="548640"/>
            <a:ext cx="10168128" cy="1179576"/>
          </a:xfrm>
        </p:spPr>
        <p:txBody>
          <a:bodyPr>
            <a:normAutofit/>
          </a:bodyPr>
          <a:lstStyle/>
          <a:p>
            <a:r>
              <a:rPr lang="en-US" sz="4000"/>
              <a:t>References</a:t>
            </a:r>
            <a:endParaRPr lang="en-GB" sz="4000"/>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284A20A-1876-F2CB-25A6-966C7BC008F4}"/>
              </a:ext>
            </a:extLst>
          </p:cNvPr>
          <p:cNvSpPr>
            <a:spLocks noGrp="1"/>
          </p:cNvSpPr>
          <p:nvPr>
            <p:ph idx="1"/>
          </p:nvPr>
        </p:nvSpPr>
        <p:spPr>
          <a:xfrm>
            <a:off x="1115568" y="2481943"/>
            <a:ext cx="10168128" cy="3695020"/>
          </a:xfrm>
        </p:spPr>
        <p:txBody>
          <a:bodyPr>
            <a:normAutofit/>
          </a:bodyPr>
          <a:lstStyle/>
          <a:p>
            <a:r>
              <a:rPr lang="en-GB" sz="1500"/>
              <a:t>Puspita, I.Y.A., Setiawati, N.L. putri and Sulistyani, N.W. (2025). Burnout in the Digital Age: the Role of Tech Fatigue and Job Demands in Employee Well-Being. </a:t>
            </a:r>
            <a:r>
              <a:rPr lang="en-GB" sz="1500" i="1"/>
              <a:t>Psikologiya Journal</a:t>
            </a:r>
            <a:r>
              <a:rPr lang="en-GB" sz="1500"/>
              <a:t>, 2(3), pp.11–20. doi:https://doi.org/10.62872/ydakt248.</a:t>
            </a:r>
          </a:p>
          <a:p>
            <a:r>
              <a:rPr lang="en-GB" sz="1500"/>
              <a:t>Sanjrani, H.A., Cheema, A.A., Salik, M.H. and Tarar, Dr.M.A. (2025). Exploring the Impact of Workplace Flexibility on Employee work-life Balance and Job Satisfaction. </a:t>
            </a:r>
            <a:r>
              <a:rPr lang="en-GB" sz="1500" i="1"/>
              <a:t>Social Sciences Spectrum</a:t>
            </a:r>
            <a:r>
              <a:rPr lang="en-GB" sz="1500"/>
              <a:t>, 4(3), pp.179–196. doi:https://doi.org/10.71085/sss.04.03.328.</a:t>
            </a:r>
          </a:p>
          <a:p>
            <a:r>
              <a:rPr lang="en-GB" sz="1500"/>
              <a:t>Shuster, S.M. and Lubben, N. (2022). The Uneven Consequences of Rapid Organizational change: COVID-19 and Healthcare Workers. </a:t>
            </a:r>
            <a:r>
              <a:rPr lang="en-GB" sz="1500" i="1"/>
              <a:t>Social Science &amp; Medicine</a:t>
            </a:r>
            <a:r>
              <a:rPr lang="en-GB" sz="1500"/>
              <a:t>, 315(7), p.115512. doi:https://doi.org/10.1016/j.socscimed.2022.115512.</a:t>
            </a:r>
          </a:p>
          <a:p>
            <a:r>
              <a:rPr lang="en-GB" sz="1500"/>
              <a:t>Skills for health (2025). </a:t>
            </a:r>
            <a:r>
              <a:rPr lang="en-GB" sz="1500" i="1"/>
              <a:t>Skills for Health - Home</a:t>
            </a:r>
            <a:r>
              <a:rPr lang="en-GB" sz="1500"/>
              <a:t>. [online] Skillsforhealth.org.uk. Available at: https://www.skillsforhealth.org.uk/.</a:t>
            </a:r>
          </a:p>
          <a:p>
            <a:r>
              <a:rPr lang="en-GB" sz="1500"/>
              <a:t>Yang, R., Gao, S. and Jiang, Y. (2024). Digital Divide as a Determinant of Health in the U.S. Older adults: prevalence, trends, and Risk Factors. </a:t>
            </a:r>
            <a:r>
              <a:rPr lang="en-GB" sz="1500" i="1"/>
              <a:t>BMC Geriatrics</a:t>
            </a:r>
            <a:r>
              <a:rPr lang="en-GB" sz="1500"/>
              <a:t>, 24(1). doi:https://doi.org/10.1186/s12877-024-05612-y.</a:t>
            </a:r>
          </a:p>
        </p:txBody>
      </p:sp>
    </p:spTree>
    <p:extLst>
      <p:ext uri="{BB962C8B-B14F-4D97-AF65-F5344CB8AC3E}">
        <p14:creationId xmlns:p14="http://schemas.microsoft.com/office/powerpoint/2010/main" val="28412845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2238</Words>
  <Application>Microsoft Office PowerPoint</Application>
  <PresentationFormat>Widescreen</PresentationFormat>
  <Paragraphs>116</Paragraphs>
  <Slides>17</Slides>
  <Notes>13</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The NHS App: Transforming Digital Healthcare in the UK  </vt:lpstr>
      <vt:lpstr>Introduction</vt:lpstr>
      <vt:lpstr>Overview of the Innovation</vt:lpstr>
      <vt:lpstr>Expansion and Policy Context </vt:lpstr>
      <vt:lpstr>Workforce Impact </vt:lpstr>
      <vt:lpstr>Workforce Impact (Continued)</vt:lpstr>
      <vt:lpstr>Service Delivery Impact</vt:lpstr>
      <vt:lpstr>Service Delivery Impact (Continued)</vt:lpstr>
      <vt:lpstr>Patient/Service User Impact</vt:lpstr>
      <vt:lpstr>Patient/Service User Impact (Continued)</vt:lpstr>
      <vt:lpstr>Community Impact</vt:lpstr>
      <vt:lpstr>Community Impact (Continued)</vt:lpstr>
      <vt:lpstr>Challenges &amp; Recommendations</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NHS App: Transforming Digital Healthcare in the UK  </dc:title>
  <dc:creator>This PC</dc:creator>
  <cp:lastModifiedBy>Mursaleen Ali</cp:lastModifiedBy>
  <cp:revision>4</cp:revision>
  <dcterms:created xsi:type="dcterms:W3CDTF">2026-06-18T18:06:23Z</dcterms:created>
  <dcterms:modified xsi:type="dcterms:W3CDTF">2026-06-19T23:38:43Z</dcterms:modified>
</cp:coreProperties>
</file>