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9" r:id="rId14"/>
    <p:sldId id="270" r:id="rId15"/>
    <p:sldId id="272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1729AE-6906-4035-9A43-9250E565F5FF}" type="datetimeFigureOut">
              <a:rPr lang="en-GB" smtClean="0"/>
              <a:t>13/11/2014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6812B7-A184-424B-8782-1DF7C9E2D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450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16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72265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72265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8229600" cy="5521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smtClean="0"/>
              <a:t>Designing a Research Project</a:t>
            </a:r>
          </a:p>
        </p:txBody>
      </p:sp>
    </p:spTree>
    <p:extLst>
      <p:ext uri="{BB962C8B-B14F-4D97-AF65-F5344CB8AC3E}">
        <p14:creationId xmlns:p14="http://schemas.microsoft.com/office/powerpoint/2010/main" val="811767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Testable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All research is based upon asking questions</a:t>
            </a:r>
          </a:p>
          <a:p>
            <a:pPr lvl="1"/>
            <a:r>
              <a:rPr lang="en-GB" dirty="0" smtClean="0"/>
              <a:t>How </a:t>
            </a:r>
            <a:r>
              <a:rPr lang="en-GB" dirty="0" smtClean="0"/>
              <a:t>do people behave when searching for information online?</a:t>
            </a:r>
          </a:p>
          <a:p>
            <a:pPr lvl="1"/>
            <a:r>
              <a:rPr lang="en-GB" dirty="0" smtClean="0"/>
              <a:t>What are the practical problems encountered when implementing a new library into an existing software package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Which part of this structure will fail first?</a:t>
            </a:r>
            <a:endParaRPr lang="en-GB" dirty="0" smtClean="0"/>
          </a:p>
          <a:p>
            <a:pPr lvl="1"/>
            <a:r>
              <a:rPr lang="en-GB" dirty="0" smtClean="0"/>
              <a:t>What is the best piece of software to perform this task?</a:t>
            </a:r>
          </a:p>
          <a:p>
            <a:r>
              <a:rPr lang="en-GB" dirty="0" smtClean="0"/>
              <a:t>Questions may have simple answers, but finding them out may take a lot of time and effort</a:t>
            </a:r>
          </a:p>
        </p:txBody>
      </p:sp>
    </p:spTree>
    <p:extLst>
      <p:ext uri="{BB962C8B-B14F-4D97-AF65-F5344CB8AC3E}">
        <p14:creationId xmlns:p14="http://schemas.microsoft.com/office/powerpoint/2010/main" val="3279943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Testable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Testable questions</a:t>
            </a:r>
            <a:r>
              <a:rPr lang="en-GB" dirty="0" smtClean="0"/>
              <a:t> are those that it are (relatively) easy to answer</a:t>
            </a:r>
          </a:p>
          <a:p>
            <a:pPr lvl="1"/>
            <a:r>
              <a:rPr lang="en-GB" dirty="0" smtClean="0"/>
              <a:t>These are questions that suggest specific activities  that may provide an answer, e.g.</a:t>
            </a:r>
          </a:p>
          <a:p>
            <a:pPr lvl="2"/>
            <a:r>
              <a:rPr lang="en-GB" dirty="0"/>
              <a:t>Which part of this structure will fail first?</a:t>
            </a:r>
          </a:p>
          <a:p>
            <a:pPr lvl="2"/>
            <a:r>
              <a:rPr lang="en-GB" dirty="0" smtClean="0"/>
              <a:t>What </a:t>
            </a:r>
            <a:r>
              <a:rPr lang="en-GB" dirty="0"/>
              <a:t>are the practical problems encountered when implementing a new library into an existing software package?</a:t>
            </a:r>
          </a:p>
          <a:p>
            <a:pPr lvl="1"/>
            <a:r>
              <a:rPr lang="en-GB" dirty="0" smtClean="0"/>
              <a:t>In each case it is possible to design an experiment to answer the question</a:t>
            </a:r>
          </a:p>
          <a:p>
            <a:pPr lvl="2"/>
            <a:r>
              <a:rPr lang="en-GB" dirty="0" smtClean="0"/>
              <a:t>Build </a:t>
            </a:r>
            <a:r>
              <a:rPr lang="en-GB" dirty="0" smtClean="0"/>
              <a:t>a simulation of the model and test the stresses upon it</a:t>
            </a:r>
            <a:endParaRPr lang="en-GB" dirty="0" smtClean="0"/>
          </a:p>
          <a:p>
            <a:pPr lvl="2"/>
            <a:r>
              <a:rPr lang="en-GB" dirty="0" smtClean="0"/>
              <a:t>Implement the library and note down the problems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537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Open and Closed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Closed questions have specific answers</a:t>
            </a:r>
          </a:p>
          <a:p>
            <a:pPr lvl="1"/>
            <a:r>
              <a:rPr lang="en-GB" dirty="0"/>
              <a:t>Which part of this structure will fail first</a:t>
            </a:r>
            <a:r>
              <a:rPr lang="en-GB" dirty="0" smtClean="0"/>
              <a:t>? </a:t>
            </a:r>
            <a:r>
              <a:rPr lang="en-GB" dirty="0" smtClean="0"/>
              <a:t>– THIS ONE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Open questions have multiple answers</a:t>
            </a:r>
          </a:p>
          <a:p>
            <a:pPr lvl="1"/>
            <a:r>
              <a:rPr lang="en-GB" dirty="0" smtClean="0"/>
              <a:t>What are the practical problems encountered when implementing a new library into an existing software package? …</a:t>
            </a:r>
          </a:p>
          <a:p>
            <a:endParaRPr lang="en-GB" dirty="0" smtClean="0"/>
          </a:p>
          <a:p>
            <a:r>
              <a:rPr lang="en-GB" dirty="0" smtClean="0"/>
              <a:t>Finding the answers to open questions normally involved breaking the question down into smaller closed questions and answering those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06121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Hypothesis-Driven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what is commonly referred to as the ‘Scientific Method’</a:t>
            </a:r>
          </a:p>
          <a:p>
            <a:pPr lvl="1"/>
            <a:r>
              <a:rPr lang="en-GB" dirty="0" smtClean="0"/>
              <a:t>State a hypothesis</a:t>
            </a:r>
          </a:p>
          <a:p>
            <a:pPr lvl="1"/>
            <a:r>
              <a:rPr lang="en-GB" dirty="0" smtClean="0"/>
              <a:t>Design an experimental procedure to test the hypothesis</a:t>
            </a:r>
          </a:p>
          <a:p>
            <a:pPr lvl="1"/>
            <a:r>
              <a:rPr lang="en-GB" dirty="0" smtClean="0"/>
              <a:t>Construct any necessary software</a:t>
            </a:r>
          </a:p>
          <a:p>
            <a:pPr lvl="1"/>
            <a:r>
              <a:rPr lang="en-GB" dirty="0" smtClean="0"/>
              <a:t>Perform the experiments</a:t>
            </a:r>
          </a:p>
          <a:p>
            <a:pPr lvl="1"/>
            <a:r>
              <a:rPr lang="en-GB" dirty="0" smtClean="0"/>
              <a:t>Analyse the data from the experiment to determine how likely it is that the hypothesis can be disproved</a:t>
            </a:r>
          </a:p>
          <a:p>
            <a:pPr lvl="1"/>
            <a:r>
              <a:rPr lang="en-GB" dirty="0" smtClean="0"/>
              <a:t>Refine or correct the hypothesis and continue if necessary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005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Hypothesis-Driven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Hypotheses are statements, not questions</a:t>
            </a:r>
          </a:p>
          <a:p>
            <a:endParaRPr lang="en-GB" dirty="0" smtClean="0"/>
          </a:p>
          <a:p>
            <a:r>
              <a:rPr lang="en-GB" dirty="0" smtClean="0"/>
              <a:t>For a hypothesis to be valid it must be falsifiable</a:t>
            </a:r>
          </a:p>
          <a:p>
            <a:pPr lvl="1"/>
            <a:r>
              <a:rPr lang="en-GB" dirty="0" smtClean="0"/>
              <a:t>You can never prove that, in all possible conditions, software package A will perform better than software package B</a:t>
            </a:r>
          </a:p>
          <a:p>
            <a:pPr lvl="1"/>
            <a:r>
              <a:rPr lang="en-GB" dirty="0" smtClean="0"/>
              <a:t>Instead, show that under certain circumstances software package B will does not perform as well as software package A</a:t>
            </a:r>
          </a:p>
          <a:p>
            <a:endParaRPr lang="en-GB" dirty="0" smtClean="0"/>
          </a:p>
          <a:p>
            <a:r>
              <a:rPr lang="en-GB" dirty="0" smtClean="0"/>
              <a:t>It must be possible gather evidence to support or refute the hypothesis</a:t>
            </a:r>
          </a:p>
        </p:txBody>
      </p:sp>
    </p:spTree>
    <p:extLst>
      <p:ext uri="{BB962C8B-B14F-4D97-AF65-F5344CB8AC3E}">
        <p14:creationId xmlns:p14="http://schemas.microsoft.com/office/powerpoint/2010/main" val="3843117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Experimental Research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Experimental research is interested in measuring either quantities or relationships</a:t>
            </a:r>
          </a:p>
          <a:p>
            <a:r>
              <a:rPr lang="en-GB" dirty="0" smtClean="0"/>
              <a:t>Measuring a single value can be performed by</a:t>
            </a:r>
          </a:p>
          <a:p>
            <a:pPr lvl="1"/>
            <a:r>
              <a:rPr lang="en-GB" dirty="0" smtClean="0"/>
              <a:t>Identifying the thing to be measured</a:t>
            </a:r>
          </a:p>
          <a:p>
            <a:pPr lvl="1"/>
            <a:r>
              <a:rPr lang="en-GB" dirty="0" smtClean="0"/>
              <a:t>Design a procedure to measure it</a:t>
            </a:r>
          </a:p>
          <a:p>
            <a:pPr lvl="1"/>
            <a:r>
              <a:rPr lang="en-GB" dirty="0" smtClean="0"/>
              <a:t>Perform the experiments</a:t>
            </a:r>
          </a:p>
          <a:p>
            <a:pPr lvl="1"/>
            <a:r>
              <a:rPr lang="en-GB" dirty="0" smtClean="0"/>
              <a:t>Analyse and report on the accuracy of the results</a:t>
            </a:r>
          </a:p>
          <a:p>
            <a:r>
              <a:rPr lang="en-GB" dirty="0" smtClean="0"/>
              <a:t>These measurements can be affected by two type of error</a:t>
            </a:r>
          </a:p>
          <a:p>
            <a:pPr lvl="1"/>
            <a:r>
              <a:rPr lang="en-GB" dirty="0" smtClean="0"/>
              <a:t>Random errors – continual variation in the value being measured</a:t>
            </a:r>
          </a:p>
          <a:p>
            <a:pPr lvl="1"/>
            <a:r>
              <a:rPr lang="en-GB" dirty="0" smtClean="0"/>
              <a:t>Systematic errors – errors due to the measuring methods used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173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Experimental Research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Measuring a relationship can be performed by</a:t>
            </a:r>
          </a:p>
          <a:p>
            <a:pPr lvl="1"/>
            <a:r>
              <a:rPr lang="en-GB" dirty="0" smtClean="0"/>
              <a:t>Observe a phenomenon and develop testable questions</a:t>
            </a:r>
          </a:p>
          <a:p>
            <a:pPr lvl="1"/>
            <a:r>
              <a:rPr lang="en-GB" dirty="0" smtClean="0"/>
              <a:t>Identify control variables and response functions</a:t>
            </a:r>
          </a:p>
          <a:p>
            <a:pPr lvl="1"/>
            <a:r>
              <a:rPr lang="en-GB" dirty="0" smtClean="0"/>
              <a:t>Design an experimental procedure to vary the control variables, measure the response variables, keep all other factors constant</a:t>
            </a:r>
          </a:p>
          <a:p>
            <a:pPr lvl="1"/>
            <a:r>
              <a:rPr lang="en-GB" dirty="0" smtClean="0"/>
              <a:t>Perform the experiments</a:t>
            </a:r>
          </a:p>
          <a:p>
            <a:pPr lvl="1"/>
            <a:r>
              <a:rPr lang="en-GB" dirty="0" smtClean="0"/>
              <a:t>Analyse the relationship between the control variables and response variables</a:t>
            </a:r>
          </a:p>
          <a:p>
            <a:pPr lvl="1"/>
            <a:r>
              <a:rPr lang="en-GB" dirty="0" smtClean="0"/>
              <a:t>Characterise the relationship mathematically where possible</a:t>
            </a:r>
          </a:p>
        </p:txBody>
      </p:sp>
    </p:spTree>
    <p:extLst>
      <p:ext uri="{BB962C8B-B14F-4D97-AF65-F5344CB8AC3E}">
        <p14:creationId xmlns:p14="http://schemas.microsoft.com/office/powerpoint/2010/main" val="41736024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Observational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a wide range of investigations it is impossible to control the quantities that you are measuring</a:t>
            </a:r>
          </a:p>
          <a:p>
            <a:r>
              <a:rPr lang="en-GB" dirty="0" smtClean="0"/>
              <a:t>In this case, you gather as much data as possible and then examine it to look for unexpected objects or relationships</a:t>
            </a:r>
          </a:p>
          <a:p>
            <a:pPr lvl="1"/>
            <a:r>
              <a:rPr lang="en-GB" dirty="0" smtClean="0"/>
              <a:t>Create an instrument or method for making observations that have not been made before</a:t>
            </a:r>
          </a:p>
          <a:p>
            <a:pPr lvl="1"/>
            <a:r>
              <a:rPr lang="en-GB" dirty="0" smtClean="0"/>
              <a:t>Carry out observations, recording as much detail as possible, searching for unexpected objects or relationships</a:t>
            </a:r>
          </a:p>
          <a:p>
            <a:pPr lvl="1"/>
            <a:r>
              <a:rPr lang="en-GB" dirty="0" smtClean="0"/>
              <a:t>Present results and stimulate further research</a:t>
            </a:r>
          </a:p>
          <a:p>
            <a:r>
              <a:rPr lang="en-GB" dirty="0" smtClean="0"/>
              <a:t>With very large data sets this becomes data mining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6350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Industrial and Applied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software projects are focussed on creating or improving existing systems</a:t>
            </a:r>
          </a:p>
          <a:p>
            <a:pPr lvl="1"/>
            <a:r>
              <a:rPr lang="en-GB" dirty="0" smtClean="0"/>
              <a:t>Identify market need for product</a:t>
            </a:r>
          </a:p>
          <a:p>
            <a:pPr lvl="1"/>
            <a:r>
              <a:rPr lang="en-GB" dirty="0" smtClean="0"/>
              <a:t>Design product with the potential to meet the need</a:t>
            </a:r>
          </a:p>
          <a:p>
            <a:pPr lvl="1"/>
            <a:r>
              <a:rPr lang="en-GB" dirty="0" smtClean="0"/>
              <a:t>Build prototype products</a:t>
            </a:r>
          </a:p>
          <a:p>
            <a:pPr lvl="1"/>
            <a:r>
              <a:rPr lang="en-GB" dirty="0" smtClean="0"/>
              <a:t>Determine whether prototypes function as desired</a:t>
            </a:r>
          </a:p>
          <a:p>
            <a:pPr lvl="1"/>
            <a:r>
              <a:rPr lang="en-GB" dirty="0" smtClean="0"/>
              <a:t>Optimise products </a:t>
            </a:r>
            <a:r>
              <a:rPr lang="en-GB" dirty="0" err="1" smtClean="0"/>
              <a:t>wrt</a:t>
            </a:r>
            <a:r>
              <a:rPr lang="en-GB" dirty="0" smtClean="0"/>
              <a:t> cost, speed, environmental conditions and other factors that affect profit</a:t>
            </a:r>
          </a:p>
          <a:p>
            <a:pPr lvl="1"/>
            <a:r>
              <a:rPr lang="en-GB" dirty="0" smtClean="0"/>
              <a:t>Bring product to market and continue</a:t>
            </a:r>
          </a:p>
          <a:p>
            <a:r>
              <a:rPr lang="en-GB" dirty="0" smtClean="0"/>
              <a:t>If the product is new and unique it may be patentable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14957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Library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67512" lvl="2" indent="0">
              <a:buNone/>
            </a:pPr>
            <a:r>
              <a:rPr lang="en-GB" i="1" dirty="0" smtClean="0"/>
              <a:t>There is nothing like a few months in the lab to save a few hours in the library – A</a:t>
            </a:r>
            <a:r>
              <a:rPr lang="en-GB" i="1" cap="small" dirty="0" smtClean="0"/>
              <a:t>non</a:t>
            </a:r>
            <a:r>
              <a:rPr lang="en-GB" i="1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lot of research has already been performed</a:t>
            </a:r>
          </a:p>
          <a:p>
            <a:r>
              <a:rPr lang="en-GB" dirty="0" smtClean="0"/>
              <a:t>It is irresponsible to go far into a project without investigating whether the answer has already been discovered</a:t>
            </a:r>
          </a:p>
          <a:p>
            <a:r>
              <a:rPr lang="en-GB" dirty="0" smtClean="0"/>
              <a:t>This is particularly important when addressing open questions, as some of the answers to the component close questions may already be known</a:t>
            </a:r>
          </a:p>
          <a:p>
            <a:r>
              <a:rPr lang="en-GB" dirty="0" smtClean="0"/>
              <a:t>Hence the literature review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308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Multiple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r>
              <a:rPr lang="en-GB" dirty="0" smtClean="0"/>
              <a:t>In any given project, the overall project may be of one type overall but it may be necessary to utilise multiple methods in order to answer the research question</a:t>
            </a:r>
          </a:p>
          <a:p>
            <a:pPr lvl="1"/>
            <a:r>
              <a:rPr lang="en-GB" dirty="0" smtClean="0"/>
              <a:t>Identify the research question</a:t>
            </a:r>
          </a:p>
          <a:p>
            <a:pPr lvl="1"/>
            <a:r>
              <a:rPr lang="en-GB" dirty="0" smtClean="0"/>
              <a:t>Break the question down into several closed questions</a:t>
            </a:r>
          </a:p>
          <a:p>
            <a:pPr lvl="1"/>
            <a:r>
              <a:rPr lang="en-GB" dirty="0" smtClean="0"/>
              <a:t>Perform library research to see if any of the closed questions have been answered</a:t>
            </a:r>
          </a:p>
          <a:p>
            <a:pPr lvl="1"/>
            <a:r>
              <a:rPr lang="en-GB" dirty="0" smtClean="0"/>
              <a:t>Build a piece of software to collect data</a:t>
            </a:r>
            <a:r>
              <a:rPr lang="en-GB" dirty="0"/>
              <a:t> </a:t>
            </a:r>
            <a:r>
              <a:rPr lang="en-GB" dirty="0" smtClean="0"/>
              <a:t>in some manner to answer unanswered questions</a:t>
            </a:r>
          </a:p>
          <a:p>
            <a:pPr lvl="1"/>
            <a:r>
              <a:rPr lang="en-GB" dirty="0" smtClean="0"/>
              <a:t>Identify relationships as appropriate</a:t>
            </a:r>
          </a:p>
          <a:p>
            <a:pPr lvl="1"/>
            <a:r>
              <a:rPr lang="en-GB" dirty="0" smtClean="0"/>
              <a:t>Perform an experiment to test relationships</a:t>
            </a:r>
          </a:p>
        </p:txBody>
      </p:sp>
    </p:spTree>
    <p:extLst>
      <p:ext uri="{BB962C8B-B14F-4D97-AF65-F5344CB8AC3E}">
        <p14:creationId xmlns:p14="http://schemas.microsoft.com/office/powerpoint/2010/main" val="3149607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Warning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are doing a project in industry, the company may not be interested in the ‘research’ side of the project</a:t>
            </a:r>
          </a:p>
          <a:p>
            <a:r>
              <a:rPr lang="en-GB" dirty="0" smtClean="0"/>
              <a:t>A Masters level project requires a significant portion of independent research, so it is essential that you identify a topic that can be researched as well as developed</a:t>
            </a:r>
          </a:p>
        </p:txBody>
      </p:sp>
    </p:spTree>
    <p:extLst>
      <p:ext uri="{BB962C8B-B14F-4D97-AF65-F5344CB8AC3E}">
        <p14:creationId xmlns:p14="http://schemas.microsoft.com/office/powerpoint/2010/main" val="28095667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Research Components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00450"/>
              </p:ext>
            </p:extLst>
          </p:nvPr>
        </p:nvGraphicFramePr>
        <p:xfrm>
          <a:off x="457200" y="1052513"/>
          <a:ext cx="8229600" cy="5400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94720"/>
                <a:gridCol w="483488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Industrial Requirement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Research</a:t>
                      </a:r>
                      <a:r>
                        <a:rPr lang="en-GB" baseline="0" dirty="0" smtClean="0"/>
                        <a:t> Components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Build a website for a company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Current best practice in that industry; usability;</a:t>
                      </a:r>
                      <a:r>
                        <a:rPr lang="en-GB" baseline="0" dirty="0" smtClean="0"/>
                        <a:t> appropriate software platforms; security concerns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Test this component for a company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Background on</a:t>
                      </a:r>
                      <a:r>
                        <a:rPr lang="en-GB" baseline="0" dirty="0" smtClean="0"/>
                        <a:t> the system and the component; alternative components and why they have been rejected; appropriate materials science data; safety concerns</a:t>
                      </a:r>
                      <a:endParaRPr lang="en-GB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Integrate a new component within a pre-existing system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Background on</a:t>
                      </a:r>
                      <a:r>
                        <a:rPr lang="en-GB" baseline="0" dirty="0" smtClean="0"/>
                        <a:t> the system and the component; alternative components and why they have been rejected; the business process the application will support; any known problems or special requirements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Develop a</a:t>
                      </a:r>
                      <a:r>
                        <a:rPr lang="en-GB" baseline="0" dirty="0" smtClean="0"/>
                        <a:t> bespoke application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The</a:t>
                      </a:r>
                      <a:r>
                        <a:rPr lang="en-GB" baseline="0" dirty="0" smtClean="0"/>
                        <a:t> business process the application will support; c</a:t>
                      </a:r>
                      <a:r>
                        <a:rPr lang="en-GB" dirty="0" smtClean="0"/>
                        <a:t>urrent</a:t>
                      </a:r>
                      <a:r>
                        <a:rPr lang="en-GB" baseline="0" dirty="0" smtClean="0"/>
                        <a:t> applications for the same or similar processes; unique selling point of the application; background information on the field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63079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Recording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Whatever research you do, experimental or library-based, you will need to record it</a:t>
            </a:r>
          </a:p>
          <a:p>
            <a:r>
              <a:rPr lang="en-GB" dirty="0" smtClean="0"/>
              <a:t>It is very unlikely that you will start writing up your final report straight away; better to take comprehensive notes and write it up later</a:t>
            </a:r>
          </a:p>
          <a:p>
            <a:endParaRPr lang="en-GB" dirty="0"/>
          </a:p>
          <a:p>
            <a:r>
              <a:rPr lang="en-GB" dirty="0" smtClean="0"/>
              <a:t>Mind maps are a useful method of taking highly detailed notes</a:t>
            </a:r>
          </a:p>
          <a:p>
            <a:pPr marL="10972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4273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</a:t>
            </a:r>
            <a:r>
              <a:rPr lang="en-GB" dirty="0" smtClean="0"/>
              <a:t>: The Literature Review – What is it? How do you do it?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Homework</a:t>
            </a:r>
            <a:r>
              <a:rPr lang="en-GB" dirty="0" smtClean="0"/>
              <a:t>: If you haven’t arranged a summer </a:t>
            </a:r>
            <a:r>
              <a:rPr lang="en-GB" smtClean="0"/>
              <a:t>project yet, do so.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6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183</TotalTime>
  <Words>1093</Words>
  <Application>Microsoft Office PowerPoint</Application>
  <PresentationFormat>On-screen Show (4:3)</PresentationFormat>
  <Paragraphs>117</Paragraphs>
  <Slides>16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Nik2013</vt:lpstr>
      <vt:lpstr>Research Methods</vt:lpstr>
      <vt:lpstr>Testable Questions</vt:lpstr>
      <vt:lpstr>Testable Questions</vt:lpstr>
      <vt:lpstr>Open and Closed Questions</vt:lpstr>
      <vt:lpstr>Hypothesis-Driven Research</vt:lpstr>
      <vt:lpstr>Hypothesis-Driven Research</vt:lpstr>
      <vt:lpstr>Experimental Research I</vt:lpstr>
      <vt:lpstr>Experimental Research II</vt:lpstr>
      <vt:lpstr>Observational Research</vt:lpstr>
      <vt:lpstr>Industrial and Applied Research</vt:lpstr>
      <vt:lpstr>Library Research</vt:lpstr>
      <vt:lpstr>Using Multiple Methods</vt:lpstr>
      <vt:lpstr>A Warning</vt:lpstr>
      <vt:lpstr>Research Components</vt:lpstr>
      <vt:lpstr>Recording Research</vt:lpstr>
      <vt:lpstr>Coming Soon…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Dr Nik Whitehead</dc:creator>
  <cp:lastModifiedBy>Dr Nik Whitehead</cp:lastModifiedBy>
  <cp:revision>17</cp:revision>
  <dcterms:created xsi:type="dcterms:W3CDTF">2013-10-10T10:13:16Z</dcterms:created>
  <dcterms:modified xsi:type="dcterms:W3CDTF">2014-11-13T15:57:27Z</dcterms:modified>
</cp:coreProperties>
</file>