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9" r:id="rId4"/>
    <p:sldId id="261" r:id="rId5"/>
    <p:sldId id="262" r:id="rId6"/>
    <p:sldId id="264" r:id="rId7"/>
    <p:sldId id="266" r:id="rId8"/>
    <p:sldId id="265" r:id="rId9"/>
    <p:sldId id="267" r:id="rId10"/>
    <p:sldId id="268" r:id="rId11"/>
    <p:sldId id="260"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Valentin Tatulescu" userId="e53f74350f078fd1" providerId="LiveId" clId="{527685C8-A534-41BC-9173-0AAF29CB7ABD}"/>
    <pc:docChg chg="modSld">
      <pc:chgData name="Mihai Valentin Tatulescu" userId="e53f74350f078fd1" providerId="LiveId" clId="{527685C8-A534-41BC-9173-0AAF29CB7ABD}" dt="2024-04-05T18:15:49.681" v="30" actId="20577"/>
      <pc:docMkLst>
        <pc:docMk/>
      </pc:docMkLst>
      <pc:sldChg chg="modSp mod">
        <pc:chgData name="Mihai Valentin Tatulescu" userId="e53f74350f078fd1" providerId="LiveId" clId="{527685C8-A534-41BC-9173-0AAF29CB7ABD}" dt="2024-04-05T18:15:49.681" v="30" actId="20577"/>
        <pc:sldMkLst>
          <pc:docMk/>
          <pc:sldMk cId="1287675414" sldId="258"/>
        </pc:sldMkLst>
        <pc:spChg chg="mod">
          <ac:chgData name="Mihai Valentin Tatulescu" userId="e53f74350f078fd1" providerId="LiveId" clId="{527685C8-A534-41BC-9173-0AAF29CB7ABD}" dt="2024-04-05T18:15:49.681" v="30" actId="20577"/>
          <ac:spMkLst>
            <pc:docMk/>
            <pc:sldMk cId="1287675414" sldId="258"/>
            <ac:spMk id="12" creationId="{601BCED1-2BD7-D69E-6787-E1680D0D062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3B56AE-1F7F-4733-826B-C821479F3D86}" type="doc">
      <dgm:prSet loTypeId="urn:microsoft.com/office/officeart/2005/8/layout/process4" loCatId="process" qsTypeId="urn:microsoft.com/office/officeart/2005/8/quickstyle/simple1" qsCatId="simple" csTypeId="urn:microsoft.com/office/officeart/2005/8/colors/accent6_2" csCatId="accent6" phldr="1"/>
      <dgm:spPr/>
      <dgm:t>
        <a:bodyPr/>
        <a:lstStyle/>
        <a:p>
          <a:endParaRPr lang="en-US"/>
        </a:p>
      </dgm:t>
    </dgm:pt>
    <dgm:pt modelId="{30A17F68-8E30-435F-9663-564ADE04E14D}">
      <dgm:prSet/>
      <dgm:spPr/>
      <dgm:t>
        <a:bodyPr/>
        <a:lstStyle/>
        <a:p>
          <a:r>
            <a:rPr lang="en-US" b="0" i="0" dirty="0"/>
            <a:t>Technology-based training programs offer numerous benefits for employees, enhancing their skills, knowledge, and productivity. Here's an analysis of these benefits supported by examples from four different organizations:</a:t>
          </a:r>
          <a:endParaRPr lang="en-US" dirty="0"/>
        </a:p>
      </dgm:t>
    </dgm:pt>
    <dgm:pt modelId="{78580658-E82A-4E11-B818-9AAD75B7B02F}" type="parTrans" cxnId="{795EE2D8-5EB2-483A-B41A-B336FCAE9225}">
      <dgm:prSet/>
      <dgm:spPr/>
      <dgm:t>
        <a:bodyPr/>
        <a:lstStyle/>
        <a:p>
          <a:endParaRPr lang="en-US"/>
        </a:p>
      </dgm:t>
    </dgm:pt>
    <dgm:pt modelId="{C1F3E113-F473-4013-9746-21589C003176}" type="sibTrans" cxnId="{795EE2D8-5EB2-483A-B41A-B336FCAE9225}">
      <dgm:prSet/>
      <dgm:spPr/>
      <dgm:t>
        <a:bodyPr/>
        <a:lstStyle/>
        <a:p>
          <a:endParaRPr lang="en-US"/>
        </a:p>
      </dgm:t>
    </dgm:pt>
    <dgm:pt modelId="{62C5CA8B-188B-4CD4-9FC0-63D5777C7960}">
      <dgm:prSet/>
      <dgm:spPr/>
      <dgm:t>
        <a:bodyPr/>
        <a:lstStyle/>
        <a:p>
          <a:r>
            <a:rPr lang="en-US" b="1" i="0"/>
            <a:t>Increased Accessibility and Flexibility</a:t>
          </a:r>
          <a:r>
            <a:rPr lang="en-US" b="0" i="0"/>
            <a:t>:</a:t>
          </a:r>
          <a:endParaRPr lang="en-US"/>
        </a:p>
      </dgm:t>
    </dgm:pt>
    <dgm:pt modelId="{D75A817D-2D4F-4F54-9B43-530FCE435170}" type="parTrans" cxnId="{9463EF72-2FA8-42B8-AE5D-42335CC83F96}">
      <dgm:prSet/>
      <dgm:spPr/>
      <dgm:t>
        <a:bodyPr/>
        <a:lstStyle/>
        <a:p>
          <a:endParaRPr lang="en-US"/>
        </a:p>
      </dgm:t>
    </dgm:pt>
    <dgm:pt modelId="{40D67638-C720-4B0D-968D-0008EEAF4996}" type="sibTrans" cxnId="{9463EF72-2FA8-42B8-AE5D-42335CC83F96}">
      <dgm:prSet/>
      <dgm:spPr/>
      <dgm:t>
        <a:bodyPr/>
        <a:lstStyle/>
        <a:p>
          <a:endParaRPr lang="en-US"/>
        </a:p>
      </dgm:t>
    </dgm:pt>
    <dgm:pt modelId="{F1F53D90-8F22-4C29-9A38-22D94703CCEF}">
      <dgm:prSet custT="1"/>
      <dgm:spPr/>
      <dgm:t>
        <a:bodyPr/>
        <a:lstStyle/>
        <a:p>
          <a:r>
            <a:rPr lang="en-US" sz="1800" b="0" i="0" dirty="0"/>
            <a:t>Technology-enabled training programs provide employees with the flexibility to access learning materials anytime, anywhere, catering to diverse schedules and preferences (Graham &amp; Thornton, 2018).</a:t>
          </a:r>
          <a:endParaRPr lang="en-US" sz="1800" dirty="0"/>
        </a:p>
      </dgm:t>
    </dgm:pt>
    <dgm:pt modelId="{B9F2C50B-0C1D-44A0-B1DE-7B399BC96151}" type="parTrans" cxnId="{16E861C9-E064-410D-983E-D9D0A1401C11}">
      <dgm:prSet/>
      <dgm:spPr/>
      <dgm:t>
        <a:bodyPr/>
        <a:lstStyle/>
        <a:p>
          <a:endParaRPr lang="en-US"/>
        </a:p>
      </dgm:t>
    </dgm:pt>
    <dgm:pt modelId="{FA590B95-EA76-489E-BAEA-70093E50EF6D}" type="sibTrans" cxnId="{16E861C9-E064-410D-983E-D9D0A1401C11}">
      <dgm:prSet/>
      <dgm:spPr/>
      <dgm:t>
        <a:bodyPr/>
        <a:lstStyle/>
        <a:p>
          <a:endParaRPr lang="en-US"/>
        </a:p>
      </dgm:t>
    </dgm:pt>
    <dgm:pt modelId="{87A852CE-90AE-475A-A783-8CE203F17296}">
      <dgm:prSet custT="1"/>
      <dgm:spPr/>
      <dgm:t>
        <a:bodyPr/>
        <a:lstStyle/>
        <a:p>
          <a:r>
            <a:rPr lang="en-US" sz="1800" b="0" i="0" dirty="0"/>
            <a:t>Example: IBM's "Your Learning" platform offers employees access to a wide range of training resources, including online courses, videos, and virtual classrooms, empowering them to learn at their own pace and convenience (IBM, n.d.).</a:t>
          </a:r>
          <a:endParaRPr lang="en-US" sz="1800" dirty="0"/>
        </a:p>
      </dgm:t>
    </dgm:pt>
    <dgm:pt modelId="{D4E4805E-915D-48CE-B71E-B183C7A9C6C6}" type="parTrans" cxnId="{A76B826D-3819-4072-99D3-A692230277B3}">
      <dgm:prSet/>
      <dgm:spPr/>
      <dgm:t>
        <a:bodyPr/>
        <a:lstStyle/>
        <a:p>
          <a:endParaRPr lang="en-US"/>
        </a:p>
      </dgm:t>
    </dgm:pt>
    <dgm:pt modelId="{D4E6A44F-6012-49DE-A64D-4D9BB6F75F9C}" type="sibTrans" cxnId="{A76B826D-3819-4072-99D3-A692230277B3}">
      <dgm:prSet/>
      <dgm:spPr/>
      <dgm:t>
        <a:bodyPr/>
        <a:lstStyle/>
        <a:p>
          <a:endParaRPr lang="en-US"/>
        </a:p>
      </dgm:t>
    </dgm:pt>
    <dgm:pt modelId="{A57E7945-B6CE-43E9-B1F5-62DD09FC66CA}" type="pres">
      <dgm:prSet presAssocID="{B63B56AE-1F7F-4733-826B-C821479F3D86}" presName="Name0" presStyleCnt="0">
        <dgm:presLayoutVars>
          <dgm:dir/>
          <dgm:animLvl val="lvl"/>
          <dgm:resizeHandles val="exact"/>
        </dgm:presLayoutVars>
      </dgm:prSet>
      <dgm:spPr/>
    </dgm:pt>
    <dgm:pt modelId="{021162DC-2AA4-43DF-B1B6-C4683F2D2C8D}" type="pres">
      <dgm:prSet presAssocID="{62C5CA8B-188B-4CD4-9FC0-63D5777C7960}" presName="boxAndChildren" presStyleCnt="0"/>
      <dgm:spPr/>
    </dgm:pt>
    <dgm:pt modelId="{307CAF3A-EB21-4F1D-8FF0-5D393F1C4937}" type="pres">
      <dgm:prSet presAssocID="{62C5CA8B-188B-4CD4-9FC0-63D5777C7960}" presName="parentTextBox" presStyleLbl="node1" presStyleIdx="0" presStyleCnt="2"/>
      <dgm:spPr/>
    </dgm:pt>
    <dgm:pt modelId="{4C75D9CA-F7FA-48FD-8F5A-80FBAB2B74B4}" type="pres">
      <dgm:prSet presAssocID="{62C5CA8B-188B-4CD4-9FC0-63D5777C7960}" presName="entireBox" presStyleLbl="node1" presStyleIdx="0" presStyleCnt="2" custScaleY="220642"/>
      <dgm:spPr/>
    </dgm:pt>
    <dgm:pt modelId="{082527FA-F29A-4D24-A7D1-677ED23FD488}" type="pres">
      <dgm:prSet presAssocID="{62C5CA8B-188B-4CD4-9FC0-63D5777C7960}" presName="descendantBox" presStyleCnt="0"/>
      <dgm:spPr/>
    </dgm:pt>
    <dgm:pt modelId="{AA49C62B-787F-41A9-8DBC-7FECB4DFF6C1}" type="pres">
      <dgm:prSet presAssocID="{F1F53D90-8F22-4C29-9A38-22D94703CCEF}" presName="childTextBox" presStyleLbl="fgAccFollowNode1" presStyleIdx="0" presStyleCnt="2" custScaleY="272913" custLinFactNeighborX="-98" custLinFactNeighborY="48445">
        <dgm:presLayoutVars>
          <dgm:bulletEnabled val="1"/>
        </dgm:presLayoutVars>
      </dgm:prSet>
      <dgm:spPr/>
    </dgm:pt>
    <dgm:pt modelId="{A3FD6CF8-2E8F-4FCF-B6DA-607FA0DF7BBB}" type="pres">
      <dgm:prSet presAssocID="{87A852CE-90AE-475A-A783-8CE203F17296}" presName="childTextBox" presStyleLbl="fgAccFollowNode1" presStyleIdx="1" presStyleCnt="2" custScaleY="282446" custLinFactNeighborX="-29" custLinFactNeighborY="53668">
        <dgm:presLayoutVars>
          <dgm:bulletEnabled val="1"/>
        </dgm:presLayoutVars>
      </dgm:prSet>
      <dgm:spPr/>
    </dgm:pt>
    <dgm:pt modelId="{52FE6425-F4BC-47E2-BE84-90FD5E7B776C}" type="pres">
      <dgm:prSet presAssocID="{C1F3E113-F473-4013-9746-21589C003176}" presName="sp" presStyleCnt="0"/>
      <dgm:spPr/>
    </dgm:pt>
    <dgm:pt modelId="{EB794F4D-D1D2-4CBD-8AF8-322C0A6578EC}" type="pres">
      <dgm:prSet presAssocID="{30A17F68-8E30-435F-9663-564ADE04E14D}" presName="arrowAndChildren" presStyleCnt="0"/>
      <dgm:spPr/>
    </dgm:pt>
    <dgm:pt modelId="{F8928CC5-E488-49EF-9047-A00ED92E2A48}" type="pres">
      <dgm:prSet presAssocID="{30A17F68-8E30-435F-9663-564ADE04E14D}" presName="parentTextArrow" presStyleLbl="node1" presStyleIdx="1" presStyleCnt="2" custLinFactNeighborX="-14" custLinFactNeighborY="21984"/>
      <dgm:spPr/>
    </dgm:pt>
  </dgm:ptLst>
  <dgm:cxnLst>
    <dgm:cxn modelId="{DF4C120B-9A0F-405F-961E-896A373B1118}" type="presOf" srcId="{62C5CA8B-188B-4CD4-9FC0-63D5777C7960}" destId="{4C75D9CA-F7FA-48FD-8F5A-80FBAB2B74B4}" srcOrd="1" destOrd="0" presId="urn:microsoft.com/office/officeart/2005/8/layout/process4"/>
    <dgm:cxn modelId="{E179260F-C1DC-4585-B7A5-FDE94B6D6C70}" type="presOf" srcId="{30A17F68-8E30-435F-9663-564ADE04E14D}" destId="{F8928CC5-E488-49EF-9047-A00ED92E2A48}" srcOrd="0" destOrd="0" presId="urn:microsoft.com/office/officeart/2005/8/layout/process4"/>
    <dgm:cxn modelId="{DA080B2A-46F9-499F-85A8-928C9DF419E2}" type="presOf" srcId="{F1F53D90-8F22-4C29-9A38-22D94703CCEF}" destId="{AA49C62B-787F-41A9-8DBC-7FECB4DFF6C1}" srcOrd="0" destOrd="0" presId="urn:microsoft.com/office/officeart/2005/8/layout/process4"/>
    <dgm:cxn modelId="{A76B826D-3819-4072-99D3-A692230277B3}" srcId="{62C5CA8B-188B-4CD4-9FC0-63D5777C7960}" destId="{87A852CE-90AE-475A-A783-8CE203F17296}" srcOrd="1" destOrd="0" parTransId="{D4E4805E-915D-48CE-B71E-B183C7A9C6C6}" sibTransId="{D4E6A44F-6012-49DE-A64D-4D9BB6F75F9C}"/>
    <dgm:cxn modelId="{9463EF72-2FA8-42B8-AE5D-42335CC83F96}" srcId="{B63B56AE-1F7F-4733-826B-C821479F3D86}" destId="{62C5CA8B-188B-4CD4-9FC0-63D5777C7960}" srcOrd="1" destOrd="0" parTransId="{D75A817D-2D4F-4F54-9B43-530FCE435170}" sibTransId="{40D67638-C720-4B0D-968D-0008EEAF4996}"/>
    <dgm:cxn modelId="{52267190-A1FD-4DAF-B165-C8C8A5955EC6}" type="presOf" srcId="{B63B56AE-1F7F-4733-826B-C821479F3D86}" destId="{A57E7945-B6CE-43E9-B1F5-62DD09FC66CA}" srcOrd="0" destOrd="0" presId="urn:microsoft.com/office/officeart/2005/8/layout/process4"/>
    <dgm:cxn modelId="{F771E4A9-4DE1-4846-BB73-FC1B1EA54AF3}" type="presOf" srcId="{87A852CE-90AE-475A-A783-8CE203F17296}" destId="{A3FD6CF8-2E8F-4FCF-B6DA-607FA0DF7BBB}" srcOrd="0" destOrd="0" presId="urn:microsoft.com/office/officeart/2005/8/layout/process4"/>
    <dgm:cxn modelId="{16E861C9-E064-410D-983E-D9D0A1401C11}" srcId="{62C5CA8B-188B-4CD4-9FC0-63D5777C7960}" destId="{F1F53D90-8F22-4C29-9A38-22D94703CCEF}" srcOrd="0" destOrd="0" parTransId="{B9F2C50B-0C1D-44A0-B1DE-7B399BC96151}" sibTransId="{FA590B95-EA76-489E-BAEA-70093E50EF6D}"/>
    <dgm:cxn modelId="{795EE2D8-5EB2-483A-B41A-B336FCAE9225}" srcId="{B63B56AE-1F7F-4733-826B-C821479F3D86}" destId="{30A17F68-8E30-435F-9663-564ADE04E14D}" srcOrd="0" destOrd="0" parTransId="{78580658-E82A-4E11-B818-9AAD75B7B02F}" sibTransId="{C1F3E113-F473-4013-9746-21589C003176}"/>
    <dgm:cxn modelId="{939E6BDC-4C85-436A-BDCC-B24275CC36C3}" type="presOf" srcId="{62C5CA8B-188B-4CD4-9FC0-63D5777C7960}" destId="{307CAF3A-EB21-4F1D-8FF0-5D393F1C4937}" srcOrd="0" destOrd="0" presId="urn:microsoft.com/office/officeart/2005/8/layout/process4"/>
    <dgm:cxn modelId="{19703BE8-74C2-4C19-A077-15F811F08A5C}" type="presParOf" srcId="{A57E7945-B6CE-43E9-B1F5-62DD09FC66CA}" destId="{021162DC-2AA4-43DF-B1B6-C4683F2D2C8D}" srcOrd="0" destOrd="0" presId="urn:microsoft.com/office/officeart/2005/8/layout/process4"/>
    <dgm:cxn modelId="{16FE42CE-0FAF-4B64-93B4-5ADD4F4C799F}" type="presParOf" srcId="{021162DC-2AA4-43DF-B1B6-C4683F2D2C8D}" destId="{307CAF3A-EB21-4F1D-8FF0-5D393F1C4937}" srcOrd="0" destOrd="0" presId="urn:microsoft.com/office/officeart/2005/8/layout/process4"/>
    <dgm:cxn modelId="{8D9443E4-E483-4423-ADA1-94E70E76568B}" type="presParOf" srcId="{021162DC-2AA4-43DF-B1B6-C4683F2D2C8D}" destId="{4C75D9CA-F7FA-48FD-8F5A-80FBAB2B74B4}" srcOrd="1" destOrd="0" presId="urn:microsoft.com/office/officeart/2005/8/layout/process4"/>
    <dgm:cxn modelId="{9FC59D9F-9E01-4728-BCC8-4E673358A1D8}" type="presParOf" srcId="{021162DC-2AA4-43DF-B1B6-C4683F2D2C8D}" destId="{082527FA-F29A-4D24-A7D1-677ED23FD488}" srcOrd="2" destOrd="0" presId="urn:microsoft.com/office/officeart/2005/8/layout/process4"/>
    <dgm:cxn modelId="{0B9B095E-392F-405A-8EEA-E33E629161CA}" type="presParOf" srcId="{082527FA-F29A-4D24-A7D1-677ED23FD488}" destId="{AA49C62B-787F-41A9-8DBC-7FECB4DFF6C1}" srcOrd="0" destOrd="0" presId="urn:microsoft.com/office/officeart/2005/8/layout/process4"/>
    <dgm:cxn modelId="{938A7B6E-2832-405E-991A-C31D2A7E2B76}" type="presParOf" srcId="{082527FA-F29A-4D24-A7D1-677ED23FD488}" destId="{A3FD6CF8-2E8F-4FCF-B6DA-607FA0DF7BBB}" srcOrd="1" destOrd="0" presId="urn:microsoft.com/office/officeart/2005/8/layout/process4"/>
    <dgm:cxn modelId="{992E684F-8836-4751-BF2E-8FD6A3149214}" type="presParOf" srcId="{A57E7945-B6CE-43E9-B1F5-62DD09FC66CA}" destId="{52FE6425-F4BC-47E2-BE84-90FD5E7B776C}" srcOrd="1" destOrd="0" presId="urn:microsoft.com/office/officeart/2005/8/layout/process4"/>
    <dgm:cxn modelId="{CAC11007-6FD6-453E-9CDB-0B0AA3EF3242}" type="presParOf" srcId="{A57E7945-B6CE-43E9-B1F5-62DD09FC66CA}" destId="{EB794F4D-D1D2-4CBD-8AF8-322C0A6578EC}" srcOrd="2" destOrd="0" presId="urn:microsoft.com/office/officeart/2005/8/layout/process4"/>
    <dgm:cxn modelId="{AFDFFA53-35B8-46D7-84EB-CEDE66A54DFD}" type="presParOf" srcId="{EB794F4D-D1D2-4CBD-8AF8-322C0A6578EC}" destId="{F8928CC5-E488-49EF-9047-A00ED92E2A4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C69E0F-2420-4FC3-A521-69F928B0C7AC}" type="doc">
      <dgm:prSet loTypeId="urn:microsoft.com/office/officeart/2005/8/layout/hierarchy3" loCatId="hierarchy" qsTypeId="urn:microsoft.com/office/officeart/2005/8/quickstyle/simple2" qsCatId="simple" csTypeId="urn:microsoft.com/office/officeart/2005/8/colors/colorful2" csCatId="colorful" phldr="1"/>
      <dgm:spPr/>
      <dgm:t>
        <a:bodyPr/>
        <a:lstStyle/>
        <a:p>
          <a:endParaRPr lang="en-US"/>
        </a:p>
      </dgm:t>
    </dgm:pt>
    <dgm:pt modelId="{37E90720-D42A-4B6B-8F06-908E657E753B}">
      <dgm:prSet custT="1"/>
      <dgm:spPr/>
      <dgm:t>
        <a:bodyPr/>
        <a:lstStyle/>
        <a:p>
          <a:r>
            <a:rPr lang="en-US" sz="2400" b="1" i="0" dirty="0"/>
            <a:t>Enhanced Performance and Productivity</a:t>
          </a:r>
          <a:r>
            <a:rPr lang="en-US" sz="2400" b="0" i="0" dirty="0"/>
            <a:t>:</a:t>
          </a:r>
          <a:endParaRPr lang="en-US" sz="2400" dirty="0"/>
        </a:p>
      </dgm:t>
    </dgm:pt>
    <dgm:pt modelId="{E840C6E3-BB54-4F42-BC5A-DC3A0D0C2BBE}" type="parTrans" cxnId="{2860637E-A820-4412-8335-2D4BFF26EDDF}">
      <dgm:prSet/>
      <dgm:spPr/>
      <dgm:t>
        <a:bodyPr/>
        <a:lstStyle/>
        <a:p>
          <a:endParaRPr lang="en-US"/>
        </a:p>
      </dgm:t>
    </dgm:pt>
    <dgm:pt modelId="{F1E58096-A03A-4010-8398-0011A0FA209E}" type="sibTrans" cxnId="{2860637E-A820-4412-8335-2D4BFF26EDDF}">
      <dgm:prSet/>
      <dgm:spPr/>
      <dgm:t>
        <a:bodyPr/>
        <a:lstStyle/>
        <a:p>
          <a:endParaRPr lang="en-US"/>
        </a:p>
      </dgm:t>
    </dgm:pt>
    <dgm:pt modelId="{65D89F8A-8653-4A0B-B4BC-68F30D323E8F}">
      <dgm:prSet custT="1"/>
      <dgm:spPr/>
      <dgm:t>
        <a:bodyPr/>
        <a:lstStyle/>
        <a:p>
          <a:r>
            <a:rPr lang="en-US" sz="1800" b="0" i="0" dirty="0"/>
            <a:t>Technology-based training programs equip employees with up-to-date knowledge and skills, leading to improved performance and productivity within the organization (Ruiz et al., 2006).</a:t>
          </a:r>
          <a:endParaRPr lang="en-US" sz="1800" dirty="0"/>
        </a:p>
      </dgm:t>
    </dgm:pt>
    <dgm:pt modelId="{9932C3AD-3CB1-4EE1-B81F-42DAAB63BA55}" type="parTrans" cxnId="{9ABE68D3-1D34-4A4D-B92A-97D8942F21DD}">
      <dgm:prSet/>
      <dgm:spPr/>
      <dgm:t>
        <a:bodyPr/>
        <a:lstStyle/>
        <a:p>
          <a:endParaRPr lang="en-US"/>
        </a:p>
      </dgm:t>
    </dgm:pt>
    <dgm:pt modelId="{E3D60E0C-34E2-410A-8C61-F7E729528928}" type="sibTrans" cxnId="{9ABE68D3-1D34-4A4D-B92A-97D8942F21DD}">
      <dgm:prSet/>
      <dgm:spPr/>
      <dgm:t>
        <a:bodyPr/>
        <a:lstStyle/>
        <a:p>
          <a:endParaRPr lang="en-US"/>
        </a:p>
      </dgm:t>
    </dgm:pt>
    <dgm:pt modelId="{F1625AB0-8815-407A-B73D-4A82F675DEBC}">
      <dgm:prSet/>
      <dgm:spPr/>
      <dgm:t>
        <a:bodyPr/>
        <a:lstStyle/>
        <a:p>
          <a:r>
            <a:rPr lang="en-US" b="0" i="0" dirty="0"/>
            <a:t>Example: Microsoft's "LEAP" program offers employees access to personalized learning paths and skill development resources, contributing to enhanced productivity and innovation across teams (Microsoft, n.d.).</a:t>
          </a:r>
          <a:endParaRPr lang="en-US" dirty="0"/>
        </a:p>
      </dgm:t>
    </dgm:pt>
    <dgm:pt modelId="{BCF3F69A-5EE1-46AA-B8F9-43A5E605D204}" type="parTrans" cxnId="{9690FEA6-959A-43FC-9EC7-E5A1C95F410D}">
      <dgm:prSet/>
      <dgm:spPr/>
      <dgm:t>
        <a:bodyPr/>
        <a:lstStyle/>
        <a:p>
          <a:endParaRPr lang="en-US"/>
        </a:p>
      </dgm:t>
    </dgm:pt>
    <dgm:pt modelId="{ADBE73F8-3465-4158-B3EF-2C41A2F0BB50}" type="sibTrans" cxnId="{9690FEA6-959A-43FC-9EC7-E5A1C95F410D}">
      <dgm:prSet/>
      <dgm:spPr/>
      <dgm:t>
        <a:bodyPr/>
        <a:lstStyle/>
        <a:p>
          <a:endParaRPr lang="en-US"/>
        </a:p>
      </dgm:t>
    </dgm:pt>
    <dgm:pt modelId="{CD4E12AA-CFA8-4BA6-8CEC-09E3E4A5D877}" type="pres">
      <dgm:prSet presAssocID="{B5C69E0F-2420-4FC3-A521-69F928B0C7AC}" presName="diagram" presStyleCnt="0">
        <dgm:presLayoutVars>
          <dgm:chPref val="1"/>
          <dgm:dir/>
          <dgm:animOne val="branch"/>
          <dgm:animLvl val="lvl"/>
          <dgm:resizeHandles/>
        </dgm:presLayoutVars>
      </dgm:prSet>
      <dgm:spPr/>
    </dgm:pt>
    <dgm:pt modelId="{AA334F45-E1FD-4221-BC06-E5603F3B442C}" type="pres">
      <dgm:prSet presAssocID="{37E90720-D42A-4B6B-8F06-908E657E753B}" presName="root" presStyleCnt="0"/>
      <dgm:spPr/>
    </dgm:pt>
    <dgm:pt modelId="{9F9D3B3C-88AC-40E2-89A7-55A275EFAB34}" type="pres">
      <dgm:prSet presAssocID="{37E90720-D42A-4B6B-8F06-908E657E753B}" presName="rootComposite" presStyleCnt="0"/>
      <dgm:spPr/>
    </dgm:pt>
    <dgm:pt modelId="{868EA0C3-3CB1-4037-8791-C57900CCAC7B}" type="pres">
      <dgm:prSet presAssocID="{37E90720-D42A-4B6B-8F06-908E657E753B}" presName="rootText" presStyleLbl="node1" presStyleIdx="0" presStyleCnt="3" custScaleX="97851" custLinFactNeighborX="941" custLinFactNeighborY="48331"/>
      <dgm:spPr/>
    </dgm:pt>
    <dgm:pt modelId="{89685407-7068-4667-8452-720D2CD8234E}" type="pres">
      <dgm:prSet presAssocID="{37E90720-D42A-4B6B-8F06-908E657E753B}" presName="rootConnector" presStyleLbl="node1" presStyleIdx="0" presStyleCnt="3"/>
      <dgm:spPr/>
    </dgm:pt>
    <dgm:pt modelId="{1CB75387-DB65-49A0-BFA2-3B1E3A58E987}" type="pres">
      <dgm:prSet presAssocID="{37E90720-D42A-4B6B-8F06-908E657E753B}" presName="childShape" presStyleCnt="0"/>
      <dgm:spPr/>
    </dgm:pt>
    <dgm:pt modelId="{86F3865F-CC3D-4698-8F4A-B1E2672D3036}" type="pres">
      <dgm:prSet presAssocID="{65D89F8A-8653-4A0B-B4BC-68F30D323E8F}" presName="root" presStyleCnt="0"/>
      <dgm:spPr/>
    </dgm:pt>
    <dgm:pt modelId="{9864E09F-34D9-4309-BE3F-EED728CB590F}" type="pres">
      <dgm:prSet presAssocID="{65D89F8A-8653-4A0B-B4BC-68F30D323E8F}" presName="rootComposite" presStyleCnt="0"/>
      <dgm:spPr/>
    </dgm:pt>
    <dgm:pt modelId="{22506B13-3915-4488-A17B-D59D3C651D12}" type="pres">
      <dgm:prSet presAssocID="{65D89F8A-8653-4A0B-B4BC-68F30D323E8F}" presName="rootText" presStyleLbl="node1" presStyleIdx="1" presStyleCnt="3" custScaleY="193883"/>
      <dgm:spPr/>
    </dgm:pt>
    <dgm:pt modelId="{A843CC88-AD06-4E0C-9D0A-A58E03635A01}" type="pres">
      <dgm:prSet presAssocID="{65D89F8A-8653-4A0B-B4BC-68F30D323E8F}" presName="rootConnector" presStyleLbl="node1" presStyleIdx="1" presStyleCnt="3"/>
      <dgm:spPr/>
    </dgm:pt>
    <dgm:pt modelId="{AA3230FC-4E88-43C2-B491-C9630A13A9CA}" type="pres">
      <dgm:prSet presAssocID="{65D89F8A-8653-4A0B-B4BC-68F30D323E8F}" presName="childShape" presStyleCnt="0"/>
      <dgm:spPr/>
    </dgm:pt>
    <dgm:pt modelId="{2A04200A-37EB-4906-A2E5-9E18C0F20304}" type="pres">
      <dgm:prSet presAssocID="{F1625AB0-8815-407A-B73D-4A82F675DEBC}" presName="root" presStyleCnt="0"/>
      <dgm:spPr/>
    </dgm:pt>
    <dgm:pt modelId="{74C821CC-72ED-4BC3-A5E5-A8D1CCAD49F8}" type="pres">
      <dgm:prSet presAssocID="{F1625AB0-8815-407A-B73D-4A82F675DEBC}" presName="rootComposite" presStyleCnt="0"/>
      <dgm:spPr/>
    </dgm:pt>
    <dgm:pt modelId="{0AD06247-0BF1-42D3-829E-9831441B1EFC}" type="pres">
      <dgm:prSet presAssocID="{F1625AB0-8815-407A-B73D-4A82F675DEBC}" presName="rootText" presStyleLbl="node1" presStyleIdx="2" presStyleCnt="3" custScaleY="191492"/>
      <dgm:spPr/>
    </dgm:pt>
    <dgm:pt modelId="{1AB41BB0-A2C0-41D3-A1A5-F040441A545B}" type="pres">
      <dgm:prSet presAssocID="{F1625AB0-8815-407A-B73D-4A82F675DEBC}" presName="rootConnector" presStyleLbl="node1" presStyleIdx="2" presStyleCnt="3"/>
      <dgm:spPr/>
    </dgm:pt>
    <dgm:pt modelId="{9748DB8F-A593-495B-9114-9FAC12D58F41}" type="pres">
      <dgm:prSet presAssocID="{F1625AB0-8815-407A-B73D-4A82F675DEBC}" presName="childShape" presStyleCnt="0"/>
      <dgm:spPr/>
    </dgm:pt>
  </dgm:ptLst>
  <dgm:cxnLst>
    <dgm:cxn modelId="{A5E73749-6723-4D81-B995-7FC7248A5C91}" type="presOf" srcId="{37E90720-D42A-4B6B-8F06-908E657E753B}" destId="{89685407-7068-4667-8452-720D2CD8234E}" srcOrd="1" destOrd="0" presId="urn:microsoft.com/office/officeart/2005/8/layout/hierarchy3"/>
    <dgm:cxn modelId="{322A6D6E-404A-44B5-84D1-22CDF008C00A}" type="presOf" srcId="{B5C69E0F-2420-4FC3-A521-69F928B0C7AC}" destId="{CD4E12AA-CFA8-4BA6-8CEC-09E3E4A5D877}" srcOrd="0" destOrd="0" presId="urn:microsoft.com/office/officeart/2005/8/layout/hierarchy3"/>
    <dgm:cxn modelId="{2860637E-A820-4412-8335-2D4BFF26EDDF}" srcId="{B5C69E0F-2420-4FC3-A521-69F928B0C7AC}" destId="{37E90720-D42A-4B6B-8F06-908E657E753B}" srcOrd="0" destOrd="0" parTransId="{E840C6E3-BB54-4F42-BC5A-DC3A0D0C2BBE}" sibTransId="{F1E58096-A03A-4010-8398-0011A0FA209E}"/>
    <dgm:cxn modelId="{05610D8E-0384-4EE6-BDB8-3AB59CEBCA7D}" type="presOf" srcId="{37E90720-D42A-4B6B-8F06-908E657E753B}" destId="{868EA0C3-3CB1-4037-8791-C57900CCAC7B}" srcOrd="0" destOrd="0" presId="urn:microsoft.com/office/officeart/2005/8/layout/hierarchy3"/>
    <dgm:cxn modelId="{B66B4D97-50DE-4159-B2A0-ADE1C1174715}" type="presOf" srcId="{65D89F8A-8653-4A0B-B4BC-68F30D323E8F}" destId="{22506B13-3915-4488-A17B-D59D3C651D12}" srcOrd="0" destOrd="0" presId="urn:microsoft.com/office/officeart/2005/8/layout/hierarchy3"/>
    <dgm:cxn modelId="{9690FEA6-959A-43FC-9EC7-E5A1C95F410D}" srcId="{B5C69E0F-2420-4FC3-A521-69F928B0C7AC}" destId="{F1625AB0-8815-407A-B73D-4A82F675DEBC}" srcOrd="2" destOrd="0" parTransId="{BCF3F69A-5EE1-46AA-B8F9-43A5E605D204}" sibTransId="{ADBE73F8-3465-4158-B3EF-2C41A2F0BB50}"/>
    <dgm:cxn modelId="{F8EE01B4-ECCD-4DA1-990A-8315C1DFA0F0}" type="presOf" srcId="{65D89F8A-8653-4A0B-B4BC-68F30D323E8F}" destId="{A843CC88-AD06-4E0C-9D0A-A58E03635A01}" srcOrd="1" destOrd="0" presId="urn:microsoft.com/office/officeart/2005/8/layout/hierarchy3"/>
    <dgm:cxn modelId="{9ABE68D3-1D34-4A4D-B92A-97D8942F21DD}" srcId="{B5C69E0F-2420-4FC3-A521-69F928B0C7AC}" destId="{65D89F8A-8653-4A0B-B4BC-68F30D323E8F}" srcOrd="1" destOrd="0" parTransId="{9932C3AD-3CB1-4EE1-B81F-42DAAB63BA55}" sibTransId="{E3D60E0C-34E2-410A-8C61-F7E729528928}"/>
    <dgm:cxn modelId="{1C83ECD3-C679-4394-9C50-CA30F573E7F7}" type="presOf" srcId="{F1625AB0-8815-407A-B73D-4A82F675DEBC}" destId="{0AD06247-0BF1-42D3-829E-9831441B1EFC}" srcOrd="0" destOrd="0" presId="urn:microsoft.com/office/officeart/2005/8/layout/hierarchy3"/>
    <dgm:cxn modelId="{C3A001E2-5A0A-47E3-B175-C3BD53624B2C}" type="presOf" srcId="{F1625AB0-8815-407A-B73D-4A82F675DEBC}" destId="{1AB41BB0-A2C0-41D3-A1A5-F040441A545B}" srcOrd="1" destOrd="0" presId="urn:microsoft.com/office/officeart/2005/8/layout/hierarchy3"/>
    <dgm:cxn modelId="{BBD49D2C-D0A5-479D-867D-0F922BF43E28}" type="presParOf" srcId="{CD4E12AA-CFA8-4BA6-8CEC-09E3E4A5D877}" destId="{AA334F45-E1FD-4221-BC06-E5603F3B442C}" srcOrd="0" destOrd="0" presId="urn:microsoft.com/office/officeart/2005/8/layout/hierarchy3"/>
    <dgm:cxn modelId="{A249111F-5665-40DC-B34E-1CE1CB4C8A5C}" type="presParOf" srcId="{AA334F45-E1FD-4221-BC06-E5603F3B442C}" destId="{9F9D3B3C-88AC-40E2-89A7-55A275EFAB34}" srcOrd="0" destOrd="0" presId="urn:microsoft.com/office/officeart/2005/8/layout/hierarchy3"/>
    <dgm:cxn modelId="{F2181AE9-13F9-4C60-B779-B999AAC88AE4}" type="presParOf" srcId="{9F9D3B3C-88AC-40E2-89A7-55A275EFAB34}" destId="{868EA0C3-3CB1-4037-8791-C57900CCAC7B}" srcOrd="0" destOrd="0" presId="urn:microsoft.com/office/officeart/2005/8/layout/hierarchy3"/>
    <dgm:cxn modelId="{3D21E971-3078-4656-98FF-FF59F5DD0E00}" type="presParOf" srcId="{9F9D3B3C-88AC-40E2-89A7-55A275EFAB34}" destId="{89685407-7068-4667-8452-720D2CD8234E}" srcOrd="1" destOrd="0" presId="urn:microsoft.com/office/officeart/2005/8/layout/hierarchy3"/>
    <dgm:cxn modelId="{815FB1F3-9033-4BFB-8F44-608667ABEA85}" type="presParOf" srcId="{AA334F45-E1FD-4221-BC06-E5603F3B442C}" destId="{1CB75387-DB65-49A0-BFA2-3B1E3A58E987}" srcOrd="1" destOrd="0" presId="urn:microsoft.com/office/officeart/2005/8/layout/hierarchy3"/>
    <dgm:cxn modelId="{8B25C03A-46A7-4864-B142-7B06670C28FF}" type="presParOf" srcId="{CD4E12AA-CFA8-4BA6-8CEC-09E3E4A5D877}" destId="{86F3865F-CC3D-4698-8F4A-B1E2672D3036}" srcOrd="1" destOrd="0" presId="urn:microsoft.com/office/officeart/2005/8/layout/hierarchy3"/>
    <dgm:cxn modelId="{E6D18EB6-A934-4054-888D-29DAA1909A05}" type="presParOf" srcId="{86F3865F-CC3D-4698-8F4A-B1E2672D3036}" destId="{9864E09F-34D9-4309-BE3F-EED728CB590F}" srcOrd="0" destOrd="0" presId="urn:microsoft.com/office/officeart/2005/8/layout/hierarchy3"/>
    <dgm:cxn modelId="{FAC5CA1C-D855-4DFF-B518-E98A173E0B92}" type="presParOf" srcId="{9864E09F-34D9-4309-BE3F-EED728CB590F}" destId="{22506B13-3915-4488-A17B-D59D3C651D12}" srcOrd="0" destOrd="0" presId="urn:microsoft.com/office/officeart/2005/8/layout/hierarchy3"/>
    <dgm:cxn modelId="{2383A990-59E6-4BDE-9CCA-7300E632137D}" type="presParOf" srcId="{9864E09F-34D9-4309-BE3F-EED728CB590F}" destId="{A843CC88-AD06-4E0C-9D0A-A58E03635A01}" srcOrd="1" destOrd="0" presId="urn:microsoft.com/office/officeart/2005/8/layout/hierarchy3"/>
    <dgm:cxn modelId="{0D72B522-B597-4D3F-B2D0-3C55914C85A0}" type="presParOf" srcId="{86F3865F-CC3D-4698-8F4A-B1E2672D3036}" destId="{AA3230FC-4E88-43C2-B491-C9630A13A9CA}" srcOrd="1" destOrd="0" presId="urn:microsoft.com/office/officeart/2005/8/layout/hierarchy3"/>
    <dgm:cxn modelId="{F1EB8289-0FB7-4826-997A-9B583D84ADC7}" type="presParOf" srcId="{CD4E12AA-CFA8-4BA6-8CEC-09E3E4A5D877}" destId="{2A04200A-37EB-4906-A2E5-9E18C0F20304}" srcOrd="2" destOrd="0" presId="urn:microsoft.com/office/officeart/2005/8/layout/hierarchy3"/>
    <dgm:cxn modelId="{B7C99C2B-FF19-4CB1-8467-77F042A288BD}" type="presParOf" srcId="{2A04200A-37EB-4906-A2E5-9E18C0F20304}" destId="{74C821CC-72ED-4BC3-A5E5-A8D1CCAD49F8}" srcOrd="0" destOrd="0" presId="urn:microsoft.com/office/officeart/2005/8/layout/hierarchy3"/>
    <dgm:cxn modelId="{AF734F6F-4D37-4581-B3AC-BFBE5BCA33B5}" type="presParOf" srcId="{74C821CC-72ED-4BC3-A5E5-A8D1CCAD49F8}" destId="{0AD06247-0BF1-42D3-829E-9831441B1EFC}" srcOrd="0" destOrd="0" presId="urn:microsoft.com/office/officeart/2005/8/layout/hierarchy3"/>
    <dgm:cxn modelId="{30B4A249-0A09-4D06-BC61-E0F9E6BCA71D}" type="presParOf" srcId="{74C821CC-72ED-4BC3-A5E5-A8D1CCAD49F8}" destId="{1AB41BB0-A2C0-41D3-A1A5-F040441A545B}" srcOrd="1" destOrd="0" presId="urn:microsoft.com/office/officeart/2005/8/layout/hierarchy3"/>
    <dgm:cxn modelId="{91DCDFFD-8F4D-476F-B691-B0C1CBCFEBF4}" type="presParOf" srcId="{2A04200A-37EB-4906-A2E5-9E18C0F20304}" destId="{9748DB8F-A593-495B-9114-9FAC12D58F41}"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5D9CA-F7FA-48FD-8F5A-80FBAB2B74B4}">
      <dsp:nvSpPr>
        <dsp:cNvPr id="0" name=""/>
        <dsp:cNvSpPr/>
      </dsp:nvSpPr>
      <dsp:spPr>
        <a:xfrm>
          <a:off x="0" y="1911418"/>
          <a:ext cx="10515600" cy="276822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b="1" i="0" kern="1200"/>
            <a:t>Increased Accessibility and Flexibility</a:t>
          </a:r>
          <a:r>
            <a:rPr lang="en-US" sz="2200" b="0" i="0" kern="1200"/>
            <a:t>:</a:t>
          </a:r>
          <a:endParaRPr lang="en-US" sz="2200" kern="1200"/>
        </a:p>
      </dsp:txBody>
      <dsp:txXfrm>
        <a:off x="0" y="1911418"/>
        <a:ext cx="10515600" cy="1494842"/>
      </dsp:txXfrm>
    </dsp:sp>
    <dsp:sp modelId="{AA49C62B-787F-41A9-8DBC-7FECB4DFF6C1}">
      <dsp:nvSpPr>
        <dsp:cNvPr id="0" name=""/>
        <dsp:cNvSpPr/>
      </dsp:nvSpPr>
      <dsp:spPr>
        <a:xfrm>
          <a:off x="0" y="3101249"/>
          <a:ext cx="5252665" cy="1575054"/>
        </a:xfrm>
        <a:prstGeom prst="rect">
          <a:avLst/>
        </a:prstGeom>
        <a:solidFill>
          <a:schemeClr val="accent6">
            <a:alpha val="90000"/>
            <a:tint val="40000"/>
            <a:hueOff val="0"/>
            <a:satOff val="0"/>
            <a:lumOff val="0"/>
            <a:alphaOff val="0"/>
          </a:schemeClr>
        </a:solidFill>
        <a:ln w="1905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Technology-enabled training programs provide employees with the flexibility to access learning materials anytime, anywhere, catering to diverse schedules and preferences (Graham &amp; Thornton, 2018).</a:t>
          </a:r>
          <a:endParaRPr lang="en-US" sz="1800" kern="1200" dirty="0"/>
        </a:p>
      </dsp:txBody>
      <dsp:txXfrm>
        <a:off x="0" y="3101249"/>
        <a:ext cx="5252665" cy="1575054"/>
      </dsp:txXfrm>
    </dsp:sp>
    <dsp:sp modelId="{A3FD6CF8-2E8F-4FCF-B6DA-607FA0DF7BBB}">
      <dsp:nvSpPr>
        <dsp:cNvPr id="0" name=""/>
        <dsp:cNvSpPr/>
      </dsp:nvSpPr>
      <dsp:spPr>
        <a:xfrm>
          <a:off x="5256276" y="3050200"/>
          <a:ext cx="5252665" cy="1630071"/>
        </a:xfrm>
        <a:prstGeom prst="rect">
          <a:avLst/>
        </a:prstGeom>
        <a:solidFill>
          <a:schemeClr val="accent6">
            <a:alpha val="90000"/>
            <a:tint val="40000"/>
            <a:hueOff val="0"/>
            <a:satOff val="0"/>
            <a:lumOff val="0"/>
            <a:alphaOff val="0"/>
          </a:schemeClr>
        </a:solidFill>
        <a:ln w="1905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Example: IBM's "Your Learning" platform offers employees access to a wide range of training resources, including online courses, videos, and virtual classrooms, empowering them to learn at their own pace and convenience (IBM, n.d.).</a:t>
          </a:r>
          <a:endParaRPr lang="en-US" sz="1800" kern="1200" dirty="0"/>
        </a:p>
      </dsp:txBody>
      <dsp:txXfrm>
        <a:off x="5256276" y="3050200"/>
        <a:ext cx="5252665" cy="1630071"/>
      </dsp:txXfrm>
    </dsp:sp>
    <dsp:sp modelId="{F8928CC5-E488-49EF-9047-A00ED92E2A48}">
      <dsp:nvSpPr>
        <dsp:cNvPr id="0" name=""/>
        <dsp:cNvSpPr/>
      </dsp:nvSpPr>
      <dsp:spPr>
        <a:xfrm rot="10800000">
          <a:off x="0" y="424832"/>
          <a:ext cx="10515600" cy="1929611"/>
        </a:xfrm>
        <a:prstGeom prst="upArrowCallou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b="0" i="0" kern="1200" dirty="0"/>
            <a:t>Technology-based training programs offer numerous benefits for employees, enhancing their skills, knowledge, and productivity. Here's an analysis of these benefits supported by examples from four different organizations:</a:t>
          </a:r>
          <a:endParaRPr lang="en-US" sz="2200" kern="1200" dirty="0"/>
        </a:p>
      </dsp:txBody>
      <dsp:txXfrm rot="10800000">
        <a:off x="0" y="424832"/>
        <a:ext cx="10515600" cy="1253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EA0C3-3CB1-4037-8791-C57900CCAC7B}">
      <dsp:nvSpPr>
        <dsp:cNvPr id="0" name=""/>
        <dsp:cNvSpPr/>
      </dsp:nvSpPr>
      <dsp:spPr>
        <a:xfrm>
          <a:off x="35177" y="1441862"/>
          <a:ext cx="2954246" cy="1509563"/>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b="1" i="0" kern="1200" dirty="0"/>
            <a:t>Enhanced Performance and Productivity</a:t>
          </a:r>
          <a:r>
            <a:rPr lang="en-US" sz="2400" b="0" i="0" kern="1200" dirty="0"/>
            <a:t>:</a:t>
          </a:r>
          <a:endParaRPr lang="en-US" sz="2400" kern="1200" dirty="0"/>
        </a:p>
      </dsp:txBody>
      <dsp:txXfrm>
        <a:off x="79391" y="1486076"/>
        <a:ext cx="2865818" cy="1421135"/>
      </dsp:txXfrm>
    </dsp:sp>
    <dsp:sp modelId="{22506B13-3915-4488-A17B-D59D3C651D12}">
      <dsp:nvSpPr>
        <dsp:cNvPr id="0" name=""/>
        <dsp:cNvSpPr/>
      </dsp:nvSpPr>
      <dsp:spPr>
        <a:xfrm>
          <a:off x="3715795" y="712275"/>
          <a:ext cx="3019127" cy="2926787"/>
        </a:xfrm>
        <a:prstGeom prst="roundRect">
          <a:avLst>
            <a:gd name="adj" fmla="val 10000"/>
          </a:avLst>
        </a:prstGeom>
        <a:solidFill>
          <a:schemeClr val="accent2">
            <a:hueOff val="3221807"/>
            <a:satOff val="-9246"/>
            <a:lumOff val="-1480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Technology-based training programs equip employees with up-to-date knowledge and skills, leading to improved performance and productivity within the organization (Ruiz et al., 2006).</a:t>
          </a:r>
          <a:endParaRPr lang="en-US" sz="1800" kern="1200" dirty="0"/>
        </a:p>
      </dsp:txBody>
      <dsp:txXfrm>
        <a:off x="3801518" y="797998"/>
        <a:ext cx="2847681" cy="2755341"/>
      </dsp:txXfrm>
    </dsp:sp>
    <dsp:sp modelId="{0AD06247-0BF1-42D3-829E-9831441B1EFC}">
      <dsp:nvSpPr>
        <dsp:cNvPr id="0" name=""/>
        <dsp:cNvSpPr/>
      </dsp:nvSpPr>
      <dsp:spPr>
        <a:xfrm>
          <a:off x="7489704" y="712275"/>
          <a:ext cx="3019127" cy="2890693"/>
        </a:xfrm>
        <a:prstGeom prst="roundRect">
          <a:avLst>
            <a:gd name="adj" fmla="val 10000"/>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0" i="0" kern="1200" dirty="0"/>
            <a:t>Example: Microsoft's "LEAP" program offers employees access to personalized learning paths and skill development resources, contributing to enhanced productivity and innovation across teams (Microsoft, n.d.).</a:t>
          </a:r>
          <a:endParaRPr lang="en-US" sz="1900" kern="1200" dirty="0"/>
        </a:p>
      </dsp:txBody>
      <dsp:txXfrm>
        <a:off x="7574370" y="796941"/>
        <a:ext cx="2849795" cy="272136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0528D-1B81-4E74-DB01-1EBBD9605C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B23E50-FC6A-C678-D313-BC6C0B7B4A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5C40C3-ECC8-0DF9-763A-3110B3736057}"/>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5" name="Footer Placeholder 4">
            <a:extLst>
              <a:ext uri="{FF2B5EF4-FFF2-40B4-BE49-F238E27FC236}">
                <a16:creationId xmlns:a16="http://schemas.microsoft.com/office/drawing/2014/main" id="{6F56B9B2-58A4-29EB-3B0E-3752F977AF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6214FD-7509-8BAC-FF48-54B511D0A1F3}"/>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635202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26A38-D1EC-1835-3384-C7C371A92D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D34A3C-879B-1D4B-A667-BD19A39476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122C28-F4A7-44C5-58A1-76C8DD849343}"/>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5" name="Footer Placeholder 4">
            <a:extLst>
              <a:ext uri="{FF2B5EF4-FFF2-40B4-BE49-F238E27FC236}">
                <a16:creationId xmlns:a16="http://schemas.microsoft.com/office/drawing/2014/main" id="{EE73592B-DFA9-FE06-B0CC-57134F47B2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3F497F-0131-9ABC-4A70-A381FA5F564F}"/>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3354497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4C614-6CBE-B374-BD54-876AD97106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15332A-AF78-0A68-A579-49D60841F0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7E842B-5968-F23E-070C-029C92F85DE9}"/>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5" name="Footer Placeholder 4">
            <a:extLst>
              <a:ext uri="{FF2B5EF4-FFF2-40B4-BE49-F238E27FC236}">
                <a16:creationId xmlns:a16="http://schemas.microsoft.com/office/drawing/2014/main" id="{8CB1DA0B-DA23-C588-7559-E7E06A2B77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88FAB0-58D3-5D7B-E3D1-EC56859D26D0}"/>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904784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CA1DD-37E4-15B3-6DB5-BCAB4F3B72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F4AC62-4E52-EB70-E778-77ACEC7D6B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78E373-EE12-6D43-2E86-013567CC30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62DDD2-260F-B4AE-E415-3CCE4BD9E49D}"/>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6" name="Footer Placeholder 5">
            <a:extLst>
              <a:ext uri="{FF2B5EF4-FFF2-40B4-BE49-F238E27FC236}">
                <a16:creationId xmlns:a16="http://schemas.microsoft.com/office/drawing/2014/main" id="{2EAF7AB1-9FBE-7A6B-2FA7-71F00273DF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22ED7B-DB28-A470-8E1D-4B50C57F8C64}"/>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1837397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845A6-CCA5-6103-EBAF-AAC46C8395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761205-AD1C-92DD-EE51-280C53A2BC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432932-DC61-FB8B-DDE3-779DB537F5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FF8290-5E53-BCFB-F3FC-FC7EF8D871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7E85CB-22E3-607E-C9D5-459353C708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2B34F4-2A68-6090-FB0A-18BA07A65CAA}"/>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8" name="Footer Placeholder 7">
            <a:extLst>
              <a:ext uri="{FF2B5EF4-FFF2-40B4-BE49-F238E27FC236}">
                <a16:creationId xmlns:a16="http://schemas.microsoft.com/office/drawing/2014/main" id="{C8B40253-B6DB-5BC8-5AED-2C48383E41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1BCCBE-677A-C229-CF10-272DECAE67B0}"/>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3854113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5732-76AB-5DE9-BAEF-E99F3EB6E8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804EC7-F1DB-2781-232B-9568782C23E3}"/>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4" name="Footer Placeholder 3">
            <a:extLst>
              <a:ext uri="{FF2B5EF4-FFF2-40B4-BE49-F238E27FC236}">
                <a16:creationId xmlns:a16="http://schemas.microsoft.com/office/drawing/2014/main" id="{BA7C3C36-4015-5B30-B71E-5B3E845019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E57DAF-7AB8-7467-7493-86B0EA116F69}"/>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2992309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8B5D9C-174B-3FA9-709E-A025359B448A}"/>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3" name="Footer Placeholder 2">
            <a:extLst>
              <a:ext uri="{FF2B5EF4-FFF2-40B4-BE49-F238E27FC236}">
                <a16:creationId xmlns:a16="http://schemas.microsoft.com/office/drawing/2014/main" id="{BE3BF453-A3B4-D799-0B93-359C2CADB9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0199E1-FD64-2C15-605C-D69ADD1FBE23}"/>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3089567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694E4-6FE9-4893-FFFA-6ADFFBC765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58B89D6-D1C0-CB0C-4E16-D583757349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1B5AA-9AD9-EEEA-3255-03674189DD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C5F697-5A38-8A04-A719-64FF1841EB70}"/>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6" name="Footer Placeholder 5">
            <a:extLst>
              <a:ext uri="{FF2B5EF4-FFF2-40B4-BE49-F238E27FC236}">
                <a16:creationId xmlns:a16="http://schemas.microsoft.com/office/drawing/2014/main" id="{DFFBABF2-3FB2-C350-033F-07825EFCDB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579E4D-3207-3096-3355-BCE0DC3D465B}"/>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2110996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A7BA-F5E0-9C9F-4BB0-4DD9D7477C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EDDFB6-B0FC-6F8D-0B74-9B077C662D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75F5B-6F02-1764-7441-DB27F2F83A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C90176-243D-66F5-AE81-817535E08B00}"/>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6" name="Footer Placeholder 5">
            <a:extLst>
              <a:ext uri="{FF2B5EF4-FFF2-40B4-BE49-F238E27FC236}">
                <a16:creationId xmlns:a16="http://schemas.microsoft.com/office/drawing/2014/main" id="{5A70EAD1-53EB-397A-EBAF-F5FECB090A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AFF080-7700-6197-6C5E-E24576B3B7CB}"/>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228758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0AFE2-2467-1AC5-618A-DE491E69EA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AE6FB0-BBB6-CC97-DDE0-4876D5D322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52A043-476F-F0D0-C433-8EC6A419BB58}"/>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5" name="Footer Placeholder 4">
            <a:extLst>
              <a:ext uri="{FF2B5EF4-FFF2-40B4-BE49-F238E27FC236}">
                <a16:creationId xmlns:a16="http://schemas.microsoft.com/office/drawing/2014/main" id="{71766127-07EC-B92C-9631-6415933E9B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6C1EB-9B57-187D-0CB7-9AF25F1BDC3A}"/>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2285870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FC641C-BE0C-ED20-D458-A11CEFB495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072E0F-5CFD-E7D8-2E09-A91308B272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094459-96FA-FAEE-E2CB-F4C7BF8AAA97}"/>
              </a:ext>
            </a:extLst>
          </p:cNvPr>
          <p:cNvSpPr>
            <a:spLocks noGrp="1"/>
          </p:cNvSpPr>
          <p:nvPr>
            <p:ph type="dt" sz="half" idx="10"/>
          </p:nvPr>
        </p:nvSpPr>
        <p:spPr/>
        <p:txBody>
          <a:bodyPr/>
          <a:lstStyle/>
          <a:p>
            <a:fld id="{57CFB740-EAB7-4679-BE2B-EE0AB5B8075A}" type="datetimeFigureOut">
              <a:rPr lang="en-GB" smtClean="0"/>
              <a:t>05/04/2024</a:t>
            </a:fld>
            <a:endParaRPr lang="en-GB"/>
          </a:p>
        </p:txBody>
      </p:sp>
      <p:sp>
        <p:nvSpPr>
          <p:cNvPr id="5" name="Footer Placeholder 4">
            <a:extLst>
              <a:ext uri="{FF2B5EF4-FFF2-40B4-BE49-F238E27FC236}">
                <a16:creationId xmlns:a16="http://schemas.microsoft.com/office/drawing/2014/main" id="{F5AFB41D-F14C-9472-7EB1-960D28C186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EF4440-5112-2AFC-7917-110A6248500A}"/>
              </a:ext>
            </a:extLst>
          </p:cNvPr>
          <p:cNvSpPr>
            <a:spLocks noGrp="1"/>
          </p:cNvSpPr>
          <p:nvPr>
            <p:ph type="sldNum" sz="quarter" idx="12"/>
          </p:nvPr>
        </p:nvSpPr>
        <p:spPr/>
        <p:txBody>
          <a:bodyPr/>
          <a:lstStyle/>
          <a:p>
            <a:fld id="{F8EC3FC6-9162-4F42-B21C-7A9D9FC310EB}" type="slidenum">
              <a:rPr lang="en-GB" smtClean="0"/>
              <a:t>‹#›</a:t>
            </a:fld>
            <a:endParaRPr lang="en-GB"/>
          </a:p>
        </p:txBody>
      </p:sp>
    </p:spTree>
    <p:extLst>
      <p:ext uri="{BB962C8B-B14F-4D97-AF65-F5344CB8AC3E}">
        <p14:creationId xmlns:p14="http://schemas.microsoft.com/office/powerpoint/2010/main" val="2936868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5DEF16-A993-64B7-0B64-FA91485606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B04A16-4C5A-B221-2C00-786A1E25E1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8E0A8D-7C17-17CE-31EF-11738F99BB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7CFB740-EAB7-4679-BE2B-EE0AB5B8075A}" type="datetimeFigureOut">
              <a:rPr lang="en-GB" smtClean="0"/>
              <a:t>05/04/2024</a:t>
            </a:fld>
            <a:endParaRPr lang="en-GB"/>
          </a:p>
        </p:txBody>
      </p:sp>
      <p:sp>
        <p:nvSpPr>
          <p:cNvPr id="5" name="Footer Placeholder 4">
            <a:extLst>
              <a:ext uri="{FF2B5EF4-FFF2-40B4-BE49-F238E27FC236}">
                <a16:creationId xmlns:a16="http://schemas.microsoft.com/office/drawing/2014/main" id="{826BA69B-C50B-28A6-3D85-3636877977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CF03F9-BC7C-04E9-6287-4AC3806719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EC3FC6-9162-4F42-B21C-7A9D9FC310EB}" type="slidenum">
              <a:rPr lang="en-GB" smtClean="0"/>
              <a:t>‹#›</a:t>
            </a:fld>
            <a:endParaRPr lang="en-GB"/>
          </a:p>
        </p:txBody>
      </p:sp>
    </p:spTree>
    <p:extLst>
      <p:ext uri="{BB962C8B-B14F-4D97-AF65-F5344CB8AC3E}">
        <p14:creationId xmlns:p14="http://schemas.microsoft.com/office/powerpoint/2010/main" val="4914594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ibm.com/services/learning"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sco.com/c/en/us/training-events/training-certifications/training/virtual-classroom.html" TargetMode="External"/><Relationship Id="rId2" Type="http://schemas.openxmlformats.org/officeDocument/2006/relationships/hyperlink" Target="https://www.adobe.com/learning-hub.html" TargetMode="External"/><Relationship Id="rId1" Type="http://schemas.openxmlformats.org/officeDocument/2006/relationships/slideLayout" Target="../slideLayouts/slideLayout7.xml"/><Relationship Id="rId6" Type="http://schemas.openxmlformats.org/officeDocument/2006/relationships/hyperlink" Target="https://corporate.walmart.com/newsroom/2021/03/11/walmart-expands-live-and-virtual-academies-for-associates" TargetMode="External"/><Relationship Id="rId5" Type="http://schemas.openxmlformats.org/officeDocument/2006/relationships/hyperlink" Target="https://www.microsoft.com/en-us/leap" TargetMode="External"/><Relationship Id="rId4" Type="http://schemas.openxmlformats.org/officeDocument/2006/relationships/hyperlink" Target="https://www.ge.com/about-us/learning-and-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CC5531-17C0-6B6C-68E1-748B08C0E9AA}"/>
              </a:ext>
            </a:extLst>
          </p:cNvPr>
          <p:cNvSpPr txBox="1"/>
          <p:nvPr/>
        </p:nvSpPr>
        <p:spPr>
          <a:xfrm>
            <a:off x="3216898" y="626038"/>
            <a:ext cx="6094428" cy="646331"/>
          </a:xfrm>
          <a:prstGeom prst="rect">
            <a:avLst/>
          </a:prstGeom>
          <a:noFill/>
        </p:spPr>
        <p:txBody>
          <a:bodyPr wrap="square">
            <a:spAutoFit/>
          </a:bodyPr>
          <a:lstStyle/>
          <a:p>
            <a:r>
              <a:rPr lang="en-GB" sz="3600" dirty="0"/>
              <a:t>BA Business Management </a:t>
            </a:r>
          </a:p>
        </p:txBody>
      </p:sp>
      <p:sp>
        <p:nvSpPr>
          <p:cNvPr id="5" name="TextBox 4">
            <a:extLst>
              <a:ext uri="{FF2B5EF4-FFF2-40B4-BE49-F238E27FC236}">
                <a16:creationId xmlns:a16="http://schemas.microsoft.com/office/drawing/2014/main" id="{863542E2-CDAA-C906-5A61-1E4F8EE9F0B1}"/>
              </a:ext>
            </a:extLst>
          </p:cNvPr>
          <p:cNvSpPr txBox="1"/>
          <p:nvPr/>
        </p:nvSpPr>
        <p:spPr>
          <a:xfrm>
            <a:off x="4037030" y="1436743"/>
            <a:ext cx="6094428" cy="584775"/>
          </a:xfrm>
          <a:prstGeom prst="rect">
            <a:avLst/>
          </a:prstGeom>
          <a:noFill/>
        </p:spPr>
        <p:txBody>
          <a:bodyPr wrap="square">
            <a:spAutoFit/>
          </a:bodyPr>
          <a:lstStyle/>
          <a:p>
            <a:r>
              <a:rPr lang="en-GB" sz="3200" dirty="0"/>
              <a:t>Managing People</a:t>
            </a:r>
          </a:p>
        </p:txBody>
      </p:sp>
      <p:sp>
        <p:nvSpPr>
          <p:cNvPr id="7" name="TextBox 6">
            <a:extLst>
              <a:ext uri="{FF2B5EF4-FFF2-40B4-BE49-F238E27FC236}">
                <a16:creationId xmlns:a16="http://schemas.microsoft.com/office/drawing/2014/main" id="{7CB8D9B9-AF0E-E8B4-650D-3E7649635A75}"/>
              </a:ext>
            </a:extLst>
          </p:cNvPr>
          <p:cNvSpPr txBox="1"/>
          <p:nvPr/>
        </p:nvSpPr>
        <p:spPr>
          <a:xfrm>
            <a:off x="4659198" y="2096620"/>
            <a:ext cx="6094428" cy="523220"/>
          </a:xfrm>
          <a:prstGeom prst="rect">
            <a:avLst/>
          </a:prstGeom>
          <a:noFill/>
        </p:spPr>
        <p:txBody>
          <a:bodyPr wrap="square">
            <a:spAutoFit/>
          </a:bodyPr>
          <a:lstStyle/>
          <a:p>
            <a:r>
              <a:rPr lang="en-GB" sz="2800" dirty="0"/>
              <a:t>LCBB5004</a:t>
            </a:r>
          </a:p>
        </p:txBody>
      </p:sp>
      <p:sp>
        <p:nvSpPr>
          <p:cNvPr id="11" name="TextBox 10">
            <a:extLst>
              <a:ext uri="{FF2B5EF4-FFF2-40B4-BE49-F238E27FC236}">
                <a16:creationId xmlns:a16="http://schemas.microsoft.com/office/drawing/2014/main" id="{D55A60A0-BA96-F73F-56C7-1DD0BC684F10}"/>
              </a:ext>
            </a:extLst>
          </p:cNvPr>
          <p:cNvSpPr txBox="1"/>
          <p:nvPr/>
        </p:nvSpPr>
        <p:spPr>
          <a:xfrm>
            <a:off x="275735" y="5236591"/>
            <a:ext cx="6094428" cy="369332"/>
          </a:xfrm>
          <a:prstGeom prst="rect">
            <a:avLst/>
          </a:prstGeom>
          <a:noFill/>
        </p:spPr>
        <p:txBody>
          <a:bodyPr wrap="square">
            <a:spAutoFit/>
          </a:bodyPr>
          <a:lstStyle/>
          <a:p>
            <a:r>
              <a:rPr lang="en-GB" b="1" dirty="0"/>
              <a:t>Lecturer: NISHI RAMSURRUN</a:t>
            </a:r>
          </a:p>
        </p:txBody>
      </p:sp>
      <p:sp>
        <p:nvSpPr>
          <p:cNvPr id="12" name="TextBox 11">
            <a:extLst>
              <a:ext uri="{FF2B5EF4-FFF2-40B4-BE49-F238E27FC236}">
                <a16:creationId xmlns:a16="http://schemas.microsoft.com/office/drawing/2014/main" id="{601BCED1-2BD7-D69E-6787-E1680D0D0626}"/>
              </a:ext>
            </a:extLst>
          </p:cNvPr>
          <p:cNvSpPr txBox="1"/>
          <p:nvPr/>
        </p:nvSpPr>
        <p:spPr>
          <a:xfrm>
            <a:off x="480767" y="4091233"/>
            <a:ext cx="2394408" cy="923330"/>
          </a:xfrm>
          <a:prstGeom prst="rect">
            <a:avLst/>
          </a:prstGeom>
          <a:noFill/>
        </p:spPr>
        <p:txBody>
          <a:bodyPr wrap="square" rtlCol="0">
            <a:spAutoFit/>
          </a:bodyPr>
          <a:lstStyle/>
          <a:p>
            <a:r>
              <a:rPr lang="en-US" dirty="0"/>
              <a:t>Name</a:t>
            </a:r>
            <a:r>
              <a:rPr lang="en-GB" dirty="0"/>
              <a:t>:Mihai Valentin Tatulescu</a:t>
            </a:r>
          </a:p>
          <a:p>
            <a:r>
              <a:rPr lang="en-GB"/>
              <a:t>Id:2226078</a:t>
            </a:r>
            <a:endParaRPr lang="en-US" dirty="0"/>
          </a:p>
        </p:txBody>
      </p:sp>
    </p:spTree>
    <p:extLst>
      <p:ext uri="{BB962C8B-B14F-4D97-AF65-F5344CB8AC3E}">
        <p14:creationId xmlns:p14="http://schemas.microsoft.com/office/powerpoint/2010/main" val="1287675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82D9B08-F588-F5C4-D744-ABDBB831D1A7}"/>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b="1" dirty="0"/>
              <a:t>Importance of technology in training and development</a:t>
            </a:r>
          </a:p>
        </p:txBody>
      </p:sp>
      <p:sp>
        <p:nvSpPr>
          <p:cNvPr id="5" name="TextBox 4">
            <a:extLst>
              <a:ext uri="{FF2B5EF4-FFF2-40B4-BE49-F238E27FC236}">
                <a16:creationId xmlns:a16="http://schemas.microsoft.com/office/drawing/2014/main" id="{4163F2B0-121A-0FCC-57C9-B3D789150097}"/>
              </a:ext>
            </a:extLst>
          </p:cNvPr>
          <p:cNvSpPr txBox="1"/>
          <p:nvPr/>
        </p:nvSpPr>
        <p:spPr>
          <a:xfrm>
            <a:off x="4654296" y="3136659"/>
            <a:ext cx="6903720" cy="1673506"/>
          </a:xfrm>
          <a:prstGeom prst="rect">
            <a:avLst/>
          </a:prstGeom>
          <a:noFill/>
        </p:spPr>
        <p:txBody>
          <a:bodyPr wrap="square">
            <a:spAutoFit/>
          </a:bodyPr>
          <a:lstStyle/>
          <a:p>
            <a:pPr marL="322898" indent="-322898" defTabSz="1033272">
              <a:spcAft>
                <a:spcPts val="600"/>
              </a:spcAft>
              <a:buFont typeface="Arial" panose="020B0604020202020204" pitchFamily="34" charset="0"/>
              <a:buChar char="•"/>
            </a:pPr>
            <a:r>
              <a:rPr lang="en-US" sz="2034" kern="1200">
                <a:solidFill>
                  <a:srgbClr val="0D0D0D"/>
                </a:solidFill>
                <a:highlight>
                  <a:srgbClr val="FFFFFF"/>
                </a:highlight>
                <a:latin typeface="Söhne"/>
                <a:ea typeface="+mn-ea"/>
                <a:cs typeface="+mn-cs"/>
              </a:rPr>
              <a:t>Technology plays a pivotal role in contemporary training and development strategies, offering a plethora of benefits that enhance learning outcomes and organizational effectiveness. Here's an exploration of its importance with textual references:</a:t>
            </a:r>
            <a:endParaRPr lang="en-GB"/>
          </a:p>
        </p:txBody>
      </p:sp>
      <p:sp>
        <p:nvSpPr>
          <p:cNvPr id="6" name="TextBox 5">
            <a:extLst>
              <a:ext uri="{FF2B5EF4-FFF2-40B4-BE49-F238E27FC236}">
                <a16:creationId xmlns:a16="http://schemas.microsoft.com/office/drawing/2014/main" id="{93FE8E33-6BAD-22EF-3951-2C3074A21864}"/>
              </a:ext>
            </a:extLst>
          </p:cNvPr>
          <p:cNvSpPr txBox="1"/>
          <p:nvPr/>
        </p:nvSpPr>
        <p:spPr>
          <a:xfrm>
            <a:off x="4947067" y="2047834"/>
            <a:ext cx="2050293" cy="453242"/>
          </a:xfrm>
          <a:prstGeom prst="rect">
            <a:avLst/>
          </a:prstGeom>
          <a:noFill/>
        </p:spPr>
        <p:txBody>
          <a:bodyPr wrap="square" rtlCol="0">
            <a:spAutoFit/>
          </a:bodyPr>
          <a:lstStyle/>
          <a:p>
            <a:pPr defTabSz="1033272">
              <a:spcAft>
                <a:spcPts val="600"/>
              </a:spcAft>
            </a:pPr>
            <a:r>
              <a:rPr lang="en-US" sz="2260" b="1" kern="1200">
                <a:solidFill>
                  <a:schemeClr val="tx1"/>
                </a:solidFill>
                <a:latin typeface="+mn-lt"/>
                <a:ea typeface="+mn-ea"/>
                <a:cs typeface="+mn-cs"/>
              </a:rPr>
              <a:t>Introduction</a:t>
            </a:r>
            <a:r>
              <a:rPr lang="en-US" sz="2034" kern="1200">
                <a:solidFill>
                  <a:schemeClr val="tx1"/>
                </a:solidFill>
                <a:latin typeface="+mn-lt"/>
                <a:ea typeface="+mn-ea"/>
                <a:cs typeface="+mn-cs"/>
              </a:rPr>
              <a:t> </a:t>
            </a:r>
            <a:endParaRPr lang="en-GB"/>
          </a:p>
        </p:txBody>
      </p:sp>
    </p:spTree>
    <p:extLst>
      <p:ext uri="{BB962C8B-B14F-4D97-AF65-F5344CB8AC3E}">
        <p14:creationId xmlns:p14="http://schemas.microsoft.com/office/powerpoint/2010/main" val="3424371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Geometric shapes on a wooden background">
            <a:extLst>
              <a:ext uri="{FF2B5EF4-FFF2-40B4-BE49-F238E27FC236}">
                <a16:creationId xmlns:a16="http://schemas.microsoft.com/office/drawing/2014/main" id="{51BD221A-6027-A5D5-F6F9-2195EBB80438}"/>
              </a:ext>
            </a:extLst>
          </p:cNvPr>
          <p:cNvPicPr>
            <a:picLocks noChangeAspect="1"/>
          </p:cNvPicPr>
          <p:nvPr/>
        </p:nvPicPr>
        <p:blipFill rotWithShape="1">
          <a:blip r:embed="rId2"/>
          <a:srcRect l="23655" r="36901"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E47FADD-A8EC-734C-BEC4-66EDCC1850FB}"/>
              </a:ext>
            </a:extLst>
          </p:cNvPr>
          <p:cNvSpPr txBox="1"/>
          <p:nvPr/>
        </p:nvSpPr>
        <p:spPr>
          <a:xfrm>
            <a:off x="4076572" y="2637321"/>
            <a:ext cx="7792560" cy="2525252"/>
          </a:xfrm>
          <a:prstGeom prst="rect">
            <a:avLst/>
          </a:prstGeom>
        </p:spPr>
        <p:txBody>
          <a:bodyPr vert="horz" lIns="91440" tIns="45720" rIns="91440" bIns="45720" rtlCol="0">
            <a:normAutofit/>
          </a:bodyPr>
          <a:lstStyle/>
          <a:p>
            <a:pPr>
              <a:lnSpc>
                <a:spcPct val="90000"/>
              </a:lnSpc>
              <a:spcAft>
                <a:spcPts val="600"/>
              </a:spcAft>
            </a:pPr>
            <a:r>
              <a:rPr lang="en-US" b="1" i="0" dirty="0">
                <a:effectLst/>
                <a:highlight>
                  <a:srgbClr val="FFFFFF"/>
                </a:highlight>
              </a:rPr>
              <a:t>Accessibility and Flexibility</a:t>
            </a:r>
            <a:r>
              <a:rPr lang="en-US" b="0" i="0" dirty="0">
                <a:effectLst/>
                <a:highlight>
                  <a:srgbClr val="FFFFFF"/>
                </a:highlight>
              </a:rPr>
              <a:t>:</a:t>
            </a:r>
          </a:p>
          <a:p>
            <a:pPr indent="-228600">
              <a:lnSpc>
                <a:spcPct val="90000"/>
              </a:lnSpc>
              <a:spcAft>
                <a:spcPts val="600"/>
              </a:spcAft>
              <a:buFont typeface="Arial" panose="020B0604020202020204" pitchFamily="34" charset="0"/>
              <a:buChar char="•"/>
            </a:pPr>
            <a:r>
              <a:rPr lang="en-US" b="0" i="0" dirty="0">
                <a:effectLst/>
                <a:highlight>
                  <a:srgbClr val="FFFFFF"/>
                </a:highlight>
              </a:rPr>
              <a:t>Technology facilitates anytime, anywhere access to training materials, enabling learners to engage at their convenience (Ally, 2004).</a:t>
            </a:r>
          </a:p>
          <a:p>
            <a:pPr indent="-228600">
              <a:lnSpc>
                <a:spcPct val="90000"/>
              </a:lnSpc>
              <a:spcAft>
                <a:spcPts val="600"/>
              </a:spcAft>
              <a:buFont typeface="Arial" panose="020B0604020202020204" pitchFamily="34" charset="0"/>
              <a:buChar char="•"/>
            </a:pPr>
            <a:r>
              <a:rPr lang="en-US" b="0" i="0" dirty="0">
                <a:effectLst/>
                <a:highlight>
                  <a:srgbClr val="FFFFFF"/>
                </a:highlight>
              </a:rPr>
              <a:t>Online platforms and mobile applications provide flexibility for individuals to pursue learning alongside their professional responsibilities (Graham &amp; Thornton, 2018).</a:t>
            </a:r>
          </a:p>
        </p:txBody>
      </p:sp>
      <p:sp>
        <p:nvSpPr>
          <p:cNvPr id="5" name="TextBox 4">
            <a:extLst>
              <a:ext uri="{FF2B5EF4-FFF2-40B4-BE49-F238E27FC236}">
                <a16:creationId xmlns:a16="http://schemas.microsoft.com/office/drawing/2014/main" id="{578D2148-62B2-5EFB-438C-0810B5EC76DC}"/>
              </a:ext>
            </a:extLst>
          </p:cNvPr>
          <p:cNvSpPr txBox="1"/>
          <p:nvPr/>
        </p:nvSpPr>
        <p:spPr>
          <a:xfrm>
            <a:off x="4068253" y="64210"/>
            <a:ext cx="7800879" cy="1631216"/>
          </a:xfrm>
          <a:prstGeom prst="rect">
            <a:avLst/>
          </a:prstGeom>
          <a:noFill/>
        </p:spPr>
        <p:txBody>
          <a:bodyPr wrap="square">
            <a:spAutoFit/>
          </a:bodyPr>
          <a:lstStyle/>
          <a:p>
            <a:pPr algn="l">
              <a:spcAft>
                <a:spcPts val="600"/>
              </a:spcAft>
            </a:pPr>
            <a:r>
              <a:rPr lang="en-US" b="1" i="0" dirty="0">
                <a:solidFill>
                  <a:srgbClr val="0D0D0D"/>
                </a:solidFill>
                <a:effectLst/>
                <a:highlight>
                  <a:srgbClr val="FFFFFF"/>
                </a:highlight>
                <a:latin typeface="Söhne"/>
              </a:rPr>
              <a:t>Cost-effectiveness</a:t>
            </a:r>
            <a:r>
              <a:rPr lang="en-US" b="0" i="0" dirty="0">
                <a:solidFill>
                  <a:srgbClr val="0D0D0D"/>
                </a:solidFill>
                <a:effectLst/>
                <a:highlight>
                  <a:srgbClr val="FFFFFF"/>
                </a:highlight>
                <a:latin typeface="Söhne"/>
              </a:rPr>
              <a:t>:</a:t>
            </a:r>
          </a:p>
          <a:p>
            <a:pPr algn="l">
              <a:spcAft>
                <a:spcPts val="600"/>
              </a:spcAft>
              <a:buFont typeface="Arial" panose="020B0604020202020204" pitchFamily="34" charset="0"/>
              <a:buChar char="•"/>
            </a:pPr>
            <a:r>
              <a:rPr lang="en-US" b="0" i="0" dirty="0">
                <a:solidFill>
                  <a:srgbClr val="0D0D0D"/>
                </a:solidFill>
                <a:effectLst/>
                <a:highlight>
                  <a:srgbClr val="FFFFFF"/>
                </a:highlight>
                <a:latin typeface="Söhne"/>
              </a:rPr>
              <a:t>E-learning solutions significantly reduce costs associated with traditional training methods, including travel expenses and printed materials (Rosenberg, 2001).</a:t>
            </a:r>
          </a:p>
          <a:p>
            <a:pPr algn="l">
              <a:spcAft>
                <a:spcPts val="600"/>
              </a:spcAft>
              <a:buFont typeface="Arial" panose="020B0604020202020204" pitchFamily="34" charset="0"/>
              <a:buChar char="•"/>
            </a:pPr>
            <a:r>
              <a:rPr lang="en-US" b="0" i="0" dirty="0">
                <a:solidFill>
                  <a:srgbClr val="0D0D0D"/>
                </a:solidFill>
                <a:effectLst/>
                <a:highlight>
                  <a:srgbClr val="FFFFFF"/>
                </a:highlight>
                <a:latin typeface="Söhne"/>
              </a:rPr>
              <a:t>Virtual classrooms and digital resources minimize expenditure while maximizing scalability and reach (Bates, 2015).</a:t>
            </a:r>
          </a:p>
        </p:txBody>
      </p:sp>
      <p:sp>
        <p:nvSpPr>
          <p:cNvPr id="7" name="TextBox 6">
            <a:extLst>
              <a:ext uri="{FF2B5EF4-FFF2-40B4-BE49-F238E27FC236}">
                <a16:creationId xmlns:a16="http://schemas.microsoft.com/office/drawing/2014/main" id="{09B35BDC-8DDB-F034-3281-FB7595C123FF}"/>
              </a:ext>
            </a:extLst>
          </p:cNvPr>
          <p:cNvSpPr txBox="1"/>
          <p:nvPr/>
        </p:nvSpPr>
        <p:spPr>
          <a:xfrm>
            <a:off x="4047970" y="4570270"/>
            <a:ext cx="8139458" cy="1631216"/>
          </a:xfrm>
          <a:prstGeom prst="rect">
            <a:avLst/>
          </a:prstGeom>
          <a:noFill/>
        </p:spPr>
        <p:txBody>
          <a:bodyPr wrap="square">
            <a:spAutoFit/>
          </a:bodyPr>
          <a:lstStyle/>
          <a:p>
            <a:pPr algn="l">
              <a:spcAft>
                <a:spcPts val="600"/>
              </a:spcAft>
            </a:pPr>
            <a:r>
              <a:rPr lang="en-GB" b="1" i="0" dirty="0">
                <a:solidFill>
                  <a:srgbClr val="0D0D0D"/>
                </a:solidFill>
                <a:effectLst/>
                <a:highlight>
                  <a:srgbClr val="FFFFFF"/>
                </a:highlight>
                <a:latin typeface="Söhne"/>
              </a:rPr>
              <a:t>Personalization and Customization</a:t>
            </a:r>
            <a:r>
              <a:rPr lang="en-GB" b="0" i="0" dirty="0">
                <a:solidFill>
                  <a:srgbClr val="0D0D0D"/>
                </a:solidFill>
                <a:effectLst/>
                <a:highlight>
                  <a:srgbClr val="FFFFFF"/>
                </a:highlight>
                <a:latin typeface="Söhne"/>
              </a:rPr>
              <a:t>:</a:t>
            </a:r>
          </a:p>
          <a:p>
            <a:pPr algn="l">
              <a:spcAft>
                <a:spcPts val="600"/>
              </a:spcAft>
              <a:buFont typeface="Arial" panose="020B0604020202020204" pitchFamily="34" charset="0"/>
              <a:buChar char="•"/>
            </a:pPr>
            <a:r>
              <a:rPr lang="en-GB" b="0" i="0" dirty="0">
                <a:solidFill>
                  <a:srgbClr val="0D0D0D"/>
                </a:solidFill>
                <a:effectLst/>
                <a:highlight>
                  <a:srgbClr val="FFFFFF"/>
                </a:highlight>
                <a:latin typeface="Söhne"/>
              </a:rPr>
              <a:t>Adaptive learning technologies tailor content delivery based on individual learner preferences and performance (Kernohan &amp; de los Arcos, 2014).</a:t>
            </a:r>
          </a:p>
          <a:p>
            <a:pPr algn="l">
              <a:spcAft>
                <a:spcPts val="600"/>
              </a:spcAft>
              <a:buFont typeface="Arial" panose="020B0604020202020204" pitchFamily="34" charset="0"/>
              <a:buChar char="•"/>
            </a:pPr>
            <a:r>
              <a:rPr lang="en-GB" b="0" i="0" dirty="0">
                <a:solidFill>
                  <a:srgbClr val="0D0D0D"/>
                </a:solidFill>
                <a:effectLst/>
                <a:highlight>
                  <a:srgbClr val="FFFFFF"/>
                </a:highlight>
                <a:latin typeface="Söhne"/>
              </a:rPr>
              <a:t>Personalized learning paths enhance engagement and knowledge retention, catering to diverse learning styles (</a:t>
            </a:r>
            <a:r>
              <a:rPr lang="en-GB" b="0" i="0" dirty="0" err="1">
                <a:solidFill>
                  <a:srgbClr val="0D0D0D"/>
                </a:solidFill>
                <a:effectLst/>
                <a:highlight>
                  <a:srgbClr val="FFFFFF"/>
                </a:highlight>
                <a:latin typeface="Söhne"/>
              </a:rPr>
              <a:t>Sitzmann</a:t>
            </a:r>
            <a:r>
              <a:rPr lang="en-GB" b="0" i="0" dirty="0">
                <a:solidFill>
                  <a:srgbClr val="0D0D0D"/>
                </a:solidFill>
                <a:effectLst/>
                <a:highlight>
                  <a:srgbClr val="FFFFFF"/>
                </a:highlight>
                <a:latin typeface="Söhne"/>
              </a:rPr>
              <a:t> &amp; Ely, 2011).</a:t>
            </a:r>
          </a:p>
        </p:txBody>
      </p:sp>
    </p:spTree>
    <p:extLst>
      <p:ext uri="{BB962C8B-B14F-4D97-AF65-F5344CB8AC3E}">
        <p14:creationId xmlns:p14="http://schemas.microsoft.com/office/powerpoint/2010/main" val="1070906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459FF6E-457C-3659-C8D4-9FE3A883BD53}"/>
              </a:ext>
            </a:extLst>
          </p:cNvPr>
          <p:cNvPicPr>
            <a:picLocks noChangeAspect="1"/>
          </p:cNvPicPr>
          <p:nvPr/>
        </p:nvPicPr>
        <p:blipFill rotWithShape="1">
          <a:blip r:embed="rId2">
            <a:alphaModFix amt="40000"/>
          </a:blip>
          <a:srcRect t="8537"/>
          <a:stretch/>
        </p:blipFill>
        <p:spPr>
          <a:xfrm>
            <a:off x="21" y="10"/>
            <a:ext cx="12191979" cy="6857990"/>
          </a:xfrm>
          <a:prstGeom prst="rect">
            <a:avLst/>
          </a:prstGeom>
        </p:spPr>
      </p:pic>
      <p:sp>
        <p:nvSpPr>
          <p:cNvPr id="7" name="TextBox 6">
            <a:extLst>
              <a:ext uri="{FF2B5EF4-FFF2-40B4-BE49-F238E27FC236}">
                <a16:creationId xmlns:a16="http://schemas.microsoft.com/office/drawing/2014/main" id="{D0E89490-422A-F458-16E3-448A1BFAC521}"/>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200" b="1" dirty="0">
                <a:solidFill>
                  <a:schemeClr val="bg1"/>
                </a:solidFill>
                <a:latin typeface="+mj-lt"/>
                <a:ea typeface="+mj-ea"/>
                <a:cs typeface="+mj-cs"/>
              </a:rPr>
              <a:t>Benefits of technology-based training programmed for employees</a:t>
            </a:r>
          </a:p>
        </p:txBody>
      </p:sp>
      <p:sp>
        <p:nvSpPr>
          <p:cNvPr id="1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Box 4">
            <a:extLst>
              <a:ext uri="{FF2B5EF4-FFF2-40B4-BE49-F238E27FC236}">
                <a16:creationId xmlns:a16="http://schemas.microsoft.com/office/drawing/2014/main" id="{AAB9B9FC-9C55-771B-0164-51F873202624}"/>
              </a:ext>
            </a:extLst>
          </p:cNvPr>
          <p:cNvGraphicFramePr/>
          <p:nvPr>
            <p:extLst>
              <p:ext uri="{D42A27DB-BD31-4B8C-83A1-F6EECF244321}">
                <p14:modId xmlns:p14="http://schemas.microsoft.com/office/powerpoint/2010/main" val="355008316"/>
              </p:ext>
            </p:extLst>
          </p:nvPr>
        </p:nvGraphicFramePr>
        <p:xfrm>
          <a:off x="838200" y="1398740"/>
          <a:ext cx="10515600" cy="4680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0696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5" name="Picture 14" descr="Drawings on colourful paper">
            <a:extLst>
              <a:ext uri="{FF2B5EF4-FFF2-40B4-BE49-F238E27FC236}">
                <a16:creationId xmlns:a16="http://schemas.microsoft.com/office/drawing/2014/main" id="{5BB7D692-134C-4769-25BE-86D1416E1F47}"/>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21" name="Freeform: Shape 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3" name="Freeform: Shape 2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5" name="Freeform: Shape 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id="{75A9BD06-D918-F466-B6E5-30520CA9ADE3}"/>
              </a:ext>
            </a:extLst>
          </p:cNvPr>
          <p:cNvSpPr txBox="1"/>
          <p:nvPr/>
        </p:nvSpPr>
        <p:spPr>
          <a:xfrm>
            <a:off x="7558391" y="806380"/>
            <a:ext cx="4438809" cy="270006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b="1" i="0" dirty="0">
                <a:effectLst/>
                <a:highlight>
                  <a:srgbClr val="FFFFFF"/>
                </a:highlight>
              </a:rPr>
              <a:t>Enhanced Engagement and Interactivity</a:t>
            </a:r>
            <a:r>
              <a:rPr lang="en-US" b="0" i="0" dirty="0">
                <a:effectLst/>
                <a:highlight>
                  <a:srgbClr val="FFFFFF"/>
                </a:highlight>
              </a:rPr>
              <a:t>:</a:t>
            </a:r>
          </a:p>
          <a:p>
            <a:pPr indent="-228600">
              <a:lnSpc>
                <a:spcPct val="90000"/>
              </a:lnSpc>
              <a:spcAft>
                <a:spcPts val="600"/>
              </a:spcAft>
              <a:buFont typeface="Arial" panose="020B0604020202020204" pitchFamily="34" charset="0"/>
              <a:buChar char="•"/>
            </a:pPr>
            <a:r>
              <a:rPr lang="en-US" b="0" i="0" dirty="0">
                <a:effectLst/>
                <a:highlight>
                  <a:srgbClr val="FFFFFF"/>
                </a:highlight>
              </a:rPr>
              <a:t>Interactive multimedia elements such as videos, simulations, and gamification techniques make training more engaging and enjoyable for employees, leading to deeper comprehension and retention (Mayer, 2005).</a:t>
            </a:r>
          </a:p>
          <a:p>
            <a:pPr indent="-228600">
              <a:lnSpc>
                <a:spcPct val="90000"/>
              </a:lnSpc>
              <a:spcAft>
                <a:spcPts val="600"/>
              </a:spcAft>
              <a:buFont typeface="Arial" panose="020B0604020202020204" pitchFamily="34" charset="0"/>
              <a:buChar char="•"/>
            </a:pPr>
            <a:endParaRPr lang="en-US" b="0" i="0" dirty="0">
              <a:effectLst/>
              <a:highlight>
                <a:srgbClr val="FFFFFF"/>
              </a:highlight>
            </a:endParaRPr>
          </a:p>
          <a:p>
            <a:pPr indent="-228600">
              <a:lnSpc>
                <a:spcPct val="90000"/>
              </a:lnSpc>
              <a:spcAft>
                <a:spcPts val="600"/>
              </a:spcAft>
              <a:buFont typeface="Arial" panose="020B0604020202020204" pitchFamily="34" charset="0"/>
              <a:buChar char="•"/>
            </a:pPr>
            <a:r>
              <a:rPr lang="en-US" b="0" i="0" dirty="0">
                <a:effectLst/>
                <a:highlight>
                  <a:srgbClr val="FFFFFF"/>
                </a:highlight>
              </a:rPr>
              <a:t>Example: Google's "GROW" program incorporates gamified learning experiences, enabling employees to earn badges and rewards as they progress through various training modules, fostering a sense of achievement and motivation (Google, n.d.).</a:t>
            </a:r>
          </a:p>
        </p:txBody>
      </p:sp>
      <p:sp>
        <p:nvSpPr>
          <p:cNvPr id="5" name="TextBox 4">
            <a:extLst>
              <a:ext uri="{FF2B5EF4-FFF2-40B4-BE49-F238E27FC236}">
                <a16:creationId xmlns:a16="http://schemas.microsoft.com/office/drawing/2014/main" id="{E9366B3F-11FE-FD25-4C6B-90F31AB94276}"/>
              </a:ext>
            </a:extLst>
          </p:cNvPr>
          <p:cNvSpPr txBox="1"/>
          <p:nvPr/>
        </p:nvSpPr>
        <p:spPr>
          <a:xfrm>
            <a:off x="327322" y="1473605"/>
            <a:ext cx="6681249" cy="3400931"/>
          </a:xfrm>
          <a:prstGeom prst="rect">
            <a:avLst/>
          </a:prstGeom>
          <a:noFill/>
        </p:spPr>
        <p:txBody>
          <a:bodyPr wrap="square">
            <a:spAutoFit/>
          </a:bodyPr>
          <a:lstStyle/>
          <a:p>
            <a:pPr algn="l">
              <a:spcAft>
                <a:spcPts val="600"/>
              </a:spcAft>
            </a:pPr>
            <a:r>
              <a:rPr lang="en-GB" sz="2000" b="1" i="0" dirty="0">
                <a:solidFill>
                  <a:srgbClr val="0D0D0D"/>
                </a:solidFill>
                <a:effectLst/>
                <a:highlight>
                  <a:srgbClr val="FFFFFF"/>
                </a:highlight>
                <a:latin typeface="Söhne"/>
              </a:rPr>
              <a:t>Personalized Learning Experiences</a:t>
            </a:r>
            <a:r>
              <a:rPr lang="en-GB" sz="2000" b="0" i="0" dirty="0">
                <a:solidFill>
                  <a:srgbClr val="0D0D0D"/>
                </a:solidFill>
                <a:effectLst/>
                <a:highlight>
                  <a:srgbClr val="FFFFFF"/>
                </a:highlight>
                <a:latin typeface="Söhne"/>
              </a:rPr>
              <a:t>:</a:t>
            </a:r>
          </a:p>
          <a:p>
            <a:pPr algn="l">
              <a:spcAft>
                <a:spcPts val="600"/>
              </a:spcAft>
              <a:buFont typeface="Arial" panose="020B0604020202020204" pitchFamily="34" charset="0"/>
              <a:buChar char="•"/>
            </a:pPr>
            <a:r>
              <a:rPr lang="en-GB" sz="2000" b="0" i="0" dirty="0">
                <a:solidFill>
                  <a:srgbClr val="0D0D0D"/>
                </a:solidFill>
                <a:effectLst/>
                <a:highlight>
                  <a:srgbClr val="FFFFFF"/>
                </a:highlight>
                <a:latin typeface="Söhne"/>
              </a:rPr>
              <a:t>Adaptive learning technologies analyse employee performance data to deliver personalized learning paths tailored to individual needs and skill levels, maximizing learning effectiveness (Kernohan &amp; de los Arcos, 2014).</a:t>
            </a:r>
          </a:p>
          <a:p>
            <a:pPr algn="l">
              <a:spcAft>
                <a:spcPts val="600"/>
              </a:spcAft>
              <a:buFont typeface="Arial" panose="020B0604020202020204" pitchFamily="34" charset="0"/>
              <a:buChar char="•"/>
            </a:pPr>
            <a:endParaRPr lang="en-GB" sz="2000" b="0" i="0" dirty="0">
              <a:solidFill>
                <a:srgbClr val="0D0D0D"/>
              </a:solidFill>
              <a:effectLst/>
              <a:highlight>
                <a:srgbClr val="FFFFFF"/>
              </a:highlight>
              <a:latin typeface="Söhne"/>
            </a:endParaRPr>
          </a:p>
          <a:p>
            <a:pPr algn="l">
              <a:spcAft>
                <a:spcPts val="600"/>
              </a:spcAft>
              <a:buFont typeface="Arial" panose="020B0604020202020204" pitchFamily="34" charset="0"/>
              <a:buChar char="•"/>
            </a:pPr>
            <a:r>
              <a:rPr lang="en-GB" sz="2000" b="0" i="0" dirty="0">
                <a:solidFill>
                  <a:srgbClr val="0D0D0D"/>
                </a:solidFill>
                <a:effectLst/>
                <a:highlight>
                  <a:srgbClr val="FFFFFF"/>
                </a:highlight>
                <a:latin typeface="Söhne"/>
              </a:rPr>
              <a:t>Example: Adobe's "Learning Hub" utilizes machine learning algorithms to recommend relevant training modules based on employees' past learning activities, ensuring personalized development journeys (Adobe, n.d.).</a:t>
            </a:r>
          </a:p>
        </p:txBody>
      </p:sp>
    </p:spTree>
    <p:extLst>
      <p:ext uri="{BB962C8B-B14F-4D97-AF65-F5344CB8AC3E}">
        <p14:creationId xmlns:p14="http://schemas.microsoft.com/office/powerpoint/2010/main" val="4256045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B384E6F-7FC0-54A6-0F47-FAB58C4DFFCA}"/>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100" b="1" kern="1200">
                <a:solidFill>
                  <a:srgbClr val="FFFFFF"/>
                </a:solidFill>
                <a:latin typeface="+mj-lt"/>
                <a:ea typeface="+mj-ea"/>
                <a:cs typeface="+mj-cs"/>
              </a:rPr>
              <a:t>Benefits of technology-based training programmes for employers </a:t>
            </a:r>
          </a:p>
        </p:txBody>
      </p:sp>
      <p:sp>
        <p:nvSpPr>
          <p:cNvPr id="3" name="TextBox 2">
            <a:extLst>
              <a:ext uri="{FF2B5EF4-FFF2-40B4-BE49-F238E27FC236}">
                <a16:creationId xmlns:a16="http://schemas.microsoft.com/office/drawing/2014/main" id="{DE3496ED-52BE-408B-0239-0AC0DB434C26}"/>
              </a:ext>
            </a:extLst>
          </p:cNvPr>
          <p:cNvSpPr txBox="1"/>
          <p:nvPr/>
        </p:nvSpPr>
        <p:spPr>
          <a:xfrm>
            <a:off x="4776788" y="642938"/>
            <a:ext cx="6780213" cy="2068513"/>
          </a:xfrm>
          <a:prstGeom prst="rect">
            <a:avLst/>
          </a:prstGeom>
        </p:spPr>
        <p:txBody>
          <a:bodyPr vert="horz" wrap="square" lIns="91440" tIns="45720" rIns="91440" bIns="45720" rtlCol="0" anchor="t">
            <a:normAutofit/>
          </a:bodyPr>
          <a:lstStyle/>
          <a:p>
            <a:pPr>
              <a:lnSpc>
                <a:spcPct val="90000"/>
              </a:lnSpc>
              <a:spcAft>
                <a:spcPts val="600"/>
              </a:spcAft>
            </a:pPr>
            <a:r>
              <a:rPr lang="en-US" sz="2200" b="0" i="0">
                <a:effectLst/>
                <a:highlight>
                  <a:srgbClr val="FFFFFF"/>
                </a:highlight>
              </a:rPr>
              <a:t>Technology-based training programs offer significant benefits for employers, ranging from cost-effectiveness to improved employee performance and organizational growth. Here's an analysis of these benefits supported by examples from four different organizations:</a:t>
            </a:r>
            <a:endParaRPr lang="en-US" sz="2200"/>
          </a:p>
        </p:txBody>
      </p:sp>
      <p:sp>
        <p:nvSpPr>
          <p:cNvPr id="7" name="TextBox 6">
            <a:extLst>
              <a:ext uri="{FF2B5EF4-FFF2-40B4-BE49-F238E27FC236}">
                <a16:creationId xmlns:a16="http://schemas.microsoft.com/office/drawing/2014/main" id="{985C74EE-2114-38AC-431E-A70BF93D0267}"/>
              </a:ext>
            </a:extLst>
          </p:cNvPr>
          <p:cNvSpPr txBox="1"/>
          <p:nvPr/>
        </p:nvSpPr>
        <p:spPr>
          <a:xfrm>
            <a:off x="4776788" y="2779713"/>
            <a:ext cx="6780213" cy="3430588"/>
          </a:xfrm>
          <a:prstGeom prst="rect">
            <a:avLst/>
          </a:prstGeom>
          <a:noFill/>
        </p:spPr>
        <p:txBody>
          <a:bodyPr wrap="square" anchor="t">
            <a:normAutofit/>
          </a:bodyPr>
          <a:lstStyle/>
          <a:p>
            <a:pPr algn="l">
              <a:lnSpc>
                <a:spcPct val="90000"/>
              </a:lnSpc>
              <a:spcAft>
                <a:spcPts val="600"/>
              </a:spcAft>
            </a:pPr>
            <a:r>
              <a:rPr lang="en-US" sz="2200" b="1" i="0">
                <a:solidFill>
                  <a:srgbClr val="0D0D0D"/>
                </a:solidFill>
                <a:effectLst/>
                <a:highlight>
                  <a:srgbClr val="FFFFFF"/>
                </a:highlight>
                <a:latin typeface="Söhne"/>
              </a:rPr>
              <a:t>Cost-effectiveness</a:t>
            </a:r>
            <a:r>
              <a:rPr lang="en-US" sz="2200" b="0" i="0">
                <a:solidFill>
                  <a:srgbClr val="0D0D0D"/>
                </a:solidFill>
                <a:effectLst/>
                <a:highlight>
                  <a:srgbClr val="FFFFFF"/>
                </a:highlight>
                <a:latin typeface="Söhne"/>
              </a:rPr>
              <a:t>:</a:t>
            </a:r>
          </a:p>
          <a:p>
            <a:pPr algn="l">
              <a:lnSpc>
                <a:spcPct val="90000"/>
              </a:lnSpc>
              <a:spcAft>
                <a:spcPts val="600"/>
              </a:spcAft>
              <a:buFont typeface="Arial" panose="020B0604020202020204" pitchFamily="34" charset="0"/>
              <a:buChar char="•"/>
            </a:pPr>
            <a:r>
              <a:rPr lang="en-US" sz="2200" b="0" i="0">
                <a:solidFill>
                  <a:srgbClr val="0D0D0D"/>
                </a:solidFill>
                <a:effectLst/>
                <a:highlight>
                  <a:srgbClr val="FFFFFF"/>
                </a:highlight>
                <a:latin typeface="Söhne"/>
              </a:rPr>
              <a:t>Technology-based training programs often eliminate the need for costly in-person training sessions, reducing expenses associated with venue rentals, travel, and printed materials (Rosenberg, 2001).</a:t>
            </a:r>
          </a:p>
          <a:p>
            <a:pPr algn="l">
              <a:lnSpc>
                <a:spcPct val="90000"/>
              </a:lnSpc>
              <a:spcAft>
                <a:spcPts val="600"/>
              </a:spcAft>
            </a:pPr>
            <a:endParaRPr lang="en-US" sz="2200" b="0" i="0">
              <a:solidFill>
                <a:srgbClr val="0D0D0D"/>
              </a:solidFill>
              <a:effectLst/>
              <a:highlight>
                <a:srgbClr val="FFFFFF"/>
              </a:highlight>
              <a:latin typeface="Söhne"/>
            </a:endParaRPr>
          </a:p>
          <a:p>
            <a:pPr algn="l">
              <a:lnSpc>
                <a:spcPct val="90000"/>
              </a:lnSpc>
              <a:spcAft>
                <a:spcPts val="600"/>
              </a:spcAft>
              <a:buFont typeface="Arial" panose="020B0604020202020204" pitchFamily="34" charset="0"/>
              <a:buChar char="•"/>
            </a:pPr>
            <a:r>
              <a:rPr lang="en-US" sz="2200" b="0" i="0">
                <a:solidFill>
                  <a:srgbClr val="0D0D0D"/>
                </a:solidFill>
                <a:effectLst/>
                <a:highlight>
                  <a:srgbClr val="FFFFFF"/>
                </a:highlight>
                <a:latin typeface="Söhne"/>
              </a:rPr>
              <a:t>Example: Cisco's "Virtual Classroom" platform allows employees to participate in interactive training sessions remotely, minimizing the costs traditionally associated with on-site training programs (Cisco, n.d.).</a:t>
            </a:r>
          </a:p>
        </p:txBody>
      </p:sp>
    </p:spTree>
    <p:extLst>
      <p:ext uri="{BB962C8B-B14F-4D97-AF65-F5344CB8AC3E}">
        <p14:creationId xmlns:p14="http://schemas.microsoft.com/office/powerpoint/2010/main" val="1823177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8856B52D-EB26-E2AA-833C-5AF2E3D1CB93}"/>
              </a:ext>
            </a:extLst>
          </p:cNvPr>
          <p:cNvPicPr>
            <a:picLocks noChangeAspect="1"/>
          </p:cNvPicPr>
          <p:nvPr/>
        </p:nvPicPr>
        <p:blipFill rotWithShape="1">
          <a:blip r:embed="rId2"/>
          <a:srcRect l="44796" r="538"/>
          <a:stretch/>
        </p:blipFill>
        <p:spPr>
          <a:xfrm>
            <a:off x="-1" y="-2"/>
            <a:ext cx="6096001" cy="6858002"/>
          </a:xfrm>
          <a:prstGeom prst="rect">
            <a:avLst/>
          </a:prstGeom>
        </p:spPr>
      </p:pic>
      <p:sp>
        <p:nvSpPr>
          <p:cNvPr id="3" name="TextBox 2">
            <a:extLst>
              <a:ext uri="{FF2B5EF4-FFF2-40B4-BE49-F238E27FC236}">
                <a16:creationId xmlns:a16="http://schemas.microsoft.com/office/drawing/2014/main" id="{5FEFDBC7-A50F-CF8F-7098-5FA3A1EBDF50}"/>
              </a:ext>
            </a:extLst>
          </p:cNvPr>
          <p:cNvSpPr txBox="1"/>
          <p:nvPr/>
        </p:nvSpPr>
        <p:spPr>
          <a:xfrm>
            <a:off x="6096000" y="1283470"/>
            <a:ext cx="5320414" cy="376983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i="0" dirty="0">
                <a:effectLst/>
                <a:highlight>
                  <a:srgbClr val="FFFFFF"/>
                </a:highlight>
              </a:rPr>
              <a:t>Scalability and Reach</a:t>
            </a:r>
            <a:r>
              <a:rPr lang="en-US" sz="1700" b="0" i="0" dirty="0">
                <a:effectLst/>
                <a:highlight>
                  <a:srgbClr val="FFFFFF"/>
                </a:highlight>
              </a:rPr>
              <a:t>:</a:t>
            </a:r>
          </a:p>
          <a:p>
            <a:pPr indent="-228600">
              <a:lnSpc>
                <a:spcPct val="90000"/>
              </a:lnSpc>
              <a:spcAft>
                <a:spcPts val="600"/>
              </a:spcAft>
              <a:buFont typeface="Arial" panose="020B0604020202020204" pitchFamily="34" charset="0"/>
              <a:buChar char="•"/>
            </a:pPr>
            <a:r>
              <a:rPr lang="en-US" sz="1700" b="0" i="0" dirty="0">
                <a:effectLst/>
                <a:highlight>
                  <a:srgbClr val="FFFFFF"/>
                </a:highlight>
              </a:rPr>
              <a:t>Technology enables employers to deliver training to a large number of employees simultaneously, regardless of geographical locations, enhancing scalability and reach (Bates, 2015).</a:t>
            </a:r>
            <a:endParaRPr lang="en-US" sz="1700" dirty="0">
              <a:highlight>
                <a:srgbClr val="FFFFFF"/>
              </a:highlight>
            </a:endParaRPr>
          </a:p>
          <a:p>
            <a:pPr indent="-228600">
              <a:lnSpc>
                <a:spcPct val="90000"/>
              </a:lnSpc>
              <a:spcAft>
                <a:spcPts val="600"/>
              </a:spcAft>
              <a:buFont typeface="Arial" panose="020B0604020202020204" pitchFamily="34" charset="0"/>
              <a:buChar char="•"/>
            </a:pPr>
            <a:endParaRPr lang="en-US" sz="1700" b="0" i="0" dirty="0">
              <a:effectLst/>
              <a:highlight>
                <a:srgbClr val="FFFFFF"/>
              </a:highlight>
            </a:endParaRPr>
          </a:p>
          <a:p>
            <a:pPr indent="-228600">
              <a:lnSpc>
                <a:spcPct val="90000"/>
              </a:lnSpc>
              <a:spcAft>
                <a:spcPts val="600"/>
              </a:spcAft>
              <a:buFont typeface="Arial" panose="020B0604020202020204" pitchFamily="34" charset="0"/>
              <a:buChar char="•"/>
            </a:pPr>
            <a:r>
              <a:rPr lang="en-US" sz="1700" b="0" i="0" dirty="0">
                <a:effectLst/>
                <a:highlight>
                  <a:srgbClr val="FFFFFF"/>
                </a:highlight>
              </a:rPr>
              <a:t>Example: Walmart's "Academies" leverage technology to provide consistent training experiences across its global workforce, reaching thousands of employees in various locations (Walmart, n.d.).</a:t>
            </a:r>
          </a:p>
        </p:txBody>
      </p:sp>
    </p:spTree>
    <p:extLst>
      <p:ext uri="{BB962C8B-B14F-4D97-AF65-F5344CB8AC3E}">
        <p14:creationId xmlns:p14="http://schemas.microsoft.com/office/powerpoint/2010/main" val="123312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descr="White bulbs with a yellow one standing out">
            <a:extLst>
              <a:ext uri="{FF2B5EF4-FFF2-40B4-BE49-F238E27FC236}">
                <a16:creationId xmlns:a16="http://schemas.microsoft.com/office/drawing/2014/main" id="{18D48978-E74F-7BC9-6457-C47F9AE0EB19}"/>
              </a:ext>
            </a:extLst>
          </p:cNvPr>
          <p:cNvPicPr>
            <a:picLocks noChangeAspect="1"/>
          </p:cNvPicPr>
          <p:nvPr/>
        </p:nvPicPr>
        <p:blipFill rotWithShape="1">
          <a:blip r:embed="rId2"/>
          <a:srcRect l="6099" r="21969" b="-1"/>
          <a:stretch/>
        </p:blipFill>
        <p:spPr>
          <a:xfrm>
            <a:off x="21" y="10"/>
            <a:ext cx="5976574" cy="6857990"/>
          </a:xfrm>
          <a:prstGeom prst="rect">
            <a:avLst/>
          </a:prstGeom>
        </p:spPr>
      </p:pic>
      <p:sp>
        <p:nvSpPr>
          <p:cNvPr id="28" name="Rectangle 2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2" name="Rectangle 3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93B0CDA9-6EBC-9537-4EFA-38206B992A3E}"/>
              </a:ext>
            </a:extLst>
          </p:cNvPr>
          <p:cNvSpPr txBox="1"/>
          <p:nvPr/>
        </p:nvSpPr>
        <p:spPr>
          <a:xfrm>
            <a:off x="6215407" y="1703223"/>
            <a:ext cx="5856618" cy="344783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b="1" i="0" dirty="0">
                <a:effectLst/>
                <a:highlight>
                  <a:srgbClr val="FFFFFF"/>
                </a:highlight>
              </a:rPr>
              <a:t>Data-driven Insights and Decision-making</a:t>
            </a:r>
            <a:r>
              <a:rPr lang="en-US" b="0" i="0" dirty="0">
                <a:effectLst/>
                <a:highlight>
                  <a:srgbClr val="FFFFFF"/>
                </a:highlight>
              </a:rPr>
              <a:t>:</a:t>
            </a:r>
          </a:p>
          <a:p>
            <a:pPr indent="-228600">
              <a:lnSpc>
                <a:spcPct val="90000"/>
              </a:lnSpc>
              <a:spcAft>
                <a:spcPts val="600"/>
              </a:spcAft>
              <a:buFont typeface="Arial" panose="020B0604020202020204" pitchFamily="34" charset="0"/>
              <a:buChar char="•"/>
            </a:pPr>
            <a:r>
              <a:rPr lang="en-US" b="0" i="0" dirty="0">
                <a:effectLst/>
                <a:highlight>
                  <a:srgbClr val="FFFFFF"/>
                </a:highlight>
              </a:rPr>
              <a:t>Technology enables employers to gather valuable data insights on employee learning outcomes and training effectiveness, facilitating data-driven decision-making for future training initiatives (Siemens &amp; Long, 2011).</a:t>
            </a:r>
          </a:p>
          <a:p>
            <a:pPr indent="-228600">
              <a:lnSpc>
                <a:spcPct val="90000"/>
              </a:lnSpc>
              <a:spcAft>
                <a:spcPts val="600"/>
              </a:spcAft>
              <a:buFont typeface="Arial" panose="020B0604020202020204" pitchFamily="34" charset="0"/>
              <a:buChar char="•"/>
            </a:pPr>
            <a:endParaRPr lang="en-US" b="0" i="0" dirty="0">
              <a:effectLst/>
              <a:highlight>
                <a:srgbClr val="FFFFFF"/>
              </a:highlight>
            </a:endParaRPr>
          </a:p>
          <a:p>
            <a:pPr indent="-228600">
              <a:lnSpc>
                <a:spcPct val="90000"/>
              </a:lnSpc>
              <a:spcAft>
                <a:spcPts val="600"/>
              </a:spcAft>
              <a:buFont typeface="Arial" panose="020B0604020202020204" pitchFamily="34" charset="0"/>
              <a:buChar char="•"/>
            </a:pPr>
            <a:r>
              <a:rPr lang="en-US" b="0" i="0" dirty="0">
                <a:effectLst/>
                <a:highlight>
                  <a:srgbClr val="FFFFFF"/>
                </a:highlight>
              </a:rPr>
              <a:t>Example: General Electric (GE) utilizes learning analytics to track employee progress and identify areas for improvement, informing the development of targeted training interventions to address specific skill gaps (GE, n.d.).</a:t>
            </a:r>
          </a:p>
        </p:txBody>
      </p:sp>
      <p:sp>
        <p:nvSpPr>
          <p:cNvPr id="3" name="TextBox 2">
            <a:extLst>
              <a:ext uri="{FF2B5EF4-FFF2-40B4-BE49-F238E27FC236}">
                <a16:creationId xmlns:a16="http://schemas.microsoft.com/office/drawing/2014/main" id="{FD412857-D059-FD48-B371-C64558367F2D}"/>
              </a:ext>
            </a:extLst>
          </p:cNvPr>
          <p:cNvSpPr txBox="1"/>
          <p:nvPr/>
        </p:nvSpPr>
        <p:spPr>
          <a:xfrm>
            <a:off x="642938" y="3632200"/>
            <a:ext cx="10904538" cy="2581275"/>
          </a:xfrm>
          <a:prstGeom prst="rect">
            <a:avLst/>
          </a:prstGeom>
        </p:spPr>
        <p:txBody>
          <a:bodyPr vert="horz" wrap="square"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000" b="0" i="0" dirty="0">
              <a:effectLst/>
              <a:highlight>
                <a:srgbClr val="FFFFFF"/>
              </a:highlight>
            </a:endParaRPr>
          </a:p>
        </p:txBody>
      </p:sp>
    </p:spTree>
    <p:extLst>
      <p:ext uri="{BB962C8B-B14F-4D97-AF65-F5344CB8AC3E}">
        <p14:creationId xmlns:p14="http://schemas.microsoft.com/office/powerpoint/2010/main" val="2878461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16838C3-0703-63D8-FE35-32816B42E0E7}"/>
              </a:ext>
            </a:extLst>
          </p:cNvPr>
          <p:cNvPicPr>
            <a:picLocks noChangeAspect="1"/>
          </p:cNvPicPr>
          <p:nvPr/>
        </p:nvPicPr>
        <p:blipFill rotWithShape="1">
          <a:blip r:embed="rId2">
            <a:duotone>
              <a:prstClr val="black"/>
              <a:schemeClr val="tx2">
                <a:tint val="45000"/>
                <a:satMod val="400000"/>
              </a:schemeClr>
            </a:duotone>
            <a:alphaModFix amt="25000"/>
          </a:blip>
          <a:srcRect t="15413"/>
          <a:stretch/>
        </p:blipFill>
        <p:spPr>
          <a:xfrm>
            <a:off x="20" y="10"/>
            <a:ext cx="12191980" cy="6857990"/>
          </a:xfrm>
          <a:prstGeom prst="rect">
            <a:avLst/>
          </a:prstGeom>
        </p:spPr>
      </p:pic>
      <p:graphicFrame>
        <p:nvGraphicFramePr>
          <p:cNvPr id="5" name="TextBox 2">
            <a:extLst>
              <a:ext uri="{FF2B5EF4-FFF2-40B4-BE49-F238E27FC236}">
                <a16:creationId xmlns:a16="http://schemas.microsoft.com/office/drawing/2014/main" id="{1ECFD8BA-5433-41DF-EA7B-9D17F51C36DD}"/>
              </a:ext>
            </a:extLst>
          </p:cNvPr>
          <p:cNvGraphicFramePr/>
          <p:nvPr>
            <p:extLst>
              <p:ext uri="{D42A27DB-BD31-4B8C-83A1-F6EECF244321}">
                <p14:modId xmlns:p14="http://schemas.microsoft.com/office/powerpoint/2010/main" val="11711078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916906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B99215CE-2E3D-B174-B67C-FDEA54235A30}"/>
              </a:ext>
            </a:extLst>
          </p:cNvPr>
          <p:cNvSpPr txBox="1"/>
          <p:nvPr/>
        </p:nvSpPr>
        <p:spPr>
          <a:xfrm>
            <a:off x="305150" y="1506670"/>
            <a:ext cx="9480875" cy="2973122"/>
          </a:xfrm>
          <a:prstGeom prst="rect">
            <a:avLst/>
          </a:prstGeom>
          <a:noFill/>
        </p:spPr>
        <p:txBody>
          <a:bodyPr wrap="square">
            <a:spAutoFit/>
          </a:bodyPr>
          <a:lstStyle/>
          <a:p>
            <a:pPr defTabSz="1188720">
              <a:spcAft>
                <a:spcPts val="600"/>
              </a:spcAft>
            </a:pPr>
            <a:br>
              <a:rPr lang="en-US" sz="2340" kern="1200" dirty="0">
                <a:solidFill>
                  <a:schemeClr val="tx1"/>
                </a:solidFill>
                <a:latin typeface="+mn-lt"/>
                <a:ea typeface="+mn-ea"/>
                <a:cs typeface="+mn-cs"/>
              </a:rPr>
            </a:br>
            <a:r>
              <a:rPr lang="en-US" sz="2340" kern="1200" dirty="0">
                <a:solidFill>
                  <a:srgbClr val="0D0D0D"/>
                </a:solidFill>
                <a:highlight>
                  <a:srgbClr val="FFFFFF"/>
                </a:highlight>
                <a:latin typeface="Söhne"/>
                <a:ea typeface="+mn-ea"/>
                <a:cs typeface="+mn-cs"/>
              </a:rPr>
              <a:t>In conclusion, technology-based training programs offer significant advantages for both employees and employers alike. These programs are not only cost-effective but also scalable, reaching a wider audience without the constraints of time or location. Through interactive and personalized learning experiences, employees are equipped with the necessary skills and knowledge to enhance their performance and productivity within the organization. </a:t>
            </a:r>
            <a:endParaRPr lang="en-GB" dirty="0"/>
          </a:p>
        </p:txBody>
      </p:sp>
      <p:sp>
        <p:nvSpPr>
          <p:cNvPr id="4" name="TextBox 3">
            <a:extLst>
              <a:ext uri="{FF2B5EF4-FFF2-40B4-BE49-F238E27FC236}">
                <a16:creationId xmlns:a16="http://schemas.microsoft.com/office/drawing/2014/main" id="{B018394F-460F-D2D0-780A-DDBF27753840}"/>
              </a:ext>
            </a:extLst>
          </p:cNvPr>
          <p:cNvSpPr txBox="1"/>
          <p:nvPr/>
        </p:nvSpPr>
        <p:spPr>
          <a:xfrm>
            <a:off x="1684014" y="228600"/>
            <a:ext cx="3566517" cy="492443"/>
          </a:xfrm>
          <a:prstGeom prst="rect">
            <a:avLst/>
          </a:prstGeom>
          <a:noFill/>
        </p:spPr>
        <p:txBody>
          <a:bodyPr wrap="square" rtlCol="0">
            <a:spAutoFit/>
          </a:bodyPr>
          <a:lstStyle/>
          <a:p>
            <a:pPr defTabSz="1188720">
              <a:spcAft>
                <a:spcPts val="600"/>
              </a:spcAft>
            </a:pPr>
            <a:r>
              <a:rPr lang="en-US" sz="2600" b="1" kern="1200">
                <a:solidFill>
                  <a:schemeClr val="tx1"/>
                </a:solidFill>
                <a:latin typeface="+mn-lt"/>
                <a:ea typeface="+mn-ea"/>
                <a:cs typeface="+mn-cs"/>
              </a:rPr>
              <a:t>Conclusion</a:t>
            </a:r>
            <a:r>
              <a:rPr lang="en-US" sz="2340" b="1" kern="1200">
                <a:solidFill>
                  <a:schemeClr val="tx1"/>
                </a:solidFill>
                <a:latin typeface="+mn-lt"/>
                <a:ea typeface="+mn-ea"/>
                <a:cs typeface="+mn-cs"/>
              </a:rPr>
              <a:t> </a:t>
            </a:r>
            <a:endParaRPr lang="en-GB" b="1"/>
          </a:p>
        </p:txBody>
      </p:sp>
    </p:spTree>
    <p:extLst>
      <p:ext uri="{BB962C8B-B14F-4D97-AF65-F5344CB8AC3E}">
        <p14:creationId xmlns:p14="http://schemas.microsoft.com/office/powerpoint/2010/main" val="984325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07F49F-3811-5822-C1CA-9A598D894A71}"/>
              </a:ext>
            </a:extLst>
          </p:cNvPr>
          <p:cNvSpPr txBox="1"/>
          <p:nvPr/>
        </p:nvSpPr>
        <p:spPr>
          <a:xfrm>
            <a:off x="641023" y="546755"/>
            <a:ext cx="3921550" cy="400110"/>
          </a:xfrm>
          <a:prstGeom prst="rect">
            <a:avLst/>
          </a:prstGeom>
          <a:noFill/>
        </p:spPr>
        <p:txBody>
          <a:bodyPr wrap="square" rtlCol="0">
            <a:spAutoFit/>
          </a:bodyPr>
          <a:lstStyle/>
          <a:p>
            <a:r>
              <a:rPr lang="en-US" sz="2000" dirty="0"/>
              <a:t>References</a:t>
            </a:r>
            <a:r>
              <a:rPr lang="en-US" dirty="0"/>
              <a:t> </a:t>
            </a:r>
            <a:endParaRPr lang="en-GB" dirty="0"/>
          </a:p>
        </p:txBody>
      </p:sp>
      <p:sp>
        <p:nvSpPr>
          <p:cNvPr id="4" name="TextBox 3">
            <a:extLst>
              <a:ext uri="{FF2B5EF4-FFF2-40B4-BE49-F238E27FC236}">
                <a16:creationId xmlns:a16="http://schemas.microsoft.com/office/drawing/2014/main" id="{57FB7DC0-92A1-B2C1-E4D6-0695732D5D9C}"/>
              </a:ext>
            </a:extLst>
          </p:cNvPr>
          <p:cNvSpPr txBox="1"/>
          <p:nvPr/>
        </p:nvSpPr>
        <p:spPr>
          <a:xfrm>
            <a:off x="200320" y="1244586"/>
            <a:ext cx="11639746" cy="646331"/>
          </a:xfrm>
          <a:prstGeom prst="rect">
            <a:avLst/>
          </a:prstGeom>
          <a:noFill/>
        </p:spPr>
        <p:txBody>
          <a:bodyPr wrap="square">
            <a:spAutoFit/>
          </a:bodyPr>
          <a:lstStyle/>
          <a:p>
            <a:r>
              <a:rPr lang="en-US" b="0" i="0" dirty="0">
                <a:solidFill>
                  <a:srgbClr val="0D0D0D"/>
                </a:solidFill>
                <a:effectLst/>
                <a:highlight>
                  <a:srgbClr val="FFFFFF"/>
                </a:highlight>
                <a:latin typeface="Söhne"/>
              </a:rPr>
              <a:t>Ally, M. (2004). Foundations of educational theory for online learning. In T. Anderson &amp; F. </a:t>
            </a:r>
            <a:r>
              <a:rPr lang="en-US" b="0" i="0" dirty="0" err="1">
                <a:solidFill>
                  <a:srgbClr val="0D0D0D"/>
                </a:solidFill>
                <a:effectLst/>
                <a:highlight>
                  <a:srgbClr val="FFFFFF"/>
                </a:highlight>
                <a:latin typeface="Söhne"/>
              </a:rPr>
              <a:t>Elloumi</a:t>
            </a:r>
            <a:r>
              <a:rPr lang="en-US" b="0" i="0" dirty="0">
                <a:solidFill>
                  <a:srgbClr val="0D0D0D"/>
                </a:solidFill>
                <a:effectLst/>
                <a:highlight>
                  <a:srgbClr val="FFFFFF"/>
                </a:highlight>
                <a:latin typeface="Söhne"/>
              </a:rPr>
              <a:t> (Eds.), Theory and Practice of Online Learning.</a:t>
            </a:r>
            <a:endParaRPr lang="en-GB" dirty="0"/>
          </a:p>
        </p:txBody>
      </p:sp>
      <p:sp>
        <p:nvSpPr>
          <p:cNvPr id="6" name="TextBox 5">
            <a:extLst>
              <a:ext uri="{FF2B5EF4-FFF2-40B4-BE49-F238E27FC236}">
                <a16:creationId xmlns:a16="http://schemas.microsoft.com/office/drawing/2014/main" id="{CCB8D40A-D630-3CD2-E838-5A2A62C8579F}"/>
              </a:ext>
            </a:extLst>
          </p:cNvPr>
          <p:cNvSpPr txBox="1"/>
          <p:nvPr/>
        </p:nvSpPr>
        <p:spPr>
          <a:xfrm>
            <a:off x="134332" y="2005255"/>
            <a:ext cx="11121272" cy="369332"/>
          </a:xfrm>
          <a:prstGeom prst="rect">
            <a:avLst/>
          </a:prstGeom>
          <a:noFill/>
        </p:spPr>
        <p:txBody>
          <a:bodyPr wrap="square">
            <a:spAutoFit/>
          </a:bodyPr>
          <a:lstStyle/>
          <a:p>
            <a:r>
              <a:rPr lang="en-US" b="0" i="0" dirty="0">
                <a:solidFill>
                  <a:srgbClr val="0D0D0D"/>
                </a:solidFill>
                <a:effectLst/>
                <a:highlight>
                  <a:srgbClr val="FFFFFF"/>
                </a:highlight>
                <a:latin typeface="Söhne"/>
              </a:rPr>
              <a:t>Bates, A. W. (2015). Teaching in a digital age: Guidelines for designing teaching and learning.</a:t>
            </a:r>
            <a:endParaRPr lang="en-GB" dirty="0"/>
          </a:p>
        </p:txBody>
      </p:sp>
      <p:sp>
        <p:nvSpPr>
          <p:cNvPr id="8" name="TextBox 7">
            <a:extLst>
              <a:ext uri="{FF2B5EF4-FFF2-40B4-BE49-F238E27FC236}">
                <a16:creationId xmlns:a16="http://schemas.microsoft.com/office/drawing/2014/main" id="{517E058A-E16A-1DD4-B241-42E21404FA12}"/>
              </a:ext>
            </a:extLst>
          </p:cNvPr>
          <p:cNvSpPr txBox="1"/>
          <p:nvPr/>
        </p:nvSpPr>
        <p:spPr>
          <a:xfrm>
            <a:off x="134331" y="2636851"/>
            <a:ext cx="11479491" cy="369332"/>
          </a:xfrm>
          <a:prstGeom prst="rect">
            <a:avLst/>
          </a:prstGeom>
          <a:noFill/>
        </p:spPr>
        <p:txBody>
          <a:bodyPr wrap="square">
            <a:spAutoFit/>
          </a:bodyPr>
          <a:lstStyle/>
          <a:p>
            <a:r>
              <a:rPr lang="en-US" b="0" i="0" dirty="0">
                <a:solidFill>
                  <a:srgbClr val="0D0D0D"/>
                </a:solidFill>
                <a:effectLst/>
                <a:highlight>
                  <a:srgbClr val="FFFFFF"/>
                </a:highlight>
                <a:latin typeface="Söhne"/>
              </a:rPr>
              <a:t>Graham, C. R., &amp; Thornton, J. (2018). Learner interactions and presence in virtual reality experiences. Online Learning.</a:t>
            </a:r>
            <a:endParaRPr lang="en-GB" dirty="0"/>
          </a:p>
        </p:txBody>
      </p:sp>
      <p:sp>
        <p:nvSpPr>
          <p:cNvPr id="10" name="TextBox 9">
            <a:extLst>
              <a:ext uri="{FF2B5EF4-FFF2-40B4-BE49-F238E27FC236}">
                <a16:creationId xmlns:a16="http://schemas.microsoft.com/office/drawing/2014/main" id="{C5E5CDAB-248C-9935-1245-202027C0EF1B}"/>
              </a:ext>
            </a:extLst>
          </p:cNvPr>
          <p:cNvSpPr txBox="1"/>
          <p:nvPr/>
        </p:nvSpPr>
        <p:spPr>
          <a:xfrm>
            <a:off x="134331" y="3073636"/>
            <a:ext cx="11338090" cy="923330"/>
          </a:xfrm>
          <a:prstGeom prst="rect">
            <a:avLst/>
          </a:prstGeom>
          <a:noFill/>
        </p:spPr>
        <p:txBody>
          <a:bodyPr wrap="square">
            <a:spAutoFit/>
          </a:bodyPr>
          <a:lstStyle/>
          <a:p>
            <a:r>
              <a:rPr lang="en-US" b="0" i="0" dirty="0">
                <a:solidFill>
                  <a:srgbClr val="0D0D0D"/>
                </a:solidFill>
                <a:effectLst/>
                <a:highlight>
                  <a:srgbClr val="FFFFFF"/>
                </a:highlight>
                <a:latin typeface="Söhne"/>
              </a:rPr>
              <a:t>Kernohan, D., &amp; de los Arcos, B. (2014). Massive open online courses as a tool for global workforce development: A synthesis of the landscape and recommendations for the future. Open Learning: The Journal of Open, Distance and e-Learning.</a:t>
            </a:r>
            <a:endParaRPr lang="en-GB" dirty="0"/>
          </a:p>
        </p:txBody>
      </p:sp>
      <p:sp>
        <p:nvSpPr>
          <p:cNvPr id="12" name="TextBox 11">
            <a:extLst>
              <a:ext uri="{FF2B5EF4-FFF2-40B4-BE49-F238E27FC236}">
                <a16:creationId xmlns:a16="http://schemas.microsoft.com/office/drawing/2014/main" id="{AD2BE4A7-532E-385B-C411-E26E90EF17E4}"/>
              </a:ext>
            </a:extLst>
          </p:cNvPr>
          <p:cNvSpPr txBox="1"/>
          <p:nvPr/>
        </p:nvSpPr>
        <p:spPr>
          <a:xfrm>
            <a:off x="134330" y="4064419"/>
            <a:ext cx="11705735" cy="646331"/>
          </a:xfrm>
          <a:prstGeom prst="rect">
            <a:avLst/>
          </a:prstGeom>
          <a:noFill/>
        </p:spPr>
        <p:txBody>
          <a:bodyPr wrap="square">
            <a:spAutoFit/>
          </a:bodyPr>
          <a:lstStyle/>
          <a:p>
            <a:r>
              <a:rPr lang="en-US" b="0" i="0" dirty="0">
                <a:solidFill>
                  <a:srgbClr val="0D0D0D"/>
                </a:solidFill>
                <a:effectLst/>
                <a:highlight>
                  <a:srgbClr val="FFFFFF"/>
                </a:highlight>
                <a:latin typeface="Söhne"/>
              </a:rPr>
              <a:t>Sitzmann, T., &amp; Ely, K. (2011). A meta-analysis of self-regulated learning in work-related training and educational attainment: What we know and where we need to go. Psychological Bulletin.</a:t>
            </a:r>
            <a:endParaRPr lang="en-GB" dirty="0"/>
          </a:p>
        </p:txBody>
      </p:sp>
      <p:sp>
        <p:nvSpPr>
          <p:cNvPr id="14" name="TextBox 13">
            <a:extLst>
              <a:ext uri="{FF2B5EF4-FFF2-40B4-BE49-F238E27FC236}">
                <a16:creationId xmlns:a16="http://schemas.microsoft.com/office/drawing/2014/main" id="{3D383398-35E0-23A0-0698-DE78782DCC2F}"/>
              </a:ext>
            </a:extLst>
          </p:cNvPr>
          <p:cNvSpPr txBox="1"/>
          <p:nvPr/>
        </p:nvSpPr>
        <p:spPr>
          <a:xfrm>
            <a:off x="134329" y="4778203"/>
            <a:ext cx="11338089" cy="369332"/>
          </a:xfrm>
          <a:prstGeom prst="rect">
            <a:avLst/>
          </a:prstGeom>
          <a:noFill/>
        </p:spPr>
        <p:txBody>
          <a:bodyPr wrap="square">
            <a:spAutoFit/>
          </a:bodyPr>
          <a:lstStyle/>
          <a:p>
            <a:r>
              <a:rPr lang="en-US" b="0" i="0" dirty="0">
                <a:solidFill>
                  <a:srgbClr val="0D0D0D"/>
                </a:solidFill>
                <a:effectLst/>
                <a:highlight>
                  <a:srgbClr val="FFFFFF"/>
                </a:highlight>
                <a:latin typeface="Söhne"/>
              </a:rPr>
              <a:t>Graham, C. R., &amp; Thornton, J. (2018). Learner interactions and presence in virtual reality experiences. Online Learning.</a:t>
            </a:r>
            <a:endParaRPr lang="en-GB" dirty="0"/>
          </a:p>
        </p:txBody>
      </p:sp>
      <p:sp>
        <p:nvSpPr>
          <p:cNvPr id="16" name="TextBox 15">
            <a:extLst>
              <a:ext uri="{FF2B5EF4-FFF2-40B4-BE49-F238E27FC236}">
                <a16:creationId xmlns:a16="http://schemas.microsoft.com/office/drawing/2014/main" id="{0918491A-4D39-014E-4F0F-7C1D735C4F8C}"/>
              </a:ext>
            </a:extLst>
          </p:cNvPr>
          <p:cNvSpPr txBox="1"/>
          <p:nvPr/>
        </p:nvSpPr>
        <p:spPr>
          <a:xfrm>
            <a:off x="134328" y="5274232"/>
            <a:ext cx="11338088" cy="646331"/>
          </a:xfrm>
          <a:prstGeom prst="rect">
            <a:avLst/>
          </a:prstGeom>
          <a:noFill/>
        </p:spPr>
        <p:txBody>
          <a:bodyPr wrap="square">
            <a:spAutoFit/>
          </a:bodyPr>
          <a:lstStyle/>
          <a:p>
            <a:r>
              <a:rPr lang="en-US" b="0" i="0" dirty="0">
                <a:solidFill>
                  <a:srgbClr val="0D0D0D"/>
                </a:solidFill>
                <a:effectLst/>
                <a:highlight>
                  <a:srgbClr val="FFFFFF"/>
                </a:highlight>
                <a:latin typeface="Söhne"/>
              </a:rPr>
              <a:t>IBM. (n.d.). Your Learning. Retrieved from </a:t>
            </a:r>
            <a:r>
              <a:rPr lang="en-US" b="0" i="0" u="none" strike="noStrike" dirty="0">
                <a:effectLst/>
                <a:highlight>
                  <a:srgbClr val="FFFFFF"/>
                </a:highlight>
                <a:latin typeface="Söhne"/>
                <a:hlinkClick r:id="rId2"/>
              </a:rPr>
              <a:t>https://www.ibm.com/services/learning</a:t>
            </a:r>
            <a:endParaRPr lang="en-US" b="0" i="0" u="none" strike="noStrike" dirty="0">
              <a:effectLst/>
              <a:highlight>
                <a:srgbClr val="FFFFFF"/>
              </a:highlight>
              <a:latin typeface="Söhne"/>
            </a:endParaRPr>
          </a:p>
          <a:p>
            <a:endParaRPr lang="en-GB" dirty="0"/>
          </a:p>
        </p:txBody>
      </p:sp>
      <p:sp>
        <p:nvSpPr>
          <p:cNvPr id="18" name="TextBox 17">
            <a:extLst>
              <a:ext uri="{FF2B5EF4-FFF2-40B4-BE49-F238E27FC236}">
                <a16:creationId xmlns:a16="http://schemas.microsoft.com/office/drawing/2014/main" id="{EB2812C3-3312-0871-737B-B83C113BF7DB}"/>
              </a:ext>
            </a:extLst>
          </p:cNvPr>
          <p:cNvSpPr txBox="1"/>
          <p:nvPr/>
        </p:nvSpPr>
        <p:spPr>
          <a:xfrm>
            <a:off x="134328" y="5768018"/>
            <a:ext cx="11705735" cy="646331"/>
          </a:xfrm>
          <a:prstGeom prst="rect">
            <a:avLst/>
          </a:prstGeom>
          <a:noFill/>
        </p:spPr>
        <p:txBody>
          <a:bodyPr wrap="square">
            <a:spAutoFit/>
          </a:bodyPr>
          <a:lstStyle/>
          <a:p>
            <a:r>
              <a:rPr lang="en-US" b="0" i="0" dirty="0">
                <a:solidFill>
                  <a:srgbClr val="0D0D0D"/>
                </a:solidFill>
                <a:effectLst/>
                <a:highlight>
                  <a:srgbClr val="FFFFFF"/>
                </a:highlight>
                <a:latin typeface="Söhne"/>
              </a:rPr>
              <a:t>Mayer, R. E. (2005). Introduction to multimedia learning. In R. E. Mayer (Ed.), The Cambridge handbook of multimedia learning</a:t>
            </a:r>
            <a:endParaRPr lang="en-GB" dirty="0"/>
          </a:p>
        </p:txBody>
      </p:sp>
    </p:spTree>
    <p:extLst>
      <p:ext uri="{BB962C8B-B14F-4D97-AF65-F5344CB8AC3E}">
        <p14:creationId xmlns:p14="http://schemas.microsoft.com/office/powerpoint/2010/main" val="4267878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3F1B4D-DA60-FA88-F49A-34946BF78FAF}"/>
              </a:ext>
            </a:extLst>
          </p:cNvPr>
          <p:cNvSpPr txBox="1"/>
          <p:nvPr/>
        </p:nvSpPr>
        <p:spPr>
          <a:xfrm>
            <a:off x="266308" y="393272"/>
            <a:ext cx="10631078" cy="369332"/>
          </a:xfrm>
          <a:prstGeom prst="rect">
            <a:avLst/>
          </a:prstGeom>
          <a:noFill/>
        </p:spPr>
        <p:txBody>
          <a:bodyPr wrap="square">
            <a:spAutoFit/>
          </a:bodyPr>
          <a:lstStyle/>
          <a:p>
            <a:r>
              <a:rPr lang="en-US" b="0" i="0" dirty="0">
                <a:solidFill>
                  <a:srgbClr val="0D0D0D"/>
                </a:solidFill>
                <a:effectLst/>
                <a:highlight>
                  <a:srgbClr val="FFFFFF"/>
                </a:highlight>
                <a:latin typeface="Söhne"/>
              </a:rPr>
              <a:t>Adobe. (n.d.). Adobe Learning Hub. Retrieved from </a:t>
            </a:r>
            <a:r>
              <a:rPr lang="en-US" b="0" i="0" u="none" strike="noStrike" dirty="0">
                <a:effectLst/>
                <a:highlight>
                  <a:srgbClr val="FFFFFF"/>
                </a:highlight>
                <a:latin typeface="Söhne"/>
                <a:hlinkClick r:id="rId2"/>
              </a:rPr>
              <a:t>https://www.adobe.com/learning-hub.html</a:t>
            </a:r>
            <a:endParaRPr lang="en-GB" dirty="0"/>
          </a:p>
        </p:txBody>
      </p:sp>
      <p:sp>
        <p:nvSpPr>
          <p:cNvPr id="5" name="TextBox 4">
            <a:extLst>
              <a:ext uri="{FF2B5EF4-FFF2-40B4-BE49-F238E27FC236}">
                <a16:creationId xmlns:a16="http://schemas.microsoft.com/office/drawing/2014/main" id="{04DE9E00-68E6-CA7E-9D1A-B26CC62CE5D4}"/>
              </a:ext>
            </a:extLst>
          </p:cNvPr>
          <p:cNvSpPr txBox="1"/>
          <p:nvPr/>
        </p:nvSpPr>
        <p:spPr>
          <a:xfrm>
            <a:off x="266307" y="984804"/>
            <a:ext cx="10018335" cy="369332"/>
          </a:xfrm>
          <a:prstGeom prst="rect">
            <a:avLst/>
          </a:prstGeom>
          <a:noFill/>
        </p:spPr>
        <p:txBody>
          <a:bodyPr wrap="square">
            <a:spAutoFit/>
          </a:bodyPr>
          <a:lstStyle/>
          <a:p>
            <a:r>
              <a:rPr lang="en-US" b="0" i="0" dirty="0">
                <a:solidFill>
                  <a:srgbClr val="0D0D0D"/>
                </a:solidFill>
                <a:effectLst/>
                <a:highlight>
                  <a:srgbClr val="FFFFFF"/>
                </a:highlight>
                <a:latin typeface="Söhne"/>
              </a:rPr>
              <a:t>Bates, A. W. (2015). Teaching in a digital age: Guidelines for designing teaching and learning.</a:t>
            </a:r>
            <a:endParaRPr lang="en-GB" dirty="0"/>
          </a:p>
        </p:txBody>
      </p:sp>
      <p:sp>
        <p:nvSpPr>
          <p:cNvPr id="7" name="TextBox 6">
            <a:extLst>
              <a:ext uri="{FF2B5EF4-FFF2-40B4-BE49-F238E27FC236}">
                <a16:creationId xmlns:a16="http://schemas.microsoft.com/office/drawing/2014/main" id="{386F1576-08A7-9338-7794-B84A8E33041D}"/>
              </a:ext>
            </a:extLst>
          </p:cNvPr>
          <p:cNvSpPr txBox="1"/>
          <p:nvPr/>
        </p:nvSpPr>
        <p:spPr>
          <a:xfrm>
            <a:off x="266306" y="1354136"/>
            <a:ext cx="10989297" cy="923330"/>
          </a:xfrm>
          <a:prstGeom prst="rect">
            <a:avLst/>
          </a:prstGeom>
          <a:noFill/>
        </p:spPr>
        <p:txBody>
          <a:bodyPr wrap="square">
            <a:spAutoFit/>
          </a:bodyPr>
          <a:lstStyle/>
          <a:p>
            <a:r>
              <a:rPr lang="en-US" b="0" i="0" dirty="0">
                <a:solidFill>
                  <a:srgbClr val="0D0D0D"/>
                </a:solidFill>
                <a:effectLst/>
                <a:highlight>
                  <a:srgbClr val="FFFFFF"/>
                </a:highlight>
                <a:latin typeface="Söhne"/>
              </a:rPr>
              <a:t>Cisco. (n.d.). Cisco Virtual Classroom. Retrieved from </a:t>
            </a:r>
            <a:r>
              <a:rPr lang="en-US" b="0" i="0" u="none" strike="noStrike" dirty="0">
                <a:effectLst/>
                <a:highlight>
                  <a:srgbClr val="FFFFFF"/>
                </a:highlight>
                <a:latin typeface="Söhne"/>
                <a:hlinkClick r:id="rId3"/>
              </a:rPr>
              <a:t>https://www.cisco.com/c/en/us/training-events/training-certifications/training/virtual-classroom.html</a:t>
            </a:r>
            <a:endParaRPr lang="en-US" b="0" i="0" u="none" strike="noStrike" dirty="0">
              <a:effectLst/>
              <a:highlight>
                <a:srgbClr val="FFFFFF"/>
              </a:highlight>
              <a:latin typeface="Söhne"/>
            </a:endParaRPr>
          </a:p>
          <a:p>
            <a:endParaRPr lang="en-US" b="0" i="0" u="none" strike="noStrike" dirty="0">
              <a:effectLst/>
              <a:highlight>
                <a:srgbClr val="FFFFFF"/>
              </a:highlight>
              <a:latin typeface="Söhne"/>
            </a:endParaRPr>
          </a:p>
        </p:txBody>
      </p:sp>
      <p:sp>
        <p:nvSpPr>
          <p:cNvPr id="9" name="TextBox 8">
            <a:extLst>
              <a:ext uri="{FF2B5EF4-FFF2-40B4-BE49-F238E27FC236}">
                <a16:creationId xmlns:a16="http://schemas.microsoft.com/office/drawing/2014/main" id="{AAEC9E72-5BC5-4FC1-9D65-FB14FD7DAE05}"/>
              </a:ext>
            </a:extLst>
          </p:cNvPr>
          <p:cNvSpPr txBox="1"/>
          <p:nvPr/>
        </p:nvSpPr>
        <p:spPr>
          <a:xfrm>
            <a:off x="266306" y="2134205"/>
            <a:ext cx="11055287" cy="3970318"/>
          </a:xfrm>
          <a:prstGeom prst="rect">
            <a:avLst/>
          </a:prstGeom>
          <a:noFill/>
        </p:spPr>
        <p:txBody>
          <a:bodyPr wrap="square">
            <a:spAutoFit/>
          </a:bodyPr>
          <a:lstStyle/>
          <a:p>
            <a:pPr algn="l"/>
            <a:r>
              <a:rPr lang="en-GB" b="0" i="0" dirty="0">
                <a:solidFill>
                  <a:srgbClr val="0D0D0D"/>
                </a:solidFill>
                <a:effectLst/>
                <a:highlight>
                  <a:srgbClr val="FFFFFF"/>
                </a:highlight>
                <a:latin typeface="Söhne"/>
              </a:rPr>
              <a:t>General Electric. (n.d.). Learning and Development. Retrieved from </a:t>
            </a:r>
            <a:r>
              <a:rPr lang="en-GB" b="0" i="0" u="none" strike="noStrike" dirty="0">
                <a:solidFill>
                  <a:srgbClr val="0D0D0D"/>
                </a:solidFill>
                <a:effectLst/>
                <a:highlight>
                  <a:srgbClr val="FFFFFF"/>
                </a:highlight>
                <a:latin typeface="Söhne"/>
                <a:hlinkClick r:id="rId4"/>
              </a:rPr>
              <a:t>https://www.ge.com/about-us/learning-and-development</a:t>
            </a:r>
            <a:endParaRPr lang="en-GB" b="0" i="0" u="none" strike="noStrike"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Microsoft. (n.d.). Microsoft LEAP. Retrieved from </a:t>
            </a:r>
            <a:r>
              <a:rPr lang="en-GB" b="0" i="0" u="none" strike="noStrike" dirty="0">
                <a:solidFill>
                  <a:srgbClr val="0D0D0D"/>
                </a:solidFill>
                <a:effectLst/>
                <a:highlight>
                  <a:srgbClr val="FFFFFF"/>
                </a:highlight>
                <a:latin typeface="Söhne"/>
                <a:hlinkClick r:id="rId5"/>
              </a:rPr>
              <a:t>https://www.microsoft.com/en-us/leap</a:t>
            </a:r>
            <a:endParaRPr lang="en-GB" b="0" i="0" u="none" strike="noStrike"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Rosenberg, M. J. (2001). E-learning: Strategies for delivering knowledge in the digital age.</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Ruiz, J. G., </a:t>
            </a:r>
            <a:r>
              <a:rPr lang="en-GB" b="0" i="0" dirty="0" err="1">
                <a:solidFill>
                  <a:srgbClr val="0D0D0D"/>
                </a:solidFill>
                <a:effectLst/>
                <a:highlight>
                  <a:srgbClr val="FFFFFF"/>
                </a:highlight>
                <a:latin typeface="Söhne"/>
              </a:rPr>
              <a:t>Mintzer</a:t>
            </a:r>
            <a:r>
              <a:rPr lang="en-GB" b="0" i="0" dirty="0">
                <a:solidFill>
                  <a:srgbClr val="0D0D0D"/>
                </a:solidFill>
                <a:effectLst/>
                <a:highlight>
                  <a:srgbClr val="FFFFFF"/>
                </a:highlight>
                <a:latin typeface="Söhne"/>
              </a:rPr>
              <a:t>, M. J., &amp; Leipzig, R. M. (2006). The impact of e-learning in medical education. Academic Medicine.</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Siemens, G., &amp; Long, P. (2011). Penetrating the fog: Analytics in learning and education. EDUCAUSE Review.</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Walmart. (n.d.). Walmart Academies. Retrieved from </a:t>
            </a:r>
            <a:r>
              <a:rPr lang="en-GB" b="0" i="0" u="none" strike="noStrike" dirty="0">
                <a:solidFill>
                  <a:srgbClr val="0D0D0D"/>
                </a:solidFill>
                <a:effectLst/>
                <a:highlight>
                  <a:srgbClr val="FFFFFF"/>
                </a:highlight>
                <a:latin typeface="Söhne"/>
                <a:hlinkClick r:id="rId6"/>
              </a:rPr>
              <a:t>https://corporate.walmart.com/newsroom/2021/03/11/walmart-expands-live-and-virtual-academies-for-associates</a:t>
            </a:r>
            <a:endParaRPr lang="en-GB" b="0" i="0" u="none" strike="noStrike"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p:txBody>
      </p:sp>
    </p:spTree>
    <p:extLst>
      <p:ext uri="{BB962C8B-B14F-4D97-AF65-F5344CB8AC3E}">
        <p14:creationId xmlns:p14="http://schemas.microsoft.com/office/powerpoint/2010/main" val="4013121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TotalTime>
  <Words>1322</Words>
  <Application>Microsoft Office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Meiryo</vt:lpstr>
      <vt:lpstr>Aptos</vt:lpstr>
      <vt:lpstr>Aptos Display</vt:lpstr>
      <vt:lpstr>Arial</vt:lpstr>
      <vt:lpstr>Söhne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Mihai Valentin Tatulescu</cp:lastModifiedBy>
  <cp:revision>1</cp:revision>
  <dcterms:created xsi:type="dcterms:W3CDTF">2024-04-03T20:15:10Z</dcterms:created>
  <dcterms:modified xsi:type="dcterms:W3CDTF">2024-04-05T18:15:51Z</dcterms:modified>
</cp:coreProperties>
</file>