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4"/>
  </p:sldMasterIdLst>
  <p:notesMasterIdLst>
    <p:notesMasterId r:id="rId27"/>
  </p:notesMasterIdLst>
  <p:handoutMasterIdLst>
    <p:handoutMasterId r:id="rId28"/>
  </p:handoutMasterIdLst>
  <p:sldIdLst>
    <p:sldId id="256" r:id="rId5"/>
    <p:sldId id="296" r:id="rId6"/>
    <p:sldId id="305" r:id="rId7"/>
    <p:sldId id="306" r:id="rId8"/>
    <p:sldId id="307" r:id="rId9"/>
    <p:sldId id="308" r:id="rId10"/>
    <p:sldId id="309" r:id="rId11"/>
    <p:sldId id="310" r:id="rId12"/>
    <p:sldId id="313" r:id="rId13"/>
    <p:sldId id="316" r:id="rId14"/>
    <p:sldId id="317" r:id="rId15"/>
    <p:sldId id="297" r:id="rId16"/>
    <p:sldId id="298" r:id="rId17"/>
    <p:sldId id="300" r:id="rId18"/>
    <p:sldId id="301" r:id="rId19"/>
    <p:sldId id="302" r:id="rId20"/>
    <p:sldId id="303" r:id="rId21"/>
    <p:sldId id="312" r:id="rId22"/>
    <p:sldId id="327" r:id="rId23"/>
    <p:sldId id="328" r:id="rId24"/>
    <p:sldId id="329" r:id="rId25"/>
    <p:sldId id="330" r:id="rId26"/>
  </p:sldIdLst>
  <p:sldSz cx="9144000" cy="6858000" type="screen4x3"/>
  <p:notesSz cx="6797675" cy="9926638"/>
  <p:custShowLst>
    <p:custShow name="Lecture Presentation" id="0">
      <p:sldLst>
        <p:sld r:id="rId5"/>
        <p:sld r:id="rId9"/>
        <p:sld r:id="rId19"/>
        <p:sld r:id="rId22"/>
        <p:sld r:id="rId13"/>
        <p:sld r:id="rId14"/>
      </p:sldLst>
    </p:custShow>
  </p:custShow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1444" autoAdjust="0"/>
  </p:normalViewPr>
  <p:slideViewPr>
    <p:cSldViewPr>
      <p:cViewPr varScale="1">
        <p:scale>
          <a:sx n="70" d="100"/>
          <a:sy n="70" d="100"/>
        </p:scale>
        <p:origin x="1838" y="4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presProps" Target="presProps.xml"/><Relationship Id="rId8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12/11/2021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11/12/2021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alistapart.com/article/dao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alistapart.com/article/responsive-web-design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q=html+viewport+shrink-to-fit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scottohara.me/blog/2018/12/11/shrink-to-fit.html" TargetMode="Externa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aniuse.com/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autoprefixer.github.io/" TargetMode="External"/><Relationship Id="rId4" Type="http://schemas.openxmlformats.org/officeDocument/2006/relationships/hyperlink" Target="http://www.w3schools.com/cssref/css3_browsersupport.asp" TargetMode="Externa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developer.mozilla.org/en-US/docs/Learn/HTML/Multimedia_and_embedding/Responsive_images" TargetMode="External"/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developers.google.com/web/fundamentals/design-and-ux/responsive/images" TargetMode="Externa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aseline="30000" dirty="0"/>
              <a:t>1</a:t>
            </a:r>
            <a:r>
              <a:rPr lang="en-GB" sz="1200" dirty="0"/>
              <a:t>A Dao of Web Design. Available: </a:t>
            </a:r>
            <a:r>
              <a:rPr lang="en-GB" sz="1200" dirty="0">
                <a:hlinkClick r:id="rId3"/>
              </a:rPr>
              <a:t>http://alistapart.com/article/dao</a:t>
            </a:r>
            <a:r>
              <a:rPr lang="en-GB" sz="1200" dirty="0"/>
              <a:t> [accessed: 08-Oct-2018]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00328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i="1" baseline="30000" dirty="0"/>
              <a:t>1</a:t>
            </a:r>
            <a:r>
              <a:rPr lang="en-GB" sz="1200" dirty="0"/>
              <a:t>Responsive Web Design with HTML5 and CSS3, 2</a:t>
            </a:r>
            <a:r>
              <a:rPr lang="en-GB" sz="1200" baseline="30000" dirty="0"/>
              <a:t>nd</a:t>
            </a:r>
            <a:r>
              <a:rPr lang="en-GB" sz="1200" dirty="0"/>
              <a:t> Edition, </a:t>
            </a:r>
            <a:r>
              <a:rPr lang="en-GB" sz="1200" dirty="0" err="1"/>
              <a:t>Packt</a:t>
            </a:r>
            <a:r>
              <a:rPr lang="en-GB" sz="1200" dirty="0"/>
              <a:t> (2015), By Ben Frain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Responsive Web Design by Ethan </a:t>
            </a:r>
            <a:r>
              <a:rPr lang="en-GB" sz="1200" dirty="0" err="1"/>
              <a:t>Marcotte</a:t>
            </a:r>
            <a:r>
              <a:rPr lang="en-GB" sz="1200" dirty="0"/>
              <a:t>: </a:t>
            </a:r>
            <a:r>
              <a:rPr lang="en-GB" sz="1200" dirty="0">
                <a:hlinkClick r:id="rId3"/>
              </a:rPr>
              <a:t>http://alistapart.com/article/responsive-web-design</a:t>
            </a:r>
            <a:r>
              <a:rPr lang="en-GB" sz="1200" dirty="0"/>
              <a:t> [accessed: 08-Oct-2018]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04821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shrink-to-fit</a:t>
            </a:r>
            <a:r>
              <a:rPr lang="en-GB" baseline="0" dirty="0"/>
              <a:t> attribute is added to support Safari browsers. In 2015, iOS 9 was released and with it Apple changed how Safari handled the initial viewport zoom on page load.</a:t>
            </a:r>
          </a:p>
          <a:p>
            <a:endParaRPr lang="en-GB" baseline="0" dirty="0"/>
          </a:p>
          <a:p>
            <a:r>
              <a:rPr lang="en-GB" baseline="0" dirty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>
                <a:hlinkClick r:id="rId3"/>
              </a:rPr>
              <a:t>https://www.google.com/search?q=html+viewport+shrink-to-fit</a:t>
            </a: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>
                <a:hlinkClick r:id="rId4"/>
              </a:rPr>
              <a:t>https://www.scottohara.me/blog/2018/12/11/shrink-to-fit.html</a:t>
            </a:r>
            <a:endParaRPr lang="en-GB" baseline="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197678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Flexbox</a:t>
            </a:r>
            <a:r>
              <a:rPr lang="en-GB" baseline="0" dirty="0"/>
              <a:t> is intended for laying out items in a single dimension i.e. either one row or one column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Not two dimension, rows and columns, so not the best for creating nested grid layouts.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Better for positioning smaller details inside a row/column.</a:t>
            </a:r>
          </a:p>
          <a:p>
            <a:endParaRPr lang="en-GB" baseline="0" dirty="0"/>
          </a:p>
          <a:p>
            <a:r>
              <a:rPr lang="en-GB" dirty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https://rachelandrew.co.uk/archives/2016/03/30/should-i-use-grid-or-flexbox/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https://tutorialzine.com/2017/03/css-grid-vs-flexbox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Try</a:t>
            </a:r>
            <a:r>
              <a:rPr lang="en-GB" baseline="0" dirty="0"/>
              <a:t> and Google: should I use CSS flexbox for layout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CSS Grid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https://www.w3schools.com/css/css_grid.asp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https://css-tricks.com/snippets/css/complete-guide-grid/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https://developer.mozilla.org/en-US/docs/Web/CSS/CSS_Grid_Layout</a:t>
            </a:r>
          </a:p>
          <a:p>
            <a:endParaRPr lang="en-GB" baseline="0" dirty="0"/>
          </a:p>
          <a:p>
            <a:endParaRPr lang="en-GB" dirty="0"/>
          </a:p>
          <a:p>
            <a:r>
              <a:rPr lang="en-GB" dirty="0"/>
              <a:t>CSS3 feature support may not be available in some browsers, or is provided via special prefix codes: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You can check support at:</a:t>
            </a:r>
          </a:p>
          <a:p>
            <a:pPr lvl="1"/>
            <a:r>
              <a:rPr lang="en-GB" dirty="0">
                <a:hlinkClick r:id="rId3"/>
              </a:rPr>
              <a:t>http://caniuse.com/</a:t>
            </a:r>
            <a:r>
              <a:rPr lang="en-GB" dirty="0"/>
              <a:t> </a:t>
            </a:r>
          </a:p>
          <a:p>
            <a:pPr lvl="1"/>
            <a:r>
              <a:rPr lang="en-GB" dirty="0">
                <a:hlinkClick r:id="rId4"/>
              </a:rPr>
              <a:t>W3School's CSS Reference With Browser Support</a:t>
            </a:r>
            <a:endParaRPr lang="en-GB" dirty="0"/>
          </a:p>
          <a:p>
            <a:r>
              <a:rPr lang="en-GB" dirty="0"/>
              <a:t>Use </a:t>
            </a:r>
            <a:r>
              <a:rPr lang="en-GB" dirty="0">
                <a:hlinkClick r:id="rId5"/>
              </a:rPr>
              <a:t>https://autoprefixer.github.io/</a:t>
            </a:r>
            <a:r>
              <a:rPr lang="en-GB" dirty="0"/>
              <a:t> to generate prefix codes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19377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Bootstrap version 3 had just the 1</a:t>
            </a:r>
            <a:r>
              <a:rPr lang="en-GB" baseline="30000" dirty="0"/>
              <a:t>st</a:t>
            </a:r>
            <a:r>
              <a:rPr lang="en-GB" dirty="0"/>
              <a:t> four and used the column class prefixes .col-</a:t>
            </a:r>
            <a:r>
              <a:rPr lang="en-GB" b="1" dirty="0" err="1"/>
              <a:t>xs</a:t>
            </a:r>
            <a:r>
              <a:rPr lang="en-GB" b="1" dirty="0"/>
              <a:t>-</a:t>
            </a:r>
            <a:r>
              <a:rPr lang="en-GB" dirty="0"/>
              <a:t>, .col-</a:t>
            </a:r>
            <a:r>
              <a:rPr lang="en-GB" b="1" dirty="0" err="1"/>
              <a:t>sm</a:t>
            </a:r>
            <a:r>
              <a:rPr lang="en-GB" b="1" dirty="0"/>
              <a:t>-</a:t>
            </a:r>
            <a:r>
              <a:rPr lang="en-GB" dirty="0"/>
              <a:t>, .col-</a:t>
            </a:r>
            <a:r>
              <a:rPr lang="en-GB" b="1" dirty="0"/>
              <a:t>md-</a:t>
            </a:r>
            <a:r>
              <a:rPr lang="en-GB" dirty="0"/>
              <a:t> and .col-</a:t>
            </a:r>
            <a:r>
              <a:rPr lang="en-GB" b="1" dirty="0" err="1"/>
              <a:t>lg</a:t>
            </a:r>
            <a:r>
              <a:rPr lang="en-GB" b="1" dirty="0"/>
              <a:t>-</a:t>
            </a:r>
            <a:r>
              <a:rPr lang="en-GB" dirty="0"/>
              <a:t>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526675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</a:t>
            </a:r>
            <a:r>
              <a:rPr lang="en-GB" baseline="0" dirty="0"/>
              <a:t>Grid is based on 12 columns, which means it can contain a maximum of 12 columns per line.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The -n, </a:t>
            </a:r>
            <a:r>
              <a:rPr lang="en-GB" baseline="0" dirty="0" err="1"/>
              <a:t>sm</a:t>
            </a:r>
            <a:r>
              <a:rPr lang="en-GB" baseline="0" dirty="0"/>
              <a:t>-n, md-n, </a:t>
            </a:r>
            <a:r>
              <a:rPr lang="en-GB" baseline="0" dirty="0" err="1"/>
              <a:t>lg</a:t>
            </a:r>
            <a:r>
              <a:rPr lang="en-GB" baseline="0" dirty="0"/>
              <a:t>-n, xl-n represent the classes that determine column widths.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-n is a value from 1 to 12.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77320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>
                <a:hlinkClick r:id="rId3"/>
              </a:rPr>
              <a:t>https://developer.mozilla.org/en-US/docs/Learn/HTML/Multimedia_and_embedding/Responsive_images</a:t>
            </a: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>
                <a:hlinkClick r:id="rId4"/>
              </a:rPr>
              <a:t>https://developers.google.com/web/fundamentals/design-and-ux/responsive/images</a:t>
            </a: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303681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https://www.w3schools.com/howto/howto_css_image_responsive.asp</a:t>
            </a:r>
          </a:p>
          <a:p>
            <a:endParaRPr lang="en-GB" dirty="0"/>
          </a:p>
          <a:p>
            <a:r>
              <a:rPr lang="en-GB" b="1" dirty="0"/>
              <a:t>.</a:t>
            </a:r>
            <a:r>
              <a:rPr lang="en-GB" b="1" dirty="0" err="1"/>
              <a:t>img</a:t>
            </a:r>
            <a:r>
              <a:rPr lang="en-GB" b="1" dirty="0"/>
              <a:t>-fluid</a:t>
            </a:r>
            <a:r>
              <a:rPr lang="en-GB" dirty="0"/>
              <a:t>: will apply the following CSS styles:</a:t>
            </a:r>
          </a:p>
          <a:p>
            <a:pPr lvl="1"/>
            <a:r>
              <a:rPr lang="en-GB" dirty="0"/>
              <a:t>max-width: 100%</a:t>
            </a:r>
          </a:p>
          <a:p>
            <a:pPr lvl="1"/>
            <a:r>
              <a:rPr lang="en-GB" dirty="0"/>
              <a:t>height: auto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673184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Media queries can be thought of as basic conditional logic statements for CSS!</a:t>
            </a:r>
          </a:p>
          <a:p>
            <a:r>
              <a:rPr lang="en-GB" dirty="0"/>
              <a:t>They will include the</a:t>
            </a:r>
            <a:r>
              <a:rPr lang="en-GB" baseline="0" dirty="0"/>
              <a:t> CSS styles when the condition is true.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794729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</a:t>
            </a:r>
            <a:r>
              <a:rPr lang="en-GB" baseline="0" dirty="0"/>
              <a:t> more at: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http://www.w3.org/TR/css3-mediaqueries/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http://www.w3schools.com/css/css3_mediaqueries.asp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http://www.w3schools.com/cssref/css3_pr_mediaquery.asp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Media</a:t>
            </a:r>
            <a:r>
              <a:rPr lang="en-GB" baseline="0" dirty="0"/>
              <a:t> Types: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/>
              <a:t>All: all types of media devices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/>
              <a:t>Print: used for printers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/>
              <a:t>Screen: computer screens, tablets, smart phones, etc.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/>
              <a:t>Speech: screen readers that read the page out loud.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33110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https://getbootstrap.com/docs/4.1/utilities/embed/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69951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11/12/2021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11/12/2021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11/12/2021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11/12/2021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11/12/2021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11/12/2021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11/12/2021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3schools.com/css/css_float.asp" TargetMode="External"/><Relationship Id="rId7" Type="http://schemas.openxmlformats.org/officeDocument/2006/relationships/hyperlink" Target="https://caniuse.com/#feat=css-grid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3schools.com/css/css_grid.asp" TargetMode="External"/><Relationship Id="rId5" Type="http://schemas.openxmlformats.org/officeDocument/2006/relationships/hyperlink" Target="https://caniuse.com/#search=flexbox" TargetMode="External"/><Relationship Id="rId4" Type="http://schemas.openxmlformats.org/officeDocument/2006/relationships/hyperlink" Target="https://www.w3schools.com/css/css3_flexbox.asp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developer.mozilla.org/en-US/docs/Learn/HTML/Multimedia_and_embedding/Responsive_images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evelopers.google.com/web/fundamentals/design-and-ux/responsive/images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3schools.com/howto/tryit.asp?filename=tryhow_css_image_responsive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3schools.com/cssref/css3_pr_mediaquery.asp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3schools.com/cssref/css3_pr_mediaquery.asp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getbootstrap.com/docs/4.1/utilities/embed/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Responsive Web Design and Media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E9ADB754-69A1-46BC-A76B-3FADE17BDF2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Responsive Web Design (RWD)</a:t>
            </a:r>
          </a:p>
          <a:p>
            <a:r>
              <a:rPr lang="en-GB" dirty="0"/>
              <a:t>RWD with Bootstrap</a:t>
            </a:r>
          </a:p>
          <a:p>
            <a:r>
              <a:rPr lang="en-GB" dirty="0"/>
              <a:t>CSS Media Queries</a:t>
            </a:r>
          </a:p>
          <a:p>
            <a:r>
              <a:rPr lang="en-GB" dirty="0"/>
              <a:t>Responsive Media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16194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Introduction to Responsive Web Design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Responsive Web Design (RWD)</a:t>
            </a:r>
          </a:p>
        </p:txBody>
      </p:sp>
    </p:spTree>
    <p:extLst>
      <p:ext uri="{BB962C8B-B14F-4D97-AF65-F5344CB8AC3E}">
        <p14:creationId xmlns:p14="http://schemas.microsoft.com/office/powerpoint/2010/main" val="19338054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Web Design Layout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Web Designers</a:t>
            </a:r>
            <a:r>
              <a:rPr lang="en-GB" baseline="30000" dirty="0"/>
              <a:t>1</a:t>
            </a:r>
          </a:p>
          <a:p>
            <a:pPr lvl="1"/>
            <a:r>
              <a:rPr lang="en-GB" dirty="0"/>
              <a:t>desire the control available in the web medium</a:t>
            </a:r>
          </a:p>
          <a:p>
            <a:pPr lvl="1"/>
            <a:r>
              <a:rPr lang="en-GB" dirty="0"/>
              <a:t>view the flexibility of  the web medium. </a:t>
            </a:r>
          </a:p>
          <a:p>
            <a:r>
              <a:rPr lang="en-GB" dirty="0"/>
              <a:t>Initially, the problem was:</a:t>
            </a:r>
          </a:p>
          <a:p>
            <a:pPr lvl="1"/>
            <a:r>
              <a:rPr lang="en-GB" dirty="0"/>
              <a:t>Screen sizes got larger</a:t>
            </a:r>
          </a:p>
          <a:p>
            <a:pPr lvl="1"/>
            <a:r>
              <a:rPr lang="en-GB" dirty="0"/>
              <a:t>Too many browsers behaving differently</a:t>
            </a:r>
          </a:p>
          <a:p>
            <a:r>
              <a:rPr lang="en-GB" dirty="0"/>
              <a:t>Now:</a:t>
            </a:r>
          </a:p>
          <a:p>
            <a:pPr lvl="1"/>
            <a:r>
              <a:rPr lang="en-GB" dirty="0"/>
              <a:t>Screen sizes are both smaller and larger!</a:t>
            </a:r>
          </a:p>
          <a:p>
            <a:pPr lvl="1"/>
            <a:r>
              <a:rPr lang="en-GB" dirty="0"/>
              <a:t>And the browsers still behave differently!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7735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Screen Size or Viewport Problem?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</a:t>
            </a:r>
            <a:r>
              <a:rPr lang="en-GB" b="1" dirty="0"/>
              <a:t>Viewport</a:t>
            </a:r>
            <a:r>
              <a:rPr lang="en-GB" dirty="0"/>
              <a:t> is actually what you need to design for, not the screen size!</a:t>
            </a:r>
          </a:p>
          <a:p>
            <a:r>
              <a:rPr lang="en-GB" dirty="0"/>
              <a:t>Viewport: actual display area of the content within the browser, excluding toolbars, tabs, etc.</a:t>
            </a:r>
          </a:p>
          <a:p>
            <a:r>
              <a:rPr lang="en-GB" dirty="0"/>
              <a:t>Screen size: physical display area of a device.</a:t>
            </a:r>
          </a:p>
          <a:p>
            <a:endParaRPr lang="en-GB" dirty="0"/>
          </a:p>
        </p:txBody>
      </p:sp>
      <p:grpSp>
        <p:nvGrpSpPr>
          <p:cNvPr id="20" name="Group 19"/>
          <p:cNvGrpSpPr/>
          <p:nvPr/>
        </p:nvGrpSpPr>
        <p:grpSpPr>
          <a:xfrm>
            <a:off x="1115616" y="4129371"/>
            <a:ext cx="3028950" cy="2552700"/>
            <a:chOff x="1115616" y="4129371"/>
            <a:chExt cx="3028950" cy="2552700"/>
          </a:xfrm>
        </p:grpSpPr>
        <p:pic>
          <p:nvPicPr>
            <p:cNvPr id="1028" name="Picture 4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15616" y="4129371"/>
              <a:ext cx="3028950" cy="25527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6" name="Group 15"/>
            <p:cNvGrpSpPr/>
            <p:nvPr/>
          </p:nvGrpSpPr>
          <p:grpSpPr>
            <a:xfrm>
              <a:off x="1259632" y="4293096"/>
              <a:ext cx="2736304" cy="1656184"/>
              <a:chOff x="1259632" y="4293096"/>
              <a:chExt cx="2736304" cy="1656184"/>
            </a:xfrm>
          </p:grpSpPr>
          <p:cxnSp>
            <p:nvCxnSpPr>
              <p:cNvPr id="5" name="Straight Arrow Connector 4"/>
              <p:cNvCxnSpPr/>
              <p:nvPr/>
            </p:nvCxnSpPr>
            <p:spPr>
              <a:xfrm>
                <a:off x="1259632" y="4293096"/>
                <a:ext cx="2736304" cy="1656184"/>
              </a:xfrm>
              <a:prstGeom prst="straightConnector1">
                <a:avLst/>
              </a:prstGeom>
              <a:ln>
                <a:headEnd type="triangle" w="med" len="med"/>
                <a:tailEnd type="triangl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" name="TextBox 14"/>
              <p:cNvSpPr txBox="1"/>
              <p:nvPr/>
            </p:nvSpPr>
            <p:spPr>
              <a:xfrm rot="1882511">
                <a:off x="2111070" y="4821845"/>
                <a:ext cx="1038041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400" dirty="0"/>
                  <a:t>Screen size</a:t>
                </a:r>
              </a:p>
            </p:txBody>
          </p:sp>
        </p:grpSp>
      </p:grpSp>
      <p:grpSp>
        <p:nvGrpSpPr>
          <p:cNvPr id="18" name="Group 17"/>
          <p:cNvGrpSpPr/>
          <p:nvPr/>
        </p:nvGrpSpPr>
        <p:grpSpPr>
          <a:xfrm>
            <a:off x="4932040" y="4136120"/>
            <a:ext cx="3028950" cy="2552700"/>
            <a:chOff x="4932040" y="4136120"/>
            <a:chExt cx="3028950" cy="2552700"/>
          </a:xfrm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76056" y="4293096"/>
              <a:ext cx="2808312" cy="172819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1" name="Picture 4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32040" y="4136120"/>
              <a:ext cx="3028950" cy="25527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7" name="Group 16"/>
            <p:cNvGrpSpPr/>
            <p:nvPr/>
          </p:nvGrpSpPr>
          <p:grpSpPr>
            <a:xfrm>
              <a:off x="5148064" y="4653136"/>
              <a:ext cx="2592288" cy="1152128"/>
              <a:chOff x="5148064" y="4653136"/>
              <a:chExt cx="2592288" cy="1152128"/>
            </a:xfrm>
          </p:grpSpPr>
          <p:cxnSp>
            <p:nvCxnSpPr>
              <p:cNvPr id="9" name="Straight Arrow Connector 8"/>
              <p:cNvCxnSpPr/>
              <p:nvPr/>
            </p:nvCxnSpPr>
            <p:spPr>
              <a:xfrm>
                <a:off x="5148064" y="4653136"/>
                <a:ext cx="2592288" cy="1152128"/>
              </a:xfrm>
              <a:prstGeom prst="straightConnector1">
                <a:avLst/>
              </a:prstGeom>
              <a:ln>
                <a:headEnd type="triangle" w="med" len="med"/>
                <a:tailEnd type="triangl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9" name="TextBox 18"/>
              <p:cNvSpPr txBox="1"/>
              <p:nvPr/>
            </p:nvSpPr>
            <p:spPr>
              <a:xfrm rot="1373400">
                <a:off x="5878907" y="4974245"/>
                <a:ext cx="1236236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400" dirty="0"/>
                  <a:t>Viewport size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327273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Responsive Web Design?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Responsive Web Design (RWD) is the presentation of web content in the most relevant format for the viewport and device accessing it.</a:t>
            </a:r>
          </a:p>
          <a:p>
            <a:pPr marL="0" indent="0" algn="r">
              <a:buNone/>
            </a:pPr>
            <a:r>
              <a:rPr lang="en-GB" i="1" dirty="0"/>
              <a:t>Ben Frain</a:t>
            </a:r>
            <a:r>
              <a:rPr lang="en-GB" i="1" baseline="30000" dirty="0"/>
              <a:t>1</a:t>
            </a:r>
          </a:p>
          <a:p>
            <a:r>
              <a:rPr lang="en-GB" dirty="0"/>
              <a:t>It uses HTML and CSS to achieve this!</a:t>
            </a:r>
          </a:p>
          <a:p>
            <a:r>
              <a:rPr lang="en-GB" dirty="0"/>
              <a:t>Responsive Web Design = </a:t>
            </a:r>
          </a:p>
          <a:p>
            <a:pPr marL="320040" lvl="1" indent="0">
              <a:buNone/>
            </a:pPr>
            <a:r>
              <a:rPr lang="en-GB" b="1" dirty="0"/>
              <a:t>Flexible Grid Layout</a:t>
            </a:r>
            <a:r>
              <a:rPr lang="en-GB" dirty="0"/>
              <a:t> + </a:t>
            </a:r>
            <a:r>
              <a:rPr lang="en-GB" b="1" dirty="0"/>
              <a:t>Flexible Images and Media</a:t>
            </a:r>
            <a:r>
              <a:rPr lang="en-GB" dirty="0"/>
              <a:t> + </a:t>
            </a:r>
            <a:r>
              <a:rPr lang="en-GB" b="1" dirty="0"/>
              <a:t>CSS Media Queries</a:t>
            </a:r>
          </a:p>
          <a:p>
            <a:pPr marL="0" indent="0" algn="r">
              <a:buNone/>
            </a:pPr>
            <a:r>
              <a:rPr lang="en-GB" i="1" dirty="0"/>
              <a:t>Ethan </a:t>
            </a:r>
            <a:r>
              <a:rPr lang="en-GB" i="1" dirty="0" err="1"/>
              <a:t>Marcotte</a:t>
            </a:r>
            <a:endParaRPr lang="en-GB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2092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RWD and the Viewport Meta Tag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Modern Browsers tend to auto-resize the page (shrink/scale) content to fit the viewport.</a:t>
            </a:r>
          </a:p>
          <a:p>
            <a:pPr lvl="1"/>
            <a:r>
              <a:rPr lang="en-GB" dirty="0"/>
              <a:t>The scaled down display on small devices is often quite small and may be difficult to read.</a:t>
            </a:r>
          </a:p>
          <a:p>
            <a:r>
              <a:rPr lang="en-GB" dirty="0"/>
              <a:t>HTML5 introduced the &lt;meta&gt; viewport tag to enable web developers take over the viewport: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6674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Viewport Meta Tag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viewport &lt;meta&gt; tag is added to the &lt;head&gt; section of a page:</a:t>
            </a:r>
          </a:p>
          <a:p>
            <a:pPr marL="365760" lvl="1" indent="0"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meta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name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="viewport"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content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="width=device-width, initial-scale=1.0" /&gt;</a:t>
            </a:r>
            <a:endParaRPr lang="en-GB" sz="2000" dirty="0"/>
          </a:p>
          <a:p>
            <a:pPr lvl="1">
              <a:spcBef>
                <a:spcPts val="1200"/>
              </a:spcBef>
            </a:pPr>
            <a:r>
              <a:rPr lang="en-GB" b="1" i="1" dirty="0"/>
              <a:t>width=device-width</a:t>
            </a:r>
            <a:r>
              <a:rPr lang="en-GB" dirty="0"/>
              <a:t> sets the width of the page to follow the screen width of the device.</a:t>
            </a:r>
          </a:p>
          <a:p>
            <a:pPr lvl="1"/>
            <a:r>
              <a:rPr lang="en-GB" b="1" i="1" dirty="0"/>
              <a:t>initial-scale=1.0</a:t>
            </a:r>
            <a:r>
              <a:rPr lang="en-GB" dirty="0"/>
              <a:t> sets the initial zoom level when page first loads i.e. zoom to full size.</a:t>
            </a:r>
          </a:p>
          <a:p>
            <a:pPr lvl="1"/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9392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Flexible Grid Layout Options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/>
              <a:t>CSS Frameworks </a:t>
            </a:r>
            <a:r>
              <a:rPr lang="en-GB" dirty="0"/>
              <a:t>e.g. Bootstrap</a:t>
            </a:r>
          </a:p>
          <a:p>
            <a:r>
              <a:rPr lang="en-GB" b="1" dirty="0">
                <a:hlinkClick r:id="rId3"/>
              </a:rPr>
              <a:t>CSS Floats</a:t>
            </a:r>
            <a:endParaRPr lang="en-GB" b="1" dirty="0"/>
          </a:p>
          <a:p>
            <a:r>
              <a:rPr lang="en-GB" b="1" dirty="0">
                <a:hlinkClick r:id="rId4"/>
              </a:rPr>
              <a:t>CSS Flexbox</a:t>
            </a:r>
            <a:endParaRPr lang="en-GB" b="1" dirty="0"/>
          </a:p>
          <a:p>
            <a:pPr lvl="1"/>
            <a:r>
              <a:rPr lang="en-GB" dirty="0">
                <a:hlinkClick r:id="rId5"/>
              </a:rPr>
              <a:t>Not supported in &lt;= IE 10</a:t>
            </a:r>
            <a:endParaRPr lang="en-GB" dirty="0"/>
          </a:p>
          <a:p>
            <a:pPr lvl="1"/>
            <a:r>
              <a:rPr lang="en-GB" dirty="0"/>
              <a:t>Not intended for grid layouts (see notes below). </a:t>
            </a:r>
          </a:p>
          <a:p>
            <a:pPr lvl="2"/>
            <a:r>
              <a:rPr lang="en-GB" dirty="0"/>
              <a:t>It is intended for laying out items in a single dimension i.e. either a row or a column.</a:t>
            </a:r>
          </a:p>
          <a:p>
            <a:r>
              <a:rPr lang="en-GB" b="1" dirty="0">
                <a:hlinkClick r:id="rId6"/>
              </a:rPr>
              <a:t>CSS Grid</a:t>
            </a:r>
            <a:r>
              <a:rPr lang="en-GB" dirty="0"/>
              <a:t> (uses CSS setting </a:t>
            </a:r>
            <a:r>
              <a:rPr lang="en-GB" b="1" i="1" dirty="0" err="1"/>
              <a:t>display:grid</a:t>
            </a:r>
            <a:r>
              <a:rPr lang="en-GB" dirty="0"/>
              <a:t>)</a:t>
            </a:r>
            <a:endParaRPr lang="en-GB" b="1" i="1" dirty="0"/>
          </a:p>
          <a:p>
            <a:pPr lvl="1"/>
            <a:r>
              <a:rPr lang="en-GB" dirty="0">
                <a:hlinkClick r:id="rId7"/>
              </a:rPr>
              <a:t>Not fully supported by all browsers</a:t>
            </a:r>
            <a:r>
              <a:rPr lang="en-GB" dirty="0"/>
              <a:t>.</a:t>
            </a:r>
          </a:p>
          <a:p>
            <a:pPr lvl="1"/>
            <a:r>
              <a:rPr lang="en-GB" dirty="0">
                <a:solidFill>
                  <a:srgbClr val="FF0000"/>
                </a:solidFill>
              </a:rPr>
              <a:t>Example: https://www.w3schools.com/css/tryit.asp?filename=trycss_grid_layout_named</a:t>
            </a:r>
          </a:p>
        </p:txBody>
      </p:sp>
    </p:spTree>
    <p:extLst>
      <p:ext uri="{BB962C8B-B14F-4D97-AF65-F5344CB8AC3E}">
        <p14:creationId xmlns:p14="http://schemas.microsoft.com/office/powerpoint/2010/main" val="10369491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Bootstrap 4 Flexible Grid System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</p:nvPr>
        </p:nvGraphicFramePr>
        <p:xfrm>
          <a:off x="612775" y="1600200"/>
          <a:ext cx="8153400" cy="51308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358900">
                  <a:extLst>
                    <a:ext uri="{9D8B030D-6E8A-4147-A177-3AD203B41FA5}">
                      <a16:colId xmlns:a16="http://schemas.microsoft.com/office/drawing/2014/main" val="3605572932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val="3430349160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val="596518812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val="703834230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val="487615282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val="384237437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Extra small</a:t>
                      </a:r>
                    </a:p>
                    <a:p>
                      <a:r>
                        <a:rPr lang="en-GB" dirty="0"/>
                        <a:t>&lt;576px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Small (</a:t>
                      </a:r>
                      <a:r>
                        <a:rPr lang="en-GB" dirty="0" err="1"/>
                        <a:t>sm</a:t>
                      </a:r>
                      <a:r>
                        <a:rPr lang="en-GB" dirty="0"/>
                        <a:t>)</a:t>
                      </a:r>
                    </a:p>
                    <a:p>
                      <a:r>
                        <a:rPr lang="en-GB" dirty="0"/>
                        <a:t>≥576px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Medium (md)</a:t>
                      </a:r>
                    </a:p>
                    <a:p>
                      <a:r>
                        <a:rPr lang="en-GB" dirty="0"/>
                        <a:t>≥768px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Large (</a:t>
                      </a:r>
                      <a:r>
                        <a:rPr lang="en-GB" dirty="0" err="1"/>
                        <a:t>lg</a:t>
                      </a:r>
                      <a:r>
                        <a:rPr lang="en-GB" dirty="0"/>
                        <a:t>)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≥992px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Extra Large (xl)</a:t>
                      </a:r>
                    </a:p>
                    <a:p>
                      <a:r>
                        <a:rPr lang="en-GB" dirty="0"/>
                        <a:t>≥1200px</a:t>
                      </a:r>
                    </a:p>
                  </a:txBody>
                  <a:tcPr anchor="b"/>
                </a:tc>
                <a:extLst>
                  <a:ext uri="{0D108BD9-81ED-4DB2-BD59-A6C34878D82A}">
                    <a16:rowId xmlns:a16="http://schemas.microsoft.com/office/drawing/2014/main" val="2704815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Max container</a:t>
                      </a:r>
                      <a:r>
                        <a:rPr lang="en-GB" baseline="0" dirty="0"/>
                        <a:t> width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None (auto)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540px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720px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960px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1140px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4098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CSS</a:t>
                      </a:r>
                      <a:r>
                        <a:rPr lang="en-GB" baseline="0" dirty="0"/>
                        <a:t> class prefix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</a:t>
                      </a:r>
                      <a:r>
                        <a:rPr lang="en-GB" dirty="0" err="1"/>
                        <a:t>sm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.col-md-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</a:t>
                      </a:r>
                      <a:r>
                        <a:rPr lang="en-GB" dirty="0" err="1"/>
                        <a:t>lg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.col-xl-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6673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i="1" dirty="0"/>
                        <a:t>You append</a:t>
                      </a:r>
                      <a:r>
                        <a:rPr lang="en-GB" i="1" baseline="0" dirty="0"/>
                        <a:t> the number of columns to span after the class prefix</a:t>
                      </a:r>
                      <a:endParaRPr lang="en-GB" i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11556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No of columns</a:t>
                      </a:r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34087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Gutter width</a:t>
                      </a:r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/>
                        <a:t>30px (15px</a:t>
                      </a:r>
                      <a:r>
                        <a:rPr lang="en-GB" baseline="0" dirty="0"/>
                        <a:t> on each side of a column)</a:t>
                      </a:r>
                    </a:p>
                    <a:p>
                      <a:r>
                        <a:rPr lang="en-GB" i="1" baseline="0" dirty="0"/>
                        <a:t>You can remove the gutter by using the class .no-gutters</a:t>
                      </a:r>
                      <a:endParaRPr lang="en-GB" i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59307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Nestable</a:t>
                      </a:r>
                      <a:endParaRPr lang="en-GB" dirty="0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/>
                        <a:t>Yes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520263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Column ordering</a:t>
                      </a:r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/>
                        <a:t>Yes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228739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62514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Grid Example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</p:nvPr>
        </p:nvGraphicFramePr>
        <p:xfrm>
          <a:off x="612775" y="1484784"/>
          <a:ext cx="8153400" cy="5216971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794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="container"&gt;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="row"&gt;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   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="col-12 col-sm-6 col-md-3"&gt;&lt;/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   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="col-12 col-sm-6 col-md-9"&gt;&lt;/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GB" b="1" dirty="0"/>
                        <a:t>Extra Small screens </a:t>
                      </a:r>
                      <a:r>
                        <a:rPr lang="en-GB" dirty="0"/>
                        <a:t>(w</a:t>
                      </a:r>
                      <a:r>
                        <a:rPr lang="en-GB" baseline="0" dirty="0"/>
                        <a:t>ill create two rows because each div uses all 12 columns)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r>
                        <a:rPr lang="en-GB" dirty="0"/>
                        <a:t>col-12 (spans across</a:t>
                      </a:r>
                      <a:r>
                        <a:rPr lang="en-GB" baseline="0" dirty="0"/>
                        <a:t> all 12 columns)</a:t>
                      </a:r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col-12 (spans</a:t>
                      </a:r>
                      <a:r>
                        <a:rPr lang="en-GB" baseline="0" dirty="0"/>
                        <a:t> across all 12 columns)</a:t>
                      </a:r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GB" b="1" dirty="0"/>
                        <a:t>Small screens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 gridSpan="6">
                  <a:txBody>
                    <a:bodyPr/>
                    <a:lstStyle/>
                    <a:p>
                      <a:r>
                        <a:rPr lang="en-GB" dirty="0"/>
                        <a:t>col-sm-6 (spans across</a:t>
                      </a:r>
                      <a:r>
                        <a:rPr lang="en-GB" baseline="0" dirty="0"/>
                        <a:t> 6 columns)</a:t>
                      </a:r>
                      <a:endParaRPr lang="en-GB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6">
                  <a:txBody>
                    <a:bodyPr/>
                    <a:lstStyle/>
                    <a:p>
                      <a:r>
                        <a:rPr lang="en-GB" dirty="0"/>
                        <a:t>col-sm-6 (spans across</a:t>
                      </a:r>
                      <a:r>
                        <a:rPr lang="en-GB" baseline="0" dirty="0"/>
                        <a:t> 6 columns)</a:t>
                      </a:r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GB" b="1" dirty="0"/>
                        <a:t>Large screens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 gridSpan="3">
                  <a:txBody>
                    <a:bodyPr/>
                    <a:lstStyle/>
                    <a:p>
                      <a:r>
                        <a:rPr lang="en-GB" dirty="0"/>
                        <a:t>col-md-3 (spans across</a:t>
                      </a:r>
                      <a:r>
                        <a:rPr lang="en-GB" baseline="0" dirty="0"/>
                        <a:t> 3 columns)</a:t>
                      </a:r>
                      <a:endParaRPr lang="en-GB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9">
                  <a:txBody>
                    <a:bodyPr/>
                    <a:lstStyle/>
                    <a:p>
                      <a:r>
                        <a:rPr lang="en-GB" dirty="0"/>
                        <a:t>col-md-9 (spans across</a:t>
                      </a:r>
                      <a:r>
                        <a:rPr lang="en-GB" baseline="0" dirty="0"/>
                        <a:t> 9 columns)</a:t>
                      </a:r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631971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Flexible Images and Media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There are two issues with flexible images and media:</a:t>
            </a:r>
          </a:p>
          <a:p>
            <a:pPr lvl="1"/>
            <a:r>
              <a:rPr lang="en-GB" dirty="0"/>
              <a:t>Resizing/scaling to fit the current viewport region.</a:t>
            </a:r>
          </a:p>
          <a:p>
            <a:pPr lvl="1"/>
            <a:r>
              <a:rPr lang="en-GB" dirty="0"/>
              <a:t>Serving up different images based on device capabilities e.g. higher res images for larger screens.</a:t>
            </a:r>
          </a:p>
          <a:p>
            <a:pPr lvl="2"/>
            <a:r>
              <a:rPr lang="en-GB" dirty="0"/>
              <a:t>More on this later.</a:t>
            </a:r>
          </a:p>
          <a:p>
            <a:pPr lvl="2"/>
            <a:r>
              <a:rPr lang="en-GB" dirty="0"/>
              <a:t>See more:</a:t>
            </a:r>
          </a:p>
          <a:p>
            <a:pPr lvl="3"/>
            <a:r>
              <a:rPr lang="en-GB" dirty="0">
                <a:hlinkClick r:id="rId3"/>
              </a:rPr>
              <a:t>Mozilla Responsive Images</a:t>
            </a:r>
            <a:endParaRPr lang="en-GB" dirty="0"/>
          </a:p>
          <a:p>
            <a:pPr lvl="3"/>
            <a:r>
              <a:rPr lang="en-GB" dirty="0">
                <a:hlinkClick r:id="rId4"/>
              </a:rPr>
              <a:t>Google Developers Web Fundamentals: Images</a:t>
            </a:r>
            <a:endParaRPr lang="en-GB" dirty="0"/>
          </a:p>
          <a:p>
            <a:pPr lvl="3"/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3971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Scaling Images and Media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257800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Setting the image/media width property to 100% will make it responsive and scale it up and down based on parent element’s width:</a:t>
            </a:r>
          </a:p>
          <a:p>
            <a:pPr marL="594360" lvl="2" indent="0">
              <a:buNone/>
            </a:pPr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video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100%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height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auto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dirty="0"/>
          </a:p>
          <a:p>
            <a:r>
              <a:rPr lang="en-GB" dirty="0"/>
              <a:t>Setting max-width to 100% will make it responsive. Image will scale down, but prevents the image from scaling up to be larger than its original size:</a:t>
            </a:r>
          </a:p>
          <a:p>
            <a:pPr marL="594360" lvl="2" indent="0">
              <a:buNone/>
            </a:pPr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video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max-width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100%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height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auto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</a:p>
          <a:p>
            <a:pPr marL="594360" lvl="2" indent="0">
              <a:buNone/>
            </a:pPr>
            <a:r>
              <a:rPr lang="en-GB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Example:</a:t>
            </a:r>
            <a:r>
              <a:rPr lang="en-GB" dirty="0" err="1">
                <a:solidFill>
                  <a:srgbClr val="FF0000"/>
                </a:solidFill>
                <a:highlight>
                  <a:srgbClr val="FFFFFF"/>
                </a:highlight>
              </a:rPr>
              <a:t>https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</a:rPr>
              <a:t>://www.w3schools.com/howto/howto_css_image_responsive.asp</a:t>
            </a:r>
          </a:p>
          <a:p>
            <a:pPr marL="594360" lvl="2" indent="0">
              <a:buNone/>
            </a:pPr>
            <a:endParaRPr lang="en-GB" dirty="0"/>
          </a:p>
          <a:p>
            <a:pPr marL="685800" lvl="2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7EE3CBE-089D-4F36-AE9D-B03F61CF3406}"/>
              </a:ext>
            </a:extLst>
          </p:cNvPr>
          <p:cNvSpPr txBox="1"/>
          <p:nvPr/>
        </p:nvSpPr>
        <p:spPr>
          <a:xfrm>
            <a:off x="5782346" y="6276032"/>
            <a:ext cx="29837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3"/>
              </a:rPr>
              <a:t>Heck! What’s the difference?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8225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Media Queries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CSS2 introduced </a:t>
            </a:r>
            <a:r>
              <a:rPr lang="en-GB" b="1" dirty="0"/>
              <a:t>Media Types </a:t>
            </a:r>
            <a:r>
              <a:rPr lang="en-GB" dirty="0"/>
              <a:t>using the @media rule.</a:t>
            </a:r>
          </a:p>
          <a:p>
            <a:pPr lvl="1"/>
            <a:r>
              <a:rPr lang="en-GB" dirty="0"/>
              <a:t>Back then the aim was to </a:t>
            </a:r>
            <a:r>
              <a:rPr lang="en-GB" b="1" dirty="0"/>
              <a:t>target different styles </a:t>
            </a:r>
            <a:r>
              <a:rPr lang="en-GB" dirty="0"/>
              <a:t>for different media types e.g.</a:t>
            </a:r>
          </a:p>
          <a:p>
            <a:pPr lvl="2"/>
            <a:r>
              <a:rPr lang="en-GB" dirty="0"/>
              <a:t>Computer screens</a:t>
            </a:r>
          </a:p>
          <a:p>
            <a:pPr lvl="2"/>
            <a:r>
              <a:rPr lang="en-GB" dirty="0"/>
              <a:t>Printers</a:t>
            </a:r>
          </a:p>
          <a:p>
            <a:pPr lvl="2"/>
            <a:r>
              <a:rPr lang="en-GB" dirty="0"/>
              <a:t>Handheld devices</a:t>
            </a:r>
          </a:p>
          <a:p>
            <a:pPr lvl="2"/>
            <a:r>
              <a:rPr lang="en-GB" dirty="0"/>
              <a:t>Etc.</a:t>
            </a:r>
          </a:p>
          <a:p>
            <a:r>
              <a:rPr lang="en-GB" dirty="0"/>
              <a:t>CSS3 extended the CSS2 idea and introduced </a:t>
            </a:r>
            <a:r>
              <a:rPr lang="en-GB" b="1" dirty="0"/>
              <a:t>Media Queries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Instead of looking at the type of device, they look at the </a:t>
            </a:r>
            <a:r>
              <a:rPr lang="en-GB" b="1" i="1" dirty="0"/>
              <a:t>capabilities of the device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69866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CSS3 Media Queries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Enable us to target specific CSS styles depending upon the capabilities of a device.</a:t>
            </a:r>
          </a:p>
          <a:p>
            <a:r>
              <a:rPr lang="en-GB" dirty="0"/>
              <a:t>For example:</a:t>
            </a:r>
          </a:p>
          <a:p>
            <a:pPr lvl="1"/>
            <a:r>
              <a:rPr lang="en-GB" dirty="0"/>
              <a:t>Viewport width and height</a:t>
            </a:r>
          </a:p>
          <a:p>
            <a:pPr lvl="1"/>
            <a:r>
              <a:rPr lang="en-GB" dirty="0"/>
              <a:t>Orientation (landscape or portrait)</a:t>
            </a:r>
          </a:p>
          <a:p>
            <a:pPr lvl="1"/>
            <a:r>
              <a:rPr lang="en-GB" dirty="0"/>
              <a:t>Device width and height</a:t>
            </a:r>
          </a:p>
          <a:p>
            <a:pPr lvl="1"/>
            <a:r>
              <a:rPr lang="en-GB" dirty="0"/>
              <a:t>Resolution (device resolution using dpi or </a:t>
            </a:r>
            <a:r>
              <a:rPr lang="en-GB" dirty="0" err="1"/>
              <a:t>dpcm</a:t>
            </a:r>
            <a:r>
              <a:rPr lang="en-GB" dirty="0"/>
              <a:t>)</a:t>
            </a:r>
          </a:p>
          <a:p>
            <a:pPr lvl="1"/>
            <a:r>
              <a:rPr lang="en-GB" dirty="0"/>
              <a:t>And </a:t>
            </a:r>
            <a:r>
              <a:rPr lang="en-GB" dirty="0">
                <a:hlinkClick r:id="rId2"/>
              </a:rPr>
              <a:t>more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632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Media Queries: How?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 media query consists of:</a:t>
            </a:r>
          </a:p>
          <a:p>
            <a:pPr lvl="1"/>
            <a:r>
              <a:rPr lang="en-GB" dirty="0"/>
              <a:t>@media directive</a:t>
            </a:r>
          </a:p>
          <a:p>
            <a:pPr lvl="1"/>
            <a:r>
              <a:rPr lang="en-GB" dirty="0"/>
              <a:t>a media type, plus</a:t>
            </a:r>
          </a:p>
          <a:p>
            <a:pPr lvl="1"/>
            <a:r>
              <a:rPr lang="en-GB" dirty="0"/>
              <a:t>zero or more expressions that check the conditions of particular media features</a:t>
            </a:r>
          </a:p>
          <a:p>
            <a:r>
              <a:rPr lang="en-GB" dirty="0"/>
              <a:t>Syntax: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@media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[</a:t>
            </a: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not|only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] </a:t>
            </a: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mediatype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and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(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expressions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)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	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Normal CSS Rules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}</a:t>
            </a:r>
            <a:endParaRPr lang="en-GB" sz="2000" dirty="0"/>
          </a:p>
          <a:p>
            <a:r>
              <a:rPr lang="en-GB" dirty="0"/>
              <a:t>The media query is true when</a:t>
            </a:r>
          </a:p>
          <a:p>
            <a:pPr lvl="1"/>
            <a:r>
              <a:rPr lang="en-GB" dirty="0"/>
              <a:t>Media type matches the device being used</a:t>
            </a:r>
          </a:p>
          <a:p>
            <a:pPr lvl="1"/>
            <a:r>
              <a:rPr lang="en-GB" dirty="0"/>
              <a:t>All expressions in the media query are true.</a:t>
            </a:r>
          </a:p>
          <a:p>
            <a:endParaRPr lang="en-GB" dirty="0"/>
          </a:p>
        </p:txBody>
      </p:sp>
      <p:cxnSp>
        <p:nvCxnSpPr>
          <p:cNvPr id="7" name="Straight Arrow Connector 6"/>
          <p:cNvCxnSpPr/>
          <p:nvPr/>
        </p:nvCxnSpPr>
        <p:spPr>
          <a:xfrm flipH="1" flipV="1">
            <a:off x="3635896" y="4509120"/>
            <a:ext cx="1043990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4031814" y="4941168"/>
            <a:ext cx="2475358" cy="369332"/>
          </a:xfrm>
          <a:prstGeom prst="rect">
            <a:avLst/>
          </a:prstGeom>
          <a:ln w="63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dirty="0"/>
              <a:t>[</a:t>
            </a:r>
            <a:r>
              <a:rPr lang="en-GB" dirty="0" err="1"/>
              <a:t>not|only</a:t>
            </a:r>
            <a:r>
              <a:rPr lang="en-GB" dirty="0"/>
              <a:t>] are optional!</a:t>
            </a:r>
          </a:p>
        </p:txBody>
      </p:sp>
    </p:spTree>
    <p:extLst>
      <p:ext uri="{BB962C8B-B14F-4D97-AF65-F5344CB8AC3E}">
        <p14:creationId xmlns:p14="http://schemas.microsoft.com/office/powerpoint/2010/main" val="76167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@media CSS3 Rule Explained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14116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Media Type: Target different media types</a:t>
            </a:r>
          </a:p>
          <a:p>
            <a:pPr marL="320040" lvl="1" indent="0">
              <a:buNone/>
            </a:pP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@media </a:t>
            </a:r>
            <a:r>
              <a:rPr lang="en-GB" sz="2400" dirty="0" err="1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mediatype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{ }</a:t>
            </a:r>
            <a:endParaRPr lang="en-GB" sz="2400" dirty="0"/>
          </a:p>
          <a:p>
            <a:pPr lvl="1"/>
            <a:r>
              <a:rPr lang="en-GB" b="1" dirty="0"/>
              <a:t>all</a:t>
            </a:r>
            <a:r>
              <a:rPr lang="en-GB" dirty="0"/>
              <a:t>: use all when CSS styles apply to all media types.</a:t>
            </a:r>
          </a:p>
          <a:p>
            <a:r>
              <a:rPr lang="en-GB" dirty="0"/>
              <a:t>Expressions: Target specific media features:</a:t>
            </a:r>
          </a:p>
          <a:p>
            <a:pPr marL="320040" lvl="1" indent="0">
              <a:buNone/>
            </a:pP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@media </a:t>
            </a:r>
            <a:r>
              <a:rPr lang="en-GB" sz="2400" dirty="0" err="1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mediatype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 and 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(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media feature check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)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{ }</a:t>
            </a:r>
          </a:p>
          <a:p>
            <a:pPr marL="777240" lvl="1" indent="-457200"/>
            <a:r>
              <a:rPr lang="en-GB" dirty="0"/>
              <a:t>Viewport size: width, height</a:t>
            </a:r>
          </a:p>
          <a:p>
            <a:pPr marL="777240" lvl="1" indent="-457200"/>
            <a:r>
              <a:rPr lang="en-GB" dirty="0"/>
              <a:t>Orientation</a:t>
            </a:r>
          </a:p>
          <a:p>
            <a:pPr marL="777240" lvl="1" indent="-457200"/>
            <a:r>
              <a:rPr lang="en-GB" dirty="0"/>
              <a:t>More: </a:t>
            </a:r>
            <a:r>
              <a:rPr lang="en-GB" sz="1800" dirty="0">
                <a:hlinkClick r:id="rId3"/>
              </a:rPr>
              <a:t>http://www.w3schools.com/cssref/css3_pr_mediaquery.asp</a:t>
            </a:r>
            <a:r>
              <a:rPr lang="en-GB" sz="1800" dirty="0"/>
              <a:t> </a:t>
            </a:r>
            <a:endParaRPr lang="en-GB" sz="2000" dirty="0"/>
          </a:p>
          <a:p>
            <a:pPr marL="457200" indent="-457200"/>
            <a:r>
              <a:rPr lang="en-GB" dirty="0"/>
              <a:t>"</a:t>
            </a:r>
            <a:r>
              <a:rPr lang="en-GB" b="1" dirty="0"/>
              <a:t>and</a:t>
            </a:r>
            <a:r>
              <a:rPr lang="en-GB" dirty="0"/>
              <a:t>" is used to combine </a:t>
            </a:r>
            <a:r>
              <a:rPr lang="en-GB" i="1" dirty="0"/>
              <a:t>multiple</a:t>
            </a:r>
            <a:r>
              <a:rPr lang="en-GB" dirty="0"/>
              <a:t> features</a:t>
            </a:r>
          </a:p>
          <a:p>
            <a:pPr marL="457200" indent="-457200"/>
            <a:r>
              <a:rPr lang="en-GB" dirty="0">
                <a:solidFill>
                  <a:srgbClr val="FF0000"/>
                </a:solidFill>
              </a:rPr>
              <a:t>Example: Example: https://www.w3schools.com/css/tryit.asp?filename=tryresponsive_mediaquery</a:t>
            </a:r>
          </a:p>
          <a:p>
            <a:pPr marL="457200" indent="-45720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8943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0C83D-67DA-4810-8E72-6432705AAD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Different Images for Different Devices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7CC609-42BA-4F25-8098-C9DDDA0C8B1D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You can use </a:t>
            </a:r>
            <a:r>
              <a:rPr lang="en-GB" b="1" dirty="0"/>
              <a:t>media queries </a:t>
            </a:r>
            <a:r>
              <a:rPr lang="en-GB" dirty="0"/>
              <a:t>to display different images or media on different devices.</a:t>
            </a:r>
          </a:p>
          <a:p>
            <a:pPr lvl="1"/>
            <a:r>
              <a:rPr lang="en-GB" dirty="0"/>
              <a:t>Uses a combination of media queries and setting</a:t>
            </a:r>
          </a:p>
          <a:p>
            <a:pPr lvl="2"/>
            <a:r>
              <a:rPr lang="en-GB" dirty="0"/>
              <a:t>display: none;</a:t>
            </a:r>
          </a:p>
          <a:p>
            <a:pPr lvl="2"/>
            <a:r>
              <a:rPr lang="en-GB" dirty="0"/>
              <a:t>Different background-image settings</a:t>
            </a:r>
          </a:p>
          <a:p>
            <a:r>
              <a:rPr lang="en-GB" dirty="0"/>
              <a:t>Alternatively:</a:t>
            </a:r>
          </a:p>
          <a:p>
            <a:pPr lvl="1"/>
            <a:r>
              <a:rPr lang="en-GB" b="1" dirty="0"/>
              <a:t>You can add the new HTML5 </a:t>
            </a:r>
            <a:r>
              <a:rPr lang="en-GB" b="1" dirty="0" err="1"/>
              <a:t>srcset</a:t>
            </a:r>
            <a:r>
              <a:rPr lang="en-GB" b="1" dirty="0"/>
              <a:t> attribute to an &lt;</a:t>
            </a:r>
            <a:r>
              <a:rPr lang="en-GB" b="1" dirty="0" err="1"/>
              <a:t>img</a:t>
            </a:r>
            <a:r>
              <a:rPr lang="en-GB" b="1" dirty="0"/>
              <a:t> /&gt; element.</a:t>
            </a:r>
          </a:p>
          <a:p>
            <a:pPr lvl="1"/>
            <a:r>
              <a:rPr lang="en-GB" dirty="0"/>
              <a:t>You can use the new HTML </a:t>
            </a:r>
            <a:r>
              <a:rPr lang="en-GB" b="1" dirty="0"/>
              <a:t>&lt;picture&gt;</a:t>
            </a:r>
            <a:r>
              <a:rPr lang="en-GB" dirty="0"/>
              <a:t> element which uses its child &lt;source /&gt; element to specify alternative images.</a:t>
            </a:r>
          </a:p>
          <a:p>
            <a:r>
              <a:rPr lang="en-GB" dirty="0">
                <a:solidFill>
                  <a:srgbClr val="FF0000"/>
                </a:solidFill>
              </a:rPr>
              <a:t>Example: https://www.w3schools.com/tags/att_source_srcset.asp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5529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&lt;picture&gt; Element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Uses the </a:t>
            </a:r>
            <a:r>
              <a:rPr lang="en-GB" dirty="0" err="1"/>
              <a:t>srcset</a:t>
            </a:r>
            <a:r>
              <a:rPr lang="en-GB" dirty="0"/>
              <a:t> and media/type attributes on its to achieve </a:t>
            </a:r>
            <a:r>
              <a:rPr lang="en-GB" b="1" i="1" dirty="0"/>
              <a:t>responsive images.</a:t>
            </a:r>
          </a:p>
          <a:p>
            <a:r>
              <a:rPr lang="en-GB" dirty="0"/>
              <a:t>Use &lt;source&gt; elements to set up different sources - the first source that fits preferences is used.</a:t>
            </a:r>
          </a:p>
          <a:p>
            <a:r>
              <a:rPr lang="en-GB" dirty="0"/>
              <a:t>Add the </a:t>
            </a:r>
            <a:r>
              <a:rPr lang="en-GB" dirty="0" err="1"/>
              <a:t>fallback</a:t>
            </a:r>
            <a:r>
              <a:rPr lang="en-GB" dirty="0"/>
              <a:t> &lt;</a:t>
            </a:r>
            <a:r>
              <a:rPr lang="en-GB" dirty="0" err="1"/>
              <a:t>img</a:t>
            </a:r>
            <a:r>
              <a:rPr lang="en-GB" dirty="0"/>
              <a:t> </a:t>
            </a:r>
            <a:r>
              <a:rPr lang="en-GB" dirty="0" err="1"/>
              <a:t>src</a:t>
            </a:r>
            <a:r>
              <a:rPr lang="en-GB" dirty="0"/>
              <a:t>=“…”… /&gt; for browsers that don’t understand </a:t>
            </a:r>
            <a:r>
              <a:rPr lang="en-GB" dirty="0" err="1"/>
              <a:t>srcset</a:t>
            </a:r>
            <a:r>
              <a:rPr lang="en-GB" dirty="0"/>
              <a:t>.</a:t>
            </a:r>
          </a:p>
          <a:p>
            <a:r>
              <a:rPr lang="en-GB" sz="2800" b="1" dirty="0">
                <a:solidFill>
                  <a:srgbClr val="FF0000"/>
                </a:solidFill>
              </a:rPr>
              <a:t>The same principle also applies to the &lt;video&gt; element.</a:t>
            </a:r>
          </a:p>
        </p:txBody>
      </p:sp>
    </p:spTree>
    <p:extLst>
      <p:ext uri="{BB962C8B-B14F-4D97-AF65-F5344CB8AC3E}">
        <p14:creationId xmlns:p14="http://schemas.microsoft.com/office/powerpoint/2010/main" val="1541736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&lt;picture&gt; Element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Serving based on type:</a:t>
            </a:r>
          </a:p>
          <a:p>
            <a:pPr marL="320040" lvl="1" indent="0">
              <a:buNone/>
            </a:pP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picture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source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srcset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</a:t>
            </a:r>
            <a:r>
              <a:rPr lang="en-GB" sz="22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opera.webp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type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="image/</a:t>
            </a:r>
            <a:r>
              <a:rPr lang="en-GB" sz="22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webp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"&gt;</a:t>
            </a:r>
            <a:endParaRPr lang="en-GB" sz="2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2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="opera.jpg"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alt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="The Oslo Opera House"&gt;</a:t>
            </a:r>
            <a:endParaRPr lang="en-GB" sz="2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picture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3500" dirty="0"/>
          </a:p>
          <a:p>
            <a:r>
              <a:rPr lang="en-GB" dirty="0"/>
              <a:t>Serving based on media queries:</a:t>
            </a:r>
          </a:p>
          <a:p>
            <a:pPr marL="0" indent="0">
              <a:buNone/>
            </a:pP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picture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1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source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media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="(min-width: 30em)"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srcset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="cake-table.jpg"&gt;</a:t>
            </a:r>
            <a:endParaRPr lang="en-GB" sz="1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source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media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="(min-width: 60em)"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srcset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="cake-shop.jpg"&gt;</a:t>
            </a:r>
            <a:endParaRPr lang="en-GB" sz="1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9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="scones.jpg"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alt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="One way or another, you WILL get cake."&gt;</a:t>
            </a:r>
            <a:endParaRPr lang="en-GB" sz="1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1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picture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331640" y="2780928"/>
            <a:ext cx="6912768" cy="360040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1115616" y="4869160"/>
            <a:ext cx="7650432" cy="360040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2483768" y="5911334"/>
            <a:ext cx="6087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Remember to add the fall-back traditional &lt;</a:t>
            </a:r>
            <a:r>
              <a:rPr lang="en-GB" dirty="0" err="1"/>
              <a:t>img</a:t>
            </a:r>
            <a:r>
              <a:rPr lang="en-GB" dirty="0"/>
              <a:t> </a:t>
            </a:r>
            <a:r>
              <a:rPr lang="en-GB" dirty="0" err="1"/>
              <a:t>src</a:t>
            </a:r>
            <a:r>
              <a:rPr lang="en-GB" dirty="0"/>
              <a:t>=“…” …/&gt;</a:t>
            </a:r>
          </a:p>
        </p:txBody>
      </p:sp>
      <p:cxnSp>
        <p:nvCxnSpPr>
          <p:cNvPr id="8" name="Straight Arrow Connector 7"/>
          <p:cNvCxnSpPr>
            <a:stCxn id="6" idx="0"/>
          </p:cNvCxnSpPr>
          <p:nvPr/>
        </p:nvCxnSpPr>
        <p:spPr>
          <a:xfrm flipH="1" flipV="1">
            <a:off x="5004048" y="5229200"/>
            <a:ext cx="523278" cy="68213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>
            <a:stCxn id="6" idx="0"/>
          </p:cNvCxnSpPr>
          <p:nvPr/>
        </p:nvCxnSpPr>
        <p:spPr>
          <a:xfrm flipV="1">
            <a:off x="5527326" y="3140968"/>
            <a:ext cx="772866" cy="27703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0630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  <p:bldP spid="6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5D2A0-8861-41BE-B064-31A06544D1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Bootstrap’s Responsive Embedded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AB1263-E5B9-4D5B-BF26-0BFC522180AF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To create responsive video or slideshow (</a:t>
            </a:r>
            <a:r>
              <a:rPr lang="en-GB" dirty="0">
                <a:hlinkClick r:id="rId3"/>
              </a:rPr>
              <a:t>embed content</a:t>
            </a:r>
            <a:r>
              <a:rPr lang="en-GB" dirty="0"/>
              <a:t>) use:</a:t>
            </a:r>
          </a:p>
          <a:p>
            <a:r>
              <a:rPr lang="en-GB" b="1" dirty="0"/>
              <a:t>embed-responsive</a:t>
            </a:r>
            <a:r>
              <a:rPr lang="en-GB" dirty="0"/>
              <a:t>: on the parent container element</a:t>
            </a:r>
          </a:p>
          <a:p>
            <a:pPr lvl="1"/>
            <a:r>
              <a:rPr lang="en-GB" dirty="0"/>
              <a:t>You can also add one of the aspect ratio size classes to determine the display size</a:t>
            </a:r>
          </a:p>
          <a:p>
            <a:r>
              <a:rPr lang="en-GB" b="1" dirty="0"/>
              <a:t>embed-responsive-item</a:t>
            </a:r>
            <a:r>
              <a:rPr lang="en-GB" dirty="0"/>
              <a:t>: on the iframe, video, etc. that you want to make responsive.</a:t>
            </a:r>
          </a:p>
          <a:p>
            <a:pPr marL="0" indent="0"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1900" b="1" dirty="0">
                <a:solidFill>
                  <a:srgbClr val="0000FF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embed-responsive</a:t>
            </a:r>
            <a:r>
              <a:rPr lang="en-GB" sz="1900" dirty="0">
                <a:solidFill>
                  <a:srgbClr val="0000FF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 embed-responsive-16by9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"&gt;</a:t>
            </a:r>
            <a:endParaRPr lang="en-GB" sz="1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  &lt;</a:t>
            </a: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iframe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1900" b="1" dirty="0">
                <a:solidFill>
                  <a:srgbClr val="0000FF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embed-responsive-item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"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b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</a:b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sz="1900" dirty="0" err="1">
                <a:solidFill>
                  <a:srgbClr val="FF0000"/>
                </a:solidFill>
                <a:latin typeface="Consolas" panose="020B0609020204030204" pitchFamily="49" charset="0"/>
              </a:rPr>
              <a:t>src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="..."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FF0000"/>
                </a:solidFill>
                <a:latin typeface="Consolas" panose="020B0609020204030204" pitchFamily="49" charset="0"/>
              </a:rPr>
              <a:t>allowfullscreen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&gt;&lt;/</a:t>
            </a: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iframe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</a:p>
          <a:p>
            <a:pPr marL="0" indent="0">
              <a:buNone/>
            </a:pP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Example: https://www.w3schools.com/bootstrap4/tryit.asp?filename=trybs_responsive_embed&amp;stacked=h</a:t>
            </a:r>
            <a:endParaRPr lang="en-GB" sz="1700" dirty="0">
              <a:solidFill>
                <a:srgbClr val="FF000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8553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C8E6C6-E752-4D9D-A030-F4C63D3DFB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0A5AC6-5775-4A05-8651-95B32A3E06A0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185580529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3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1DBAA76-B9B2-40C8-BA96-F85F0302E8A0}">
  <ds:schemaRefs>
    <ds:schemaRef ds:uri="http://schemas.microsoft.com/VisualStudio/2011/storyboarding/control"/>
  </ds:schemaRefs>
</ds:datastoreItem>
</file>

<file path=customXml/itemProps3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113</TotalTime>
  <Words>2135</Words>
  <Application>Microsoft Office PowerPoint</Application>
  <PresentationFormat>On-screen Show (4:3)</PresentationFormat>
  <Paragraphs>283</Paragraphs>
  <Slides>22</Slides>
  <Notes>12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  <vt:variant>
        <vt:lpstr>Custom Shows</vt:lpstr>
      </vt:variant>
      <vt:variant>
        <vt:i4>1</vt:i4>
      </vt:variant>
    </vt:vector>
  </HeadingPairs>
  <TitlesOfParts>
    <vt:vector size="30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Responsive Web Design and Media</vt:lpstr>
      <vt:lpstr>Today’s Lecture</vt:lpstr>
      <vt:lpstr>Responsive Web Design (RWD)</vt:lpstr>
      <vt:lpstr>The Web Design Layout Problem</vt:lpstr>
      <vt:lpstr>Screen Size or Viewport Problem?</vt:lpstr>
      <vt:lpstr>What is Responsive Web Design?</vt:lpstr>
      <vt:lpstr>RWD and the Viewport Meta Tag</vt:lpstr>
      <vt:lpstr>The Viewport Meta Tag</vt:lpstr>
      <vt:lpstr>Flexible Grid Layout Options</vt:lpstr>
      <vt:lpstr>Bootstrap 4 Flexible Grid System</vt:lpstr>
      <vt:lpstr>Grid Example</vt:lpstr>
      <vt:lpstr>Flexible Images and Media</vt:lpstr>
      <vt:lpstr>Scaling Images and Media</vt:lpstr>
      <vt:lpstr>Media Queries</vt:lpstr>
      <vt:lpstr>CSS3 Media Queries</vt:lpstr>
      <vt:lpstr>Media Queries: How?</vt:lpstr>
      <vt:lpstr>The @media CSS3 Rule Explained</vt:lpstr>
      <vt:lpstr>Different Images for Different Devices</vt:lpstr>
      <vt:lpstr>The &lt;picture&gt; Element</vt:lpstr>
      <vt:lpstr>The &lt;picture&gt; Element</vt:lpstr>
      <vt:lpstr>Bootstrap’s Responsive Embedded Content</vt:lpstr>
      <vt:lpstr>PowerPoint Presentation</vt:lpstr>
      <vt:lpstr>Lecture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Abida Danish</cp:lastModifiedBy>
  <cp:revision>1494</cp:revision>
  <cp:lastPrinted>2014-09-29T16:21:25Z</cp:lastPrinted>
  <dcterms:created xsi:type="dcterms:W3CDTF">2013-09-18T07:00:31Z</dcterms:created>
  <dcterms:modified xsi:type="dcterms:W3CDTF">2021-11-12T19:14:31Z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