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tags/tag3.xml" ContentType="application/vnd.openxmlformats-officedocument.presentationml.tags+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3.xml" ContentType="application/vnd.openxmlformats-officedocument.presentationml.notesSlide+xml"/>
  <Override PartName="/ppt/tags/tag4.xml" ContentType="application/vnd.openxmlformats-officedocument.presentationml.tags+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6.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tags/tag5.xml" ContentType="application/vnd.openxmlformats-officedocument.presentationml.tags+xml"/>
  <Override PartName="/ppt/notesSlides/notesSlide22.xml" ContentType="application/vnd.openxmlformats-officedocument.presentationml.notesSlide+xml"/>
  <Override PartName="/ppt/tags/tag6.xml" ContentType="application/vnd.openxmlformats-officedocument.presentationml.tags+xml"/>
  <Override PartName="/ppt/notesSlides/notesSlide23.xml" ContentType="application/vnd.openxmlformats-officedocument.presentationml.notesSlide+xml"/>
  <Override PartName="/ppt/tags/tag7.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49"/>
  </p:notesMasterIdLst>
  <p:sldIdLst>
    <p:sldId id="259" r:id="rId5"/>
    <p:sldId id="263" r:id="rId6"/>
    <p:sldId id="303" r:id="rId7"/>
    <p:sldId id="264" r:id="rId8"/>
    <p:sldId id="267" r:id="rId9"/>
    <p:sldId id="269" r:id="rId10"/>
    <p:sldId id="270" r:id="rId11"/>
    <p:sldId id="272" r:id="rId12"/>
    <p:sldId id="271" r:id="rId13"/>
    <p:sldId id="273" r:id="rId14"/>
    <p:sldId id="274" r:id="rId15"/>
    <p:sldId id="275" r:id="rId16"/>
    <p:sldId id="276" r:id="rId17"/>
    <p:sldId id="277" r:id="rId18"/>
    <p:sldId id="280" r:id="rId19"/>
    <p:sldId id="281" r:id="rId20"/>
    <p:sldId id="282" r:id="rId21"/>
    <p:sldId id="283" r:id="rId22"/>
    <p:sldId id="284" r:id="rId23"/>
    <p:sldId id="286" r:id="rId24"/>
    <p:sldId id="285" r:id="rId25"/>
    <p:sldId id="287" r:id="rId26"/>
    <p:sldId id="288" r:id="rId27"/>
    <p:sldId id="289" r:id="rId28"/>
    <p:sldId id="290" r:id="rId29"/>
    <p:sldId id="291" r:id="rId30"/>
    <p:sldId id="292" r:id="rId31"/>
    <p:sldId id="295" r:id="rId32"/>
    <p:sldId id="294" r:id="rId33"/>
    <p:sldId id="296" r:id="rId34"/>
    <p:sldId id="300" r:id="rId35"/>
    <p:sldId id="293" r:id="rId36"/>
    <p:sldId id="301" r:id="rId37"/>
    <p:sldId id="302" r:id="rId38"/>
    <p:sldId id="304" r:id="rId39"/>
    <p:sldId id="306" r:id="rId40"/>
    <p:sldId id="307" r:id="rId41"/>
    <p:sldId id="308" r:id="rId42"/>
    <p:sldId id="309" r:id="rId43"/>
    <p:sldId id="310" r:id="rId44"/>
    <p:sldId id="311" r:id="rId45"/>
    <p:sldId id="312" r:id="rId46"/>
    <p:sldId id="313" r:id="rId47"/>
    <p:sldId id="314" r:id="rId4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9D9D9"/>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2868" autoAdjust="0"/>
    <p:restoredTop sz="90724" autoAdjust="0"/>
  </p:normalViewPr>
  <p:slideViewPr>
    <p:cSldViewPr snapToGrid="0">
      <p:cViewPr varScale="1">
        <p:scale>
          <a:sx n="60" d="100"/>
          <a:sy n="60" d="100"/>
        </p:scale>
        <p:origin x="992"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8" Type="http://schemas.openxmlformats.org/officeDocument/2006/relationships/slide" Target="slides/slide4.xml"/><Relationship Id="rId51"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0_1">
  <dgm:title val=""/>
  <dgm:desc val=""/>
  <dgm:catLst>
    <dgm:cat type="mainScheme" pri="10100"/>
  </dgm:catLst>
  <dgm:styleLbl name="node0">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dk1">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dk1">
        <a:shade val="80000"/>
      </a:schemeClr>
    </dgm:linClrLst>
    <dgm:effectClrLst/>
    <dgm:txLinClrLst/>
    <dgm:txFillClrLst/>
    <dgm:txEffectClrLst/>
  </dgm:styleLbl>
  <dgm:styleLbl name="node2">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dk1">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dk1">
        <a:shade val="80000"/>
      </a:schemeClr>
    </dgm:linClrLst>
    <dgm:effectClrLst/>
    <dgm:txLinClrLst/>
    <dgm:txFillClrLst meth="repeat">
      <a:schemeClr val="dk1"/>
    </dgm:txFillClrLst>
    <dgm:txEffectClrLst/>
  </dgm:styleLbl>
  <dgm:styleLbl name="f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align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bgImgPlace1">
    <dgm:fillClrLst meth="repeat">
      <a:schemeClr val="dk1">
        <a:tint val="40000"/>
      </a:schemeClr>
    </dgm:fillClrLst>
    <dgm:linClrLst meth="repeat">
      <a:schemeClr val="dk1">
        <a:shade val="80000"/>
      </a:schemeClr>
    </dgm:linClrLst>
    <dgm:effectClrLst/>
    <dgm:txLinClrLst/>
    <dgm:txFillClrLst meth="repeat">
      <a:schemeClr val="lt1"/>
    </dgm:txFillClrLst>
    <dgm:txEffectClrLst/>
  </dgm:styleLbl>
  <dgm:styleLbl name="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f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bgSibTrans2D1">
    <dgm:fillClrLst meth="repeat">
      <a:schemeClr val="dk1">
        <a:tint val="60000"/>
      </a:schemeClr>
    </dgm:fillClrLst>
    <dgm:linClrLst meth="repeat">
      <a:schemeClr val="dk1">
        <a:tint val="60000"/>
      </a:schemeClr>
    </dgm:linClrLst>
    <dgm:effectClrLst/>
    <dgm:txLinClrLst/>
    <dgm:txFillClrLst meth="repeat">
      <a:schemeClr val="dk1"/>
    </dgm:txFillClrLst>
    <dgm:txEffectClrLst/>
  </dgm:styleLbl>
  <dgm:styleLbl name="sibTrans1D1">
    <dgm:fillClrLst meth="repeat">
      <a:schemeClr val="dk1"/>
    </dgm:fillClrLst>
    <dgm:linClrLst meth="repeat">
      <a:schemeClr val="dk1"/>
    </dgm:linClrLst>
    <dgm:effectClrLst/>
    <dgm:txLinClrLst/>
    <dgm:txFillClrLst meth="repeat">
      <a:schemeClr val="tx1"/>
    </dgm:txFillClrLst>
    <dgm:txEffectClrLst/>
  </dgm:styleLbl>
  <dgm:styleLbl name="callout">
    <dgm:fillClrLst meth="repeat">
      <a:schemeClr val="dk1"/>
    </dgm:fillClrLst>
    <dgm:linClrLst meth="repeat">
      <a:schemeClr val="dk1"/>
    </dgm:linClrLst>
    <dgm:effectClrLst/>
    <dgm:txLinClrLst/>
    <dgm:txFillClrLst meth="repeat">
      <a:schemeClr val="tx1"/>
    </dgm:txFillClrLst>
    <dgm:txEffectClrLst/>
  </dgm:styleLbl>
  <dgm:styleLbl name="asst0">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dk1">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dk1">
        <a:shade val="80000"/>
      </a:schemeClr>
    </dgm:linClrLst>
    <dgm:effectClrLst/>
    <dgm:txLinClrLst/>
    <dgm:txFillClrLst meth="repeat">
      <a:schemeClr val="dk1"/>
    </dgm:txFillClrLst>
    <dgm:txEffectClrLst/>
  </dgm:styleLbl>
  <dgm:styleLbl name="parChTrans2D1">
    <dgm:fillClrLst meth="repeat">
      <a:schemeClr val="dk1">
        <a:tint val="60000"/>
      </a:schemeClr>
    </dgm:fillClrLst>
    <dgm:linClrLst meth="repeat">
      <a:schemeClr val="dk1">
        <a:tint val="60000"/>
      </a:schemeClr>
    </dgm:linClrLst>
    <dgm:effectClrLst/>
    <dgm:txLinClrLst/>
    <dgm:txFillClrLst/>
    <dgm:txEffectClrLst/>
  </dgm:styleLbl>
  <dgm:styleLbl name="parChTrans2D2">
    <dgm:fillClrLst meth="repeat">
      <a:schemeClr val="dk1"/>
    </dgm:fillClrLst>
    <dgm:linClrLst meth="repeat">
      <a:schemeClr val="dk1"/>
    </dgm:linClrLst>
    <dgm:effectClrLst/>
    <dgm:txLinClrLst/>
    <dgm:txFillClrLst/>
    <dgm:txEffectClrLst/>
  </dgm:styleLbl>
  <dgm:styleLbl name="parChTrans2D3">
    <dgm:fillClrLst meth="repeat">
      <a:schemeClr val="dk1"/>
    </dgm:fillClrLst>
    <dgm:linClrLst meth="repeat">
      <a:schemeClr val="dk1"/>
    </dgm:linClrLst>
    <dgm:effectClrLst/>
    <dgm:txLinClrLst/>
    <dgm:txFillClrLst/>
    <dgm:txEffectClrLst/>
  </dgm:styleLbl>
  <dgm:styleLbl name="parChTrans2D4">
    <dgm:fillClrLst meth="repeat">
      <a:schemeClr val="dk1"/>
    </dgm:fillClrLst>
    <dgm:linClrLst meth="repeat">
      <a:schemeClr val="dk1"/>
    </dgm:linClrLst>
    <dgm:effectClrLst/>
    <dgm:txLinClrLst/>
    <dgm:txFillClrLst meth="repeat">
      <a:schemeClr val="lt1"/>
    </dgm:txFillClrLst>
    <dgm:txEffectClrLst/>
  </dgm:styleLbl>
  <dgm:styleLbl name="parChTrans1D1">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2">
    <dgm:fillClrLst meth="repeat">
      <a:schemeClr val="dk1"/>
    </dgm:fillClrLst>
    <dgm:linClrLst meth="repeat">
      <a:schemeClr val="dk1">
        <a:shade val="60000"/>
      </a:schemeClr>
    </dgm:linClrLst>
    <dgm:effectClrLst/>
    <dgm:txLinClrLst/>
    <dgm:txFillClrLst meth="repeat">
      <a:schemeClr val="tx1"/>
    </dgm:txFillClrLst>
    <dgm:txEffectClrLst/>
  </dgm:styleLbl>
  <dgm:styleLbl name="parChTrans1D3">
    <dgm:fillClrLst meth="repeat">
      <a:schemeClr val="dk1"/>
    </dgm:fillClrLst>
    <dgm:linClrLst meth="repeat">
      <a:schemeClr val="dk1">
        <a:shade val="80000"/>
      </a:schemeClr>
    </dgm:linClrLst>
    <dgm:effectClrLst/>
    <dgm:txLinClrLst/>
    <dgm:txFillClrLst meth="repeat">
      <a:schemeClr val="tx1"/>
    </dgm:txFillClrLst>
    <dgm:txEffectClrLst/>
  </dgm:styleLbl>
  <dgm:styleLbl name="parChTrans1D4">
    <dgm:fillClrLst meth="repeat">
      <a:schemeClr val="dk1"/>
    </dgm:fillClrLst>
    <dgm:linClrLst meth="repeat">
      <a:schemeClr val="dk1">
        <a:shade val="80000"/>
      </a:schemeClr>
    </dgm:linClrLst>
    <dgm:effectClrLst/>
    <dgm:txLinClrLst/>
    <dgm:txFillClrLst meth="repeat">
      <a:schemeClr val="tx1"/>
    </dgm:txFillClrLst>
    <dgm:txEffectClrLst/>
  </dgm:styleLbl>
  <dgm:styleLbl name="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conF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align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trAlignAcc1">
    <dgm:fillClrLst meth="repeat">
      <a:schemeClr val="dk1">
        <a:alpha val="40000"/>
        <a:tint val="40000"/>
      </a:schemeClr>
    </dgm:fillClrLst>
    <dgm:linClrLst meth="repeat">
      <a:schemeClr val="dk1"/>
    </dgm:linClrLst>
    <dgm:effectClrLst/>
    <dgm:txLinClrLst/>
    <dgm:txFillClrLst meth="repeat">
      <a:schemeClr val="dk1"/>
    </dgm:txFillClrLst>
    <dgm:txEffectClrLst/>
  </dgm:styleLbl>
  <dgm:styleLbl name="bgAcc1">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solidFgAcc1">
    <dgm:fillClrLst meth="repeat">
      <a:schemeClr val="lt1"/>
    </dgm:fillClrLst>
    <dgm:linClrLst meth="repeat">
      <a:schemeClr val="dk1"/>
    </dgm:linClrLst>
    <dgm:effectClrLst/>
    <dgm:txLinClrLst/>
    <dgm:txFillClrLst meth="repeat">
      <a:schemeClr val="dk1"/>
    </dgm:txFillClrLst>
    <dgm:txEffectClrLst/>
  </dgm:styleLbl>
  <dgm:styleLbl name="solidAlignAcc1">
    <dgm:fillClrLst meth="repeat">
      <a:schemeClr val="lt1"/>
    </dgm:fillClrLst>
    <dgm:linClrLst meth="repeat">
      <a:schemeClr val="dk1"/>
    </dgm:linClrLst>
    <dgm:effectClrLst/>
    <dgm:txLinClrLst/>
    <dgm:txFillClrLst meth="repeat">
      <a:schemeClr val="dk1"/>
    </dgm:txFillClrLst>
    <dgm:txEffectClrLst/>
  </dgm:styleLbl>
  <dgm:styleLbl name="solidBgAcc1">
    <dgm:fillClrLst meth="repeat">
      <a:schemeClr val="lt1"/>
    </dgm:fillClrLst>
    <dgm:linClrLst meth="repeat">
      <a:schemeClr val="dk1"/>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dk1">
        <a:alpha val="90000"/>
      </a:schemeClr>
    </dgm:linClrLst>
    <dgm:effectClrLst/>
    <dgm:txLinClrLst/>
    <dgm:txFillClrLst meth="repeat">
      <a:schemeClr val="dk1"/>
    </dgm:txFillClrLst>
    <dgm:txEffectClrLst/>
  </dgm:styleLbl>
  <dgm:styleLbl name="fgAcc0">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2">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3">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fgAcc4">
    <dgm:fillClrLst meth="repeat">
      <a:schemeClr val="dk1">
        <a:alpha val="90000"/>
        <a:tint val="40000"/>
      </a:schemeClr>
    </dgm:fillClrLst>
    <dgm:linClrLst meth="repeat">
      <a:schemeClr val="dk1"/>
    </dgm:linClrLst>
    <dgm:effectClrLst/>
    <dgm:txLinClrLst/>
    <dgm:txFillClrLst meth="repeat">
      <a:schemeClr val="dk1"/>
    </dgm:txFillClrLst>
    <dgm:txEffectClrLst/>
  </dgm:styleLbl>
  <dgm:styleLbl name="bgShp">
    <dgm:fillClrLst meth="repeat">
      <a:schemeClr val="dk1">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dk1">
        <a:shade val="80000"/>
      </a:schemeClr>
    </dgm:fillClrLst>
    <dgm:linClrLst meth="repeat">
      <a:schemeClr val="dk1"/>
    </dgm:linClrLst>
    <dgm:effectClrLst/>
    <dgm:txLinClrLst/>
    <dgm:txFillClrLst meth="repeat">
      <a:schemeClr val="lt1"/>
    </dgm:txFillClrLst>
    <dgm:txEffectClrLst/>
  </dgm:styleLbl>
  <dgm:styleLbl name="trBgShp">
    <dgm:fillClrLst meth="repeat">
      <a:schemeClr val="dk1">
        <a:tint val="50000"/>
        <a:alpha val="40000"/>
      </a:schemeClr>
    </dgm:fillClrLst>
    <dgm:linClrLst meth="repeat">
      <a:schemeClr val="dk1"/>
    </dgm:linClrLst>
    <dgm:effectClrLst/>
    <dgm:txLinClrLst/>
    <dgm:txFillClrLst meth="repeat">
      <a:schemeClr val="lt1"/>
    </dgm:txFillClrLst>
    <dgm:txEffectClrLst/>
  </dgm:styleLbl>
  <dgm:styleLbl name="fgShp">
    <dgm:fillClrLst meth="repeat">
      <a:schemeClr val="dk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D55E3C0-9847-4394-AEC1-C2E530756D7C}" type="doc">
      <dgm:prSet loTypeId="urn:microsoft.com/office/officeart/2005/8/layout/vList5" loCatId="list" qsTypeId="urn:microsoft.com/office/officeart/2005/8/quickstyle/simple1" qsCatId="simple" csTypeId="urn:microsoft.com/office/officeart/2005/8/colors/accent0_1" csCatId="mainScheme" phldr="1"/>
      <dgm:spPr/>
      <dgm:t>
        <a:bodyPr/>
        <a:lstStyle/>
        <a:p>
          <a:endParaRPr lang="en-GB"/>
        </a:p>
      </dgm:t>
    </dgm:pt>
    <dgm:pt modelId="{33B63476-524B-491F-BA1D-485DB3E83A9D}">
      <dgm:prSet phldrT="[Text]" custT="1"/>
      <dgm:spPr/>
      <dgm:t>
        <a:bodyPr/>
        <a:lstStyle/>
        <a:p>
          <a:r>
            <a:rPr lang="en-GB" sz="3600" dirty="0">
              <a:latin typeface="Calibri" panose="020F0502020204030204" pitchFamily="34" charset="0"/>
              <a:cs typeface="Calibri" panose="020F0502020204030204" pitchFamily="34" charset="0"/>
            </a:rPr>
            <a:t>Actuation</a:t>
          </a:r>
          <a:endParaRPr lang="en-GB" sz="3700" dirty="0">
            <a:latin typeface="Calibri" panose="020F0502020204030204" pitchFamily="34" charset="0"/>
            <a:cs typeface="Calibri" panose="020F0502020204030204" pitchFamily="34" charset="0"/>
          </a:endParaRPr>
        </a:p>
      </dgm:t>
    </dgm:pt>
    <dgm:pt modelId="{A3471B71-4260-445A-B403-91517660247C}" type="parTrans" cxnId="{1B231222-0CF7-4372-BCF0-A00CF94ACD37}">
      <dgm:prSet/>
      <dgm:spPr/>
      <dgm:t>
        <a:bodyPr/>
        <a:lstStyle/>
        <a:p>
          <a:endParaRPr lang="en-GB"/>
        </a:p>
      </dgm:t>
    </dgm:pt>
    <dgm:pt modelId="{76E0FD98-AC8D-47F0-9652-DB7D39F251DC}" type="sibTrans" cxnId="{1B231222-0CF7-4372-BCF0-A00CF94ACD37}">
      <dgm:prSet/>
      <dgm:spPr/>
      <dgm:t>
        <a:bodyPr/>
        <a:lstStyle/>
        <a:p>
          <a:endParaRPr lang="en-GB"/>
        </a:p>
      </dgm:t>
    </dgm:pt>
    <dgm:pt modelId="{76A9B4A4-3333-4D08-AEDB-A90B9A2549CC}">
      <dgm:prSet phldrT="[Text]">
        <dgm:style>
          <a:lnRef idx="2">
            <a:schemeClr val="dk1"/>
          </a:lnRef>
          <a:fillRef idx="1">
            <a:schemeClr val="lt1"/>
          </a:fillRef>
          <a:effectRef idx="0">
            <a:schemeClr val="dk1"/>
          </a:effectRef>
          <a:fontRef idx="minor">
            <a:schemeClr val="dk1"/>
          </a:fontRef>
        </dgm:style>
      </dgm:prSet>
      <dgm:spPr/>
      <dgm:t>
        <a:bodyPr/>
        <a:lstStyle/>
        <a:p>
          <a:pPr algn="ctr">
            <a:buFontTx/>
            <a:buNone/>
          </a:pPr>
          <a:r>
            <a:rPr lang="en-GB" dirty="0">
              <a:latin typeface="Calibri Light" panose="020F0302020204030204" pitchFamily="34" charset="0"/>
              <a:cs typeface="Calibri Light" panose="020F0302020204030204" pitchFamily="34" charset="0"/>
            </a:rPr>
            <a:t>A device that converts any form of energy, such as electrical, pneumatic or hydraulic in to mechanical motion </a:t>
          </a:r>
        </a:p>
      </dgm:t>
    </dgm:pt>
    <dgm:pt modelId="{CE8E25E4-A34C-44F9-9EA6-599BC721BAE2}" type="parTrans" cxnId="{CE9A43BB-B3BB-4738-ACF6-A86C1B183C17}">
      <dgm:prSet/>
      <dgm:spPr/>
      <dgm:t>
        <a:bodyPr/>
        <a:lstStyle/>
        <a:p>
          <a:endParaRPr lang="en-GB"/>
        </a:p>
      </dgm:t>
    </dgm:pt>
    <dgm:pt modelId="{80431B58-04BB-45CF-86F6-081892E2A683}" type="sibTrans" cxnId="{CE9A43BB-B3BB-4738-ACF6-A86C1B183C17}">
      <dgm:prSet/>
      <dgm:spPr/>
      <dgm:t>
        <a:bodyPr/>
        <a:lstStyle/>
        <a:p>
          <a:endParaRPr lang="en-GB"/>
        </a:p>
      </dgm:t>
    </dgm:pt>
    <dgm:pt modelId="{4E2906B6-3FFB-4817-8449-983FB232434E}" type="pres">
      <dgm:prSet presAssocID="{CD55E3C0-9847-4394-AEC1-C2E530756D7C}" presName="Name0" presStyleCnt="0">
        <dgm:presLayoutVars>
          <dgm:dir/>
          <dgm:animLvl val="lvl"/>
          <dgm:resizeHandles val="exact"/>
        </dgm:presLayoutVars>
      </dgm:prSet>
      <dgm:spPr/>
    </dgm:pt>
    <dgm:pt modelId="{6278AD14-85DC-40B0-B09D-AC60571DA28C}" type="pres">
      <dgm:prSet presAssocID="{33B63476-524B-491F-BA1D-485DB3E83A9D}" presName="linNode" presStyleCnt="0"/>
      <dgm:spPr/>
    </dgm:pt>
    <dgm:pt modelId="{FCE762F4-B561-4A05-90EC-06120268A775}" type="pres">
      <dgm:prSet presAssocID="{33B63476-524B-491F-BA1D-485DB3E83A9D}" presName="parentText" presStyleLbl="node1" presStyleIdx="0" presStyleCnt="1" custLinFactNeighborX="0" custLinFactNeighborY="0">
        <dgm:presLayoutVars>
          <dgm:chMax val="1"/>
          <dgm:bulletEnabled val="1"/>
        </dgm:presLayoutVars>
      </dgm:prSet>
      <dgm:spPr/>
    </dgm:pt>
    <dgm:pt modelId="{B622D559-1B81-4B76-9799-2F85F50EA33F}" type="pres">
      <dgm:prSet presAssocID="{33B63476-524B-491F-BA1D-485DB3E83A9D}" presName="descendantText" presStyleLbl="alignAccFollowNode1" presStyleIdx="0" presStyleCnt="1">
        <dgm:presLayoutVars>
          <dgm:bulletEnabled val="1"/>
        </dgm:presLayoutVars>
      </dgm:prSet>
      <dgm:spPr/>
    </dgm:pt>
  </dgm:ptLst>
  <dgm:cxnLst>
    <dgm:cxn modelId="{1B231222-0CF7-4372-BCF0-A00CF94ACD37}" srcId="{CD55E3C0-9847-4394-AEC1-C2E530756D7C}" destId="{33B63476-524B-491F-BA1D-485DB3E83A9D}" srcOrd="0" destOrd="0" parTransId="{A3471B71-4260-445A-B403-91517660247C}" sibTransId="{76E0FD98-AC8D-47F0-9652-DB7D39F251DC}"/>
    <dgm:cxn modelId="{8A57AD40-4FCB-4DE9-9AD7-93ECE820114C}" type="presOf" srcId="{CD55E3C0-9847-4394-AEC1-C2E530756D7C}" destId="{4E2906B6-3FFB-4817-8449-983FB232434E}" srcOrd="0" destOrd="0" presId="urn:microsoft.com/office/officeart/2005/8/layout/vList5"/>
    <dgm:cxn modelId="{569969AF-CA8D-4561-A82C-BC3FF1833D6C}" type="presOf" srcId="{76A9B4A4-3333-4D08-AEDB-A90B9A2549CC}" destId="{B622D559-1B81-4B76-9799-2F85F50EA33F}" srcOrd="0" destOrd="0" presId="urn:microsoft.com/office/officeart/2005/8/layout/vList5"/>
    <dgm:cxn modelId="{CE9A43BB-B3BB-4738-ACF6-A86C1B183C17}" srcId="{33B63476-524B-491F-BA1D-485DB3E83A9D}" destId="{76A9B4A4-3333-4D08-AEDB-A90B9A2549CC}" srcOrd="0" destOrd="0" parTransId="{CE8E25E4-A34C-44F9-9EA6-599BC721BAE2}" sibTransId="{80431B58-04BB-45CF-86F6-081892E2A683}"/>
    <dgm:cxn modelId="{B40CF0C4-C909-40EE-B6BC-A901D08E4185}" type="presOf" srcId="{33B63476-524B-491F-BA1D-485DB3E83A9D}" destId="{FCE762F4-B561-4A05-90EC-06120268A775}" srcOrd="0" destOrd="0" presId="urn:microsoft.com/office/officeart/2005/8/layout/vList5"/>
    <dgm:cxn modelId="{D911D5CA-CF62-4FA7-9FFF-FBC4D8F737DA}" type="presParOf" srcId="{4E2906B6-3FFB-4817-8449-983FB232434E}" destId="{6278AD14-85DC-40B0-B09D-AC60571DA28C}" srcOrd="0" destOrd="0" presId="urn:microsoft.com/office/officeart/2005/8/layout/vList5"/>
    <dgm:cxn modelId="{EB5FD26B-49AC-4235-BC86-5FB6E01A5487}" type="presParOf" srcId="{6278AD14-85DC-40B0-B09D-AC60571DA28C}" destId="{FCE762F4-B561-4A05-90EC-06120268A775}" srcOrd="0" destOrd="0" presId="urn:microsoft.com/office/officeart/2005/8/layout/vList5"/>
    <dgm:cxn modelId="{5B800DF2-C6EC-4397-B6EA-30654712B011}" type="presParOf" srcId="{6278AD14-85DC-40B0-B09D-AC60571DA28C}" destId="{B622D559-1B81-4B76-9799-2F85F50EA33F}" srcOrd="1" destOrd="0" presId="urn:microsoft.com/office/officeart/2005/8/layout/vList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D55E3C0-9847-4394-AEC1-C2E530756D7C}" type="doc">
      <dgm:prSet loTypeId="urn:microsoft.com/office/officeart/2005/8/layout/vList5" loCatId="list" qsTypeId="urn:microsoft.com/office/officeart/2005/8/quickstyle/simple1" qsCatId="simple" csTypeId="urn:microsoft.com/office/officeart/2005/8/colors/accent0_1" csCatId="mainScheme" phldr="1"/>
      <dgm:spPr/>
      <dgm:t>
        <a:bodyPr/>
        <a:lstStyle/>
        <a:p>
          <a:endParaRPr lang="en-GB"/>
        </a:p>
      </dgm:t>
    </dgm:pt>
    <dgm:pt modelId="{33B63476-524B-491F-BA1D-485DB3E83A9D}">
      <dgm:prSet phldrT="[Text]" custT="1"/>
      <dgm:spPr/>
      <dgm:t>
        <a:bodyPr/>
        <a:lstStyle/>
        <a:p>
          <a:r>
            <a:rPr lang="en-GB" sz="3600" dirty="0">
              <a:latin typeface="Calibri" panose="020F0502020204030204" pitchFamily="34" charset="0"/>
              <a:cs typeface="Calibri" panose="020F0502020204030204" pitchFamily="34" charset="0"/>
            </a:rPr>
            <a:t>Sensing</a:t>
          </a:r>
          <a:endParaRPr lang="en-GB" sz="4200" dirty="0">
            <a:latin typeface="Calibri" panose="020F0502020204030204" pitchFamily="34" charset="0"/>
            <a:cs typeface="Calibri" panose="020F0502020204030204" pitchFamily="34" charset="0"/>
          </a:endParaRPr>
        </a:p>
      </dgm:t>
    </dgm:pt>
    <dgm:pt modelId="{A3471B71-4260-445A-B403-91517660247C}" type="parTrans" cxnId="{1B231222-0CF7-4372-BCF0-A00CF94ACD37}">
      <dgm:prSet/>
      <dgm:spPr/>
      <dgm:t>
        <a:bodyPr/>
        <a:lstStyle/>
        <a:p>
          <a:endParaRPr lang="en-GB"/>
        </a:p>
      </dgm:t>
    </dgm:pt>
    <dgm:pt modelId="{76E0FD98-AC8D-47F0-9652-DB7D39F251DC}" type="sibTrans" cxnId="{1B231222-0CF7-4372-BCF0-A00CF94ACD37}">
      <dgm:prSet/>
      <dgm:spPr/>
      <dgm:t>
        <a:bodyPr/>
        <a:lstStyle/>
        <a:p>
          <a:endParaRPr lang="en-GB"/>
        </a:p>
      </dgm:t>
    </dgm:pt>
    <dgm:pt modelId="{76A9B4A4-3333-4D08-AEDB-A90B9A2549CC}">
      <dgm:prSet phldrT="[Text]">
        <dgm:style>
          <a:lnRef idx="2">
            <a:schemeClr val="dk1"/>
          </a:lnRef>
          <a:fillRef idx="1">
            <a:schemeClr val="lt1"/>
          </a:fillRef>
          <a:effectRef idx="0">
            <a:schemeClr val="dk1"/>
          </a:effectRef>
          <a:fontRef idx="minor">
            <a:schemeClr val="dk1"/>
          </a:fontRef>
        </dgm:style>
      </dgm:prSet>
      <dgm:spPr/>
      <dgm:t>
        <a:bodyPr/>
        <a:lstStyle/>
        <a:p>
          <a:pPr algn="ctr">
            <a:buFontTx/>
            <a:buNone/>
          </a:pPr>
          <a:r>
            <a:rPr lang="en-GB" dirty="0">
              <a:latin typeface="Calibri Light" panose="020F0302020204030204" pitchFamily="34" charset="0"/>
              <a:cs typeface="Calibri Light" panose="020F0302020204030204" pitchFamily="34" charset="0"/>
            </a:rPr>
            <a:t>Detection or measurement of a physical property, to identify change and prompt a system response</a:t>
          </a:r>
        </a:p>
      </dgm:t>
    </dgm:pt>
    <dgm:pt modelId="{CE8E25E4-A34C-44F9-9EA6-599BC721BAE2}" type="parTrans" cxnId="{CE9A43BB-B3BB-4738-ACF6-A86C1B183C17}">
      <dgm:prSet/>
      <dgm:spPr/>
      <dgm:t>
        <a:bodyPr/>
        <a:lstStyle/>
        <a:p>
          <a:endParaRPr lang="en-GB"/>
        </a:p>
      </dgm:t>
    </dgm:pt>
    <dgm:pt modelId="{80431B58-04BB-45CF-86F6-081892E2A683}" type="sibTrans" cxnId="{CE9A43BB-B3BB-4738-ACF6-A86C1B183C17}">
      <dgm:prSet/>
      <dgm:spPr/>
      <dgm:t>
        <a:bodyPr/>
        <a:lstStyle/>
        <a:p>
          <a:endParaRPr lang="en-GB"/>
        </a:p>
      </dgm:t>
    </dgm:pt>
    <dgm:pt modelId="{4E2906B6-3FFB-4817-8449-983FB232434E}" type="pres">
      <dgm:prSet presAssocID="{CD55E3C0-9847-4394-AEC1-C2E530756D7C}" presName="Name0" presStyleCnt="0">
        <dgm:presLayoutVars>
          <dgm:dir/>
          <dgm:animLvl val="lvl"/>
          <dgm:resizeHandles val="exact"/>
        </dgm:presLayoutVars>
      </dgm:prSet>
      <dgm:spPr/>
    </dgm:pt>
    <dgm:pt modelId="{6278AD14-85DC-40B0-B09D-AC60571DA28C}" type="pres">
      <dgm:prSet presAssocID="{33B63476-524B-491F-BA1D-485DB3E83A9D}" presName="linNode" presStyleCnt="0"/>
      <dgm:spPr/>
    </dgm:pt>
    <dgm:pt modelId="{FCE762F4-B561-4A05-90EC-06120268A775}" type="pres">
      <dgm:prSet presAssocID="{33B63476-524B-491F-BA1D-485DB3E83A9D}" presName="parentText" presStyleLbl="node1" presStyleIdx="0" presStyleCnt="1" custLinFactNeighborX="0" custLinFactNeighborY="234">
        <dgm:presLayoutVars>
          <dgm:chMax val="1"/>
          <dgm:bulletEnabled val="1"/>
        </dgm:presLayoutVars>
      </dgm:prSet>
      <dgm:spPr/>
    </dgm:pt>
    <dgm:pt modelId="{B622D559-1B81-4B76-9799-2F85F50EA33F}" type="pres">
      <dgm:prSet presAssocID="{33B63476-524B-491F-BA1D-485DB3E83A9D}" presName="descendantText" presStyleLbl="alignAccFollowNode1" presStyleIdx="0" presStyleCnt="1">
        <dgm:presLayoutVars>
          <dgm:bulletEnabled val="1"/>
        </dgm:presLayoutVars>
      </dgm:prSet>
      <dgm:spPr/>
    </dgm:pt>
  </dgm:ptLst>
  <dgm:cxnLst>
    <dgm:cxn modelId="{1B231222-0CF7-4372-BCF0-A00CF94ACD37}" srcId="{CD55E3C0-9847-4394-AEC1-C2E530756D7C}" destId="{33B63476-524B-491F-BA1D-485DB3E83A9D}" srcOrd="0" destOrd="0" parTransId="{A3471B71-4260-445A-B403-91517660247C}" sibTransId="{76E0FD98-AC8D-47F0-9652-DB7D39F251DC}"/>
    <dgm:cxn modelId="{8A57AD40-4FCB-4DE9-9AD7-93ECE820114C}" type="presOf" srcId="{CD55E3C0-9847-4394-AEC1-C2E530756D7C}" destId="{4E2906B6-3FFB-4817-8449-983FB232434E}" srcOrd="0" destOrd="0" presId="urn:microsoft.com/office/officeart/2005/8/layout/vList5"/>
    <dgm:cxn modelId="{569969AF-CA8D-4561-A82C-BC3FF1833D6C}" type="presOf" srcId="{76A9B4A4-3333-4D08-AEDB-A90B9A2549CC}" destId="{B622D559-1B81-4B76-9799-2F85F50EA33F}" srcOrd="0" destOrd="0" presId="urn:microsoft.com/office/officeart/2005/8/layout/vList5"/>
    <dgm:cxn modelId="{CE9A43BB-B3BB-4738-ACF6-A86C1B183C17}" srcId="{33B63476-524B-491F-BA1D-485DB3E83A9D}" destId="{76A9B4A4-3333-4D08-AEDB-A90B9A2549CC}" srcOrd="0" destOrd="0" parTransId="{CE8E25E4-A34C-44F9-9EA6-599BC721BAE2}" sibTransId="{80431B58-04BB-45CF-86F6-081892E2A683}"/>
    <dgm:cxn modelId="{B40CF0C4-C909-40EE-B6BC-A901D08E4185}" type="presOf" srcId="{33B63476-524B-491F-BA1D-485DB3E83A9D}" destId="{FCE762F4-B561-4A05-90EC-06120268A775}" srcOrd="0" destOrd="0" presId="urn:microsoft.com/office/officeart/2005/8/layout/vList5"/>
    <dgm:cxn modelId="{D911D5CA-CF62-4FA7-9FFF-FBC4D8F737DA}" type="presParOf" srcId="{4E2906B6-3FFB-4817-8449-983FB232434E}" destId="{6278AD14-85DC-40B0-B09D-AC60571DA28C}" srcOrd="0" destOrd="0" presId="urn:microsoft.com/office/officeart/2005/8/layout/vList5"/>
    <dgm:cxn modelId="{EB5FD26B-49AC-4235-BC86-5FB6E01A5487}" type="presParOf" srcId="{6278AD14-85DC-40B0-B09D-AC60571DA28C}" destId="{FCE762F4-B561-4A05-90EC-06120268A775}" srcOrd="0" destOrd="0" presId="urn:microsoft.com/office/officeart/2005/8/layout/vList5"/>
    <dgm:cxn modelId="{5B800DF2-C6EC-4397-B6EA-30654712B011}" type="presParOf" srcId="{6278AD14-85DC-40B0-B09D-AC60571DA28C}" destId="{B622D559-1B81-4B76-9799-2F85F50EA33F}" srcOrd="1" destOrd="0" presId="urn:microsoft.com/office/officeart/2005/8/layout/vList5"/>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D55E3C0-9847-4394-AEC1-C2E530756D7C}" type="doc">
      <dgm:prSet loTypeId="urn:microsoft.com/office/officeart/2005/8/layout/vList5" loCatId="list" qsTypeId="urn:microsoft.com/office/officeart/2005/8/quickstyle/simple1" qsCatId="simple" csTypeId="urn:microsoft.com/office/officeart/2005/8/colors/accent0_1" csCatId="mainScheme" phldr="1"/>
      <dgm:spPr/>
      <dgm:t>
        <a:bodyPr/>
        <a:lstStyle/>
        <a:p>
          <a:endParaRPr lang="en-GB"/>
        </a:p>
      </dgm:t>
    </dgm:pt>
    <dgm:pt modelId="{33B63476-524B-491F-BA1D-485DB3E83A9D}">
      <dgm:prSet phldrT="[Text]" custT="1"/>
      <dgm:spPr/>
      <dgm:t>
        <a:bodyPr/>
        <a:lstStyle/>
        <a:p>
          <a:r>
            <a:rPr lang="en-GB" sz="3600" dirty="0">
              <a:latin typeface="Calibri" panose="020F0502020204030204" pitchFamily="34" charset="0"/>
              <a:cs typeface="Calibri" panose="020F0502020204030204" pitchFamily="34" charset="0"/>
            </a:rPr>
            <a:t>Control</a:t>
          </a:r>
          <a:endParaRPr lang="en-GB" sz="4300" dirty="0">
            <a:latin typeface="Calibri" panose="020F0502020204030204" pitchFamily="34" charset="0"/>
            <a:cs typeface="Calibri" panose="020F0502020204030204" pitchFamily="34" charset="0"/>
          </a:endParaRPr>
        </a:p>
      </dgm:t>
    </dgm:pt>
    <dgm:pt modelId="{A3471B71-4260-445A-B403-91517660247C}" type="parTrans" cxnId="{1B231222-0CF7-4372-BCF0-A00CF94ACD37}">
      <dgm:prSet/>
      <dgm:spPr/>
      <dgm:t>
        <a:bodyPr/>
        <a:lstStyle/>
        <a:p>
          <a:endParaRPr lang="en-GB"/>
        </a:p>
      </dgm:t>
    </dgm:pt>
    <dgm:pt modelId="{76E0FD98-AC8D-47F0-9652-DB7D39F251DC}" type="sibTrans" cxnId="{1B231222-0CF7-4372-BCF0-A00CF94ACD37}">
      <dgm:prSet/>
      <dgm:spPr/>
      <dgm:t>
        <a:bodyPr/>
        <a:lstStyle/>
        <a:p>
          <a:endParaRPr lang="en-GB"/>
        </a:p>
      </dgm:t>
    </dgm:pt>
    <dgm:pt modelId="{76A9B4A4-3333-4D08-AEDB-A90B9A2549CC}">
      <dgm:prSet phldrT="[Text]">
        <dgm:style>
          <a:lnRef idx="2">
            <a:schemeClr val="dk1"/>
          </a:lnRef>
          <a:fillRef idx="1">
            <a:schemeClr val="lt1"/>
          </a:fillRef>
          <a:effectRef idx="0">
            <a:schemeClr val="dk1"/>
          </a:effectRef>
          <a:fontRef idx="minor">
            <a:schemeClr val="dk1"/>
          </a:fontRef>
        </dgm:style>
      </dgm:prSet>
      <dgm:spPr/>
      <dgm:t>
        <a:bodyPr/>
        <a:lstStyle/>
        <a:p>
          <a:pPr algn="ctr">
            <a:buFontTx/>
            <a:buNone/>
          </a:pPr>
          <a:r>
            <a:rPr lang="en-GB" dirty="0">
              <a:latin typeface="Calibri Light" panose="020F0302020204030204" pitchFamily="34" charset="0"/>
              <a:cs typeface="Calibri Light" panose="020F0302020204030204" pitchFamily="34" charset="0"/>
            </a:rPr>
            <a:t>Manages the behaviour of a system by providing instructions for mechanical devices to complete tasks</a:t>
          </a:r>
        </a:p>
      </dgm:t>
    </dgm:pt>
    <dgm:pt modelId="{CE8E25E4-A34C-44F9-9EA6-599BC721BAE2}" type="parTrans" cxnId="{CE9A43BB-B3BB-4738-ACF6-A86C1B183C17}">
      <dgm:prSet/>
      <dgm:spPr/>
      <dgm:t>
        <a:bodyPr/>
        <a:lstStyle/>
        <a:p>
          <a:endParaRPr lang="en-GB"/>
        </a:p>
      </dgm:t>
    </dgm:pt>
    <dgm:pt modelId="{80431B58-04BB-45CF-86F6-081892E2A683}" type="sibTrans" cxnId="{CE9A43BB-B3BB-4738-ACF6-A86C1B183C17}">
      <dgm:prSet/>
      <dgm:spPr/>
      <dgm:t>
        <a:bodyPr/>
        <a:lstStyle/>
        <a:p>
          <a:endParaRPr lang="en-GB"/>
        </a:p>
      </dgm:t>
    </dgm:pt>
    <dgm:pt modelId="{4E2906B6-3FFB-4817-8449-983FB232434E}" type="pres">
      <dgm:prSet presAssocID="{CD55E3C0-9847-4394-AEC1-C2E530756D7C}" presName="Name0" presStyleCnt="0">
        <dgm:presLayoutVars>
          <dgm:dir/>
          <dgm:animLvl val="lvl"/>
          <dgm:resizeHandles val="exact"/>
        </dgm:presLayoutVars>
      </dgm:prSet>
      <dgm:spPr/>
    </dgm:pt>
    <dgm:pt modelId="{6278AD14-85DC-40B0-B09D-AC60571DA28C}" type="pres">
      <dgm:prSet presAssocID="{33B63476-524B-491F-BA1D-485DB3E83A9D}" presName="linNode" presStyleCnt="0"/>
      <dgm:spPr/>
    </dgm:pt>
    <dgm:pt modelId="{FCE762F4-B561-4A05-90EC-06120268A775}" type="pres">
      <dgm:prSet presAssocID="{33B63476-524B-491F-BA1D-485DB3E83A9D}" presName="parentText" presStyleLbl="node1" presStyleIdx="0" presStyleCnt="1" custLinFactNeighborX="0" custLinFactNeighborY="0">
        <dgm:presLayoutVars>
          <dgm:chMax val="1"/>
          <dgm:bulletEnabled val="1"/>
        </dgm:presLayoutVars>
      </dgm:prSet>
      <dgm:spPr/>
    </dgm:pt>
    <dgm:pt modelId="{B622D559-1B81-4B76-9799-2F85F50EA33F}" type="pres">
      <dgm:prSet presAssocID="{33B63476-524B-491F-BA1D-485DB3E83A9D}" presName="descendantText" presStyleLbl="alignAccFollowNode1" presStyleIdx="0" presStyleCnt="1">
        <dgm:presLayoutVars>
          <dgm:bulletEnabled val="1"/>
        </dgm:presLayoutVars>
      </dgm:prSet>
      <dgm:spPr/>
    </dgm:pt>
  </dgm:ptLst>
  <dgm:cxnLst>
    <dgm:cxn modelId="{1B231222-0CF7-4372-BCF0-A00CF94ACD37}" srcId="{CD55E3C0-9847-4394-AEC1-C2E530756D7C}" destId="{33B63476-524B-491F-BA1D-485DB3E83A9D}" srcOrd="0" destOrd="0" parTransId="{A3471B71-4260-445A-B403-91517660247C}" sibTransId="{76E0FD98-AC8D-47F0-9652-DB7D39F251DC}"/>
    <dgm:cxn modelId="{8A57AD40-4FCB-4DE9-9AD7-93ECE820114C}" type="presOf" srcId="{CD55E3C0-9847-4394-AEC1-C2E530756D7C}" destId="{4E2906B6-3FFB-4817-8449-983FB232434E}" srcOrd="0" destOrd="0" presId="urn:microsoft.com/office/officeart/2005/8/layout/vList5"/>
    <dgm:cxn modelId="{569969AF-CA8D-4561-A82C-BC3FF1833D6C}" type="presOf" srcId="{76A9B4A4-3333-4D08-AEDB-A90B9A2549CC}" destId="{B622D559-1B81-4B76-9799-2F85F50EA33F}" srcOrd="0" destOrd="0" presId="urn:microsoft.com/office/officeart/2005/8/layout/vList5"/>
    <dgm:cxn modelId="{CE9A43BB-B3BB-4738-ACF6-A86C1B183C17}" srcId="{33B63476-524B-491F-BA1D-485DB3E83A9D}" destId="{76A9B4A4-3333-4D08-AEDB-A90B9A2549CC}" srcOrd="0" destOrd="0" parTransId="{CE8E25E4-A34C-44F9-9EA6-599BC721BAE2}" sibTransId="{80431B58-04BB-45CF-86F6-081892E2A683}"/>
    <dgm:cxn modelId="{B40CF0C4-C909-40EE-B6BC-A901D08E4185}" type="presOf" srcId="{33B63476-524B-491F-BA1D-485DB3E83A9D}" destId="{FCE762F4-B561-4A05-90EC-06120268A775}" srcOrd="0" destOrd="0" presId="urn:microsoft.com/office/officeart/2005/8/layout/vList5"/>
    <dgm:cxn modelId="{D911D5CA-CF62-4FA7-9FFF-FBC4D8F737DA}" type="presParOf" srcId="{4E2906B6-3FFB-4817-8449-983FB232434E}" destId="{6278AD14-85DC-40B0-B09D-AC60571DA28C}" srcOrd="0" destOrd="0" presId="urn:microsoft.com/office/officeart/2005/8/layout/vList5"/>
    <dgm:cxn modelId="{EB5FD26B-49AC-4235-BC86-5FB6E01A5487}" type="presParOf" srcId="{6278AD14-85DC-40B0-B09D-AC60571DA28C}" destId="{FCE762F4-B561-4A05-90EC-06120268A775}" srcOrd="0" destOrd="0" presId="urn:microsoft.com/office/officeart/2005/8/layout/vList5"/>
    <dgm:cxn modelId="{5B800DF2-C6EC-4397-B6EA-30654712B011}" type="presParOf" srcId="{6278AD14-85DC-40B0-B09D-AC60571DA28C}" destId="{B622D559-1B81-4B76-9799-2F85F50EA33F}" srcOrd="1" destOrd="0" presId="urn:microsoft.com/office/officeart/2005/8/layout/vList5"/>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AF5B98B-2B3E-41C5-AA20-3D85688CA5F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B2DE15C7-F41A-41A9-B4E6-77A9D5986D29}">
      <dgm:prSet phldrT="[Text]" custT="1"/>
      <dgm:spPr>
        <a:solidFill>
          <a:schemeClr val="bg1">
            <a:lumMod val="50000"/>
          </a:schemeClr>
        </a:solidFill>
        <a:ln>
          <a:solidFill>
            <a:schemeClr val="bg1">
              <a:lumMod val="50000"/>
            </a:schemeClr>
          </a:solidFill>
        </a:ln>
      </dgm:spPr>
      <dgm:t>
        <a:bodyPr/>
        <a:lstStyle/>
        <a:p>
          <a:pPr>
            <a:buFont typeface="Arial" panose="020B0604020202020204" pitchFamily="34" charset="0"/>
            <a:buChar char="•"/>
          </a:pPr>
          <a:r>
            <a:rPr lang="en-GB" sz="2400" b="0" dirty="0">
              <a:latin typeface="Calibri" panose="020F0502020204030204" pitchFamily="34" charset="0"/>
              <a:cs typeface="Calibri" panose="020F0502020204030204" pitchFamily="34" charset="0"/>
            </a:rPr>
            <a:t>Material Handling</a:t>
          </a:r>
        </a:p>
      </dgm:t>
    </dgm:pt>
    <dgm:pt modelId="{00B91CA2-B4D3-4436-816E-25EF9C3A2489}" type="parTrans" cxnId="{ED3B538B-62AF-4765-B644-67DB45B777DF}">
      <dgm:prSet/>
      <dgm:spPr/>
      <dgm:t>
        <a:bodyPr/>
        <a:lstStyle/>
        <a:p>
          <a:endParaRPr lang="en-GB"/>
        </a:p>
      </dgm:t>
    </dgm:pt>
    <dgm:pt modelId="{A1AA553F-625A-4847-AD8E-1735B171C088}" type="sibTrans" cxnId="{ED3B538B-62AF-4765-B644-67DB45B777DF}">
      <dgm:prSet/>
      <dgm:spPr/>
      <dgm:t>
        <a:bodyPr/>
        <a:lstStyle/>
        <a:p>
          <a:endParaRPr lang="en-GB"/>
        </a:p>
      </dgm:t>
    </dgm:pt>
    <dgm:pt modelId="{13B83966-3309-49D7-971A-DAED0D90F960}">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Move loads from point A to B (or somewhere in between)</a:t>
          </a:r>
        </a:p>
      </dgm:t>
    </dgm:pt>
    <dgm:pt modelId="{24D31311-9C9E-4A1F-815E-B6F73A2B8EF0}" type="parTrans" cxnId="{BE07C44A-A160-4382-A375-D357E3D9BCBC}">
      <dgm:prSet/>
      <dgm:spPr/>
      <dgm:t>
        <a:bodyPr/>
        <a:lstStyle/>
        <a:p>
          <a:endParaRPr lang="en-GB"/>
        </a:p>
      </dgm:t>
    </dgm:pt>
    <dgm:pt modelId="{0C9BD646-0B20-4696-AF13-A8791BA9678F}" type="sibTrans" cxnId="{BE07C44A-A160-4382-A375-D357E3D9BCBC}">
      <dgm:prSet/>
      <dgm:spPr/>
      <dgm:t>
        <a:bodyPr/>
        <a:lstStyle/>
        <a:p>
          <a:endParaRPr lang="en-GB"/>
        </a:p>
      </dgm:t>
    </dgm:pt>
    <dgm:pt modelId="{79EF5656-9D02-450F-B64D-F0DF2106C2A7}">
      <dgm:prSet phldrT="[Text]" custT="1"/>
      <dgm:spPr>
        <a:solidFill>
          <a:schemeClr val="bg1">
            <a:lumMod val="50000"/>
          </a:schemeClr>
        </a:solidFill>
        <a:ln>
          <a:solidFill>
            <a:schemeClr val="bg1">
              <a:lumMod val="50000"/>
            </a:schemeClr>
          </a:solidFill>
        </a:ln>
      </dgm:spPr>
      <dgm:t>
        <a:bodyPr/>
        <a:lstStyle/>
        <a:p>
          <a:r>
            <a:rPr lang="en-GB" sz="2400" b="0" dirty="0">
              <a:latin typeface="Calibri" panose="020F0502020204030204" pitchFamily="34" charset="0"/>
              <a:cs typeface="Calibri" panose="020F0502020204030204" pitchFamily="34" charset="0"/>
            </a:rPr>
            <a:t>Robotics</a:t>
          </a:r>
        </a:p>
      </dgm:t>
    </dgm:pt>
    <dgm:pt modelId="{9AA6E66F-5215-4E7E-947C-19191209F9B1}" type="parTrans" cxnId="{CAD356E9-F5E8-411B-AFE6-D9CC65A8DF8A}">
      <dgm:prSet/>
      <dgm:spPr/>
      <dgm:t>
        <a:bodyPr/>
        <a:lstStyle/>
        <a:p>
          <a:endParaRPr lang="en-GB"/>
        </a:p>
      </dgm:t>
    </dgm:pt>
    <dgm:pt modelId="{F7BBE885-74B3-4C80-9F4C-4C6852F1A513}" type="sibTrans" cxnId="{CAD356E9-F5E8-411B-AFE6-D9CC65A8DF8A}">
      <dgm:prSet/>
      <dgm:spPr/>
      <dgm:t>
        <a:bodyPr/>
        <a:lstStyle/>
        <a:p>
          <a:endParaRPr lang="en-GB"/>
        </a:p>
      </dgm:t>
    </dgm:pt>
    <dgm:pt modelId="{1C5E9D7A-FED2-4452-91F4-6FF2808035D1}">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Multi-axis actuators provide increased freedom of movement for mounting</a:t>
          </a:r>
        </a:p>
      </dgm:t>
    </dgm:pt>
    <dgm:pt modelId="{D6A80DA7-29E6-46FF-A5AF-8FD975EC7F59}" type="parTrans" cxnId="{CCF5E482-2780-443F-9FC6-90B24E2D69BB}">
      <dgm:prSet/>
      <dgm:spPr/>
      <dgm:t>
        <a:bodyPr/>
        <a:lstStyle/>
        <a:p>
          <a:endParaRPr lang="en-GB"/>
        </a:p>
      </dgm:t>
    </dgm:pt>
    <dgm:pt modelId="{A15505BD-9EF6-4EDE-893E-AC4D312BEDA7}" type="sibTrans" cxnId="{CCF5E482-2780-443F-9FC6-90B24E2D69BB}">
      <dgm:prSet/>
      <dgm:spPr/>
      <dgm:t>
        <a:bodyPr/>
        <a:lstStyle/>
        <a:p>
          <a:endParaRPr lang="en-GB"/>
        </a:p>
      </dgm:t>
    </dgm:pt>
    <dgm:pt modelId="{2AFB0FEC-1D4A-48AC-86E0-9744A58F82FF}">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Commonly found in end effectors such as grippers, to clamp objects during pick and place operations</a:t>
          </a:r>
        </a:p>
      </dgm:t>
    </dgm:pt>
    <dgm:pt modelId="{4F6099B8-8DB8-4552-B2DF-7870BACCFEBF}" type="parTrans" cxnId="{405CE102-4140-4B30-900A-DF6DD1B33D5C}">
      <dgm:prSet/>
      <dgm:spPr/>
      <dgm:t>
        <a:bodyPr/>
        <a:lstStyle/>
        <a:p>
          <a:endParaRPr lang="en-GB"/>
        </a:p>
      </dgm:t>
    </dgm:pt>
    <dgm:pt modelId="{2708EFA6-96DE-456F-8BB4-46C806AE727F}" type="sibTrans" cxnId="{405CE102-4140-4B30-900A-DF6DD1B33D5C}">
      <dgm:prSet/>
      <dgm:spPr/>
      <dgm:t>
        <a:bodyPr/>
        <a:lstStyle/>
        <a:p>
          <a:endParaRPr lang="en-GB"/>
        </a:p>
      </dgm:t>
    </dgm:pt>
    <dgm:pt modelId="{D4D3D3D4-B13F-4C83-9FE3-B2049E945BAA}">
      <dgm:prSet phldrT="[Text]" custT="1"/>
      <dgm:spPr>
        <a:solidFill>
          <a:schemeClr val="bg1">
            <a:lumMod val="50000"/>
          </a:schemeClr>
        </a:solidFill>
        <a:ln>
          <a:solidFill>
            <a:schemeClr val="bg1">
              <a:lumMod val="50000"/>
            </a:schemeClr>
          </a:solidFill>
        </a:ln>
      </dgm:spPr>
      <dgm:t>
        <a:bodyPr/>
        <a:lstStyle/>
        <a:p>
          <a:pPr>
            <a:buFont typeface="Arial" panose="020B0604020202020204" pitchFamily="34" charset="0"/>
            <a:buChar char="•"/>
          </a:pPr>
          <a:r>
            <a:rPr lang="en-GB" sz="2400" b="0" dirty="0">
              <a:latin typeface="Calibri" panose="020F0502020204030204" pitchFamily="34" charset="0"/>
              <a:cs typeface="Calibri" panose="020F0502020204030204" pitchFamily="34" charset="0"/>
            </a:rPr>
            <a:t>Food and Beverage</a:t>
          </a:r>
        </a:p>
      </dgm:t>
    </dgm:pt>
    <dgm:pt modelId="{3FADD8C9-D604-4FF2-BBDC-2371B9B2A3B5}" type="parTrans" cxnId="{142F7B3E-A156-44F8-B953-20FF53A075FE}">
      <dgm:prSet/>
      <dgm:spPr/>
      <dgm:t>
        <a:bodyPr/>
        <a:lstStyle/>
        <a:p>
          <a:endParaRPr lang="en-GB"/>
        </a:p>
      </dgm:t>
    </dgm:pt>
    <dgm:pt modelId="{B652058D-C12D-4E99-BF72-4290473B1E24}" type="sibTrans" cxnId="{142F7B3E-A156-44F8-B953-20FF53A075FE}">
      <dgm:prSet/>
      <dgm:spPr/>
      <dgm:t>
        <a:bodyPr/>
        <a:lstStyle/>
        <a:p>
          <a:endParaRPr lang="en-GB"/>
        </a:p>
      </dgm:t>
    </dgm:pt>
    <dgm:pt modelId="{2A138D45-CBEF-4578-BB08-1D1DF0D86201}">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Rod-style actuators are commonly used for cleaning production areas</a:t>
          </a:r>
        </a:p>
      </dgm:t>
    </dgm:pt>
    <dgm:pt modelId="{06D347E2-F8C6-418C-A9AB-91ACC52DA450}" type="parTrans" cxnId="{C8F22040-40CE-4E3C-ADDA-5E33ECC5AD85}">
      <dgm:prSet/>
      <dgm:spPr/>
      <dgm:t>
        <a:bodyPr/>
        <a:lstStyle/>
        <a:p>
          <a:endParaRPr lang="en-GB"/>
        </a:p>
      </dgm:t>
    </dgm:pt>
    <dgm:pt modelId="{56C310C9-31C9-4B6F-8256-9AFDE8DF6B8D}" type="sibTrans" cxnId="{C8F22040-40CE-4E3C-ADDA-5E33ECC5AD85}">
      <dgm:prSet/>
      <dgm:spPr/>
      <dgm:t>
        <a:bodyPr/>
        <a:lstStyle/>
        <a:p>
          <a:endParaRPr lang="en-GB"/>
        </a:p>
      </dgm:t>
    </dgm:pt>
    <dgm:pt modelId="{0F0452EC-B293-4EE2-9EBB-9443EDF81B9C}">
      <dgm:prSet custT="1"/>
      <dgm:spPr>
        <a:solidFill>
          <a:schemeClr val="bg1">
            <a:lumMod val="50000"/>
          </a:schemeClr>
        </a:solidFill>
        <a:ln>
          <a:solidFill>
            <a:schemeClr val="bg1">
              <a:lumMod val="50000"/>
            </a:schemeClr>
          </a:solidFill>
        </a:ln>
      </dgm:spPr>
      <dgm:t>
        <a:bodyPr/>
        <a:lstStyle/>
        <a:p>
          <a:r>
            <a:rPr lang="en-GB" sz="2400" b="0">
              <a:latin typeface="Calibri" panose="020F0502020204030204" pitchFamily="34" charset="0"/>
              <a:cs typeface="Calibri" panose="020F0502020204030204" pitchFamily="34" charset="0"/>
            </a:rPr>
            <a:t>Agriculture</a:t>
          </a:r>
          <a:endParaRPr lang="en-GB" sz="2400" b="0" dirty="0">
            <a:latin typeface="Calibri" panose="020F0502020204030204" pitchFamily="34" charset="0"/>
            <a:cs typeface="Calibri" panose="020F0502020204030204" pitchFamily="34" charset="0"/>
          </a:endParaRPr>
        </a:p>
      </dgm:t>
    </dgm:pt>
    <dgm:pt modelId="{618DE9D3-4844-44D6-998D-1F0158E9A8EE}" type="parTrans" cxnId="{6945CE09-2E18-4974-B1C6-AB9B1A5E5E96}">
      <dgm:prSet/>
      <dgm:spPr/>
      <dgm:t>
        <a:bodyPr/>
        <a:lstStyle/>
        <a:p>
          <a:endParaRPr lang="en-GB"/>
        </a:p>
      </dgm:t>
    </dgm:pt>
    <dgm:pt modelId="{02306E3F-FEDF-4EA3-ADF0-9CEB0EE49811}" type="sibTrans" cxnId="{6945CE09-2E18-4974-B1C6-AB9B1A5E5E96}">
      <dgm:prSet/>
      <dgm:spPr/>
      <dgm:t>
        <a:bodyPr/>
        <a:lstStyle/>
        <a:p>
          <a:endParaRPr lang="en-GB"/>
        </a:p>
      </dgm:t>
    </dgm:pt>
    <dgm:pt modelId="{068D22D6-CD76-460E-8A4F-37D2FE575531}">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Often found in sorting machines, feed  systems, conveyors, and clamps</a:t>
          </a:r>
        </a:p>
      </dgm:t>
    </dgm:pt>
    <dgm:pt modelId="{358E56E3-09E8-4F85-8592-B2349724A0CE}" type="parTrans" cxnId="{2FE00FE4-3370-404C-AFCA-5C2F4A8C5C09}">
      <dgm:prSet/>
      <dgm:spPr/>
      <dgm:t>
        <a:bodyPr/>
        <a:lstStyle/>
        <a:p>
          <a:endParaRPr lang="en-GB"/>
        </a:p>
      </dgm:t>
    </dgm:pt>
    <dgm:pt modelId="{2CFFA4F9-336D-4857-8F69-CF08353B6B83}" type="sibTrans" cxnId="{2FE00FE4-3370-404C-AFCA-5C2F4A8C5C09}">
      <dgm:prSet/>
      <dgm:spPr/>
      <dgm:t>
        <a:bodyPr/>
        <a:lstStyle/>
        <a:p>
          <a:endParaRPr lang="en-GB"/>
        </a:p>
      </dgm:t>
    </dgm:pt>
    <dgm:pt modelId="{BB99C4BF-FC07-4914-A3A1-7F3BF479438F}">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Complete repetitive tasks and minimise manual intervention</a:t>
          </a:r>
        </a:p>
      </dgm:t>
    </dgm:pt>
    <dgm:pt modelId="{08974700-D0E6-454C-BE32-34E1CB95B966}" type="parTrans" cxnId="{E895A23C-470B-459A-AB8C-AB0052B9D2A4}">
      <dgm:prSet/>
      <dgm:spPr/>
      <dgm:t>
        <a:bodyPr/>
        <a:lstStyle/>
        <a:p>
          <a:endParaRPr lang="en-GB"/>
        </a:p>
      </dgm:t>
    </dgm:pt>
    <dgm:pt modelId="{73EA147A-9E31-427F-9EE3-CADBAB900A0D}" type="sibTrans" cxnId="{E895A23C-470B-459A-AB8C-AB0052B9D2A4}">
      <dgm:prSet/>
      <dgm:spPr/>
      <dgm:t>
        <a:bodyPr/>
        <a:lstStyle/>
        <a:p>
          <a:endParaRPr lang="en-GB"/>
        </a:p>
      </dgm:t>
    </dgm:pt>
    <dgm:pt modelId="{2417469A-DF86-46A8-BBB7-A22DF844F4D3}">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Opening/closing of ovens and fridges </a:t>
          </a:r>
        </a:p>
      </dgm:t>
    </dgm:pt>
    <dgm:pt modelId="{39EE8321-F1D7-4AB5-AF73-A0FBF8B750F8}" type="parTrans" cxnId="{FDC62FA3-03E1-4A57-B57E-E9A58FDCB668}">
      <dgm:prSet/>
      <dgm:spPr/>
      <dgm:t>
        <a:bodyPr/>
        <a:lstStyle/>
        <a:p>
          <a:endParaRPr lang="en-GB"/>
        </a:p>
      </dgm:t>
    </dgm:pt>
    <dgm:pt modelId="{6513C23C-68AA-4FA6-8403-EBA45D8076DC}" type="sibTrans" cxnId="{FDC62FA3-03E1-4A57-B57E-E9A58FDCB668}">
      <dgm:prSet/>
      <dgm:spPr/>
      <dgm:t>
        <a:bodyPr/>
        <a:lstStyle/>
        <a:p>
          <a:endParaRPr lang="en-GB"/>
        </a:p>
      </dgm:t>
    </dgm:pt>
    <dgm:pt modelId="{7D7D9F17-512E-467A-ADEB-EAC1779377F3}">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Diverters and extruders e.g. pushing raw ingredients in to machines</a:t>
          </a:r>
        </a:p>
      </dgm:t>
    </dgm:pt>
    <dgm:pt modelId="{FBF66B18-E514-4172-991D-7923B68B8661}" type="parTrans" cxnId="{BC80001F-3AD7-4DEC-9E57-FFB37C91445E}">
      <dgm:prSet/>
      <dgm:spPr/>
      <dgm:t>
        <a:bodyPr/>
        <a:lstStyle/>
        <a:p>
          <a:endParaRPr lang="en-GB"/>
        </a:p>
      </dgm:t>
    </dgm:pt>
    <dgm:pt modelId="{FFDD91F3-B4AA-4EAE-A3A5-4B80CA32ECF7}" type="sibTrans" cxnId="{BC80001F-3AD7-4DEC-9E57-FFB37C91445E}">
      <dgm:prSet/>
      <dgm:spPr/>
      <dgm:t>
        <a:bodyPr/>
        <a:lstStyle/>
        <a:p>
          <a:endParaRPr lang="en-GB"/>
        </a:p>
      </dgm:t>
    </dgm:pt>
    <dgm:pt modelId="{CAFE88F4-59DF-4F94-8358-CB379AA8C662}">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Loading/unloading machines</a:t>
          </a:r>
        </a:p>
      </dgm:t>
    </dgm:pt>
    <dgm:pt modelId="{EBF2A034-C5FC-4BE9-BADE-4A3DC2F5CB49}" type="parTrans" cxnId="{B610AEB2-359B-4481-B6CE-B57107CEB35C}">
      <dgm:prSet/>
      <dgm:spPr/>
      <dgm:t>
        <a:bodyPr/>
        <a:lstStyle/>
        <a:p>
          <a:endParaRPr lang="en-GB"/>
        </a:p>
      </dgm:t>
    </dgm:pt>
    <dgm:pt modelId="{978FB5B6-D829-4B7D-A2AA-6E35EAFCCAD9}" type="sibTrans" cxnId="{B610AEB2-359B-4481-B6CE-B57107CEB35C}">
      <dgm:prSet/>
      <dgm:spPr/>
      <dgm:t>
        <a:bodyPr/>
        <a:lstStyle/>
        <a:p>
          <a:endParaRPr lang="en-GB"/>
        </a:p>
      </dgm:t>
    </dgm:pt>
    <dgm:pt modelId="{5E73D47A-EF6A-4184-9C5A-2E49AB109CED}">
      <dgm:prSe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Assists the completion of vigorous tasks while withstanding harsh weather conditions and exposure to herbicides, pesticides and fertilizers</a:t>
          </a:r>
        </a:p>
      </dgm:t>
    </dgm:pt>
    <dgm:pt modelId="{6ED1C8D1-9EAD-4E4C-AED5-3FC1F04859EB}" type="parTrans" cxnId="{246BCCAB-5229-477B-BC4A-ED8E56FD10C0}">
      <dgm:prSet/>
      <dgm:spPr/>
      <dgm:t>
        <a:bodyPr/>
        <a:lstStyle/>
        <a:p>
          <a:endParaRPr lang="en-GB"/>
        </a:p>
      </dgm:t>
    </dgm:pt>
    <dgm:pt modelId="{D51FC0CE-DD1A-48EE-B06E-C58D0EE302A0}" type="sibTrans" cxnId="{246BCCAB-5229-477B-BC4A-ED8E56FD10C0}">
      <dgm:prSet/>
      <dgm:spPr/>
      <dgm:t>
        <a:bodyPr/>
        <a:lstStyle/>
        <a:p>
          <a:endParaRPr lang="en-GB"/>
        </a:p>
      </dgm:t>
    </dgm:pt>
    <dgm:pt modelId="{0CCAA1C0-E4E4-465F-922C-2CEEAD6035F5}">
      <dgm:prSe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Control height and angle of sprayers for more consistent coverage, ensure accurate steering adjustments, and improve accuracy of seed drills</a:t>
          </a:r>
        </a:p>
      </dgm:t>
    </dgm:pt>
    <dgm:pt modelId="{B9888473-03D1-44E2-944E-62B3B117A785}" type="parTrans" cxnId="{03D9D33E-F498-4EAA-862C-615ABA6FD1E9}">
      <dgm:prSet/>
      <dgm:spPr/>
      <dgm:t>
        <a:bodyPr/>
        <a:lstStyle/>
        <a:p>
          <a:endParaRPr lang="en-GB"/>
        </a:p>
      </dgm:t>
    </dgm:pt>
    <dgm:pt modelId="{3E386CAF-E71D-4DF0-A085-E8225655987E}" type="sibTrans" cxnId="{03D9D33E-F498-4EAA-862C-615ABA6FD1E9}">
      <dgm:prSet/>
      <dgm:spPr/>
      <dgm:t>
        <a:bodyPr/>
        <a:lstStyle/>
        <a:p>
          <a:endParaRPr lang="en-GB"/>
        </a:p>
      </dgm:t>
    </dgm:pt>
    <dgm:pt modelId="{C54A2E7E-A532-4A63-9B15-2B5B8ECE872C}" type="pres">
      <dgm:prSet presAssocID="{3AF5B98B-2B3E-41C5-AA20-3D85688CA5F9}" presName="Name0" presStyleCnt="0">
        <dgm:presLayoutVars>
          <dgm:dir/>
          <dgm:animLvl val="lvl"/>
          <dgm:resizeHandles val="exact"/>
        </dgm:presLayoutVars>
      </dgm:prSet>
      <dgm:spPr/>
    </dgm:pt>
    <dgm:pt modelId="{58B840C8-DAE7-490C-AE88-CE20EB663C58}" type="pres">
      <dgm:prSet presAssocID="{B2DE15C7-F41A-41A9-B4E6-77A9D5986D29}" presName="composite" presStyleCnt="0"/>
      <dgm:spPr/>
    </dgm:pt>
    <dgm:pt modelId="{26CC4828-9BEC-48EC-812A-B61AA7CD82CA}" type="pres">
      <dgm:prSet presAssocID="{B2DE15C7-F41A-41A9-B4E6-77A9D5986D29}" presName="parTx" presStyleLbl="alignNode1" presStyleIdx="0" presStyleCnt="4">
        <dgm:presLayoutVars>
          <dgm:chMax val="0"/>
          <dgm:chPref val="0"/>
          <dgm:bulletEnabled val="1"/>
        </dgm:presLayoutVars>
      </dgm:prSet>
      <dgm:spPr/>
    </dgm:pt>
    <dgm:pt modelId="{9F53A23B-8A13-4563-B832-546FFD47F3FE}" type="pres">
      <dgm:prSet presAssocID="{B2DE15C7-F41A-41A9-B4E6-77A9D5986D29}" presName="desTx" presStyleLbl="alignAccFollowNode1" presStyleIdx="0" presStyleCnt="4">
        <dgm:presLayoutVars>
          <dgm:bulletEnabled val="1"/>
        </dgm:presLayoutVars>
      </dgm:prSet>
      <dgm:spPr/>
    </dgm:pt>
    <dgm:pt modelId="{4C11BB24-CC28-4856-BEA0-AA3D2E82B523}" type="pres">
      <dgm:prSet presAssocID="{A1AA553F-625A-4847-AD8E-1735B171C088}" presName="space" presStyleCnt="0"/>
      <dgm:spPr/>
    </dgm:pt>
    <dgm:pt modelId="{E0A17ED2-E8B2-4658-805A-BC0AB6B3E63C}" type="pres">
      <dgm:prSet presAssocID="{79EF5656-9D02-450F-B64D-F0DF2106C2A7}" presName="composite" presStyleCnt="0"/>
      <dgm:spPr/>
    </dgm:pt>
    <dgm:pt modelId="{66737DBE-CF52-4F35-B413-BDB2DC4CA8CC}" type="pres">
      <dgm:prSet presAssocID="{79EF5656-9D02-450F-B64D-F0DF2106C2A7}" presName="parTx" presStyleLbl="alignNode1" presStyleIdx="1" presStyleCnt="4">
        <dgm:presLayoutVars>
          <dgm:chMax val="0"/>
          <dgm:chPref val="0"/>
          <dgm:bulletEnabled val="1"/>
        </dgm:presLayoutVars>
      </dgm:prSet>
      <dgm:spPr/>
    </dgm:pt>
    <dgm:pt modelId="{F5A3B093-6C73-41FE-8D71-22A9BCFE38DF}" type="pres">
      <dgm:prSet presAssocID="{79EF5656-9D02-450F-B64D-F0DF2106C2A7}" presName="desTx" presStyleLbl="alignAccFollowNode1" presStyleIdx="1" presStyleCnt="4">
        <dgm:presLayoutVars>
          <dgm:bulletEnabled val="1"/>
        </dgm:presLayoutVars>
      </dgm:prSet>
      <dgm:spPr/>
    </dgm:pt>
    <dgm:pt modelId="{0D839A7C-A735-4031-8A18-7374977F4507}" type="pres">
      <dgm:prSet presAssocID="{F7BBE885-74B3-4C80-9F4C-4C6852F1A513}" presName="space" presStyleCnt="0"/>
      <dgm:spPr/>
    </dgm:pt>
    <dgm:pt modelId="{7EE985FE-DFC2-4E4A-B263-2FA0842C6ECF}" type="pres">
      <dgm:prSet presAssocID="{D4D3D3D4-B13F-4C83-9FE3-B2049E945BAA}" presName="composite" presStyleCnt="0"/>
      <dgm:spPr/>
    </dgm:pt>
    <dgm:pt modelId="{D43D1EFF-EAC1-43A6-84B1-B200C84A033F}" type="pres">
      <dgm:prSet presAssocID="{D4D3D3D4-B13F-4C83-9FE3-B2049E945BAA}" presName="parTx" presStyleLbl="alignNode1" presStyleIdx="2" presStyleCnt="4">
        <dgm:presLayoutVars>
          <dgm:chMax val="0"/>
          <dgm:chPref val="0"/>
          <dgm:bulletEnabled val="1"/>
        </dgm:presLayoutVars>
      </dgm:prSet>
      <dgm:spPr/>
    </dgm:pt>
    <dgm:pt modelId="{89C7CBD1-50C9-4C42-B3AE-3408799EE68E}" type="pres">
      <dgm:prSet presAssocID="{D4D3D3D4-B13F-4C83-9FE3-B2049E945BAA}" presName="desTx" presStyleLbl="alignAccFollowNode1" presStyleIdx="2" presStyleCnt="4">
        <dgm:presLayoutVars>
          <dgm:bulletEnabled val="1"/>
        </dgm:presLayoutVars>
      </dgm:prSet>
      <dgm:spPr/>
    </dgm:pt>
    <dgm:pt modelId="{F9303B6A-1850-4872-9020-FBB150027864}" type="pres">
      <dgm:prSet presAssocID="{B652058D-C12D-4E99-BF72-4290473B1E24}" presName="space" presStyleCnt="0"/>
      <dgm:spPr/>
    </dgm:pt>
    <dgm:pt modelId="{96C75A30-5245-43BE-88C9-16FB95A4001E}" type="pres">
      <dgm:prSet presAssocID="{0F0452EC-B293-4EE2-9EBB-9443EDF81B9C}" presName="composite" presStyleCnt="0"/>
      <dgm:spPr/>
    </dgm:pt>
    <dgm:pt modelId="{1F5EDF15-8F60-4388-B695-C1807AF03094}" type="pres">
      <dgm:prSet presAssocID="{0F0452EC-B293-4EE2-9EBB-9443EDF81B9C}" presName="parTx" presStyleLbl="alignNode1" presStyleIdx="3" presStyleCnt="4">
        <dgm:presLayoutVars>
          <dgm:chMax val="0"/>
          <dgm:chPref val="0"/>
          <dgm:bulletEnabled val="1"/>
        </dgm:presLayoutVars>
      </dgm:prSet>
      <dgm:spPr/>
    </dgm:pt>
    <dgm:pt modelId="{707D85B2-ADE6-44F9-BD58-C741BC0CBA8F}" type="pres">
      <dgm:prSet presAssocID="{0F0452EC-B293-4EE2-9EBB-9443EDF81B9C}" presName="desTx" presStyleLbl="alignAccFollowNode1" presStyleIdx="3" presStyleCnt="4">
        <dgm:presLayoutVars>
          <dgm:bulletEnabled val="1"/>
        </dgm:presLayoutVars>
      </dgm:prSet>
      <dgm:spPr/>
    </dgm:pt>
  </dgm:ptLst>
  <dgm:cxnLst>
    <dgm:cxn modelId="{405CE102-4140-4B30-900A-DF6DD1B33D5C}" srcId="{79EF5656-9D02-450F-B64D-F0DF2106C2A7}" destId="{2AFB0FEC-1D4A-48AC-86E0-9744A58F82FF}" srcOrd="1" destOrd="0" parTransId="{4F6099B8-8DB8-4552-B2DF-7870BACCFEBF}" sibTransId="{2708EFA6-96DE-456F-8BB4-46C806AE727F}"/>
    <dgm:cxn modelId="{6AD2BA08-8308-42EF-8320-AE7C9F9F8EC5}" type="presOf" srcId="{2A138D45-CBEF-4578-BB08-1D1DF0D86201}" destId="{89C7CBD1-50C9-4C42-B3AE-3408799EE68E}" srcOrd="0" destOrd="0" presId="urn:microsoft.com/office/officeart/2005/8/layout/hList1"/>
    <dgm:cxn modelId="{6945CE09-2E18-4974-B1C6-AB9B1A5E5E96}" srcId="{3AF5B98B-2B3E-41C5-AA20-3D85688CA5F9}" destId="{0F0452EC-B293-4EE2-9EBB-9443EDF81B9C}" srcOrd="3" destOrd="0" parTransId="{618DE9D3-4844-44D6-998D-1F0158E9A8EE}" sibTransId="{02306E3F-FEDF-4EA3-ADF0-9CEB0EE49811}"/>
    <dgm:cxn modelId="{85D1E50A-DE10-4735-ABBA-D0D8995905AF}" type="presOf" srcId="{CAFE88F4-59DF-4F94-8358-CB379AA8C662}" destId="{9F53A23B-8A13-4563-B832-546FFD47F3FE}" srcOrd="0" destOrd="3" presId="urn:microsoft.com/office/officeart/2005/8/layout/hList1"/>
    <dgm:cxn modelId="{F283CF15-0DC1-4CF9-8B6C-B4D80EF6A01D}" type="presOf" srcId="{1C5E9D7A-FED2-4452-91F4-6FF2808035D1}" destId="{F5A3B093-6C73-41FE-8D71-22A9BCFE38DF}" srcOrd="0" destOrd="0" presId="urn:microsoft.com/office/officeart/2005/8/layout/hList1"/>
    <dgm:cxn modelId="{83E1C618-13BF-4DC4-8C4D-F5A345356CD1}" type="presOf" srcId="{3AF5B98B-2B3E-41C5-AA20-3D85688CA5F9}" destId="{C54A2E7E-A532-4A63-9B15-2B5B8ECE872C}" srcOrd="0" destOrd="0" presId="urn:microsoft.com/office/officeart/2005/8/layout/hList1"/>
    <dgm:cxn modelId="{BC80001F-3AD7-4DEC-9E57-FFB37C91445E}" srcId="{D4D3D3D4-B13F-4C83-9FE3-B2049E945BAA}" destId="{7D7D9F17-512E-467A-ADEB-EAC1779377F3}" srcOrd="2" destOrd="0" parTransId="{FBF66B18-E514-4172-991D-7923B68B8661}" sibTransId="{FFDD91F3-B4AA-4EAE-A3A5-4B80CA32ECF7}"/>
    <dgm:cxn modelId="{E35A6127-C6DA-4827-9403-B993AF4A32CB}" type="presOf" srcId="{2417469A-DF86-46A8-BBB7-A22DF844F4D3}" destId="{89C7CBD1-50C9-4C42-B3AE-3408799EE68E}" srcOrd="0" destOrd="1" presId="urn:microsoft.com/office/officeart/2005/8/layout/hList1"/>
    <dgm:cxn modelId="{6F579E2D-31E1-4A51-9521-07A9BDF18E67}" type="presOf" srcId="{068D22D6-CD76-460E-8A4F-37D2FE575531}" destId="{9F53A23B-8A13-4563-B832-546FFD47F3FE}" srcOrd="0" destOrd="2" presId="urn:microsoft.com/office/officeart/2005/8/layout/hList1"/>
    <dgm:cxn modelId="{BF0F8F34-F802-4360-AC19-B8903E997D24}" type="presOf" srcId="{0F0452EC-B293-4EE2-9EBB-9443EDF81B9C}" destId="{1F5EDF15-8F60-4388-B695-C1807AF03094}" srcOrd="0" destOrd="0" presId="urn:microsoft.com/office/officeart/2005/8/layout/hList1"/>
    <dgm:cxn modelId="{E895A23C-470B-459A-AB8C-AB0052B9D2A4}" srcId="{B2DE15C7-F41A-41A9-B4E6-77A9D5986D29}" destId="{BB99C4BF-FC07-4914-A3A1-7F3BF479438F}" srcOrd="1" destOrd="0" parTransId="{08974700-D0E6-454C-BE32-34E1CB95B966}" sibTransId="{73EA147A-9E31-427F-9EE3-CADBAB900A0D}"/>
    <dgm:cxn modelId="{142F7B3E-A156-44F8-B953-20FF53A075FE}" srcId="{3AF5B98B-2B3E-41C5-AA20-3D85688CA5F9}" destId="{D4D3D3D4-B13F-4C83-9FE3-B2049E945BAA}" srcOrd="2" destOrd="0" parTransId="{3FADD8C9-D604-4FF2-BBDC-2371B9B2A3B5}" sibTransId="{B652058D-C12D-4E99-BF72-4290473B1E24}"/>
    <dgm:cxn modelId="{03D9D33E-F498-4EAA-862C-615ABA6FD1E9}" srcId="{0F0452EC-B293-4EE2-9EBB-9443EDF81B9C}" destId="{0CCAA1C0-E4E4-465F-922C-2CEEAD6035F5}" srcOrd="1" destOrd="0" parTransId="{B9888473-03D1-44E2-944E-62B3B117A785}" sibTransId="{3E386CAF-E71D-4DF0-A085-E8225655987E}"/>
    <dgm:cxn modelId="{C8F22040-40CE-4E3C-ADDA-5E33ECC5AD85}" srcId="{D4D3D3D4-B13F-4C83-9FE3-B2049E945BAA}" destId="{2A138D45-CBEF-4578-BB08-1D1DF0D86201}" srcOrd="0" destOrd="0" parTransId="{06D347E2-F8C6-418C-A9AB-91ACC52DA450}" sibTransId="{56C310C9-31C9-4B6F-8256-9AFDE8DF6B8D}"/>
    <dgm:cxn modelId="{6FBD1963-B31A-4337-9358-0D5C4DE0C8AD}" type="presOf" srcId="{0CCAA1C0-E4E4-465F-922C-2CEEAD6035F5}" destId="{707D85B2-ADE6-44F9-BD58-C741BC0CBA8F}" srcOrd="0" destOrd="1" presId="urn:microsoft.com/office/officeart/2005/8/layout/hList1"/>
    <dgm:cxn modelId="{F24F8567-39C8-464E-960C-D54AB9EF463E}" type="presOf" srcId="{79EF5656-9D02-450F-B64D-F0DF2106C2A7}" destId="{66737DBE-CF52-4F35-B413-BDB2DC4CA8CC}" srcOrd="0" destOrd="0" presId="urn:microsoft.com/office/officeart/2005/8/layout/hList1"/>
    <dgm:cxn modelId="{BE07C44A-A160-4382-A375-D357E3D9BCBC}" srcId="{B2DE15C7-F41A-41A9-B4E6-77A9D5986D29}" destId="{13B83966-3309-49D7-971A-DAED0D90F960}" srcOrd="0" destOrd="0" parTransId="{24D31311-9C9E-4A1F-815E-B6F73A2B8EF0}" sibTransId="{0C9BD646-0B20-4696-AF13-A8791BA9678F}"/>
    <dgm:cxn modelId="{71E5E257-879B-4576-8E90-EDB6CCA4AF3D}" type="presOf" srcId="{2AFB0FEC-1D4A-48AC-86E0-9744A58F82FF}" destId="{F5A3B093-6C73-41FE-8D71-22A9BCFE38DF}" srcOrd="0" destOrd="1" presId="urn:microsoft.com/office/officeart/2005/8/layout/hList1"/>
    <dgm:cxn modelId="{338DC279-079A-4802-BD83-E5B56CCDF6CB}" type="presOf" srcId="{13B83966-3309-49D7-971A-DAED0D90F960}" destId="{9F53A23B-8A13-4563-B832-546FFD47F3FE}" srcOrd="0" destOrd="0" presId="urn:microsoft.com/office/officeart/2005/8/layout/hList1"/>
    <dgm:cxn modelId="{CCF5E482-2780-443F-9FC6-90B24E2D69BB}" srcId="{79EF5656-9D02-450F-B64D-F0DF2106C2A7}" destId="{1C5E9D7A-FED2-4452-91F4-6FF2808035D1}" srcOrd="0" destOrd="0" parTransId="{D6A80DA7-29E6-46FF-A5AF-8FD975EC7F59}" sibTransId="{A15505BD-9EF6-4EDE-893E-AC4D312BEDA7}"/>
    <dgm:cxn modelId="{A6B02689-0165-4860-9948-65DD9332E7A9}" type="presOf" srcId="{D4D3D3D4-B13F-4C83-9FE3-B2049E945BAA}" destId="{D43D1EFF-EAC1-43A6-84B1-B200C84A033F}" srcOrd="0" destOrd="0" presId="urn:microsoft.com/office/officeart/2005/8/layout/hList1"/>
    <dgm:cxn modelId="{ED3B538B-62AF-4765-B644-67DB45B777DF}" srcId="{3AF5B98B-2B3E-41C5-AA20-3D85688CA5F9}" destId="{B2DE15C7-F41A-41A9-B4E6-77A9D5986D29}" srcOrd="0" destOrd="0" parTransId="{00B91CA2-B4D3-4436-816E-25EF9C3A2489}" sibTransId="{A1AA553F-625A-4847-AD8E-1735B171C088}"/>
    <dgm:cxn modelId="{10D5A0A0-A6FA-4B3B-BFE0-F1ED850CF064}" type="presOf" srcId="{BB99C4BF-FC07-4914-A3A1-7F3BF479438F}" destId="{9F53A23B-8A13-4563-B832-546FFD47F3FE}" srcOrd="0" destOrd="1" presId="urn:microsoft.com/office/officeart/2005/8/layout/hList1"/>
    <dgm:cxn modelId="{FDC62FA3-03E1-4A57-B57E-E9A58FDCB668}" srcId="{D4D3D3D4-B13F-4C83-9FE3-B2049E945BAA}" destId="{2417469A-DF86-46A8-BBB7-A22DF844F4D3}" srcOrd="1" destOrd="0" parTransId="{39EE8321-F1D7-4AB5-AF73-A0FBF8B750F8}" sibTransId="{6513C23C-68AA-4FA6-8403-EBA45D8076DC}"/>
    <dgm:cxn modelId="{35BFCEA6-3B1C-4EC8-BD81-AA2BCF5A591F}" type="presOf" srcId="{B2DE15C7-F41A-41A9-B4E6-77A9D5986D29}" destId="{26CC4828-9BEC-48EC-812A-B61AA7CD82CA}" srcOrd="0" destOrd="0" presId="urn:microsoft.com/office/officeart/2005/8/layout/hList1"/>
    <dgm:cxn modelId="{246BCCAB-5229-477B-BC4A-ED8E56FD10C0}" srcId="{0F0452EC-B293-4EE2-9EBB-9443EDF81B9C}" destId="{5E73D47A-EF6A-4184-9C5A-2E49AB109CED}" srcOrd="0" destOrd="0" parTransId="{6ED1C8D1-9EAD-4E4C-AED5-3FC1F04859EB}" sibTransId="{D51FC0CE-DD1A-48EE-B06E-C58D0EE302A0}"/>
    <dgm:cxn modelId="{B610AEB2-359B-4481-B6CE-B57107CEB35C}" srcId="{B2DE15C7-F41A-41A9-B4E6-77A9D5986D29}" destId="{CAFE88F4-59DF-4F94-8358-CB379AA8C662}" srcOrd="3" destOrd="0" parTransId="{EBF2A034-C5FC-4BE9-BADE-4A3DC2F5CB49}" sibTransId="{978FB5B6-D829-4B7D-A2AA-6E35EAFCCAD9}"/>
    <dgm:cxn modelId="{2FE00FE4-3370-404C-AFCA-5C2F4A8C5C09}" srcId="{B2DE15C7-F41A-41A9-B4E6-77A9D5986D29}" destId="{068D22D6-CD76-460E-8A4F-37D2FE575531}" srcOrd="2" destOrd="0" parTransId="{358E56E3-09E8-4F85-8592-B2349724A0CE}" sibTransId="{2CFFA4F9-336D-4857-8F69-CF08353B6B83}"/>
    <dgm:cxn modelId="{641F13E5-30FE-4B10-85CF-50FA923EEB4B}" type="presOf" srcId="{7D7D9F17-512E-467A-ADEB-EAC1779377F3}" destId="{89C7CBD1-50C9-4C42-B3AE-3408799EE68E}" srcOrd="0" destOrd="2" presId="urn:microsoft.com/office/officeart/2005/8/layout/hList1"/>
    <dgm:cxn modelId="{CAD356E9-F5E8-411B-AFE6-D9CC65A8DF8A}" srcId="{3AF5B98B-2B3E-41C5-AA20-3D85688CA5F9}" destId="{79EF5656-9D02-450F-B64D-F0DF2106C2A7}" srcOrd="1" destOrd="0" parTransId="{9AA6E66F-5215-4E7E-947C-19191209F9B1}" sibTransId="{F7BBE885-74B3-4C80-9F4C-4C6852F1A513}"/>
    <dgm:cxn modelId="{26F77CED-C54F-4D9C-93E0-B3247D751AD5}" type="presOf" srcId="{5E73D47A-EF6A-4184-9C5A-2E49AB109CED}" destId="{707D85B2-ADE6-44F9-BD58-C741BC0CBA8F}" srcOrd="0" destOrd="0" presId="urn:microsoft.com/office/officeart/2005/8/layout/hList1"/>
    <dgm:cxn modelId="{1C72FD0B-5130-45DE-B3B5-8D465B4AD1FE}" type="presParOf" srcId="{C54A2E7E-A532-4A63-9B15-2B5B8ECE872C}" destId="{58B840C8-DAE7-490C-AE88-CE20EB663C58}" srcOrd="0" destOrd="0" presId="urn:microsoft.com/office/officeart/2005/8/layout/hList1"/>
    <dgm:cxn modelId="{979CEA9D-C20F-4DFB-858B-0EAB78112ACD}" type="presParOf" srcId="{58B840C8-DAE7-490C-AE88-CE20EB663C58}" destId="{26CC4828-9BEC-48EC-812A-B61AA7CD82CA}" srcOrd="0" destOrd="0" presId="urn:microsoft.com/office/officeart/2005/8/layout/hList1"/>
    <dgm:cxn modelId="{679C643E-84DA-4278-B49B-D3438207F6C1}" type="presParOf" srcId="{58B840C8-DAE7-490C-AE88-CE20EB663C58}" destId="{9F53A23B-8A13-4563-B832-546FFD47F3FE}" srcOrd="1" destOrd="0" presId="urn:microsoft.com/office/officeart/2005/8/layout/hList1"/>
    <dgm:cxn modelId="{E230F6B4-2C1C-47B4-84CD-4F12E3A3CACE}" type="presParOf" srcId="{C54A2E7E-A532-4A63-9B15-2B5B8ECE872C}" destId="{4C11BB24-CC28-4856-BEA0-AA3D2E82B523}" srcOrd="1" destOrd="0" presId="urn:microsoft.com/office/officeart/2005/8/layout/hList1"/>
    <dgm:cxn modelId="{D5782C36-FB66-438F-BE6C-B8D9440ECEBE}" type="presParOf" srcId="{C54A2E7E-A532-4A63-9B15-2B5B8ECE872C}" destId="{E0A17ED2-E8B2-4658-805A-BC0AB6B3E63C}" srcOrd="2" destOrd="0" presId="urn:microsoft.com/office/officeart/2005/8/layout/hList1"/>
    <dgm:cxn modelId="{4B50BA75-9200-4412-8045-E1FE963558AB}" type="presParOf" srcId="{E0A17ED2-E8B2-4658-805A-BC0AB6B3E63C}" destId="{66737DBE-CF52-4F35-B413-BDB2DC4CA8CC}" srcOrd="0" destOrd="0" presId="urn:microsoft.com/office/officeart/2005/8/layout/hList1"/>
    <dgm:cxn modelId="{E92BDD9B-3B17-4F34-905A-442FDD8D2C60}" type="presParOf" srcId="{E0A17ED2-E8B2-4658-805A-BC0AB6B3E63C}" destId="{F5A3B093-6C73-41FE-8D71-22A9BCFE38DF}" srcOrd="1" destOrd="0" presId="urn:microsoft.com/office/officeart/2005/8/layout/hList1"/>
    <dgm:cxn modelId="{312F8D0B-4583-4D8E-B598-AEE87DF1B680}" type="presParOf" srcId="{C54A2E7E-A532-4A63-9B15-2B5B8ECE872C}" destId="{0D839A7C-A735-4031-8A18-7374977F4507}" srcOrd="3" destOrd="0" presId="urn:microsoft.com/office/officeart/2005/8/layout/hList1"/>
    <dgm:cxn modelId="{7E2C78C5-5B28-4EF0-89B4-BC3DAF657FA2}" type="presParOf" srcId="{C54A2E7E-A532-4A63-9B15-2B5B8ECE872C}" destId="{7EE985FE-DFC2-4E4A-B263-2FA0842C6ECF}" srcOrd="4" destOrd="0" presId="urn:microsoft.com/office/officeart/2005/8/layout/hList1"/>
    <dgm:cxn modelId="{EE2B993C-F0FD-493D-9B9B-8D89BBEE6DF8}" type="presParOf" srcId="{7EE985FE-DFC2-4E4A-B263-2FA0842C6ECF}" destId="{D43D1EFF-EAC1-43A6-84B1-B200C84A033F}" srcOrd="0" destOrd="0" presId="urn:microsoft.com/office/officeart/2005/8/layout/hList1"/>
    <dgm:cxn modelId="{431BF656-2360-455A-8965-28D59497BC6D}" type="presParOf" srcId="{7EE985FE-DFC2-4E4A-B263-2FA0842C6ECF}" destId="{89C7CBD1-50C9-4C42-B3AE-3408799EE68E}" srcOrd="1" destOrd="0" presId="urn:microsoft.com/office/officeart/2005/8/layout/hList1"/>
    <dgm:cxn modelId="{753C57EA-1B6E-4AD5-AE22-C38634C35492}" type="presParOf" srcId="{C54A2E7E-A532-4A63-9B15-2B5B8ECE872C}" destId="{F9303B6A-1850-4872-9020-FBB150027864}" srcOrd="5" destOrd="0" presId="urn:microsoft.com/office/officeart/2005/8/layout/hList1"/>
    <dgm:cxn modelId="{3D8E402A-580B-4497-AC27-D661D3055160}" type="presParOf" srcId="{C54A2E7E-A532-4A63-9B15-2B5B8ECE872C}" destId="{96C75A30-5245-43BE-88C9-16FB95A4001E}" srcOrd="6" destOrd="0" presId="urn:microsoft.com/office/officeart/2005/8/layout/hList1"/>
    <dgm:cxn modelId="{9FE8F1B7-FD95-447F-BE8D-63F7ADEC49F9}" type="presParOf" srcId="{96C75A30-5245-43BE-88C9-16FB95A4001E}" destId="{1F5EDF15-8F60-4388-B695-C1807AF03094}" srcOrd="0" destOrd="0" presId="urn:microsoft.com/office/officeart/2005/8/layout/hList1"/>
    <dgm:cxn modelId="{22C63A93-B6A2-4A6F-936B-E14442852CC1}" type="presParOf" srcId="{96C75A30-5245-43BE-88C9-16FB95A4001E}" destId="{707D85B2-ADE6-44F9-BD58-C741BC0CBA8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5.xml><?xml version="1.0" encoding="utf-8"?>
<dgm:dataModel xmlns:dgm="http://schemas.openxmlformats.org/drawingml/2006/diagram" xmlns:a="http://schemas.openxmlformats.org/drawingml/2006/main">
  <dgm:ptLst>
    <dgm:pt modelId="{3AF5B98B-2B3E-41C5-AA20-3D85688CA5F9}"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B2DE15C7-F41A-41A9-B4E6-77A9D5986D29}">
      <dgm:prSet phldrT="[Text]" custT="1"/>
      <dgm:spPr>
        <a:solidFill>
          <a:schemeClr val="bg1">
            <a:lumMod val="50000"/>
          </a:schemeClr>
        </a:solidFill>
        <a:ln>
          <a:solidFill>
            <a:schemeClr val="bg1">
              <a:lumMod val="50000"/>
            </a:schemeClr>
          </a:solidFill>
        </a:ln>
      </dgm:spPr>
      <dgm:t>
        <a:bodyPr/>
        <a:lstStyle/>
        <a:p>
          <a:pPr>
            <a:buFont typeface="Arial" panose="020B0604020202020204" pitchFamily="34" charset="0"/>
            <a:buChar char="•"/>
          </a:pPr>
          <a:r>
            <a:rPr lang="en-GB" sz="2400" b="0" dirty="0">
              <a:latin typeface="Calibri" panose="020F0502020204030204" pitchFamily="34" charset="0"/>
              <a:cs typeface="Calibri" panose="020F0502020204030204" pitchFamily="34" charset="0"/>
            </a:rPr>
            <a:t>Material Handling</a:t>
          </a:r>
        </a:p>
      </dgm:t>
    </dgm:pt>
    <dgm:pt modelId="{00B91CA2-B4D3-4436-816E-25EF9C3A2489}" type="parTrans" cxnId="{ED3B538B-62AF-4765-B644-67DB45B777DF}">
      <dgm:prSet/>
      <dgm:spPr/>
      <dgm:t>
        <a:bodyPr/>
        <a:lstStyle/>
        <a:p>
          <a:endParaRPr lang="en-GB"/>
        </a:p>
      </dgm:t>
    </dgm:pt>
    <dgm:pt modelId="{A1AA553F-625A-4847-AD8E-1735B171C088}" type="sibTrans" cxnId="{ED3B538B-62AF-4765-B644-67DB45B777DF}">
      <dgm:prSet/>
      <dgm:spPr/>
      <dgm:t>
        <a:bodyPr/>
        <a:lstStyle/>
        <a:p>
          <a:endParaRPr lang="en-GB"/>
        </a:p>
      </dgm:t>
    </dgm:pt>
    <dgm:pt modelId="{13B83966-3309-49D7-971A-DAED0D90F960}">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Positioning or switching of conveyors</a:t>
          </a:r>
        </a:p>
      </dgm:t>
    </dgm:pt>
    <dgm:pt modelId="{24D31311-9C9E-4A1F-815E-B6F73A2B8EF0}" type="parTrans" cxnId="{BE07C44A-A160-4382-A375-D357E3D9BCBC}">
      <dgm:prSet/>
      <dgm:spPr/>
      <dgm:t>
        <a:bodyPr/>
        <a:lstStyle/>
        <a:p>
          <a:endParaRPr lang="en-GB"/>
        </a:p>
      </dgm:t>
    </dgm:pt>
    <dgm:pt modelId="{0C9BD646-0B20-4696-AF13-A8791BA9678F}" type="sibTrans" cxnId="{BE07C44A-A160-4382-A375-D357E3D9BCBC}">
      <dgm:prSet/>
      <dgm:spPr/>
      <dgm:t>
        <a:bodyPr/>
        <a:lstStyle/>
        <a:p>
          <a:endParaRPr lang="en-GB"/>
        </a:p>
      </dgm:t>
    </dgm:pt>
    <dgm:pt modelId="{79EF5656-9D02-450F-B64D-F0DF2106C2A7}">
      <dgm:prSet phldrT="[Text]" custT="1"/>
      <dgm:spPr>
        <a:solidFill>
          <a:schemeClr val="bg1">
            <a:lumMod val="50000"/>
          </a:schemeClr>
        </a:solidFill>
        <a:ln>
          <a:solidFill>
            <a:schemeClr val="bg1">
              <a:lumMod val="50000"/>
            </a:schemeClr>
          </a:solidFill>
        </a:ln>
      </dgm:spPr>
      <dgm:t>
        <a:bodyPr/>
        <a:lstStyle/>
        <a:p>
          <a:r>
            <a:rPr lang="en-GB" sz="2400" b="0" dirty="0">
              <a:latin typeface="Calibri" panose="020F0502020204030204" pitchFamily="34" charset="0"/>
              <a:cs typeface="Calibri" panose="020F0502020204030204" pitchFamily="34" charset="0"/>
            </a:rPr>
            <a:t>Robotics</a:t>
          </a:r>
        </a:p>
      </dgm:t>
    </dgm:pt>
    <dgm:pt modelId="{9AA6E66F-5215-4E7E-947C-19191209F9B1}" type="parTrans" cxnId="{CAD356E9-F5E8-411B-AFE6-D9CC65A8DF8A}">
      <dgm:prSet/>
      <dgm:spPr/>
      <dgm:t>
        <a:bodyPr/>
        <a:lstStyle/>
        <a:p>
          <a:endParaRPr lang="en-GB"/>
        </a:p>
      </dgm:t>
    </dgm:pt>
    <dgm:pt modelId="{F7BBE885-74B3-4C80-9F4C-4C6852F1A513}" type="sibTrans" cxnId="{CAD356E9-F5E8-411B-AFE6-D9CC65A8DF8A}">
      <dgm:prSet/>
      <dgm:spPr/>
      <dgm:t>
        <a:bodyPr/>
        <a:lstStyle/>
        <a:p>
          <a:endParaRPr lang="en-GB"/>
        </a:p>
      </dgm:t>
    </dgm:pt>
    <dgm:pt modelId="{1C5E9D7A-FED2-4452-91F4-6FF2808035D1}">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Drives linkages and joints, to provide the mechanical motion required to position the joint and achieve a desired position </a:t>
          </a:r>
        </a:p>
      </dgm:t>
    </dgm:pt>
    <dgm:pt modelId="{D6A80DA7-29E6-46FF-A5AF-8FD975EC7F59}" type="parTrans" cxnId="{CCF5E482-2780-443F-9FC6-90B24E2D69BB}">
      <dgm:prSet/>
      <dgm:spPr/>
      <dgm:t>
        <a:bodyPr/>
        <a:lstStyle/>
        <a:p>
          <a:endParaRPr lang="en-GB"/>
        </a:p>
      </dgm:t>
    </dgm:pt>
    <dgm:pt modelId="{A15505BD-9EF6-4EDE-893E-AC4D312BEDA7}" type="sibTrans" cxnId="{CCF5E482-2780-443F-9FC6-90B24E2D69BB}">
      <dgm:prSet/>
      <dgm:spPr/>
      <dgm:t>
        <a:bodyPr/>
        <a:lstStyle/>
        <a:p>
          <a:endParaRPr lang="en-GB"/>
        </a:p>
      </dgm:t>
    </dgm:pt>
    <dgm:pt modelId="{D4D3D3D4-B13F-4C83-9FE3-B2049E945BAA}">
      <dgm:prSet phldrT="[Text]" custT="1"/>
      <dgm:spPr>
        <a:solidFill>
          <a:schemeClr val="bg1">
            <a:lumMod val="50000"/>
          </a:schemeClr>
        </a:solidFill>
        <a:ln>
          <a:solidFill>
            <a:schemeClr val="bg1">
              <a:lumMod val="50000"/>
            </a:schemeClr>
          </a:solidFill>
        </a:ln>
      </dgm:spPr>
      <dgm:t>
        <a:bodyPr/>
        <a:lstStyle/>
        <a:p>
          <a:pPr>
            <a:buFont typeface="Arial" panose="020B0604020202020204" pitchFamily="34" charset="0"/>
            <a:buChar char="•"/>
          </a:pPr>
          <a:r>
            <a:rPr lang="en-GB" sz="2400" b="0" dirty="0">
              <a:latin typeface="Calibri" panose="020F0502020204030204" pitchFamily="34" charset="0"/>
              <a:cs typeface="Calibri" panose="020F0502020204030204" pitchFamily="34" charset="0"/>
            </a:rPr>
            <a:t>Food and Beverage</a:t>
          </a:r>
        </a:p>
      </dgm:t>
    </dgm:pt>
    <dgm:pt modelId="{3FADD8C9-D604-4FF2-BBDC-2371B9B2A3B5}" type="parTrans" cxnId="{142F7B3E-A156-44F8-B953-20FF53A075FE}">
      <dgm:prSet/>
      <dgm:spPr/>
      <dgm:t>
        <a:bodyPr/>
        <a:lstStyle/>
        <a:p>
          <a:endParaRPr lang="en-GB"/>
        </a:p>
      </dgm:t>
    </dgm:pt>
    <dgm:pt modelId="{B652058D-C12D-4E99-BF72-4290473B1E24}" type="sibTrans" cxnId="{142F7B3E-A156-44F8-B953-20FF53A075FE}">
      <dgm:prSet/>
      <dgm:spPr/>
      <dgm:t>
        <a:bodyPr/>
        <a:lstStyle/>
        <a:p>
          <a:endParaRPr lang="en-GB"/>
        </a:p>
      </dgm:t>
    </dgm:pt>
    <dgm:pt modelId="{2A138D45-CBEF-4578-BB08-1D1DF0D86201}">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Commonly used in valves for the handling and processing of raw/finished materials</a:t>
          </a:r>
        </a:p>
      </dgm:t>
    </dgm:pt>
    <dgm:pt modelId="{06D347E2-F8C6-418C-A9AB-91ACC52DA450}" type="parTrans" cxnId="{C8F22040-40CE-4E3C-ADDA-5E33ECC5AD85}">
      <dgm:prSet/>
      <dgm:spPr/>
      <dgm:t>
        <a:bodyPr/>
        <a:lstStyle/>
        <a:p>
          <a:endParaRPr lang="en-GB"/>
        </a:p>
      </dgm:t>
    </dgm:pt>
    <dgm:pt modelId="{56C310C9-31C9-4B6F-8256-9AFDE8DF6B8D}" type="sibTrans" cxnId="{C8F22040-40CE-4E3C-ADDA-5E33ECC5AD85}">
      <dgm:prSet/>
      <dgm:spPr/>
      <dgm:t>
        <a:bodyPr/>
        <a:lstStyle/>
        <a:p>
          <a:endParaRPr lang="en-GB"/>
        </a:p>
      </dgm:t>
    </dgm:pt>
    <dgm:pt modelId="{0F0452EC-B293-4EE2-9EBB-9443EDF81B9C}">
      <dgm:prSet custT="1"/>
      <dgm:spPr>
        <a:solidFill>
          <a:schemeClr val="bg1">
            <a:lumMod val="50000"/>
          </a:schemeClr>
        </a:solidFill>
        <a:ln>
          <a:solidFill>
            <a:schemeClr val="bg1">
              <a:lumMod val="50000"/>
            </a:schemeClr>
          </a:solidFill>
        </a:ln>
      </dgm:spPr>
      <dgm:t>
        <a:bodyPr/>
        <a:lstStyle/>
        <a:p>
          <a:r>
            <a:rPr lang="en-GB" sz="2400" b="0" dirty="0">
              <a:latin typeface="Calibri" panose="020F0502020204030204" pitchFamily="34" charset="0"/>
              <a:cs typeface="Calibri" panose="020F0502020204030204" pitchFamily="34" charset="0"/>
            </a:rPr>
            <a:t>Metals Processing</a:t>
          </a:r>
        </a:p>
      </dgm:t>
    </dgm:pt>
    <dgm:pt modelId="{618DE9D3-4844-44D6-998D-1F0158E9A8EE}" type="parTrans" cxnId="{6945CE09-2E18-4974-B1C6-AB9B1A5E5E96}">
      <dgm:prSet/>
      <dgm:spPr/>
      <dgm:t>
        <a:bodyPr/>
        <a:lstStyle/>
        <a:p>
          <a:endParaRPr lang="en-GB"/>
        </a:p>
      </dgm:t>
    </dgm:pt>
    <dgm:pt modelId="{02306E3F-FEDF-4EA3-ADF0-9CEB0EE49811}" type="sibTrans" cxnId="{6945CE09-2E18-4974-B1C6-AB9B1A5E5E96}">
      <dgm:prSet/>
      <dgm:spPr/>
      <dgm:t>
        <a:bodyPr/>
        <a:lstStyle/>
        <a:p>
          <a:endParaRPr lang="en-GB"/>
        </a:p>
      </dgm:t>
    </dgm:pt>
    <dgm:pt modelId="{5E73D47A-EF6A-4184-9C5A-2E49AB109CED}">
      <dgm:prSe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Rollover devices for sheet/extruded metals</a:t>
          </a:r>
        </a:p>
      </dgm:t>
    </dgm:pt>
    <dgm:pt modelId="{6ED1C8D1-9EAD-4E4C-AED5-3FC1F04859EB}" type="parTrans" cxnId="{246BCCAB-5229-477B-BC4A-ED8E56FD10C0}">
      <dgm:prSet/>
      <dgm:spPr/>
      <dgm:t>
        <a:bodyPr/>
        <a:lstStyle/>
        <a:p>
          <a:endParaRPr lang="en-GB"/>
        </a:p>
      </dgm:t>
    </dgm:pt>
    <dgm:pt modelId="{D51FC0CE-DD1A-48EE-B06E-C58D0EE302A0}" type="sibTrans" cxnId="{246BCCAB-5229-477B-BC4A-ED8E56FD10C0}">
      <dgm:prSet/>
      <dgm:spPr/>
      <dgm:t>
        <a:bodyPr/>
        <a:lstStyle/>
        <a:p>
          <a:endParaRPr lang="en-GB"/>
        </a:p>
      </dgm:t>
    </dgm:pt>
    <dgm:pt modelId="{C20AC4CB-F68E-4698-8A6E-69C9D96E5F3B}">
      <dgm:prSet phldrT="[Text]" custT="1"/>
      <dgm:spPr>
        <a:solidFill>
          <a:schemeClr val="bg1">
            <a:lumMod val="95000"/>
            <a:alpha val="90000"/>
          </a:schemeClr>
        </a:solidFill>
        <a:ln>
          <a:solidFill>
            <a:schemeClr val="bg1">
              <a:lumMod val="95000"/>
              <a:alpha val="90000"/>
            </a:schemeClr>
          </a:solidFill>
        </a:ln>
      </dgm:spPr>
      <dgm:t>
        <a:bodyPr/>
        <a:lstStyle/>
        <a:p>
          <a:endParaRPr lang="en-GB" sz="1600" dirty="0">
            <a:latin typeface="Calibri Light" panose="020F0302020204030204" pitchFamily="34" charset="0"/>
            <a:cs typeface="Calibri Light" panose="020F0302020204030204" pitchFamily="34" charset="0"/>
          </a:endParaRPr>
        </a:p>
      </dgm:t>
    </dgm:pt>
    <dgm:pt modelId="{677CF0EC-9C2D-4274-8BDB-2F0E572AB979}" type="parTrans" cxnId="{477574A7-E629-48E1-AE1F-4EC6B4A8C68A}">
      <dgm:prSet/>
      <dgm:spPr/>
      <dgm:t>
        <a:bodyPr/>
        <a:lstStyle/>
        <a:p>
          <a:endParaRPr lang="en-GB"/>
        </a:p>
      </dgm:t>
    </dgm:pt>
    <dgm:pt modelId="{EB568A3D-019A-4E45-B6D3-A126B98BD48A}" type="sibTrans" cxnId="{477574A7-E629-48E1-AE1F-4EC6B4A8C68A}">
      <dgm:prSet/>
      <dgm:spPr/>
      <dgm:t>
        <a:bodyPr/>
        <a:lstStyle/>
        <a:p>
          <a:endParaRPr lang="en-GB"/>
        </a:p>
      </dgm:t>
    </dgm:pt>
    <dgm:pt modelId="{C47F35FE-7994-4647-84AC-D86C8A946BD9}">
      <dgm:prSet phldrT="[Text]" custT="1"/>
      <dgm:spPr>
        <a:solidFill>
          <a:schemeClr val="bg1">
            <a:lumMod val="95000"/>
            <a:alpha val="90000"/>
          </a:schemeClr>
        </a:solidFill>
        <a:ln>
          <a:solidFill>
            <a:schemeClr val="bg1">
              <a:lumMod val="95000"/>
              <a:alpha val="90000"/>
            </a:schemeClr>
          </a:solidFill>
        </a:ln>
      </dgm:spPr>
      <dgm:t>
        <a:bodyPr/>
        <a:lstStyle/>
        <a:p>
          <a:endParaRPr lang="en-GB" sz="1600" dirty="0">
            <a:latin typeface="Calibri Light" panose="020F0302020204030204" pitchFamily="34" charset="0"/>
            <a:cs typeface="Calibri Light" panose="020F0302020204030204" pitchFamily="34" charset="0"/>
          </a:endParaRPr>
        </a:p>
      </dgm:t>
    </dgm:pt>
    <dgm:pt modelId="{1F105161-6CAE-4643-996C-73AFD76C04F9}" type="parTrans" cxnId="{DDC7B62B-877D-41F9-A990-A09BB7449AC3}">
      <dgm:prSet/>
      <dgm:spPr/>
      <dgm:t>
        <a:bodyPr/>
        <a:lstStyle/>
        <a:p>
          <a:endParaRPr lang="en-GB"/>
        </a:p>
      </dgm:t>
    </dgm:pt>
    <dgm:pt modelId="{AFDC70B8-9BD1-41D9-93D0-FC5D4BEE4BB8}" type="sibTrans" cxnId="{DDC7B62B-877D-41F9-A990-A09BB7449AC3}">
      <dgm:prSet/>
      <dgm:spPr/>
      <dgm:t>
        <a:bodyPr/>
        <a:lstStyle/>
        <a:p>
          <a:endParaRPr lang="en-GB"/>
        </a:p>
      </dgm:t>
    </dgm:pt>
    <dgm:pt modelId="{C2262AF2-0FF2-4283-944F-B3F4D71B975B}">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Positioning and rotation of mixers for loading/unloading</a:t>
          </a:r>
        </a:p>
      </dgm:t>
    </dgm:pt>
    <dgm:pt modelId="{4FFAED61-C4A2-4CDE-9E66-7569F9A7EE0D}" type="parTrans" cxnId="{CB460A6D-E953-4B5B-A8D2-EEEEE4308C65}">
      <dgm:prSet/>
      <dgm:spPr/>
      <dgm:t>
        <a:bodyPr/>
        <a:lstStyle/>
        <a:p>
          <a:endParaRPr lang="en-GB"/>
        </a:p>
      </dgm:t>
    </dgm:pt>
    <dgm:pt modelId="{349658C9-BC88-42DF-947F-3E96AB3156FA}" type="sibTrans" cxnId="{CB460A6D-E953-4B5B-A8D2-EEEEE4308C65}">
      <dgm:prSet/>
      <dgm:spPr/>
      <dgm:t>
        <a:bodyPr/>
        <a:lstStyle/>
        <a:p>
          <a:endParaRPr lang="en-GB"/>
        </a:p>
      </dgm:t>
    </dgm:pt>
    <dgm:pt modelId="{E614FDAD-2333-4C71-AD45-3F5DF31118DF}">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Emptying/dumping of hoppers</a:t>
          </a:r>
        </a:p>
      </dgm:t>
    </dgm:pt>
    <dgm:pt modelId="{19D46BB7-62E4-4BF8-A2D6-AD6AE793E7E9}" type="parTrans" cxnId="{675E7D24-7257-48EB-9999-B0E50C92E64B}">
      <dgm:prSet/>
      <dgm:spPr/>
      <dgm:t>
        <a:bodyPr/>
        <a:lstStyle/>
        <a:p>
          <a:endParaRPr lang="en-GB"/>
        </a:p>
      </dgm:t>
    </dgm:pt>
    <dgm:pt modelId="{2CD10CAC-FFAD-41F1-AF8B-FDD4486466FA}" type="sibTrans" cxnId="{675E7D24-7257-48EB-9999-B0E50C92E64B}">
      <dgm:prSet/>
      <dgm:spPr/>
      <dgm:t>
        <a:bodyPr/>
        <a:lstStyle/>
        <a:p>
          <a:endParaRPr lang="en-GB"/>
        </a:p>
      </dgm:t>
    </dgm:pt>
    <dgm:pt modelId="{9F9FCD3B-28CE-4F87-BB85-4C34E642D214}">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Position material for machining applications</a:t>
          </a:r>
        </a:p>
      </dgm:t>
    </dgm:pt>
    <dgm:pt modelId="{014C3752-05EE-464A-A980-D7E04D3D590D}" type="parTrans" cxnId="{EDED5C90-90B4-4360-84E6-E4C935A366C5}">
      <dgm:prSet/>
      <dgm:spPr/>
      <dgm:t>
        <a:bodyPr/>
        <a:lstStyle/>
        <a:p>
          <a:endParaRPr lang="en-GB"/>
        </a:p>
      </dgm:t>
    </dgm:pt>
    <dgm:pt modelId="{F344B555-AB3A-4D76-A5C2-8C2882A316BB}" type="sibTrans" cxnId="{EDED5C90-90B4-4360-84E6-E4C935A366C5}">
      <dgm:prSet/>
      <dgm:spPr/>
      <dgm:t>
        <a:bodyPr/>
        <a:lstStyle/>
        <a:p>
          <a:endParaRPr lang="en-GB"/>
        </a:p>
      </dgm:t>
    </dgm:pt>
    <dgm:pt modelId="{0F38A6F6-23CE-45D1-9B86-F7BEC9C232BF}">
      <dgm:prSet phldrT="[Text]" custT="1"/>
      <dgm:spPr>
        <a:solidFill>
          <a:schemeClr val="bg1">
            <a:lumMod val="95000"/>
            <a:alpha val="90000"/>
          </a:schemeClr>
        </a:solidFill>
        <a:ln>
          <a:solidFill>
            <a:schemeClr val="bg1">
              <a:lumMod val="95000"/>
              <a:alpha val="90000"/>
            </a:schemeClr>
          </a:solidFill>
        </a:ln>
      </dgm:spPr>
      <dgm:t>
        <a:bodyPr/>
        <a:lstStyle/>
        <a:p>
          <a:endParaRPr lang="en-GB" sz="1600" dirty="0">
            <a:latin typeface="Calibri Light" panose="020F0302020204030204" pitchFamily="34" charset="0"/>
            <a:cs typeface="Calibri Light" panose="020F0302020204030204" pitchFamily="34" charset="0"/>
          </a:endParaRPr>
        </a:p>
      </dgm:t>
    </dgm:pt>
    <dgm:pt modelId="{6BD9DFE9-42F1-45B4-8425-42307C2CB04C}" type="parTrans" cxnId="{F28A6051-D00B-4048-97C0-CD2191C82062}">
      <dgm:prSet/>
      <dgm:spPr/>
      <dgm:t>
        <a:bodyPr/>
        <a:lstStyle/>
        <a:p>
          <a:endParaRPr lang="en-GB"/>
        </a:p>
      </dgm:t>
    </dgm:pt>
    <dgm:pt modelId="{0FC3AE9F-5D11-419C-A62B-E701B0EE0EE2}" type="sibTrans" cxnId="{F28A6051-D00B-4048-97C0-CD2191C82062}">
      <dgm:prSet/>
      <dgm:spPr/>
      <dgm:t>
        <a:bodyPr/>
        <a:lstStyle/>
        <a:p>
          <a:endParaRPr lang="en-GB"/>
        </a:p>
      </dgm:t>
    </dgm:pt>
    <dgm:pt modelId="{EDA62B8D-DBBB-4177-A8CE-9761FDFC01FC}">
      <dgm:prSet phldrT="[Text]" custT="1"/>
      <dgm:spPr>
        <a:solidFill>
          <a:schemeClr val="bg1">
            <a:lumMod val="95000"/>
            <a:alpha val="90000"/>
          </a:schemeClr>
        </a:solidFill>
        <a:ln>
          <a:solidFill>
            <a:schemeClr val="bg1">
              <a:lumMod val="95000"/>
              <a:alpha val="90000"/>
            </a:schemeClr>
          </a:solidFill>
        </a:ln>
      </dgm:spPr>
      <dgm:t>
        <a:bodyPr/>
        <a:lstStyle/>
        <a:p>
          <a:endParaRPr lang="en-GB" sz="1600" dirty="0">
            <a:latin typeface="Calibri Light" panose="020F0302020204030204" pitchFamily="34" charset="0"/>
            <a:cs typeface="Calibri Light" panose="020F0302020204030204" pitchFamily="34" charset="0"/>
          </a:endParaRPr>
        </a:p>
      </dgm:t>
    </dgm:pt>
    <dgm:pt modelId="{2B3AB0B6-8663-4C73-ABDB-457822DF7E0B}" type="parTrans" cxnId="{11B1CCF2-5E22-4BA4-84BF-4176F2068A43}">
      <dgm:prSet/>
      <dgm:spPr/>
      <dgm:t>
        <a:bodyPr/>
        <a:lstStyle/>
        <a:p>
          <a:endParaRPr lang="en-GB"/>
        </a:p>
      </dgm:t>
    </dgm:pt>
    <dgm:pt modelId="{EC5C1132-BCB9-4C09-875C-776CE71DDCFC}" type="sibTrans" cxnId="{11B1CCF2-5E22-4BA4-84BF-4176F2068A43}">
      <dgm:prSet/>
      <dgm:spPr/>
      <dgm:t>
        <a:bodyPr/>
        <a:lstStyle/>
        <a:p>
          <a:endParaRPr lang="en-GB"/>
        </a:p>
      </dgm:t>
    </dgm:pt>
    <dgm:pt modelId="{CCCA5DED-1212-454E-9C53-C920DFEE63AD}">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Often used in end effectors such as grippers to pick and place parts</a:t>
          </a:r>
        </a:p>
      </dgm:t>
    </dgm:pt>
    <dgm:pt modelId="{DD96BF60-06C0-4786-B9FF-F3E10CCE5607}" type="parTrans" cxnId="{0BD83B87-E7CD-47B7-AAA6-9D60EF7917F0}">
      <dgm:prSet/>
      <dgm:spPr/>
      <dgm:t>
        <a:bodyPr/>
        <a:lstStyle/>
        <a:p>
          <a:endParaRPr lang="en-GB"/>
        </a:p>
      </dgm:t>
    </dgm:pt>
    <dgm:pt modelId="{345CAF16-585F-4310-AA62-5F0A14B11B6D}" type="sibTrans" cxnId="{0BD83B87-E7CD-47B7-AAA6-9D60EF7917F0}">
      <dgm:prSet/>
      <dgm:spPr/>
      <dgm:t>
        <a:bodyPr/>
        <a:lstStyle/>
        <a:p>
          <a:endParaRPr lang="en-GB"/>
        </a:p>
      </dgm:t>
    </dgm:pt>
    <dgm:pt modelId="{9C3CCF06-944B-4E9D-BBE1-8448B9687428}">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Rotation of large/heavy containers for emptying</a:t>
          </a:r>
        </a:p>
      </dgm:t>
    </dgm:pt>
    <dgm:pt modelId="{276F0532-7DCF-41B6-B2BD-41DCEC50B11F}" type="parTrans" cxnId="{F30ACC5E-BDB2-4555-A116-186A52369FD3}">
      <dgm:prSet/>
      <dgm:spPr/>
      <dgm:t>
        <a:bodyPr/>
        <a:lstStyle/>
        <a:p>
          <a:endParaRPr lang="en-GB"/>
        </a:p>
      </dgm:t>
    </dgm:pt>
    <dgm:pt modelId="{7CEC5DE2-E9FC-4922-8702-BEC45CFFF7A6}" type="sibTrans" cxnId="{F30ACC5E-BDB2-4555-A116-186A52369FD3}">
      <dgm:prSet/>
      <dgm:spPr/>
      <dgm:t>
        <a:bodyPr/>
        <a:lstStyle/>
        <a:p>
          <a:endParaRPr lang="en-GB"/>
        </a:p>
      </dgm:t>
    </dgm:pt>
    <dgm:pt modelId="{8923C3F9-AC3E-4650-8A54-35CA3B3A02C8}">
      <dgm:prSet phldrT="[Text]" custT="1"/>
      <dgm:spPr>
        <a:solidFill>
          <a:schemeClr val="bg1">
            <a:lumMod val="95000"/>
            <a:alpha val="90000"/>
          </a:schemeClr>
        </a:solidFill>
        <a:ln>
          <a:solidFill>
            <a:schemeClr val="bg1">
              <a:lumMod val="95000"/>
              <a:alpha val="90000"/>
            </a:schemeClr>
          </a:solidFill>
        </a:ln>
      </dgm:spPr>
      <dgm:t>
        <a:bodyPr/>
        <a:lstStyle/>
        <a:p>
          <a:endParaRPr lang="en-GB" sz="1600" dirty="0">
            <a:latin typeface="Calibri Light" panose="020F0302020204030204" pitchFamily="34" charset="0"/>
            <a:cs typeface="Calibri Light" panose="020F0302020204030204" pitchFamily="34" charset="0"/>
          </a:endParaRPr>
        </a:p>
      </dgm:t>
    </dgm:pt>
    <dgm:pt modelId="{33F3ECEE-EA1E-4850-86E6-2E4FE2A537A7}" type="parTrans" cxnId="{A6219E6F-8BDB-483B-9E12-9D3EF3E38990}">
      <dgm:prSet/>
      <dgm:spPr/>
      <dgm:t>
        <a:bodyPr/>
        <a:lstStyle/>
        <a:p>
          <a:endParaRPr lang="en-GB"/>
        </a:p>
      </dgm:t>
    </dgm:pt>
    <dgm:pt modelId="{03974EAC-86CB-4E30-B75D-3736AF65BF4E}" type="sibTrans" cxnId="{A6219E6F-8BDB-483B-9E12-9D3EF3E38990}">
      <dgm:prSet/>
      <dgm:spPr/>
      <dgm:t>
        <a:bodyPr/>
        <a:lstStyle/>
        <a:p>
          <a:endParaRPr lang="en-GB"/>
        </a:p>
      </dgm:t>
    </dgm:pt>
    <dgm:pt modelId="{0DB6A051-3B20-4A97-B68A-F56A5F18BD79}">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Opening and closing of oven and refrigerator doors</a:t>
          </a:r>
        </a:p>
      </dgm:t>
    </dgm:pt>
    <dgm:pt modelId="{60A310D8-660F-41F9-B102-531F139F3EA1}" type="parTrans" cxnId="{DECE666C-2374-46E3-A283-A3B06CCB50BE}">
      <dgm:prSet/>
      <dgm:spPr/>
      <dgm:t>
        <a:bodyPr/>
        <a:lstStyle/>
        <a:p>
          <a:endParaRPr lang="en-GB"/>
        </a:p>
      </dgm:t>
    </dgm:pt>
    <dgm:pt modelId="{5F010FA0-69D6-40E8-81DC-3C4888B989F7}" type="sibTrans" cxnId="{DECE666C-2374-46E3-A283-A3B06CCB50BE}">
      <dgm:prSet/>
      <dgm:spPr/>
      <dgm:t>
        <a:bodyPr/>
        <a:lstStyle/>
        <a:p>
          <a:endParaRPr lang="en-GB"/>
        </a:p>
      </dgm:t>
    </dgm:pt>
    <dgm:pt modelId="{93F41F30-2CFB-4886-8941-2A4E68775D35}">
      <dgm:prSet phldrT="[Tex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Provides rotational motion for mixers</a:t>
          </a:r>
        </a:p>
      </dgm:t>
    </dgm:pt>
    <dgm:pt modelId="{DAEDE1CC-01C1-4E53-AD45-2585997F31BF}" type="parTrans" cxnId="{556066FC-D422-4F5E-9E7E-FC15A4A2E84D}">
      <dgm:prSet/>
      <dgm:spPr/>
      <dgm:t>
        <a:bodyPr/>
        <a:lstStyle/>
        <a:p>
          <a:endParaRPr lang="en-GB"/>
        </a:p>
      </dgm:t>
    </dgm:pt>
    <dgm:pt modelId="{F5020F57-6183-46AB-BC7E-B35D3722B04B}" type="sibTrans" cxnId="{556066FC-D422-4F5E-9E7E-FC15A4A2E84D}">
      <dgm:prSet/>
      <dgm:spPr/>
      <dgm:t>
        <a:bodyPr/>
        <a:lstStyle/>
        <a:p>
          <a:endParaRPr lang="en-GB"/>
        </a:p>
      </dgm:t>
    </dgm:pt>
    <dgm:pt modelId="{1B35101E-9320-426A-A176-E5F36AAFF0E2}">
      <dgm:prSe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Indexing transfer tables</a:t>
          </a:r>
        </a:p>
      </dgm:t>
    </dgm:pt>
    <dgm:pt modelId="{3D3EB41B-8C21-4D19-A21C-BB33EBD5242D}" type="parTrans" cxnId="{2A253111-8EBB-41FB-9E2C-3907429A24C4}">
      <dgm:prSet/>
      <dgm:spPr/>
      <dgm:t>
        <a:bodyPr/>
        <a:lstStyle/>
        <a:p>
          <a:endParaRPr lang="en-GB"/>
        </a:p>
      </dgm:t>
    </dgm:pt>
    <dgm:pt modelId="{5B2EDD94-1814-4E1C-889B-79475432D6C7}" type="sibTrans" cxnId="{2A253111-8EBB-41FB-9E2C-3907429A24C4}">
      <dgm:prSet/>
      <dgm:spPr/>
      <dgm:t>
        <a:bodyPr/>
        <a:lstStyle/>
        <a:p>
          <a:endParaRPr lang="en-GB"/>
        </a:p>
      </dgm:t>
    </dgm:pt>
    <dgm:pt modelId="{F09D43D0-5F81-4011-A402-5E5B292755C5}">
      <dgm:prSe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Tilting of electric furnaces</a:t>
          </a:r>
        </a:p>
      </dgm:t>
    </dgm:pt>
    <dgm:pt modelId="{4BB5396E-7DBA-4A7E-974C-FB1AC69674A6}" type="parTrans" cxnId="{56B0318E-5FE5-420D-923F-7472B3554ADA}">
      <dgm:prSet/>
      <dgm:spPr/>
      <dgm:t>
        <a:bodyPr/>
        <a:lstStyle/>
        <a:p>
          <a:endParaRPr lang="en-GB"/>
        </a:p>
      </dgm:t>
    </dgm:pt>
    <dgm:pt modelId="{9010D587-10F8-44F2-BDDF-DD6DAC50B50A}" type="sibTrans" cxnId="{56B0318E-5FE5-420D-923F-7472B3554ADA}">
      <dgm:prSet/>
      <dgm:spPr/>
      <dgm:t>
        <a:bodyPr/>
        <a:lstStyle/>
        <a:p>
          <a:endParaRPr lang="en-GB"/>
        </a:p>
      </dgm:t>
    </dgm:pt>
    <dgm:pt modelId="{58440FB4-DB5D-4277-A748-343E236057D2}">
      <dgm:prSet custT="1"/>
      <dgm:spPr>
        <a:solidFill>
          <a:schemeClr val="bg1">
            <a:lumMod val="95000"/>
            <a:alpha val="90000"/>
          </a:schemeClr>
        </a:solidFill>
        <a:ln>
          <a:solidFill>
            <a:schemeClr val="bg1">
              <a:lumMod val="95000"/>
              <a:alpha val="90000"/>
            </a:schemeClr>
          </a:solidFill>
        </a:ln>
      </dgm:spPr>
      <dgm:t>
        <a:bodyPr/>
        <a:lstStyle/>
        <a:p>
          <a:r>
            <a:rPr lang="en-GB" sz="1600" dirty="0">
              <a:latin typeface="Calibri Light" panose="020F0302020204030204" pitchFamily="34" charset="0"/>
              <a:cs typeface="Calibri Light" panose="020F0302020204030204" pitchFamily="34" charset="0"/>
            </a:rPr>
            <a:t>Provides oscillatory motion for walking beam furnaces</a:t>
          </a:r>
        </a:p>
      </dgm:t>
    </dgm:pt>
    <dgm:pt modelId="{3B290823-30C5-4DB4-AE09-50D3CA225F27}" type="parTrans" cxnId="{22F09C98-E46A-45B8-AFC6-9B00CD3E08EB}">
      <dgm:prSet/>
      <dgm:spPr/>
      <dgm:t>
        <a:bodyPr/>
        <a:lstStyle/>
        <a:p>
          <a:endParaRPr lang="en-GB"/>
        </a:p>
      </dgm:t>
    </dgm:pt>
    <dgm:pt modelId="{5B7D1A3F-D228-4E5F-9892-441AE3507BFE}" type="sibTrans" cxnId="{22F09C98-E46A-45B8-AFC6-9B00CD3E08EB}">
      <dgm:prSet/>
      <dgm:spPr/>
      <dgm:t>
        <a:bodyPr/>
        <a:lstStyle/>
        <a:p>
          <a:endParaRPr lang="en-GB"/>
        </a:p>
      </dgm:t>
    </dgm:pt>
    <dgm:pt modelId="{C54A2E7E-A532-4A63-9B15-2B5B8ECE872C}" type="pres">
      <dgm:prSet presAssocID="{3AF5B98B-2B3E-41C5-AA20-3D85688CA5F9}" presName="Name0" presStyleCnt="0">
        <dgm:presLayoutVars>
          <dgm:dir/>
          <dgm:animLvl val="lvl"/>
          <dgm:resizeHandles val="exact"/>
        </dgm:presLayoutVars>
      </dgm:prSet>
      <dgm:spPr/>
    </dgm:pt>
    <dgm:pt modelId="{58B840C8-DAE7-490C-AE88-CE20EB663C58}" type="pres">
      <dgm:prSet presAssocID="{B2DE15C7-F41A-41A9-B4E6-77A9D5986D29}" presName="composite" presStyleCnt="0"/>
      <dgm:spPr/>
    </dgm:pt>
    <dgm:pt modelId="{26CC4828-9BEC-48EC-812A-B61AA7CD82CA}" type="pres">
      <dgm:prSet presAssocID="{B2DE15C7-F41A-41A9-B4E6-77A9D5986D29}" presName="parTx" presStyleLbl="alignNode1" presStyleIdx="0" presStyleCnt="4">
        <dgm:presLayoutVars>
          <dgm:chMax val="0"/>
          <dgm:chPref val="0"/>
          <dgm:bulletEnabled val="1"/>
        </dgm:presLayoutVars>
      </dgm:prSet>
      <dgm:spPr/>
    </dgm:pt>
    <dgm:pt modelId="{9F53A23B-8A13-4563-B832-546FFD47F3FE}" type="pres">
      <dgm:prSet presAssocID="{B2DE15C7-F41A-41A9-B4E6-77A9D5986D29}" presName="desTx" presStyleLbl="alignAccFollowNode1" presStyleIdx="0" presStyleCnt="4">
        <dgm:presLayoutVars>
          <dgm:bulletEnabled val="1"/>
        </dgm:presLayoutVars>
      </dgm:prSet>
      <dgm:spPr/>
    </dgm:pt>
    <dgm:pt modelId="{4C11BB24-CC28-4856-BEA0-AA3D2E82B523}" type="pres">
      <dgm:prSet presAssocID="{A1AA553F-625A-4847-AD8E-1735B171C088}" presName="space" presStyleCnt="0"/>
      <dgm:spPr/>
    </dgm:pt>
    <dgm:pt modelId="{E0A17ED2-E8B2-4658-805A-BC0AB6B3E63C}" type="pres">
      <dgm:prSet presAssocID="{79EF5656-9D02-450F-B64D-F0DF2106C2A7}" presName="composite" presStyleCnt="0"/>
      <dgm:spPr/>
    </dgm:pt>
    <dgm:pt modelId="{66737DBE-CF52-4F35-B413-BDB2DC4CA8CC}" type="pres">
      <dgm:prSet presAssocID="{79EF5656-9D02-450F-B64D-F0DF2106C2A7}" presName="parTx" presStyleLbl="alignNode1" presStyleIdx="1" presStyleCnt="4">
        <dgm:presLayoutVars>
          <dgm:chMax val="0"/>
          <dgm:chPref val="0"/>
          <dgm:bulletEnabled val="1"/>
        </dgm:presLayoutVars>
      </dgm:prSet>
      <dgm:spPr/>
    </dgm:pt>
    <dgm:pt modelId="{F5A3B093-6C73-41FE-8D71-22A9BCFE38DF}" type="pres">
      <dgm:prSet presAssocID="{79EF5656-9D02-450F-B64D-F0DF2106C2A7}" presName="desTx" presStyleLbl="alignAccFollowNode1" presStyleIdx="1" presStyleCnt="4">
        <dgm:presLayoutVars>
          <dgm:bulletEnabled val="1"/>
        </dgm:presLayoutVars>
      </dgm:prSet>
      <dgm:spPr/>
    </dgm:pt>
    <dgm:pt modelId="{0D839A7C-A735-4031-8A18-7374977F4507}" type="pres">
      <dgm:prSet presAssocID="{F7BBE885-74B3-4C80-9F4C-4C6852F1A513}" presName="space" presStyleCnt="0"/>
      <dgm:spPr/>
    </dgm:pt>
    <dgm:pt modelId="{7EE985FE-DFC2-4E4A-B263-2FA0842C6ECF}" type="pres">
      <dgm:prSet presAssocID="{D4D3D3D4-B13F-4C83-9FE3-B2049E945BAA}" presName="composite" presStyleCnt="0"/>
      <dgm:spPr/>
    </dgm:pt>
    <dgm:pt modelId="{D43D1EFF-EAC1-43A6-84B1-B200C84A033F}" type="pres">
      <dgm:prSet presAssocID="{D4D3D3D4-B13F-4C83-9FE3-B2049E945BAA}" presName="parTx" presStyleLbl="alignNode1" presStyleIdx="2" presStyleCnt="4">
        <dgm:presLayoutVars>
          <dgm:chMax val="0"/>
          <dgm:chPref val="0"/>
          <dgm:bulletEnabled val="1"/>
        </dgm:presLayoutVars>
      </dgm:prSet>
      <dgm:spPr/>
    </dgm:pt>
    <dgm:pt modelId="{89C7CBD1-50C9-4C42-B3AE-3408799EE68E}" type="pres">
      <dgm:prSet presAssocID="{D4D3D3D4-B13F-4C83-9FE3-B2049E945BAA}" presName="desTx" presStyleLbl="alignAccFollowNode1" presStyleIdx="2" presStyleCnt="4">
        <dgm:presLayoutVars>
          <dgm:bulletEnabled val="1"/>
        </dgm:presLayoutVars>
      </dgm:prSet>
      <dgm:spPr/>
    </dgm:pt>
    <dgm:pt modelId="{F9303B6A-1850-4872-9020-FBB150027864}" type="pres">
      <dgm:prSet presAssocID="{B652058D-C12D-4E99-BF72-4290473B1E24}" presName="space" presStyleCnt="0"/>
      <dgm:spPr/>
    </dgm:pt>
    <dgm:pt modelId="{96C75A30-5245-43BE-88C9-16FB95A4001E}" type="pres">
      <dgm:prSet presAssocID="{0F0452EC-B293-4EE2-9EBB-9443EDF81B9C}" presName="composite" presStyleCnt="0"/>
      <dgm:spPr/>
    </dgm:pt>
    <dgm:pt modelId="{1F5EDF15-8F60-4388-B695-C1807AF03094}" type="pres">
      <dgm:prSet presAssocID="{0F0452EC-B293-4EE2-9EBB-9443EDF81B9C}" presName="parTx" presStyleLbl="alignNode1" presStyleIdx="3" presStyleCnt="4">
        <dgm:presLayoutVars>
          <dgm:chMax val="0"/>
          <dgm:chPref val="0"/>
          <dgm:bulletEnabled val="1"/>
        </dgm:presLayoutVars>
      </dgm:prSet>
      <dgm:spPr/>
    </dgm:pt>
    <dgm:pt modelId="{707D85B2-ADE6-44F9-BD58-C741BC0CBA8F}" type="pres">
      <dgm:prSet presAssocID="{0F0452EC-B293-4EE2-9EBB-9443EDF81B9C}" presName="desTx" presStyleLbl="alignAccFollowNode1" presStyleIdx="3" presStyleCnt="4">
        <dgm:presLayoutVars>
          <dgm:bulletEnabled val="1"/>
        </dgm:presLayoutVars>
      </dgm:prSet>
      <dgm:spPr/>
    </dgm:pt>
  </dgm:ptLst>
  <dgm:cxnLst>
    <dgm:cxn modelId="{6AD2BA08-8308-42EF-8320-AE7C9F9F8EC5}" type="presOf" srcId="{2A138D45-CBEF-4578-BB08-1D1DF0D86201}" destId="{89C7CBD1-50C9-4C42-B3AE-3408799EE68E}" srcOrd="0" destOrd="0" presId="urn:microsoft.com/office/officeart/2005/8/layout/hList1"/>
    <dgm:cxn modelId="{6945CE09-2E18-4974-B1C6-AB9B1A5E5E96}" srcId="{3AF5B98B-2B3E-41C5-AA20-3D85688CA5F9}" destId="{0F0452EC-B293-4EE2-9EBB-9443EDF81B9C}" srcOrd="3" destOrd="0" parTransId="{618DE9D3-4844-44D6-998D-1F0158E9A8EE}" sibTransId="{02306E3F-FEDF-4EA3-ADF0-9CEB0EE49811}"/>
    <dgm:cxn modelId="{56BF430E-DA7E-4429-826F-2A431534AA51}" type="presOf" srcId="{9F9FCD3B-28CE-4F87-BB85-4C34E642D214}" destId="{9F53A23B-8A13-4563-B832-546FFD47F3FE}" srcOrd="0" destOrd="3" presId="urn:microsoft.com/office/officeart/2005/8/layout/hList1"/>
    <dgm:cxn modelId="{2A253111-8EBB-41FB-9E2C-3907429A24C4}" srcId="{0F0452EC-B293-4EE2-9EBB-9443EDF81B9C}" destId="{1B35101E-9320-426A-A176-E5F36AAFF0E2}" srcOrd="1" destOrd="0" parTransId="{3D3EB41B-8C21-4D19-A21C-BB33EBD5242D}" sibTransId="{5B2EDD94-1814-4E1C-889B-79475432D6C7}"/>
    <dgm:cxn modelId="{F283CF15-0DC1-4CF9-8B6C-B4D80EF6A01D}" type="presOf" srcId="{1C5E9D7A-FED2-4452-91F4-6FF2808035D1}" destId="{F5A3B093-6C73-41FE-8D71-22A9BCFE38DF}" srcOrd="0" destOrd="0" presId="urn:microsoft.com/office/officeart/2005/8/layout/hList1"/>
    <dgm:cxn modelId="{83E1C618-13BF-4DC4-8C4D-F5A345356CD1}" type="presOf" srcId="{3AF5B98B-2B3E-41C5-AA20-3D85688CA5F9}" destId="{C54A2E7E-A532-4A63-9B15-2B5B8ECE872C}" srcOrd="0" destOrd="0" presId="urn:microsoft.com/office/officeart/2005/8/layout/hList1"/>
    <dgm:cxn modelId="{675E7D24-7257-48EB-9999-B0E50C92E64B}" srcId="{B2DE15C7-F41A-41A9-B4E6-77A9D5986D29}" destId="{E614FDAD-2333-4C71-AD45-3F5DF31118DF}" srcOrd="2" destOrd="0" parTransId="{19D46BB7-62E4-4BF8-A2D6-AD6AE793E7E9}" sibTransId="{2CD10CAC-FFAD-41F1-AF8B-FDD4486466FA}"/>
    <dgm:cxn modelId="{DDC7B62B-877D-41F9-A990-A09BB7449AC3}" srcId="{B2DE15C7-F41A-41A9-B4E6-77A9D5986D29}" destId="{C47F35FE-7994-4647-84AC-D86C8A946BD9}" srcOrd="5" destOrd="0" parTransId="{1F105161-6CAE-4643-996C-73AFD76C04F9}" sibTransId="{AFDC70B8-9BD1-41D9-93D0-FC5D4BEE4BB8}"/>
    <dgm:cxn modelId="{D3FEA32E-DC61-43C2-89BB-72091B9D086A}" type="presOf" srcId="{EDA62B8D-DBBB-4177-A8CE-9761FDFC01FC}" destId="{F5A3B093-6C73-41FE-8D71-22A9BCFE38DF}" srcOrd="0" destOrd="2" presId="urn:microsoft.com/office/officeart/2005/8/layout/hList1"/>
    <dgm:cxn modelId="{BF0F8F34-F802-4360-AC19-B8903E997D24}" type="presOf" srcId="{0F0452EC-B293-4EE2-9EBB-9443EDF81B9C}" destId="{1F5EDF15-8F60-4388-B695-C1807AF03094}" srcOrd="0" destOrd="0" presId="urn:microsoft.com/office/officeart/2005/8/layout/hList1"/>
    <dgm:cxn modelId="{142F7B3E-A156-44F8-B953-20FF53A075FE}" srcId="{3AF5B98B-2B3E-41C5-AA20-3D85688CA5F9}" destId="{D4D3D3D4-B13F-4C83-9FE3-B2049E945BAA}" srcOrd="2" destOrd="0" parTransId="{3FADD8C9-D604-4FF2-BBDC-2371B9B2A3B5}" sibTransId="{B652058D-C12D-4E99-BF72-4290473B1E24}"/>
    <dgm:cxn modelId="{C8F22040-40CE-4E3C-ADDA-5E33ECC5AD85}" srcId="{D4D3D3D4-B13F-4C83-9FE3-B2049E945BAA}" destId="{2A138D45-CBEF-4578-BB08-1D1DF0D86201}" srcOrd="0" destOrd="0" parTransId="{06D347E2-F8C6-418C-A9AB-91ACC52DA450}" sibTransId="{56C310C9-31C9-4B6F-8256-9AFDE8DF6B8D}"/>
    <dgm:cxn modelId="{F30ACC5E-BDB2-4555-A116-186A52369FD3}" srcId="{D4D3D3D4-B13F-4C83-9FE3-B2049E945BAA}" destId="{9C3CCF06-944B-4E9D-BBE1-8448B9687428}" srcOrd="1" destOrd="0" parTransId="{276F0532-7DCF-41B6-B2BD-41DCEC50B11F}" sibTransId="{7CEC5DE2-E9FC-4922-8702-BEC45CFFF7A6}"/>
    <dgm:cxn modelId="{F24F8567-39C8-464E-960C-D54AB9EF463E}" type="presOf" srcId="{79EF5656-9D02-450F-B64D-F0DF2106C2A7}" destId="{66737DBE-CF52-4F35-B413-BDB2DC4CA8CC}" srcOrd="0" destOrd="0" presId="urn:microsoft.com/office/officeart/2005/8/layout/hList1"/>
    <dgm:cxn modelId="{D156C069-8A8A-4C31-9EF6-4994343B75F9}" type="presOf" srcId="{C20AC4CB-F68E-4698-8A6E-69C9D96E5F3B}" destId="{9F53A23B-8A13-4563-B832-546FFD47F3FE}" srcOrd="0" destOrd="6" presId="urn:microsoft.com/office/officeart/2005/8/layout/hList1"/>
    <dgm:cxn modelId="{BE07C44A-A160-4382-A375-D357E3D9BCBC}" srcId="{B2DE15C7-F41A-41A9-B4E6-77A9D5986D29}" destId="{13B83966-3309-49D7-971A-DAED0D90F960}" srcOrd="0" destOrd="0" parTransId="{24D31311-9C9E-4A1F-815E-B6F73A2B8EF0}" sibTransId="{0C9BD646-0B20-4696-AF13-A8791BA9678F}"/>
    <dgm:cxn modelId="{DECE666C-2374-46E3-A283-A3B06CCB50BE}" srcId="{D4D3D3D4-B13F-4C83-9FE3-B2049E945BAA}" destId="{0DB6A051-3B20-4A97-B68A-F56A5F18BD79}" srcOrd="2" destOrd="0" parTransId="{60A310D8-660F-41F9-B102-531F139F3EA1}" sibTransId="{5F010FA0-69D6-40E8-81DC-3C4888B989F7}"/>
    <dgm:cxn modelId="{CB460A6D-E953-4B5B-A8D2-EEEEE4308C65}" srcId="{B2DE15C7-F41A-41A9-B4E6-77A9D5986D29}" destId="{C2262AF2-0FF2-4283-944F-B3F4D71B975B}" srcOrd="1" destOrd="0" parTransId="{4FFAED61-C4A2-4CDE-9E66-7569F9A7EE0D}" sibTransId="{349658C9-BC88-42DF-947F-3E96AB3156FA}"/>
    <dgm:cxn modelId="{543FF24D-5FD9-4051-ACD4-44799C41034C}" type="presOf" srcId="{8923C3F9-AC3E-4650-8A54-35CA3B3A02C8}" destId="{89C7CBD1-50C9-4C42-B3AE-3408799EE68E}" srcOrd="0" destOrd="4" presId="urn:microsoft.com/office/officeart/2005/8/layout/hList1"/>
    <dgm:cxn modelId="{A6219E6F-8BDB-483B-9E12-9D3EF3E38990}" srcId="{D4D3D3D4-B13F-4C83-9FE3-B2049E945BAA}" destId="{8923C3F9-AC3E-4650-8A54-35CA3B3A02C8}" srcOrd="4" destOrd="0" parTransId="{33F3ECEE-EA1E-4850-86E6-2E4FE2A537A7}" sibTransId="{03974EAC-86CB-4E30-B75D-3736AF65BF4E}"/>
    <dgm:cxn modelId="{F28A6051-D00B-4048-97C0-CD2191C82062}" srcId="{B2DE15C7-F41A-41A9-B4E6-77A9D5986D29}" destId="{0F38A6F6-23CE-45D1-9B86-F7BEC9C232BF}" srcOrd="4" destOrd="0" parTransId="{6BD9DFE9-42F1-45B4-8425-42307C2CB04C}" sibTransId="{0FC3AE9F-5D11-419C-A62B-E701B0EE0EE2}"/>
    <dgm:cxn modelId="{22B26673-22CB-48AC-827F-C69B4C4E3DBC}" type="presOf" srcId="{58440FB4-DB5D-4277-A748-343E236057D2}" destId="{707D85B2-ADE6-44F9-BD58-C741BC0CBA8F}" srcOrd="0" destOrd="3" presId="urn:microsoft.com/office/officeart/2005/8/layout/hList1"/>
    <dgm:cxn modelId="{338DC279-079A-4802-BD83-E5B56CCDF6CB}" type="presOf" srcId="{13B83966-3309-49D7-971A-DAED0D90F960}" destId="{9F53A23B-8A13-4563-B832-546FFD47F3FE}" srcOrd="0" destOrd="0" presId="urn:microsoft.com/office/officeart/2005/8/layout/hList1"/>
    <dgm:cxn modelId="{CCF5E482-2780-443F-9FC6-90B24E2D69BB}" srcId="{79EF5656-9D02-450F-B64D-F0DF2106C2A7}" destId="{1C5E9D7A-FED2-4452-91F4-6FF2808035D1}" srcOrd="0" destOrd="0" parTransId="{D6A80DA7-29E6-46FF-A5AF-8FD975EC7F59}" sibTransId="{A15505BD-9EF6-4EDE-893E-AC4D312BEDA7}"/>
    <dgm:cxn modelId="{0BD83B87-E7CD-47B7-AAA6-9D60EF7917F0}" srcId="{79EF5656-9D02-450F-B64D-F0DF2106C2A7}" destId="{CCCA5DED-1212-454E-9C53-C920DFEE63AD}" srcOrd="1" destOrd="0" parTransId="{DD96BF60-06C0-4786-B9FF-F3E10CCE5607}" sibTransId="{345CAF16-585F-4310-AA62-5F0A14B11B6D}"/>
    <dgm:cxn modelId="{92BA8887-F7CE-439A-837D-33014E66E190}" type="presOf" srcId="{C47F35FE-7994-4647-84AC-D86C8A946BD9}" destId="{9F53A23B-8A13-4563-B832-546FFD47F3FE}" srcOrd="0" destOrd="5" presId="urn:microsoft.com/office/officeart/2005/8/layout/hList1"/>
    <dgm:cxn modelId="{9BB48288-8625-4B20-9983-410F31713878}" type="presOf" srcId="{0F38A6F6-23CE-45D1-9B86-F7BEC9C232BF}" destId="{9F53A23B-8A13-4563-B832-546FFD47F3FE}" srcOrd="0" destOrd="4" presId="urn:microsoft.com/office/officeart/2005/8/layout/hList1"/>
    <dgm:cxn modelId="{A6B02689-0165-4860-9948-65DD9332E7A9}" type="presOf" srcId="{D4D3D3D4-B13F-4C83-9FE3-B2049E945BAA}" destId="{D43D1EFF-EAC1-43A6-84B1-B200C84A033F}" srcOrd="0" destOrd="0" presId="urn:microsoft.com/office/officeart/2005/8/layout/hList1"/>
    <dgm:cxn modelId="{ED3B538B-62AF-4765-B644-67DB45B777DF}" srcId="{3AF5B98B-2B3E-41C5-AA20-3D85688CA5F9}" destId="{B2DE15C7-F41A-41A9-B4E6-77A9D5986D29}" srcOrd="0" destOrd="0" parTransId="{00B91CA2-B4D3-4436-816E-25EF9C3A2489}" sibTransId="{A1AA553F-625A-4847-AD8E-1735B171C088}"/>
    <dgm:cxn modelId="{56B0318E-5FE5-420D-923F-7472B3554ADA}" srcId="{0F0452EC-B293-4EE2-9EBB-9443EDF81B9C}" destId="{F09D43D0-5F81-4011-A402-5E5B292755C5}" srcOrd="2" destOrd="0" parTransId="{4BB5396E-7DBA-4A7E-974C-FB1AC69674A6}" sibTransId="{9010D587-10F8-44F2-BDDF-DD6DAC50B50A}"/>
    <dgm:cxn modelId="{EDED5C90-90B4-4360-84E6-E4C935A366C5}" srcId="{B2DE15C7-F41A-41A9-B4E6-77A9D5986D29}" destId="{9F9FCD3B-28CE-4F87-BB85-4C34E642D214}" srcOrd="3" destOrd="0" parTransId="{014C3752-05EE-464A-A980-D7E04D3D590D}" sibTransId="{F344B555-AB3A-4D76-A5C2-8C2882A316BB}"/>
    <dgm:cxn modelId="{22F09C98-E46A-45B8-AFC6-9B00CD3E08EB}" srcId="{0F0452EC-B293-4EE2-9EBB-9443EDF81B9C}" destId="{58440FB4-DB5D-4277-A748-343E236057D2}" srcOrd="3" destOrd="0" parTransId="{3B290823-30C5-4DB4-AE09-50D3CA225F27}" sibTransId="{5B7D1A3F-D228-4E5F-9892-441AE3507BFE}"/>
    <dgm:cxn modelId="{01F3449D-0E3D-4B13-8251-C7E271429ADE}" type="presOf" srcId="{9C3CCF06-944B-4E9D-BBE1-8448B9687428}" destId="{89C7CBD1-50C9-4C42-B3AE-3408799EE68E}" srcOrd="0" destOrd="1" presId="urn:microsoft.com/office/officeart/2005/8/layout/hList1"/>
    <dgm:cxn modelId="{3CDE96A3-19AB-42C5-A8EE-B7BBADE5F929}" type="presOf" srcId="{F09D43D0-5F81-4011-A402-5E5B292755C5}" destId="{707D85B2-ADE6-44F9-BD58-C741BC0CBA8F}" srcOrd="0" destOrd="2" presId="urn:microsoft.com/office/officeart/2005/8/layout/hList1"/>
    <dgm:cxn modelId="{35BFCEA6-3B1C-4EC8-BD81-AA2BCF5A591F}" type="presOf" srcId="{B2DE15C7-F41A-41A9-B4E6-77A9D5986D29}" destId="{26CC4828-9BEC-48EC-812A-B61AA7CD82CA}" srcOrd="0" destOrd="0" presId="urn:microsoft.com/office/officeart/2005/8/layout/hList1"/>
    <dgm:cxn modelId="{477574A7-E629-48E1-AE1F-4EC6B4A8C68A}" srcId="{B2DE15C7-F41A-41A9-B4E6-77A9D5986D29}" destId="{C20AC4CB-F68E-4698-8A6E-69C9D96E5F3B}" srcOrd="6" destOrd="0" parTransId="{677CF0EC-9C2D-4274-8BDB-2F0E572AB979}" sibTransId="{EB568A3D-019A-4E45-B6D3-A126B98BD48A}"/>
    <dgm:cxn modelId="{246BCCAB-5229-477B-BC4A-ED8E56FD10C0}" srcId="{0F0452EC-B293-4EE2-9EBB-9443EDF81B9C}" destId="{5E73D47A-EF6A-4184-9C5A-2E49AB109CED}" srcOrd="0" destOrd="0" parTransId="{6ED1C8D1-9EAD-4E4C-AED5-3FC1F04859EB}" sibTransId="{D51FC0CE-DD1A-48EE-B06E-C58D0EE302A0}"/>
    <dgm:cxn modelId="{470579AD-7C31-45B2-9910-DEB5012674E8}" type="presOf" srcId="{C2262AF2-0FF2-4283-944F-B3F4D71B975B}" destId="{9F53A23B-8A13-4563-B832-546FFD47F3FE}" srcOrd="0" destOrd="1" presId="urn:microsoft.com/office/officeart/2005/8/layout/hList1"/>
    <dgm:cxn modelId="{66140CB8-97D0-42CC-A8F8-A9E908A0D3F8}" type="presOf" srcId="{CCCA5DED-1212-454E-9C53-C920DFEE63AD}" destId="{F5A3B093-6C73-41FE-8D71-22A9BCFE38DF}" srcOrd="0" destOrd="1" presId="urn:microsoft.com/office/officeart/2005/8/layout/hList1"/>
    <dgm:cxn modelId="{99115DD7-FA57-4C8E-8435-C18D88BE6217}" type="presOf" srcId="{1B35101E-9320-426A-A176-E5F36AAFF0E2}" destId="{707D85B2-ADE6-44F9-BD58-C741BC0CBA8F}" srcOrd="0" destOrd="1" presId="urn:microsoft.com/office/officeart/2005/8/layout/hList1"/>
    <dgm:cxn modelId="{781E51E3-E27C-4B7C-8F5C-4CCFE304EFD1}" type="presOf" srcId="{0DB6A051-3B20-4A97-B68A-F56A5F18BD79}" destId="{89C7CBD1-50C9-4C42-B3AE-3408799EE68E}" srcOrd="0" destOrd="2" presId="urn:microsoft.com/office/officeart/2005/8/layout/hList1"/>
    <dgm:cxn modelId="{CAD356E9-F5E8-411B-AFE6-D9CC65A8DF8A}" srcId="{3AF5B98B-2B3E-41C5-AA20-3D85688CA5F9}" destId="{79EF5656-9D02-450F-B64D-F0DF2106C2A7}" srcOrd="1" destOrd="0" parTransId="{9AA6E66F-5215-4E7E-947C-19191209F9B1}" sibTransId="{F7BBE885-74B3-4C80-9F4C-4C6852F1A513}"/>
    <dgm:cxn modelId="{26F77CED-C54F-4D9C-93E0-B3247D751AD5}" type="presOf" srcId="{5E73D47A-EF6A-4184-9C5A-2E49AB109CED}" destId="{707D85B2-ADE6-44F9-BD58-C741BC0CBA8F}" srcOrd="0" destOrd="0" presId="urn:microsoft.com/office/officeart/2005/8/layout/hList1"/>
    <dgm:cxn modelId="{11B1CCF2-5E22-4BA4-84BF-4176F2068A43}" srcId="{79EF5656-9D02-450F-B64D-F0DF2106C2A7}" destId="{EDA62B8D-DBBB-4177-A8CE-9761FDFC01FC}" srcOrd="2" destOrd="0" parTransId="{2B3AB0B6-8663-4C73-ABDB-457822DF7E0B}" sibTransId="{EC5C1132-BCB9-4C09-875C-776CE71DDCFC}"/>
    <dgm:cxn modelId="{2ED4E2F4-C04A-4639-8384-65F27E6D98B1}" type="presOf" srcId="{93F41F30-2CFB-4886-8941-2A4E68775D35}" destId="{89C7CBD1-50C9-4C42-B3AE-3408799EE68E}" srcOrd="0" destOrd="3" presId="urn:microsoft.com/office/officeart/2005/8/layout/hList1"/>
    <dgm:cxn modelId="{556066FC-D422-4F5E-9E7E-FC15A4A2E84D}" srcId="{D4D3D3D4-B13F-4C83-9FE3-B2049E945BAA}" destId="{93F41F30-2CFB-4886-8941-2A4E68775D35}" srcOrd="3" destOrd="0" parTransId="{DAEDE1CC-01C1-4E53-AD45-2585997F31BF}" sibTransId="{F5020F57-6183-46AB-BC7E-B35D3722B04B}"/>
    <dgm:cxn modelId="{646D39FE-87E0-4956-B18D-B941606777C6}" type="presOf" srcId="{E614FDAD-2333-4C71-AD45-3F5DF31118DF}" destId="{9F53A23B-8A13-4563-B832-546FFD47F3FE}" srcOrd="0" destOrd="2" presId="urn:microsoft.com/office/officeart/2005/8/layout/hList1"/>
    <dgm:cxn modelId="{1C72FD0B-5130-45DE-B3B5-8D465B4AD1FE}" type="presParOf" srcId="{C54A2E7E-A532-4A63-9B15-2B5B8ECE872C}" destId="{58B840C8-DAE7-490C-AE88-CE20EB663C58}" srcOrd="0" destOrd="0" presId="urn:microsoft.com/office/officeart/2005/8/layout/hList1"/>
    <dgm:cxn modelId="{979CEA9D-C20F-4DFB-858B-0EAB78112ACD}" type="presParOf" srcId="{58B840C8-DAE7-490C-AE88-CE20EB663C58}" destId="{26CC4828-9BEC-48EC-812A-B61AA7CD82CA}" srcOrd="0" destOrd="0" presId="urn:microsoft.com/office/officeart/2005/8/layout/hList1"/>
    <dgm:cxn modelId="{679C643E-84DA-4278-B49B-D3438207F6C1}" type="presParOf" srcId="{58B840C8-DAE7-490C-AE88-CE20EB663C58}" destId="{9F53A23B-8A13-4563-B832-546FFD47F3FE}" srcOrd="1" destOrd="0" presId="urn:microsoft.com/office/officeart/2005/8/layout/hList1"/>
    <dgm:cxn modelId="{E230F6B4-2C1C-47B4-84CD-4F12E3A3CACE}" type="presParOf" srcId="{C54A2E7E-A532-4A63-9B15-2B5B8ECE872C}" destId="{4C11BB24-CC28-4856-BEA0-AA3D2E82B523}" srcOrd="1" destOrd="0" presId="urn:microsoft.com/office/officeart/2005/8/layout/hList1"/>
    <dgm:cxn modelId="{D5782C36-FB66-438F-BE6C-B8D9440ECEBE}" type="presParOf" srcId="{C54A2E7E-A532-4A63-9B15-2B5B8ECE872C}" destId="{E0A17ED2-E8B2-4658-805A-BC0AB6B3E63C}" srcOrd="2" destOrd="0" presId="urn:microsoft.com/office/officeart/2005/8/layout/hList1"/>
    <dgm:cxn modelId="{4B50BA75-9200-4412-8045-E1FE963558AB}" type="presParOf" srcId="{E0A17ED2-E8B2-4658-805A-BC0AB6B3E63C}" destId="{66737DBE-CF52-4F35-B413-BDB2DC4CA8CC}" srcOrd="0" destOrd="0" presId="urn:microsoft.com/office/officeart/2005/8/layout/hList1"/>
    <dgm:cxn modelId="{E92BDD9B-3B17-4F34-905A-442FDD8D2C60}" type="presParOf" srcId="{E0A17ED2-E8B2-4658-805A-BC0AB6B3E63C}" destId="{F5A3B093-6C73-41FE-8D71-22A9BCFE38DF}" srcOrd="1" destOrd="0" presId="urn:microsoft.com/office/officeart/2005/8/layout/hList1"/>
    <dgm:cxn modelId="{312F8D0B-4583-4D8E-B598-AEE87DF1B680}" type="presParOf" srcId="{C54A2E7E-A532-4A63-9B15-2B5B8ECE872C}" destId="{0D839A7C-A735-4031-8A18-7374977F4507}" srcOrd="3" destOrd="0" presId="urn:microsoft.com/office/officeart/2005/8/layout/hList1"/>
    <dgm:cxn modelId="{7E2C78C5-5B28-4EF0-89B4-BC3DAF657FA2}" type="presParOf" srcId="{C54A2E7E-A532-4A63-9B15-2B5B8ECE872C}" destId="{7EE985FE-DFC2-4E4A-B263-2FA0842C6ECF}" srcOrd="4" destOrd="0" presId="urn:microsoft.com/office/officeart/2005/8/layout/hList1"/>
    <dgm:cxn modelId="{EE2B993C-F0FD-493D-9B9B-8D89BBEE6DF8}" type="presParOf" srcId="{7EE985FE-DFC2-4E4A-B263-2FA0842C6ECF}" destId="{D43D1EFF-EAC1-43A6-84B1-B200C84A033F}" srcOrd="0" destOrd="0" presId="urn:microsoft.com/office/officeart/2005/8/layout/hList1"/>
    <dgm:cxn modelId="{431BF656-2360-455A-8965-28D59497BC6D}" type="presParOf" srcId="{7EE985FE-DFC2-4E4A-B263-2FA0842C6ECF}" destId="{89C7CBD1-50C9-4C42-B3AE-3408799EE68E}" srcOrd="1" destOrd="0" presId="urn:microsoft.com/office/officeart/2005/8/layout/hList1"/>
    <dgm:cxn modelId="{753C57EA-1B6E-4AD5-AE22-C38634C35492}" type="presParOf" srcId="{C54A2E7E-A532-4A63-9B15-2B5B8ECE872C}" destId="{F9303B6A-1850-4872-9020-FBB150027864}" srcOrd="5" destOrd="0" presId="urn:microsoft.com/office/officeart/2005/8/layout/hList1"/>
    <dgm:cxn modelId="{3D8E402A-580B-4497-AC27-D661D3055160}" type="presParOf" srcId="{C54A2E7E-A532-4A63-9B15-2B5B8ECE872C}" destId="{96C75A30-5245-43BE-88C9-16FB95A4001E}" srcOrd="6" destOrd="0" presId="urn:microsoft.com/office/officeart/2005/8/layout/hList1"/>
    <dgm:cxn modelId="{9FE8F1B7-FD95-447F-BE8D-63F7ADEC49F9}" type="presParOf" srcId="{96C75A30-5245-43BE-88C9-16FB95A4001E}" destId="{1F5EDF15-8F60-4388-B695-C1807AF03094}" srcOrd="0" destOrd="0" presId="urn:microsoft.com/office/officeart/2005/8/layout/hList1"/>
    <dgm:cxn modelId="{22C63A93-B6A2-4A6F-936B-E14442852CC1}" type="presParOf" srcId="{96C75A30-5245-43BE-88C9-16FB95A4001E}" destId="{707D85B2-ADE6-44F9-BD58-C741BC0CBA8F}"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a:ext uri="{C62137D5-CB1D-491B-B009-E17868A290BF}">
      <dgm14:recolorImg xmlns:dgm14="http://schemas.microsoft.com/office/drawing/2010/diagram" val="1"/>
    </a:ext>
  </dgm:extLst>
</dgm:dataModel>
</file>

<file path=ppt/diagrams/data6.xml><?xml version="1.0" encoding="utf-8"?>
<dgm:dataModel xmlns:dgm="http://schemas.openxmlformats.org/drawingml/2006/diagram" xmlns:a="http://schemas.openxmlformats.org/drawingml/2006/main">
  <dgm:ptLst>
    <dgm:pt modelId="{701E4E5B-E507-4BEE-A377-0C9AEAE581FE}" type="doc">
      <dgm:prSet loTypeId="urn:microsoft.com/office/officeart/2005/8/layout/radial5" loCatId="relationship" qsTypeId="urn:microsoft.com/office/officeart/2005/8/quickstyle/simple1" qsCatId="simple" csTypeId="urn:microsoft.com/office/officeart/2005/8/colors/accent0_1" csCatId="mainScheme" phldr="1"/>
      <dgm:spPr/>
      <dgm:t>
        <a:bodyPr/>
        <a:lstStyle/>
        <a:p>
          <a:endParaRPr lang="en-GB"/>
        </a:p>
      </dgm:t>
    </dgm:pt>
    <dgm:pt modelId="{A9707DF3-502A-4438-804B-9C6E2CF4D50B}">
      <dgm:prSet phldrT="[Text]" custT="1"/>
      <dgm:spPr/>
      <dgm:t>
        <a:bodyPr/>
        <a:lstStyle/>
        <a:p>
          <a:r>
            <a:rPr lang="en-GB" sz="1400" b="0" dirty="0">
              <a:latin typeface="Calibri Light" panose="020F0302020204030204" pitchFamily="34" charset="0"/>
              <a:cs typeface="Calibri Light" panose="020F0302020204030204" pitchFamily="34" charset="0"/>
            </a:rPr>
            <a:t>Actuation Energy Sources </a:t>
          </a:r>
        </a:p>
      </dgm:t>
    </dgm:pt>
    <dgm:pt modelId="{B2C04005-213B-4E3C-A38A-9FB82A1AEB5F}" type="parTrans" cxnId="{DD0F5705-4B03-4A81-A7E3-0FFFCA34A157}">
      <dgm:prSet/>
      <dgm:spPr/>
      <dgm:t>
        <a:bodyPr/>
        <a:lstStyle/>
        <a:p>
          <a:endParaRPr lang="en-GB" sz="2000"/>
        </a:p>
      </dgm:t>
    </dgm:pt>
    <dgm:pt modelId="{844DCD3E-C9C4-4F8E-8180-10430986F169}" type="sibTrans" cxnId="{DD0F5705-4B03-4A81-A7E3-0FFFCA34A157}">
      <dgm:prSet/>
      <dgm:spPr/>
      <dgm:t>
        <a:bodyPr/>
        <a:lstStyle/>
        <a:p>
          <a:endParaRPr lang="en-GB" sz="2000"/>
        </a:p>
      </dgm:t>
    </dgm:pt>
    <dgm:pt modelId="{06EBE13B-DF4B-4711-9D6B-3EC32276632E}">
      <dgm:prSet phldrT="[Text]" custT="1"/>
      <dgm:spPr/>
      <dgm:t>
        <a:bodyPr/>
        <a:lstStyle/>
        <a:p>
          <a:r>
            <a:rPr lang="en-GB" sz="1600" dirty="0">
              <a:latin typeface="Calibri Light" panose="020F0302020204030204" pitchFamily="34" charset="0"/>
              <a:cs typeface="Calibri Light" panose="020F0302020204030204" pitchFamily="34" charset="0"/>
            </a:rPr>
            <a:t>Pneumatic</a:t>
          </a:r>
        </a:p>
      </dgm:t>
    </dgm:pt>
    <dgm:pt modelId="{3F714D24-69D1-4A19-A66A-6BE14E858AFF}" type="parTrans" cxnId="{90662D69-2A1B-4BAB-A313-0C14D612AF6C}">
      <dgm:prSet custT="1"/>
      <dgm:spPr/>
      <dgm:t>
        <a:bodyPr/>
        <a:lstStyle/>
        <a:p>
          <a:endParaRPr lang="en-GB" sz="1400"/>
        </a:p>
      </dgm:t>
    </dgm:pt>
    <dgm:pt modelId="{96824375-0D65-4D78-9709-3B339A1C7891}" type="sibTrans" cxnId="{90662D69-2A1B-4BAB-A313-0C14D612AF6C}">
      <dgm:prSet/>
      <dgm:spPr/>
      <dgm:t>
        <a:bodyPr/>
        <a:lstStyle/>
        <a:p>
          <a:endParaRPr lang="en-GB" sz="2000"/>
        </a:p>
      </dgm:t>
    </dgm:pt>
    <dgm:pt modelId="{4B3C4A06-445B-4754-A088-F0E78921EB6B}">
      <dgm:prSet phldrT="[Text]" custT="1"/>
      <dgm:spPr/>
      <dgm:t>
        <a:bodyPr/>
        <a:lstStyle/>
        <a:p>
          <a:r>
            <a:rPr lang="en-GB" sz="1600" dirty="0">
              <a:latin typeface="Calibri Light" panose="020F0302020204030204" pitchFamily="34" charset="0"/>
              <a:cs typeface="Calibri Light" panose="020F0302020204030204" pitchFamily="34" charset="0"/>
            </a:rPr>
            <a:t>Hydraulic</a:t>
          </a:r>
        </a:p>
      </dgm:t>
    </dgm:pt>
    <dgm:pt modelId="{861E90AD-DD3A-40C3-9914-F192C3706CE8}" type="parTrans" cxnId="{C5C02B04-1BCB-496D-8DE4-19343B134D43}">
      <dgm:prSet custT="1"/>
      <dgm:spPr/>
      <dgm:t>
        <a:bodyPr/>
        <a:lstStyle/>
        <a:p>
          <a:endParaRPr lang="en-GB" sz="1400"/>
        </a:p>
      </dgm:t>
    </dgm:pt>
    <dgm:pt modelId="{9B02B6CD-7AD8-42BE-A1D2-C22A35BF0B56}" type="sibTrans" cxnId="{C5C02B04-1BCB-496D-8DE4-19343B134D43}">
      <dgm:prSet/>
      <dgm:spPr/>
      <dgm:t>
        <a:bodyPr/>
        <a:lstStyle/>
        <a:p>
          <a:endParaRPr lang="en-GB" sz="2000"/>
        </a:p>
      </dgm:t>
    </dgm:pt>
    <dgm:pt modelId="{1D3B3A45-4736-4C4A-BDC1-E5B6E2F76807}">
      <dgm:prSet phldrT="[Text]" custT="1"/>
      <dgm:spPr/>
      <dgm:t>
        <a:bodyPr/>
        <a:lstStyle/>
        <a:p>
          <a:r>
            <a:rPr lang="en-GB" sz="1600" dirty="0">
              <a:latin typeface="Calibri Light" panose="020F0302020204030204" pitchFamily="34" charset="0"/>
              <a:cs typeface="Calibri Light" panose="020F0302020204030204" pitchFamily="34" charset="0"/>
            </a:rPr>
            <a:t>Electrical</a:t>
          </a:r>
        </a:p>
      </dgm:t>
    </dgm:pt>
    <dgm:pt modelId="{0CCAB56F-0BAA-44BB-A267-BE5ED7657F37}" type="parTrans" cxnId="{52BF4DF4-AD23-4ED1-AFFC-BB788D8F65F1}">
      <dgm:prSet custT="1"/>
      <dgm:spPr/>
      <dgm:t>
        <a:bodyPr/>
        <a:lstStyle/>
        <a:p>
          <a:endParaRPr lang="en-GB" sz="1400"/>
        </a:p>
      </dgm:t>
    </dgm:pt>
    <dgm:pt modelId="{72169D29-F151-4F03-BB4F-7BF143958F74}" type="sibTrans" cxnId="{52BF4DF4-AD23-4ED1-AFFC-BB788D8F65F1}">
      <dgm:prSet/>
      <dgm:spPr/>
      <dgm:t>
        <a:bodyPr/>
        <a:lstStyle/>
        <a:p>
          <a:endParaRPr lang="en-GB" sz="2000"/>
        </a:p>
      </dgm:t>
    </dgm:pt>
    <dgm:pt modelId="{7BFE8B53-8ACC-412B-A1E6-CB07CA133FFE}" type="pres">
      <dgm:prSet presAssocID="{701E4E5B-E507-4BEE-A377-0C9AEAE581FE}" presName="Name0" presStyleCnt="0">
        <dgm:presLayoutVars>
          <dgm:chMax val="1"/>
          <dgm:dir/>
          <dgm:animLvl val="ctr"/>
          <dgm:resizeHandles val="exact"/>
        </dgm:presLayoutVars>
      </dgm:prSet>
      <dgm:spPr/>
    </dgm:pt>
    <dgm:pt modelId="{E56CE037-C65A-4E9D-81D3-12C2F51D36CB}" type="pres">
      <dgm:prSet presAssocID="{A9707DF3-502A-4438-804B-9C6E2CF4D50B}" presName="centerShape" presStyleLbl="node0" presStyleIdx="0" presStyleCnt="1"/>
      <dgm:spPr/>
    </dgm:pt>
    <dgm:pt modelId="{53C0B631-EF84-448F-93F2-2C9C6C0FD593}" type="pres">
      <dgm:prSet presAssocID="{3F714D24-69D1-4A19-A66A-6BE14E858AFF}" presName="parTrans" presStyleLbl="sibTrans2D1" presStyleIdx="0" presStyleCnt="3"/>
      <dgm:spPr/>
    </dgm:pt>
    <dgm:pt modelId="{41AE6439-AB5F-490C-AAB5-C9F82D82DCD2}" type="pres">
      <dgm:prSet presAssocID="{3F714D24-69D1-4A19-A66A-6BE14E858AFF}" presName="connectorText" presStyleLbl="sibTrans2D1" presStyleIdx="0" presStyleCnt="3"/>
      <dgm:spPr/>
    </dgm:pt>
    <dgm:pt modelId="{4A134DDC-254B-4557-AA81-A662689E73B6}" type="pres">
      <dgm:prSet presAssocID="{06EBE13B-DF4B-4711-9D6B-3EC32276632E}" presName="node" presStyleLbl="node1" presStyleIdx="0" presStyleCnt="3">
        <dgm:presLayoutVars>
          <dgm:bulletEnabled val="1"/>
        </dgm:presLayoutVars>
      </dgm:prSet>
      <dgm:spPr/>
    </dgm:pt>
    <dgm:pt modelId="{F5D829A8-C730-42CF-909E-CAA5236A3C2D}" type="pres">
      <dgm:prSet presAssocID="{861E90AD-DD3A-40C3-9914-F192C3706CE8}" presName="parTrans" presStyleLbl="sibTrans2D1" presStyleIdx="1" presStyleCnt="3"/>
      <dgm:spPr/>
    </dgm:pt>
    <dgm:pt modelId="{3AC18197-222F-416B-AB95-5561685A6C63}" type="pres">
      <dgm:prSet presAssocID="{861E90AD-DD3A-40C3-9914-F192C3706CE8}" presName="connectorText" presStyleLbl="sibTrans2D1" presStyleIdx="1" presStyleCnt="3"/>
      <dgm:spPr/>
    </dgm:pt>
    <dgm:pt modelId="{8E20B02D-11F5-4CC0-A082-77DFFEA919A5}" type="pres">
      <dgm:prSet presAssocID="{4B3C4A06-445B-4754-A088-F0E78921EB6B}" presName="node" presStyleLbl="node1" presStyleIdx="1" presStyleCnt="3">
        <dgm:presLayoutVars>
          <dgm:bulletEnabled val="1"/>
        </dgm:presLayoutVars>
      </dgm:prSet>
      <dgm:spPr/>
    </dgm:pt>
    <dgm:pt modelId="{B6118D56-F04B-4473-9594-6A6F0DA20F98}" type="pres">
      <dgm:prSet presAssocID="{0CCAB56F-0BAA-44BB-A267-BE5ED7657F37}" presName="parTrans" presStyleLbl="sibTrans2D1" presStyleIdx="2" presStyleCnt="3"/>
      <dgm:spPr/>
    </dgm:pt>
    <dgm:pt modelId="{A6F12215-24E6-4600-B097-34B195E740F2}" type="pres">
      <dgm:prSet presAssocID="{0CCAB56F-0BAA-44BB-A267-BE5ED7657F37}" presName="connectorText" presStyleLbl="sibTrans2D1" presStyleIdx="2" presStyleCnt="3"/>
      <dgm:spPr/>
    </dgm:pt>
    <dgm:pt modelId="{F818616B-1CB4-4F47-BBCB-2A3BCE30B4E0}" type="pres">
      <dgm:prSet presAssocID="{1D3B3A45-4736-4C4A-BDC1-E5B6E2F76807}" presName="node" presStyleLbl="node1" presStyleIdx="2" presStyleCnt="3">
        <dgm:presLayoutVars>
          <dgm:bulletEnabled val="1"/>
        </dgm:presLayoutVars>
      </dgm:prSet>
      <dgm:spPr/>
    </dgm:pt>
  </dgm:ptLst>
  <dgm:cxnLst>
    <dgm:cxn modelId="{C5C02B04-1BCB-496D-8DE4-19343B134D43}" srcId="{A9707DF3-502A-4438-804B-9C6E2CF4D50B}" destId="{4B3C4A06-445B-4754-A088-F0E78921EB6B}" srcOrd="1" destOrd="0" parTransId="{861E90AD-DD3A-40C3-9914-F192C3706CE8}" sibTransId="{9B02B6CD-7AD8-42BE-A1D2-C22A35BF0B56}"/>
    <dgm:cxn modelId="{DD0F5705-4B03-4A81-A7E3-0FFFCA34A157}" srcId="{701E4E5B-E507-4BEE-A377-0C9AEAE581FE}" destId="{A9707DF3-502A-4438-804B-9C6E2CF4D50B}" srcOrd="0" destOrd="0" parTransId="{B2C04005-213B-4E3C-A38A-9FB82A1AEB5F}" sibTransId="{844DCD3E-C9C4-4F8E-8180-10430986F169}"/>
    <dgm:cxn modelId="{D7DC6D33-17BE-4387-9CD6-9F3ADBC8596E}" type="presOf" srcId="{3F714D24-69D1-4A19-A66A-6BE14E858AFF}" destId="{41AE6439-AB5F-490C-AAB5-C9F82D82DCD2}" srcOrd="1" destOrd="0" presId="urn:microsoft.com/office/officeart/2005/8/layout/radial5"/>
    <dgm:cxn modelId="{B546B737-45F0-447C-813C-36FDA6A2F4F6}" type="presOf" srcId="{3F714D24-69D1-4A19-A66A-6BE14E858AFF}" destId="{53C0B631-EF84-448F-93F2-2C9C6C0FD593}" srcOrd="0" destOrd="0" presId="urn:microsoft.com/office/officeart/2005/8/layout/radial5"/>
    <dgm:cxn modelId="{4C1D983F-4732-450E-92D6-40F2A96848B8}" type="presOf" srcId="{A9707DF3-502A-4438-804B-9C6E2CF4D50B}" destId="{E56CE037-C65A-4E9D-81D3-12C2F51D36CB}" srcOrd="0" destOrd="0" presId="urn:microsoft.com/office/officeart/2005/8/layout/radial5"/>
    <dgm:cxn modelId="{90662D69-2A1B-4BAB-A313-0C14D612AF6C}" srcId="{A9707DF3-502A-4438-804B-9C6E2CF4D50B}" destId="{06EBE13B-DF4B-4711-9D6B-3EC32276632E}" srcOrd="0" destOrd="0" parTransId="{3F714D24-69D1-4A19-A66A-6BE14E858AFF}" sibTransId="{96824375-0D65-4D78-9709-3B339A1C7891}"/>
    <dgm:cxn modelId="{F3C78F52-F9FB-4DFD-AE96-92AED3FBA4A0}" type="presOf" srcId="{0CCAB56F-0BAA-44BB-A267-BE5ED7657F37}" destId="{A6F12215-24E6-4600-B097-34B195E740F2}" srcOrd="1" destOrd="0" presId="urn:microsoft.com/office/officeart/2005/8/layout/radial5"/>
    <dgm:cxn modelId="{1F734186-E7CE-4962-BC64-6FC98260F82F}" type="presOf" srcId="{1D3B3A45-4736-4C4A-BDC1-E5B6E2F76807}" destId="{F818616B-1CB4-4F47-BBCB-2A3BCE30B4E0}" srcOrd="0" destOrd="0" presId="urn:microsoft.com/office/officeart/2005/8/layout/radial5"/>
    <dgm:cxn modelId="{1D21FF98-2A68-478E-9218-576DAF2494B7}" type="presOf" srcId="{06EBE13B-DF4B-4711-9D6B-3EC32276632E}" destId="{4A134DDC-254B-4557-AA81-A662689E73B6}" srcOrd="0" destOrd="0" presId="urn:microsoft.com/office/officeart/2005/8/layout/radial5"/>
    <dgm:cxn modelId="{D0E09E9F-1489-480C-B17F-D2E6E09BDD08}" type="presOf" srcId="{861E90AD-DD3A-40C3-9914-F192C3706CE8}" destId="{3AC18197-222F-416B-AB95-5561685A6C63}" srcOrd="1" destOrd="0" presId="urn:microsoft.com/office/officeart/2005/8/layout/radial5"/>
    <dgm:cxn modelId="{D6D670C2-6C3B-44FD-B744-F828B5EC3F6A}" type="presOf" srcId="{701E4E5B-E507-4BEE-A377-0C9AEAE581FE}" destId="{7BFE8B53-8ACC-412B-A1E6-CB07CA133FFE}" srcOrd="0" destOrd="0" presId="urn:microsoft.com/office/officeart/2005/8/layout/radial5"/>
    <dgm:cxn modelId="{4C1FFBD3-300F-425B-8137-8366A4300BC2}" type="presOf" srcId="{0CCAB56F-0BAA-44BB-A267-BE5ED7657F37}" destId="{B6118D56-F04B-4473-9594-6A6F0DA20F98}" srcOrd="0" destOrd="0" presId="urn:microsoft.com/office/officeart/2005/8/layout/radial5"/>
    <dgm:cxn modelId="{BACC1CE9-993B-4D2E-BD5F-7285D37BDA39}" type="presOf" srcId="{861E90AD-DD3A-40C3-9914-F192C3706CE8}" destId="{F5D829A8-C730-42CF-909E-CAA5236A3C2D}" srcOrd="0" destOrd="0" presId="urn:microsoft.com/office/officeart/2005/8/layout/radial5"/>
    <dgm:cxn modelId="{52BF4DF4-AD23-4ED1-AFFC-BB788D8F65F1}" srcId="{A9707DF3-502A-4438-804B-9C6E2CF4D50B}" destId="{1D3B3A45-4736-4C4A-BDC1-E5B6E2F76807}" srcOrd="2" destOrd="0" parTransId="{0CCAB56F-0BAA-44BB-A267-BE5ED7657F37}" sibTransId="{72169D29-F151-4F03-BB4F-7BF143958F74}"/>
    <dgm:cxn modelId="{FF7D78FE-E35B-4DDE-9146-EA25B332C96C}" type="presOf" srcId="{4B3C4A06-445B-4754-A088-F0E78921EB6B}" destId="{8E20B02D-11F5-4CC0-A082-77DFFEA919A5}" srcOrd="0" destOrd="0" presId="urn:microsoft.com/office/officeart/2005/8/layout/radial5"/>
    <dgm:cxn modelId="{D6DFDD5F-0294-4C81-A717-3CEA6036CFB4}" type="presParOf" srcId="{7BFE8B53-8ACC-412B-A1E6-CB07CA133FFE}" destId="{E56CE037-C65A-4E9D-81D3-12C2F51D36CB}" srcOrd="0" destOrd="0" presId="urn:microsoft.com/office/officeart/2005/8/layout/radial5"/>
    <dgm:cxn modelId="{1F8AA4A2-BC6F-498D-A862-44676F8EB8DF}" type="presParOf" srcId="{7BFE8B53-8ACC-412B-A1E6-CB07CA133FFE}" destId="{53C0B631-EF84-448F-93F2-2C9C6C0FD593}" srcOrd="1" destOrd="0" presId="urn:microsoft.com/office/officeart/2005/8/layout/radial5"/>
    <dgm:cxn modelId="{A9C4099E-8078-4F95-9EB2-5EC71E5D22A2}" type="presParOf" srcId="{53C0B631-EF84-448F-93F2-2C9C6C0FD593}" destId="{41AE6439-AB5F-490C-AAB5-C9F82D82DCD2}" srcOrd="0" destOrd="0" presId="urn:microsoft.com/office/officeart/2005/8/layout/radial5"/>
    <dgm:cxn modelId="{DA6210B2-451E-4D21-B0B8-4FA2CC416AF3}" type="presParOf" srcId="{7BFE8B53-8ACC-412B-A1E6-CB07CA133FFE}" destId="{4A134DDC-254B-4557-AA81-A662689E73B6}" srcOrd="2" destOrd="0" presId="urn:microsoft.com/office/officeart/2005/8/layout/radial5"/>
    <dgm:cxn modelId="{FB3830AD-6E47-4713-BAFC-114B68C683B0}" type="presParOf" srcId="{7BFE8B53-8ACC-412B-A1E6-CB07CA133FFE}" destId="{F5D829A8-C730-42CF-909E-CAA5236A3C2D}" srcOrd="3" destOrd="0" presId="urn:microsoft.com/office/officeart/2005/8/layout/radial5"/>
    <dgm:cxn modelId="{85131AB8-C038-4053-AFC1-B6CEF9C55B46}" type="presParOf" srcId="{F5D829A8-C730-42CF-909E-CAA5236A3C2D}" destId="{3AC18197-222F-416B-AB95-5561685A6C63}" srcOrd="0" destOrd="0" presId="urn:microsoft.com/office/officeart/2005/8/layout/radial5"/>
    <dgm:cxn modelId="{4680DEC1-9718-43CB-9D62-F4C9BB194900}" type="presParOf" srcId="{7BFE8B53-8ACC-412B-A1E6-CB07CA133FFE}" destId="{8E20B02D-11F5-4CC0-A082-77DFFEA919A5}" srcOrd="4" destOrd="0" presId="urn:microsoft.com/office/officeart/2005/8/layout/radial5"/>
    <dgm:cxn modelId="{EC1D251E-BC9C-43CC-AE8C-D848DBB06A6F}" type="presParOf" srcId="{7BFE8B53-8ACC-412B-A1E6-CB07CA133FFE}" destId="{B6118D56-F04B-4473-9594-6A6F0DA20F98}" srcOrd="5" destOrd="0" presId="urn:microsoft.com/office/officeart/2005/8/layout/radial5"/>
    <dgm:cxn modelId="{3A4B7D87-74D6-4EDA-9FAC-F814A1449007}" type="presParOf" srcId="{B6118D56-F04B-4473-9594-6A6F0DA20F98}" destId="{A6F12215-24E6-4600-B097-34B195E740F2}" srcOrd="0" destOrd="0" presId="urn:microsoft.com/office/officeart/2005/8/layout/radial5"/>
    <dgm:cxn modelId="{621EAF2E-4D33-45BA-9C4F-49B4900EE237}" type="presParOf" srcId="{7BFE8B53-8ACC-412B-A1E6-CB07CA133FFE}" destId="{F818616B-1CB4-4F47-BBCB-2A3BCE30B4E0}" srcOrd="6" destOrd="0" presId="urn:microsoft.com/office/officeart/2005/8/layout/radial5"/>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527C7B49-03D1-46D5-A5FC-314A480F678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E231C2B7-C544-406F-B69C-6CC42B1AEFB9}">
      <dgm:prSet phldrT="[Text]" custT="1"/>
      <dgm:spPr>
        <a:solidFill>
          <a:schemeClr val="bg1">
            <a:lumMod val="50000"/>
          </a:schemeClr>
        </a:solidFill>
        <a:ln>
          <a:solidFill>
            <a:schemeClr val="bg1">
              <a:lumMod val="50000"/>
            </a:schemeClr>
          </a:solidFill>
        </a:ln>
      </dgm:spPr>
      <dgm:t>
        <a:bodyPr/>
        <a:lstStyle/>
        <a:p>
          <a:r>
            <a:rPr lang="en-GB" sz="3600" b="1" dirty="0">
              <a:latin typeface="Calibri Light" panose="020F0302020204030204" pitchFamily="34" charset="0"/>
              <a:cs typeface="Calibri Light" panose="020F0302020204030204" pitchFamily="34" charset="0"/>
            </a:rPr>
            <a:t>Advantages</a:t>
          </a:r>
        </a:p>
      </dgm:t>
    </dgm:pt>
    <dgm:pt modelId="{60D7B719-2B10-499A-9FCF-082BFC48CC61}" type="parTrans" cxnId="{389AD51E-D31F-46B2-ADCC-4D03355E8116}">
      <dgm:prSet/>
      <dgm:spPr/>
      <dgm:t>
        <a:bodyPr/>
        <a:lstStyle/>
        <a:p>
          <a:endParaRPr lang="en-GB"/>
        </a:p>
      </dgm:t>
    </dgm:pt>
    <dgm:pt modelId="{0FB73E16-30BE-4F80-AF01-A8E1FC0BA938}" type="sibTrans" cxnId="{389AD51E-D31F-46B2-ADCC-4D03355E8116}">
      <dgm:prSet/>
      <dgm:spPr/>
      <dgm:t>
        <a:bodyPr/>
        <a:lstStyle/>
        <a:p>
          <a:endParaRPr lang="en-GB"/>
        </a:p>
      </dgm:t>
    </dgm:pt>
    <dgm:pt modelId="{222684CA-C950-44B1-B4D7-EEF11E7BFDFC}">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Offer highest level of precision-control positioning</a:t>
          </a:r>
        </a:p>
      </dgm:t>
    </dgm:pt>
    <dgm:pt modelId="{F5239880-837F-4266-806C-6E245D5BE307}" type="parTrans" cxnId="{41BFEE64-8518-4242-88EC-EC764154CDE9}">
      <dgm:prSet/>
      <dgm:spPr/>
      <dgm:t>
        <a:bodyPr/>
        <a:lstStyle/>
        <a:p>
          <a:endParaRPr lang="en-GB"/>
        </a:p>
      </dgm:t>
    </dgm:pt>
    <dgm:pt modelId="{57D71013-CFB1-4442-AF3C-3D4AA37F4205}" type="sibTrans" cxnId="{41BFEE64-8518-4242-88EC-EC764154CDE9}">
      <dgm:prSet/>
      <dgm:spPr/>
      <dgm:t>
        <a:bodyPr/>
        <a:lstStyle/>
        <a:p>
          <a:endParaRPr lang="en-GB"/>
        </a:p>
      </dgm:t>
    </dgm:pt>
    <dgm:pt modelId="{6936FA5D-71CD-4A96-AB64-DF68DB54D740}">
      <dgm:prSet phldrT="[Text]" custT="1"/>
      <dgm:spPr>
        <a:solidFill>
          <a:schemeClr val="bg1">
            <a:lumMod val="50000"/>
          </a:schemeClr>
        </a:solidFill>
        <a:ln>
          <a:solidFill>
            <a:schemeClr val="bg1">
              <a:lumMod val="50000"/>
            </a:schemeClr>
          </a:solidFill>
        </a:ln>
      </dgm:spPr>
      <dgm:t>
        <a:bodyPr/>
        <a:lstStyle/>
        <a:p>
          <a:r>
            <a:rPr lang="en-GB" sz="3600" b="1" dirty="0">
              <a:latin typeface="Calibri Light" panose="020F0302020204030204" pitchFamily="34" charset="0"/>
              <a:cs typeface="Calibri Light" panose="020F0302020204030204" pitchFamily="34" charset="0"/>
            </a:rPr>
            <a:t>Disadvantages</a:t>
          </a:r>
          <a:endParaRPr lang="en-GB" sz="3200" b="1" dirty="0">
            <a:latin typeface="Calibri Light" panose="020F0302020204030204" pitchFamily="34" charset="0"/>
            <a:cs typeface="Calibri Light" panose="020F0302020204030204" pitchFamily="34" charset="0"/>
          </a:endParaRPr>
        </a:p>
      </dgm:t>
    </dgm:pt>
    <dgm:pt modelId="{0D79085A-F018-4901-8A98-03CCEDF766E2}" type="parTrans" cxnId="{511D4178-2363-456F-B8CF-CC9AA5E40BC8}">
      <dgm:prSet/>
      <dgm:spPr/>
      <dgm:t>
        <a:bodyPr/>
        <a:lstStyle/>
        <a:p>
          <a:endParaRPr lang="en-GB"/>
        </a:p>
      </dgm:t>
    </dgm:pt>
    <dgm:pt modelId="{E29A0EF6-AAB7-4566-BA89-605B6B27561F}" type="sibTrans" cxnId="{511D4178-2363-456F-B8CF-CC9AA5E40BC8}">
      <dgm:prSet/>
      <dgm:spPr/>
      <dgm:t>
        <a:bodyPr/>
        <a:lstStyle/>
        <a:p>
          <a:endParaRPr lang="en-GB"/>
        </a:p>
      </dgm:t>
    </dgm:pt>
    <dgm:pt modelId="{2FE9A00B-C818-492E-BC66-0BB1A691BCCF}">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Electric motors can sometimes be large, increasing overall size of device</a:t>
          </a:r>
        </a:p>
      </dgm:t>
    </dgm:pt>
    <dgm:pt modelId="{6052FC82-388B-49ED-98B3-B36D6AB25C8B}" type="parTrans" cxnId="{211B0650-E34E-4403-ACB8-7E52E513B766}">
      <dgm:prSet/>
      <dgm:spPr/>
      <dgm:t>
        <a:bodyPr/>
        <a:lstStyle/>
        <a:p>
          <a:endParaRPr lang="en-GB"/>
        </a:p>
      </dgm:t>
    </dgm:pt>
    <dgm:pt modelId="{199F669E-E984-4EB1-9246-262E1A164C5C}" type="sibTrans" cxnId="{211B0650-E34E-4403-ACB8-7E52E513B766}">
      <dgm:prSet/>
      <dgm:spPr/>
      <dgm:t>
        <a:bodyPr/>
        <a:lstStyle/>
        <a:p>
          <a:endParaRPr lang="en-GB"/>
        </a:p>
      </dgm:t>
    </dgm:pt>
    <dgm:pt modelId="{1ECC0B39-D2A9-4EC5-A305-39FA65746CE2}">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Scalable for any purpose or force requirement </a:t>
          </a:r>
        </a:p>
      </dgm:t>
    </dgm:pt>
    <dgm:pt modelId="{6A46B59F-ADCE-48FE-8B54-DE336BF440A2}" type="parTrans" cxnId="{000DE320-0D29-4291-B5B2-27991B8DD1AC}">
      <dgm:prSet/>
      <dgm:spPr/>
      <dgm:t>
        <a:bodyPr/>
        <a:lstStyle/>
        <a:p>
          <a:endParaRPr lang="en-GB"/>
        </a:p>
      </dgm:t>
    </dgm:pt>
    <dgm:pt modelId="{98336909-7FDB-4784-8642-F60595AD51C7}" type="sibTrans" cxnId="{000DE320-0D29-4291-B5B2-27991B8DD1AC}">
      <dgm:prSet/>
      <dgm:spPr/>
      <dgm:t>
        <a:bodyPr/>
        <a:lstStyle/>
        <a:p>
          <a:endParaRPr lang="en-GB"/>
        </a:p>
      </dgm:t>
    </dgm:pt>
    <dgm:pt modelId="{C5281D6D-8E94-4F52-9387-427564729A94}">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Quieter than pneumatic and hydraulic actuators</a:t>
          </a:r>
        </a:p>
      </dgm:t>
    </dgm:pt>
    <dgm:pt modelId="{40CE92EE-328C-41F6-AE00-3F7BD4577ADC}" type="parTrans" cxnId="{E6F52D1E-0919-4762-9263-895E50E976A0}">
      <dgm:prSet/>
      <dgm:spPr/>
      <dgm:t>
        <a:bodyPr/>
        <a:lstStyle/>
        <a:p>
          <a:endParaRPr lang="en-GB"/>
        </a:p>
      </dgm:t>
    </dgm:pt>
    <dgm:pt modelId="{6FB801FC-36EB-46A8-A85F-25DA9F2225C6}" type="sibTrans" cxnId="{E6F52D1E-0919-4762-9263-895E50E976A0}">
      <dgm:prSet/>
      <dgm:spPr/>
      <dgm:t>
        <a:bodyPr/>
        <a:lstStyle/>
        <a:p>
          <a:endParaRPr lang="en-GB"/>
        </a:p>
      </dgm:t>
    </dgm:pt>
    <dgm:pt modelId="{B4DF1499-2D32-4187-A4CE-DEA52C5C3B5D}">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Clean energy source, no potential risk of leaking fluid</a:t>
          </a:r>
        </a:p>
      </dgm:t>
    </dgm:pt>
    <dgm:pt modelId="{9275EAFD-9721-4066-9935-EFFB8EAA9565}" type="parTrans" cxnId="{95E80089-E202-43C1-B85C-B707ED749BCE}">
      <dgm:prSet/>
      <dgm:spPr/>
      <dgm:t>
        <a:bodyPr/>
        <a:lstStyle/>
        <a:p>
          <a:endParaRPr lang="en-GB"/>
        </a:p>
      </dgm:t>
    </dgm:pt>
    <dgm:pt modelId="{28FE46D9-F652-4BF2-A881-393EB5C8D135}" type="sibTrans" cxnId="{95E80089-E202-43C1-B85C-B707ED749BCE}">
      <dgm:prSet/>
      <dgm:spPr/>
      <dgm:t>
        <a:bodyPr/>
        <a:lstStyle/>
        <a:p>
          <a:endParaRPr lang="en-GB"/>
        </a:p>
      </dgm:t>
    </dgm:pt>
    <dgm:pt modelId="{B91A94E9-B516-4361-9D10-1760327C057E}">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Directly driven so have a very fast response time</a:t>
          </a:r>
        </a:p>
      </dgm:t>
    </dgm:pt>
    <dgm:pt modelId="{44D17360-8554-409C-9B6C-70A7F16646B2}" type="parTrans" cxnId="{53901B13-2A9E-4326-9808-6B2D324C7DFE}">
      <dgm:prSet/>
      <dgm:spPr/>
      <dgm:t>
        <a:bodyPr/>
        <a:lstStyle/>
        <a:p>
          <a:endParaRPr lang="en-GB"/>
        </a:p>
      </dgm:t>
    </dgm:pt>
    <dgm:pt modelId="{767A70A9-612F-4A85-8128-87A8E83E5EED}" type="sibTrans" cxnId="{53901B13-2A9E-4326-9808-6B2D324C7DFE}">
      <dgm:prSet/>
      <dgm:spPr/>
      <dgm:t>
        <a:bodyPr/>
        <a:lstStyle/>
        <a:p>
          <a:endParaRPr lang="en-GB"/>
        </a:p>
      </dgm:t>
    </dgm:pt>
    <dgm:pt modelId="{E277C9E2-51D0-46D9-9511-44137422D477}">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Ability to customise speeds, stroke lengths and applied forces</a:t>
          </a:r>
        </a:p>
      </dgm:t>
    </dgm:pt>
    <dgm:pt modelId="{55520E51-B213-4AE3-8202-B0A147B0BA07}" type="parTrans" cxnId="{DD751AC7-BCD3-48E0-8A5B-17E446D16621}">
      <dgm:prSet/>
      <dgm:spPr/>
      <dgm:t>
        <a:bodyPr/>
        <a:lstStyle/>
        <a:p>
          <a:endParaRPr lang="en-GB"/>
        </a:p>
      </dgm:t>
    </dgm:pt>
    <dgm:pt modelId="{2A6C3C68-DBDB-49F5-A9E3-D11C2A022205}" type="sibTrans" cxnId="{DD751AC7-BCD3-48E0-8A5B-17E446D16621}">
      <dgm:prSet/>
      <dgm:spPr/>
      <dgm:t>
        <a:bodyPr/>
        <a:lstStyle/>
        <a:p>
          <a:endParaRPr lang="en-GB"/>
        </a:p>
      </dgm:t>
    </dgm:pt>
    <dgm:pt modelId="{EEB7928A-DAB3-4665-85F1-37BBF7BC42C4}">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Initial cost is higher than pneumatic and hydraulic</a:t>
          </a:r>
        </a:p>
      </dgm:t>
    </dgm:pt>
    <dgm:pt modelId="{9DD551D7-D7E9-4A74-A004-776EFF03E982}" type="parTrans" cxnId="{0AA2A564-FF18-47EB-AF20-68751611A864}">
      <dgm:prSet/>
      <dgm:spPr/>
      <dgm:t>
        <a:bodyPr/>
        <a:lstStyle/>
        <a:p>
          <a:endParaRPr lang="en-GB"/>
        </a:p>
      </dgm:t>
    </dgm:pt>
    <dgm:pt modelId="{47760BF8-E4C4-414D-8CBE-68A49B6E1A78}" type="sibTrans" cxnId="{0AA2A564-FF18-47EB-AF20-68751611A864}">
      <dgm:prSet/>
      <dgm:spPr/>
      <dgm:t>
        <a:bodyPr/>
        <a:lstStyle/>
        <a:p>
          <a:endParaRPr lang="en-GB"/>
        </a:p>
      </dgm:t>
    </dgm:pt>
    <dgm:pt modelId="{48B31A75-511B-4CFD-BCAA-753B2071F609}">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Not suitable for all conditions such as hazardous or flammable areas</a:t>
          </a:r>
        </a:p>
      </dgm:t>
    </dgm:pt>
    <dgm:pt modelId="{9783EED5-1BE6-439A-819B-3A0F8A0A8CA1}" type="parTrans" cxnId="{C917BA36-A993-417E-9E9D-C36608BB4A43}">
      <dgm:prSet/>
      <dgm:spPr/>
      <dgm:t>
        <a:bodyPr/>
        <a:lstStyle/>
        <a:p>
          <a:endParaRPr lang="en-GB"/>
        </a:p>
      </dgm:t>
    </dgm:pt>
    <dgm:pt modelId="{C9B68211-A515-4043-A50D-719F89E7A47C}" type="sibTrans" cxnId="{C917BA36-A993-417E-9E9D-C36608BB4A43}">
      <dgm:prSet/>
      <dgm:spPr/>
      <dgm:t>
        <a:bodyPr/>
        <a:lstStyle/>
        <a:p>
          <a:endParaRPr lang="en-GB"/>
        </a:p>
      </dgm:t>
    </dgm:pt>
    <dgm:pt modelId="{6F69D288-C2F4-46ED-93B9-C031E7531627}">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Generally weaker. Unable to achieve same levels of strength and power as pneumatic and hydraulic </a:t>
          </a:r>
        </a:p>
      </dgm:t>
    </dgm:pt>
    <dgm:pt modelId="{81B62AF5-220F-4084-B81E-3BB90DEC136C}" type="parTrans" cxnId="{0F45ED4E-312B-4D9C-818E-29D7328E0335}">
      <dgm:prSet/>
      <dgm:spPr/>
      <dgm:t>
        <a:bodyPr/>
        <a:lstStyle/>
        <a:p>
          <a:endParaRPr lang="en-GB"/>
        </a:p>
      </dgm:t>
    </dgm:pt>
    <dgm:pt modelId="{20901345-68A5-4AC8-9AA5-BABF26533BF7}" type="sibTrans" cxnId="{0F45ED4E-312B-4D9C-818E-29D7328E0335}">
      <dgm:prSet/>
      <dgm:spPr/>
      <dgm:t>
        <a:bodyPr/>
        <a:lstStyle/>
        <a:p>
          <a:endParaRPr lang="en-GB"/>
        </a:p>
      </dgm:t>
    </dgm:pt>
    <dgm:pt modelId="{1C07122C-329A-4938-A557-BD4E3448F376}">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Often complicated designs which increase risk of breakdown and downtime</a:t>
          </a:r>
        </a:p>
      </dgm:t>
    </dgm:pt>
    <dgm:pt modelId="{57CBB5E3-0A54-413D-9AC4-73652A3F2EBB}" type="parTrans" cxnId="{390E57CC-D2E6-4AEC-A34B-83620216CFD0}">
      <dgm:prSet/>
      <dgm:spPr/>
      <dgm:t>
        <a:bodyPr/>
        <a:lstStyle/>
        <a:p>
          <a:endParaRPr lang="en-GB"/>
        </a:p>
      </dgm:t>
    </dgm:pt>
    <dgm:pt modelId="{42E32C78-E8F8-4087-904B-8F1B010B7C63}" type="sibTrans" cxnId="{390E57CC-D2E6-4AEC-A34B-83620216CFD0}">
      <dgm:prSet/>
      <dgm:spPr/>
      <dgm:t>
        <a:bodyPr/>
        <a:lstStyle/>
        <a:p>
          <a:endParaRPr lang="en-GB"/>
        </a:p>
      </dgm:t>
    </dgm:pt>
    <dgm:pt modelId="{7496CE0D-C585-412C-829D-36AC86C8421C}" type="pres">
      <dgm:prSet presAssocID="{527C7B49-03D1-46D5-A5FC-314A480F678B}" presName="Name0" presStyleCnt="0">
        <dgm:presLayoutVars>
          <dgm:dir/>
          <dgm:animLvl val="lvl"/>
          <dgm:resizeHandles val="exact"/>
        </dgm:presLayoutVars>
      </dgm:prSet>
      <dgm:spPr/>
    </dgm:pt>
    <dgm:pt modelId="{97580D4D-3FBF-446E-A9EB-096828E15CAD}" type="pres">
      <dgm:prSet presAssocID="{E231C2B7-C544-406F-B69C-6CC42B1AEFB9}" presName="composite" presStyleCnt="0"/>
      <dgm:spPr/>
    </dgm:pt>
    <dgm:pt modelId="{92769C45-557B-4203-84A2-F29B37BA30DA}" type="pres">
      <dgm:prSet presAssocID="{E231C2B7-C544-406F-B69C-6CC42B1AEFB9}" presName="parTx" presStyleLbl="alignNode1" presStyleIdx="0" presStyleCnt="2">
        <dgm:presLayoutVars>
          <dgm:chMax val="0"/>
          <dgm:chPref val="0"/>
          <dgm:bulletEnabled val="1"/>
        </dgm:presLayoutVars>
      </dgm:prSet>
      <dgm:spPr/>
    </dgm:pt>
    <dgm:pt modelId="{B61A4F67-FA92-4A6C-9E09-8894AA8F22EE}" type="pres">
      <dgm:prSet presAssocID="{E231C2B7-C544-406F-B69C-6CC42B1AEFB9}" presName="desTx" presStyleLbl="alignAccFollowNode1" presStyleIdx="0" presStyleCnt="2">
        <dgm:presLayoutVars>
          <dgm:bulletEnabled val="1"/>
        </dgm:presLayoutVars>
      </dgm:prSet>
      <dgm:spPr/>
    </dgm:pt>
    <dgm:pt modelId="{A86A199F-8BA7-42D7-B99D-F47E88ECB93F}" type="pres">
      <dgm:prSet presAssocID="{0FB73E16-30BE-4F80-AF01-A8E1FC0BA938}" presName="space" presStyleCnt="0"/>
      <dgm:spPr/>
    </dgm:pt>
    <dgm:pt modelId="{4F2F7573-2E32-4CF7-BFB2-94A3CCE132A4}" type="pres">
      <dgm:prSet presAssocID="{6936FA5D-71CD-4A96-AB64-DF68DB54D740}" presName="composite" presStyleCnt="0"/>
      <dgm:spPr/>
    </dgm:pt>
    <dgm:pt modelId="{E89DAE15-A010-409D-B440-42C697EF996D}" type="pres">
      <dgm:prSet presAssocID="{6936FA5D-71CD-4A96-AB64-DF68DB54D740}" presName="parTx" presStyleLbl="alignNode1" presStyleIdx="1" presStyleCnt="2">
        <dgm:presLayoutVars>
          <dgm:chMax val="0"/>
          <dgm:chPref val="0"/>
          <dgm:bulletEnabled val="1"/>
        </dgm:presLayoutVars>
      </dgm:prSet>
      <dgm:spPr/>
    </dgm:pt>
    <dgm:pt modelId="{7F544AB5-9BE4-45AA-81C9-5763B300583E}" type="pres">
      <dgm:prSet presAssocID="{6936FA5D-71CD-4A96-AB64-DF68DB54D740}" presName="desTx" presStyleLbl="alignAccFollowNode1" presStyleIdx="1" presStyleCnt="2">
        <dgm:presLayoutVars>
          <dgm:bulletEnabled val="1"/>
        </dgm:presLayoutVars>
      </dgm:prSet>
      <dgm:spPr/>
    </dgm:pt>
  </dgm:ptLst>
  <dgm:cxnLst>
    <dgm:cxn modelId="{53901B13-2A9E-4326-9808-6B2D324C7DFE}" srcId="{E231C2B7-C544-406F-B69C-6CC42B1AEFB9}" destId="{B91A94E9-B516-4361-9D10-1760327C057E}" srcOrd="5" destOrd="0" parTransId="{44D17360-8554-409C-9B6C-70A7F16646B2}" sibTransId="{767A70A9-612F-4A85-8128-87A8E83E5EED}"/>
    <dgm:cxn modelId="{E6F52D1E-0919-4762-9263-895E50E976A0}" srcId="{E231C2B7-C544-406F-B69C-6CC42B1AEFB9}" destId="{C5281D6D-8E94-4F52-9387-427564729A94}" srcOrd="3" destOrd="0" parTransId="{40CE92EE-328C-41F6-AE00-3F7BD4577ADC}" sibTransId="{6FB801FC-36EB-46A8-A85F-25DA9F2225C6}"/>
    <dgm:cxn modelId="{389AD51E-D31F-46B2-ADCC-4D03355E8116}" srcId="{527C7B49-03D1-46D5-A5FC-314A480F678B}" destId="{E231C2B7-C544-406F-B69C-6CC42B1AEFB9}" srcOrd="0" destOrd="0" parTransId="{60D7B719-2B10-499A-9FCF-082BFC48CC61}" sibTransId="{0FB73E16-30BE-4F80-AF01-A8E1FC0BA938}"/>
    <dgm:cxn modelId="{000DE320-0D29-4291-B5B2-27991B8DD1AC}" srcId="{E231C2B7-C544-406F-B69C-6CC42B1AEFB9}" destId="{1ECC0B39-D2A9-4EC5-A305-39FA65746CE2}" srcOrd="2" destOrd="0" parTransId="{6A46B59F-ADCE-48FE-8B54-DE336BF440A2}" sibTransId="{98336909-7FDB-4784-8642-F60595AD51C7}"/>
    <dgm:cxn modelId="{C917BA36-A993-417E-9E9D-C36608BB4A43}" srcId="{6936FA5D-71CD-4A96-AB64-DF68DB54D740}" destId="{48B31A75-511B-4CFD-BCAA-753B2071F609}" srcOrd="2" destOrd="0" parTransId="{9783EED5-1BE6-439A-819B-3A0F8A0A8CA1}" sibTransId="{C9B68211-A515-4043-A50D-719F89E7A47C}"/>
    <dgm:cxn modelId="{FA43855C-7BCD-4671-9471-53E7A618B5BE}" type="presOf" srcId="{527C7B49-03D1-46D5-A5FC-314A480F678B}" destId="{7496CE0D-C585-412C-829D-36AC86C8421C}" srcOrd="0" destOrd="0" presId="urn:microsoft.com/office/officeart/2005/8/layout/hList1"/>
    <dgm:cxn modelId="{0AA2A564-FF18-47EB-AF20-68751611A864}" srcId="{6936FA5D-71CD-4A96-AB64-DF68DB54D740}" destId="{EEB7928A-DAB3-4665-85F1-37BBF7BC42C4}" srcOrd="1" destOrd="0" parTransId="{9DD551D7-D7E9-4A74-A004-776EFF03E982}" sibTransId="{47760BF8-E4C4-414D-8CBE-68A49B6E1A78}"/>
    <dgm:cxn modelId="{41BFEE64-8518-4242-88EC-EC764154CDE9}" srcId="{E231C2B7-C544-406F-B69C-6CC42B1AEFB9}" destId="{222684CA-C950-44B1-B4D7-EEF11E7BFDFC}" srcOrd="0" destOrd="0" parTransId="{F5239880-837F-4266-806C-6E245D5BE307}" sibTransId="{57D71013-CFB1-4442-AF3C-3D4AA37F4205}"/>
    <dgm:cxn modelId="{2D775748-8093-4DE6-9807-C2C3A826E949}" type="presOf" srcId="{48B31A75-511B-4CFD-BCAA-753B2071F609}" destId="{7F544AB5-9BE4-45AA-81C9-5763B300583E}" srcOrd="0" destOrd="2" presId="urn:microsoft.com/office/officeart/2005/8/layout/hList1"/>
    <dgm:cxn modelId="{0A1B8C4C-45A6-432A-BCB2-CF08B354D9D1}" type="presOf" srcId="{6F69D288-C2F4-46ED-93B9-C031E7531627}" destId="{7F544AB5-9BE4-45AA-81C9-5763B300583E}" srcOrd="0" destOrd="3" presId="urn:microsoft.com/office/officeart/2005/8/layout/hList1"/>
    <dgm:cxn modelId="{0F45ED4E-312B-4D9C-818E-29D7328E0335}" srcId="{6936FA5D-71CD-4A96-AB64-DF68DB54D740}" destId="{6F69D288-C2F4-46ED-93B9-C031E7531627}" srcOrd="3" destOrd="0" parTransId="{81B62AF5-220F-4084-B81E-3BB90DEC136C}" sibTransId="{20901345-68A5-4AC8-9AA5-BABF26533BF7}"/>
    <dgm:cxn modelId="{211B0650-E34E-4403-ACB8-7E52E513B766}" srcId="{6936FA5D-71CD-4A96-AB64-DF68DB54D740}" destId="{2FE9A00B-C818-492E-BC66-0BB1A691BCCF}" srcOrd="0" destOrd="0" parTransId="{6052FC82-388B-49ED-98B3-B36D6AB25C8B}" sibTransId="{199F669E-E984-4EB1-9246-262E1A164C5C}"/>
    <dgm:cxn modelId="{2091D172-7ACA-4988-9B59-BDBBD0BED36C}" type="presOf" srcId="{6936FA5D-71CD-4A96-AB64-DF68DB54D740}" destId="{E89DAE15-A010-409D-B440-42C697EF996D}" srcOrd="0" destOrd="0" presId="urn:microsoft.com/office/officeart/2005/8/layout/hList1"/>
    <dgm:cxn modelId="{511D4178-2363-456F-B8CF-CC9AA5E40BC8}" srcId="{527C7B49-03D1-46D5-A5FC-314A480F678B}" destId="{6936FA5D-71CD-4A96-AB64-DF68DB54D740}" srcOrd="1" destOrd="0" parTransId="{0D79085A-F018-4901-8A98-03CCEDF766E2}" sibTransId="{E29A0EF6-AAB7-4566-BA89-605B6B27561F}"/>
    <dgm:cxn modelId="{0B99E884-824E-4ED7-9B5D-4BADADB31495}" type="presOf" srcId="{EEB7928A-DAB3-4665-85F1-37BBF7BC42C4}" destId="{7F544AB5-9BE4-45AA-81C9-5763B300583E}" srcOrd="0" destOrd="1" presId="urn:microsoft.com/office/officeart/2005/8/layout/hList1"/>
    <dgm:cxn modelId="{95E80089-E202-43C1-B85C-B707ED749BCE}" srcId="{E231C2B7-C544-406F-B69C-6CC42B1AEFB9}" destId="{B4DF1499-2D32-4187-A4CE-DEA52C5C3B5D}" srcOrd="4" destOrd="0" parTransId="{9275EAFD-9721-4066-9935-EFFB8EAA9565}" sibTransId="{28FE46D9-F652-4BF2-A881-393EB5C8D135}"/>
    <dgm:cxn modelId="{7092328D-9044-445B-B13E-8BB2885A664A}" type="presOf" srcId="{1C07122C-329A-4938-A557-BD4E3448F376}" destId="{7F544AB5-9BE4-45AA-81C9-5763B300583E}" srcOrd="0" destOrd="4" presId="urn:microsoft.com/office/officeart/2005/8/layout/hList1"/>
    <dgm:cxn modelId="{1BDDD390-E881-425F-A37D-3A1A3A3622D7}" type="presOf" srcId="{E277C9E2-51D0-46D9-9511-44137422D477}" destId="{B61A4F67-FA92-4A6C-9E09-8894AA8F22EE}" srcOrd="0" destOrd="1" presId="urn:microsoft.com/office/officeart/2005/8/layout/hList1"/>
    <dgm:cxn modelId="{90AE7798-408A-498A-948D-A58390664DBA}" type="presOf" srcId="{222684CA-C950-44B1-B4D7-EEF11E7BFDFC}" destId="{B61A4F67-FA92-4A6C-9E09-8894AA8F22EE}" srcOrd="0" destOrd="0" presId="urn:microsoft.com/office/officeart/2005/8/layout/hList1"/>
    <dgm:cxn modelId="{3B12559C-9297-4AED-8CF5-3F78907DFABB}" type="presOf" srcId="{E231C2B7-C544-406F-B69C-6CC42B1AEFB9}" destId="{92769C45-557B-4203-84A2-F29B37BA30DA}" srcOrd="0" destOrd="0" presId="urn:microsoft.com/office/officeart/2005/8/layout/hList1"/>
    <dgm:cxn modelId="{F6CFA9C6-1F48-4D18-AA74-D673990FBB64}" type="presOf" srcId="{B4DF1499-2D32-4187-A4CE-DEA52C5C3B5D}" destId="{B61A4F67-FA92-4A6C-9E09-8894AA8F22EE}" srcOrd="0" destOrd="4" presId="urn:microsoft.com/office/officeart/2005/8/layout/hList1"/>
    <dgm:cxn modelId="{DD751AC7-BCD3-48E0-8A5B-17E446D16621}" srcId="{E231C2B7-C544-406F-B69C-6CC42B1AEFB9}" destId="{E277C9E2-51D0-46D9-9511-44137422D477}" srcOrd="1" destOrd="0" parTransId="{55520E51-B213-4AE3-8202-B0A147B0BA07}" sibTransId="{2A6C3C68-DBDB-49F5-A9E3-D11C2A022205}"/>
    <dgm:cxn modelId="{390E57CC-D2E6-4AEC-A34B-83620216CFD0}" srcId="{6936FA5D-71CD-4A96-AB64-DF68DB54D740}" destId="{1C07122C-329A-4938-A557-BD4E3448F376}" srcOrd="4" destOrd="0" parTransId="{57CBB5E3-0A54-413D-9AC4-73652A3F2EBB}" sibTransId="{42E32C78-E8F8-4087-904B-8F1B010B7C63}"/>
    <dgm:cxn modelId="{5A624DD2-4725-4DDB-976F-4DBB7EF2B09D}" type="presOf" srcId="{1ECC0B39-D2A9-4EC5-A305-39FA65746CE2}" destId="{B61A4F67-FA92-4A6C-9E09-8894AA8F22EE}" srcOrd="0" destOrd="2" presId="urn:microsoft.com/office/officeart/2005/8/layout/hList1"/>
    <dgm:cxn modelId="{3312C6E5-C517-445D-9986-EED4C5EB50BE}" type="presOf" srcId="{2FE9A00B-C818-492E-BC66-0BB1A691BCCF}" destId="{7F544AB5-9BE4-45AA-81C9-5763B300583E}" srcOrd="0" destOrd="0" presId="urn:microsoft.com/office/officeart/2005/8/layout/hList1"/>
    <dgm:cxn modelId="{C62E7FF5-25A6-4A26-8EDC-8D3B36C88008}" type="presOf" srcId="{B91A94E9-B516-4361-9D10-1760327C057E}" destId="{B61A4F67-FA92-4A6C-9E09-8894AA8F22EE}" srcOrd="0" destOrd="5" presId="urn:microsoft.com/office/officeart/2005/8/layout/hList1"/>
    <dgm:cxn modelId="{AC37D8FA-FA61-4E14-A031-2BDAC361EA6C}" type="presOf" srcId="{C5281D6D-8E94-4F52-9387-427564729A94}" destId="{B61A4F67-FA92-4A6C-9E09-8894AA8F22EE}" srcOrd="0" destOrd="3" presId="urn:microsoft.com/office/officeart/2005/8/layout/hList1"/>
    <dgm:cxn modelId="{57A6E3C9-6910-4AAF-8E01-51B18E5E9A53}" type="presParOf" srcId="{7496CE0D-C585-412C-829D-36AC86C8421C}" destId="{97580D4D-3FBF-446E-A9EB-096828E15CAD}" srcOrd="0" destOrd="0" presId="urn:microsoft.com/office/officeart/2005/8/layout/hList1"/>
    <dgm:cxn modelId="{E4F051B8-4992-40AF-BD8A-527B24839E19}" type="presParOf" srcId="{97580D4D-3FBF-446E-A9EB-096828E15CAD}" destId="{92769C45-557B-4203-84A2-F29B37BA30DA}" srcOrd="0" destOrd="0" presId="urn:microsoft.com/office/officeart/2005/8/layout/hList1"/>
    <dgm:cxn modelId="{2EA30D22-DEFA-471F-A060-9C5165E34792}" type="presParOf" srcId="{97580D4D-3FBF-446E-A9EB-096828E15CAD}" destId="{B61A4F67-FA92-4A6C-9E09-8894AA8F22EE}" srcOrd="1" destOrd="0" presId="urn:microsoft.com/office/officeart/2005/8/layout/hList1"/>
    <dgm:cxn modelId="{78019135-98FB-43C8-8504-29CA8DDF9FA4}" type="presParOf" srcId="{7496CE0D-C585-412C-829D-36AC86C8421C}" destId="{A86A199F-8BA7-42D7-B99D-F47E88ECB93F}" srcOrd="1" destOrd="0" presId="urn:microsoft.com/office/officeart/2005/8/layout/hList1"/>
    <dgm:cxn modelId="{740D03F9-3DD7-416B-AE9E-EC1EB9CE8878}" type="presParOf" srcId="{7496CE0D-C585-412C-829D-36AC86C8421C}" destId="{4F2F7573-2E32-4CF7-BFB2-94A3CCE132A4}" srcOrd="2" destOrd="0" presId="urn:microsoft.com/office/officeart/2005/8/layout/hList1"/>
    <dgm:cxn modelId="{76714A02-5437-4093-92D5-D734F2265FB7}" type="presParOf" srcId="{4F2F7573-2E32-4CF7-BFB2-94A3CCE132A4}" destId="{E89DAE15-A010-409D-B440-42C697EF996D}" srcOrd="0" destOrd="0" presId="urn:microsoft.com/office/officeart/2005/8/layout/hList1"/>
    <dgm:cxn modelId="{7ABFEBA6-0E10-49E5-8CD6-5A1861D2215C}" type="presParOf" srcId="{4F2F7573-2E32-4CF7-BFB2-94A3CCE132A4}" destId="{7F544AB5-9BE4-45AA-81C9-5763B300583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527C7B49-03D1-46D5-A5FC-314A480F678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E231C2B7-C544-406F-B69C-6CC42B1AEFB9}">
      <dgm:prSet phldrT="[Text]" custT="1"/>
      <dgm:spPr>
        <a:solidFill>
          <a:schemeClr val="bg1">
            <a:lumMod val="50000"/>
          </a:schemeClr>
        </a:solidFill>
        <a:ln>
          <a:solidFill>
            <a:schemeClr val="bg1">
              <a:lumMod val="50000"/>
            </a:schemeClr>
          </a:solidFill>
        </a:ln>
      </dgm:spPr>
      <dgm:t>
        <a:bodyPr/>
        <a:lstStyle/>
        <a:p>
          <a:r>
            <a:rPr lang="en-GB" sz="3600" b="1" dirty="0">
              <a:latin typeface="Calibri Light" panose="020F0302020204030204" pitchFamily="34" charset="0"/>
              <a:cs typeface="Calibri Light" panose="020F0302020204030204" pitchFamily="34" charset="0"/>
            </a:rPr>
            <a:t>Advantages</a:t>
          </a:r>
        </a:p>
      </dgm:t>
    </dgm:pt>
    <dgm:pt modelId="{60D7B719-2B10-499A-9FCF-082BFC48CC61}" type="parTrans" cxnId="{389AD51E-D31F-46B2-ADCC-4D03355E8116}">
      <dgm:prSet/>
      <dgm:spPr/>
      <dgm:t>
        <a:bodyPr/>
        <a:lstStyle/>
        <a:p>
          <a:endParaRPr lang="en-GB"/>
        </a:p>
      </dgm:t>
    </dgm:pt>
    <dgm:pt modelId="{0FB73E16-30BE-4F80-AF01-A8E1FC0BA938}" type="sibTrans" cxnId="{389AD51E-D31F-46B2-ADCC-4D03355E8116}">
      <dgm:prSet/>
      <dgm:spPr/>
      <dgm:t>
        <a:bodyPr/>
        <a:lstStyle/>
        <a:p>
          <a:endParaRPr lang="en-GB"/>
        </a:p>
      </dgm:t>
    </dgm:pt>
    <dgm:pt modelId="{222684CA-C950-44B1-B4D7-EEF11E7BFDFC}">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The main advantage of using pneumatic energy to power actuators is speed. This means they can reduce cycle times, improve productivity and increase profits</a:t>
          </a:r>
        </a:p>
      </dgm:t>
    </dgm:pt>
    <dgm:pt modelId="{F5239880-837F-4266-806C-6E245D5BE307}" type="parTrans" cxnId="{41BFEE64-8518-4242-88EC-EC764154CDE9}">
      <dgm:prSet/>
      <dgm:spPr/>
      <dgm:t>
        <a:bodyPr/>
        <a:lstStyle/>
        <a:p>
          <a:endParaRPr lang="en-GB"/>
        </a:p>
      </dgm:t>
    </dgm:pt>
    <dgm:pt modelId="{57D71013-CFB1-4442-AF3C-3D4AA37F4205}" type="sibTrans" cxnId="{41BFEE64-8518-4242-88EC-EC764154CDE9}">
      <dgm:prSet/>
      <dgm:spPr/>
      <dgm:t>
        <a:bodyPr/>
        <a:lstStyle/>
        <a:p>
          <a:endParaRPr lang="en-GB"/>
        </a:p>
      </dgm:t>
    </dgm:pt>
    <dgm:pt modelId="{6936FA5D-71CD-4A96-AB64-DF68DB54D740}">
      <dgm:prSet phldrT="[Text]" custT="1"/>
      <dgm:spPr>
        <a:solidFill>
          <a:schemeClr val="bg1">
            <a:lumMod val="50000"/>
          </a:schemeClr>
        </a:solidFill>
        <a:ln>
          <a:solidFill>
            <a:schemeClr val="bg1">
              <a:lumMod val="50000"/>
            </a:schemeClr>
          </a:solidFill>
        </a:ln>
      </dgm:spPr>
      <dgm:t>
        <a:bodyPr/>
        <a:lstStyle/>
        <a:p>
          <a:r>
            <a:rPr lang="en-GB" sz="3600" b="1" dirty="0">
              <a:latin typeface="Calibri Light" panose="020F0302020204030204" pitchFamily="34" charset="0"/>
              <a:cs typeface="Calibri Light" panose="020F0302020204030204" pitchFamily="34" charset="0"/>
            </a:rPr>
            <a:t>Disadvantages</a:t>
          </a:r>
          <a:endParaRPr lang="en-GB" sz="3200" b="1" dirty="0">
            <a:latin typeface="Calibri Light" panose="020F0302020204030204" pitchFamily="34" charset="0"/>
            <a:cs typeface="Calibri Light" panose="020F0302020204030204" pitchFamily="34" charset="0"/>
          </a:endParaRPr>
        </a:p>
      </dgm:t>
    </dgm:pt>
    <dgm:pt modelId="{0D79085A-F018-4901-8A98-03CCEDF766E2}" type="parTrans" cxnId="{511D4178-2363-456F-B8CF-CC9AA5E40BC8}">
      <dgm:prSet/>
      <dgm:spPr/>
      <dgm:t>
        <a:bodyPr/>
        <a:lstStyle/>
        <a:p>
          <a:endParaRPr lang="en-GB"/>
        </a:p>
      </dgm:t>
    </dgm:pt>
    <dgm:pt modelId="{E29A0EF6-AAB7-4566-BA89-605B6B27561F}" type="sibTrans" cxnId="{511D4178-2363-456F-B8CF-CC9AA5E40BC8}">
      <dgm:prSet/>
      <dgm:spPr/>
      <dgm:t>
        <a:bodyPr/>
        <a:lstStyle/>
        <a:p>
          <a:endParaRPr lang="en-GB"/>
        </a:p>
      </dgm:t>
    </dgm:pt>
    <dgm:pt modelId="{2FE9A00B-C818-492E-BC66-0BB1A691BCCF}">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A compressor must run continuously to maintain operating pressure, even if actuation is not required</a:t>
          </a:r>
        </a:p>
      </dgm:t>
    </dgm:pt>
    <dgm:pt modelId="{6052FC82-388B-49ED-98B3-B36D6AB25C8B}" type="parTrans" cxnId="{211B0650-E34E-4403-ACB8-7E52E513B766}">
      <dgm:prSet/>
      <dgm:spPr/>
      <dgm:t>
        <a:bodyPr/>
        <a:lstStyle/>
        <a:p>
          <a:endParaRPr lang="en-GB"/>
        </a:p>
      </dgm:t>
    </dgm:pt>
    <dgm:pt modelId="{199F669E-E984-4EB1-9246-262E1A164C5C}" type="sibTrans" cxnId="{211B0650-E34E-4403-ACB8-7E52E513B766}">
      <dgm:prSet/>
      <dgm:spPr/>
      <dgm:t>
        <a:bodyPr/>
        <a:lstStyle/>
        <a:p>
          <a:endParaRPr lang="en-GB"/>
        </a:p>
      </dgm:t>
    </dgm:pt>
    <dgm:pt modelId="{FC0B1267-2715-46F2-BACE-3072285322C3}">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Economically feasible due to low upfront cost</a:t>
          </a:r>
        </a:p>
      </dgm:t>
    </dgm:pt>
    <dgm:pt modelId="{81E5F34C-33E0-43ED-8541-358310C98288}" type="parTrans" cxnId="{5DECB111-3A2F-4FD3-8A43-E20D9923BFA7}">
      <dgm:prSet/>
      <dgm:spPr/>
      <dgm:t>
        <a:bodyPr/>
        <a:lstStyle/>
        <a:p>
          <a:endParaRPr lang="en-GB"/>
        </a:p>
      </dgm:t>
    </dgm:pt>
    <dgm:pt modelId="{B34EBA19-CBF8-498C-A673-7E275AE867E5}" type="sibTrans" cxnId="{5DECB111-3A2F-4FD3-8A43-E20D9923BFA7}">
      <dgm:prSet/>
      <dgm:spPr/>
      <dgm:t>
        <a:bodyPr/>
        <a:lstStyle/>
        <a:p>
          <a:endParaRPr lang="en-GB"/>
        </a:p>
      </dgm:t>
    </dgm:pt>
    <dgm:pt modelId="{6D45A7A9-AA53-4CB8-AC8E-3F71F0B08BF4}">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Simple designs reduce complex failure and downtime</a:t>
          </a:r>
        </a:p>
      </dgm:t>
    </dgm:pt>
    <dgm:pt modelId="{DC7D803F-3A2A-489A-9F88-22B3596D45C4}" type="parTrans" cxnId="{298E0FAA-5B41-4264-8B8C-CF652F8CDCE9}">
      <dgm:prSet/>
      <dgm:spPr/>
      <dgm:t>
        <a:bodyPr/>
        <a:lstStyle/>
        <a:p>
          <a:endParaRPr lang="en-GB"/>
        </a:p>
      </dgm:t>
    </dgm:pt>
    <dgm:pt modelId="{70ED0DD3-8AD1-47CE-AFC1-B08F1442859F}" type="sibTrans" cxnId="{298E0FAA-5B41-4264-8B8C-CF652F8CDCE9}">
      <dgm:prSet/>
      <dgm:spPr/>
      <dgm:t>
        <a:bodyPr/>
        <a:lstStyle/>
        <a:p>
          <a:endParaRPr lang="en-GB"/>
        </a:p>
      </dgm:t>
    </dgm:pt>
    <dgm:pt modelId="{EFCDF0DB-46A8-4136-A21E-F6B57DB45E25}">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Meet explosion protection requirements due to no magnetic interference from motors</a:t>
          </a:r>
        </a:p>
      </dgm:t>
    </dgm:pt>
    <dgm:pt modelId="{C73D077D-7E8B-4364-A901-C8F286768946}" type="parTrans" cxnId="{17919D6D-2B4B-4B57-BECF-F3137A2297F6}">
      <dgm:prSet/>
      <dgm:spPr/>
      <dgm:t>
        <a:bodyPr/>
        <a:lstStyle/>
        <a:p>
          <a:endParaRPr lang="en-GB"/>
        </a:p>
      </dgm:t>
    </dgm:pt>
    <dgm:pt modelId="{7653AE98-8AE2-4D21-913F-764C592E43B0}" type="sibTrans" cxnId="{17919D6D-2B4B-4B57-BECF-F3137A2297F6}">
      <dgm:prSet/>
      <dgm:spPr/>
      <dgm:t>
        <a:bodyPr/>
        <a:lstStyle/>
        <a:p>
          <a:endParaRPr lang="en-GB"/>
        </a:p>
      </dgm:t>
    </dgm:pt>
    <dgm:pt modelId="{ABC30EFA-BF18-49CD-93F0-E4807E718939}">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Operation in extreme temperatures of -40 to +250 Celsius</a:t>
          </a:r>
        </a:p>
      </dgm:t>
    </dgm:pt>
    <dgm:pt modelId="{4F5BDC4A-34A1-4818-9CB7-AE569B631378}" type="parTrans" cxnId="{568B9EB9-C226-410D-B04B-1D176C2F94EE}">
      <dgm:prSet/>
      <dgm:spPr/>
      <dgm:t>
        <a:bodyPr/>
        <a:lstStyle/>
        <a:p>
          <a:endParaRPr lang="en-GB"/>
        </a:p>
      </dgm:t>
    </dgm:pt>
    <dgm:pt modelId="{61B810ED-DCCB-4B06-B43A-B4BEAD595F2D}" type="sibTrans" cxnId="{568B9EB9-C226-410D-B04B-1D176C2F94EE}">
      <dgm:prSet/>
      <dgm:spPr/>
      <dgm:t>
        <a:bodyPr/>
        <a:lstStyle/>
        <a:p>
          <a:endParaRPr lang="en-GB"/>
        </a:p>
      </dgm:t>
    </dgm:pt>
    <dgm:pt modelId="{8A944905-FED1-4D14-A16F-191D1D9EDE1B}">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Actuators must be sized specifically for the job, in order to be efficient which results in increased costs</a:t>
          </a:r>
        </a:p>
      </dgm:t>
    </dgm:pt>
    <dgm:pt modelId="{F06EC131-F98D-457E-B3EF-1240938DA5EC}" type="parTrans" cxnId="{5F4A0E09-9561-44FC-A4A8-8B7E24936B86}">
      <dgm:prSet/>
      <dgm:spPr/>
      <dgm:t>
        <a:bodyPr/>
        <a:lstStyle/>
        <a:p>
          <a:endParaRPr lang="en-GB"/>
        </a:p>
      </dgm:t>
    </dgm:pt>
    <dgm:pt modelId="{C2B06008-83AB-4000-88C4-556B5D8BE35C}" type="sibTrans" cxnId="{5F4A0E09-9561-44FC-A4A8-8B7E24936B86}">
      <dgm:prSet/>
      <dgm:spPr/>
      <dgm:t>
        <a:bodyPr/>
        <a:lstStyle/>
        <a:p>
          <a:endParaRPr lang="en-GB"/>
        </a:p>
      </dgm:t>
    </dgm:pt>
    <dgm:pt modelId="{82D3AB9E-4D43-4CEB-821B-0CDBEBDF7806}">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Air can sometimes be contaminated with oil or lubricant, leading to downtime and maintenance</a:t>
          </a:r>
        </a:p>
      </dgm:t>
    </dgm:pt>
    <dgm:pt modelId="{7F8D4FA2-762E-48BC-9432-7E586F616AD4}" type="parTrans" cxnId="{D60FE651-0647-4F6D-AE07-59EE792B07D6}">
      <dgm:prSet/>
      <dgm:spPr/>
      <dgm:t>
        <a:bodyPr/>
        <a:lstStyle/>
        <a:p>
          <a:endParaRPr lang="en-GB"/>
        </a:p>
      </dgm:t>
    </dgm:pt>
    <dgm:pt modelId="{C7D35D70-6693-486F-A296-C17BB25A7995}" type="sibTrans" cxnId="{D60FE651-0647-4F6D-AE07-59EE792B07D6}">
      <dgm:prSet/>
      <dgm:spPr/>
      <dgm:t>
        <a:bodyPr/>
        <a:lstStyle/>
        <a:p>
          <a:endParaRPr lang="en-GB"/>
        </a:p>
      </dgm:t>
    </dgm:pt>
    <dgm:pt modelId="{8779A266-D0B4-4660-BA07-FDE098D20ABD}">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As air is compressible, it limits pressure results in lower energy and mechanical force </a:t>
          </a:r>
        </a:p>
      </dgm:t>
    </dgm:pt>
    <dgm:pt modelId="{845B9E0F-0F32-48E7-8FBB-07D2D44F6C6C}" type="parTrans" cxnId="{186B2F87-33DB-4C9B-9D61-DAD28C742753}">
      <dgm:prSet/>
      <dgm:spPr/>
      <dgm:t>
        <a:bodyPr/>
        <a:lstStyle/>
        <a:p>
          <a:endParaRPr lang="en-GB"/>
        </a:p>
      </dgm:t>
    </dgm:pt>
    <dgm:pt modelId="{9292C6B9-E396-43CA-B46A-D8790E64B118}" type="sibTrans" cxnId="{186B2F87-33DB-4C9B-9D61-DAD28C742753}">
      <dgm:prSet/>
      <dgm:spPr/>
      <dgm:t>
        <a:bodyPr/>
        <a:lstStyle/>
        <a:p>
          <a:endParaRPr lang="en-GB"/>
        </a:p>
      </dgm:t>
    </dgm:pt>
    <dgm:pt modelId="{7496CE0D-C585-412C-829D-36AC86C8421C}" type="pres">
      <dgm:prSet presAssocID="{527C7B49-03D1-46D5-A5FC-314A480F678B}" presName="Name0" presStyleCnt="0">
        <dgm:presLayoutVars>
          <dgm:dir/>
          <dgm:animLvl val="lvl"/>
          <dgm:resizeHandles val="exact"/>
        </dgm:presLayoutVars>
      </dgm:prSet>
      <dgm:spPr/>
    </dgm:pt>
    <dgm:pt modelId="{97580D4D-3FBF-446E-A9EB-096828E15CAD}" type="pres">
      <dgm:prSet presAssocID="{E231C2B7-C544-406F-B69C-6CC42B1AEFB9}" presName="composite" presStyleCnt="0"/>
      <dgm:spPr/>
    </dgm:pt>
    <dgm:pt modelId="{92769C45-557B-4203-84A2-F29B37BA30DA}" type="pres">
      <dgm:prSet presAssocID="{E231C2B7-C544-406F-B69C-6CC42B1AEFB9}" presName="parTx" presStyleLbl="alignNode1" presStyleIdx="0" presStyleCnt="2">
        <dgm:presLayoutVars>
          <dgm:chMax val="0"/>
          <dgm:chPref val="0"/>
          <dgm:bulletEnabled val="1"/>
        </dgm:presLayoutVars>
      </dgm:prSet>
      <dgm:spPr/>
    </dgm:pt>
    <dgm:pt modelId="{B61A4F67-FA92-4A6C-9E09-8894AA8F22EE}" type="pres">
      <dgm:prSet presAssocID="{E231C2B7-C544-406F-B69C-6CC42B1AEFB9}" presName="desTx" presStyleLbl="alignAccFollowNode1" presStyleIdx="0" presStyleCnt="2">
        <dgm:presLayoutVars>
          <dgm:bulletEnabled val="1"/>
        </dgm:presLayoutVars>
      </dgm:prSet>
      <dgm:spPr/>
    </dgm:pt>
    <dgm:pt modelId="{A86A199F-8BA7-42D7-B99D-F47E88ECB93F}" type="pres">
      <dgm:prSet presAssocID="{0FB73E16-30BE-4F80-AF01-A8E1FC0BA938}" presName="space" presStyleCnt="0"/>
      <dgm:spPr/>
    </dgm:pt>
    <dgm:pt modelId="{4F2F7573-2E32-4CF7-BFB2-94A3CCE132A4}" type="pres">
      <dgm:prSet presAssocID="{6936FA5D-71CD-4A96-AB64-DF68DB54D740}" presName="composite" presStyleCnt="0"/>
      <dgm:spPr/>
    </dgm:pt>
    <dgm:pt modelId="{E89DAE15-A010-409D-B440-42C697EF996D}" type="pres">
      <dgm:prSet presAssocID="{6936FA5D-71CD-4A96-AB64-DF68DB54D740}" presName="parTx" presStyleLbl="alignNode1" presStyleIdx="1" presStyleCnt="2">
        <dgm:presLayoutVars>
          <dgm:chMax val="0"/>
          <dgm:chPref val="0"/>
          <dgm:bulletEnabled val="1"/>
        </dgm:presLayoutVars>
      </dgm:prSet>
      <dgm:spPr/>
    </dgm:pt>
    <dgm:pt modelId="{7F544AB5-9BE4-45AA-81C9-5763B300583E}" type="pres">
      <dgm:prSet presAssocID="{6936FA5D-71CD-4A96-AB64-DF68DB54D740}" presName="desTx" presStyleLbl="alignAccFollowNode1" presStyleIdx="1" presStyleCnt="2">
        <dgm:presLayoutVars>
          <dgm:bulletEnabled val="1"/>
        </dgm:presLayoutVars>
      </dgm:prSet>
      <dgm:spPr/>
    </dgm:pt>
  </dgm:ptLst>
  <dgm:cxnLst>
    <dgm:cxn modelId="{5F4A0E09-9561-44FC-A4A8-8B7E24936B86}" srcId="{6936FA5D-71CD-4A96-AB64-DF68DB54D740}" destId="{8A944905-FED1-4D14-A16F-191D1D9EDE1B}" srcOrd="1" destOrd="0" parTransId="{F06EC131-F98D-457E-B3EF-1240938DA5EC}" sibTransId="{C2B06008-83AB-4000-88C4-556B5D8BE35C}"/>
    <dgm:cxn modelId="{C0153010-5E1F-4186-8BCE-449210207369}" type="presOf" srcId="{FC0B1267-2715-46F2-BACE-3072285322C3}" destId="{B61A4F67-FA92-4A6C-9E09-8894AA8F22EE}" srcOrd="0" destOrd="1" presId="urn:microsoft.com/office/officeart/2005/8/layout/hList1"/>
    <dgm:cxn modelId="{5DECB111-3A2F-4FD3-8A43-E20D9923BFA7}" srcId="{E231C2B7-C544-406F-B69C-6CC42B1AEFB9}" destId="{FC0B1267-2715-46F2-BACE-3072285322C3}" srcOrd="1" destOrd="0" parTransId="{81E5F34C-33E0-43ED-8541-358310C98288}" sibTransId="{B34EBA19-CBF8-498C-A673-7E275AE867E5}"/>
    <dgm:cxn modelId="{389AD51E-D31F-46B2-ADCC-4D03355E8116}" srcId="{527C7B49-03D1-46D5-A5FC-314A480F678B}" destId="{E231C2B7-C544-406F-B69C-6CC42B1AEFB9}" srcOrd="0" destOrd="0" parTransId="{60D7B719-2B10-499A-9FCF-082BFC48CC61}" sibTransId="{0FB73E16-30BE-4F80-AF01-A8E1FC0BA938}"/>
    <dgm:cxn modelId="{B68C5A27-D22A-40AD-93BF-6AE2859F43AF}" type="presOf" srcId="{6D45A7A9-AA53-4CB8-AC8E-3F71F0B08BF4}" destId="{B61A4F67-FA92-4A6C-9E09-8894AA8F22EE}" srcOrd="0" destOrd="2" presId="urn:microsoft.com/office/officeart/2005/8/layout/hList1"/>
    <dgm:cxn modelId="{FA43855C-7BCD-4671-9471-53E7A618B5BE}" type="presOf" srcId="{527C7B49-03D1-46D5-A5FC-314A480F678B}" destId="{7496CE0D-C585-412C-829D-36AC86C8421C}" srcOrd="0" destOrd="0" presId="urn:microsoft.com/office/officeart/2005/8/layout/hList1"/>
    <dgm:cxn modelId="{41BFEE64-8518-4242-88EC-EC764154CDE9}" srcId="{E231C2B7-C544-406F-B69C-6CC42B1AEFB9}" destId="{222684CA-C950-44B1-B4D7-EEF11E7BFDFC}" srcOrd="0" destOrd="0" parTransId="{F5239880-837F-4266-806C-6E245D5BE307}" sibTransId="{57D71013-CFB1-4442-AF3C-3D4AA37F4205}"/>
    <dgm:cxn modelId="{17919D6D-2B4B-4B57-BECF-F3137A2297F6}" srcId="{E231C2B7-C544-406F-B69C-6CC42B1AEFB9}" destId="{EFCDF0DB-46A8-4136-A21E-F6B57DB45E25}" srcOrd="3" destOrd="0" parTransId="{C73D077D-7E8B-4364-A901-C8F286768946}" sibTransId="{7653AE98-8AE2-4D21-913F-764C592E43B0}"/>
    <dgm:cxn modelId="{C0FF116F-C7D5-4AE5-BC45-40044DFEFC7B}" type="presOf" srcId="{ABC30EFA-BF18-49CD-93F0-E4807E718939}" destId="{B61A4F67-FA92-4A6C-9E09-8894AA8F22EE}" srcOrd="0" destOrd="4" presId="urn:microsoft.com/office/officeart/2005/8/layout/hList1"/>
    <dgm:cxn modelId="{211B0650-E34E-4403-ACB8-7E52E513B766}" srcId="{6936FA5D-71CD-4A96-AB64-DF68DB54D740}" destId="{2FE9A00B-C818-492E-BC66-0BB1A691BCCF}" srcOrd="0" destOrd="0" parTransId="{6052FC82-388B-49ED-98B3-B36D6AB25C8B}" sibTransId="{199F669E-E984-4EB1-9246-262E1A164C5C}"/>
    <dgm:cxn modelId="{D60FE651-0647-4F6D-AE07-59EE792B07D6}" srcId="{6936FA5D-71CD-4A96-AB64-DF68DB54D740}" destId="{82D3AB9E-4D43-4CEB-821B-0CDBEBDF7806}" srcOrd="2" destOrd="0" parTransId="{7F8D4FA2-762E-48BC-9432-7E586F616AD4}" sibTransId="{C7D35D70-6693-486F-A296-C17BB25A7995}"/>
    <dgm:cxn modelId="{2091D172-7ACA-4988-9B59-BDBBD0BED36C}" type="presOf" srcId="{6936FA5D-71CD-4A96-AB64-DF68DB54D740}" destId="{E89DAE15-A010-409D-B440-42C697EF996D}" srcOrd="0" destOrd="0" presId="urn:microsoft.com/office/officeart/2005/8/layout/hList1"/>
    <dgm:cxn modelId="{511D4178-2363-456F-B8CF-CC9AA5E40BC8}" srcId="{527C7B49-03D1-46D5-A5FC-314A480F678B}" destId="{6936FA5D-71CD-4A96-AB64-DF68DB54D740}" srcOrd="1" destOrd="0" parTransId="{0D79085A-F018-4901-8A98-03CCEDF766E2}" sibTransId="{E29A0EF6-AAB7-4566-BA89-605B6B27561F}"/>
    <dgm:cxn modelId="{186B2F87-33DB-4C9B-9D61-DAD28C742753}" srcId="{6936FA5D-71CD-4A96-AB64-DF68DB54D740}" destId="{8779A266-D0B4-4660-BA07-FDE098D20ABD}" srcOrd="3" destOrd="0" parTransId="{845B9E0F-0F32-48E7-8FBB-07D2D44F6C6C}" sibTransId="{9292C6B9-E396-43CA-B46A-D8790E64B118}"/>
    <dgm:cxn modelId="{90AE7798-408A-498A-948D-A58390664DBA}" type="presOf" srcId="{222684CA-C950-44B1-B4D7-EEF11E7BFDFC}" destId="{B61A4F67-FA92-4A6C-9E09-8894AA8F22EE}" srcOrd="0" destOrd="0" presId="urn:microsoft.com/office/officeart/2005/8/layout/hList1"/>
    <dgm:cxn modelId="{3B12559C-9297-4AED-8CF5-3F78907DFABB}" type="presOf" srcId="{E231C2B7-C544-406F-B69C-6CC42B1AEFB9}" destId="{92769C45-557B-4203-84A2-F29B37BA30DA}" srcOrd="0" destOrd="0" presId="urn:microsoft.com/office/officeart/2005/8/layout/hList1"/>
    <dgm:cxn modelId="{298E0FAA-5B41-4264-8B8C-CF652F8CDCE9}" srcId="{E231C2B7-C544-406F-B69C-6CC42B1AEFB9}" destId="{6D45A7A9-AA53-4CB8-AC8E-3F71F0B08BF4}" srcOrd="2" destOrd="0" parTransId="{DC7D803F-3A2A-489A-9F88-22B3596D45C4}" sibTransId="{70ED0DD3-8AD1-47CE-AFC1-B08F1442859F}"/>
    <dgm:cxn modelId="{4E28D6AF-B5D1-48FD-8802-E44262EC9907}" type="presOf" srcId="{8A944905-FED1-4D14-A16F-191D1D9EDE1B}" destId="{7F544AB5-9BE4-45AA-81C9-5763B300583E}" srcOrd="0" destOrd="1" presId="urn:microsoft.com/office/officeart/2005/8/layout/hList1"/>
    <dgm:cxn modelId="{568B9EB9-C226-410D-B04B-1D176C2F94EE}" srcId="{E231C2B7-C544-406F-B69C-6CC42B1AEFB9}" destId="{ABC30EFA-BF18-49CD-93F0-E4807E718939}" srcOrd="4" destOrd="0" parTransId="{4F5BDC4A-34A1-4818-9CB7-AE569B631378}" sibTransId="{61B810ED-DCCB-4B06-B43A-B4BEAD595F2D}"/>
    <dgm:cxn modelId="{FEC530D8-3C2D-4E3B-84DC-D2101E5E8676}" type="presOf" srcId="{82D3AB9E-4D43-4CEB-821B-0CDBEBDF7806}" destId="{7F544AB5-9BE4-45AA-81C9-5763B300583E}" srcOrd="0" destOrd="2" presId="urn:microsoft.com/office/officeart/2005/8/layout/hList1"/>
    <dgm:cxn modelId="{2E714AE0-094D-482E-8F58-C73DC8A49E3A}" type="presOf" srcId="{8779A266-D0B4-4660-BA07-FDE098D20ABD}" destId="{7F544AB5-9BE4-45AA-81C9-5763B300583E}" srcOrd="0" destOrd="3" presId="urn:microsoft.com/office/officeart/2005/8/layout/hList1"/>
    <dgm:cxn modelId="{DB04E8E4-CCC3-4382-B4AE-91AC2B896940}" type="presOf" srcId="{EFCDF0DB-46A8-4136-A21E-F6B57DB45E25}" destId="{B61A4F67-FA92-4A6C-9E09-8894AA8F22EE}" srcOrd="0" destOrd="3" presId="urn:microsoft.com/office/officeart/2005/8/layout/hList1"/>
    <dgm:cxn modelId="{3312C6E5-C517-445D-9986-EED4C5EB50BE}" type="presOf" srcId="{2FE9A00B-C818-492E-BC66-0BB1A691BCCF}" destId="{7F544AB5-9BE4-45AA-81C9-5763B300583E}" srcOrd="0" destOrd="0" presId="urn:microsoft.com/office/officeart/2005/8/layout/hList1"/>
    <dgm:cxn modelId="{57A6E3C9-6910-4AAF-8E01-51B18E5E9A53}" type="presParOf" srcId="{7496CE0D-C585-412C-829D-36AC86C8421C}" destId="{97580D4D-3FBF-446E-A9EB-096828E15CAD}" srcOrd="0" destOrd="0" presId="urn:microsoft.com/office/officeart/2005/8/layout/hList1"/>
    <dgm:cxn modelId="{E4F051B8-4992-40AF-BD8A-527B24839E19}" type="presParOf" srcId="{97580D4D-3FBF-446E-A9EB-096828E15CAD}" destId="{92769C45-557B-4203-84A2-F29B37BA30DA}" srcOrd="0" destOrd="0" presId="urn:microsoft.com/office/officeart/2005/8/layout/hList1"/>
    <dgm:cxn modelId="{2EA30D22-DEFA-471F-A060-9C5165E34792}" type="presParOf" srcId="{97580D4D-3FBF-446E-A9EB-096828E15CAD}" destId="{B61A4F67-FA92-4A6C-9E09-8894AA8F22EE}" srcOrd="1" destOrd="0" presId="urn:microsoft.com/office/officeart/2005/8/layout/hList1"/>
    <dgm:cxn modelId="{78019135-98FB-43C8-8504-29CA8DDF9FA4}" type="presParOf" srcId="{7496CE0D-C585-412C-829D-36AC86C8421C}" destId="{A86A199F-8BA7-42D7-B99D-F47E88ECB93F}" srcOrd="1" destOrd="0" presId="urn:microsoft.com/office/officeart/2005/8/layout/hList1"/>
    <dgm:cxn modelId="{740D03F9-3DD7-416B-AE9E-EC1EB9CE8878}" type="presParOf" srcId="{7496CE0D-C585-412C-829D-36AC86C8421C}" destId="{4F2F7573-2E32-4CF7-BFB2-94A3CCE132A4}" srcOrd="2" destOrd="0" presId="urn:microsoft.com/office/officeart/2005/8/layout/hList1"/>
    <dgm:cxn modelId="{76714A02-5437-4093-92D5-D734F2265FB7}" type="presParOf" srcId="{4F2F7573-2E32-4CF7-BFB2-94A3CCE132A4}" destId="{E89DAE15-A010-409D-B440-42C697EF996D}" srcOrd="0" destOrd="0" presId="urn:microsoft.com/office/officeart/2005/8/layout/hList1"/>
    <dgm:cxn modelId="{7ABFEBA6-0E10-49E5-8CD6-5A1861D2215C}" type="presParOf" srcId="{4F2F7573-2E32-4CF7-BFB2-94A3CCE132A4}" destId="{7F544AB5-9BE4-45AA-81C9-5763B300583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527C7B49-03D1-46D5-A5FC-314A480F678B}" type="doc">
      <dgm:prSet loTypeId="urn:microsoft.com/office/officeart/2005/8/layout/hList1" loCatId="list" qsTypeId="urn:microsoft.com/office/officeart/2005/8/quickstyle/simple1" qsCatId="simple" csTypeId="urn:microsoft.com/office/officeart/2005/8/colors/accent1_2" csCatId="accent1" phldr="1"/>
      <dgm:spPr/>
      <dgm:t>
        <a:bodyPr/>
        <a:lstStyle/>
        <a:p>
          <a:endParaRPr lang="en-GB"/>
        </a:p>
      </dgm:t>
    </dgm:pt>
    <dgm:pt modelId="{E231C2B7-C544-406F-B69C-6CC42B1AEFB9}">
      <dgm:prSet phldrT="[Text]" custT="1"/>
      <dgm:spPr>
        <a:solidFill>
          <a:schemeClr val="bg1">
            <a:lumMod val="50000"/>
          </a:schemeClr>
        </a:solidFill>
        <a:ln>
          <a:solidFill>
            <a:schemeClr val="bg1">
              <a:lumMod val="50000"/>
            </a:schemeClr>
          </a:solidFill>
        </a:ln>
      </dgm:spPr>
      <dgm:t>
        <a:bodyPr/>
        <a:lstStyle/>
        <a:p>
          <a:r>
            <a:rPr lang="en-GB" sz="3600" b="1" dirty="0">
              <a:latin typeface="Calibri Light" panose="020F0302020204030204" pitchFamily="34" charset="0"/>
              <a:cs typeface="Calibri Light" panose="020F0302020204030204" pitchFamily="34" charset="0"/>
            </a:rPr>
            <a:t>Advantages</a:t>
          </a:r>
        </a:p>
      </dgm:t>
    </dgm:pt>
    <dgm:pt modelId="{60D7B719-2B10-499A-9FCF-082BFC48CC61}" type="parTrans" cxnId="{389AD51E-D31F-46B2-ADCC-4D03355E8116}">
      <dgm:prSet/>
      <dgm:spPr/>
      <dgm:t>
        <a:bodyPr/>
        <a:lstStyle/>
        <a:p>
          <a:endParaRPr lang="en-GB"/>
        </a:p>
      </dgm:t>
    </dgm:pt>
    <dgm:pt modelId="{0FB73E16-30BE-4F80-AF01-A8E1FC0BA938}" type="sibTrans" cxnId="{389AD51E-D31F-46B2-ADCC-4D03355E8116}">
      <dgm:prSet/>
      <dgm:spPr/>
      <dgm:t>
        <a:bodyPr/>
        <a:lstStyle/>
        <a:p>
          <a:endParaRPr lang="en-GB"/>
        </a:p>
      </dgm:t>
    </dgm:pt>
    <dgm:pt modelId="{222684CA-C950-44B1-B4D7-EEF11E7BFDFC}">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High horsepower-to-weight ratio, making them extremely forceful and able to produce high amount of power</a:t>
          </a:r>
        </a:p>
      </dgm:t>
    </dgm:pt>
    <dgm:pt modelId="{F5239880-837F-4266-806C-6E245D5BE307}" type="parTrans" cxnId="{41BFEE64-8518-4242-88EC-EC764154CDE9}">
      <dgm:prSet/>
      <dgm:spPr/>
      <dgm:t>
        <a:bodyPr/>
        <a:lstStyle/>
        <a:p>
          <a:endParaRPr lang="en-GB"/>
        </a:p>
      </dgm:t>
    </dgm:pt>
    <dgm:pt modelId="{57D71013-CFB1-4442-AF3C-3D4AA37F4205}" type="sibTrans" cxnId="{41BFEE64-8518-4242-88EC-EC764154CDE9}">
      <dgm:prSet/>
      <dgm:spPr/>
      <dgm:t>
        <a:bodyPr/>
        <a:lstStyle/>
        <a:p>
          <a:endParaRPr lang="en-GB"/>
        </a:p>
      </dgm:t>
    </dgm:pt>
    <dgm:pt modelId="{6936FA5D-71CD-4A96-AB64-DF68DB54D740}">
      <dgm:prSet phldrT="[Text]" custT="1"/>
      <dgm:spPr>
        <a:solidFill>
          <a:schemeClr val="bg1">
            <a:lumMod val="50000"/>
          </a:schemeClr>
        </a:solidFill>
        <a:ln>
          <a:solidFill>
            <a:schemeClr val="bg1">
              <a:lumMod val="50000"/>
            </a:schemeClr>
          </a:solidFill>
        </a:ln>
      </dgm:spPr>
      <dgm:t>
        <a:bodyPr/>
        <a:lstStyle/>
        <a:p>
          <a:r>
            <a:rPr lang="en-GB" sz="3600" b="1" dirty="0">
              <a:latin typeface="Calibri Light" panose="020F0302020204030204" pitchFamily="34" charset="0"/>
              <a:cs typeface="Calibri Light" panose="020F0302020204030204" pitchFamily="34" charset="0"/>
            </a:rPr>
            <a:t>Disadvantages</a:t>
          </a:r>
          <a:endParaRPr lang="en-GB" sz="3200" b="1" dirty="0">
            <a:latin typeface="Calibri Light" panose="020F0302020204030204" pitchFamily="34" charset="0"/>
            <a:cs typeface="Calibri Light" panose="020F0302020204030204" pitchFamily="34" charset="0"/>
          </a:endParaRPr>
        </a:p>
      </dgm:t>
    </dgm:pt>
    <dgm:pt modelId="{0D79085A-F018-4901-8A98-03CCEDF766E2}" type="parTrans" cxnId="{511D4178-2363-456F-B8CF-CC9AA5E40BC8}">
      <dgm:prSet/>
      <dgm:spPr/>
      <dgm:t>
        <a:bodyPr/>
        <a:lstStyle/>
        <a:p>
          <a:endParaRPr lang="en-GB"/>
        </a:p>
      </dgm:t>
    </dgm:pt>
    <dgm:pt modelId="{E29A0EF6-AAB7-4566-BA89-605B6B27561F}" type="sibTrans" cxnId="{511D4178-2363-456F-B8CF-CC9AA5E40BC8}">
      <dgm:prSet/>
      <dgm:spPr/>
      <dgm:t>
        <a:bodyPr/>
        <a:lstStyle/>
        <a:p>
          <a:endParaRPr lang="en-GB"/>
        </a:p>
      </dgm:t>
    </dgm:pt>
    <dgm:pt modelId="{2FE9A00B-C818-492E-BC66-0BB1A691BCCF}">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As most hydraulic actuators are large and powerful, they require substantial initial investment which is usually paid back over time</a:t>
          </a:r>
        </a:p>
      </dgm:t>
    </dgm:pt>
    <dgm:pt modelId="{6052FC82-388B-49ED-98B3-B36D6AB25C8B}" type="parTrans" cxnId="{211B0650-E34E-4403-ACB8-7E52E513B766}">
      <dgm:prSet/>
      <dgm:spPr/>
      <dgm:t>
        <a:bodyPr/>
        <a:lstStyle/>
        <a:p>
          <a:endParaRPr lang="en-GB"/>
        </a:p>
      </dgm:t>
    </dgm:pt>
    <dgm:pt modelId="{199F669E-E984-4EB1-9246-262E1A164C5C}" type="sibTrans" cxnId="{211B0650-E34E-4403-ACB8-7E52E513B766}">
      <dgm:prSet/>
      <dgm:spPr/>
      <dgm:t>
        <a:bodyPr/>
        <a:lstStyle/>
        <a:p>
          <a:endParaRPr lang="en-GB"/>
        </a:p>
      </dgm:t>
    </dgm:pt>
    <dgm:pt modelId="{D3893004-9846-4F97-A24E-4F18EC2B7A88}">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Very reliable systems that are easy to contain and control</a:t>
          </a:r>
        </a:p>
      </dgm:t>
    </dgm:pt>
    <dgm:pt modelId="{AAA434AA-01E8-4FC3-9E2E-B0DF60CD27B4}" type="parTrans" cxnId="{7AC636A3-B411-4F1B-B867-868A2E4D15FB}">
      <dgm:prSet/>
      <dgm:spPr/>
    </dgm:pt>
    <dgm:pt modelId="{0DD25136-6A32-4C6D-B5CD-1B23A7676ADB}" type="sibTrans" cxnId="{7AC636A3-B411-4F1B-B867-868A2E4D15FB}">
      <dgm:prSet/>
      <dgm:spPr/>
    </dgm:pt>
    <dgm:pt modelId="{225D7A33-9DE9-47EC-A602-67E364699287}">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Easy to build manual overrides and allow operators to take control if safety is at risk</a:t>
          </a:r>
        </a:p>
      </dgm:t>
    </dgm:pt>
    <dgm:pt modelId="{B9C9ACB7-5D5B-41E3-89DE-E9CE5E5A8079}" type="parTrans" cxnId="{7CEE372B-B688-4725-8E22-E8A3E411EF7C}">
      <dgm:prSet/>
      <dgm:spPr/>
    </dgm:pt>
    <dgm:pt modelId="{ABB99785-BB0C-4A56-AB6C-0A06A45E1DA6}" type="sibTrans" cxnId="{7CEE372B-B688-4725-8E22-E8A3E411EF7C}">
      <dgm:prSet/>
      <dgm:spPr/>
    </dgm:pt>
    <dgm:pt modelId="{8588A5E3-A8C3-4159-88D8-9BCF8FF2484A}">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Self-contained and portable without needing complicated support</a:t>
          </a:r>
        </a:p>
      </dgm:t>
    </dgm:pt>
    <dgm:pt modelId="{A0111693-C51F-401A-8A03-EEEB9E8A6F08}" type="parTrans" cxnId="{ECEF27A9-27E3-4E4F-84E1-43155C1DD747}">
      <dgm:prSet/>
      <dgm:spPr/>
    </dgm:pt>
    <dgm:pt modelId="{0D25A0DE-66C7-4AE1-8E5D-1E51E450ED1D}" type="sibTrans" cxnId="{ECEF27A9-27E3-4E4F-84E1-43155C1DD747}">
      <dgm:prSet/>
      <dgm:spPr/>
    </dgm:pt>
    <dgm:pt modelId="{35510AE0-3224-4332-AC77-2304E9B0F652}">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Very good at holding force and torque constant without extra fluid supplied from the pump, due to the fluids incompressibility </a:t>
          </a:r>
        </a:p>
      </dgm:t>
    </dgm:pt>
    <dgm:pt modelId="{B5DA2A76-AE57-4EF7-973E-CA40EB3DB836}" type="parTrans" cxnId="{C66E8419-B772-4FD5-94B1-E7721CEAB66F}">
      <dgm:prSet/>
      <dgm:spPr/>
    </dgm:pt>
    <dgm:pt modelId="{1D0A8EAA-3E24-47F7-8B43-C442ED741FEF}" type="sibTrans" cxnId="{C66E8419-B772-4FD5-94B1-E7721CEAB66F}">
      <dgm:prSet/>
      <dgm:spPr/>
    </dgm:pt>
    <dgm:pt modelId="{895FF43D-CF88-4002-9137-22135FBF1BB4}">
      <dgm:prSet phldrT="[Text]" custT="1"/>
      <dgm:spPr>
        <a:solidFill>
          <a:schemeClr val="bg1">
            <a:lumMod val="95000"/>
            <a:alpha val="90000"/>
          </a:schemeClr>
        </a:solidFill>
        <a:ln>
          <a:solidFill>
            <a:schemeClr val="bg1">
              <a:lumMod val="95000"/>
              <a:alpha val="90000"/>
            </a:schemeClr>
          </a:solidFill>
        </a:ln>
      </dgm:spPr>
      <dgm:t>
        <a:bodyPr/>
        <a:lstStyle/>
        <a:p>
          <a:endParaRPr lang="en-GB" sz="1800" dirty="0">
            <a:latin typeface="Calibri Light" panose="020F0302020204030204" pitchFamily="34" charset="0"/>
            <a:cs typeface="Calibri Light" panose="020F0302020204030204" pitchFamily="34" charset="0"/>
          </a:endParaRPr>
        </a:p>
      </dgm:t>
    </dgm:pt>
    <dgm:pt modelId="{7F4A5166-7515-44C2-835E-874A191FB92E}" type="parTrans" cxnId="{30262989-7CFB-43FD-87A8-822B32391341}">
      <dgm:prSet/>
      <dgm:spPr/>
    </dgm:pt>
    <dgm:pt modelId="{96FDEBB2-75A9-45A0-93AD-C8DD5D23FCE6}" type="sibTrans" cxnId="{30262989-7CFB-43FD-87A8-822B32391341}">
      <dgm:prSet/>
      <dgm:spPr/>
    </dgm:pt>
    <dgm:pt modelId="{2322BA8B-DFB0-4BE7-8CFB-4F178DDBA5C6}">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Often requires more maintenance that other power sources</a:t>
          </a:r>
        </a:p>
      </dgm:t>
    </dgm:pt>
    <dgm:pt modelId="{1D225791-7F2A-4A5C-8663-ACFD5F78CD87}" type="parTrans" cxnId="{075CEF85-94CE-45D7-962F-A9FCE92BF1E1}">
      <dgm:prSet/>
      <dgm:spPr/>
    </dgm:pt>
    <dgm:pt modelId="{3C5CF44E-8484-49AF-B83E-25D6E6F43FFF}" type="sibTrans" cxnId="{075CEF85-94CE-45D7-962F-A9FCE92BF1E1}">
      <dgm:prSet/>
      <dgm:spPr/>
    </dgm:pt>
    <dgm:pt modelId="{B6D27F7E-EFAA-483A-B5BE-D1F3062639E1}">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Potential of leakage. Hydraulic oil can be difficult to clean and high maintenance is required to prevent leaks</a:t>
          </a:r>
        </a:p>
      </dgm:t>
    </dgm:pt>
    <dgm:pt modelId="{1BB80C38-1AA4-442B-8212-69B6D1CA5A78}" type="parTrans" cxnId="{767C7CA5-BFD5-4C85-8226-2266E6471ABC}">
      <dgm:prSet/>
      <dgm:spPr/>
    </dgm:pt>
    <dgm:pt modelId="{17863930-FCDE-4A54-A604-078C08FD0B8C}" type="sibTrans" cxnId="{767C7CA5-BFD5-4C85-8226-2266E6471ABC}">
      <dgm:prSet/>
      <dgm:spPr/>
    </dgm:pt>
    <dgm:pt modelId="{C0A15ED0-BE3E-49B0-AB1F-305C952F7B48}">
      <dgm:prSet phldrT="[Text]" custT="1"/>
      <dgm:spPr>
        <a:solidFill>
          <a:schemeClr val="bg1">
            <a:lumMod val="95000"/>
            <a:alpha val="90000"/>
          </a:schemeClr>
        </a:solidFill>
        <a:ln>
          <a:solidFill>
            <a:schemeClr val="bg1">
              <a:lumMod val="95000"/>
              <a:alpha val="90000"/>
            </a:schemeClr>
          </a:solidFill>
        </a:ln>
      </dgm:spPr>
      <dgm:t>
        <a:bodyPr/>
        <a:lstStyle/>
        <a:p>
          <a:r>
            <a:rPr lang="en-GB" sz="1800" dirty="0">
              <a:latin typeface="Calibri Light" panose="020F0302020204030204" pitchFamily="34" charset="0"/>
              <a:cs typeface="Calibri Light" panose="020F0302020204030204" pitchFamily="34" charset="0"/>
            </a:rPr>
            <a:t>Sensitive to pollution of hydraulic fluid, which could affect performance</a:t>
          </a:r>
        </a:p>
      </dgm:t>
    </dgm:pt>
    <dgm:pt modelId="{122FE02E-CC99-4527-B363-031509C85D25}" type="parTrans" cxnId="{AE624326-0693-439C-BC33-4814C1F1B41C}">
      <dgm:prSet/>
      <dgm:spPr/>
    </dgm:pt>
    <dgm:pt modelId="{2842BC81-9EC4-4C56-9408-B1FDA8BF8014}" type="sibTrans" cxnId="{AE624326-0693-439C-BC33-4814C1F1B41C}">
      <dgm:prSet/>
      <dgm:spPr/>
    </dgm:pt>
    <dgm:pt modelId="{7496CE0D-C585-412C-829D-36AC86C8421C}" type="pres">
      <dgm:prSet presAssocID="{527C7B49-03D1-46D5-A5FC-314A480F678B}" presName="Name0" presStyleCnt="0">
        <dgm:presLayoutVars>
          <dgm:dir/>
          <dgm:animLvl val="lvl"/>
          <dgm:resizeHandles val="exact"/>
        </dgm:presLayoutVars>
      </dgm:prSet>
      <dgm:spPr/>
    </dgm:pt>
    <dgm:pt modelId="{97580D4D-3FBF-446E-A9EB-096828E15CAD}" type="pres">
      <dgm:prSet presAssocID="{E231C2B7-C544-406F-B69C-6CC42B1AEFB9}" presName="composite" presStyleCnt="0"/>
      <dgm:spPr/>
    </dgm:pt>
    <dgm:pt modelId="{92769C45-557B-4203-84A2-F29B37BA30DA}" type="pres">
      <dgm:prSet presAssocID="{E231C2B7-C544-406F-B69C-6CC42B1AEFB9}" presName="parTx" presStyleLbl="alignNode1" presStyleIdx="0" presStyleCnt="2">
        <dgm:presLayoutVars>
          <dgm:chMax val="0"/>
          <dgm:chPref val="0"/>
          <dgm:bulletEnabled val="1"/>
        </dgm:presLayoutVars>
      </dgm:prSet>
      <dgm:spPr/>
    </dgm:pt>
    <dgm:pt modelId="{B61A4F67-FA92-4A6C-9E09-8894AA8F22EE}" type="pres">
      <dgm:prSet presAssocID="{E231C2B7-C544-406F-B69C-6CC42B1AEFB9}" presName="desTx" presStyleLbl="alignAccFollowNode1" presStyleIdx="0" presStyleCnt="2">
        <dgm:presLayoutVars>
          <dgm:bulletEnabled val="1"/>
        </dgm:presLayoutVars>
      </dgm:prSet>
      <dgm:spPr/>
    </dgm:pt>
    <dgm:pt modelId="{A86A199F-8BA7-42D7-B99D-F47E88ECB93F}" type="pres">
      <dgm:prSet presAssocID="{0FB73E16-30BE-4F80-AF01-A8E1FC0BA938}" presName="space" presStyleCnt="0"/>
      <dgm:spPr/>
    </dgm:pt>
    <dgm:pt modelId="{4F2F7573-2E32-4CF7-BFB2-94A3CCE132A4}" type="pres">
      <dgm:prSet presAssocID="{6936FA5D-71CD-4A96-AB64-DF68DB54D740}" presName="composite" presStyleCnt="0"/>
      <dgm:spPr/>
    </dgm:pt>
    <dgm:pt modelId="{E89DAE15-A010-409D-B440-42C697EF996D}" type="pres">
      <dgm:prSet presAssocID="{6936FA5D-71CD-4A96-AB64-DF68DB54D740}" presName="parTx" presStyleLbl="alignNode1" presStyleIdx="1" presStyleCnt="2">
        <dgm:presLayoutVars>
          <dgm:chMax val="0"/>
          <dgm:chPref val="0"/>
          <dgm:bulletEnabled val="1"/>
        </dgm:presLayoutVars>
      </dgm:prSet>
      <dgm:spPr/>
    </dgm:pt>
    <dgm:pt modelId="{7F544AB5-9BE4-45AA-81C9-5763B300583E}" type="pres">
      <dgm:prSet presAssocID="{6936FA5D-71CD-4A96-AB64-DF68DB54D740}" presName="desTx" presStyleLbl="alignAccFollowNode1" presStyleIdx="1" presStyleCnt="2">
        <dgm:presLayoutVars>
          <dgm:bulletEnabled val="1"/>
        </dgm:presLayoutVars>
      </dgm:prSet>
      <dgm:spPr/>
    </dgm:pt>
  </dgm:ptLst>
  <dgm:cxnLst>
    <dgm:cxn modelId="{C66E8419-B772-4FD5-94B1-E7721CEAB66F}" srcId="{E231C2B7-C544-406F-B69C-6CC42B1AEFB9}" destId="{35510AE0-3224-4332-AC77-2304E9B0F652}" srcOrd="4" destOrd="0" parTransId="{B5DA2A76-AE57-4EF7-973E-CA40EB3DB836}" sibTransId="{1D0A8EAA-3E24-47F7-8B43-C442ED741FEF}"/>
    <dgm:cxn modelId="{389AD51E-D31F-46B2-ADCC-4D03355E8116}" srcId="{527C7B49-03D1-46D5-A5FC-314A480F678B}" destId="{E231C2B7-C544-406F-B69C-6CC42B1AEFB9}" srcOrd="0" destOrd="0" parTransId="{60D7B719-2B10-499A-9FCF-082BFC48CC61}" sibTransId="{0FB73E16-30BE-4F80-AF01-A8E1FC0BA938}"/>
    <dgm:cxn modelId="{AE624326-0693-439C-BC33-4814C1F1B41C}" srcId="{6936FA5D-71CD-4A96-AB64-DF68DB54D740}" destId="{C0A15ED0-BE3E-49B0-AB1F-305C952F7B48}" srcOrd="3" destOrd="0" parTransId="{122FE02E-CC99-4527-B363-031509C85D25}" sibTransId="{2842BC81-9EC4-4C56-9408-B1FDA8BF8014}"/>
    <dgm:cxn modelId="{7CEE372B-B688-4725-8E22-E8A3E411EF7C}" srcId="{E231C2B7-C544-406F-B69C-6CC42B1AEFB9}" destId="{225D7A33-9DE9-47EC-A602-67E364699287}" srcOrd="2" destOrd="0" parTransId="{B9C9ACB7-5D5B-41E3-89DE-E9CE5E5A8079}" sibTransId="{ABB99785-BB0C-4A56-AB6C-0A06A45E1DA6}"/>
    <dgm:cxn modelId="{E9D1D22D-D52C-41AA-AF8B-F0E7634265AE}" type="presOf" srcId="{B6D27F7E-EFAA-483A-B5BE-D1F3062639E1}" destId="{7F544AB5-9BE4-45AA-81C9-5763B300583E}" srcOrd="0" destOrd="2" presId="urn:microsoft.com/office/officeart/2005/8/layout/hList1"/>
    <dgm:cxn modelId="{A2C08D31-6A99-4A3B-B3D8-4D936FC722BE}" type="presOf" srcId="{D3893004-9846-4F97-A24E-4F18EC2B7A88}" destId="{B61A4F67-FA92-4A6C-9E09-8894AA8F22EE}" srcOrd="0" destOrd="1" presId="urn:microsoft.com/office/officeart/2005/8/layout/hList1"/>
    <dgm:cxn modelId="{4B2C303B-2EDD-4C2A-9779-1F4FAD59C698}" type="presOf" srcId="{2322BA8B-DFB0-4BE7-8CFB-4F178DDBA5C6}" destId="{7F544AB5-9BE4-45AA-81C9-5763B300583E}" srcOrd="0" destOrd="1" presId="urn:microsoft.com/office/officeart/2005/8/layout/hList1"/>
    <dgm:cxn modelId="{FA43855C-7BCD-4671-9471-53E7A618B5BE}" type="presOf" srcId="{527C7B49-03D1-46D5-A5FC-314A480F678B}" destId="{7496CE0D-C585-412C-829D-36AC86C8421C}" srcOrd="0" destOrd="0" presId="urn:microsoft.com/office/officeart/2005/8/layout/hList1"/>
    <dgm:cxn modelId="{6A928542-1762-439B-9106-657CF722E28F}" type="presOf" srcId="{895FF43D-CF88-4002-9137-22135FBF1BB4}" destId="{7F544AB5-9BE4-45AA-81C9-5763B300583E}" srcOrd="0" destOrd="4" presId="urn:microsoft.com/office/officeart/2005/8/layout/hList1"/>
    <dgm:cxn modelId="{41BFEE64-8518-4242-88EC-EC764154CDE9}" srcId="{E231C2B7-C544-406F-B69C-6CC42B1AEFB9}" destId="{222684CA-C950-44B1-B4D7-EEF11E7BFDFC}" srcOrd="0" destOrd="0" parTransId="{F5239880-837F-4266-806C-6E245D5BE307}" sibTransId="{57D71013-CFB1-4442-AF3C-3D4AA37F4205}"/>
    <dgm:cxn modelId="{211B0650-E34E-4403-ACB8-7E52E513B766}" srcId="{6936FA5D-71CD-4A96-AB64-DF68DB54D740}" destId="{2FE9A00B-C818-492E-BC66-0BB1A691BCCF}" srcOrd="0" destOrd="0" parTransId="{6052FC82-388B-49ED-98B3-B36D6AB25C8B}" sibTransId="{199F669E-E984-4EB1-9246-262E1A164C5C}"/>
    <dgm:cxn modelId="{2091D172-7ACA-4988-9B59-BDBBD0BED36C}" type="presOf" srcId="{6936FA5D-71CD-4A96-AB64-DF68DB54D740}" destId="{E89DAE15-A010-409D-B440-42C697EF996D}" srcOrd="0" destOrd="0" presId="urn:microsoft.com/office/officeart/2005/8/layout/hList1"/>
    <dgm:cxn modelId="{511D4178-2363-456F-B8CF-CC9AA5E40BC8}" srcId="{527C7B49-03D1-46D5-A5FC-314A480F678B}" destId="{6936FA5D-71CD-4A96-AB64-DF68DB54D740}" srcOrd="1" destOrd="0" parTransId="{0D79085A-F018-4901-8A98-03CCEDF766E2}" sibTransId="{E29A0EF6-AAB7-4566-BA89-605B6B27561F}"/>
    <dgm:cxn modelId="{EF9A8D7E-468E-4EB0-B2CF-D826DB9D152D}" type="presOf" srcId="{8588A5E3-A8C3-4159-88D8-9BCF8FF2484A}" destId="{B61A4F67-FA92-4A6C-9E09-8894AA8F22EE}" srcOrd="0" destOrd="3" presId="urn:microsoft.com/office/officeart/2005/8/layout/hList1"/>
    <dgm:cxn modelId="{075CEF85-94CE-45D7-962F-A9FCE92BF1E1}" srcId="{6936FA5D-71CD-4A96-AB64-DF68DB54D740}" destId="{2322BA8B-DFB0-4BE7-8CFB-4F178DDBA5C6}" srcOrd="1" destOrd="0" parTransId="{1D225791-7F2A-4A5C-8663-ACFD5F78CD87}" sibTransId="{3C5CF44E-8484-49AF-B83E-25D6E6F43FFF}"/>
    <dgm:cxn modelId="{30262989-7CFB-43FD-87A8-822B32391341}" srcId="{6936FA5D-71CD-4A96-AB64-DF68DB54D740}" destId="{895FF43D-CF88-4002-9137-22135FBF1BB4}" srcOrd="4" destOrd="0" parTransId="{7F4A5166-7515-44C2-835E-874A191FB92E}" sibTransId="{96FDEBB2-75A9-45A0-93AD-C8DD5D23FCE6}"/>
    <dgm:cxn modelId="{90AE7798-408A-498A-948D-A58390664DBA}" type="presOf" srcId="{222684CA-C950-44B1-B4D7-EEF11E7BFDFC}" destId="{B61A4F67-FA92-4A6C-9E09-8894AA8F22EE}" srcOrd="0" destOrd="0" presId="urn:microsoft.com/office/officeart/2005/8/layout/hList1"/>
    <dgm:cxn modelId="{3B12559C-9297-4AED-8CF5-3F78907DFABB}" type="presOf" srcId="{E231C2B7-C544-406F-B69C-6CC42B1AEFB9}" destId="{92769C45-557B-4203-84A2-F29B37BA30DA}" srcOrd="0" destOrd="0" presId="urn:microsoft.com/office/officeart/2005/8/layout/hList1"/>
    <dgm:cxn modelId="{7AC636A3-B411-4F1B-B867-868A2E4D15FB}" srcId="{E231C2B7-C544-406F-B69C-6CC42B1AEFB9}" destId="{D3893004-9846-4F97-A24E-4F18EC2B7A88}" srcOrd="1" destOrd="0" parTransId="{AAA434AA-01E8-4FC3-9E2E-B0DF60CD27B4}" sibTransId="{0DD25136-6A32-4C6D-B5CD-1B23A7676ADB}"/>
    <dgm:cxn modelId="{767C7CA5-BFD5-4C85-8226-2266E6471ABC}" srcId="{6936FA5D-71CD-4A96-AB64-DF68DB54D740}" destId="{B6D27F7E-EFAA-483A-B5BE-D1F3062639E1}" srcOrd="2" destOrd="0" parTransId="{1BB80C38-1AA4-442B-8212-69B6D1CA5A78}" sibTransId="{17863930-FCDE-4A54-A604-078C08FD0B8C}"/>
    <dgm:cxn modelId="{ECEF27A9-27E3-4E4F-84E1-43155C1DD747}" srcId="{E231C2B7-C544-406F-B69C-6CC42B1AEFB9}" destId="{8588A5E3-A8C3-4159-88D8-9BCF8FF2484A}" srcOrd="3" destOrd="0" parTransId="{A0111693-C51F-401A-8A03-EEEB9E8A6F08}" sibTransId="{0D25A0DE-66C7-4AE1-8E5D-1E51E450ED1D}"/>
    <dgm:cxn modelId="{17A322C1-0C97-4CD7-96D9-4B185F933170}" type="presOf" srcId="{35510AE0-3224-4332-AC77-2304E9B0F652}" destId="{B61A4F67-FA92-4A6C-9E09-8894AA8F22EE}" srcOrd="0" destOrd="4" presId="urn:microsoft.com/office/officeart/2005/8/layout/hList1"/>
    <dgm:cxn modelId="{3312C6E5-C517-445D-9986-EED4C5EB50BE}" type="presOf" srcId="{2FE9A00B-C818-492E-BC66-0BB1A691BCCF}" destId="{7F544AB5-9BE4-45AA-81C9-5763B300583E}" srcOrd="0" destOrd="0" presId="urn:microsoft.com/office/officeart/2005/8/layout/hList1"/>
    <dgm:cxn modelId="{14ED3AED-861B-42FD-A514-15424E2D2974}" type="presOf" srcId="{C0A15ED0-BE3E-49B0-AB1F-305C952F7B48}" destId="{7F544AB5-9BE4-45AA-81C9-5763B300583E}" srcOrd="0" destOrd="3" presId="urn:microsoft.com/office/officeart/2005/8/layout/hList1"/>
    <dgm:cxn modelId="{B682D8F6-51F4-4F8D-90DC-22E6303D82D4}" type="presOf" srcId="{225D7A33-9DE9-47EC-A602-67E364699287}" destId="{B61A4F67-FA92-4A6C-9E09-8894AA8F22EE}" srcOrd="0" destOrd="2" presId="urn:microsoft.com/office/officeart/2005/8/layout/hList1"/>
    <dgm:cxn modelId="{57A6E3C9-6910-4AAF-8E01-51B18E5E9A53}" type="presParOf" srcId="{7496CE0D-C585-412C-829D-36AC86C8421C}" destId="{97580D4D-3FBF-446E-A9EB-096828E15CAD}" srcOrd="0" destOrd="0" presId="urn:microsoft.com/office/officeart/2005/8/layout/hList1"/>
    <dgm:cxn modelId="{E4F051B8-4992-40AF-BD8A-527B24839E19}" type="presParOf" srcId="{97580D4D-3FBF-446E-A9EB-096828E15CAD}" destId="{92769C45-557B-4203-84A2-F29B37BA30DA}" srcOrd="0" destOrd="0" presId="urn:microsoft.com/office/officeart/2005/8/layout/hList1"/>
    <dgm:cxn modelId="{2EA30D22-DEFA-471F-A060-9C5165E34792}" type="presParOf" srcId="{97580D4D-3FBF-446E-A9EB-096828E15CAD}" destId="{B61A4F67-FA92-4A6C-9E09-8894AA8F22EE}" srcOrd="1" destOrd="0" presId="urn:microsoft.com/office/officeart/2005/8/layout/hList1"/>
    <dgm:cxn modelId="{78019135-98FB-43C8-8504-29CA8DDF9FA4}" type="presParOf" srcId="{7496CE0D-C585-412C-829D-36AC86C8421C}" destId="{A86A199F-8BA7-42D7-B99D-F47E88ECB93F}" srcOrd="1" destOrd="0" presId="urn:microsoft.com/office/officeart/2005/8/layout/hList1"/>
    <dgm:cxn modelId="{740D03F9-3DD7-416B-AE9E-EC1EB9CE8878}" type="presParOf" srcId="{7496CE0D-C585-412C-829D-36AC86C8421C}" destId="{4F2F7573-2E32-4CF7-BFB2-94A3CCE132A4}" srcOrd="2" destOrd="0" presId="urn:microsoft.com/office/officeart/2005/8/layout/hList1"/>
    <dgm:cxn modelId="{76714A02-5437-4093-92D5-D734F2265FB7}" type="presParOf" srcId="{4F2F7573-2E32-4CF7-BFB2-94A3CCE132A4}" destId="{E89DAE15-A010-409D-B440-42C697EF996D}" srcOrd="0" destOrd="0" presId="urn:microsoft.com/office/officeart/2005/8/layout/hList1"/>
    <dgm:cxn modelId="{7ABFEBA6-0E10-49E5-8CD6-5A1861D2215C}" type="presParOf" srcId="{4F2F7573-2E32-4CF7-BFB2-94A3CCE132A4}" destId="{7F544AB5-9BE4-45AA-81C9-5763B300583E}" srcOrd="1" destOrd="0" presId="urn:microsoft.com/office/officeart/2005/8/layout/h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2D559-1B81-4B76-9799-2F85F50EA33F}">
      <dsp:nvSpPr>
        <dsp:cNvPr id="0" name=""/>
        <dsp:cNvSpPr/>
      </dsp:nvSpPr>
      <dsp:spPr>
        <a:xfrm rot="5400000">
          <a:off x="4381856" y="-1658556"/>
          <a:ext cx="1035380" cy="4611338"/>
        </a:xfrm>
        <a:prstGeom prst="round2Same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38100" rIns="76200" bIns="38100" numCol="1" spcCol="1270" anchor="ctr" anchorCtr="0">
          <a:noAutofit/>
        </a:bodyPr>
        <a:lstStyle/>
        <a:p>
          <a:pPr marL="228600" lvl="1" indent="-228600" algn="ctr" defTabSz="889000">
            <a:lnSpc>
              <a:spcPct val="90000"/>
            </a:lnSpc>
            <a:spcBef>
              <a:spcPct val="0"/>
            </a:spcBef>
            <a:spcAft>
              <a:spcPct val="15000"/>
            </a:spcAft>
            <a:buFontTx/>
            <a:buNone/>
          </a:pPr>
          <a:r>
            <a:rPr lang="en-GB" sz="2000" kern="1200" dirty="0">
              <a:latin typeface="Calibri Light" panose="020F0302020204030204" pitchFamily="34" charset="0"/>
              <a:cs typeface="Calibri Light" panose="020F0302020204030204" pitchFamily="34" charset="0"/>
            </a:rPr>
            <a:t>A device that converts any form of energy, such as electrical, pneumatic or hydraulic in to mechanical motion </a:t>
          </a:r>
        </a:p>
      </dsp:txBody>
      <dsp:txXfrm rot="-5400000">
        <a:off x="2593878" y="179965"/>
        <a:ext cx="4560795" cy="934294"/>
      </dsp:txXfrm>
    </dsp:sp>
    <dsp:sp modelId="{FCE762F4-B561-4A05-90EC-06120268A775}">
      <dsp:nvSpPr>
        <dsp:cNvPr id="0" name=""/>
        <dsp:cNvSpPr/>
      </dsp:nvSpPr>
      <dsp:spPr>
        <a:xfrm>
          <a:off x="0" y="0"/>
          <a:ext cx="2593877" cy="1294226"/>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Actuation</a:t>
          </a:r>
          <a:endParaRPr lang="en-GB" sz="3700" kern="1200" dirty="0">
            <a:latin typeface="Calibri" panose="020F0502020204030204" pitchFamily="34" charset="0"/>
            <a:cs typeface="Calibri" panose="020F0502020204030204" pitchFamily="34" charset="0"/>
          </a:endParaRPr>
        </a:p>
      </dsp:txBody>
      <dsp:txXfrm>
        <a:off x="63179" y="63179"/>
        <a:ext cx="2467519" cy="116786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2D559-1B81-4B76-9799-2F85F50EA33F}">
      <dsp:nvSpPr>
        <dsp:cNvPr id="0" name=""/>
        <dsp:cNvSpPr/>
      </dsp:nvSpPr>
      <dsp:spPr>
        <a:xfrm rot="5400000">
          <a:off x="4381855" y="-1658555"/>
          <a:ext cx="1035380" cy="4611337"/>
        </a:xfrm>
        <a:prstGeom prst="round2Same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38100" rIns="76200" bIns="38100" numCol="1" spcCol="1270" anchor="ctr" anchorCtr="0">
          <a:noAutofit/>
        </a:bodyPr>
        <a:lstStyle/>
        <a:p>
          <a:pPr marL="228600" lvl="1" indent="-228600" algn="ctr" defTabSz="889000">
            <a:lnSpc>
              <a:spcPct val="90000"/>
            </a:lnSpc>
            <a:spcBef>
              <a:spcPct val="0"/>
            </a:spcBef>
            <a:spcAft>
              <a:spcPct val="15000"/>
            </a:spcAft>
            <a:buFontTx/>
            <a:buNone/>
          </a:pPr>
          <a:r>
            <a:rPr lang="en-GB" sz="2000" kern="1200" dirty="0">
              <a:latin typeface="Calibri Light" panose="020F0302020204030204" pitchFamily="34" charset="0"/>
              <a:cs typeface="Calibri Light" panose="020F0302020204030204" pitchFamily="34" charset="0"/>
            </a:rPr>
            <a:t>Detection or measurement of a physical property, to identify change and prompt a system response</a:t>
          </a:r>
        </a:p>
      </dsp:txBody>
      <dsp:txXfrm rot="-5400000">
        <a:off x="2593877" y="179966"/>
        <a:ext cx="4560794" cy="934294"/>
      </dsp:txXfrm>
    </dsp:sp>
    <dsp:sp modelId="{FCE762F4-B561-4A05-90EC-06120268A775}">
      <dsp:nvSpPr>
        <dsp:cNvPr id="0" name=""/>
        <dsp:cNvSpPr/>
      </dsp:nvSpPr>
      <dsp:spPr>
        <a:xfrm>
          <a:off x="0" y="0"/>
          <a:ext cx="2593877" cy="1294226"/>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Sensing</a:t>
          </a:r>
          <a:endParaRPr lang="en-GB" sz="4200" kern="1200" dirty="0">
            <a:latin typeface="Calibri" panose="020F0502020204030204" pitchFamily="34" charset="0"/>
            <a:cs typeface="Calibri" panose="020F0502020204030204" pitchFamily="34" charset="0"/>
          </a:endParaRPr>
        </a:p>
      </dsp:txBody>
      <dsp:txXfrm>
        <a:off x="63179" y="63179"/>
        <a:ext cx="2467519" cy="116786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22D559-1B81-4B76-9799-2F85F50EA33F}">
      <dsp:nvSpPr>
        <dsp:cNvPr id="0" name=""/>
        <dsp:cNvSpPr/>
      </dsp:nvSpPr>
      <dsp:spPr>
        <a:xfrm rot="5400000">
          <a:off x="4381855" y="-1658555"/>
          <a:ext cx="1035380" cy="4611337"/>
        </a:xfrm>
        <a:prstGeom prst="round2SameRect">
          <a:avLst/>
        </a:prstGeom>
        <a:solidFill>
          <a:schemeClr val="lt1"/>
        </a:solidFill>
        <a:ln w="25400" cap="flat" cmpd="sng" algn="ctr">
          <a:solidFill>
            <a:schemeClr val="dk1"/>
          </a:solidFill>
          <a:prstDash val="solid"/>
        </a:ln>
        <a:effectLst/>
      </dsp:spPr>
      <dsp:style>
        <a:lnRef idx="2">
          <a:schemeClr val="dk1"/>
        </a:lnRef>
        <a:fillRef idx="1">
          <a:schemeClr val="lt1"/>
        </a:fillRef>
        <a:effectRef idx="0">
          <a:schemeClr val="dk1"/>
        </a:effectRef>
        <a:fontRef idx="minor">
          <a:schemeClr val="dk1"/>
        </a:fontRef>
      </dsp:style>
      <dsp:txBody>
        <a:bodyPr spcFirstLastPara="0" vert="horz" wrap="square" lIns="76200" tIns="38100" rIns="76200" bIns="38100" numCol="1" spcCol="1270" anchor="ctr" anchorCtr="0">
          <a:noAutofit/>
        </a:bodyPr>
        <a:lstStyle/>
        <a:p>
          <a:pPr marL="228600" lvl="1" indent="-228600" algn="ctr" defTabSz="889000">
            <a:lnSpc>
              <a:spcPct val="90000"/>
            </a:lnSpc>
            <a:spcBef>
              <a:spcPct val="0"/>
            </a:spcBef>
            <a:spcAft>
              <a:spcPct val="15000"/>
            </a:spcAft>
            <a:buFontTx/>
            <a:buNone/>
          </a:pPr>
          <a:r>
            <a:rPr lang="en-GB" sz="2000" kern="1200" dirty="0">
              <a:latin typeface="Calibri Light" panose="020F0302020204030204" pitchFamily="34" charset="0"/>
              <a:cs typeface="Calibri Light" panose="020F0302020204030204" pitchFamily="34" charset="0"/>
            </a:rPr>
            <a:t>Manages the behaviour of a system by providing instructions for mechanical devices to complete tasks</a:t>
          </a:r>
        </a:p>
      </dsp:txBody>
      <dsp:txXfrm rot="-5400000">
        <a:off x="2593877" y="179966"/>
        <a:ext cx="4560794" cy="934294"/>
      </dsp:txXfrm>
    </dsp:sp>
    <dsp:sp modelId="{FCE762F4-B561-4A05-90EC-06120268A775}">
      <dsp:nvSpPr>
        <dsp:cNvPr id="0" name=""/>
        <dsp:cNvSpPr/>
      </dsp:nvSpPr>
      <dsp:spPr>
        <a:xfrm>
          <a:off x="0" y="0"/>
          <a:ext cx="2593877" cy="1294226"/>
        </a:xfrm>
        <a:prstGeom prst="roundRect">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68580" rIns="137160" bIns="68580" numCol="1" spcCol="1270" anchor="ctr" anchorCtr="0">
          <a:noAutofit/>
        </a:bodyPr>
        <a:lstStyle/>
        <a:p>
          <a:pPr marL="0" lvl="0" indent="0" algn="ctr" defTabSz="1600200">
            <a:lnSpc>
              <a:spcPct val="90000"/>
            </a:lnSpc>
            <a:spcBef>
              <a:spcPct val="0"/>
            </a:spcBef>
            <a:spcAft>
              <a:spcPct val="35000"/>
            </a:spcAft>
            <a:buNone/>
          </a:pPr>
          <a:r>
            <a:rPr lang="en-GB" sz="3600" kern="1200" dirty="0">
              <a:latin typeface="Calibri" panose="020F0502020204030204" pitchFamily="34" charset="0"/>
              <a:cs typeface="Calibri" panose="020F0502020204030204" pitchFamily="34" charset="0"/>
            </a:rPr>
            <a:t>Control</a:t>
          </a:r>
          <a:endParaRPr lang="en-GB" sz="4300" kern="1200" dirty="0">
            <a:latin typeface="Calibri" panose="020F0502020204030204" pitchFamily="34" charset="0"/>
            <a:cs typeface="Calibri" panose="020F0502020204030204" pitchFamily="34" charset="0"/>
          </a:endParaRPr>
        </a:p>
      </dsp:txBody>
      <dsp:txXfrm>
        <a:off x="63179" y="63179"/>
        <a:ext cx="2467519" cy="116786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C4828-9BEC-48EC-812A-B61AA7CD82CA}">
      <dsp:nvSpPr>
        <dsp:cNvPr id="0" name=""/>
        <dsp:cNvSpPr/>
      </dsp:nvSpPr>
      <dsp:spPr>
        <a:xfrm>
          <a:off x="3959" y="4943"/>
          <a:ext cx="2380828" cy="9216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Calibri" panose="020F0502020204030204" pitchFamily="34" charset="0"/>
              <a:cs typeface="Calibri" panose="020F0502020204030204" pitchFamily="34" charset="0"/>
            </a:rPr>
            <a:t>Material Handling</a:t>
          </a:r>
        </a:p>
      </dsp:txBody>
      <dsp:txXfrm>
        <a:off x="3959" y="4943"/>
        <a:ext cx="2380828" cy="921600"/>
      </dsp:txXfrm>
    </dsp:sp>
    <dsp:sp modelId="{9F53A23B-8A13-4563-B832-546FFD47F3FE}">
      <dsp:nvSpPr>
        <dsp:cNvPr id="0" name=""/>
        <dsp:cNvSpPr/>
      </dsp:nvSpPr>
      <dsp:spPr>
        <a:xfrm>
          <a:off x="3959" y="926543"/>
          <a:ext cx="2380828" cy="3170475"/>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Move loads from point A to B (or somewhere in between)</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Complete repetitive tasks and minimise manual intervention</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Often found in sorting machines, feed  systems, conveyors, and clamps</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Loading/unloading machines</a:t>
          </a:r>
        </a:p>
      </dsp:txBody>
      <dsp:txXfrm>
        <a:off x="3959" y="926543"/>
        <a:ext cx="2380828" cy="3170475"/>
      </dsp:txXfrm>
    </dsp:sp>
    <dsp:sp modelId="{66737DBE-CF52-4F35-B413-BDB2DC4CA8CC}">
      <dsp:nvSpPr>
        <dsp:cNvPr id="0" name=""/>
        <dsp:cNvSpPr/>
      </dsp:nvSpPr>
      <dsp:spPr>
        <a:xfrm>
          <a:off x="2718104" y="4943"/>
          <a:ext cx="2380828" cy="9216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Calibri" panose="020F0502020204030204" pitchFamily="34" charset="0"/>
              <a:cs typeface="Calibri" panose="020F0502020204030204" pitchFamily="34" charset="0"/>
            </a:rPr>
            <a:t>Robotics</a:t>
          </a:r>
        </a:p>
      </dsp:txBody>
      <dsp:txXfrm>
        <a:off x="2718104" y="4943"/>
        <a:ext cx="2380828" cy="921600"/>
      </dsp:txXfrm>
    </dsp:sp>
    <dsp:sp modelId="{F5A3B093-6C73-41FE-8D71-22A9BCFE38DF}">
      <dsp:nvSpPr>
        <dsp:cNvPr id="0" name=""/>
        <dsp:cNvSpPr/>
      </dsp:nvSpPr>
      <dsp:spPr>
        <a:xfrm>
          <a:off x="2718104" y="926543"/>
          <a:ext cx="2380828" cy="3170475"/>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Multi-axis actuators provide increased freedom of movement for mounting</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Commonly found in end effectors such as grippers, to clamp objects during pick and place operations</a:t>
          </a:r>
        </a:p>
      </dsp:txBody>
      <dsp:txXfrm>
        <a:off x="2718104" y="926543"/>
        <a:ext cx="2380828" cy="3170475"/>
      </dsp:txXfrm>
    </dsp:sp>
    <dsp:sp modelId="{D43D1EFF-EAC1-43A6-84B1-B200C84A033F}">
      <dsp:nvSpPr>
        <dsp:cNvPr id="0" name=""/>
        <dsp:cNvSpPr/>
      </dsp:nvSpPr>
      <dsp:spPr>
        <a:xfrm>
          <a:off x="5432249" y="4943"/>
          <a:ext cx="2380828" cy="9216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Calibri" panose="020F0502020204030204" pitchFamily="34" charset="0"/>
              <a:cs typeface="Calibri" panose="020F0502020204030204" pitchFamily="34" charset="0"/>
            </a:rPr>
            <a:t>Food and Beverage</a:t>
          </a:r>
        </a:p>
      </dsp:txBody>
      <dsp:txXfrm>
        <a:off x="5432249" y="4943"/>
        <a:ext cx="2380828" cy="921600"/>
      </dsp:txXfrm>
    </dsp:sp>
    <dsp:sp modelId="{89C7CBD1-50C9-4C42-B3AE-3408799EE68E}">
      <dsp:nvSpPr>
        <dsp:cNvPr id="0" name=""/>
        <dsp:cNvSpPr/>
      </dsp:nvSpPr>
      <dsp:spPr>
        <a:xfrm>
          <a:off x="5432249" y="926543"/>
          <a:ext cx="2380828" cy="3170475"/>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Rod-style actuators are commonly used for cleaning production areas</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Opening/closing of ovens and fridges </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Diverters and extruders e.g. pushing raw ingredients in to machines</a:t>
          </a:r>
        </a:p>
      </dsp:txBody>
      <dsp:txXfrm>
        <a:off x="5432249" y="926543"/>
        <a:ext cx="2380828" cy="3170475"/>
      </dsp:txXfrm>
    </dsp:sp>
    <dsp:sp modelId="{1F5EDF15-8F60-4388-B695-C1807AF03094}">
      <dsp:nvSpPr>
        <dsp:cNvPr id="0" name=""/>
        <dsp:cNvSpPr/>
      </dsp:nvSpPr>
      <dsp:spPr>
        <a:xfrm>
          <a:off x="8146394" y="4943"/>
          <a:ext cx="2380828" cy="9216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kern="1200">
              <a:latin typeface="Calibri" panose="020F0502020204030204" pitchFamily="34" charset="0"/>
              <a:cs typeface="Calibri" panose="020F0502020204030204" pitchFamily="34" charset="0"/>
            </a:rPr>
            <a:t>Agriculture</a:t>
          </a:r>
          <a:endParaRPr lang="en-GB" sz="2400" b="0" kern="1200" dirty="0">
            <a:latin typeface="Calibri" panose="020F0502020204030204" pitchFamily="34" charset="0"/>
            <a:cs typeface="Calibri" panose="020F0502020204030204" pitchFamily="34" charset="0"/>
          </a:endParaRPr>
        </a:p>
      </dsp:txBody>
      <dsp:txXfrm>
        <a:off x="8146394" y="4943"/>
        <a:ext cx="2380828" cy="921600"/>
      </dsp:txXfrm>
    </dsp:sp>
    <dsp:sp modelId="{707D85B2-ADE6-44F9-BD58-C741BC0CBA8F}">
      <dsp:nvSpPr>
        <dsp:cNvPr id="0" name=""/>
        <dsp:cNvSpPr/>
      </dsp:nvSpPr>
      <dsp:spPr>
        <a:xfrm>
          <a:off x="8146394" y="926543"/>
          <a:ext cx="2380828" cy="3170475"/>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Assists the completion of vigorous tasks while withstanding harsh weather conditions and exposure to herbicides, pesticides and fertilizers</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Control height and angle of sprayers for more consistent coverage, ensure accurate steering adjustments, and improve accuracy of seed drills</a:t>
          </a:r>
        </a:p>
      </dsp:txBody>
      <dsp:txXfrm>
        <a:off x="8146394" y="926543"/>
        <a:ext cx="2380828" cy="317047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6CC4828-9BEC-48EC-812A-B61AA7CD82CA}">
      <dsp:nvSpPr>
        <dsp:cNvPr id="0" name=""/>
        <dsp:cNvSpPr/>
      </dsp:nvSpPr>
      <dsp:spPr>
        <a:xfrm>
          <a:off x="3959" y="69294"/>
          <a:ext cx="2380828" cy="952331"/>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Calibri" panose="020F0502020204030204" pitchFamily="34" charset="0"/>
              <a:cs typeface="Calibri" panose="020F0502020204030204" pitchFamily="34" charset="0"/>
            </a:rPr>
            <a:t>Material Handling</a:t>
          </a:r>
        </a:p>
      </dsp:txBody>
      <dsp:txXfrm>
        <a:off x="3959" y="69294"/>
        <a:ext cx="2380828" cy="952331"/>
      </dsp:txXfrm>
    </dsp:sp>
    <dsp:sp modelId="{9F53A23B-8A13-4563-B832-546FFD47F3FE}">
      <dsp:nvSpPr>
        <dsp:cNvPr id="0" name=""/>
        <dsp:cNvSpPr/>
      </dsp:nvSpPr>
      <dsp:spPr>
        <a:xfrm>
          <a:off x="3959" y="1021626"/>
          <a:ext cx="2380828" cy="3122437"/>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Positioning or switching of conveyors</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Positioning and rotation of mixers for loading/unloading</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Emptying/dumping of hoppers</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Position material for machining applications</a:t>
          </a:r>
        </a:p>
        <a:p>
          <a:pPr marL="171450" lvl="1" indent="-171450" algn="l" defTabSz="711200">
            <a:lnSpc>
              <a:spcPct val="90000"/>
            </a:lnSpc>
            <a:spcBef>
              <a:spcPct val="0"/>
            </a:spcBef>
            <a:spcAft>
              <a:spcPct val="15000"/>
            </a:spcAft>
            <a:buChar char="•"/>
          </a:pPr>
          <a:endParaRPr lang="en-GB" sz="1600" kern="1200" dirty="0">
            <a:latin typeface="Calibri Light" panose="020F0302020204030204" pitchFamily="34" charset="0"/>
            <a:cs typeface="Calibri Light" panose="020F0302020204030204" pitchFamily="34" charset="0"/>
          </a:endParaRPr>
        </a:p>
        <a:p>
          <a:pPr marL="171450" lvl="1" indent="-171450" algn="l" defTabSz="711200">
            <a:lnSpc>
              <a:spcPct val="90000"/>
            </a:lnSpc>
            <a:spcBef>
              <a:spcPct val="0"/>
            </a:spcBef>
            <a:spcAft>
              <a:spcPct val="15000"/>
            </a:spcAft>
            <a:buChar char="•"/>
          </a:pPr>
          <a:endParaRPr lang="en-GB" sz="1600" kern="1200" dirty="0">
            <a:latin typeface="Calibri Light" panose="020F0302020204030204" pitchFamily="34" charset="0"/>
            <a:cs typeface="Calibri Light" panose="020F0302020204030204" pitchFamily="34" charset="0"/>
          </a:endParaRPr>
        </a:p>
        <a:p>
          <a:pPr marL="171450" lvl="1" indent="-171450" algn="l" defTabSz="711200">
            <a:lnSpc>
              <a:spcPct val="90000"/>
            </a:lnSpc>
            <a:spcBef>
              <a:spcPct val="0"/>
            </a:spcBef>
            <a:spcAft>
              <a:spcPct val="15000"/>
            </a:spcAft>
            <a:buChar char="•"/>
          </a:pPr>
          <a:endParaRPr lang="en-GB" sz="1600" kern="1200" dirty="0">
            <a:latin typeface="Calibri Light" panose="020F0302020204030204" pitchFamily="34" charset="0"/>
            <a:cs typeface="Calibri Light" panose="020F0302020204030204" pitchFamily="34" charset="0"/>
          </a:endParaRPr>
        </a:p>
      </dsp:txBody>
      <dsp:txXfrm>
        <a:off x="3959" y="1021626"/>
        <a:ext cx="2380828" cy="3122437"/>
      </dsp:txXfrm>
    </dsp:sp>
    <dsp:sp modelId="{66737DBE-CF52-4F35-B413-BDB2DC4CA8CC}">
      <dsp:nvSpPr>
        <dsp:cNvPr id="0" name=""/>
        <dsp:cNvSpPr/>
      </dsp:nvSpPr>
      <dsp:spPr>
        <a:xfrm>
          <a:off x="2718104" y="69294"/>
          <a:ext cx="2380828" cy="952331"/>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Calibri" panose="020F0502020204030204" pitchFamily="34" charset="0"/>
              <a:cs typeface="Calibri" panose="020F0502020204030204" pitchFamily="34" charset="0"/>
            </a:rPr>
            <a:t>Robotics</a:t>
          </a:r>
        </a:p>
      </dsp:txBody>
      <dsp:txXfrm>
        <a:off x="2718104" y="69294"/>
        <a:ext cx="2380828" cy="952331"/>
      </dsp:txXfrm>
    </dsp:sp>
    <dsp:sp modelId="{F5A3B093-6C73-41FE-8D71-22A9BCFE38DF}">
      <dsp:nvSpPr>
        <dsp:cNvPr id="0" name=""/>
        <dsp:cNvSpPr/>
      </dsp:nvSpPr>
      <dsp:spPr>
        <a:xfrm>
          <a:off x="2718104" y="1021626"/>
          <a:ext cx="2380828" cy="3122437"/>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Drives linkages and joints, to provide the mechanical motion required to position the joint and achieve a desired position </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Often used in end effectors such as grippers to pick and place parts</a:t>
          </a:r>
        </a:p>
        <a:p>
          <a:pPr marL="171450" lvl="1" indent="-171450" algn="l" defTabSz="711200">
            <a:lnSpc>
              <a:spcPct val="90000"/>
            </a:lnSpc>
            <a:spcBef>
              <a:spcPct val="0"/>
            </a:spcBef>
            <a:spcAft>
              <a:spcPct val="15000"/>
            </a:spcAft>
            <a:buChar char="•"/>
          </a:pPr>
          <a:endParaRPr lang="en-GB" sz="1600" kern="1200" dirty="0">
            <a:latin typeface="Calibri Light" panose="020F0302020204030204" pitchFamily="34" charset="0"/>
            <a:cs typeface="Calibri Light" panose="020F0302020204030204" pitchFamily="34" charset="0"/>
          </a:endParaRPr>
        </a:p>
      </dsp:txBody>
      <dsp:txXfrm>
        <a:off x="2718104" y="1021626"/>
        <a:ext cx="2380828" cy="3122437"/>
      </dsp:txXfrm>
    </dsp:sp>
    <dsp:sp modelId="{D43D1EFF-EAC1-43A6-84B1-B200C84A033F}">
      <dsp:nvSpPr>
        <dsp:cNvPr id="0" name=""/>
        <dsp:cNvSpPr/>
      </dsp:nvSpPr>
      <dsp:spPr>
        <a:xfrm>
          <a:off x="5432249" y="69294"/>
          <a:ext cx="2380828" cy="952331"/>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Font typeface="Arial" panose="020B0604020202020204" pitchFamily="34" charset="0"/>
            <a:buNone/>
          </a:pPr>
          <a:r>
            <a:rPr lang="en-GB" sz="2400" b="0" kern="1200" dirty="0">
              <a:latin typeface="Calibri" panose="020F0502020204030204" pitchFamily="34" charset="0"/>
              <a:cs typeface="Calibri" panose="020F0502020204030204" pitchFamily="34" charset="0"/>
            </a:rPr>
            <a:t>Food and Beverage</a:t>
          </a:r>
        </a:p>
      </dsp:txBody>
      <dsp:txXfrm>
        <a:off x="5432249" y="69294"/>
        <a:ext cx="2380828" cy="952331"/>
      </dsp:txXfrm>
    </dsp:sp>
    <dsp:sp modelId="{89C7CBD1-50C9-4C42-B3AE-3408799EE68E}">
      <dsp:nvSpPr>
        <dsp:cNvPr id="0" name=""/>
        <dsp:cNvSpPr/>
      </dsp:nvSpPr>
      <dsp:spPr>
        <a:xfrm>
          <a:off x="5432249" y="1021626"/>
          <a:ext cx="2380828" cy="3122437"/>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Commonly used in valves for the handling and processing of raw/finished materials</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Rotation of large/heavy containers for emptying</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Opening and closing of oven and refrigerator doors</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Provides rotational motion for mixers</a:t>
          </a:r>
        </a:p>
        <a:p>
          <a:pPr marL="171450" lvl="1" indent="-171450" algn="l" defTabSz="711200">
            <a:lnSpc>
              <a:spcPct val="90000"/>
            </a:lnSpc>
            <a:spcBef>
              <a:spcPct val="0"/>
            </a:spcBef>
            <a:spcAft>
              <a:spcPct val="15000"/>
            </a:spcAft>
            <a:buChar char="•"/>
          </a:pPr>
          <a:endParaRPr lang="en-GB" sz="1600" kern="1200" dirty="0">
            <a:latin typeface="Calibri Light" panose="020F0302020204030204" pitchFamily="34" charset="0"/>
            <a:cs typeface="Calibri Light" panose="020F0302020204030204" pitchFamily="34" charset="0"/>
          </a:endParaRPr>
        </a:p>
      </dsp:txBody>
      <dsp:txXfrm>
        <a:off x="5432249" y="1021626"/>
        <a:ext cx="2380828" cy="3122437"/>
      </dsp:txXfrm>
    </dsp:sp>
    <dsp:sp modelId="{1F5EDF15-8F60-4388-B695-C1807AF03094}">
      <dsp:nvSpPr>
        <dsp:cNvPr id="0" name=""/>
        <dsp:cNvSpPr/>
      </dsp:nvSpPr>
      <dsp:spPr>
        <a:xfrm>
          <a:off x="8146394" y="69294"/>
          <a:ext cx="2380828" cy="952331"/>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0688" tIns="97536" rIns="170688" bIns="97536" numCol="1" spcCol="1270" anchor="ctr" anchorCtr="0">
          <a:noAutofit/>
        </a:bodyPr>
        <a:lstStyle/>
        <a:p>
          <a:pPr marL="0" lvl="0" indent="0" algn="ctr" defTabSz="1066800">
            <a:lnSpc>
              <a:spcPct val="90000"/>
            </a:lnSpc>
            <a:spcBef>
              <a:spcPct val="0"/>
            </a:spcBef>
            <a:spcAft>
              <a:spcPct val="35000"/>
            </a:spcAft>
            <a:buNone/>
          </a:pPr>
          <a:r>
            <a:rPr lang="en-GB" sz="2400" b="0" kern="1200" dirty="0">
              <a:latin typeface="Calibri" panose="020F0502020204030204" pitchFamily="34" charset="0"/>
              <a:cs typeface="Calibri" panose="020F0502020204030204" pitchFamily="34" charset="0"/>
            </a:rPr>
            <a:t>Metals Processing</a:t>
          </a:r>
        </a:p>
      </dsp:txBody>
      <dsp:txXfrm>
        <a:off x="8146394" y="69294"/>
        <a:ext cx="2380828" cy="952331"/>
      </dsp:txXfrm>
    </dsp:sp>
    <dsp:sp modelId="{707D85B2-ADE6-44F9-BD58-C741BC0CBA8F}">
      <dsp:nvSpPr>
        <dsp:cNvPr id="0" name=""/>
        <dsp:cNvSpPr/>
      </dsp:nvSpPr>
      <dsp:spPr>
        <a:xfrm>
          <a:off x="8146394" y="1021626"/>
          <a:ext cx="2380828" cy="3122437"/>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85344" rIns="113792" bIns="128016" numCol="1" spcCol="1270" anchor="t" anchorCtr="0">
          <a:noAutofit/>
        </a:bodyPr>
        <a:lstStyle/>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Rollover devices for sheet/extruded metals</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Indexing transfer tables</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Tilting of electric furnaces</a:t>
          </a:r>
        </a:p>
        <a:p>
          <a:pPr marL="171450" lvl="1" indent="-171450" algn="l" defTabSz="711200">
            <a:lnSpc>
              <a:spcPct val="90000"/>
            </a:lnSpc>
            <a:spcBef>
              <a:spcPct val="0"/>
            </a:spcBef>
            <a:spcAft>
              <a:spcPct val="15000"/>
            </a:spcAft>
            <a:buChar char="•"/>
          </a:pPr>
          <a:r>
            <a:rPr lang="en-GB" sz="1600" kern="1200" dirty="0">
              <a:latin typeface="Calibri Light" panose="020F0302020204030204" pitchFamily="34" charset="0"/>
              <a:cs typeface="Calibri Light" panose="020F0302020204030204" pitchFamily="34" charset="0"/>
            </a:rPr>
            <a:t>Provides oscillatory motion for walking beam furnaces</a:t>
          </a:r>
        </a:p>
      </dsp:txBody>
      <dsp:txXfrm>
        <a:off x="8146394" y="1021626"/>
        <a:ext cx="2380828" cy="312243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6CE037-C65A-4E9D-81D3-12C2F51D36CB}">
      <dsp:nvSpPr>
        <dsp:cNvPr id="0" name=""/>
        <dsp:cNvSpPr/>
      </dsp:nvSpPr>
      <dsp:spPr>
        <a:xfrm>
          <a:off x="1939461" y="1805275"/>
          <a:ext cx="1287928" cy="1287928"/>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17780" rIns="17780" bIns="17780" numCol="1" spcCol="1270" anchor="ctr" anchorCtr="0">
          <a:noAutofit/>
        </a:bodyPr>
        <a:lstStyle/>
        <a:p>
          <a:pPr marL="0" lvl="0" indent="0" algn="ctr" defTabSz="622300">
            <a:lnSpc>
              <a:spcPct val="90000"/>
            </a:lnSpc>
            <a:spcBef>
              <a:spcPct val="0"/>
            </a:spcBef>
            <a:spcAft>
              <a:spcPct val="35000"/>
            </a:spcAft>
            <a:buNone/>
          </a:pPr>
          <a:r>
            <a:rPr lang="en-GB" sz="1400" b="0" kern="1200" dirty="0">
              <a:latin typeface="Calibri Light" panose="020F0302020204030204" pitchFamily="34" charset="0"/>
              <a:cs typeface="Calibri Light" panose="020F0302020204030204" pitchFamily="34" charset="0"/>
            </a:rPr>
            <a:t>Actuation Energy Sources </a:t>
          </a:r>
        </a:p>
      </dsp:txBody>
      <dsp:txXfrm>
        <a:off x="2128074" y="1993888"/>
        <a:ext cx="910702" cy="910702"/>
      </dsp:txXfrm>
    </dsp:sp>
    <dsp:sp modelId="{53C0B631-EF84-448F-93F2-2C9C6C0FD593}">
      <dsp:nvSpPr>
        <dsp:cNvPr id="0" name=""/>
        <dsp:cNvSpPr/>
      </dsp:nvSpPr>
      <dsp:spPr>
        <a:xfrm rot="16200000">
          <a:off x="2446964" y="1336579"/>
          <a:ext cx="272921" cy="43789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2487902" y="1465096"/>
        <a:ext cx="191045" cy="262737"/>
      </dsp:txXfrm>
    </dsp:sp>
    <dsp:sp modelId="{4A134DDC-254B-4557-AA81-A662689E73B6}">
      <dsp:nvSpPr>
        <dsp:cNvPr id="0" name=""/>
        <dsp:cNvSpPr/>
      </dsp:nvSpPr>
      <dsp:spPr>
        <a:xfrm>
          <a:off x="1939461" y="2401"/>
          <a:ext cx="1287928" cy="1287928"/>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pitchFamily="34" charset="0"/>
              <a:cs typeface="Calibri Light" panose="020F0302020204030204" pitchFamily="34" charset="0"/>
            </a:rPr>
            <a:t>Pneumatic</a:t>
          </a:r>
        </a:p>
      </dsp:txBody>
      <dsp:txXfrm>
        <a:off x="2128074" y="191014"/>
        <a:ext cx="910702" cy="910702"/>
      </dsp:txXfrm>
    </dsp:sp>
    <dsp:sp modelId="{F5D829A8-C730-42CF-909E-CAA5236A3C2D}">
      <dsp:nvSpPr>
        <dsp:cNvPr id="0" name=""/>
        <dsp:cNvSpPr/>
      </dsp:nvSpPr>
      <dsp:spPr>
        <a:xfrm rot="1800000">
          <a:off x="3220942" y="2677148"/>
          <a:ext cx="272921" cy="43789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a:off x="3226427" y="2744258"/>
        <a:ext cx="191045" cy="262737"/>
      </dsp:txXfrm>
    </dsp:sp>
    <dsp:sp modelId="{8E20B02D-11F5-4CC0-A082-77DFFEA919A5}">
      <dsp:nvSpPr>
        <dsp:cNvPr id="0" name=""/>
        <dsp:cNvSpPr/>
      </dsp:nvSpPr>
      <dsp:spPr>
        <a:xfrm>
          <a:off x="3500796" y="2706712"/>
          <a:ext cx="1287928" cy="1287928"/>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pitchFamily="34" charset="0"/>
              <a:cs typeface="Calibri Light" panose="020F0302020204030204" pitchFamily="34" charset="0"/>
            </a:rPr>
            <a:t>Hydraulic</a:t>
          </a:r>
        </a:p>
      </dsp:txBody>
      <dsp:txXfrm>
        <a:off x="3689409" y="2895325"/>
        <a:ext cx="910702" cy="910702"/>
      </dsp:txXfrm>
    </dsp:sp>
    <dsp:sp modelId="{B6118D56-F04B-4473-9594-6A6F0DA20F98}">
      <dsp:nvSpPr>
        <dsp:cNvPr id="0" name=""/>
        <dsp:cNvSpPr/>
      </dsp:nvSpPr>
      <dsp:spPr>
        <a:xfrm rot="9000000">
          <a:off x="1672986" y="2677148"/>
          <a:ext cx="272921" cy="437895"/>
        </a:xfrm>
        <a:prstGeom prst="rightArrow">
          <a:avLst>
            <a:gd name="adj1" fmla="val 60000"/>
            <a:gd name="adj2" fmla="val 50000"/>
          </a:avLst>
        </a:prstGeom>
        <a:solidFill>
          <a:schemeClr val="dk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GB" sz="1400" kern="1200"/>
        </a:p>
      </dsp:txBody>
      <dsp:txXfrm rot="10800000">
        <a:off x="1749377" y="2744258"/>
        <a:ext cx="191045" cy="262737"/>
      </dsp:txXfrm>
    </dsp:sp>
    <dsp:sp modelId="{F818616B-1CB4-4F47-BBCB-2A3BCE30B4E0}">
      <dsp:nvSpPr>
        <dsp:cNvPr id="0" name=""/>
        <dsp:cNvSpPr/>
      </dsp:nvSpPr>
      <dsp:spPr>
        <a:xfrm>
          <a:off x="378126" y="2706712"/>
          <a:ext cx="1287928" cy="1287928"/>
        </a:xfrm>
        <a:prstGeom prst="ellipse">
          <a:avLst/>
        </a:prstGeom>
        <a:solidFill>
          <a:schemeClr val="lt1">
            <a:hueOff val="0"/>
            <a:satOff val="0"/>
            <a:lumOff val="0"/>
            <a:alphaOff val="0"/>
          </a:schemeClr>
        </a:solidFill>
        <a:ln w="25400" cap="flat" cmpd="sng" algn="ctr">
          <a:solidFill>
            <a:schemeClr val="dk1">
              <a:shade val="8000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GB" sz="1600" kern="1200" dirty="0">
              <a:latin typeface="Calibri Light" panose="020F0302020204030204" pitchFamily="34" charset="0"/>
              <a:cs typeface="Calibri Light" panose="020F0302020204030204" pitchFamily="34" charset="0"/>
            </a:rPr>
            <a:t>Electrical</a:t>
          </a:r>
        </a:p>
      </dsp:txBody>
      <dsp:txXfrm>
        <a:off x="566739" y="2895325"/>
        <a:ext cx="910702" cy="910702"/>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69C45-557B-4203-84A2-F29B37BA30DA}">
      <dsp:nvSpPr>
        <dsp:cNvPr id="0" name=""/>
        <dsp:cNvSpPr/>
      </dsp:nvSpPr>
      <dsp:spPr>
        <a:xfrm>
          <a:off x="47" y="10914"/>
          <a:ext cx="4572704" cy="9504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Light" panose="020F0302020204030204" pitchFamily="34" charset="0"/>
              <a:cs typeface="Calibri Light" panose="020F0302020204030204" pitchFamily="34" charset="0"/>
            </a:rPr>
            <a:t>Advantages</a:t>
          </a:r>
        </a:p>
      </dsp:txBody>
      <dsp:txXfrm>
        <a:off x="47" y="10914"/>
        <a:ext cx="4572704" cy="950400"/>
      </dsp:txXfrm>
    </dsp:sp>
    <dsp:sp modelId="{B61A4F67-FA92-4A6C-9E09-8894AA8F22EE}">
      <dsp:nvSpPr>
        <dsp:cNvPr id="0" name=""/>
        <dsp:cNvSpPr/>
      </dsp:nvSpPr>
      <dsp:spPr>
        <a:xfrm>
          <a:off x="47" y="961314"/>
          <a:ext cx="4572704" cy="3532815"/>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Offer highest level of precision-control positioning</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Ability to customise speeds, stroke lengths and applied forces</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Scalable for any purpose or force requirement </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Quieter than pneumatic and hydraulic actuators</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Clean energy source, no potential risk of leaking fluid</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Directly driven so have a very fast response time</a:t>
          </a:r>
        </a:p>
      </dsp:txBody>
      <dsp:txXfrm>
        <a:off x="47" y="961314"/>
        <a:ext cx="4572704" cy="3532815"/>
      </dsp:txXfrm>
    </dsp:sp>
    <dsp:sp modelId="{E89DAE15-A010-409D-B440-42C697EF996D}">
      <dsp:nvSpPr>
        <dsp:cNvPr id="0" name=""/>
        <dsp:cNvSpPr/>
      </dsp:nvSpPr>
      <dsp:spPr>
        <a:xfrm>
          <a:off x="5212931" y="10914"/>
          <a:ext cx="4572704" cy="9504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Light" panose="020F0302020204030204" pitchFamily="34" charset="0"/>
              <a:cs typeface="Calibri Light" panose="020F0302020204030204" pitchFamily="34" charset="0"/>
            </a:rPr>
            <a:t>Disadvantages</a:t>
          </a:r>
          <a:endParaRPr lang="en-GB" sz="3200" b="1" kern="1200" dirty="0">
            <a:latin typeface="Calibri Light" panose="020F0302020204030204" pitchFamily="34" charset="0"/>
            <a:cs typeface="Calibri Light" panose="020F0302020204030204" pitchFamily="34" charset="0"/>
          </a:endParaRPr>
        </a:p>
      </dsp:txBody>
      <dsp:txXfrm>
        <a:off x="5212931" y="10914"/>
        <a:ext cx="4572704" cy="950400"/>
      </dsp:txXfrm>
    </dsp:sp>
    <dsp:sp modelId="{7F544AB5-9BE4-45AA-81C9-5763B300583E}">
      <dsp:nvSpPr>
        <dsp:cNvPr id="0" name=""/>
        <dsp:cNvSpPr/>
      </dsp:nvSpPr>
      <dsp:spPr>
        <a:xfrm>
          <a:off x="5212931" y="961314"/>
          <a:ext cx="4572704" cy="3532815"/>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Electric motors can sometimes be large, increasing overall size of device</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Initial cost is higher than pneumatic and hydraulic</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Not suitable for all conditions such as hazardous or flammable areas</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Generally weaker. Unable to achieve same levels of strength and power as pneumatic and hydraulic </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Often complicated designs which increase risk of breakdown and downtime</a:t>
          </a:r>
        </a:p>
      </dsp:txBody>
      <dsp:txXfrm>
        <a:off x="5212931" y="961314"/>
        <a:ext cx="4572704" cy="353281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69C45-557B-4203-84A2-F29B37BA30DA}">
      <dsp:nvSpPr>
        <dsp:cNvPr id="0" name=""/>
        <dsp:cNvSpPr/>
      </dsp:nvSpPr>
      <dsp:spPr>
        <a:xfrm>
          <a:off x="47" y="3140"/>
          <a:ext cx="4572704" cy="13536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Light" panose="020F0302020204030204" pitchFamily="34" charset="0"/>
              <a:cs typeface="Calibri Light" panose="020F0302020204030204" pitchFamily="34" charset="0"/>
            </a:rPr>
            <a:t>Advantages</a:t>
          </a:r>
        </a:p>
      </dsp:txBody>
      <dsp:txXfrm>
        <a:off x="47" y="3140"/>
        <a:ext cx="4572704" cy="1353600"/>
      </dsp:txXfrm>
    </dsp:sp>
    <dsp:sp modelId="{B61A4F67-FA92-4A6C-9E09-8894AA8F22EE}">
      <dsp:nvSpPr>
        <dsp:cNvPr id="0" name=""/>
        <dsp:cNvSpPr/>
      </dsp:nvSpPr>
      <dsp:spPr>
        <a:xfrm>
          <a:off x="47" y="1356740"/>
          <a:ext cx="4572704" cy="3225374"/>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The main advantage of using pneumatic energy to power actuators is speed. This means they can reduce cycle times, improve productivity and increase profits</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Economically feasible due to low upfront cost</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Simple designs reduce complex failure and downtime</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Meet explosion protection requirements due to no magnetic interference from motors</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Operation in extreme temperatures of -40 to +250 Celsius</a:t>
          </a:r>
        </a:p>
      </dsp:txBody>
      <dsp:txXfrm>
        <a:off x="47" y="1356740"/>
        <a:ext cx="4572704" cy="3225374"/>
      </dsp:txXfrm>
    </dsp:sp>
    <dsp:sp modelId="{E89DAE15-A010-409D-B440-42C697EF996D}">
      <dsp:nvSpPr>
        <dsp:cNvPr id="0" name=""/>
        <dsp:cNvSpPr/>
      </dsp:nvSpPr>
      <dsp:spPr>
        <a:xfrm>
          <a:off x="5212931" y="3140"/>
          <a:ext cx="4572704" cy="13536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Light" panose="020F0302020204030204" pitchFamily="34" charset="0"/>
              <a:cs typeface="Calibri Light" panose="020F0302020204030204" pitchFamily="34" charset="0"/>
            </a:rPr>
            <a:t>Disadvantages</a:t>
          </a:r>
          <a:endParaRPr lang="en-GB" sz="3200" b="1" kern="1200" dirty="0">
            <a:latin typeface="Calibri Light" panose="020F0302020204030204" pitchFamily="34" charset="0"/>
            <a:cs typeface="Calibri Light" panose="020F0302020204030204" pitchFamily="34" charset="0"/>
          </a:endParaRPr>
        </a:p>
      </dsp:txBody>
      <dsp:txXfrm>
        <a:off x="5212931" y="3140"/>
        <a:ext cx="4572704" cy="1353600"/>
      </dsp:txXfrm>
    </dsp:sp>
    <dsp:sp modelId="{7F544AB5-9BE4-45AA-81C9-5763B300583E}">
      <dsp:nvSpPr>
        <dsp:cNvPr id="0" name=""/>
        <dsp:cNvSpPr/>
      </dsp:nvSpPr>
      <dsp:spPr>
        <a:xfrm>
          <a:off x="5212931" y="1356740"/>
          <a:ext cx="4572704" cy="3225374"/>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A compressor must run continuously to maintain operating pressure, even if actuation is not required</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Actuators must be sized specifically for the job, in order to be efficient which results in increased costs</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Air can sometimes be contaminated with oil or lubricant, leading to downtime and maintenance</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As air is compressible, it limits pressure results in lower energy and mechanical force </a:t>
          </a:r>
        </a:p>
      </dsp:txBody>
      <dsp:txXfrm>
        <a:off x="5212931" y="1356740"/>
        <a:ext cx="4572704" cy="3225374"/>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769C45-557B-4203-84A2-F29B37BA30DA}">
      <dsp:nvSpPr>
        <dsp:cNvPr id="0" name=""/>
        <dsp:cNvSpPr/>
      </dsp:nvSpPr>
      <dsp:spPr>
        <a:xfrm>
          <a:off x="47" y="18147"/>
          <a:ext cx="4572704" cy="11232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Light" panose="020F0302020204030204" pitchFamily="34" charset="0"/>
              <a:cs typeface="Calibri Light" panose="020F0302020204030204" pitchFamily="34" charset="0"/>
            </a:rPr>
            <a:t>Advantages</a:t>
          </a:r>
        </a:p>
      </dsp:txBody>
      <dsp:txXfrm>
        <a:off x="47" y="18147"/>
        <a:ext cx="4572704" cy="1123200"/>
      </dsp:txXfrm>
    </dsp:sp>
    <dsp:sp modelId="{B61A4F67-FA92-4A6C-9E09-8894AA8F22EE}">
      <dsp:nvSpPr>
        <dsp:cNvPr id="0" name=""/>
        <dsp:cNvSpPr/>
      </dsp:nvSpPr>
      <dsp:spPr>
        <a:xfrm>
          <a:off x="47" y="1141347"/>
          <a:ext cx="4572704" cy="3425760"/>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High horsepower-to-weight ratio, making them extremely forceful and able to produce high amount of power</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Very reliable systems that are easy to contain and control</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Easy to build manual overrides and allow operators to take control if safety is at risk</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Self-contained and portable without needing complicated support</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Very good at holding force and torque constant without extra fluid supplied from the pump, due to the fluids incompressibility </a:t>
          </a:r>
        </a:p>
      </dsp:txBody>
      <dsp:txXfrm>
        <a:off x="47" y="1141347"/>
        <a:ext cx="4572704" cy="3425760"/>
      </dsp:txXfrm>
    </dsp:sp>
    <dsp:sp modelId="{E89DAE15-A010-409D-B440-42C697EF996D}">
      <dsp:nvSpPr>
        <dsp:cNvPr id="0" name=""/>
        <dsp:cNvSpPr/>
      </dsp:nvSpPr>
      <dsp:spPr>
        <a:xfrm>
          <a:off x="5212931" y="18147"/>
          <a:ext cx="4572704" cy="1123200"/>
        </a:xfrm>
        <a:prstGeom prst="rect">
          <a:avLst/>
        </a:prstGeom>
        <a:solidFill>
          <a:schemeClr val="bg1">
            <a:lumMod val="50000"/>
          </a:schemeClr>
        </a:solidFill>
        <a:ln w="25400" cap="flat" cmpd="sng" algn="ctr">
          <a:solidFill>
            <a:schemeClr val="bg1">
              <a:lumMod val="5000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56032" tIns="146304" rIns="256032" bIns="146304" numCol="1" spcCol="1270" anchor="ctr" anchorCtr="0">
          <a:noAutofit/>
        </a:bodyPr>
        <a:lstStyle/>
        <a:p>
          <a:pPr marL="0" lvl="0" indent="0" algn="ctr" defTabSz="1600200">
            <a:lnSpc>
              <a:spcPct val="90000"/>
            </a:lnSpc>
            <a:spcBef>
              <a:spcPct val="0"/>
            </a:spcBef>
            <a:spcAft>
              <a:spcPct val="35000"/>
            </a:spcAft>
            <a:buNone/>
          </a:pPr>
          <a:r>
            <a:rPr lang="en-GB" sz="3600" b="1" kern="1200" dirty="0">
              <a:latin typeface="Calibri Light" panose="020F0302020204030204" pitchFamily="34" charset="0"/>
              <a:cs typeface="Calibri Light" panose="020F0302020204030204" pitchFamily="34" charset="0"/>
            </a:rPr>
            <a:t>Disadvantages</a:t>
          </a:r>
          <a:endParaRPr lang="en-GB" sz="3200" b="1" kern="1200" dirty="0">
            <a:latin typeface="Calibri Light" panose="020F0302020204030204" pitchFamily="34" charset="0"/>
            <a:cs typeface="Calibri Light" panose="020F0302020204030204" pitchFamily="34" charset="0"/>
          </a:endParaRPr>
        </a:p>
      </dsp:txBody>
      <dsp:txXfrm>
        <a:off x="5212931" y="18147"/>
        <a:ext cx="4572704" cy="1123200"/>
      </dsp:txXfrm>
    </dsp:sp>
    <dsp:sp modelId="{7F544AB5-9BE4-45AA-81C9-5763B300583E}">
      <dsp:nvSpPr>
        <dsp:cNvPr id="0" name=""/>
        <dsp:cNvSpPr/>
      </dsp:nvSpPr>
      <dsp:spPr>
        <a:xfrm>
          <a:off x="5212931" y="1141347"/>
          <a:ext cx="4572704" cy="3425760"/>
        </a:xfrm>
        <a:prstGeom prst="rect">
          <a:avLst/>
        </a:prstGeom>
        <a:solidFill>
          <a:schemeClr val="bg1">
            <a:lumMod val="95000"/>
            <a:alpha val="90000"/>
          </a:schemeClr>
        </a:solidFill>
        <a:ln w="25400" cap="flat" cmpd="sng" algn="ctr">
          <a:solidFill>
            <a:schemeClr val="bg1">
              <a:lumMod val="95000"/>
              <a:alpha val="9000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96012" tIns="96012" rIns="128016" bIns="144018" numCol="1" spcCol="1270" anchor="t" anchorCtr="0">
          <a:noAutofit/>
        </a:bodyPr>
        <a:lstStyle/>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As most hydraulic actuators are large and powerful, they require substantial initial investment which is usually paid back over time</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Often requires more maintenance that other power sources</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Potential of leakage. Hydraulic oil can be difficult to clean and high maintenance is required to prevent leaks</a:t>
          </a:r>
        </a:p>
        <a:p>
          <a:pPr marL="171450" lvl="1" indent="-171450" algn="l" defTabSz="800100">
            <a:lnSpc>
              <a:spcPct val="90000"/>
            </a:lnSpc>
            <a:spcBef>
              <a:spcPct val="0"/>
            </a:spcBef>
            <a:spcAft>
              <a:spcPct val="15000"/>
            </a:spcAft>
            <a:buChar char="•"/>
          </a:pPr>
          <a:r>
            <a:rPr lang="en-GB" sz="1800" kern="1200" dirty="0">
              <a:latin typeface="Calibri Light" panose="020F0302020204030204" pitchFamily="34" charset="0"/>
              <a:cs typeface="Calibri Light" panose="020F0302020204030204" pitchFamily="34" charset="0"/>
            </a:rPr>
            <a:t>Sensitive to pollution of hydraulic fluid, which could affect performance</a:t>
          </a:r>
        </a:p>
        <a:p>
          <a:pPr marL="171450" lvl="1" indent="-171450" algn="l" defTabSz="800100">
            <a:lnSpc>
              <a:spcPct val="90000"/>
            </a:lnSpc>
            <a:spcBef>
              <a:spcPct val="0"/>
            </a:spcBef>
            <a:spcAft>
              <a:spcPct val="15000"/>
            </a:spcAft>
            <a:buChar char="•"/>
          </a:pPr>
          <a:endParaRPr lang="en-GB" sz="1800" kern="1200" dirty="0">
            <a:latin typeface="Calibri Light" panose="020F0302020204030204" pitchFamily="34" charset="0"/>
            <a:cs typeface="Calibri Light" panose="020F0302020204030204" pitchFamily="34" charset="0"/>
          </a:endParaRPr>
        </a:p>
      </dsp:txBody>
      <dsp:txXfrm>
        <a:off x="5212931" y="1141347"/>
        <a:ext cx="4572704" cy="3425760"/>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radial5">
  <dgm:title val=""/>
  <dgm:desc val=""/>
  <dgm:catLst>
    <dgm:cat type="relationship" pri="23000"/>
    <dgm:cat type="cycle" pri="11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Name0">
    <dgm:varLst>
      <dgm:chMax val="1"/>
      <dgm:dir/>
      <dgm:animLvl val="ctr"/>
      <dgm:resizeHandles val="exact"/>
    </dgm:varLst>
    <dgm:choose name="Name1">
      <dgm:if name="Name2" func="var" arg="dir" op="equ" val="norm">
        <dgm:alg type="cycle">
          <dgm:param type="stAng" val="0"/>
          <dgm:param type="spanAng" val="360"/>
          <dgm:param type="ctrShpMap" val="fNode"/>
        </dgm:alg>
      </dgm:if>
      <dgm:else name="Name3">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parTrans" refType="w" refFor="ch" refForName="centerShape" fact="0.4"/>
      <dgm:constr type="w" for="ch" forName="node" refType="w" refFor="ch" refForName="centerShape" op="equ" fact="1.25"/>
      <dgm:constr type="sp" refType="w" refFor="ch" refForName="centerShape" op="equ" fact="0.4"/>
      <dgm:constr type="sibSp" refType="w" refFor="ch" refForName="node" fact="0.3"/>
      <dgm:constr type="primFontSz" for="ch" forName="centerShape" val="65"/>
      <dgm:constr type="primFontSz" for="des" forName="node" op="equ" val="65"/>
      <dgm:constr type="primFontSz" for="des" forName="node" refType="primFontSz" refFor="ch" refForName="centerShape" op="lte"/>
      <dgm:constr type="primFontSz" for="des" forName="connectorText" op="equ" val="55"/>
      <dgm:constr type="primFontSz" for="des" forName="connectorText" refType="primFontSz" refFor="ch" refForName="centerShape" op="lte" fact="0.8"/>
      <dgm:constr type="primFontSz" for="des" forName="connectorText" refType="primFontSz" refFor="des" refForName="node" op="lte"/>
    </dgm:constrLst>
    <dgm:choose name="Name4">
      <dgm:if name="Name5" axis="ch ch" ptType="node node" st="1 1" cnt="1 0" func="cnt" op="lte" val="6">
        <dgm:ruleLst>
          <dgm:rule type="w" for="ch" forName="node" val="NaN" fact="1" max="NaN"/>
        </dgm:ruleLst>
      </dgm:if>
      <dgm:if name="Name6" axis="ch ch" ptType="node node" st="1 1" cnt="1 0" func="cnt" op="lte" val="8">
        <dgm:ruleLst>
          <dgm:rule type="w" for="ch" forName="node" val="NaN" fact="0.9" max="NaN"/>
        </dgm:ruleLst>
      </dgm:if>
      <dgm:if name="Name7" axis="ch ch" ptType="node node" st="1 1" cnt="1 0" func="cnt" op="lte" val="10">
        <dgm:ruleLst>
          <dgm:rule type="w" for="ch" forName="node" val="NaN" fact="0.8" max="NaN"/>
        </dgm:ruleLst>
      </dgm:if>
      <dgm:if name="Name8" axis="ch ch" ptType="node node" st="1 1" cnt="1 0" func="cnt" op="lte" val="12">
        <dgm:ruleLst>
          <dgm:rule type="w" for="ch" forName="node" val="NaN" fact="0.7" max="NaN"/>
        </dgm:ruleLst>
      </dgm:if>
      <dgm:if name="Name9" axis="ch ch" ptType="node node" st="1 1" cnt="1 0" func="cnt" op="lte" val="14">
        <dgm:ruleLst>
          <dgm:rule type="w" for="ch" forName="node" val="NaN" fact="0.6" max="NaN"/>
        </dgm:ruleLst>
      </dgm:if>
      <dgm:else name="Name10">
        <dgm:ruleLst>
          <dgm:rule type="w" for="ch" forName="node" val="NaN" fact="0.5" max="NaN"/>
        </dgm:ruleLst>
      </dgm:else>
    </dgm:choose>
    <dgm:forEach name="Name11"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2" axis="ch">
        <dgm:forEach name="Name13" axis="self" ptType="parTrans">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h" refType="w" fact="0.85"/>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name="Name14"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1"/>
              <dgm:constr type="bMarg" refType="primFontSz" fact="0.1"/>
              <dgm:constr type="lMarg" refType="primFontSz" fact="0.1"/>
              <dgm:constr type="rMarg" refType="primFontSz" fact="0.1"/>
            </dgm:constrLst>
            <dgm:ruleLst>
              <dgm:rule type="w" val="INF" fact="NaN" max="NaN"/>
              <dgm:rule type="primFontSz" val="5" fact="NaN" max="NaN"/>
            </dgm:ruleLst>
          </dgm:layoutNode>
        </dgm:forEach>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hList1">
  <dgm:title val=""/>
  <dgm:desc val=""/>
  <dgm:catLst>
    <dgm:cat type="list" pri="5000"/>
    <dgm:cat type="convert" pri="5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rSet phldr="1"/>
        </dgm:pt>
        <dgm:pt modelId="2">
          <dgm:prSet phldr="1"/>
        </dgm:pt>
      </dgm:ptLst>
      <dgm:cxnLst>
        <dgm:cxn modelId="3" srcId="0" destId="1" srcOrd="0" destOrd="0"/>
        <dgm:cxn modelId="4" srcId="0" destId="2" srcOrd="1" destOrd="0"/>
      </dgm:cxnLst>
      <dgm:bg/>
      <dgm:whole/>
    </dgm:dataModel>
  </dgm:styleData>
  <dgm:clr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dgm:constr type="w" for="ch" forName="composite" refType="w"/>
      <dgm:constr type="w" for="des" forName="parTx"/>
      <dgm:constr type="h" for="des" forName="parTx" op="equ"/>
      <dgm:constr type="w" for="des" forName="desTx"/>
      <dgm:constr type="h" for="des" forName="desTx" op="equ"/>
      <dgm:constr type="primFontSz" for="des" forName="parTx" val="65"/>
      <dgm:constr type="secFontSz" for="des" forName="desTx" refType="primFontSz" refFor="des" refForName="parTx" op="equ"/>
      <dgm:constr type="h" for="des" forName="parTx" refType="primFontSz" refFor="des" refForName="parTx" fact="0.8"/>
      <dgm:constr type="h" for="des" forName="desTx" refType="primFontSz" refFor="des" refForName="parTx" fact="1.22"/>
      <dgm:constr type="w" for="ch" forName="space" refType="w" refFor="ch" refForName="composite" op="equ" fact="0.14"/>
    </dgm:constrLst>
    <dgm:ruleLst>
      <dgm:rule type="w" for="ch" forName="composite" val="0" fact="NaN" max="NaN"/>
      <dgm:rule type="primFontSz" for="des" forName="parTx" val="5" fact="NaN" max="NaN"/>
    </dgm:ruleLst>
    <dgm:forEach name="Name4"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bulletEnabled val="1"/>
          </dgm:varLst>
          <dgm:alg type="tx"/>
          <dgm:shape xmlns:r="http://schemas.openxmlformats.org/officeDocument/2006/relationships" type="rect" r:blip="">
            <dgm:adjLst/>
          </dgm:shape>
          <dgm:presOf axis="self" ptType="node"/>
          <dgm:constrLst>
            <dgm:constr type="h" refType="w" op="lte" fact="0.4"/>
            <dgm:constr type="h"/>
            <dgm:constr type="tMarg" refType="primFontSz" fact="0.32"/>
            <dgm:constr type="bMarg" refType="primFontSz" fact="0.32"/>
          </dgm:constrLst>
          <dgm:ruleLst>
            <dgm:rule type="h" val="INF" fact="NaN" max="NaN"/>
          </dgm:ruleLst>
        </dgm:layoutNode>
        <dgm:layoutNode name="desTx" styleLbl="alignAccFollowNode1">
          <dgm:varLst>
            <dgm:bulletEnabled val="1"/>
          </dgm:varLst>
          <dgm:alg type="tx">
            <dgm:param type="stBulletLvl" val="1"/>
          </dgm:alg>
          <dgm:shape xmlns:r="http://schemas.openxmlformats.org/officeDocument/2006/relationships" type="rect" r:blip="">
            <dgm:adjLst/>
          </dgm:shape>
          <dgm:presOf axis="des" ptType="node"/>
          <dgm:constrLst>
            <dgm:constr type="secFontSz" val="65"/>
            <dgm:constr type="primFontSz" refType="secFontSz"/>
            <dgm:constr type="h"/>
            <dgm:constr type="lMarg" refType="primFontSz" fact="0.42"/>
            <dgm:constr type="tMarg" refType="primFontSz" fact="0.42"/>
            <dgm:constr type="bMarg" refType="primFontSz" fact="0.63"/>
          </dgm:constrLst>
          <dgm:ruleLst>
            <dgm:rule type="h" val="INF" fact="NaN" max="NaN"/>
          </dgm:ruleLst>
        </dgm:layoutNode>
      </dgm:layoutNode>
      <dgm:forEach name="Name5"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ABE77B9-4ADB-48A2-AD58-4DEB274A690B}" type="datetimeFigureOut">
              <a:rPr lang="en-GB" smtClean="0"/>
              <a:t>15/02/2021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5C9F611-0ACE-4E20-8700-F2135DFEB5F7}" type="slidenum">
              <a:rPr lang="en-GB" smtClean="0"/>
              <a:t>‹#›</a:t>
            </a:fld>
            <a:endParaRPr lang="en-GB"/>
          </a:p>
        </p:txBody>
      </p:sp>
    </p:spTree>
    <p:extLst>
      <p:ext uri="{BB962C8B-B14F-4D97-AF65-F5344CB8AC3E}">
        <p14:creationId xmlns:p14="http://schemas.microsoft.com/office/powerpoint/2010/main" val="312361389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Join instructions
https://www.polleverywhere.com/join_instructions</a:t>
            </a:r>
          </a:p>
        </p:txBody>
      </p:sp>
      <p:sp>
        <p:nvSpPr>
          <p:cNvPr id="4" name="Slide Number Placeholder 3"/>
          <p:cNvSpPr>
            <a:spLocks noGrp="1"/>
          </p:cNvSpPr>
          <p:nvPr>
            <p:ph type="sldNum" sz="quarter" idx="5"/>
          </p:nvPr>
        </p:nvSpPr>
        <p:spPr/>
        <p:txBody>
          <a:bodyPr/>
          <a:lstStyle/>
          <a:p>
            <a:fld id="{A5C9F611-0ACE-4E20-8700-F2135DFEB5F7}" type="slidenum">
              <a:rPr lang="en-GB" smtClean="0"/>
              <a:t>3</a:t>
            </a:fld>
            <a:endParaRPr lang="en-GB"/>
          </a:p>
        </p:txBody>
      </p:sp>
      <p:sp>
        <p:nvSpPr>
          <p:cNvPr id="5" name="TextBox 4">
            <a:extLst>
              <a:ext uri="{FF2B5EF4-FFF2-40B4-BE49-F238E27FC236}">
                <a16:creationId xmlns:a16="http://schemas.microsoft.com/office/drawing/2014/main" id="{6D6A3C60-C06C-447A-A0E3-18D0EE5A1AC5}"/>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23968275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Image from last week highlighting an automated inspection system from a food manufacturing plant. Can you remember the 3 core elements of automated systems? </a:t>
            </a:r>
          </a:p>
        </p:txBody>
      </p:sp>
      <p:sp>
        <p:nvSpPr>
          <p:cNvPr id="4" name="Slide Number Placeholder 3"/>
          <p:cNvSpPr>
            <a:spLocks noGrp="1"/>
          </p:cNvSpPr>
          <p:nvPr>
            <p:ph type="sldNum" sz="quarter" idx="5"/>
          </p:nvPr>
        </p:nvSpPr>
        <p:spPr/>
        <p:txBody>
          <a:bodyPr/>
          <a:lstStyle/>
          <a:p>
            <a:fld id="{A5C9F611-0ACE-4E20-8700-F2135DFEB5F7}" type="slidenum">
              <a:rPr lang="en-GB" smtClean="0"/>
              <a:t>4</a:t>
            </a:fld>
            <a:endParaRPr lang="en-GB"/>
          </a:p>
        </p:txBody>
      </p:sp>
    </p:spTree>
    <p:extLst>
      <p:ext uri="{BB962C8B-B14F-4D97-AF65-F5344CB8AC3E}">
        <p14:creationId xmlns:p14="http://schemas.microsoft.com/office/powerpoint/2010/main" val="28996985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are the 3 core elements of automated systems?
https://www.polleverywhere.com/multiple_choice_polls/sSGd1WaXgbkRezvmXEkVS?flow=Default&amp;onscreen=persist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5</a:t>
            </a:fld>
            <a:endParaRPr lang="en-GB"/>
          </a:p>
        </p:txBody>
      </p:sp>
      <p:sp>
        <p:nvSpPr>
          <p:cNvPr id="5" name="TextBox 4">
            <a:extLst>
              <a:ext uri="{FF2B5EF4-FFF2-40B4-BE49-F238E27FC236}">
                <a16:creationId xmlns:a16="http://schemas.microsoft.com/office/drawing/2014/main" id="{AE989912-9D0B-4492-A134-94A0AC2A9136}"/>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906925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Discuss methods of input (e.g. sensor signal) and process steps to achieve a desired output (e.g. mechanical motion). Sensor creates loop based on output  </a:t>
            </a:r>
          </a:p>
        </p:txBody>
      </p:sp>
      <p:sp>
        <p:nvSpPr>
          <p:cNvPr id="4" name="Slide Number Placeholder 3"/>
          <p:cNvSpPr>
            <a:spLocks noGrp="1"/>
          </p:cNvSpPr>
          <p:nvPr>
            <p:ph type="sldNum" sz="quarter" idx="5"/>
          </p:nvPr>
        </p:nvSpPr>
        <p:spPr/>
        <p:txBody>
          <a:bodyPr/>
          <a:lstStyle/>
          <a:p>
            <a:fld id="{A5C9F611-0ACE-4E20-8700-F2135DFEB5F7}" type="slidenum">
              <a:rPr lang="en-GB" smtClean="0"/>
              <a:t>7</a:t>
            </a:fld>
            <a:endParaRPr lang="en-GB"/>
          </a:p>
        </p:txBody>
      </p:sp>
    </p:spTree>
    <p:extLst>
      <p:ext uri="{BB962C8B-B14F-4D97-AF65-F5344CB8AC3E}">
        <p14:creationId xmlns:p14="http://schemas.microsoft.com/office/powerpoint/2010/main" val="27422043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Many different methods of actuation (which will be discussed later) but they all aim to achieve the same outcome: motion. Mechanical motion is the result of actuation for many automated manufacturing systems, in order to complete a task such as transferring energy to move parts or remove/deposit material  </a:t>
            </a:r>
          </a:p>
        </p:txBody>
      </p:sp>
      <p:sp>
        <p:nvSpPr>
          <p:cNvPr id="4" name="Slide Number Placeholder 3"/>
          <p:cNvSpPr>
            <a:spLocks noGrp="1"/>
          </p:cNvSpPr>
          <p:nvPr>
            <p:ph type="sldNum" sz="quarter" idx="5"/>
          </p:nvPr>
        </p:nvSpPr>
        <p:spPr/>
        <p:txBody>
          <a:bodyPr/>
          <a:lstStyle/>
          <a:p>
            <a:fld id="{A5C9F611-0ACE-4E20-8700-F2135DFEB5F7}" type="slidenum">
              <a:rPr lang="en-GB" smtClean="0"/>
              <a:t>9</a:t>
            </a:fld>
            <a:endParaRPr lang="en-GB"/>
          </a:p>
        </p:txBody>
      </p:sp>
    </p:spTree>
    <p:extLst>
      <p:ext uri="{BB962C8B-B14F-4D97-AF65-F5344CB8AC3E}">
        <p14:creationId xmlns:p14="http://schemas.microsoft.com/office/powerpoint/2010/main" val="4886053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 butterfly valve is operated by turning the </a:t>
            </a:r>
            <a:r>
              <a:rPr lang="en-GB" sz="1200" b="1" i="0" kern="1200" dirty="0">
                <a:solidFill>
                  <a:schemeClr val="tx1"/>
                </a:solidFill>
                <a:effectLst/>
                <a:latin typeface="+mn-lt"/>
                <a:ea typeface="+mn-ea"/>
                <a:cs typeface="+mn-cs"/>
              </a:rPr>
              <a:t>Handwheel </a:t>
            </a:r>
            <a:r>
              <a:rPr lang="en-GB" sz="1200" b="0" i="0" kern="1200" dirty="0">
                <a:solidFill>
                  <a:schemeClr val="tx1"/>
                </a:solidFill>
                <a:effectLst/>
                <a:latin typeface="+mn-lt"/>
                <a:ea typeface="+mn-ea"/>
                <a:cs typeface="+mn-cs"/>
              </a:rPr>
              <a:t>connected to the rotary actuator</a:t>
            </a: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10</a:t>
            </a:fld>
            <a:endParaRPr lang="en-GB"/>
          </a:p>
        </p:txBody>
      </p:sp>
    </p:spTree>
    <p:extLst>
      <p:ext uri="{BB962C8B-B14F-4D97-AF65-F5344CB8AC3E}">
        <p14:creationId xmlns:p14="http://schemas.microsoft.com/office/powerpoint/2010/main" val="227794952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Regardless of power source, linear actuators provide same range of motion</a:t>
            </a:r>
          </a:p>
        </p:txBody>
      </p:sp>
      <p:sp>
        <p:nvSpPr>
          <p:cNvPr id="4" name="Slide Number Placeholder 3"/>
          <p:cNvSpPr>
            <a:spLocks noGrp="1"/>
          </p:cNvSpPr>
          <p:nvPr>
            <p:ph type="sldNum" sz="quarter" idx="5"/>
          </p:nvPr>
        </p:nvSpPr>
        <p:spPr/>
        <p:txBody>
          <a:bodyPr/>
          <a:lstStyle/>
          <a:p>
            <a:fld id="{A5C9F611-0ACE-4E20-8700-F2135DFEB5F7}" type="slidenum">
              <a:rPr lang="en-GB" smtClean="0"/>
              <a:t>11</a:t>
            </a:fld>
            <a:endParaRPr lang="en-GB"/>
          </a:p>
        </p:txBody>
      </p:sp>
    </p:spTree>
    <p:extLst>
      <p:ext uri="{BB962C8B-B14F-4D97-AF65-F5344CB8AC3E}">
        <p14:creationId xmlns:p14="http://schemas.microsoft.com/office/powerpoint/2010/main" val="41017644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12</a:t>
            </a:fld>
            <a:endParaRPr lang="en-GB"/>
          </a:p>
        </p:txBody>
      </p:sp>
    </p:spTree>
    <p:extLst>
      <p:ext uri="{BB962C8B-B14F-4D97-AF65-F5344CB8AC3E}">
        <p14:creationId xmlns:p14="http://schemas.microsoft.com/office/powerpoint/2010/main" val="11228392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13</a:t>
            </a:fld>
            <a:endParaRPr lang="en-GB"/>
          </a:p>
        </p:txBody>
      </p:sp>
    </p:spTree>
    <p:extLst>
      <p:ext uri="{BB962C8B-B14F-4D97-AF65-F5344CB8AC3E}">
        <p14:creationId xmlns:p14="http://schemas.microsoft.com/office/powerpoint/2010/main" val="136874222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The linear actuator configuration permits motion in the direction of which axis?
https://www.polleverywhere.com/multiple_choice_polls/hME2af2biDJPmqCgKIelM?flow=Default&amp;onscreen=persist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15</a:t>
            </a:fld>
            <a:endParaRPr lang="en-GB"/>
          </a:p>
        </p:txBody>
      </p:sp>
      <p:sp>
        <p:nvSpPr>
          <p:cNvPr id="5" name="TextBox 4">
            <a:extLst>
              <a:ext uri="{FF2B5EF4-FFF2-40B4-BE49-F238E27FC236}">
                <a16:creationId xmlns:a16="http://schemas.microsoft.com/office/drawing/2014/main" id="{A245BC52-77CE-4344-9CC1-20F07671379D}"/>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99350433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16</a:t>
            </a:fld>
            <a:endParaRPr lang="en-GB"/>
          </a:p>
        </p:txBody>
      </p:sp>
    </p:spTree>
    <p:extLst>
      <p:ext uri="{BB962C8B-B14F-4D97-AF65-F5344CB8AC3E}">
        <p14:creationId xmlns:p14="http://schemas.microsoft.com/office/powerpoint/2010/main" val="15788252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17</a:t>
            </a:fld>
            <a:endParaRPr lang="en-GB"/>
          </a:p>
        </p:txBody>
      </p:sp>
    </p:spTree>
    <p:extLst>
      <p:ext uri="{BB962C8B-B14F-4D97-AF65-F5344CB8AC3E}">
        <p14:creationId xmlns:p14="http://schemas.microsoft.com/office/powerpoint/2010/main" val="115591961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19</a:t>
            </a:fld>
            <a:endParaRPr lang="en-GB"/>
          </a:p>
        </p:txBody>
      </p:sp>
    </p:spTree>
    <p:extLst>
      <p:ext uri="{BB962C8B-B14F-4D97-AF65-F5344CB8AC3E}">
        <p14:creationId xmlns:p14="http://schemas.microsoft.com/office/powerpoint/2010/main" val="352480759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is the direction of motion conversion in the rack and pinion system?
https://www.polleverywhere.com/multiple_choice_polls/DaQ4A3Ok5UAnXHoSxwBOe?flow=Default&amp;onscreen=persist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20</a:t>
            </a:fld>
            <a:endParaRPr lang="en-GB"/>
          </a:p>
        </p:txBody>
      </p:sp>
      <p:sp>
        <p:nvSpPr>
          <p:cNvPr id="5" name="TextBox 4">
            <a:extLst>
              <a:ext uri="{FF2B5EF4-FFF2-40B4-BE49-F238E27FC236}">
                <a16:creationId xmlns:a16="http://schemas.microsoft.com/office/drawing/2014/main" id="{B06CA43E-6102-4DFD-A76C-BC6CF267832F}"/>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05735545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When direction of motion has been determined, the energy source to power the device and create mechanical motion to complete the task must be identified.. Three main types, </a:t>
            </a:r>
          </a:p>
        </p:txBody>
      </p:sp>
      <p:sp>
        <p:nvSpPr>
          <p:cNvPr id="4" name="Slide Number Placeholder 3"/>
          <p:cNvSpPr>
            <a:spLocks noGrp="1"/>
          </p:cNvSpPr>
          <p:nvPr>
            <p:ph type="sldNum" sz="quarter" idx="5"/>
          </p:nvPr>
        </p:nvSpPr>
        <p:spPr/>
        <p:txBody>
          <a:bodyPr/>
          <a:lstStyle/>
          <a:p>
            <a:fld id="{A5C9F611-0ACE-4E20-8700-F2135DFEB5F7}" type="slidenum">
              <a:rPr lang="en-GB" smtClean="0"/>
              <a:t>21</a:t>
            </a:fld>
            <a:endParaRPr lang="en-GB"/>
          </a:p>
        </p:txBody>
      </p:sp>
    </p:spTree>
    <p:extLst>
      <p:ext uri="{BB962C8B-B14F-4D97-AF65-F5344CB8AC3E}">
        <p14:creationId xmlns:p14="http://schemas.microsoft.com/office/powerpoint/2010/main" val="255105839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25</a:t>
            </a:fld>
            <a:endParaRPr lang="en-GB"/>
          </a:p>
        </p:txBody>
      </p:sp>
    </p:spTree>
    <p:extLst>
      <p:ext uri="{BB962C8B-B14F-4D97-AF65-F5344CB8AC3E}">
        <p14:creationId xmlns:p14="http://schemas.microsoft.com/office/powerpoint/2010/main" val="40536037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28</a:t>
            </a:fld>
            <a:endParaRPr lang="en-GB"/>
          </a:p>
        </p:txBody>
      </p:sp>
    </p:spTree>
    <p:extLst>
      <p:ext uri="{BB962C8B-B14F-4D97-AF65-F5344CB8AC3E}">
        <p14:creationId xmlns:p14="http://schemas.microsoft.com/office/powerpoint/2010/main" val="306907124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29</a:t>
            </a:fld>
            <a:endParaRPr lang="en-GB"/>
          </a:p>
        </p:txBody>
      </p:sp>
    </p:spTree>
    <p:extLst>
      <p:ext uri="{BB962C8B-B14F-4D97-AF65-F5344CB8AC3E}">
        <p14:creationId xmlns:p14="http://schemas.microsoft.com/office/powerpoint/2010/main" val="38421860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Since pressure P applied on an area A gives rise to a force F, given as,</a:t>
            </a:r>
            <a:br>
              <a:rPr lang="en-GB" dirty="0"/>
            </a:br>
            <a:r>
              <a:rPr lang="en-GB" sz="1200" b="0" i="0" kern="1200" dirty="0">
                <a:solidFill>
                  <a:schemeClr val="tx1"/>
                </a:solidFill>
                <a:effectLst/>
                <a:latin typeface="+mn-lt"/>
                <a:ea typeface="+mn-ea"/>
                <a:cs typeface="+mn-cs"/>
              </a:rPr>
              <a:t>F = P×A</a:t>
            </a:r>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31</a:t>
            </a:fld>
            <a:endParaRPr lang="en-GB"/>
          </a:p>
        </p:txBody>
      </p:sp>
    </p:spTree>
    <p:extLst>
      <p:ext uri="{BB962C8B-B14F-4D97-AF65-F5344CB8AC3E}">
        <p14:creationId xmlns:p14="http://schemas.microsoft.com/office/powerpoint/2010/main" val="300306379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32</a:t>
            </a:fld>
            <a:endParaRPr lang="en-GB"/>
          </a:p>
        </p:txBody>
      </p:sp>
    </p:spTree>
    <p:extLst>
      <p:ext uri="{BB962C8B-B14F-4D97-AF65-F5344CB8AC3E}">
        <p14:creationId xmlns:p14="http://schemas.microsoft.com/office/powerpoint/2010/main" val="348835634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33</a:t>
            </a:fld>
            <a:endParaRPr lang="en-GB"/>
          </a:p>
        </p:txBody>
      </p:sp>
    </p:spTree>
    <p:extLst>
      <p:ext uri="{BB962C8B-B14F-4D97-AF65-F5344CB8AC3E}">
        <p14:creationId xmlns:p14="http://schemas.microsoft.com/office/powerpoint/2010/main" val="131191288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is the most suitable actuator for the press application?
https://www.polleverywhere.com/multiple_choice_polls/t3tzjWK5ASEDGTiL6DKKH?flow=Default&amp;onscreen=persist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36</a:t>
            </a:fld>
            <a:endParaRPr lang="en-GB"/>
          </a:p>
        </p:txBody>
      </p:sp>
      <p:sp>
        <p:nvSpPr>
          <p:cNvPr id="5" name="TextBox 4">
            <a:extLst>
              <a:ext uri="{FF2B5EF4-FFF2-40B4-BE49-F238E27FC236}">
                <a16:creationId xmlns:a16="http://schemas.microsoft.com/office/drawing/2014/main" id="{E7440465-AAC4-4D36-BE06-1A70FAE43719}"/>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37624315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is the most suitable actuator for the collaborative robot?
https://www.polleverywhere.com/multiple_choice_polls/cA2rCHpLa6vEU6mc5ZdXe?flow=Default&amp;onscreen=persist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38</a:t>
            </a:fld>
            <a:endParaRPr lang="en-GB"/>
          </a:p>
        </p:txBody>
      </p:sp>
      <p:sp>
        <p:nvSpPr>
          <p:cNvPr id="5" name="TextBox 4">
            <a:extLst>
              <a:ext uri="{FF2B5EF4-FFF2-40B4-BE49-F238E27FC236}">
                <a16:creationId xmlns:a16="http://schemas.microsoft.com/office/drawing/2014/main" id="{2B2036B5-8AAB-4D2C-A087-800580A474BE}"/>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362928919"/>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
Poll Title: What is the most suitable actuator to achieve the lifting and lowering motion of robotic arm?
https://www.polleverywhere.com/multiple_choice_polls/H6Fb5cFcaQEf8Rf1f4tuO?flow=Default&amp;onscreen=persist</a:t>
            </a:r>
          </a:p>
        </p:txBody>
      </p:sp>
      <p:sp>
        <p:nvSpPr>
          <p:cNvPr id="4" name="Slide Number Placeholder 3"/>
          <p:cNvSpPr>
            <a:spLocks noGrp="1"/>
          </p:cNvSpPr>
          <p:nvPr>
            <p:ph type="sldNum" sz="quarter" idx="5"/>
          </p:nvPr>
        </p:nvSpPr>
        <p:spPr/>
        <p:txBody>
          <a:bodyPr/>
          <a:lstStyle/>
          <a:p>
            <a:fld id="{A5C9F611-0ACE-4E20-8700-F2135DFEB5F7}" type="slidenum">
              <a:rPr lang="en-GB" smtClean="0"/>
              <a:t>40</a:t>
            </a:fld>
            <a:endParaRPr lang="en-GB"/>
          </a:p>
        </p:txBody>
      </p:sp>
      <p:sp>
        <p:nvSpPr>
          <p:cNvPr id="5" name="TextBox 4">
            <a:extLst>
              <a:ext uri="{FF2B5EF4-FFF2-40B4-BE49-F238E27FC236}">
                <a16:creationId xmlns:a16="http://schemas.microsoft.com/office/drawing/2014/main" id="{2726651D-63BA-4160-AA06-A6D6CA887964}"/>
              </a:ext>
            </a:extLst>
          </p:cNvPr>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156163790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42</a:t>
            </a:fld>
            <a:endParaRPr lang="en-GB"/>
          </a:p>
        </p:txBody>
      </p:sp>
    </p:spTree>
    <p:extLst>
      <p:ext uri="{BB962C8B-B14F-4D97-AF65-F5344CB8AC3E}">
        <p14:creationId xmlns:p14="http://schemas.microsoft.com/office/powerpoint/2010/main" val="44808118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5C9F611-0ACE-4E20-8700-F2135DFEB5F7}" type="slidenum">
              <a:rPr lang="en-GB" smtClean="0"/>
              <a:t>43</a:t>
            </a:fld>
            <a:endParaRPr lang="en-GB"/>
          </a:p>
        </p:txBody>
      </p:sp>
    </p:spTree>
    <p:extLst>
      <p:ext uri="{BB962C8B-B14F-4D97-AF65-F5344CB8AC3E}">
        <p14:creationId xmlns:p14="http://schemas.microsoft.com/office/powerpoint/2010/main" val="1308483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54E9EB71-54FA-4C87-BEA3-EC0997CED4FA}" type="datetimeFigureOut">
              <a:rPr lang="en-GB" smtClean="0"/>
              <a:pPr/>
              <a:t>15/02/2021</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503284791"/>
      </p:ext>
    </p:extLst>
  </p:cSld>
  <p:clrMapOvr>
    <a:masterClrMapping/>
  </p:clrMapOvr>
  <p:transition>
    <p:cover dir="rd"/>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74145004"/>
      </p:ext>
    </p:extLst>
  </p:cSld>
  <p:clrMapOvr>
    <a:masterClrMapping/>
  </p:clrMapOvr>
  <p:transition>
    <p:cover dir="rd"/>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609749448"/>
      </p:ext>
    </p:extLst>
  </p:cSld>
  <p:clrMapOvr>
    <a:masterClrMapping/>
  </p:clrMapOvr>
  <p:transition>
    <p:cover dir="rd"/>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109625833"/>
      </p:ext>
    </p:extLst>
  </p:cSld>
  <p:clrMapOvr>
    <a:masterClrMapping/>
  </p:clrMapOvr>
  <p:transition>
    <p:cover dir="rd"/>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9" name="Slide Number Placeholder 8"/>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63758843"/>
      </p:ext>
    </p:extLst>
  </p:cSld>
  <p:clrMapOvr>
    <a:masterClrMapping/>
  </p:clrMapOvr>
  <p:transition>
    <p:cover dir="rd"/>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5" name="Slide Number Placeholder 4"/>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576166886"/>
      </p:ext>
    </p:extLst>
  </p:cSld>
  <p:clrMapOvr>
    <a:masterClrMapping/>
  </p:clrMapOvr>
  <p:transition>
    <p:cover dir="rd"/>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4" name="Slide Number Placeholder 3"/>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413011862"/>
      </p:ext>
    </p:extLst>
  </p:cSld>
  <p:clrMapOvr>
    <a:masterClrMapping/>
  </p:clrMapOvr>
  <p:transition>
    <p:cover dir="rd"/>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2620668834"/>
      </p:ext>
    </p:extLst>
  </p:cSld>
  <p:clrMapOvr>
    <a:masterClrMapping/>
  </p:clrMapOvr>
  <p:transition>
    <p:cover dir="rd"/>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7" name="Slide Number Placeholder 6"/>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3303434984"/>
      </p:ext>
    </p:extLst>
  </p:cSld>
  <p:clrMapOvr>
    <a:masterClrMapping/>
  </p:clrMapOvr>
  <p:transition>
    <p:cover dir="rd"/>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49026733"/>
      </p:ext>
    </p:extLst>
  </p:cSld>
  <p:clrMapOvr>
    <a:masterClrMapping/>
  </p:clrMapOvr>
  <p:transition>
    <p:cover dir="rd"/>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4E9EB71-54FA-4C87-BEA3-EC0997CED4FA}" type="datetimeFigureOut">
              <a:rPr lang="en-GB" smtClean="0"/>
              <a:pPr/>
              <a:t>15/02/2021</a:t>
            </a:fld>
            <a:endParaRPr lang="en-GB"/>
          </a:p>
        </p:txBody>
      </p:sp>
      <p:sp>
        <p:nvSpPr>
          <p:cNvPr id="6" name="Slide Number Placeholder 5"/>
          <p:cNvSpPr>
            <a:spLocks noGrp="1"/>
          </p:cNvSpPr>
          <p:nvPr>
            <p:ph type="sldNum" sz="quarter" idx="12"/>
          </p:nvPr>
        </p:nvSpPr>
        <p:spPr/>
        <p:txBody>
          <a:bodyPr/>
          <a:lstStyle/>
          <a:p>
            <a:fld id="{E2953C3B-5046-4F13-B3FA-93CE37C6E5FE}" type="slidenum">
              <a:rPr lang="en-GB" smtClean="0"/>
              <a:pPr/>
              <a:t>‹#›</a:t>
            </a:fld>
            <a:endParaRPr lang="en-GB"/>
          </a:p>
        </p:txBody>
      </p:sp>
    </p:spTree>
    <p:extLst>
      <p:ext uri="{BB962C8B-B14F-4D97-AF65-F5344CB8AC3E}">
        <p14:creationId xmlns:p14="http://schemas.microsoft.com/office/powerpoint/2010/main" val="781669792"/>
      </p:ext>
    </p:extLst>
  </p:cSld>
  <p:clrMapOvr>
    <a:masterClrMapping/>
  </p:clrMapOvr>
  <p:transition>
    <p:cover dir="rd"/>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15/02/2021</a:t>
            </a:fld>
            <a:endParaRPr lang="en-GB"/>
          </a:p>
        </p:txBody>
      </p:sp>
      <p:sp>
        <p:nvSpPr>
          <p:cNvPr id="6" name="Footer Placeholder 5"/>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7" name="Slide Number Placeholder 6"/>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1231689137"/>
      </p:ext>
    </p:extLst>
  </p:cSld>
  <p:clrMapOvr>
    <a:masterClrMapping/>
  </p:clrMapOvr>
  <p:transition>
    <p:cover dir="rd"/>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533400"/>
            <a:ext cx="10363200" cy="762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752600"/>
            <a:ext cx="5080000" cy="4419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6197600" y="1752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6197600" y="4038600"/>
            <a:ext cx="5080000" cy="21336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Date Placeholder 5"/>
          <p:cNvSpPr>
            <a:spLocks noGrp="1"/>
          </p:cNvSpPr>
          <p:nvPr>
            <p:ph type="dt" sz="half" idx="10"/>
          </p:nvPr>
        </p:nvSpPr>
        <p:spPr>
          <a:xfrm>
            <a:off x="914400" y="6324600"/>
            <a:ext cx="2540000" cy="457200"/>
          </a:xfrm>
        </p:spPr>
        <p:txBody>
          <a:bodyPr/>
          <a:lstStyle>
            <a:lvl1pPr>
              <a:defRPr/>
            </a:lvl1pPr>
          </a:lstStyle>
          <a:p>
            <a:fld id="{54E9EB71-54FA-4C87-BEA3-EC0997CED4FA}" type="datetimeFigureOut">
              <a:rPr lang="en-GB" smtClean="0"/>
              <a:pPr/>
              <a:t>15/02/2021</a:t>
            </a:fld>
            <a:endParaRPr lang="en-GB"/>
          </a:p>
        </p:txBody>
      </p:sp>
      <p:sp>
        <p:nvSpPr>
          <p:cNvPr id="7" name="Footer Placeholder 6"/>
          <p:cNvSpPr>
            <a:spLocks noGrp="1"/>
          </p:cNvSpPr>
          <p:nvPr>
            <p:ph type="ftr" sz="quarter" idx="11"/>
          </p:nvPr>
        </p:nvSpPr>
        <p:spPr>
          <a:xfrm>
            <a:off x="4165600" y="6324600"/>
            <a:ext cx="3860800" cy="457200"/>
          </a:xfrm>
          <a:prstGeom prst="rect">
            <a:avLst/>
          </a:prstGeom>
        </p:spPr>
        <p:txBody>
          <a:bodyPr/>
          <a:lstStyle>
            <a:lvl1pPr>
              <a:defRPr/>
            </a:lvl1pPr>
          </a:lstStyle>
          <a:p>
            <a:endParaRPr lang="en-GB"/>
          </a:p>
        </p:txBody>
      </p:sp>
      <p:sp>
        <p:nvSpPr>
          <p:cNvPr id="8" name="Slide Number Placeholder 7"/>
          <p:cNvSpPr>
            <a:spLocks noGrp="1"/>
          </p:cNvSpPr>
          <p:nvPr>
            <p:ph type="sldNum" sz="quarter" idx="12"/>
          </p:nvPr>
        </p:nvSpPr>
        <p:spPr>
          <a:xfrm>
            <a:off x="8737600" y="6324600"/>
            <a:ext cx="2540000" cy="457200"/>
          </a:xfrm>
        </p:spPr>
        <p:txBody>
          <a:bodyPr/>
          <a:lstStyle>
            <a:lvl1pPr>
              <a:defRPr/>
            </a:lvl1pPr>
          </a:lstStyle>
          <a:p>
            <a:fld id="{E2953C3B-5046-4F13-B3FA-93CE37C6E5FE}" type="slidenum">
              <a:rPr lang="en-GB" smtClean="0"/>
              <a:pPr/>
              <a:t>‹#›</a:t>
            </a:fld>
            <a:endParaRPr lang="en-GB"/>
          </a:p>
        </p:txBody>
      </p:sp>
    </p:spTree>
    <p:extLst>
      <p:ext uri="{BB962C8B-B14F-4D97-AF65-F5344CB8AC3E}">
        <p14:creationId xmlns:p14="http://schemas.microsoft.com/office/powerpoint/2010/main" val="2941714952"/>
      </p:ext>
    </p:extLst>
  </p:cSld>
  <p:clrMapOvr>
    <a:masterClrMapping/>
  </p:clrMapOvr>
  <p:transition>
    <p:cover dir="rd"/>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2.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54E9EB71-54FA-4C87-BEA3-EC0997CED4FA}" type="datetimeFigureOut">
              <a:rPr lang="en-GB" smtClean="0"/>
              <a:pPr/>
              <a:t>15/02/2021</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E2953C3B-5046-4F13-B3FA-93CE37C6E5FE}" type="slidenum">
              <a:rPr lang="en-GB" smtClean="0"/>
              <a:pPr/>
              <a:t>‹#›</a:t>
            </a:fld>
            <a:endParaRPr lang="en-GB"/>
          </a:p>
        </p:txBody>
      </p:sp>
      <p:pic>
        <p:nvPicPr>
          <p:cNvPr id="7" name="Picture 56" descr="sign(small)"/>
          <p:cNvPicPr>
            <a:picLocks noChangeAspect="1" noChangeArrowheads="1"/>
          </p:cNvPicPr>
          <p:nvPr/>
        </p:nvPicPr>
        <p:blipFill>
          <a:blip r:embed="rId16" cstate="print"/>
          <a:srcRect/>
          <a:stretch>
            <a:fillRect/>
          </a:stretch>
        </p:blipFill>
        <p:spPr bwMode="auto">
          <a:xfrm>
            <a:off x="203201" y="587375"/>
            <a:ext cx="793751" cy="768350"/>
          </a:xfrm>
          <a:prstGeom prst="rect">
            <a:avLst/>
          </a:prstGeom>
          <a:noFill/>
          <a:ln w="9525">
            <a:noFill/>
            <a:miter lim="800000"/>
            <a:headEnd/>
            <a:tailEnd/>
          </a:ln>
        </p:spPr>
      </p:pic>
    </p:spTree>
    <p:extLst>
      <p:ext uri="{BB962C8B-B14F-4D97-AF65-F5344CB8AC3E}">
        <p14:creationId xmlns:p14="http://schemas.microsoft.com/office/powerpoint/2010/main" val="26024262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ransition>
    <p:cover dir="rd"/>
  </p:transition>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8" Type="http://schemas.openxmlformats.org/officeDocument/2006/relationships/diagramLayout" Target="../diagrams/layout2.xml"/><Relationship Id="rId13" Type="http://schemas.openxmlformats.org/officeDocument/2006/relationships/diagramLayout" Target="../diagrams/layout3.xml"/><Relationship Id="rId3" Type="http://schemas.openxmlformats.org/officeDocument/2006/relationships/diagramLayout" Target="../diagrams/layout1.xml"/><Relationship Id="rId7" Type="http://schemas.openxmlformats.org/officeDocument/2006/relationships/diagramData" Target="../diagrams/data2.xml"/><Relationship Id="rId12" Type="http://schemas.openxmlformats.org/officeDocument/2006/relationships/diagramData" Target="../diagrams/data3.xml"/><Relationship Id="rId2" Type="http://schemas.openxmlformats.org/officeDocument/2006/relationships/diagramData" Target="../diagrams/data1.xml"/><Relationship Id="rId16" Type="http://schemas.microsoft.com/office/2007/relationships/diagramDrawing" Target="../diagrams/drawing3.xml"/><Relationship Id="rId1" Type="http://schemas.openxmlformats.org/officeDocument/2006/relationships/slideLayout" Target="../slideLayouts/slideLayout7.xml"/><Relationship Id="rId6" Type="http://schemas.microsoft.com/office/2007/relationships/diagramDrawing" Target="../diagrams/drawing1.xml"/><Relationship Id="rId11" Type="http://schemas.microsoft.com/office/2007/relationships/diagramDrawing" Target="../diagrams/drawing2.xml"/><Relationship Id="rId5" Type="http://schemas.openxmlformats.org/officeDocument/2006/relationships/diagramColors" Target="../diagrams/colors1.xml"/><Relationship Id="rId15" Type="http://schemas.openxmlformats.org/officeDocument/2006/relationships/diagramColors" Target="../diagrams/colors3.xml"/><Relationship Id="rId10" Type="http://schemas.openxmlformats.org/officeDocument/2006/relationships/diagramColors" Target="../diagrams/colors2.xml"/><Relationship Id="rId4" Type="http://schemas.openxmlformats.org/officeDocument/2006/relationships/diagramQuickStyle" Target="../diagrams/quickStyle1.xml"/><Relationship Id="rId9" Type="http://schemas.openxmlformats.org/officeDocument/2006/relationships/diagramQuickStyle" Target="../diagrams/quickStyle2.xml"/><Relationship Id="rId1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microsoft.com/office/2007/relationships/hdphoto" Target="../media/hdphoto1.wdp"/></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4.xml"/><Relationship Id="rId4" Type="http://schemas.microsoft.com/office/2007/relationships/hdphoto" Target="../media/hdphoto2.wdp"/></Relationships>
</file>

<file path=ppt/slides/_rels/slide10.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10.gif"/></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7.xml"/><Relationship Id="rId1" Type="http://schemas.openxmlformats.org/officeDocument/2006/relationships/slideLayout" Target="../slideLayouts/slideLayout13.xml"/><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13.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9.xml"/><Relationship Id="rId1" Type="http://schemas.openxmlformats.org/officeDocument/2006/relationships/slideLayout" Target="../slideLayouts/slideLayout8.xml"/><Relationship Id="rId4" Type="http://schemas.microsoft.com/office/2007/relationships/hdphoto" Target="../media/hdphoto3.wdp"/></Relationships>
</file>

<file path=ppt/slides/_rels/slide14.xml.rels><?xml version="1.0" encoding="UTF-8" standalone="yes"?>
<Relationships xmlns="http://schemas.openxmlformats.org/package/2006/relationships"><Relationship Id="rId2" Type="http://schemas.openxmlformats.org/officeDocument/2006/relationships/image" Target="../media/image14.gif"/><Relationship Id="rId1" Type="http://schemas.openxmlformats.org/officeDocument/2006/relationships/slideLayout" Target="../slideLayouts/slideLayout8.xml"/></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7.xml"/><Relationship Id="rId1" Type="http://schemas.openxmlformats.org/officeDocument/2006/relationships/tags" Target="../tags/tag3.xml"/><Relationship Id="rId4" Type="http://schemas.openxmlformats.org/officeDocument/2006/relationships/image" Target="../media/image15.png"/></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13.xml"/><Relationship Id="rId4" Type="http://schemas.openxmlformats.org/officeDocument/2006/relationships/image" Target="../media/image17.png"/></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2.xml"/><Relationship Id="rId1" Type="http://schemas.openxmlformats.org/officeDocument/2006/relationships/slideLayout" Target="../slideLayouts/slideLayout13.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png"/><Relationship Id="rId1" Type="http://schemas.openxmlformats.org/officeDocument/2006/relationships/slideLayout" Target="../slideLayouts/slideLayout8.xml"/></Relationships>
</file>

<file path=ppt/slides/_rels/slide19.xml.rels><?xml version="1.0" encoding="UTF-8" standalone="yes"?>
<Relationships xmlns="http://schemas.openxmlformats.org/package/2006/relationships"><Relationship Id="rId3" Type="http://schemas.openxmlformats.org/officeDocument/2006/relationships/image" Target="../media/image20.jpg"/><Relationship Id="rId2" Type="http://schemas.openxmlformats.org/officeDocument/2006/relationships/notesSlide" Target="../notesSlides/notesSlide13.xml"/><Relationship Id="rId1" Type="http://schemas.openxmlformats.org/officeDocument/2006/relationships/slideLayout" Target="../slideLayouts/slideLayout8.xml"/><Relationship Id="rId4" Type="http://schemas.openxmlformats.org/officeDocument/2006/relationships/image" Target="../media/image21.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tags" Target="../tags/tag4.xml"/><Relationship Id="rId4" Type="http://schemas.openxmlformats.org/officeDocument/2006/relationships/image" Target="../media/image22.png"/></Relationships>
</file>

<file path=ppt/slides/_rels/slide21.xml.rels><?xml version="1.0" encoding="UTF-8" standalone="yes"?>
<Relationships xmlns="http://schemas.openxmlformats.org/package/2006/relationships"><Relationship Id="rId8" Type="http://schemas.openxmlformats.org/officeDocument/2006/relationships/diagramColors" Target="../diagrams/colors6.xml"/><Relationship Id="rId3" Type="http://schemas.openxmlformats.org/officeDocument/2006/relationships/image" Target="../media/image8.png"/><Relationship Id="rId7" Type="http://schemas.openxmlformats.org/officeDocument/2006/relationships/diagramQuickStyle" Target="../diagrams/quickStyle6.xml"/><Relationship Id="rId2" Type="http://schemas.openxmlformats.org/officeDocument/2006/relationships/notesSlide" Target="../notesSlides/notesSlide15.xml"/><Relationship Id="rId1" Type="http://schemas.openxmlformats.org/officeDocument/2006/relationships/slideLayout" Target="../slideLayouts/slideLayout8.xml"/><Relationship Id="rId6" Type="http://schemas.openxmlformats.org/officeDocument/2006/relationships/diagramLayout" Target="../diagrams/layout6.xml"/><Relationship Id="rId5" Type="http://schemas.openxmlformats.org/officeDocument/2006/relationships/diagramData" Target="../diagrams/data6.xml"/><Relationship Id="rId4" Type="http://schemas.microsoft.com/office/2007/relationships/hdphoto" Target="../media/hdphoto2.wdp"/><Relationship Id="rId9" Type="http://schemas.microsoft.com/office/2007/relationships/diagramDrawing" Target="../diagrams/drawing6.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9.gif"/><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gif"/><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6.xml"/><Relationship Id="rId1" Type="http://schemas.openxmlformats.org/officeDocument/2006/relationships/slideLayout" Target="../slideLayouts/slideLayout13.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notesSlide" Target="../notesSlides/notesSlide18.xml"/><Relationship Id="rId1" Type="http://schemas.openxmlformats.org/officeDocument/2006/relationships/slideLayout" Target="../slideLayouts/slideLayout13.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1.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31.jpg"/></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notesSlide" Target="../notesSlides/notesSlide21.xml"/><Relationship Id="rId1" Type="http://schemas.openxmlformats.org/officeDocument/2006/relationships/slideLayout" Target="../slideLayouts/slideLayout13.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5.xml.rels><?xml version="1.0" encoding="UTF-8" standalone="yes"?>
<Relationships xmlns="http://schemas.openxmlformats.org/package/2006/relationships"><Relationship Id="rId2" Type="http://schemas.openxmlformats.org/officeDocument/2006/relationships/image" Target="../media/image32.png"/><Relationship Id="rId1" Type="http://schemas.openxmlformats.org/officeDocument/2006/relationships/slideLayout" Target="../slideLayouts/slideLayout13.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7.xml"/><Relationship Id="rId1" Type="http://schemas.openxmlformats.org/officeDocument/2006/relationships/tags" Target="../tags/tag5.xml"/><Relationship Id="rId4" Type="http://schemas.openxmlformats.org/officeDocument/2006/relationships/image" Target="../media/image33.png"/></Relationships>
</file>

<file path=ppt/slides/_rels/slide37.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7.xml"/><Relationship Id="rId1" Type="http://schemas.openxmlformats.org/officeDocument/2006/relationships/tags" Target="../tags/tag6.xml"/><Relationship Id="rId4" Type="http://schemas.openxmlformats.org/officeDocument/2006/relationships/image" Target="../media/image35.png"/></Relationships>
</file>

<file path=ppt/slides/_rels/slide39.xml.rels><?xml version="1.0" encoding="UTF-8" standalone="yes"?>
<Relationships xmlns="http://schemas.openxmlformats.org/package/2006/relationships"><Relationship Id="rId2" Type="http://schemas.openxmlformats.org/officeDocument/2006/relationships/image" Target="../media/image36.gif"/><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7.xml"/><Relationship Id="rId1" Type="http://schemas.openxmlformats.org/officeDocument/2006/relationships/tags" Target="../tags/tag7.xml"/><Relationship Id="rId4" Type="http://schemas.openxmlformats.org/officeDocument/2006/relationships/image" Target="../media/image37.png"/></Relationships>
</file>

<file path=ppt/slides/_rels/slide4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42.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microsoft.com/office/2007/relationships/hdphoto" Target="../media/hdphoto4.wdp"/></Relationships>
</file>

<file path=ppt/slides/_rels/slide44.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9.pn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indoor, yellow&#10;&#10;Description automatically generated">
            <a:extLst>
              <a:ext uri="{FF2B5EF4-FFF2-40B4-BE49-F238E27FC236}">
                <a16:creationId xmlns:a16="http://schemas.microsoft.com/office/drawing/2014/main" id="{BAD644E8-910E-485F-939A-DD36E402C6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92001" cy="5718412"/>
          </a:xfrm>
          <a:prstGeom prst="rect">
            <a:avLst/>
          </a:prstGeom>
        </p:spPr>
      </p:pic>
      <p:sp>
        <p:nvSpPr>
          <p:cNvPr id="5" name="TextBox 4">
            <a:extLst>
              <a:ext uri="{FF2B5EF4-FFF2-40B4-BE49-F238E27FC236}">
                <a16:creationId xmlns:a16="http://schemas.microsoft.com/office/drawing/2014/main" id="{69CA0E58-C8DC-48D3-B20E-0A432799429A}"/>
              </a:ext>
            </a:extLst>
          </p:cNvPr>
          <p:cNvSpPr txBox="1"/>
          <p:nvPr/>
        </p:nvSpPr>
        <p:spPr bwMode="auto">
          <a:xfrm>
            <a:off x="2320119" y="1139588"/>
            <a:ext cx="184731" cy="369332"/>
          </a:xfrm>
          <a:prstGeom prst="rect">
            <a:avLst/>
          </a:prstGeom>
          <a:noFill/>
        </p:spPr>
        <p:txBody>
          <a:bodyPr wrap="square" rtlCol="0">
            <a:spAutoFit/>
          </a:bodyPr>
          <a:lstStyle/>
          <a:p>
            <a:endParaRPr lang="en-GB" dirty="0"/>
          </a:p>
        </p:txBody>
      </p:sp>
      <p:sp>
        <p:nvSpPr>
          <p:cNvPr id="10" name="TextBox 9">
            <a:extLst>
              <a:ext uri="{FF2B5EF4-FFF2-40B4-BE49-F238E27FC236}">
                <a16:creationId xmlns:a16="http://schemas.microsoft.com/office/drawing/2014/main" id="{10A3383D-2AD4-4B61-8C5A-54C08D2BBCF7}"/>
              </a:ext>
            </a:extLst>
          </p:cNvPr>
          <p:cNvSpPr txBox="1"/>
          <p:nvPr/>
        </p:nvSpPr>
        <p:spPr>
          <a:xfrm>
            <a:off x="2504849" y="1139588"/>
            <a:ext cx="7367031" cy="3477875"/>
          </a:xfrm>
          <a:prstGeom prst="rect">
            <a:avLst/>
          </a:prstGeom>
          <a:solidFill>
            <a:schemeClr val="bg1">
              <a:lumMod val="75000"/>
              <a:alpha val="86000"/>
            </a:schemeClr>
          </a:solidFill>
        </p:spPr>
        <p:txBody>
          <a:bodyPr wrap="square" rtlCol="0">
            <a:spAutoFit/>
          </a:bodyPr>
          <a:lstStyle/>
          <a:p>
            <a:pPr algn="ctr"/>
            <a:endParaRPr lang="en-GB" sz="4400" dirty="0">
              <a:solidFill>
                <a:schemeClr val="tx1">
                  <a:lumMod val="95000"/>
                  <a:lumOff val="5000"/>
                </a:schemeClr>
              </a:solidFill>
              <a:latin typeface="Arial" panose="020B0604020202020204" pitchFamily="34" charset="0"/>
              <a:cs typeface="Arial" panose="020B0604020202020204" pitchFamily="34" charset="0"/>
            </a:endParaRPr>
          </a:p>
          <a:p>
            <a:pPr algn="ctr"/>
            <a:r>
              <a:rPr lang="en-GB" sz="4400" dirty="0">
                <a:latin typeface="Calibri" panose="020F0502020204030204" pitchFamily="34" charset="0"/>
                <a:cs typeface="Calibri" panose="020F0502020204030204" pitchFamily="34" charset="0"/>
              </a:rPr>
              <a:t>Classifications of Automation Systems</a:t>
            </a:r>
          </a:p>
          <a:p>
            <a:pPr algn="ctr"/>
            <a:endParaRPr lang="en-GB" sz="2000" b="1" dirty="0">
              <a:latin typeface="Calibri Light" panose="020F0302020204030204" pitchFamily="34" charset="0"/>
              <a:cs typeface="Calibri Light" panose="020F0302020204030204" pitchFamily="34" charset="0"/>
            </a:endParaRPr>
          </a:p>
          <a:p>
            <a:pPr algn="ctr"/>
            <a:r>
              <a:rPr lang="en-GB" sz="2400" dirty="0">
                <a:latin typeface="Calibri Light" panose="020F0302020204030204" pitchFamily="34" charset="0"/>
                <a:cs typeface="Calibri Light" panose="020F0302020204030204" pitchFamily="34" charset="0"/>
              </a:rPr>
              <a:t>(Mechanical, Electrical and Fluid Power)</a:t>
            </a:r>
          </a:p>
          <a:p>
            <a:endParaRPr lang="en-GB" dirty="0"/>
          </a:p>
          <a:p>
            <a:endParaRPr lang="en-GB" dirty="0"/>
          </a:p>
          <a:p>
            <a:endParaRPr lang="en-GB" sz="600" dirty="0"/>
          </a:p>
        </p:txBody>
      </p:sp>
    </p:spTree>
    <p:extLst>
      <p:ext uri="{BB962C8B-B14F-4D97-AF65-F5344CB8AC3E}">
        <p14:creationId xmlns:p14="http://schemas.microsoft.com/office/powerpoint/2010/main" val="4144746128"/>
      </p:ext>
    </p:extLst>
  </p:cSld>
  <p:clrMapOvr>
    <a:masterClrMapping/>
  </p:clrMapOvr>
  <mc:AlternateContent xmlns:mc="http://schemas.openxmlformats.org/markup-compatibility/2006">
    <mc:Choice xmlns:p14="http://schemas.microsoft.com/office/powerpoint/2010/main" Requires="p14">
      <p:transition p14:dur="10"/>
    </mc:Choice>
    <mc:Fallback>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277FE8-19C3-410B-AD03-8F091AE42C9D}"/>
              </a:ext>
            </a:extLst>
          </p:cNvPr>
          <p:cNvSpPr>
            <a:spLocks noGrp="1"/>
          </p:cNvSpPr>
          <p:nvPr>
            <p:ph idx="1"/>
          </p:nvPr>
        </p:nvSpPr>
        <p:spPr>
          <a:xfrm>
            <a:off x="2002808" y="254047"/>
            <a:ext cx="8186383" cy="1127505"/>
          </a:xfrm>
        </p:spPr>
        <p:txBody>
          <a:bodyPr>
            <a:noAutofit/>
          </a:bodyPr>
          <a:lstStyle/>
          <a:p>
            <a:pPr marL="0" indent="0" algn="ctr">
              <a:lnSpc>
                <a:spcPct val="150000"/>
              </a:lnSpc>
              <a:buNone/>
            </a:pPr>
            <a:r>
              <a:rPr lang="en-GB" sz="3600" b="1" dirty="0">
                <a:latin typeface="Calibri" panose="020F0502020204030204" pitchFamily="34" charset="0"/>
                <a:cs typeface="Calibri" panose="020F0502020204030204" pitchFamily="34" charset="0"/>
              </a:rPr>
              <a:t>Classifications of Automation Systems</a:t>
            </a:r>
          </a:p>
        </p:txBody>
      </p:sp>
      <p:sp>
        <p:nvSpPr>
          <p:cNvPr id="2" name="TextBox 1">
            <a:extLst>
              <a:ext uri="{FF2B5EF4-FFF2-40B4-BE49-F238E27FC236}">
                <a16:creationId xmlns:a16="http://schemas.microsoft.com/office/drawing/2014/main" id="{C09E865E-938F-49BD-BA3B-BB16FD4F31E9}"/>
              </a:ext>
            </a:extLst>
          </p:cNvPr>
          <p:cNvSpPr txBox="1"/>
          <p:nvPr/>
        </p:nvSpPr>
        <p:spPr>
          <a:xfrm>
            <a:off x="1001210" y="1531452"/>
            <a:ext cx="9621670" cy="3347519"/>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400" dirty="0">
                <a:cs typeface="Calibri" panose="020F0502020204030204" pitchFamily="34" charset="0"/>
              </a:rPr>
              <a:t>Definition and applications for linear and rotary actuation in automation systems</a:t>
            </a:r>
          </a:p>
          <a:p>
            <a:pPr marL="342900" indent="-342900">
              <a:lnSpc>
                <a:spcPct val="150000"/>
              </a:lnSpc>
              <a:buFont typeface="Arial" panose="020B0604020202020204" pitchFamily="34" charset="0"/>
              <a:buChar char="•"/>
            </a:pPr>
            <a:r>
              <a:rPr lang="en-GB" sz="2400" dirty="0">
                <a:cs typeface="Calibri" panose="020F0502020204030204" pitchFamily="34" charset="0"/>
              </a:rPr>
              <a:t>Conversion of rotary/linear motion using mechanical actuation mechanisms</a:t>
            </a:r>
          </a:p>
          <a:p>
            <a:pPr marL="342900" indent="-342900">
              <a:lnSpc>
                <a:spcPct val="150000"/>
              </a:lnSpc>
              <a:buFont typeface="Arial" panose="020B0604020202020204" pitchFamily="34" charset="0"/>
              <a:buChar char="•"/>
            </a:pPr>
            <a:r>
              <a:rPr lang="en-GB" sz="2400" dirty="0">
                <a:cs typeface="Calibri" panose="020F0502020204030204" pitchFamily="34" charset="0"/>
              </a:rPr>
              <a:t>Fluid power actuation systems (pneumatic and hydraulic)</a:t>
            </a:r>
          </a:p>
          <a:p>
            <a:pPr marL="342900" indent="-342900">
              <a:lnSpc>
                <a:spcPct val="150000"/>
              </a:lnSpc>
              <a:buFont typeface="Arial" panose="020B0604020202020204" pitchFamily="34" charset="0"/>
              <a:buChar char="•"/>
            </a:pPr>
            <a:r>
              <a:rPr lang="en-GB" sz="2400" dirty="0">
                <a:cs typeface="Calibri" panose="020F0502020204030204" pitchFamily="34" charset="0"/>
              </a:rPr>
              <a:t>Electrical control of fluid power automation systems</a:t>
            </a:r>
          </a:p>
        </p:txBody>
      </p:sp>
    </p:spTree>
    <p:extLst>
      <p:ext uri="{BB962C8B-B14F-4D97-AF65-F5344CB8AC3E}">
        <p14:creationId xmlns:p14="http://schemas.microsoft.com/office/powerpoint/2010/main" val="1610572338"/>
      </p:ext>
    </p:extLst>
  </p:cSld>
  <p:clrMapOvr>
    <a:masterClrMapping/>
  </p:clrMapOvr>
  <p:transition spd="slow">
    <p:cover/>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42D31096-72F1-43E9-956F-ECB3281E7491}"/>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692877"/>
          </a:xfrm>
          <a:prstGeom prst="rect">
            <a:avLst/>
          </a:prstGeom>
        </p:spPr>
      </p:pic>
    </p:spTree>
    <p:extLst>
      <p:ext uri="{BB962C8B-B14F-4D97-AF65-F5344CB8AC3E}">
        <p14:creationId xmlns:p14="http://schemas.microsoft.com/office/powerpoint/2010/main" val="242226001"/>
      </p:ext>
    </p:extLst>
  </p:cSld>
  <p:clrMapOvr>
    <a:masterClrMapping/>
  </p:clrMapOvr>
  <p:transition>
    <p:cover dir="rd"/>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277FE8-19C3-410B-AD03-8F091AE42C9D}"/>
              </a:ext>
            </a:extLst>
          </p:cNvPr>
          <p:cNvSpPr>
            <a:spLocks noGrp="1"/>
          </p:cNvSpPr>
          <p:nvPr>
            <p:ph idx="1"/>
          </p:nvPr>
        </p:nvSpPr>
        <p:spPr>
          <a:xfrm>
            <a:off x="616424" y="267694"/>
            <a:ext cx="10959152" cy="1127505"/>
          </a:xfrm>
        </p:spPr>
        <p:txBody>
          <a:bodyPr>
            <a:noAutofit/>
          </a:bodyPr>
          <a:lstStyle/>
          <a:p>
            <a:pPr marL="0" indent="0" algn="ctr">
              <a:lnSpc>
                <a:spcPct val="150000"/>
              </a:lnSpc>
              <a:buNone/>
            </a:pPr>
            <a:r>
              <a:rPr lang="en-GB" sz="3600" b="1" dirty="0">
                <a:latin typeface="Calibri" panose="020F0502020204030204" pitchFamily="34" charset="0"/>
                <a:cs typeface="Calibri" panose="020F0502020204030204" pitchFamily="34" charset="0"/>
              </a:rPr>
              <a:t>Reflection: 3 Core Elements of Automated Systems</a:t>
            </a:r>
          </a:p>
        </p:txBody>
      </p:sp>
      <p:grpSp>
        <p:nvGrpSpPr>
          <p:cNvPr id="6" name="Group 5">
            <a:extLst>
              <a:ext uri="{FF2B5EF4-FFF2-40B4-BE49-F238E27FC236}">
                <a16:creationId xmlns:a16="http://schemas.microsoft.com/office/drawing/2014/main" id="{085A8C5A-BA38-4EC8-B84E-E82C537D855A}"/>
              </a:ext>
            </a:extLst>
          </p:cNvPr>
          <p:cNvGrpSpPr/>
          <p:nvPr/>
        </p:nvGrpSpPr>
        <p:grpSpPr>
          <a:xfrm>
            <a:off x="2763828" y="1254522"/>
            <a:ext cx="6664343" cy="3804475"/>
            <a:chOff x="280987" y="897765"/>
            <a:chExt cx="5722545" cy="3297902"/>
          </a:xfrm>
        </p:grpSpPr>
        <p:grpSp>
          <p:nvGrpSpPr>
            <p:cNvPr id="7" name="Group 6">
              <a:extLst>
                <a:ext uri="{FF2B5EF4-FFF2-40B4-BE49-F238E27FC236}">
                  <a16:creationId xmlns:a16="http://schemas.microsoft.com/office/drawing/2014/main" id="{28CF7802-43CF-4C43-AB27-A99F3700C8F3}"/>
                </a:ext>
              </a:extLst>
            </p:cNvPr>
            <p:cNvGrpSpPr/>
            <p:nvPr/>
          </p:nvGrpSpPr>
          <p:grpSpPr>
            <a:xfrm>
              <a:off x="280987" y="897765"/>
              <a:ext cx="5722545" cy="3069981"/>
              <a:chOff x="1017302" y="1196064"/>
              <a:chExt cx="5893620" cy="3157832"/>
            </a:xfrm>
          </p:grpSpPr>
          <p:grpSp>
            <p:nvGrpSpPr>
              <p:cNvPr id="9" name="Group 8">
                <a:extLst>
                  <a:ext uri="{FF2B5EF4-FFF2-40B4-BE49-F238E27FC236}">
                    <a16:creationId xmlns:a16="http://schemas.microsoft.com/office/drawing/2014/main" id="{01D33FF2-5E0F-4ED0-B5F1-ED6255DC5B81}"/>
                  </a:ext>
                </a:extLst>
              </p:cNvPr>
              <p:cNvGrpSpPr/>
              <p:nvPr/>
            </p:nvGrpSpPr>
            <p:grpSpPr>
              <a:xfrm>
                <a:off x="1017302" y="1196064"/>
                <a:ext cx="5893620" cy="3157832"/>
                <a:chOff x="709199" y="1182164"/>
                <a:chExt cx="5893620" cy="3157832"/>
              </a:xfrm>
            </p:grpSpPr>
            <p:pic>
              <p:nvPicPr>
                <p:cNvPr id="11" name="Picture 10">
                  <a:extLst>
                    <a:ext uri="{FF2B5EF4-FFF2-40B4-BE49-F238E27FC236}">
                      <a16:creationId xmlns:a16="http://schemas.microsoft.com/office/drawing/2014/main" id="{FC650B8E-70A8-4750-A064-EB5F9D3C6A0D}"/>
                    </a:ext>
                  </a:extLst>
                </p:cNvPr>
                <p:cNvPicPr/>
                <p:nvPr/>
              </p:nvPicPr>
              <p:blipFill rotWithShape="1">
                <a:blip r:embed="rId3" cstate="print">
                  <a:extLst>
                    <a:ext uri="{28A0092B-C50C-407E-A947-70E740481C1C}">
                      <a14:useLocalDpi xmlns:a14="http://schemas.microsoft.com/office/drawing/2010/main" val="0"/>
                    </a:ext>
                  </a:extLst>
                </a:blip>
                <a:srcRect t="3276" b="4981"/>
                <a:stretch/>
              </p:blipFill>
              <p:spPr bwMode="auto">
                <a:xfrm>
                  <a:off x="709199" y="1182164"/>
                  <a:ext cx="5893620" cy="3157832"/>
                </a:xfrm>
                <a:prstGeom prst="rect">
                  <a:avLst/>
                </a:prstGeom>
                <a:ln>
                  <a:noFill/>
                </a:ln>
                <a:extLst>
                  <a:ext uri="{53640926-AAD7-44D8-BBD7-CCE9431645EC}">
                    <a14:shadowObscured xmlns:a14="http://schemas.microsoft.com/office/drawing/2010/main"/>
                  </a:ext>
                </a:extLst>
              </p:spPr>
            </p:pic>
            <p:sp>
              <p:nvSpPr>
                <p:cNvPr id="12" name="TextBox 2">
                  <a:extLst>
                    <a:ext uri="{FF2B5EF4-FFF2-40B4-BE49-F238E27FC236}">
                      <a16:creationId xmlns:a16="http://schemas.microsoft.com/office/drawing/2014/main" id="{D961116A-7484-4648-A647-AEA06897B502}"/>
                    </a:ext>
                  </a:extLst>
                </p:cNvPr>
                <p:cNvSpPr txBox="1"/>
                <p:nvPr/>
              </p:nvSpPr>
              <p:spPr>
                <a:xfrm>
                  <a:off x="1992588" y="2521439"/>
                  <a:ext cx="1901317" cy="246987"/>
                </a:xfrm>
                <a:prstGeom prst="rect">
                  <a:avLst/>
                </a:prstGeom>
                <a:solidFill>
                  <a:schemeClr val="bg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solidFill>
                        <a:schemeClr val="tx1">
                          <a:lumMod val="75000"/>
                          <a:lumOff val="25000"/>
                        </a:schemeClr>
                      </a:solidFill>
                      <a:latin typeface="Times New Roman" panose="02020603050405020304" pitchFamily="18" charset="0"/>
                      <a:cs typeface="Times New Roman" panose="02020603050405020304" pitchFamily="18" charset="0"/>
                    </a:rPr>
                    <a:t>Laser Proximity Device</a:t>
                  </a:r>
                </a:p>
              </p:txBody>
            </p:sp>
          </p:grpSp>
          <p:sp>
            <p:nvSpPr>
              <p:cNvPr id="10" name="TextBox 4">
                <a:extLst>
                  <a:ext uri="{FF2B5EF4-FFF2-40B4-BE49-F238E27FC236}">
                    <a16:creationId xmlns:a16="http://schemas.microsoft.com/office/drawing/2014/main" id="{6052A11F-AE2F-44DA-9A91-64F01F8896DE}"/>
                  </a:ext>
                </a:extLst>
              </p:cNvPr>
              <p:cNvSpPr txBox="1"/>
              <p:nvPr/>
            </p:nvSpPr>
            <p:spPr>
              <a:xfrm>
                <a:off x="4202008" y="2837424"/>
                <a:ext cx="1901317" cy="246987"/>
              </a:xfrm>
              <a:prstGeom prst="rect">
                <a:avLst/>
              </a:prstGeom>
              <a:solidFill>
                <a:schemeClr val="bg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1200" dirty="0">
                    <a:solidFill>
                      <a:schemeClr val="tx1">
                        <a:lumMod val="75000"/>
                        <a:lumOff val="25000"/>
                      </a:schemeClr>
                    </a:solidFill>
                    <a:latin typeface="Times New Roman" panose="02020603050405020304" pitchFamily="18" charset="0"/>
                    <a:cs typeface="Times New Roman" panose="02020603050405020304" pitchFamily="18" charset="0"/>
                  </a:rPr>
                  <a:t>Pneumatic Cylinder/Piston</a:t>
                </a:r>
              </a:p>
            </p:txBody>
          </p:sp>
        </p:grpSp>
        <p:sp>
          <p:nvSpPr>
            <p:cNvPr id="8" name="TextBox 7">
              <a:extLst>
                <a:ext uri="{FF2B5EF4-FFF2-40B4-BE49-F238E27FC236}">
                  <a16:creationId xmlns:a16="http://schemas.microsoft.com/office/drawing/2014/main" id="{F2C6F54A-0F3A-4C29-9924-25B5F1C5B563}"/>
                </a:ext>
              </a:extLst>
            </p:cNvPr>
            <p:cNvSpPr txBox="1"/>
            <p:nvPr/>
          </p:nvSpPr>
          <p:spPr>
            <a:xfrm>
              <a:off x="2035897" y="3955551"/>
              <a:ext cx="1846127" cy="240116"/>
            </a:xfrm>
            <a:prstGeom prst="rect">
              <a:avLst/>
            </a:prstGeom>
            <a:solidFill>
              <a:schemeClr val="bg1"/>
            </a:solid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GB" sz="1200" dirty="0">
                  <a:solidFill>
                    <a:schemeClr val="tx1">
                      <a:lumMod val="75000"/>
                      <a:lumOff val="25000"/>
                    </a:schemeClr>
                  </a:solidFill>
                  <a:latin typeface="Times New Roman" panose="02020603050405020304" pitchFamily="18" charset="0"/>
                  <a:cs typeface="Times New Roman" panose="02020603050405020304" pitchFamily="18" charset="0"/>
                </a:rPr>
                <a:t>Conveyer Belt</a:t>
              </a:r>
            </a:p>
          </p:txBody>
        </p:sp>
      </p:grpSp>
    </p:spTree>
    <p:extLst>
      <p:ext uri="{BB962C8B-B14F-4D97-AF65-F5344CB8AC3E}">
        <p14:creationId xmlns:p14="http://schemas.microsoft.com/office/powerpoint/2010/main" val="332804539"/>
      </p:ext>
    </p:extLst>
  </p:cSld>
  <p:clrMapOvr>
    <a:masterClrMapping/>
  </p:clrMapOvr>
  <p:transition spd="slow">
    <p:cove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34D5CC61-1475-46D8-B1EC-CF1D54D3EDF0}"/>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3517"/>
            <a:ext cx="12192000" cy="5700932"/>
          </a:xfrm>
          <a:prstGeom prst="rect">
            <a:avLst/>
          </a:prstGeom>
        </p:spPr>
      </p:pic>
    </p:spTree>
    <p:extLst>
      <p:ext uri="{BB962C8B-B14F-4D97-AF65-F5344CB8AC3E}">
        <p14:creationId xmlns:p14="http://schemas.microsoft.com/office/powerpoint/2010/main" val="213048545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F787B3C-9AE3-4B53-8DD4-90E2844B33C7}"/>
              </a:ext>
            </a:extLst>
          </p:cNvPr>
          <p:cNvSpPr txBox="1">
            <a:spLocks/>
          </p:cNvSpPr>
          <p:nvPr/>
        </p:nvSpPr>
        <p:spPr>
          <a:xfrm>
            <a:off x="616424" y="103469"/>
            <a:ext cx="10959152" cy="1127505"/>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50000"/>
              </a:lnSpc>
              <a:buFont typeface="Arial" pitchFamily="34" charset="0"/>
              <a:buNone/>
            </a:pPr>
            <a:r>
              <a:rPr lang="en-GB" sz="4000" b="1" dirty="0">
                <a:latin typeface="Calibri" panose="020F0502020204030204" pitchFamily="34" charset="0"/>
                <a:cs typeface="Calibri" panose="020F0502020204030204" pitchFamily="34" charset="0"/>
              </a:rPr>
              <a:t>3 Core Elements of Automated Systems</a:t>
            </a:r>
          </a:p>
        </p:txBody>
      </p:sp>
      <p:graphicFrame>
        <p:nvGraphicFramePr>
          <p:cNvPr id="4" name="Diagram 3">
            <a:extLst>
              <a:ext uri="{FF2B5EF4-FFF2-40B4-BE49-F238E27FC236}">
                <a16:creationId xmlns:a16="http://schemas.microsoft.com/office/drawing/2014/main" id="{3E682935-65EA-4D1D-97E1-76DD1745B4CE}"/>
              </a:ext>
            </a:extLst>
          </p:cNvPr>
          <p:cNvGraphicFramePr/>
          <p:nvPr>
            <p:extLst>
              <p:ext uri="{D42A27DB-BD31-4B8C-83A1-F6EECF244321}">
                <p14:modId xmlns:p14="http://schemas.microsoft.com/office/powerpoint/2010/main" val="68340947"/>
              </p:ext>
            </p:extLst>
          </p:nvPr>
        </p:nvGraphicFramePr>
        <p:xfrm>
          <a:off x="1432350" y="1287246"/>
          <a:ext cx="7205216" cy="12942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 name="Diagram 8">
            <a:extLst>
              <a:ext uri="{FF2B5EF4-FFF2-40B4-BE49-F238E27FC236}">
                <a16:creationId xmlns:a16="http://schemas.microsoft.com/office/drawing/2014/main" id="{52380858-0932-4370-8A4E-CA80605CF40B}"/>
              </a:ext>
            </a:extLst>
          </p:cNvPr>
          <p:cNvGraphicFramePr/>
          <p:nvPr>
            <p:extLst>
              <p:ext uri="{D42A27DB-BD31-4B8C-83A1-F6EECF244321}">
                <p14:modId xmlns:p14="http://schemas.microsoft.com/office/powerpoint/2010/main" val="1570347188"/>
              </p:ext>
            </p:extLst>
          </p:nvPr>
        </p:nvGraphicFramePr>
        <p:xfrm>
          <a:off x="1432351" y="2665877"/>
          <a:ext cx="7205215" cy="129422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graphicFrame>
        <p:nvGraphicFramePr>
          <p:cNvPr id="10" name="Diagram 9">
            <a:extLst>
              <a:ext uri="{FF2B5EF4-FFF2-40B4-BE49-F238E27FC236}">
                <a16:creationId xmlns:a16="http://schemas.microsoft.com/office/drawing/2014/main" id="{04864136-7E04-4179-AA5F-7F075BB9F98B}"/>
              </a:ext>
            </a:extLst>
          </p:cNvPr>
          <p:cNvGraphicFramePr/>
          <p:nvPr>
            <p:extLst>
              <p:ext uri="{D42A27DB-BD31-4B8C-83A1-F6EECF244321}">
                <p14:modId xmlns:p14="http://schemas.microsoft.com/office/powerpoint/2010/main" val="1005700616"/>
              </p:ext>
            </p:extLst>
          </p:nvPr>
        </p:nvGraphicFramePr>
        <p:xfrm>
          <a:off x="1432350" y="4050572"/>
          <a:ext cx="7205215" cy="1294226"/>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Tree>
    <p:extLst>
      <p:ext uri="{BB962C8B-B14F-4D97-AF65-F5344CB8AC3E}">
        <p14:creationId xmlns:p14="http://schemas.microsoft.com/office/powerpoint/2010/main" val="3936563250"/>
      </p:ext>
    </p:extLst>
  </p:cSld>
  <p:clrMapOvr>
    <a:masterClrMapping/>
  </p:clrMapOvr>
  <mc:AlternateContent xmlns:mc="http://schemas.openxmlformats.org/markup-compatibility/2006" xmlns:p14="http://schemas.microsoft.com/office/powerpoint/2010/main">
    <mc:Choice Requires="p14">
      <p:transition p14:dur="10"/>
    </mc:Choice>
    <mc:Fallback xmlns="">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0-#ppt_w/2"/>
                                          </p:val>
                                        </p:tav>
                                        <p:tav tm="100000">
                                          <p:val>
                                            <p:strVal val="#ppt_x"/>
                                          </p:val>
                                        </p:tav>
                                      </p:tavLst>
                                    </p:anim>
                                    <p:anim calcmode="lin" valueType="num">
                                      <p:cBhvr additive="base">
                                        <p:cTn id="14" dur="500" fill="hold"/>
                                        <p:tgtEl>
                                          <p:spTgt spid="9"/>
                                        </p:tgtEl>
                                        <p:attrNameLst>
                                          <p:attrName>ppt_y</p:attrName>
                                        </p:attrNameLst>
                                      </p:cBhvr>
                                      <p:tavLst>
                                        <p:tav tm="0">
                                          <p:val>
                                            <p:strVal val="#ppt_y"/>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
                                        </p:tgtEl>
                                        <p:attrNameLst>
                                          <p:attrName>style.visibility</p:attrName>
                                        </p:attrNameLst>
                                      </p:cBhvr>
                                      <p:to>
                                        <p:strVal val="visible"/>
                                      </p:to>
                                    </p:set>
                                    <p:anim calcmode="lin" valueType="num">
                                      <p:cBhvr additive="base">
                                        <p:cTn id="19" dur="500" fill="hold"/>
                                        <p:tgtEl>
                                          <p:spTgt spid="10"/>
                                        </p:tgtEl>
                                        <p:attrNameLst>
                                          <p:attrName>ppt_x</p:attrName>
                                        </p:attrNameLst>
                                      </p:cBhvr>
                                      <p:tavLst>
                                        <p:tav tm="0">
                                          <p:val>
                                            <p:strVal val="0-#ppt_w/2"/>
                                          </p:val>
                                        </p:tav>
                                        <p:tav tm="100000">
                                          <p:val>
                                            <p:strVal val="#ppt_x"/>
                                          </p:val>
                                        </p:tav>
                                      </p:tavLst>
                                    </p:anim>
                                    <p:anim calcmode="lin" valueType="num">
                                      <p:cBhvr additive="base">
                                        <p:cTn id="20" dur="500" fill="hold"/>
                                        <p:tgtEl>
                                          <p:spTgt spid="10"/>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4" grpId="0">
        <p:bldAsOne/>
      </p:bldGraphic>
      <p:bldGraphic spid="9" grpId="0">
        <p:bldAsOne/>
      </p:bldGraphic>
      <p:bldGraphic spid="10" grpId="0">
        <p:bldAsOne/>
      </p:bldGraphic>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A5BAA99F-2322-4496-8B51-DA07AE7FB904}"/>
              </a:ext>
            </a:extLst>
          </p:cNvPr>
          <p:cNvSpPr txBox="1">
            <a:spLocks/>
          </p:cNvSpPr>
          <p:nvPr/>
        </p:nvSpPr>
        <p:spPr>
          <a:xfrm>
            <a:off x="616424" y="193409"/>
            <a:ext cx="10959152" cy="1127505"/>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50000"/>
              </a:lnSpc>
              <a:buFont typeface="Arial" pitchFamily="34" charset="0"/>
              <a:buNone/>
            </a:pPr>
            <a:r>
              <a:rPr lang="en-GB" sz="3600" b="1" dirty="0">
                <a:latin typeface="Calibri" panose="020F0502020204030204" pitchFamily="34" charset="0"/>
                <a:cs typeface="Calibri" panose="020F0502020204030204" pitchFamily="34" charset="0"/>
              </a:rPr>
              <a:t>Architecture of Automated Systems</a:t>
            </a:r>
          </a:p>
        </p:txBody>
      </p:sp>
      <p:pic>
        <p:nvPicPr>
          <p:cNvPr id="4" name="Picture 3" descr="Diagram&#10;&#10;Description automatically generated">
            <a:extLst>
              <a:ext uri="{FF2B5EF4-FFF2-40B4-BE49-F238E27FC236}">
                <a16:creationId xmlns:a16="http://schemas.microsoft.com/office/drawing/2014/main" id="{1D820F20-EEF9-4315-88A0-6B9BB8908ED5}"/>
              </a:ext>
            </a:extLst>
          </p:cNvPr>
          <p:cNvPicPr>
            <a:picLocks noChangeAspect="1"/>
          </p:cNvPicPr>
          <p:nvPr/>
        </p:nvPicPr>
        <p:blipFill rotWithShape="1">
          <a:blip r:embed="rId3">
            <a:extLst>
              <a:ext uri="{BEBA8EAE-BF5A-486C-A8C5-ECC9F3942E4B}">
                <a14:imgProps xmlns:a14="http://schemas.microsoft.com/office/drawing/2010/main">
                  <a14:imgLayer r:embed="rId4">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26242"/>
          <a:stretch/>
        </p:blipFill>
        <p:spPr>
          <a:xfrm>
            <a:off x="1383890" y="1466942"/>
            <a:ext cx="9424220" cy="3351063"/>
          </a:xfrm>
          <a:prstGeom prst="rect">
            <a:avLst/>
          </a:prstGeom>
        </p:spPr>
      </p:pic>
      <p:sp>
        <p:nvSpPr>
          <p:cNvPr id="5" name="TextBox 4">
            <a:extLst>
              <a:ext uri="{FF2B5EF4-FFF2-40B4-BE49-F238E27FC236}">
                <a16:creationId xmlns:a16="http://schemas.microsoft.com/office/drawing/2014/main" id="{A74D88A2-85AB-4A7A-81D6-CFE759648A48}"/>
              </a:ext>
            </a:extLst>
          </p:cNvPr>
          <p:cNvSpPr txBox="1"/>
          <p:nvPr/>
        </p:nvSpPr>
        <p:spPr>
          <a:xfrm>
            <a:off x="1183373" y="4853918"/>
            <a:ext cx="9086270" cy="400110"/>
          </a:xfrm>
          <a:prstGeom prst="rect">
            <a:avLst/>
          </a:prstGeom>
          <a:noFill/>
        </p:spPr>
        <p:txBody>
          <a:bodyPr wrap="none" rtlCol="0">
            <a:spAutoFit/>
          </a:bodyPr>
          <a:lstStyle/>
          <a:p>
            <a:r>
              <a:rPr lang="en-GB" sz="2000" dirty="0">
                <a:latin typeface="Calibri" panose="020F0502020204030204" pitchFamily="34" charset="0"/>
                <a:cs typeface="Calibri" panose="020F0502020204030204" pitchFamily="34" charset="0"/>
              </a:rPr>
              <a:t>Figure: Typical architecture of an automated system with closed loop feedback control</a:t>
            </a:r>
          </a:p>
        </p:txBody>
      </p:sp>
    </p:spTree>
    <p:extLst>
      <p:ext uri="{BB962C8B-B14F-4D97-AF65-F5344CB8AC3E}">
        <p14:creationId xmlns:p14="http://schemas.microsoft.com/office/powerpoint/2010/main" val="2933402591"/>
      </p:ext>
    </p:extLst>
  </p:cSld>
  <p:clrMapOvr>
    <a:masterClrMapping/>
  </p:clrMapOvr>
  <p:transition>
    <p:cover dir="rd"/>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0D8D126D-F7F4-4957-83F6-519E4695F98C}"/>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Conveyor Belt Example</a:t>
            </a:r>
          </a:p>
        </p:txBody>
      </p:sp>
      <p:pic>
        <p:nvPicPr>
          <p:cNvPr id="3" name="Picture 2" descr="Diagram&#10;&#10;Description automatically generated">
            <a:extLst>
              <a:ext uri="{FF2B5EF4-FFF2-40B4-BE49-F238E27FC236}">
                <a16:creationId xmlns:a16="http://schemas.microsoft.com/office/drawing/2014/main" id="{DD6F6B31-2A32-4922-80CC-0510D292EB61}"/>
              </a:ext>
            </a:extLst>
          </p:cNvPr>
          <p:cNvPicPr>
            <a:picLocks noChangeAspect="1"/>
          </p:cNvPicPr>
          <p:nvPr/>
        </p:nvPicPr>
        <p:blipFill rotWithShape="1">
          <a:blip r:embed="rId2">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val="0"/>
              </a:ext>
            </a:extLst>
          </a:blip>
          <a:srcRect t="26242"/>
          <a:stretch/>
        </p:blipFill>
        <p:spPr>
          <a:xfrm>
            <a:off x="609600" y="1520874"/>
            <a:ext cx="10972800" cy="3905028"/>
          </a:xfrm>
          <a:prstGeom prst="rect">
            <a:avLst/>
          </a:prstGeom>
          <a:noFill/>
        </p:spPr>
      </p:pic>
      <p:sp>
        <p:nvSpPr>
          <p:cNvPr id="4" name="TextBox 3">
            <a:extLst>
              <a:ext uri="{FF2B5EF4-FFF2-40B4-BE49-F238E27FC236}">
                <a16:creationId xmlns:a16="http://schemas.microsoft.com/office/drawing/2014/main" id="{BBF37623-8749-4BBA-990E-FDCEA98CD86F}"/>
              </a:ext>
            </a:extLst>
          </p:cNvPr>
          <p:cNvSpPr txBox="1"/>
          <p:nvPr/>
        </p:nvSpPr>
        <p:spPr>
          <a:xfrm>
            <a:off x="197126" y="1638570"/>
            <a:ext cx="1848584" cy="584775"/>
          </a:xfrm>
          <a:prstGeom prst="rect">
            <a:avLst/>
          </a:prstGeom>
          <a:noFill/>
        </p:spPr>
        <p:txBody>
          <a:bodyPr wrap="none" rtlCol="0">
            <a:spAutoFit/>
          </a:bodyPr>
          <a:lstStyle/>
          <a:p>
            <a:pPr algn="ctr"/>
            <a:r>
              <a:rPr lang="en-GB" sz="1600" b="1" dirty="0"/>
              <a:t>Desired conveyor</a:t>
            </a:r>
          </a:p>
          <a:p>
            <a:pPr algn="ctr"/>
            <a:r>
              <a:rPr lang="en-GB" sz="1600" b="1" dirty="0"/>
              <a:t> position</a:t>
            </a:r>
          </a:p>
        </p:txBody>
      </p:sp>
      <p:sp>
        <p:nvSpPr>
          <p:cNvPr id="7" name="TextBox 6">
            <a:extLst>
              <a:ext uri="{FF2B5EF4-FFF2-40B4-BE49-F238E27FC236}">
                <a16:creationId xmlns:a16="http://schemas.microsoft.com/office/drawing/2014/main" id="{FE77D300-0B2D-4E2E-903A-150825CF60EF}"/>
              </a:ext>
            </a:extLst>
          </p:cNvPr>
          <p:cNvSpPr txBox="1"/>
          <p:nvPr/>
        </p:nvSpPr>
        <p:spPr>
          <a:xfrm>
            <a:off x="9790691" y="1638570"/>
            <a:ext cx="1791709" cy="584775"/>
          </a:xfrm>
          <a:prstGeom prst="rect">
            <a:avLst/>
          </a:prstGeom>
          <a:noFill/>
        </p:spPr>
        <p:txBody>
          <a:bodyPr wrap="none" rtlCol="0">
            <a:spAutoFit/>
          </a:bodyPr>
          <a:lstStyle/>
          <a:p>
            <a:pPr algn="ctr"/>
            <a:r>
              <a:rPr lang="en-GB" sz="1600" b="1" dirty="0"/>
              <a:t>Actual conveyor </a:t>
            </a:r>
          </a:p>
          <a:p>
            <a:pPr algn="ctr"/>
            <a:r>
              <a:rPr lang="en-GB" sz="1600" b="1" dirty="0"/>
              <a:t>position</a:t>
            </a:r>
          </a:p>
        </p:txBody>
      </p:sp>
      <p:sp>
        <p:nvSpPr>
          <p:cNvPr id="9" name="TextBox 8">
            <a:extLst>
              <a:ext uri="{FF2B5EF4-FFF2-40B4-BE49-F238E27FC236}">
                <a16:creationId xmlns:a16="http://schemas.microsoft.com/office/drawing/2014/main" id="{E9E33AC0-1AE3-472E-95B4-5FD76719E2DB}"/>
              </a:ext>
            </a:extLst>
          </p:cNvPr>
          <p:cNvSpPr txBox="1"/>
          <p:nvPr/>
        </p:nvSpPr>
        <p:spPr>
          <a:xfrm>
            <a:off x="5334481" y="2325320"/>
            <a:ext cx="1848584" cy="338554"/>
          </a:xfrm>
          <a:prstGeom prst="rect">
            <a:avLst/>
          </a:prstGeom>
          <a:noFill/>
        </p:spPr>
        <p:txBody>
          <a:bodyPr wrap="square" rtlCol="0">
            <a:spAutoFit/>
          </a:bodyPr>
          <a:lstStyle/>
          <a:p>
            <a:pPr algn="ctr"/>
            <a:r>
              <a:rPr lang="en-GB" sz="1600" b="1" dirty="0"/>
              <a:t>Motor</a:t>
            </a:r>
          </a:p>
        </p:txBody>
      </p:sp>
      <p:sp>
        <p:nvSpPr>
          <p:cNvPr id="11" name="TextBox 10">
            <a:extLst>
              <a:ext uri="{FF2B5EF4-FFF2-40B4-BE49-F238E27FC236}">
                <a16:creationId xmlns:a16="http://schemas.microsoft.com/office/drawing/2014/main" id="{C1E6F8A0-F5B7-445B-B828-3F9FD475773E}"/>
              </a:ext>
            </a:extLst>
          </p:cNvPr>
          <p:cNvSpPr txBox="1"/>
          <p:nvPr/>
        </p:nvSpPr>
        <p:spPr>
          <a:xfrm>
            <a:off x="7728636" y="2325320"/>
            <a:ext cx="1848584" cy="338554"/>
          </a:xfrm>
          <a:prstGeom prst="rect">
            <a:avLst/>
          </a:prstGeom>
          <a:noFill/>
        </p:spPr>
        <p:txBody>
          <a:bodyPr wrap="square" rtlCol="0">
            <a:spAutoFit/>
          </a:bodyPr>
          <a:lstStyle/>
          <a:p>
            <a:pPr algn="ctr"/>
            <a:r>
              <a:rPr lang="en-GB" sz="1600" b="1" dirty="0"/>
              <a:t>Conveyor Belt</a:t>
            </a:r>
          </a:p>
        </p:txBody>
      </p:sp>
      <p:sp>
        <p:nvSpPr>
          <p:cNvPr id="12" name="TextBox 11">
            <a:extLst>
              <a:ext uri="{FF2B5EF4-FFF2-40B4-BE49-F238E27FC236}">
                <a16:creationId xmlns:a16="http://schemas.microsoft.com/office/drawing/2014/main" id="{098A6760-9166-4724-86E5-5BFDBA20C5BE}"/>
              </a:ext>
            </a:extLst>
          </p:cNvPr>
          <p:cNvSpPr txBox="1"/>
          <p:nvPr/>
        </p:nvSpPr>
        <p:spPr>
          <a:xfrm>
            <a:off x="5742520" y="4778468"/>
            <a:ext cx="1848584" cy="338554"/>
          </a:xfrm>
          <a:prstGeom prst="rect">
            <a:avLst/>
          </a:prstGeom>
          <a:noFill/>
        </p:spPr>
        <p:txBody>
          <a:bodyPr wrap="square" rtlCol="0">
            <a:spAutoFit/>
          </a:bodyPr>
          <a:lstStyle/>
          <a:p>
            <a:pPr algn="ctr"/>
            <a:r>
              <a:rPr lang="en-GB" sz="1600" b="1" dirty="0"/>
              <a:t>Encoder</a:t>
            </a:r>
          </a:p>
        </p:txBody>
      </p:sp>
    </p:spTree>
    <p:extLst>
      <p:ext uri="{BB962C8B-B14F-4D97-AF65-F5344CB8AC3E}">
        <p14:creationId xmlns:p14="http://schemas.microsoft.com/office/powerpoint/2010/main" val="1349882214"/>
      </p:ext>
    </p:extLst>
  </p:cSld>
  <p:clrMapOvr>
    <a:masterClrMapping/>
  </p:clrMapOvr>
  <p:transition>
    <p:cover dir="rd"/>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474E600-84B9-410F-B974-FD9948D434D3}"/>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What is actuation?</a:t>
            </a:r>
          </a:p>
        </p:txBody>
      </p:sp>
      <p:sp>
        <p:nvSpPr>
          <p:cNvPr id="3" name="TextBox 2">
            <a:extLst>
              <a:ext uri="{FF2B5EF4-FFF2-40B4-BE49-F238E27FC236}">
                <a16:creationId xmlns:a16="http://schemas.microsoft.com/office/drawing/2014/main" id="{E2108F1C-815A-477A-B839-029D6652BE21}"/>
              </a:ext>
            </a:extLst>
          </p:cNvPr>
          <p:cNvSpPr txBox="1"/>
          <p:nvPr/>
        </p:nvSpPr>
        <p:spPr>
          <a:xfrm>
            <a:off x="609600" y="1417638"/>
            <a:ext cx="5384800" cy="3843910"/>
          </a:xfrm>
          <a:prstGeom prst="rect">
            <a:avLst/>
          </a:prstGeom>
        </p:spPr>
        <p:txBody>
          <a:bodyPr vert="horz" lIns="91440" tIns="45720" rIns="91440" bIns="45720" rtlCol="0">
            <a:normAutofit lnSpcReduction="10000"/>
          </a:bodyPr>
          <a:lstStyle/>
          <a:p>
            <a:pPr marL="342900" indent="-342900">
              <a:lnSpc>
                <a:spcPct val="90000"/>
              </a:lnSpc>
              <a:spcBef>
                <a:spcPct val="20000"/>
              </a:spcBef>
              <a:buFont typeface="Arial" panose="020B0604020202020204" pitchFamily="34" charset="0"/>
              <a:buChar char="•"/>
            </a:pPr>
            <a:r>
              <a:rPr lang="en-GB" sz="2000" dirty="0">
                <a:cs typeface="Calibri Light" panose="020F0302020204030204" pitchFamily="34" charset="0"/>
              </a:rPr>
              <a:t>Actuation is the conversion of energy into mechanical motion to cause a machine or device to operate</a:t>
            </a:r>
          </a:p>
          <a:p>
            <a:pPr marL="285750" indent="-285750">
              <a:lnSpc>
                <a:spcPct val="90000"/>
              </a:lnSpc>
              <a:spcBef>
                <a:spcPct val="20000"/>
              </a:spcBef>
              <a:buFont typeface="Arial" panose="020B0604020202020204" pitchFamily="34" charset="0"/>
              <a:buChar char="•"/>
            </a:pPr>
            <a:endParaRPr lang="en-GB" sz="1400" dirty="0">
              <a:cs typeface="Calibri Light" panose="020F0302020204030204" pitchFamily="34" charset="0"/>
            </a:endParaRPr>
          </a:p>
          <a:p>
            <a:pPr marL="342900" indent="-342900">
              <a:lnSpc>
                <a:spcPct val="90000"/>
              </a:lnSpc>
              <a:spcBef>
                <a:spcPct val="20000"/>
              </a:spcBef>
              <a:buFont typeface="Arial" panose="020B0604020202020204" pitchFamily="34" charset="0"/>
              <a:buChar char="•"/>
            </a:pPr>
            <a:r>
              <a:rPr lang="en-GB" sz="2000" dirty="0">
                <a:cs typeface="Calibri Light" panose="020F0302020204030204" pitchFamily="34" charset="0"/>
              </a:rPr>
              <a:t>Electrical, pneumatic or hydraulic power is converted into mechanical motion by forcing movement in a circular path (</a:t>
            </a:r>
            <a:r>
              <a:rPr lang="en-GB" sz="2000" b="1" dirty="0">
                <a:cs typeface="Calibri Light" panose="020F0302020204030204" pitchFamily="34" charset="0"/>
              </a:rPr>
              <a:t>rotary</a:t>
            </a:r>
            <a:r>
              <a:rPr lang="en-GB" sz="2000" dirty="0">
                <a:cs typeface="Calibri Light" panose="020F0302020204030204" pitchFamily="34" charset="0"/>
              </a:rPr>
              <a:t>) or straight line (</a:t>
            </a:r>
            <a:r>
              <a:rPr lang="en-GB" sz="2000" b="1" dirty="0">
                <a:cs typeface="Calibri Light" panose="020F0302020204030204" pitchFamily="34" charset="0"/>
              </a:rPr>
              <a:t>linear</a:t>
            </a:r>
            <a:r>
              <a:rPr lang="en-GB" sz="2000" dirty="0">
                <a:cs typeface="Calibri Light" panose="020F0302020204030204" pitchFamily="34" charset="0"/>
              </a:rPr>
              <a:t>) to obtain a desired output</a:t>
            </a:r>
          </a:p>
          <a:p>
            <a:pPr marL="342900" indent="-342900">
              <a:lnSpc>
                <a:spcPct val="90000"/>
              </a:lnSpc>
              <a:spcBef>
                <a:spcPct val="20000"/>
              </a:spcBef>
              <a:buFont typeface="Arial" panose="020B0604020202020204" pitchFamily="34" charset="0"/>
              <a:buChar char="•"/>
            </a:pPr>
            <a:endParaRPr lang="en-GB" dirty="0">
              <a:cs typeface="Calibri Light" panose="020F0302020204030204" pitchFamily="34" charset="0"/>
            </a:endParaRPr>
          </a:p>
          <a:p>
            <a:pPr marL="342900" indent="-342900">
              <a:lnSpc>
                <a:spcPct val="90000"/>
              </a:lnSpc>
              <a:spcBef>
                <a:spcPct val="20000"/>
              </a:spcBef>
              <a:buFont typeface="Arial" panose="020B0604020202020204" pitchFamily="34" charset="0"/>
              <a:buChar char="•"/>
            </a:pPr>
            <a:r>
              <a:rPr lang="en-GB" sz="2000" dirty="0">
                <a:cs typeface="Calibri Light" panose="020F0302020204030204" pitchFamily="34" charset="0"/>
              </a:rPr>
              <a:t>For actuation to occur, energy is delivered from a source as a result of a control signal command, before being converted into mechanical motion</a:t>
            </a:r>
          </a:p>
        </p:txBody>
      </p:sp>
      <p:pic>
        <p:nvPicPr>
          <p:cNvPr id="5" name="Picture 4" descr="Timeline&#10;&#10;Description automatically generated">
            <a:extLst>
              <a:ext uri="{FF2B5EF4-FFF2-40B4-BE49-F238E27FC236}">
                <a16:creationId xmlns:a16="http://schemas.microsoft.com/office/drawing/2014/main" id="{266C57F0-ACBE-4025-AEDF-0E60FC8DAE5A}"/>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6197600" y="2567432"/>
            <a:ext cx="5384800" cy="1723136"/>
          </a:xfrm>
          <a:prstGeom prst="rect">
            <a:avLst/>
          </a:prstGeom>
          <a:noFill/>
        </p:spPr>
      </p:pic>
      <p:sp>
        <p:nvSpPr>
          <p:cNvPr id="4" name="Oval 3">
            <a:extLst>
              <a:ext uri="{FF2B5EF4-FFF2-40B4-BE49-F238E27FC236}">
                <a16:creationId xmlns:a16="http://schemas.microsoft.com/office/drawing/2014/main" id="{39309BCD-5A0A-4BDF-9EF5-C14DF805AE38}"/>
              </a:ext>
            </a:extLst>
          </p:cNvPr>
          <p:cNvSpPr/>
          <p:nvPr/>
        </p:nvSpPr>
        <p:spPr>
          <a:xfrm>
            <a:off x="7990348" y="3958727"/>
            <a:ext cx="1828800" cy="331841"/>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48661980"/>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474E600-84B9-410F-B974-FD9948D434D3}"/>
              </a:ext>
            </a:extLst>
          </p:cNvPr>
          <p:cNvSpPr txBox="1">
            <a:spLocks/>
          </p:cNvSpPr>
          <p:nvPr/>
        </p:nvSpPr>
        <p:spPr>
          <a:xfrm>
            <a:off x="616424" y="238379"/>
            <a:ext cx="10959152" cy="1127505"/>
          </a:xfrm>
          <a:prstGeom prst="rect">
            <a:avLst/>
          </a:prstGeom>
        </p:spPr>
        <p:txBody>
          <a:bodyP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150000"/>
              </a:lnSpc>
              <a:buFont typeface="Arial" pitchFamily="34" charset="0"/>
              <a:buNone/>
            </a:pPr>
            <a:r>
              <a:rPr lang="en-GB" sz="3600" b="1" dirty="0">
                <a:latin typeface="Calibri" panose="020F0502020204030204" pitchFamily="34" charset="0"/>
                <a:cs typeface="Calibri" panose="020F0502020204030204" pitchFamily="34" charset="0"/>
              </a:rPr>
              <a:t>Linear &amp; Rotary Motion</a:t>
            </a:r>
          </a:p>
        </p:txBody>
      </p:sp>
      <p:pic>
        <p:nvPicPr>
          <p:cNvPr id="9" name="Picture 8">
            <a:extLst>
              <a:ext uri="{FF2B5EF4-FFF2-40B4-BE49-F238E27FC236}">
                <a16:creationId xmlns:a16="http://schemas.microsoft.com/office/drawing/2014/main" id="{D6A1C690-816F-41C4-B04A-C8DFED61A52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40738" y="1533829"/>
            <a:ext cx="5514372" cy="3436375"/>
          </a:xfrm>
          <a:prstGeom prst="rect">
            <a:avLst/>
          </a:prstGeom>
        </p:spPr>
      </p:pic>
      <p:pic>
        <p:nvPicPr>
          <p:cNvPr id="11" name="Picture 10" descr="A picture containing text, gear&#10;&#10;Description automatically generated">
            <a:extLst>
              <a:ext uri="{FF2B5EF4-FFF2-40B4-BE49-F238E27FC236}">
                <a16:creationId xmlns:a16="http://schemas.microsoft.com/office/drawing/2014/main" id="{392A34B7-946C-4BC4-B875-CD734BA178EA}"/>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35321" y="1533830"/>
            <a:ext cx="5517795" cy="3436375"/>
          </a:xfrm>
          <a:prstGeom prst="rect">
            <a:avLst/>
          </a:prstGeom>
        </p:spPr>
      </p:pic>
    </p:spTree>
    <p:extLst>
      <p:ext uri="{BB962C8B-B14F-4D97-AF65-F5344CB8AC3E}">
        <p14:creationId xmlns:p14="http://schemas.microsoft.com/office/powerpoint/2010/main" val="3167741377"/>
      </p:ext>
    </p:extLst>
  </p:cSld>
  <p:clrMapOvr>
    <a:masterClrMapping/>
  </p:clrMapOvr>
  <p:transition>
    <p:cover dir="rd"/>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1E8357BE-AF41-40C0-B108-EDD70BEC397D}"/>
              </a:ext>
            </a:extLst>
          </p:cNvPr>
          <p:cNvPicPr>
            <a:picLocks noChangeAspect="1"/>
          </p:cNvPicPr>
          <p:nvPr/>
        </p:nvPicPr>
        <p:blipFill rotWithShape="1">
          <a:blip r:embed="rId3"/>
          <a:srcRect r="4787"/>
          <a:stretch/>
        </p:blipFill>
        <p:spPr>
          <a:xfrm>
            <a:off x="6518788" y="1186454"/>
            <a:ext cx="4758812" cy="2198302"/>
          </a:xfrm>
          <a:prstGeom prst="rect">
            <a:avLst/>
          </a:prstGeom>
        </p:spPr>
      </p:pic>
      <p:sp>
        <p:nvSpPr>
          <p:cNvPr id="2" name="Content Placeholder 2">
            <a:extLst>
              <a:ext uri="{FF2B5EF4-FFF2-40B4-BE49-F238E27FC236}">
                <a16:creationId xmlns:a16="http://schemas.microsoft.com/office/drawing/2014/main" id="{5474E600-84B9-410F-B974-FD9948D434D3}"/>
              </a:ext>
            </a:extLst>
          </p:cNvPr>
          <p:cNvSpPr txBox="1">
            <a:spLocks/>
          </p:cNvSpPr>
          <p:nvPr/>
        </p:nvSpPr>
        <p:spPr>
          <a:xfrm>
            <a:off x="914400" y="326928"/>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Linear Actuation</a:t>
            </a:r>
          </a:p>
        </p:txBody>
      </p:sp>
      <p:sp>
        <p:nvSpPr>
          <p:cNvPr id="5" name="TextBox 4">
            <a:extLst>
              <a:ext uri="{FF2B5EF4-FFF2-40B4-BE49-F238E27FC236}">
                <a16:creationId xmlns:a16="http://schemas.microsoft.com/office/drawing/2014/main" id="{003130B9-BC2C-4E48-B85D-F2FBFEDDE777}"/>
              </a:ext>
            </a:extLst>
          </p:cNvPr>
          <p:cNvSpPr txBox="1"/>
          <p:nvPr/>
        </p:nvSpPr>
        <p:spPr>
          <a:xfrm>
            <a:off x="593213" y="1187131"/>
            <a:ext cx="5080000" cy="3986462"/>
          </a:xfrm>
          <a:prstGeom prst="rect">
            <a:avLst/>
          </a:prstGeom>
        </p:spPr>
        <p:txBody>
          <a:bodyPr vert="horz" lIns="91440" tIns="45720" rIns="91440" bIns="45720" rtlCol="0">
            <a:normAutofit/>
          </a:bodyPr>
          <a:lstStyle/>
          <a:p>
            <a:pPr marL="457200" indent="-457200">
              <a:lnSpc>
                <a:spcPct val="90000"/>
              </a:lnSpc>
              <a:spcBef>
                <a:spcPct val="20000"/>
              </a:spcBef>
              <a:buFont typeface="Arial" panose="020B0604020202020204" pitchFamily="34" charset="0"/>
              <a:buChar char="•"/>
            </a:pPr>
            <a:r>
              <a:rPr lang="en-GB" sz="2000" dirty="0">
                <a:cs typeface="Calibri Light" panose="020F0302020204030204" pitchFamily="34" charset="0"/>
              </a:rPr>
              <a:t>Linear actuators allow movement between two points in a fixed straight (linear) line.</a:t>
            </a:r>
          </a:p>
          <a:p>
            <a:pPr marL="342900" indent="-342900">
              <a:lnSpc>
                <a:spcPct val="90000"/>
              </a:lnSpc>
              <a:spcBef>
                <a:spcPct val="20000"/>
              </a:spcBef>
              <a:buFont typeface="Arial" panose="020B0604020202020204" pitchFamily="34" charset="0"/>
              <a:buChar char="•"/>
            </a:pPr>
            <a:endParaRPr lang="en-GB" sz="1200" dirty="0">
              <a:cs typeface="Calibri Light" panose="020F0302020204030204" pitchFamily="34" charset="0"/>
            </a:endParaRPr>
          </a:p>
          <a:p>
            <a:pPr marL="457200" indent="-457200">
              <a:lnSpc>
                <a:spcPct val="90000"/>
              </a:lnSpc>
              <a:spcBef>
                <a:spcPct val="20000"/>
              </a:spcBef>
              <a:buFont typeface="Arial" panose="020B0604020202020204" pitchFamily="34" charset="0"/>
              <a:buChar char="•"/>
            </a:pPr>
            <a:r>
              <a:rPr lang="en-GB" sz="2000" dirty="0">
                <a:cs typeface="Calibri Light" panose="020F0302020204030204" pitchFamily="34" charset="0"/>
              </a:rPr>
              <a:t>Converts energy into mechanical motion, to accurately and repeatably apply force and move a payload</a:t>
            </a:r>
          </a:p>
          <a:p>
            <a:pPr marL="342900" indent="-342900">
              <a:lnSpc>
                <a:spcPct val="90000"/>
              </a:lnSpc>
              <a:spcBef>
                <a:spcPct val="20000"/>
              </a:spcBef>
              <a:buFont typeface="Arial" panose="020B0604020202020204" pitchFamily="34" charset="0"/>
              <a:buChar char="•"/>
            </a:pPr>
            <a:endParaRPr lang="en-GB" sz="1200" dirty="0">
              <a:cs typeface="Calibri Light" panose="020F0302020204030204" pitchFamily="34" charset="0"/>
            </a:endParaRPr>
          </a:p>
          <a:p>
            <a:pPr marL="457200" indent="-457200">
              <a:lnSpc>
                <a:spcPct val="90000"/>
              </a:lnSpc>
              <a:spcBef>
                <a:spcPct val="20000"/>
              </a:spcBef>
              <a:buFont typeface="Arial" panose="020B0604020202020204" pitchFamily="34" charset="0"/>
              <a:buChar char="•"/>
            </a:pPr>
            <a:r>
              <a:rPr lang="en-GB" sz="2000" dirty="0">
                <a:cs typeface="Calibri Light" panose="020F0302020204030204" pitchFamily="34" charset="0"/>
              </a:rPr>
              <a:t>Has the ability to provide both push and pull movements</a:t>
            </a:r>
          </a:p>
          <a:p>
            <a:pPr marL="342900" indent="-342900">
              <a:lnSpc>
                <a:spcPct val="90000"/>
              </a:lnSpc>
              <a:spcBef>
                <a:spcPct val="20000"/>
              </a:spcBef>
              <a:buFont typeface="Arial" panose="020B0604020202020204" pitchFamily="34" charset="0"/>
              <a:buChar char="•"/>
            </a:pPr>
            <a:endParaRPr lang="en-GB" sz="1200" dirty="0">
              <a:cs typeface="Calibri Light" panose="020F0302020204030204" pitchFamily="34" charset="0"/>
            </a:endParaRPr>
          </a:p>
          <a:p>
            <a:pPr marL="457200" indent="-457200">
              <a:lnSpc>
                <a:spcPct val="90000"/>
              </a:lnSpc>
              <a:spcBef>
                <a:spcPct val="20000"/>
              </a:spcBef>
              <a:buFont typeface="Arial" panose="020B0604020202020204" pitchFamily="34" charset="0"/>
              <a:buChar char="•"/>
            </a:pPr>
            <a:r>
              <a:rPr lang="en-GB" sz="2000" dirty="0">
                <a:cs typeface="Calibri Light" panose="020F0302020204030204" pitchFamily="34" charset="0"/>
              </a:rPr>
              <a:t>Multiple linear actuators are often used in configuration to provide multi-axis movement</a:t>
            </a:r>
          </a:p>
          <a:p>
            <a:pPr marL="342900" indent="-342900">
              <a:lnSpc>
                <a:spcPct val="90000"/>
              </a:lnSpc>
              <a:spcBef>
                <a:spcPct val="20000"/>
              </a:spcBef>
              <a:buFont typeface="Arial" panose="020B0604020202020204" pitchFamily="34" charset="0"/>
              <a:buChar char="•"/>
            </a:pPr>
            <a:endParaRPr lang="en-GB" sz="2000" dirty="0">
              <a:cs typeface="Calibri Light" panose="020F0302020204030204" pitchFamily="34" charset="0"/>
            </a:endParaRPr>
          </a:p>
        </p:txBody>
      </p:sp>
      <p:pic>
        <p:nvPicPr>
          <p:cNvPr id="4" name="Picture 3">
            <a:extLst>
              <a:ext uri="{FF2B5EF4-FFF2-40B4-BE49-F238E27FC236}">
                <a16:creationId xmlns:a16="http://schemas.microsoft.com/office/drawing/2014/main" id="{A7F257D2-117E-4140-B33E-3B2ABAB8082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18788" y="4042657"/>
            <a:ext cx="4758812" cy="1409217"/>
          </a:xfrm>
          <a:prstGeom prst="rect">
            <a:avLst/>
          </a:prstGeom>
          <a:noFill/>
        </p:spPr>
      </p:pic>
      <p:sp>
        <p:nvSpPr>
          <p:cNvPr id="15" name="TextBox 14">
            <a:extLst>
              <a:ext uri="{FF2B5EF4-FFF2-40B4-BE49-F238E27FC236}">
                <a16:creationId xmlns:a16="http://schemas.microsoft.com/office/drawing/2014/main" id="{E0D408E2-F870-47F9-8D92-3C49BA358F7C}"/>
              </a:ext>
            </a:extLst>
          </p:cNvPr>
          <p:cNvSpPr txBox="1"/>
          <p:nvPr/>
        </p:nvSpPr>
        <p:spPr>
          <a:xfrm>
            <a:off x="7447935" y="3450858"/>
            <a:ext cx="2574616"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Figure: Hydraulic linear actuator</a:t>
            </a:r>
          </a:p>
        </p:txBody>
      </p:sp>
      <p:sp>
        <p:nvSpPr>
          <p:cNvPr id="16" name="TextBox 15">
            <a:extLst>
              <a:ext uri="{FF2B5EF4-FFF2-40B4-BE49-F238E27FC236}">
                <a16:creationId xmlns:a16="http://schemas.microsoft.com/office/drawing/2014/main" id="{D5061E7D-A976-46E7-95D5-B0E500BDD48D}"/>
              </a:ext>
            </a:extLst>
          </p:cNvPr>
          <p:cNvSpPr txBox="1"/>
          <p:nvPr/>
        </p:nvSpPr>
        <p:spPr>
          <a:xfrm>
            <a:off x="7602005" y="5173593"/>
            <a:ext cx="2562881"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Figure: Electronic linear actuator</a:t>
            </a:r>
          </a:p>
        </p:txBody>
      </p:sp>
    </p:spTree>
    <p:extLst>
      <p:ext uri="{BB962C8B-B14F-4D97-AF65-F5344CB8AC3E}">
        <p14:creationId xmlns:p14="http://schemas.microsoft.com/office/powerpoint/2010/main" val="532521173"/>
      </p:ext>
    </p:extLst>
  </p:cSld>
  <p:clrMapOvr>
    <a:masterClrMapping/>
  </p:clrMapOvr>
  <p:transition>
    <p:cover dir="rd"/>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CD1C95CB-532D-4DD1-A993-44AF27101CBF}"/>
              </a:ext>
            </a:extLst>
          </p:cNvPr>
          <p:cNvSpPr txBox="1">
            <a:spLocks/>
          </p:cNvSpPr>
          <p:nvPr/>
        </p:nvSpPr>
        <p:spPr>
          <a:xfrm>
            <a:off x="914400" y="219354"/>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Linear Actuator Applications</a:t>
            </a:r>
          </a:p>
        </p:txBody>
      </p:sp>
      <p:sp>
        <p:nvSpPr>
          <p:cNvPr id="8" name="TextBox 7">
            <a:extLst>
              <a:ext uri="{FF2B5EF4-FFF2-40B4-BE49-F238E27FC236}">
                <a16:creationId xmlns:a16="http://schemas.microsoft.com/office/drawing/2014/main" id="{2455DB04-8E14-45D5-AC88-D6899C7A5BFE}"/>
              </a:ext>
            </a:extLst>
          </p:cNvPr>
          <p:cNvSpPr txBox="1"/>
          <p:nvPr/>
        </p:nvSpPr>
        <p:spPr>
          <a:xfrm>
            <a:off x="1258559" y="873777"/>
            <a:ext cx="9674882" cy="584775"/>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Linear actuators are used for many applications across a range of industries, integrated with automated systems that require repeatable and consistent motion</a:t>
            </a:r>
          </a:p>
        </p:txBody>
      </p:sp>
      <p:graphicFrame>
        <p:nvGraphicFramePr>
          <p:cNvPr id="18" name="Diagram 17">
            <a:extLst>
              <a:ext uri="{FF2B5EF4-FFF2-40B4-BE49-F238E27FC236}">
                <a16:creationId xmlns:a16="http://schemas.microsoft.com/office/drawing/2014/main" id="{10B7DCF1-B5C4-4111-8ED8-B2745EE0E5FA}"/>
              </a:ext>
            </a:extLst>
          </p:cNvPr>
          <p:cNvGraphicFramePr/>
          <p:nvPr>
            <p:extLst>
              <p:ext uri="{D42A27DB-BD31-4B8C-83A1-F6EECF244321}">
                <p14:modId xmlns:p14="http://schemas.microsoft.com/office/powerpoint/2010/main" val="1283196795"/>
              </p:ext>
            </p:extLst>
          </p:nvPr>
        </p:nvGraphicFramePr>
        <p:xfrm>
          <a:off x="876385" y="1527873"/>
          <a:ext cx="10531183" cy="41019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82019733"/>
      </p:ext>
    </p:extLst>
  </p:cSld>
  <p:clrMapOvr>
    <a:masterClrMapping/>
  </p:clrMapOvr>
  <p:transition>
    <p:cover dir="rd"/>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Title 1">
            <a:extLst>
              <a:ext uri="{FF2B5EF4-FFF2-40B4-BE49-F238E27FC236}">
                <a16:creationId xmlns:a16="http://schemas.microsoft.com/office/drawing/2014/main" id="{D255228F-9455-4253-8431-DD0BD3CCD4E9}"/>
              </a:ext>
            </a:extLst>
          </p:cNvPr>
          <p:cNvSpPr>
            <a:spLocks noGrp="1"/>
          </p:cNvSpPr>
          <p:nvPr>
            <p:ph type="title"/>
          </p:nvPr>
        </p:nvSpPr>
        <p:spPr>
          <a:xfrm>
            <a:off x="609600" y="273050"/>
            <a:ext cx="4157131" cy="784225"/>
          </a:xfrm>
        </p:spPr>
        <p:txBody>
          <a:bodyPr>
            <a:normAutofit fontScale="90000"/>
          </a:bodyPr>
          <a:lstStyle/>
          <a:p>
            <a:r>
              <a:rPr lang="en-US" sz="2400" dirty="0">
                <a:latin typeface="Calibri" panose="020F0502020204030204" pitchFamily="34" charset="0"/>
                <a:cs typeface="Calibri" panose="020F0502020204030204" pitchFamily="34" charset="0"/>
              </a:rPr>
              <a:t>Linear Actuator: Robotic Welding Example</a:t>
            </a:r>
          </a:p>
        </p:txBody>
      </p:sp>
      <p:pic>
        <p:nvPicPr>
          <p:cNvPr id="6" name="Picture 5">
            <a:extLst>
              <a:ext uri="{FF2B5EF4-FFF2-40B4-BE49-F238E27FC236}">
                <a16:creationId xmlns:a16="http://schemas.microsoft.com/office/drawing/2014/main" id="{D3250142-9B0F-43BC-B04A-4EB9F6A64221}"/>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contrast="40000"/>
                    </a14:imgEffect>
                  </a14:imgLayer>
                </a14:imgProps>
              </a:ext>
            </a:extLst>
          </a:blip>
          <a:srcRect b="22085"/>
          <a:stretch/>
        </p:blipFill>
        <p:spPr>
          <a:xfrm>
            <a:off x="4766732" y="417434"/>
            <a:ext cx="7282621" cy="5191942"/>
          </a:xfrm>
          <a:prstGeom prst="rect">
            <a:avLst/>
          </a:prstGeom>
          <a:noFill/>
        </p:spPr>
      </p:pic>
      <p:sp>
        <p:nvSpPr>
          <p:cNvPr id="30" name="Text Placeholder 3">
            <a:extLst>
              <a:ext uri="{FF2B5EF4-FFF2-40B4-BE49-F238E27FC236}">
                <a16:creationId xmlns:a16="http://schemas.microsoft.com/office/drawing/2014/main" id="{1663029A-9F18-48CB-9C34-7596642FF040}"/>
              </a:ext>
            </a:extLst>
          </p:cNvPr>
          <p:cNvSpPr>
            <a:spLocks noGrp="1"/>
          </p:cNvSpPr>
          <p:nvPr>
            <p:ph type="body" sz="half" idx="2"/>
          </p:nvPr>
        </p:nvSpPr>
        <p:spPr>
          <a:xfrm>
            <a:off x="609601" y="1297913"/>
            <a:ext cx="4157130" cy="3695199"/>
          </a:xfrm>
        </p:spPr>
        <p:txBody>
          <a:bodyPr/>
          <a:lstStyle/>
          <a:p>
            <a:r>
              <a:rPr lang="en-US" dirty="0">
                <a:cs typeface="Calibri Light" panose="020F0302020204030204" pitchFamily="34" charset="0"/>
              </a:rPr>
              <a:t>The image shows the utilization of a single linear actuator installed within the end effector of a spot-welding robot. </a:t>
            </a:r>
          </a:p>
          <a:p>
            <a:endParaRPr lang="en-US" dirty="0">
              <a:cs typeface="Calibri Light" panose="020F0302020204030204" pitchFamily="34" charset="0"/>
            </a:endParaRPr>
          </a:p>
          <a:p>
            <a:r>
              <a:rPr lang="en-US" dirty="0">
                <a:cs typeface="Calibri Light" panose="020F0302020204030204" pitchFamily="34" charset="0"/>
              </a:rPr>
              <a:t>The actuator provides the linear motion and force required for the gun to repeatedly complete good quality welds.</a:t>
            </a:r>
          </a:p>
          <a:p>
            <a:endParaRPr lang="en-US" dirty="0">
              <a:cs typeface="Calibri Light" panose="020F0302020204030204" pitchFamily="34" charset="0"/>
            </a:endParaRPr>
          </a:p>
          <a:p>
            <a:r>
              <a:rPr lang="en-US" dirty="0">
                <a:cs typeface="Calibri Light" panose="020F0302020204030204" pitchFamily="34" charset="0"/>
              </a:rPr>
              <a:t>Custom actuators are often used depending on the welding gun requirements for specific jobs, as highlighted in the lower images</a:t>
            </a:r>
          </a:p>
          <a:p>
            <a:endParaRPr lang="en-US" dirty="0">
              <a:cs typeface="Calibri Light" panose="020F0302020204030204" pitchFamily="34" charset="0"/>
            </a:endParaRPr>
          </a:p>
          <a:p>
            <a:r>
              <a:rPr lang="en-US" dirty="0">
                <a:cs typeface="Calibri Light" panose="020F0302020204030204" pitchFamily="34" charset="0"/>
              </a:rPr>
              <a:t>The linear actuator provides push and pull motion along a single axis, to pinch and release material that is to be welded </a:t>
            </a:r>
          </a:p>
        </p:txBody>
      </p:sp>
      <p:sp>
        <p:nvSpPr>
          <p:cNvPr id="7" name="Rectangle 6">
            <a:extLst>
              <a:ext uri="{FF2B5EF4-FFF2-40B4-BE49-F238E27FC236}">
                <a16:creationId xmlns:a16="http://schemas.microsoft.com/office/drawing/2014/main" id="{3C2BB40B-704F-47F6-A904-8219876B9B6D}"/>
              </a:ext>
            </a:extLst>
          </p:cNvPr>
          <p:cNvSpPr/>
          <p:nvPr/>
        </p:nvSpPr>
        <p:spPr>
          <a:xfrm>
            <a:off x="9424219" y="879085"/>
            <a:ext cx="2344994" cy="48669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A984AE11-1860-4E3F-8911-3B3A9CEA87A7}"/>
              </a:ext>
            </a:extLst>
          </p:cNvPr>
          <p:cNvSpPr/>
          <p:nvPr/>
        </p:nvSpPr>
        <p:spPr>
          <a:xfrm>
            <a:off x="10839450" y="1201659"/>
            <a:ext cx="432619" cy="326208"/>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44884928"/>
      </p:ext>
    </p:extLst>
  </p:cSld>
  <p:clrMapOvr>
    <a:masterClrMapping/>
  </p:clrMapOvr>
  <p:transition>
    <p:cover dir="rd"/>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4419C46-9E0F-401C-B8A0-01947572DF28}"/>
              </a:ext>
            </a:extLst>
          </p:cNvPr>
          <p:cNvSpPr>
            <a:spLocks noGrp="1"/>
          </p:cNvSpPr>
          <p:nvPr>
            <p:ph type="body" sz="half" idx="2"/>
          </p:nvPr>
        </p:nvSpPr>
        <p:spPr/>
        <p:txBody>
          <a:bodyPr>
            <a:normAutofit/>
          </a:bodyPr>
          <a:lstStyle/>
          <a:p>
            <a:r>
              <a:rPr lang="en-GB" dirty="0">
                <a:latin typeface="Calibri Light" panose="020F0302020204030204" pitchFamily="34" charset="0"/>
                <a:cs typeface="Calibri Light" panose="020F0302020204030204" pitchFamily="34" charset="0"/>
              </a:rPr>
              <a:t>The animation shows a linear actuator configuration, used to automate an adhesive application process</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Two linear actuators have been configured to provide multi-axis motion and allow adhesive to be deposited along the desired path</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The configuration provides a simple solution to automate a time consuming task, that is difficult to achieve a high level of repeatability when manually conducted</a:t>
            </a:r>
          </a:p>
          <a:p>
            <a:endParaRPr lang="en-GB" dirty="0">
              <a:latin typeface="Calibri Light" panose="020F0302020204030204" pitchFamily="34" charset="0"/>
              <a:cs typeface="Calibri Light" panose="020F0302020204030204" pitchFamily="34" charset="0"/>
            </a:endParaRPr>
          </a:p>
          <a:p>
            <a:endParaRPr lang="en-GB" dirty="0">
              <a:latin typeface="Calibri Light" panose="020F0302020204030204" pitchFamily="34" charset="0"/>
              <a:cs typeface="Calibri Light" panose="020F0302020204030204" pitchFamily="34" charset="0"/>
            </a:endParaRPr>
          </a:p>
          <a:p>
            <a:r>
              <a:rPr lang="en-GB" b="1" dirty="0">
                <a:latin typeface="Calibri Light" panose="020F0302020204030204" pitchFamily="34" charset="0"/>
                <a:cs typeface="Calibri Light" panose="020F0302020204030204" pitchFamily="34" charset="0"/>
              </a:rPr>
              <a:t>Question: </a:t>
            </a:r>
            <a:r>
              <a:rPr lang="en-GB" dirty="0">
                <a:latin typeface="Calibri Light" panose="020F0302020204030204" pitchFamily="34" charset="0"/>
                <a:cs typeface="Calibri Light" panose="020F0302020204030204" pitchFamily="34" charset="0"/>
              </a:rPr>
              <a:t>This configuration permits motion in the direction of which axis?</a:t>
            </a:r>
          </a:p>
        </p:txBody>
      </p:sp>
      <p:sp>
        <p:nvSpPr>
          <p:cNvPr id="5" name="Title 1">
            <a:extLst>
              <a:ext uri="{FF2B5EF4-FFF2-40B4-BE49-F238E27FC236}">
                <a16:creationId xmlns:a16="http://schemas.microsoft.com/office/drawing/2014/main" id="{E0F84555-AFD8-4950-A00B-49EE4BC09D45}"/>
              </a:ext>
            </a:extLst>
          </p:cNvPr>
          <p:cNvSpPr>
            <a:spLocks noGrp="1"/>
          </p:cNvSpPr>
          <p:nvPr>
            <p:ph type="title"/>
          </p:nvPr>
        </p:nvSpPr>
        <p:spPr>
          <a:xfrm>
            <a:off x="609600" y="273051"/>
            <a:ext cx="4624665" cy="761666"/>
          </a:xfrm>
        </p:spPr>
        <p:txBody>
          <a:bodyPr>
            <a:noAutofit/>
          </a:bodyPr>
          <a:lstStyle/>
          <a:p>
            <a:r>
              <a:rPr lang="en-US" sz="2200" dirty="0">
                <a:latin typeface="Calibri" panose="020F0502020204030204" pitchFamily="34" charset="0"/>
                <a:cs typeface="Calibri" panose="020F0502020204030204" pitchFamily="34" charset="0"/>
              </a:rPr>
              <a:t>Linear Actuator: Adhesive Application Example </a:t>
            </a:r>
          </a:p>
        </p:txBody>
      </p:sp>
      <p:pic>
        <p:nvPicPr>
          <p:cNvPr id="7" name="Picture 6" descr="Diagram, engineering drawing&#10;&#10;Description automatically generated">
            <a:extLst>
              <a:ext uri="{FF2B5EF4-FFF2-40B4-BE49-F238E27FC236}">
                <a16:creationId xmlns:a16="http://schemas.microsoft.com/office/drawing/2014/main" id="{18D6757E-EB58-467C-9B72-B9303969D56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44915" y="1070813"/>
            <a:ext cx="4537003" cy="2978841"/>
          </a:xfrm>
          <a:prstGeom prst="rect">
            <a:avLst/>
          </a:prstGeom>
        </p:spPr>
      </p:pic>
    </p:spTree>
    <p:extLst>
      <p:ext uri="{BB962C8B-B14F-4D97-AF65-F5344CB8AC3E}">
        <p14:creationId xmlns:p14="http://schemas.microsoft.com/office/powerpoint/2010/main" val="2245628102"/>
      </p:ext>
    </p:extLst>
  </p:cSld>
  <p:clrMapOvr>
    <a:masterClrMapping/>
  </p:clrMapOvr>
  <p:transition>
    <p:cover dir="rd"/>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5908B57-E86E-4097-B0C4-50BA79E556F3}"/>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702968"/>
          </a:xfrm>
          <a:prstGeom prst="rect">
            <a:avLst/>
          </a:prstGeom>
        </p:spPr>
      </p:pic>
    </p:spTree>
    <p:extLst>
      <p:ext uri="{BB962C8B-B14F-4D97-AF65-F5344CB8AC3E}">
        <p14:creationId xmlns:p14="http://schemas.microsoft.com/office/powerpoint/2010/main" val="2784467125"/>
      </p:ext>
    </p:extLst>
  </p:cSld>
  <p:clrMapOvr>
    <a:masterClrMapping/>
  </p:clrMapOvr>
  <p:transition>
    <p:cover dir="rd"/>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5474E600-84B9-410F-B974-FD9948D434D3}"/>
              </a:ext>
            </a:extLst>
          </p:cNvPr>
          <p:cNvSpPr txBox="1">
            <a:spLocks/>
          </p:cNvSpPr>
          <p:nvPr/>
        </p:nvSpPr>
        <p:spPr>
          <a:xfrm>
            <a:off x="914400" y="218640"/>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Rotary Actuation</a:t>
            </a:r>
          </a:p>
        </p:txBody>
      </p:sp>
      <p:sp>
        <p:nvSpPr>
          <p:cNvPr id="5" name="TextBox 4">
            <a:extLst>
              <a:ext uri="{FF2B5EF4-FFF2-40B4-BE49-F238E27FC236}">
                <a16:creationId xmlns:a16="http://schemas.microsoft.com/office/drawing/2014/main" id="{003130B9-BC2C-4E48-B85D-F2FBFEDDE777}"/>
              </a:ext>
            </a:extLst>
          </p:cNvPr>
          <p:cNvSpPr txBox="1"/>
          <p:nvPr/>
        </p:nvSpPr>
        <p:spPr>
          <a:xfrm>
            <a:off x="496961" y="1088928"/>
            <a:ext cx="5080000" cy="4294239"/>
          </a:xfrm>
          <a:prstGeom prst="rect">
            <a:avLst/>
          </a:prstGeom>
        </p:spPr>
        <p:txBody>
          <a:bodyPr vert="horz" lIns="91440" tIns="45720" rIns="91440" bIns="45720" rtlCol="0">
            <a:normAutofit/>
          </a:bodyPr>
          <a:lstStyle/>
          <a:p>
            <a:pPr marL="342900" indent="-342900">
              <a:lnSpc>
                <a:spcPct val="90000"/>
              </a:lnSpc>
              <a:spcBef>
                <a:spcPct val="20000"/>
              </a:spcBef>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Rotary actuators provide circular (rotary) movement through a  refined angle</a:t>
            </a:r>
            <a:endParaRPr lang="en-GB" sz="1400" dirty="0">
              <a:latin typeface="Calibri Light" panose="020F0302020204030204" pitchFamily="34" charset="0"/>
              <a:cs typeface="Calibri Light" panose="020F0302020204030204" pitchFamily="34" charset="0"/>
            </a:endParaRPr>
          </a:p>
          <a:p>
            <a:pPr marL="342900" indent="-342900">
              <a:lnSpc>
                <a:spcPct val="90000"/>
              </a:lnSpc>
              <a:spcBef>
                <a:spcPct val="20000"/>
              </a:spcBef>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Convert forces from the energy source into rotational, mechanical motion</a:t>
            </a:r>
            <a:endParaRPr lang="en-GB" sz="1400" dirty="0">
              <a:latin typeface="Calibri Light" panose="020F0302020204030204" pitchFamily="34" charset="0"/>
              <a:cs typeface="Calibri Light" panose="020F0302020204030204" pitchFamily="34" charset="0"/>
            </a:endParaRPr>
          </a:p>
          <a:p>
            <a:pPr marL="342900" indent="-342900">
              <a:lnSpc>
                <a:spcPct val="90000"/>
              </a:lnSpc>
              <a:spcBef>
                <a:spcPct val="20000"/>
              </a:spcBef>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Has the ability to continuously or partially rotate in a desired direction</a:t>
            </a:r>
          </a:p>
          <a:p>
            <a:pPr marL="342900" indent="-342900">
              <a:lnSpc>
                <a:spcPct val="90000"/>
              </a:lnSpc>
              <a:spcBef>
                <a:spcPct val="20000"/>
              </a:spcBef>
              <a:buFont typeface="Arial" panose="020B0604020202020204" pitchFamily="34" charset="0"/>
              <a:buChar char="•"/>
            </a:pPr>
            <a:r>
              <a:rPr lang="en-GB" sz="2400" dirty="0">
                <a:latin typeface="Calibri Light" panose="020F0302020204030204" pitchFamily="34" charset="0"/>
                <a:cs typeface="Calibri Light" panose="020F0302020204030204" pitchFamily="34" charset="0"/>
              </a:rPr>
              <a:t>Good for applications that require high levels of torque</a:t>
            </a:r>
            <a:endParaRPr lang="en-GB" sz="1400" dirty="0">
              <a:latin typeface="Calibri Light" panose="020F0302020204030204" pitchFamily="34" charset="0"/>
              <a:cs typeface="Calibri Light" panose="020F0302020204030204" pitchFamily="34" charset="0"/>
            </a:endParaRPr>
          </a:p>
        </p:txBody>
      </p:sp>
      <p:pic>
        <p:nvPicPr>
          <p:cNvPr id="8" name="Picture 7">
            <a:extLst>
              <a:ext uri="{FF2B5EF4-FFF2-40B4-BE49-F238E27FC236}">
                <a16:creationId xmlns:a16="http://schemas.microsoft.com/office/drawing/2014/main" id="{2690392B-13A7-42E3-B3CF-50F375C2860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312873" y="998144"/>
            <a:ext cx="3028073" cy="1821933"/>
          </a:xfrm>
          <a:prstGeom prst="rect">
            <a:avLst/>
          </a:prstGeom>
        </p:spPr>
      </p:pic>
      <p:pic>
        <p:nvPicPr>
          <p:cNvPr id="10" name="Picture 9">
            <a:extLst>
              <a:ext uri="{FF2B5EF4-FFF2-40B4-BE49-F238E27FC236}">
                <a16:creationId xmlns:a16="http://schemas.microsoft.com/office/drawing/2014/main" id="{1F13FDBF-E567-4084-A519-0607FFCE2BE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535519" y="3255742"/>
            <a:ext cx="2582777" cy="1792751"/>
          </a:xfrm>
          <a:prstGeom prst="rect">
            <a:avLst/>
          </a:prstGeom>
        </p:spPr>
      </p:pic>
      <p:sp>
        <p:nvSpPr>
          <p:cNvPr id="17" name="TextBox 16">
            <a:extLst>
              <a:ext uri="{FF2B5EF4-FFF2-40B4-BE49-F238E27FC236}">
                <a16:creationId xmlns:a16="http://schemas.microsoft.com/office/drawing/2014/main" id="{33059C76-0685-4415-BEB0-7D5B3BBBA01D}"/>
              </a:ext>
            </a:extLst>
          </p:cNvPr>
          <p:cNvSpPr txBox="1"/>
          <p:nvPr/>
        </p:nvSpPr>
        <p:spPr>
          <a:xfrm>
            <a:off x="7312872" y="2751085"/>
            <a:ext cx="3028073"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Figure: Rack and pinion rotary actuator</a:t>
            </a:r>
          </a:p>
        </p:txBody>
      </p:sp>
      <p:sp>
        <p:nvSpPr>
          <p:cNvPr id="18" name="TextBox 17">
            <a:extLst>
              <a:ext uri="{FF2B5EF4-FFF2-40B4-BE49-F238E27FC236}">
                <a16:creationId xmlns:a16="http://schemas.microsoft.com/office/drawing/2014/main" id="{16F9711F-0D49-40CA-8396-E44E0F38F2B3}"/>
              </a:ext>
            </a:extLst>
          </p:cNvPr>
          <p:cNvSpPr txBox="1"/>
          <p:nvPr/>
        </p:nvSpPr>
        <p:spPr>
          <a:xfrm>
            <a:off x="7434410" y="5028797"/>
            <a:ext cx="2784993" cy="307777"/>
          </a:xfrm>
          <a:prstGeom prst="rect">
            <a:avLst/>
          </a:prstGeom>
          <a:noFill/>
        </p:spPr>
        <p:txBody>
          <a:bodyPr wrap="none" rtlCol="0">
            <a:spAutoFit/>
          </a:bodyPr>
          <a:lstStyle/>
          <a:p>
            <a:r>
              <a:rPr lang="en-GB" sz="1400" dirty="0">
                <a:latin typeface="Calibri" panose="020F0502020204030204" pitchFamily="34" charset="0"/>
                <a:cs typeface="Calibri" panose="020F0502020204030204" pitchFamily="34" charset="0"/>
              </a:rPr>
              <a:t>Figure: Double vane rotary actuator</a:t>
            </a:r>
          </a:p>
        </p:txBody>
      </p:sp>
    </p:spTree>
    <p:extLst>
      <p:ext uri="{BB962C8B-B14F-4D97-AF65-F5344CB8AC3E}">
        <p14:creationId xmlns:p14="http://schemas.microsoft.com/office/powerpoint/2010/main" val="1856546696"/>
      </p:ext>
    </p:extLst>
  </p:cSld>
  <p:clrMapOvr>
    <a:masterClrMapping/>
  </p:clrMapOvr>
  <p:transition>
    <p:cover dir="rd"/>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CD1C95CB-532D-4DD1-A993-44AF27101CBF}"/>
              </a:ext>
            </a:extLst>
          </p:cNvPr>
          <p:cNvSpPr txBox="1">
            <a:spLocks/>
          </p:cNvSpPr>
          <p:nvPr/>
        </p:nvSpPr>
        <p:spPr>
          <a:xfrm>
            <a:off x="914400" y="219354"/>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Rotary Actuator Applications</a:t>
            </a:r>
          </a:p>
        </p:txBody>
      </p:sp>
      <p:sp>
        <p:nvSpPr>
          <p:cNvPr id="8" name="TextBox 7">
            <a:extLst>
              <a:ext uri="{FF2B5EF4-FFF2-40B4-BE49-F238E27FC236}">
                <a16:creationId xmlns:a16="http://schemas.microsoft.com/office/drawing/2014/main" id="{2455DB04-8E14-45D5-AC88-D6899C7A5BFE}"/>
              </a:ext>
            </a:extLst>
          </p:cNvPr>
          <p:cNvSpPr txBox="1"/>
          <p:nvPr/>
        </p:nvSpPr>
        <p:spPr>
          <a:xfrm>
            <a:off x="1258559" y="873777"/>
            <a:ext cx="9674882" cy="584775"/>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Rotary actuators are used for many applications across a range of industries, integrated with automated systems to fulfil tasks that often require heavy duty actuation</a:t>
            </a:r>
          </a:p>
        </p:txBody>
      </p:sp>
      <p:graphicFrame>
        <p:nvGraphicFramePr>
          <p:cNvPr id="18" name="Diagram 17">
            <a:extLst>
              <a:ext uri="{FF2B5EF4-FFF2-40B4-BE49-F238E27FC236}">
                <a16:creationId xmlns:a16="http://schemas.microsoft.com/office/drawing/2014/main" id="{10B7DCF1-B5C4-4111-8ED8-B2745EE0E5FA}"/>
              </a:ext>
            </a:extLst>
          </p:cNvPr>
          <p:cNvGraphicFramePr/>
          <p:nvPr>
            <p:extLst>
              <p:ext uri="{D42A27DB-BD31-4B8C-83A1-F6EECF244321}">
                <p14:modId xmlns:p14="http://schemas.microsoft.com/office/powerpoint/2010/main" val="37985007"/>
              </p:ext>
            </p:extLst>
          </p:nvPr>
        </p:nvGraphicFramePr>
        <p:xfrm>
          <a:off x="876385" y="1467912"/>
          <a:ext cx="10531183" cy="421335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75125386"/>
      </p:ext>
    </p:extLst>
  </p:cSld>
  <p:clrMapOvr>
    <a:masterClrMapping/>
  </p:clrMapOvr>
  <p:transition>
    <p:cover dir="rd"/>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4419C46-9E0F-401C-B8A0-01947572DF28}"/>
              </a:ext>
            </a:extLst>
          </p:cNvPr>
          <p:cNvSpPr>
            <a:spLocks noGrp="1"/>
          </p:cNvSpPr>
          <p:nvPr>
            <p:ph type="body" sz="half" idx="2"/>
          </p:nvPr>
        </p:nvSpPr>
        <p:spPr>
          <a:xfrm>
            <a:off x="609600" y="1435101"/>
            <a:ext cx="4283241" cy="4029891"/>
          </a:xfrm>
        </p:spPr>
        <p:txBody>
          <a:bodyPr>
            <a:normAutofit lnSpcReduction="10000"/>
          </a:bodyPr>
          <a:lstStyle/>
          <a:p>
            <a:r>
              <a:rPr lang="en-GB" sz="1600" dirty="0"/>
              <a:t>The images show a metal plate rolling operation, which utilises rotary actuators to provide the rotational motion required to move the rollers.</a:t>
            </a:r>
          </a:p>
          <a:p>
            <a:endParaRPr lang="en-GB" sz="1600" dirty="0"/>
          </a:p>
          <a:p>
            <a:r>
              <a:rPr lang="en-GB" sz="1600" dirty="0"/>
              <a:t>In both cases, extremely high levels of torque is required to transfer enough power to the rollers, in order to bend the sheet metal.</a:t>
            </a:r>
          </a:p>
          <a:p>
            <a:endParaRPr lang="en-GB" sz="1600" dirty="0"/>
          </a:p>
          <a:p>
            <a:r>
              <a:rPr lang="en-GB" sz="1600" dirty="0"/>
              <a:t>The rotary actuators have the ability to rotate in both directions, to allow rolling to shape the sheet metal into the desired angle</a:t>
            </a:r>
          </a:p>
          <a:p>
            <a:endParaRPr lang="en-GB" sz="1600" dirty="0"/>
          </a:p>
          <a:p>
            <a:r>
              <a:rPr lang="en-GB" sz="1600" dirty="0"/>
              <a:t>Rotary actuators are often configured with gear systems to achieve increased levels of torque required for the process</a:t>
            </a:r>
          </a:p>
        </p:txBody>
      </p:sp>
      <p:sp>
        <p:nvSpPr>
          <p:cNvPr id="5" name="Title 1">
            <a:extLst>
              <a:ext uri="{FF2B5EF4-FFF2-40B4-BE49-F238E27FC236}">
                <a16:creationId xmlns:a16="http://schemas.microsoft.com/office/drawing/2014/main" id="{E0F84555-AFD8-4950-A00B-49EE4BC09D45}"/>
              </a:ext>
            </a:extLst>
          </p:cNvPr>
          <p:cNvSpPr>
            <a:spLocks noGrp="1"/>
          </p:cNvSpPr>
          <p:nvPr>
            <p:ph type="title"/>
          </p:nvPr>
        </p:nvSpPr>
        <p:spPr>
          <a:xfrm>
            <a:off x="609601" y="377983"/>
            <a:ext cx="4624665" cy="761666"/>
          </a:xfrm>
        </p:spPr>
        <p:txBody>
          <a:bodyPr>
            <a:noAutofit/>
          </a:bodyPr>
          <a:lstStyle/>
          <a:p>
            <a:r>
              <a:rPr lang="en-US" sz="2200" dirty="0">
                <a:latin typeface="Calibri" panose="020F0502020204030204" pitchFamily="34" charset="0"/>
                <a:cs typeface="Calibri" panose="020F0502020204030204" pitchFamily="34" charset="0"/>
              </a:rPr>
              <a:t>Rotary Actuator: Metal Rolling Example </a:t>
            </a:r>
          </a:p>
        </p:txBody>
      </p:sp>
      <p:pic>
        <p:nvPicPr>
          <p:cNvPr id="6" name="Picture 5">
            <a:extLst>
              <a:ext uri="{FF2B5EF4-FFF2-40B4-BE49-F238E27FC236}">
                <a16:creationId xmlns:a16="http://schemas.microsoft.com/office/drawing/2014/main" id="{8C3CD1A1-E3AA-4D7F-8B83-D36474C2759D}"/>
              </a:ext>
            </a:extLst>
          </p:cNvPr>
          <p:cNvPicPr>
            <a:picLocks noChangeAspect="1"/>
          </p:cNvPicPr>
          <p:nvPr/>
        </p:nvPicPr>
        <p:blipFill>
          <a:blip r:embed="rId2"/>
          <a:stretch>
            <a:fillRect/>
          </a:stretch>
        </p:blipFill>
        <p:spPr>
          <a:xfrm>
            <a:off x="6627956" y="497903"/>
            <a:ext cx="4011084" cy="2256903"/>
          </a:xfrm>
          <a:prstGeom prst="rect">
            <a:avLst/>
          </a:prstGeom>
        </p:spPr>
      </p:pic>
      <p:pic>
        <p:nvPicPr>
          <p:cNvPr id="9" name="Picture 8" descr="A picture containing indoor, ceiling, appliance, equipment&#10;&#10;Description automatically generated">
            <a:extLst>
              <a:ext uri="{FF2B5EF4-FFF2-40B4-BE49-F238E27FC236}">
                <a16:creationId xmlns:a16="http://schemas.microsoft.com/office/drawing/2014/main" id="{66BF5CF8-4305-42F2-AF77-6577893F936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646925" y="3118146"/>
            <a:ext cx="4011085" cy="2256904"/>
          </a:xfrm>
          <a:prstGeom prst="rect">
            <a:avLst/>
          </a:prstGeom>
        </p:spPr>
      </p:pic>
      <p:sp>
        <p:nvSpPr>
          <p:cNvPr id="10" name="TextBox 9">
            <a:extLst>
              <a:ext uri="{FF2B5EF4-FFF2-40B4-BE49-F238E27FC236}">
                <a16:creationId xmlns:a16="http://schemas.microsoft.com/office/drawing/2014/main" id="{9D3C5393-E15A-4BDC-ADFD-C01F962BE945}"/>
              </a:ext>
            </a:extLst>
          </p:cNvPr>
          <p:cNvSpPr txBox="1"/>
          <p:nvPr/>
        </p:nvSpPr>
        <p:spPr>
          <a:xfrm>
            <a:off x="6627956" y="2754806"/>
            <a:ext cx="1925464" cy="276999"/>
          </a:xfrm>
          <a:prstGeom prst="rect">
            <a:avLst/>
          </a:prstGeom>
          <a:noFill/>
        </p:spPr>
        <p:txBody>
          <a:bodyPr wrap="none" rtlCol="0">
            <a:spAutoFit/>
          </a:bodyPr>
          <a:lstStyle/>
          <a:p>
            <a:r>
              <a:rPr lang="en-GB" sz="1200" dirty="0"/>
              <a:t>Image: 3 roll plate bender</a:t>
            </a:r>
          </a:p>
        </p:txBody>
      </p:sp>
      <p:sp>
        <p:nvSpPr>
          <p:cNvPr id="11" name="TextBox 10">
            <a:extLst>
              <a:ext uri="{FF2B5EF4-FFF2-40B4-BE49-F238E27FC236}">
                <a16:creationId xmlns:a16="http://schemas.microsoft.com/office/drawing/2014/main" id="{93FC1D82-FB15-4AC4-84B5-4A81BFFEBB3A}"/>
              </a:ext>
            </a:extLst>
          </p:cNvPr>
          <p:cNvSpPr txBox="1"/>
          <p:nvPr/>
        </p:nvSpPr>
        <p:spPr>
          <a:xfrm>
            <a:off x="6627956" y="5375050"/>
            <a:ext cx="2868414" cy="276999"/>
          </a:xfrm>
          <a:prstGeom prst="rect">
            <a:avLst/>
          </a:prstGeom>
          <a:noFill/>
        </p:spPr>
        <p:txBody>
          <a:bodyPr wrap="none" rtlCol="0">
            <a:spAutoFit/>
          </a:bodyPr>
          <a:lstStyle/>
          <a:p>
            <a:r>
              <a:rPr lang="en-GB" sz="1200" dirty="0"/>
              <a:t>Image: Variable geometry plate bender </a:t>
            </a:r>
          </a:p>
        </p:txBody>
      </p:sp>
    </p:spTree>
    <p:extLst>
      <p:ext uri="{BB962C8B-B14F-4D97-AF65-F5344CB8AC3E}">
        <p14:creationId xmlns:p14="http://schemas.microsoft.com/office/powerpoint/2010/main" val="783094513"/>
      </p:ext>
    </p:extLst>
  </p:cSld>
  <p:clrMapOvr>
    <a:masterClrMapping/>
  </p:clrMapOvr>
  <p:transition>
    <p:cover dir="rd"/>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BCD996C0-0657-4472-8246-877EB91B54F8}"/>
              </a:ext>
            </a:extLst>
          </p:cNvPr>
          <p:cNvSpPr txBox="1">
            <a:spLocks/>
          </p:cNvSpPr>
          <p:nvPr/>
        </p:nvSpPr>
        <p:spPr>
          <a:xfrm>
            <a:off x="914400" y="128700"/>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Mechanical Actuation</a:t>
            </a:r>
          </a:p>
        </p:txBody>
      </p:sp>
      <p:sp>
        <p:nvSpPr>
          <p:cNvPr id="6" name="TextBox 5">
            <a:extLst>
              <a:ext uri="{FF2B5EF4-FFF2-40B4-BE49-F238E27FC236}">
                <a16:creationId xmlns:a16="http://schemas.microsoft.com/office/drawing/2014/main" id="{483D53B8-4CBB-47E8-A380-D6DEA36B1A31}"/>
              </a:ext>
            </a:extLst>
          </p:cNvPr>
          <p:cNvSpPr txBox="1"/>
          <p:nvPr/>
        </p:nvSpPr>
        <p:spPr>
          <a:xfrm>
            <a:off x="1258559" y="850743"/>
            <a:ext cx="9674882" cy="584775"/>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Mechanical actuation refers to the element of a device that converts one type of motion, such a rotary, into another type of motion, such as linear. </a:t>
            </a:r>
          </a:p>
        </p:txBody>
      </p:sp>
      <p:sp>
        <p:nvSpPr>
          <p:cNvPr id="7" name="TextBox 6">
            <a:extLst>
              <a:ext uri="{FF2B5EF4-FFF2-40B4-BE49-F238E27FC236}">
                <a16:creationId xmlns:a16="http://schemas.microsoft.com/office/drawing/2014/main" id="{8609EA3C-8FC4-4100-97DF-DE9896647FA7}"/>
              </a:ext>
            </a:extLst>
          </p:cNvPr>
          <p:cNvSpPr txBox="1"/>
          <p:nvPr/>
        </p:nvSpPr>
        <p:spPr>
          <a:xfrm>
            <a:off x="734518" y="1477833"/>
            <a:ext cx="4482790" cy="4347344"/>
          </a:xfrm>
          <a:prstGeom prst="rect">
            <a:avLst/>
          </a:prstGeom>
          <a:noFill/>
        </p:spPr>
        <p:txBody>
          <a:bodyPr wrap="square" rtlCol="0">
            <a:spAutoFit/>
          </a:bodyPr>
          <a:lstStyle/>
          <a:p>
            <a:pPr marL="285750" indent="-285750">
              <a:buFont typeface="Arial" panose="020B0604020202020204" pitchFamily="34" charset="0"/>
              <a:buChar char="•"/>
            </a:pPr>
            <a:r>
              <a:rPr lang="en-GB" sz="1600" dirty="0">
                <a:latin typeface="Calibri Light" panose="020F0302020204030204" pitchFamily="34" charset="0"/>
                <a:cs typeface="Calibri Light" panose="020F0302020204030204" pitchFamily="34" charset="0"/>
              </a:rPr>
              <a:t>Mechanical actuators are widely preferred as secondary methods of actuation as a method of simple motion conversion, that has acquired energy from an external power source (electrical, pneumatic or hydraulic</a:t>
            </a:r>
          </a:p>
          <a:p>
            <a:pPr marL="285750" indent="-285750">
              <a:buFont typeface="Arial" panose="020B0604020202020204" pitchFamily="34" charset="0"/>
              <a:buChar char="•"/>
            </a:pPr>
            <a:endParaRPr lang="en-GB" sz="105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1600" dirty="0">
                <a:latin typeface="Calibri Light" panose="020F0302020204030204" pitchFamily="34" charset="0"/>
                <a:cs typeface="Calibri Light" panose="020F0302020204030204" pitchFamily="34" charset="0"/>
              </a:rPr>
              <a:t>Utilising mechanical elements such as rack and pinion, linkages, cams, gears, chains and belt drives, it is possible to amplify, convert or transfer forces</a:t>
            </a:r>
          </a:p>
          <a:p>
            <a:pPr marL="285750" indent="-285750">
              <a:buFont typeface="Arial" panose="020B0604020202020204" pitchFamily="34" charset="0"/>
              <a:buChar char="•"/>
            </a:pPr>
            <a:endParaRPr lang="en-GB" sz="10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1600" dirty="0">
                <a:latin typeface="Calibri Light" panose="020F0302020204030204" pitchFamily="34" charset="0"/>
                <a:cs typeface="Calibri Light" panose="020F0302020204030204" pitchFamily="34" charset="0"/>
              </a:rPr>
              <a:t>The figures show a vertical rack and pinion mechanical actuation system, that is driven by an electric motor in a lifting system</a:t>
            </a:r>
          </a:p>
          <a:p>
            <a:pPr marL="285750" indent="-285750">
              <a:buFont typeface="Arial" panose="020B0604020202020204" pitchFamily="34" charset="0"/>
              <a:buChar char="•"/>
            </a:pPr>
            <a:endParaRPr lang="en-GB" sz="1050" dirty="0">
              <a:latin typeface="Calibri Light" panose="020F0302020204030204" pitchFamily="34" charset="0"/>
              <a:cs typeface="Calibri Light" panose="020F0302020204030204" pitchFamily="34" charset="0"/>
            </a:endParaRPr>
          </a:p>
          <a:p>
            <a:r>
              <a:rPr lang="en-GB" sz="1600" b="1" dirty="0">
                <a:latin typeface="Calibri Light" panose="020F0302020204030204" pitchFamily="34" charset="0"/>
                <a:cs typeface="Calibri Light" panose="020F0302020204030204" pitchFamily="34" charset="0"/>
              </a:rPr>
              <a:t>Question: </a:t>
            </a:r>
            <a:r>
              <a:rPr lang="en-GB" sz="1600" dirty="0">
                <a:latin typeface="Calibri Light" panose="020F0302020204030204" pitchFamily="34" charset="0"/>
                <a:cs typeface="Calibri Light" panose="020F0302020204030204" pitchFamily="34" charset="0"/>
              </a:rPr>
              <a:t>Can you identify the direction of motion transfer, if the electrical motor is the power source?</a:t>
            </a:r>
          </a:p>
          <a:p>
            <a:pPr marL="285750" indent="-285750">
              <a:buFont typeface="Arial" panose="020B0604020202020204" pitchFamily="34" charset="0"/>
              <a:buChar char="•"/>
            </a:pPr>
            <a:endParaRPr lang="en-GB" sz="1600" dirty="0">
              <a:latin typeface="Calibri Light" panose="020F0302020204030204" pitchFamily="34" charset="0"/>
              <a:cs typeface="Calibri Light" panose="020F0302020204030204" pitchFamily="34" charset="0"/>
            </a:endParaRPr>
          </a:p>
        </p:txBody>
      </p:sp>
      <p:pic>
        <p:nvPicPr>
          <p:cNvPr id="10" name="Picture 9" descr="Diagram, engineering drawing&#10;&#10;Description automatically generated">
            <a:extLst>
              <a:ext uri="{FF2B5EF4-FFF2-40B4-BE49-F238E27FC236}">
                <a16:creationId xmlns:a16="http://schemas.microsoft.com/office/drawing/2014/main" id="{8450847C-DBFC-4CE6-97AF-98E6285C394C}"/>
              </a:ext>
            </a:extLst>
          </p:cNvPr>
          <p:cNvPicPr>
            <a:picLocks noChangeAspect="1"/>
          </p:cNvPicPr>
          <p:nvPr/>
        </p:nvPicPr>
        <p:blipFill rotWithShape="1">
          <a:blip r:embed="rId3">
            <a:extLst>
              <a:ext uri="{28A0092B-C50C-407E-A947-70E740481C1C}">
                <a14:useLocalDpi xmlns:a14="http://schemas.microsoft.com/office/drawing/2010/main" val="0"/>
              </a:ext>
            </a:extLst>
          </a:blip>
          <a:srcRect l="27453"/>
          <a:stretch/>
        </p:blipFill>
        <p:spPr>
          <a:xfrm>
            <a:off x="5533953" y="1690370"/>
            <a:ext cx="2939665" cy="3126922"/>
          </a:xfrm>
          <a:prstGeom prst="rect">
            <a:avLst/>
          </a:prstGeom>
        </p:spPr>
      </p:pic>
      <p:pic>
        <p:nvPicPr>
          <p:cNvPr id="11" name="Picture 10">
            <a:extLst>
              <a:ext uri="{FF2B5EF4-FFF2-40B4-BE49-F238E27FC236}">
                <a16:creationId xmlns:a16="http://schemas.microsoft.com/office/drawing/2014/main" id="{6473597F-1A5C-46E2-B811-A12E2F8F66F7}"/>
              </a:ext>
            </a:extLst>
          </p:cNvPr>
          <p:cNvPicPr>
            <a:picLocks noChangeAspect="1"/>
          </p:cNvPicPr>
          <p:nvPr/>
        </p:nvPicPr>
        <p:blipFill>
          <a:blip r:embed="rId4"/>
          <a:stretch>
            <a:fillRect/>
          </a:stretch>
        </p:blipFill>
        <p:spPr>
          <a:xfrm>
            <a:off x="8473618" y="1690370"/>
            <a:ext cx="3140881" cy="3126922"/>
          </a:xfrm>
          <a:prstGeom prst="rect">
            <a:avLst/>
          </a:prstGeom>
        </p:spPr>
      </p:pic>
      <p:sp>
        <p:nvSpPr>
          <p:cNvPr id="12" name="Rectangle 11">
            <a:extLst>
              <a:ext uri="{FF2B5EF4-FFF2-40B4-BE49-F238E27FC236}">
                <a16:creationId xmlns:a16="http://schemas.microsoft.com/office/drawing/2014/main" id="{2BC9A50D-5169-45BE-9857-676C656C87F5}"/>
              </a:ext>
            </a:extLst>
          </p:cNvPr>
          <p:cNvSpPr/>
          <p:nvPr/>
        </p:nvSpPr>
        <p:spPr>
          <a:xfrm>
            <a:off x="5533953" y="2353456"/>
            <a:ext cx="562047" cy="1499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88BFC530-C03D-4A15-8F33-45708A452BD8}"/>
              </a:ext>
            </a:extLst>
          </p:cNvPr>
          <p:cNvSpPr txBox="1"/>
          <p:nvPr/>
        </p:nvSpPr>
        <p:spPr>
          <a:xfrm>
            <a:off x="5783907" y="4785623"/>
            <a:ext cx="5379421" cy="276999"/>
          </a:xfrm>
          <a:prstGeom prst="rect">
            <a:avLst/>
          </a:prstGeom>
          <a:noFill/>
        </p:spPr>
        <p:txBody>
          <a:bodyPr wrap="none" rtlCol="0">
            <a:spAutoFit/>
          </a:bodyPr>
          <a:lstStyle/>
          <a:p>
            <a:r>
              <a:rPr lang="en-GB" sz="1200" dirty="0"/>
              <a:t>Figures: Electric powered rack and pinion element, in electronic lifting system</a:t>
            </a:r>
          </a:p>
        </p:txBody>
      </p:sp>
    </p:spTree>
    <p:extLst>
      <p:ext uri="{BB962C8B-B14F-4D97-AF65-F5344CB8AC3E}">
        <p14:creationId xmlns:p14="http://schemas.microsoft.com/office/powerpoint/2010/main" val="2272863428"/>
      </p:ext>
    </p:extLst>
  </p:cSld>
  <p:clrMapOvr>
    <a:masterClrMapping/>
  </p:clrMapOvr>
  <p:transition>
    <p:cover dir="rd"/>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CDC02BF-DC13-48EE-8A71-FDA5EFEAA1AD}"/>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707626"/>
          </a:xfrm>
          <a:prstGeom prst="rect">
            <a:avLst/>
          </a:prstGeom>
        </p:spPr>
      </p:pic>
    </p:spTree>
    <p:extLst>
      <p:ext uri="{BB962C8B-B14F-4D97-AF65-F5344CB8AC3E}">
        <p14:creationId xmlns:p14="http://schemas.microsoft.com/office/powerpoint/2010/main" val="3916191774"/>
      </p:ext>
    </p:extLst>
  </p:cSld>
  <p:clrMapOvr>
    <a:masterClrMapping/>
  </p:clrMapOvr>
  <p:transition>
    <p:cover dir="rd"/>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9B2E6EB2-7CCA-4C9D-959F-062CF37354CC}"/>
              </a:ext>
            </a:extLst>
          </p:cNvPr>
          <p:cNvSpPr txBox="1">
            <a:spLocks/>
          </p:cNvSpPr>
          <p:nvPr/>
        </p:nvSpPr>
        <p:spPr>
          <a:xfrm>
            <a:off x="914400" y="219354"/>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Energy Sources</a:t>
            </a:r>
          </a:p>
        </p:txBody>
      </p:sp>
      <p:pic>
        <p:nvPicPr>
          <p:cNvPr id="6" name="Picture 5" descr="Timeline&#10;&#10;Description automatically generated">
            <a:extLst>
              <a:ext uri="{FF2B5EF4-FFF2-40B4-BE49-F238E27FC236}">
                <a16:creationId xmlns:a16="http://schemas.microsoft.com/office/drawing/2014/main" id="{85218ECB-56DC-4E7B-9585-A5E694B67670}"/>
              </a:ext>
            </a:extLst>
          </p:cNvPr>
          <p:cNvPicPr>
            <a:picLocks noChangeAspect="1"/>
          </p:cNvPicPr>
          <p:nvPr/>
        </p:nvPicPr>
        <p:blipFill>
          <a:blip r:embed="rId3">
            <a:extLst>
              <a:ext uri="{BEBA8EAE-BF5A-486C-A8C5-ECC9F3942E4B}">
                <a14:imgProps xmlns:a14="http://schemas.microsoft.com/office/drawing/2010/main">
                  <a14:imgLayer r:embed="rId4">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3403600" y="2324082"/>
            <a:ext cx="5384800" cy="1723136"/>
          </a:xfrm>
          <a:prstGeom prst="rect">
            <a:avLst/>
          </a:prstGeom>
          <a:noFill/>
        </p:spPr>
      </p:pic>
      <p:sp>
        <p:nvSpPr>
          <p:cNvPr id="7" name="Oval 6">
            <a:extLst>
              <a:ext uri="{FF2B5EF4-FFF2-40B4-BE49-F238E27FC236}">
                <a16:creationId xmlns:a16="http://schemas.microsoft.com/office/drawing/2014/main" id="{444DAA43-B406-47F4-B9F6-39A477A20AA9}"/>
              </a:ext>
            </a:extLst>
          </p:cNvPr>
          <p:cNvSpPr/>
          <p:nvPr/>
        </p:nvSpPr>
        <p:spPr>
          <a:xfrm>
            <a:off x="3229897" y="2528133"/>
            <a:ext cx="1150374" cy="40679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graphicFrame>
        <p:nvGraphicFramePr>
          <p:cNvPr id="9" name="Diagram 8">
            <a:extLst>
              <a:ext uri="{FF2B5EF4-FFF2-40B4-BE49-F238E27FC236}">
                <a16:creationId xmlns:a16="http://schemas.microsoft.com/office/drawing/2014/main" id="{74AB82AC-7296-4FD5-8F38-F74AAB93DA8D}"/>
              </a:ext>
            </a:extLst>
          </p:cNvPr>
          <p:cNvGraphicFramePr/>
          <p:nvPr>
            <p:extLst>
              <p:ext uri="{D42A27DB-BD31-4B8C-83A1-F6EECF244321}">
                <p14:modId xmlns:p14="http://schemas.microsoft.com/office/powerpoint/2010/main" val="2209473817"/>
              </p:ext>
            </p:extLst>
          </p:nvPr>
        </p:nvGraphicFramePr>
        <p:xfrm>
          <a:off x="3512574" y="1187128"/>
          <a:ext cx="5166851" cy="399704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1494798212"/>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8"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0-#ppt_w/2"/>
                                          </p:val>
                                        </p:tav>
                                        <p:tav tm="100000">
                                          <p:val>
                                            <p:strVal val="#ppt_x"/>
                                          </p:val>
                                        </p:tav>
                                      </p:tavLst>
                                    </p:anim>
                                    <p:anim calcmode="lin" valueType="num">
                                      <p:cBhvr additive="base">
                                        <p:cTn id="8" dur="500" fill="hold"/>
                                        <p:tgtEl>
                                          <p:spTgt spid="7"/>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xit" presetSubtype="2" fill="hold" grpId="1" nodeType="clickEffect">
                                  <p:stCondLst>
                                    <p:cond delay="0"/>
                                  </p:stCondLst>
                                  <p:childTnLst>
                                    <p:anim calcmode="lin" valueType="num">
                                      <p:cBhvr additive="base">
                                        <p:cTn id="12" dur="500"/>
                                        <p:tgtEl>
                                          <p:spTgt spid="7"/>
                                        </p:tgtEl>
                                        <p:attrNameLst>
                                          <p:attrName>ppt_x</p:attrName>
                                        </p:attrNameLst>
                                      </p:cBhvr>
                                      <p:tavLst>
                                        <p:tav tm="0">
                                          <p:val>
                                            <p:strVal val="ppt_x"/>
                                          </p:val>
                                        </p:tav>
                                        <p:tav tm="100000">
                                          <p:val>
                                            <p:strVal val="1+ppt_w/2"/>
                                          </p:val>
                                        </p:tav>
                                      </p:tavLst>
                                    </p:anim>
                                    <p:anim calcmode="lin" valueType="num">
                                      <p:cBhvr additive="base">
                                        <p:cTn id="13" dur="500"/>
                                        <p:tgtEl>
                                          <p:spTgt spid="7"/>
                                        </p:tgtEl>
                                        <p:attrNameLst>
                                          <p:attrName>ppt_y</p:attrName>
                                        </p:attrNameLst>
                                      </p:cBhvr>
                                      <p:tavLst>
                                        <p:tav tm="0">
                                          <p:val>
                                            <p:strVal val="ppt_y"/>
                                          </p:val>
                                        </p:tav>
                                        <p:tav tm="100000">
                                          <p:val>
                                            <p:strVal val="ppt_y"/>
                                          </p:val>
                                        </p:tav>
                                      </p:tavLst>
                                    </p:anim>
                                    <p:set>
                                      <p:cBhvr>
                                        <p:cTn id="14" dur="1" fill="hold">
                                          <p:stCondLst>
                                            <p:cond delay="499"/>
                                          </p:stCondLst>
                                        </p:cTn>
                                        <p:tgtEl>
                                          <p:spTgt spid="7"/>
                                        </p:tgtEl>
                                        <p:attrNameLst>
                                          <p:attrName>style.visibility</p:attrName>
                                        </p:attrNameLst>
                                      </p:cBhvr>
                                      <p:to>
                                        <p:strVal val="hidden"/>
                                      </p:to>
                                    </p:set>
                                  </p:childTnLst>
                                </p:cTn>
                              </p:par>
                              <p:par>
                                <p:cTn id="15" presetID="2" presetClass="exit" presetSubtype="2" fill="hold" nodeType="withEffect">
                                  <p:stCondLst>
                                    <p:cond delay="0"/>
                                  </p:stCondLst>
                                  <p:childTnLst>
                                    <p:anim calcmode="lin" valueType="num">
                                      <p:cBhvr additive="base">
                                        <p:cTn id="16" dur="500"/>
                                        <p:tgtEl>
                                          <p:spTgt spid="6"/>
                                        </p:tgtEl>
                                        <p:attrNameLst>
                                          <p:attrName>ppt_x</p:attrName>
                                        </p:attrNameLst>
                                      </p:cBhvr>
                                      <p:tavLst>
                                        <p:tav tm="0">
                                          <p:val>
                                            <p:strVal val="ppt_x"/>
                                          </p:val>
                                        </p:tav>
                                        <p:tav tm="100000">
                                          <p:val>
                                            <p:strVal val="1+ppt_w/2"/>
                                          </p:val>
                                        </p:tav>
                                      </p:tavLst>
                                    </p:anim>
                                    <p:anim calcmode="lin" valueType="num">
                                      <p:cBhvr additive="base">
                                        <p:cTn id="17" dur="500"/>
                                        <p:tgtEl>
                                          <p:spTgt spid="6"/>
                                        </p:tgtEl>
                                        <p:attrNameLst>
                                          <p:attrName>ppt_y</p:attrName>
                                        </p:attrNameLst>
                                      </p:cBhvr>
                                      <p:tavLst>
                                        <p:tav tm="0">
                                          <p:val>
                                            <p:strVal val="ppt_y"/>
                                          </p:val>
                                        </p:tav>
                                        <p:tav tm="100000">
                                          <p:val>
                                            <p:strVal val="ppt_y"/>
                                          </p:val>
                                        </p:tav>
                                      </p:tavLst>
                                    </p:anim>
                                    <p:set>
                                      <p:cBhvr>
                                        <p:cTn id="18" dur="1" fill="hold">
                                          <p:stCondLst>
                                            <p:cond delay="499"/>
                                          </p:stCondLst>
                                        </p:cTn>
                                        <p:tgtEl>
                                          <p:spTgt spid="6"/>
                                        </p:tgtEl>
                                        <p:attrNameLst>
                                          <p:attrName>style.visibility</p:attrName>
                                        </p:attrNameLst>
                                      </p:cBhvr>
                                      <p:to>
                                        <p:strVal val="hidden"/>
                                      </p:to>
                                    </p:set>
                                  </p:childTnLst>
                                </p:cTn>
                              </p:par>
                            </p:childTnLst>
                          </p:cTn>
                        </p:par>
                      </p:childTnLst>
                    </p:cTn>
                  </p:par>
                  <p:par>
                    <p:cTn id="19" fill="hold">
                      <p:stCondLst>
                        <p:cond delay="indefinite"/>
                      </p:stCondLst>
                      <p:childTnLst>
                        <p:par>
                          <p:cTn id="20" fill="hold">
                            <p:stCondLst>
                              <p:cond delay="0"/>
                            </p:stCondLst>
                            <p:childTnLst>
                              <p:par>
                                <p:cTn id="21" presetID="2" presetClass="entr" presetSubtype="8" fill="hold" grpId="0" nodeType="clickEffect">
                                  <p:stCondLst>
                                    <p:cond delay="0"/>
                                  </p:stCondLst>
                                  <p:childTnLst>
                                    <p:set>
                                      <p:cBhvr>
                                        <p:cTn id="22" dur="1" fill="hold">
                                          <p:stCondLst>
                                            <p:cond delay="0"/>
                                          </p:stCondLst>
                                        </p:cTn>
                                        <p:tgtEl>
                                          <p:spTgt spid="9"/>
                                        </p:tgtEl>
                                        <p:attrNameLst>
                                          <p:attrName>style.visibility</p:attrName>
                                        </p:attrNameLst>
                                      </p:cBhvr>
                                      <p:to>
                                        <p:strVal val="visible"/>
                                      </p:to>
                                    </p:set>
                                    <p:anim calcmode="lin" valueType="num">
                                      <p:cBhvr additive="base">
                                        <p:cTn id="23" dur="500" fill="hold"/>
                                        <p:tgtEl>
                                          <p:spTgt spid="9"/>
                                        </p:tgtEl>
                                        <p:attrNameLst>
                                          <p:attrName>ppt_x</p:attrName>
                                        </p:attrNameLst>
                                      </p:cBhvr>
                                      <p:tavLst>
                                        <p:tav tm="0">
                                          <p:val>
                                            <p:strVal val="0-#ppt_w/2"/>
                                          </p:val>
                                        </p:tav>
                                        <p:tav tm="100000">
                                          <p:val>
                                            <p:strVal val="#ppt_x"/>
                                          </p:val>
                                        </p:tav>
                                      </p:tavLst>
                                    </p:anim>
                                    <p:anim calcmode="lin" valueType="num">
                                      <p:cBhvr additive="base">
                                        <p:cTn id="24" dur="500" fill="hold"/>
                                        <p:tgtEl>
                                          <p:spTgt spid="9"/>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7" grpId="1" animBg="1"/>
      <p:bldGraphic spid="9" grpId="0">
        <p:bldAsOne/>
      </p:bldGraphic>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2">
            <a:extLst>
              <a:ext uri="{FF2B5EF4-FFF2-40B4-BE49-F238E27FC236}">
                <a16:creationId xmlns:a16="http://schemas.microsoft.com/office/drawing/2014/main" id="{77F9EC39-624F-4E54-AA2B-861D609E3D85}"/>
              </a:ext>
            </a:extLst>
          </p:cNvPr>
          <p:cNvSpPr>
            <a:spLocks noGrp="1"/>
          </p:cNvSpPr>
          <p:nvPr>
            <p:ph idx="1"/>
          </p:nvPr>
        </p:nvSpPr>
        <p:spPr>
          <a:xfrm>
            <a:off x="609600" y="1176455"/>
            <a:ext cx="10972800" cy="5406907"/>
          </a:xfrm>
        </p:spPr>
        <p:txBody>
          <a:bodyPr>
            <a:normAutofit/>
          </a:bodyPr>
          <a:lstStyle/>
          <a:p>
            <a:r>
              <a:rPr lang="en-US" sz="2400" dirty="0">
                <a:latin typeface="Calibri Light" panose="020F0302020204030204" pitchFamily="34" charset="0"/>
                <a:cs typeface="Calibri Light" panose="020F0302020204030204" pitchFamily="34" charset="0"/>
              </a:rPr>
              <a:t>Actuators are typically classified by their source of energy and direction of motion: pneumatic linear, pneumatic rotary, hydraulic linear, etc.</a:t>
            </a:r>
          </a:p>
          <a:p>
            <a:r>
              <a:rPr lang="en-US" sz="2400" dirty="0">
                <a:latin typeface="Calibri Light" panose="020F0302020204030204" pitchFamily="34" charset="0"/>
                <a:cs typeface="Calibri Light" panose="020F0302020204030204" pitchFamily="34" charset="0"/>
              </a:rPr>
              <a:t>The energy source provides the power for the actuator to move and do the work required to achieve an output</a:t>
            </a:r>
          </a:p>
          <a:p>
            <a:r>
              <a:rPr lang="en-US" sz="2400" dirty="0">
                <a:latin typeface="Calibri Light" panose="020F0302020204030204" pitchFamily="34" charset="0"/>
                <a:cs typeface="Calibri Light" panose="020F0302020204030204" pitchFamily="34" charset="0"/>
              </a:rPr>
              <a:t>Choice of energy source is heavily influenced by the payload of the actuator, working environment and cost of the system</a:t>
            </a:r>
          </a:p>
          <a:p>
            <a:r>
              <a:rPr lang="en-US" sz="2400" dirty="0">
                <a:latin typeface="Calibri Light" panose="020F0302020204030204" pitchFamily="34" charset="0"/>
                <a:cs typeface="Calibri Light" panose="020F0302020204030204" pitchFamily="34" charset="0"/>
              </a:rPr>
              <a:t>In an automated process, energy sources are regulated by the control system to ensure the appropriate amount of energy is delivered to obtain the desired output</a:t>
            </a:r>
          </a:p>
          <a:p>
            <a:r>
              <a:rPr lang="en-US" sz="2400" dirty="0">
                <a:latin typeface="Calibri Light" panose="020F0302020204030204" pitchFamily="34" charset="0"/>
                <a:cs typeface="Calibri Light" panose="020F0302020204030204" pitchFamily="34" charset="0"/>
              </a:rPr>
              <a:t>Actuators convert potential energy, with the ability to do work, into kinetic energy, in the form of linear or rotary motion</a:t>
            </a:r>
          </a:p>
          <a:p>
            <a:endParaRPr lang="en-US" sz="2400" dirty="0">
              <a:latin typeface="Calibri Light" panose="020F0302020204030204" pitchFamily="34" charset="0"/>
              <a:cs typeface="Calibri Light" panose="020F0302020204030204" pitchFamily="34" charset="0"/>
            </a:endParaRPr>
          </a:p>
          <a:p>
            <a:endParaRPr lang="en-US" sz="2400" dirty="0">
              <a:latin typeface="Calibri Light" panose="020F0302020204030204" pitchFamily="34" charset="0"/>
              <a:cs typeface="Calibri Light" panose="020F0302020204030204" pitchFamily="34" charset="0"/>
            </a:endParaRPr>
          </a:p>
          <a:p>
            <a:endParaRPr lang="en-US" sz="2400" dirty="0">
              <a:latin typeface="Calibri Light" panose="020F0302020204030204" pitchFamily="34" charset="0"/>
              <a:cs typeface="Calibri Light" panose="020F0302020204030204" pitchFamily="34" charset="0"/>
            </a:endParaRPr>
          </a:p>
          <a:p>
            <a:endParaRPr lang="en-US" sz="2400" dirty="0">
              <a:latin typeface="Calibri Light" panose="020F0302020204030204" pitchFamily="34" charset="0"/>
              <a:cs typeface="Calibri Light" panose="020F0302020204030204" pitchFamily="34" charset="0"/>
            </a:endParaRPr>
          </a:p>
          <a:p>
            <a:endParaRPr lang="en-US" sz="2400" dirty="0">
              <a:latin typeface="Calibri Light" panose="020F0302020204030204" pitchFamily="34" charset="0"/>
              <a:cs typeface="Calibri Light" panose="020F0302020204030204" pitchFamily="34" charset="0"/>
            </a:endParaRPr>
          </a:p>
        </p:txBody>
      </p:sp>
      <p:sp>
        <p:nvSpPr>
          <p:cNvPr id="7" name="Content Placeholder 2">
            <a:extLst>
              <a:ext uri="{FF2B5EF4-FFF2-40B4-BE49-F238E27FC236}">
                <a16:creationId xmlns:a16="http://schemas.microsoft.com/office/drawing/2014/main" id="{F5C57D2D-3BD3-4071-8D17-32CD6B6B0C3D}"/>
              </a:ext>
            </a:extLst>
          </p:cNvPr>
          <p:cNvSpPr txBox="1">
            <a:spLocks noGrp="1"/>
          </p:cNvSpPr>
          <p:nvPr>
            <p:ph type="title"/>
          </p:nvPr>
        </p:nvSpPr>
        <p:spPr>
          <a:xfrm>
            <a:off x="609600" y="178386"/>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Energy Sources</a:t>
            </a:r>
          </a:p>
        </p:txBody>
      </p:sp>
    </p:spTree>
    <p:extLst>
      <p:ext uri="{BB962C8B-B14F-4D97-AF65-F5344CB8AC3E}">
        <p14:creationId xmlns:p14="http://schemas.microsoft.com/office/powerpoint/2010/main" val="407519079"/>
      </p:ext>
    </p:extLst>
  </p:cSld>
  <p:clrMapOvr>
    <a:masterClrMapping/>
  </p:clrMapOvr>
  <p:transition>
    <p:cover dir="rd"/>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8F138A-298C-4C9C-8D61-324221E676C5}"/>
              </a:ext>
            </a:extLst>
          </p:cNvPr>
          <p:cNvSpPr>
            <a:spLocks noGrp="1"/>
          </p:cNvSpPr>
          <p:nvPr>
            <p:ph idx="1"/>
          </p:nvPr>
        </p:nvSpPr>
        <p:spPr>
          <a:xfrm>
            <a:off x="2125579" y="797324"/>
            <a:ext cx="7940842" cy="663116"/>
          </a:xfrm>
        </p:spPr>
        <p:txBody>
          <a:bodyPr>
            <a:normAutofit/>
          </a:bodyPr>
          <a:lstStyle/>
          <a:p>
            <a:pPr marL="0" indent="0" algn="ctr">
              <a:buNone/>
            </a:pPr>
            <a:r>
              <a:rPr lang="en-GB" sz="1600" dirty="0">
                <a:latin typeface="Calibri Light" panose="020F0302020204030204" pitchFamily="34" charset="0"/>
                <a:cs typeface="Calibri Light" panose="020F0302020204030204" pitchFamily="34" charset="0"/>
              </a:rPr>
              <a:t>Electric actuators work by energising an electric motor and converting electrical energy into torque, to drive the actuator</a:t>
            </a:r>
          </a:p>
        </p:txBody>
      </p:sp>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30160"/>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Electric Linear</a:t>
            </a:r>
          </a:p>
        </p:txBody>
      </p:sp>
      <p:sp>
        <p:nvSpPr>
          <p:cNvPr id="5" name="TextBox 4">
            <a:extLst>
              <a:ext uri="{FF2B5EF4-FFF2-40B4-BE49-F238E27FC236}">
                <a16:creationId xmlns:a16="http://schemas.microsoft.com/office/drawing/2014/main" id="{D546E69A-9C47-4AF5-A0A4-F5D2DDF33339}"/>
              </a:ext>
            </a:extLst>
          </p:cNvPr>
          <p:cNvSpPr txBox="1"/>
          <p:nvPr/>
        </p:nvSpPr>
        <p:spPr>
          <a:xfrm>
            <a:off x="545431" y="1316061"/>
            <a:ext cx="4379496" cy="5286062"/>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Unlike fluid power, the electric motor is contained as part of the actuator assembly.</a:t>
            </a:r>
          </a:p>
          <a:p>
            <a:pPr marL="285750" indent="-285750">
              <a:buFont typeface="Arial" panose="020B0604020202020204" pitchFamily="34" charset="0"/>
              <a:buChar char="•"/>
            </a:pPr>
            <a:endParaRPr lang="en-GB" sz="105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The electric motor is energised by a current to generate high-speed rotational motion, before being reduced by the gear system to increase torque</a:t>
            </a:r>
          </a:p>
          <a:p>
            <a:pPr marL="285750" indent="-285750">
              <a:buFont typeface="Arial" panose="020B0604020202020204" pitchFamily="34" charset="0"/>
              <a:buChar char="•"/>
            </a:pPr>
            <a:endParaRPr lang="en-GB" sz="105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The increased levels of torque, provide the necessary power to turn the lead screw</a:t>
            </a:r>
          </a:p>
          <a:p>
            <a:pPr marL="285750" indent="-285750">
              <a:buFont typeface="Arial" panose="020B0604020202020204" pitchFamily="34" charset="0"/>
              <a:buChar char="•"/>
            </a:pPr>
            <a:endParaRPr lang="en-GB" sz="105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The thread of the lead screw forces the mechanical conversion of rotary motion into linear motion, making the device extend or retract</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p:txBody>
      </p:sp>
      <p:pic>
        <p:nvPicPr>
          <p:cNvPr id="6" name="Picture 5">
            <a:extLst>
              <a:ext uri="{FF2B5EF4-FFF2-40B4-BE49-F238E27FC236}">
                <a16:creationId xmlns:a16="http://schemas.microsoft.com/office/drawing/2014/main" id="{F4E60F02-D21A-495F-A178-20857F3FD924}"/>
              </a:ext>
            </a:extLst>
          </p:cNvPr>
          <p:cNvPicPr>
            <a:picLocks noChangeAspect="1"/>
          </p:cNvPicPr>
          <p:nvPr/>
        </p:nvPicPr>
        <p:blipFill>
          <a:blip r:embed="rId2"/>
          <a:stretch>
            <a:fillRect/>
          </a:stretch>
        </p:blipFill>
        <p:spPr>
          <a:xfrm>
            <a:off x="4924927" y="2101516"/>
            <a:ext cx="3509556" cy="2326452"/>
          </a:xfrm>
          <a:prstGeom prst="rect">
            <a:avLst/>
          </a:prstGeom>
        </p:spPr>
      </p:pic>
      <p:pic>
        <p:nvPicPr>
          <p:cNvPr id="7" name="Picture 6">
            <a:extLst>
              <a:ext uri="{FF2B5EF4-FFF2-40B4-BE49-F238E27FC236}">
                <a16:creationId xmlns:a16="http://schemas.microsoft.com/office/drawing/2014/main" id="{E362051B-3614-4BCD-8971-048B863C1186}"/>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8505723" y="2101516"/>
            <a:ext cx="3249731" cy="2326452"/>
          </a:xfrm>
          <a:prstGeom prst="rect">
            <a:avLst/>
          </a:prstGeom>
        </p:spPr>
      </p:pic>
    </p:spTree>
    <p:extLst>
      <p:ext uri="{BB962C8B-B14F-4D97-AF65-F5344CB8AC3E}">
        <p14:creationId xmlns:p14="http://schemas.microsoft.com/office/powerpoint/2010/main" val="4227027268"/>
      </p:ext>
    </p:extLst>
  </p:cSld>
  <p:clrMapOvr>
    <a:masterClrMapping/>
  </p:clrMapOvr>
  <p:transition>
    <p:cover dir="rd"/>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30160"/>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Electric Rotary</a:t>
            </a:r>
          </a:p>
        </p:txBody>
      </p:sp>
      <p:sp>
        <p:nvSpPr>
          <p:cNvPr id="5" name="TextBox 4">
            <a:extLst>
              <a:ext uri="{FF2B5EF4-FFF2-40B4-BE49-F238E27FC236}">
                <a16:creationId xmlns:a16="http://schemas.microsoft.com/office/drawing/2014/main" id="{D546E69A-9C47-4AF5-A0A4-F5D2DDF33339}"/>
              </a:ext>
            </a:extLst>
          </p:cNvPr>
          <p:cNvSpPr txBox="1"/>
          <p:nvPr/>
        </p:nvSpPr>
        <p:spPr>
          <a:xfrm>
            <a:off x="609599" y="1476482"/>
            <a:ext cx="4379496" cy="923330"/>
          </a:xfrm>
          <a:prstGeom prst="rect">
            <a:avLst/>
          </a:prstGeom>
          <a:noFill/>
        </p:spPr>
        <p:txBody>
          <a:bodyPr wrap="square" rtlCol="0">
            <a:spAutoFit/>
          </a:bodyPr>
          <a:lstStyle/>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p:txBody>
      </p:sp>
      <p:sp>
        <p:nvSpPr>
          <p:cNvPr id="9" name="TextBox 8">
            <a:extLst>
              <a:ext uri="{FF2B5EF4-FFF2-40B4-BE49-F238E27FC236}">
                <a16:creationId xmlns:a16="http://schemas.microsoft.com/office/drawing/2014/main" id="{D40415EE-1E3D-4A6C-BF83-A6FB8EC8D47D}"/>
              </a:ext>
            </a:extLst>
          </p:cNvPr>
          <p:cNvSpPr txBox="1"/>
          <p:nvPr/>
        </p:nvSpPr>
        <p:spPr>
          <a:xfrm>
            <a:off x="609599" y="1134758"/>
            <a:ext cx="4572001" cy="452431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Similarly to linear devices, electric rotary actuators use a reducer gear system, which processes the high speed rotary motion to reduce speed and increase torque.</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The gears transfer energy to a shaft which turns in the desired direction</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Reversible motors are typically used to permit rotational movement in both directions</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Electric rotary actuators provide a high level of control, allowing multiple position stops along strokes, rather than being limited to open and closed positions</a:t>
            </a:r>
          </a:p>
        </p:txBody>
      </p:sp>
      <p:pic>
        <p:nvPicPr>
          <p:cNvPr id="13" name="Picture 12" descr="A picture containing text, gear&#10;&#10;Description automatically generated">
            <a:extLst>
              <a:ext uri="{FF2B5EF4-FFF2-40B4-BE49-F238E27FC236}">
                <a16:creationId xmlns:a16="http://schemas.microsoft.com/office/drawing/2014/main" id="{4605BD94-1CDC-4A9A-8ECB-872EE87FCE5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7265" y="3738639"/>
            <a:ext cx="3818019" cy="1909010"/>
          </a:xfrm>
          <a:prstGeom prst="rect">
            <a:avLst/>
          </a:prstGeom>
        </p:spPr>
      </p:pic>
      <p:pic>
        <p:nvPicPr>
          <p:cNvPr id="14" name="Picture 13">
            <a:extLst>
              <a:ext uri="{FF2B5EF4-FFF2-40B4-BE49-F238E27FC236}">
                <a16:creationId xmlns:a16="http://schemas.microsoft.com/office/drawing/2014/main" id="{5F3E711B-5780-4701-931B-3935995B03A6}"/>
              </a:ext>
            </a:extLst>
          </p:cNvPr>
          <p:cNvPicPr>
            <a:picLocks noChangeAspect="1"/>
          </p:cNvPicPr>
          <p:nvPr/>
        </p:nvPicPr>
        <p:blipFill>
          <a:blip r:embed="rId3"/>
          <a:stretch>
            <a:fillRect/>
          </a:stretch>
        </p:blipFill>
        <p:spPr>
          <a:xfrm>
            <a:off x="6577265" y="1112840"/>
            <a:ext cx="3818018" cy="2646352"/>
          </a:xfrm>
          <a:prstGeom prst="rect">
            <a:avLst/>
          </a:prstGeom>
        </p:spPr>
      </p:pic>
    </p:spTree>
    <p:extLst>
      <p:ext uri="{BB962C8B-B14F-4D97-AF65-F5344CB8AC3E}">
        <p14:creationId xmlns:p14="http://schemas.microsoft.com/office/powerpoint/2010/main" val="4166048297"/>
      </p:ext>
    </p:extLst>
  </p:cSld>
  <p:clrMapOvr>
    <a:masterClrMapping/>
  </p:clrMapOvr>
  <p:transition>
    <p:cover dir="rd"/>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CD1C95CB-532D-4DD1-A993-44AF27101CBF}"/>
              </a:ext>
            </a:extLst>
          </p:cNvPr>
          <p:cNvSpPr txBox="1">
            <a:spLocks/>
          </p:cNvSpPr>
          <p:nvPr/>
        </p:nvSpPr>
        <p:spPr>
          <a:xfrm>
            <a:off x="914400" y="203313"/>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Electric Energy</a:t>
            </a:r>
          </a:p>
        </p:txBody>
      </p:sp>
      <p:graphicFrame>
        <p:nvGraphicFramePr>
          <p:cNvPr id="2" name="Diagram 1">
            <a:extLst>
              <a:ext uri="{FF2B5EF4-FFF2-40B4-BE49-F238E27FC236}">
                <a16:creationId xmlns:a16="http://schemas.microsoft.com/office/drawing/2014/main" id="{BBBFD48D-BE9E-4FEF-AEAA-DEC7B7A3C029}"/>
              </a:ext>
            </a:extLst>
          </p:cNvPr>
          <p:cNvGraphicFramePr/>
          <p:nvPr>
            <p:extLst>
              <p:ext uri="{D42A27DB-BD31-4B8C-83A1-F6EECF244321}">
                <p14:modId xmlns:p14="http://schemas.microsoft.com/office/powerpoint/2010/main" val="3577627211"/>
              </p:ext>
            </p:extLst>
          </p:nvPr>
        </p:nvGraphicFramePr>
        <p:xfrm>
          <a:off x="1203158" y="1029481"/>
          <a:ext cx="9785684" cy="45050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39282513"/>
      </p:ext>
    </p:extLst>
  </p:cSld>
  <p:clrMapOvr>
    <a:masterClrMapping/>
  </p:clrMapOvr>
  <p:transition>
    <p:cover dir="rd"/>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FF0A9AF-4AD4-4D2D-B7BD-9DE91A9A31BD}"/>
              </a:ext>
            </a:extLst>
          </p:cNvPr>
          <p:cNvSpPr txBox="1">
            <a:spLocks/>
          </p:cNvSpPr>
          <p:nvPr/>
        </p:nvSpPr>
        <p:spPr>
          <a:xfrm>
            <a:off x="914400" y="235397"/>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Electric Actuation: Applications</a:t>
            </a:r>
          </a:p>
        </p:txBody>
      </p:sp>
      <p:sp>
        <p:nvSpPr>
          <p:cNvPr id="8" name="TextBox 7">
            <a:extLst>
              <a:ext uri="{FF2B5EF4-FFF2-40B4-BE49-F238E27FC236}">
                <a16:creationId xmlns:a16="http://schemas.microsoft.com/office/drawing/2014/main" id="{AEAED2ED-62F1-4C37-988A-29F93D5FBB0A}"/>
              </a:ext>
            </a:extLst>
          </p:cNvPr>
          <p:cNvSpPr txBox="1"/>
          <p:nvPr/>
        </p:nvSpPr>
        <p:spPr>
          <a:xfrm>
            <a:off x="2016325" y="924372"/>
            <a:ext cx="8159350" cy="338554"/>
          </a:xfrm>
          <a:prstGeom prst="rect">
            <a:avLst/>
          </a:prstGeom>
          <a:noFill/>
        </p:spPr>
        <p:txBody>
          <a:bodyPr wrap="none" rtlCol="0">
            <a:spAutoFit/>
          </a:bodyPr>
          <a:lstStyle/>
          <a:p>
            <a:r>
              <a:rPr lang="en-GB" sz="1600" dirty="0">
                <a:latin typeface="Calibri Light" panose="020F0302020204030204" pitchFamily="34" charset="0"/>
                <a:cs typeface="Calibri Light" panose="020F0302020204030204" pitchFamily="34" charset="0"/>
              </a:rPr>
              <a:t>Electric powered actuators are use in a variety of applications across a wide range of industries</a:t>
            </a:r>
          </a:p>
        </p:txBody>
      </p:sp>
      <p:sp>
        <p:nvSpPr>
          <p:cNvPr id="9" name="TextBox 8">
            <a:extLst>
              <a:ext uri="{FF2B5EF4-FFF2-40B4-BE49-F238E27FC236}">
                <a16:creationId xmlns:a16="http://schemas.microsoft.com/office/drawing/2014/main" id="{9F230B80-0108-412C-A8F7-46932FE59CB3}"/>
              </a:ext>
            </a:extLst>
          </p:cNvPr>
          <p:cNvSpPr txBox="1"/>
          <p:nvPr/>
        </p:nvSpPr>
        <p:spPr>
          <a:xfrm>
            <a:off x="914400" y="1477232"/>
            <a:ext cx="10363201" cy="4031873"/>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As electric is a clean form of energy, it is usually the chosen power source in industries where sanitation is priority, e.g. food and beverage, pharmaceutical and medical</a:t>
            </a:r>
          </a:p>
          <a:p>
            <a:pPr marL="285750" indent="-285750">
              <a:buFont typeface="Arial" panose="020B0604020202020204" pitchFamily="34" charset="0"/>
              <a:buChar char="•"/>
            </a:pPr>
            <a:endParaRPr lang="en-GB" sz="12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There is no risk of leakages that would result in contamination, downtime and a costly clean up operation</a:t>
            </a:r>
          </a:p>
          <a:p>
            <a:pPr marL="285750" indent="-285750">
              <a:buFont typeface="Arial" panose="020B0604020202020204" pitchFamily="34" charset="0"/>
              <a:buChar char="•"/>
            </a:pPr>
            <a:endParaRPr lang="en-GB" sz="14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Electric actuators are often used in the production of PET bottles, filling and labelling systems and robotic applications such as milking robots</a:t>
            </a:r>
          </a:p>
          <a:p>
            <a:pPr marL="285750" indent="-285750">
              <a:buFont typeface="Arial" panose="020B0604020202020204" pitchFamily="34" charset="0"/>
              <a:buChar char="•"/>
            </a:pPr>
            <a:endParaRPr lang="en-GB" sz="14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They are also used in robotics, electronics and electronics, to complete tasks that require high levels of repeatability and accuracy</a:t>
            </a:r>
          </a:p>
          <a:p>
            <a:pPr marL="285750" indent="-285750">
              <a:buFont typeface="Arial" panose="020B0604020202020204" pitchFamily="34" charset="0"/>
              <a:buChar char="•"/>
            </a:pPr>
            <a:endParaRPr lang="en-GB" sz="14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Used with batteries, electric actuators are the common choice for portable automation systems such as NDT scanning devices that are often transported between sites </a:t>
            </a:r>
          </a:p>
        </p:txBody>
      </p:sp>
    </p:spTree>
    <p:extLst>
      <p:ext uri="{BB962C8B-B14F-4D97-AF65-F5344CB8AC3E}">
        <p14:creationId xmlns:p14="http://schemas.microsoft.com/office/powerpoint/2010/main" val="77674757"/>
      </p:ext>
    </p:extLst>
  </p:cSld>
  <p:clrMapOvr>
    <a:masterClrMapping/>
  </p:clrMapOvr>
  <p:transition>
    <p:cover dir="rd"/>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8F138A-298C-4C9C-8D61-324221E676C5}"/>
              </a:ext>
            </a:extLst>
          </p:cNvPr>
          <p:cNvSpPr>
            <a:spLocks noGrp="1"/>
          </p:cNvSpPr>
          <p:nvPr>
            <p:ph idx="1"/>
          </p:nvPr>
        </p:nvSpPr>
        <p:spPr>
          <a:xfrm>
            <a:off x="1993232" y="735242"/>
            <a:ext cx="7940842" cy="518737"/>
          </a:xfrm>
        </p:spPr>
        <p:txBody>
          <a:bodyPr>
            <a:normAutofit fontScale="92500"/>
          </a:bodyPr>
          <a:lstStyle/>
          <a:p>
            <a:pPr marL="0" indent="0" algn="ctr">
              <a:buNone/>
            </a:pPr>
            <a:r>
              <a:rPr lang="en-GB" sz="1600" dirty="0">
                <a:latin typeface="Calibri Light" panose="020F0302020204030204" pitchFamily="34" charset="0"/>
                <a:cs typeface="Calibri Light" panose="020F0302020204030204" pitchFamily="34" charset="0"/>
              </a:rPr>
              <a:t>Pneumatic actuators function by using energy from compressed air to create mechanical motion</a:t>
            </a:r>
          </a:p>
        </p:txBody>
      </p:sp>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30160"/>
            <a:ext cx="10972800" cy="1024771"/>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Pneumatic Linear</a:t>
            </a:r>
          </a:p>
        </p:txBody>
      </p:sp>
      <p:pic>
        <p:nvPicPr>
          <p:cNvPr id="8" name="Picture 7">
            <a:extLst>
              <a:ext uri="{FF2B5EF4-FFF2-40B4-BE49-F238E27FC236}">
                <a16:creationId xmlns:a16="http://schemas.microsoft.com/office/drawing/2014/main" id="{5E4F38A5-FE9B-4185-8633-0B3A041F150E}"/>
              </a:ext>
            </a:extLst>
          </p:cNvPr>
          <p:cNvPicPr>
            <a:picLocks noChangeAspect="1"/>
          </p:cNvPicPr>
          <p:nvPr/>
        </p:nvPicPr>
        <p:blipFill>
          <a:blip r:embed="rId2"/>
          <a:stretch>
            <a:fillRect/>
          </a:stretch>
        </p:blipFill>
        <p:spPr>
          <a:xfrm>
            <a:off x="6698950" y="1760013"/>
            <a:ext cx="4722975" cy="2811986"/>
          </a:xfrm>
          <a:prstGeom prst="rect">
            <a:avLst/>
          </a:prstGeom>
        </p:spPr>
      </p:pic>
      <p:sp>
        <p:nvSpPr>
          <p:cNvPr id="9" name="TextBox 8">
            <a:extLst>
              <a:ext uri="{FF2B5EF4-FFF2-40B4-BE49-F238E27FC236}">
                <a16:creationId xmlns:a16="http://schemas.microsoft.com/office/drawing/2014/main" id="{6DF88A35-5053-4E4D-B728-A171A53596F4}"/>
              </a:ext>
            </a:extLst>
          </p:cNvPr>
          <p:cNvSpPr txBox="1"/>
          <p:nvPr/>
        </p:nvSpPr>
        <p:spPr>
          <a:xfrm>
            <a:off x="609600" y="1221895"/>
            <a:ext cx="5181600" cy="440120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Air is taken at atmospheric pressure and compressed in an external unit, before being supplied to the actuator. Most pneumatic actuator systems operate at compression rates of between 80-100psi.</a:t>
            </a:r>
          </a:p>
          <a:p>
            <a:pPr marL="285750" indent="-285750">
              <a:buFont typeface="Arial" panose="020B0604020202020204" pitchFamily="34" charset="0"/>
              <a:buChar char="•"/>
            </a:pPr>
            <a:endParaRPr lang="en-GB" sz="14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Air is forces inside one of the cylinder chambers to increase the pressure. When forces acting on the piston exceed the resisting forces, the piston rod moves in linear fashion and low pressure air is released from the opposing chamber. </a:t>
            </a:r>
          </a:p>
          <a:p>
            <a:pPr marL="285750" indent="-285750">
              <a:buFont typeface="Arial" panose="020B0604020202020204" pitchFamily="34" charset="0"/>
              <a:buChar char="•"/>
            </a:pPr>
            <a:endParaRPr lang="en-GB" sz="14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A control valve (e.g. solenoid) is typically used to control which flow port the air enters. Flow ports alternate depending on extension or retraction of the piston rod.</a:t>
            </a:r>
          </a:p>
        </p:txBody>
      </p:sp>
    </p:spTree>
    <p:extLst>
      <p:ext uri="{BB962C8B-B14F-4D97-AF65-F5344CB8AC3E}">
        <p14:creationId xmlns:p14="http://schemas.microsoft.com/office/powerpoint/2010/main" val="3988110961"/>
      </p:ext>
    </p:extLst>
  </p:cSld>
  <p:clrMapOvr>
    <a:masterClrMapping/>
  </p:clrMapOvr>
  <p:transition>
    <p:cover dir="rd"/>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46202"/>
            <a:ext cx="10972800" cy="891809"/>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Pneumatic Rotary</a:t>
            </a:r>
          </a:p>
        </p:txBody>
      </p:sp>
      <p:sp>
        <p:nvSpPr>
          <p:cNvPr id="16" name="TextBox 15">
            <a:extLst>
              <a:ext uri="{FF2B5EF4-FFF2-40B4-BE49-F238E27FC236}">
                <a16:creationId xmlns:a16="http://schemas.microsoft.com/office/drawing/2014/main" id="{92661016-4824-4752-83A3-42780C1AAF36}"/>
              </a:ext>
            </a:extLst>
          </p:cNvPr>
          <p:cNvSpPr txBox="1"/>
          <p:nvPr/>
        </p:nvSpPr>
        <p:spPr>
          <a:xfrm>
            <a:off x="1421134" y="637061"/>
            <a:ext cx="9349731" cy="584775"/>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There are different constructions of pneumatic rotary actuator, including scotch yoke, rack and pinion and rotary vane but the use of pneumatic power as a source of energy for motion is fundamentally similar</a:t>
            </a:r>
          </a:p>
        </p:txBody>
      </p:sp>
      <p:pic>
        <p:nvPicPr>
          <p:cNvPr id="2" name="Picture 1">
            <a:extLst>
              <a:ext uri="{FF2B5EF4-FFF2-40B4-BE49-F238E27FC236}">
                <a16:creationId xmlns:a16="http://schemas.microsoft.com/office/drawing/2014/main" id="{DE34956D-3135-4B05-935B-5BC3D10CD788}"/>
              </a:ext>
            </a:extLst>
          </p:cNvPr>
          <p:cNvPicPr>
            <a:picLocks noChangeAspect="1"/>
          </p:cNvPicPr>
          <p:nvPr/>
        </p:nvPicPr>
        <p:blipFill>
          <a:blip r:embed="rId3"/>
          <a:stretch>
            <a:fillRect/>
          </a:stretch>
        </p:blipFill>
        <p:spPr>
          <a:xfrm>
            <a:off x="7248026" y="1388145"/>
            <a:ext cx="3981450" cy="1800225"/>
          </a:xfrm>
          <a:prstGeom prst="rect">
            <a:avLst/>
          </a:prstGeom>
        </p:spPr>
      </p:pic>
      <p:sp>
        <p:nvSpPr>
          <p:cNvPr id="3" name="TextBox 2">
            <a:extLst>
              <a:ext uri="{FF2B5EF4-FFF2-40B4-BE49-F238E27FC236}">
                <a16:creationId xmlns:a16="http://schemas.microsoft.com/office/drawing/2014/main" id="{3BEF7C22-0941-4867-B62E-991DA42C96A7}"/>
              </a:ext>
            </a:extLst>
          </p:cNvPr>
          <p:cNvSpPr txBox="1"/>
          <p:nvPr/>
        </p:nvSpPr>
        <p:spPr>
          <a:xfrm>
            <a:off x="7248026" y="3016697"/>
            <a:ext cx="2808718" cy="307777"/>
          </a:xfrm>
          <a:prstGeom prst="rect">
            <a:avLst/>
          </a:prstGeom>
          <a:noFill/>
        </p:spPr>
        <p:txBody>
          <a:bodyPr wrap="none" rtlCol="0">
            <a:spAutoFit/>
          </a:bodyPr>
          <a:lstStyle/>
          <a:p>
            <a:r>
              <a:rPr lang="en-GB" sz="1400" dirty="0"/>
              <a:t>Figure 1: Scotch Yoke mechanism</a:t>
            </a:r>
          </a:p>
        </p:txBody>
      </p:sp>
      <p:pic>
        <p:nvPicPr>
          <p:cNvPr id="5" name="Picture 4">
            <a:extLst>
              <a:ext uri="{FF2B5EF4-FFF2-40B4-BE49-F238E27FC236}">
                <a16:creationId xmlns:a16="http://schemas.microsoft.com/office/drawing/2014/main" id="{4A555ECB-1949-49C0-925F-A9C1C3709261}"/>
              </a:ext>
            </a:extLst>
          </p:cNvPr>
          <p:cNvPicPr>
            <a:picLocks noChangeAspect="1"/>
          </p:cNvPicPr>
          <p:nvPr/>
        </p:nvPicPr>
        <p:blipFill>
          <a:blip r:embed="rId4"/>
          <a:stretch>
            <a:fillRect/>
          </a:stretch>
        </p:blipFill>
        <p:spPr>
          <a:xfrm>
            <a:off x="7628568" y="3311016"/>
            <a:ext cx="3220365" cy="1964025"/>
          </a:xfrm>
          <a:prstGeom prst="rect">
            <a:avLst/>
          </a:prstGeom>
        </p:spPr>
      </p:pic>
      <p:sp>
        <p:nvSpPr>
          <p:cNvPr id="17" name="TextBox 16">
            <a:extLst>
              <a:ext uri="{FF2B5EF4-FFF2-40B4-BE49-F238E27FC236}">
                <a16:creationId xmlns:a16="http://schemas.microsoft.com/office/drawing/2014/main" id="{FAAF3AED-B182-4FD3-9301-1A2568AF583A}"/>
              </a:ext>
            </a:extLst>
          </p:cNvPr>
          <p:cNvSpPr txBox="1"/>
          <p:nvPr/>
        </p:nvSpPr>
        <p:spPr>
          <a:xfrm>
            <a:off x="7248026" y="5201362"/>
            <a:ext cx="3541482" cy="307777"/>
          </a:xfrm>
          <a:prstGeom prst="rect">
            <a:avLst/>
          </a:prstGeom>
          <a:noFill/>
        </p:spPr>
        <p:txBody>
          <a:bodyPr wrap="none" rtlCol="0">
            <a:spAutoFit/>
          </a:bodyPr>
          <a:lstStyle/>
          <a:p>
            <a:r>
              <a:rPr lang="en-GB" sz="1400" dirty="0"/>
              <a:t>Figure 2: Scotch Yoke pneumatic actuator</a:t>
            </a:r>
          </a:p>
        </p:txBody>
      </p:sp>
      <p:sp>
        <p:nvSpPr>
          <p:cNvPr id="19" name="TextBox 18">
            <a:extLst>
              <a:ext uri="{FF2B5EF4-FFF2-40B4-BE49-F238E27FC236}">
                <a16:creationId xmlns:a16="http://schemas.microsoft.com/office/drawing/2014/main" id="{DC759D61-ECCF-4134-8795-E4472D4568AC}"/>
              </a:ext>
            </a:extLst>
          </p:cNvPr>
          <p:cNvSpPr txBox="1"/>
          <p:nvPr/>
        </p:nvSpPr>
        <p:spPr>
          <a:xfrm>
            <a:off x="425596" y="1464356"/>
            <a:ext cx="6333626" cy="3693319"/>
          </a:xfrm>
          <a:prstGeom prst="rect">
            <a:avLst/>
          </a:prstGeom>
          <a:noFill/>
        </p:spPr>
        <p:txBody>
          <a:bodyPr wrap="square" rtlCol="0">
            <a:spAutoFit/>
          </a:bodyPr>
          <a:lstStyle/>
          <a:p>
            <a:r>
              <a:rPr lang="en-GB" dirty="0">
                <a:latin typeface="Calibri Light" panose="020F0302020204030204" pitchFamily="34" charset="0"/>
                <a:cs typeface="Calibri Light" panose="020F0302020204030204" pitchFamily="34" charset="0"/>
              </a:rPr>
              <a:t>The scotch yoke is a mechanism that converts the linear motion of sliding bar, into to rotational motion. The sliding bar is directly couple to a piston and to a yoke that engages a sliding block. When force is applied to the piston, the block moves in the yoke slot and forces the yoke to rotate</a:t>
            </a:r>
          </a:p>
          <a:p>
            <a:endParaRPr lang="en-GB" dirty="0">
              <a:latin typeface="Calibri Light" panose="020F0302020204030204" pitchFamily="34" charset="0"/>
              <a:cs typeface="Calibri Light" panose="020F0302020204030204" pitchFamily="34" charset="0"/>
            </a:endParaRPr>
          </a:p>
          <a:p>
            <a:r>
              <a:rPr lang="en-GB" dirty="0">
                <a:latin typeface="Calibri Light" panose="020F0302020204030204" pitchFamily="34" charset="0"/>
                <a:cs typeface="Calibri Light" panose="020F0302020204030204" pitchFamily="34" charset="0"/>
              </a:rPr>
              <a:t>When used in an actuator, the mechanism is concealed within a housing and the piston within a cylinder. When air pressure is supplied to the cylinder chamber, linear force is applied to the piston surface. The linear motion is converted into rotary motion because of the block’s sliding movement in the yoke slot. Airflow is redirected to the opposite chamber to return the actuator to its original position  </a:t>
            </a:r>
          </a:p>
        </p:txBody>
      </p:sp>
    </p:spTree>
    <p:extLst>
      <p:ext uri="{BB962C8B-B14F-4D97-AF65-F5344CB8AC3E}">
        <p14:creationId xmlns:p14="http://schemas.microsoft.com/office/powerpoint/2010/main" val="3086056322"/>
      </p:ext>
    </p:extLst>
  </p:cSld>
  <p:clrMapOvr>
    <a:masterClrMapping/>
  </p:clrMapOvr>
  <p:transition>
    <p:cover dir="rd"/>
  </p:transition>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CD1C95CB-532D-4DD1-A993-44AF27101CBF}"/>
              </a:ext>
            </a:extLst>
          </p:cNvPr>
          <p:cNvSpPr txBox="1">
            <a:spLocks/>
          </p:cNvSpPr>
          <p:nvPr/>
        </p:nvSpPr>
        <p:spPr>
          <a:xfrm>
            <a:off x="914400" y="155187"/>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Pneumatic Energy</a:t>
            </a:r>
          </a:p>
        </p:txBody>
      </p:sp>
      <p:graphicFrame>
        <p:nvGraphicFramePr>
          <p:cNvPr id="2" name="Diagram 1">
            <a:extLst>
              <a:ext uri="{FF2B5EF4-FFF2-40B4-BE49-F238E27FC236}">
                <a16:creationId xmlns:a16="http://schemas.microsoft.com/office/drawing/2014/main" id="{BBBFD48D-BE9E-4FEF-AEAA-DEC7B7A3C029}"/>
              </a:ext>
            </a:extLst>
          </p:cNvPr>
          <p:cNvGraphicFramePr/>
          <p:nvPr>
            <p:extLst>
              <p:ext uri="{D42A27DB-BD31-4B8C-83A1-F6EECF244321}">
                <p14:modId xmlns:p14="http://schemas.microsoft.com/office/powerpoint/2010/main" val="405427828"/>
              </p:ext>
            </p:extLst>
          </p:nvPr>
        </p:nvGraphicFramePr>
        <p:xfrm>
          <a:off x="1203158" y="917187"/>
          <a:ext cx="9785684" cy="45852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92259503"/>
      </p:ext>
    </p:extLst>
  </p:cSld>
  <p:clrMapOvr>
    <a:masterClrMapping/>
  </p:clrMapOvr>
  <p:transition>
    <p:cover dir="rd"/>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FF0A9AF-4AD4-4D2D-B7BD-9DE91A9A31BD}"/>
              </a:ext>
            </a:extLst>
          </p:cNvPr>
          <p:cNvSpPr txBox="1">
            <a:spLocks/>
          </p:cNvSpPr>
          <p:nvPr/>
        </p:nvSpPr>
        <p:spPr>
          <a:xfrm>
            <a:off x="914400" y="235397"/>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Pneumatic Actuation: Applications</a:t>
            </a:r>
          </a:p>
        </p:txBody>
      </p:sp>
      <p:sp>
        <p:nvSpPr>
          <p:cNvPr id="9" name="TextBox 8">
            <a:extLst>
              <a:ext uri="{FF2B5EF4-FFF2-40B4-BE49-F238E27FC236}">
                <a16:creationId xmlns:a16="http://schemas.microsoft.com/office/drawing/2014/main" id="{9F230B80-0108-412C-A8F7-46932FE59CB3}"/>
              </a:ext>
            </a:extLst>
          </p:cNvPr>
          <p:cNvSpPr txBox="1"/>
          <p:nvPr/>
        </p:nvSpPr>
        <p:spPr>
          <a:xfrm>
            <a:off x="914399" y="1228397"/>
            <a:ext cx="10363201" cy="4401205"/>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Pneumatic energy is used as a power source for actuators in a range of applications across a wide variety of industries, particularly in operating conditions where electricity could be an issue</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Hazardous environments exposed to flammable liquids or gas, utilise pneumatic actuating systems for their ability to complete tasks with limited risk of combustion</a:t>
            </a:r>
          </a:p>
          <a:p>
            <a:pPr marL="285750" indent="-285750">
              <a:buFont typeface="Arial" panose="020B0604020202020204" pitchFamily="34" charset="0"/>
              <a:buChar char="•"/>
            </a:pPr>
            <a:endParaRPr lang="en-GB" sz="16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The ability to operate in very low temperatures and relative cleanliness make them desirable for use in refrigerators and freezers e.g. automated sorting systems for medicines stored at low temperatures in the pharmaceutical industry </a:t>
            </a:r>
          </a:p>
          <a:p>
            <a:pPr marL="285750" indent="-285750">
              <a:buFont typeface="Arial" panose="020B0604020202020204" pitchFamily="34" charset="0"/>
              <a:buChar char="•"/>
            </a:pPr>
            <a:endParaRPr lang="en-GB" sz="16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Pneumatic grippers are very common in robotics, providing a fast and responsive system to securely grip parts</a:t>
            </a:r>
          </a:p>
          <a:p>
            <a:pPr marL="285750" indent="-285750">
              <a:buFont typeface="Arial" panose="020B0604020202020204" pitchFamily="34" charset="0"/>
              <a:buChar char="•"/>
            </a:pPr>
            <a:endParaRPr lang="en-GB" sz="20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sz="20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022424194"/>
      </p:ext>
    </p:extLst>
  </p:cSld>
  <p:clrMapOvr>
    <a:masterClrMapping/>
  </p:clrMapOvr>
  <p:transition>
    <p:cover dir="rd"/>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8F138A-298C-4C9C-8D61-324221E676C5}"/>
              </a:ext>
            </a:extLst>
          </p:cNvPr>
          <p:cNvSpPr>
            <a:spLocks noGrp="1"/>
          </p:cNvSpPr>
          <p:nvPr>
            <p:ph idx="1"/>
          </p:nvPr>
        </p:nvSpPr>
        <p:spPr>
          <a:xfrm>
            <a:off x="2125579" y="702074"/>
            <a:ext cx="7940842" cy="663116"/>
          </a:xfrm>
        </p:spPr>
        <p:txBody>
          <a:bodyPr>
            <a:normAutofit/>
          </a:bodyPr>
          <a:lstStyle/>
          <a:p>
            <a:pPr marL="0" indent="0" algn="ctr">
              <a:buNone/>
            </a:pPr>
            <a:r>
              <a:rPr lang="en-GB" sz="1600" dirty="0">
                <a:latin typeface="Calibri Light" panose="020F0302020204030204" pitchFamily="34" charset="0"/>
                <a:cs typeface="Calibri Light" panose="020F0302020204030204" pitchFamily="34" charset="0"/>
              </a:rPr>
              <a:t>Hydraulic actuators work by compressing fluid and converting pressure into mechanical motion under controlled circumstances</a:t>
            </a:r>
          </a:p>
        </p:txBody>
      </p:sp>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87310"/>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Hydraulic Linear</a:t>
            </a:r>
          </a:p>
        </p:txBody>
      </p:sp>
      <p:sp>
        <p:nvSpPr>
          <p:cNvPr id="5" name="TextBox 4">
            <a:extLst>
              <a:ext uri="{FF2B5EF4-FFF2-40B4-BE49-F238E27FC236}">
                <a16:creationId xmlns:a16="http://schemas.microsoft.com/office/drawing/2014/main" id="{D546E69A-9C47-4AF5-A0A4-F5D2DDF33339}"/>
              </a:ext>
            </a:extLst>
          </p:cNvPr>
          <p:cNvSpPr txBox="1"/>
          <p:nvPr/>
        </p:nvSpPr>
        <p:spPr>
          <a:xfrm>
            <a:off x="609600" y="1303108"/>
            <a:ext cx="6362700" cy="4339650"/>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Hydraulic linear actuators have a very similar construction to pneumatic cylinders but compressed air is replaced with compressed fluid (usually oil), delivered from an external pump. </a:t>
            </a:r>
          </a:p>
          <a:p>
            <a:pPr marL="285750" indent="-285750">
              <a:buFont typeface="Arial" panose="020B0604020202020204" pitchFamily="34" charset="0"/>
              <a:buChar char="•"/>
            </a:pPr>
            <a:endParaRPr lang="en-GB" sz="14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The fluid enters the cylinder chamber and exerts force on the piston face, forcing linear motion of the rod. Fluid flow is redirected and force in to the opposite chamber to return the piston to its original position </a:t>
            </a:r>
          </a:p>
          <a:p>
            <a:pPr marL="285750" indent="-285750">
              <a:buFont typeface="Arial" panose="020B0604020202020204" pitchFamily="34" charset="0"/>
              <a:buChar char="•"/>
            </a:pPr>
            <a:endParaRPr lang="en-GB" sz="14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As the fluid is incompressible, it is possible to generate very high levels of force.</a:t>
            </a:r>
          </a:p>
          <a:p>
            <a:pPr marL="285750" indent="-285750">
              <a:buFont typeface="Arial" panose="020B0604020202020204" pitchFamily="34" charset="0"/>
              <a:buChar char="•"/>
            </a:pPr>
            <a:endParaRPr lang="en-GB" sz="14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dirty="0">
                <a:latin typeface="Calibri Light" panose="020F0302020204030204" pitchFamily="34" charset="0"/>
                <a:cs typeface="Calibri Light" panose="020F0302020204030204" pitchFamily="34" charset="0"/>
              </a:rPr>
              <a:t>Fundamentals of hydraulic power is based on Pascal’s law which states than when there is increased pressure at any point of a confined fluid, there is equal increase at every point of the container</a:t>
            </a:r>
          </a:p>
        </p:txBody>
      </p:sp>
      <p:pic>
        <p:nvPicPr>
          <p:cNvPr id="2" name="Picture 1">
            <a:extLst>
              <a:ext uri="{FF2B5EF4-FFF2-40B4-BE49-F238E27FC236}">
                <a16:creationId xmlns:a16="http://schemas.microsoft.com/office/drawing/2014/main" id="{0E63C1E1-0A98-410B-9548-DB91F9DAB6C9}"/>
              </a:ext>
            </a:extLst>
          </p:cNvPr>
          <p:cNvPicPr>
            <a:picLocks noChangeAspect="1"/>
          </p:cNvPicPr>
          <p:nvPr/>
        </p:nvPicPr>
        <p:blipFill rotWithShape="1">
          <a:blip r:embed="rId3"/>
          <a:srcRect l="9569" t="22128" r="9959" b="23095"/>
          <a:stretch/>
        </p:blipFill>
        <p:spPr>
          <a:xfrm>
            <a:off x="7200900" y="1916225"/>
            <a:ext cx="4114800" cy="2574484"/>
          </a:xfrm>
          <a:prstGeom prst="rect">
            <a:avLst/>
          </a:prstGeom>
        </p:spPr>
      </p:pic>
      <p:sp>
        <p:nvSpPr>
          <p:cNvPr id="8" name="TextBox 7">
            <a:extLst>
              <a:ext uri="{FF2B5EF4-FFF2-40B4-BE49-F238E27FC236}">
                <a16:creationId xmlns:a16="http://schemas.microsoft.com/office/drawing/2014/main" id="{A7C9022F-08DF-485F-894D-9649F0156B9E}"/>
              </a:ext>
            </a:extLst>
          </p:cNvPr>
          <p:cNvSpPr txBox="1"/>
          <p:nvPr/>
        </p:nvSpPr>
        <p:spPr>
          <a:xfrm>
            <a:off x="7200900" y="4490709"/>
            <a:ext cx="3421258" cy="307777"/>
          </a:xfrm>
          <a:prstGeom prst="rect">
            <a:avLst/>
          </a:prstGeom>
          <a:noFill/>
        </p:spPr>
        <p:txBody>
          <a:bodyPr wrap="none" rtlCol="0">
            <a:spAutoFit/>
          </a:bodyPr>
          <a:lstStyle/>
          <a:p>
            <a:r>
              <a:rPr lang="en-GB" sz="1400" dirty="0"/>
              <a:t>Figure : Hydraulic linear actuator cylinder</a:t>
            </a:r>
          </a:p>
        </p:txBody>
      </p:sp>
    </p:spTree>
    <p:extLst>
      <p:ext uri="{BB962C8B-B14F-4D97-AF65-F5344CB8AC3E}">
        <p14:creationId xmlns:p14="http://schemas.microsoft.com/office/powerpoint/2010/main" val="3055752463"/>
      </p:ext>
    </p:extLst>
  </p:cSld>
  <p:clrMapOvr>
    <a:masterClrMapping/>
  </p:clrMapOvr>
  <p:transition>
    <p:cover dir="rd"/>
  </p:transition>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a:extLst>
              <a:ext uri="{FF2B5EF4-FFF2-40B4-BE49-F238E27FC236}">
                <a16:creationId xmlns:a16="http://schemas.microsoft.com/office/drawing/2014/main" id="{745D3CBA-4143-4503-942E-E652B30E0422}"/>
              </a:ext>
            </a:extLst>
          </p:cNvPr>
          <p:cNvSpPr txBox="1">
            <a:spLocks noGrp="1"/>
          </p:cNvSpPr>
          <p:nvPr>
            <p:ph type="title"/>
          </p:nvPr>
        </p:nvSpPr>
        <p:spPr>
          <a:xfrm>
            <a:off x="609600" y="-46202"/>
            <a:ext cx="10972800" cy="891809"/>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Hydraulic Rotary</a:t>
            </a:r>
          </a:p>
        </p:txBody>
      </p:sp>
      <p:sp>
        <p:nvSpPr>
          <p:cNvPr id="9" name="TextBox 8">
            <a:extLst>
              <a:ext uri="{FF2B5EF4-FFF2-40B4-BE49-F238E27FC236}">
                <a16:creationId xmlns:a16="http://schemas.microsoft.com/office/drawing/2014/main" id="{6DF88A35-5053-4E4D-B728-A171A53596F4}"/>
              </a:ext>
            </a:extLst>
          </p:cNvPr>
          <p:cNvSpPr txBox="1"/>
          <p:nvPr/>
        </p:nvSpPr>
        <p:spPr>
          <a:xfrm>
            <a:off x="609600" y="1221895"/>
            <a:ext cx="5486400" cy="2031325"/>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Rack and pinion: </a:t>
            </a:r>
            <a:r>
              <a:rPr lang="en-GB" dirty="0">
                <a:latin typeface="Calibri Light" panose="020F0302020204030204" pitchFamily="34" charset="0"/>
                <a:cs typeface="Calibri Light" panose="020F0302020204030204" pitchFamily="34" charset="0"/>
              </a:rPr>
              <a:t>Figure 1 shows a rack and pinion hydraulic rotary actuator construction. The rack is part of the piston and moves when pressure increases within the cylinder and forces exerted on the piston face are higher than resisting forces. The rack meshes with the  pinion gear, which sits at a right angle to the piston and turns a spindle to create high speed rotary motion.  </a:t>
            </a:r>
            <a:endParaRPr lang="en-GB" b="1" dirty="0">
              <a:latin typeface="Calibri Light" panose="020F0302020204030204" pitchFamily="34" charset="0"/>
              <a:cs typeface="Calibri Light" panose="020F0302020204030204" pitchFamily="34" charset="0"/>
            </a:endParaRPr>
          </a:p>
        </p:txBody>
      </p:sp>
      <p:pic>
        <p:nvPicPr>
          <p:cNvPr id="7" name="Picture 6" descr="Diagram&#10;&#10;Description automatically generated">
            <a:extLst>
              <a:ext uri="{FF2B5EF4-FFF2-40B4-BE49-F238E27FC236}">
                <a16:creationId xmlns:a16="http://schemas.microsoft.com/office/drawing/2014/main" id="{B868D688-ED7C-4CB0-ACE6-FBE98CCF6061}"/>
              </a:ext>
            </a:extLst>
          </p:cNvPr>
          <p:cNvPicPr>
            <a:picLocks noChangeAspect="1"/>
          </p:cNvPicPr>
          <p:nvPr/>
        </p:nvPicPr>
        <p:blipFill rotWithShape="1">
          <a:blip r:embed="rId3">
            <a:extLst>
              <a:ext uri="{28A0092B-C50C-407E-A947-70E740481C1C}">
                <a14:useLocalDpi xmlns:a14="http://schemas.microsoft.com/office/drawing/2010/main" val="0"/>
              </a:ext>
            </a:extLst>
          </a:blip>
          <a:srcRect l="8026" t="21256" r="6706" b="20025"/>
          <a:stretch/>
        </p:blipFill>
        <p:spPr>
          <a:xfrm>
            <a:off x="6904584" y="920683"/>
            <a:ext cx="4523032" cy="2338534"/>
          </a:xfrm>
          <a:prstGeom prst="rect">
            <a:avLst/>
          </a:prstGeom>
        </p:spPr>
      </p:pic>
      <p:pic>
        <p:nvPicPr>
          <p:cNvPr id="11" name="Picture 10" descr="Diagram&#10;&#10;Description automatically generated">
            <a:extLst>
              <a:ext uri="{FF2B5EF4-FFF2-40B4-BE49-F238E27FC236}">
                <a16:creationId xmlns:a16="http://schemas.microsoft.com/office/drawing/2014/main" id="{E61C1FD3-AF6C-4EFC-B6BC-15BDB6929E93}"/>
              </a:ext>
            </a:extLst>
          </p:cNvPr>
          <p:cNvPicPr>
            <a:picLocks noChangeAspect="1"/>
          </p:cNvPicPr>
          <p:nvPr/>
        </p:nvPicPr>
        <p:blipFill rotWithShape="1">
          <a:blip r:embed="rId4">
            <a:extLst>
              <a:ext uri="{28A0092B-C50C-407E-A947-70E740481C1C}">
                <a14:useLocalDpi xmlns:a14="http://schemas.microsoft.com/office/drawing/2010/main" val="0"/>
              </a:ext>
            </a:extLst>
          </a:blip>
          <a:srcRect l="2746" t="20732" r="3012" b="17212"/>
          <a:stretch/>
        </p:blipFill>
        <p:spPr>
          <a:xfrm>
            <a:off x="7019697" y="3254133"/>
            <a:ext cx="4292806" cy="2121570"/>
          </a:xfrm>
          <a:prstGeom prst="rect">
            <a:avLst/>
          </a:prstGeom>
        </p:spPr>
      </p:pic>
      <p:sp>
        <p:nvSpPr>
          <p:cNvPr id="12" name="TextBox 11">
            <a:extLst>
              <a:ext uri="{FF2B5EF4-FFF2-40B4-BE49-F238E27FC236}">
                <a16:creationId xmlns:a16="http://schemas.microsoft.com/office/drawing/2014/main" id="{7BB19F98-4A8B-4EFF-9112-8F0C0BC66BBB}"/>
              </a:ext>
            </a:extLst>
          </p:cNvPr>
          <p:cNvSpPr txBox="1"/>
          <p:nvPr/>
        </p:nvSpPr>
        <p:spPr>
          <a:xfrm>
            <a:off x="6904584" y="2952582"/>
            <a:ext cx="3560718" cy="307777"/>
          </a:xfrm>
          <a:prstGeom prst="rect">
            <a:avLst/>
          </a:prstGeom>
          <a:noFill/>
        </p:spPr>
        <p:txBody>
          <a:bodyPr wrap="none" rtlCol="0">
            <a:spAutoFit/>
          </a:bodyPr>
          <a:lstStyle/>
          <a:p>
            <a:r>
              <a:rPr lang="en-GB" sz="1400" dirty="0"/>
              <a:t>Figure1: Rack and pinon hydraulic actuator</a:t>
            </a:r>
          </a:p>
        </p:txBody>
      </p:sp>
      <p:sp>
        <p:nvSpPr>
          <p:cNvPr id="13" name="TextBox 12">
            <a:extLst>
              <a:ext uri="{FF2B5EF4-FFF2-40B4-BE49-F238E27FC236}">
                <a16:creationId xmlns:a16="http://schemas.microsoft.com/office/drawing/2014/main" id="{0FB809CA-9ACF-4CC3-AAAA-6B8DD7712209}"/>
              </a:ext>
            </a:extLst>
          </p:cNvPr>
          <p:cNvSpPr txBox="1"/>
          <p:nvPr/>
        </p:nvSpPr>
        <p:spPr>
          <a:xfrm>
            <a:off x="7019697" y="5295798"/>
            <a:ext cx="3270895" cy="307777"/>
          </a:xfrm>
          <a:prstGeom prst="rect">
            <a:avLst/>
          </a:prstGeom>
          <a:noFill/>
        </p:spPr>
        <p:txBody>
          <a:bodyPr wrap="none" rtlCol="0">
            <a:spAutoFit/>
          </a:bodyPr>
          <a:lstStyle/>
          <a:p>
            <a:r>
              <a:rPr lang="en-GB" sz="1400" dirty="0"/>
              <a:t>Figure2: Rotary vane hydraulic actuator</a:t>
            </a:r>
          </a:p>
        </p:txBody>
      </p:sp>
      <p:sp>
        <p:nvSpPr>
          <p:cNvPr id="14" name="TextBox 13">
            <a:extLst>
              <a:ext uri="{FF2B5EF4-FFF2-40B4-BE49-F238E27FC236}">
                <a16:creationId xmlns:a16="http://schemas.microsoft.com/office/drawing/2014/main" id="{9FBF0B2D-E2A0-4B57-B247-8451BA6A8E89}"/>
              </a:ext>
            </a:extLst>
          </p:cNvPr>
          <p:cNvSpPr txBox="1"/>
          <p:nvPr/>
        </p:nvSpPr>
        <p:spPr>
          <a:xfrm>
            <a:off x="1058779" y="605383"/>
            <a:ext cx="9349731" cy="584775"/>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There are two basic constructions of rotary actuator; rack and pinion actuators and rotary vane actuators but the use of hydraulic power as a source of energy is fundamentally similar</a:t>
            </a:r>
          </a:p>
        </p:txBody>
      </p:sp>
      <p:sp>
        <p:nvSpPr>
          <p:cNvPr id="15" name="TextBox 14">
            <a:extLst>
              <a:ext uri="{FF2B5EF4-FFF2-40B4-BE49-F238E27FC236}">
                <a16:creationId xmlns:a16="http://schemas.microsoft.com/office/drawing/2014/main" id="{CAEE6152-41FB-4A5F-9D91-6E7B43FF8E3B}"/>
              </a:ext>
            </a:extLst>
          </p:cNvPr>
          <p:cNvSpPr txBox="1"/>
          <p:nvPr/>
        </p:nvSpPr>
        <p:spPr>
          <a:xfrm>
            <a:off x="609599" y="3364832"/>
            <a:ext cx="5486399" cy="2308324"/>
          </a:xfrm>
          <a:prstGeom prst="rect">
            <a:avLst/>
          </a:prstGeom>
          <a:noFill/>
        </p:spPr>
        <p:txBody>
          <a:bodyPr wrap="square" rtlCol="0">
            <a:spAutoFit/>
          </a:bodyPr>
          <a:lstStyle/>
          <a:p>
            <a:r>
              <a:rPr lang="en-GB" b="1" dirty="0">
                <a:latin typeface="Calibri Light" panose="020F0302020204030204" pitchFamily="34" charset="0"/>
                <a:cs typeface="Calibri Light" panose="020F0302020204030204" pitchFamily="34" charset="0"/>
              </a:rPr>
              <a:t>Rotary vane: </a:t>
            </a:r>
            <a:r>
              <a:rPr lang="en-GB" dirty="0">
                <a:latin typeface="Calibri Light" panose="020F0302020204030204" pitchFamily="34" charset="0"/>
                <a:cs typeface="Calibri Light" panose="020F0302020204030204" pitchFamily="34" charset="0"/>
              </a:rPr>
              <a:t>Fluid is compressed in chamber 1 (C1) and creates enough force to push against the vane, turn the spindle and release fluid from chamber 2 (C2). The stationary barrier stops the vane, preventing full 360 degree rotation and fluid is reversed to return the vane to its original position. This method of actuation is more limited in range of motion and produces less torque than rack and pinion</a:t>
            </a:r>
            <a:endParaRPr lang="en-GB" b="1"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334888058"/>
      </p:ext>
    </p:extLst>
  </p:cSld>
  <p:clrMapOvr>
    <a:masterClrMapping/>
  </p:clrMapOvr>
  <p:transition>
    <p:cover dir="rd"/>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CD1C95CB-532D-4DD1-A993-44AF27101CBF}"/>
              </a:ext>
            </a:extLst>
          </p:cNvPr>
          <p:cNvSpPr txBox="1">
            <a:spLocks/>
          </p:cNvSpPr>
          <p:nvPr/>
        </p:nvSpPr>
        <p:spPr>
          <a:xfrm>
            <a:off x="914400" y="155187"/>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Hydraulic Energy</a:t>
            </a:r>
          </a:p>
        </p:txBody>
      </p:sp>
      <p:graphicFrame>
        <p:nvGraphicFramePr>
          <p:cNvPr id="2" name="Diagram 1">
            <a:extLst>
              <a:ext uri="{FF2B5EF4-FFF2-40B4-BE49-F238E27FC236}">
                <a16:creationId xmlns:a16="http://schemas.microsoft.com/office/drawing/2014/main" id="{BBBFD48D-BE9E-4FEF-AEAA-DEC7B7A3C029}"/>
              </a:ext>
            </a:extLst>
          </p:cNvPr>
          <p:cNvGraphicFramePr/>
          <p:nvPr>
            <p:extLst>
              <p:ext uri="{D42A27DB-BD31-4B8C-83A1-F6EECF244321}">
                <p14:modId xmlns:p14="http://schemas.microsoft.com/office/powerpoint/2010/main" val="2393644238"/>
              </p:ext>
            </p:extLst>
          </p:nvPr>
        </p:nvGraphicFramePr>
        <p:xfrm>
          <a:off x="1203158" y="917187"/>
          <a:ext cx="9785684" cy="458525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600280"/>
      </p:ext>
    </p:extLst>
  </p:cSld>
  <p:clrMapOvr>
    <a:masterClrMapping/>
  </p:clrMapOvr>
  <p:transition>
    <p:cover dir="rd"/>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FF0A9AF-4AD4-4D2D-B7BD-9DE91A9A31BD}"/>
              </a:ext>
            </a:extLst>
          </p:cNvPr>
          <p:cNvSpPr txBox="1">
            <a:spLocks/>
          </p:cNvSpPr>
          <p:nvPr/>
        </p:nvSpPr>
        <p:spPr>
          <a:xfrm>
            <a:off x="914400" y="235397"/>
            <a:ext cx="10363200" cy="762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Hydraulic Actuation: Applications</a:t>
            </a:r>
          </a:p>
        </p:txBody>
      </p:sp>
      <p:sp>
        <p:nvSpPr>
          <p:cNvPr id="9" name="TextBox 8">
            <a:extLst>
              <a:ext uri="{FF2B5EF4-FFF2-40B4-BE49-F238E27FC236}">
                <a16:creationId xmlns:a16="http://schemas.microsoft.com/office/drawing/2014/main" id="{9F230B80-0108-412C-A8F7-46932FE59CB3}"/>
              </a:ext>
            </a:extLst>
          </p:cNvPr>
          <p:cNvSpPr txBox="1"/>
          <p:nvPr/>
        </p:nvSpPr>
        <p:spPr>
          <a:xfrm>
            <a:off x="914399" y="1228397"/>
            <a:ext cx="10363201" cy="4678204"/>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Hydraulic energy is used as a power source for actuators in a range of applications across a wide variety of industries, particularly when high levels of force and torque is required to achieve the desired output</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Common applications in manufacturing include clamping, welding and pressing of large metallic parts that require high forces to maintain stability.</a:t>
            </a:r>
          </a:p>
          <a:p>
            <a:pPr marL="285750" indent="-285750">
              <a:buFont typeface="Arial" panose="020B0604020202020204" pitchFamily="34" charset="0"/>
              <a:buChar char="•"/>
            </a:pPr>
            <a:endParaRPr lang="en-GB" sz="16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Due to extreme robustness and tremendous force, rotary hydraulic actuators are often used for heavy-duty mixing, valve operating, tilting and rolling.</a:t>
            </a:r>
          </a:p>
          <a:p>
            <a:pPr marL="285750" indent="-285750">
              <a:buFont typeface="Arial" panose="020B0604020202020204" pitchFamily="34" charset="0"/>
              <a:buChar char="•"/>
            </a:pPr>
            <a:endParaRPr lang="en-GB" sz="16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Hydraulic actuators are commonly found in heavy duty machinery in the construction industry, allowing large quantities of material to transported and deposited</a:t>
            </a:r>
          </a:p>
          <a:p>
            <a:pPr marL="285750" indent="-285750">
              <a:buFont typeface="Arial" panose="020B0604020202020204" pitchFamily="34" charset="0"/>
              <a:buChar char="•"/>
            </a:pPr>
            <a:endParaRPr lang="en-GB" dirty="0">
              <a:latin typeface="Calibri Light" panose="020F0302020204030204" pitchFamily="34" charset="0"/>
              <a:cs typeface="Calibri Light" panose="020F0302020204030204" pitchFamily="34" charset="0"/>
            </a:endParaRPr>
          </a:p>
          <a:p>
            <a:endParaRPr lang="en-GB" sz="20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sz="20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927788691"/>
      </p:ext>
    </p:extLst>
  </p:cSld>
  <p:clrMapOvr>
    <a:masterClrMapping/>
  </p:clrMapOvr>
  <p:transition>
    <p:cover dir="rd"/>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92DEEBD7-D3B0-4435-9308-21C5AA88DFAA}"/>
              </a:ext>
            </a:extLst>
          </p:cNvPr>
          <p:cNvSpPr txBox="1">
            <a:spLocks/>
          </p:cNvSpPr>
          <p:nvPr/>
        </p:nvSpPr>
        <p:spPr>
          <a:xfrm>
            <a:off x="914399" y="349697"/>
            <a:ext cx="10672763" cy="762000"/>
          </a:xfrm>
          <a:prstGeom prst="rect">
            <a:avLst/>
          </a:prstGeom>
        </p:spPr>
        <p:txBody>
          <a:bodyPr vert="horz" lIns="91440" tIns="45720" rIns="91440" bIns="45720" rtlCol="0" anchor="ctr">
            <a:no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spcBef>
                <a:spcPct val="0"/>
              </a:spcBef>
              <a:spcAft>
                <a:spcPts val="600"/>
              </a:spcAft>
              <a:buNone/>
            </a:pPr>
            <a:r>
              <a:rPr lang="en-GB" sz="3600" b="1" dirty="0">
                <a:latin typeface="Calibri" panose="020F0502020204030204" pitchFamily="34" charset="0"/>
                <a:ea typeface="+mj-ea"/>
                <a:cs typeface="Calibri" panose="020F0502020204030204" pitchFamily="34" charset="0"/>
              </a:rPr>
              <a:t>What is the most suitable actuator for the application?</a:t>
            </a:r>
          </a:p>
        </p:txBody>
      </p:sp>
      <p:pic>
        <p:nvPicPr>
          <p:cNvPr id="8" name="Picture 7">
            <a:extLst>
              <a:ext uri="{FF2B5EF4-FFF2-40B4-BE49-F238E27FC236}">
                <a16:creationId xmlns:a16="http://schemas.microsoft.com/office/drawing/2014/main" id="{E8B2DB71-A2C3-4A92-8C76-DDE4976F8BD5}"/>
              </a:ext>
            </a:extLst>
          </p:cNvPr>
          <p:cNvPicPr>
            <a:picLocks noChangeAspect="1"/>
          </p:cNvPicPr>
          <p:nvPr/>
        </p:nvPicPr>
        <p:blipFill>
          <a:blip r:embed="rId2"/>
          <a:stretch>
            <a:fillRect/>
          </a:stretch>
        </p:blipFill>
        <p:spPr>
          <a:xfrm>
            <a:off x="7500937" y="1287910"/>
            <a:ext cx="3098482" cy="3990489"/>
          </a:xfrm>
          <a:prstGeom prst="rect">
            <a:avLst/>
          </a:prstGeom>
        </p:spPr>
      </p:pic>
      <p:sp>
        <p:nvSpPr>
          <p:cNvPr id="9" name="TextBox 8">
            <a:extLst>
              <a:ext uri="{FF2B5EF4-FFF2-40B4-BE49-F238E27FC236}">
                <a16:creationId xmlns:a16="http://schemas.microsoft.com/office/drawing/2014/main" id="{50A679BB-E042-4C19-8D21-DE5540D47C7C}"/>
              </a:ext>
            </a:extLst>
          </p:cNvPr>
          <p:cNvSpPr txBox="1"/>
          <p:nvPr/>
        </p:nvSpPr>
        <p:spPr>
          <a:xfrm>
            <a:off x="1166812" y="1459360"/>
            <a:ext cx="4929188" cy="3539430"/>
          </a:xfrm>
          <a:prstGeom prst="rect">
            <a:avLst/>
          </a:prstGeom>
          <a:noFill/>
        </p:spPr>
        <p:txBody>
          <a:bodyPr wrap="square" rtlCol="0">
            <a:spAutoFit/>
          </a:bodyPr>
          <a:lstStyle/>
          <a:p>
            <a:r>
              <a:rPr lang="en-GB" sz="2400" dirty="0">
                <a:latin typeface="Calibri Light" panose="020F0302020204030204" pitchFamily="34" charset="0"/>
                <a:cs typeface="Calibri Light" panose="020F0302020204030204" pitchFamily="34" charset="0"/>
              </a:rPr>
              <a:t>The industrial press is used to press metal plates by exerting a mass of up to 100t on the workpiece</a:t>
            </a:r>
          </a:p>
          <a:p>
            <a:endParaRPr lang="en-GB" sz="2400" dirty="0">
              <a:latin typeface="Calibri Light" panose="020F0302020204030204" pitchFamily="34" charset="0"/>
              <a:cs typeface="Calibri Light" panose="020F0302020204030204" pitchFamily="34" charset="0"/>
            </a:endParaRPr>
          </a:p>
          <a:p>
            <a:r>
              <a:rPr lang="en-GB" sz="2400" dirty="0">
                <a:latin typeface="Calibri Light" panose="020F0302020204030204" pitchFamily="34" charset="0"/>
                <a:cs typeface="Calibri Light" panose="020F0302020204030204" pitchFamily="34" charset="0"/>
              </a:rPr>
              <a:t>What is the most suitable actuator, to apply the force and achieve the lifting and lowering motion of the press unit?</a:t>
            </a:r>
          </a:p>
          <a:p>
            <a:endParaRPr lang="en-GB" sz="2800" dirty="0">
              <a:latin typeface="Calibri Light" panose="020F0302020204030204" pitchFamily="34" charset="0"/>
              <a:cs typeface="Calibri Light" panose="020F0302020204030204" pitchFamily="34" charset="0"/>
            </a:endParaRPr>
          </a:p>
          <a:p>
            <a:pPr marL="285750" indent="-285750">
              <a:buFont typeface="Arial" panose="020B0604020202020204" pitchFamily="34" charset="0"/>
              <a:buChar char="•"/>
            </a:pPr>
            <a:endParaRPr lang="en-GB" sz="2800" dirty="0">
              <a:latin typeface="Calibri Light" panose="020F0302020204030204" pitchFamily="34" charset="0"/>
              <a:cs typeface="Calibri Light" panose="020F0302020204030204" pitchFamily="34" charset="0"/>
            </a:endParaRPr>
          </a:p>
        </p:txBody>
      </p:sp>
    </p:spTree>
    <p:extLst>
      <p:ext uri="{BB962C8B-B14F-4D97-AF65-F5344CB8AC3E}">
        <p14:creationId xmlns:p14="http://schemas.microsoft.com/office/powerpoint/2010/main" val="1732805000"/>
      </p:ext>
    </p:extLst>
  </p:cSld>
  <p:clrMapOvr>
    <a:masterClrMapping/>
  </p:clrMapOvr>
  <p:transition>
    <p:cover dir="rd"/>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23775F1-35B8-4300-984E-3D1A4B0C0C3A}"/>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700713"/>
          </a:xfrm>
          <a:prstGeom prst="rect">
            <a:avLst/>
          </a:prstGeom>
        </p:spPr>
      </p:pic>
    </p:spTree>
    <p:extLst>
      <p:ext uri="{BB962C8B-B14F-4D97-AF65-F5344CB8AC3E}">
        <p14:creationId xmlns:p14="http://schemas.microsoft.com/office/powerpoint/2010/main" val="955716649"/>
      </p:ext>
    </p:extLst>
  </p:cSld>
  <p:clrMapOvr>
    <a:masterClrMapping/>
  </p:clrMapOvr>
  <p:transition>
    <p:cover dir="rd"/>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92DEEBD7-D3B0-4435-9308-21C5AA88DFAA}"/>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What is the most suitable actuator for the application?</a:t>
            </a:r>
          </a:p>
        </p:txBody>
      </p:sp>
      <p:sp>
        <p:nvSpPr>
          <p:cNvPr id="9" name="TextBox 8">
            <a:extLst>
              <a:ext uri="{FF2B5EF4-FFF2-40B4-BE49-F238E27FC236}">
                <a16:creationId xmlns:a16="http://schemas.microsoft.com/office/drawing/2014/main" id="{50A679BB-E042-4C19-8D21-DE5540D47C7C}"/>
              </a:ext>
            </a:extLst>
          </p:cNvPr>
          <p:cNvSpPr txBox="1"/>
          <p:nvPr/>
        </p:nvSpPr>
        <p:spPr>
          <a:xfrm>
            <a:off x="609601" y="1434480"/>
            <a:ext cx="53848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GB" sz="2800" dirty="0">
                <a:latin typeface="Calibri Light" panose="020F0302020204030204" pitchFamily="34" charset="0"/>
                <a:cs typeface="Calibri Light" panose="020F0302020204030204" pitchFamily="34" charset="0"/>
              </a:rPr>
              <a:t>A collaborative robot requires actuators to drive links and provide motion around its joints, in order to move its end effector.</a:t>
            </a:r>
          </a:p>
          <a:p>
            <a:pPr>
              <a:lnSpc>
                <a:spcPct val="90000"/>
              </a:lnSpc>
              <a:spcBef>
                <a:spcPct val="20000"/>
              </a:spcBef>
              <a:buFont typeface="Arial" pitchFamily="34" charset="0"/>
            </a:pPr>
            <a:endParaRPr lang="en-GB" sz="2800" dirty="0">
              <a:latin typeface="Calibri Light" panose="020F0302020204030204" pitchFamily="34" charset="0"/>
              <a:cs typeface="Calibri Light" panose="020F0302020204030204" pitchFamily="34" charset="0"/>
            </a:endParaRPr>
          </a:p>
          <a:p>
            <a:pPr>
              <a:lnSpc>
                <a:spcPct val="90000"/>
              </a:lnSpc>
              <a:spcBef>
                <a:spcPct val="20000"/>
              </a:spcBef>
              <a:buFont typeface="Arial" pitchFamily="34" charset="0"/>
            </a:pPr>
            <a:r>
              <a:rPr lang="en-GB" sz="2800" dirty="0">
                <a:latin typeface="Calibri Light" panose="020F0302020204030204" pitchFamily="34" charset="0"/>
                <a:cs typeface="Calibri Light" panose="020F0302020204030204" pitchFamily="34" charset="0"/>
              </a:rPr>
              <a:t>What is the best actuator, to achieve precise, repeatable motion if the maximum payload is 5kg?</a:t>
            </a:r>
          </a:p>
          <a:p>
            <a:pPr marL="285750" indent="-285750">
              <a:lnSpc>
                <a:spcPct val="90000"/>
              </a:lnSpc>
              <a:spcBef>
                <a:spcPct val="20000"/>
              </a:spcBef>
              <a:buFont typeface="Arial" pitchFamily="34" charset="0"/>
              <a:buChar char="•"/>
            </a:pPr>
            <a:endParaRPr lang="en-GB" sz="2800" dirty="0">
              <a:latin typeface="Calibri Light" panose="020F0302020204030204" pitchFamily="34" charset="0"/>
              <a:cs typeface="Calibri Light" panose="020F0302020204030204" pitchFamily="34" charset="0"/>
            </a:endParaRPr>
          </a:p>
        </p:txBody>
      </p:sp>
      <p:pic>
        <p:nvPicPr>
          <p:cNvPr id="2" name="Picture 1">
            <a:extLst>
              <a:ext uri="{FF2B5EF4-FFF2-40B4-BE49-F238E27FC236}">
                <a16:creationId xmlns:a16="http://schemas.microsoft.com/office/drawing/2014/main" id="{0F53AFE7-9F34-48D1-813A-DA07CA621EC6}"/>
              </a:ext>
            </a:extLst>
          </p:cNvPr>
          <p:cNvPicPr>
            <a:picLocks noChangeAspect="1"/>
          </p:cNvPicPr>
          <p:nvPr/>
        </p:nvPicPr>
        <p:blipFill rotWithShape="1">
          <a:blip r:embed="rId2"/>
          <a:srcRect l="484" r="9409" b="-2"/>
          <a:stretch/>
        </p:blipFill>
        <p:spPr>
          <a:xfrm>
            <a:off x="6197600" y="1434480"/>
            <a:ext cx="5384800" cy="3989040"/>
          </a:xfrm>
          <a:prstGeom prst="rect">
            <a:avLst/>
          </a:prstGeom>
          <a:noFill/>
        </p:spPr>
      </p:pic>
    </p:spTree>
    <p:extLst>
      <p:ext uri="{BB962C8B-B14F-4D97-AF65-F5344CB8AC3E}">
        <p14:creationId xmlns:p14="http://schemas.microsoft.com/office/powerpoint/2010/main" val="1604638760"/>
      </p:ext>
    </p:extLst>
  </p:cSld>
  <p:clrMapOvr>
    <a:masterClrMapping/>
  </p:clrMapOvr>
  <p:transition>
    <p:cover dir="rd"/>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21A8D570-C918-4494-ADE6-AEF42DD9270D}"/>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715000"/>
          </a:xfrm>
          <a:prstGeom prst="rect">
            <a:avLst/>
          </a:prstGeom>
        </p:spPr>
      </p:pic>
    </p:spTree>
    <p:extLst>
      <p:ext uri="{BB962C8B-B14F-4D97-AF65-F5344CB8AC3E}">
        <p14:creationId xmlns:p14="http://schemas.microsoft.com/office/powerpoint/2010/main" val="1327246351"/>
      </p:ext>
    </p:extLst>
  </p:cSld>
  <p:clrMapOvr>
    <a:masterClrMapping/>
  </p:clrMapOvr>
  <p:transition>
    <p:cover dir="rd"/>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92DEEBD7-D3B0-4435-9308-21C5AA88DFAA}"/>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What is the most suitable actuator for the application?</a:t>
            </a:r>
          </a:p>
        </p:txBody>
      </p:sp>
      <p:sp>
        <p:nvSpPr>
          <p:cNvPr id="9" name="TextBox 8">
            <a:extLst>
              <a:ext uri="{FF2B5EF4-FFF2-40B4-BE49-F238E27FC236}">
                <a16:creationId xmlns:a16="http://schemas.microsoft.com/office/drawing/2014/main" id="{50A679BB-E042-4C19-8D21-DE5540D47C7C}"/>
              </a:ext>
            </a:extLst>
          </p:cNvPr>
          <p:cNvSpPr txBox="1"/>
          <p:nvPr/>
        </p:nvSpPr>
        <p:spPr>
          <a:xfrm>
            <a:off x="309564" y="1650690"/>
            <a:ext cx="4891087" cy="3077196"/>
          </a:xfrm>
          <a:prstGeom prst="rect">
            <a:avLst/>
          </a:prstGeom>
        </p:spPr>
        <p:txBody>
          <a:bodyPr vert="horz" lIns="91440" tIns="45720" rIns="91440" bIns="45720" rtlCol="0">
            <a:normAutofit lnSpcReduction="10000"/>
          </a:bodyPr>
          <a:lstStyle/>
          <a:p>
            <a:pPr>
              <a:lnSpc>
                <a:spcPct val="90000"/>
              </a:lnSpc>
              <a:spcBef>
                <a:spcPct val="20000"/>
              </a:spcBef>
            </a:pPr>
            <a:r>
              <a:rPr lang="en-GB" sz="2400" dirty="0">
                <a:latin typeface="Calibri Light" panose="020F0302020204030204" pitchFamily="34" charset="0"/>
                <a:cs typeface="Calibri Light" panose="020F0302020204030204" pitchFamily="34" charset="0"/>
              </a:rPr>
              <a:t>A pharmaceutical dispensary uses an automated robotic system to fulfil personalised customer orders</a:t>
            </a:r>
          </a:p>
          <a:p>
            <a:pPr>
              <a:lnSpc>
                <a:spcPct val="90000"/>
              </a:lnSpc>
              <a:spcBef>
                <a:spcPct val="20000"/>
              </a:spcBef>
            </a:pPr>
            <a:endParaRPr lang="en-GB" sz="2400" dirty="0">
              <a:latin typeface="Calibri Light" panose="020F0302020204030204" pitchFamily="34" charset="0"/>
              <a:cs typeface="Calibri Light" panose="020F0302020204030204" pitchFamily="34" charset="0"/>
            </a:endParaRPr>
          </a:p>
          <a:p>
            <a:pPr>
              <a:lnSpc>
                <a:spcPct val="90000"/>
              </a:lnSpc>
              <a:spcBef>
                <a:spcPct val="20000"/>
              </a:spcBef>
            </a:pPr>
            <a:r>
              <a:rPr lang="en-GB" sz="2400" dirty="0">
                <a:latin typeface="Calibri Light" panose="020F0302020204030204" pitchFamily="34" charset="0"/>
                <a:cs typeface="Calibri Light" panose="020F0302020204030204" pitchFamily="34" charset="0"/>
              </a:rPr>
              <a:t>What type of actuator would be best to achieve the lifting and lowering motion of the robotic arm, in an industry where sanitation is a primary concern?</a:t>
            </a:r>
          </a:p>
        </p:txBody>
      </p:sp>
      <p:pic>
        <p:nvPicPr>
          <p:cNvPr id="4" name="Picture 3" descr="A picture containing indoor, worktable&#10;&#10;Description automatically generated">
            <a:extLst>
              <a:ext uri="{FF2B5EF4-FFF2-40B4-BE49-F238E27FC236}">
                <a16:creationId xmlns:a16="http://schemas.microsoft.com/office/drawing/2014/main" id="{2E6EAA47-EA43-400A-8BF1-858B2877647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00687" y="1417638"/>
            <a:ext cx="6081713" cy="3543301"/>
          </a:xfrm>
          <a:prstGeom prst="rect">
            <a:avLst/>
          </a:prstGeom>
        </p:spPr>
      </p:pic>
    </p:spTree>
    <p:extLst>
      <p:ext uri="{BB962C8B-B14F-4D97-AF65-F5344CB8AC3E}">
        <p14:creationId xmlns:p14="http://schemas.microsoft.com/office/powerpoint/2010/main" val="3378267499"/>
      </p:ext>
    </p:extLst>
  </p:cSld>
  <p:clrMapOvr>
    <a:masterClrMapping/>
  </p:clrMapOvr>
  <p:transition>
    <p:cover dir="rd"/>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65EBED11-40DD-4EDC-B028-000F07EA1933}"/>
              </a:ext>
            </a:extLst>
          </p:cNvPr>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0" y="0"/>
            <a:ext cx="12192000" cy="5686425"/>
          </a:xfrm>
          <a:prstGeom prst="rect">
            <a:avLst/>
          </a:prstGeom>
        </p:spPr>
      </p:pic>
    </p:spTree>
    <p:extLst>
      <p:ext uri="{BB962C8B-B14F-4D97-AF65-F5344CB8AC3E}">
        <p14:creationId xmlns:p14="http://schemas.microsoft.com/office/powerpoint/2010/main" val="2871158138"/>
      </p:ext>
    </p:extLst>
  </p:cSld>
  <p:clrMapOvr>
    <a:masterClrMapping/>
  </p:clrMapOvr>
  <p:transition>
    <p:cover dir="rd"/>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Timeline&#10;&#10;Description automatically generated">
            <a:extLst>
              <a:ext uri="{FF2B5EF4-FFF2-40B4-BE49-F238E27FC236}">
                <a16:creationId xmlns:a16="http://schemas.microsoft.com/office/drawing/2014/main" id="{39E36D28-A2BA-451D-96CA-6C07429CF405}"/>
              </a:ext>
            </a:extLst>
          </p:cNvPr>
          <p:cNvPicPr>
            <a:picLocks noChangeAspect="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tretch>
            <a:fillRect/>
          </a:stretch>
        </p:blipFill>
        <p:spPr>
          <a:xfrm>
            <a:off x="3403600" y="2567432"/>
            <a:ext cx="5384800" cy="1723136"/>
          </a:xfrm>
          <a:prstGeom prst="rect">
            <a:avLst/>
          </a:prstGeom>
          <a:noFill/>
        </p:spPr>
      </p:pic>
      <p:sp>
        <p:nvSpPr>
          <p:cNvPr id="4" name="Oval 3">
            <a:extLst>
              <a:ext uri="{FF2B5EF4-FFF2-40B4-BE49-F238E27FC236}">
                <a16:creationId xmlns:a16="http://schemas.microsoft.com/office/drawing/2014/main" id="{DA08BDB1-29D0-4B8A-9097-6505B8D98D92}"/>
              </a:ext>
            </a:extLst>
          </p:cNvPr>
          <p:cNvSpPr/>
          <p:nvPr/>
        </p:nvSpPr>
        <p:spPr>
          <a:xfrm>
            <a:off x="7859047" y="2799595"/>
            <a:ext cx="1150374" cy="406795"/>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Content Placeholder 2">
            <a:extLst>
              <a:ext uri="{FF2B5EF4-FFF2-40B4-BE49-F238E27FC236}">
                <a16:creationId xmlns:a16="http://schemas.microsoft.com/office/drawing/2014/main" id="{01F37BC7-5073-4990-B5C0-F83163927DA5}"/>
              </a:ext>
            </a:extLst>
          </p:cNvPr>
          <p:cNvSpPr txBox="1">
            <a:spLocks/>
          </p:cNvSpPr>
          <p:nvPr/>
        </p:nvSpPr>
        <p:spPr>
          <a:xfrm>
            <a:off x="609600" y="274638"/>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Actuation: Electrical Control</a:t>
            </a:r>
          </a:p>
        </p:txBody>
      </p:sp>
    </p:spTree>
    <p:extLst>
      <p:ext uri="{BB962C8B-B14F-4D97-AF65-F5344CB8AC3E}">
        <p14:creationId xmlns:p14="http://schemas.microsoft.com/office/powerpoint/2010/main" val="2198819250"/>
      </p:ext>
    </p:extLst>
  </p:cSld>
  <p:clrMapOvr>
    <a:masterClrMapping/>
  </p:clrMapOvr>
  <p:transition>
    <p:cover dir="rd"/>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2"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2">
            <a:extLst>
              <a:ext uri="{FF2B5EF4-FFF2-40B4-BE49-F238E27FC236}">
                <a16:creationId xmlns:a16="http://schemas.microsoft.com/office/drawing/2014/main" id="{01F37BC7-5073-4990-B5C0-F83163927DA5}"/>
              </a:ext>
            </a:extLst>
          </p:cNvPr>
          <p:cNvSpPr txBox="1">
            <a:spLocks/>
          </p:cNvSpPr>
          <p:nvPr/>
        </p:nvSpPr>
        <p:spPr>
          <a:xfrm>
            <a:off x="609601" y="122763"/>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Control of Fluid Power Systems</a:t>
            </a:r>
          </a:p>
        </p:txBody>
      </p:sp>
      <p:sp>
        <p:nvSpPr>
          <p:cNvPr id="6" name="TextBox 5">
            <a:extLst>
              <a:ext uri="{FF2B5EF4-FFF2-40B4-BE49-F238E27FC236}">
                <a16:creationId xmlns:a16="http://schemas.microsoft.com/office/drawing/2014/main" id="{10EFAD2C-CF3D-4636-BC97-FB914B4668FA}"/>
              </a:ext>
            </a:extLst>
          </p:cNvPr>
          <p:cNvSpPr txBox="1"/>
          <p:nvPr/>
        </p:nvSpPr>
        <p:spPr>
          <a:xfrm>
            <a:off x="1421134" y="951399"/>
            <a:ext cx="9349731" cy="584775"/>
          </a:xfrm>
          <a:prstGeom prst="rect">
            <a:avLst/>
          </a:prstGeom>
          <a:noFill/>
        </p:spPr>
        <p:txBody>
          <a:bodyPr wrap="square" rtlCol="0">
            <a:spAutoFit/>
          </a:bodyPr>
          <a:lstStyle/>
          <a:p>
            <a:pPr algn="ctr"/>
            <a:r>
              <a:rPr lang="en-GB" sz="1600" dirty="0">
                <a:latin typeface="Calibri Light" panose="020F0302020204030204" pitchFamily="34" charset="0"/>
                <a:cs typeface="Calibri Light" panose="020F0302020204030204" pitchFamily="34" charset="0"/>
              </a:rPr>
              <a:t>In hydraulic and pneumatic systems, oil and air provide the “muscles” or power to do the work and create motion, while the control element provide the “brains” to command the system operation </a:t>
            </a:r>
          </a:p>
        </p:txBody>
      </p:sp>
      <p:sp>
        <p:nvSpPr>
          <p:cNvPr id="2" name="TextBox 1">
            <a:extLst>
              <a:ext uri="{FF2B5EF4-FFF2-40B4-BE49-F238E27FC236}">
                <a16:creationId xmlns:a16="http://schemas.microsoft.com/office/drawing/2014/main" id="{265AC2C3-F67F-49C9-A37C-0554D7D947BE}"/>
              </a:ext>
            </a:extLst>
          </p:cNvPr>
          <p:cNvSpPr txBox="1"/>
          <p:nvPr/>
        </p:nvSpPr>
        <p:spPr>
          <a:xfrm>
            <a:off x="609601" y="1749435"/>
            <a:ext cx="10972799" cy="3785652"/>
          </a:xfrm>
          <a:prstGeom prst="rect">
            <a:avLst/>
          </a:prstGeom>
          <a:noFill/>
        </p:spPr>
        <p:txBody>
          <a:bodyPr wrap="square" rtlCol="0">
            <a:spAutoFit/>
          </a:bodyPr>
          <a:lstStyle/>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Complexity of control varies massively, ranging from simply starting and stopping the system, to controlling specific stroke length of several actuation cylinders, in response to a combination of external signals.</a:t>
            </a:r>
          </a:p>
          <a:p>
            <a:pPr marL="285750" indent="-28575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Manual control:</a:t>
            </a:r>
            <a:r>
              <a:rPr lang="en-GB" sz="2000" dirty="0">
                <a:latin typeface="Calibri Light" panose="020F0302020204030204" pitchFamily="34" charset="0"/>
                <a:cs typeface="Calibri Light" panose="020F0302020204030204" pitchFamily="34" charset="0"/>
              </a:rPr>
              <a:t> Operation is sequenced by the command of an operator that decides each action to take</a:t>
            </a:r>
          </a:p>
          <a:p>
            <a:pPr marL="285750" indent="-285750">
              <a:buFont typeface="Arial" panose="020B0604020202020204" pitchFamily="34" charset="0"/>
              <a:buChar char="•"/>
            </a:pPr>
            <a:r>
              <a:rPr lang="en-GB" sz="2000" b="1" dirty="0">
                <a:latin typeface="Calibri Light" panose="020F0302020204030204" pitchFamily="34" charset="0"/>
                <a:cs typeface="Calibri Light" panose="020F0302020204030204" pitchFamily="34" charset="0"/>
              </a:rPr>
              <a:t>Automatic Control:</a:t>
            </a:r>
            <a:r>
              <a:rPr lang="en-GB" sz="2000" dirty="0">
                <a:latin typeface="Calibri Light" panose="020F0302020204030204" pitchFamily="34" charset="0"/>
                <a:cs typeface="Calibri Light" panose="020F0302020204030204" pitchFamily="34" charset="0"/>
              </a:rPr>
              <a:t>  Systems control is commanded by an programmed controller that decides each action to take. Control can be achieved by means of electrical signals, compressed air and mechanical links</a:t>
            </a: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Manual control is good for systems that do not require constant reputation, such as initiating unloading of earth-moving machines, or controlling shovel digs where working parameters are constantly changing</a:t>
            </a:r>
          </a:p>
          <a:p>
            <a:pPr marL="285750" indent="-285750">
              <a:buFont typeface="Arial" panose="020B0604020202020204" pitchFamily="34" charset="0"/>
              <a:buChar char="•"/>
            </a:pPr>
            <a:r>
              <a:rPr lang="en-GB" sz="2000" dirty="0">
                <a:latin typeface="Calibri Light" panose="020F0302020204030204" pitchFamily="34" charset="0"/>
                <a:cs typeface="Calibri Light" panose="020F0302020204030204" pitchFamily="34" charset="0"/>
              </a:rPr>
              <a:t>In systems with high frequency repetition, it is inefficient to manually fulfil tasks</a:t>
            </a:r>
          </a:p>
        </p:txBody>
      </p:sp>
    </p:spTree>
    <p:extLst>
      <p:ext uri="{BB962C8B-B14F-4D97-AF65-F5344CB8AC3E}">
        <p14:creationId xmlns:p14="http://schemas.microsoft.com/office/powerpoint/2010/main" val="2539293653"/>
      </p:ext>
    </p:extLst>
  </p:cSld>
  <p:clrMapOvr>
    <a:masterClrMapping/>
  </p:clrMapOvr>
  <p:transition>
    <p:cover dir="rd"/>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1D4F2C5-4861-4A43-B1A5-9C728DFB6B48}"/>
              </a:ext>
            </a:extLst>
          </p:cNvPr>
          <p:cNvSpPr txBox="1">
            <a:spLocks/>
          </p:cNvSpPr>
          <p:nvPr/>
        </p:nvSpPr>
        <p:spPr>
          <a:xfrm>
            <a:off x="609601" y="264657"/>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Manual Control of Fluid Power Systems: Drill Press</a:t>
            </a:r>
          </a:p>
        </p:txBody>
      </p:sp>
      <p:pic>
        <p:nvPicPr>
          <p:cNvPr id="4" name="Picture 3">
            <a:extLst>
              <a:ext uri="{FF2B5EF4-FFF2-40B4-BE49-F238E27FC236}">
                <a16:creationId xmlns:a16="http://schemas.microsoft.com/office/drawing/2014/main" id="{8BD0DEBD-853B-465C-9924-A676D13EEB59}"/>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Lst>
          </a:blip>
          <a:stretch>
            <a:fillRect/>
          </a:stretch>
        </p:blipFill>
        <p:spPr>
          <a:xfrm>
            <a:off x="1747187" y="1476336"/>
            <a:ext cx="8697626" cy="3905327"/>
          </a:xfrm>
          <a:prstGeom prst="rect">
            <a:avLst/>
          </a:prstGeom>
        </p:spPr>
      </p:pic>
    </p:spTree>
    <p:extLst>
      <p:ext uri="{BB962C8B-B14F-4D97-AF65-F5344CB8AC3E}">
        <p14:creationId xmlns:p14="http://schemas.microsoft.com/office/powerpoint/2010/main" val="2991387126"/>
      </p:ext>
    </p:extLst>
  </p:cSld>
  <p:clrMapOvr>
    <a:masterClrMapping/>
  </p:clrMapOvr>
  <p:transition>
    <p:cover dir="rd"/>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DFEB2D24-11DA-49CD-B161-3782E5391D25}"/>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Lst>
          </a:blip>
          <a:stretch>
            <a:fillRect/>
          </a:stretch>
        </p:blipFill>
        <p:spPr>
          <a:xfrm>
            <a:off x="2605990" y="988499"/>
            <a:ext cx="6980019" cy="4692183"/>
          </a:xfrm>
          <a:prstGeom prst="rect">
            <a:avLst/>
          </a:prstGeom>
        </p:spPr>
      </p:pic>
      <p:sp>
        <p:nvSpPr>
          <p:cNvPr id="3" name="Content Placeholder 2">
            <a:extLst>
              <a:ext uri="{FF2B5EF4-FFF2-40B4-BE49-F238E27FC236}">
                <a16:creationId xmlns:a16="http://schemas.microsoft.com/office/drawing/2014/main" id="{78A22FE8-5A77-412E-A727-13AC3990799D}"/>
              </a:ext>
            </a:extLst>
          </p:cNvPr>
          <p:cNvSpPr txBox="1">
            <a:spLocks/>
          </p:cNvSpPr>
          <p:nvPr/>
        </p:nvSpPr>
        <p:spPr>
          <a:xfrm>
            <a:off x="609601" y="28167"/>
            <a:ext cx="10972800" cy="1143000"/>
          </a:xfrm>
          <a:prstGeom prst="rect">
            <a:avLst/>
          </a:prstGeom>
        </p:spPr>
        <p:txBody>
          <a:bodyPr vert="horz" lIns="91440" tIns="45720" rIns="91440" bIns="45720" rtlCol="0" anchor="ctr">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pPr marL="0" indent="0" algn="ctr">
              <a:lnSpc>
                <a:spcPct val="90000"/>
              </a:lnSpc>
              <a:spcBef>
                <a:spcPct val="0"/>
              </a:spcBef>
              <a:spcAft>
                <a:spcPts val="600"/>
              </a:spcAft>
              <a:buNone/>
            </a:pPr>
            <a:r>
              <a:rPr lang="en-GB" sz="3600" b="1" dirty="0">
                <a:latin typeface="Calibri" panose="020F0502020204030204" pitchFamily="34" charset="0"/>
                <a:ea typeface="+mj-ea"/>
                <a:cs typeface="Calibri" panose="020F0502020204030204" pitchFamily="34" charset="0"/>
              </a:rPr>
              <a:t>Electrical Control of Fluid Power Systems: Drill Press</a:t>
            </a:r>
          </a:p>
        </p:txBody>
      </p:sp>
    </p:spTree>
    <p:extLst>
      <p:ext uri="{BB962C8B-B14F-4D97-AF65-F5344CB8AC3E}">
        <p14:creationId xmlns:p14="http://schemas.microsoft.com/office/powerpoint/2010/main" val="3374554414"/>
      </p:ext>
    </p:extLst>
  </p:cSld>
  <p:clrMapOvr>
    <a:masterClrMapping/>
  </p:clrMapOvr>
  <p:transition>
    <p:cover dir="rd"/>
  </p:transition>
</p:sld>
</file>

<file path=ppt/tags/tag1.xml><?xml version="1.0" encoding="utf-8"?>
<p:tagLst xmlns:a="http://schemas.openxmlformats.org/drawingml/2006/main" xmlns:r="http://schemas.openxmlformats.org/officeDocument/2006/relationships" xmlns:p="http://schemas.openxmlformats.org/presentationml/2006/main">
  <p:tag name="__PE_POLL_EMBED_ID" val="b38c5345-3321-45e3-89d5-29cf99445b49"/>
</p:tagLst>
</file>

<file path=ppt/tags/tag2.xml><?xml version="1.0" encoding="utf-8"?>
<p:tagLst xmlns:a="http://schemas.openxmlformats.org/drawingml/2006/main" xmlns:r="http://schemas.openxmlformats.org/officeDocument/2006/relationships" xmlns:p="http://schemas.openxmlformats.org/presentationml/2006/main">
  <p:tag name="__PE_POLL_EMBED_ID" val="d5204e9d-4f1a-4f05-a5bb-0133f5d78a2b"/>
</p:tagLst>
</file>

<file path=ppt/tags/tag3.xml><?xml version="1.0" encoding="utf-8"?>
<p:tagLst xmlns:a="http://schemas.openxmlformats.org/drawingml/2006/main" xmlns:r="http://schemas.openxmlformats.org/officeDocument/2006/relationships" xmlns:p="http://schemas.openxmlformats.org/presentationml/2006/main">
  <p:tag name="__PE_POLL_EMBED_ID" val="fb4788b2-2e88-4e84-a949-62d8546a293b"/>
</p:tagLst>
</file>

<file path=ppt/tags/tag4.xml><?xml version="1.0" encoding="utf-8"?>
<p:tagLst xmlns:a="http://schemas.openxmlformats.org/drawingml/2006/main" xmlns:r="http://schemas.openxmlformats.org/officeDocument/2006/relationships" xmlns:p="http://schemas.openxmlformats.org/presentationml/2006/main">
  <p:tag name="__PE_POLL_EMBED_ID" val="fdf2ef7b-7ea7-4c51-a067-9d9c0d2ab79a"/>
</p:tagLst>
</file>

<file path=ppt/tags/tag5.xml><?xml version="1.0" encoding="utf-8"?>
<p:tagLst xmlns:a="http://schemas.openxmlformats.org/drawingml/2006/main" xmlns:r="http://schemas.openxmlformats.org/officeDocument/2006/relationships" xmlns:p="http://schemas.openxmlformats.org/presentationml/2006/main">
  <p:tag name="__PE_POLL_EMBED_ID" val="3572395e-8b42-43c5-8157-05603f2ca41b"/>
</p:tagLst>
</file>

<file path=ppt/tags/tag6.xml><?xml version="1.0" encoding="utf-8"?>
<p:tagLst xmlns:a="http://schemas.openxmlformats.org/drawingml/2006/main" xmlns:r="http://schemas.openxmlformats.org/officeDocument/2006/relationships" xmlns:p="http://schemas.openxmlformats.org/presentationml/2006/main">
  <p:tag name="__PE_POLL_EMBED_ID" val="961c441d-c2cd-4016-bb4e-49092790f1e3"/>
</p:tagLst>
</file>

<file path=ppt/tags/tag7.xml><?xml version="1.0" encoding="utf-8"?>
<p:tagLst xmlns:a="http://schemas.openxmlformats.org/drawingml/2006/main" xmlns:r="http://schemas.openxmlformats.org/officeDocument/2006/relationships" xmlns:p="http://schemas.openxmlformats.org/presentationml/2006/main">
  <p:tag name="__PE_POLL_EMBED_ID" val="a01ec7a1-1792-4aaa-b948-18167f50aabb"/>
</p:tagLst>
</file>

<file path=ppt/theme/theme1.xml><?xml version="1.0" encoding="utf-8"?>
<a:theme xmlns:a="http://schemas.openxmlformats.org/drawingml/2006/main" name="UWTSD PPT Them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PPT Theme" id="{6EBE88DF-8B41-4CD6-9AA5-F1955B3F6569}" vid="{9192FCEE-239D-4D4F-980E-878814FDBBF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752CF87FDC73D468CA1763BA011028B" ma:contentTypeVersion="2" ma:contentTypeDescription="Create a new document." ma:contentTypeScope="" ma:versionID="fd05f36fb058471cbd8e8bd4484a8207">
  <xsd:schema xmlns:xsd="http://www.w3.org/2001/XMLSchema" xmlns:xs="http://www.w3.org/2001/XMLSchema" xmlns:p="http://schemas.microsoft.com/office/2006/metadata/properties" xmlns:ns2="30de73d3-17e2-4148-b580-82b51497e578" targetNamespace="http://schemas.microsoft.com/office/2006/metadata/properties" ma:root="true" ma:fieldsID="4b4132d4fced553ed1ccfe11239b809e" ns2:_="">
    <xsd:import namespace="30de73d3-17e2-4148-b580-82b51497e578"/>
    <xsd:element name="properties">
      <xsd:complexType>
        <xsd:sequence>
          <xsd:element name="documentManagement">
            <xsd:complexType>
              <xsd:all>
                <xsd:element ref="ns2:MediaServiceMetadata" minOccurs="0"/>
                <xsd:element ref="ns2: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de73d3-17e2-4148-b580-82b51497e578"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EAD258AD-0497-441C-9E3F-86CB60F7F3E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de73d3-17e2-4148-b580-82b51497e57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9D7A882-B4F1-4C8A-8754-F8E954F94D12}">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8F76D5BD-10F1-4BF6-A542-E8C96A40BD3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102</TotalTime>
  <Words>3671</Words>
  <Application>Microsoft Office PowerPoint</Application>
  <PresentationFormat>Widescreen</PresentationFormat>
  <Paragraphs>321</Paragraphs>
  <Slides>44</Slides>
  <Notes>26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44</vt:i4>
      </vt:variant>
    </vt:vector>
  </HeadingPairs>
  <TitlesOfParts>
    <vt:vector size="50" baseType="lpstr">
      <vt:lpstr>Arial</vt:lpstr>
      <vt:lpstr>Calibri</vt:lpstr>
      <vt:lpstr>Calibri Light</vt:lpstr>
      <vt:lpstr>Myriad Pro</vt:lpstr>
      <vt:lpstr>Times New Roman</vt:lpstr>
      <vt:lpstr>UWTSD PPT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Linear Actuator: Robotic Welding Example</vt:lpstr>
      <vt:lpstr>Linear Actuator: Adhesive Application Example </vt:lpstr>
      <vt:lpstr>PowerPoint Presentation</vt:lpstr>
      <vt:lpstr>PowerPoint Presentation</vt:lpstr>
      <vt:lpstr>PowerPoint Presentation</vt:lpstr>
      <vt:lpstr>Rotary Actuator: Metal Rolling Example </vt:lpstr>
      <vt:lpstr>PowerPoint Presentation</vt:lpstr>
      <vt:lpstr>PowerPoint Presentation</vt:lpstr>
      <vt:lpstr>PowerPoint Presentation</vt:lpstr>
      <vt:lpstr>Actuation: Energy Sources</vt:lpstr>
      <vt:lpstr>Actuation: Electric Linear</vt:lpstr>
      <vt:lpstr>Actuation: Electric Rotary</vt:lpstr>
      <vt:lpstr>PowerPoint Presentation</vt:lpstr>
      <vt:lpstr>PowerPoint Presentation</vt:lpstr>
      <vt:lpstr>Actuation: Pneumatic Linear</vt:lpstr>
      <vt:lpstr>Actuation: Pneumatic Rotary</vt:lpstr>
      <vt:lpstr>PowerPoint Presentation</vt:lpstr>
      <vt:lpstr>PowerPoint Presentation</vt:lpstr>
      <vt:lpstr>Actuation: Hydraulic Linear</vt:lpstr>
      <vt:lpstr>Actuation: Hydraulic Rotary</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Ryan Cording</dc:creator>
  <cp:lastModifiedBy>Jordan Ross Jenkins (P149066)</cp:lastModifiedBy>
  <cp:revision>11</cp:revision>
  <dcterms:created xsi:type="dcterms:W3CDTF">2021-02-11T08:35:16Z</dcterms:created>
  <dcterms:modified xsi:type="dcterms:W3CDTF">2021-02-15T13:12:42Z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0x0101004752CF87FDC73D468CA1763BA011028B</vt:lpwstr>
  </property>
</Properties>
</file>