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92"/>
  </p:notesMasterIdLst>
  <p:sldIdLst>
    <p:sldId id="256" r:id="rId7"/>
    <p:sldId id="257" r:id="rId8"/>
    <p:sldId id="317" r:id="rId9"/>
    <p:sldId id="368" r:id="rId10"/>
    <p:sldId id="367" r:id="rId11"/>
    <p:sldId id="319" r:id="rId12"/>
    <p:sldId id="320" r:id="rId13"/>
    <p:sldId id="369" r:id="rId14"/>
    <p:sldId id="370" r:id="rId15"/>
    <p:sldId id="371" r:id="rId16"/>
    <p:sldId id="321" r:id="rId17"/>
    <p:sldId id="326" r:id="rId18"/>
    <p:sldId id="372" r:id="rId19"/>
    <p:sldId id="373" r:id="rId20"/>
    <p:sldId id="374" r:id="rId21"/>
    <p:sldId id="388" r:id="rId22"/>
    <p:sldId id="375" r:id="rId23"/>
    <p:sldId id="389" r:id="rId24"/>
    <p:sldId id="376" r:id="rId25"/>
    <p:sldId id="327" r:id="rId26"/>
    <p:sldId id="378" r:id="rId27"/>
    <p:sldId id="377" r:id="rId28"/>
    <p:sldId id="328" r:id="rId29"/>
    <p:sldId id="380" r:id="rId30"/>
    <p:sldId id="379" r:id="rId31"/>
    <p:sldId id="330" r:id="rId32"/>
    <p:sldId id="338" r:id="rId33"/>
    <p:sldId id="359" r:id="rId34"/>
    <p:sldId id="364" r:id="rId35"/>
    <p:sldId id="383" r:id="rId36"/>
    <p:sldId id="360" r:id="rId37"/>
    <p:sldId id="381" r:id="rId38"/>
    <p:sldId id="382" r:id="rId39"/>
    <p:sldId id="361" r:id="rId40"/>
    <p:sldId id="363" r:id="rId41"/>
    <p:sldId id="362" r:id="rId42"/>
    <p:sldId id="366" r:id="rId43"/>
    <p:sldId id="358" r:id="rId44"/>
    <p:sldId id="390" r:id="rId45"/>
    <p:sldId id="365" r:id="rId46"/>
    <p:sldId id="385" r:id="rId47"/>
    <p:sldId id="386" r:id="rId48"/>
    <p:sldId id="384" r:id="rId49"/>
    <p:sldId id="387" r:id="rId50"/>
    <p:sldId id="393" r:id="rId51"/>
    <p:sldId id="394" r:id="rId52"/>
    <p:sldId id="395" r:id="rId53"/>
    <p:sldId id="396" r:id="rId54"/>
    <p:sldId id="397" r:id="rId55"/>
    <p:sldId id="398" r:id="rId56"/>
    <p:sldId id="399" r:id="rId57"/>
    <p:sldId id="400" r:id="rId58"/>
    <p:sldId id="401" r:id="rId59"/>
    <p:sldId id="402" r:id="rId60"/>
    <p:sldId id="392" r:id="rId61"/>
    <p:sldId id="403" r:id="rId62"/>
    <p:sldId id="404" r:id="rId63"/>
    <p:sldId id="405" r:id="rId64"/>
    <p:sldId id="406" r:id="rId65"/>
    <p:sldId id="408" r:id="rId66"/>
    <p:sldId id="407" r:id="rId67"/>
    <p:sldId id="409" r:id="rId68"/>
    <p:sldId id="410" r:id="rId69"/>
    <p:sldId id="412" r:id="rId70"/>
    <p:sldId id="411" r:id="rId71"/>
    <p:sldId id="413" r:id="rId72"/>
    <p:sldId id="414" r:id="rId73"/>
    <p:sldId id="415" r:id="rId74"/>
    <p:sldId id="416" r:id="rId75"/>
    <p:sldId id="417" r:id="rId76"/>
    <p:sldId id="418" r:id="rId77"/>
    <p:sldId id="419" r:id="rId78"/>
    <p:sldId id="420" r:id="rId79"/>
    <p:sldId id="422" r:id="rId80"/>
    <p:sldId id="423" r:id="rId81"/>
    <p:sldId id="424" r:id="rId82"/>
    <p:sldId id="425" r:id="rId83"/>
    <p:sldId id="427" r:id="rId84"/>
    <p:sldId id="428" r:id="rId85"/>
    <p:sldId id="429" r:id="rId86"/>
    <p:sldId id="426" r:id="rId87"/>
    <p:sldId id="421" r:id="rId88"/>
    <p:sldId id="430" r:id="rId89"/>
    <p:sldId id="431" r:id="rId90"/>
    <p:sldId id="432" r:id="rId91"/>
  </p:sldIdLst>
  <p:sldSz cx="12192000" cy="6858000"/>
  <p:notesSz cx="7105650" cy="10236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84FF6-B9C9-495A-8C79-AB3B137434D5}" v="110" dt="2026-02-24T10:41:13.603"/>
    <p1510:client id="{9CD0BC37-2AFF-AF7F-2733-22203E1D693A}" v="5" dt="2026-02-24T10:12:20.3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56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openxmlformats.org/officeDocument/2006/relationships/slide" Target="slides/slide78.xml"/><Relationship Id="rId89" Type="http://schemas.openxmlformats.org/officeDocument/2006/relationships/slide" Target="slides/slide83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4.xml"/><Relationship Id="rId95" Type="http://schemas.openxmlformats.org/officeDocument/2006/relationships/theme" Target="theme/theme1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slide" Target="slides/slide77.xml"/><Relationship Id="rId88" Type="http://schemas.openxmlformats.org/officeDocument/2006/relationships/slide" Target="slides/slide82.xml"/><Relationship Id="rId91" Type="http://schemas.openxmlformats.org/officeDocument/2006/relationships/slide" Target="slides/slide85.xml"/><Relationship Id="rId9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9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microsoft.com/office/2015/10/relationships/revisionInfo" Target="revisionInfo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slide" Target="slides/slide81.xml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56" Type="http://schemas.openxmlformats.org/officeDocument/2006/relationships/slide" Target="slides/slide50.xml"/><Relationship Id="rId77" Type="http://schemas.openxmlformats.org/officeDocument/2006/relationships/slide" Target="slides/slide7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9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4891" y="0"/>
            <a:ext cx="3079115" cy="513588"/>
          </a:xfrm>
          <a:prstGeom prst="rect">
            <a:avLst/>
          </a:prstGeom>
        </p:spPr>
        <p:txBody>
          <a:bodyPr vert="horz" lIns="99094" tIns="49547" rIns="99094" bIns="49547" rtlCol="0"/>
          <a:lstStyle>
            <a:lvl1pPr algn="r">
              <a:defRPr sz="1300"/>
            </a:lvl1pPr>
          </a:lstStyle>
          <a:p>
            <a:fld id="{FEC3DBD6-D5D7-45D1-A82D-B30EB9481E5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94" tIns="49547" rIns="99094" bIns="4954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565" y="4926171"/>
            <a:ext cx="5684520" cy="4030504"/>
          </a:xfrm>
          <a:prstGeom prst="rect">
            <a:avLst/>
          </a:prstGeom>
        </p:spPr>
        <p:txBody>
          <a:bodyPr vert="horz" lIns="99094" tIns="49547" rIns="99094" bIns="49547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4891" y="9722614"/>
            <a:ext cx="3079115" cy="513587"/>
          </a:xfrm>
          <a:prstGeom prst="rect">
            <a:avLst/>
          </a:prstGeom>
        </p:spPr>
        <p:txBody>
          <a:bodyPr vert="horz" lIns="99094" tIns="49547" rIns="99094" bIns="49547" rtlCol="0" anchor="b"/>
          <a:lstStyle>
            <a:lvl1pPr algn="r">
              <a:defRPr sz="13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7845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5CBD30-BB59-FC54-502B-FEEC8528F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8979ED-C470-35CE-8C08-93B46B3D83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143C8D-20B9-CE30-B451-E68A140CB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Grouping related data and functionality together in a logical unit (class)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ECD7DD-AAE6-5C9A-B668-10CF32A786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34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25A05-E2DF-58CD-840E-F274B5D7F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ED7A1E-DAF2-CAA4-7053-9D4D4811D7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23C6B4-B808-4601-8C7B-334C47CB33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nouns in your requirements documents often represent the "things" (objects) your system needs to model, which become candidates for classes.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5C898-F451-BAB5-C0B2-5C4100377B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62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542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88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871F1-815C-F668-BAC2-C371646AD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7AEF1F-41BF-48FF-0BC9-A9D2E53039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2B88FD-A7B8-7BAE-EC45-AB2DE26BAE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5F5A0-EE2B-1E76-034F-815605F7CB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835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3B8E89-92A2-908C-78AB-E9FEE1BFE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A3248B-5E49-534F-5426-E50B88B8B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80BCE3-A584-0625-BC95-044988BC3E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3A564-E1A6-EC43-61FA-666DC6ABB7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06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E9A147-3089-5E20-4123-17ED29D9FB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950179-4469-700E-900C-30876594D5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704412-58B5-7408-6232-E33DD26D95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24860-AFC1-849F-CEB4-3EB411B993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910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1592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458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5EF52F-5075-FC08-542E-A6B232911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A470E5-05D9-CD5F-4571-E95FD5534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3CF321-9168-B4A9-B487-3A78C7676E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A39806-B995-E90C-6574-B1B9B8B496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061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48782-4516-23C2-52E4-C7F0EB57B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B1E35E-62AA-4848-EFAD-387250871A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74D10-8A4B-6C2D-5DB9-DC693A6A0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71595-CB5D-1818-721B-318D8524BE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8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BD3A1-5EB2-6488-CAB5-2F7AB9081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C75787-7EFF-58F4-1352-0AD08E5987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F74D43-7316-3462-6755-2E7FB0C057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9D5B03-B80E-1326-E753-C9B995C63A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2021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C1CA5-2720-6445-356B-6B4C62E19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79EF84-4735-1C5A-C2E1-B2DECFC79A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A54C9D-E307-BDA1-1F8C-172192C3D1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50B06-F924-DE0A-DB25-856DDBB266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76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3412B-397A-1ADC-E401-30D2F92F3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62233-570A-8E03-B37D-245CC51F8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EF9F0F-CBD9-12CB-98BA-AED45261EF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DA2FBF-1364-38B9-3A87-5AE6B4C2F8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659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76EA2-7B93-498C-D6CA-8D1674D706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EFC204-684C-E5E4-8972-E13DD2D1E0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97531E-C930-E911-8E05-0C4201BA72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262C2D-8EBD-3F63-3564-D4E65056B3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9671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B0918-5BB1-5E3D-3316-418478DE0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2CD55E-8D29-E5A0-1299-C06E6BA6FC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4F519B-E8F7-DCD4-3EE2-1DFC46E1E7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goal is to end up with a clean, focused list of classes that truly represent the core entities in your problem domain. This filtering process is crucial for good OOP design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7D5FAF-B202-8BD4-F0D7-E8D7545E4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305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7132AB-2086-C53E-DD9E-F441FA75C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F881A-6C8D-4409-C324-B70EE1DBC5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6EF894-B345-F9D0-A27F-EF6D1377D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EBE32-8438-3421-3070-747305E745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048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B055A-601A-9F31-3B33-7514F5A24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807701-2E7D-ABD5-4AFE-BAAA2D490D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F44E17-CC9B-B339-C272-159CC83FEF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64401-9AE0-F419-6B59-D186EC25D0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1621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C52B1-3126-8A28-7D4C-032EA3B82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9529FA-F242-E5C6-5CEF-21048CB13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3EA14E-6E7F-C876-2AF2-F362726D0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8D1086-3ECB-EB55-643F-EE41F579C5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153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3C5E6-879A-B827-990C-211B8A9BA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79D5F-B708-0363-A095-6CD4D20112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C08CB-DBF8-33C7-6422-F02A60366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EBF417-004D-73D7-E447-B388A30711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241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B3BB4-58F5-728E-F8D3-A6E6876B1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B53EE4-C8AD-1561-C3C0-44BB3D2A0C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74DC6C-7448-00E0-77C6-15E11F80F9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DDA051-B19C-9E56-2830-248ED5E728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2411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7973E-5FDA-ECE1-FF84-6F1BEA544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071ACC-09E7-E46E-C8C3-D3CA76C57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40FB5B-27C5-3E22-00D9-FD2215A55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GB" altLang="en-US" sz="1200"/>
              <a:t>For example, the </a:t>
            </a:r>
            <a:r>
              <a:rPr kumimoji="0" lang="en-GB" altLang="en-US" sz="1200" err="1"/>
              <a:t>EntranceBarrier</a:t>
            </a:r>
            <a:r>
              <a:rPr kumimoji="0" lang="en-GB" altLang="en-US" sz="1200"/>
              <a:t> class informs the </a:t>
            </a:r>
            <a:r>
              <a:rPr kumimoji="0" lang="en-GB" altLang="en-US" sz="1200" err="1"/>
              <a:t>CarPark</a:t>
            </a:r>
            <a:r>
              <a:rPr kumimoji="0" lang="en-GB" altLang="en-US" sz="1200"/>
              <a:t> class when a car enters the car park and allows it to decrement the number of available spaces.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977D7A-53AA-59F0-FE13-C3457BC05D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2473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1A47D-AA75-DBEB-4756-01EA698BB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DBEC08-6F8C-2869-7DFF-A1D48A38E7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225DD-2198-0162-C814-6E2912A0E0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C82AC-FEDC-2B72-D817-773967EE4B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72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6C5BC-D707-7DCE-D320-D7BE2EF61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4C27C7-DFB8-1942-641B-4512343984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506DA-089F-828A-4D88-8B757BBC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456E92-D53D-A2A4-B404-F00E54FA5D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00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41784-6C4A-9A26-33BE-CCDC691D7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C5235F-12CE-3095-D6B4-9DAECB898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BE949D-A9A9-2C69-321A-6D057D98C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9FCB8-16BE-46C7-9A1C-E26250BF81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5650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F8A33-1ADA-E565-E569-9F36D35EA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567A75-E6AF-3B77-31ED-52FAE7E983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E56349-35AB-46DE-4971-9FC1548170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D022AF-A1BC-6197-1447-BBDD754617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2557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CD9CE-C9C6-C457-BF17-4662D6182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953B72-922E-E240-651C-7D0194B1E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60C28-AF83-28A7-BDE5-CB3362D78E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C4DF82-FC20-ABDB-DE59-5568D0EC0A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593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80230-AD62-65EE-C814-89C6208B7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00AB60-EBBE-E60F-71A0-4D15E35A3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8794C-6E9E-C4AE-55C5-B7124B25BB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CDD892-7FB8-1B95-AEFE-ACC50EA3AA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95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FA53E7-5E1D-C837-ABDC-5EEFE3E9F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E736D3-FA6C-4E64-7F19-3E2FF2337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94A507-E288-ECD8-A9A3-CEC95BA133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828200-46A5-3C1E-3347-BA73329CB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2354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0992B-7DD8-3F4D-682F-EDF49B169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600B06-3EF1-F679-D675-40C4F3644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000FE6-EDC8-9DF0-5430-C18F526CE9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6A6CB9-1CC8-C58F-49C4-298EA069FF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30179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BD9CB-29E9-5470-71B1-78B15106B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5C7368-41BA-39DA-79D3-0B53179201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F1A120-CC2B-38A4-2828-3B6ED81880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999E3-5EBD-3508-9908-250EF1D840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436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75367-9C3A-2B14-DDEF-820EC51B6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3CDA75-343B-30F9-E398-C4EE027226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343C13-94E8-8E09-A164-3D03909EBF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Visibility</a:t>
            </a:r>
            <a:r>
              <a:rPr lang="en-GB"/>
              <a:t> helps you implement </a:t>
            </a:r>
            <a:r>
              <a:rPr lang="en-GB" b="1"/>
              <a:t>encapsulation</a:t>
            </a:r>
            <a:r>
              <a:rPr lang="en-GB"/>
              <a:t> - hiding internal details and controlling access</a:t>
            </a:r>
          </a:p>
          <a:p>
            <a:r>
              <a:rPr lang="en-GB" b="1"/>
              <a:t>Multiplicity</a:t>
            </a:r>
            <a:r>
              <a:rPr lang="en-GB"/>
              <a:t> helps you plan your </a:t>
            </a:r>
            <a:r>
              <a:rPr lang="en-GB" b="1"/>
              <a:t>data structures</a:t>
            </a:r>
            <a:r>
              <a:rPr lang="en-GB"/>
              <a:t> - do you need a single variable, an array, or a dynamic list?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C745E-9456-8169-D753-17F844841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533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EE161-AD90-3B01-70DC-80FBE16B7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8ED28C-73BA-1809-CFF8-DD9DE015FF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16C061-44F5-64FD-52E4-73A8EDF5E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in = value copied</a:t>
            </a:r>
            <a:endParaRPr lang="en-GB"/>
          </a:p>
          <a:p>
            <a:r>
              <a:rPr lang="en-GB"/>
              <a:t>The parameter value is </a:t>
            </a:r>
            <a:r>
              <a:rPr lang="en-GB" b="1"/>
              <a:t>copied into</a:t>
            </a:r>
            <a:r>
              <a:rPr lang="en-GB"/>
              <a:t> the method</a:t>
            </a:r>
          </a:p>
          <a:p>
            <a:r>
              <a:rPr lang="en-GB"/>
              <a:t>Changes inside the method </a:t>
            </a:r>
            <a:r>
              <a:rPr lang="en-GB" b="1"/>
              <a:t>don't affect</a:t>
            </a:r>
            <a:r>
              <a:rPr lang="en-GB"/>
              <a:t> the original variable</a:t>
            </a:r>
          </a:p>
          <a:p>
            <a:r>
              <a:rPr lang="en-GB"/>
              <a:t>Most common type - this is "pass by value"</a:t>
            </a:r>
          </a:p>
          <a:p>
            <a:r>
              <a:rPr lang="en-GB"/>
              <a:t>Example: </a:t>
            </a:r>
            <a:r>
              <a: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+Add(in </a:t>
            </a:r>
            <a:r>
              <a:rPr lang="en-GB" sz="1200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num</a:t>
            </a:r>
            <a:r>
              <a: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: int)</a:t>
            </a:r>
            <a:r>
              <a:rPr lang="en-GB"/>
              <a:t> - the method receives a copy of </a:t>
            </a:r>
            <a:r>
              <a:rPr lang="en-GB" err="1"/>
              <a:t>num</a:t>
            </a:r>
            <a:endParaRPr lang="en-GB"/>
          </a:p>
          <a:p>
            <a:r>
              <a:rPr lang="en-GB" b="1"/>
              <a:t>out = no value passed in, but value changed in method (out)</a:t>
            </a:r>
            <a:endParaRPr lang="en-GB"/>
          </a:p>
          <a:p>
            <a:r>
              <a:rPr lang="en-GB"/>
              <a:t>The parameter is </a:t>
            </a:r>
            <a:r>
              <a:rPr lang="en-GB" b="1"/>
              <a:t>not initialized</a:t>
            </a:r>
            <a:r>
              <a:rPr lang="en-GB"/>
              <a:t> when passed in</a:t>
            </a:r>
          </a:p>
          <a:p>
            <a:r>
              <a:rPr lang="en-GB"/>
              <a:t>The method </a:t>
            </a:r>
            <a:r>
              <a:rPr lang="en-GB" b="1"/>
              <a:t>sets/outputs</a:t>
            </a:r>
            <a:r>
              <a:rPr lang="en-GB"/>
              <a:t> a value that the caller receives</a:t>
            </a:r>
          </a:p>
          <a:p>
            <a:r>
              <a:rPr lang="en-GB"/>
              <a:t>Used when a method needs to return multiple values</a:t>
            </a:r>
          </a:p>
          <a:p>
            <a:r>
              <a:rPr lang="en-GB"/>
              <a:t>Example: </a:t>
            </a:r>
            <a:r>
              <a: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+Divide(in dividend : int, in divisor : int, out remainder : int) : int</a:t>
            </a:r>
            <a:r>
              <a:rPr lang="en-GB"/>
              <a:t> </a:t>
            </a:r>
          </a:p>
          <a:p>
            <a:pPr lvl="1"/>
            <a:r>
              <a:rPr lang="en-GB"/>
              <a:t>Returns the quotient AND sets the remainder value</a:t>
            </a:r>
          </a:p>
          <a:p>
            <a:r>
              <a:rPr lang="en-GB" b="1" err="1"/>
              <a:t>inout</a:t>
            </a:r>
            <a:r>
              <a:rPr lang="en-GB" b="1"/>
              <a:t> = value passed in and changed by method (ref)</a:t>
            </a:r>
            <a:endParaRPr lang="en-GB"/>
          </a:p>
          <a:p>
            <a:r>
              <a:rPr lang="en-GB"/>
              <a:t>The parameter value is passed in </a:t>
            </a:r>
            <a:r>
              <a:rPr lang="en-GB" b="1"/>
              <a:t>and can be modified</a:t>
            </a:r>
            <a:r>
              <a:rPr lang="en-GB"/>
              <a:t> by the method</a:t>
            </a:r>
          </a:p>
          <a:p>
            <a:r>
              <a:rPr lang="en-GB"/>
              <a:t>Changes inside the method </a:t>
            </a:r>
            <a:r>
              <a:rPr lang="en-GB" b="1"/>
              <a:t>do affect</a:t>
            </a:r>
            <a:r>
              <a:rPr lang="en-GB"/>
              <a:t> the original variable</a:t>
            </a:r>
          </a:p>
          <a:p>
            <a:r>
              <a:rPr lang="en-GB"/>
              <a:t>This is "pass by reference"</a:t>
            </a:r>
          </a:p>
          <a:p>
            <a:r>
              <a:rPr lang="en-GB"/>
              <a:t>Example: </a:t>
            </a:r>
            <a:r>
              <a: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+Increment(</a:t>
            </a:r>
            <a:r>
              <a:rPr lang="en-GB" sz="1200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inout</a:t>
            </a:r>
            <a:r>
              <a: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counter : int) : void</a:t>
            </a:r>
            <a:r>
              <a:rPr lang="en-GB"/>
              <a:t> </a:t>
            </a:r>
          </a:p>
          <a:p>
            <a:pPr lvl="1"/>
            <a:r>
              <a:rPr lang="en-GB"/>
              <a:t>The method can directly modify the caller's counter variable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4DE57-5948-ED2B-1804-8012A0FCB3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746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DBF8E-4FC3-07D5-2235-672760842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D1A6E-595B-1432-8CDC-A29D428C13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C045DB-601B-DA4C-A7EF-9772F06EEC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F3774C-0EC1-12ED-B570-A032C3A813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8770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D8C53-C701-414E-971C-5050132FC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C12CFB-B9B2-26EA-FA5C-FB82006134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F74D9-EE4E-79F3-CC48-3D1051EF49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4D467D-CCF1-E4D2-0E8F-DC927C592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06608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9C810-2611-DAA0-44DC-DF2C0E715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5F6285-B285-2157-486A-4E793575B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6C2E4-622A-32C4-E928-CCD87705DF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C2C54-D1D3-CAF5-0BAD-FF2ECCF1B2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689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CF72C-03F6-747F-19A5-2D5F4C5AB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E2180B-7214-C6EC-D42D-0446F74C63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5913D8-C49F-55A5-97EA-8AF38EC0C7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EE9EA-CDF8-1755-CDC0-5E1F82031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3730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25455-F923-E3C0-D3CB-3BDCBC414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7D25C2-15A1-6841-E36C-8A07E6BB16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E524D1-939B-FE26-3FE7-DC85CB79F1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8473E-168E-AEDE-FA7B-340BD37D1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947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070E1-D0D5-FD5C-9A7B-FC98C49E0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68129A-D3A9-CFAD-698F-A98A74497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07C23A-F9E0-6953-D1DC-A20230CCF3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EACD6-0724-C362-D417-B32C96D419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0479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F0750-6695-DC68-A9BD-FD2EA7177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E5813A-660F-A530-2CA6-2A535D7B23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E4CF6D-B329-0877-8D3F-340C35A245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relationship shows how classes are connected and work together, and these connections are meaningful and potentially complex enough to have their own properties.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23D7AE-E51B-EF64-B0B0-BD0ED48B36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5841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6E302-92B9-DBFF-79E2-A10EF1064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219F2E-FA7D-2ACF-CEAA-1085A1D60F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715BEF-F557-3A24-286A-76A3B3F69F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Association represents a connection where one class </a:t>
            </a:r>
            <a:r>
              <a:rPr lang="en-GB" b="1"/>
              <a:t>knows about</a:t>
            </a:r>
            <a:r>
              <a:rPr lang="en-GB"/>
              <a:t> and </a:t>
            </a:r>
            <a:r>
              <a:rPr lang="en-GB" b="1"/>
              <a:t>interacts with</a:t>
            </a:r>
            <a:r>
              <a:rPr lang="en-GB"/>
              <a:t> another class.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8CA84-2112-1C18-A58C-3BB1689B33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6120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7F664-CDC6-E425-35B9-4B54B5986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AAE1C9-35EB-2F12-45A8-979531DFEF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4D6285-4D49-FDB3-5ADE-95451EC79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86124-13BD-F44C-C5E3-D25547E9F0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301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7F5D9-E99D-B102-8795-A1AE713F0F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B311FB-689B-66F4-6743-96068A0270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CFED57-D85F-FEBC-9444-4B780BDB3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u="sng"/>
              <a:t>Multiplicity implies a list, array or database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3AB85B-605C-C311-C639-3E9114BC6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8894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01BBD-F84A-9CA3-5258-A8020C7E6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56A0E3-A334-A2AF-E04D-3DB784E218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C02D14-91AC-7CAE-A078-5C3A889D89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53C8D0-5F7D-1341-E885-C1643A8088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2491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DD435-DF63-8A73-2AB7-461F8FC6C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20DD3D-DD6A-99B7-95F4-D2618DB081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34D502-544D-93E4-334B-853E3ED7A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F2EB2-F6B3-35B4-B4AC-9A2A302C2D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928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733F6-0DAB-E04F-6C6B-9BBF4FE14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7D4173-8BE1-17D0-9DC7-26C5A71CD9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F1054A-E923-2621-1483-A32C35722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These associations represent </a:t>
            </a:r>
            <a:r>
              <a:rPr lang="en-GB" b="1" err="1"/>
              <a:t>behavioral</a:t>
            </a:r>
            <a:r>
              <a:rPr lang="en-GB"/>
              <a:t> connections (method calls, parameter passing, returns) rather than </a:t>
            </a:r>
            <a:r>
              <a:rPr lang="en-GB" b="1"/>
              <a:t>structural</a:t>
            </a:r>
            <a:r>
              <a:rPr lang="en-GB"/>
              <a:t> connections (permanent references).</a:t>
            </a:r>
          </a:p>
          <a:p>
            <a:r>
              <a:rPr lang="en-GB"/>
              <a:t>They're crucial for modelling how objects collaborate temporarily without becoming permanently coupled!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01D530-63A3-A4D6-D941-76E3043D52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6312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8A1E44-C3A9-5C25-BB57-F21CB0A66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B6A195-F9A2-1DE5-4362-CFF655D82E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E26174-FBE4-2FBF-650C-7D3985CB8E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FC55A-A0A3-50CD-47B3-B426DC433B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8037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C2EA0-A265-F73A-3D6A-487DD1A76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F01B0F-EC78-FF0F-7CAB-E24C24610B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C3B3A2-B96B-C797-42FC-95F2EF5465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D2F02-0EC9-5028-2ECB-AF8DC2D41D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97608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92F9C-10A9-B089-D92A-0DCB34C01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9F0475-81C1-CCE6-265C-9615D50F5B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93F542-6042-35DE-2263-08E210800A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A9199A-803A-E8CB-0501-5E8DB3E868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9911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7E696-4BEE-BD76-78C0-347CC39DB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2AEB0C-2629-5626-3ECC-3AEDDF9F0B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A5D67B-E1E8-1E8F-AD08-5283B7B8B9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786B5-D2AD-8875-2A2F-A50D1CAB99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0462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2CD99-C8F7-B39A-B6E5-68F704A5C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FCFDDE-65C7-125B-D80F-1A19C50156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48CBA8-718E-9A0A-7C08-983EB05D56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2BE97-76CF-C682-DB0C-0FE3103148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73639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FB144-05C6-CF08-923B-A7413A4E5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A3ADD6-6CD4-7274-B364-1D7E469799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2B4F8A-EBFF-262E-390D-AE60B259E5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relationship shows how classes are connected and work together, and these connections are meaningful and potentially complex enough to have their own properties.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68247-9C62-DA72-CA3C-4FD7AD92F4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07264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99114-564E-F8C5-B6D2-2E0780BA9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96905E-B8DE-618F-D7CD-E7C4715C2B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2238FB-CE6C-66BA-2616-C534A18B5B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E600B-92F4-59AA-F231-89EFC71AD7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3272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9035F-F68C-D556-F9E4-78D4165C4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1E18DA-3196-1C25-2680-5255319A70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4276E8-889B-9547-71EF-4FE1B428FF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60EC9-46A4-BA01-2B86-1205BF2CCB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0849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B5459-E595-FD23-AEE9-BBEAF079A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F75227-C82B-51ED-6870-D157131978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30E2DE-F880-1360-F580-09A459865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Both classes store references to each other (bidirectional)</a:t>
            </a:r>
          </a:p>
          <a:p>
            <a:r>
              <a:rPr lang="en-GB"/>
              <a:t>Student stores multiple Courses</a:t>
            </a:r>
          </a:p>
          <a:p>
            <a:r>
              <a:rPr lang="en-GB"/>
              <a:t>Course stores multiple Students</a:t>
            </a:r>
          </a:p>
          <a:p>
            <a:r>
              <a:rPr lang="en-GB"/>
              <a:t>This is a </a:t>
            </a:r>
            <a:r>
              <a:rPr lang="en-GB" b="1"/>
              <a:t>many-to-many</a:t>
            </a:r>
            <a:r>
              <a:rPr lang="en-GB"/>
              <a:t> relationship</a:t>
            </a:r>
          </a:p>
          <a:p>
            <a:r>
              <a:rPr lang="en-GB"/>
              <a:t>Both sides can navigate to each other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F49C1E-D93D-15CA-774B-01E5DAD282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4808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B1CFD-2D32-49B1-C034-5584565A1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9EA20D-BB24-D98B-B0D4-F526AAB7DB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4AFCC3-3A73-8621-DA30-69B0A54524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395487-2584-E00E-E12F-F1F6B62BB9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774987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CDBECC-E90B-9805-9397-695B8F2D7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81D9EE-6988-9C64-C862-91D53E7696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C29C3F-6F8C-D83C-D75C-BB01FA050E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Cart stores references to Products (has a List)</a:t>
            </a:r>
          </a:p>
          <a:p>
            <a:r>
              <a:rPr lang="en-GB"/>
              <a:t>Product does NOT store references to Carts</a:t>
            </a:r>
          </a:p>
          <a:p>
            <a:r>
              <a:rPr lang="en-GB"/>
              <a:t>This is unidirectional - Cart knows about Products, but Products don't know about Carts</a:t>
            </a:r>
          </a:p>
          <a:p>
            <a:r>
              <a:rPr lang="en-GB"/>
              <a:t>Cart can navigate to Product, but NOT vice versa</a:t>
            </a:r>
          </a:p>
          <a:p>
            <a:r>
              <a:rPr lang="en-GB"/>
              <a:t>The note confirms: "arrow head indicates method calls only occur from the Cart to the Product class"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C58F7-52E1-1DD8-8DFD-5AD26E856F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45953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1D7DE-153D-8ECA-3C70-62B8692A6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44A22-9505-691E-D021-B2AA18B4FB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65AB1F-EB73-F85B-2A4D-B02D76B159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Cart stores references to Products (has a List)</a:t>
            </a:r>
          </a:p>
          <a:p>
            <a:r>
              <a:rPr lang="en-GB"/>
              <a:t>Product does NOT store references to Carts</a:t>
            </a:r>
          </a:p>
          <a:p>
            <a:r>
              <a:rPr lang="en-GB"/>
              <a:t>This is unidirectional - Cart knows about Products, but Products don't know about Carts</a:t>
            </a:r>
          </a:p>
          <a:p>
            <a:r>
              <a:rPr lang="en-GB"/>
              <a:t>Cart can navigate to Product, but NOT vice versa</a:t>
            </a:r>
          </a:p>
          <a:p>
            <a:r>
              <a:rPr lang="en-GB"/>
              <a:t>The note confirms: "arrow head indicates method calls only occur from the Cart to the Product class"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02528-74D1-95F4-F0A0-7ABB822D33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3819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A53969-1B48-C268-EA4F-D3512B16C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1BC7E8-5BFD-8887-959A-92D7FB2A65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0DE194-C671-9F0A-1A5E-14409B0EA3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50AB65-83D2-AFB5-0E68-9336F9E273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53541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542A5-EFE2-98BF-7BB6-5E73DC046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943DE9-B946-9C32-E9ED-99FBF8174F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129465-C74D-31BB-608E-426DE01DAA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3CDF2E-3C75-937F-291F-9C91E8779B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8930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9CC72-694E-1DD1-EDCB-DBAE6F6D6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82A38D-37CF-EF44-E1CA-A900CA80B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FE414-864E-48CF-8F16-7F12072AF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3E616-E878-1D6A-8712-FD74F6A5DC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82946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E0CE4-2FEC-B530-1705-F0EFF6472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DB34C9-BEB3-AAFD-F430-241B7A41D2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C3A699-A018-8F4D-5DBC-76D05FB59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8C825-DC0D-8158-1AA1-E70DA9FE51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411712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1CAB3-B3AD-4DF2-B58B-6E0843D2D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0B1D81-D354-4D42-DE35-B5B3A059FC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C289FC-1709-28D2-A7E1-98A72DB3F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When the whole is destroyed, the parts can continue to exist independently</a:t>
            </a:r>
          </a:p>
          <a:p>
            <a:r>
              <a:rPr lang="en-GB"/>
              <a:t>The parts have their own lifecycle</a:t>
            </a:r>
          </a:p>
          <a:p>
            <a:r>
              <a:rPr lang="en-GB"/>
              <a:t>The relationship is more about </a:t>
            </a:r>
            <a:r>
              <a:rPr lang="en-GB" b="1"/>
              <a:t>assembly</a:t>
            </a:r>
            <a:r>
              <a:rPr lang="en-GB"/>
              <a:t> than ownership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4B075-EBB4-31BC-0D84-97AF747CD1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242386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0462E-7652-5357-2609-DE38F89AF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608E9C-F793-558F-E681-8C6A18B2C8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172BDB-618E-2637-CC95-BB47427121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When the whole is destroyed, the parts can continue to exist independently</a:t>
            </a:r>
          </a:p>
          <a:p>
            <a:r>
              <a:rPr lang="en-GB"/>
              <a:t>The parts have their own lifecycle</a:t>
            </a:r>
          </a:p>
          <a:p>
            <a:r>
              <a:rPr lang="en-GB"/>
              <a:t>The relationship is more about </a:t>
            </a:r>
            <a:r>
              <a:rPr lang="en-GB" b="1"/>
              <a:t>assembly</a:t>
            </a:r>
            <a:r>
              <a:rPr lang="en-GB"/>
              <a:t> than ownership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A4432-E1AE-9167-CC91-A7C71772FF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90725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718DD-39BC-FCF1-E475-4015791A2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FC1BDF-1DAF-FF96-C285-7526582AE4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DAF88B-A3D9-4EC1-F4CD-E25C2B0EB5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8D487-729C-A316-5EB4-B8EEF1B5EA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93364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00609C-1F70-0DBB-31A6-B5D2842142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60C203-D344-457D-8DCB-03834EA08C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7DD983-746F-66F7-B681-E11624A8D0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9F333-1FCF-78AB-00BE-AE5574AC2E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32574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67211-D414-C265-4573-724C45D6B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31A2C-4E7E-D51C-9960-703A28A07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9F821-3938-C4A4-3AA3-75683C53F0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parts are often defined as </a:t>
            </a:r>
            <a:r>
              <a:rPr lang="en-GB" b="1"/>
              <a:t>inner/nested classes</a:t>
            </a:r>
            <a:r>
              <a:rPr lang="en-GB"/>
              <a:t> within the whole</a:t>
            </a:r>
          </a:p>
          <a:p>
            <a:r>
              <a:rPr lang="en-GB"/>
              <a:t>Or they're instantiated directly by the whole and cannot exist elsewhere</a:t>
            </a:r>
          </a:p>
          <a:p>
            <a:r>
              <a:rPr lang="en-GB"/>
              <a:t>This enforces the dependency relationship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54467-E83B-3289-C351-40D33D3A18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8239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1EA14-1B12-E1E0-B3EA-951618811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5AF000-8803-3FE7-A60A-37CCDA517C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F15E24-B2CA-C801-6086-22E91871DD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D578B0-4BC4-B73B-1A37-153B0E6F5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120676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DDC1C-9A69-0AFC-FDB3-075DE2C2B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0BB682-4515-5206-7F37-78E7C3F9F3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B08C86-404E-17D4-A815-A029402F17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058871-54DD-7CCC-F7F8-536537CFCF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820116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9ED59-86E7-5C6B-2457-16E1AF5BD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EDBA14-8C9D-C72B-F847-3C825C9F2B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8243A4-01BB-6C35-A159-CE0D065ACC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F634D3-6A5E-67B9-0E20-B306C396F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696202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C03EE-FE7B-0FED-9D02-BC18636B0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02CCE1-7248-C60B-2545-3E552DBD3F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180816-F106-2B59-F658-09C124E85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33D49-B8D5-6C85-541A-34FDE60C3C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7409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4A81A1-7E38-AFBB-4898-F683D3AE1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B3933D-6FDD-D215-C61F-1654ACED94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573AC1-AB96-222E-7DE3-471D8231F8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D994B6-B08E-7AE9-D139-DF076240BE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92092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803C08-30C3-AC42-207E-5A5422A72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842FE7-7EFF-EEAF-36FB-6F729A7DF8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71E5D8-B304-9BDB-B248-EEAC199EFB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Dependency is a </a:t>
            </a:r>
            <a:r>
              <a:rPr lang="en-GB" b="1"/>
              <a:t>temporary, lightweight relationship</a:t>
            </a:r>
            <a:r>
              <a:rPr lang="en-GB"/>
              <a:t> where one class uses another class briefly, but doesn't store a permanent reference to it.</a:t>
            </a:r>
            <a:endParaRPr kumimoji="0" lang="en-GB" altLang="en-US" sz="1200" b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/>
              <a:t>Avoid clutter, limit the use of this relationship on your diagrams</a:t>
            </a:r>
          </a:p>
          <a:p>
            <a:r>
              <a:rPr lang="en-GB" b="1"/>
              <a:t>BECAUSE</a:t>
            </a:r>
          </a:p>
          <a:p>
            <a:r>
              <a:rPr lang="en-GB"/>
              <a:t>Almost every class uses some utility classes</a:t>
            </a:r>
          </a:p>
          <a:p>
            <a:r>
              <a:rPr lang="en-GB"/>
              <a:t>Methods often create temporary objects</a:t>
            </a:r>
          </a:p>
          <a:p>
            <a:r>
              <a:rPr lang="en-GB"/>
              <a:t>Classes frequently depend on exception types, data types, etc.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282E4A-35A1-4DD3-3CD4-EB7CA63E6D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142196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A80D3-849F-AF29-0189-11BC676FE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2D69DF-031E-93FA-F4DD-F31F5277DB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23934-2B16-A8B1-44FC-CE558FB02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1B185-A5A4-D59F-2340-EB6BB485F7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57092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1D2FA-1ADF-F1B4-C1CB-647EDB5DA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2EBD18-1841-C7FD-7BB1-9F2BC1993C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9DB97A-2614-3ACE-6E55-AB90B2908C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DF8C30-3459-7FE8-AABB-B045EF9334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632401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624FC-947F-6FF9-D0D4-B97249570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E81ED9-F3CD-155E-619A-24F764CA2C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D04160-400A-13CE-14EA-04683A17D1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A86FE5-0E0B-FD12-61CE-9ACE8B293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843995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C5F8C-B7B4-E4BB-8FC8-F0FBD1E49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9CD949-8A9B-A7BD-319B-637A82C4BD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DB03D4-D511-EDA8-14F8-E98A5CB48A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2E964-EAD9-0F14-B7FC-54185A1D90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947436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73EBD4-25C0-F5F7-E3FC-13ACE0A32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734F78-FB76-9F69-6081-C0A3156551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76F52C-26EA-1B09-2010-5792E4356F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501D5-28AE-41F4-1D3A-AC7C2BCDDE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08907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2BA6B9-5E8D-944A-4426-9F7CB9F69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6FC8A6-40E4-87B2-150B-E90F8C8FDE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2D550C-2427-A1FD-D74D-4AD23AEA5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655AA-BAAA-B985-4B3A-759DC996AA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482723"/>
      </p:ext>
    </p:extLst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19755-99B8-B21F-5CA7-47103C19D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4E9DDD-1DAE-2D82-2210-F32B9486F3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1DDD7E-E070-429A-0D1D-F2154C62B2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36508-1E66-1093-1B99-ED2906CF4B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49557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0E21C-4CE9-A289-DD96-49D908D7BE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83963D-EDB7-276F-6647-083AD45007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815D7B-9AAE-2E00-F242-6F93EE0C6E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EB0AEE-A96D-C87F-AB23-F311607E53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02460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3EFCE1-90C0-A6DB-A925-7E7C0B0EE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E7FE45-1EFA-1FF4-E082-D53EC7FB1D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20BF85-E552-6BA3-9CC0-D5D4AFF9ED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Official UML notation:</a:t>
            </a:r>
            <a:endParaRPr lang="en-GB"/>
          </a:p>
          <a:p>
            <a:r>
              <a:rPr lang="en-GB" b="1"/>
              <a:t>Dashed line with hollow triangle</a:t>
            </a:r>
            <a:r>
              <a:rPr lang="en-GB"/>
              <a:t> (- - - △) = class implements interface (realization)</a:t>
            </a:r>
          </a:p>
          <a:p>
            <a:r>
              <a:rPr lang="en-GB" b="1"/>
              <a:t>Solid line with hollow triangle</a:t>
            </a:r>
            <a:r>
              <a:rPr lang="en-GB"/>
              <a:t> (──── △) = class inherits from class (generalization)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00F938-8B3B-E16E-916C-1F8E70223E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074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e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8.sv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0.png"/><Relationship Id="rId4" Type="http://schemas.openxmlformats.org/officeDocument/2006/relationships/image" Target="../media/image48.sv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emf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em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emf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emf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emf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emf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emf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emf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emf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5.png"/><Relationship Id="rId4" Type="http://schemas.openxmlformats.org/officeDocument/2006/relationships/image" Target="../media/image8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44D2A1-94DA-2370-B6E0-707CB3051DD1}"/>
              </a:ext>
            </a:extLst>
          </p:cNvPr>
          <p:cNvSpPr txBox="1"/>
          <p:nvPr/>
        </p:nvSpPr>
        <p:spPr>
          <a:xfrm>
            <a:off x="2208997" y="1780674"/>
            <a:ext cx="837397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Software Engineering Principles and Practice</a:t>
            </a:r>
          </a:p>
          <a:p>
            <a:endParaRPr lang="en-GB" sz="5400" b="1">
              <a:solidFill>
                <a:schemeClr val="bg1"/>
              </a:solidFill>
            </a:endParaRPr>
          </a:p>
          <a:p>
            <a:r>
              <a:rPr lang="en-GB" sz="4800" b="1">
                <a:solidFill>
                  <a:schemeClr val="bg1"/>
                </a:solidFill>
              </a:rPr>
              <a:t>Software Design</a:t>
            </a:r>
          </a:p>
          <a:p>
            <a:r>
              <a:rPr lang="en-GB" sz="3600" b="1">
                <a:solidFill>
                  <a:schemeClr val="bg1"/>
                </a:solidFill>
              </a:rPr>
              <a:t>CRC and Class Diagrams</a:t>
            </a:r>
            <a:endParaRPr lang="en-GB" sz="32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Object Orientated Design</a:t>
            </a:r>
          </a:p>
          <a:p>
            <a:r>
              <a:rPr lang="en-GB"/>
              <a:t>Class Relationships</a:t>
            </a:r>
          </a:p>
          <a:p>
            <a:r>
              <a:rPr lang="en-GB"/>
              <a:t>UML</a:t>
            </a:r>
          </a:p>
          <a:p>
            <a:r>
              <a:rPr lang="en-GB"/>
              <a:t>Class Diagram</a:t>
            </a:r>
          </a:p>
        </p:txBody>
      </p:sp>
      <p:pic>
        <p:nvPicPr>
          <p:cNvPr id="2" name="Picture 2" descr="Related image">
            <a:extLst>
              <a:ext uri="{FF2B5EF4-FFF2-40B4-BE49-F238E27FC236}">
                <a16:creationId xmlns:a16="http://schemas.microsoft.com/office/drawing/2014/main" id="{6294C22A-0153-A019-A7C3-A9D9D5B7F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777173"/>
            <a:ext cx="5972175" cy="597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7">
            <a:extLst>
              <a:ext uri="{FF2B5EF4-FFF2-40B4-BE49-F238E27FC236}">
                <a16:creationId xmlns:a16="http://schemas.microsoft.com/office/drawing/2014/main" id="{33AAE5E5-6D02-6C47-2F5E-C1AAC14F0D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0907" y="2369028"/>
            <a:ext cx="2562225" cy="2298700"/>
          </a:xfrm>
          <a:prstGeom prst="rect">
            <a:avLst/>
          </a:prstGeom>
          <a:noFill/>
          <a:ln w="63500" algn="ctr">
            <a:solidFill>
              <a:srgbClr val="FF00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36F11-5C22-4BF8-74B7-4AEB4A5C6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65EE3E-D5F5-27E7-EE0A-8348ED207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Object Orientated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F771-3151-E1B7-0B2E-228DDB5F9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4186600"/>
          </a:xfrm>
        </p:spPr>
        <p:txBody>
          <a:bodyPr>
            <a:normAutofit/>
          </a:bodyPr>
          <a:lstStyle/>
          <a:p>
            <a:r>
              <a:rPr lang="en-GB" altLang="en-US" b="1"/>
              <a:t>Classes consist of attributes which are the values required to solve a specific problem and methods for solving that problem </a:t>
            </a:r>
            <a:r>
              <a:rPr lang="en-GB" altLang="en-US" b="1" u="sng"/>
              <a:t>using the attributes</a:t>
            </a:r>
            <a:r>
              <a:rPr lang="en-GB" altLang="en-US" b="1"/>
              <a:t>.</a:t>
            </a:r>
          </a:p>
          <a:p>
            <a:endParaRPr lang="en-GB" altLang="en-US" b="1"/>
          </a:p>
          <a:p>
            <a:r>
              <a:rPr lang="en-GB" altLang="en-US"/>
              <a:t>We are trying to identify the problems we need to solve</a:t>
            </a:r>
          </a:p>
          <a:p>
            <a:pPr lvl="1"/>
            <a:r>
              <a:rPr lang="en-GB" altLang="en-US"/>
              <a:t>The data we require to solve those problems </a:t>
            </a:r>
            <a:r>
              <a:rPr lang="en-GB" altLang="en-US" b="1"/>
              <a:t>(Attributes)</a:t>
            </a:r>
          </a:p>
          <a:p>
            <a:pPr lvl="1"/>
            <a:r>
              <a:rPr lang="en-GB" altLang="en-US"/>
              <a:t>The solutions to those problems </a:t>
            </a:r>
            <a:r>
              <a:rPr lang="en-GB" altLang="en-US" b="1"/>
              <a:t>(Methods)</a:t>
            </a:r>
          </a:p>
        </p:txBody>
      </p:sp>
    </p:spTree>
    <p:extLst>
      <p:ext uri="{BB962C8B-B14F-4D97-AF65-F5344CB8AC3E}">
        <p14:creationId xmlns:p14="http://schemas.microsoft.com/office/powerpoint/2010/main" val="397131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60E97-E19F-20C6-6942-70BD077B7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977087-0642-7A1E-9A7A-B3D93EE97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Object Orientated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8D8A7-EA02-4034-0484-CAFC11C46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4186600"/>
          </a:xfrm>
        </p:spPr>
        <p:txBody>
          <a:bodyPr>
            <a:normAutofit/>
          </a:bodyPr>
          <a:lstStyle/>
          <a:p>
            <a:r>
              <a:rPr lang="en-GB" altLang="en-US"/>
              <a:t>Simple Example:</a:t>
            </a:r>
          </a:p>
          <a:p>
            <a:r>
              <a:rPr lang="en-GB" altLang="en-US" b="1">
                <a:sym typeface="Wingdings" panose="05000000000000000000" pitchFamily="2" charset="2"/>
              </a:rPr>
              <a:t>Problem</a:t>
            </a:r>
            <a:r>
              <a:rPr lang="en-GB" altLang="en-US">
                <a:sym typeface="Wingdings" panose="05000000000000000000" pitchFamily="2" charset="2"/>
              </a:rPr>
              <a:t> that needs solving:</a:t>
            </a:r>
          </a:p>
          <a:p>
            <a:pPr lvl="1"/>
            <a:r>
              <a:rPr lang="en-GB" altLang="en-US"/>
              <a:t>We have a number of users of the software product.</a:t>
            </a:r>
          </a:p>
          <a:p>
            <a:r>
              <a:rPr lang="en-GB" altLang="en-US" b="1">
                <a:sym typeface="Wingdings" panose="05000000000000000000" pitchFamily="2" charset="2"/>
              </a:rPr>
              <a:t>Solution</a:t>
            </a:r>
            <a:r>
              <a:rPr lang="en-GB" altLang="en-US">
                <a:sym typeface="Wingdings" panose="05000000000000000000" pitchFamily="2" charset="2"/>
              </a:rPr>
              <a:t> to the problem that needs solving:</a:t>
            </a:r>
            <a:endParaRPr lang="en-GB" altLang="en-US"/>
          </a:p>
          <a:p>
            <a:pPr lvl="1"/>
            <a:r>
              <a:rPr lang="en-GB" altLang="en-US"/>
              <a:t>We have to identify whose using the software and make sure they are allowed to use it.</a:t>
            </a:r>
          </a:p>
          <a:p>
            <a:pPr lvl="1"/>
            <a:r>
              <a:rPr lang="en-GB" altLang="en-US"/>
              <a:t>We need a user login 				</a:t>
            </a:r>
            <a:r>
              <a:rPr lang="en-GB" altLang="en-US">
                <a:sym typeface="Wingdings" panose="05000000000000000000" pitchFamily="2" charset="2"/>
              </a:rPr>
              <a:t> </a:t>
            </a:r>
            <a:r>
              <a:rPr lang="en-GB" altLang="en-US" b="1">
                <a:sym typeface="Wingdings" panose="05000000000000000000" pitchFamily="2" charset="2"/>
              </a:rPr>
              <a:t>Method </a:t>
            </a:r>
            <a:r>
              <a:rPr lang="en-GB" altLang="en-US">
                <a:sym typeface="Wingdings" panose="05000000000000000000" pitchFamily="2" charset="2"/>
              </a:rPr>
              <a:t>needed for the solution</a:t>
            </a:r>
          </a:p>
          <a:p>
            <a:pPr lvl="2"/>
            <a:r>
              <a:rPr lang="en-GB" altLang="en-US" i="1">
                <a:sym typeface="Wingdings" panose="05000000000000000000" pitchFamily="2" charset="2"/>
              </a:rPr>
              <a:t>login(), authenticate(), logout()</a:t>
            </a:r>
            <a:endParaRPr lang="en-GB" altLang="en-US" i="1"/>
          </a:p>
          <a:p>
            <a:pPr lvl="1"/>
            <a:r>
              <a:rPr lang="en-GB" altLang="en-US"/>
              <a:t>To login the user needs to provide a </a:t>
            </a:r>
            <a:r>
              <a:rPr lang="en-GB" altLang="en-US" i="1"/>
              <a:t>username </a:t>
            </a:r>
            <a:r>
              <a:rPr lang="en-GB" altLang="en-US"/>
              <a:t>and </a:t>
            </a:r>
            <a:r>
              <a:rPr lang="en-GB" altLang="en-US" i="1"/>
              <a:t>password </a:t>
            </a:r>
            <a:r>
              <a:rPr lang="en-GB" altLang="en-US"/>
              <a:t>		</a:t>
            </a:r>
            <a:r>
              <a:rPr lang="en-GB" altLang="en-US">
                <a:sym typeface="Wingdings" panose="05000000000000000000" pitchFamily="2" charset="2"/>
              </a:rPr>
              <a:t> </a:t>
            </a:r>
            <a:r>
              <a:rPr lang="en-GB" altLang="en-US" b="1">
                <a:sym typeface="Wingdings" panose="05000000000000000000" pitchFamily="2" charset="2"/>
              </a:rPr>
              <a:t>data / 							attributes </a:t>
            </a:r>
            <a:r>
              <a:rPr lang="en-GB" altLang="en-US">
                <a:sym typeface="Wingdings" panose="05000000000000000000" pitchFamily="2" charset="2"/>
              </a:rPr>
              <a:t>required to solve problem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4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23063-04B6-01A7-6642-B56F06097D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29D8A9-14AD-EDFE-1294-EBEF59E3B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FF209-C132-B6F0-72BE-331006686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4186600"/>
          </a:xfrm>
        </p:spPr>
        <p:txBody>
          <a:bodyPr>
            <a:normAutofit lnSpcReduction="10000"/>
          </a:bodyPr>
          <a:lstStyle/>
          <a:p>
            <a:r>
              <a:rPr lang="en-GB" altLang="en-US" sz="3200" b="1"/>
              <a:t>Try to find related data that might suggest problems that may need solving</a:t>
            </a:r>
          </a:p>
          <a:p>
            <a:r>
              <a:rPr lang="en-GB" altLang="en-US" b="1"/>
              <a:t>Step 1: </a:t>
            </a:r>
            <a:r>
              <a:rPr lang="en-GB" altLang="en-US"/>
              <a:t>Read the User Stories and underline the nouns</a:t>
            </a:r>
          </a:p>
          <a:p>
            <a:r>
              <a:rPr lang="en-GB" altLang="en-US" b="1"/>
              <a:t>Step 2: </a:t>
            </a:r>
            <a:r>
              <a:rPr lang="en-GB" altLang="en-US"/>
              <a:t>Examine each noun in the description and consider whether it meets the following criteria:</a:t>
            </a:r>
          </a:p>
          <a:p>
            <a:pPr lvl="1"/>
            <a:r>
              <a:rPr lang="en-GB" altLang="en-US"/>
              <a:t>It’s a thing or a family of things</a:t>
            </a:r>
          </a:p>
          <a:p>
            <a:pPr lvl="1"/>
            <a:r>
              <a:rPr lang="en-GB" altLang="en-US"/>
              <a:t>It’s part of a problem to be solved</a:t>
            </a:r>
          </a:p>
          <a:p>
            <a:pPr lvl="1"/>
            <a:r>
              <a:rPr lang="en-GB" altLang="en-US"/>
              <a:t>It’s not part of the implementation details</a:t>
            </a:r>
          </a:p>
          <a:p>
            <a:pPr lvl="1"/>
            <a:r>
              <a:rPr lang="en-GB" altLang="en-US"/>
              <a:t>It’s not an event or occurrence</a:t>
            </a:r>
          </a:p>
          <a:p>
            <a:pPr lvl="1"/>
            <a:r>
              <a:rPr lang="en-GB" altLang="en-US"/>
              <a:t>It’s not a property of a thing</a:t>
            </a:r>
          </a:p>
        </p:txBody>
      </p:sp>
    </p:spTree>
    <p:extLst>
      <p:ext uri="{BB962C8B-B14F-4D97-AF65-F5344CB8AC3E}">
        <p14:creationId xmlns:p14="http://schemas.microsoft.com/office/powerpoint/2010/main" val="3970738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7AEC1-8314-5DEC-8BED-861BFE4E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EBA092-6D89-D679-E0CF-5037C4A2B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</a:t>
            </a:r>
          </a:p>
        </p:txBody>
      </p:sp>
      <p:pic>
        <p:nvPicPr>
          <p:cNvPr id="5" name="Content Placeholder 4" descr="A table with text on it&#10;&#10;AI-generated content may be incorrect.">
            <a:extLst>
              <a:ext uri="{FF2B5EF4-FFF2-40B4-BE49-F238E27FC236}">
                <a16:creationId xmlns:a16="http://schemas.microsoft.com/office/drawing/2014/main" id="{AE80B772-AA56-2A64-44C2-F8C6516D44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64409" y="1319248"/>
            <a:ext cx="7263182" cy="4474121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383B2CE4-C247-8E5E-2E18-1D3CDF189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1987" y="5877322"/>
            <a:ext cx="3248025" cy="615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>
                <a:solidFill>
                  <a:srgbClr val="FFC000"/>
                </a:solidFill>
              </a:rPr>
              <a:t>Ref: UML 2 for Dummies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586374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163AA-6C38-CBC7-1BF5-0A554A093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CF5E3B-3A13-6892-233B-CF8B8380A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79400-EC37-BBD2-D78F-675C276DC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/>
          </a:bodyPr>
          <a:lstStyle/>
          <a:p>
            <a:r>
              <a:rPr lang="en-GB"/>
              <a:t>Our user story:</a:t>
            </a:r>
          </a:p>
          <a:p>
            <a:pPr marL="0" indent="0" algn="ctr">
              <a:buNone/>
            </a:pPr>
            <a:r>
              <a:rPr lang="en-GB" i="1"/>
              <a:t>“As a customer I can</a:t>
            </a:r>
          </a:p>
          <a:p>
            <a:pPr marL="0" indent="0" algn="ctr">
              <a:buNone/>
            </a:pPr>
            <a:r>
              <a:rPr lang="en-GB" i="1"/>
              <a:t> place an order for products so I can get them delivered”</a:t>
            </a:r>
          </a:p>
          <a:p>
            <a:r>
              <a:rPr lang="en-GB"/>
              <a:t>Nouns:</a:t>
            </a:r>
          </a:p>
        </p:txBody>
      </p:sp>
    </p:spTree>
    <p:extLst>
      <p:ext uri="{BB962C8B-B14F-4D97-AF65-F5344CB8AC3E}">
        <p14:creationId xmlns:p14="http://schemas.microsoft.com/office/powerpoint/2010/main" val="17274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23F1F-16AC-0FB2-193F-6FBFD8FE5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8A0A73-C1A0-62D6-FE8D-85C60D650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E9856-4DA4-A517-9FE6-456661A6F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/>
          </a:bodyPr>
          <a:lstStyle/>
          <a:p>
            <a:r>
              <a:rPr lang="en-GB"/>
              <a:t>Our user story:</a:t>
            </a:r>
          </a:p>
          <a:p>
            <a:pPr marL="0" indent="0" algn="ctr">
              <a:buNone/>
            </a:pPr>
            <a:r>
              <a:rPr lang="en-GB" i="1"/>
              <a:t>“As a </a:t>
            </a:r>
            <a:r>
              <a:rPr lang="en-GB" b="1" i="1">
                <a:solidFill>
                  <a:srgbClr val="00B050"/>
                </a:solidFill>
              </a:rPr>
              <a:t>customer</a:t>
            </a:r>
            <a:r>
              <a:rPr lang="en-GB" i="1">
                <a:solidFill>
                  <a:srgbClr val="00B050"/>
                </a:solidFill>
              </a:rPr>
              <a:t> </a:t>
            </a:r>
            <a:r>
              <a:rPr lang="en-GB" i="1"/>
              <a:t>I can</a:t>
            </a:r>
          </a:p>
          <a:p>
            <a:pPr marL="0" indent="0" algn="ctr">
              <a:buNone/>
            </a:pPr>
            <a:r>
              <a:rPr lang="en-GB" i="1"/>
              <a:t> place an order for products so I can get them delivered”</a:t>
            </a:r>
          </a:p>
          <a:p>
            <a:r>
              <a:rPr lang="en-GB"/>
              <a:t>Nouns: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Customer </a:t>
            </a:r>
            <a:r>
              <a:rPr lang="en-GB"/>
              <a:t>–	a thing –	</a:t>
            </a:r>
            <a:r>
              <a:rPr lang="en-GB" b="1"/>
              <a:t>a class</a:t>
            </a:r>
          </a:p>
        </p:txBody>
      </p:sp>
    </p:spTree>
    <p:extLst>
      <p:ext uri="{BB962C8B-B14F-4D97-AF65-F5344CB8AC3E}">
        <p14:creationId xmlns:p14="http://schemas.microsoft.com/office/powerpoint/2010/main" val="1566302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F1247-6AFA-BA96-7571-7149437B9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E29515-9A7D-8EF7-867C-453E84854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3B415-1A8B-359E-1D16-61A0EA079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/>
          </a:bodyPr>
          <a:lstStyle/>
          <a:p>
            <a:r>
              <a:rPr lang="en-GB"/>
              <a:t>Our user story:</a:t>
            </a:r>
          </a:p>
          <a:p>
            <a:pPr marL="0" indent="0" algn="ctr">
              <a:buNone/>
            </a:pPr>
            <a:r>
              <a:rPr lang="en-GB" i="1"/>
              <a:t>“As a </a:t>
            </a:r>
            <a:r>
              <a:rPr lang="en-GB" b="1" i="1">
                <a:solidFill>
                  <a:srgbClr val="00B050"/>
                </a:solidFill>
              </a:rPr>
              <a:t>customer</a:t>
            </a:r>
            <a:r>
              <a:rPr lang="en-GB" i="1">
                <a:solidFill>
                  <a:srgbClr val="00B050"/>
                </a:solidFill>
              </a:rPr>
              <a:t> </a:t>
            </a:r>
            <a:r>
              <a:rPr lang="en-GB" i="1"/>
              <a:t>I can</a:t>
            </a:r>
          </a:p>
          <a:p>
            <a:pPr marL="0" indent="0" algn="ctr">
              <a:buNone/>
            </a:pPr>
            <a:r>
              <a:rPr lang="en-GB" i="1"/>
              <a:t> place an </a:t>
            </a:r>
            <a:r>
              <a:rPr lang="en-GB" b="1" i="1">
                <a:solidFill>
                  <a:srgbClr val="00B050"/>
                </a:solidFill>
              </a:rPr>
              <a:t>order</a:t>
            </a:r>
            <a:r>
              <a:rPr lang="en-GB" i="1"/>
              <a:t> for products so I can get them delivered”</a:t>
            </a:r>
          </a:p>
          <a:p>
            <a:r>
              <a:rPr lang="en-GB"/>
              <a:t>Nouns: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Customer</a:t>
            </a:r>
            <a:r>
              <a:rPr lang="en-GB" b="1"/>
              <a:t> </a:t>
            </a:r>
            <a:r>
              <a:rPr lang="en-GB"/>
              <a:t>–	a thing –	</a:t>
            </a:r>
            <a:r>
              <a:rPr lang="en-GB" b="1"/>
              <a:t>a class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Order</a:t>
            </a:r>
            <a:r>
              <a:rPr lang="en-GB" b="1">
                <a:solidFill>
                  <a:srgbClr val="0070C0"/>
                </a:solidFill>
              </a:rPr>
              <a:t> </a:t>
            </a:r>
            <a:r>
              <a:rPr lang="en-GB"/>
              <a:t>- </a:t>
            </a:r>
            <a:r>
              <a:rPr lang="en-GB" b="1">
                <a:solidFill>
                  <a:srgbClr val="0070C0"/>
                </a:solidFill>
              </a:rPr>
              <a:t>		</a:t>
            </a:r>
            <a:r>
              <a:rPr lang="en-GB"/>
              <a:t>a thing - 	</a:t>
            </a:r>
            <a:r>
              <a:rPr lang="en-GB" b="1"/>
              <a:t>likely a class</a:t>
            </a:r>
          </a:p>
        </p:txBody>
      </p:sp>
    </p:spTree>
    <p:extLst>
      <p:ext uri="{BB962C8B-B14F-4D97-AF65-F5344CB8AC3E}">
        <p14:creationId xmlns:p14="http://schemas.microsoft.com/office/powerpoint/2010/main" val="2433269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F28067-51AE-5E8F-B4CB-974C52192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D91B06-F4D7-AA5B-AA08-3B654EB38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E36FC-DE43-7840-ACD4-483FDEFBC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55203"/>
          </a:xfrm>
        </p:spPr>
        <p:txBody>
          <a:bodyPr>
            <a:normAutofit/>
          </a:bodyPr>
          <a:lstStyle/>
          <a:p>
            <a:r>
              <a:rPr lang="en-GB"/>
              <a:t>Our user story:</a:t>
            </a:r>
          </a:p>
          <a:p>
            <a:pPr marL="0" indent="0" algn="ctr">
              <a:buNone/>
            </a:pPr>
            <a:r>
              <a:rPr lang="en-GB" i="1"/>
              <a:t>“As a </a:t>
            </a:r>
            <a:r>
              <a:rPr lang="en-GB" b="1" i="1">
                <a:solidFill>
                  <a:srgbClr val="00B050"/>
                </a:solidFill>
              </a:rPr>
              <a:t>customer</a:t>
            </a:r>
            <a:r>
              <a:rPr lang="en-GB" i="1"/>
              <a:t> I can</a:t>
            </a:r>
          </a:p>
          <a:p>
            <a:pPr marL="0" indent="0" algn="ctr">
              <a:buNone/>
            </a:pPr>
            <a:r>
              <a:rPr lang="en-GB" i="1">
                <a:solidFill>
                  <a:srgbClr val="FF0000"/>
                </a:solidFill>
              </a:rPr>
              <a:t> </a:t>
            </a:r>
            <a:r>
              <a:rPr lang="en-GB" b="1" i="1">
                <a:solidFill>
                  <a:srgbClr val="FF0000"/>
                </a:solidFill>
              </a:rPr>
              <a:t>place</a:t>
            </a:r>
            <a:r>
              <a:rPr lang="en-GB" i="1">
                <a:solidFill>
                  <a:srgbClr val="FF0000"/>
                </a:solidFill>
              </a:rPr>
              <a:t> </a:t>
            </a:r>
            <a:r>
              <a:rPr lang="en-GB" i="1"/>
              <a:t>an </a:t>
            </a:r>
            <a:r>
              <a:rPr lang="en-GB" b="1" i="1">
                <a:solidFill>
                  <a:srgbClr val="00B050"/>
                </a:solidFill>
              </a:rPr>
              <a:t>order</a:t>
            </a:r>
            <a:r>
              <a:rPr lang="en-GB" i="1"/>
              <a:t> for </a:t>
            </a:r>
            <a:r>
              <a:rPr lang="en-GB" b="1" i="1">
                <a:solidFill>
                  <a:srgbClr val="00B050"/>
                </a:solidFill>
              </a:rPr>
              <a:t>products</a:t>
            </a:r>
            <a:r>
              <a:rPr lang="en-GB" i="1">
                <a:solidFill>
                  <a:srgbClr val="00B050"/>
                </a:solidFill>
              </a:rPr>
              <a:t> </a:t>
            </a:r>
            <a:r>
              <a:rPr lang="en-GB" i="1"/>
              <a:t>so I can get them delivered”</a:t>
            </a:r>
          </a:p>
          <a:p>
            <a:r>
              <a:rPr lang="en-GB"/>
              <a:t>Nouns: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Customer</a:t>
            </a:r>
            <a:r>
              <a:rPr lang="en-GB" b="1"/>
              <a:t> </a:t>
            </a:r>
            <a:r>
              <a:rPr lang="en-GB"/>
              <a:t>–		a thing and part of the problem–	</a:t>
            </a:r>
            <a:r>
              <a:rPr lang="en-GB" b="1"/>
              <a:t>a class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Order</a:t>
            </a:r>
            <a:r>
              <a:rPr lang="en-GB" b="1">
                <a:solidFill>
                  <a:srgbClr val="0070C0"/>
                </a:solidFill>
              </a:rPr>
              <a:t> </a:t>
            </a:r>
            <a:r>
              <a:rPr lang="en-GB"/>
              <a:t>- </a:t>
            </a:r>
            <a:r>
              <a:rPr lang="en-GB" b="1">
                <a:solidFill>
                  <a:srgbClr val="0070C0"/>
                </a:solidFill>
              </a:rPr>
              <a:t>			</a:t>
            </a:r>
            <a:r>
              <a:rPr lang="en-GB"/>
              <a:t>a thing and part of the problem - 	</a:t>
            </a:r>
            <a:r>
              <a:rPr lang="en-GB" b="1"/>
              <a:t>likely a class</a:t>
            </a:r>
          </a:p>
          <a:p>
            <a:pPr lvl="1"/>
            <a:r>
              <a:rPr lang="en-GB" b="1">
                <a:solidFill>
                  <a:srgbClr val="00B050"/>
                </a:solidFill>
              </a:rPr>
              <a:t>Product</a:t>
            </a:r>
            <a:r>
              <a:rPr lang="en-GB" b="1"/>
              <a:t> - 		</a:t>
            </a:r>
            <a:r>
              <a:rPr lang="en-GB"/>
              <a:t>a thing or a family of things -		</a:t>
            </a:r>
            <a:r>
              <a:rPr lang="en-GB" b="1"/>
              <a:t>likely a class</a:t>
            </a:r>
          </a:p>
          <a:p>
            <a:pPr lvl="1"/>
            <a:r>
              <a:rPr lang="en-GB" b="1">
                <a:solidFill>
                  <a:srgbClr val="FF0000"/>
                </a:solidFill>
              </a:rPr>
              <a:t>Place (the order) </a:t>
            </a:r>
            <a:r>
              <a:rPr lang="en-GB" b="1">
                <a:solidFill>
                  <a:srgbClr val="7030A0"/>
                </a:solidFill>
              </a:rPr>
              <a:t>- 	</a:t>
            </a:r>
            <a:r>
              <a:rPr lang="en-GB"/>
              <a:t>an event / occurrence - </a:t>
            </a:r>
            <a:r>
              <a:rPr lang="en-GB" b="1">
                <a:solidFill>
                  <a:srgbClr val="7030A0"/>
                </a:solidFill>
              </a:rPr>
              <a:t>		</a:t>
            </a:r>
            <a:r>
              <a:rPr lang="en-GB" b="1"/>
              <a:t>NOT a class </a:t>
            </a:r>
            <a:r>
              <a:rPr lang="en-GB" b="1">
                <a:solidFill>
                  <a:srgbClr val="7030A0"/>
                </a:solidFill>
              </a:rPr>
              <a:t>(method)</a:t>
            </a:r>
          </a:p>
          <a:p>
            <a:pPr lvl="1"/>
            <a:r>
              <a:rPr lang="en-GB" b="1">
                <a:solidFill>
                  <a:srgbClr val="FF0000"/>
                </a:solidFill>
              </a:rPr>
              <a:t>Name </a:t>
            </a:r>
            <a:r>
              <a:rPr lang="en-GB" b="1"/>
              <a:t>- 			</a:t>
            </a:r>
            <a:r>
              <a:rPr lang="en-GB"/>
              <a:t>a property - 				</a:t>
            </a:r>
            <a:r>
              <a:rPr lang="en-GB" b="1"/>
              <a:t>NOT a class </a:t>
            </a:r>
            <a:r>
              <a:rPr lang="en-GB" b="1">
                <a:solidFill>
                  <a:srgbClr val="00B0F0"/>
                </a:solidFill>
              </a:rPr>
              <a:t>(attribute)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35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E35F6-6320-87D4-1D49-0E0FE5DDA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FADEF4-7444-9585-6A8C-991A1433E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Noun Identification Techniques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BB9EE5-167C-D745-4389-A34E044D0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833781" cy="405397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300"/>
              <a:t>Next, study the list of potential objects and reject those that are unsuitable for use as the basis for classes.  According to Britton and </a:t>
            </a:r>
            <a:r>
              <a:rPr lang="en-GB" altLang="en-US" sz="3300" err="1"/>
              <a:t>Doake</a:t>
            </a:r>
            <a:r>
              <a:rPr lang="en-GB" altLang="en-US" sz="3300"/>
              <a:t> (2000), objects should be rejected if they are:</a:t>
            </a:r>
          </a:p>
          <a:p>
            <a:pPr lvl="1"/>
            <a:r>
              <a:rPr lang="en-GB" altLang="en-US" sz="3100"/>
              <a:t>Duplicates (different names for the same thing) – 	</a:t>
            </a:r>
            <a:r>
              <a:rPr lang="en-GB" altLang="en-US" sz="3100" b="1">
                <a:solidFill>
                  <a:srgbClr val="7030A0"/>
                </a:solidFill>
              </a:rPr>
              <a:t>no redundant classes</a:t>
            </a:r>
          </a:p>
          <a:p>
            <a:pPr lvl="1"/>
            <a:r>
              <a:rPr lang="en-GB" altLang="en-US" sz="3100"/>
              <a:t>Irrelevant (not part of the intended system) – 	</a:t>
            </a:r>
            <a:r>
              <a:rPr lang="en-GB" altLang="en-US" sz="3100" b="1">
                <a:solidFill>
                  <a:srgbClr val="7030A0"/>
                </a:solidFill>
              </a:rPr>
              <a:t>keep within project scope</a:t>
            </a:r>
          </a:p>
          <a:p>
            <a:pPr lvl="1"/>
            <a:r>
              <a:rPr lang="en-GB" altLang="en-US" sz="3100"/>
              <a:t>Vague (have no precise meaning) – 			</a:t>
            </a:r>
            <a:r>
              <a:rPr lang="en-GB" altLang="en-US" sz="3100" b="1">
                <a:solidFill>
                  <a:srgbClr val="7030A0"/>
                </a:solidFill>
              </a:rPr>
              <a:t>keep well-defined concepts</a:t>
            </a:r>
          </a:p>
          <a:p>
            <a:pPr lvl="1"/>
            <a:r>
              <a:rPr lang="en-GB" altLang="en-US" sz="3100"/>
              <a:t>General (some words, such as system, are too broad) – 		</a:t>
            </a:r>
            <a:r>
              <a:rPr lang="en-GB" altLang="en-US" sz="3100" b="1">
                <a:solidFill>
                  <a:srgbClr val="7030A0"/>
                </a:solidFill>
              </a:rPr>
              <a:t>keep specific</a:t>
            </a:r>
          </a:p>
          <a:p>
            <a:pPr lvl="1"/>
            <a:r>
              <a:rPr lang="en-GB" altLang="en-US" sz="3100"/>
              <a:t>Attributes (a value not a class) – 				</a:t>
            </a:r>
            <a:r>
              <a:rPr lang="en-GB" altLang="en-US" sz="3100" b="1">
                <a:solidFill>
                  <a:srgbClr val="7030A0"/>
                </a:solidFill>
              </a:rPr>
              <a:t>belong inside classes</a:t>
            </a:r>
          </a:p>
          <a:p>
            <a:pPr lvl="1"/>
            <a:r>
              <a:rPr lang="en-GB" altLang="en-US" sz="3100"/>
              <a:t>Associations. (associations or relationships between objects)</a:t>
            </a:r>
          </a:p>
          <a:p>
            <a:pPr lvl="1"/>
            <a:r>
              <a:rPr lang="en-GB" altLang="en-US" sz="3100"/>
              <a:t>Roles. (describes a role played) – 			</a:t>
            </a:r>
            <a:r>
              <a:rPr lang="en-GB" altLang="en-US" sz="3100" b="1">
                <a:solidFill>
                  <a:srgbClr val="7030A0"/>
                </a:solidFill>
              </a:rPr>
              <a:t>potentially an attribute or state</a:t>
            </a:r>
          </a:p>
          <a:p>
            <a:pPr lvl="1"/>
            <a:r>
              <a:rPr lang="en-GB" altLang="en-US" sz="3100"/>
              <a:t>Implementation constructs (technical details) – 	</a:t>
            </a:r>
            <a:r>
              <a:rPr lang="en-GB" altLang="en-US" sz="3100" b="1">
                <a:solidFill>
                  <a:srgbClr val="7030A0"/>
                </a:solidFill>
              </a:rPr>
              <a:t>focus on problem not solution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141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8088-66A9-17EF-2A6C-A213FE84D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AE3EF8-0092-EBB6-6CB1-07EE4DB2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C19CEF-258F-C029-C3DB-CD81C84767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690688"/>
            <a:ext cx="11481847" cy="1900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administrator I would like the system to allow access to a database interface so I can manage customer accounts”</a:t>
            </a:r>
          </a:p>
          <a:p>
            <a:pPr>
              <a:defRPr/>
            </a:pPr>
            <a:r>
              <a:rPr lang="en-GB" altLang="en-US"/>
              <a:t>Nouns:</a:t>
            </a:r>
          </a:p>
        </p:txBody>
      </p:sp>
    </p:spTree>
    <p:extLst>
      <p:ext uri="{BB962C8B-B14F-4D97-AF65-F5344CB8AC3E}">
        <p14:creationId xmlns:p14="http://schemas.microsoft.com/office/powerpoint/2010/main" val="3009965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D7E6C-2DB5-6337-1074-DD1FD6844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34DC51-0BCC-A539-47E1-43B060005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62FBCB-75AC-F657-B287-B7B06B7B04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690688"/>
            <a:ext cx="11481847" cy="2693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system to allow access to a database interface so I can manage customer accounts”</a:t>
            </a:r>
          </a:p>
          <a:p>
            <a:pPr>
              <a:defRPr/>
            </a:pPr>
            <a:r>
              <a:rPr lang="en-GB" altLang="en-US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2344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92C37-35A9-4C76-87A7-7A10A6030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5AB5DC-5709-4B11-F974-14907EA6B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61D8DD-3C6C-85EA-A979-FF6C1A0C51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690688"/>
            <a:ext cx="11481847" cy="3089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database interface so I can manage customer accounts”</a:t>
            </a:r>
          </a:p>
          <a:p>
            <a:pPr>
              <a:defRPr/>
            </a:pPr>
            <a:r>
              <a:rPr lang="en-GB" altLang="en-US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3962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14D2B-8DC5-3112-26F4-E26FF2065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03A0BC-B0B6-8905-CF25-07CB61BC2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BA47D8-4077-85E6-DCCF-27533ADB90C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690688"/>
            <a:ext cx="11481847" cy="3089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</a:t>
            </a:r>
            <a:r>
              <a:rPr lang="en-GB" altLang="en-US" b="1" i="1">
                <a:solidFill>
                  <a:srgbClr val="FF0000"/>
                </a:solidFill>
              </a:rPr>
              <a:t>database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FF0000"/>
                </a:solidFill>
              </a:rPr>
              <a:t>interface</a:t>
            </a:r>
            <a:r>
              <a:rPr lang="en-GB" altLang="en-US" i="1"/>
              <a:t> so I can manage customer accounts”</a:t>
            </a:r>
          </a:p>
          <a:p>
            <a:pPr>
              <a:defRPr/>
            </a:pPr>
            <a:r>
              <a:rPr lang="en-GB" altLang="en-US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Database </a:t>
            </a:r>
            <a:r>
              <a:rPr lang="en-GB" altLang="en-US"/>
              <a:t>– 				an implementation construct</a:t>
            </a:r>
          </a:p>
        </p:txBody>
      </p:sp>
    </p:spTree>
    <p:extLst>
      <p:ext uri="{BB962C8B-B14F-4D97-AF65-F5344CB8AC3E}">
        <p14:creationId xmlns:p14="http://schemas.microsoft.com/office/powerpoint/2010/main" val="2621176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9B7B86-81AC-01EE-2A2F-F67840A68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2B9828-2D3A-D96E-667C-D5E4F4274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AADC97-3074-FBE0-AF6C-97C08D7AB1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690688"/>
            <a:ext cx="11481847" cy="3486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</a:t>
            </a:r>
            <a:r>
              <a:rPr lang="en-GB" altLang="en-US" b="1" i="1">
                <a:solidFill>
                  <a:srgbClr val="FF0000"/>
                </a:solidFill>
              </a:rPr>
              <a:t>database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FF0000"/>
                </a:solidFill>
              </a:rPr>
              <a:t>interface</a:t>
            </a:r>
            <a:r>
              <a:rPr lang="en-GB" altLang="en-US" i="1"/>
              <a:t> so I can manage customer accounts”</a:t>
            </a:r>
          </a:p>
          <a:p>
            <a:pPr>
              <a:defRPr/>
            </a:pPr>
            <a:r>
              <a:rPr lang="en-GB" altLang="en-US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Database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Interface</a:t>
            </a:r>
            <a:r>
              <a:rPr lang="en-GB" altLang="en-US">
                <a:solidFill>
                  <a:srgbClr val="FF0000"/>
                </a:solidFill>
              </a:rPr>
              <a:t> </a:t>
            </a:r>
            <a:r>
              <a:rPr lang="en-GB" altLang="en-US"/>
              <a:t>– 				an implementation construct</a:t>
            </a:r>
          </a:p>
        </p:txBody>
      </p:sp>
    </p:spTree>
    <p:extLst>
      <p:ext uri="{BB962C8B-B14F-4D97-AF65-F5344CB8AC3E}">
        <p14:creationId xmlns:p14="http://schemas.microsoft.com/office/powerpoint/2010/main" val="3217413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2DC10-C660-4371-8146-38F78DCBE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D0AFD1-37AA-EF36-4DBD-F0A27F057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212D95-C3FE-2468-F18E-809C6F3C1A4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383561"/>
            <a:ext cx="11481847" cy="382720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</a:t>
            </a:r>
            <a:r>
              <a:rPr lang="en-GB" altLang="en-US" b="1" i="1">
                <a:solidFill>
                  <a:srgbClr val="FF0000"/>
                </a:solidFill>
              </a:rPr>
              <a:t>database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FF0000"/>
                </a:solidFill>
              </a:rPr>
              <a:t>interface</a:t>
            </a:r>
            <a:r>
              <a:rPr lang="en-GB" altLang="en-US" i="1"/>
              <a:t> so I can </a:t>
            </a:r>
            <a:r>
              <a:rPr lang="en-GB" altLang="en-US" b="1" i="1">
                <a:solidFill>
                  <a:srgbClr val="FF0000"/>
                </a:solidFill>
              </a:rPr>
              <a:t>manage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customer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accounts</a:t>
            </a:r>
            <a:r>
              <a:rPr lang="en-GB" altLang="en-US" i="1"/>
              <a:t>”</a:t>
            </a:r>
          </a:p>
          <a:p>
            <a:pPr>
              <a:defRPr/>
            </a:pPr>
            <a:r>
              <a:rPr lang="en-GB" altLang="en-US" sz="2400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Database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Interface</a:t>
            </a:r>
            <a:r>
              <a:rPr lang="en-GB" altLang="en-US">
                <a:solidFill>
                  <a:srgbClr val="FF0000"/>
                </a:solidFill>
              </a:rPr>
              <a:t>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Manage</a:t>
            </a:r>
            <a:r>
              <a:rPr lang="en-GB" altLang="en-US"/>
              <a:t> – 				vague and association</a:t>
            </a:r>
          </a:p>
        </p:txBody>
      </p:sp>
    </p:spTree>
    <p:extLst>
      <p:ext uri="{BB962C8B-B14F-4D97-AF65-F5344CB8AC3E}">
        <p14:creationId xmlns:p14="http://schemas.microsoft.com/office/powerpoint/2010/main" val="1490802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B39B2-F79A-BE51-A7F4-9FFF47F72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320204-E852-5BFC-F337-CD53C346B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6003F0-B7B4-0525-4673-16EBBF8D99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383561"/>
            <a:ext cx="11481847" cy="42237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</a:t>
            </a:r>
            <a:r>
              <a:rPr lang="en-GB" altLang="en-US" b="1" i="1">
                <a:solidFill>
                  <a:srgbClr val="FF0000"/>
                </a:solidFill>
              </a:rPr>
              <a:t>database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FF0000"/>
                </a:solidFill>
              </a:rPr>
              <a:t>interface</a:t>
            </a:r>
            <a:r>
              <a:rPr lang="en-GB" altLang="en-US" i="1"/>
              <a:t> so I can </a:t>
            </a:r>
            <a:r>
              <a:rPr lang="en-GB" altLang="en-US" b="1" i="1">
                <a:solidFill>
                  <a:srgbClr val="FF0000"/>
                </a:solidFill>
              </a:rPr>
              <a:t>manage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customer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accounts</a:t>
            </a:r>
            <a:r>
              <a:rPr lang="en-GB" altLang="en-US" i="1"/>
              <a:t>”</a:t>
            </a:r>
          </a:p>
          <a:p>
            <a:pPr>
              <a:defRPr/>
            </a:pPr>
            <a:r>
              <a:rPr lang="en-GB" altLang="en-US" sz="2400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Database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Interface</a:t>
            </a:r>
            <a:r>
              <a:rPr lang="en-GB" altLang="en-US">
                <a:solidFill>
                  <a:srgbClr val="FF0000"/>
                </a:solidFill>
              </a:rPr>
              <a:t>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Manage</a:t>
            </a:r>
            <a:r>
              <a:rPr lang="en-GB" altLang="en-US"/>
              <a:t> – 				vague and association</a:t>
            </a:r>
          </a:p>
          <a:p>
            <a:pPr lvl="1">
              <a:defRPr/>
            </a:pPr>
            <a:r>
              <a:rPr lang="en-GB" altLang="en-US" b="1">
                <a:solidFill>
                  <a:srgbClr val="00B050"/>
                </a:solidFill>
              </a:rPr>
              <a:t>Customer</a:t>
            </a:r>
            <a:r>
              <a:rPr lang="en-GB" altLang="en-US"/>
              <a:t> – 				specific and relevant entity</a:t>
            </a:r>
          </a:p>
        </p:txBody>
      </p:sp>
    </p:spTree>
    <p:extLst>
      <p:ext uri="{BB962C8B-B14F-4D97-AF65-F5344CB8AC3E}">
        <p14:creationId xmlns:p14="http://schemas.microsoft.com/office/powerpoint/2010/main" val="19476281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9717F-909A-20C2-D871-E427FA1D7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0D6DBA-A62B-5707-CF65-42A330733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Examples of Unsuitable Class Candidates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DDD25C-ACBD-ED5E-F2A7-D0374C269D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5" y="1383561"/>
            <a:ext cx="11481847" cy="46202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altLang="en-US"/>
              <a:t>Our user story:</a:t>
            </a:r>
          </a:p>
          <a:p>
            <a:pPr marL="0" indent="0" algn="ctr">
              <a:buFont typeface="Monotype Sorts" pitchFamily="2" charset="2"/>
              <a:buNone/>
              <a:defRPr/>
            </a:pPr>
            <a:r>
              <a:rPr lang="en-GB" altLang="en-US" i="1"/>
              <a:t>“As an </a:t>
            </a:r>
            <a:r>
              <a:rPr lang="en-GB" altLang="en-US" b="1" i="1">
                <a:solidFill>
                  <a:schemeClr val="accent2"/>
                </a:solidFill>
              </a:rPr>
              <a:t>administrator</a:t>
            </a:r>
            <a:r>
              <a:rPr lang="en-GB" altLang="en-US" i="1"/>
              <a:t> I would like the </a:t>
            </a:r>
            <a:r>
              <a:rPr lang="en-GB" altLang="en-US" b="1" i="1">
                <a:solidFill>
                  <a:srgbClr val="FF0000"/>
                </a:solidFill>
              </a:rPr>
              <a:t>system</a:t>
            </a:r>
            <a:r>
              <a:rPr lang="en-GB" altLang="en-US" i="1"/>
              <a:t> to allow access to a </a:t>
            </a:r>
            <a:r>
              <a:rPr lang="en-GB" altLang="en-US" b="1" i="1">
                <a:solidFill>
                  <a:srgbClr val="FF0000"/>
                </a:solidFill>
              </a:rPr>
              <a:t>database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FF0000"/>
                </a:solidFill>
              </a:rPr>
              <a:t>interface</a:t>
            </a:r>
            <a:r>
              <a:rPr lang="en-GB" altLang="en-US" i="1"/>
              <a:t> so I can </a:t>
            </a:r>
            <a:r>
              <a:rPr lang="en-GB" altLang="en-US" b="1" i="1">
                <a:solidFill>
                  <a:srgbClr val="FF0000"/>
                </a:solidFill>
              </a:rPr>
              <a:t>manage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customer</a:t>
            </a:r>
            <a:r>
              <a:rPr lang="en-GB" altLang="en-US" i="1"/>
              <a:t> </a:t>
            </a:r>
            <a:r>
              <a:rPr lang="en-GB" altLang="en-US" b="1" i="1">
                <a:solidFill>
                  <a:srgbClr val="00B050"/>
                </a:solidFill>
              </a:rPr>
              <a:t>accounts</a:t>
            </a:r>
            <a:r>
              <a:rPr lang="en-GB" altLang="en-US" i="1"/>
              <a:t>”</a:t>
            </a:r>
          </a:p>
          <a:p>
            <a:pPr>
              <a:defRPr/>
            </a:pPr>
            <a:r>
              <a:rPr lang="en-GB" altLang="en-US" sz="2400"/>
              <a:t>Nouns:</a:t>
            </a:r>
          </a:p>
          <a:p>
            <a:pPr lvl="1">
              <a:defRPr/>
            </a:pPr>
            <a:r>
              <a:rPr lang="en-GB" altLang="en-US" b="1">
                <a:solidFill>
                  <a:schemeClr val="accent2"/>
                </a:solidFill>
              </a:rPr>
              <a:t>Administrator</a:t>
            </a:r>
            <a:r>
              <a:rPr lang="en-GB" altLang="en-US">
                <a:solidFill>
                  <a:srgbClr val="00B050"/>
                </a:solidFill>
              </a:rPr>
              <a:t> </a:t>
            </a:r>
            <a:r>
              <a:rPr lang="en-GB" altLang="en-US"/>
              <a:t>–</a:t>
            </a:r>
            <a:r>
              <a:rPr lang="en-GB" altLang="en-US">
                <a:solidFill>
                  <a:srgbClr val="00B050"/>
                </a:solidFill>
              </a:rPr>
              <a:t> 				</a:t>
            </a:r>
            <a:r>
              <a:rPr lang="en-GB" altLang="en-US"/>
              <a:t>might be a role of a user class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System </a:t>
            </a:r>
            <a:r>
              <a:rPr lang="en-GB" altLang="en-US" b="1"/>
              <a:t>– 				</a:t>
            </a:r>
            <a:r>
              <a:rPr lang="en-GB" altLang="en-US"/>
              <a:t>too general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Database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Interface</a:t>
            </a:r>
            <a:r>
              <a:rPr lang="en-GB" altLang="en-US">
                <a:solidFill>
                  <a:srgbClr val="FF0000"/>
                </a:solidFill>
              </a:rPr>
              <a:t> </a:t>
            </a:r>
            <a:r>
              <a:rPr lang="en-GB" altLang="en-US"/>
              <a:t>– 				an implementation construct</a:t>
            </a:r>
          </a:p>
          <a:p>
            <a:pPr lvl="1">
              <a:defRPr/>
            </a:pPr>
            <a:r>
              <a:rPr lang="en-GB" altLang="en-US" b="1">
                <a:solidFill>
                  <a:srgbClr val="FF0000"/>
                </a:solidFill>
              </a:rPr>
              <a:t>Manage</a:t>
            </a:r>
            <a:r>
              <a:rPr lang="en-GB" altLang="en-US"/>
              <a:t> – 				vague and association</a:t>
            </a:r>
          </a:p>
          <a:p>
            <a:pPr lvl="1">
              <a:defRPr/>
            </a:pPr>
            <a:r>
              <a:rPr lang="en-GB" altLang="en-US" b="1">
                <a:solidFill>
                  <a:srgbClr val="00B050"/>
                </a:solidFill>
              </a:rPr>
              <a:t>Customer</a:t>
            </a:r>
            <a:r>
              <a:rPr lang="en-GB" altLang="en-US"/>
              <a:t> – 				specific and relevant entity</a:t>
            </a:r>
          </a:p>
          <a:p>
            <a:pPr lvl="1">
              <a:defRPr/>
            </a:pPr>
            <a:r>
              <a:rPr lang="en-GB" altLang="en-US" b="1">
                <a:solidFill>
                  <a:srgbClr val="00B050"/>
                </a:solidFill>
              </a:rPr>
              <a:t>Account </a:t>
            </a:r>
            <a:r>
              <a:rPr lang="en-GB" altLang="en-US"/>
              <a:t>– 				specific and relevant entity</a:t>
            </a:r>
          </a:p>
        </p:txBody>
      </p:sp>
    </p:spTree>
    <p:extLst>
      <p:ext uri="{BB962C8B-B14F-4D97-AF65-F5344CB8AC3E}">
        <p14:creationId xmlns:p14="http://schemas.microsoft.com/office/powerpoint/2010/main" val="14138804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57D34-1375-93F8-778B-31A2C9F16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64D4BF-3F20-9A94-5CC6-79DF033C1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Extreme Programming (XP)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39186A-0925-D2D5-D4B7-7D3D3572A6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24848"/>
            <a:ext cx="6830292" cy="3827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b="1"/>
              <a:t>An agile software development framework</a:t>
            </a:r>
          </a:p>
          <a:p>
            <a:r>
              <a:rPr lang="en-GB" altLang="en-US" b="1"/>
              <a:t>XP Rules for design:</a:t>
            </a:r>
          </a:p>
          <a:p>
            <a:endParaRPr lang="en-GB" altLang="en-US" b="1"/>
          </a:p>
          <a:p>
            <a:pPr lvl="1">
              <a:defRPr/>
            </a:pPr>
            <a:r>
              <a:rPr lang="en-GB" altLang="en-US"/>
              <a:t>Start simple</a:t>
            </a:r>
          </a:p>
          <a:p>
            <a:pPr lvl="1">
              <a:defRPr/>
            </a:pPr>
            <a:r>
              <a:rPr lang="en-GB" altLang="en-US"/>
              <a:t>Design collaboratively (CRC cards)</a:t>
            </a:r>
          </a:p>
          <a:p>
            <a:pPr lvl="1">
              <a:defRPr/>
            </a:pPr>
            <a:r>
              <a:rPr lang="en-GB" altLang="en-US"/>
              <a:t>Experiment when uncertain (spikes)</a:t>
            </a:r>
          </a:p>
          <a:p>
            <a:pPr lvl="1">
              <a:defRPr/>
            </a:pPr>
            <a:r>
              <a:rPr lang="en-GB" altLang="en-US"/>
              <a:t>Build what is needed now</a:t>
            </a:r>
          </a:p>
          <a:p>
            <a:pPr lvl="1">
              <a:defRPr/>
            </a:pPr>
            <a:r>
              <a:rPr lang="en-GB" altLang="en-US"/>
              <a:t>Continuously improve the design through refactoring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796A77-E39F-8023-6DDD-EB17AFC07C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076" y="1123805"/>
            <a:ext cx="5040843" cy="45420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497723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819C2-F785-103B-5567-8E3DDA49F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A41E17A-7A05-CAF2-03CB-2721D5167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Extreme Programming (XP)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F8D3F6-A09C-518B-34FB-97F6B160C5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24848"/>
            <a:ext cx="6830292" cy="3494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b="1"/>
              <a:t>An agile software development framework</a:t>
            </a:r>
          </a:p>
          <a:p>
            <a:r>
              <a:rPr lang="en-GB" altLang="en-US" b="1"/>
              <a:t>XP Rules for design</a:t>
            </a:r>
          </a:p>
          <a:p>
            <a:r>
              <a:rPr lang="en-GB" sz="2000"/>
              <a:t>1. Simplicity</a:t>
            </a:r>
          </a:p>
          <a:p>
            <a:pPr lvl="1"/>
            <a:r>
              <a:rPr lang="en-GB" sz="1800"/>
              <a:t>The golden rule of XP: always choose the simplest solution that works</a:t>
            </a:r>
          </a:p>
          <a:p>
            <a:pPr lvl="1"/>
            <a:r>
              <a:rPr lang="en-GB" sz="1800"/>
              <a:t>Don't over-engineer or add complexity for future needs that may never materialize</a:t>
            </a:r>
          </a:p>
          <a:p>
            <a:pPr lvl="1"/>
            <a:r>
              <a:rPr lang="en-GB" sz="1800"/>
              <a:t>Ask yourself: "What's the simplest thing that could possibly work?"</a:t>
            </a:r>
          </a:p>
          <a:p>
            <a:pPr>
              <a:defRPr/>
            </a:pPr>
            <a:endParaRPr lang="en-GB" altLang="en-US" sz="2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52D06A-E0D2-AA45-6722-1FEA6438B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076" y="1123805"/>
            <a:ext cx="5040843" cy="45420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32072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0CFB4-F52D-320E-7FF8-9A27C25839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BCE14D-A2BF-D552-62F2-C1A482924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Extreme Programming (XP)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08D42-8CD6-5401-D156-AF83BCCBBE4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9266" y="1624848"/>
            <a:ext cx="6830292" cy="4360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b="1"/>
              <a:t>An agile software development framework</a:t>
            </a:r>
          </a:p>
          <a:p>
            <a:r>
              <a:rPr lang="en-GB" altLang="en-US" b="1"/>
              <a:t>XP Rules for design</a:t>
            </a:r>
          </a:p>
          <a:p>
            <a:r>
              <a:rPr lang="en-GB" sz="2000"/>
              <a:t>2. Use CRC cards for design sessions</a:t>
            </a:r>
          </a:p>
          <a:p>
            <a:pPr lvl="1"/>
            <a:r>
              <a:rPr lang="en-GB" sz="2000"/>
              <a:t>CRC = Class-Responsibility-Collaborator cards</a:t>
            </a:r>
          </a:p>
          <a:p>
            <a:pPr lvl="1"/>
            <a:r>
              <a:rPr lang="en-GB" sz="2000"/>
              <a:t>Physical index cards where you write: </a:t>
            </a:r>
          </a:p>
          <a:p>
            <a:pPr lvl="2"/>
            <a:r>
              <a:rPr lang="en-GB" sz="1600"/>
              <a:t>Class name at the top</a:t>
            </a:r>
          </a:p>
          <a:p>
            <a:pPr lvl="2"/>
            <a:r>
              <a:rPr lang="en-GB" sz="1600"/>
              <a:t>Responsibilities: what the class does</a:t>
            </a:r>
          </a:p>
          <a:p>
            <a:pPr lvl="2"/>
            <a:r>
              <a:rPr lang="en-GB" sz="1600"/>
              <a:t>Collaborators: which other classes it works with</a:t>
            </a:r>
          </a:p>
          <a:p>
            <a:pPr lvl="1"/>
            <a:r>
              <a:rPr lang="en-GB" sz="1600"/>
              <a:t>This is a low-tech, collaborative way to design your class structure in group sessions</a:t>
            </a:r>
          </a:p>
          <a:p>
            <a:pPr lvl="1"/>
            <a:r>
              <a:rPr lang="en-GB" sz="1600"/>
              <a:t>Easy to move around, reorganize, and discard - encourages experimentation</a:t>
            </a:r>
          </a:p>
          <a:p>
            <a:pPr>
              <a:defRPr/>
            </a:pPr>
            <a:endParaRPr lang="en-GB" altLang="en-US" sz="2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AB5349-C2A6-DAB5-279F-2A402988CA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076" y="1123805"/>
            <a:ext cx="5040843" cy="45420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733496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D8759-4AC3-1CCA-336F-231C45B18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7A4094-961C-D6BF-7D7C-31042E70C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Class, Responsibility, Collaborator (CRC) Cards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7B3554-8BF3-2711-FB1E-9DA59C418D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1960706"/>
            <a:ext cx="11480800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b="1"/>
              <a:t>The Class name is at the top:</a:t>
            </a: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86BF4782-B8E3-0BF8-F8BC-8B63D8461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01" y="2291490"/>
            <a:ext cx="8057944" cy="383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42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A6D8E-1A0F-5700-30D0-E6DD19A2AB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626DB6-8D66-4B34-046A-2F2AA056E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Class, Responsibility, Collaborator (CRC) Cards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7A666-4D05-854C-7E41-D36E2D7AB32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1960706"/>
            <a:ext cx="11480800" cy="48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b="1"/>
              <a:t>Responsibilities represent what the class does:</a:t>
            </a: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3551C8CA-90BE-04BA-B25B-7D3FCA9C4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01" y="2291490"/>
            <a:ext cx="8057944" cy="383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184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65EAE-0FE1-29C9-DBF2-95374E46B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0C9188F-4472-B43E-4381-399EE98D4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Class, Responsibility, Collaborator (CRC) Cards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7502DC-A2B5-4B3F-7ADA-AC735AD2518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1934" y="1526741"/>
            <a:ext cx="11480800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b="1"/>
              <a:t>The collaborators are other classes that provide behaviours (i.e. methods) that are used by the </a:t>
            </a:r>
            <a:r>
              <a:rPr lang="en-GB" altLang="en-US" b="1" err="1"/>
              <a:t>CarPark</a:t>
            </a:r>
            <a:r>
              <a:rPr lang="en-GB" altLang="en-US" b="1"/>
              <a:t> class to fulfil its responsibility:</a:t>
            </a:r>
            <a:endParaRPr lang="en-GB" altLang="en-US" sz="4000" b="1"/>
          </a:p>
        </p:txBody>
      </p:sp>
      <p:pic>
        <p:nvPicPr>
          <p:cNvPr id="2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B249192D-6F8A-C26E-B95D-4482D856A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01" y="2291490"/>
            <a:ext cx="8057944" cy="383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225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31954-7CA4-5578-4A06-6D2F1C8A5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17CAF9-1F7E-34C4-3BE6-FEE763CE0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3BDC077-8B8A-3331-7CBD-AC9E0444D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53286" y="365125"/>
            <a:ext cx="5673451" cy="637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7530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33735-6A6F-F75B-49BF-1F3567ADD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F5B52C-050A-D40B-CD6A-A4DB5CB35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Classes, CRC Cards and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1419C-2D7D-C97D-C2A1-A5E576CBE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You can show class inheritance with CRC cards by roughly organising the child classes in a row below the parent class card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7C97FD-132E-C54E-873E-3BDAF0C5E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8242" y="2292251"/>
            <a:ext cx="6375516" cy="34915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75550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8D482-022D-904A-7D57-842FE2283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F150ED-BA19-BD3F-BF42-C20D8AEDF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CRC Promotes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68770-E30F-5141-8460-CC3B82FC3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9"/>
            <a:ext cx="11481847" cy="3710870"/>
          </a:xfrm>
        </p:spPr>
        <p:txBody>
          <a:bodyPr/>
          <a:lstStyle/>
          <a:p>
            <a:r>
              <a:rPr lang="en-GB"/>
              <a:t>Quick easy way of developing your initial design from the requirements</a:t>
            </a:r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AFD101-74D7-9DF3-E63A-D19536A58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4" y="2183646"/>
            <a:ext cx="3048264" cy="21215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91FED7-C73B-E7DC-D4BA-819133CDB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3878" y="2558516"/>
            <a:ext cx="5236918" cy="39322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367D406-E96F-EA02-1746-0CF8B90069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5616" y="3047115"/>
            <a:ext cx="4109060" cy="30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002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12F50-A217-01D6-23AD-835B8CC64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1ED801-0461-BB56-1436-F9698B4F0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FAB9E-71DE-E114-AA00-A1AE10018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Go through your user stories to establish the nouns for the CRC cards.</a:t>
            </a:r>
          </a:p>
          <a:p>
            <a:r>
              <a:rPr lang="en-GB" altLang="en-US"/>
              <a:t>Remember:</a:t>
            </a:r>
          </a:p>
          <a:p>
            <a:pPr lvl="1"/>
            <a:endParaRPr lang="en-GB" altLang="en-US"/>
          </a:p>
        </p:txBody>
      </p:sp>
      <p:pic>
        <p:nvPicPr>
          <p:cNvPr id="2" name="Content Placeholder 4" descr="A table with text on it&#10;&#10;AI-generated content may be incorrect.">
            <a:extLst>
              <a:ext uri="{FF2B5EF4-FFF2-40B4-BE49-F238E27FC236}">
                <a16:creationId xmlns:a16="http://schemas.microsoft.com/office/drawing/2014/main" id="{5ABCA55C-5D74-4B49-8B04-92A375935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4818" y="1954442"/>
            <a:ext cx="6642364" cy="409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769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A3E250-3F2E-CA4B-EACE-5F00D5BAD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C3D95A-4E53-8E59-E695-7B10343E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C213C-1F6C-2767-0B2E-6DFF91A55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Of all the established classes, create CRC cards.</a:t>
            </a:r>
          </a:p>
          <a:p>
            <a:r>
              <a:rPr lang="en-GB" altLang="en-US"/>
              <a:t>Remember:</a:t>
            </a:r>
          </a:p>
          <a:p>
            <a:pPr lvl="1"/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570976-4C20-12FF-7405-5CAB22461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194" y="2293419"/>
            <a:ext cx="8059611" cy="3834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4192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B8706-6A36-02D4-C41B-91AF46675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8CD23C-7A1C-0F80-F2DF-75114F490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 Diagram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6EAA51-A9E4-19E9-8D8C-4F5B92236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 class diagram is a visual representation from Unified Modelling Language (UML) that shows the structure of a class. It's one of the most fundamental diagrams in OOP design, allowing you to document and communicate your class design clearly.</a:t>
            </a:r>
          </a:p>
          <a:p>
            <a:r>
              <a:rPr lang="en-GB" b="1"/>
              <a:t>The Structure of a Class Diagram:</a:t>
            </a:r>
            <a:endParaRPr lang="en-GB"/>
          </a:p>
          <a:p>
            <a:r>
              <a:rPr lang="en-GB"/>
              <a:t>A class diagram is divided into three compartments in a rectangular box: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8949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53C34-99D8-01AB-FD41-DA89B92C4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81D327-4A68-8DE1-9F6C-286633A7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A411CA-F468-A104-3D58-F35C9FEEAD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5658" y="1423952"/>
            <a:ext cx="9980683" cy="3302310"/>
          </a:xfrm>
          <a:prstGeom prst="rect">
            <a:avLst/>
          </a:prstGeom>
        </p:spPr>
      </p:pic>
      <p:sp>
        <p:nvSpPr>
          <p:cNvPr id="6" name="Text Box 14">
            <a:extLst>
              <a:ext uri="{FF2B5EF4-FFF2-40B4-BE49-F238E27FC236}">
                <a16:creationId xmlns:a16="http://schemas.microsoft.com/office/drawing/2014/main" id="{DC538DE3-DE64-BB5A-9A85-CDF194B207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7410" y="4827575"/>
            <a:ext cx="771717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342900" indent="-342900">
              <a:spcBef>
                <a:spcPct val="0"/>
              </a:spcBef>
              <a:buClrTx/>
              <a:buSzTx/>
            </a:pPr>
            <a:r>
              <a:rPr kumimoji="0" lang="en-GB" altLang="en-US" sz="2400"/>
              <a:t>Include as few or as many text elements as you wish</a:t>
            </a:r>
          </a:p>
          <a:p>
            <a:pPr marL="342900" indent="-342900">
              <a:spcBef>
                <a:spcPct val="0"/>
              </a:spcBef>
              <a:buClrTx/>
              <a:buSzTx/>
            </a:pPr>
            <a:r>
              <a:rPr kumimoji="0" lang="en-GB" altLang="en-US" sz="2400"/>
              <a:t>Only the class name is compulsory</a:t>
            </a:r>
          </a:p>
        </p:txBody>
      </p:sp>
    </p:spTree>
    <p:extLst>
      <p:ext uri="{BB962C8B-B14F-4D97-AF65-F5344CB8AC3E}">
        <p14:creationId xmlns:p14="http://schemas.microsoft.com/office/powerpoint/2010/main" val="2868609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55960F-860C-6AE3-B74C-87D2DBB37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26EEAD7-03B0-E0C9-237A-C4320BAED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Class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EDA87A-6442-7797-CC9C-E8F565067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68177" y="4765390"/>
            <a:ext cx="5746525" cy="19013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445169-415C-587F-7244-F2277580894A}"/>
              </a:ext>
            </a:extLst>
          </p:cNvPr>
          <p:cNvSpPr txBox="1"/>
          <p:nvPr/>
        </p:nvSpPr>
        <p:spPr>
          <a:xfrm>
            <a:off x="358218" y="1690688"/>
            <a:ext cx="11481847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Class diagrams are flexible: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/>
              <a:t>High-level design: You might show only class names and major relationships when sketching initial ideas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/>
              <a:t>Detailed design: You can include all attributes, methods, parameters, and return types when documenting the final design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/>
              <a:t>Focus on what's important: Sometimes you only need to show certain attributes or methods that are relevant to the discussion</a:t>
            </a:r>
          </a:p>
        </p:txBody>
      </p:sp>
    </p:spTree>
    <p:extLst>
      <p:ext uri="{BB962C8B-B14F-4D97-AF65-F5344CB8AC3E}">
        <p14:creationId xmlns:p14="http://schemas.microsoft.com/office/powerpoint/2010/main" val="19440121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846865-44ED-7F5C-1B11-B2CF75FD4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47977C-4706-ACDB-AC64-284F9B03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 of a </a:t>
            </a:r>
            <a:r>
              <a:rPr lang="en-GB" b="1" err="1"/>
              <a:t>BankAccount</a:t>
            </a:r>
            <a:r>
              <a:rPr lang="en-GB" b="1"/>
              <a:t> Class Diagram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87A69D3-CAF2-B2CE-9880-A63557D8B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633658"/>
              </p:ext>
            </p:extLst>
          </p:nvPr>
        </p:nvGraphicFramePr>
        <p:xfrm>
          <a:off x="2680609" y="1981200"/>
          <a:ext cx="6830782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30782">
                  <a:extLst>
                    <a:ext uri="{9D8B030D-6E8A-4147-A177-3AD203B41FA5}">
                      <a16:colId xmlns:a16="http://schemas.microsoft.com/office/drawing/2014/main" val="33368500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err="1">
                          <a:solidFill>
                            <a:schemeClr val="tx1"/>
                          </a:solidFill>
                        </a:rPr>
                        <a:t>BankAccount</a:t>
                      </a:r>
                      <a:endParaRPr lang="en-GB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055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400" err="1">
                          <a:solidFill>
                            <a:schemeClr val="tx1"/>
                          </a:solidFill>
                        </a:rPr>
                        <a:t>accountNumber</a:t>
                      </a: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 : String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Balance :                double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2400" err="1">
                          <a:solidFill>
                            <a:schemeClr val="tx1"/>
                          </a:solidFill>
                        </a:rPr>
                        <a:t>ownerName</a:t>
                      </a: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 :        String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47493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+ deposit(in amount : double) : void</a:t>
                      </a:r>
                    </a:p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+ withdraw(in amount : double) : void</a:t>
                      </a:r>
                    </a:p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+ </a:t>
                      </a:r>
                      <a:r>
                        <a:rPr lang="en-GB" sz="2400" err="1">
                          <a:solidFill>
                            <a:schemeClr val="tx1"/>
                          </a:solidFill>
                        </a:rPr>
                        <a:t>getBalance</a:t>
                      </a: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() : double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6763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9335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32C62-1127-E46F-3118-CB651837C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9FAE90-8E55-E0F6-4C4B-A8D794A74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460500"/>
          </a:xfrm>
        </p:spPr>
        <p:txBody>
          <a:bodyPr/>
          <a:lstStyle/>
          <a:p>
            <a:r>
              <a:rPr lang="en-GB" b="1"/>
              <a:t>The Right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B39AEE3-22AA-CE14-BF1B-7E3F46F71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09783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b="1"/>
              <a:t>Visibility: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- Private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+ Public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# Protected</a:t>
            </a:r>
          </a:p>
          <a:p>
            <a:r>
              <a:rPr lang="en-GB" altLang="en-US" b="1"/>
              <a:t>Multiplicity  (how many values an attribute can hold):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[*] Many			</a:t>
            </a:r>
            <a:r>
              <a:rPr lang="en-GB" altLang="en-US">
                <a:solidFill>
                  <a:srgbClr val="FF0000"/>
                </a:solidFill>
              </a:rPr>
              <a:t>list</a:t>
            </a:r>
            <a:r>
              <a:rPr lang="en-GB" altLang="en-US"/>
              <a:t>	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[1] One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[1..5] One to Five		</a:t>
            </a:r>
            <a:r>
              <a:rPr lang="en-GB" altLang="en-US">
                <a:solidFill>
                  <a:srgbClr val="FF0000"/>
                </a:solidFill>
              </a:rPr>
              <a:t>array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[1..*] One to Many	</a:t>
            </a:r>
            <a:r>
              <a:rPr lang="en-GB" altLang="en-US">
                <a:solidFill>
                  <a:srgbClr val="FF0000"/>
                </a:solidFill>
              </a:rPr>
              <a:t>list</a:t>
            </a:r>
          </a:p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14980B-43F2-EA36-BDDC-9FDB4DCEC8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1616" y="1407224"/>
            <a:ext cx="9397056" cy="202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8897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D490E-1036-871C-1B88-56423BE74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33FB22-D75D-46A4-CB32-6027BF966E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30266" y="1279450"/>
            <a:ext cx="7305071" cy="4393534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4B24D2F-BBCC-2C61-1BAA-04378F448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Observing Users – Good Release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8B508A-8DF7-33DA-A841-4253A1D07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4576748" cy="4221501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b="1"/>
              <a:t>Visibility: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- Private = only class behaviours can use it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+ Public = anyone can use it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	# Protected = only the class and its’ subclasses can use it</a:t>
            </a:r>
          </a:p>
          <a:p>
            <a:r>
              <a:rPr lang="en-GB" altLang="en-US" b="1"/>
              <a:t>Kind of parameter: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in = value copied</a:t>
            </a:r>
          </a:p>
          <a:p>
            <a:pPr>
              <a:buFont typeface="Monotype Sorts" pitchFamily="2" charset="2"/>
              <a:buNone/>
            </a:pPr>
            <a:r>
              <a:rPr lang="en-GB" altLang="en-US"/>
              <a:t>out = no value passed in, but value changed in method (out)</a:t>
            </a:r>
          </a:p>
          <a:p>
            <a:pPr>
              <a:buFont typeface="Monotype Sorts" pitchFamily="2" charset="2"/>
              <a:buNone/>
            </a:pPr>
            <a:r>
              <a:rPr lang="en-GB" altLang="en-US" err="1"/>
              <a:t>inout</a:t>
            </a:r>
            <a:r>
              <a:rPr lang="en-GB" altLang="en-US"/>
              <a:t> = value passed in and changed by method (ref)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5207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E0D5D-5E13-D9AC-7D7D-3A87876D13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BC8329-C97D-C019-5D19-A217B8D80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Constructor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535C6A-B0FF-FD50-F6D6-E56C46984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75561" cy="422150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/>
              <a:t>Constructors initialise objects and have the same name.</a:t>
            </a:r>
          </a:p>
          <a:p>
            <a:pPr>
              <a:defRPr/>
            </a:pPr>
            <a:r>
              <a:rPr lang="en-GB" altLang="en-US"/>
              <a:t>Should be public (typically)</a:t>
            </a:r>
          </a:p>
          <a:p>
            <a:pPr>
              <a:defRPr/>
            </a:pPr>
            <a:r>
              <a:rPr lang="en-GB" altLang="en-US"/>
              <a:t>No return type</a:t>
            </a:r>
          </a:p>
          <a:p>
            <a:pPr>
              <a:defRPr/>
            </a:pPr>
            <a:endParaRPr lang="en-GB" altLang="en-US" sz="1200"/>
          </a:p>
          <a:p>
            <a:pPr>
              <a:buFont typeface="Monotype Sorts" pitchFamily="2" charset="2"/>
              <a:buNone/>
              <a:defRPr/>
            </a:pPr>
            <a:r>
              <a:rPr lang="en-GB" altLang="en-US"/>
              <a:t>Default Constructor: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GB" altLang="en-US"/>
              <a:t>+Adder()</a:t>
            </a:r>
          </a:p>
          <a:p>
            <a:pPr>
              <a:buFont typeface="Monotype Sorts" pitchFamily="2" charset="2"/>
              <a:buNone/>
              <a:defRPr/>
            </a:pPr>
            <a:endParaRPr lang="en-GB" altLang="en-US" sz="1200"/>
          </a:p>
          <a:p>
            <a:pPr>
              <a:buFont typeface="Monotype Sorts" pitchFamily="2" charset="2"/>
              <a:buNone/>
              <a:defRPr/>
            </a:pPr>
            <a:r>
              <a:rPr lang="en-GB" altLang="en-US"/>
              <a:t>Constructor with arguments: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GB" altLang="en-US"/>
              <a:t>+Adder(in </a:t>
            </a:r>
            <a:r>
              <a:rPr lang="en-GB" altLang="en-US" err="1"/>
              <a:t>firstNumber</a:t>
            </a:r>
            <a:r>
              <a:rPr lang="en-GB" altLang="en-US"/>
              <a:t> : int, in </a:t>
            </a:r>
            <a:r>
              <a:rPr lang="en-GB" altLang="en-US" err="1"/>
              <a:t>secondNumber</a:t>
            </a:r>
            <a:r>
              <a:rPr lang="en-GB" altLang="en-US"/>
              <a:t> : int)</a:t>
            </a:r>
          </a:p>
          <a:p>
            <a:endParaRPr lang="en-GB"/>
          </a:p>
        </p:txBody>
      </p:sp>
      <p:pic>
        <p:nvPicPr>
          <p:cNvPr id="10" name="Picture 9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4464F4C5-2D67-59D3-5263-B6CFE57A0D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097" y="2267116"/>
            <a:ext cx="7429220" cy="2323767"/>
          </a:xfrm>
          <a:prstGeom prst="rect">
            <a:avLst/>
          </a:prstGeom>
        </p:spPr>
      </p:pic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D01FBED6-5F7C-77A8-A773-30098ED6A01E}"/>
              </a:ext>
            </a:extLst>
          </p:cNvPr>
          <p:cNvCxnSpPr>
            <a:cxnSpLocks/>
          </p:cNvCxnSpPr>
          <p:nvPr/>
        </p:nvCxnSpPr>
        <p:spPr>
          <a:xfrm flipV="1">
            <a:off x="1863701" y="2694339"/>
            <a:ext cx="2624537" cy="1598455"/>
          </a:xfrm>
          <a:prstGeom prst="bentConnector3">
            <a:avLst>
              <a:gd name="adj1" fmla="val 67287"/>
            </a:avLst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B7300D7F-162F-E503-795A-51D60E92C815}"/>
              </a:ext>
            </a:extLst>
          </p:cNvPr>
          <p:cNvCxnSpPr>
            <a:cxnSpLocks/>
          </p:cNvCxnSpPr>
          <p:nvPr/>
        </p:nvCxnSpPr>
        <p:spPr>
          <a:xfrm rot="16200000" flipV="1">
            <a:off x="6456641" y="3894925"/>
            <a:ext cx="2519836" cy="607274"/>
          </a:xfrm>
          <a:prstGeom prst="bentConnector3">
            <a:avLst>
              <a:gd name="adj1" fmla="val 99584"/>
            </a:avLst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1297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79DD0-B1FD-1721-FA13-4530163E0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A0D8FB-4804-6BAB-6E07-C741FEF35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EAA0-47FF-0CA6-D4E6-60A562420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/>
              <a:t>The UML notation: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/>
          </a:p>
          <a:p>
            <a:pPr marL="0" indent="0">
              <a:buFont typeface="Monotype Sorts" pitchFamily="2" charset="2"/>
              <a:buNone/>
              <a:defRPr/>
            </a:pPr>
            <a:endParaRPr lang="en-GB"/>
          </a:p>
          <a:p>
            <a:pPr>
              <a:defRPr/>
            </a:pPr>
            <a:r>
              <a:rPr lang="en-GB"/>
              <a:t>The code:</a:t>
            </a:r>
          </a:p>
          <a:p>
            <a:pPr>
              <a:defRPr/>
            </a:pPr>
            <a:endParaRPr lang="en-GB"/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915280B4-8ACB-8AB6-503C-8DCFD7861F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018" y="2013817"/>
            <a:ext cx="5233964" cy="661866"/>
          </a:xfrm>
          <a:prstGeom prst="rect">
            <a:avLst/>
          </a:prstGeom>
        </p:spPr>
      </p:pic>
      <p:pic>
        <p:nvPicPr>
          <p:cNvPr id="7" name="Picture 6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2B553508-3F97-15F0-7F71-23B3806CFC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018" y="3626131"/>
            <a:ext cx="5233964" cy="199289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80F435B-5431-7C6F-8E52-150453C9D09E}"/>
              </a:ext>
            </a:extLst>
          </p:cNvPr>
          <p:cNvCxnSpPr>
            <a:cxnSpLocks/>
          </p:cNvCxnSpPr>
          <p:nvPr/>
        </p:nvCxnSpPr>
        <p:spPr>
          <a:xfrm flipH="1" flipV="1">
            <a:off x="3685521" y="2491915"/>
            <a:ext cx="223364" cy="126438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4061487-7040-2D16-A711-6700CB06C840}"/>
              </a:ext>
            </a:extLst>
          </p:cNvPr>
          <p:cNvCxnSpPr>
            <a:cxnSpLocks/>
          </p:cNvCxnSpPr>
          <p:nvPr/>
        </p:nvCxnSpPr>
        <p:spPr>
          <a:xfrm flipH="1" flipV="1">
            <a:off x="3949603" y="2453630"/>
            <a:ext cx="1396018" cy="130267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C0BBCD7-0ADC-9466-24C6-3D486E9A63D4}"/>
              </a:ext>
            </a:extLst>
          </p:cNvPr>
          <p:cNvSpPr/>
          <p:nvPr/>
        </p:nvSpPr>
        <p:spPr>
          <a:xfrm>
            <a:off x="4124081" y="2130501"/>
            <a:ext cx="3386563" cy="46069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62C6BC-A96C-5C8D-7B4C-0E0C9D4CA0DB}"/>
              </a:ext>
            </a:extLst>
          </p:cNvPr>
          <p:cNvSpPr/>
          <p:nvPr/>
        </p:nvSpPr>
        <p:spPr>
          <a:xfrm>
            <a:off x="7685122" y="2158236"/>
            <a:ext cx="484534" cy="40490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1730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3229D-2474-E725-ABF2-4A31FF124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D496B8-0335-F202-C0D8-9DFAA415B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7178B-2DDA-E761-15A2-7C9BBF2A6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/>
              <a:t>The UML notation: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/>
          </a:p>
          <a:p>
            <a:pPr marL="0" indent="0">
              <a:buFont typeface="Monotype Sorts" pitchFamily="2" charset="2"/>
              <a:buNone/>
              <a:defRPr/>
            </a:pPr>
            <a:endParaRPr lang="en-GB"/>
          </a:p>
          <a:p>
            <a:pPr>
              <a:defRPr/>
            </a:pPr>
            <a:r>
              <a:rPr lang="en-GB"/>
              <a:t>The code:</a:t>
            </a:r>
          </a:p>
          <a:p>
            <a:pPr>
              <a:defRPr/>
            </a:pPr>
            <a:endParaRPr lang="en-GB"/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4843E748-45C2-38F8-4ED9-1DB54E5FF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018" y="2013817"/>
            <a:ext cx="5233964" cy="661866"/>
          </a:xfrm>
          <a:prstGeom prst="rect">
            <a:avLst/>
          </a:prstGeom>
        </p:spPr>
      </p:pic>
      <p:pic>
        <p:nvPicPr>
          <p:cNvPr id="7" name="Picture 6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E9F00A5F-EC60-C576-3589-7ED146EFA9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018" y="3626131"/>
            <a:ext cx="5233964" cy="199289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B6DAE03-BBD6-35CE-3E3D-D0D671A4B34C}"/>
              </a:ext>
            </a:extLst>
          </p:cNvPr>
          <p:cNvCxnSpPr>
            <a:cxnSpLocks/>
          </p:cNvCxnSpPr>
          <p:nvPr/>
        </p:nvCxnSpPr>
        <p:spPr>
          <a:xfrm flipH="1" flipV="1">
            <a:off x="3685521" y="2491915"/>
            <a:ext cx="223364" cy="126438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1E6C3B8-681B-D3D4-14A2-73EA65404E6F}"/>
              </a:ext>
            </a:extLst>
          </p:cNvPr>
          <p:cNvCxnSpPr>
            <a:cxnSpLocks/>
          </p:cNvCxnSpPr>
          <p:nvPr/>
        </p:nvCxnSpPr>
        <p:spPr>
          <a:xfrm flipH="1" flipV="1">
            <a:off x="3949603" y="2453630"/>
            <a:ext cx="1396018" cy="130267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C59DB82-E659-E760-033A-6BB1EF3CF637}"/>
              </a:ext>
            </a:extLst>
          </p:cNvPr>
          <p:cNvSpPr/>
          <p:nvPr/>
        </p:nvSpPr>
        <p:spPr>
          <a:xfrm>
            <a:off x="5584122" y="3700518"/>
            <a:ext cx="2785081" cy="46069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CC97C4-F025-B183-CFCA-557E64280CBC}"/>
              </a:ext>
            </a:extLst>
          </p:cNvPr>
          <p:cNvSpPr/>
          <p:nvPr/>
        </p:nvSpPr>
        <p:spPr>
          <a:xfrm>
            <a:off x="4124081" y="2130501"/>
            <a:ext cx="3386563" cy="46069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CDF4A3-EC3C-9063-46D2-BEB30F2CB170}"/>
              </a:ext>
            </a:extLst>
          </p:cNvPr>
          <p:cNvSpPr/>
          <p:nvPr/>
        </p:nvSpPr>
        <p:spPr>
          <a:xfrm>
            <a:off x="4534196" y="3756300"/>
            <a:ext cx="484534" cy="40490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40B08F-D839-A3E3-0686-D27DE59C1A6E}"/>
              </a:ext>
            </a:extLst>
          </p:cNvPr>
          <p:cNvSpPr/>
          <p:nvPr/>
        </p:nvSpPr>
        <p:spPr>
          <a:xfrm>
            <a:off x="7685122" y="2158236"/>
            <a:ext cx="484534" cy="40490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2088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FFB81-860B-D41D-0275-DADCE5F83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C45889-9E9B-388F-617D-1F77766E5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7E42C-62B4-2546-3508-0E307E38D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Draw a class diagram for a </a:t>
            </a:r>
            <a:r>
              <a:rPr lang="en-GB" altLang="en-US" b="1"/>
              <a:t>Dog</a:t>
            </a:r>
            <a:r>
              <a:rPr lang="en-GB" altLang="en-US"/>
              <a:t> class that has:</a:t>
            </a:r>
          </a:p>
          <a:p>
            <a:pPr lvl="1"/>
            <a:r>
              <a:rPr lang="en-GB" altLang="en-US" sz="2000" b="1"/>
              <a:t>_name</a:t>
            </a:r>
            <a:r>
              <a:rPr lang="en-GB" altLang="en-US" sz="2000"/>
              <a:t> and _</a:t>
            </a:r>
            <a:r>
              <a:rPr lang="en-GB" altLang="en-US" sz="2000" b="1"/>
              <a:t>age</a:t>
            </a:r>
            <a:r>
              <a:rPr lang="en-GB" altLang="en-US" sz="2000"/>
              <a:t> attributes.</a:t>
            </a:r>
          </a:p>
          <a:p>
            <a:pPr lvl="1"/>
            <a:r>
              <a:rPr lang="en-GB" altLang="en-US" sz="2000"/>
              <a:t>A constructor</a:t>
            </a:r>
          </a:p>
          <a:p>
            <a:pPr lvl="1"/>
            <a:r>
              <a:rPr lang="en-GB" altLang="en-US" sz="2000"/>
              <a:t>A public </a:t>
            </a:r>
            <a:r>
              <a:rPr lang="en-GB" altLang="en-US" sz="2000" b="1" err="1"/>
              <a:t>GetName</a:t>
            </a:r>
            <a:r>
              <a:rPr lang="en-GB" altLang="en-US" sz="2000"/>
              <a:t> method for reading the dog’s name</a:t>
            </a:r>
          </a:p>
          <a:p>
            <a:pPr lvl="1"/>
            <a:r>
              <a:rPr lang="en-GB" altLang="en-US" sz="2000"/>
              <a:t>A public </a:t>
            </a:r>
            <a:r>
              <a:rPr lang="en-GB" altLang="en-US" sz="2000" b="1"/>
              <a:t>Bark</a:t>
            </a:r>
            <a:r>
              <a:rPr lang="en-GB" altLang="en-US" sz="2000"/>
              <a:t> method that returns a string “Bark”</a:t>
            </a:r>
          </a:p>
          <a:p>
            <a:r>
              <a:rPr lang="en-GB" altLang="en-US" sz="2400"/>
              <a:t>Remember: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D90118-C6F1-E122-D13B-7F49CA1F0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1489" y="3429000"/>
            <a:ext cx="5039095" cy="303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4409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5E044-9E8D-5C89-8CD2-86B750051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E10CE9-C8FF-A1CB-8781-2E96076BA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72D02-00A2-8946-6DB9-DA5F06D7D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Draw a class diagram for a </a:t>
            </a:r>
            <a:r>
              <a:rPr lang="en-GB" altLang="en-US" b="1"/>
              <a:t>Dog</a:t>
            </a:r>
            <a:r>
              <a:rPr lang="en-GB" altLang="en-US"/>
              <a:t> class that has:</a:t>
            </a:r>
          </a:p>
          <a:p>
            <a:pPr lvl="1"/>
            <a:r>
              <a:rPr lang="en-GB" altLang="en-US" b="1"/>
              <a:t>_name</a:t>
            </a:r>
            <a:r>
              <a:rPr lang="en-GB" altLang="en-US"/>
              <a:t> and _</a:t>
            </a:r>
            <a:r>
              <a:rPr lang="en-GB" altLang="en-US" b="1"/>
              <a:t>age</a:t>
            </a:r>
            <a:r>
              <a:rPr lang="en-GB" altLang="en-US"/>
              <a:t> attributes.</a:t>
            </a:r>
          </a:p>
          <a:p>
            <a:pPr lvl="1"/>
            <a:r>
              <a:rPr lang="en-GB" altLang="en-US"/>
              <a:t>A constructor</a:t>
            </a:r>
          </a:p>
          <a:p>
            <a:pPr lvl="1"/>
            <a:r>
              <a:rPr lang="en-GB" altLang="en-US"/>
              <a:t>A public </a:t>
            </a:r>
            <a:r>
              <a:rPr lang="en-GB" altLang="en-US" b="1" err="1"/>
              <a:t>GetName</a:t>
            </a:r>
            <a:r>
              <a:rPr lang="en-GB" altLang="en-US"/>
              <a:t> method for reading the dog’s name</a:t>
            </a:r>
          </a:p>
          <a:p>
            <a:pPr lvl="1"/>
            <a:r>
              <a:rPr lang="en-GB" altLang="en-US"/>
              <a:t>A public </a:t>
            </a:r>
            <a:r>
              <a:rPr lang="en-GB" altLang="en-US" b="1"/>
              <a:t>Bark</a:t>
            </a:r>
            <a:r>
              <a:rPr lang="en-GB" altLang="en-US"/>
              <a:t> method that returns a string “Bark”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DBE302A-C5A2-C960-354C-7AE5EA166A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972695"/>
              </p:ext>
            </p:extLst>
          </p:nvPr>
        </p:nvGraphicFramePr>
        <p:xfrm>
          <a:off x="7566485" y="3022405"/>
          <a:ext cx="4460319" cy="27038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60319">
                  <a:extLst>
                    <a:ext uri="{9D8B030D-6E8A-4147-A177-3AD203B41FA5}">
                      <a16:colId xmlns:a16="http://schemas.microsoft.com/office/drawing/2014/main" val="1584604833"/>
                    </a:ext>
                  </a:extLst>
                </a:gridCol>
              </a:tblGrid>
              <a:tr h="455848"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solidFill>
                            <a:schemeClr val="bg1"/>
                          </a:solidFill>
                        </a:rPr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0479566"/>
                  </a:ext>
                </a:extLst>
              </a:tr>
              <a:tr h="78680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- _ name : string</a:t>
                      </a:r>
                    </a:p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- _ age : 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7213972"/>
                  </a:ext>
                </a:extLst>
              </a:tr>
              <a:tr h="1461209">
                <a:tc>
                  <a:txBody>
                    <a:bodyPr/>
                    <a:lstStyle/>
                    <a:p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+ Dog(name : string, age : int)</a:t>
                      </a:r>
                    </a:p>
                    <a:p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+ </a:t>
                      </a:r>
                      <a:r>
                        <a:rPr lang="en-GB" sz="2000" err="1">
                          <a:solidFill>
                            <a:schemeClr val="tx1"/>
                          </a:solidFill>
                        </a:rPr>
                        <a:t>SetName</a:t>
                      </a:r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(name : string) : void</a:t>
                      </a:r>
                    </a:p>
                    <a:p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+ </a:t>
                      </a:r>
                      <a:r>
                        <a:rPr lang="en-GB" sz="2000" err="1">
                          <a:solidFill>
                            <a:schemeClr val="tx1"/>
                          </a:solidFill>
                        </a:rPr>
                        <a:t>GetName</a:t>
                      </a:r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() : string</a:t>
                      </a:r>
                    </a:p>
                    <a:p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+ Bark() : string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126543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6E1C431-D7A5-83A2-8CAE-2DE395B1542C}"/>
              </a:ext>
            </a:extLst>
          </p:cNvPr>
          <p:cNvSpPr/>
          <p:nvPr/>
        </p:nvSpPr>
        <p:spPr>
          <a:xfrm>
            <a:off x="7566484" y="3022405"/>
            <a:ext cx="4460319" cy="27038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949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7297AB-C397-A5AF-BD1A-CCD7A974BC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6AC7BA-4A4F-E9A8-DEE4-435C2BAA0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5F551-DDDA-5FAF-4AF1-1177FED6D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Now draw class diagrams for your created CRCs.</a:t>
            </a:r>
            <a:endParaRPr lang="en-GB" altLang="en-US" sz="2000"/>
          </a:p>
          <a:p>
            <a:r>
              <a:rPr lang="en-GB" altLang="en-US" sz="2400"/>
              <a:t>Remember: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FE06BA-E784-203C-759C-C76C7FD47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4719" y="1898452"/>
            <a:ext cx="6562562" cy="394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81706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C9EBA-9C64-D71F-D2E7-A55B4B571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2E9725-D7F8-2D9B-3045-06529EF63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7D602-7F65-4079-C401-C50DF0644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 lnSpcReduction="10000"/>
          </a:bodyPr>
          <a:lstStyle/>
          <a:p>
            <a:r>
              <a:rPr lang="en-GB" altLang="en-US"/>
              <a:t>“A reified semantic connection among model elements”</a:t>
            </a:r>
          </a:p>
          <a:p>
            <a:r>
              <a:rPr lang="en-GB" altLang="en-US"/>
              <a:t>Reified – “maybe treated as an object”</a:t>
            </a:r>
          </a:p>
          <a:p>
            <a:pPr lvl="1"/>
            <a:r>
              <a:rPr lang="en-GB" altLang="en-US"/>
              <a:t>Relationship itself can have state and behaviour (properties or methods)</a:t>
            </a:r>
          </a:p>
          <a:p>
            <a:r>
              <a:rPr lang="en-GB" altLang="en-US"/>
              <a:t>Semantic – the connection has some meaning (a real-world concept)</a:t>
            </a:r>
          </a:p>
          <a:p>
            <a:r>
              <a:rPr lang="en-GB" altLang="en-US"/>
              <a:t>There are 4 types of relationship</a:t>
            </a:r>
          </a:p>
          <a:p>
            <a:pPr lvl="1"/>
            <a:r>
              <a:rPr lang="en-GB" altLang="en-US"/>
              <a:t>Association (“has a” connection / uses)</a:t>
            </a:r>
          </a:p>
          <a:p>
            <a:pPr lvl="2"/>
            <a:r>
              <a:rPr lang="en-GB" altLang="en-US" sz="2400"/>
              <a:t>Aggregation (weaker “has a” relationship, the part can exist independently)</a:t>
            </a:r>
          </a:p>
          <a:p>
            <a:pPr lvl="2"/>
            <a:r>
              <a:rPr lang="en-GB" altLang="en-US" sz="2400"/>
              <a:t>Composition (stronger “has a” relationship, the part cannot exist without the whole)</a:t>
            </a:r>
          </a:p>
          <a:p>
            <a:pPr lvl="1"/>
            <a:r>
              <a:rPr lang="en-GB" altLang="en-US"/>
              <a:t>Generalization (“is a” relationship, think of inheritance)</a:t>
            </a:r>
          </a:p>
          <a:p>
            <a:pPr lvl="1"/>
            <a:r>
              <a:rPr lang="en-GB" altLang="en-US"/>
              <a:t>Dependency (“uses” relationship, class dependence / temporary usage)</a:t>
            </a:r>
          </a:p>
        </p:txBody>
      </p:sp>
    </p:spTree>
    <p:extLst>
      <p:ext uri="{BB962C8B-B14F-4D97-AF65-F5344CB8AC3E}">
        <p14:creationId xmlns:p14="http://schemas.microsoft.com/office/powerpoint/2010/main" val="33885301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AA96AC-9501-5BA3-1B08-B8BCF0857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6E1DF3-2630-6C14-C79E-C18D5A5D1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Association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13060-EC71-4638-50BB-EC1B32CA2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An association is a relationship between classes that describes links between their instances.</a:t>
            </a:r>
          </a:p>
          <a:p>
            <a:r>
              <a:rPr lang="en-GB" altLang="en-US"/>
              <a:t>Objects are linked</a:t>
            </a:r>
          </a:p>
          <a:p>
            <a:pPr marL="0" indent="0">
              <a:buNone/>
            </a:pPr>
            <a:r>
              <a:rPr lang="en-GB" altLang="en-US"/>
              <a:t>   together in some</a:t>
            </a:r>
          </a:p>
          <a:p>
            <a:pPr marL="0" indent="0">
              <a:buNone/>
            </a:pPr>
            <a:r>
              <a:rPr lang="en-GB" altLang="en-US"/>
              <a:t>   meaningful way.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2C3949-6896-D2E2-486D-000C1EAD01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2865" y="1930171"/>
            <a:ext cx="8725256" cy="46245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5891E58-6C81-3D2D-7D59-071306F3C498}"/>
              </a:ext>
            </a:extLst>
          </p:cNvPr>
          <p:cNvSpPr txBox="1"/>
          <p:nvPr/>
        </p:nvSpPr>
        <p:spPr>
          <a:xfrm>
            <a:off x="8352063" y="5571775"/>
            <a:ext cx="181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FF0000"/>
                </a:solidFill>
              </a:rPr>
              <a:t>Uni-directional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57DE71-5C26-80BB-2630-41C73660FDD4}"/>
              </a:ext>
            </a:extLst>
          </p:cNvPr>
          <p:cNvSpPr txBox="1"/>
          <p:nvPr/>
        </p:nvSpPr>
        <p:spPr>
          <a:xfrm>
            <a:off x="8311242" y="2890099"/>
            <a:ext cx="17308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FF0000"/>
                </a:solidFill>
              </a:rPr>
              <a:t>Bi-directional</a:t>
            </a:r>
          </a:p>
        </p:txBody>
      </p:sp>
    </p:spTree>
    <p:extLst>
      <p:ext uri="{BB962C8B-B14F-4D97-AF65-F5344CB8AC3E}">
        <p14:creationId xmlns:p14="http://schemas.microsoft.com/office/powerpoint/2010/main" val="16637910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05BA55-E0C7-8AAB-19F2-D2083D8AF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6E14A000-2C2A-8BCF-FD86-8534758FCC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9"/>
          <a:stretch>
            <a:fillRect/>
          </a:stretch>
        </p:blipFill>
        <p:spPr>
          <a:xfrm>
            <a:off x="5980946" y="3857955"/>
            <a:ext cx="5852834" cy="206385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6D95E1-6BFB-4F39-E98A-09F777DD2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Association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847C1-856B-28A4-4B4E-F23BA8D0A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5742"/>
            <a:ext cx="11481847" cy="4399004"/>
          </a:xfrm>
        </p:spPr>
        <p:txBody>
          <a:bodyPr>
            <a:normAutofit/>
          </a:bodyPr>
          <a:lstStyle/>
          <a:p>
            <a:r>
              <a:rPr lang="en-GB" altLang="en-US"/>
              <a:t>An association is a relationship between classes that describes links between their instances.</a:t>
            </a:r>
          </a:p>
          <a:p>
            <a:r>
              <a:rPr lang="en-GB" altLang="en-US"/>
              <a:t>Unidirectional can:</a:t>
            </a:r>
          </a:p>
          <a:p>
            <a:pPr lvl="1"/>
            <a:r>
              <a:rPr lang="en-GB" altLang="en-US"/>
              <a:t>Reduce coupling</a:t>
            </a:r>
          </a:p>
          <a:p>
            <a:pPr lvl="1"/>
            <a:r>
              <a:rPr lang="en-GB" altLang="en-US"/>
              <a:t>Simplify navigation</a:t>
            </a:r>
          </a:p>
          <a:p>
            <a:pPr lvl="1"/>
            <a:r>
              <a:rPr lang="en-GB" altLang="en-US"/>
              <a:t>Give better lookup performance</a:t>
            </a:r>
          </a:p>
        </p:txBody>
      </p:sp>
      <p:pic>
        <p:nvPicPr>
          <p:cNvPr id="6" name="Picture 5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3D3314E-8B4A-EEBB-1C20-664056BF95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0946" y="1977912"/>
            <a:ext cx="5852835" cy="18800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68AE89-E2CB-6181-E242-F53740BE1EE6}"/>
              </a:ext>
            </a:extLst>
          </p:cNvPr>
          <p:cNvSpPr txBox="1"/>
          <p:nvPr/>
        </p:nvSpPr>
        <p:spPr>
          <a:xfrm>
            <a:off x="8066313" y="2628780"/>
            <a:ext cx="17308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FF0000"/>
                </a:solidFill>
              </a:rPr>
              <a:t>Bi-directional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47D8CF-F70B-6E22-045F-079B31C0386F}"/>
              </a:ext>
            </a:extLst>
          </p:cNvPr>
          <p:cNvSpPr txBox="1"/>
          <p:nvPr/>
        </p:nvSpPr>
        <p:spPr>
          <a:xfrm>
            <a:off x="8025492" y="4679519"/>
            <a:ext cx="181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FF0000"/>
                </a:solidFill>
              </a:rPr>
              <a:t>Uni-directional</a:t>
            </a:r>
          </a:p>
        </p:txBody>
      </p:sp>
    </p:spTree>
    <p:extLst>
      <p:ext uri="{BB962C8B-B14F-4D97-AF65-F5344CB8AC3E}">
        <p14:creationId xmlns:p14="http://schemas.microsoft.com/office/powerpoint/2010/main" val="303986098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33607-DBD6-8607-59D3-873B1CF6B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9F759F-37FF-3225-D476-810486049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Multiplicity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DD38B65-7444-034A-D336-619DB2213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710871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b="1"/>
              <a:t>A player plays for just one team</a:t>
            </a:r>
          </a:p>
          <a:p>
            <a:pPr>
              <a:spcBef>
                <a:spcPct val="0"/>
              </a:spcBef>
            </a:pPr>
            <a:r>
              <a:rPr lang="en-GB" altLang="en-US" b="1"/>
              <a:t>A team contains 11 players that play for it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9A25F47-B1B4-A2F7-428A-4350D7C75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3164" y="3016251"/>
            <a:ext cx="6369282" cy="3590298"/>
          </a:xfrm>
          <a:prstGeom prst="rect">
            <a:avLst/>
          </a:prstGeom>
        </p:spPr>
      </p:pic>
      <p:pic>
        <p:nvPicPr>
          <p:cNvPr id="15" name="Picture 1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BBD98156-DA1A-23F0-55B7-43EA8ABC3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54" y="3016251"/>
            <a:ext cx="5623610" cy="1900165"/>
          </a:xfrm>
          <a:prstGeom prst="rect">
            <a:avLst/>
          </a:prstGeom>
        </p:spPr>
      </p:pic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BC530E6-626A-FF63-94B0-C66B815ED0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2515" y="727983"/>
            <a:ext cx="6329931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6771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3B8DC-3AB3-504F-4062-F5E989A52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05C152-494B-7D45-22E3-66CCEA89C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Multiplicity and Directionality In Code</a:t>
            </a:r>
          </a:p>
        </p:txBody>
      </p:sp>
      <p:pic>
        <p:nvPicPr>
          <p:cNvPr id="3" name="Content Placeholder 2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61822EBF-879E-161D-8EF6-6726961B82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8" y="1387477"/>
            <a:ext cx="5511110" cy="3224967"/>
          </a:xfrm>
          <a:prstGeom prst="rect">
            <a:avLst/>
          </a:prstGeom>
        </p:spPr>
      </p:pic>
      <p:pic>
        <p:nvPicPr>
          <p:cNvPr id="6" name="Picture 5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E957D823-CB9C-91B3-B749-C0F39960EF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2673" y="1771954"/>
            <a:ext cx="5652737" cy="39753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6506E2-8F54-EF0A-3A05-3266406C2DE9}"/>
              </a:ext>
            </a:extLst>
          </p:cNvPr>
          <p:cNvSpPr txBox="1"/>
          <p:nvPr/>
        </p:nvSpPr>
        <p:spPr>
          <a:xfrm>
            <a:off x="65164" y="4962450"/>
            <a:ext cx="6097218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/>
              <a:t>The beauty of UML is its flexibility - you can start with a simple line between classes and add detail (multiplicity, names, directions, role names) as your design becomes more refined</a:t>
            </a:r>
          </a:p>
        </p:txBody>
      </p:sp>
    </p:spTree>
    <p:extLst>
      <p:ext uri="{BB962C8B-B14F-4D97-AF65-F5344CB8AC3E}">
        <p14:creationId xmlns:p14="http://schemas.microsoft.com/office/powerpoint/2010/main" val="34906998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0B568B-1B4D-E5D8-C861-6B6208387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6C8633-00C1-2C7D-BE19-38A085B43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What is association though?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F6BE15-41A0-A637-4E30-6C47489E6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Despite being a standardized notation, UML doesn't provide crystal-clear, universally-agreed-upon rules for what an association really means in terms of implementation.</a:t>
            </a:r>
          </a:p>
          <a:p>
            <a:pPr lvl="1"/>
            <a:r>
              <a:rPr lang="en-GB" sz="2800"/>
              <a:t>This can create ambiguity and room for interpretation.</a:t>
            </a:r>
          </a:p>
          <a:p>
            <a:pPr lvl="1"/>
            <a:endParaRPr lang="en-GB" sz="2800"/>
          </a:p>
          <a:p>
            <a:r>
              <a:rPr lang="en-GB" altLang="en-US"/>
              <a:t>The following design guidelines are an interpretation of association.</a:t>
            </a:r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9813851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FBED8-EA47-2023-0921-442FA34B0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F9A80-8007-B35A-5374-9494DBA68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Associations without Multiplicity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BEEB16-51BD-A40D-32CD-B8CBB7F72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269241"/>
          </a:xfrm>
        </p:spPr>
        <p:txBody>
          <a:bodyPr>
            <a:normAutofit/>
          </a:bodyPr>
          <a:lstStyle/>
          <a:p>
            <a:r>
              <a:rPr lang="en-GB" altLang="en-US" b="1"/>
              <a:t>Indicates a transient relationship</a:t>
            </a:r>
          </a:p>
          <a:p>
            <a:r>
              <a:rPr lang="en-GB" altLang="en-US"/>
              <a:t>An object being passed into a method and then used (temporary)</a:t>
            </a:r>
          </a:p>
          <a:p>
            <a:pPr lvl="1"/>
            <a:r>
              <a:rPr lang="en-GB" altLang="en-US" sz="2000"/>
              <a:t>Formatter is passed to Document to determine control the formatting</a:t>
            </a:r>
          </a:p>
          <a:p>
            <a:pPr lvl="1"/>
            <a:r>
              <a:rPr lang="en-GB" altLang="en-US" sz="2000"/>
              <a:t>Formatter is passed a Document to format it</a:t>
            </a:r>
          </a:p>
          <a:p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endParaRPr lang="en-GB" altLang="en-US"/>
          </a:p>
          <a:p>
            <a:r>
              <a:rPr lang="en-GB" altLang="en-US"/>
              <a:t>An object being returned from a method</a:t>
            </a:r>
          </a:p>
          <a:p>
            <a:pPr lvl="1"/>
            <a:r>
              <a:rPr lang="en-GB" altLang="en-US" sz="2000"/>
              <a:t>A factory creates a Widget object</a:t>
            </a:r>
          </a:p>
          <a:p>
            <a:endParaRPr lang="en-GB" sz="32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B305B6-127E-C591-0700-94EA95AC2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3124" y="3429000"/>
            <a:ext cx="9445752" cy="131521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AD69166-3FAF-C57C-A5A1-0AD2C5377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2436" y="5404756"/>
            <a:ext cx="7342414" cy="13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4602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C712D-3CA8-D2F6-3569-325982629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FF9DB2-3037-ED56-E84A-75FE93B22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Scenario 1: Formatter and document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8235E44-CB8C-879B-4086-E0C5A29DC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269241"/>
          </a:xfrm>
        </p:spPr>
        <p:txBody>
          <a:bodyPr>
            <a:normAutofit lnSpcReduction="10000"/>
          </a:bodyPr>
          <a:lstStyle/>
          <a:p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r>
              <a:rPr lang="en-GB" altLang="en-US"/>
              <a:t>A Formatter object is passed as a parameter to Document's methods</a:t>
            </a:r>
          </a:p>
          <a:p>
            <a:pPr lvl="1"/>
            <a:r>
              <a:rPr lang="en-GB" altLang="en-US"/>
              <a:t>Document uses the Formatter temporarily to control how it formats itself</a:t>
            </a:r>
          </a:p>
          <a:p>
            <a:r>
              <a:rPr lang="en-GB" altLang="en-US"/>
              <a:t>Alternatively, a Document is passed to the Formatter</a:t>
            </a:r>
          </a:p>
          <a:p>
            <a:pPr lvl="1"/>
            <a:r>
              <a:rPr lang="en-GB" altLang="en-US"/>
              <a:t>The Formatter uses the Document temporarily to apply formatting</a:t>
            </a:r>
          </a:p>
          <a:p>
            <a:r>
              <a:rPr lang="en-GB" altLang="en-US"/>
              <a:t>Neither class permanently stores a reference to the other</a:t>
            </a:r>
          </a:p>
          <a:p>
            <a:r>
              <a:rPr lang="en-GB" altLang="en-US"/>
              <a:t>They interact only during the method call</a:t>
            </a:r>
          </a:p>
          <a:p>
            <a:r>
              <a:rPr lang="en-GB" altLang="en-US"/>
              <a:t>Once the method completes, the relationship disappears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A00F22-B895-AD3B-D68B-B1EA1892F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1095" y="1289957"/>
            <a:ext cx="9445752" cy="1315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264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49F4C-4AB6-002C-224B-7D4958008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36079C-2B55-25F9-6E9C-97EF50548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Scenario 1: Formatter and document</a:t>
            </a:r>
          </a:p>
        </p:txBody>
      </p:sp>
      <p:pic>
        <p:nvPicPr>
          <p:cNvPr id="6" name="Content Placeholder 5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9FB0FEBE-47BB-D475-B4AE-093EAB2E2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6044" y="1335677"/>
            <a:ext cx="5579956" cy="4394499"/>
          </a:xfrm>
          <a:prstGeom prst="rect">
            <a:avLst/>
          </a:prstGeom>
        </p:spPr>
      </p:pic>
      <p:pic>
        <p:nvPicPr>
          <p:cNvPr id="8" name="Picture 7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D343623A-020C-9D28-9616-1EA2A4DEF9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698000"/>
            <a:ext cx="5744066" cy="14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924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53851-6FE3-3679-C193-89D2CE1D3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ED0012-FF65-80BB-9397-C8173CE24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Scenario 2: An object returned from a method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C0DF00-B3AA-251F-7582-8A3BA8266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4269241"/>
          </a:xfrm>
        </p:spPr>
        <p:txBody>
          <a:bodyPr>
            <a:normAutofit/>
          </a:bodyPr>
          <a:lstStyle/>
          <a:p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r>
              <a:rPr lang="en-GB" altLang="en-US"/>
              <a:t>The Factory class has a method </a:t>
            </a:r>
            <a:r>
              <a:rPr lang="en-GB" altLang="en-US" b="1" err="1"/>
              <a:t>BuildWidget</a:t>
            </a:r>
            <a:r>
              <a:rPr lang="en-GB" altLang="en-US" b="1"/>
              <a:t>() </a:t>
            </a:r>
            <a:r>
              <a:rPr lang="en-GB" altLang="en-US"/>
              <a:t>that creates and returns a Widget</a:t>
            </a:r>
          </a:p>
          <a:p>
            <a:r>
              <a:rPr lang="en-GB" altLang="en-US"/>
              <a:t>The arrow shows that Factory produces Widget objects</a:t>
            </a:r>
          </a:p>
          <a:p>
            <a:r>
              <a:rPr lang="en-GB" altLang="en-US"/>
              <a:t>But Factory doesn't keep a permanent list of all Widgets it creates</a:t>
            </a:r>
          </a:p>
          <a:p>
            <a:pPr lvl="1"/>
            <a:r>
              <a:rPr lang="en-GB" altLang="en-US"/>
              <a:t>It's a transient relationship - Factory creates the Widget, hands it off, and moves 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D615BD-1FD6-9EF2-FA59-3282AB1D7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841" y="1239931"/>
            <a:ext cx="7346317" cy="1390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724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97C62-8A9F-3E5A-E321-268448340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2B57C7-957C-9F64-9A87-19517D3D0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Scenario 2: An object returned from a method</a:t>
            </a:r>
          </a:p>
        </p:txBody>
      </p:sp>
      <p:pic>
        <p:nvPicPr>
          <p:cNvPr id="7" name="Content Placeholder 6" descr="A computer screen shot of code&#10;&#10;AI-generated content may be incorrect.">
            <a:extLst>
              <a:ext uri="{FF2B5EF4-FFF2-40B4-BE49-F238E27FC236}">
                <a16:creationId xmlns:a16="http://schemas.microsoft.com/office/drawing/2014/main" id="{320E1B5D-A681-82CD-E200-D41C784E23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5574" y="1425042"/>
            <a:ext cx="5560426" cy="4295814"/>
          </a:xfrm>
          <a:prstGeom prst="rect">
            <a:avLst/>
          </a:prstGeom>
        </p:spPr>
      </p:pic>
      <p:pic>
        <p:nvPicPr>
          <p:cNvPr id="10" name="Picture 9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01763574-DCC6-6940-A1DB-AFABFA6EFA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2457340"/>
            <a:ext cx="5617961" cy="194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0035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62553-21F4-67FA-2E1C-5F8D5D8BD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DECF3A-0A4C-24D4-5A1E-EE8B04A93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Association with Multiplicity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B3139-12DE-19CD-8874-D7F54717E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68989"/>
          </a:xfrm>
        </p:spPr>
        <p:txBody>
          <a:bodyPr>
            <a:normAutofit/>
          </a:bodyPr>
          <a:lstStyle/>
          <a:p>
            <a:r>
              <a:rPr lang="en-GB" altLang="en-US" b="1"/>
              <a:t>Implies that a class has an attribute used to store an object</a:t>
            </a:r>
          </a:p>
          <a:p>
            <a:r>
              <a:rPr lang="en-GB" altLang="en-US"/>
              <a:t>The multiplicity tells you how many objects must be stored</a:t>
            </a:r>
          </a:p>
          <a:p>
            <a:endParaRPr lang="en-GB" altLang="en-US"/>
          </a:p>
          <a:p>
            <a:r>
              <a:rPr lang="en-GB" altLang="en-US" b="1"/>
              <a:t>Bidirectional</a:t>
            </a:r>
            <a:r>
              <a:rPr lang="en-GB" altLang="en-US"/>
              <a:t> </a:t>
            </a:r>
            <a:r>
              <a:rPr lang="en-GB" altLang="en-US">
                <a:sym typeface="Wingdings" panose="05000000000000000000" pitchFamily="2" charset="2"/>
              </a:rPr>
              <a:t> communication occurs between both objects</a:t>
            </a:r>
          </a:p>
          <a:p>
            <a:pPr lvl="1"/>
            <a:r>
              <a:rPr lang="en-GB" altLang="en-US">
                <a:sym typeface="Wingdings" panose="05000000000000000000" pitchFamily="2" charset="2"/>
              </a:rPr>
              <a:t>They call each others methods (or properties in C#)</a:t>
            </a:r>
          </a:p>
          <a:p>
            <a:r>
              <a:rPr lang="en-GB" altLang="en-US" b="1">
                <a:sym typeface="Wingdings" panose="05000000000000000000" pitchFamily="2" charset="2"/>
              </a:rPr>
              <a:t>Unidirectional</a:t>
            </a:r>
            <a:r>
              <a:rPr lang="en-GB" altLang="en-US">
                <a:sym typeface="Wingdings" panose="05000000000000000000" pitchFamily="2" charset="2"/>
              </a:rPr>
              <a:t>  communication occurs from one of the objects to the other</a:t>
            </a:r>
          </a:p>
          <a:p>
            <a:pPr lvl="1"/>
            <a:r>
              <a:rPr lang="en-GB" altLang="en-US">
                <a:sym typeface="Wingdings" panose="05000000000000000000" pitchFamily="2" charset="2"/>
              </a:rPr>
              <a:t>One object in the association is calling methods on the other (or properties in </a:t>
            </a:r>
            <a:r>
              <a:rPr lang="en-GB" altLang="en-US" err="1">
                <a:sym typeface="Wingdings" panose="05000000000000000000" pitchFamily="2" charset="2"/>
              </a:rPr>
              <a:t>c#</a:t>
            </a:r>
            <a:r>
              <a:rPr lang="en-GB" altLang="en-US">
                <a:sym typeface="Wingdings" panose="05000000000000000000" pitchFamily="2" charset="2"/>
              </a:rPr>
              <a:t>)</a:t>
            </a:r>
            <a:endParaRPr lang="en-GB" alt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68625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7E92FB-9B41-8A1C-C51B-C32819A89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807AD9-61EC-3F43-E55A-7F2455A4C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Relationships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EB5B58F-2371-E274-ED8F-42E000BAD0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0456" y="1404257"/>
            <a:ext cx="9251088" cy="4260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7681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65DB7-393C-B31A-D125-CADB5357D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5F5D12-E505-859E-2715-D98001D5F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Transient Relationships</a:t>
            </a:r>
          </a:p>
        </p:txBody>
      </p:sp>
      <p:pic>
        <p:nvPicPr>
          <p:cNvPr id="7" name="Content Placeholder 6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43D3655C-5354-E3B8-2E74-9E99D91463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64939" y="1926772"/>
            <a:ext cx="10262122" cy="3524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41500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89B27-3A65-DAC1-9738-7BE0617EB5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7EF9AC-B68D-6DFD-C630-BC2FE2156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Test Understanding</a:t>
            </a:r>
          </a:p>
        </p:txBody>
      </p:sp>
      <p:pic>
        <p:nvPicPr>
          <p:cNvPr id="6" name="Content Placeholder 5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103F3647-5750-5ADD-0A3A-B35A59BE5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08897" y="1053192"/>
            <a:ext cx="7031169" cy="47736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8B875DA-0F3D-B2AF-F483-A8D12FB6B80A}"/>
              </a:ext>
            </a:extLst>
          </p:cNvPr>
          <p:cNvSpPr txBox="1"/>
          <p:nvPr/>
        </p:nvSpPr>
        <p:spPr>
          <a:xfrm>
            <a:off x="358219" y="1775514"/>
            <a:ext cx="458933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/>
              <a:t>What are the multiplicities?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/>
              <a:t>Is the following code bidirectional or unidirectional?</a:t>
            </a:r>
          </a:p>
        </p:txBody>
      </p:sp>
    </p:spTree>
    <p:extLst>
      <p:ext uri="{BB962C8B-B14F-4D97-AF65-F5344CB8AC3E}">
        <p14:creationId xmlns:p14="http://schemas.microsoft.com/office/powerpoint/2010/main" val="342345854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0A61F5-AD56-746A-7C53-94B319080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614B10-08A4-11D4-8C70-6E23EEBC3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Bidirectional Association</a:t>
            </a:r>
          </a:p>
        </p:txBody>
      </p:sp>
      <p:pic>
        <p:nvPicPr>
          <p:cNvPr id="10" name="Content Placeholder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DB2406D-2968-15EC-45D6-D75BC43221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87255" y="1417519"/>
            <a:ext cx="7964801" cy="357947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A4376E2-EB1E-812A-2EEE-285EB072BDE9}"/>
              </a:ext>
            </a:extLst>
          </p:cNvPr>
          <p:cNvSpPr txBox="1"/>
          <p:nvPr/>
        </p:nvSpPr>
        <p:spPr>
          <a:xfrm>
            <a:off x="238806" y="1580675"/>
            <a:ext cx="384844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A student can </a:t>
            </a:r>
            <a:r>
              <a:rPr lang="en-GB" sz="2400" err="1"/>
              <a:t>enroll</a:t>
            </a:r>
            <a:r>
              <a:rPr lang="en-GB" sz="2400"/>
              <a:t> in multiple courses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A course can have multiple students enrolled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Both entities need to know about each other for the system to function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2E97C22-66D4-B8F8-04A9-192CCAE4AD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325" y="5186048"/>
            <a:ext cx="7017104" cy="144487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90D9852-9E83-3031-F9B9-96F82DC6D11C}"/>
              </a:ext>
            </a:extLst>
          </p:cNvPr>
          <p:cNvSpPr/>
          <p:nvPr/>
        </p:nvSpPr>
        <p:spPr>
          <a:xfrm>
            <a:off x="-515031" y="7245069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24867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4FEBE-2CFA-D885-FDA0-3634F5276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2DB30E-E349-000B-902E-EF42E27D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Test Understanding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DD90C5-FCAA-71BC-FDFE-F4FCEAE86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808897" y="1053192"/>
            <a:ext cx="7031169" cy="47736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932FAC-7A5E-C136-BF46-17C8122C4DEE}"/>
              </a:ext>
            </a:extLst>
          </p:cNvPr>
          <p:cNvSpPr txBox="1"/>
          <p:nvPr/>
        </p:nvSpPr>
        <p:spPr>
          <a:xfrm>
            <a:off x="358219" y="1775514"/>
            <a:ext cx="458933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/>
              <a:t>What are the multiplicities?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/>
              <a:t>Is the following code bidirectional or unidirectional?</a:t>
            </a:r>
          </a:p>
        </p:txBody>
      </p:sp>
    </p:spTree>
    <p:extLst>
      <p:ext uri="{BB962C8B-B14F-4D97-AF65-F5344CB8AC3E}">
        <p14:creationId xmlns:p14="http://schemas.microsoft.com/office/powerpoint/2010/main" val="290294219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231500-5A37-8A41-5DD5-9244BE812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product&#10;&#10;AI-generated content may be incorrect.">
            <a:extLst>
              <a:ext uri="{FF2B5EF4-FFF2-40B4-BE49-F238E27FC236}">
                <a16:creationId xmlns:a16="http://schemas.microsoft.com/office/drawing/2014/main" id="{122A918D-FC72-C204-C387-33B5B362D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2352" y="1274308"/>
            <a:ext cx="7779648" cy="4007983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C3721F2-928C-EA58-1E1E-03B519967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Test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D8663-4923-FDCD-25E2-29918A48E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4507695" cy="4007983"/>
          </a:xfrm>
        </p:spPr>
        <p:txBody>
          <a:bodyPr/>
          <a:lstStyle/>
          <a:p>
            <a:pPr marL="285750" indent="-285750"/>
            <a:r>
              <a:rPr lang="en-GB" altLang="en-US"/>
              <a:t>A shopping cart knows which products it contains</a:t>
            </a:r>
          </a:p>
          <a:p>
            <a:pPr marL="285750" indent="-285750"/>
            <a:r>
              <a:rPr lang="en-GB" altLang="en-US"/>
              <a:t>Products don't know (or care) which carts they're in</a:t>
            </a:r>
          </a:p>
          <a:p>
            <a:pPr marL="285750" indent="-285750"/>
            <a:r>
              <a:rPr lang="en-GB" altLang="en-US"/>
              <a:t>The same product can appear in multiple carts simultaneously</a:t>
            </a:r>
          </a:p>
          <a:p>
            <a:pPr marL="285750" indent="-285750"/>
            <a:r>
              <a:rPr lang="en-GB" altLang="en-US"/>
              <a:t>A cart can have multiple products or be empty</a:t>
            </a:r>
          </a:p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08CD545-7390-277E-DBFE-4942F7C5E8D4}"/>
              </a:ext>
            </a:extLst>
          </p:cNvPr>
          <p:cNvSpPr/>
          <p:nvPr/>
        </p:nvSpPr>
        <p:spPr>
          <a:xfrm>
            <a:off x="0" y="6441057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3633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31BB8-51A3-6511-5FBF-63CDA1081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B1F1913-9C91-8022-C070-D95584024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Unidirectional Association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FC50C26-5F66-C709-E7E1-CE492F9156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8974" y="1276123"/>
            <a:ext cx="7031169" cy="4773613"/>
          </a:xfrm>
          <a:prstGeom prst="rect">
            <a:avLst/>
          </a:prstGeom>
        </p:spPr>
      </p:pic>
      <p:sp>
        <p:nvSpPr>
          <p:cNvPr id="3" name="TextBox 8">
            <a:extLst>
              <a:ext uri="{FF2B5EF4-FFF2-40B4-BE49-F238E27FC236}">
                <a16:creationId xmlns:a16="http://schemas.microsoft.com/office/drawing/2014/main" id="{95075273-7429-756F-6E61-9D0E61F979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2505" y="4043047"/>
            <a:ext cx="526052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Unidirectional --  One class (Cart) calls methods in the other (Product)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5F7FED-2136-5791-6622-E4766CB41D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535" y="2601686"/>
            <a:ext cx="6364411" cy="132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93282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953F16-A0F3-761F-2299-7EB783136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14" descr="A black background with multicolored text&#10;&#10;AI-generated content may be incorrect.">
            <a:extLst>
              <a:ext uri="{FF2B5EF4-FFF2-40B4-BE49-F238E27FC236}">
                <a16:creationId xmlns:a16="http://schemas.microsoft.com/office/drawing/2014/main" id="{422E6EBB-7A8C-D10D-ADB1-B6114140D7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8" y="1742195"/>
            <a:ext cx="4290369" cy="113979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5DE0C43-D1AD-B088-5A0B-4E01FF759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Multiplicity and Unidirectional Associations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94BA86-30D4-6451-6DD3-42BFAF3A4B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2480" y="2703059"/>
            <a:ext cx="7072509" cy="16729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33B064-A1E2-BD77-CD17-3FBD45F53C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8587" y="2111263"/>
            <a:ext cx="1911855" cy="808264"/>
          </a:xfrm>
          <a:prstGeom prst="rect">
            <a:avLst/>
          </a:prstGeom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8E2F84BF-ACD6-AA3D-5413-839521077A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7129" y="2056728"/>
            <a:ext cx="551905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spcBef>
                <a:spcPct val="0"/>
              </a:spcBef>
              <a:buClrTx/>
              <a:buSzTx/>
            </a:pPr>
            <a:r>
              <a:rPr kumimoji="0" lang="en-GB" altLang="en-US" sz="1800" b="1"/>
              <a:t>A cart contains 1 or more products</a:t>
            </a:r>
          </a:p>
          <a:p>
            <a:pPr marL="285750" indent="-285750">
              <a:spcBef>
                <a:spcPct val="0"/>
              </a:spcBef>
              <a:buClrTx/>
              <a:buSzTx/>
            </a:pPr>
            <a:r>
              <a:rPr kumimoji="0" lang="en-GB" altLang="en-US" sz="1800" b="1"/>
              <a:t>A product can be contained in 0 or more carts</a:t>
            </a:r>
          </a:p>
        </p:txBody>
      </p:sp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3A7BDF5-5AD0-2750-FD52-39309B84B6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219" y="4193244"/>
            <a:ext cx="4264261" cy="16186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57B4658-F8F6-6ADD-6EA1-1536888C41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8587" y="4967853"/>
            <a:ext cx="1768542" cy="96866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7A05136-E72B-A554-59A4-CA66DEE771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4926" y="5274129"/>
            <a:ext cx="6020746" cy="1407923"/>
          </a:xfrm>
          <a:prstGeom prst="rect">
            <a:avLst/>
          </a:prstGeom>
        </p:spPr>
      </p:pic>
      <p:sp>
        <p:nvSpPr>
          <p:cNvPr id="20" name="TextBox 2">
            <a:extLst>
              <a:ext uri="{FF2B5EF4-FFF2-40B4-BE49-F238E27FC236}">
                <a16:creationId xmlns:a16="http://schemas.microsoft.com/office/drawing/2014/main" id="{A1FB5DE4-A1EB-DB68-DBE4-E2028E3C3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0442" y="4627798"/>
            <a:ext cx="485322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spcBef>
                <a:spcPct val="0"/>
              </a:spcBef>
              <a:buClrTx/>
              <a:buSzTx/>
            </a:pPr>
            <a:r>
              <a:rPr kumimoji="0" lang="en-GB" altLang="en-US" sz="1800" b="1"/>
              <a:t>A cart contains 1 or more products</a:t>
            </a:r>
          </a:p>
          <a:p>
            <a:pPr marL="285750" indent="-285750">
              <a:spcBef>
                <a:spcPct val="0"/>
              </a:spcBef>
              <a:buClrTx/>
              <a:buSzTx/>
            </a:pPr>
            <a:r>
              <a:rPr kumimoji="0" lang="en-GB" altLang="en-US" sz="1800" b="1"/>
              <a:t>A product is contained in just one cart</a:t>
            </a:r>
          </a:p>
        </p:txBody>
      </p:sp>
    </p:spTree>
    <p:extLst>
      <p:ext uri="{BB962C8B-B14F-4D97-AF65-F5344CB8AC3E}">
        <p14:creationId xmlns:p14="http://schemas.microsoft.com/office/powerpoint/2010/main" val="397480510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3DAF95-B732-AACC-A736-4381CC269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C41643-4E09-F444-727B-829F14168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 of Full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4C9A9C-C3DD-9BAA-B8E3-B25F41FC15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50621" y="1348493"/>
            <a:ext cx="7690757" cy="470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72279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8B0A0-6292-F0BB-325C-FB6AEC00A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07C81A-681A-4E74-2175-C2F6E1964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UML Ambiguity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BCD7C-7710-75E1-BA05-8672AD151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028168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UML is not clear about what is meant by a “relationship”. </a:t>
            </a:r>
          </a:p>
          <a:p>
            <a:r>
              <a:rPr lang="en-GB"/>
              <a:t>It could imply that a class’s method is passed a number of objects for processing but never stores them.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err="1"/>
              <a:t>SumNumbers</a:t>
            </a:r>
            <a:r>
              <a:rPr lang="en-GB"/>
              <a:t>() is passed a list of </a:t>
            </a:r>
            <a:r>
              <a:rPr lang="en-GB" err="1"/>
              <a:t>ComplexNumbers</a:t>
            </a:r>
            <a:r>
              <a:rPr lang="en-GB"/>
              <a:t> which it then reads through calling methods on each number before returning the sum. </a:t>
            </a:r>
          </a:p>
          <a:p>
            <a:r>
              <a:rPr lang="en-GB"/>
              <a:t>Notice the suffix [0..*] added to the “numbers” argument passed to </a:t>
            </a:r>
            <a:r>
              <a:rPr lang="en-GB" err="1"/>
              <a:t>SumNumbers</a:t>
            </a:r>
            <a:r>
              <a:rPr lang="en-GB"/>
              <a:t>() to indicate that this is a list being passed. </a:t>
            </a:r>
          </a:p>
          <a:p>
            <a:r>
              <a:rPr lang="en-GB"/>
              <a:t> However, this could get confusing!! </a:t>
            </a:r>
            <a:r>
              <a:rPr lang="en-GB" b="1"/>
              <a:t>Just use multiplicity to imply attributes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90A9F5-35B3-EB8C-CF6C-F74876062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0058" y="2873501"/>
            <a:ext cx="8171883" cy="111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51256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2095A-0103-B981-A252-0BFB8A69F2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DB3DD63-C315-77EF-5B39-957963AC0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Special Associations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E704C-6F5F-854C-FE92-A042A4696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028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“Has a” relationships:</a:t>
            </a:r>
          </a:p>
          <a:p>
            <a:pPr marL="0" indent="0">
              <a:buNone/>
            </a:pPr>
            <a:endParaRPr lang="en-GB" sz="1400" b="1"/>
          </a:p>
          <a:p>
            <a:r>
              <a:rPr lang="en-GB"/>
              <a:t>There are two special types of association that can be identified</a:t>
            </a:r>
          </a:p>
          <a:p>
            <a:pPr lvl="1"/>
            <a:r>
              <a:rPr lang="en-GB" sz="2800" b="1"/>
              <a:t>Aggregation</a:t>
            </a:r>
          </a:p>
          <a:p>
            <a:pPr lvl="1"/>
            <a:r>
              <a:rPr lang="en-GB" sz="2800" b="1"/>
              <a:t>Composition</a:t>
            </a:r>
          </a:p>
          <a:p>
            <a:pPr lvl="1"/>
            <a:endParaRPr lang="en-GB"/>
          </a:p>
          <a:p>
            <a:r>
              <a:rPr lang="en-GB"/>
              <a:t>Don’t use them everywhere, just where it is appropriate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4962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B0AA22-0617-A923-1F1F-3FE6B9854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D1F303-007E-8C81-2374-69BA795B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EE12B-C102-C96E-3570-093E26231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14450"/>
            <a:ext cx="11481847" cy="4539343"/>
          </a:xfrm>
        </p:spPr>
        <p:txBody>
          <a:bodyPr>
            <a:normAutofit/>
          </a:bodyPr>
          <a:lstStyle/>
          <a:p>
            <a:r>
              <a:rPr lang="en-GB" altLang="en-US"/>
              <a:t>Whole-part relationship = “</a:t>
            </a:r>
            <a:r>
              <a:rPr lang="en-GB" altLang="en-US" i="1"/>
              <a:t>has a</a:t>
            </a:r>
            <a:r>
              <a:rPr lang="en-GB" altLang="en-US"/>
              <a:t>” relationship</a:t>
            </a:r>
          </a:p>
          <a:p>
            <a:pPr lvl="1"/>
            <a:r>
              <a:rPr lang="en-GB" altLang="en-US"/>
              <a:t>Car has a steering wheel</a:t>
            </a:r>
          </a:p>
          <a:p>
            <a:pPr lvl="1"/>
            <a:r>
              <a:rPr lang="en-GB" altLang="en-US" b="1" i="1">
                <a:solidFill>
                  <a:srgbClr val="FF0000"/>
                </a:solidFill>
              </a:rPr>
              <a:t>A</a:t>
            </a:r>
            <a:r>
              <a:rPr lang="en-GB" altLang="en-US" i="1">
                <a:solidFill>
                  <a:srgbClr val="FF0000"/>
                </a:solidFill>
              </a:rPr>
              <a:t> has a </a:t>
            </a:r>
            <a:r>
              <a:rPr lang="en-GB" altLang="en-US" b="1" i="1">
                <a:solidFill>
                  <a:srgbClr val="FF0000"/>
                </a:solidFill>
              </a:rPr>
              <a:t>B</a:t>
            </a:r>
            <a:r>
              <a:rPr lang="en-GB" altLang="en-US" i="1">
                <a:solidFill>
                  <a:srgbClr val="FF0000"/>
                </a:solidFill>
              </a:rPr>
              <a:t>, and </a:t>
            </a:r>
            <a:r>
              <a:rPr lang="en-GB" altLang="en-US" b="1" i="1">
                <a:solidFill>
                  <a:srgbClr val="FF0000"/>
                </a:solidFill>
              </a:rPr>
              <a:t>B</a:t>
            </a:r>
            <a:r>
              <a:rPr lang="en-GB" altLang="en-US" i="1">
                <a:solidFill>
                  <a:srgbClr val="FF0000"/>
                </a:solidFill>
              </a:rPr>
              <a:t> can outlive </a:t>
            </a:r>
            <a:r>
              <a:rPr lang="en-GB" altLang="en-US" b="1" i="1">
                <a:solidFill>
                  <a:srgbClr val="FF0000"/>
                </a:solidFill>
              </a:rPr>
              <a:t>A</a:t>
            </a:r>
            <a:r>
              <a:rPr lang="en-GB" altLang="en-US" i="1">
                <a:solidFill>
                  <a:srgbClr val="FF0000"/>
                </a:solidFill>
              </a:rPr>
              <a:t> </a:t>
            </a:r>
          </a:p>
          <a:p>
            <a:pPr lvl="2"/>
            <a:r>
              <a:rPr lang="en-GB" altLang="en-US" sz="2400" i="1">
                <a:solidFill>
                  <a:srgbClr val="FF0000"/>
                </a:solidFill>
              </a:rPr>
              <a:t>i.e. the parts can outlive the whole</a:t>
            </a:r>
          </a:p>
          <a:p>
            <a:r>
              <a:rPr lang="en-GB" sz="2400"/>
              <a:t>One class (the whole) contains or is made up of other classes (the parts)</a:t>
            </a:r>
          </a:p>
          <a:p>
            <a:r>
              <a:rPr lang="en-GB" sz="2400"/>
              <a:t>The parts can exist independently of</a:t>
            </a:r>
          </a:p>
          <a:p>
            <a:pPr marL="0" indent="0">
              <a:buNone/>
            </a:pPr>
            <a:r>
              <a:rPr lang="en-GB" sz="2400"/>
              <a:t>    the whole</a:t>
            </a:r>
          </a:p>
          <a:p>
            <a:r>
              <a:rPr lang="en-GB" sz="2400"/>
              <a:t>It's a weaker form of ownership than</a:t>
            </a:r>
          </a:p>
          <a:p>
            <a:pPr marL="0" indent="0">
              <a:buNone/>
            </a:pPr>
            <a:r>
              <a:rPr lang="en-GB" sz="2400"/>
              <a:t>   composition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52C0AFF-6392-05C4-7926-CBC5E0304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7325" y="3363057"/>
            <a:ext cx="6842968" cy="2628900"/>
          </a:xfrm>
          <a:prstGeom prst="rect">
            <a:avLst/>
          </a:prstGeom>
        </p:spPr>
      </p:pic>
      <p:sp>
        <p:nvSpPr>
          <p:cNvPr id="20" name="Text Box 18">
            <a:extLst>
              <a:ext uri="{FF2B5EF4-FFF2-40B4-BE49-F238E27FC236}">
                <a16:creationId xmlns:a16="http://schemas.microsoft.com/office/drawing/2014/main" id="{DE278EEF-4D8A-FCEC-E259-C46017576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3615" y="4169675"/>
            <a:ext cx="4050166" cy="646331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sz="2800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sz="2400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These parts are attributes of the Car class</a:t>
            </a:r>
          </a:p>
        </p:txBody>
      </p:sp>
    </p:spTree>
    <p:extLst>
      <p:ext uri="{BB962C8B-B14F-4D97-AF65-F5344CB8AC3E}">
        <p14:creationId xmlns:p14="http://schemas.microsoft.com/office/powerpoint/2010/main" val="352566284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F604B-11D9-7948-2D30-BBAB565E5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FADD0F-4B87-DB81-06BE-D9A207D4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4A767-35B0-8F68-79AC-70718FD50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14450"/>
            <a:ext cx="11481847" cy="4539343"/>
          </a:xfrm>
        </p:spPr>
        <p:txBody>
          <a:bodyPr>
            <a:normAutofit/>
          </a:bodyPr>
          <a:lstStyle/>
          <a:p>
            <a:r>
              <a:rPr lang="en-GB"/>
              <a:t>Aggregation is important because it hides complexity</a:t>
            </a:r>
          </a:p>
          <a:p>
            <a:r>
              <a:rPr lang="en-GB"/>
              <a:t>The “whole” class and its associated parts can be drawn on a separate class diagram.</a:t>
            </a:r>
          </a:p>
          <a:p>
            <a:endParaRPr lang="en-GB" sz="24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D7653A-84A1-7252-18E2-2A6F5C8A7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799" y="2258514"/>
            <a:ext cx="7843811" cy="454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07622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BB6A4-AB9B-B94A-B71D-3DCB904E2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01B7CE-3FF0-2D2F-300C-A0B533579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Aggregation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F9890B-B9DA-23BF-D433-BACC90A96A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24515" y="583660"/>
            <a:ext cx="8766048" cy="888492"/>
          </a:xfrm>
          <a:prstGeom prst="rect">
            <a:avLst/>
          </a:prstGeom>
        </p:spPr>
      </p:pic>
      <p:pic>
        <p:nvPicPr>
          <p:cNvPr id="7" name="Picture 6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5339222-18B2-FFB3-9E8A-77CB1009CE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219" y="1690688"/>
            <a:ext cx="8932738" cy="38578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238822-A632-9B19-D789-EFA13E9126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9954" y="4971468"/>
            <a:ext cx="5358848" cy="159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38296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D629E-34E3-1581-D47F-54E313DB3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22B552-82F6-6BC3-692A-4F9068D26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A55DF-C21F-54C9-C81F-6B381F51B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028168"/>
          </a:xfrm>
        </p:spPr>
        <p:txBody>
          <a:bodyPr>
            <a:normAutofit/>
          </a:bodyPr>
          <a:lstStyle/>
          <a:p>
            <a:r>
              <a:rPr lang="en-GB" altLang="en-US"/>
              <a:t>Composition is a stronger form of aggregation</a:t>
            </a:r>
          </a:p>
          <a:p>
            <a:r>
              <a:rPr lang="en-GB" altLang="en-US"/>
              <a:t>A composite is comprised of parts</a:t>
            </a:r>
          </a:p>
          <a:p>
            <a:pPr lvl="1"/>
            <a:r>
              <a:rPr lang="en-GB" altLang="en-US"/>
              <a:t>A part that belongs to a composite cannot exist outside of it</a:t>
            </a:r>
          </a:p>
          <a:p>
            <a:pPr lvl="1"/>
            <a:r>
              <a:rPr lang="en-GB" altLang="en-US"/>
              <a:t>A part may not belong to more than one composite</a:t>
            </a:r>
          </a:p>
          <a:p>
            <a:pPr lvl="1"/>
            <a:r>
              <a:rPr lang="en-GB" altLang="en-US"/>
              <a:t>All parts are destroyed when the composite is destroyed</a:t>
            </a:r>
          </a:p>
          <a:p>
            <a:pPr lvl="1"/>
            <a:r>
              <a:rPr lang="en-GB" altLang="en-US" i="1">
                <a:solidFill>
                  <a:srgbClr val="FF0000"/>
                </a:solidFill>
              </a:rPr>
              <a:t>A has a B, and B depends on A</a:t>
            </a:r>
            <a:endParaRPr lang="en-GB" altLang="en-US">
              <a:solidFill>
                <a:srgbClr val="FF0000"/>
              </a:solidFill>
            </a:endParaRP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28795E-06C9-4B9C-F944-DABBFA0FED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0" y="4009264"/>
            <a:ext cx="6509657" cy="2708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84050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A2F04-42FD-07EE-5C33-18B696377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9628AD-D358-732A-DEA2-021EED64C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140A6-5594-D570-712E-EEF8A1C76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028168"/>
          </a:xfrm>
        </p:spPr>
        <p:txBody>
          <a:bodyPr>
            <a:normAutofit/>
          </a:bodyPr>
          <a:lstStyle/>
          <a:p>
            <a:r>
              <a:rPr lang="en-GB"/>
              <a:t>Car is composed of a </a:t>
            </a:r>
            <a:r>
              <a:rPr lang="en-GB" err="1"/>
              <a:t>SteeringWheel</a:t>
            </a:r>
            <a:endParaRPr lang="en-GB"/>
          </a:p>
          <a:p>
            <a:r>
              <a:rPr lang="en-GB"/>
              <a:t>Car is composed of Doors</a:t>
            </a:r>
          </a:p>
          <a:p>
            <a:pPr marL="0" indent="0">
              <a:buNone/>
            </a:pPr>
            <a:r>
              <a:rPr lang="en-GB" b="1"/>
              <a:t>Or:</a:t>
            </a:r>
          </a:p>
          <a:p>
            <a:r>
              <a:rPr lang="en-GB"/>
              <a:t>Car owns </a:t>
            </a:r>
            <a:r>
              <a:rPr lang="en-GB" err="1"/>
              <a:t>SteeringWheel</a:t>
            </a:r>
            <a:r>
              <a:rPr lang="en-GB"/>
              <a:t> and Doors</a:t>
            </a:r>
          </a:p>
        </p:txBody>
      </p:sp>
      <p:pic>
        <p:nvPicPr>
          <p:cNvPr id="6" name="Picture 5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D47FD80B-EC2D-2977-1480-3249E8F02B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2365" y="0"/>
            <a:ext cx="43587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98608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458E5-372C-1D65-5C9D-ECCBF53B1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495CFE-FCE3-05CC-9339-96875E356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Composition Vs Aggregation</a:t>
            </a:r>
          </a:p>
        </p:txBody>
      </p:sp>
      <p:pic>
        <p:nvPicPr>
          <p:cNvPr id="5" name="Content Placeholder 4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E538C9C2-F342-4E5C-B9E4-B684C8BB20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40434" y="1370300"/>
            <a:ext cx="8511131" cy="438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38784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758EE-7ADC-26F0-C8B4-E993D2055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71524F-FB89-C153-5EE2-FB7DA4D70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Composition Vs Aggregation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DD1BB1-A954-A44E-22A9-9BE4ECD1C0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02359" y="1288407"/>
            <a:ext cx="7123817" cy="3014172"/>
          </a:xfrm>
          <a:prstGeom prst="rect">
            <a:avLst/>
          </a:prstGeom>
        </p:spPr>
      </p:pic>
      <p:pic>
        <p:nvPicPr>
          <p:cNvPr id="9" name="Picture 8" descr="A screenshot of a black and white screen&#10;&#10;AI-generated content may be incorrect.">
            <a:extLst>
              <a:ext uri="{FF2B5EF4-FFF2-40B4-BE49-F238E27FC236}">
                <a16:creationId xmlns:a16="http://schemas.microsoft.com/office/drawing/2014/main" id="{74C8F996-9345-6209-931C-464726CA9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110" y="4363712"/>
            <a:ext cx="7125066" cy="24004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68AA7E-4960-00CB-CB9A-7968645B58B9}"/>
              </a:ext>
            </a:extLst>
          </p:cNvPr>
          <p:cNvSpPr txBox="1"/>
          <p:nvPr/>
        </p:nvSpPr>
        <p:spPr>
          <a:xfrm>
            <a:off x="165824" y="1580874"/>
            <a:ext cx="4735286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/>
              <a:t>"If I destroy the whole, do the parts still make sense independently?“</a:t>
            </a:r>
          </a:p>
          <a:p>
            <a:pPr>
              <a:buNone/>
            </a:pPr>
            <a:endParaRPr lang="en-GB" sz="240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/>
              <a:t>NO</a:t>
            </a:r>
            <a:r>
              <a:rPr lang="en-GB" sz="2000"/>
              <a:t> → Composition (◆)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000"/>
              <a:t>Room without a House? Doesn't exist conceptually.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/>
              <a:t>YES</a:t>
            </a:r>
            <a:r>
              <a:rPr lang="en-GB" sz="2000"/>
              <a:t> → Aggregation (◇)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000"/>
              <a:t>Book without a Library? Still a book.</a:t>
            </a:r>
          </a:p>
        </p:txBody>
      </p:sp>
    </p:spTree>
    <p:extLst>
      <p:ext uri="{BB962C8B-B14F-4D97-AF65-F5344CB8AC3E}">
        <p14:creationId xmlns:p14="http://schemas.microsoft.com/office/powerpoint/2010/main" val="27644676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6945E-F130-55C2-1B1E-0691D7659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7C2564-D041-76CB-091E-C3BCB3F85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Test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DF825-F653-12FD-F940-FA9649592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825625"/>
            <a:ext cx="11481847" cy="3575934"/>
          </a:xfrm>
        </p:spPr>
        <p:txBody>
          <a:bodyPr/>
          <a:lstStyle/>
          <a:p>
            <a:r>
              <a:rPr lang="en-GB" altLang="en-US"/>
              <a:t>What are the relationships between these classes?</a:t>
            </a:r>
          </a:p>
          <a:p>
            <a:r>
              <a:rPr lang="en-GB" altLang="en-US"/>
              <a:t>Aggregation or Composition?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0EA830-7435-9DC9-42AD-5CE8BC794C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7664" y="2295173"/>
            <a:ext cx="3872297" cy="335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20268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9D722-AED2-F792-F4BA-039ECCCB4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D00B25-ACD7-E5AD-0EAB-A959692F9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Direction of 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C2B52-F1CA-A2A3-AD23-903273816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1"/>
            <a:ext cx="11481847" cy="3575934"/>
          </a:xfrm>
        </p:spPr>
        <p:txBody>
          <a:bodyPr/>
          <a:lstStyle/>
          <a:p>
            <a:r>
              <a:rPr lang="en-GB" altLang="en-US"/>
              <a:t> As described for standard associations;</a:t>
            </a:r>
          </a:p>
          <a:p>
            <a:pPr lvl="1"/>
            <a:r>
              <a:rPr lang="en-GB" altLang="en-US"/>
              <a:t>the </a:t>
            </a:r>
            <a:r>
              <a:rPr lang="en-GB" altLang="en-US" b="1"/>
              <a:t>arrow heads </a:t>
            </a:r>
            <a:r>
              <a:rPr lang="en-GB" altLang="en-US"/>
              <a:t>indicate that the engine itself doesn’t need to store a reference to either the </a:t>
            </a:r>
            <a:r>
              <a:rPr lang="en-GB" altLang="en-US" err="1"/>
              <a:t>ShipControl</a:t>
            </a:r>
            <a:r>
              <a:rPr lang="en-GB" altLang="en-US"/>
              <a:t> or the </a:t>
            </a:r>
            <a:r>
              <a:rPr lang="en-GB" altLang="en-US" err="1"/>
              <a:t>EngineTest</a:t>
            </a:r>
            <a:r>
              <a:rPr lang="en-GB" altLang="en-US"/>
              <a:t> objects</a:t>
            </a:r>
          </a:p>
          <a:p>
            <a:pPr lvl="1"/>
            <a:r>
              <a:rPr lang="en-GB" altLang="en-US"/>
              <a:t>it is used by both these classes i.e. the Engine itself doesn’t call methods on either the </a:t>
            </a:r>
            <a:r>
              <a:rPr lang="en-GB" altLang="en-US" err="1"/>
              <a:t>ShipControl</a:t>
            </a:r>
            <a:r>
              <a:rPr lang="en-GB" altLang="en-US"/>
              <a:t> or </a:t>
            </a:r>
            <a:r>
              <a:rPr lang="en-GB" altLang="en-US" err="1"/>
              <a:t>EngineTest</a:t>
            </a:r>
            <a:r>
              <a:rPr lang="en-GB" altLang="en-US"/>
              <a:t> objects.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73A08E-E3F6-FC91-DFD5-B83C598183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836" y="3429000"/>
            <a:ext cx="8502832" cy="336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24331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A2508-94AC-7F58-B7C3-92D88A0E4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1DD809-AA52-7B1A-2294-432AAA0EA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643" y="2037012"/>
            <a:ext cx="7333379" cy="455145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DD461F4-9FC2-9A52-9F50-C4EA647C1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Direction of Aggregation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3277F-A331-803D-D3BA-B8816D2CB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1"/>
            <a:ext cx="11481847" cy="3575934"/>
          </a:xfrm>
        </p:spPr>
        <p:txBody>
          <a:bodyPr/>
          <a:lstStyle/>
          <a:p>
            <a:r>
              <a:rPr lang="en-GB" altLang="en-US"/>
              <a:t>Here the Ignition and </a:t>
            </a:r>
            <a:r>
              <a:rPr lang="en-GB" altLang="en-US" err="1"/>
              <a:t>FuelMonitor</a:t>
            </a:r>
            <a:r>
              <a:rPr lang="en-GB" altLang="en-US"/>
              <a:t> classes only exist to provide functionality for the Engine.</a:t>
            </a:r>
          </a:p>
          <a:p>
            <a:r>
              <a:rPr lang="en-GB" altLang="en-US"/>
              <a:t>They are non-removable</a:t>
            </a:r>
          </a:p>
          <a:p>
            <a:pPr marL="0" indent="0">
              <a:buNone/>
            </a:pPr>
            <a:r>
              <a:rPr lang="en-GB" altLang="en-US"/>
              <a:t>   components</a:t>
            </a:r>
          </a:p>
        </p:txBody>
      </p:sp>
    </p:spTree>
    <p:extLst>
      <p:ext uri="{BB962C8B-B14F-4D97-AF65-F5344CB8AC3E}">
        <p14:creationId xmlns:p14="http://schemas.microsoft.com/office/powerpoint/2010/main" val="172835488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66BC0-8150-1A70-23FE-50CB4E607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ADBC86-4B10-F520-F035-64DA972248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154" y="3399155"/>
            <a:ext cx="6094639" cy="327531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C4B02E2-A8CA-1788-0284-447E85303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Dependency – “Use”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C38DA-ABF6-6017-D3AE-0C89AABB1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0"/>
            <a:ext cx="11478705" cy="4534354"/>
          </a:xfrm>
        </p:spPr>
        <p:txBody>
          <a:bodyPr>
            <a:normAutofit/>
          </a:bodyPr>
          <a:lstStyle/>
          <a:p>
            <a:r>
              <a:rPr lang="en-GB" altLang="en-US"/>
              <a:t>This represents a transient relationship. </a:t>
            </a:r>
          </a:p>
          <a:p>
            <a:r>
              <a:rPr lang="en-GB" altLang="en-US"/>
              <a:t>A supplier - client relationship, where supplier provides something to the client – temporary and lightweight.</a:t>
            </a:r>
          </a:p>
          <a:p>
            <a:r>
              <a:rPr lang="en-GB" altLang="en-US"/>
              <a:t>A dependency exists if changes in one object results in changes in the other</a:t>
            </a:r>
          </a:p>
          <a:p>
            <a:r>
              <a:rPr lang="en-GB" altLang="en-US" sz="2400"/>
              <a:t>It is shown as a broken line with</a:t>
            </a:r>
          </a:p>
          <a:p>
            <a:pPr marL="0" indent="0">
              <a:buNone/>
            </a:pPr>
            <a:r>
              <a:rPr lang="en-GB" altLang="en-US" sz="2400"/>
              <a:t>   an open arrow</a:t>
            </a:r>
          </a:p>
          <a:p>
            <a:r>
              <a:rPr lang="en-GB" altLang="en-US" sz="2400"/>
              <a:t>Points from the client (dependent) at</a:t>
            </a:r>
          </a:p>
          <a:p>
            <a:pPr marL="0" indent="0">
              <a:buNone/>
            </a:pPr>
            <a:r>
              <a:rPr lang="en-GB" altLang="en-US" sz="2400"/>
              <a:t>   the tail to the supplier (provider) at the</a:t>
            </a:r>
          </a:p>
          <a:p>
            <a:pPr marL="0" indent="0">
              <a:buNone/>
            </a:pPr>
            <a:r>
              <a:rPr lang="en-GB" altLang="en-US" sz="2400"/>
              <a:t>   arrowhead.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45CDCA-C917-2C57-C609-FDFF6A0E5879}"/>
              </a:ext>
            </a:extLst>
          </p:cNvPr>
          <p:cNvSpPr txBox="1"/>
          <p:nvPr/>
        </p:nvSpPr>
        <p:spPr>
          <a:xfrm>
            <a:off x="5885686" y="3383388"/>
            <a:ext cx="39674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rgbClr val="FF0000"/>
                </a:solidFill>
              </a:rPr>
              <a:t>Interpret this as a class being used internally by a method. </a:t>
            </a:r>
          </a:p>
        </p:txBody>
      </p:sp>
    </p:spTree>
    <p:extLst>
      <p:ext uri="{BB962C8B-B14F-4D97-AF65-F5344CB8AC3E}">
        <p14:creationId xmlns:p14="http://schemas.microsoft.com/office/powerpoint/2010/main" val="15170335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C81DD-2FF0-2EDD-CBD2-0CDB04AEF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850C394-F759-0D12-D6A3-CEF3011C4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Dependency – “Use”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7B8CB-AA02-F0D5-6CCC-795B629F1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0"/>
            <a:ext cx="11478705" cy="4534354"/>
          </a:xfrm>
        </p:spPr>
        <p:txBody>
          <a:bodyPr>
            <a:normAutofit/>
          </a:bodyPr>
          <a:lstStyle/>
          <a:p>
            <a:r>
              <a:rPr lang="en-GB" altLang="en-US"/>
              <a:t>The class Report is using </a:t>
            </a:r>
            <a:r>
              <a:rPr lang="en-GB" altLang="en-US" err="1"/>
              <a:t>StreamWriter</a:t>
            </a:r>
            <a:r>
              <a:rPr lang="en-GB" altLang="en-US"/>
              <a:t>.</a:t>
            </a:r>
          </a:p>
          <a:p>
            <a:r>
              <a:rPr lang="en-GB" altLang="en-US"/>
              <a:t>Here we see how the </a:t>
            </a:r>
            <a:r>
              <a:rPr lang="en-GB" altLang="en-US" err="1"/>
              <a:t>SaveReport</a:t>
            </a:r>
            <a:r>
              <a:rPr lang="en-GB" altLang="en-US"/>
              <a:t>() method requires a </a:t>
            </a:r>
            <a:r>
              <a:rPr lang="en-GB" altLang="en-US" err="1"/>
              <a:t>StreamWriter</a:t>
            </a:r>
            <a:r>
              <a:rPr lang="en-GB" altLang="en-US"/>
              <a:t> to perform its function. This is a uses relationship</a:t>
            </a:r>
          </a:p>
        </p:txBody>
      </p:sp>
      <p:pic>
        <p:nvPicPr>
          <p:cNvPr id="6" name="Picture 5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E4F64C25-2EE1-DAD4-6852-68C0C4377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785" y="2857273"/>
            <a:ext cx="5984568" cy="389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86BF75-67A8-7401-909B-CCF88CF4B4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219" y="2992231"/>
            <a:ext cx="5070331" cy="272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44281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4290C-931B-A5D6-C56A-B86B3B197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70D12-CA00-3126-261E-CDA02AC07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Dependency – “Use”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C0AD2-DBD6-F5A4-463A-6CD0104C1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0"/>
            <a:ext cx="11478705" cy="4534354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/>
              <a:t>Report does NOT have a </a:t>
            </a:r>
            <a:r>
              <a:rPr lang="en-GB" altLang="en-US" err="1"/>
              <a:t>StreamWriter</a:t>
            </a:r>
            <a:r>
              <a:rPr lang="en-GB" altLang="en-US"/>
              <a:t> attribute</a:t>
            </a:r>
          </a:p>
          <a:p>
            <a:pPr lvl="1"/>
            <a:r>
              <a:rPr lang="en-GB" altLang="en-US"/>
              <a:t>No private </a:t>
            </a:r>
            <a:r>
              <a:rPr lang="en-GB" altLang="en-US" err="1"/>
              <a:t>StreamWriter</a:t>
            </a:r>
            <a:r>
              <a:rPr lang="en-GB" altLang="en-US"/>
              <a:t> writer; field</a:t>
            </a:r>
          </a:p>
          <a:p>
            <a:pPr lvl="1"/>
            <a:r>
              <a:rPr lang="en-GB" altLang="en-US" err="1"/>
              <a:t>StreamWriter</a:t>
            </a:r>
            <a:r>
              <a:rPr lang="en-GB" altLang="en-US"/>
              <a:t> is only created inside the method</a:t>
            </a:r>
          </a:p>
          <a:p>
            <a:r>
              <a:rPr lang="en-GB" altLang="en-US" err="1"/>
              <a:t>StreamWriter</a:t>
            </a:r>
            <a:r>
              <a:rPr lang="en-GB" altLang="en-US"/>
              <a:t> is used temporarily</a:t>
            </a:r>
          </a:p>
          <a:p>
            <a:pPr lvl="1"/>
            <a:r>
              <a:rPr lang="en-GB" altLang="en-US"/>
              <a:t>Created locally in </a:t>
            </a:r>
            <a:r>
              <a:rPr lang="en-GB" altLang="en-US" err="1"/>
              <a:t>SaveReport</a:t>
            </a:r>
            <a:r>
              <a:rPr lang="en-GB" altLang="en-US"/>
              <a:t>() method</a:t>
            </a:r>
          </a:p>
          <a:p>
            <a:pPr lvl="1"/>
            <a:r>
              <a:rPr lang="en-GB" altLang="en-US"/>
              <a:t>Used for writing</a:t>
            </a:r>
          </a:p>
          <a:p>
            <a:pPr lvl="1"/>
            <a:r>
              <a:rPr lang="en-GB" altLang="en-US"/>
              <a:t>Closed and discarded</a:t>
            </a:r>
          </a:p>
          <a:p>
            <a:pPr lvl="1"/>
            <a:r>
              <a:rPr lang="en-GB" altLang="en-US"/>
              <a:t>Relationship ends when method completes</a:t>
            </a:r>
          </a:p>
          <a:p>
            <a:r>
              <a:rPr lang="en-GB" altLang="en-US"/>
              <a:t>Report depends on </a:t>
            </a:r>
            <a:r>
              <a:rPr lang="en-GB" altLang="en-US" err="1"/>
              <a:t>StreamWriter</a:t>
            </a:r>
            <a:endParaRPr lang="en-GB" altLang="en-US"/>
          </a:p>
          <a:p>
            <a:pPr lvl="1"/>
            <a:r>
              <a:rPr lang="en-GB" altLang="en-US"/>
              <a:t>If </a:t>
            </a:r>
            <a:r>
              <a:rPr lang="en-GB" altLang="en-US" err="1"/>
              <a:t>StreamWriter's</a:t>
            </a:r>
            <a:r>
              <a:rPr lang="en-GB" altLang="en-US"/>
              <a:t> interface changes (e.g., Write() method renamed)</a:t>
            </a:r>
          </a:p>
          <a:p>
            <a:pPr lvl="1"/>
            <a:r>
              <a:rPr lang="en-GB" altLang="en-US"/>
              <a:t>Report's </a:t>
            </a:r>
            <a:r>
              <a:rPr lang="en-GB" altLang="en-US" err="1"/>
              <a:t>SaveReport</a:t>
            </a:r>
            <a:r>
              <a:rPr lang="en-GB" altLang="en-US"/>
              <a:t>() method would break</a:t>
            </a:r>
          </a:p>
          <a:p>
            <a:pPr lvl="1"/>
            <a:r>
              <a:rPr lang="en-GB" altLang="en-US"/>
              <a:t>Report is dependent on </a:t>
            </a:r>
            <a:r>
              <a:rPr lang="en-GB" altLang="en-US" err="1"/>
              <a:t>StreamWriter's</a:t>
            </a:r>
            <a:r>
              <a:rPr lang="en-GB" altLang="en-US"/>
              <a:t> stability</a:t>
            </a:r>
          </a:p>
        </p:txBody>
      </p:sp>
      <p:pic>
        <p:nvPicPr>
          <p:cNvPr id="6" name="Picture 5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00ACEFE2-6812-B6AE-E9B4-CD6260930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406" y="1396093"/>
            <a:ext cx="4882275" cy="3175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47537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90B5E-341D-F203-98AE-05B91EEAF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EE9167-E767-A5CE-9244-312A414BE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Dependency vs Association</a:t>
            </a:r>
          </a:p>
        </p:txBody>
      </p:sp>
      <p:pic>
        <p:nvPicPr>
          <p:cNvPr id="5" name="Content Placeholder 4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87920527-94AE-E60E-C558-E40B7CF85D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9140" y="1690688"/>
            <a:ext cx="10693719" cy="368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52645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BF988-3C55-4723-2D7C-5B6F076D0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FC9A08-36E0-2BCF-72AF-622A751FE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Generalization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10888-1250-2497-43F9-B2956BAFA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158796"/>
          </a:xfrm>
        </p:spPr>
        <p:txBody>
          <a:bodyPr>
            <a:normAutofit/>
          </a:bodyPr>
          <a:lstStyle/>
          <a:p>
            <a:r>
              <a:rPr lang="en-GB"/>
              <a:t>Relationship between two classes where one is more general and the other is more specific</a:t>
            </a:r>
          </a:p>
          <a:p>
            <a:r>
              <a:rPr lang="en-GB"/>
              <a:t>“is a kind of” relationship</a:t>
            </a:r>
          </a:p>
          <a:p>
            <a:pPr lvl="1"/>
            <a:r>
              <a:rPr lang="en-GB" sz="2800"/>
              <a:t>General class is called parent or superclass</a:t>
            </a:r>
          </a:p>
          <a:p>
            <a:pPr lvl="1"/>
            <a:r>
              <a:rPr lang="en-GB" sz="2800"/>
              <a:t>Specific class is called the child or subclass</a:t>
            </a:r>
          </a:p>
          <a:p>
            <a:pPr lvl="1"/>
            <a:endParaRPr lang="en-GB" sz="2800"/>
          </a:p>
          <a:p>
            <a:r>
              <a:rPr lang="en-GB" sz="3200"/>
              <a:t>If an Abstract class</a:t>
            </a:r>
          </a:p>
          <a:p>
            <a:pPr lvl="1"/>
            <a:r>
              <a:rPr lang="en-GB" sz="2800"/>
              <a:t>class name in  written in </a:t>
            </a:r>
            <a:r>
              <a:rPr lang="en-GB" sz="2800" b="1" i="1"/>
              <a:t>italics</a:t>
            </a:r>
          </a:p>
          <a:p>
            <a:endParaRPr lang="en-GB" sz="3200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E4DB60-00A3-A7EF-FE31-EF5670DF7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8167" y="2789828"/>
            <a:ext cx="4705230" cy="2746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55268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DFBBC-AFEC-D5BE-8EB2-0D0C93B45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DA2D1-9E00-99EB-0DFC-335028C4C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Polymorphism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A8C8F-BF9E-4A85-75AD-37BA601E0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31710"/>
            <a:ext cx="11478705" cy="4534354"/>
          </a:xfrm>
        </p:spPr>
        <p:txBody>
          <a:bodyPr>
            <a:normAutofit/>
          </a:bodyPr>
          <a:lstStyle/>
          <a:p>
            <a:r>
              <a:rPr lang="en-GB" altLang="en-US"/>
              <a:t>Polymorphism </a:t>
            </a:r>
          </a:p>
          <a:p>
            <a:pPr lvl="1"/>
            <a:r>
              <a:rPr lang="en-GB" altLang="en-US"/>
              <a:t>Same method name in parent and child class</a:t>
            </a:r>
          </a:p>
          <a:p>
            <a:r>
              <a:rPr lang="en-GB" altLang="en-US"/>
              <a:t>Substitutability principle</a:t>
            </a:r>
          </a:p>
          <a:p>
            <a:pPr lvl="1"/>
            <a:r>
              <a:rPr lang="en-GB" altLang="en-US"/>
              <a:t>Child instance must be capable of being used wherever a parent instance is expected</a:t>
            </a:r>
          </a:p>
          <a:p>
            <a:pPr lvl="1"/>
            <a:r>
              <a:rPr lang="en-GB" altLang="en-US"/>
              <a:t>Association to a parent class allows links to child objects</a:t>
            </a:r>
          </a:p>
          <a:p>
            <a:pPr lvl="1"/>
            <a:endParaRPr lang="en-GB" altLang="en-US"/>
          </a:p>
          <a:p>
            <a:r>
              <a:rPr lang="en-GB" altLang="en-US"/>
              <a:t>Mammal is </a:t>
            </a:r>
            <a:r>
              <a:rPr lang="en-GB" altLang="en-US" i="1"/>
              <a:t>Abstract Class</a:t>
            </a:r>
            <a:r>
              <a:rPr lang="en-GB" altLang="en-US"/>
              <a:t>:</a:t>
            </a:r>
          </a:p>
          <a:p>
            <a:pPr lvl="1"/>
            <a:r>
              <a:rPr lang="en-GB" altLang="en-US" i="1"/>
              <a:t>It doesn’t make sense to create an</a:t>
            </a:r>
          </a:p>
          <a:p>
            <a:pPr marL="457200" lvl="1" indent="0">
              <a:buNone/>
            </a:pPr>
            <a:r>
              <a:rPr lang="en-GB" altLang="en-US" i="1"/>
              <a:t>   object of class Mammal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DF9CC7-8D4D-EF90-065D-8BC4ECC02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5624" y="3628449"/>
            <a:ext cx="6584251" cy="317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19505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2B973-10A7-2EFC-679C-0869DE283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DE83C2-58FD-CCB6-BC6E-88AD559BD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0744" y="1560060"/>
            <a:ext cx="7775518" cy="501278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935940D-AB17-8224-F577-DB250DCB5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Test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C49FE-150A-5163-5BCD-1A30A5389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825625"/>
            <a:ext cx="11481847" cy="3575934"/>
          </a:xfrm>
        </p:spPr>
        <p:txBody>
          <a:bodyPr/>
          <a:lstStyle/>
          <a:p>
            <a:r>
              <a:rPr lang="en-GB" altLang="en-US"/>
              <a:t>Can transplant kidneys</a:t>
            </a:r>
          </a:p>
          <a:p>
            <a:pPr lvl="1"/>
            <a:r>
              <a:rPr lang="en-GB" altLang="en-US" sz="2800" b="1"/>
              <a:t>Aggregation</a:t>
            </a:r>
          </a:p>
          <a:p>
            <a:r>
              <a:rPr lang="en-GB" altLang="en-US"/>
              <a:t>Can’t transplant brain or spine</a:t>
            </a:r>
          </a:p>
          <a:p>
            <a:pPr lvl="1"/>
            <a:r>
              <a:rPr lang="en-GB" altLang="en-US" sz="2800" b="1"/>
              <a:t>Composition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22F3FA-3B5E-6FC9-E146-32B5214CDBE3}"/>
              </a:ext>
            </a:extLst>
          </p:cNvPr>
          <p:cNvSpPr/>
          <p:nvPr/>
        </p:nvSpPr>
        <p:spPr>
          <a:xfrm>
            <a:off x="-104205" y="685800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25818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D5489F-68D0-2224-6B87-4876C3EB9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B0CACA-889D-FA0E-A5ED-BF140F763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Polymorphism</a:t>
            </a:r>
          </a:p>
        </p:txBody>
      </p:sp>
      <p:pic>
        <p:nvPicPr>
          <p:cNvPr id="7" name="Content Placeholder 6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2B75E65E-1320-21C3-75AF-44A7D8BA59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2460" y="1690688"/>
            <a:ext cx="4706784" cy="14607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F87114-8FD8-051B-A4AF-3CF02F13D5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460" y="3243079"/>
            <a:ext cx="4873752" cy="2444496"/>
          </a:xfrm>
          <a:prstGeom prst="rect">
            <a:avLst/>
          </a:prstGeom>
        </p:spPr>
      </p:pic>
      <p:pic>
        <p:nvPicPr>
          <p:cNvPr id="9" name="Picture 8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615BEC00-5499-1CE3-D547-003854BBFC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1327" y="1151056"/>
            <a:ext cx="4477283" cy="2103672"/>
          </a:xfrm>
          <a:prstGeom prst="rect">
            <a:avLst/>
          </a:prstGeom>
        </p:spPr>
      </p:pic>
      <p:pic>
        <p:nvPicPr>
          <p:cNvPr id="11" name="Picture 10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EEA31D49-59AB-2941-D01A-21B697BB56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5042" y="3603272"/>
            <a:ext cx="4483568" cy="2084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91567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72B2B3-D89A-77E9-97CA-C57EC69D2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D85740-31B6-70CD-1F98-68B1DD219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Interfaces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B6358-5E54-665E-2CD9-E5D84EDAE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Each interface has the &lt;&lt;interface&gt;&gt; stereotype</a:t>
            </a:r>
          </a:p>
          <a:p>
            <a:pPr lvl="1"/>
            <a:r>
              <a:rPr lang="en-GB" altLang="en-US" sz="2800"/>
              <a:t>The name of the interface is the name of the “class”</a:t>
            </a:r>
          </a:p>
          <a:p>
            <a:pPr lvl="1"/>
            <a:r>
              <a:rPr lang="en-GB" altLang="en-US" sz="2800"/>
              <a:t>It contains the full operation signature for each operation within the interface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E414DD-8352-9827-EC49-D2C344665E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949" y="3199094"/>
            <a:ext cx="8328660" cy="250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78611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127F5-094D-7B0D-2584-B3B74066E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DA4945-F994-8E3B-B67E-6F2E99511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Interfaces</a:t>
            </a:r>
          </a:p>
        </p:txBody>
      </p:sp>
      <p:pic>
        <p:nvPicPr>
          <p:cNvPr id="5" name="Content Placeholder 4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D3D1C86E-B9EC-C84F-A70F-21AEE8BDB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64528" y="3114065"/>
            <a:ext cx="4416234" cy="17558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C7BA98-3823-F818-3E84-331A112F6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271" y="365125"/>
            <a:ext cx="8328660" cy="2500884"/>
          </a:xfrm>
          <a:prstGeom prst="rect">
            <a:avLst/>
          </a:prstGeom>
        </p:spPr>
      </p:pic>
      <p:pic>
        <p:nvPicPr>
          <p:cNvPr id="8" name="Picture 7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59B7B1A9-82EC-4CE6-720A-CE923FCE34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4719" y="2308628"/>
            <a:ext cx="3645209" cy="44524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507484-DD02-056D-5505-24CB216A0CA8}"/>
              </a:ext>
            </a:extLst>
          </p:cNvPr>
          <p:cNvSpPr txBox="1"/>
          <p:nvPr/>
        </p:nvSpPr>
        <p:spPr>
          <a:xfrm>
            <a:off x="351934" y="1686223"/>
            <a:ext cx="308523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An interface is a contract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It defines a set of methods that a class must implement, without providing any implementation details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It specifies what a class must do, but not how to do it.</a:t>
            </a:r>
          </a:p>
        </p:txBody>
      </p:sp>
    </p:spTree>
    <p:extLst>
      <p:ext uri="{BB962C8B-B14F-4D97-AF65-F5344CB8AC3E}">
        <p14:creationId xmlns:p14="http://schemas.microsoft.com/office/powerpoint/2010/main" val="25809695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4453</Words>
  <Application>Microsoft Office PowerPoint</Application>
  <PresentationFormat>Widescreen</PresentationFormat>
  <Paragraphs>629</Paragraphs>
  <Slides>85</Slides>
  <Notes>83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85</vt:i4>
      </vt:variant>
    </vt:vector>
  </HeadingPairs>
  <TitlesOfParts>
    <vt:vector size="94" baseType="lpstr">
      <vt:lpstr>Aptos</vt:lpstr>
      <vt:lpstr>Arial</vt:lpstr>
      <vt:lpstr>Calibri</vt:lpstr>
      <vt:lpstr>Calibri Light</vt:lpstr>
      <vt:lpstr>Monotype Sorts</vt:lpstr>
      <vt:lpstr>Wingdings</vt:lpstr>
      <vt:lpstr>UWTSD Holding Page</vt:lpstr>
      <vt:lpstr>UWTSD Text 2</vt:lpstr>
      <vt:lpstr>UWTSD Logo Variations place image in Background</vt:lpstr>
      <vt:lpstr>PowerPoint Presentation</vt:lpstr>
      <vt:lpstr>Requirements Analysis</vt:lpstr>
      <vt:lpstr>Object Orientated Design</vt:lpstr>
      <vt:lpstr>Object Orientated Design</vt:lpstr>
      <vt:lpstr>Noun Identification Technique</vt:lpstr>
      <vt:lpstr>Noun Identification Technique</vt:lpstr>
      <vt:lpstr>Noun Identification Techniques</vt:lpstr>
      <vt:lpstr>Noun Identification Techniques</vt:lpstr>
      <vt:lpstr>Noun Identification Techniques</vt:lpstr>
      <vt:lpstr>Noun Identification Techniques</vt:lpstr>
      <vt:lpstr>Noun Identification Techniques</vt:lpstr>
      <vt:lpstr>Practical Examples of Unsuitable Class Candidates</vt:lpstr>
      <vt:lpstr>Practical Examples of Unsuitable Class Candidates</vt:lpstr>
      <vt:lpstr>Practical Examples of Unsuitable Class Candidates</vt:lpstr>
      <vt:lpstr>Practical Examples of Unsuitable Class Candidates</vt:lpstr>
      <vt:lpstr>Practical Examples of Unsuitable Class Candidates</vt:lpstr>
      <vt:lpstr>Practical Examples of Unsuitable Class Candidates</vt:lpstr>
      <vt:lpstr>Practical Examples of Unsuitable Class Candidates</vt:lpstr>
      <vt:lpstr>Practical Examples of Unsuitable Class Candidates</vt:lpstr>
      <vt:lpstr>Extreme Programming (XP)</vt:lpstr>
      <vt:lpstr>Extreme Programming (XP)</vt:lpstr>
      <vt:lpstr>Extreme Programming (XP)</vt:lpstr>
      <vt:lpstr>Class, Responsibility, Collaborator (CRC) Cards</vt:lpstr>
      <vt:lpstr>Class, Responsibility, Collaborator (CRC) Cards</vt:lpstr>
      <vt:lpstr>Class, Responsibility, Collaborator (CRC) Cards</vt:lpstr>
      <vt:lpstr>Example</vt:lpstr>
      <vt:lpstr>Classes, CRC Cards and Inheritance</vt:lpstr>
      <vt:lpstr>CRC Promotes Discussion</vt:lpstr>
      <vt:lpstr>Exercise</vt:lpstr>
      <vt:lpstr>Exercise</vt:lpstr>
      <vt:lpstr>Class Diagram</vt:lpstr>
      <vt:lpstr>Class Diagram</vt:lpstr>
      <vt:lpstr>Class Diagram</vt:lpstr>
      <vt:lpstr>Example of a BankAccount Class Diagram</vt:lpstr>
      <vt:lpstr>The Right Approach</vt:lpstr>
      <vt:lpstr>Observing Users – Good Release Approach</vt:lpstr>
      <vt:lpstr>Constructor</vt:lpstr>
      <vt:lpstr>The Method</vt:lpstr>
      <vt:lpstr>The Method</vt:lpstr>
      <vt:lpstr>Exercise</vt:lpstr>
      <vt:lpstr>Solution</vt:lpstr>
      <vt:lpstr>Exercise</vt:lpstr>
      <vt:lpstr>Relationships</vt:lpstr>
      <vt:lpstr>Association</vt:lpstr>
      <vt:lpstr>Association</vt:lpstr>
      <vt:lpstr>Multiplicity</vt:lpstr>
      <vt:lpstr>Multiplicity and Directionality In Code</vt:lpstr>
      <vt:lpstr>What is association though?</vt:lpstr>
      <vt:lpstr>Associations without Multiplicity</vt:lpstr>
      <vt:lpstr>Scenario 1: Formatter and document</vt:lpstr>
      <vt:lpstr>Scenario 1: Formatter and document</vt:lpstr>
      <vt:lpstr>Scenario 2: An object returned from a method</vt:lpstr>
      <vt:lpstr>Scenario 2: An object returned from a method</vt:lpstr>
      <vt:lpstr>Association with Multiplicity</vt:lpstr>
      <vt:lpstr>Relationships</vt:lpstr>
      <vt:lpstr>Transient Relationships</vt:lpstr>
      <vt:lpstr>Test Understanding</vt:lpstr>
      <vt:lpstr>Bidirectional Association</vt:lpstr>
      <vt:lpstr>Test Understanding</vt:lpstr>
      <vt:lpstr>Test Understanding</vt:lpstr>
      <vt:lpstr>Unidirectional Association</vt:lpstr>
      <vt:lpstr>Multiplicity and Unidirectional Associations</vt:lpstr>
      <vt:lpstr>Example of Full Diagram</vt:lpstr>
      <vt:lpstr>UML Ambiguity</vt:lpstr>
      <vt:lpstr>Special Associations</vt:lpstr>
      <vt:lpstr>Aggregation</vt:lpstr>
      <vt:lpstr>Aggregation</vt:lpstr>
      <vt:lpstr>Aggregation</vt:lpstr>
      <vt:lpstr>Composition</vt:lpstr>
      <vt:lpstr>Composition</vt:lpstr>
      <vt:lpstr>Composition Vs Aggregation</vt:lpstr>
      <vt:lpstr>Composition Vs Aggregation</vt:lpstr>
      <vt:lpstr>Test Understanding</vt:lpstr>
      <vt:lpstr>Direction of Aggregation</vt:lpstr>
      <vt:lpstr>Direction of Aggregation</vt:lpstr>
      <vt:lpstr>Dependency – “Use” Relationship</vt:lpstr>
      <vt:lpstr>Dependency – “Use” Relationship</vt:lpstr>
      <vt:lpstr>Dependency – “Use” Relationship</vt:lpstr>
      <vt:lpstr>Dependency vs Association</vt:lpstr>
      <vt:lpstr>Generalization</vt:lpstr>
      <vt:lpstr>Polymorphism</vt:lpstr>
      <vt:lpstr>Test Understanding</vt:lpstr>
      <vt:lpstr>Polymorphism</vt:lpstr>
      <vt:lpstr>Interfaces</vt:lpstr>
      <vt:lpstr>Interfaces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</cp:revision>
  <dcterms:created xsi:type="dcterms:W3CDTF">2021-03-09T15:35:42Z</dcterms:created>
  <dcterms:modified xsi:type="dcterms:W3CDTF">2026-02-24T10:41:14Z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