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0" r:id="rId3"/>
    <p:sldId id="301" r:id="rId4"/>
    <p:sldId id="278" r:id="rId5"/>
    <p:sldId id="302" r:id="rId6"/>
    <p:sldId id="279" r:id="rId7"/>
    <p:sldId id="303" r:id="rId8"/>
    <p:sldId id="283" r:id="rId9"/>
    <p:sldId id="304" r:id="rId10"/>
    <p:sldId id="284" r:id="rId11"/>
    <p:sldId id="286" r:id="rId12"/>
    <p:sldId id="305" r:id="rId13"/>
    <p:sldId id="287" r:id="rId14"/>
    <p:sldId id="290" r:id="rId15"/>
    <p:sldId id="297" r:id="rId16"/>
    <p:sldId id="298" r:id="rId17"/>
    <p:sldId id="299" r:id="rId18"/>
    <p:sldId id="300" r:id="rId19"/>
    <p:sldId id="306" r:id="rId20"/>
    <p:sldId id="307" r:id="rId21"/>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52" autoAdjust="0"/>
    <p:restoredTop sz="94660"/>
  </p:normalViewPr>
  <p:slideViewPr>
    <p:cSldViewPr>
      <p:cViewPr varScale="1">
        <p:scale>
          <a:sx n="75" d="100"/>
          <a:sy n="75" d="100"/>
        </p:scale>
        <p:origin x="876"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7" name="Freeform 18"/>
            <p:cNvSpPr>
              <a:spLocks/>
            </p:cNvSpPr>
            <p:nvPr/>
          </p:nvSpPr>
          <p:spPr bwMode="auto">
            <a:xfrm>
              <a:off x="35926" y="5135025"/>
              <a:ext cx="9108074" cy="838869"/>
            </a:xfrm>
            <a:custGeom>
              <a:avLst/>
              <a:gdLst>
                <a:gd name="T0" fmla="*/ 0 w 5760"/>
                <a:gd name="T1" fmla="*/ 0 h 528"/>
                <a:gd name="T2" fmla="*/ 2147483647 w 5760"/>
                <a:gd name="T3" fmla="*/ 0 h 528"/>
                <a:gd name="T4" fmla="*/ 2147483647 w 5760"/>
                <a:gd name="T5" fmla="*/ 2147483647 h 528"/>
                <a:gd name="T6" fmla="*/ 2147483647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w="9525" cap="flat" cmpd="sng" algn="ctr">
              <a:noFill/>
              <a:prstDash val="solid"/>
              <a:round/>
              <a:headEnd type="none" w="med" len="med"/>
              <a:tailEnd type="none" w="med" len="med"/>
            </a:ln>
          </p:spPr>
          <p:txBody>
            <a:bodyPr/>
            <a:lstStyle/>
            <a:p>
              <a:endParaRPr lang="en-GB"/>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fld id="{9675A7F3-264D-4497-87A0-FFD255A2702D}" type="datetimeFigureOut">
              <a:rPr lang="en-GB"/>
              <a:pPr>
                <a:defRPr/>
              </a:pPr>
              <a:t>14/09/2019</a:t>
            </a:fld>
            <a:endParaRPr lang="en-GB" dirty="0"/>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p>
        </p:txBody>
      </p:sp>
      <p:sp>
        <p:nvSpPr>
          <p:cNvPr id="13" name="Slide Number Placeholder 26"/>
          <p:cNvSpPr>
            <a:spLocks noGrp="1"/>
          </p:cNvSpPr>
          <p:nvPr>
            <p:ph type="sldNum" sz="quarter" idx="12"/>
          </p:nvPr>
        </p:nvSpPr>
        <p:spPr/>
        <p:txBody>
          <a:bodyPr/>
          <a:lstStyle>
            <a:lvl1pPr>
              <a:defRPr>
                <a:solidFill>
                  <a:srgbClr val="FFFFFF"/>
                </a:solidFill>
              </a:defRPr>
            </a:lvl1pPr>
            <a:extLst/>
          </a:lstStyle>
          <a:p>
            <a:pPr>
              <a:defRPr/>
            </a:pPr>
            <a:fld id="{A2821573-5401-4FBF-A13B-AE832FF5FBA3}" type="slidenum">
              <a:rPr lang="en-GB"/>
              <a:pPr>
                <a:defRPr/>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Date Placeholder 9"/>
          <p:cNvSpPr>
            <a:spLocks noGrp="1"/>
          </p:cNvSpPr>
          <p:nvPr>
            <p:ph type="dt" sz="half" idx="10"/>
          </p:nvPr>
        </p:nvSpPr>
        <p:spPr/>
        <p:txBody>
          <a:bodyPr/>
          <a:lstStyle>
            <a:lvl1pPr>
              <a:defRPr/>
            </a:lvl1pPr>
          </a:lstStyle>
          <a:p>
            <a:pPr>
              <a:defRPr/>
            </a:pPr>
            <a:fld id="{3F03CCB6-291D-448C-9869-A0A246AFE05F}" type="datetimeFigureOut">
              <a:rPr lang="en-GB"/>
              <a:pPr>
                <a:defRPr/>
              </a:pPr>
              <a:t>14/09/2019</a:t>
            </a:fld>
            <a:endParaRPr lang="en-GB" dirty="0"/>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E0E8B14C-E07C-4CB7-92F8-BF4D348E0682}" type="slidenum">
              <a:rPr lang="en-GB"/>
              <a:pPr>
                <a:defRPr/>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dirty="0"/>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dirty="0"/>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p:cNvSpPr>
            <a:spLocks noGrp="1"/>
          </p:cNvSpPr>
          <p:nvPr>
            <p:ph type="dt" sz="half" idx="10"/>
          </p:nvPr>
        </p:nvSpPr>
        <p:spPr/>
        <p:txBody>
          <a:bodyPr/>
          <a:lstStyle>
            <a:lvl1pPr>
              <a:defRPr/>
            </a:lvl1pPr>
            <a:extLst/>
          </a:lstStyle>
          <a:p>
            <a:pPr>
              <a:defRPr/>
            </a:pPr>
            <a:fld id="{B9E0B9DE-DE95-4651-9C99-AE3A65BF5D06}" type="datetimeFigureOut">
              <a:rPr lang="en-GB"/>
              <a:pPr>
                <a:defRPr/>
              </a:pPr>
              <a:t>14/09/2019</a:t>
            </a:fld>
            <a:endParaRPr lang="en-GB" dirty="0"/>
          </a:p>
        </p:txBody>
      </p:sp>
      <p:sp>
        <p:nvSpPr>
          <p:cNvPr id="7" name="Footer Placeholder 4"/>
          <p:cNvSpPr>
            <a:spLocks noGrp="1"/>
          </p:cNvSpPr>
          <p:nvPr>
            <p:ph type="ftr" sz="quarter" idx="11"/>
          </p:nvPr>
        </p:nvSpPr>
        <p:spPr/>
        <p:txBody>
          <a:bodyPr/>
          <a:lstStyle>
            <a:lvl1pPr>
              <a:defRPr/>
            </a:lvl1pPr>
            <a:extLst/>
          </a:lstStyle>
          <a:p>
            <a:pPr>
              <a:defRPr/>
            </a:pPr>
            <a:endParaRPr lang="en-GB"/>
          </a:p>
        </p:txBody>
      </p:sp>
      <p:sp>
        <p:nvSpPr>
          <p:cNvPr id="8" name="Slide Number Placeholder 5"/>
          <p:cNvSpPr>
            <a:spLocks noGrp="1"/>
          </p:cNvSpPr>
          <p:nvPr>
            <p:ph type="sldNum" sz="quarter" idx="12"/>
          </p:nvPr>
        </p:nvSpPr>
        <p:spPr/>
        <p:txBody>
          <a:bodyPr/>
          <a:lstStyle>
            <a:lvl1pPr>
              <a:defRPr/>
            </a:lvl1pPr>
            <a:extLst/>
          </a:lstStyle>
          <a:p>
            <a:pPr>
              <a:defRPr/>
            </a:pPr>
            <a:fld id="{73C9F22F-39AD-48CD-9A7F-550F9B2521C9}" type="slidenum">
              <a:rPr lang="en-GB"/>
              <a:pPr>
                <a:defRPr/>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p:cNvSpPr>
            <a:spLocks noGrp="1"/>
          </p:cNvSpPr>
          <p:nvPr>
            <p:ph type="dt" sz="half" idx="10"/>
          </p:nvPr>
        </p:nvSpPr>
        <p:spPr/>
        <p:txBody>
          <a:bodyPr/>
          <a:lstStyle>
            <a:lvl1pPr>
              <a:defRPr/>
            </a:lvl1pPr>
            <a:extLst/>
          </a:lstStyle>
          <a:p>
            <a:pPr>
              <a:defRPr/>
            </a:pPr>
            <a:fld id="{FAEEBBA0-C3F7-426D-B5D2-DCDD018979FC}" type="datetimeFigureOut">
              <a:rPr lang="en-GB"/>
              <a:pPr>
                <a:defRPr/>
              </a:pPr>
              <a:t>14/09/2019</a:t>
            </a:fld>
            <a:endParaRPr lang="en-GB" dirty="0"/>
          </a:p>
        </p:txBody>
      </p:sp>
      <p:sp>
        <p:nvSpPr>
          <p:cNvPr id="6" name="Footer Placeholder 5"/>
          <p:cNvSpPr>
            <a:spLocks noGrp="1"/>
          </p:cNvSpPr>
          <p:nvPr>
            <p:ph type="ftr" sz="quarter" idx="11"/>
          </p:nvPr>
        </p:nvSpPr>
        <p:spPr/>
        <p:txBody>
          <a:bodyPr/>
          <a:lstStyle>
            <a:lvl1pPr>
              <a:defRPr/>
            </a:lvl1pPr>
            <a:extLst/>
          </a:lstStyle>
          <a:p>
            <a:pPr>
              <a:defRPr/>
            </a:pPr>
            <a:endParaRPr lang="en-GB"/>
          </a:p>
        </p:txBody>
      </p:sp>
      <p:sp>
        <p:nvSpPr>
          <p:cNvPr id="7" name="Slide Number Placeholder 6"/>
          <p:cNvSpPr>
            <a:spLocks noGrp="1"/>
          </p:cNvSpPr>
          <p:nvPr>
            <p:ph type="sldNum" sz="quarter" idx="12"/>
          </p:nvPr>
        </p:nvSpPr>
        <p:spPr/>
        <p:txBody>
          <a:bodyPr/>
          <a:lstStyle>
            <a:lvl1pPr>
              <a:defRPr/>
            </a:lvl1pPr>
            <a:extLst/>
          </a:lstStyle>
          <a:p>
            <a:pPr>
              <a:defRPr/>
            </a:pPr>
            <a:fld id="{F28CC3B3-4EE3-4168-B061-A22D163DECD6}" type="slidenum">
              <a:rPr lang="en-GB"/>
              <a:pPr>
                <a:defRPr/>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extLst/>
          </a:lstStyle>
          <a:p>
            <a:pPr>
              <a:defRPr/>
            </a:pPr>
            <a:fld id="{9D76CFD9-3CF6-4490-B953-54DAA9B13366}" type="datetimeFigureOut">
              <a:rPr lang="en-GB"/>
              <a:pPr>
                <a:defRPr/>
              </a:pPr>
              <a:t>14/09/2019</a:t>
            </a:fld>
            <a:endParaRPr lang="en-GB" dirty="0"/>
          </a:p>
        </p:txBody>
      </p:sp>
      <p:sp>
        <p:nvSpPr>
          <p:cNvPr id="8" name="Footer Placeholder 7"/>
          <p:cNvSpPr>
            <a:spLocks noGrp="1"/>
          </p:cNvSpPr>
          <p:nvPr>
            <p:ph type="ftr" sz="quarter" idx="11"/>
          </p:nvPr>
        </p:nvSpPr>
        <p:spPr/>
        <p:txBody>
          <a:bodyPr/>
          <a:lstStyle>
            <a:lvl1pPr>
              <a:defRPr/>
            </a:lvl1pPr>
            <a:extLst/>
          </a:lstStyle>
          <a:p>
            <a:pPr>
              <a:defRPr/>
            </a:pPr>
            <a:endParaRPr lang="en-GB"/>
          </a:p>
        </p:txBody>
      </p:sp>
      <p:sp>
        <p:nvSpPr>
          <p:cNvPr id="9" name="Slide Number Placeholder 8"/>
          <p:cNvSpPr>
            <a:spLocks noGrp="1"/>
          </p:cNvSpPr>
          <p:nvPr>
            <p:ph type="sldNum" sz="quarter" idx="12"/>
          </p:nvPr>
        </p:nvSpPr>
        <p:spPr/>
        <p:txBody>
          <a:bodyPr/>
          <a:lstStyle>
            <a:lvl1pPr>
              <a:defRPr/>
            </a:lvl1pPr>
            <a:extLst/>
          </a:lstStyle>
          <a:p>
            <a:pPr>
              <a:defRPr/>
            </a:pPr>
            <a:fld id="{9D8CA341-4AD3-483C-BE4B-F1551517E34A}" type="slidenum">
              <a:rPr lang="en-GB"/>
              <a:pPr>
                <a:defRPr/>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p:cNvSpPr>
            <a:spLocks noGrp="1"/>
          </p:cNvSpPr>
          <p:nvPr>
            <p:ph type="dt" sz="half" idx="10"/>
          </p:nvPr>
        </p:nvSpPr>
        <p:spPr/>
        <p:txBody>
          <a:bodyPr/>
          <a:lstStyle>
            <a:lvl1pPr>
              <a:defRPr/>
            </a:lvl1pPr>
            <a:extLst/>
          </a:lstStyle>
          <a:p>
            <a:pPr>
              <a:defRPr/>
            </a:pPr>
            <a:fld id="{AFE23665-A446-4C55-85DE-B373F9E5818E}" type="datetimeFigureOut">
              <a:rPr lang="en-GB"/>
              <a:pPr>
                <a:defRPr/>
              </a:pPr>
              <a:t>14/09/2019</a:t>
            </a:fld>
            <a:endParaRPr lang="en-GB" dirty="0"/>
          </a:p>
        </p:txBody>
      </p:sp>
      <p:sp>
        <p:nvSpPr>
          <p:cNvPr id="4" name="Footer Placeholder 3"/>
          <p:cNvSpPr>
            <a:spLocks noGrp="1"/>
          </p:cNvSpPr>
          <p:nvPr>
            <p:ph type="ftr" sz="quarter" idx="11"/>
          </p:nvPr>
        </p:nvSpPr>
        <p:spPr/>
        <p:txBody>
          <a:bodyPr/>
          <a:lstStyle>
            <a:lvl1pPr>
              <a:defRPr/>
            </a:lvl1pPr>
            <a:extLst/>
          </a:lstStyle>
          <a:p>
            <a:pPr>
              <a:defRPr/>
            </a:pPr>
            <a:endParaRPr lang="en-GB"/>
          </a:p>
        </p:txBody>
      </p:sp>
      <p:sp>
        <p:nvSpPr>
          <p:cNvPr id="5" name="Slide Number Placeholder 4"/>
          <p:cNvSpPr>
            <a:spLocks noGrp="1"/>
          </p:cNvSpPr>
          <p:nvPr>
            <p:ph type="sldNum" sz="quarter" idx="12"/>
          </p:nvPr>
        </p:nvSpPr>
        <p:spPr/>
        <p:txBody>
          <a:bodyPr/>
          <a:lstStyle>
            <a:lvl1pPr>
              <a:defRPr/>
            </a:lvl1pPr>
            <a:extLst/>
          </a:lstStyle>
          <a:p>
            <a:pPr>
              <a:defRPr/>
            </a:pPr>
            <a:fld id="{DB84E707-0733-4DD1-8E67-C839FA3B8E82}" type="slidenum">
              <a:rPr lang="en-GB"/>
              <a:pPr>
                <a:defRPr/>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32883A42-8FC3-41C2-9407-AFAB4E539F99}" type="datetimeFigureOut">
              <a:rPr lang="en-GB"/>
              <a:pPr>
                <a:defRPr/>
              </a:pPr>
              <a:t>14/09/2019</a:t>
            </a:fld>
            <a:endParaRPr lang="en-GB" dirty="0"/>
          </a:p>
        </p:txBody>
      </p:sp>
      <p:sp>
        <p:nvSpPr>
          <p:cNvPr id="3" name="Footer Placeholder 21"/>
          <p:cNvSpPr>
            <a:spLocks noGrp="1"/>
          </p:cNvSpPr>
          <p:nvPr>
            <p:ph type="ftr" sz="quarter" idx="11"/>
          </p:nvPr>
        </p:nvSpPr>
        <p:spPr/>
        <p:txBody>
          <a:bodyPr/>
          <a:lstStyle>
            <a:lvl1pPr>
              <a:defRPr/>
            </a:lvl1pPr>
          </a:lstStyle>
          <a:p>
            <a:pPr>
              <a:defRPr/>
            </a:pPr>
            <a:endParaRPr lang="en-GB"/>
          </a:p>
        </p:txBody>
      </p:sp>
      <p:sp>
        <p:nvSpPr>
          <p:cNvPr id="4" name="Slide Number Placeholder 17"/>
          <p:cNvSpPr>
            <a:spLocks noGrp="1"/>
          </p:cNvSpPr>
          <p:nvPr>
            <p:ph type="sldNum" sz="quarter" idx="12"/>
          </p:nvPr>
        </p:nvSpPr>
        <p:spPr/>
        <p:txBody>
          <a:bodyPr/>
          <a:lstStyle>
            <a:lvl1pPr>
              <a:defRPr/>
            </a:lvl1pPr>
          </a:lstStyle>
          <a:p>
            <a:pPr>
              <a:defRPr/>
            </a:pPr>
            <a:fld id="{BC6A4569-42BA-48DF-87DF-4E889E726A80}"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extLst/>
          </a:lstStyle>
          <a:p>
            <a:pPr>
              <a:defRPr/>
            </a:pPr>
            <a:fld id="{B39970ED-396F-4C3F-8E81-D00830F70C37}" type="datetimeFigureOut">
              <a:rPr lang="en-GB"/>
              <a:pPr>
                <a:defRPr/>
              </a:pPr>
              <a:t>14/09/2019</a:t>
            </a:fld>
            <a:endParaRPr lang="en-GB" dirty="0"/>
          </a:p>
        </p:txBody>
      </p:sp>
      <p:sp>
        <p:nvSpPr>
          <p:cNvPr id="6" name="Footer Placeholder 5"/>
          <p:cNvSpPr>
            <a:spLocks noGrp="1"/>
          </p:cNvSpPr>
          <p:nvPr>
            <p:ph type="ftr" sz="quarter" idx="11"/>
          </p:nvPr>
        </p:nvSpPr>
        <p:spPr/>
        <p:txBody>
          <a:bodyPr/>
          <a:lstStyle>
            <a:lvl1pPr>
              <a:defRPr/>
            </a:lvl1pPr>
            <a:extLst/>
          </a:lstStyle>
          <a:p>
            <a:pPr>
              <a:defRPr/>
            </a:pPr>
            <a:endParaRPr lang="en-GB"/>
          </a:p>
        </p:txBody>
      </p:sp>
      <p:sp>
        <p:nvSpPr>
          <p:cNvPr id="7" name="Slide Number Placeholder 6"/>
          <p:cNvSpPr>
            <a:spLocks noGrp="1"/>
          </p:cNvSpPr>
          <p:nvPr>
            <p:ph type="sldNum" sz="quarter" idx="12"/>
          </p:nvPr>
        </p:nvSpPr>
        <p:spPr/>
        <p:txBody>
          <a:bodyPr/>
          <a:lstStyle>
            <a:lvl1pPr>
              <a:defRPr/>
            </a:lvl1pPr>
            <a:extLst/>
          </a:lstStyle>
          <a:p>
            <a:pPr>
              <a:defRPr/>
            </a:pPr>
            <a:fld id="{DD070F76-0A64-48F4-AF61-AE7BF3855969}" type="slidenum">
              <a:rPr lang="en-GB"/>
              <a:pPr>
                <a:defRPr/>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6" name="Freeform 15"/>
          <p:cNvSpPr>
            <a:spLocks/>
          </p:cNvSpPr>
          <p:nvPr/>
        </p:nvSpPr>
        <p:spPr bwMode="auto">
          <a:xfrm>
            <a:off x="485775" y="5938838"/>
            <a:ext cx="3690938" cy="933450"/>
          </a:xfrm>
          <a:custGeom>
            <a:avLst/>
            <a:gdLst>
              <a:gd name="T0" fmla="*/ 0 w 5591"/>
              <a:gd name="T1" fmla="*/ 0 h 588"/>
              <a:gd name="T2" fmla="*/ 2147483647 w 5591"/>
              <a:gd name="T3" fmla="*/ 0 h 588"/>
              <a:gd name="T4" fmla="*/ 2147483647 w 5591"/>
              <a:gd name="T5" fmla="*/ 2147483647 h 588"/>
              <a:gd name="T6" fmla="*/ 2147483647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w="9525" cap="flat" cmpd="sng" algn="ctr">
            <a:noFill/>
            <a:prstDash val="solid"/>
            <a:round/>
            <a:headEnd type="none" w="med" len="med"/>
            <a:tailEnd type="none" w="med" len="med"/>
          </a:ln>
        </p:spPr>
        <p:txBody>
          <a:bodyPr/>
          <a:lstStyle/>
          <a:p>
            <a:endParaRPr lang="en-GB"/>
          </a:p>
        </p:txBody>
      </p:sp>
      <p:sp>
        <p:nvSpPr>
          <p:cNvPr id="7" name="Right Triangle 6"/>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dirty="0"/>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dirty="0"/>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dirty="0"/>
              <a:t>Click icon to add picture</a:t>
            </a:r>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fld id="{848AB10F-87B2-4368-8F20-EE6619EC865D}" type="datetimeFigureOut">
              <a:rPr lang="en-GB"/>
              <a:pPr>
                <a:defRPr/>
              </a:pPr>
              <a:t>14/09/2019</a:t>
            </a:fld>
            <a:endParaRPr lang="en-GB" dirty="0"/>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p:cNvSpPr>
            <a:spLocks noGrp="1"/>
          </p:cNvSpPr>
          <p:nvPr>
            <p:ph type="sldNum" sz="quarter" idx="12"/>
          </p:nvPr>
        </p:nvSpPr>
        <p:spPr/>
        <p:txBody>
          <a:bodyPr/>
          <a:lstStyle>
            <a:lvl1pPr>
              <a:defRPr>
                <a:solidFill>
                  <a:schemeClr val="tx1"/>
                </a:solidFill>
              </a:defRPr>
            </a:lvl1pPr>
            <a:extLst/>
          </a:lstStyle>
          <a:p>
            <a:pPr>
              <a:defRPr/>
            </a:pPr>
            <a:fld id="{ECCCD9FD-6CE7-4BB7-BD94-131DEDD3D1C3}" type="slidenum">
              <a:rPr lang="en-GB"/>
              <a:pPr>
                <a:defRPr/>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E5438619-5830-4E96-8E37-B7E522BD2581}" type="datetimeFigureOut">
              <a:rPr lang="en-GB"/>
              <a:pPr>
                <a:defRPr/>
              </a:pPr>
              <a:t>14/09/2019</a:t>
            </a:fld>
            <a:endParaRPr lang="en-GB" dirty="0"/>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69B1E4E1-5AD0-408C-A422-2305D93B86C2}"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2ACD4DE7-E75E-4817-83B9-AECC801C9A71}" type="datetimeFigureOut">
              <a:rPr lang="en-GB"/>
              <a:pPr>
                <a:defRPr/>
              </a:pPr>
              <a:t>14/09/2019</a:t>
            </a:fld>
            <a:endParaRPr lang="en-GB" dirty="0"/>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8D8FAD13-FC76-4C98-98B7-EC0172BAD683}"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dirty="0">
              <a:latin typeface="+mn-lt"/>
            </a:endParaRPr>
          </a:p>
        </p:txBody>
      </p:sp>
      <p:sp>
        <p:nvSpPr>
          <p:cNvPr id="1027" name="Freeform 11"/>
          <p:cNvSpPr>
            <a:spLocks/>
          </p:cNvSpPr>
          <p:nvPr/>
        </p:nvSpPr>
        <p:spPr bwMode="auto">
          <a:xfrm>
            <a:off x="485775" y="5938838"/>
            <a:ext cx="3690938" cy="933450"/>
          </a:xfrm>
          <a:custGeom>
            <a:avLst/>
            <a:gdLst>
              <a:gd name="T0" fmla="*/ 0 w 5591"/>
              <a:gd name="T1" fmla="*/ 0 h 588"/>
              <a:gd name="T2" fmla="*/ 2147483647 w 5591"/>
              <a:gd name="T3" fmla="*/ 0 h 588"/>
              <a:gd name="T4" fmla="*/ 2147483647 w 5591"/>
              <a:gd name="T5" fmla="*/ 2147483647 h 588"/>
              <a:gd name="T6" fmla="*/ 2147483647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w="9525" cap="flat" cmpd="sng" algn="ctr">
            <a:noFill/>
            <a:prstDash val="solid"/>
            <a:round/>
            <a:headEnd type="none" w="med" len="med"/>
            <a:tailEnd type="none" w="med" len="med"/>
          </a:ln>
        </p:spPr>
        <p:txBody>
          <a:bodyPr/>
          <a:lstStyle/>
          <a:p>
            <a:endParaRPr lang="en-GB"/>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fontAlgn="auto" latinLnBrk="0" hangingPunct="1">
              <a:spcBef>
                <a:spcPts val="0"/>
              </a:spcBef>
              <a:spcAft>
                <a:spcPts val="0"/>
              </a:spcAft>
              <a:defRPr kumimoji="0" sz="1000">
                <a:solidFill>
                  <a:schemeClr val="tx1"/>
                </a:solidFill>
                <a:latin typeface="+mn-lt"/>
              </a:defRPr>
            </a:lvl1pPr>
            <a:extLst/>
          </a:lstStyle>
          <a:p>
            <a:pPr>
              <a:defRPr/>
            </a:pPr>
            <a:fld id="{465A8B8E-1449-48A9-9016-7E881CB08793}" type="datetimeFigureOut">
              <a:rPr lang="en-GB"/>
              <a:pPr>
                <a:defRPr/>
              </a:pPr>
              <a:t>14/09/2019</a:t>
            </a:fld>
            <a:endParaRPr lang="en-GB" dirty="0"/>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fontAlgn="auto" latinLnBrk="0" hangingPunct="1">
              <a:spcBef>
                <a:spcPts val="0"/>
              </a:spcBef>
              <a:spcAft>
                <a:spcPts val="0"/>
              </a:spcAft>
              <a:defRPr kumimoji="0" sz="1000">
                <a:solidFill>
                  <a:schemeClr val="tx1"/>
                </a:solidFill>
                <a:latin typeface="+mn-lt"/>
              </a:defRPr>
            </a:lvl1pPr>
            <a:extLst/>
          </a:lstStyle>
          <a:p>
            <a:pPr>
              <a:defRPr/>
            </a:pPr>
            <a:endParaRPr lang="en-GB"/>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anchor="b"/>
          <a:lstStyle>
            <a:lvl1pPr algn="r" eaLnBrk="1" fontAlgn="auto" latinLnBrk="0" hangingPunct="1">
              <a:spcBef>
                <a:spcPts val="0"/>
              </a:spcBef>
              <a:spcAft>
                <a:spcPts val="0"/>
              </a:spcAft>
              <a:defRPr kumimoji="0" sz="1000" b="0">
                <a:solidFill>
                  <a:schemeClr val="tx1"/>
                </a:solidFill>
                <a:latin typeface="+mn-lt"/>
              </a:defRPr>
            </a:lvl1pPr>
            <a:extLst/>
          </a:lstStyle>
          <a:p>
            <a:pPr>
              <a:defRPr/>
            </a:pPr>
            <a:fld id="{12FE69A0-EB9C-4690-87FF-F7E6C1CCA8B8}"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827" r:id="rId1"/>
    <p:sldLayoutId id="2147483823" r:id="rId2"/>
    <p:sldLayoutId id="2147483828" r:id="rId3"/>
    <p:sldLayoutId id="2147483829" r:id="rId4"/>
    <p:sldLayoutId id="2147483830" r:id="rId5"/>
    <p:sldLayoutId id="2147483831" r:id="rId6"/>
    <p:sldLayoutId id="2147483824" r:id="rId7"/>
    <p:sldLayoutId id="2147483832" r:id="rId8"/>
    <p:sldLayoutId id="2147483833" r:id="rId9"/>
    <p:sldLayoutId id="2147483825" r:id="rId10"/>
    <p:sldLayoutId id="2147483826" r:id="rId11"/>
  </p:sldLayoutIdLst>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eaLnBrk="1" fontAlgn="auto" hangingPunct="1">
              <a:spcAft>
                <a:spcPts val="0"/>
              </a:spcAft>
              <a:defRPr/>
            </a:pPr>
            <a:r>
              <a:rPr lang="en-GB" dirty="0">
                <a:latin typeface="Times New Roman" panose="02020603050405020304" pitchFamily="18" charset="0"/>
                <a:cs typeface="Times New Roman" panose="02020603050405020304" pitchFamily="18" charset="0"/>
              </a:rPr>
              <a:t>UNCRC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1"/>
          <p:cNvSpPr>
            <a:spLocks noGrp="1"/>
          </p:cNvSpPr>
          <p:nvPr>
            <p:ph idx="1"/>
          </p:nvPr>
        </p:nvSpPr>
        <p:spPr/>
        <p:txBody>
          <a:bodyPr/>
          <a:lstStyle/>
          <a:p>
            <a:r>
              <a:rPr lang="en-GB" altLang="en-US" sz="2400" dirty="0">
                <a:latin typeface="Times New Roman" panose="02020603050405020304" pitchFamily="18" charset="0"/>
                <a:cs typeface="Times New Roman" panose="02020603050405020304" pitchFamily="18" charset="0"/>
              </a:rPr>
              <a:t>A </a:t>
            </a:r>
            <a:r>
              <a:rPr lang="en-GB" altLang="en-US" sz="2400" b="1" i="1" dirty="0">
                <a:latin typeface="Times New Roman" panose="02020603050405020304" pitchFamily="18" charset="0"/>
                <a:cs typeface="Times New Roman" panose="02020603050405020304" pitchFamily="18" charset="0"/>
              </a:rPr>
              <a:t>Right</a:t>
            </a:r>
            <a:r>
              <a:rPr lang="en-GB" altLang="en-US" sz="2400" i="1" dirty="0">
                <a:latin typeface="Times New Roman" panose="02020603050405020304" pitchFamily="18" charset="0"/>
                <a:cs typeface="Times New Roman" panose="02020603050405020304" pitchFamily="18" charset="0"/>
              </a:rPr>
              <a:t> </a:t>
            </a:r>
            <a:r>
              <a:rPr lang="en-GB" altLang="en-US" sz="2400" dirty="0">
                <a:latin typeface="Times New Roman" panose="02020603050405020304" pitchFamily="18" charset="0"/>
                <a:cs typeface="Times New Roman" panose="02020603050405020304" pitchFamily="18" charset="0"/>
              </a:rPr>
              <a:t>is a power or liberty to which you are entitled. Rights serve as rules </a:t>
            </a:r>
          </a:p>
          <a:p>
            <a:r>
              <a:rPr lang="en-GB" altLang="en-US" sz="2400" dirty="0">
                <a:latin typeface="Times New Roman" panose="02020603050405020304" pitchFamily="18" charset="0"/>
                <a:cs typeface="Times New Roman" panose="02020603050405020304" pitchFamily="18" charset="0"/>
              </a:rPr>
              <a:t>Rights are something everyone has as a result of being born</a:t>
            </a:r>
          </a:p>
          <a:p>
            <a:r>
              <a:rPr lang="en-GB" altLang="en-US" sz="2400" dirty="0">
                <a:latin typeface="Times New Roman" panose="02020603050405020304" pitchFamily="18" charset="0"/>
                <a:cs typeface="Times New Roman" panose="02020603050405020304" pitchFamily="18" charset="0"/>
              </a:rPr>
              <a:t>No one has the power to give them to you or take them away from you</a:t>
            </a:r>
          </a:p>
          <a:p>
            <a:r>
              <a:rPr lang="en-GB" altLang="en-US" sz="2400" b="1" dirty="0">
                <a:latin typeface="Times New Roman" panose="02020603050405020304" pitchFamily="18" charset="0"/>
                <a:cs typeface="Times New Roman" panose="02020603050405020304" pitchFamily="18" charset="0"/>
              </a:rPr>
              <a:t>Rights</a:t>
            </a:r>
            <a:r>
              <a:rPr lang="en-GB" altLang="en-US" sz="2400" dirty="0">
                <a:latin typeface="Times New Roman" panose="02020603050405020304" pitchFamily="18" charset="0"/>
                <a:cs typeface="Times New Roman" panose="02020603050405020304" pitchFamily="18" charset="0"/>
              </a:rPr>
              <a:t> are what you are entitled to, </a:t>
            </a:r>
            <a:r>
              <a:rPr lang="en-GB" altLang="en-US" sz="2400" b="1" dirty="0">
                <a:latin typeface="Times New Roman" panose="02020603050405020304" pitchFamily="18" charset="0"/>
                <a:cs typeface="Times New Roman" panose="02020603050405020304" pitchFamily="18" charset="0"/>
              </a:rPr>
              <a:t>Needs</a:t>
            </a:r>
            <a:r>
              <a:rPr lang="en-GB" altLang="en-US" sz="2400" dirty="0">
                <a:latin typeface="Times New Roman" panose="02020603050405020304" pitchFamily="18" charset="0"/>
                <a:cs typeface="Times New Roman" panose="02020603050405020304" pitchFamily="18" charset="0"/>
              </a:rPr>
              <a:t> are what you require. Rights are associated with </a:t>
            </a:r>
            <a:r>
              <a:rPr lang="en-GB" altLang="en-US" sz="2400" b="1" dirty="0">
                <a:latin typeface="Times New Roman" panose="02020603050405020304" pitchFamily="18" charset="0"/>
                <a:cs typeface="Times New Roman" panose="02020603050405020304" pitchFamily="18" charset="0"/>
              </a:rPr>
              <a:t>being</a:t>
            </a:r>
            <a:r>
              <a:rPr lang="en-GB" altLang="en-US" sz="2400" dirty="0">
                <a:latin typeface="Times New Roman" panose="02020603050405020304" pitchFamily="18" charset="0"/>
                <a:cs typeface="Times New Roman" panose="02020603050405020304" pitchFamily="18" charset="0"/>
              </a:rPr>
              <a:t>, whereas needs are associated with </a:t>
            </a:r>
            <a:r>
              <a:rPr lang="en-GB" altLang="en-US" sz="2400" b="1" dirty="0">
                <a:latin typeface="Times New Roman" panose="02020603050405020304" pitchFamily="18" charset="0"/>
                <a:cs typeface="Times New Roman" panose="02020603050405020304" pitchFamily="18" charset="0"/>
              </a:rPr>
              <a:t>having.</a:t>
            </a:r>
          </a:p>
          <a:p>
            <a:endParaRPr lang="en-GB" altLang="en-US" sz="2400" b="1" dirty="0">
              <a:latin typeface="Times New Roman" panose="02020603050405020304" pitchFamily="18" charset="0"/>
              <a:cs typeface="Times New Roman" panose="02020603050405020304" pitchFamily="18" charset="0"/>
            </a:endParaRPr>
          </a:p>
          <a:p>
            <a:r>
              <a:rPr lang="en-GB" altLang="en-US" sz="1200" dirty="0">
                <a:latin typeface="Times New Roman" panose="02020603050405020304" pitchFamily="18" charset="0"/>
                <a:cs typeface="Times New Roman" panose="02020603050405020304" pitchFamily="18" charset="0"/>
              </a:rPr>
              <a:t>(www.pupilvoicewales.org.uk)</a:t>
            </a:r>
          </a:p>
          <a:p>
            <a:endParaRPr lang="en-GB" altLang="en-US" sz="2400" b="1" dirty="0"/>
          </a:p>
        </p:txBody>
      </p:sp>
      <p:sp>
        <p:nvSpPr>
          <p:cNvPr id="3" name="Title 2"/>
          <p:cNvSpPr>
            <a:spLocks noGrp="1"/>
          </p:cNvSpPr>
          <p:nvPr>
            <p:ph type="title"/>
          </p:nvPr>
        </p:nvSpPr>
        <p:spPr/>
        <p:txBody>
          <a:bodyPr/>
          <a:lstStyle/>
          <a:p>
            <a:pPr>
              <a:defRPr/>
            </a:pPr>
            <a:r>
              <a:rPr lang="en-GB" dirty="0">
                <a:latin typeface="Times New Roman" panose="02020603050405020304" pitchFamily="18" charset="0"/>
                <a:cs typeface="Times New Roman" panose="02020603050405020304" pitchFamily="18" charset="0"/>
              </a:rPr>
              <a:t>What is a Right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What RIGHTS do you have?</a:t>
            </a:r>
          </a:p>
          <a:p>
            <a:r>
              <a:rPr lang="en-GB" dirty="0">
                <a:latin typeface="Times New Roman" panose="02020603050405020304" pitchFamily="18" charset="0"/>
                <a:cs typeface="Times New Roman" panose="02020603050405020304" pitchFamily="18" charset="0"/>
              </a:rPr>
              <a:t>What NEEDS do you have?</a:t>
            </a:r>
          </a:p>
          <a:p>
            <a:pPr marL="109537" indent="0">
              <a:buNone/>
            </a:pPr>
            <a:endParaRPr lang="en-GB" dirty="0"/>
          </a:p>
        </p:txBody>
      </p:sp>
      <p:sp>
        <p:nvSpPr>
          <p:cNvPr id="3" name="Title 2"/>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Question</a:t>
            </a:r>
          </a:p>
        </p:txBody>
      </p:sp>
    </p:spTree>
    <p:extLst>
      <p:ext uri="{BB962C8B-B14F-4D97-AF65-F5344CB8AC3E}">
        <p14:creationId xmlns:p14="http://schemas.microsoft.com/office/powerpoint/2010/main" val="2149686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1"/>
          <p:cNvSpPr>
            <a:spLocks noGrp="1"/>
          </p:cNvSpPr>
          <p:nvPr>
            <p:ph idx="1"/>
          </p:nvPr>
        </p:nvSpPr>
        <p:spPr/>
        <p:txBody>
          <a:bodyPr/>
          <a:lstStyle/>
          <a:p>
            <a:pPr marL="450850" indent="-342900"/>
            <a:r>
              <a:rPr lang="en-GB" altLang="en-US" sz="2400" dirty="0">
                <a:latin typeface="Times New Roman" panose="02020603050405020304" pitchFamily="18" charset="0"/>
                <a:cs typeface="Times New Roman" panose="02020603050405020304" pitchFamily="18" charset="0"/>
              </a:rPr>
              <a:t>Is a promise that the international community has made to children regarding their rights.</a:t>
            </a:r>
          </a:p>
          <a:p>
            <a:pPr marL="450850" indent="-342900"/>
            <a:r>
              <a:rPr lang="en-GB" altLang="en-US" sz="2400" dirty="0">
                <a:latin typeface="Times New Roman" panose="02020603050405020304" pitchFamily="18" charset="0"/>
                <a:cs typeface="Times New Roman" panose="02020603050405020304" pitchFamily="18" charset="0"/>
              </a:rPr>
              <a:t>UNCRC is an international agreement that protects the human rights of children under the age of 18 years.</a:t>
            </a:r>
          </a:p>
          <a:p>
            <a:pPr marL="450850" indent="-342900"/>
            <a:r>
              <a:rPr lang="en-GB" altLang="en-US" sz="2400" dirty="0">
                <a:latin typeface="Times New Roman" panose="02020603050405020304" pitchFamily="18" charset="0"/>
                <a:cs typeface="Times New Roman" panose="02020603050405020304" pitchFamily="18" charset="0"/>
              </a:rPr>
              <a:t>UNCRC was adopted by the United Nations General Assembly in Nov 1989</a:t>
            </a:r>
          </a:p>
          <a:p>
            <a:pPr marL="450850" indent="-342900"/>
            <a:r>
              <a:rPr lang="en-GB" altLang="en-US" sz="2400" dirty="0">
                <a:latin typeface="Times New Roman" panose="02020603050405020304" pitchFamily="18" charset="0"/>
                <a:cs typeface="Times New Roman" panose="02020603050405020304" pitchFamily="18" charset="0"/>
              </a:rPr>
              <a:t>The convention has since been ratified ( process of adoption of a legal document) by 192 out of 194 countries, territories and states</a:t>
            </a:r>
          </a:p>
          <a:p>
            <a:pPr marL="450850" indent="-342900"/>
            <a:r>
              <a:rPr lang="en-GB" altLang="en-US" sz="2400" dirty="0">
                <a:latin typeface="Times New Roman" panose="02020603050405020304" pitchFamily="18" charset="0"/>
                <a:cs typeface="Times New Roman" panose="02020603050405020304" pitchFamily="18" charset="0"/>
              </a:rPr>
              <a:t>The UK ratified the UNCRC in 1991</a:t>
            </a:r>
          </a:p>
        </p:txBody>
      </p:sp>
      <p:sp>
        <p:nvSpPr>
          <p:cNvPr id="4" name="Title 3"/>
          <p:cNvSpPr>
            <a:spLocks noGrp="1"/>
          </p:cNvSpPr>
          <p:nvPr>
            <p:ph type="title"/>
          </p:nvPr>
        </p:nvSpPr>
        <p:spPr/>
        <p:txBody>
          <a:bodyPr/>
          <a:lstStyle/>
          <a:p>
            <a:pPr>
              <a:defRPr/>
            </a:pPr>
            <a:r>
              <a:rPr lang="en-GB" dirty="0">
                <a:latin typeface="Times New Roman" panose="02020603050405020304" pitchFamily="18" charset="0"/>
                <a:cs typeface="Times New Roman" panose="02020603050405020304" pitchFamily="18" charset="0"/>
              </a:rPr>
              <a:t>UNCRC</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When did the CRC become law in Wales?</a:t>
            </a:r>
          </a:p>
        </p:txBody>
      </p:sp>
      <p:sp>
        <p:nvSpPr>
          <p:cNvPr id="3" name="Title 2"/>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Question</a:t>
            </a:r>
          </a:p>
        </p:txBody>
      </p:sp>
    </p:spTree>
    <p:extLst>
      <p:ext uri="{BB962C8B-B14F-4D97-AF65-F5344CB8AC3E}">
        <p14:creationId xmlns:p14="http://schemas.microsoft.com/office/powerpoint/2010/main" val="3583690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1"/>
          <p:cNvSpPr>
            <a:spLocks noGrp="1"/>
          </p:cNvSpPr>
          <p:nvPr>
            <p:ph idx="1"/>
          </p:nvPr>
        </p:nvSpPr>
        <p:spPr>
          <a:xfrm>
            <a:off x="323850" y="1628775"/>
            <a:ext cx="8229600" cy="4381500"/>
          </a:xfrm>
        </p:spPr>
        <p:txBody>
          <a:bodyPr/>
          <a:lstStyle/>
          <a:p>
            <a:pPr marL="109537" indent="0">
              <a:buFont typeface="Wingdings 3" pitchFamily="18" charset="2"/>
              <a:buNone/>
              <a:defRPr/>
            </a:pPr>
            <a:endParaRPr lang="en-GB" altLang="en-US" sz="2400" dirty="0"/>
          </a:p>
          <a:p>
            <a:pPr>
              <a:defRPr/>
            </a:pPr>
            <a:r>
              <a:rPr lang="en-GB" altLang="en-US" sz="2400" dirty="0">
                <a:latin typeface="Times New Roman" panose="02020603050405020304" pitchFamily="18" charset="0"/>
                <a:cs typeface="Times New Roman" panose="02020603050405020304" pitchFamily="18" charset="0"/>
              </a:rPr>
              <a:t>Welsh Government formally adopted  the UNCRC Jan 2004</a:t>
            </a:r>
          </a:p>
          <a:p>
            <a:pPr marL="109537" indent="0">
              <a:buNone/>
              <a:defRPr/>
            </a:pPr>
            <a:endParaRPr lang="en-GB" altLang="en-US" sz="2400" dirty="0">
              <a:latin typeface="Times New Roman" panose="02020603050405020304" pitchFamily="18" charset="0"/>
              <a:cs typeface="Times New Roman" panose="02020603050405020304" pitchFamily="18" charset="0"/>
            </a:endParaRPr>
          </a:p>
          <a:p>
            <a:pPr>
              <a:defRPr/>
            </a:pPr>
            <a:r>
              <a:rPr lang="en-GB" altLang="en-US" sz="1200" dirty="0">
                <a:latin typeface="Times New Roman" panose="02020603050405020304" pitchFamily="18" charset="0"/>
                <a:cs typeface="Times New Roman" panose="02020603050405020304" pitchFamily="18" charset="0"/>
              </a:rPr>
              <a:t>(www.pupilvoicewales.org.uk)</a:t>
            </a:r>
          </a:p>
          <a:p>
            <a:pPr>
              <a:defRPr/>
            </a:pPr>
            <a:endParaRPr lang="en-GB" altLang="en-US" sz="1200" dirty="0"/>
          </a:p>
        </p:txBody>
      </p:sp>
      <p:sp>
        <p:nvSpPr>
          <p:cNvPr id="3" name="Title 2"/>
          <p:cNvSpPr>
            <a:spLocks noGrp="1"/>
          </p:cNvSpPr>
          <p:nvPr>
            <p:ph type="title"/>
          </p:nvPr>
        </p:nvSpPr>
        <p:spPr/>
        <p:txBody>
          <a:bodyPr/>
          <a:lstStyle/>
          <a:p>
            <a:pPr>
              <a:defRPr/>
            </a:pPr>
            <a:r>
              <a:rPr lang="en-GB" dirty="0">
                <a:latin typeface="Times New Roman" panose="02020603050405020304" pitchFamily="18" charset="0"/>
                <a:cs typeface="Times New Roman" panose="02020603050405020304" pitchFamily="18" charset="0"/>
              </a:rPr>
              <a:t>Wales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If the UNCRC brings together children’s human rights into one international convention…</a:t>
            </a:r>
          </a:p>
          <a:p>
            <a:r>
              <a:rPr lang="en-GB" dirty="0">
                <a:latin typeface="Times New Roman" panose="02020603050405020304" pitchFamily="18" charset="0"/>
                <a:cs typeface="Times New Roman" panose="02020603050405020304" pitchFamily="18" charset="0"/>
              </a:rPr>
              <a:t>Do children need more protection than adults? </a:t>
            </a:r>
          </a:p>
          <a:p>
            <a:pPr marL="109537" indent="0">
              <a:buNone/>
            </a:pPr>
            <a:endParaRPr lang="en-GB" dirty="0"/>
          </a:p>
        </p:txBody>
      </p:sp>
      <p:sp>
        <p:nvSpPr>
          <p:cNvPr id="3" name="Title 2"/>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Question</a:t>
            </a:r>
          </a:p>
        </p:txBody>
      </p:sp>
    </p:spTree>
    <p:extLst>
      <p:ext uri="{BB962C8B-B14F-4D97-AF65-F5344CB8AC3E}">
        <p14:creationId xmlns:p14="http://schemas.microsoft.com/office/powerpoint/2010/main" val="47256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defRPr/>
            </a:pPr>
            <a:r>
              <a:rPr lang="en-GB" dirty="0">
                <a:latin typeface="Times New Roman" panose="02020603050405020304" pitchFamily="18" charset="0"/>
                <a:cs typeface="Times New Roman" panose="02020603050405020304" pitchFamily="18" charset="0"/>
              </a:rPr>
              <a:t>Children and Young People need special rights because they are relatively more</a:t>
            </a:r>
          </a:p>
          <a:p>
            <a:pPr marL="109537" indent="0">
              <a:buFont typeface="Wingdings 3" pitchFamily="18" charset="2"/>
              <a:buNone/>
              <a:defRPr/>
            </a:pPr>
            <a:r>
              <a:rPr lang="en-GB" dirty="0">
                <a:latin typeface="Times New Roman" panose="02020603050405020304" pitchFamily="18" charset="0"/>
                <a:cs typeface="Times New Roman" panose="02020603050405020304" pitchFamily="18" charset="0"/>
              </a:rPr>
              <a:t>   vulnerable to abuse and exploitation</a:t>
            </a:r>
          </a:p>
          <a:p>
            <a:pPr marL="109537" indent="0">
              <a:buFont typeface="Wingdings 3" pitchFamily="18" charset="2"/>
              <a:buNone/>
              <a:defRPr/>
            </a:pPr>
            <a:r>
              <a:rPr lang="en-GB" dirty="0">
                <a:latin typeface="Times New Roman" panose="02020603050405020304" pitchFamily="18" charset="0"/>
                <a:cs typeface="Times New Roman" panose="02020603050405020304" pitchFamily="18" charset="0"/>
              </a:rPr>
              <a:t>   compared to adults.</a:t>
            </a:r>
          </a:p>
          <a:p>
            <a:pPr marL="109537" indent="0">
              <a:buFont typeface="Wingdings 3" pitchFamily="18" charset="2"/>
              <a:buNone/>
              <a:defRPr/>
            </a:pPr>
            <a:endParaRPr lang="en-GB" dirty="0">
              <a:latin typeface="Times New Roman" panose="02020603050405020304" pitchFamily="18" charset="0"/>
              <a:cs typeface="Times New Roman" panose="02020603050405020304" pitchFamily="18" charset="0"/>
            </a:endParaRPr>
          </a:p>
          <a:p>
            <a:pPr marL="109537" indent="0">
              <a:buFont typeface="Wingdings 3" pitchFamily="18" charset="2"/>
              <a:buNone/>
              <a:defRPr/>
            </a:pPr>
            <a:r>
              <a:rPr lang="en-GB" dirty="0">
                <a:latin typeface="Times New Roman" panose="02020603050405020304" pitchFamily="18" charset="0"/>
                <a:cs typeface="Times New Roman" panose="02020603050405020304" pitchFamily="18" charset="0"/>
              </a:rPr>
              <a:t>Do you agree with this?</a:t>
            </a:r>
          </a:p>
        </p:txBody>
      </p:sp>
      <p:sp>
        <p:nvSpPr>
          <p:cNvPr id="3" name="Title 2"/>
          <p:cNvSpPr>
            <a:spLocks noGrp="1"/>
          </p:cNvSpPr>
          <p:nvPr>
            <p:ph type="title"/>
          </p:nvPr>
        </p:nvSpPr>
        <p:spPr/>
        <p:txBody>
          <a:bodyPr/>
          <a:lstStyle/>
          <a:p>
            <a:pPr>
              <a:defRPr/>
            </a:pPr>
            <a:r>
              <a:rPr lang="en-GB" dirty="0">
                <a:latin typeface="Times New Roman" panose="02020603050405020304" pitchFamily="18" charset="0"/>
                <a:cs typeface="Times New Roman" panose="02020603050405020304" pitchFamily="18" charset="0"/>
              </a:rPr>
              <a:t>ANSWER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What role do the Government play  (if any) in UNCRC enforcement and awareness?</a:t>
            </a:r>
          </a:p>
        </p:txBody>
      </p:sp>
      <p:sp>
        <p:nvSpPr>
          <p:cNvPr id="3" name="Title 2"/>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Question</a:t>
            </a:r>
          </a:p>
        </p:txBody>
      </p:sp>
    </p:spTree>
    <p:extLst>
      <p:ext uri="{BB962C8B-B14F-4D97-AF65-F5344CB8AC3E}">
        <p14:creationId xmlns:p14="http://schemas.microsoft.com/office/powerpoint/2010/main" val="3159856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defRPr/>
            </a:pPr>
            <a:r>
              <a:rPr lang="en-GB" dirty="0">
                <a:latin typeface="Times New Roman" panose="02020603050405020304" pitchFamily="18" charset="0"/>
                <a:cs typeface="Times New Roman" panose="02020603050405020304" pitchFamily="18" charset="0"/>
              </a:rPr>
              <a:t>The Government has a responsibility to ensure that all people understand and respect Children’s Rights –</a:t>
            </a:r>
          </a:p>
          <a:p>
            <a:pPr>
              <a:defRPr/>
            </a:pPr>
            <a:r>
              <a:rPr lang="en-GB" dirty="0">
                <a:latin typeface="Times New Roman" panose="02020603050405020304" pitchFamily="18" charset="0"/>
                <a:cs typeface="Times New Roman" panose="02020603050405020304" pitchFamily="18" charset="0"/>
              </a:rPr>
              <a:t>This includes parents, guardians, teachers, and young people respecting each other’s</a:t>
            </a:r>
          </a:p>
          <a:p>
            <a:pPr marL="109537" indent="0">
              <a:buFont typeface="Wingdings 3" pitchFamily="18" charset="2"/>
              <a:buNone/>
              <a:defRPr/>
            </a:pPr>
            <a:r>
              <a:rPr lang="en-GB" dirty="0">
                <a:latin typeface="Times New Roman" panose="02020603050405020304" pitchFamily="18" charset="0"/>
                <a:cs typeface="Times New Roman" panose="02020603050405020304" pitchFamily="18" charset="0"/>
              </a:rPr>
              <a:t>   rights too.</a:t>
            </a:r>
          </a:p>
          <a:p>
            <a:pPr>
              <a:defRPr/>
            </a:pPr>
            <a:r>
              <a:rPr lang="en-GB" altLang="en-US" sz="1200" dirty="0">
                <a:latin typeface="Times New Roman" panose="02020603050405020304" pitchFamily="18" charset="0"/>
                <a:cs typeface="Times New Roman" panose="02020603050405020304" pitchFamily="18" charset="0"/>
              </a:rPr>
              <a:t>(www.pupilvoicewales.org.uk)</a:t>
            </a:r>
          </a:p>
          <a:p>
            <a:pPr>
              <a:defRPr/>
            </a:pPr>
            <a:endParaRPr lang="en-GB" sz="1200" dirty="0"/>
          </a:p>
        </p:txBody>
      </p:sp>
      <p:sp>
        <p:nvSpPr>
          <p:cNvPr id="3" name="Title 2"/>
          <p:cNvSpPr>
            <a:spLocks noGrp="1"/>
          </p:cNvSpPr>
          <p:nvPr>
            <p:ph type="title"/>
          </p:nvPr>
        </p:nvSpPr>
        <p:spPr/>
        <p:txBody>
          <a:bodyPr/>
          <a:lstStyle/>
          <a:p>
            <a:pPr>
              <a:defRPr/>
            </a:pPr>
            <a:r>
              <a:rPr lang="en-GB" dirty="0">
                <a:latin typeface="Times New Roman" panose="02020603050405020304" pitchFamily="18" charset="0"/>
                <a:cs typeface="Times New Roman" panose="02020603050405020304" pitchFamily="18" charset="0"/>
              </a:rPr>
              <a:t>Government’s Role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defRPr/>
            </a:pPr>
            <a:r>
              <a:rPr lang="en-GB" dirty="0">
                <a:latin typeface="Times New Roman" panose="02020603050405020304" pitchFamily="18" charset="0"/>
                <a:cs typeface="Times New Roman" panose="02020603050405020304" pitchFamily="18" charset="0"/>
              </a:rPr>
              <a:t>So taking education as an example, if the object/right was education then the child</a:t>
            </a:r>
          </a:p>
          <a:p>
            <a:pPr marL="109537" indent="0">
              <a:buFont typeface="Wingdings 3" pitchFamily="18" charset="2"/>
              <a:buNone/>
              <a:defRPr/>
            </a:pPr>
            <a:r>
              <a:rPr lang="en-GB" dirty="0">
                <a:latin typeface="Times New Roman" panose="02020603050405020304" pitchFamily="18" charset="0"/>
                <a:cs typeface="Times New Roman" panose="02020603050405020304" pitchFamily="18" charset="0"/>
              </a:rPr>
              <a:t>  claims this right from a number of different</a:t>
            </a:r>
          </a:p>
          <a:p>
            <a:pPr marL="109537" indent="0">
              <a:buFont typeface="Wingdings 3" pitchFamily="18" charset="2"/>
              <a:buNone/>
              <a:defRPr/>
            </a:pPr>
            <a:r>
              <a:rPr lang="en-GB" dirty="0">
                <a:latin typeface="Times New Roman" panose="02020603050405020304" pitchFamily="18" charset="0"/>
                <a:cs typeface="Times New Roman" panose="02020603050405020304" pitchFamily="18" charset="0"/>
              </a:rPr>
              <a:t>  duty bearers</a:t>
            </a:r>
          </a:p>
          <a:p>
            <a:pPr>
              <a:defRPr/>
            </a:pPr>
            <a:r>
              <a:rPr lang="en-GB" dirty="0">
                <a:latin typeface="Times New Roman" panose="02020603050405020304" pitchFamily="18" charset="0"/>
                <a:cs typeface="Times New Roman" panose="02020603050405020304" pitchFamily="18" charset="0"/>
              </a:rPr>
              <a:t>The Government has a responsibility to ensure that there are enough schools for children and that the curriculum is relevant to them and their lives.</a:t>
            </a:r>
          </a:p>
        </p:txBody>
      </p:sp>
      <p:sp>
        <p:nvSpPr>
          <p:cNvPr id="3" name="Title 2"/>
          <p:cNvSpPr>
            <a:spLocks noGrp="1"/>
          </p:cNvSpPr>
          <p:nvPr>
            <p:ph type="title"/>
          </p:nvPr>
        </p:nvSpPr>
        <p:spPr/>
        <p:txBody>
          <a:bodyPr/>
          <a:lstStyle/>
          <a:p>
            <a:pPr>
              <a:defRPr/>
            </a:pPr>
            <a:r>
              <a:rPr lang="en-GB" dirty="0">
                <a:latin typeface="Times New Roman" panose="02020603050405020304" pitchFamily="18" charset="0"/>
                <a:cs typeface="Times New Roman" panose="02020603050405020304" pitchFamily="18" charset="0"/>
              </a:rPr>
              <a:t>Example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How can they do this?</a:t>
            </a:r>
          </a:p>
        </p:txBody>
      </p:sp>
      <p:sp>
        <p:nvSpPr>
          <p:cNvPr id="3" name="Title 2"/>
          <p:cNvSpPr>
            <a:spLocks noGrp="1"/>
          </p:cNvSpPr>
          <p:nvPr>
            <p:ph type="title"/>
          </p:nvPr>
        </p:nvSpPr>
        <p:spPr/>
        <p:txBody>
          <a:bodyPr/>
          <a:lstStyle/>
          <a:p>
            <a:r>
              <a:rPr lang="en-GB" dirty="0"/>
              <a:t>Question</a:t>
            </a:r>
          </a:p>
        </p:txBody>
      </p:sp>
    </p:spTree>
    <p:extLst>
      <p:ext uri="{BB962C8B-B14F-4D97-AF65-F5344CB8AC3E}">
        <p14:creationId xmlns:p14="http://schemas.microsoft.com/office/powerpoint/2010/main" val="4047125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1"/>
          <p:cNvSpPr>
            <a:spLocks noGrp="1"/>
          </p:cNvSpPr>
          <p:nvPr>
            <p:ph idx="1"/>
          </p:nvPr>
        </p:nvSpPr>
        <p:spPr/>
        <p:txBody>
          <a:bodyPr/>
          <a:lstStyle/>
          <a:p>
            <a:r>
              <a:rPr lang="en-GB" altLang="en-US" dirty="0">
                <a:latin typeface="Times New Roman" panose="02020603050405020304" pitchFamily="18" charset="0"/>
                <a:cs typeface="Times New Roman" panose="02020603050405020304" pitchFamily="18" charset="0"/>
              </a:rPr>
              <a:t>The school has a responsibility to ensure a safe environment where children can learn.</a:t>
            </a:r>
          </a:p>
          <a:p>
            <a:r>
              <a:rPr lang="en-GB" altLang="en-US" dirty="0">
                <a:latin typeface="Times New Roman" panose="02020603050405020304" pitchFamily="18" charset="0"/>
                <a:cs typeface="Times New Roman" panose="02020603050405020304" pitchFamily="18" charset="0"/>
              </a:rPr>
              <a:t>The family has a responsibility to ensure that the child turns up to school on time, clothed, fed and, ready for lessons.</a:t>
            </a:r>
          </a:p>
          <a:p>
            <a:r>
              <a:rPr lang="en-GB" altLang="en-US" dirty="0">
                <a:latin typeface="Times New Roman" panose="02020603050405020304" pitchFamily="18" charset="0"/>
                <a:cs typeface="Times New Roman" panose="02020603050405020304" pitchFamily="18" charset="0"/>
              </a:rPr>
              <a:t>Children have a responsibility to make sure that they do not disturb or upset other children when they are trying to learn.</a:t>
            </a:r>
          </a:p>
          <a:p>
            <a:endParaRPr lang="en-GB" altLang="en-US" dirty="0"/>
          </a:p>
        </p:txBody>
      </p:sp>
      <p:sp>
        <p:nvSpPr>
          <p:cNvPr id="3" name="Title 2"/>
          <p:cNvSpPr>
            <a:spLocks noGrp="1"/>
          </p:cNvSpPr>
          <p:nvPr>
            <p:ph type="title"/>
          </p:nvPr>
        </p:nvSpPr>
        <p:spPr/>
        <p:txBody>
          <a:bodyPr/>
          <a:lstStyle/>
          <a:p>
            <a:pPr>
              <a:defRPr/>
            </a:pPr>
            <a:r>
              <a:rPr lang="en-GB" dirty="0">
                <a:latin typeface="Times New Roman" panose="02020603050405020304" pitchFamily="18" charset="0"/>
                <a:cs typeface="Times New Roman" panose="02020603050405020304" pitchFamily="18" charset="0"/>
              </a:rPr>
              <a:t>Government Agencies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1"/>
          <p:cNvSpPr>
            <a:spLocks noGrp="1"/>
          </p:cNvSpPr>
          <p:nvPr>
            <p:ph idx="1"/>
          </p:nvPr>
        </p:nvSpPr>
        <p:spPr/>
        <p:txBody>
          <a:bodyPr/>
          <a:lstStyle/>
          <a:p>
            <a:r>
              <a:rPr lang="en-GB" altLang="en-US" dirty="0">
                <a:latin typeface="Times New Roman" panose="02020603050405020304" pitchFamily="18" charset="0"/>
                <a:cs typeface="Times New Roman" panose="02020603050405020304" pitchFamily="18" charset="0"/>
              </a:rPr>
              <a:t>The United Nations Convention on the Rights of the Child (UNCRC) consists of 54</a:t>
            </a:r>
          </a:p>
          <a:p>
            <a:r>
              <a:rPr lang="en-GB" altLang="en-US" dirty="0">
                <a:latin typeface="Times New Roman" panose="02020603050405020304" pitchFamily="18" charset="0"/>
                <a:cs typeface="Times New Roman" panose="02020603050405020304" pitchFamily="18" charset="0"/>
              </a:rPr>
              <a:t>articles.</a:t>
            </a:r>
          </a:p>
          <a:p>
            <a:r>
              <a:rPr lang="en-GB" altLang="en-US" dirty="0">
                <a:latin typeface="Times New Roman" panose="02020603050405020304" pitchFamily="18" charset="0"/>
                <a:cs typeface="Times New Roman" panose="02020603050405020304" pitchFamily="18" charset="0"/>
              </a:rPr>
              <a:t>Articles 1 to 41 are known as the substantive articles. These are the articles that</a:t>
            </a:r>
          </a:p>
          <a:p>
            <a:r>
              <a:rPr lang="en-GB" altLang="en-US" dirty="0">
                <a:latin typeface="Times New Roman" panose="02020603050405020304" pitchFamily="18" charset="0"/>
                <a:cs typeface="Times New Roman" panose="02020603050405020304" pitchFamily="18" charset="0"/>
              </a:rPr>
              <a:t>contain the rights of children.</a:t>
            </a:r>
          </a:p>
          <a:p>
            <a:r>
              <a:rPr lang="en-GB" altLang="en-US" dirty="0">
                <a:latin typeface="Times New Roman" panose="02020603050405020304" pitchFamily="18" charset="0"/>
                <a:cs typeface="Times New Roman" panose="02020603050405020304" pitchFamily="18" charset="0"/>
              </a:rPr>
              <a:t>The rights provide for a child’s chance to survive and develop to their full potential.</a:t>
            </a:r>
          </a:p>
          <a:p>
            <a:r>
              <a:rPr lang="en-GB" altLang="en-US" dirty="0">
                <a:latin typeface="Times New Roman" panose="02020603050405020304" pitchFamily="18" charset="0"/>
                <a:cs typeface="Times New Roman" panose="02020603050405020304" pitchFamily="18" charset="0"/>
              </a:rPr>
              <a:t>Articles 42 to 54 relate to how Governments implement and monitor the convention.</a:t>
            </a:r>
          </a:p>
          <a:p>
            <a:endParaRPr lang="en-GB" altLang="en-US" dirty="0"/>
          </a:p>
          <a:p>
            <a:endParaRPr lang="en-GB" altLang="en-US" dirty="0"/>
          </a:p>
        </p:txBody>
      </p:sp>
      <p:sp>
        <p:nvSpPr>
          <p:cNvPr id="3" name="Title 2"/>
          <p:cNvSpPr>
            <a:spLocks noGrp="1"/>
          </p:cNvSpPr>
          <p:nvPr>
            <p:ph type="title"/>
          </p:nvPr>
        </p:nvSpPr>
        <p:spPr/>
        <p:txBody>
          <a:bodyPr/>
          <a:lstStyle/>
          <a:p>
            <a:pPr>
              <a:defRPr/>
            </a:pPr>
            <a:r>
              <a:rPr lang="en-GB" dirty="0">
                <a:latin typeface="Times New Roman" panose="02020603050405020304" pitchFamily="18" charset="0"/>
                <a:cs typeface="Times New Roman" panose="02020603050405020304" pitchFamily="18" charset="0"/>
              </a:rPr>
              <a:t>Breakdown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1"/>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Are often divided into three categories:</a:t>
            </a:r>
          </a:p>
          <a:p>
            <a:r>
              <a:rPr lang="en-GB" dirty="0">
                <a:latin typeface="Times New Roman" panose="02020603050405020304" pitchFamily="18" charset="0"/>
                <a:cs typeface="Times New Roman" panose="02020603050405020304" pitchFamily="18" charset="0"/>
              </a:rPr>
              <a:t>Provision, Protection and Participation. These are sometimes known as the</a:t>
            </a:r>
          </a:p>
          <a:p>
            <a:r>
              <a:rPr lang="en-GB" dirty="0">
                <a:latin typeface="Times New Roman" panose="02020603050405020304" pitchFamily="18" charset="0"/>
                <a:cs typeface="Times New Roman" panose="02020603050405020304" pitchFamily="18" charset="0"/>
              </a:rPr>
              <a:t>3 P’s. Each of these sets of rights applies to the different spheres of everyday life –</a:t>
            </a:r>
          </a:p>
          <a:p>
            <a:r>
              <a:rPr lang="en-GB" dirty="0">
                <a:latin typeface="Times New Roman" panose="02020603050405020304" pitchFamily="18" charset="0"/>
                <a:cs typeface="Times New Roman" panose="02020603050405020304" pitchFamily="18" charset="0"/>
              </a:rPr>
              <a:t>At home, at school, at work, or at leisure.</a:t>
            </a:r>
          </a:p>
        </p:txBody>
      </p:sp>
      <p:sp>
        <p:nvSpPr>
          <p:cNvPr id="3" name="Title 2"/>
          <p:cNvSpPr>
            <a:spLocks noGrp="1"/>
          </p:cNvSpPr>
          <p:nvPr>
            <p:ph type="title"/>
          </p:nvPr>
        </p:nvSpPr>
        <p:spPr/>
        <p:txBody>
          <a:bodyPr/>
          <a:lstStyle/>
          <a:p>
            <a:pPr>
              <a:defRPr/>
            </a:pPr>
            <a:r>
              <a:rPr lang="en-GB" dirty="0">
                <a:latin typeface="Times New Roman" panose="02020603050405020304" pitchFamily="18" charset="0"/>
                <a:cs typeface="Times New Roman" panose="02020603050405020304" pitchFamily="18" charset="0"/>
              </a:rPr>
              <a:t>The 41 Substantive Articles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1"/>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Rights include the right to an adequate standard of living, the right to adequate health care, the right to free education, and the right to legal and social services.</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Can you see any problem areas?</a:t>
            </a:r>
          </a:p>
        </p:txBody>
      </p:sp>
      <p:sp>
        <p:nvSpPr>
          <p:cNvPr id="3" name="Title 2"/>
          <p:cNvSpPr>
            <a:spLocks noGrp="1"/>
          </p:cNvSpPr>
          <p:nvPr>
            <p:ph type="title"/>
          </p:nvPr>
        </p:nvSpPr>
        <p:spPr/>
        <p:txBody>
          <a:bodyPr/>
          <a:lstStyle/>
          <a:p>
            <a:pPr>
              <a:defRPr/>
            </a:pPr>
            <a:r>
              <a:rPr lang="en-GB" dirty="0">
                <a:latin typeface="Times New Roman" panose="02020603050405020304" pitchFamily="18" charset="0"/>
                <a:cs typeface="Times New Roman" panose="02020603050405020304" pitchFamily="18" charset="0"/>
              </a:rPr>
              <a:t>Provision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Content Placeholder 1"/>
          <p:cNvSpPr>
            <a:spLocks noGrp="1"/>
          </p:cNvSpPr>
          <p:nvPr>
            <p:ph idx="1"/>
          </p:nvPr>
        </p:nvSpPr>
        <p:spPr/>
        <p:txBody>
          <a:bodyPr/>
          <a:lstStyle/>
          <a:p>
            <a:r>
              <a:rPr lang="en-GB" dirty="0"/>
              <a:t>Rights include protection from discrimination, protection from abuse and neglect, protection from bullying, protection from being kidnapped, and safety within the justice system.</a:t>
            </a:r>
          </a:p>
          <a:p>
            <a:endParaRPr lang="en-GB" dirty="0"/>
          </a:p>
          <a:p>
            <a:r>
              <a:rPr lang="en-GB" dirty="0"/>
              <a:t>Can you see any problem areas?</a:t>
            </a:r>
          </a:p>
        </p:txBody>
      </p:sp>
      <p:sp>
        <p:nvSpPr>
          <p:cNvPr id="3" name="Title 2"/>
          <p:cNvSpPr>
            <a:spLocks noGrp="1"/>
          </p:cNvSpPr>
          <p:nvPr>
            <p:ph type="title"/>
          </p:nvPr>
        </p:nvSpPr>
        <p:spPr/>
        <p:txBody>
          <a:bodyPr/>
          <a:lstStyle/>
          <a:p>
            <a:pPr>
              <a:defRPr/>
            </a:pPr>
            <a:r>
              <a:rPr lang="en-GB" dirty="0"/>
              <a:t>Protection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defRPr/>
            </a:pPr>
            <a:r>
              <a:rPr lang="en-GB" dirty="0"/>
              <a:t>Rights include the right to freedom of expression, the right to have your opinion taken into account when decisions are being made about you, the right to information and the right to participate in public life.</a:t>
            </a:r>
          </a:p>
          <a:p>
            <a:pPr>
              <a:defRPr/>
            </a:pPr>
            <a:endParaRPr lang="en-GB" dirty="0"/>
          </a:p>
          <a:p>
            <a:pPr>
              <a:defRPr/>
            </a:pPr>
            <a:r>
              <a:rPr lang="en-GB" dirty="0"/>
              <a:t>Can you see any problem areas?</a:t>
            </a:r>
          </a:p>
          <a:p>
            <a:pPr>
              <a:defRPr/>
            </a:pPr>
            <a:endParaRPr lang="en-GB" dirty="0"/>
          </a:p>
          <a:p>
            <a:pPr>
              <a:defRPr/>
            </a:pPr>
            <a:endParaRPr lang="en-GB" dirty="0"/>
          </a:p>
          <a:p>
            <a:pPr>
              <a:defRPr/>
            </a:pPr>
            <a:r>
              <a:rPr lang="en-GB" altLang="en-US" sz="1200" dirty="0"/>
              <a:t>(www.pupilvoicewales.org.uk)</a:t>
            </a:r>
          </a:p>
          <a:p>
            <a:pPr>
              <a:defRPr/>
            </a:pPr>
            <a:endParaRPr lang="en-GB" sz="1200" dirty="0"/>
          </a:p>
          <a:p>
            <a:pPr marL="109537" indent="0">
              <a:buFont typeface="Wingdings 3" pitchFamily="18" charset="2"/>
              <a:buNone/>
              <a:defRPr/>
            </a:pPr>
            <a:endParaRPr lang="en-GB" dirty="0"/>
          </a:p>
          <a:p>
            <a:pPr>
              <a:defRPr/>
            </a:pPr>
            <a:endParaRPr lang="en-GB" dirty="0"/>
          </a:p>
          <a:p>
            <a:pPr>
              <a:defRPr/>
            </a:pPr>
            <a:endParaRPr lang="en-GB" dirty="0"/>
          </a:p>
          <a:p>
            <a:pPr>
              <a:defRPr/>
            </a:pPr>
            <a:endParaRPr lang="en-GB" dirty="0"/>
          </a:p>
        </p:txBody>
      </p:sp>
      <p:sp>
        <p:nvSpPr>
          <p:cNvPr id="3" name="Title 2"/>
          <p:cNvSpPr>
            <a:spLocks noGrp="1"/>
          </p:cNvSpPr>
          <p:nvPr>
            <p:ph type="title"/>
          </p:nvPr>
        </p:nvSpPr>
        <p:spPr/>
        <p:txBody>
          <a:bodyPr/>
          <a:lstStyle/>
          <a:p>
            <a:pPr>
              <a:defRPr/>
            </a:pPr>
            <a:r>
              <a:rPr lang="en-GB" dirty="0"/>
              <a:t>Participation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Divide into three groups for a debate</a:t>
            </a:r>
          </a:p>
          <a:p>
            <a:pPr marL="109537"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PROS</a:t>
            </a:r>
          </a:p>
          <a:p>
            <a:r>
              <a:rPr lang="en-GB" dirty="0">
                <a:latin typeface="Times New Roman" panose="02020603050405020304" pitchFamily="18" charset="0"/>
                <a:cs typeface="Times New Roman" panose="02020603050405020304" pitchFamily="18" charset="0"/>
              </a:rPr>
              <a:t>CONS</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JUDGES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PRO and CON group have to convince their JUDGES that THEIR opinion is right  </a:t>
            </a:r>
          </a:p>
          <a:p>
            <a:endParaRPr lang="en-GB" dirty="0">
              <a:latin typeface="Times New Roman" panose="02020603050405020304" pitchFamily="18" charset="0"/>
              <a:cs typeface="Times New Roman" panose="02020603050405020304" pitchFamily="18" charset="0"/>
            </a:endParaRPr>
          </a:p>
          <a:p>
            <a:endParaRPr lang="en-GB" dirty="0"/>
          </a:p>
        </p:txBody>
      </p:sp>
      <p:sp>
        <p:nvSpPr>
          <p:cNvPr id="3" name="Title 2"/>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Activity </a:t>
            </a:r>
          </a:p>
        </p:txBody>
      </p:sp>
    </p:spTree>
    <p:extLst>
      <p:ext uri="{BB962C8B-B14F-4D97-AF65-F5344CB8AC3E}">
        <p14:creationId xmlns:p14="http://schemas.microsoft.com/office/powerpoint/2010/main" val="23676312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24744"/>
            <a:ext cx="8229600" cy="5044206"/>
          </a:xfrm>
        </p:spPr>
        <p:txBody>
          <a:bodyPr/>
          <a:lstStyle/>
          <a:p>
            <a:r>
              <a:rPr lang="en-GB" dirty="0">
                <a:latin typeface="Times New Roman" panose="02020603050405020304" pitchFamily="18" charset="0"/>
                <a:cs typeface="Times New Roman" panose="02020603050405020304" pitchFamily="18" charset="0"/>
              </a:rPr>
              <a:t>THE IMPACT OF RIGHTS OF THE CHILD</a:t>
            </a:r>
          </a:p>
          <a:p>
            <a:pPr marL="109537"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One group will be PRO (i.e. things are so much better now for children)</a:t>
            </a:r>
          </a:p>
          <a:p>
            <a:r>
              <a:rPr lang="en-GB" dirty="0">
                <a:latin typeface="Times New Roman" panose="02020603050405020304" pitchFamily="18" charset="0"/>
                <a:cs typeface="Times New Roman" panose="02020603050405020304" pitchFamily="18" charset="0"/>
              </a:rPr>
              <a:t>One group will be CON (i.e. kids have far too many rights and it shows in their bad behaviour)</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It does not matter what you really believe deep down … this is just a communication activity </a:t>
            </a:r>
          </a:p>
          <a:p>
            <a:endParaRPr lang="en-GB" dirty="0"/>
          </a:p>
        </p:txBody>
      </p:sp>
      <p:sp>
        <p:nvSpPr>
          <p:cNvPr id="3" name="Title 2"/>
          <p:cNvSpPr>
            <a:spLocks noGrp="1"/>
          </p:cNvSpPr>
          <p:nvPr>
            <p:ph type="title"/>
          </p:nvPr>
        </p:nvSpPr>
        <p:spPr>
          <a:xfrm>
            <a:off x="457200" y="274638"/>
            <a:ext cx="8229600" cy="778098"/>
          </a:xfrm>
        </p:spPr>
        <p:txBody>
          <a:bodyPr/>
          <a:lstStyle/>
          <a:p>
            <a:r>
              <a:rPr lang="en-GB" dirty="0">
                <a:latin typeface="Times New Roman" panose="02020603050405020304" pitchFamily="18" charset="0"/>
                <a:cs typeface="Times New Roman" panose="02020603050405020304" pitchFamily="18" charset="0"/>
              </a:rPr>
              <a:t>Debate</a:t>
            </a:r>
          </a:p>
        </p:txBody>
      </p:sp>
    </p:spTree>
    <p:extLst>
      <p:ext uri="{BB962C8B-B14F-4D97-AF65-F5344CB8AC3E}">
        <p14:creationId xmlns:p14="http://schemas.microsoft.com/office/powerpoint/2010/main" val="19192543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527</TotalTime>
  <Words>785</Words>
  <Application>Microsoft Office PowerPoint</Application>
  <PresentationFormat>On-screen Show (4:3)</PresentationFormat>
  <Paragraphs>96</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Lucida Sans Unicode</vt:lpstr>
      <vt:lpstr>Times New Roman</vt:lpstr>
      <vt:lpstr>Verdana</vt:lpstr>
      <vt:lpstr>Wingdings 2</vt:lpstr>
      <vt:lpstr>Wingdings 3</vt:lpstr>
      <vt:lpstr>Concourse</vt:lpstr>
      <vt:lpstr>UNCRC </vt:lpstr>
      <vt:lpstr>What is a Right</vt:lpstr>
      <vt:lpstr>Question</vt:lpstr>
      <vt:lpstr>UNCRC</vt:lpstr>
      <vt:lpstr>Question</vt:lpstr>
      <vt:lpstr>Wales </vt:lpstr>
      <vt:lpstr>Question</vt:lpstr>
      <vt:lpstr>ANSWER</vt:lpstr>
      <vt:lpstr>Question</vt:lpstr>
      <vt:lpstr>Government’s Role</vt:lpstr>
      <vt:lpstr>Example</vt:lpstr>
      <vt:lpstr>Question</vt:lpstr>
      <vt:lpstr>Government Agencies</vt:lpstr>
      <vt:lpstr>Breakdown</vt:lpstr>
      <vt:lpstr>The 41 Substantive Articles -</vt:lpstr>
      <vt:lpstr>Provision</vt:lpstr>
      <vt:lpstr>Protection</vt:lpstr>
      <vt:lpstr>Participation</vt:lpstr>
      <vt:lpstr>Activity </vt:lpstr>
      <vt:lpstr>Debate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Values and Diversity Discrimination</dc:title>
  <dc:creator>User</dc:creator>
  <cp:lastModifiedBy>Joanna</cp:lastModifiedBy>
  <cp:revision>50</cp:revision>
  <dcterms:created xsi:type="dcterms:W3CDTF">2013-10-04T13:35:10Z</dcterms:created>
  <dcterms:modified xsi:type="dcterms:W3CDTF">2019-09-14T18:45:51Z</dcterms:modified>
</cp:coreProperties>
</file>