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4" r:id="rId1"/>
  </p:sldMasterIdLst>
  <p:sldIdLst>
    <p:sldId id="276" r:id="rId2"/>
    <p:sldId id="257" r:id="rId3"/>
    <p:sldId id="258" r:id="rId4"/>
    <p:sldId id="259" r:id="rId5"/>
    <p:sldId id="260" r:id="rId6"/>
    <p:sldId id="261" r:id="rId7"/>
    <p:sldId id="262" r:id="rId8"/>
    <p:sldId id="263" r:id="rId9"/>
    <p:sldId id="266" r:id="rId10"/>
    <p:sldId id="267" r:id="rId11"/>
    <p:sldId id="275" r:id="rId12"/>
    <p:sldId id="268" r:id="rId13"/>
    <p:sldId id="270" r:id="rId14"/>
    <p:sldId id="269" r:id="rId15"/>
    <p:sldId id="264" r:id="rId16"/>
    <p:sldId id="274"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numCol="1"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numCol="1"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2690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3" name="Content Placeholder 2"/>
          <p:cNvSpPr>
            <a:spLocks noGrp="1"/>
          </p:cNvSpPr>
          <p:nvPr>
            <p:ph idx="1"/>
          </p:nvPr>
        </p:nvSpPr>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3277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numCol="1"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numCol="1"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425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numCol="1"/>
          <a:lstStyle/>
          <a:p>
            <a:fld id="{EB712588-04B1-427B-82EE-E8DB90309F08}" type="datetimeFigureOut">
              <a:rPr lang="en-US" smtClean="0"/>
              <a:t>11/16/2017</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6FF9F0C5-380F-41C2-899A-BAC0F0927E16}" type="slidenum">
              <a:rPr lang="en-US" smtClean="0"/>
              <a:t>‹#›</a:t>
            </a:fld>
            <a:endParaRPr lang="en-US" dirty="0"/>
          </a:p>
        </p:txBody>
      </p:sp>
    </p:spTree>
    <p:extLst>
      <p:ext uri="{BB962C8B-B14F-4D97-AF65-F5344CB8AC3E}">
        <p14:creationId xmlns:p14="http://schemas.microsoft.com/office/powerpoint/2010/main" val="305496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numCol="1"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6904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numCol="1"/>
          <a:lstStyle/>
          <a:p>
            <a:r>
              <a:rPr lang="en-US" smtClean="0"/>
              <a:t>Click to edit Master title style</a:t>
            </a:r>
            <a:endParaRPr lang="en-US" dirty="0"/>
          </a:p>
        </p:txBody>
      </p:sp>
      <p:sp>
        <p:nvSpPr>
          <p:cNvPr id="3" name="Date Placeholder 2"/>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1357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84188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numCol="1"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numCol="1">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numCol="1">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numCol="1"/>
          <a:lstStyle/>
          <a:p>
            <a:fld id="{42A54C80-263E-416B-A8E0-580EDEADCBDC}" type="datetimeFigureOut">
              <a:rPr lang="en-US" smtClean="0"/>
              <a:t>11/16/2017</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519954A3-9DFD-4C44-94BA-B95130A3BA1C}" type="slidenum">
              <a:rPr lang="en-US" smtClean="0"/>
              <a:t>‹#›</a:t>
            </a:fld>
            <a:endParaRPr lang="en-US" dirty="0"/>
          </a:p>
        </p:txBody>
      </p:sp>
    </p:spTree>
    <p:extLst>
      <p:ext uri="{BB962C8B-B14F-4D97-AF65-F5344CB8AC3E}">
        <p14:creationId xmlns:p14="http://schemas.microsoft.com/office/powerpoint/2010/main" val="2261032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numCol="1"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numCol="1"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numCol="1">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numCol="1"/>
          <a:lstStyle/>
          <a:p>
            <a:fld id="{B61BEF0D-F0BB-DE4B-95CE-6DB70DBA9567}" type="datetimeFigureOut">
              <a:rPr lang="en-US" smtClean="0"/>
              <a:pPr/>
              <a:t>11/16/2017</a:t>
            </a:fld>
            <a:endParaRPr lang="en-US" dirty="0"/>
          </a:p>
        </p:txBody>
      </p:sp>
    </p:spTree>
    <p:extLst>
      <p:ext uri="{BB962C8B-B14F-4D97-AF65-F5344CB8AC3E}">
        <p14:creationId xmlns:p14="http://schemas.microsoft.com/office/powerpoint/2010/main" val="80266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numCol="1"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6257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numCol="1"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numCol="1"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6314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numCol="1"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227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numCol="1"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numCol="1"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51291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numCol="1"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numCol="1"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numCol="1"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6465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numCol="1"/>
          <a:lstStyle/>
          <a:p>
            <a:fld id="{55C6B4A9-1611-4792-9094-5F34BCA07E0B}" type="datetimeFigureOut">
              <a:rPr lang="en-US" smtClean="0"/>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89333C77-0158-454C-844F-B7AB9BD7DAD4}" type="slidenum">
              <a:rPr lang="en-US" smtClean="0"/>
              <a:t>‹#›</a:t>
            </a:fld>
            <a:endParaRPr lang="en-US" dirty="0"/>
          </a:p>
        </p:txBody>
      </p:sp>
    </p:spTree>
    <p:extLst>
      <p:ext uri="{BB962C8B-B14F-4D97-AF65-F5344CB8AC3E}">
        <p14:creationId xmlns:p14="http://schemas.microsoft.com/office/powerpoint/2010/main" val="1595743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numCol="1"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numCol="1"/>
          <a:lstStyle/>
          <a:p>
            <a:fld id="{B61BEF0D-F0BB-DE4B-95CE-6DB70DBA9567}" type="datetimeFigureOut">
              <a:rPr lang="en-US" smtClean="0"/>
              <a:pPr/>
              <a:t>11/16/2017</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387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1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numCol="1"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numCol="1"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numCol="1" rtlCol="0" anchor="ctr"/>
          <a:lstStyle>
            <a:lvl1pPr algn="r">
              <a:defRPr sz="900">
                <a:solidFill>
                  <a:schemeClr val="tx1">
                    <a:tint val="75000"/>
                  </a:schemeClr>
                </a:solidFill>
              </a:defRPr>
            </a:lvl1pPr>
          </a:lstStyle>
          <a:p>
            <a:fld id="{B61BEF0D-F0BB-DE4B-95CE-6DB70DBA9567}" type="datetimeFigureOut">
              <a:rPr lang="en-US" smtClean="0"/>
              <a:pPr/>
              <a:t>11/16/2017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numCol="1"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numCol="1"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7986956"/>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1112" y="1264356"/>
            <a:ext cx="8596668" cy="1320800"/>
          </a:xfrm>
        </p:spPr>
        <p:txBody>
          <a:bodyPr>
            <a:noAutofit/>
          </a:bodyPr>
          <a:lstStyle/>
          <a:p>
            <a:pPr algn="ctr"/>
            <a:r>
              <a:rPr lang="en-GB" dirty="0" smtClean="0"/>
              <a:t>An Evaluation of the key barriers affecting </a:t>
            </a:r>
            <a:r>
              <a:rPr lang="en-GB" dirty="0" err="1" smtClean="0"/>
              <a:t>watersports</a:t>
            </a:r>
            <a:r>
              <a:rPr lang="en-GB" dirty="0" smtClean="0"/>
              <a:t> participation and retention  </a:t>
            </a:r>
            <a:endParaRPr lang="en-GB" dirty="0"/>
          </a:p>
        </p:txBody>
      </p:sp>
      <p:pic>
        <p:nvPicPr>
          <p:cNvPr id="5" name="Picture 4"/>
          <p:cNvPicPr>
            <a:picLocks noChangeAspect="1"/>
          </p:cNvPicPr>
          <p:nvPr/>
        </p:nvPicPr>
        <p:blipFill>
          <a:blip r:embed="rId2"/>
          <a:stretch>
            <a:fillRect/>
          </a:stretch>
        </p:blipFill>
        <p:spPr>
          <a:xfrm>
            <a:off x="2230002" y="3658668"/>
            <a:ext cx="7303645" cy="2638357"/>
          </a:xfrm>
          <a:prstGeom prst="rect">
            <a:avLst/>
          </a:prstGeom>
        </p:spPr>
      </p:pic>
    </p:spTree>
    <p:extLst>
      <p:ext uri="{BB962C8B-B14F-4D97-AF65-F5344CB8AC3E}">
        <p14:creationId xmlns:p14="http://schemas.microsoft.com/office/powerpoint/2010/main" val="14945406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581024" y="122974"/>
            <a:ext cx="10963276" cy="6635014"/>
          </a:xfrm>
          <a:prstGeom prst="rect">
            <a:avLst/>
          </a:prstGeom>
        </p:spPr>
      </p:pic>
    </p:spTree>
    <p:extLst>
      <p:ext uri="{BB962C8B-B14F-4D97-AF65-F5344CB8AC3E}">
        <p14:creationId xmlns:p14="http://schemas.microsoft.com/office/powerpoint/2010/main" val="13675562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Rationale </a:t>
            </a:r>
            <a:endParaRPr lang="en-GB" altLang="en-GB" dirty="0"/>
          </a:p>
        </p:txBody>
      </p:sp>
      <p:sp>
        <p:nvSpPr>
          <p:cNvPr id="3" name="Content Placeholder 2"/>
          <p:cNvSpPr>
            <a:spLocks noGrp="1"/>
          </p:cNvSpPr>
          <p:nvPr>
            <p:ph idx="1"/>
          </p:nvPr>
        </p:nvSpPr>
        <p:spPr/>
        <p:txBody>
          <a:bodyPr numCol="1"/>
          <a:lstStyle/>
          <a:p>
            <a:r>
              <a:rPr dirty="0">
                <a:latin typeface="Calibri" panose="020F0502020204030204" pitchFamily="34" charset="0"/>
                <a:cs typeface="Calibri" panose="020F0502020204030204" pitchFamily="34" charset="0"/>
              </a:rPr>
              <a:t>Worked in the watersports sector for over a year.</a:t>
            </a:r>
            <a:endParaRPr lang="en-GB" altLang="en-GB" dirty="0">
              <a:latin typeface="Calibri" panose="020F0502020204030204" pitchFamily="34" charset="0"/>
              <a:cs typeface="Calibri" panose="020F0502020204030204" pitchFamily="34" charset="0"/>
            </a:endParaRPr>
          </a:p>
          <a:p>
            <a:r>
              <a:rPr dirty="0">
                <a:latin typeface="Calibri" panose="020F0502020204030204" pitchFamily="34" charset="0"/>
                <a:cs typeface="Calibri" panose="020F0502020204030204" pitchFamily="34" charset="0"/>
              </a:rPr>
              <a:t>Responsible  for the participation and development of students whilst at the </a:t>
            </a:r>
            <a:r>
              <a:rPr dirty="0" err="1">
                <a:latin typeface="Calibri" panose="020F0502020204030204" pitchFamily="34" charset="0"/>
                <a:cs typeface="Calibri" panose="020F0502020204030204" pitchFamily="34" charset="0"/>
              </a:rPr>
              <a:t>centre</a:t>
            </a:r>
            <a:r>
              <a:rPr dirty="0">
                <a:latin typeface="Calibri" panose="020F0502020204030204" pitchFamily="34" charset="0"/>
                <a:cs typeface="Calibri" panose="020F0502020204030204" pitchFamily="34" charset="0"/>
              </a:rPr>
              <a:t> in France.</a:t>
            </a:r>
          </a:p>
          <a:p>
            <a:r>
              <a:rPr dirty="0">
                <a:latin typeface="Calibri" panose="020F0502020204030204" pitchFamily="34" charset="0"/>
                <a:cs typeface="Calibri" panose="020F0502020204030204" pitchFamily="34" charset="0"/>
              </a:rPr>
              <a:t>Have a keen interest in the level of participation in watersports. </a:t>
            </a:r>
          </a:p>
          <a:p>
            <a:r>
              <a:rPr dirty="0">
                <a:latin typeface="Calibri" panose="020F0502020204030204" pitchFamily="34" charset="0"/>
                <a:cs typeface="Calibri" panose="020F0502020204030204" pitchFamily="34" charset="0"/>
              </a:rPr>
              <a:t>To help watersports </a:t>
            </a:r>
            <a:r>
              <a:rPr dirty="0" err="1" smtClean="0">
                <a:latin typeface="Calibri" panose="020F0502020204030204" pitchFamily="34" charset="0"/>
                <a:cs typeface="Calibri" panose="020F0502020204030204" pitchFamily="34" charset="0"/>
              </a:rPr>
              <a:t>organi</a:t>
            </a:r>
            <a:r>
              <a:rPr lang="en-GB" dirty="0" smtClean="0">
                <a:latin typeface="Calibri" panose="020F0502020204030204" pitchFamily="34" charset="0"/>
                <a:cs typeface="Calibri" panose="020F0502020204030204" pitchFamily="34" charset="0"/>
              </a:rPr>
              <a:t>s</a:t>
            </a:r>
            <a:r>
              <a:rPr dirty="0" err="1" smtClean="0">
                <a:latin typeface="Calibri" panose="020F0502020204030204" pitchFamily="34" charset="0"/>
                <a:cs typeface="Calibri" panose="020F0502020204030204" pitchFamily="34" charset="0"/>
              </a:rPr>
              <a:t>ations</a:t>
            </a:r>
            <a:r>
              <a:rPr dirty="0" smtClean="0">
                <a:latin typeface="Calibri" panose="020F0502020204030204" pitchFamily="34" charset="0"/>
                <a:cs typeface="Calibri" panose="020F0502020204030204" pitchFamily="34" charset="0"/>
              </a:rPr>
              <a:t> </a:t>
            </a:r>
            <a:r>
              <a:rPr dirty="0">
                <a:latin typeface="Calibri" panose="020F0502020204030204" pitchFamily="34" charset="0"/>
                <a:cs typeface="Calibri" panose="020F0502020204030204" pitchFamily="34" charset="0"/>
              </a:rPr>
              <a:t>implement strategies to raise the participation in watersports in South Wales.</a:t>
            </a:r>
          </a:p>
          <a:p>
            <a:endParaRPr dirty="0"/>
          </a:p>
        </p:txBody>
      </p:sp>
      <p:pic>
        <p:nvPicPr>
          <p:cNvPr id="5" name="Picture 4"/>
          <p:cNvPicPr>
            <a:picLocks noChangeAspect="1"/>
          </p:cNvPicPr>
          <p:nvPr/>
        </p:nvPicPr>
        <p:blipFill>
          <a:blip r:embed="rId2"/>
          <a:stretch>
            <a:fillRect/>
          </a:stretch>
        </p:blipFill>
        <p:spPr>
          <a:xfrm>
            <a:off x="7910381" y="3950903"/>
            <a:ext cx="4180019" cy="2781015"/>
          </a:xfrm>
          <a:prstGeom prst="rect">
            <a:avLst/>
          </a:prstGeom>
        </p:spPr>
      </p:pic>
    </p:spTree>
    <p:extLst>
      <p:ext uri="{BB962C8B-B14F-4D97-AF65-F5344CB8AC3E}">
        <p14:creationId xmlns:p14="http://schemas.microsoft.com/office/powerpoint/2010/main" val="24654800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Aim </a:t>
            </a:r>
            <a:endParaRPr lang="en-GB" altLang="en-GB" dirty="0"/>
          </a:p>
        </p:txBody>
      </p:sp>
      <p:sp>
        <p:nvSpPr>
          <p:cNvPr id="3" name="Content Placeholder 2"/>
          <p:cNvSpPr>
            <a:spLocks noGrp="1"/>
          </p:cNvSpPr>
          <p:nvPr>
            <p:ph idx="1"/>
          </p:nvPr>
        </p:nvSpPr>
        <p:spPr/>
        <p:txBody>
          <a:bodyPr numCol="1">
            <a:normAutofit/>
          </a:bodyPr>
          <a:lstStyle/>
          <a:p>
            <a:r>
              <a:rPr lang="en-GB" altLang="en-GB" sz="2800" dirty="0" smtClean="0">
                <a:latin typeface="Calibri" panose="020F0502020204030204" pitchFamily="34" charset="0"/>
                <a:cs typeface="Calibri" panose="020F0502020204030204" pitchFamily="34" charset="0"/>
              </a:rPr>
              <a:t>A critical evaluation of the key barriers affecting </a:t>
            </a:r>
            <a:r>
              <a:rPr lang="en-GB" altLang="en-GB" sz="2800" dirty="0" err="1" smtClean="0">
                <a:latin typeface="Calibri" panose="020F0502020204030204" pitchFamily="34" charset="0"/>
                <a:cs typeface="Calibri" panose="020F0502020204030204" pitchFamily="34" charset="0"/>
              </a:rPr>
              <a:t>watersports</a:t>
            </a:r>
            <a:r>
              <a:rPr lang="en-GB" altLang="en-GB" sz="2800" dirty="0" smtClean="0">
                <a:latin typeface="Calibri" panose="020F0502020204030204" pitchFamily="34" charset="0"/>
                <a:cs typeface="Calibri" panose="020F0502020204030204" pitchFamily="34" charset="0"/>
              </a:rPr>
              <a:t> participation and retention in 8-16 year olds while considering Rockley and RYA international participation and retention strategies. </a:t>
            </a:r>
            <a:endParaRPr lang="en-GB" altLang="en-GB" sz="2800"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8353778" y="3983611"/>
            <a:ext cx="3511467" cy="2287940"/>
          </a:xfrm>
          <a:prstGeom prst="rect">
            <a:avLst/>
          </a:prstGeom>
        </p:spPr>
      </p:pic>
    </p:spTree>
    <p:extLst>
      <p:ext uri="{BB962C8B-B14F-4D97-AF65-F5344CB8AC3E}">
        <p14:creationId xmlns:p14="http://schemas.microsoft.com/office/powerpoint/2010/main" val="17413105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smtClean="0"/>
              <a:t>Objectives </a:t>
            </a:r>
            <a:endParaRPr lang="en-GB" altLang="en-GB" dirty="0"/>
          </a:p>
        </p:txBody>
      </p:sp>
      <p:sp>
        <p:nvSpPr>
          <p:cNvPr id="3" name="Content Placeholder 2"/>
          <p:cNvSpPr>
            <a:spLocks noGrp="1"/>
          </p:cNvSpPr>
          <p:nvPr>
            <p:ph idx="1"/>
          </p:nvPr>
        </p:nvSpPr>
        <p:spPr>
          <a:xfrm>
            <a:off x="677334" y="1798450"/>
            <a:ext cx="8596668" cy="3880773"/>
          </a:xfrm>
        </p:spPr>
        <p:txBody>
          <a:bodyPr numCol="1">
            <a:normAutofit/>
          </a:bodyPr>
          <a:lstStyle/>
          <a:p>
            <a:r>
              <a:rPr lang="en-GB" altLang="en-GB" dirty="0" smtClean="0">
                <a:latin typeface="Calibri" panose="020F0502020204030204" pitchFamily="34" charset="0"/>
                <a:cs typeface="Calibri" panose="020F0502020204030204" pitchFamily="34" charset="0"/>
              </a:rPr>
              <a:t>Study primary data from key stakeholders with regard to identifying  barriers for </a:t>
            </a:r>
            <a:r>
              <a:rPr lang="en-GB" altLang="en-GB" dirty="0" err="1" smtClean="0">
                <a:latin typeface="Calibri" panose="020F0502020204030204" pitchFamily="34" charset="0"/>
                <a:cs typeface="Calibri" panose="020F0502020204030204" pitchFamily="34" charset="0"/>
              </a:rPr>
              <a:t>watersports</a:t>
            </a:r>
            <a:r>
              <a:rPr lang="en-GB" altLang="en-GB" dirty="0" smtClean="0">
                <a:latin typeface="Calibri" panose="020F0502020204030204" pitchFamily="34" charset="0"/>
                <a:cs typeface="Calibri" panose="020F0502020204030204" pitchFamily="34" charset="0"/>
              </a:rPr>
              <a:t> participation. </a:t>
            </a:r>
          </a:p>
          <a:p>
            <a:r>
              <a:rPr lang="en-GB" altLang="en-GB" dirty="0" smtClean="0">
                <a:latin typeface="Calibri" panose="020F0502020204030204" pitchFamily="34" charset="0"/>
                <a:cs typeface="Calibri" panose="020F0502020204030204" pitchFamily="34" charset="0"/>
              </a:rPr>
              <a:t>Investigate key barriers and retention strategies for participation in </a:t>
            </a:r>
            <a:r>
              <a:rPr lang="en-GB" altLang="en-GB" dirty="0" err="1" smtClean="0">
                <a:latin typeface="Calibri" panose="020F0502020204030204" pitchFamily="34" charset="0"/>
                <a:cs typeface="Calibri" panose="020F0502020204030204" pitchFamily="34" charset="0"/>
              </a:rPr>
              <a:t>watersports</a:t>
            </a:r>
            <a:r>
              <a:rPr lang="en-GB" altLang="en-GB" dirty="0">
                <a:latin typeface="Calibri" panose="020F0502020204030204" pitchFamily="34" charset="0"/>
                <a:cs typeface="Calibri" panose="020F0502020204030204" pitchFamily="34" charset="0"/>
              </a:rPr>
              <a:t> </a:t>
            </a:r>
            <a:r>
              <a:rPr lang="en-GB" altLang="en-GB" dirty="0" smtClean="0">
                <a:latin typeface="Calibri" panose="020F0502020204030204" pitchFamily="34" charset="0"/>
                <a:cs typeface="Calibri" panose="020F0502020204030204" pitchFamily="34" charset="0"/>
              </a:rPr>
              <a:t>in South Wales. </a:t>
            </a:r>
          </a:p>
          <a:p>
            <a:r>
              <a:rPr lang="en-GB" altLang="en-GB" dirty="0">
                <a:latin typeface="Calibri" panose="020F0502020204030204" pitchFamily="34" charset="0"/>
                <a:cs typeface="Calibri" panose="020F0502020204030204" pitchFamily="34" charset="0"/>
              </a:rPr>
              <a:t>Analyse primary data from regular water users </a:t>
            </a:r>
            <a:r>
              <a:rPr lang="en-GB" altLang="en-GB" dirty="0" smtClean="0">
                <a:latin typeface="Calibri" panose="020F0502020204030204" pitchFamily="34" charset="0"/>
                <a:cs typeface="Calibri" panose="020F0502020204030204" pitchFamily="34" charset="0"/>
              </a:rPr>
              <a:t>regarding barriers for continued participation </a:t>
            </a:r>
            <a:endParaRPr lang="en-GB" altLang="en-GB" dirty="0">
              <a:latin typeface="Calibri" panose="020F0502020204030204" pitchFamily="34" charset="0"/>
              <a:cs typeface="Calibri" panose="020F0502020204030204" pitchFamily="34" charset="0"/>
            </a:endParaRPr>
          </a:p>
          <a:p>
            <a:r>
              <a:rPr lang="en-GB" altLang="en-GB" dirty="0" smtClean="0">
                <a:latin typeface="Calibri" panose="020F0502020204030204" pitchFamily="34" charset="0"/>
                <a:cs typeface="Calibri" panose="020F0502020204030204" pitchFamily="34" charset="0"/>
              </a:rPr>
              <a:t>Analyse data from taster session participants about barriers to their continued participation.</a:t>
            </a:r>
          </a:p>
          <a:p>
            <a:r>
              <a:rPr lang="en-GB" altLang="en-GB" dirty="0" smtClean="0">
                <a:latin typeface="Calibri" panose="020F0502020204030204" pitchFamily="34" charset="0"/>
                <a:cs typeface="Calibri" panose="020F0502020204030204" pitchFamily="34" charset="0"/>
              </a:rPr>
              <a:t>Identify key recommendations for </a:t>
            </a:r>
            <a:r>
              <a:rPr lang="en-GB" altLang="en-GB" dirty="0" err="1" smtClean="0">
                <a:latin typeface="Calibri" panose="020F0502020204030204" pitchFamily="34" charset="0"/>
                <a:cs typeface="Calibri" panose="020F0502020204030204" pitchFamily="34" charset="0"/>
              </a:rPr>
              <a:t>watersports</a:t>
            </a:r>
            <a:r>
              <a:rPr lang="en-GB" altLang="en-GB" dirty="0" smtClean="0">
                <a:latin typeface="Calibri" panose="020F0502020204030204" pitchFamily="34" charset="0"/>
                <a:cs typeface="Calibri" panose="020F0502020204030204" pitchFamily="34" charset="0"/>
              </a:rPr>
              <a:t> organisations to identify solutions for participation and retention. </a:t>
            </a:r>
            <a:endParaRPr lang="en-GB" altLang="en-GB"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2"/>
          <a:stretch>
            <a:fillRect/>
          </a:stretch>
        </p:blipFill>
        <p:spPr>
          <a:xfrm>
            <a:off x="8111302" y="5141363"/>
            <a:ext cx="3775852" cy="1622954"/>
          </a:xfrm>
          <a:prstGeom prst="rect">
            <a:avLst/>
          </a:prstGeom>
        </p:spPr>
      </p:pic>
    </p:spTree>
    <p:extLst>
      <p:ext uri="{BB962C8B-B14F-4D97-AF65-F5344CB8AC3E}">
        <p14:creationId xmlns:p14="http://schemas.microsoft.com/office/powerpoint/2010/main" val="16705807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Background </a:t>
            </a:r>
            <a:endParaRPr lang="en-GB" altLang="en-GB" dirty="0"/>
          </a:p>
        </p:txBody>
      </p:sp>
      <p:sp>
        <p:nvSpPr>
          <p:cNvPr id="3" name="Content Placeholder 2"/>
          <p:cNvSpPr>
            <a:spLocks noGrp="1"/>
          </p:cNvSpPr>
          <p:nvPr>
            <p:ph idx="1"/>
          </p:nvPr>
        </p:nvSpPr>
        <p:spPr>
          <a:xfrm>
            <a:off x="677316" y="2160532"/>
            <a:ext cx="8653767" cy="4583528"/>
          </a:xfrm>
        </p:spPr>
        <p:txBody>
          <a:bodyPr numCol="1"/>
          <a:lstStyle/>
          <a:p>
            <a:r>
              <a:rPr u="sng" dirty="0"/>
              <a:t>RYA </a:t>
            </a:r>
            <a:endParaRPr lang="en-GB" altLang="en-GB" dirty="0"/>
          </a:p>
          <a:p>
            <a:r>
              <a:rPr u="none" dirty="0"/>
              <a:t>Royal Yachting Association</a:t>
            </a:r>
          </a:p>
          <a:p>
            <a:r>
              <a:rPr u="none" dirty="0"/>
              <a:t>Governing body of all forms of boating. </a:t>
            </a:r>
          </a:p>
          <a:p>
            <a:r>
              <a:rPr u="none" dirty="0"/>
              <a:t>Founded in 1875 as Yacht Racing Association </a:t>
            </a:r>
          </a:p>
          <a:p>
            <a:endParaRPr u="none" dirty="0"/>
          </a:p>
          <a:p>
            <a:r>
              <a:rPr/>
              <a:t>Rockley </a:t>
            </a:r>
          </a:p>
          <a:p>
            <a:endParaRPr u="none" dirty="0"/>
          </a:p>
          <a:p>
            <a:r>
              <a:rPr u="sng" dirty="0"/>
              <a:t>Participation </a:t>
            </a:r>
          </a:p>
          <a:p>
            <a:r>
              <a:rPr u="none"/>
              <a:t>Decrease in both any activity, and any boating activity since 2005. </a:t>
            </a:r>
          </a:p>
          <a:p>
            <a:r>
              <a:rPr u="none"/>
              <a:t>Increase -Canal boating 0.2%, canoeing 0.8 % and surfing 0.8% </a:t>
            </a:r>
          </a:p>
          <a:p>
            <a:endParaRPr u="none"/>
          </a:p>
          <a:p>
            <a:endParaRPr u="none" dirty="0"/>
          </a:p>
          <a:p>
            <a:endParaRPr u="none" dirty="0"/>
          </a:p>
          <a:p>
            <a:endParaRPr u="none"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8762" y="631277"/>
            <a:ext cx="3695700" cy="3058510"/>
          </a:xfrm>
          <a:prstGeom prst="rect">
            <a:avLst/>
          </a:prstGeom>
        </p:spPr>
      </p:pic>
    </p:spTree>
    <p:extLst>
      <p:ext uri="{BB962C8B-B14F-4D97-AF65-F5344CB8AC3E}">
        <p14:creationId xmlns:p14="http://schemas.microsoft.com/office/powerpoint/2010/main" val="245339158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Lit Review </a:t>
            </a:r>
            <a:endParaRPr lang="en-GB" altLang="en-GB" dirty="0"/>
          </a:p>
        </p:txBody>
      </p:sp>
      <p:sp>
        <p:nvSpPr>
          <p:cNvPr id="3" name="Content Placeholder 2"/>
          <p:cNvSpPr>
            <a:spLocks noGrp="1"/>
          </p:cNvSpPr>
          <p:nvPr>
            <p:ph idx="1"/>
          </p:nvPr>
        </p:nvSpPr>
        <p:spPr>
          <a:xfrm>
            <a:off x="723447" y="1128862"/>
            <a:ext cx="11209535" cy="5569007"/>
          </a:xfrm>
        </p:spPr>
        <p:txBody>
          <a:bodyPr numCol="1"/>
          <a:lstStyle/>
          <a:p>
            <a:r>
              <a:rPr dirty="0">
                <a:latin typeface="Calibri" panose="020F0502020204030204" pitchFamily="34" charset="0"/>
                <a:cs typeface="Calibri" panose="020F0502020204030204" pitchFamily="34" charset="0"/>
              </a:rPr>
              <a:t>Participation </a:t>
            </a:r>
            <a:r>
              <a:rPr dirty="0" smtClean="0">
                <a:latin typeface="Calibri" panose="020F0502020204030204" pitchFamily="34" charset="0"/>
                <a:cs typeface="Calibri" panose="020F0502020204030204" pitchFamily="34" charset="0"/>
              </a:rPr>
              <a:t>models</a:t>
            </a:r>
            <a:endParaRPr lang="en-GB" dirty="0" smtClean="0">
              <a:latin typeface="Calibri" panose="020F0502020204030204" pitchFamily="34" charset="0"/>
              <a:cs typeface="Calibri" panose="020F0502020204030204" pitchFamily="34" charset="0"/>
            </a:endParaRPr>
          </a:p>
          <a:p>
            <a:pPr marL="0" indent="0">
              <a:buNone/>
            </a:pPr>
            <a:r>
              <a:rPr dirty="0" smtClean="0">
                <a:latin typeface="Calibri" panose="020F0502020204030204" pitchFamily="34" charset="0"/>
                <a:cs typeface="Calibri" panose="020F0502020204030204" pitchFamily="34" charset="0"/>
              </a:rPr>
              <a:t> </a:t>
            </a:r>
            <a:endParaRPr lang="en-GB" altLang="en-GB" dirty="0">
              <a:latin typeface="Calibri" panose="020F0502020204030204" pitchFamily="34" charset="0"/>
              <a:cs typeface="Calibri" panose="020F0502020204030204" pitchFamily="34" charset="0"/>
            </a:endParaRPr>
          </a:p>
          <a:p>
            <a:pPr>
              <a:buNone/>
            </a:pPr>
            <a:r>
              <a:rPr u="sng" dirty="0">
                <a:latin typeface="Calibri" panose="020F0502020204030204" pitchFamily="34" charset="0"/>
                <a:cs typeface="Calibri" panose="020F0502020204030204" pitchFamily="34" charset="0"/>
              </a:rPr>
              <a:t>Sport Commitment Model</a:t>
            </a:r>
            <a:r>
              <a:rPr dirty="0">
                <a:latin typeface="Calibri" panose="020F0502020204030204" pitchFamily="34" charset="0"/>
                <a:cs typeface="Calibri" panose="020F0502020204030204" pitchFamily="34" charset="0"/>
              </a:rPr>
              <a:t> </a:t>
            </a:r>
          </a:p>
          <a:p>
            <a:pPr>
              <a:buNone/>
            </a:pPr>
            <a:r>
              <a:rPr dirty="0">
                <a:latin typeface="Calibri" panose="020F0502020204030204" pitchFamily="34" charset="0"/>
                <a:cs typeface="Calibri" panose="020F0502020204030204" pitchFamily="34" charset="0"/>
              </a:rPr>
              <a:t>T </a:t>
            </a:r>
            <a:r>
              <a:rPr dirty="0" err="1">
                <a:latin typeface="Calibri" panose="020F0502020204030204" pitchFamily="34" charset="0"/>
                <a:cs typeface="Calibri" panose="020F0502020204030204" pitchFamily="34" charset="0"/>
              </a:rPr>
              <a:t>Scanlan,P</a:t>
            </a:r>
            <a:r>
              <a:rPr dirty="0">
                <a:latin typeface="Calibri" panose="020F0502020204030204" pitchFamily="34" charset="0"/>
                <a:cs typeface="Calibri" panose="020F0502020204030204" pitchFamily="34" charset="0"/>
              </a:rPr>
              <a:t> carpenter - 1993 </a:t>
            </a:r>
          </a:p>
          <a:p>
            <a:pPr>
              <a:buNone/>
            </a:pPr>
            <a:r>
              <a:rPr dirty="0">
                <a:latin typeface="Calibri" panose="020F0502020204030204" pitchFamily="34" charset="0"/>
                <a:cs typeface="Calibri" panose="020F0502020204030204" pitchFamily="34" charset="0"/>
              </a:rPr>
              <a:t>Linked continued participation and committed participation to enjoyment within the sport</a:t>
            </a:r>
          </a:p>
          <a:p>
            <a:pPr>
              <a:buNone/>
            </a:pPr>
            <a:endParaRPr lang="en-GB" u="sng" dirty="0" smtClean="0">
              <a:latin typeface="Calibri" panose="020F0502020204030204" pitchFamily="34" charset="0"/>
              <a:cs typeface="Calibri" panose="020F0502020204030204" pitchFamily="34" charset="0"/>
            </a:endParaRPr>
          </a:p>
          <a:p>
            <a:pPr>
              <a:buNone/>
            </a:pPr>
            <a:r>
              <a:rPr u="sng" dirty="0" smtClean="0">
                <a:latin typeface="Calibri" panose="020F0502020204030204" pitchFamily="34" charset="0"/>
                <a:cs typeface="Calibri" panose="020F0502020204030204" pitchFamily="34" charset="0"/>
              </a:rPr>
              <a:t>Reports </a:t>
            </a:r>
            <a:endParaRPr u="sng" dirty="0">
              <a:latin typeface="Calibri" panose="020F0502020204030204" pitchFamily="34" charset="0"/>
              <a:cs typeface="Calibri" panose="020F0502020204030204" pitchFamily="34" charset="0"/>
            </a:endParaRPr>
          </a:p>
          <a:p>
            <a:pPr>
              <a:buNone/>
            </a:pPr>
            <a:r>
              <a:rPr dirty="0">
                <a:latin typeface="Calibri" panose="020F0502020204030204" pitchFamily="34" charset="0"/>
                <a:cs typeface="Calibri" panose="020F0502020204030204" pitchFamily="34" charset="0"/>
              </a:rPr>
              <a:t>Watersports Participation Survey 2015 </a:t>
            </a:r>
          </a:p>
          <a:p>
            <a:pPr>
              <a:buNone/>
            </a:pPr>
            <a:r>
              <a:rPr dirty="0">
                <a:latin typeface="Calibri" panose="020F0502020204030204" pitchFamily="34" charset="0"/>
                <a:cs typeface="Calibri" panose="020F0502020204030204" pitchFamily="34" charset="0"/>
              </a:rPr>
              <a:t>RYA, Maritime Coastguard Agency, British Marine, </a:t>
            </a:r>
            <a:r>
              <a:rPr dirty="0" err="1">
                <a:latin typeface="Calibri" panose="020F0502020204030204" pitchFamily="34" charset="0"/>
                <a:cs typeface="Calibri" panose="020F0502020204030204" pitchFamily="34" charset="0"/>
              </a:rPr>
              <a:t>LifeBoat</a:t>
            </a:r>
            <a:r>
              <a:rPr dirty="0">
                <a:latin typeface="Calibri" panose="020F0502020204030204" pitchFamily="34" charset="0"/>
                <a:cs typeface="Calibri" panose="020F0502020204030204" pitchFamily="34" charset="0"/>
              </a:rPr>
              <a:t>, British canoeing. </a:t>
            </a:r>
          </a:p>
          <a:p>
            <a:pPr>
              <a:buChar char="•"/>
            </a:pPr>
            <a:r>
              <a:rPr dirty="0">
                <a:latin typeface="Calibri" panose="020F0502020204030204" pitchFamily="34" charset="0"/>
                <a:cs typeface="Calibri" panose="020F0502020204030204" pitchFamily="34" charset="0"/>
              </a:rPr>
              <a:t>RYA_2015Survey5%20report%20for%20participation%20in%20watersports.pdf</a:t>
            </a:r>
          </a:p>
          <a:p>
            <a:pPr>
              <a:buChar char="•"/>
            </a:pPr>
            <a:r>
              <a:rPr dirty="0">
                <a:latin typeface="Calibri" panose="020F0502020204030204" pitchFamily="34" charset="0"/>
                <a:cs typeface="Calibri" panose="020F0502020204030204" pitchFamily="34" charset="0"/>
              </a:rPr>
              <a:t>Watersports_and_Leisureibusreport2010%20report%202.pdf</a:t>
            </a:r>
          </a:p>
          <a:p>
            <a:pPr>
              <a:buChar char="•"/>
            </a:pPr>
            <a:r>
              <a:rPr dirty="0">
                <a:latin typeface="Calibri" panose="020F0502020204030204" pitchFamily="34" charset="0"/>
                <a:cs typeface="Calibri" panose="020F0502020204030204" pitchFamily="34" charset="0"/>
              </a:rPr>
              <a:t>Watersports_Survey_2016%20-%</a:t>
            </a:r>
            <a:r>
              <a:rPr dirty="0" smtClean="0">
                <a:latin typeface="Calibri" panose="020F0502020204030204" pitchFamily="34" charset="0"/>
                <a:cs typeface="Calibri" panose="020F0502020204030204" pitchFamily="34" charset="0"/>
              </a:rPr>
              <a:t>20Summary.pdf</a:t>
            </a:r>
            <a:endParaRPr lang="en-GB" dirty="0" smtClean="0">
              <a:latin typeface="Calibri" panose="020F0502020204030204" pitchFamily="34" charset="0"/>
              <a:cs typeface="Calibri" panose="020F0502020204030204" pitchFamily="34" charset="0"/>
            </a:endParaRPr>
          </a:p>
          <a:p>
            <a:pPr>
              <a:buChar char="•"/>
            </a:pPr>
            <a:r>
              <a:rPr lang="en-GB" dirty="0">
                <a:latin typeface="Calibri" panose="020F0502020204030204" pitchFamily="34" charset="0"/>
                <a:cs typeface="Calibri" panose="020F0502020204030204" pitchFamily="34" charset="0"/>
              </a:rPr>
              <a:t>http://archive.niassembly.gov.uk/researchandlibrary/2010/1810.pdf</a:t>
            </a:r>
          </a:p>
          <a:p>
            <a:pPr>
              <a:buChar char="•"/>
            </a:pPr>
            <a:endParaRPr lang="en-GB" dirty="0" smtClean="0">
              <a:latin typeface="Calibri" panose="020F0502020204030204" pitchFamily="34" charset="0"/>
              <a:cs typeface="Calibri" panose="020F0502020204030204" pitchFamily="34" charset="0"/>
            </a:endParaRPr>
          </a:p>
          <a:p>
            <a:pPr>
              <a:buChar char="•"/>
            </a:pPr>
            <a:endParaRPr dirty="0">
              <a:latin typeface="Calibri" panose="020F0502020204030204" pitchFamily="34" charset="0"/>
              <a:cs typeface="Calibri" panose="020F0502020204030204" pitchFamily="34" charset="0"/>
            </a:endParaRPr>
          </a:p>
          <a:p>
            <a:pPr>
              <a:buChar char="•"/>
            </a:pPr>
            <a:endParaRPr dirty="0">
              <a:latin typeface="Calibri" panose="020F0502020204030204" pitchFamily="34" charset="0"/>
              <a:cs typeface="Calibri" panose="020F0502020204030204" pitchFamily="34" charset="0"/>
            </a:endParaRPr>
          </a:p>
          <a:p>
            <a:pPr>
              <a:buNone/>
            </a:pPr>
            <a:endParaRPr dirty="0"/>
          </a:p>
          <a:p>
            <a:pPr>
              <a:buNone/>
            </a:pPr>
            <a:endParaRPr dirty="0"/>
          </a:p>
        </p:txBody>
      </p:sp>
    </p:spTree>
    <p:extLst>
      <p:ext uri="{BB962C8B-B14F-4D97-AF65-F5344CB8AC3E}">
        <p14:creationId xmlns:p14="http://schemas.microsoft.com/office/powerpoint/2010/main" val="2677360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Lit review continued </a:t>
            </a:r>
            <a:endParaRPr lang="en-US" dirty="0"/>
          </a:p>
        </p:txBody>
      </p:sp>
      <p:sp>
        <p:nvSpPr>
          <p:cNvPr id="3" name="Content Placeholder 2"/>
          <p:cNvSpPr>
            <a:spLocks noGrp="1"/>
          </p:cNvSpPr>
          <p:nvPr>
            <p:ph idx="1"/>
          </p:nvPr>
        </p:nvSpPr>
        <p:spPr/>
        <p:txBody>
          <a:bodyPr>
            <a:normAutofit/>
          </a:bodyPr>
          <a:lstStyle/>
          <a:p>
            <a:r>
              <a:rPr u="sng" dirty="0">
                <a:latin typeface="Calibri" panose="020F0502020204030204" pitchFamily="34" charset="0"/>
                <a:cs typeface="Calibri" panose="020F0502020204030204" pitchFamily="34" charset="0"/>
              </a:rPr>
              <a:t>Motivation Models </a:t>
            </a:r>
            <a:endParaRPr lang="en-US" dirty="0">
              <a:latin typeface="Calibri" panose="020F0502020204030204" pitchFamily="34" charset="0"/>
              <a:cs typeface="Calibri" panose="020F0502020204030204" pitchFamily="34" charset="0"/>
            </a:endParaRPr>
          </a:p>
          <a:p>
            <a:r>
              <a:rPr u="none" dirty="0">
                <a:latin typeface="Calibri" panose="020F0502020204030204" pitchFamily="34" charset="0"/>
                <a:cs typeface="Calibri" panose="020F0502020204030204" pitchFamily="34" charset="0"/>
              </a:rPr>
              <a:t>"Between the ages of eleven to fifteen years of age intrinsic factors become more important and extrinsic factors less so" Matt Jarvis 2006 Sports Psychology </a:t>
            </a:r>
            <a:r>
              <a:rPr u="none" dirty="0" err="1">
                <a:latin typeface="Calibri" panose="020F0502020204030204" pitchFamily="34" charset="0"/>
                <a:cs typeface="Calibri" panose="020F0502020204030204" pitchFamily="34" charset="0"/>
              </a:rPr>
              <a:t>pg</a:t>
            </a:r>
            <a:r>
              <a:rPr u="none" dirty="0">
                <a:latin typeface="Calibri" panose="020F0502020204030204" pitchFamily="34" charset="0"/>
                <a:cs typeface="Calibri" panose="020F0502020204030204" pitchFamily="34" charset="0"/>
              </a:rPr>
              <a:t> 88 </a:t>
            </a:r>
            <a:endParaRPr lang="en-GB" u="none" dirty="0" smtClean="0">
              <a:latin typeface="Calibri" panose="020F0502020204030204" pitchFamily="34" charset="0"/>
              <a:cs typeface="Calibri" panose="020F0502020204030204" pitchFamily="34" charset="0"/>
            </a:endParaRPr>
          </a:p>
          <a:p>
            <a:r>
              <a:rPr lang="en-GB" u="sng" dirty="0">
                <a:latin typeface="Calibri" panose="020F0502020204030204" pitchFamily="34" charset="0"/>
                <a:cs typeface="Calibri" panose="020F0502020204030204" pitchFamily="34" charset="0"/>
              </a:rPr>
              <a:t>Intrinsic and extrinsic Motivation </a:t>
            </a:r>
          </a:p>
          <a:p>
            <a:r>
              <a:rPr lang="en-GB" dirty="0">
                <a:latin typeface="Calibri" panose="020F0502020204030204" pitchFamily="34" charset="0"/>
                <a:cs typeface="Calibri" panose="020F0502020204030204" pitchFamily="34" charset="0"/>
              </a:rPr>
              <a:t>"Intrinsic motives for taking part in sport include; excitement, fun, love of action and a chance to demonstrate and improve our skills"</a:t>
            </a:r>
          </a:p>
          <a:p>
            <a:r>
              <a:rPr lang="en-GB" dirty="0">
                <a:latin typeface="Calibri" panose="020F0502020204030204" pitchFamily="34" charset="0"/>
                <a:cs typeface="Calibri" panose="020F0502020204030204" pitchFamily="34" charset="0"/>
              </a:rPr>
              <a:t>"Although there has been an enormous amount of research into how motivation can be improved in those already participating in sport, father few studies have examined what motivates people to take </a:t>
            </a:r>
            <a:r>
              <a:rPr lang="en-GB" dirty="0" smtClean="0">
                <a:latin typeface="Calibri" panose="020F0502020204030204" pitchFamily="34" charset="0"/>
                <a:cs typeface="Calibri" panose="020F0502020204030204" pitchFamily="34" charset="0"/>
              </a:rPr>
              <a:t>up </a:t>
            </a:r>
            <a:r>
              <a:rPr lang="en-GB" dirty="0">
                <a:latin typeface="Calibri" panose="020F0502020204030204" pitchFamily="34" charset="0"/>
                <a:cs typeface="Calibri" panose="020F0502020204030204" pitchFamily="34" charset="0"/>
              </a:rPr>
              <a:t>a sport" Matt Jarvis 2006 chapter 8 ) </a:t>
            </a:r>
            <a:endParaRPr u="none"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Access to Resources  </a:t>
            </a:r>
            <a:endParaRPr lang="en-GB" altLang="en-GB" dirty="0"/>
          </a:p>
        </p:txBody>
      </p:sp>
      <p:sp>
        <p:nvSpPr>
          <p:cNvPr id="3" name="Content Placeholder 2"/>
          <p:cNvSpPr>
            <a:spLocks noGrp="1"/>
          </p:cNvSpPr>
          <p:nvPr>
            <p:ph idx="1"/>
          </p:nvPr>
        </p:nvSpPr>
        <p:spPr>
          <a:xfrm>
            <a:off x="677316" y="1493547"/>
            <a:ext cx="8653767" cy="4604838"/>
          </a:xfrm>
        </p:spPr>
        <p:txBody>
          <a:bodyPr numCol="1">
            <a:normAutofit fontScale="92500" lnSpcReduction="20000"/>
          </a:bodyPr>
          <a:lstStyle/>
          <a:p>
            <a:r>
              <a:rPr sz="1900" dirty="0">
                <a:latin typeface="Calibri" panose="020F0502020204030204" pitchFamily="34" charset="0"/>
                <a:cs typeface="Calibri" panose="020F0502020204030204" pitchFamily="34" charset="0"/>
              </a:rPr>
              <a:t>Access to RYA </a:t>
            </a:r>
            <a:r>
              <a:rPr sz="1900" dirty="0" err="1">
                <a:latin typeface="Calibri" panose="020F0502020204030204" pitchFamily="34" charset="0"/>
                <a:cs typeface="Calibri" panose="020F0502020204030204" pitchFamily="34" charset="0"/>
              </a:rPr>
              <a:t>Cymru</a:t>
            </a:r>
            <a:r>
              <a:rPr sz="1900" dirty="0">
                <a:latin typeface="Calibri" panose="020F0502020204030204" pitchFamily="34" charset="0"/>
                <a:cs typeface="Calibri" panose="020F0502020204030204" pitchFamily="34" charset="0"/>
              </a:rPr>
              <a:t> </a:t>
            </a:r>
            <a:endParaRPr lang="en-GB" altLang="en-GB" sz="1900" dirty="0">
              <a:latin typeface="Calibri" panose="020F0502020204030204" pitchFamily="34" charset="0"/>
              <a:cs typeface="Calibri" panose="020F0502020204030204" pitchFamily="34" charset="0"/>
            </a:endParaRPr>
          </a:p>
          <a:p>
            <a:pPr>
              <a:buNone/>
            </a:pPr>
            <a:r>
              <a:rPr sz="1900" dirty="0" smtClean="0">
                <a:latin typeface="Calibri" panose="020F0502020204030204" pitchFamily="34" charset="0"/>
                <a:cs typeface="Calibri" panose="020F0502020204030204" pitchFamily="34" charset="0"/>
              </a:rPr>
              <a:t>Pete </a:t>
            </a:r>
            <a:r>
              <a:rPr sz="1900" dirty="0" err="1">
                <a:latin typeface="Calibri" panose="020F0502020204030204" pitchFamily="34" charset="0"/>
                <a:cs typeface="Calibri" panose="020F0502020204030204" pitchFamily="34" charset="0"/>
              </a:rPr>
              <a:t>Muskett</a:t>
            </a:r>
            <a:r>
              <a:rPr sz="1900" dirty="0">
                <a:latin typeface="Calibri" panose="020F0502020204030204" pitchFamily="34" charset="0"/>
                <a:cs typeface="Calibri" panose="020F0502020204030204" pitchFamily="34" charset="0"/>
              </a:rPr>
              <a:t> </a:t>
            </a:r>
          </a:p>
          <a:p>
            <a:r>
              <a:rPr sz="1900" dirty="0">
                <a:latin typeface="Calibri" panose="020F0502020204030204" pitchFamily="34" charset="0"/>
                <a:cs typeface="Calibri" panose="020F0502020204030204" pitchFamily="34" charset="0"/>
              </a:rPr>
              <a:t>Rockley Watersports - watersports training and holiday company </a:t>
            </a:r>
          </a:p>
          <a:p>
            <a:pPr>
              <a:buNone/>
            </a:pPr>
            <a:r>
              <a:rPr sz="1900" dirty="0">
                <a:latin typeface="Calibri" panose="020F0502020204030204" pitchFamily="34" charset="0"/>
                <a:cs typeface="Calibri" panose="020F0502020204030204" pitchFamily="34" charset="0"/>
              </a:rPr>
              <a:t>Rob Clarke - Operations Manager </a:t>
            </a:r>
          </a:p>
          <a:p>
            <a:pPr>
              <a:buNone/>
            </a:pPr>
            <a:r>
              <a:rPr sz="1900" dirty="0">
                <a:latin typeface="Calibri" panose="020F0502020204030204" pitchFamily="34" charset="0"/>
                <a:cs typeface="Calibri" panose="020F0502020204030204" pitchFamily="34" charset="0"/>
              </a:rPr>
              <a:t>Kate Murphy -</a:t>
            </a:r>
            <a:r>
              <a:rPr sz="1900" dirty="0" err="1">
                <a:latin typeface="Calibri" panose="020F0502020204030204" pitchFamily="34" charset="0"/>
                <a:cs typeface="Calibri" panose="020F0502020204030204" pitchFamily="34" charset="0"/>
              </a:rPr>
              <a:t>centre</a:t>
            </a:r>
            <a:r>
              <a:rPr sz="1900" dirty="0">
                <a:latin typeface="Calibri" panose="020F0502020204030204" pitchFamily="34" charset="0"/>
                <a:cs typeface="Calibri" panose="020F0502020204030204" pitchFamily="34" charset="0"/>
              </a:rPr>
              <a:t> manager </a:t>
            </a:r>
          </a:p>
          <a:p>
            <a:pPr>
              <a:buNone/>
            </a:pPr>
            <a:r>
              <a:rPr sz="1900" dirty="0">
                <a:latin typeface="Calibri" panose="020F0502020204030204" pitchFamily="34" charset="0"/>
                <a:cs typeface="Calibri" panose="020F0502020204030204" pitchFamily="34" charset="0"/>
              </a:rPr>
              <a:t>Kat Sargent - HR manager </a:t>
            </a:r>
          </a:p>
          <a:p>
            <a:pPr>
              <a:buNone/>
            </a:pPr>
            <a:r>
              <a:rPr sz="1900" dirty="0" smtClean="0">
                <a:latin typeface="Calibri" panose="020F0502020204030204" pitchFamily="34" charset="0"/>
                <a:cs typeface="Calibri" panose="020F0502020204030204" pitchFamily="34" charset="0"/>
              </a:rPr>
              <a:t>MINI</a:t>
            </a:r>
            <a:r>
              <a:rPr lang="en-GB" altLang="en-GB" sz="1900" dirty="0" smtClean="0">
                <a:latin typeface="Calibri" panose="020F0502020204030204" pitchFamily="34" charset="0"/>
                <a:cs typeface="Calibri" panose="020F0502020204030204" pitchFamily="34" charset="0"/>
              </a:rPr>
              <a:t> (Greg </a:t>
            </a:r>
            <a:r>
              <a:rPr lang="en-GB" altLang="en-GB" sz="1900" dirty="0" err="1" smtClean="0">
                <a:latin typeface="Calibri" panose="020F0502020204030204" pitchFamily="34" charset="0"/>
                <a:cs typeface="Calibri" panose="020F0502020204030204" pitchFamily="34" charset="0"/>
              </a:rPr>
              <a:t>Haylock</a:t>
            </a:r>
            <a:r>
              <a:rPr lang="en-GB" altLang="en-GB" sz="1900" dirty="0" smtClean="0">
                <a:latin typeface="Calibri" panose="020F0502020204030204" pitchFamily="34" charset="0"/>
                <a:cs typeface="Calibri" panose="020F0502020204030204" pitchFamily="34" charset="0"/>
              </a:rPr>
              <a:t>)</a:t>
            </a:r>
            <a:r>
              <a:rPr sz="1900" dirty="0" smtClean="0">
                <a:latin typeface="Calibri" panose="020F0502020204030204" pitchFamily="34" charset="0"/>
                <a:cs typeface="Calibri" panose="020F0502020204030204" pitchFamily="34" charset="0"/>
              </a:rPr>
              <a:t>- </a:t>
            </a:r>
            <a:r>
              <a:rPr sz="1900" dirty="0">
                <a:latin typeface="Calibri" panose="020F0502020204030204" pitchFamily="34" charset="0"/>
                <a:cs typeface="Calibri" panose="020F0502020204030204" pitchFamily="34" charset="0"/>
              </a:rPr>
              <a:t>overseas manager </a:t>
            </a:r>
          </a:p>
          <a:p>
            <a:pPr>
              <a:buNone/>
            </a:pPr>
            <a:r>
              <a:rPr sz="1900" dirty="0">
                <a:latin typeface="Calibri" panose="020F0502020204030204" pitchFamily="34" charset="0"/>
                <a:cs typeface="Calibri" panose="020F0502020204030204" pitchFamily="34" charset="0"/>
              </a:rPr>
              <a:t>Pip Woods - managing director  </a:t>
            </a:r>
          </a:p>
          <a:p>
            <a:r>
              <a:rPr sz="1900" dirty="0">
                <a:latin typeface="Calibri" panose="020F0502020204030204" pitchFamily="34" charset="0"/>
                <a:cs typeface="Calibri" panose="020F0502020204030204" pitchFamily="34" charset="0"/>
              </a:rPr>
              <a:t>Local sailing clubs/windsurfing clubs</a:t>
            </a:r>
          </a:p>
          <a:p>
            <a:pPr>
              <a:buNone/>
            </a:pPr>
            <a:r>
              <a:rPr sz="1900" dirty="0">
                <a:latin typeface="Calibri" panose="020F0502020204030204" pitchFamily="34" charset="0"/>
                <a:cs typeface="Calibri" panose="020F0502020204030204" pitchFamily="34" charset="0"/>
              </a:rPr>
              <a:t>Mumbles sailing club </a:t>
            </a:r>
            <a:endParaRPr lang="en-GB" sz="1900" dirty="0" smtClean="0">
              <a:latin typeface="Calibri" panose="020F0502020204030204" pitchFamily="34" charset="0"/>
              <a:cs typeface="Calibri" panose="020F0502020204030204" pitchFamily="34" charset="0"/>
            </a:endParaRPr>
          </a:p>
          <a:p>
            <a:pPr>
              <a:buNone/>
            </a:pPr>
            <a:r>
              <a:rPr lang="en-GB" sz="1900" dirty="0" smtClean="0">
                <a:latin typeface="Calibri" panose="020F0502020204030204" pitchFamily="34" charset="0"/>
                <a:cs typeface="Calibri" panose="020F0502020204030204" pitchFamily="34" charset="0"/>
              </a:rPr>
              <a:t>Ceri Swansea </a:t>
            </a:r>
            <a:r>
              <a:rPr lang="en-GB" sz="1900" dirty="0" err="1" smtClean="0">
                <a:latin typeface="Calibri" panose="020F0502020204030204" pitchFamily="34" charset="0"/>
                <a:cs typeface="Calibri" panose="020F0502020204030204" pitchFamily="34" charset="0"/>
              </a:rPr>
              <a:t>Watersports</a:t>
            </a:r>
            <a:r>
              <a:rPr lang="en-GB" sz="1900" dirty="0" smtClean="0">
                <a:latin typeface="Calibri" panose="020F0502020204030204" pitchFamily="34" charset="0"/>
                <a:cs typeface="Calibri" panose="020F0502020204030204" pitchFamily="34" charset="0"/>
              </a:rPr>
              <a:t> </a:t>
            </a:r>
            <a:endParaRPr sz="1900" dirty="0">
              <a:latin typeface="Calibri" panose="020F0502020204030204" pitchFamily="34" charset="0"/>
              <a:cs typeface="Calibri" panose="020F0502020204030204" pitchFamily="34" charset="0"/>
            </a:endParaRPr>
          </a:p>
          <a:p>
            <a:r>
              <a:rPr sz="1900" dirty="0">
                <a:latin typeface="Calibri" panose="020F0502020204030204" pitchFamily="34" charset="0"/>
                <a:cs typeface="Calibri" panose="020F0502020204030204" pitchFamily="34" charset="0"/>
              </a:rPr>
              <a:t>5x60 children and staff</a:t>
            </a:r>
          </a:p>
          <a:p>
            <a:pPr>
              <a:buNone/>
            </a:pPr>
            <a:r>
              <a:rPr sz="1900" dirty="0">
                <a:latin typeface="Calibri" panose="020F0502020204030204" pitchFamily="34" charset="0"/>
                <a:cs typeface="Calibri" panose="020F0502020204030204" pitchFamily="34" charset="0"/>
              </a:rPr>
              <a:t>Mark </a:t>
            </a:r>
            <a:r>
              <a:rPr sz="1900" dirty="0" err="1">
                <a:latin typeface="Calibri" panose="020F0502020204030204" pitchFamily="34" charset="0"/>
                <a:cs typeface="Calibri" panose="020F0502020204030204" pitchFamily="34" charset="0"/>
              </a:rPr>
              <a:t>Napieralla</a:t>
            </a:r>
            <a:r>
              <a:rPr sz="1900" dirty="0">
                <a:latin typeface="Calibri" panose="020F0502020204030204" pitchFamily="34" charset="0"/>
                <a:cs typeface="Calibri" panose="020F0502020204030204" pitchFamily="34" charset="0"/>
              </a:rPr>
              <a:t> </a:t>
            </a:r>
          </a:p>
          <a:p>
            <a:pPr>
              <a:buNone/>
            </a:pPr>
            <a:endParaRPr dirty="0"/>
          </a:p>
          <a:p>
            <a:endParaRPr dirty="0"/>
          </a:p>
          <a:p>
            <a:endParaRPr dirty="0"/>
          </a:p>
          <a:p>
            <a:endParaRPr dirty="0"/>
          </a:p>
        </p:txBody>
      </p:sp>
      <p:pic>
        <p:nvPicPr>
          <p:cNvPr id="5" name="Picture 4"/>
          <p:cNvPicPr>
            <a:picLocks noChangeAspect="1"/>
          </p:cNvPicPr>
          <p:nvPr/>
        </p:nvPicPr>
        <p:blipFill>
          <a:blip r:embed="rId2"/>
          <a:stretch>
            <a:fillRect/>
          </a:stretch>
        </p:blipFill>
        <p:spPr>
          <a:xfrm>
            <a:off x="8017229" y="578702"/>
            <a:ext cx="1707028" cy="1707028"/>
          </a:xfrm>
          <a:prstGeom prst="rect">
            <a:avLst/>
          </a:prstGeom>
        </p:spPr>
      </p:pic>
      <p:pic>
        <p:nvPicPr>
          <p:cNvPr id="6" name="Picture 5"/>
          <p:cNvPicPr>
            <a:picLocks noChangeAspect="1"/>
          </p:cNvPicPr>
          <p:nvPr/>
        </p:nvPicPr>
        <p:blipFill>
          <a:blip r:embed="rId3"/>
          <a:stretch>
            <a:fillRect/>
          </a:stretch>
        </p:blipFill>
        <p:spPr>
          <a:xfrm>
            <a:off x="10174511" y="556124"/>
            <a:ext cx="1457070" cy="1457070"/>
          </a:xfrm>
          <a:prstGeom prst="rect">
            <a:avLst/>
          </a:prstGeom>
        </p:spPr>
      </p:pic>
      <p:pic>
        <p:nvPicPr>
          <p:cNvPr id="7" name="Picture 6"/>
          <p:cNvPicPr>
            <a:picLocks noChangeAspect="1"/>
          </p:cNvPicPr>
          <p:nvPr/>
        </p:nvPicPr>
        <p:blipFill>
          <a:blip r:embed="rId4"/>
          <a:stretch>
            <a:fillRect/>
          </a:stretch>
        </p:blipFill>
        <p:spPr>
          <a:xfrm>
            <a:off x="5408408" y="4941946"/>
            <a:ext cx="2308876" cy="1733330"/>
          </a:xfrm>
          <a:prstGeom prst="rect">
            <a:avLst/>
          </a:prstGeom>
        </p:spPr>
      </p:pic>
      <p:pic>
        <p:nvPicPr>
          <p:cNvPr id="8" name="Picture 7"/>
          <p:cNvPicPr>
            <a:picLocks noChangeAspect="1"/>
          </p:cNvPicPr>
          <p:nvPr/>
        </p:nvPicPr>
        <p:blipFill>
          <a:blip r:embed="rId5"/>
          <a:stretch>
            <a:fillRect/>
          </a:stretch>
        </p:blipFill>
        <p:spPr>
          <a:xfrm>
            <a:off x="10302183" y="5041608"/>
            <a:ext cx="1633668" cy="1633668"/>
          </a:xfrm>
          <a:prstGeom prst="rect">
            <a:avLst/>
          </a:prstGeom>
        </p:spPr>
      </p:pic>
      <p:pic>
        <p:nvPicPr>
          <p:cNvPr id="9" name="Picture 8"/>
          <p:cNvPicPr>
            <a:picLocks noChangeAspect="1"/>
          </p:cNvPicPr>
          <p:nvPr/>
        </p:nvPicPr>
        <p:blipFill>
          <a:blip r:embed="rId6"/>
          <a:stretch>
            <a:fillRect/>
          </a:stretch>
        </p:blipFill>
        <p:spPr>
          <a:xfrm>
            <a:off x="8426017" y="4305508"/>
            <a:ext cx="1613799" cy="1613799"/>
          </a:xfrm>
          <a:prstGeom prst="rect">
            <a:avLst/>
          </a:prstGeom>
        </p:spPr>
      </p:pic>
      <p:pic>
        <p:nvPicPr>
          <p:cNvPr id="10" name="Picture 9"/>
          <p:cNvPicPr>
            <a:picLocks noChangeAspect="1"/>
          </p:cNvPicPr>
          <p:nvPr/>
        </p:nvPicPr>
        <p:blipFill>
          <a:blip r:embed="rId7"/>
          <a:stretch>
            <a:fillRect/>
          </a:stretch>
        </p:blipFill>
        <p:spPr>
          <a:xfrm>
            <a:off x="9274002" y="2610165"/>
            <a:ext cx="2056362" cy="1370908"/>
          </a:xfrm>
          <a:prstGeom prst="rect">
            <a:avLst/>
          </a:prstGeom>
        </p:spPr>
      </p:pic>
      <p:sp>
        <p:nvSpPr>
          <p:cNvPr id="4" name="TextBox 3"/>
          <p:cNvSpPr txBox="1"/>
          <p:nvPr/>
        </p:nvSpPr>
        <p:spPr>
          <a:xfrm>
            <a:off x="166255" y="349135"/>
            <a:ext cx="2518756" cy="461665"/>
          </a:xfrm>
          <a:prstGeom prst="rect">
            <a:avLst/>
          </a:prstGeom>
          <a:noFill/>
        </p:spPr>
        <p:txBody>
          <a:bodyPr wrap="square" rtlCol="0">
            <a:spAutoFit/>
          </a:bodyPr>
          <a:lstStyle/>
          <a:p>
            <a:r>
              <a:rPr lang="en-GB" sz="1200" dirty="0" smtClean="0"/>
              <a:t>Permission granted for these photos to be used.</a:t>
            </a:r>
            <a:endParaRPr lang="en-GB" sz="1200" dirty="0"/>
          </a:p>
        </p:txBody>
      </p:sp>
    </p:spTree>
    <p:extLst>
      <p:ext uri="{BB962C8B-B14F-4D97-AF65-F5344CB8AC3E}">
        <p14:creationId xmlns:p14="http://schemas.microsoft.com/office/powerpoint/2010/main" val="14774066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195" y="609600"/>
            <a:ext cx="8596668" cy="1320800"/>
          </a:xfrm>
        </p:spPr>
        <p:txBody>
          <a:bodyPr numCol="1"/>
          <a:lstStyle/>
          <a:p>
            <a:pPr algn="ctr"/>
            <a:r>
              <a:rPr/>
              <a:t>Methodology </a:t>
            </a:r>
            <a:endParaRPr lang="en-GB" altLang="en-GB" dirty="0"/>
          </a:p>
        </p:txBody>
      </p:sp>
      <p:sp>
        <p:nvSpPr>
          <p:cNvPr id="3" name="Content Placeholder 2"/>
          <p:cNvSpPr>
            <a:spLocks noGrp="1"/>
          </p:cNvSpPr>
          <p:nvPr>
            <p:ph idx="1"/>
          </p:nvPr>
        </p:nvSpPr>
        <p:spPr>
          <a:xfrm>
            <a:off x="692195" y="1333993"/>
            <a:ext cx="8698313" cy="4659311"/>
          </a:xfrm>
        </p:spPr>
        <p:txBody>
          <a:bodyPr numCol="1">
            <a:normAutofit fontScale="92500" lnSpcReduction="20000"/>
          </a:bodyPr>
          <a:lstStyle/>
          <a:p>
            <a:r>
              <a:rPr lang="en-GB" altLang="en-GB" sz="1900" u="sng" dirty="0" smtClean="0">
                <a:latin typeface="Calibri" panose="020F0502020204030204" pitchFamily="34" charset="0"/>
                <a:cs typeface="Calibri" panose="020F0502020204030204" pitchFamily="34" charset="0"/>
              </a:rPr>
              <a:t>Questionnaires</a:t>
            </a:r>
            <a:r>
              <a:rPr lang="en-GB" altLang="en-GB" sz="1900" dirty="0" smtClean="0">
                <a:latin typeface="Calibri" panose="020F0502020204030204" pitchFamily="34" charset="0"/>
                <a:cs typeface="Calibri" panose="020F0502020204030204" pitchFamily="34" charset="0"/>
              </a:rPr>
              <a:t> </a:t>
            </a:r>
          </a:p>
          <a:p>
            <a:r>
              <a:rPr lang="en-GB" altLang="en-GB" sz="1900" dirty="0" smtClean="0">
                <a:latin typeface="Calibri" panose="020F0502020204030204" pitchFamily="34" charset="0"/>
                <a:cs typeface="Calibri" panose="020F0502020204030204" pitchFamily="34" charset="0"/>
              </a:rPr>
              <a:t>25-30 8-16 year olds regular water users within Swansea </a:t>
            </a:r>
          </a:p>
          <a:p>
            <a:r>
              <a:rPr lang="en-GB" altLang="en-GB" sz="1900" dirty="0" smtClean="0">
                <a:latin typeface="Calibri" panose="020F0502020204030204" pitchFamily="34" charset="0"/>
                <a:cs typeface="Calibri" panose="020F0502020204030204" pitchFamily="34" charset="0"/>
              </a:rPr>
              <a:t>Questionnaire to find out how regular water users got into </a:t>
            </a:r>
            <a:r>
              <a:rPr lang="en-GB" altLang="en-GB" sz="1900" dirty="0" err="1" smtClean="0">
                <a:latin typeface="Calibri" panose="020F0502020204030204" pitchFamily="34" charset="0"/>
                <a:cs typeface="Calibri" panose="020F0502020204030204" pitchFamily="34" charset="0"/>
              </a:rPr>
              <a:t>watersports</a:t>
            </a:r>
            <a:r>
              <a:rPr lang="en-GB" altLang="en-GB" sz="1900" dirty="0" smtClean="0">
                <a:latin typeface="Calibri" panose="020F0502020204030204" pitchFamily="34" charset="0"/>
                <a:cs typeface="Calibri" panose="020F0502020204030204" pitchFamily="34" charset="0"/>
              </a:rPr>
              <a:t> </a:t>
            </a:r>
          </a:p>
          <a:p>
            <a:r>
              <a:rPr lang="en-GB" altLang="en-GB" sz="1900" dirty="0" smtClean="0">
                <a:latin typeface="Calibri" panose="020F0502020204030204" pitchFamily="34" charset="0"/>
                <a:cs typeface="Calibri" panose="020F0502020204030204" pitchFamily="34" charset="0"/>
              </a:rPr>
              <a:t>Questionnaire to find out how many casual water users would like to continue with </a:t>
            </a:r>
            <a:r>
              <a:rPr lang="en-GB" altLang="en-GB" sz="1900" dirty="0" err="1" smtClean="0">
                <a:latin typeface="Calibri" panose="020F0502020204030204" pitchFamily="34" charset="0"/>
                <a:cs typeface="Calibri" panose="020F0502020204030204" pitchFamily="34" charset="0"/>
              </a:rPr>
              <a:t>watersports</a:t>
            </a:r>
            <a:r>
              <a:rPr lang="en-GB" altLang="en-GB" sz="1900" dirty="0" smtClean="0">
                <a:latin typeface="Calibri" panose="020F0502020204030204" pitchFamily="34" charset="0"/>
                <a:cs typeface="Calibri" panose="020F0502020204030204" pitchFamily="34" charset="0"/>
              </a:rPr>
              <a:t>.</a:t>
            </a:r>
          </a:p>
          <a:p>
            <a:r>
              <a:rPr lang="en-GB" altLang="en-GB" sz="1900" dirty="0" smtClean="0">
                <a:latin typeface="Calibri" panose="020F0502020204030204" pitchFamily="34" charset="0"/>
                <a:cs typeface="Calibri" panose="020F0502020204030204" pitchFamily="34" charset="0"/>
              </a:rPr>
              <a:t>Questionnaires mumbles sailing club - identify their views on barriers(regular water users)</a:t>
            </a:r>
          </a:p>
          <a:p>
            <a:r>
              <a:rPr sz="1900" dirty="0">
                <a:latin typeface="Calibri" panose="020F0502020204030204" pitchFamily="34" charset="0"/>
                <a:cs typeface="Calibri" panose="020F0502020204030204" pitchFamily="34" charset="0"/>
              </a:rPr>
              <a:t>closed questions - </a:t>
            </a:r>
          </a:p>
          <a:p>
            <a:r>
              <a:rPr lang="en-GB" altLang="en-GB" sz="1900" u="sng" dirty="0" smtClean="0">
                <a:latin typeface="Calibri" panose="020F0502020204030204" pitchFamily="34" charset="0"/>
                <a:cs typeface="Calibri" panose="020F0502020204030204" pitchFamily="34" charset="0"/>
              </a:rPr>
              <a:t>Interviews </a:t>
            </a:r>
            <a:r>
              <a:rPr lang="en-GB" altLang="en-GB" sz="1900" dirty="0" smtClean="0">
                <a:latin typeface="Calibri" panose="020F0502020204030204" pitchFamily="34" charset="0"/>
                <a:cs typeface="Calibri" panose="020F0502020204030204" pitchFamily="34" charset="0"/>
              </a:rPr>
              <a:t> </a:t>
            </a:r>
          </a:p>
          <a:p>
            <a:r>
              <a:rPr lang="en-GB" altLang="en-GB" sz="1900" dirty="0" smtClean="0">
                <a:latin typeface="Calibri" panose="020F0502020204030204" pitchFamily="34" charset="0"/>
                <a:cs typeface="Calibri" panose="020F0502020204030204" pitchFamily="34" charset="0"/>
              </a:rPr>
              <a:t>Interviews with </a:t>
            </a:r>
            <a:r>
              <a:rPr lang="en-GB" altLang="en-GB" sz="1900" dirty="0" err="1" smtClean="0">
                <a:latin typeface="Calibri" panose="020F0502020204030204" pitchFamily="34" charset="0"/>
                <a:cs typeface="Calibri" panose="020F0502020204030204" pitchFamily="34" charset="0"/>
              </a:rPr>
              <a:t>watersports</a:t>
            </a:r>
            <a:r>
              <a:rPr lang="en-GB" altLang="en-GB" sz="1900" dirty="0" smtClean="0">
                <a:latin typeface="Calibri" panose="020F0502020204030204" pitchFamily="34" charset="0"/>
                <a:cs typeface="Calibri" panose="020F0502020204030204" pitchFamily="34" charset="0"/>
              </a:rPr>
              <a:t> instructor Alan Breeze (</a:t>
            </a:r>
            <a:r>
              <a:rPr lang="en-GB" altLang="en-GB" sz="1900" dirty="0" err="1" smtClean="0">
                <a:latin typeface="Calibri" panose="020F0502020204030204" pitchFamily="34" charset="0"/>
                <a:cs typeface="Calibri" panose="020F0502020204030204" pitchFamily="34" charset="0"/>
              </a:rPr>
              <a:t>Margam</a:t>
            </a:r>
            <a:r>
              <a:rPr lang="en-GB" altLang="en-GB" sz="1900" dirty="0" smtClean="0">
                <a:latin typeface="Calibri" panose="020F0502020204030204" pitchFamily="34" charset="0"/>
                <a:cs typeface="Calibri" panose="020F0502020204030204" pitchFamily="34" charset="0"/>
              </a:rPr>
              <a:t> youth </a:t>
            </a:r>
          </a:p>
          <a:p>
            <a:pPr marL="0" indent="0">
              <a:buNone/>
            </a:pPr>
            <a:r>
              <a:rPr lang="en-GB" altLang="en-GB" sz="1900" dirty="0" smtClean="0">
                <a:latin typeface="Calibri" panose="020F0502020204030204" pitchFamily="34" charset="0"/>
                <a:cs typeface="Calibri" panose="020F0502020204030204" pitchFamily="34" charset="0"/>
              </a:rPr>
              <a:t>windsurfing scheme)</a:t>
            </a:r>
          </a:p>
          <a:p>
            <a:r>
              <a:rPr lang="en-GB" altLang="en-GB" sz="1900" dirty="0" smtClean="0">
                <a:latin typeface="Calibri" panose="020F0502020204030204" pitchFamily="34" charset="0"/>
                <a:cs typeface="Calibri" panose="020F0502020204030204" pitchFamily="34" charset="0"/>
              </a:rPr>
              <a:t>Interviews with Rockley </a:t>
            </a:r>
            <a:r>
              <a:rPr lang="en-GB" altLang="en-GB" sz="1900" dirty="0" err="1" smtClean="0">
                <a:latin typeface="Calibri" panose="020F0502020204030204" pitchFamily="34" charset="0"/>
                <a:cs typeface="Calibri" panose="020F0502020204030204" pitchFamily="34" charset="0"/>
              </a:rPr>
              <a:t>watersports</a:t>
            </a:r>
            <a:r>
              <a:rPr lang="en-GB" altLang="en-GB" sz="1900" dirty="0" smtClean="0">
                <a:latin typeface="Calibri" panose="020F0502020204030204" pitchFamily="34" charset="0"/>
                <a:cs typeface="Calibri" panose="020F0502020204030204" pitchFamily="34" charset="0"/>
              </a:rPr>
              <a:t> overseas manager Greg </a:t>
            </a:r>
            <a:r>
              <a:rPr lang="en-GB" altLang="en-GB" sz="1900" dirty="0" err="1" smtClean="0">
                <a:latin typeface="Calibri" panose="020F0502020204030204" pitchFamily="34" charset="0"/>
                <a:cs typeface="Calibri" panose="020F0502020204030204" pitchFamily="34" charset="0"/>
              </a:rPr>
              <a:t>Haylock</a:t>
            </a:r>
            <a:r>
              <a:rPr lang="en-GB" altLang="en-GB" sz="1900" dirty="0" smtClean="0">
                <a:latin typeface="Calibri" panose="020F0502020204030204" pitchFamily="34" charset="0"/>
                <a:cs typeface="Calibri" panose="020F0502020204030204" pitchFamily="34" charset="0"/>
              </a:rPr>
              <a:t> </a:t>
            </a:r>
          </a:p>
          <a:p>
            <a:pPr marL="0" indent="0">
              <a:buNone/>
            </a:pPr>
            <a:r>
              <a:rPr lang="en-GB" altLang="en-GB" sz="1900" dirty="0" smtClean="0">
                <a:latin typeface="Calibri" panose="020F0502020204030204" pitchFamily="34" charset="0"/>
                <a:cs typeface="Calibri" panose="020F0502020204030204" pitchFamily="34" charset="0"/>
              </a:rPr>
              <a:t>and operations manager Rob Clarke. </a:t>
            </a:r>
          </a:p>
          <a:p>
            <a:r>
              <a:rPr lang="en-GB" altLang="en-GB" sz="1900" dirty="0" smtClean="0">
                <a:latin typeface="Calibri" panose="020F0502020204030204" pitchFamily="34" charset="0"/>
                <a:cs typeface="Calibri" panose="020F0502020204030204" pitchFamily="34" charset="0"/>
              </a:rPr>
              <a:t>Pete </a:t>
            </a:r>
            <a:r>
              <a:rPr lang="en-GB" altLang="en-GB" sz="1900" dirty="0" err="1" smtClean="0">
                <a:latin typeface="Calibri" panose="020F0502020204030204" pitchFamily="34" charset="0"/>
                <a:cs typeface="Calibri" panose="020F0502020204030204" pitchFamily="34" charset="0"/>
              </a:rPr>
              <a:t>Muskett</a:t>
            </a:r>
            <a:r>
              <a:rPr lang="en-GB" altLang="en-GB" sz="1900" dirty="0" smtClean="0">
                <a:latin typeface="Calibri" panose="020F0502020204030204" pitchFamily="34" charset="0"/>
                <a:cs typeface="Calibri" panose="020F0502020204030204" pitchFamily="34" charset="0"/>
              </a:rPr>
              <a:t> – RYA </a:t>
            </a:r>
            <a:r>
              <a:rPr lang="en-GB" altLang="en-GB" sz="1900" dirty="0" err="1" smtClean="0">
                <a:latin typeface="Calibri" panose="020F0502020204030204" pitchFamily="34" charset="0"/>
                <a:cs typeface="Calibri" panose="020F0502020204030204" pitchFamily="34" charset="0"/>
              </a:rPr>
              <a:t>Cymru</a:t>
            </a:r>
            <a:r>
              <a:rPr lang="en-GB" altLang="en-GB" sz="1900" dirty="0" smtClean="0">
                <a:latin typeface="Calibri" panose="020F0502020204030204" pitchFamily="34" charset="0"/>
                <a:cs typeface="Calibri" panose="020F0502020204030204" pitchFamily="34" charset="0"/>
              </a:rPr>
              <a:t> – email</a:t>
            </a:r>
          </a:p>
          <a:p>
            <a:endParaRPr lang="en-GB" altLang="en-GB" dirty="0" smtClean="0"/>
          </a:p>
          <a:p>
            <a:endParaRPr lang="en-GB" altLang="en-GB" dirty="0"/>
          </a:p>
        </p:txBody>
      </p:sp>
      <p:pic>
        <p:nvPicPr>
          <p:cNvPr id="7" name="Picture 6"/>
          <p:cNvPicPr>
            <a:picLocks noChangeAspect="1"/>
          </p:cNvPicPr>
          <p:nvPr/>
        </p:nvPicPr>
        <p:blipFill>
          <a:blip r:embed="rId2"/>
          <a:stretch>
            <a:fillRect/>
          </a:stretch>
        </p:blipFill>
        <p:spPr>
          <a:xfrm>
            <a:off x="7890933" y="3663648"/>
            <a:ext cx="4128896" cy="2320243"/>
          </a:xfrm>
          <a:prstGeom prst="rect">
            <a:avLst/>
          </a:prstGeom>
        </p:spPr>
      </p:pic>
    </p:spTree>
    <p:extLst>
      <p:ext uri="{BB962C8B-B14F-4D97-AF65-F5344CB8AC3E}">
        <p14:creationId xmlns:p14="http://schemas.microsoft.com/office/powerpoint/2010/main" val="13828004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continued</a:t>
            </a:r>
            <a:endParaRPr lang="en-GB" dirty="0"/>
          </a:p>
        </p:txBody>
      </p:sp>
      <p:sp>
        <p:nvSpPr>
          <p:cNvPr id="3" name="Content Placeholder 2"/>
          <p:cNvSpPr>
            <a:spLocks noGrp="1"/>
          </p:cNvSpPr>
          <p:nvPr>
            <p:ph idx="1"/>
          </p:nvPr>
        </p:nvSpPr>
        <p:spPr>
          <a:xfrm>
            <a:off x="677334" y="2160589"/>
            <a:ext cx="8596668" cy="4697411"/>
          </a:xfrm>
        </p:spPr>
        <p:txBody>
          <a:bodyPr>
            <a:normAutofit/>
          </a:bodyPr>
          <a:lstStyle/>
          <a:p>
            <a:pPr marL="0" indent="0">
              <a:buNone/>
            </a:pPr>
            <a:r>
              <a:rPr lang="en-GB" sz="1600" dirty="0" smtClean="0">
                <a:latin typeface="Calibri" panose="020F0502020204030204" pitchFamily="34" charset="0"/>
                <a:cs typeface="Calibri" panose="020F0502020204030204" pitchFamily="34" charset="0"/>
              </a:rPr>
              <a:t>Questionnaires – advantages </a:t>
            </a:r>
          </a:p>
          <a:p>
            <a:r>
              <a:rPr lang="en-GB" sz="1600" dirty="0" smtClean="0">
                <a:latin typeface="Calibri" panose="020F0502020204030204" pitchFamily="34" charset="0"/>
                <a:cs typeface="Calibri" panose="020F0502020204030204" pitchFamily="34" charset="0"/>
              </a:rPr>
              <a:t>Collect individual data </a:t>
            </a:r>
          </a:p>
          <a:p>
            <a:r>
              <a:rPr lang="en-GB" sz="1600" dirty="0" smtClean="0">
                <a:latin typeface="Calibri" panose="020F0502020204030204" pitchFamily="34" charset="0"/>
                <a:cs typeface="Calibri" panose="020F0502020204030204" pitchFamily="34" charset="0"/>
              </a:rPr>
              <a:t>Not influenced by others where as focus groups this could happen. </a:t>
            </a:r>
          </a:p>
          <a:p>
            <a:r>
              <a:rPr lang="en-GB" sz="1600" dirty="0" smtClean="0">
                <a:latin typeface="Calibri" panose="020F0502020204030204" pitchFamily="34" charset="0"/>
                <a:cs typeface="Calibri" panose="020F0502020204030204" pitchFamily="34" charset="0"/>
              </a:rPr>
              <a:t>Fast results</a:t>
            </a:r>
          </a:p>
          <a:p>
            <a:r>
              <a:rPr lang="en-GB" sz="1600" dirty="0" smtClean="0">
                <a:latin typeface="Calibri" panose="020F0502020204030204" pitchFamily="34" charset="0"/>
                <a:cs typeface="Calibri" panose="020F0502020204030204" pitchFamily="34" charset="0"/>
              </a:rPr>
              <a:t>Analysis of data is quick </a:t>
            </a:r>
          </a:p>
          <a:p>
            <a:r>
              <a:rPr lang="en-GB" sz="1600" dirty="0" smtClean="0">
                <a:latin typeface="Calibri" panose="020F0502020204030204" pitchFamily="34" charset="0"/>
                <a:cs typeface="Calibri" panose="020F0502020204030204" pitchFamily="34" charset="0"/>
              </a:rPr>
              <a:t>Gather lost of replies</a:t>
            </a:r>
          </a:p>
          <a:p>
            <a:r>
              <a:rPr lang="en-GB" sz="1600" dirty="0" smtClean="0">
                <a:latin typeface="Calibri" panose="020F0502020204030204" pitchFamily="34" charset="0"/>
                <a:cs typeface="Calibri" panose="020F0502020204030204" pitchFamily="34" charset="0"/>
              </a:rPr>
              <a:t>Cost effective </a:t>
            </a:r>
          </a:p>
          <a:p>
            <a:pPr marL="0" indent="0">
              <a:buNone/>
            </a:pPr>
            <a:r>
              <a:rPr lang="en-GB" sz="1600" dirty="0" smtClean="0">
                <a:latin typeface="Calibri" panose="020F0502020204030204" pitchFamily="34" charset="0"/>
                <a:cs typeface="Calibri" panose="020F0502020204030204" pitchFamily="34" charset="0"/>
              </a:rPr>
              <a:t>Interviews – videoed -advantages </a:t>
            </a:r>
          </a:p>
          <a:p>
            <a:r>
              <a:rPr lang="en-GB" sz="1600" dirty="0" smtClean="0">
                <a:latin typeface="Calibri" panose="020F0502020204030204" pitchFamily="34" charset="0"/>
                <a:cs typeface="Calibri" panose="020F0502020204030204" pitchFamily="34" charset="0"/>
              </a:rPr>
              <a:t>Interviews with adults as the questionnaire hand outs are mostly to 8-16 year olds.</a:t>
            </a:r>
          </a:p>
          <a:p>
            <a:r>
              <a:rPr lang="en-GB" sz="1600" dirty="0" smtClean="0">
                <a:latin typeface="Calibri" panose="020F0502020204030204" pitchFamily="34" charset="0"/>
                <a:cs typeface="Calibri" panose="020F0502020204030204" pitchFamily="34" charset="0"/>
              </a:rPr>
              <a:t>Play back of the interview so nothing is forgotten </a:t>
            </a:r>
          </a:p>
          <a:p>
            <a:r>
              <a:rPr lang="en-GB" sz="1600" dirty="0" smtClean="0">
                <a:latin typeface="Calibri" panose="020F0502020204030204" pitchFamily="34" charset="0"/>
                <a:cs typeface="Calibri" panose="020F0502020204030204" pitchFamily="34" charset="0"/>
              </a:rPr>
              <a:t>Can collect in depth data and record the responses.</a:t>
            </a:r>
          </a:p>
          <a:p>
            <a:r>
              <a:rPr lang="en-GB" sz="1600" dirty="0" smtClean="0">
                <a:latin typeface="Calibri" panose="020F0502020204030204" pitchFamily="34" charset="0"/>
                <a:cs typeface="Calibri" panose="020F0502020204030204" pitchFamily="34" charset="0"/>
              </a:rPr>
              <a:t>In depth information. </a:t>
            </a:r>
          </a:p>
          <a:p>
            <a:endParaRPr lang="en-GB" sz="1900" dirty="0" smtClean="0">
              <a:latin typeface="Calibri" panose="020F0502020204030204" pitchFamily="34" charset="0"/>
              <a:cs typeface="Calibri" panose="020F0502020204030204" pitchFamily="34" charset="0"/>
            </a:endParaRPr>
          </a:p>
          <a:p>
            <a:endParaRPr lang="en-GB" dirty="0" smtClean="0"/>
          </a:p>
          <a:p>
            <a:endParaRPr lang="en-GB" dirty="0" smtClean="0"/>
          </a:p>
        </p:txBody>
      </p:sp>
    </p:spTree>
    <p:extLst>
      <p:ext uri="{BB962C8B-B14F-4D97-AF65-F5344CB8AC3E}">
        <p14:creationId xmlns:p14="http://schemas.microsoft.com/office/powerpoint/2010/main" val="24556249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023" y="180622"/>
            <a:ext cx="8596668" cy="1320800"/>
          </a:xfrm>
        </p:spPr>
        <p:txBody>
          <a:bodyPr numCol="1"/>
          <a:lstStyle/>
          <a:p>
            <a:r>
              <a:rPr lang="en-GB" altLang="en-GB" dirty="0" smtClean="0"/>
              <a:t>Timeline </a:t>
            </a:r>
            <a:endParaRPr lang="en-GB" altLang="en-GB" dirty="0"/>
          </a:p>
        </p:txBody>
      </p:sp>
      <p:pic>
        <p:nvPicPr>
          <p:cNvPr id="8" name="Picture 7"/>
          <p:cNvPicPr>
            <a:picLocks noChangeAspect="1"/>
          </p:cNvPicPr>
          <p:nvPr/>
        </p:nvPicPr>
        <p:blipFill rotWithShape="1">
          <a:blip r:embed="rId2"/>
          <a:srcRect l="148" t="14570" r="434" b="3302"/>
          <a:stretch/>
        </p:blipFill>
        <p:spPr>
          <a:xfrm>
            <a:off x="191191" y="1097280"/>
            <a:ext cx="11699403" cy="5436525"/>
          </a:xfrm>
          <a:prstGeom prst="rect">
            <a:avLst/>
          </a:prstGeom>
        </p:spPr>
      </p:pic>
    </p:spTree>
    <p:extLst>
      <p:ext uri="{BB962C8B-B14F-4D97-AF65-F5344CB8AC3E}">
        <p14:creationId xmlns:p14="http://schemas.microsoft.com/office/powerpoint/2010/main" val="6417103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t>Bibliography </a:t>
            </a:r>
            <a:endParaRPr lang="en-GB" altLang="en-GB"/>
          </a:p>
        </p:txBody>
      </p:sp>
      <p:sp>
        <p:nvSpPr>
          <p:cNvPr id="3" name="Content Placeholder 2"/>
          <p:cNvSpPr>
            <a:spLocks noGrp="1"/>
          </p:cNvSpPr>
          <p:nvPr>
            <p:ph idx="1"/>
          </p:nvPr>
        </p:nvSpPr>
        <p:spPr/>
        <p:txBody>
          <a:bodyPr numCol="1"/>
          <a:lstStyle/>
          <a:p>
            <a:r>
              <a:rPr dirty="0">
                <a:latin typeface="Calibri" panose="020F0502020204030204" pitchFamily="34" charset="0"/>
                <a:cs typeface="Calibri" panose="020F0502020204030204" pitchFamily="34" charset="0"/>
              </a:rPr>
              <a:t>Watersports </a:t>
            </a:r>
            <a:r>
              <a:rPr dirty="0" err="1">
                <a:latin typeface="Calibri" panose="020F0502020204030204" pitchFamily="34" charset="0"/>
                <a:cs typeface="Calibri" panose="020F0502020204030204" pitchFamily="34" charset="0"/>
              </a:rPr>
              <a:t>Particpation</a:t>
            </a:r>
            <a:r>
              <a:rPr dirty="0">
                <a:latin typeface="Calibri" panose="020F0502020204030204" pitchFamily="34" charset="0"/>
                <a:cs typeface="Calibri" panose="020F0502020204030204" pitchFamily="34" charset="0"/>
              </a:rPr>
              <a:t> survey Summary report - </a:t>
            </a:r>
            <a:r>
              <a:rPr dirty="0" err="1">
                <a:latin typeface="Calibri" panose="020F0502020204030204" pitchFamily="34" charset="0"/>
                <a:cs typeface="Calibri" panose="020F0502020204030204" pitchFamily="34" charset="0"/>
              </a:rPr>
              <a:t>Arkenford</a:t>
            </a:r>
            <a:r>
              <a:rPr dirty="0">
                <a:latin typeface="Calibri" panose="020F0502020204030204" pitchFamily="34" charset="0"/>
                <a:cs typeface="Calibri" panose="020F0502020204030204" pitchFamily="34" charset="0"/>
              </a:rPr>
              <a:t> Bright minds - funded by RYA, </a:t>
            </a:r>
            <a:r>
              <a:rPr dirty="0" err="1">
                <a:latin typeface="Calibri" panose="020F0502020204030204" pitchFamily="34" charset="0"/>
                <a:cs typeface="Calibri" panose="020F0502020204030204" pitchFamily="34" charset="0"/>
              </a:rPr>
              <a:t>Cefas</a:t>
            </a:r>
            <a:r>
              <a:rPr dirty="0">
                <a:latin typeface="Calibri" panose="020F0502020204030204" pitchFamily="34" charset="0"/>
                <a:cs typeface="Calibri" panose="020F0502020204030204" pitchFamily="34" charset="0"/>
              </a:rPr>
              <a:t>, British Canoeing, maritime and coastguard agency, lifeboat, and British Marine. </a:t>
            </a:r>
            <a:endParaRPr lang="en-GB" altLang="en-GB" dirty="0">
              <a:latin typeface="Calibri" panose="020F0502020204030204" pitchFamily="34" charset="0"/>
              <a:cs typeface="Calibri" panose="020F0502020204030204" pitchFamily="34" charset="0"/>
            </a:endParaRPr>
          </a:p>
          <a:p>
            <a:r>
              <a:rPr dirty="0">
                <a:latin typeface="Calibri" panose="020F0502020204030204" pitchFamily="34" charset="0"/>
                <a:cs typeface="Calibri" panose="020F0502020204030204" pitchFamily="34" charset="0"/>
              </a:rPr>
              <a:t>Watersports and leisure participation survey 2010 - British Marine federation , </a:t>
            </a:r>
            <a:r>
              <a:rPr dirty="0" err="1">
                <a:latin typeface="Calibri" panose="020F0502020204030204" pitchFamily="34" charset="0"/>
                <a:cs typeface="Calibri" panose="020F0502020204030204" pitchFamily="34" charset="0"/>
              </a:rPr>
              <a:t>mca</a:t>
            </a:r>
            <a:r>
              <a:rPr dirty="0">
                <a:latin typeface="Calibri" panose="020F0502020204030204" pitchFamily="34" charset="0"/>
                <a:cs typeface="Calibri" panose="020F0502020204030204" pitchFamily="34" charset="0"/>
              </a:rPr>
              <a:t>, lifeboats, RYA, British Canoe union - </a:t>
            </a:r>
            <a:r>
              <a:rPr dirty="0" err="1">
                <a:latin typeface="Calibri" panose="020F0502020204030204" pitchFamily="34" charset="0"/>
                <a:cs typeface="Calibri" panose="020F0502020204030204" pitchFamily="34" charset="0"/>
              </a:rPr>
              <a:t>Arkenford</a:t>
            </a:r>
            <a:r>
              <a:rPr dirty="0">
                <a:latin typeface="Calibri" panose="020F0502020204030204" pitchFamily="34" charset="0"/>
                <a:cs typeface="Calibri" panose="020F0502020204030204" pitchFamily="34" charset="0"/>
              </a:rPr>
              <a:t> Bright minds </a:t>
            </a:r>
          </a:p>
          <a:p>
            <a:r>
              <a:rPr dirty="0">
                <a:latin typeface="Calibri" panose="020F0502020204030204" pitchFamily="34" charset="0"/>
                <a:cs typeface="Calibri" panose="020F0502020204030204" pitchFamily="34" charset="0"/>
              </a:rPr>
              <a:t> Watersports Participation Survey 2015 Executive Summary- </a:t>
            </a:r>
            <a:r>
              <a:rPr dirty="0" err="1">
                <a:latin typeface="Calibri" panose="020F0502020204030204" pitchFamily="34" charset="0"/>
                <a:cs typeface="Calibri" panose="020F0502020204030204" pitchFamily="34" charset="0"/>
              </a:rPr>
              <a:t>Arkenford</a:t>
            </a:r>
            <a:r>
              <a:rPr dirty="0">
                <a:latin typeface="Calibri" panose="020F0502020204030204" pitchFamily="34" charset="0"/>
                <a:cs typeface="Calibri" panose="020F0502020204030204" pitchFamily="34" charset="0"/>
              </a:rPr>
              <a:t> bright minds </a:t>
            </a:r>
          </a:p>
          <a:p>
            <a:r>
              <a:rPr dirty="0">
                <a:latin typeface="Calibri" panose="020F0502020204030204" pitchFamily="34" charset="0"/>
                <a:cs typeface="Calibri" panose="020F0502020204030204" pitchFamily="34" charset="0"/>
              </a:rPr>
              <a:t>Journal of sport and exercise psychology - Volume 15 pg1-15 ( T </a:t>
            </a:r>
            <a:r>
              <a:rPr dirty="0" err="1">
                <a:latin typeface="Calibri" panose="020F0502020204030204" pitchFamily="34" charset="0"/>
                <a:cs typeface="Calibri" panose="020F0502020204030204" pitchFamily="34" charset="0"/>
              </a:rPr>
              <a:t>Scanlan</a:t>
            </a:r>
            <a:r>
              <a:rPr dirty="0">
                <a:latin typeface="Calibri" panose="020F0502020204030204" pitchFamily="34" charset="0"/>
                <a:cs typeface="Calibri" panose="020F0502020204030204" pitchFamily="34" charset="0"/>
              </a:rPr>
              <a:t>, P Carpenter</a:t>
            </a:r>
            <a:r>
              <a:rPr dirty="0" smtClean="0">
                <a:latin typeface="Calibri" panose="020F0502020204030204" pitchFamily="34" charset="0"/>
                <a:cs typeface="Calibri" panose="020F0502020204030204" pitchFamily="34" charset="0"/>
              </a:rPr>
              <a:t>)</a:t>
            </a:r>
            <a:endParaRPr lang="en-GB" dirty="0" smtClean="0">
              <a:latin typeface="Calibri" panose="020F0502020204030204" pitchFamily="34" charset="0"/>
              <a:cs typeface="Calibri" panose="020F0502020204030204" pitchFamily="34" charset="0"/>
            </a:endParaRPr>
          </a:p>
          <a:p>
            <a:r>
              <a:rPr lang="en-GB" dirty="0" smtClean="0">
                <a:latin typeface="Calibri" panose="020F0502020204030204" pitchFamily="34" charset="0"/>
                <a:cs typeface="Calibri" panose="020F0502020204030204" pitchFamily="34" charset="0"/>
              </a:rPr>
              <a:t>Social research methods , Alan </a:t>
            </a:r>
            <a:r>
              <a:rPr lang="en-GB" dirty="0" err="1" smtClean="0">
                <a:latin typeface="Calibri" panose="020F0502020204030204" pitchFamily="34" charset="0"/>
                <a:cs typeface="Calibri" panose="020F0502020204030204" pitchFamily="34" charset="0"/>
              </a:rPr>
              <a:t>Bryman</a:t>
            </a:r>
            <a:r>
              <a:rPr lang="en-GB" dirty="0" smtClean="0">
                <a:latin typeface="Calibri" panose="020F0502020204030204" pitchFamily="34" charset="0"/>
                <a:cs typeface="Calibri" panose="020F0502020204030204" pitchFamily="34" charset="0"/>
              </a:rPr>
              <a:t> 2016 5</a:t>
            </a:r>
            <a:r>
              <a:rPr lang="en-GB" baseline="30000" dirty="0" smtClean="0">
                <a:latin typeface="Calibri" panose="020F0502020204030204" pitchFamily="34" charset="0"/>
                <a:cs typeface="Calibri" panose="020F0502020204030204" pitchFamily="34" charset="0"/>
              </a:rPr>
              <a:t>th</a:t>
            </a:r>
            <a:r>
              <a:rPr lang="en-GB" dirty="0" smtClean="0">
                <a:latin typeface="Calibri" panose="020F0502020204030204" pitchFamily="34" charset="0"/>
                <a:cs typeface="Calibri" panose="020F0502020204030204" pitchFamily="34" charset="0"/>
              </a:rPr>
              <a:t> addition</a:t>
            </a:r>
          </a:p>
          <a:p>
            <a:r>
              <a:rPr lang="en-GB" dirty="0">
                <a:latin typeface="Calibri" panose="020F0502020204030204" pitchFamily="34" charset="0"/>
                <a:cs typeface="Calibri" panose="020F0502020204030204" pitchFamily="34" charset="0"/>
              </a:rPr>
              <a:t>http://archive.niassembly.gov.uk/researchandlibrary/2010/1810.pdf</a:t>
            </a:r>
            <a:endParaRPr lang="en-GB" dirty="0" smtClean="0">
              <a:latin typeface="Calibri" panose="020F0502020204030204" pitchFamily="34" charset="0"/>
              <a:cs typeface="Calibri" panose="020F0502020204030204" pitchFamily="34" charset="0"/>
            </a:endParaRPr>
          </a:p>
          <a:p>
            <a:endParaRPr dirty="0"/>
          </a:p>
          <a:p>
            <a:endParaRPr dirty="0"/>
          </a:p>
        </p:txBody>
      </p:sp>
    </p:spTree>
    <p:extLst>
      <p:ext uri="{BB962C8B-B14F-4D97-AF65-F5344CB8AC3E}">
        <p14:creationId xmlns:p14="http://schemas.microsoft.com/office/powerpoint/2010/main" val="10468274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pPr algn="ctr"/>
            <a:r>
              <a:rPr lang="en-GB" altLang="en-GB" dirty="0" smtClean="0"/>
              <a:t>References  </a:t>
            </a:r>
            <a:endParaRPr lang="en-GB" altLang="en-GB" dirty="0"/>
          </a:p>
        </p:txBody>
      </p:sp>
      <p:sp>
        <p:nvSpPr>
          <p:cNvPr id="3" name="Content Placeholder 2"/>
          <p:cNvSpPr>
            <a:spLocks noGrp="1"/>
          </p:cNvSpPr>
          <p:nvPr>
            <p:ph idx="1"/>
          </p:nvPr>
        </p:nvSpPr>
        <p:spPr/>
        <p:txBody>
          <a:bodyPr numCol="1"/>
          <a:lstStyle/>
          <a:p>
            <a:r>
              <a:rPr dirty="0">
                <a:latin typeface="Calibri" panose="020F0502020204030204" pitchFamily="34" charset="0"/>
                <a:cs typeface="Calibri" panose="020F0502020204030204" pitchFamily="34" charset="0"/>
              </a:rPr>
              <a:t>Sport commitment model (T </a:t>
            </a:r>
            <a:r>
              <a:rPr dirty="0" err="1">
                <a:latin typeface="Calibri" panose="020F0502020204030204" pitchFamily="34" charset="0"/>
                <a:cs typeface="Calibri" panose="020F0502020204030204" pitchFamily="34" charset="0"/>
              </a:rPr>
              <a:t>Scanlan</a:t>
            </a:r>
            <a:r>
              <a:rPr dirty="0">
                <a:latin typeface="Calibri" panose="020F0502020204030204" pitchFamily="34" charset="0"/>
                <a:cs typeface="Calibri" panose="020F0502020204030204" pitchFamily="34" charset="0"/>
              </a:rPr>
              <a:t> &amp; P Carpenter 1993)</a:t>
            </a:r>
          </a:p>
          <a:p>
            <a:r>
              <a:rPr dirty="0">
                <a:latin typeface="Calibri" panose="020F0502020204030204" pitchFamily="34" charset="0"/>
                <a:cs typeface="Calibri" panose="020F0502020204030204" pitchFamily="34" charset="0"/>
              </a:rPr>
              <a:t>Intrinsic and extrinsic motivation - Matt Jarvis 2006 Sport Psychology chapter 8) </a:t>
            </a:r>
          </a:p>
          <a:p>
            <a:r>
              <a:rPr dirty="0" err="1">
                <a:latin typeface="Calibri" panose="020F0502020204030204" pitchFamily="34" charset="0"/>
                <a:cs typeface="Calibri" panose="020F0502020204030204" pitchFamily="34" charset="0"/>
              </a:rPr>
              <a:t>Arkenford</a:t>
            </a:r>
            <a:r>
              <a:rPr dirty="0">
                <a:latin typeface="Calibri" panose="020F0502020204030204" pitchFamily="34" charset="0"/>
                <a:cs typeface="Calibri" panose="020F0502020204030204" pitchFamily="34" charset="0"/>
              </a:rPr>
              <a:t> 2015, Watersports Participation Survey 2015 Executive Summary</a:t>
            </a:r>
          </a:p>
          <a:p>
            <a:r>
              <a:rPr dirty="0">
                <a:latin typeface="Calibri" panose="020F0502020204030204" pitchFamily="34" charset="0"/>
                <a:cs typeface="Calibri" panose="020F0502020204030204" pitchFamily="34" charset="0"/>
              </a:rPr>
              <a:t>www.rockley.org/about/history</a:t>
            </a:r>
          </a:p>
          <a:p>
            <a:r>
              <a:rPr dirty="0">
                <a:latin typeface="Calibri" panose="020F0502020204030204" pitchFamily="34" charset="0"/>
                <a:cs typeface="Calibri" panose="020F0502020204030204" pitchFamily="34" charset="0"/>
              </a:rPr>
              <a:t>Background - www.rya.org.uk/about-us/media-centre/Pages/rya-detail.aspx ( founded in 1875) </a:t>
            </a:r>
          </a:p>
          <a:p>
            <a:r>
              <a:rPr dirty="0">
                <a:latin typeface="Calibri" panose="020F0502020204030204" pitchFamily="34" charset="0"/>
                <a:cs typeface="Calibri" panose="020F0502020204030204" pitchFamily="34" charset="0"/>
              </a:rPr>
              <a:t>Matt Jarvis 2006 Sports Psychology </a:t>
            </a:r>
            <a:r>
              <a:rPr dirty="0" err="1">
                <a:latin typeface="Calibri" panose="020F0502020204030204" pitchFamily="34" charset="0"/>
                <a:cs typeface="Calibri" panose="020F0502020204030204" pitchFamily="34" charset="0"/>
              </a:rPr>
              <a:t>pg</a:t>
            </a:r>
            <a:r>
              <a:rPr dirty="0">
                <a:latin typeface="Calibri" panose="020F0502020204030204" pitchFamily="34" charset="0"/>
                <a:cs typeface="Calibri" panose="020F0502020204030204" pitchFamily="34" charset="0"/>
              </a:rPr>
              <a:t> 88 </a:t>
            </a:r>
            <a:r>
              <a:rPr lang="en-GB" smtClean="0">
                <a:latin typeface="Calibri" panose="020F0502020204030204" pitchFamily="34" charset="0"/>
                <a:cs typeface="Calibri" panose="020F0502020204030204" pitchFamily="34" charset="0"/>
              </a:rPr>
              <a:t>e-book </a:t>
            </a:r>
            <a:endParaRPr dirty="0">
              <a:latin typeface="Calibri" panose="020F0502020204030204" pitchFamily="34" charset="0"/>
              <a:cs typeface="Calibri" panose="020F0502020204030204" pitchFamily="34" charset="0"/>
            </a:endParaRPr>
          </a:p>
          <a:p>
            <a:endParaRPr dirty="0"/>
          </a:p>
          <a:p>
            <a:endParaRPr dirty="0"/>
          </a:p>
        </p:txBody>
      </p:sp>
      <p:pic>
        <p:nvPicPr>
          <p:cNvPr id="4" name="Picture 3"/>
          <p:cNvPicPr>
            <a:picLocks noChangeAspect="1"/>
          </p:cNvPicPr>
          <p:nvPr/>
        </p:nvPicPr>
        <p:blipFill>
          <a:blip r:embed="rId2"/>
          <a:stretch>
            <a:fillRect/>
          </a:stretch>
        </p:blipFill>
        <p:spPr>
          <a:xfrm>
            <a:off x="8229424" y="4380089"/>
            <a:ext cx="3409004" cy="2268537"/>
          </a:xfrm>
          <a:prstGeom prst="rect">
            <a:avLst/>
          </a:prstGeom>
        </p:spPr>
      </p:pic>
    </p:spTree>
    <p:extLst>
      <p:ext uri="{BB962C8B-B14F-4D97-AF65-F5344CB8AC3E}">
        <p14:creationId xmlns:p14="http://schemas.microsoft.com/office/powerpoint/2010/main" val="3033390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12" y="0"/>
            <a:ext cx="8596668" cy="1320800"/>
          </a:xfrm>
        </p:spPr>
        <p:txBody>
          <a:bodyPr numCol="1"/>
          <a:lstStyle/>
          <a:p>
            <a:r>
              <a:rPr dirty="0"/>
              <a:t>        </a:t>
            </a:r>
            <a:r>
              <a:rPr dirty="0" smtClean="0"/>
              <a:t>Ethics Form</a:t>
            </a:r>
            <a:r>
              <a:rPr lang="en-GB" dirty="0" smtClean="0"/>
              <a:t>/ considerations </a:t>
            </a:r>
            <a:endParaRPr lang="en-US" dirty="0"/>
          </a:p>
        </p:txBody>
      </p:sp>
      <p:pic>
        <p:nvPicPr>
          <p:cNvPr id="4" name="Picture 3"/>
          <p:cNvPicPr>
            <a:picLocks noChangeAspect="1"/>
          </p:cNvPicPr>
          <p:nvPr/>
        </p:nvPicPr>
        <p:blipFill rotWithShape="1">
          <a:blip r:embed="rId2"/>
          <a:srcRect l="35153" t="13508" r="24634" b="35806"/>
          <a:stretch/>
        </p:blipFill>
        <p:spPr>
          <a:xfrm>
            <a:off x="0" y="1038578"/>
            <a:ext cx="6560005" cy="4651021"/>
          </a:xfrm>
          <a:prstGeom prst="rect">
            <a:avLst/>
          </a:prstGeom>
        </p:spPr>
      </p:pic>
      <p:pic>
        <p:nvPicPr>
          <p:cNvPr id="5" name="Picture 4"/>
          <p:cNvPicPr>
            <a:picLocks noChangeAspect="1"/>
          </p:cNvPicPr>
          <p:nvPr/>
        </p:nvPicPr>
        <p:blipFill rotWithShape="1">
          <a:blip r:embed="rId3"/>
          <a:srcRect l="34994" t="14772" r="23244" b="3037"/>
          <a:stretch/>
        </p:blipFill>
        <p:spPr>
          <a:xfrm>
            <a:off x="6350345" y="519289"/>
            <a:ext cx="5762632" cy="622206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4826" t="13783" r="23217" b="3372"/>
          <a:stretch/>
        </p:blipFill>
        <p:spPr>
          <a:xfrm>
            <a:off x="3544712" y="250339"/>
            <a:ext cx="5949244" cy="6607661"/>
          </a:xfrm>
          <a:prstGeom prst="rect">
            <a:avLst/>
          </a:prstGeom>
        </p:spPr>
      </p:pic>
      <p:sp>
        <p:nvSpPr>
          <p:cNvPr id="4" name="TextBox 3"/>
          <p:cNvSpPr txBox="1"/>
          <p:nvPr/>
        </p:nvSpPr>
        <p:spPr>
          <a:xfrm>
            <a:off x="767644" y="530578"/>
            <a:ext cx="1885245" cy="923330"/>
          </a:xfrm>
          <a:prstGeom prst="rect">
            <a:avLst/>
          </a:prstGeom>
          <a:noFill/>
        </p:spPr>
        <p:txBody>
          <a:bodyPr wrap="square" rtlCol="0">
            <a:spAutoFit/>
          </a:bodyPr>
          <a:lstStyle/>
          <a:p>
            <a:r>
              <a:rPr lang="en-GB" dirty="0" smtClean="0"/>
              <a:t>Participation information sheet </a:t>
            </a:r>
            <a:endParaRPr lang="en-GB" dirty="0"/>
          </a:p>
        </p:txBody>
      </p:sp>
    </p:spTree>
    <p:extLst>
      <p:ext uri="{BB962C8B-B14F-4D97-AF65-F5344CB8AC3E}">
        <p14:creationId xmlns:p14="http://schemas.microsoft.com/office/powerpoint/2010/main" val="1513461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35318" t="13306" r="22869" b="4420"/>
          <a:stretch/>
        </p:blipFill>
        <p:spPr>
          <a:xfrm>
            <a:off x="3217332" y="94421"/>
            <a:ext cx="6039555" cy="6684557"/>
          </a:xfrm>
          <a:prstGeom prst="rect">
            <a:avLst/>
          </a:prstGeom>
        </p:spPr>
      </p:pic>
    </p:spTree>
    <p:extLst>
      <p:ext uri="{BB962C8B-B14F-4D97-AF65-F5344CB8AC3E}">
        <p14:creationId xmlns:p14="http://schemas.microsoft.com/office/powerpoint/2010/main" val="6407036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659</TotalTime>
  <Words>759</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An Evaluation of the key barriers affecting watersports participation and retention  </vt:lpstr>
      <vt:lpstr>PowerPoint Presentation</vt:lpstr>
      <vt:lpstr>Rationale </vt:lpstr>
      <vt:lpstr>Aim </vt:lpstr>
      <vt:lpstr>Objectives </vt:lpstr>
      <vt:lpstr>Background </vt:lpstr>
      <vt:lpstr>Lit Review </vt:lpstr>
      <vt:lpstr>Lit review continued </vt:lpstr>
      <vt:lpstr>Access to Resources  </vt:lpstr>
      <vt:lpstr>Methodology </vt:lpstr>
      <vt:lpstr>Methodology continued</vt:lpstr>
      <vt:lpstr>Timeline </vt:lpstr>
      <vt:lpstr>Bibliography </vt:lpstr>
      <vt:lpstr>References  </vt:lpstr>
      <vt:lpstr>        Ethics Form/ considerations </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Victoria Rees (P143904)</dc:creator>
  <cp:lastModifiedBy>Andrew Thomas</cp:lastModifiedBy>
  <cp:revision>44</cp:revision>
  <dcterms:created xsi:type="dcterms:W3CDTF">2017-10-13T09:51:54Z</dcterms:created>
  <dcterms:modified xsi:type="dcterms:W3CDTF">2017-11-16T18:50:29Z</dcterms:modified>
</cp:coreProperties>
</file>