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56" r:id="rId2"/>
    <p:sldId id="257" r:id="rId3"/>
    <p:sldId id="258" r:id="rId4"/>
    <p:sldId id="267" r:id="rId5"/>
    <p:sldId id="263" r:id="rId6"/>
    <p:sldId id="286" r:id="rId7"/>
    <p:sldId id="264" r:id="rId8"/>
    <p:sldId id="260" r:id="rId9"/>
    <p:sldId id="268" r:id="rId10"/>
    <p:sldId id="259" r:id="rId11"/>
    <p:sldId id="279" r:id="rId12"/>
    <p:sldId id="280" r:id="rId13"/>
    <p:sldId id="281" r:id="rId14"/>
    <p:sldId id="282" r:id="rId15"/>
    <p:sldId id="283" r:id="rId16"/>
    <p:sldId id="284" r:id="rId17"/>
    <p:sldId id="270" r:id="rId18"/>
    <p:sldId id="261" r:id="rId19"/>
    <p:sldId id="271" r:id="rId20"/>
    <p:sldId id="273" r:id="rId21"/>
    <p:sldId id="274" r:id="rId22"/>
    <p:sldId id="275" r:id="rId23"/>
    <p:sldId id="276" r:id="rId24"/>
    <p:sldId id="277" r:id="rId25"/>
    <p:sldId id="278" r:id="rId26"/>
    <p:sldId id="287" r:id="rId27"/>
    <p:sldId id="266" r:id="rId28"/>
    <p:sldId id="285" r:id="rId29"/>
    <p:sldId id="26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1"/>
    <p:restoredTop sz="94643"/>
  </p:normalViewPr>
  <p:slideViewPr>
    <p:cSldViewPr snapToGrid="0" snapToObjects="1">
      <p:cViewPr varScale="1">
        <p:scale>
          <a:sx n="76" d="100"/>
          <a:sy n="76" d="100"/>
        </p:scale>
        <p:origin x="216"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esProps" Target="pres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viewProps" Target="viewProps.xml"/><Relationship Id="rId34" Type="http://schemas.openxmlformats.org/officeDocument/2006/relationships/theme" Target="theme/theme1.xml"/><Relationship Id="rId3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59CC2-795D-B843-8D68-9F5F4F32C893}" type="datetimeFigureOut">
              <a:rPr lang="en-US" smtClean="0"/>
              <a:t>11/7/17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BFAEDF-D321-7741-ABB7-D6939D9AE6E2}" type="slidenum">
              <a:rPr lang="en-US" smtClean="0"/>
              <a:t>‹#›</a:t>
            </a:fld>
            <a:endParaRPr lang="en-US"/>
          </a:p>
        </p:txBody>
      </p:sp>
    </p:spTree>
    <p:extLst>
      <p:ext uri="{BB962C8B-B14F-4D97-AF65-F5344CB8AC3E}">
        <p14:creationId xmlns:p14="http://schemas.microsoft.com/office/powerpoint/2010/main" val="500003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37931725" indent="-37474525">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7BF1E3F8-719E-C643-954E-D6D8C2BA23F6}" type="slidenum">
              <a:rPr lang="en-GB" altLang="en-US">
                <a:latin typeface="Arial" charset="0"/>
                <a:ea typeface="Arial" charset="0"/>
                <a:cs typeface="Arial" charset="0"/>
              </a:rPr>
              <a:pPr>
                <a:spcBef>
                  <a:spcPct val="0"/>
                </a:spcBef>
              </a:pPr>
              <a:t>2</a:t>
            </a:fld>
            <a:endParaRPr lang="en-GB" altLang="en-US">
              <a:latin typeface="Arial" charset="0"/>
              <a:ea typeface="Arial" charset="0"/>
              <a:cs typeface="Arial" charset="0"/>
            </a:endParaRPr>
          </a:p>
        </p:txBody>
      </p:sp>
      <p:sp>
        <p:nvSpPr>
          <p:cNvPr id="8195" name="Rectangle 2"/>
          <p:cNvSpPr>
            <a:spLocks noChangeArrowheads="1"/>
          </p:cNvSpPr>
          <p:nvPr>
            <p:ph type="body" idx="1"/>
          </p:nvPr>
        </p:nvSpPr>
        <p:spPr bwMode="auto">
          <a:xfrm>
            <a:off x="938213" y="4735513"/>
            <a:ext cx="4918075" cy="44243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lIns="90488" tIns="44450" rIns="90488" bIns="44450" numCol="1" anchor="t" anchorCtr="0" compatLnSpc="1">
            <a:prstTxWarp prst="textNoShape">
              <a:avLst/>
            </a:prstTxWarp>
          </a:bodyPr>
          <a:lstStyle/>
          <a:p>
            <a:pPr eaLnBrk="1" hangingPunct="1"/>
            <a:endParaRPr lang="en-US" altLang="en-US"/>
          </a:p>
        </p:txBody>
      </p:sp>
      <p:sp>
        <p:nvSpPr>
          <p:cNvPr id="8196" name="Rectangle 3"/>
          <p:cNvSpPr>
            <a:spLocks noChangeArrowheads="1" noTextEdit="1"/>
          </p:cNvSpPr>
          <p:nvPr>
            <p:ph type="sldImg"/>
          </p:nvPr>
        </p:nvSpPr>
        <p:spPr bwMode="auto">
          <a:xfrm>
            <a:off x="101600" y="750888"/>
            <a:ext cx="6594475"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Tree>
    <p:extLst>
      <p:ext uri="{BB962C8B-B14F-4D97-AF65-F5344CB8AC3E}">
        <p14:creationId xmlns:p14="http://schemas.microsoft.com/office/powerpoint/2010/main" val="797743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26B469B-C575-B144-B727-A6B40D9FCD6A}" type="slidenum">
              <a:rPr lang="en-US" altLang="en-US">
                <a:latin typeface="Comic Sans MS" charset="0"/>
              </a:rPr>
              <a:pPr/>
              <a:t>3</a:t>
            </a:fld>
            <a:endParaRPr lang="en-US" altLang="en-US">
              <a:latin typeface="Comic Sans MS" charset="0"/>
            </a:endParaRPr>
          </a:p>
        </p:txBody>
      </p:sp>
      <p:sp>
        <p:nvSpPr>
          <p:cNvPr id="10243"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024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655298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6DB6C29-8C95-9042-B8FF-7078A70DD957}" type="slidenum">
              <a:rPr lang="en-US" altLang="en-US">
                <a:latin typeface="Calibri" charset="0"/>
                <a:ea typeface="ヒラギノ角ゴ Pro W3" charset="-128"/>
                <a:cs typeface="ヒラギノ角ゴ Pro W3" charset="-128"/>
              </a:rPr>
              <a:pPr/>
              <a:t>5</a:t>
            </a:fld>
            <a:endParaRPr lang="en-US" altLang="en-US">
              <a:latin typeface="Calibri" charset="0"/>
              <a:ea typeface="ヒラギノ角ゴ Pro W3" charset="-128"/>
              <a:cs typeface="ヒラギノ角ゴ Pro W3" charset="-128"/>
            </a:endParaRPr>
          </a:p>
        </p:txBody>
      </p:sp>
    </p:spTree>
    <p:extLst>
      <p:ext uri="{BB962C8B-B14F-4D97-AF65-F5344CB8AC3E}">
        <p14:creationId xmlns:p14="http://schemas.microsoft.com/office/powerpoint/2010/main" val="14475586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B568DDC-B9FF-5443-80C4-DE2E2BAC1200}" type="datetimeFigureOut">
              <a:rPr lang="en-US" smtClean="0"/>
              <a:t>11/3/17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708222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568DDC-B9FF-5443-80C4-DE2E2BAC1200}" type="datetimeFigureOut">
              <a:rPr lang="en-US" smtClean="0"/>
              <a:t>11/3/17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59323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568DDC-B9FF-5443-80C4-DE2E2BAC1200}" type="datetimeFigureOut">
              <a:rPr lang="en-US" smtClean="0"/>
              <a:t>11/3/17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990415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B568DDC-B9FF-5443-80C4-DE2E2BAC1200}" type="datetimeFigureOut">
              <a:rPr lang="en-US" smtClean="0"/>
              <a:t>11/3/17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555665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B568DDC-B9FF-5443-80C4-DE2E2BAC1200}" type="datetimeFigureOut">
              <a:rPr lang="en-US" smtClean="0"/>
              <a:t>11/3/17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450790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B568DDC-B9FF-5443-80C4-DE2E2BAC1200}" type="datetimeFigureOut">
              <a:rPr lang="en-US" smtClean="0"/>
              <a:t>11/3/17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158454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568DDC-B9FF-5443-80C4-DE2E2BAC1200}" type="datetimeFigureOut">
              <a:rPr lang="en-US" smtClean="0"/>
              <a:t>11/3/17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393588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568DDC-B9FF-5443-80C4-DE2E2BAC1200}" type="datetimeFigureOut">
              <a:rPr lang="en-US" smtClean="0"/>
              <a:t>11/3/17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578105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568DDC-B9FF-5443-80C4-DE2E2BAC1200}" type="datetimeFigureOut">
              <a:rPr lang="en-US" smtClean="0"/>
              <a:t>11/3/17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796703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568DDC-B9FF-5443-80C4-DE2E2BAC1200}" type="datetimeFigureOut">
              <a:rPr lang="en-US" smtClean="0"/>
              <a:t>11/3/17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142147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B568DDC-B9FF-5443-80C4-DE2E2BAC1200}" type="datetimeFigureOut">
              <a:rPr lang="en-US" smtClean="0"/>
              <a:t>11/3/17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139808-19E3-C546-B2A3-0B61CA03E84F}" type="slidenum">
              <a:rPr lang="en-US" smtClean="0"/>
              <a:t>‹#›</a:t>
            </a:fld>
            <a:endParaRPr lang="en-US"/>
          </a:p>
        </p:txBody>
      </p:sp>
    </p:spTree>
    <p:extLst>
      <p:ext uri="{BB962C8B-B14F-4D97-AF65-F5344CB8AC3E}">
        <p14:creationId xmlns:p14="http://schemas.microsoft.com/office/powerpoint/2010/main" val="21196643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5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43199075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568DDC-B9FF-5443-80C4-DE2E2BAC1200}" type="datetimeFigureOut">
              <a:rPr lang="en-US" smtClean="0"/>
              <a:t>11/3/17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139808-19E3-C546-B2A3-0B61CA03E84F}" type="slidenum">
              <a:rPr lang="en-US" smtClean="0"/>
              <a:t>‹#›</a:t>
            </a:fld>
            <a:endParaRPr lang="en-US"/>
          </a:p>
        </p:txBody>
      </p:sp>
    </p:spTree>
    <p:extLst>
      <p:ext uri="{BB962C8B-B14F-4D97-AF65-F5344CB8AC3E}">
        <p14:creationId xmlns:p14="http://schemas.microsoft.com/office/powerpoint/2010/main" val="919685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4.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png"/><Relationship Id="rId3" Type="http://schemas.openxmlformats.org/officeDocument/2006/relationships/image" Target="../media/image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research-methodology.net/coca-cola-porters-five-forces-analysis/" TargetMode="External"/><Relationship Id="rId3" Type="http://schemas.openxmlformats.org/officeDocument/2006/relationships/image" Target="../media/image8.tif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smtClean="0"/>
              <a:t>Introduction To Marketing</a:t>
            </a:r>
            <a:endParaRPr lang="en-US" b="1" dirty="0"/>
          </a:p>
        </p:txBody>
      </p:sp>
      <p:sp>
        <p:nvSpPr>
          <p:cNvPr id="3" name="Subtitle 2"/>
          <p:cNvSpPr>
            <a:spLocks noGrp="1"/>
          </p:cNvSpPr>
          <p:nvPr>
            <p:ph type="subTitle" idx="1"/>
          </p:nvPr>
        </p:nvSpPr>
        <p:spPr/>
        <p:txBody>
          <a:bodyPr/>
          <a:lstStyle/>
          <a:p>
            <a:pPr algn="l"/>
            <a:r>
              <a:rPr lang="en-US" dirty="0" smtClean="0"/>
              <a:t>Lecture </a:t>
            </a:r>
            <a:r>
              <a:rPr lang="en-US" dirty="0" smtClean="0"/>
              <a:t>5</a:t>
            </a:r>
          </a:p>
          <a:p>
            <a:pPr algn="l"/>
            <a:r>
              <a:rPr lang="en-US" dirty="0" smtClean="0"/>
              <a:t>The Marketing Environment</a:t>
            </a:r>
            <a:endParaRPr lang="en-US" dirty="0"/>
          </a:p>
        </p:txBody>
      </p:sp>
    </p:spTree>
    <p:extLst>
      <p:ext uri="{BB962C8B-B14F-4D97-AF65-F5344CB8AC3E}">
        <p14:creationId xmlns:p14="http://schemas.microsoft.com/office/powerpoint/2010/main" val="392932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1"/>
          <p:cNvSpPr>
            <a:spLocks noGrp="1" noChangeArrowheads="1"/>
          </p:cNvSpPr>
          <p:nvPr>
            <p:ph type="sldNum" sz="quarter" idx="12"/>
          </p:nvPr>
        </p:nvSpPr>
        <p:spPr bwMode="auto">
          <a:xfrm>
            <a:off x="9983788" y="-869950"/>
            <a:ext cx="684212"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fld id="{AC8ABD61-CAD8-B844-9C11-B7152753CE02}" type="slidenum">
              <a:rPr lang="en-GB" altLang="en-US" sz="1600">
                <a:solidFill>
                  <a:srgbClr val="898989"/>
                </a:solidFill>
                <a:latin typeface="Calibri" charset="0"/>
              </a:rPr>
              <a:pPr>
                <a:spcBef>
                  <a:spcPct val="0"/>
                </a:spcBef>
                <a:buFontTx/>
                <a:buNone/>
              </a:pPr>
              <a:t>2</a:t>
            </a:fld>
            <a:endParaRPr lang="en-GB" altLang="en-US" sz="1600">
              <a:solidFill>
                <a:srgbClr val="898989"/>
              </a:solidFill>
              <a:latin typeface="Calibri" charset="0"/>
            </a:endParaRPr>
          </a:p>
        </p:txBody>
      </p:sp>
      <p:sp>
        <p:nvSpPr>
          <p:cNvPr id="7171" name="Rectangle 2"/>
          <p:cNvSpPr>
            <a:spLocks noChangeArrowheads="1"/>
          </p:cNvSpPr>
          <p:nvPr/>
        </p:nvSpPr>
        <p:spPr bwMode="auto">
          <a:xfrm>
            <a:off x="8724900" y="636905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eaLnBrk="1" hangingPunct="1">
              <a:spcBef>
                <a:spcPct val="0"/>
              </a:spcBef>
              <a:buFontTx/>
              <a:buNone/>
            </a:pPr>
            <a:endParaRPr lang="en-US" altLang="en-US" sz="1600" b="1"/>
          </a:p>
        </p:txBody>
      </p:sp>
      <p:sp>
        <p:nvSpPr>
          <p:cNvPr id="7172" name="Rectangle 3"/>
          <p:cNvSpPr>
            <a:spLocks noChangeArrowheads="1"/>
          </p:cNvSpPr>
          <p:nvPr/>
        </p:nvSpPr>
        <p:spPr bwMode="auto">
          <a:xfrm>
            <a:off x="1524001" y="6369051"/>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endParaRPr lang="en-US" altLang="en-US" sz="1600" b="1"/>
          </a:p>
        </p:txBody>
      </p:sp>
      <p:sp>
        <p:nvSpPr>
          <p:cNvPr id="7173" name="Rectangle 4"/>
          <p:cNvSpPr>
            <a:spLocks noChangeArrowheads="1"/>
          </p:cNvSpPr>
          <p:nvPr/>
        </p:nvSpPr>
        <p:spPr bwMode="auto">
          <a:xfrm>
            <a:off x="7642226" y="1250951"/>
            <a:ext cx="1437895"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solidFill>
                  <a:srgbClr val="124992"/>
                </a:solidFill>
              </a:rPr>
              <a:t>Re-definition</a:t>
            </a:r>
          </a:p>
        </p:txBody>
      </p:sp>
      <p:sp>
        <p:nvSpPr>
          <p:cNvPr id="7174" name="Rectangle 5"/>
          <p:cNvSpPr>
            <a:spLocks noGrp="1" noChangeArrowheads="1"/>
          </p:cNvSpPr>
          <p:nvPr>
            <p:ph type="title"/>
          </p:nvPr>
        </p:nvSpPr>
        <p:spPr>
          <a:xfrm>
            <a:off x="2763839" y="139700"/>
            <a:ext cx="6911975" cy="869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0488" tIns="44450" rIns="90488" bIns="44450" rtlCol="0" anchor="t">
            <a:normAutofit/>
          </a:bodyPr>
          <a:lstStyle/>
          <a:p>
            <a:r>
              <a:rPr lang="en-US" altLang="en-US" sz="2800">
                <a:solidFill>
                  <a:srgbClr val="000000"/>
                </a:solidFill>
                <a:latin typeface="Calibri" charset="0"/>
                <a:cs typeface="Arial" charset="0"/>
              </a:rPr>
              <a:t>The Marketing Planning Process</a:t>
            </a:r>
          </a:p>
        </p:txBody>
      </p:sp>
      <p:sp>
        <p:nvSpPr>
          <p:cNvPr id="7175" name="Rectangle 7"/>
          <p:cNvSpPr>
            <a:spLocks noChangeArrowheads="1"/>
          </p:cNvSpPr>
          <p:nvPr/>
        </p:nvSpPr>
        <p:spPr bwMode="auto">
          <a:xfrm>
            <a:off x="2825751" y="873125"/>
            <a:ext cx="324961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600" b="1">
                <a:solidFill>
                  <a:srgbClr val="124992"/>
                </a:solidFill>
              </a:rPr>
              <a:t>Business mission</a:t>
            </a:r>
          </a:p>
        </p:txBody>
      </p:sp>
      <p:sp>
        <p:nvSpPr>
          <p:cNvPr id="7176" name="Rectangle 8"/>
          <p:cNvSpPr>
            <a:spLocks noChangeArrowheads="1"/>
          </p:cNvSpPr>
          <p:nvPr/>
        </p:nvSpPr>
        <p:spPr bwMode="auto">
          <a:xfrm>
            <a:off x="3302001" y="1371600"/>
            <a:ext cx="22955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50000"/>
              </a:spcBef>
              <a:buFontTx/>
              <a:buNone/>
            </a:pPr>
            <a:r>
              <a:rPr lang="en-US" altLang="en-US" sz="1600" b="1">
                <a:solidFill>
                  <a:srgbClr val="124992"/>
                </a:solidFill>
              </a:rPr>
              <a:t>Marketing audit</a:t>
            </a:r>
          </a:p>
        </p:txBody>
      </p:sp>
      <p:sp>
        <p:nvSpPr>
          <p:cNvPr id="7177" name="Rectangle 9"/>
          <p:cNvSpPr>
            <a:spLocks noChangeArrowheads="1"/>
          </p:cNvSpPr>
          <p:nvPr/>
        </p:nvSpPr>
        <p:spPr bwMode="auto">
          <a:xfrm>
            <a:off x="3617002" y="1981201"/>
            <a:ext cx="1665522"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1600" b="1">
                <a:solidFill>
                  <a:srgbClr val="124992"/>
                </a:solidFill>
              </a:rPr>
              <a:t>SWOT analysis</a:t>
            </a:r>
          </a:p>
        </p:txBody>
      </p:sp>
      <p:sp>
        <p:nvSpPr>
          <p:cNvPr id="7178" name="Rectangle 10"/>
          <p:cNvSpPr>
            <a:spLocks noChangeArrowheads="1"/>
          </p:cNvSpPr>
          <p:nvPr/>
        </p:nvSpPr>
        <p:spPr bwMode="auto">
          <a:xfrm>
            <a:off x="3314035" y="2590801"/>
            <a:ext cx="2271457"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eaLnBrk="1" hangingPunct="1">
              <a:spcBef>
                <a:spcPct val="0"/>
              </a:spcBef>
              <a:buFontTx/>
              <a:buNone/>
            </a:pPr>
            <a:r>
              <a:rPr lang="en-US" altLang="en-US" sz="1600" b="1">
                <a:solidFill>
                  <a:srgbClr val="124992"/>
                </a:solidFill>
              </a:rPr>
              <a:t>Marketing  objectives</a:t>
            </a:r>
          </a:p>
        </p:txBody>
      </p:sp>
      <p:sp>
        <p:nvSpPr>
          <p:cNvPr id="7179" name="Rectangle 11"/>
          <p:cNvSpPr>
            <a:spLocks noChangeArrowheads="1"/>
          </p:cNvSpPr>
          <p:nvPr/>
        </p:nvSpPr>
        <p:spPr bwMode="auto">
          <a:xfrm>
            <a:off x="3667126" y="3581401"/>
            <a:ext cx="1505221"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solidFill>
                  <a:srgbClr val="124992"/>
                </a:solidFill>
              </a:rPr>
              <a:t>Core strategy</a:t>
            </a:r>
          </a:p>
        </p:txBody>
      </p:sp>
      <p:sp>
        <p:nvSpPr>
          <p:cNvPr id="7180" name="Rectangle 12"/>
          <p:cNvSpPr>
            <a:spLocks noChangeArrowheads="1"/>
          </p:cNvSpPr>
          <p:nvPr/>
        </p:nvSpPr>
        <p:spPr bwMode="auto">
          <a:xfrm>
            <a:off x="3267075" y="4876801"/>
            <a:ext cx="2568012"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solidFill>
                  <a:srgbClr val="124992"/>
                </a:solidFill>
              </a:rPr>
              <a:t>Marketing mix decisions</a:t>
            </a:r>
          </a:p>
        </p:txBody>
      </p:sp>
      <p:sp>
        <p:nvSpPr>
          <p:cNvPr id="7181" name="Rectangle 13"/>
          <p:cNvSpPr>
            <a:spLocks noChangeArrowheads="1"/>
          </p:cNvSpPr>
          <p:nvPr/>
        </p:nvSpPr>
        <p:spPr bwMode="auto">
          <a:xfrm>
            <a:off x="2901951" y="5486401"/>
            <a:ext cx="3435237"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solidFill>
                  <a:srgbClr val="124992"/>
                </a:solidFill>
              </a:rPr>
              <a:t>Organization and implementation</a:t>
            </a:r>
          </a:p>
        </p:txBody>
      </p:sp>
      <p:sp>
        <p:nvSpPr>
          <p:cNvPr id="7182" name="Rectangle 14"/>
          <p:cNvSpPr>
            <a:spLocks noChangeArrowheads="1"/>
          </p:cNvSpPr>
          <p:nvPr/>
        </p:nvSpPr>
        <p:spPr bwMode="auto">
          <a:xfrm>
            <a:off x="3984625" y="6019801"/>
            <a:ext cx="912110"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solidFill>
                  <a:srgbClr val="124992"/>
                </a:solidFill>
              </a:rPr>
              <a:t>Control</a:t>
            </a:r>
          </a:p>
        </p:txBody>
      </p:sp>
      <p:sp>
        <p:nvSpPr>
          <p:cNvPr id="7183" name="Line 19"/>
          <p:cNvSpPr>
            <a:spLocks noChangeShapeType="1"/>
          </p:cNvSpPr>
          <p:nvPr/>
        </p:nvSpPr>
        <p:spPr bwMode="auto">
          <a:xfrm>
            <a:off x="4419600" y="4572000"/>
            <a:ext cx="0" cy="2794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184" name="Line 23"/>
          <p:cNvSpPr>
            <a:spLocks noChangeShapeType="1"/>
          </p:cNvSpPr>
          <p:nvPr/>
        </p:nvSpPr>
        <p:spPr bwMode="auto">
          <a:xfrm>
            <a:off x="9010650" y="1009650"/>
            <a:ext cx="990600" cy="0"/>
          </a:xfrm>
          <a:prstGeom prst="line">
            <a:avLst/>
          </a:prstGeom>
          <a:noFill/>
          <a:ln w="381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185" name="Line 24"/>
          <p:cNvSpPr>
            <a:spLocks noChangeShapeType="1"/>
          </p:cNvSpPr>
          <p:nvPr/>
        </p:nvSpPr>
        <p:spPr bwMode="auto">
          <a:xfrm>
            <a:off x="9010650" y="3505200"/>
            <a:ext cx="990600" cy="0"/>
          </a:xfrm>
          <a:prstGeom prst="line">
            <a:avLst/>
          </a:prstGeom>
          <a:noFill/>
          <a:ln w="381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186" name="Line 25"/>
          <p:cNvSpPr>
            <a:spLocks noChangeShapeType="1"/>
          </p:cNvSpPr>
          <p:nvPr/>
        </p:nvSpPr>
        <p:spPr bwMode="auto">
          <a:xfrm>
            <a:off x="9010650" y="5873750"/>
            <a:ext cx="990600" cy="0"/>
          </a:xfrm>
          <a:prstGeom prst="line">
            <a:avLst/>
          </a:prstGeom>
          <a:noFill/>
          <a:ln w="381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187" name="Rectangle 26"/>
          <p:cNvSpPr>
            <a:spLocks noChangeArrowheads="1"/>
          </p:cNvSpPr>
          <p:nvPr/>
        </p:nvSpPr>
        <p:spPr bwMode="auto">
          <a:xfrm>
            <a:off x="9010650" y="1838326"/>
            <a:ext cx="1524000" cy="107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solidFill>
                  <a:srgbClr val="124992"/>
                </a:solidFill>
              </a:rPr>
              <a:t>Marketing planning at the business level</a:t>
            </a:r>
          </a:p>
        </p:txBody>
      </p:sp>
      <p:sp>
        <p:nvSpPr>
          <p:cNvPr id="7188" name="Rectangle 27"/>
          <p:cNvSpPr>
            <a:spLocks noChangeArrowheads="1"/>
          </p:cNvSpPr>
          <p:nvPr/>
        </p:nvSpPr>
        <p:spPr bwMode="auto">
          <a:xfrm>
            <a:off x="8991600" y="4200526"/>
            <a:ext cx="1524000" cy="1074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37931725" indent="-37474525"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solidFill>
                  <a:srgbClr val="124992"/>
                </a:solidFill>
              </a:rPr>
              <a:t>Marketing planning at the product level</a:t>
            </a:r>
          </a:p>
        </p:txBody>
      </p:sp>
      <p:grpSp>
        <p:nvGrpSpPr>
          <p:cNvPr id="7189" name="Group 28"/>
          <p:cNvGrpSpPr>
            <a:grpSpLocks/>
          </p:cNvGrpSpPr>
          <p:nvPr/>
        </p:nvGrpSpPr>
        <p:grpSpPr bwMode="auto">
          <a:xfrm>
            <a:off x="6999289" y="1049338"/>
            <a:ext cx="1203325" cy="4824412"/>
            <a:chOff x="3129" y="786"/>
            <a:chExt cx="758" cy="3078"/>
          </a:xfrm>
        </p:grpSpPr>
        <p:sp>
          <p:nvSpPr>
            <p:cNvPr id="7211" name="Line 29"/>
            <p:cNvSpPr>
              <a:spLocks noChangeShapeType="1"/>
            </p:cNvSpPr>
            <p:nvPr/>
          </p:nvSpPr>
          <p:spPr bwMode="auto">
            <a:xfrm>
              <a:off x="3142" y="1264"/>
              <a:ext cx="736" cy="0"/>
            </a:xfrm>
            <a:prstGeom prst="line">
              <a:avLst/>
            </a:prstGeom>
            <a:noFill/>
            <a:ln w="38100">
              <a:solidFill>
                <a:srgbClr val="732888"/>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212" name="Line 30"/>
            <p:cNvSpPr>
              <a:spLocks noChangeShapeType="1"/>
            </p:cNvSpPr>
            <p:nvPr/>
          </p:nvSpPr>
          <p:spPr bwMode="auto">
            <a:xfrm>
              <a:off x="3142" y="1704"/>
              <a:ext cx="736" cy="0"/>
            </a:xfrm>
            <a:prstGeom prst="line">
              <a:avLst/>
            </a:prstGeom>
            <a:noFill/>
            <a:ln w="38100">
              <a:solidFill>
                <a:srgbClr val="732888"/>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213" name="Line 31"/>
            <p:cNvSpPr>
              <a:spLocks noChangeShapeType="1"/>
            </p:cNvSpPr>
            <p:nvPr/>
          </p:nvSpPr>
          <p:spPr bwMode="auto">
            <a:xfrm>
              <a:off x="3142" y="2144"/>
              <a:ext cx="736" cy="0"/>
            </a:xfrm>
            <a:prstGeom prst="line">
              <a:avLst/>
            </a:prstGeom>
            <a:noFill/>
            <a:ln w="38100">
              <a:solidFill>
                <a:srgbClr val="732888"/>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214" name="Freeform 32"/>
            <p:cNvSpPr>
              <a:spLocks/>
            </p:cNvSpPr>
            <p:nvPr/>
          </p:nvSpPr>
          <p:spPr bwMode="auto">
            <a:xfrm>
              <a:off x="3129" y="786"/>
              <a:ext cx="758" cy="152"/>
            </a:xfrm>
            <a:custGeom>
              <a:avLst/>
              <a:gdLst>
                <a:gd name="T0" fmla="*/ 0 w 758"/>
                <a:gd name="T1" fmla="*/ 0 h 152"/>
                <a:gd name="T2" fmla="*/ 757 w 758"/>
                <a:gd name="T3" fmla="*/ 0 h 152"/>
                <a:gd name="T4" fmla="*/ 757 w 758"/>
                <a:gd name="T5" fmla="*/ 151 h 152"/>
                <a:gd name="T6" fmla="*/ 0 60000 65536"/>
                <a:gd name="T7" fmla="*/ 0 60000 65536"/>
                <a:gd name="T8" fmla="*/ 0 60000 65536"/>
                <a:gd name="T9" fmla="*/ 0 w 758"/>
                <a:gd name="T10" fmla="*/ 0 h 152"/>
                <a:gd name="T11" fmla="*/ 758 w 758"/>
                <a:gd name="T12" fmla="*/ 152 h 152"/>
              </a:gdLst>
              <a:ahLst/>
              <a:cxnLst>
                <a:cxn ang="T6">
                  <a:pos x="T0" y="T1"/>
                </a:cxn>
                <a:cxn ang="T7">
                  <a:pos x="T2" y="T3"/>
                </a:cxn>
                <a:cxn ang="T8">
                  <a:pos x="T4" y="T5"/>
                </a:cxn>
              </a:cxnLst>
              <a:rect l="T9" t="T10" r="T11" b="T12"/>
              <a:pathLst>
                <a:path w="758" h="152">
                  <a:moveTo>
                    <a:pt x="0" y="0"/>
                  </a:moveTo>
                  <a:lnTo>
                    <a:pt x="757" y="0"/>
                  </a:lnTo>
                  <a:lnTo>
                    <a:pt x="757" y="151"/>
                  </a:lnTo>
                </a:path>
              </a:pathLst>
            </a:custGeom>
            <a:noFill/>
            <a:ln w="38100" cap="rnd">
              <a:solidFill>
                <a:srgbClr val="732888"/>
              </a:solidFill>
              <a:round/>
              <a:headEnd type="triangle" w="med" len="me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7215" name="Freeform 33"/>
            <p:cNvSpPr>
              <a:spLocks/>
            </p:cNvSpPr>
            <p:nvPr/>
          </p:nvSpPr>
          <p:spPr bwMode="auto">
            <a:xfrm>
              <a:off x="3143" y="1095"/>
              <a:ext cx="744" cy="2769"/>
            </a:xfrm>
            <a:custGeom>
              <a:avLst/>
              <a:gdLst>
                <a:gd name="T0" fmla="*/ 743 w 744"/>
                <a:gd name="T1" fmla="*/ 0 h 2769"/>
                <a:gd name="T2" fmla="*/ 743 w 744"/>
                <a:gd name="T3" fmla="*/ 2768 h 2769"/>
                <a:gd name="T4" fmla="*/ 0 w 744"/>
                <a:gd name="T5" fmla="*/ 2768 h 2769"/>
                <a:gd name="T6" fmla="*/ 0 60000 65536"/>
                <a:gd name="T7" fmla="*/ 0 60000 65536"/>
                <a:gd name="T8" fmla="*/ 0 60000 65536"/>
                <a:gd name="T9" fmla="*/ 0 w 744"/>
                <a:gd name="T10" fmla="*/ 0 h 2769"/>
                <a:gd name="T11" fmla="*/ 744 w 744"/>
                <a:gd name="T12" fmla="*/ 2769 h 2769"/>
              </a:gdLst>
              <a:ahLst/>
              <a:cxnLst>
                <a:cxn ang="T6">
                  <a:pos x="T0" y="T1"/>
                </a:cxn>
                <a:cxn ang="T7">
                  <a:pos x="T2" y="T3"/>
                </a:cxn>
                <a:cxn ang="T8">
                  <a:pos x="T4" y="T5"/>
                </a:cxn>
              </a:cxnLst>
              <a:rect l="T9" t="T10" r="T11" b="T12"/>
              <a:pathLst>
                <a:path w="744" h="2769">
                  <a:moveTo>
                    <a:pt x="743" y="0"/>
                  </a:moveTo>
                  <a:lnTo>
                    <a:pt x="743" y="2768"/>
                  </a:lnTo>
                  <a:lnTo>
                    <a:pt x="0" y="2768"/>
                  </a:lnTo>
                </a:path>
              </a:pathLst>
            </a:custGeom>
            <a:noFill/>
            <a:ln w="38100" cap="rnd">
              <a:solidFill>
                <a:srgbClr val="732888"/>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US"/>
            </a:p>
          </p:txBody>
        </p:sp>
      </p:grpSp>
      <p:cxnSp>
        <p:nvCxnSpPr>
          <p:cNvPr id="7190" name="Straight Connector 34"/>
          <p:cNvCxnSpPr>
            <a:cxnSpLocks noChangeShapeType="1"/>
          </p:cNvCxnSpPr>
          <p:nvPr/>
        </p:nvCxnSpPr>
        <p:spPr bwMode="auto">
          <a:xfrm rot="10800000">
            <a:off x="2895600" y="3122614"/>
            <a:ext cx="1524000" cy="1587"/>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1" name="Straight Connector 35"/>
          <p:cNvCxnSpPr>
            <a:cxnSpLocks noChangeShapeType="1"/>
          </p:cNvCxnSpPr>
          <p:nvPr/>
        </p:nvCxnSpPr>
        <p:spPr bwMode="auto">
          <a:xfrm rot="10800000">
            <a:off x="4419600" y="3122614"/>
            <a:ext cx="1524000" cy="1587"/>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2" name="Straight Connector 44"/>
          <p:cNvCxnSpPr>
            <a:cxnSpLocks noChangeShapeType="1"/>
          </p:cNvCxnSpPr>
          <p:nvPr/>
        </p:nvCxnSpPr>
        <p:spPr bwMode="auto">
          <a:xfrm rot="10800000">
            <a:off x="2897188" y="3959226"/>
            <a:ext cx="1524000" cy="3175"/>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3" name="Straight Connector 45"/>
          <p:cNvCxnSpPr>
            <a:cxnSpLocks noChangeShapeType="1"/>
          </p:cNvCxnSpPr>
          <p:nvPr/>
        </p:nvCxnSpPr>
        <p:spPr bwMode="auto">
          <a:xfrm rot="10800000">
            <a:off x="4268788" y="3959226"/>
            <a:ext cx="1752600" cy="3175"/>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4" name="Straight Connector 53"/>
          <p:cNvCxnSpPr>
            <a:cxnSpLocks noChangeShapeType="1"/>
          </p:cNvCxnSpPr>
          <p:nvPr/>
        </p:nvCxnSpPr>
        <p:spPr bwMode="auto">
          <a:xfrm rot="5400000" flipH="1" flipV="1">
            <a:off x="4306094" y="3009106"/>
            <a:ext cx="228600" cy="1588"/>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5" name="Straight Connector 55"/>
          <p:cNvCxnSpPr>
            <a:cxnSpLocks noChangeShapeType="1"/>
          </p:cNvCxnSpPr>
          <p:nvPr/>
        </p:nvCxnSpPr>
        <p:spPr bwMode="auto">
          <a:xfrm rot="5400000">
            <a:off x="4268788" y="4037013"/>
            <a:ext cx="303213" cy="1588"/>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6" name="Straight Connector 60"/>
          <p:cNvCxnSpPr>
            <a:cxnSpLocks noChangeShapeType="1"/>
          </p:cNvCxnSpPr>
          <p:nvPr/>
        </p:nvCxnSpPr>
        <p:spPr bwMode="auto">
          <a:xfrm rot="5400000">
            <a:off x="2820988" y="3198813"/>
            <a:ext cx="150813" cy="1588"/>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7" name="Straight Connector 62"/>
          <p:cNvCxnSpPr>
            <a:cxnSpLocks noChangeShapeType="1"/>
          </p:cNvCxnSpPr>
          <p:nvPr/>
        </p:nvCxnSpPr>
        <p:spPr bwMode="auto">
          <a:xfrm rot="5400000">
            <a:off x="5868988" y="3197225"/>
            <a:ext cx="150812" cy="1588"/>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8" name="Straight Connector 63"/>
          <p:cNvCxnSpPr>
            <a:cxnSpLocks noChangeShapeType="1"/>
          </p:cNvCxnSpPr>
          <p:nvPr/>
        </p:nvCxnSpPr>
        <p:spPr bwMode="auto">
          <a:xfrm rot="5400000">
            <a:off x="5944394" y="4036219"/>
            <a:ext cx="152400" cy="1588"/>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cxnSp>
        <p:nvCxnSpPr>
          <p:cNvPr id="7199" name="Straight Connector 67"/>
          <p:cNvCxnSpPr>
            <a:cxnSpLocks noChangeShapeType="1"/>
          </p:cNvCxnSpPr>
          <p:nvPr/>
        </p:nvCxnSpPr>
        <p:spPr bwMode="auto">
          <a:xfrm rot="5400000">
            <a:off x="2820194" y="4036219"/>
            <a:ext cx="152400" cy="1588"/>
          </a:xfrm>
          <a:prstGeom prst="line">
            <a:avLst/>
          </a:prstGeom>
          <a:noFill/>
          <a:ln w="25400">
            <a:solidFill>
              <a:schemeClr val="accent1"/>
            </a:solidFill>
            <a:round/>
            <a:headEnd/>
            <a:tailEnd/>
          </a:ln>
          <a:effectLst>
            <a:outerShdw blurRad="63500" dist="20000" dir="5400000" rotWithShape="0">
              <a:srgbClr val="000000">
                <a:alpha val="37999"/>
              </a:srgbClr>
            </a:outerShdw>
          </a:effectLst>
          <a:extLst>
            <a:ext uri="{909E8E84-426E-40DD-AFC4-6F175D3DCCD1}">
              <a14:hiddenFill xmlns:a14="http://schemas.microsoft.com/office/drawing/2010/main">
                <a:noFill/>
              </a14:hiddenFill>
            </a:ext>
          </a:extLst>
        </p:spPr>
      </p:cxnSp>
      <p:sp>
        <p:nvSpPr>
          <p:cNvPr id="7200" name="TextBox 68"/>
          <p:cNvSpPr txBox="1">
            <a:spLocks noChangeArrowheads="1"/>
          </p:cNvSpPr>
          <p:nvPr/>
        </p:nvSpPr>
        <p:spPr bwMode="auto">
          <a:xfrm>
            <a:off x="2362200" y="3225801"/>
            <a:ext cx="106311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t>Strategic</a:t>
            </a:r>
          </a:p>
          <a:p>
            <a:pPr eaLnBrk="1" hangingPunct="1">
              <a:spcBef>
                <a:spcPct val="0"/>
              </a:spcBef>
              <a:buFontTx/>
              <a:buNone/>
            </a:pPr>
            <a:r>
              <a:rPr lang="en-US" altLang="en-US" sz="1600" b="1"/>
              <a:t>thrust</a:t>
            </a:r>
          </a:p>
        </p:txBody>
      </p:sp>
      <p:sp>
        <p:nvSpPr>
          <p:cNvPr id="7201" name="TextBox 70"/>
          <p:cNvSpPr txBox="1">
            <a:spLocks noChangeArrowheads="1"/>
          </p:cNvSpPr>
          <p:nvPr/>
        </p:nvSpPr>
        <p:spPr bwMode="auto">
          <a:xfrm>
            <a:off x="5418138" y="3181351"/>
            <a:ext cx="1188146"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t>Strategic </a:t>
            </a:r>
          </a:p>
          <a:p>
            <a:pPr eaLnBrk="1" hangingPunct="1">
              <a:spcBef>
                <a:spcPct val="0"/>
              </a:spcBef>
              <a:buFontTx/>
              <a:buNone/>
            </a:pPr>
            <a:r>
              <a:rPr lang="en-US" altLang="en-US" sz="1600" b="1"/>
              <a:t>objectives</a:t>
            </a:r>
          </a:p>
        </p:txBody>
      </p:sp>
      <p:sp>
        <p:nvSpPr>
          <p:cNvPr id="7202" name="TextBox 46"/>
          <p:cNvSpPr txBox="1">
            <a:spLocks noChangeArrowheads="1"/>
          </p:cNvSpPr>
          <p:nvPr/>
        </p:nvSpPr>
        <p:spPr bwMode="auto">
          <a:xfrm>
            <a:off x="2362201" y="4089401"/>
            <a:ext cx="97174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t>Target</a:t>
            </a:r>
          </a:p>
          <a:p>
            <a:pPr eaLnBrk="1" hangingPunct="1">
              <a:spcBef>
                <a:spcPct val="0"/>
              </a:spcBef>
              <a:buFontTx/>
              <a:buNone/>
            </a:pPr>
            <a:r>
              <a:rPr lang="en-US" altLang="en-US" sz="1600" b="1"/>
              <a:t>markets</a:t>
            </a:r>
          </a:p>
        </p:txBody>
      </p:sp>
      <p:sp>
        <p:nvSpPr>
          <p:cNvPr id="7203" name="TextBox 46"/>
          <p:cNvSpPr txBox="1">
            <a:spLocks noChangeArrowheads="1"/>
          </p:cNvSpPr>
          <p:nvPr/>
        </p:nvSpPr>
        <p:spPr bwMode="auto">
          <a:xfrm>
            <a:off x="3810000" y="4038601"/>
            <a:ext cx="135966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t>Competitive</a:t>
            </a:r>
          </a:p>
          <a:p>
            <a:pPr eaLnBrk="1" hangingPunct="1">
              <a:spcBef>
                <a:spcPct val="0"/>
              </a:spcBef>
              <a:buFontTx/>
              <a:buNone/>
            </a:pPr>
            <a:r>
              <a:rPr lang="en-US" altLang="en-US" sz="1600" b="1"/>
              <a:t>advantage</a:t>
            </a:r>
          </a:p>
        </p:txBody>
      </p:sp>
      <p:sp>
        <p:nvSpPr>
          <p:cNvPr id="7204" name="TextBox 47"/>
          <p:cNvSpPr txBox="1">
            <a:spLocks noChangeArrowheads="1"/>
          </p:cNvSpPr>
          <p:nvPr/>
        </p:nvSpPr>
        <p:spPr bwMode="auto">
          <a:xfrm>
            <a:off x="5410201" y="4089401"/>
            <a:ext cx="127951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37931725" indent="-37474525">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1600" b="1"/>
              <a:t>Competitor</a:t>
            </a:r>
          </a:p>
          <a:p>
            <a:pPr eaLnBrk="1" hangingPunct="1">
              <a:spcBef>
                <a:spcPct val="0"/>
              </a:spcBef>
              <a:buFontTx/>
              <a:buNone/>
            </a:pPr>
            <a:r>
              <a:rPr lang="en-US" altLang="en-US" sz="1600" b="1"/>
              <a:t>targets</a:t>
            </a:r>
          </a:p>
        </p:txBody>
      </p:sp>
      <p:sp>
        <p:nvSpPr>
          <p:cNvPr id="7205" name="Line 19"/>
          <p:cNvSpPr>
            <a:spLocks noChangeShapeType="1"/>
          </p:cNvSpPr>
          <p:nvPr/>
        </p:nvSpPr>
        <p:spPr bwMode="auto">
          <a:xfrm>
            <a:off x="4419600" y="1219200"/>
            <a:ext cx="0" cy="2794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206" name="Line 19"/>
          <p:cNvSpPr>
            <a:spLocks noChangeShapeType="1"/>
          </p:cNvSpPr>
          <p:nvPr/>
        </p:nvSpPr>
        <p:spPr bwMode="auto">
          <a:xfrm>
            <a:off x="4419600" y="1752600"/>
            <a:ext cx="0" cy="2794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207" name="Line 19"/>
          <p:cNvSpPr>
            <a:spLocks noChangeShapeType="1"/>
          </p:cNvSpPr>
          <p:nvPr/>
        </p:nvSpPr>
        <p:spPr bwMode="auto">
          <a:xfrm>
            <a:off x="4419600" y="2362200"/>
            <a:ext cx="0" cy="2794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208" name="Line 19"/>
          <p:cNvSpPr>
            <a:spLocks noChangeShapeType="1"/>
          </p:cNvSpPr>
          <p:nvPr/>
        </p:nvSpPr>
        <p:spPr bwMode="auto">
          <a:xfrm>
            <a:off x="4419600" y="3276600"/>
            <a:ext cx="0" cy="2794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209" name="Line 19"/>
          <p:cNvSpPr>
            <a:spLocks noChangeShapeType="1"/>
          </p:cNvSpPr>
          <p:nvPr/>
        </p:nvSpPr>
        <p:spPr bwMode="auto">
          <a:xfrm>
            <a:off x="4419600" y="5181600"/>
            <a:ext cx="0" cy="2794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210" name="Line 19"/>
          <p:cNvSpPr>
            <a:spLocks noChangeShapeType="1"/>
          </p:cNvSpPr>
          <p:nvPr/>
        </p:nvSpPr>
        <p:spPr bwMode="auto">
          <a:xfrm>
            <a:off x="4419600" y="5791200"/>
            <a:ext cx="0" cy="279400"/>
          </a:xfrm>
          <a:prstGeom prst="line">
            <a:avLst/>
          </a:prstGeom>
          <a:noFill/>
          <a:ln w="381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Tree>
    <p:extLst>
      <p:ext uri="{BB962C8B-B14F-4D97-AF65-F5344CB8AC3E}">
        <p14:creationId xmlns:p14="http://schemas.microsoft.com/office/powerpoint/2010/main" val="456708770"/>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Footer Placeholder 4"/>
          <p:cNvSpPr>
            <a:spLocks noGrp="1"/>
          </p:cNvSpPr>
          <p:nvPr>
            <p:ph type="ftr" sz="quarter" idx="11"/>
          </p:nvPr>
        </p:nvSpPr>
        <p:spPr>
          <a:xfrm>
            <a:off x="1524000" y="6381750"/>
            <a:ext cx="2895600" cy="476250"/>
          </a:xfrm>
        </p:spPr>
        <p:txBody>
          <a:bodyPr/>
          <a:lstStyle/>
          <a:p>
            <a:pPr>
              <a:defRPr/>
            </a:pPr>
            <a:r>
              <a:rPr lang="en-US" sz="1000" dirty="0" err="1"/>
              <a:t>Kotler</a:t>
            </a:r>
            <a:r>
              <a:rPr lang="en-US" sz="1000" dirty="0"/>
              <a:t> et al, Principles of Marketing 5e, © Pearson Education 2008</a:t>
            </a:r>
          </a:p>
          <a:p>
            <a:pPr>
              <a:defRPr/>
            </a:pPr>
            <a:endParaRPr lang="en-US" dirty="0" smtClean="0"/>
          </a:p>
        </p:txBody>
      </p:sp>
      <p:sp>
        <p:nvSpPr>
          <p:cNvPr id="9219" name="Rectangle 2"/>
          <p:cNvSpPr>
            <a:spLocks noGrp="1" noChangeArrowheads="1"/>
          </p:cNvSpPr>
          <p:nvPr>
            <p:ph type="title"/>
          </p:nvPr>
        </p:nvSpPr>
        <p:spPr>
          <a:xfrm>
            <a:off x="1524000" y="0"/>
            <a:ext cx="885825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r>
              <a:rPr lang="en-US" altLang="en-US" sz="2800" b="1">
                <a:latin typeface="Arial" charset="0"/>
                <a:cs typeface="Arial" charset="0"/>
              </a:rPr>
              <a:t>An expanded model of the marketing process</a:t>
            </a:r>
          </a:p>
        </p:txBody>
      </p:sp>
      <p:pic>
        <p:nvPicPr>
          <p:cNvPr id="9220" name="Picture 3"/>
          <p:cNvPicPr>
            <a:picLocks noChangeAspect="1" noChangeArrowheads="1"/>
          </p:cNvPicPr>
          <p:nvPr>
            <p:ph idx="1"/>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4034"/>
          <a:stretch>
            <a:fillRect/>
          </a:stretch>
        </p:blipFill>
        <p:spPr>
          <a:xfrm>
            <a:off x="1952626" y="642938"/>
            <a:ext cx="8501063" cy="5643562"/>
          </a:xfrm>
          <a:noFill/>
        </p:spPr>
      </p:pic>
    </p:spTree>
    <p:extLst>
      <p:ext uri="{BB962C8B-B14F-4D97-AF65-F5344CB8AC3E}">
        <p14:creationId xmlns:p14="http://schemas.microsoft.com/office/powerpoint/2010/main" val="926394463"/>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Marketing Environment</a:t>
            </a:r>
            <a:endParaRPr lang="en-GB" b="1" dirty="0"/>
          </a:p>
        </p:txBody>
      </p:sp>
      <p:sp>
        <p:nvSpPr>
          <p:cNvPr id="3" name="Content Placeholder 2"/>
          <p:cNvSpPr>
            <a:spLocks noGrp="1"/>
          </p:cNvSpPr>
          <p:nvPr>
            <p:ph sz="half" idx="1"/>
          </p:nvPr>
        </p:nvSpPr>
        <p:spPr/>
        <p:txBody>
          <a:bodyPr>
            <a:normAutofit/>
          </a:bodyPr>
          <a:lstStyle/>
          <a:p>
            <a:pPr marL="0" indent="0">
              <a:buNone/>
            </a:pPr>
            <a:r>
              <a:rPr lang="en-US" altLang="en-US" b="1" u="sng" dirty="0" smtClean="0"/>
              <a:t>Micro-environment</a:t>
            </a:r>
          </a:p>
          <a:p>
            <a:pPr marL="0" indent="0">
              <a:buNone/>
            </a:pPr>
            <a:r>
              <a:rPr lang="en-US" altLang="en-US" dirty="0" smtClean="0"/>
              <a:t>Actors include:</a:t>
            </a:r>
          </a:p>
          <a:p>
            <a:r>
              <a:rPr lang="en-US" altLang="en-US" dirty="0" smtClean="0"/>
              <a:t>The company</a:t>
            </a:r>
          </a:p>
          <a:p>
            <a:r>
              <a:rPr lang="en-US" altLang="en-US" dirty="0" smtClean="0"/>
              <a:t>Suppliers</a:t>
            </a:r>
          </a:p>
          <a:p>
            <a:r>
              <a:rPr lang="en-US" altLang="en-US" dirty="0" smtClean="0"/>
              <a:t>Competitors</a:t>
            </a:r>
          </a:p>
          <a:p>
            <a:r>
              <a:rPr lang="en-US" altLang="en-US" dirty="0" smtClean="0"/>
              <a:t>Intermediaries</a:t>
            </a:r>
          </a:p>
          <a:p>
            <a:r>
              <a:rPr lang="en-US" altLang="en-US" dirty="0" smtClean="0"/>
              <a:t>Publics</a:t>
            </a:r>
          </a:p>
          <a:p>
            <a:r>
              <a:rPr lang="en-US" altLang="en-US" dirty="0" smtClean="0"/>
              <a:t>Customers</a:t>
            </a:r>
          </a:p>
          <a:p>
            <a:endParaRPr lang="en-US" altLang="en-US" dirty="0" smtClean="0"/>
          </a:p>
          <a:p>
            <a:endParaRPr lang="en-US" altLang="en-US" dirty="0" smtClean="0"/>
          </a:p>
          <a:p>
            <a:endParaRPr lang="en-US" altLang="en-US" dirty="0" smtClean="0"/>
          </a:p>
          <a:p>
            <a:endParaRPr lang="en-US" altLang="en-US" dirty="0" smtClean="0"/>
          </a:p>
        </p:txBody>
      </p:sp>
      <p:sp>
        <p:nvSpPr>
          <p:cNvPr id="10" name="Content Placeholder 9"/>
          <p:cNvSpPr>
            <a:spLocks noGrp="1"/>
          </p:cNvSpPr>
          <p:nvPr>
            <p:ph sz="half" idx="2"/>
          </p:nvPr>
        </p:nvSpPr>
        <p:spPr/>
        <p:txBody>
          <a:bodyPr>
            <a:normAutofit/>
          </a:bodyPr>
          <a:lstStyle/>
          <a:p>
            <a:pPr marL="0" indent="0">
              <a:buNone/>
            </a:pPr>
            <a:r>
              <a:rPr lang="en-US" altLang="en-US" b="1" u="sng" dirty="0" smtClean="0"/>
              <a:t>Macro-environment</a:t>
            </a:r>
          </a:p>
          <a:p>
            <a:pPr marL="0" indent="0">
              <a:buNone/>
            </a:pPr>
            <a:r>
              <a:rPr lang="en-US" altLang="en-US" dirty="0" smtClean="0"/>
              <a:t>Major forces:</a:t>
            </a:r>
          </a:p>
          <a:p>
            <a:r>
              <a:rPr lang="en-US" altLang="en-US" dirty="0" smtClean="0"/>
              <a:t>Demographic - age</a:t>
            </a:r>
          </a:p>
          <a:p>
            <a:r>
              <a:rPr lang="en-US" altLang="en-US" dirty="0" smtClean="0"/>
              <a:t>Economic – consumer spending</a:t>
            </a:r>
          </a:p>
          <a:p>
            <a:r>
              <a:rPr lang="en-US" altLang="en-US" dirty="0" smtClean="0"/>
              <a:t>Natural - sustainability</a:t>
            </a:r>
          </a:p>
          <a:p>
            <a:r>
              <a:rPr lang="en-US" altLang="en-US" dirty="0" smtClean="0"/>
              <a:t>Technological - RFID</a:t>
            </a:r>
          </a:p>
          <a:p>
            <a:r>
              <a:rPr lang="en-US" altLang="en-US" dirty="0" smtClean="0"/>
              <a:t>Political - laws</a:t>
            </a:r>
          </a:p>
          <a:p>
            <a:r>
              <a:rPr lang="en-US" altLang="en-US" dirty="0" smtClean="0"/>
              <a:t>Cultural - food</a:t>
            </a:r>
          </a:p>
          <a:p>
            <a:endParaRPr lang="en-GB" dirty="0"/>
          </a:p>
        </p:txBody>
      </p:sp>
      <p:sp>
        <p:nvSpPr>
          <p:cNvPr id="4" name="Footer Placeholder 3"/>
          <p:cNvSpPr>
            <a:spLocks noGrp="1"/>
          </p:cNvSpPr>
          <p:nvPr>
            <p:ph type="ftr" sz="quarter" idx="11"/>
          </p:nvPr>
        </p:nvSpPr>
        <p:spPr/>
        <p:txBody>
          <a:bodyPr/>
          <a:lstStyle/>
          <a:p>
            <a:r>
              <a:rPr lang="en-GB" smtClean="0"/>
              <a:t>Armstrong &amp; Kotler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pPr/>
              <a:t>4</a:t>
            </a:fld>
            <a:endParaRPr lang="en-GB"/>
          </a:p>
        </p:txBody>
      </p:sp>
    </p:spTree>
    <p:extLst>
      <p:ext uri="{BB962C8B-B14F-4D97-AF65-F5344CB8AC3E}">
        <p14:creationId xmlns:p14="http://schemas.microsoft.com/office/powerpoint/2010/main" val="1724515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676400" y="457200"/>
            <a:ext cx="8839200" cy="1143000"/>
          </a:xfrm>
        </p:spPr>
        <p:txBody>
          <a:bodyPr/>
          <a:lstStyle/>
          <a:p>
            <a:r>
              <a:rPr lang="en-US" altLang="en-US">
                <a:latin typeface="Arial" charset="0"/>
                <a:cs typeface="Arial" charset="0"/>
              </a:rPr>
              <a:t>Marketing Analysis: The SWOT</a:t>
            </a:r>
            <a:br>
              <a:rPr lang="en-US" altLang="en-US">
                <a:latin typeface="Arial" charset="0"/>
                <a:cs typeface="Arial" charset="0"/>
              </a:rPr>
            </a:br>
            <a:r>
              <a:rPr lang="en-US" altLang="en-US" sz="3200">
                <a:latin typeface="Arial" charset="0"/>
                <a:cs typeface="Arial" charset="0"/>
              </a:rPr>
              <a:t>(Where are we now?)</a:t>
            </a:r>
          </a:p>
        </p:txBody>
      </p:sp>
      <p:sp>
        <p:nvSpPr>
          <p:cNvPr id="15363" name="Rectangle 3"/>
          <p:cNvSpPr>
            <a:spLocks noGrp="1" noChangeArrowheads="1"/>
          </p:cNvSpPr>
          <p:nvPr>
            <p:ph type="body" sz="quarter" idx="13"/>
          </p:nvPr>
        </p:nvSpPr>
        <p:spPr>
          <a:xfrm>
            <a:off x="2438400" y="1752600"/>
            <a:ext cx="7162800" cy="381000"/>
          </a:xfrm>
        </p:spPr>
        <p:txBody>
          <a:bodyPr>
            <a:normAutofit fontScale="92500" lnSpcReduction="20000"/>
          </a:bodyPr>
          <a:lstStyle/>
          <a:p>
            <a:r>
              <a:rPr lang="en-US" altLang="en-US">
                <a:latin typeface="Arial" charset="0"/>
                <a:cs typeface="Arial" charset="0"/>
              </a:rPr>
              <a:t>Marketing Analysis – SWOT Analysis</a:t>
            </a:r>
          </a:p>
        </p:txBody>
      </p:sp>
      <p:pic>
        <p:nvPicPr>
          <p:cNvPr id="15364" name="Picture 4" descr="fig02_07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752601"/>
            <a:ext cx="7848600" cy="393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5" name="Rectangle 3"/>
          <p:cNvSpPr>
            <a:spLocks noChangeArrowheads="1"/>
          </p:cNvSpPr>
          <p:nvPr/>
        </p:nvSpPr>
        <p:spPr bwMode="auto">
          <a:xfrm>
            <a:off x="1981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p>
        </p:txBody>
      </p:sp>
    </p:spTree>
    <p:extLst>
      <p:ext uri="{BB962C8B-B14F-4D97-AF65-F5344CB8AC3E}">
        <p14:creationId xmlns:p14="http://schemas.microsoft.com/office/powerpoint/2010/main" val="1973926039"/>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00251" y="386280"/>
            <a:ext cx="8143874" cy="6114289"/>
          </a:xfrm>
          <a:prstGeom prst="rect">
            <a:avLst/>
          </a:prstGeom>
        </p:spPr>
      </p:pic>
    </p:spTree>
    <p:extLst>
      <p:ext uri="{BB962C8B-B14F-4D97-AF65-F5344CB8AC3E}">
        <p14:creationId xmlns:p14="http://schemas.microsoft.com/office/powerpoint/2010/main" val="74803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992313" y="260350"/>
            <a:ext cx="8229600" cy="1143000"/>
          </a:xfrm>
        </p:spPr>
        <p:txBody>
          <a:bodyPr/>
          <a:lstStyle/>
          <a:p>
            <a:r>
              <a:rPr lang="en-GB" altLang="en-US">
                <a:latin typeface="Arial" charset="0"/>
                <a:cs typeface="Arial" charset="0"/>
              </a:rPr>
              <a:t>Activity </a:t>
            </a:r>
          </a:p>
        </p:txBody>
      </p:sp>
      <p:sp>
        <p:nvSpPr>
          <p:cNvPr id="17411" name="Content Placeholder 2"/>
          <p:cNvSpPr>
            <a:spLocks noGrp="1"/>
          </p:cNvSpPr>
          <p:nvPr>
            <p:ph idx="1"/>
          </p:nvPr>
        </p:nvSpPr>
        <p:spPr/>
        <p:txBody>
          <a:bodyPr/>
          <a:lstStyle/>
          <a:p>
            <a:pPr marL="0" indent="0">
              <a:buNone/>
            </a:pPr>
            <a:endParaRPr lang="en-GB" altLang="en-US" dirty="0">
              <a:latin typeface="Arial" charset="0"/>
              <a:cs typeface="Arial" charset="0"/>
            </a:endParaRPr>
          </a:p>
          <a:p>
            <a:pPr marL="0" indent="0">
              <a:buNone/>
            </a:pPr>
            <a:endParaRPr lang="en-GB" altLang="en-US" dirty="0">
              <a:latin typeface="Arial" charset="0"/>
              <a:cs typeface="Arial" charset="0"/>
            </a:endParaRPr>
          </a:p>
          <a:p>
            <a:pPr marL="0" indent="0">
              <a:buNone/>
            </a:pPr>
            <a:r>
              <a:rPr lang="en-GB" altLang="en-US" dirty="0" smtClean="0">
                <a:latin typeface="Arial" charset="0"/>
                <a:cs typeface="Arial" charset="0"/>
              </a:rPr>
              <a:t>Undertake </a:t>
            </a:r>
            <a:r>
              <a:rPr lang="en-GB" altLang="en-US" dirty="0">
                <a:latin typeface="Arial" charset="0"/>
                <a:cs typeface="Arial" charset="0"/>
              </a:rPr>
              <a:t>a SWOT Analysis for your chosen organisation. </a:t>
            </a:r>
          </a:p>
        </p:txBody>
      </p:sp>
    </p:spTree>
    <p:extLst>
      <p:ext uri="{BB962C8B-B14F-4D97-AF65-F5344CB8AC3E}">
        <p14:creationId xmlns:p14="http://schemas.microsoft.com/office/powerpoint/2010/main" val="2754390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Box 2"/>
          <p:cNvSpPr txBox="1">
            <a:spLocks noChangeArrowheads="1"/>
          </p:cNvSpPr>
          <p:nvPr/>
        </p:nvSpPr>
        <p:spPr bwMode="auto">
          <a:xfrm>
            <a:off x="1952626" y="285751"/>
            <a:ext cx="31099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b="1"/>
              <a:t>The 3Cs Framework</a:t>
            </a:r>
          </a:p>
        </p:txBody>
      </p:sp>
      <p:graphicFrame>
        <p:nvGraphicFramePr>
          <p:cNvPr id="5" name="Table 4"/>
          <p:cNvGraphicFramePr>
            <a:graphicFrameLocks noGrp="1"/>
          </p:cNvGraphicFramePr>
          <p:nvPr/>
        </p:nvGraphicFramePr>
        <p:xfrm>
          <a:off x="1952625" y="1143001"/>
          <a:ext cx="7572376" cy="5034001"/>
        </p:xfrm>
        <a:graphic>
          <a:graphicData uri="http://schemas.openxmlformats.org/drawingml/2006/table">
            <a:tbl>
              <a:tblPr firstRow="1" bandRow="1">
                <a:tableStyleId>{5C22544A-7EE6-4342-B048-85BDC9FD1C3A}</a:tableStyleId>
              </a:tblPr>
              <a:tblGrid>
                <a:gridCol w="3786188">
                  <a:extLst>
                    <a:ext uri="{9D8B030D-6E8A-4147-A177-3AD203B41FA5}">
                      <a16:colId xmlns:a16="http://schemas.microsoft.com/office/drawing/2014/main" xmlns="" val="20000"/>
                    </a:ext>
                  </a:extLst>
                </a:gridCol>
                <a:gridCol w="3786188">
                  <a:extLst>
                    <a:ext uri="{9D8B030D-6E8A-4147-A177-3AD203B41FA5}">
                      <a16:colId xmlns:a16="http://schemas.microsoft.com/office/drawing/2014/main" xmlns="" val="20001"/>
                    </a:ext>
                  </a:extLst>
                </a:gridCol>
              </a:tblGrid>
              <a:tr h="370681">
                <a:tc>
                  <a:txBody>
                    <a:bodyPr/>
                    <a:lstStyle/>
                    <a:p>
                      <a:r>
                        <a:rPr lang="en-GB" sz="1800" dirty="0" smtClean="0">
                          <a:solidFill>
                            <a:schemeClr val="tx1"/>
                          </a:solidFill>
                          <a:latin typeface="Arial" pitchFamily="34" charset="0"/>
                          <a:cs typeface="Arial" pitchFamily="34" charset="0"/>
                        </a:rPr>
                        <a:t>Micro</a:t>
                      </a:r>
                      <a:r>
                        <a:rPr lang="en-GB" sz="1800" baseline="0" dirty="0" smtClean="0">
                          <a:solidFill>
                            <a:schemeClr val="tx1"/>
                          </a:solidFill>
                          <a:latin typeface="Arial" pitchFamily="34" charset="0"/>
                          <a:cs typeface="Arial" pitchFamily="34" charset="0"/>
                        </a:rPr>
                        <a:t> environment component</a:t>
                      </a:r>
                      <a:endParaRPr lang="en-GB" sz="1800" dirty="0">
                        <a:solidFill>
                          <a:schemeClr val="tx1"/>
                        </a:solidFill>
                        <a:latin typeface="Arial" pitchFamily="34" charset="0"/>
                        <a:cs typeface="Arial" pitchFamily="34" charset="0"/>
                      </a:endParaRPr>
                    </a:p>
                  </a:txBody>
                  <a:tcPr marL="91439" marR="91439" marT="45700" marB="45700"/>
                </a:tc>
                <a:tc>
                  <a:txBody>
                    <a:bodyPr/>
                    <a:lstStyle/>
                    <a:p>
                      <a:r>
                        <a:rPr lang="en-GB" sz="1800" b="0" dirty="0" smtClean="0">
                          <a:solidFill>
                            <a:schemeClr val="tx1"/>
                          </a:solidFill>
                          <a:latin typeface="Arial" pitchFamily="34" charset="0"/>
                          <a:cs typeface="Arial" pitchFamily="34" charset="0"/>
                        </a:rPr>
                        <a:t>Details</a:t>
                      </a:r>
                      <a:endParaRPr lang="en-GB" sz="1800" b="0" dirty="0">
                        <a:solidFill>
                          <a:schemeClr val="tx1"/>
                        </a:solidFill>
                        <a:latin typeface="Arial" pitchFamily="34" charset="0"/>
                        <a:cs typeface="Arial" pitchFamily="34" charset="0"/>
                      </a:endParaRPr>
                    </a:p>
                  </a:txBody>
                  <a:tcPr marL="91439" marR="91439" marT="45700" marB="45700"/>
                </a:tc>
                <a:extLst>
                  <a:ext uri="{0D108BD9-81ED-4DB2-BD59-A6C34878D82A}">
                    <a16:rowId xmlns:a16="http://schemas.microsoft.com/office/drawing/2014/main" xmlns="" val="10000"/>
                  </a:ext>
                </a:extLst>
              </a:tr>
              <a:tr h="1737306">
                <a:tc>
                  <a:txBody>
                    <a:bodyPr/>
                    <a:lstStyle/>
                    <a:p>
                      <a:r>
                        <a:rPr lang="en-GB" sz="1800" dirty="0" smtClean="0">
                          <a:latin typeface="Arial" pitchFamily="34" charset="0"/>
                          <a:cs typeface="Arial" pitchFamily="34" charset="0"/>
                        </a:rPr>
                        <a:t>Customers</a:t>
                      </a:r>
                      <a:endParaRPr lang="en-GB" sz="1800" dirty="0">
                        <a:latin typeface="Arial" pitchFamily="34" charset="0"/>
                        <a:cs typeface="Arial" pitchFamily="34" charset="0"/>
                      </a:endParaRPr>
                    </a:p>
                  </a:txBody>
                  <a:tcPr marL="91439" marR="91439" marT="45700" marB="45700"/>
                </a:tc>
                <a:tc>
                  <a:txBody>
                    <a:bodyPr/>
                    <a:lstStyle/>
                    <a:p>
                      <a:r>
                        <a:rPr lang="en-GB" sz="1800" dirty="0" smtClean="0">
                          <a:latin typeface="Arial" pitchFamily="34" charset="0"/>
                          <a:cs typeface="Arial" pitchFamily="34" charset="0"/>
                        </a:rPr>
                        <a:t>Information about customers in the market; market trends</a:t>
                      </a:r>
                      <a:r>
                        <a:rPr lang="en-GB" sz="1800" baseline="0" dirty="0" smtClean="0">
                          <a:latin typeface="Arial" pitchFamily="34" charset="0"/>
                          <a:cs typeface="Arial" pitchFamily="34" charset="0"/>
                        </a:rPr>
                        <a:t> in demand; seasonality &amp; cycles; needs and wants; benefits sought; demographics; other segmentation characteristics</a:t>
                      </a:r>
                      <a:endParaRPr lang="en-GB" sz="1800" dirty="0">
                        <a:latin typeface="Arial" pitchFamily="34" charset="0"/>
                        <a:cs typeface="Arial" pitchFamily="34" charset="0"/>
                      </a:endParaRPr>
                    </a:p>
                  </a:txBody>
                  <a:tcPr marL="91439" marR="91439" marT="45700" marB="45700"/>
                </a:tc>
                <a:extLst>
                  <a:ext uri="{0D108BD9-81ED-4DB2-BD59-A6C34878D82A}">
                    <a16:rowId xmlns:a16="http://schemas.microsoft.com/office/drawing/2014/main" xmlns="" val="10001"/>
                  </a:ext>
                </a:extLst>
              </a:tr>
              <a:tr h="1462988">
                <a:tc>
                  <a:txBody>
                    <a:bodyPr/>
                    <a:lstStyle/>
                    <a:p>
                      <a:r>
                        <a:rPr lang="en-GB" sz="1800" dirty="0" smtClean="0">
                          <a:latin typeface="Arial" pitchFamily="34" charset="0"/>
                          <a:cs typeface="Arial" pitchFamily="34" charset="0"/>
                        </a:rPr>
                        <a:t>Competitors</a:t>
                      </a:r>
                      <a:endParaRPr lang="en-GB" sz="1800" dirty="0">
                        <a:latin typeface="Arial" pitchFamily="34" charset="0"/>
                        <a:cs typeface="Arial" pitchFamily="34" charset="0"/>
                      </a:endParaRPr>
                    </a:p>
                  </a:txBody>
                  <a:tcPr marL="91439" marR="91439" marT="45700" marB="45700"/>
                </a:tc>
                <a:tc>
                  <a:txBody>
                    <a:bodyPr/>
                    <a:lstStyle/>
                    <a:p>
                      <a:r>
                        <a:rPr lang="en-GB" sz="1800" dirty="0" smtClean="0">
                          <a:latin typeface="Arial" pitchFamily="34" charset="0"/>
                          <a:cs typeface="Arial" pitchFamily="34" charset="0"/>
                        </a:rPr>
                        <a:t>Identification of competitors; market presence;</a:t>
                      </a:r>
                      <a:r>
                        <a:rPr lang="en-GB" sz="1800" baseline="0" dirty="0" smtClean="0">
                          <a:latin typeface="Arial" pitchFamily="34" charset="0"/>
                          <a:cs typeface="Arial" pitchFamily="34" charset="0"/>
                        </a:rPr>
                        <a:t> size, strengths and weaknesses; strategic groups; response profiles; price and non-price dimensions</a:t>
                      </a:r>
                      <a:endParaRPr lang="en-GB" sz="1800" dirty="0">
                        <a:latin typeface="Arial" pitchFamily="34" charset="0"/>
                        <a:cs typeface="Arial" pitchFamily="34" charset="0"/>
                      </a:endParaRPr>
                    </a:p>
                  </a:txBody>
                  <a:tcPr marL="91439" marR="91439" marT="45700" marB="45700"/>
                </a:tc>
                <a:extLst>
                  <a:ext uri="{0D108BD9-81ED-4DB2-BD59-A6C34878D82A}">
                    <a16:rowId xmlns:a16="http://schemas.microsoft.com/office/drawing/2014/main" xmlns="" val="10002"/>
                  </a:ext>
                </a:extLst>
              </a:tr>
              <a:tr h="1462988">
                <a:tc>
                  <a:txBody>
                    <a:bodyPr/>
                    <a:lstStyle/>
                    <a:p>
                      <a:r>
                        <a:rPr lang="en-GB" sz="1800" dirty="0" smtClean="0">
                          <a:latin typeface="Arial" pitchFamily="34" charset="0"/>
                          <a:cs typeface="Arial" pitchFamily="34" charset="0"/>
                        </a:rPr>
                        <a:t>Channel members</a:t>
                      </a:r>
                      <a:endParaRPr lang="en-GB" sz="1800" dirty="0">
                        <a:latin typeface="Arial" pitchFamily="34" charset="0"/>
                        <a:cs typeface="Arial" pitchFamily="34" charset="0"/>
                      </a:endParaRPr>
                    </a:p>
                  </a:txBody>
                  <a:tcPr marL="91439" marR="91439" marT="45700" marB="45700"/>
                </a:tc>
                <a:tc>
                  <a:txBody>
                    <a:bodyPr/>
                    <a:lstStyle/>
                    <a:p>
                      <a:r>
                        <a:rPr lang="en-GB" sz="1800" dirty="0" smtClean="0">
                          <a:latin typeface="Arial" pitchFamily="34" charset="0"/>
                          <a:cs typeface="Arial" pitchFamily="34" charset="0"/>
                        </a:rPr>
                        <a:t>Suppliers</a:t>
                      </a:r>
                      <a:r>
                        <a:rPr lang="en-GB" sz="1800" baseline="0" dirty="0" smtClean="0">
                          <a:latin typeface="Arial" pitchFamily="34" charset="0"/>
                          <a:cs typeface="Arial" pitchFamily="34" charset="0"/>
                        </a:rPr>
                        <a:t> and intermediaries. Importance and reliance for procurement and service. Market coverage. Relationships and power balance</a:t>
                      </a:r>
                      <a:endParaRPr lang="en-GB" sz="1800" dirty="0">
                        <a:latin typeface="Arial" pitchFamily="34" charset="0"/>
                        <a:cs typeface="Arial" pitchFamily="34" charset="0"/>
                      </a:endParaRPr>
                    </a:p>
                  </a:txBody>
                  <a:tcPr marL="91439" marR="91439" marT="45700" marB="45700"/>
                </a:tc>
                <a:extLst>
                  <a:ext uri="{0D108BD9-81ED-4DB2-BD59-A6C34878D82A}">
                    <a16:rowId xmlns:a16="http://schemas.microsoft.com/office/drawing/2014/main" xmlns="" val="10003"/>
                  </a:ext>
                </a:extLst>
              </a:tr>
            </a:tbl>
          </a:graphicData>
        </a:graphic>
      </p:graphicFrame>
      <p:sp>
        <p:nvSpPr>
          <p:cNvPr id="12308" name="TextBox 6"/>
          <p:cNvSpPr txBox="1">
            <a:spLocks noChangeArrowheads="1"/>
          </p:cNvSpPr>
          <p:nvPr/>
        </p:nvSpPr>
        <p:spPr bwMode="auto">
          <a:xfrm>
            <a:off x="1881189" y="6357939"/>
            <a:ext cx="29114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a:t>(Source: Blythe &amp; Megicks (2010))</a:t>
            </a:r>
          </a:p>
        </p:txBody>
      </p:sp>
      <p:pic>
        <p:nvPicPr>
          <p:cNvPr id="1230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01051" y="115888"/>
            <a:ext cx="2081213" cy="77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20926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Macro-Environment</a:t>
            </a:r>
            <a:endParaRPr lang="en-US" b="1"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“Marketers must pay close attention to trends and developments in the external environment and adjust their marketing strategies as needed”</a:t>
            </a:r>
          </a:p>
          <a:p>
            <a:pPr marL="0" marR="0" lvl="0" indent="0" algn="r" defTabSz="914400" eaLnBrk="1" fontAlgn="auto" latinLnBrk="0" hangingPunct="1">
              <a:lnSpc>
                <a:spcPct val="100000"/>
              </a:lnSpc>
              <a:spcBef>
                <a:spcPts val="0"/>
              </a:spcBef>
              <a:spcAft>
                <a:spcPts val="0"/>
              </a:spcAft>
              <a:buClrTx/>
              <a:buSzTx/>
              <a:buFontTx/>
              <a:buNone/>
              <a:tabLst/>
              <a:defRPr/>
            </a:pPr>
            <a:r>
              <a:rPr lang="en-US" sz="1800" dirty="0" smtClean="0"/>
              <a:t>(Kotler &amp; Keller, 2016)</a:t>
            </a:r>
            <a:endParaRPr lang="en-US" sz="1800" dirty="0"/>
          </a:p>
        </p:txBody>
      </p:sp>
    </p:spTree>
    <p:extLst>
      <p:ext uri="{BB962C8B-B14F-4D97-AF65-F5344CB8AC3E}">
        <p14:creationId xmlns:p14="http://schemas.microsoft.com/office/powerpoint/2010/main" val="368839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2381250" y="500063"/>
            <a:ext cx="853440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50000"/>
              </a:spcBef>
              <a:buFontTx/>
              <a:buNone/>
            </a:pPr>
            <a:r>
              <a:rPr lang="en-GB" altLang="en-US" sz="2400" b="1"/>
              <a:t>The marketing environment</a:t>
            </a:r>
          </a:p>
        </p:txBody>
      </p:sp>
      <p:pic>
        <p:nvPicPr>
          <p:cNvPr id="11267" name="Picture 3" descr="O:\Graphics\Powerpoint\PE_UK\PE256-Blythe\Final files\GIF\ch04\M04NF00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1250" y="1071564"/>
            <a:ext cx="7786688" cy="5500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Box 6"/>
          <p:cNvSpPr txBox="1">
            <a:spLocks noChangeArrowheads="1"/>
          </p:cNvSpPr>
          <p:nvPr/>
        </p:nvSpPr>
        <p:spPr bwMode="auto">
          <a:xfrm>
            <a:off x="6953251" y="6286501"/>
            <a:ext cx="29114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a:t>(Source: Blythe &amp; Megicks (2010))</a:t>
            </a:r>
          </a:p>
        </p:txBody>
      </p:sp>
      <p:sp>
        <p:nvSpPr>
          <p:cNvPr id="11269" name="TextBox 6"/>
          <p:cNvSpPr txBox="1">
            <a:spLocks noChangeArrowheads="1"/>
          </p:cNvSpPr>
          <p:nvPr/>
        </p:nvSpPr>
        <p:spPr bwMode="auto">
          <a:xfrm>
            <a:off x="6524625" y="1071563"/>
            <a:ext cx="3467100"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1800" b="1" i="1"/>
              <a:t>Changes in the external </a:t>
            </a:r>
          </a:p>
          <a:p>
            <a:pPr algn="ctr">
              <a:spcBef>
                <a:spcPct val="0"/>
              </a:spcBef>
              <a:buFontTx/>
              <a:buNone/>
            </a:pPr>
            <a:r>
              <a:rPr lang="en-GB" altLang="en-US" sz="1800" b="1" i="1"/>
              <a:t>environment </a:t>
            </a:r>
          </a:p>
          <a:p>
            <a:pPr algn="ctr">
              <a:spcBef>
                <a:spcPct val="0"/>
              </a:spcBef>
              <a:buFontTx/>
              <a:buNone/>
            </a:pPr>
            <a:r>
              <a:rPr lang="en-GB" altLang="en-US" sz="1800" b="1" i="1"/>
              <a:t>play a big part in determining </a:t>
            </a:r>
          </a:p>
          <a:p>
            <a:pPr algn="ctr">
              <a:spcBef>
                <a:spcPct val="0"/>
              </a:spcBef>
              <a:buFontTx/>
              <a:buNone/>
            </a:pPr>
            <a:r>
              <a:rPr lang="en-GB" altLang="en-US" sz="1800" b="1" i="1"/>
              <a:t>marketing </a:t>
            </a:r>
          </a:p>
          <a:p>
            <a:pPr algn="ctr">
              <a:spcBef>
                <a:spcPct val="0"/>
              </a:spcBef>
              <a:buFontTx/>
              <a:buNone/>
            </a:pPr>
            <a:r>
              <a:rPr lang="en-GB" altLang="en-US" sz="1800" b="1" i="1"/>
              <a:t>planning &amp; shaping strategy</a:t>
            </a:r>
          </a:p>
        </p:txBody>
      </p:sp>
      <p:sp>
        <p:nvSpPr>
          <p:cNvPr id="11270" name="TextBox 7"/>
          <p:cNvSpPr txBox="1">
            <a:spLocks noChangeArrowheads="1"/>
          </p:cNvSpPr>
          <p:nvPr/>
        </p:nvSpPr>
        <p:spPr bwMode="auto">
          <a:xfrm>
            <a:off x="5595938" y="5357814"/>
            <a:ext cx="46609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1800" b="1" i="1"/>
              <a:t>These factors do not include </a:t>
            </a:r>
          </a:p>
          <a:p>
            <a:pPr algn="ctr">
              <a:spcBef>
                <a:spcPct val="0"/>
              </a:spcBef>
              <a:buFontTx/>
              <a:buNone/>
            </a:pPr>
            <a:r>
              <a:rPr lang="en-GB" altLang="en-US" sz="1800" b="1" i="1"/>
              <a:t>market forces such as the effect of </a:t>
            </a:r>
          </a:p>
          <a:p>
            <a:pPr algn="ctr">
              <a:spcBef>
                <a:spcPct val="0"/>
              </a:spcBef>
              <a:buFontTx/>
              <a:buNone/>
            </a:pPr>
            <a:r>
              <a:rPr lang="en-GB" altLang="en-US" sz="1800" b="1" i="1"/>
              <a:t>increasingly more intensive competition.</a:t>
            </a:r>
          </a:p>
        </p:txBody>
      </p:sp>
      <p:pic>
        <p:nvPicPr>
          <p:cNvPr id="1127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1051" y="188913"/>
            <a:ext cx="2081213" cy="77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123192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Toyota </a:t>
            </a:r>
            <a:r>
              <a:rPr lang="en-US" b="1" dirty="0" smtClean="0"/>
              <a:t>- Political</a:t>
            </a:r>
            <a:endParaRPr lang="en-US" b="1" dirty="0"/>
          </a:p>
        </p:txBody>
      </p:sp>
      <p:sp>
        <p:nvSpPr>
          <p:cNvPr id="3" name="Content Placeholder 2"/>
          <p:cNvSpPr>
            <a:spLocks noGrp="1"/>
          </p:cNvSpPr>
          <p:nvPr>
            <p:ph idx="1"/>
          </p:nvPr>
        </p:nvSpPr>
        <p:spPr>
          <a:xfrm>
            <a:off x="838200" y="1825624"/>
            <a:ext cx="10515600" cy="4575175"/>
          </a:xfrm>
        </p:spPr>
        <p:txBody>
          <a:bodyPr>
            <a:normAutofit fontScale="92500"/>
          </a:bodyPr>
          <a:lstStyle/>
          <a:p>
            <a:r>
              <a:rPr lang="en-US" dirty="0" smtClean="0"/>
              <a:t>Trump proposing 35% tariff on cars manufactured in Mexico, where they produce for the US market.  Currently there are no import duties on these vehicles from Mexico to US</a:t>
            </a:r>
          </a:p>
          <a:p>
            <a:endParaRPr lang="en-US" dirty="0"/>
          </a:p>
          <a:p>
            <a:r>
              <a:rPr lang="en-US" dirty="0" smtClean="0"/>
              <a:t>Despite Brexit, Toyota recently invested £240m in UK plant but stated that future investment could be in jeopardy if continued, uncomplicated tariff free access to EU market isn’t achieved after Brexit</a:t>
            </a:r>
          </a:p>
          <a:p>
            <a:endParaRPr lang="en-US" dirty="0"/>
          </a:p>
          <a:p>
            <a:r>
              <a:rPr lang="en-US" dirty="0" smtClean="0"/>
              <a:t>UK plan to ban diesel and electric cars by 2040</a:t>
            </a:r>
          </a:p>
          <a:p>
            <a:pPr lvl="1"/>
            <a:r>
              <a:rPr lang="en-US" dirty="0" smtClean="0"/>
              <a:t>Development of electric / hybrid vehicles</a:t>
            </a:r>
          </a:p>
          <a:p>
            <a:pPr lvl="1"/>
            <a:r>
              <a:rPr lang="en-US" dirty="0" smtClean="0"/>
              <a:t>Investment in hydrogen fuel cells</a:t>
            </a:r>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1809064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Toyota- </a:t>
            </a:r>
            <a:r>
              <a:rPr lang="en-US" b="1" dirty="0" smtClean="0"/>
              <a:t>Economic</a:t>
            </a:r>
            <a:endParaRPr lang="en-US" b="1" dirty="0"/>
          </a:p>
        </p:txBody>
      </p:sp>
      <p:sp>
        <p:nvSpPr>
          <p:cNvPr id="3" name="Content Placeholder 2"/>
          <p:cNvSpPr>
            <a:spLocks noGrp="1"/>
          </p:cNvSpPr>
          <p:nvPr>
            <p:ph idx="1"/>
          </p:nvPr>
        </p:nvSpPr>
        <p:spPr/>
        <p:txBody>
          <a:bodyPr/>
          <a:lstStyle/>
          <a:p>
            <a:pPr>
              <a:lnSpc>
                <a:spcPct val="100000"/>
              </a:lnSpc>
              <a:spcBef>
                <a:spcPts val="0"/>
              </a:spcBef>
            </a:pPr>
            <a:r>
              <a:rPr lang="en-US" dirty="0" smtClean="0"/>
              <a:t>2008 Global recession – Sales dropped 33.9% and Toyota made first loss in 70 years</a:t>
            </a:r>
          </a:p>
          <a:p>
            <a:pPr>
              <a:lnSpc>
                <a:spcPct val="100000"/>
              </a:lnSpc>
              <a:spcBef>
                <a:spcPts val="0"/>
              </a:spcBef>
            </a:pPr>
            <a:endParaRPr lang="en-US" dirty="0"/>
          </a:p>
          <a:p>
            <a:pPr>
              <a:lnSpc>
                <a:spcPct val="100000"/>
              </a:lnSpc>
              <a:spcBef>
                <a:spcPts val="0"/>
              </a:spcBef>
            </a:pPr>
            <a:r>
              <a:rPr lang="en-US" dirty="0" smtClean="0"/>
              <a:t>Toyota trying to combat difficult economic conditions by growing market share with Toyota Finance</a:t>
            </a:r>
            <a:endParaRPr lang="en-US" dirty="0"/>
          </a:p>
        </p:txBody>
      </p:sp>
    </p:spTree>
    <p:extLst>
      <p:ext uri="{BB962C8B-B14F-4D97-AF65-F5344CB8AC3E}">
        <p14:creationId xmlns:p14="http://schemas.microsoft.com/office/powerpoint/2010/main" val="879745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Toyota– Socio-Cultural Factors</a:t>
            </a:r>
            <a:endParaRPr lang="en-US" b="1" dirty="0"/>
          </a:p>
        </p:txBody>
      </p:sp>
      <p:sp>
        <p:nvSpPr>
          <p:cNvPr id="3" name="Content Placeholder 2"/>
          <p:cNvSpPr>
            <a:spLocks noGrp="1"/>
          </p:cNvSpPr>
          <p:nvPr>
            <p:ph idx="1"/>
          </p:nvPr>
        </p:nvSpPr>
        <p:spPr>
          <a:xfrm>
            <a:off x="838200" y="1550504"/>
            <a:ext cx="10515600" cy="5115339"/>
          </a:xfrm>
        </p:spPr>
        <p:txBody>
          <a:bodyPr>
            <a:normAutofit fontScale="92500"/>
          </a:bodyPr>
          <a:lstStyle/>
          <a:p>
            <a:r>
              <a:rPr lang="en-US" dirty="0"/>
              <a:t>1960’s – 1970’s – Auto market became more consumer led.</a:t>
            </a:r>
          </a:p>
          <a:p>
            <a:pPr lvl="1">
              <a:buFont typeface="Wingdings" charset="2"/>
              <a:buChar char="Ø"/>
            </a:pPr>
            <a:r>
              <a:rPr lang="en-US" dirty="0"/>
              <a:t>Socio-cultural shift with consumers demanding better quality and increased reliability from products (cars) </a:t>
            </a:r>
          </a:p>
          <a:p>
            <a:pPr lvl="1">
              <a:buFont typeface="Wingdings" charset="2"/>
              <a:buChar char="Ø"/>
            </a:pPr>
            <a:r>
              <a:rPr lang="en-US" dirty="0"/>
              <a:t>Toyota pioneered Total Quality Production which successfully improved reliability in response to customer </a:t>
            </a:r>
            <a:r>
              <a:rPr lang="en-US" dirty="0" smtClean="0"/>
              <a:t>demand</a:t>
            </a:r>
          </a:p>
          <a:p>
            <a:pPr lvl="2">
              <a:buFont typeface="Wingdings" charset="2"/>
              <a:buChar char="Ø"/>
            </a:pPr>
            <a:r>
              <a:rPr lang="en-US" dirty="0" smtClean="0"/>
              <a:t>Lean manufacturing</a:t>
            </a:r>
          </a:p>
          <a:p>
            <a:pPr lvl="2">
              <a:buFont typeface="Wingdings" charset="2"/>
              <a:buChar char="Ø"/>
            </a:pPr>
            <a:r>
              <a:rPr lang="en-US" dirty="0" smtClean="0"/>
              <a:t>Just In Time</a:t>
            </a:r>
          </a:p>
          <a:p>
            <a:pPr lvl="2">
              <a:buFont typeface="Wingdings" charset="2"/>
              <a:buChar char="Ø"/>
            </a:pPr>
            <a:r>
              <a:rPr lang="en-US" dirty="0" smtClean="0"/>
              <a:t>QS 9000 Quality Standard</a:t>
            </a:r>
          </a:p>
          <a:p>
            <a:pPr lvl="1">
              <a:buFont typeface="Wingdings" charset="2"/>
              <a:buChar char="Ø"/>
            </a:pPr>
            <a:r>
              <a:rPr lang="en-US" dirty="0" smtClean="0"/>
              <a:t>In 1980’s, Toyota became the benchmark for the rest of the automotive sector </a:t>
            </a:r>
          </a:p>
          <a:p>
            <a:pPr lvl="1">
              <a:buFont typeface="Wingdings" charset="2"/>
              <a:buChar char="Ø"/>
            </a:pPr>
            <a:endParaRPr lang="en-US" dirty="0" smtClean="0"/>
          </a:p>
          <a:p>
            <a:r>
              <a:rPr lang="en-US" dirty="0" smtClean="0"/>
              <a:t>Consumer demand for safer vehicles</a:t>
            </a:r>
          </a:p>
          <a:p>
            <a:pPr lvl="1">
              <a:buFont typeface="Wingdings" charset="2"/>
              <a:buChar char="Ø"/>
            </a:pPr>
            <a:r>
              <a:rPr lang="en-US" dirty="0" smtClean="0"/>
              <a:t>Toyota pioneered improved safety in vehicles</a:t>
            </a:r>
          </a:p>
          <a:p>
            <a:pPr lvl="1">
              <a:buFont typeface="Wingdings" charset="2"/>
              <a:buChar char="Ø"/>
            </a:pPr>
            <a:r>
              <a:rPr lang="en-US" dirty="0" smtClean="0"/>
              <a:t>2009-2011 – recalls due to floor mat safety</a:t>
            </a:r>
          </a:p>
          <a:p>
            <a:pPr lvl="1">
              <a:buFont typeface="Wingdings" charset="2"/>
              <a:buChar char="Ø"/>
            </a:pPr>
            <a:r>
              <a:rPr lang="en-US" dirty="0" smtClean="0"/>
              <a:t>2016 – 2.9million vehicles recalled due to safety of airbags</a:t>
            </a:r>
          </a:p>
          <a:p>
            <a:endParaRPr lang="en-US" dirty="0"/>
          </a:p>
          <a:p>
            <a:pPr lvl="1">
              <a:buFont typeface="Wingdings" charset="2"/>
              <a:buChar char="Ø"/>
            </a:pPr>
            <a:endParaRPr lang="en-US" dirty="0" smtClean="0"/>
          </a:p>
          <a:p>
            <a:pPr lvl="1">
              <a:buFont typeface="Wingdings" charset="2"/>
              <a:buChar char="Ø"/>
            </a:pPr>
            <a:endParaRPr lang="en-US" dirty="0"/>
          </a:p>
        </p:txBody>
      </p:sp>
    </p:spTree>
    <p:extLst>
      <p:ext uri="{BB962C8B-B14F-4D97-AF65-F5344CB8AC3E}">
        <p14:creationId xmlns:p14="http://schemas.microsoft.com/office/powerpoint/2010/main" val="4567509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Toyota- </a:t>
            </a:r>
            <a:r>
              <a:rPr lang="en-US" b="1" dirty="0" smtClean="0"/>
              <a:t>Technological</a:t>
            </a:r>
            <a:endParaRPr lang="en-US" b="1" dirty="0"/>
          </a:p>
        </p:txBody>
      </p:sp>
      <p:sp>
        <p:nvSpPr>
          <p:cNvPr id="3" name="Content Placeholder 2"/>
          <p:cNvSpPr>
            <a:spLocks noGrp="1"/>
          </p:cNvSpPr>
          <p:nvPr>
            <p:ph idx="1"/>
          </p:nvPr>
        </p:nvSpPr>
        <p:spPr>
          <a:xfrm>
            <a:off x="838200" y="1550504"/>
            <a:ext cx="10515600" cy="4626459"/>
          </a:xfrm>
        </p:spPr>
        <p:txBody>
          <a:bodyPr/>
          <a:lstStyle/>
          <a:p>
            <a:endParaRPr lang="en-US" dirty="0"/>
          </a:p>
          <a:p>
            <a:r>
              <a:rPr lang="en-US" dirty="0" smtClean="0"/>
              <a:t>In </a:t>
            </a:r>
            <a:r>
              <a:rPr lang="en-US" dirty="0"/>
              <a:t>research and development wing Toyota invested $9.8 billion by 2009. The first hybrid car Prius and it revolutionized the market because of the winning of twelve engine of the year award. Approach of green friendly has been adopted by Toyota from consistence of seven years.</a:t>
            </a:r>
          </a:p>
          <a:p>
            <a:r>
              <a:rPr lang="en-US" dirty="0"/>
              <a:t>Hybrid engine is double engines (petrol and electric) result of double the power and double the response:-</a:t>
            </a:r>
          </a:p>
          <a:p>
            <a:r>
              <a:rPr lang="en-US" dirty="0" smtClean="0"/>
              <a:t>Toyota </a:t>
            </a:r>
            <a:r>
              <a:rPr lang="en-US" dirty="0"/>
              <a:t>cars save fuel, reduce emission, and recharge their batteries.</a:t>
            </a:r>
          </a:p>
          <a:p>
            <a:r>
              <a:rPr lang="en-US" dirty="0" smtClean="0"/>
              <a:t>Plug </a:t>
            </a:r>
            <a:r>
              <a:rPr lang="en-US" dirty="0"/>
              <a:t>in for even more zero emission.</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15059227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2176"/>
            <a:ext cx="10515600" cy="1325563"/>
          </a:xfrm>
        </p:spPr>
        <p:txBody>
          <a:bodyPr/>
          <a:lstStyle/>
          <a:p>
            <a:r>
              <a:rPr lang="en-US" b="1" dirty="0" smtClean="0"/>
              <a:t>Toyota</a:t>
            </a:r>
            <a:r>
              <a:rPr lang="en-US" b="1" dirty="0" smtClean="0"/>
              <a:t>- </a:t>
            </a:r>
            <a:r>
              <a:rPr lang="en-US" b="1" dirty="0" smtClean="0"/>
              <a:t>Environmental</a:t>
            </a:r>
            <a:endParaRPr lang="en-US" b="1" dirty="0"/>
          </a:p>
        </p:txBody>
      </p:sp>
      <p:sp>
        <p:nvSpPr>
          <p:cNvPr id="3" name="Content Placeholder 2"/>
          <p:cNvSpPr>
            <a:spLocks noGrp="1"/>
          </p:cNvSpPr>
          <p:nvPr>
            <p:ph idx="1"/>
          </p:nvPr>
        </p:nvSpPr>
        <p:spPr>
          <a:xfrm>
            <a:off x="838200" y="1457739"/>
            <a:ext cx="10515600" cy="5300870"/>
          </a:xfrm>
        </p:spPr>
        <p:txBody>
          <a:bodyPr>
            <a:normAutofit fontScale="70000" lnSpcReduction="20000"/>
          </a:bodyPr>
          <a:lstStyle/>
          <a:p>
            <a:r>
              <a:rPr lang="en-US" dirty="0" smtClean="0"/>
              <a:t>1992 – Toyota introduced its Earth Charter</a:t>
            </a:r>
          </a:p>
          <a:p>
            <a:pPr lvl="1">
              <a:buFont typeface="Wingdings" charset="2"/>
              <a:buChar char="Ø"/>
            </a:pPr>
            <a:r>
              <a:rPr lang="en-US" dirty="0" smtClean="0"/>
              <a:t>Green Supplier Guidelines – Sustainability through supply chain</a:t>
            </a:r>
          </a:p>
          <a:p>
            <a:pPr lvl="2">
              <a:buFont typeface="Wingdings" charset="2"/>
              <a:buChar char="Ø"/>
            </a:pPr>
            <a:r>
              <a:rPr lang="en-US" dirty="0" smtClean="0"/>
              <a:t>All suppliers to have Environmental </a:t>
            </a:r>
            <a:r>
              <a:rPr lang="en-US" dirty="0"/>
              <a:t>M</a:t>
            </a:r>
            <a:r>
              <a:rPr lang="en-US" dirty="0" smtClean="0"/>
              <a:t>anagement System</a:t>
            </a:r>
          </a:p>
          <a:p>
            <a:pPr lvl="1">
              <a:buFont typeface="Wingdings" charset="2"/>
              <a:buChar char="Ø"/>
            </a:pPr>
            <a:r>
              <a:rPr lang="en-US" dirty="0" smtClean="0"/>
              <a:t>Pre-empted environmental legislation for automotive industry</a:t>
            </a:r>
          </a:p>
          <a:p>
            <a:pPr lvl="1">
              <a:buFont typeface="Wingdings" charset="2"/>
              <a:buChar char="Ø"/>
            </a:pPr>
            <a:endParaRPr lang="en-US" dirty="0" smtClean="0"/>
          </a:p>
          <a:p>
            <a:r>
              <a:rPr lang="en-US" dirty="0" smtClean="0"/>
              <a:t>The </a:t>
            </a:r>
            <a:r>
              <a:rPr lang="en-US" dirty="0"/>
              <a:t>environmental conservation on global scale has been widely recognized and understands by the company</a:t>
            </a:r>
            <a:r>
              <a:rPr lang="en-US" dirty="0" smtClean="0"/>
              <a:t>.</a:t>
            </a:r>
          </a:p>
          <a:p>
            <a:endParaRPr lang="en-US" dirty="0"/>
          </a:p>
          <a:p>
            <a:r>
              <a:rPr lang="en-US" dirty="0" smtClean="0"/>
              <a:t>Toyota </a:t>
            </a:r>
            <a:r>
              <a:rPr lang="en-US" dirty="0"/>
              <a:t>believes in providing products which are safe and </a:t>
            </a:r>
            <a:r>
              <a:rPr lang="en-US" dirty="0" smtClean="0"/>
              <a:t>clean</a:t>
            </a:r>
          </a:p>
          <a:p>
            <a:pPr lvl="1">
              <a:buFont typeface="Wingdings" charset="2"/>
              <a:buChar char="Ø"/>
            </a:pPr>
            <a:r>
              <a:rPr lang="en-US" dirty="0" smtClean="0"/>
              <a:t>Prius and other Hybrid vehicles</a:t>
            </a:r>
          </a:p>
          <a:p>
            <a:endParaRPr lang="en-US" dirty="0"/>
          </a:p>
          <a:p>
            <a:r>
              <a:rPr lang="en-US" dirty="0" smtClean="0"/>
              <a:t>Environmental </a:t>
            </a:r>
            <a:r>
              <a:rPr lang="en-US" dirty="0"/>
              <a:t>action plan of Toyota during the developing a car like designing, production, customer usage and finally the disposal of product</a:t>
            </a:r>
            <a:r>
              <a:rPr lang="en-US" dirty="0" smtClean="0"/>
              <a:t>.</a:t>
            </a:r>
          </a:p>
          <a:p>
            <a:pPr lvl="1">
              <a:buFont typeface="Wingdings" charset="2"/>
              <a:buChar char="Ø"/>
            </a:pPr>
            <a:r>
              <a:rPr lang="en-US" dirty="0" smtClean="0"/>
              <a:t>Long term energy reduction</a:t>
            </a:r>
          </a:p>
          <a:p>
            <a:pPr lvl="1">
              <a:buFont typeface="Wingdings" charset="2"/>
              <a:buChar char="Ø"/>
            </a:pPr>
            <a:r>
              <a:rPr lang="en-US" dirty="0" smtClean="0"/>
              <a:t>Greenhouse gas reduction</a:t>
            </a:r>
          </a:p>
          <a:p>
            <a:pPr lvl="1">
              <a:buFont typeface="Wingdings" charset="2"/>
              <a:buChar char="Ø"/>
            </a:pPr>
            <a:r>
              <a:rPr lang="en-US" dirty="0" smtClean="0"/>
              <a:t>Zero landfill</a:t>
            </a:r>
          </a:p>
          <a:p>
            <a:endParaRPr lang="en-US" dirty="0"/>
          </a:p>
          <a:p>
            <a:r>
              <a:rPr lang="en-US" dirty="0" smtClean="0"/>
              <a:t>Products </a:t>
            </a:r>
            <a:r>
              <a:rPr lang="en-US" dirty="0"/>
              <a:t>of Toyota satisfy the international environment standards.</a:t>
            </a:r>
          </a:p>
          <a:p>
            <a:endParaRPr lang="en-US" dirty="0"/>
          </a:p>
        </p:txBody>
      </p:sp>
    </p:spTree>
    <p:extLst>
      <p:ext uri="{BB962C8B-B14F-4D97-AF65-F5344CB8AC3E}">
        <p14:creationId xmlns:p14="http://schemas.microsoft.com/office/powerpoint/2010/main" val="19491146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Toyota - </a:t>
            </a:r>
            <a:r>
              <a:rPr lang="en-US" b="1" dirty="0" smtClean="0"/>
              <a:t>Legal</a:t>
            </a:r>
            <a:endParaRPr lang="en-US" b="1" dirty="0"/>
          </a:p>
        </p:txBody>
      </p:sp>
      <p:sp>
        <p:nvSpPr>
          <p:cNvPr id="3" name="Content Placeholder 2"/>
          <p:cNvSpPr>
            <a:spLocks noGrp="1"/>
          </p:cNvSpPr>
          <p:nvPr>
            <p:ph idx="1"/>
          </p:nvPr>
        </p:nvSpPr>
        <p:spPr/>
        <p:txBody>
          <a:bodyPr>
            <a:normAutofit lnSpcReduction="10000"/>
          </a:bodyPr>
          <a:lstStyle/>
          <a:p>
            <a:r>
              <a:rPr lang="en-US" dirty="0" smtClean="0"/>
              <a:t>The </a:t>
            </a:r>
            <a:r>
              <a:rPr lang="en-US" dirty="0"/>
              <a:t>company has to operate according to rules set up by the government in the country where the company wants to do business.</a:t>
            </a:r>
          </a:p>
          <a:p>
            <a:r>
              <a:rPr lang="en-US" dirty="0" smtClean="0"/>
              <a:t>Some </a:t>
            </a:r>
            <a:r>
              <a:rPr lang="en-US" dirty="0"/>
              <a:t>of the legislation laws under which the company comes are the competition, consumer protection or taxation and emission laws.</a:t>
            </a:r>
          </a:p>
          <a:p>
            <a:r>
              <a:rPr lang="en-US" dirty="0" smtClean="0"/>
              <a:t>Toyota </a:t>
            </a:r>
            <a:r>
              <a:rPr lang="en-US" dirty="0"/>
              <a:t>has minimum political and legal implications, because the company:-</a:t>
            </a:r>
          </a:p>
          <a:p>
            <a:r>
              <a:rPr lang="en-US" dirty="0" smtClean="0"/>
              <a:t>Doesn’t </a:t>
            </a:r>
            <a:r>
              <a:rPr lang="en-US" dirty="0"/>
              <a:t>have to deal with unions.</a:t>
            </a:r>
          </a:p>
          <a:p>
            <a:r>
              <a:rPr lang="en-US" dirty="0" smtClean="0"/>
              <a:t>Minimum </a:t>
            </a:r>
            <a:r>
              <a:rPr lang="en-US" dirty="0"/>
              <a:t>financial burden along with retirement financial plans.</a:t>
            </a:r>
          </a:p>
          <a:p>
            <a:r>
              <a:rPr lang="en-US" dirty="0" smtClean="0"/>
              <a:t>The </a:t>
            </a:r>
            <a:r>
              <a:rPr lang="en-US" dirty="0"/>
              <a:t>company doesn't have to splurge funds on health care and legal costs.</a:t>
            </a:r>
          </a:p>
          <a:p>
            <a:endParaRPr lang="en-US" dirty="0"/>
          </a:p>
        </p:txBody>
      </p:sp>
    </p:spTree>
    <p:extLst>
      <p:ext uri="{BB962C8B-B14F-4D97-AF65-F5344CB8AC3E}">
        <p14:creationId xmlns:p14="http://schemas.microsoft.com/office/powerpoint/2010/main" val="1054421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Activity</a:t>
            </a:r>
            <a:endParaRPr lang="en-US" b="1" dirty="0"/>
          </a:p>
        </p:txBody>
      </p:sp>
      <p:sp>
        <p:nvSpPr>
          <p:cNvPr id="3" name="Content Placeholder 2"/>
          <p:cNvSpPr>
            <a:spLocks noGrp="1"/>
          </p:cNvSpPr>
          <p:nvPr>
            <p:ph idx="1"/>
          </p:nvPr>
        </p:nvSpPr>
        <p:spPr/>
        <p:txBody>
          <a:bodyPr/>
          <a:lstStyle/>
          <a:p>
            <a:pPr marL="514350" marR="0" lvl="0" indent="-514350" defTabSz="914400" eaLnBrk="1" fontAlgn="auto" latinLnBrk="0" hangingPunct="1">
              <a:lnSpc>
                <a:spcPct val="100000"/>
              </a:lnSpc>
              <a:spcBef>
                <a:spcPts val="0"/>
              </a:spcBef>
              <a:spcAft>
                <a:spcPts val="0"/>
              </a:spcAft>
              <a:buClrTx/>
              <a:buSzTx/>
              <a:buFontTx/>
              <a:buAutoNum type="arabicPeriod"/>
              <a:tabLst/>
              <a:defRPr/>
            </a:pPr>
            <a:r>
              <a:rPr lang="en-US" dirty="0" smtClean="0"/>
              <a:t>Perform a PESTEL analysis for an </a:t>
            </a:r>
            <a:r>
              <a:rPr lang="en-US" dirty="0" err="1" smtClean="0"/>
              <a:t>organisation</a:t>
            </a:r>
            <a:r>
              <a:rPr lang="en-US" dirty="0" smtClean="0"/>
              <a:t> with which you are familiar</a:t>
            </a:r>
          </a:p>
          <a:p>
            <a:pPr marL="514350" marR="0" lvl="0" indent="-514350" defTabSz="914400" eaLnBrk="1" fontAlgn="auto" latinLnBrk="0" hangingPunct="1">
              <a:lnSpc>
                <a:spcPct val="100000"/>
              </a:lnSpc>
              <a:spcBef>
                <a:spcPts val="0"/>
              </a:spcBef>
              <a:spcAft>
                <a:spcPts val="0"/>
              </a:spcAft>
              <a:buClrTx/>
              <a:buSzTx/>
              <a:buFontTx/>
              <a:buAutoNum type="arabicPeriod"/>
              <a:tabLst/>
              <a:defRPr/>
            </a:pPr>
            <a:endParaRPr lang="en-US" dirty="0"/>
          </a:p>
          <a:p>
            <a:pPr marL="514350" marR="0" lvl="0" indent="-514350" defTabSz="914400" eaLnBrk="1" fontAlgn="auto" latinLnBrk="0" hangingPunct="1">
              <a:lnSpc>
                <a:spcPct val="100000"/>
              </a:lnSpc>
              <a:spcBef>
                <a:spcPts val="0"/>
              </a:spcBef>
              <a:spcAft>
                <a:spcPts val="0"/>
              </a:spcAft>
              <a:buClrTx/>
              <a:buSzTx/>
              <a:buFontTx/>
              <a:buAutoNum type="arabicPeriod"/>
              <a:tabLst/>
              <a:defRPr/>
            </a:pPr>
            <a:r>
              <a:rPr lang="en-US" dirty="0" smtClean="0"/>
              <a:t>Suggest how the factors identified in your PESTEL analysis could influence the strategy of your chosen organization?</a:t>
            </a:r>
          </a:p>
          <a:p>
            <a:pPr marL="514350" marR="0" lvl="0" indent="-514350" defTabSz="914400" eaLnBrk="1" fontAlgn="auto" latinLnBrk="0" hangingPunct="1">
              <a:lnSpc>
                <a:spcPct val="100000"/>
              </a:lnSpc>
              <a:spcBef>
                <a:spcPts val="0"/>
              </a:spcBef>
              <a:spcAft>
                <a:spcPts val="0"/>
              </a:spcAft>
              <a:buClrTx/>
              <a:buSzTx/>
              <a:buFontTx/>
              <a:buAutoNum type="arabicPeriod"/>
              <a:tabLst/>
              <a:defRPr/>
            </a:pPr>
            <a:endParaRPr lang="en-US" dirty="0"/>
          </a:p>
          <a:p>
            <a:pPr marL="0" marR="0" lvl="0" indent="0" defTabSz="914400" eaLnBrk="1" fontAlgn="auto" latinLnBrk="0" hangingPunct="1">
              <a:lnSpc>
                <a:spcPct val="100000"/>
              </a:lnSpc>
              <a:spcBef>
                <a:spcPts val="0"/>
              </a:spcBef>
              <a:spcAft>
                <a:spcPts val="0"/>
              </a:spcAft>
              <a:buClrTx/>
              <a:buSzTx/>
              <a:buNone/>
              <a:tabLst/>
              <a:defRPr/>
            </a:pPr>
            <a:endParaRPr lang="en-US" dirty="0"/>
          </a:p>
        </p:txBody>
      </p:sp>
    </p:spTree>
    <p:extLst>
      <p:ext uri="{BB962C8B-B14F-4D97-AF65-F5344CB8AC3E}">
        <p14:creationId xmlns:p14="http://schemas.microsoft.com/office/powerpoint/2010/main" val="1916774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Grp="1" noChangeArrowheads="1"/>
          </p:cNvSpPr>
          <p:nvPr>
            <p:ph type="title"/>
          </p:nvPr>
        </p:nvSpPr>
        <p:spPr>
          <a:xfrm>
            <a:off x="2135188" y="77788"/>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normAutofit fontScale="90000"/>
          </a:bodyPr>
          <a:lstStyle/>
          <a:p>
            <a:r>
              <a:rPr lang="en-GB" altLang="en-US" sz="2800" b="1" dirty="0" smtClean="0">
                <a:latin typeface="Arial" charset="0"/>
                <a:cs typeface="Arial" charset="0"/>
              </a:rPr>
              <a:t>Competitive Environment: </a:t>
            </a:r>
            <a:r>
              <a:rPr lang="en-GB" altLang="en-US" sz="2800" b="1" dirty="0">
                <a:latin typeface="Arial" charset="0"/>
                <a:cs typeface="Arial" charset="0"/>
              </a:rPr>
              <a:t>Porter’s Five Forces</a:t>
            </a:r>
          </a:p>
        </p:txBody>
      </p:sp>
      <p:pic>
        <p:nvPicPr>
          <p:cNvPr id="1331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24125" y="1428750"/>
            <a:ext cx="6210300" cy="520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TextBox 3"/>
          <p:cNvSpPr txBox="1">
            <a:spLocks noChangeArrowheads="1"/>
          </p:cNvSpPr>
          <p:nvPr/>
        </p:nvSpPr>
        <p:spPr bwMode="auto">
          <a:xfrm>
            <a:off x="1635125" y="6550026"/>
            <a:ext cx="2459038"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a:spcBef>
                <a:spcPct val="0"/>
              </a:spcBef>
              <a:buFontTx/>
              <a:buNone/>
            </a:pPr>
            <a:r>
              <a:rPr lang="en-GB" altLang="en-US" sz="1400"/>
              <a:t>(Source: Baines et al (2011))</a:t>
            </a:r>
          </a:p>
        </p:txBody>
      </p:sp>
      <p:sp>
        <p:nvSpPr>
          <p:cNvPr id="13317" name="TextBox 5"/>
          <p:cNvSpPr txBox="1">
            <a:spLocks noChangeArrowheads="1"/>
          </p:cNvSpPr>
          <p:nvPr/>
        </p:nvSpPr>
        <p:spPr bwMode="auto">
          <a:xfrm>
            <a:off x="2058989" y="401638"/>
            <a:ext cx="8429625"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GB" altLang="en-US" sz="2400" b="1"/>
          </a:p>
          <a:p>
            <a:pPr>
              <a:spcBef>
                <a:spcPct val="0"/>
              </a:spcBef>
              <a:buFontTx/>
              <a:buNone/>
            </a:pPr>
            <a:r>
              <a:rPr lang="en-GB" altLang="en-US" sz="1800" i="1"/>
              <a:t>Porter suggests that there are five forces that determine industry attractiveness and long-run industry profitability. </a:t>
            </a:r>
          </a:p>
          <a:p>
            <a:pPr>
              <a:spcBef>
                <a:spcPct val="0"/>
              </a:spcBef>
              <a:buFontTx/>
              <a:buNone/>
            </a:pPr>
            <a:r>
              <a:rPr lang="en-GB" altLang="en-US" sz="1800" b="1" i="1"/>
              <a:t>The five "competitive forces" that shape strategy are:</a:t>
            </a:r>
          </a:p>
          <a:p>
            <a:pPr>
              <a:spcBef>
                <a:spcPct val="0"/>
              </a:spcBef>
              <a:buFontTx/>
              <a:buNone/>
            </a:pPr>
            <a:endParaRPr lang="en-GB" altLang="en-US" sz="1800"/>
          </a:p>
        </p:txBody>
      </p:sp>
      <p:sp>
        <p:nvSpPr>
          <p:cNvPr id="13318" name="TextBox 6"/>
          <p:cNvSpPr txBox="1">
            <a:spLocks noChangeArrowheads="1"/>
          </p:cNvSpPr>
          <p:nvPr/>
        </p:nvSpPr>
        <p:spPr bwMode="auto">
          <a:xfrm>
            <a:off x="8024813" y="3571876"/>
            <a:ext cx="24638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600" i="1"/>
              <a:t>How much of sales go to</a:t>
            </a:r>
          </a:p>
          <a:p>
            <a:pPr>
              <a:spcBef>
                <a:spcPct val="0"/>
              </a:spcBef>
              <a:buFontTx/>
              <a:buNone/>
            </a:pPr>
            <a:r>
              <a:rPr lang="en-GB" altLang="en-US" sz="1600" i="1"/>
              <a:t>one company? </a:t>
            </a:r>
          </a:p>
          <a:p>
            <a:pPr>
              <a:spcBef>
                <a:spcPct val="0"/>
              </a:spcBef>
              <a:buFontTx/>
              <a:buNone/>
            </a:pPr>
            <a:r>
              <a:rPr lang="en-GB" altLang="en-US" sz="1600" i="1"/>
              <a:t>How much bargaining </a:t>
            </a:r>
          </a:p>
          <a:p>
            <a:pPr>
              <a:spcBef>
                <a:spcPct val="0"/>
              </a:spcBef>
              <a:buFontTx/>
              <a:buNone/>
            </a:pPr>
            <a:r>
              <a:rPr lang="en-GB" altLang="en-US" sz="1600" i="1"/>
              <a:t>power do buyers have </a:t>
            </a:r>
          </a:p>
          <a:p>
            <a:pPr>
              <a:spcBef>
                <a:spcPct val="0"/>
              </a:spcBef>
              <a:buFontTx/>
              <a:buNone/>
            </a:pPr>
            <a:r>
              <a:rPr lang="en-GB" altLang="en-US" sz="1600" i="1"/>
              <a:t>with suppliers?</a:t>
            </a:r>
          </a:p>
        </p:txBody>
      </p:sp>
      <p:sp>
        <p:nvSpPr>
          <p:cNvPr id="13319" name="TextBox 8"/>
          <p:cNvSpPr txBox="1">
            <a:spLocks noChangeArrowheads="1"/>
          </p:cNvSpPr>
          <p:nvPr/>
        </p:nvSpPr>
        <p:spPr bwMode="auto">
          <a:xfrm>
            <a:off x="1524000" y="5143501"/>
            <a:ext cx="31496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600" i="1"/>
              <a:t>If a small number of suppliers</a:t>
            </a:r>
          </a:p>
          <a:p>
            <a:pPr>
              <a:spcBef>
                <a:spcPct val="0"/>
              </a:spcBef>
              <a:buFontTx/>
              <a:buNone/>
            </a:pPr>
            <a:r>
              <a:rPr lang="en-GB" altLang="en-US" sz="1600" i="1"/>
              <a:t>operate within an industry with</a:t>
            </a:r>
          </a:p>
          <a:p>
            <a:pPr>
              <a:spcBef>
                <a:spcPct val="0"/>
              </a:spcBef>
              <a:buFontTx/>
              <a:buNone/>
            </a:pPr>
            <a:r>
              <a:rPr lang="en-GB" altLang="en-US" sz="1600" i="1"/>
              <a:t>large no. competitors, suppliers</a:t>
            </a:r>
          </a:p>
          <a:p>
            <a:pPr>
              <a:spcBef>
                <a:spcPct val="0"/>
              </a:spcBef>
              <a:buFontTx/>
              <a:buNone/>
            </a:pPr>
            <a:r>
              <a:rPr lang="en-GB" altLang="en-US" sz="1600" i="1"/>
              <a:t>have strong bargaining power.</a:t>
            </a:r>
          </a:p>
        </p:txBody>
      </p:sp>
    </p:spTree>
    <p:extLst>
      <p:ext uri="{BB962C8B-B14F-4D97-AF65-F5344CB8AC3E}">
        <p14:creationId xmlns:p14="http://schemas.microsoft.com/office/powerpoint/2010/main" val="16468285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14896"/>
            <a:ext cx="10515600" cy="5262068"/>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Competitive Analysis: Porter’s Five Forces</a:t>
            </a:r>
            <a:endParaRPr lang="en-US" dirty="0"/>
          </a:p>
        </p:txBody>
      </p:sp>
      <p:pic>
        <p:nvPicPr>
          <p:cNvPr id="1026" name="Picture 2" descr="Image result for porter's five forc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63515" y="1446034"/>
            <a:ext cx="7034839" cy="47309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7148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9607" y="659802"/>
            <a:ext cx="11212642" cy="4902799"/>
          </a:xfrm>
        </p:spPr>
        <p:txBody>
          <a:bodyPr>
            <a:normAutofit fontScale="92500"/>
          </a:bodyPr>
          <a:lstStyle/>
          <a:p>
            <a:pPr marL="0" indent="0">
              <a:buNone/>
            </a:pPr>
            <a:r>
              <a:rPr lang="en-GB" sz="4400" b="1" dirty="0" smtClean="0"/>
              <a:t>Porter’s Five Forces</a:t>
            </a:r>
          </a:p>
          <a:p>
            <a:pPr marL="0" indent="0">
              <a:buNone/>
            </a:pPr>
            <a:endParaRPr lang="en-GB" dirty="0"/>
          </a:p>
          <a:p>
            <a:pPr marL="0" indent="0">
              <a:buNone/>
            </a:pPr>
            <a:r>
              <a:rPr lang="en-GB" b="1" dirty="0" smtClean="0"/>
              <a:t>Potential Entrants</a:t>
            </a:r>
          </a:p>
          <a:p>
            <a:pPr marL="0" indent="0">
              <a:buNone/>
            </a:pPr>
            <a:endParaRPr lang="en-GB" b="1" dirty="0" smtClean="0"/>
          </a:p>
          <a:p>
            <a:r>
              <a:rPr lang="en-GB" dirty="0" smtClean="0"/>
              <a:t>If it is easy to start up an organisation in an industry sector then this is a threat.</a:t>
            </a:r>
          </a:p>
          <a:p>
            <a:endParaRPr lang="en-GB" dirty="0" smtClean="0"/>
          </a:p>
          <a:p>
            <a:r>
              <a:rPr lang="en-GB" dirty="0" smtClean="0"/>
              <a:t>Organisations can enter a market by expanding capacity, innovation or competing aggressively on price.</a:t>
            </a:r>
          </a:p>
          <a:p>
            <a:endParaRPr lang="en-GB" dirty="0" smtClean="0"/>
          </a:p>
          <a:p>
            <a:r>
              <a:rPr lang="en-GB" dirty="0" smtClean="0"/>
              <a:t>Ease of entry increases </a:t>
            </a:r>
            <a:r>
              <a:rPr lang="en-GB" dirty="0" err="1" smtClean="0"/>
              <a:t>competitivity</a:t>
            </a:r>
            <a:endParaRPr lang="en-GB" dirty="0" smtClean="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783165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6732" y="516927"/>
            <a:ext cx="11212642" cy="4902799"/>
          </a:xfrm>
        </p:spPr>
        <p:txBody>
          <a:bodyPr>
            <a:normAutofit fontScale="92500" lnSpcReduction="10000"/>
          </a:bodyPr>
          <a:lstStyle/>
          <a:p>
            <a:pPr marL="0" indent="0">
              <a:buNone/>
            </a:pPr>
            <a:r>
              <a:rPr lang="en-GB" sz="4400" b="1" dirty="0" smtClean="0"/>
              <a:t>Porter’s Five Forces</a:t>
            </a:r>
          </a:p>
          <a:p>
            <a:pPr marL="0" indent="0">
              <a:buNone/>
            </a:pPr>
            <a:endParaRPr lang="en-GB" dirty="0" smtClean="0"/>
          </a:p>
          <a:p>
            <a:pPr marL="0" indent="0">
              <a:buNone/>
            </a:pPr>
            <a:r>
              <a:rPr lang="en-GB" b="1" dirty="0" smtClean="0"/>
              <a:t>Substitute Products</a:t>
            </a:r>
          </a:p>
          <a:p>
            <a:pPr marL="0" indent="0">
              <a:buNone/>
            </a:pPr>
            <a:endParaRPr lang="en-GB" dirty="0"/>
          </a:p>
          <a:p>
            <a:r>
              <a:rPr lang="en-GB" dirty="0" smtClean="0"/>
              <a:t>Alternative products that serve the same purpose making it easy for customers to switch</a:t>
            </a:r>
          </a:p>
          <a:p>
            <a:endParaRPr lang="en-GB" dirty="0" smtClean="0"/>
          </a:p>
          <a:p>
            <a:r>
              <a:rPr lang="en-GB" dirty="0" smtClean="0"/>
              <a:t>Limits the price that can be charged</a:t>
            </a:r>
          </a:p>
          <a:p>
            <a:endParaRPr lang="en-GB" dirty="0"/>
          </a:p>
          <a:p>
            <a:r>
              <a:rPr lang="en-GB" dirty="0" smtClean="0"/>
              <a:t>Particular risk that organisation may not see substitute coming if it results from innovation</a:t>
            </a: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70165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5319" y="702664"/>
            <a:ext cx="11212642" cy="4902799"/>
          </a:xfrm>
        </p:spPr>
        <p:txBody>
          <a:bodyPr>
            <a:normAutofit/>
          </a:bodyPr>
          <a:lstStyle/>
          <a:p>
            <a:pPr marL="0" indent="0">
              <a:buNone/>
            </a:pPr>
            <a:r>
              <a:rPr lang="en-GB" sz="4400" b="1" dirty="0" smtClean="0"/>
              <a:t>Porter’s Five Forces</a:t>
            </a:r>
          </a:p>
          <a:p>
            <a:pPr marL="0" indent="0">
              <a:buNone/>
            </a:pPr>
            <a:endParaRPr lang="en-GB" dirty="0" smtClean="0"/>
          </a:p>
          <a:p>
            <a:pPr marL="0" indent="0">
              <a:buNone/>
            </a:pPr>
            <a:r>
              <a:rPr lang="en-GB" b="1" dirty="0" smtClean="0"/>
              <a:t>Buyer Power</a:t>
            </a:r>
          </a:p>
          <a:p>
            <a:pPr marL="0" indent="0">
              <a:buNone/>
            </a:pPr>
            <a:endParaRPr lang="en-GB" b="1" dirty="0" smtClean="0"/>
          </a:p>
          <a:p>
            <a:r>
              <a:rPr lang="en-GB" dirty="0" smtClean="0"/>
              <a:t>Buyer power is high when there are few buyers, high spend to generate leverage and products or services are standard (undifferentiated)</a:t>
            </a:r>
          </a:p>
          <a:p>
            <a:pPr marL="0" indent="0">
              <a:buNone/>
            </a:pPr>
            <a:endParaRPr lang="en-GB" b="1" dirty="0" smtClean="0"/>
          </a:p>
          <a:p>
            <a:r>
              <a:rPr lang="en-GB" dirty="0" smtClean="0"/>
              <a:t>High buyer power = low prices/improved services</a:t>
            </a:r>
            <a:endParaRPr lang="en-GB" dirty="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324541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2470" y="631227"/>
            <a:ext cx="11212642" cy="4902799"/>
          </a:xfrm>
        </p:spPr>
        <p:txBody>
          <a:bodyPr>
            <a:normAutofit fontScale="92500" lnSpcReduction="20000"/>
          </a:bodyPr>
          <a:lstStyle/>
          <a:p>
            <a:pPr marL="0" indent="0">
              <a:buNone/>
            </a:pPr>
            <a:r>
              <a:rPr lang="en-GB" sz="4800" b="1" dirty="0" smtClean="0"/>
              <a:t>Porter’s Five Forces</a:t>
            </a:r>
          </a:p>
          <a:p>
            <a:pPr marL="0" indent="0">
              <a:buNone/>
            </a:pPr>
            <a:endParaRPr lang="en-GB" dirty="0"/>
          </a:p>
          <a:p>
            <a:pPr marL="0" indent="0">
              <a:buNone/>
            </a:pPr>
            <a:r>
              <a:rPr lang="en-GB" b="1" dirty="0" smtClean="0"/>
              <a:t>Supplier Power</a:t>
            </a:r>
          </a:p>
          <a:p>
            <a:pPr marL="0" indent="0">
              <a:buNone/>
            </a:pPr>
            <a:endParaRPr lang="en-GB" b="1" dirty="0" smtClean="0"/>
          </a:p>
          <a:p>
            <a:r>
              <a:rPr lang="en-GB" dirty="0" smtClean="0"/>
              <a:t>Limited number of suppliers</a:t>
            </a:r>
          </a:p>
          <a:p>
            <a:endParaRPr lang="en-GB" dirty="0"/>
          </a:p>
          <a:p>
            <a:r>
              <a:rPr lang="en-GB" dirty="0" smtClean="0"/>
              <a:t>Specialised products</a:t>
            </a:r>
          </a:p>
          <a:p>
            <a:endParaRPr lang="en-GB" dirty="0"/>
          </a:p>
          <a:p>
            <a:r>
              <a:rPr lang="en-GB" dirty="0" smtClean="0"/>
              <a:t>Low volume purchases leading to limited leverage</a:t>
            </a:r>
          </a:p>
          <a:p>
            <a:pPr marL="0" indent="0">
              <a:buNone/>
            </a:pPr>
            <a:endParaRPr lang="en-GB" b="1" dirty="0"/>
          </a:p>
          <a:p>
            <a:r>
              <a:rPr lang="en-GB" dirty="0" smtClean="0"/>
              <a:t>High supplier power = high prices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057409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157" y="445489"/>
            <a:ext cx="11212642" cy="5082186"/>
          </a:xfrm>
        </p:spPr>
        <p:txBody>
          <a:bodyPr>
            <a:normAutofit fontScale="85000" lnSpcReduction="20000"/>
          </a:bodyPr>
          <a:lstStyle/>
          <a:p>
            <a:pPr marL="0" indent="0">
              <a:buNone/>
            </a:pPr>
            <a:r>
              <a:rPr lang="en-GB" sz="5200" b="1" dirty="0" smtClean="0"/>
              <a:t>Porter’s Five Forces</a:t>
            </a:r>
          </a:p>
          <a:p>
            <a:pPr marL="0" indent="0">
              <a:buNone/>
            </a:pPr>
            <a:endParaRPr lang="en-GB" dirty="0"/>
          </a:p>
          <a:p>
            <a:pPr marL="0" indent="0">
              <a:buNone/>
            </a:pPr>
            <a:r>
              <a:rPr lang="en-GB" b="1" dirty="0" smtClean="0"/>
              <a:t>Competitive Rivalry</a:t>
            </a:r>
          </a:p>
          <a:p>
            <a:pPr marL="0" indent="0">
              <a:buNone/>
            </a:pPr>
            <a:endParaRPr lang="en-GB" b="1" dirty="0"/>
          </a:p>
          <a:p>
            <a:r>
              <a:rPr lang="en-GB" dirty="0" smtClean="0"/>
              <a:t>Rivalry is less intense when there are agreements/collaborations amongst competing firms</a:t>
            </a:r>
          </a:p>
          <a:p>
            <a:pPr marL="0" indent="0">
              <a:buNone/>
            </a:pPr>
            <a:endParaRPr lang="en-GB" b="1" dirty="0"/>
          </a:p>
          <a:p>
            <a:r>
              <a:rPr lang="en-GB" dirty="0" smtClean="0"/>
              <a:t>Rivalry is more intense where there are:</a:t>
            </a:r>
          </a:p>
          <a:p>
            <a:pPr lvl="1">
              <a:buFont typeface="Wingdings" panose="05000000000000000000" pitchFamily="2" charset="2"/>
              <a:buChar char="Ø"/>
            </a:pPr>
            <a:r>
              <a:rPr lang="en-GB" dirty="0" smtClean="0"/>
              <a:t>Many equally balanced competitors</a:t>
            </a:r>
          </a:p>
          <a:p>
            <a:pPr lvl="1">
              <a:buFont typeface="Wingdings" panose="05000000000000000000" pitchFamily="2" charset="2"/>
              <a:buChar char="Ø"/>
            </a:pPr>
            <a:r>
              <a:rPr lang="en-GB" dirty="0" smtClean="0"/>
              <a:t>A slow rate of industrial </a:t>
            </a:r>
          </a:p>
          <a:p>
            <a:pPr lvl="1">
              <a:buFont typeface="Wingdings" panose="05000000000000000000" pitchFamily="2" charset="2"/>
              <a:buChar char="Ø"/>
            </a:pPr>
            <a:r>
              <a:rPr lang="en-GB" dirty="0" smtClean="0"/>
              <a:t>Lack of product differentiation</a:t>
            </a:r>
          </a:p>
          <a:p>
            <a:pPr lvl="1">
              <a:buFont typeface="Wingdings" panose="05000000000000000000" pitchFamily="2" charset="2"/>
              <a:buChar char="Ø"/>
            </a:pPr>
            <a:r>
              <a:rPr lang="en-GB" dirty="0" smtClean="0"/>
              <a:t>High exit barriers/costs</a:t>
            </a:r>
          </a:p>
          <a:p>
            <a:pPr lvl="1">
              <a:buFont typeface="Wingdings" panose="05000000000000000000" pitchFamily="2" charset="2"/>
              <a:buChar char="Ø"/>
            </a:pPr>
            <a:endParaRPr lang="en-GB" dirty="0"/>
          </a:p>
          <a:p>
            <a:r>
              <a:rPr lang="en-GB" dirty="0" smtClean="0"/>
              <a:t>Innovation, price wars and promotional battles are all characteristics of intense rivalry</a:t>
            </a:r>
          </a:p>
          <a:p>
            <a:pPr marL="0" indent="0">
              <a:buNone/>
            </a:pPr>
            <a:endParaRPr lang="en-GB" dirty="0"/>
          </a:p>
        </p:txBody>
      </p:sp>
    </p:spTree>
    <p:extLst>
      <p:ext uri="{BB962C8B-B14F-4D97-AF65-F5344CB8AC3E}">
        <p14:creationId xmlns:p14="http://schemas.microsoft.com/office/powerpoint/2010/main" val="1027449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Activity</a:t>
            </a:r>
            <a:endParaRPr lang="en-US" b="1"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Using Porter’s Five Forces, </a:t>
            </a:r>
            <a:r>
              <a:rPr lang="en-US" dirty="0" err="1" smtClean="0"/>
              <a:t>Analyse</a:t>
            </a:r>
            <a:r>
              <a:rPr lang="en-US" dirty="0" smtClean="0"/>
              <a:t> the competitive environment for </a:t>
            </a:r>
            <a:r>
              <a:rPr lang="en-US" dirty="0" smtClean="0"/>
              <a:t>an </a:t>
            </a:r>
            <a:r>
              <a:rPr lang="en-US" dirty="0" err="1" smtClean="0"/>
              <a:t>organisation</a:t>
            </a:r>
            <a:r>
              <a:rPr lang="en-US" dirty="0" smtClean="0"/>
              <a:t> or industry with which you are familiar.</a:t>
            </a:r>
            <a:endParaRPr lang="en-US" dirty="0"/>
          </a:p>
        </p:txBody>
      </p:sp>
      <p:sp>
        <p:nvSpPr>
          <p:cNvPr id="4" name="Footer Placeholder 3"/>
          <p:cNvSpPr>
            <a:spLocks noGrp="1"/>
          </p:cNvSpPr>
          <p:nvPr>
            <p:ph type="ftr" sz="quarter" idx="11"/>
          </p:nvPr>
        </p:nvSpPr>
        <p:spPr/>
        <p:txBody>
          <a:bodyPr/>
          <a:lstStyle/>
          <a:p>
            <a:r>
              <a:rPr lang="en-US" smtClean="0"/>
              <a:t>CILT Level 6 - Strategic Network Planning</a:t>
            </a:r>
            <a:endParaRPr lang="en-US"/>
          </a:p>
        </p:txBody>
      </p:sp>
    </p:spTree>
    <p:extLst>
      <p:ext uri="{BB962C8B-B14F-4D97-AF65-F5344CB8AC3E}">
        <p14:creationId xmlns:p14="http://schemas.microsoft.com/office/powerpoint/2010/main" val="432379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Porter’s Five Forces - </a:t>
            </a:r>
            <a:endParaRPr lang="en-US" b="1"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lvl="0" indent="0">
              <a:lnSpc>
                <a:spcPct val="100000"/>
              </a:lnSpc>
              <a:spcBef>
                <a:spcPts val="0"/>
              </a:spcBef>
              <a:buNone/>
            </a:pPr>
            <a:r>
              <a:rPr lang="en-US" dirty="0">
                <a:hlinkClick r:id="rId2"/>
              </a:rPr>
              <a:t>https://research-methodology.net/coca-cola-porters-five-forces-analysis</a:t>
            </a:r>
            <a:r>
              <a:rPr lang="en-US" dirty="0" smtClean="0">
                <a:hlinkClick r:id="rId2"/>
              </a:rPr>
              <a:t>/</a:t>
            </a:r>
            <a:endParaRPr lang="en-US" dirty="0" smtClean="0"/>
          </a:p>
          <a:p>
            <a:pPr marL="0" lvl="0" indent="0">
              <a:lnSpc>
                <a:spcPct val="100000"/>
              </a:lnSpc>
              <a:spcBef>
                <a:spcPts val="0"/>
              </a:spcBef>
              <a:buNone/>
            </a:pPr>
            <a:endParaRPr lang="en-US" dirty="0"/>
          </a:p>
        </p:txBody>
      </p:sp>
      <p:pic>
        <p:nvPicPr>
          <p:cNvPr id="4" name="Picture 3"/>
          <p:cNvPicPr>
            <a:picLocks noChangeAspect="1"/>
          </p:cNvPicPr>
          <p:nvPr/>
        </p:nvPicPr>
        <p:blipFill>
          <a:blip r:embed="rId3"/>
          <a:stretch>
            <a:fillRect/>
          </a:stretch>
        </p:blipFill>
        <p:spPr>
          <a:xfrm>
            <a:off x="5816600" y="0"/>
            <a:ext cx="3810000" cy="2133600"/>
          </a:xfrm>
          <a:prstGeom prst="rect">
            <a:avLst/>
          </a:prstGeom>
        </p:spPr>
      </p:pic>
    </p:spTree>
    <p:extLst>
      <p:ext uri="{BB962C8B-B14F-4D97-AF65-F5344CB8AC3E}">
        <p14:creationId xmlns:p14="http://schemas.microsoft.com/office/powerpoint/2010/main" val="18117649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Responding to the Marketing Environment</a:t>
            </a:r>
            <a:endParaRPr lang="en-GB" b="1" dirty="0"/>
          </a:p>
        </p:txBody>
      </p:sp>
      <p:sp>
        <p:nvSpPr>
          <p:cNvPr id="3" name="Content Placeholder 2"/>
          <p:cNvSpPr>
            <a:spLocks noGrp="1"/>
          </p:cNvSpPr>
          <p:nvPr>
            <p:ph idx="1"/>
          </p:nvPr>
        </p:nvSpPr>
        <p:spPr/>
        <p:txBody>
          <a:bodyPr/>
          <a:lstStyle/>
          <a:p>
            <a:r>
              <a:rPr lang="en-US" altLang="en-US" dirty="0" smtClean="0">
                <a:ea typeface="ＭＳ Ｐゴシック" pitchFamily="34" charset="-128"/>
              </a:rPr>
              <a:t>Reactive firms passively accept the marketing environment and do not try to change it.</a:t>
            </a:r>
          </a:p>
          <a:p>
            <a:r>
              <a:rPr lang="en-US" altLang="en-US" dirty="0" smtClean="0">
                <a:ea typeface="ＭＳ Ｐゴシック" pitchFamily="34" charset="-128"/>
              </a:rPr>
              <a:t>Proactive firms develop strategies to change the environment.</a:t>
            </a:r>
          </a:p>
          <a:p>
            <a:pPr lvl="1"/>
            <a:r>
              <a:rPr lang="en-US" altLang="en-US" dirty="0" smtClean="0">
                <a:ea typeface="ＭＳ Ｐゴシック" pitchFamily="34" charset="-128"/>
              </a:rPr>
              <a:t>They take aggressive actions to affect </a:t>
            </a:r>
            <a:r>
              <a:rPr lang="en-US" altLang="en-US" dirty="0" smtClean="0">
                <a:ea typeface="ＭＳ Ｐゴシック" pitchFamily="34" charset="-128"/>
              </a:rPr>
              <a:t>consumers and </a:t>
            </a:r>
            <a:r>
              <a:rPr lang="en-US" altLang="en-US" dirty="0" smtClean="0">
                <a:ea typeface="ＭＳ Ｐゴシック" pitchFamily="34" charset="-128"/>
              </a:rPr>
              <a:t>forces in their marketing environment</a:t>
            </a:r>
            <a:r>
              <a:rPr lang="en-US" altLang="en-US" dirty="0" smtClean="0">
                <a:ea typeface="ＭＳ Ｐゴシック" pitchFamily="34" charset="-128"/>
              </a:rPr>
              <a:t>.</a:t>
            </a:r>
            <a:endParaRPr lang="en-US" altLang="en-US" dirty="0" smtClean="0">
              <a:ea typeface="ＭＳ Ｐゴシック" pitchFamily="34" charset="-128"/>
            </a:endParaRPr>
          </a:p>
          <a:p>
            <a:pPr marL="0" indent="0">
              <a:buNone/>
            </a:pPr>
            <a:endParaRPr lang="en-GB" dirty="0"/>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27</a:t>
            </a:fld>
            <a:endParaRPr lang="en-GB"/>
          </a:p>
        </p:txBody>
      </p:sp>
    </p:spTree>
    <p:extLst>
      <p:ext uri="{BB962C8B-B14F-4D97-AF65-F5344CB8AC3E}">
        <p14:creationId xmlns:p14="http://schemas.microsoft.com/office/powerpoint/2010/main" val="415199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Example - Benetton</a:t>
            </a:r>
            <a:endParaRPr lang="en-US" b="1" dirty="0"/>
          </a:p>
        </p:txBody>
      </p:sp>
      <p:sp>
        <p:nvSpPr>
          <p:cNvPr id="3" name="Content Placeholder 2"/>
          <p:cNvSpPr>
            <a:spLocks noGrp="1"/>
          </p:cNvSpPr>
          <p:nvPr>
            <p:ph idx="1"/>
          </p:nvPr>
        </p:nvSpPr>
        <p:spPr/>
        <p:txBody>
          <a:bodyPr/>
          <a:lstStyle/>
          <a:p>
            <a:pPr marL="0" lvl="0" indent="0">
              <a:lnSpc>
                <a:spcPct val="100000"/>
              </a:lnSpc>
              <a:spcBef>
                <a:spcPts val="0"/>
              </a:spcBef>
              <a:buNone/>
            </a:pPr>
            <a:endParaRPr lang="en-US" dirty="0"/>
          </a:p>
        </p:txBody>
      </p:sp>
    </p:spTree>
    <p:extLst>
      <p:ext uri="{BB962C8B-B14F-4D97-AF65-F5344CB8AC3E}">
        <p14:creationId xmlns:p14="http://schemas.microsoft.com/office/powerpoint/2010/main" val="9484915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Activity</a:t>
            </a:r>
            <a:endParaRPr lang="en-US" b="1" dirty="0"/>
          </a:p>
        </p:txBody>
      </p:sp>
      <p:sp>
        <p:nvSpPr>
          <p:cNvPr id="3" name="Content Placeholder 2"/>
          <p:cNvSpPr>
            <a:spLocks noGrp="1"/>
          </p:cNvSpPr>
          <p:nvPr>
            <p:ph idx="1"/>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Identify an </a:t>
            </a:r>
            <a:r>
              <a:rPr lang="en-US" dirty="0" err="1" smtClean="0"/>
              <a:t>organisation</a:t>
            </a:r>
            <a:r>
              <a:rPr lang="en-US" dirty="0" smtClean="0"/>
              <a:t> that pro-actively develops strategies that change the external environment in which they operate and provide examples of how this is achieved</a:t>
            </a:r>
            <a:endParaRPr lang="en-US" dirty="0"/>
          </a:p>
        </p:txBody>
      </p:sp>
    </p:spTree>
    <p:extLst>
      <p:ext uri="{BB962C8B-B14F-4D97-AF65-F5344CB8AC3E}">
        <p14:creationId xmlns:p14="http://schemas.microsoft.com/office/powerpoint/2010/main" val="1161845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7336</TotalTime>
  <Words>1248</Words>
  <Application>Microsoft Macintosh PowerPoint</Application>
  <PresentationFormat>Widescreen</PresentationFormat>
  <Paragraphs>228</Paragraphs>
  <Slides>29</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Calibri</vt:lpstr>
      <vt:lpstr>Calibri Light</vt:lpstr>
      <vt:lpstr>Comic Sans MS</vt:lpstr>
      <vt:lpstr>ＭＳ Ｐゴシック</vt:lpstr>
      <vt:lpstr>Wingdings</vt:lpstr>
      <vt:lpstr>ヒラギノ角ゴ Pro W3</vt:lpstr>
      <vt:lpstr>Arial</vt:lpstr>
      <vt:lpstr>Office Theme</vt:lpstr>
      <vt:lpstr>Introduction To Marketing</vt:lpstr>
      <vt:lpstr>The Marketing Planning Process</vt:lpstr>
      <vt:lpstr>An expanded model of the marketing process</vt:lpstr>
      <vt:lpstr>Marketing Environment</vt:lpstr>
      <vt:lpstr>Marketing Analysis: The SWOT (Where are we now?)</vt:lpstr>
      <vt:lpstr>PowerPoint Presentation</vt:lpstr>
      <vt:lpstr>Activity </vt:lpstr>
      <vt:lpstr>PowerPoint Presentation</vt:lpstr>
      <vt:lpstr>The Macro-Environment</vt:lpstr>
      <vt:lpstr>PowerPoint Presentation</vt:lpstr>
      <vt:lpstr>Toyota - Political</vt:lpstr>
      <vt:lpstr>Toyota- Economic</vt:lpstr>
      <vt:lpstr>Toyota– Socio-Cultural Factors</vt:lpstr>
      <vt:lpstr>Toyota- Technological</vt:lpstr>
      <vt:lpstr>Toyota- Environmental</vt:lpstr>
      <vt:lpstr>Toyota - Legal</vt:lpstr>
      <vt:lpstr>Activity</vt:lpstr>
      <vt:lpstr>Competitive Environment: Porter’s Five Forces</vt:lpstr>
      <vt:lpstr>PowerPoint Presentation</vt:lpstr>
      <vt:lpstr>PowerPoint Presentation</vt:lpstr>
      <vt:lpstr>PowerPoint Presentation</vt:lpstr>
      <vt:lpstr>PowerPoint Presentation</vt:lpstr>
      <vt:lpstr>PowerPoint Presentation</vt:lpstr>
      <vt:lpstr>PowerPoint Presentation</vt:lpstr>
      <vt:lpstr>Activity</vt:lpstr>
      <vt:lpstr>Porter’s Five Forces - </vt:lpstr>
      <vt:lpstr>Responding to the Marketing Environment</vt:lpstr>
      <vt:lpstr>Example - Benetton</vt:lpstr>
      <vt:lpstr>Activity</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Marketing</dc:title>
  <dc:creator>Carl Singleton</dc:creator>
  <cp:lastModifiedBy>Carl Singleton</cp:lastModifiedBy>
  <cp:revision>16</cp:revision>
  <dcterms:created xsi:type="dcterms:W3CDTF">2017-10-30T16:16:01Z</dcterms:created>
  <dcterms:modified xsi:type="dcterms:W3CDTF">2017-11-07T11:16:48Z</dcterms:modified>
</cp:coreProperties>
</file>