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6"/>
  </p:notesMasterIdLst>
  <p:sldIdLst>
    <p:sldId id="264" r:id="rId2"/>
    <p:sldId id="265" r:id="rId3"/>
    <p:sldId id="257" r:id="rId4"/>
    <p:sldId id="289" r:id="rId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67403" autoAdjust="0"/>
  </p:normalViewPr>
  <p:slideViewPr>
    <p:cSldViewPr snapToGrid="0">
      <p:cViewPr varScale="1">
        <p:scale>
          <a:sx n="49" d="100"/>
          <a:sy n="49" d="100"/>
        </p:scale>
        <p:origin x="2010" y="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54AD16-8C35-4EF0-B0E4-6D67827698E4}" type="datetimeFigureOut">
              <a:rPr lang="en-GB" smtClean="0"/>
              <a:t>13/10/2019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E7B39F-EE0F-40C0-B1A9-C9A51C11E6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93122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2997887-8482-476C-AF9A-12349E43F80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538025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Taxable profit or loss is usually different to accounting profit or loss. </a:t>
            </a:r>
          </a:p>
          <a:p>
            <a:r>
              <a:rPr lang="en-GB" dirty="0"/>
              <a:t>Income and Expenses recognised in an accounting period are not necessarily part of that period’s taxable profit.</a:t>
            </a:r>
          </a:p>
          <a:p>
            <a:endParaRPr lang="en-GB" dirty="0"/>
          </a:p>
          <a:p>
            <a:r>
              <a:rPr lang="en-GB" dirty="0"/>
              <a:t>This is dealt with by Deferred Tax…….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2997887-8482-476C-AF9A-12349E43F80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793007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Deferred tax represents the </a:t>
            </a:r>
            <a:r>
              <a:rPr lang="en-GB" b="1" dirty="0"/>
              <a:t>future tax consequences </a:t>
            </a:r>
            <a:r>
              <a:rPr lang="en-GB" b="0" dirty="0"/>
              <a:t>of </a:t>
            </a:r>
            <a:r>
              <a:rPr lang="en-GB" sz="1200" dirty="0"/>
              <a:t>transactions and events which have been recognised in the accounts of current or previous periods.</a:t>
            </a:r>
          </a:p>
          <a:p>
            <a:endParaRPr lang="en-GB" b="0" dirty="0"/>
          </a:p>
          <a:p>
            <a:r>
              <a:rPr lang="en-GB" b="1" dirty="0"/>
              <a:t>Example of a Deferred Tax liability:</a:t>
            </a:r>
          </a:p>
          <a:p>
            <a:r>
              <a:rPr lang="en-GB" b="0" dirty="0"/>
              <a:t>Income recognised in the accounts in year 1.</a:t>
            </a:r>
          </a:p>
          <a:p>
            <a:r>
              <a:rPr lang="en-GB" b="0" dirty="0"/>
              <a:t>The Income being taxable in the tax return of year 2.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dirty="0"/>
              <a:t>Year 1: a Deferred Tax liability in the balance sheet.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dirty="0"/>
              <a:t>Year 2: the Deferred Tax is recognised as a P&amp;L charge.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b="0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b="1" dirty="0"/>
              <a:t>Example of a Deferred Tax asset: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b="0" dirty="0"/>
              <a:t>The opposite of the above, i.e. Income recognised for tax </a:t>
            </a:r>
            <a:r>
              <a:rPr lang="en-GB" b="0" u="sng" dirty="0"/>
              <a:t>earlier</a:t>
            </a:r>
            <a:r>
              <a:rPr lang="en-GB" b="0" dirty="0"/>
              <a:t> that in the accounts.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b="0" dirty="0"/>
              <a:t>A P&amp;L account credit when the Deferred Tax is recognised.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2997887-8482-476C-AF9A-12349E43F80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0573663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/>
              <a:t>Ivy Limited exercise - to work collaboratively to illustrate the main points of Deferred Tax.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2997887-8482-476C-AF9A-12349E43F80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975342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A99DC-2E31-4019-9177-A8BA13A7B115}" type="datetime1">
              <a:rPr lang="en-GB" smtClean="0"/>
              <a:t>13/10/2019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7340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C1E7EA-C311-4FE2-9026-B77BE57782F8}" type="datetime1">
              <a:rPr lang="en-GB" smtClean="0"/>
              <a:t>13/10/2019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76461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E25857-3179-4C42-8713-C56987DE2499}" type="datetime1">
              <a:rPr lang="en-GB" smtClean="0"/>
              <a:t>13/10/2019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72125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1CB3F4-0D8E-4A6D-AD19-A82432CF5DBC}" type="datetime1">
              <a:rPr lang="en-GB" smtClean="0"/>
              <a:t>13/10/2019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41505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D1984-4AA2-42BC-AE7A-415B538E4CDB}" type="datetime1">
              <a:rPr lang="en-GB" smtClean="0"/>
              <a:t>13/10/2019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37986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C2A53-7CF3-464F-83AB-FEAD0CB18208}" type="datetime1">
              <a:rPr lang="en-GB" smtClean="0"/>
              <a:t>13/10/2019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74474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3EAFF-2FA2-4D2B-BBDF-4F3FE41F2783}" type="datetime1">
              <a:rPr lang="en-GB" smtClean="0"/>
              <a:t>13/10/2019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32963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AEBD03-4DA9-46BE-A773-6BD7A7C98BBF}" type="datetime1">
              <a:rPr lang="en-GB" smtClean="0"/>
              <a:t>13/10/2019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11430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2D069-26A3-434E-A07C-D8B1198C0DA0}" type="datetime1">
              <a:rPr lang="en-GB" smtClean="0"/>
              <a:t>13/10/2019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72263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D3944-3D79-411E-9064-608DC5C78767}" type="datetime1">
              <a:rPr lang="en-GB" smtClean="0"/>
              <a:t>13/10/2019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47524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DA7881-1BCE-48BE-A752-11FF4BA4F3E4}" type="datetime1">
              <a:rPr lang="en-GB" smtClean="0"/>
              <a:t>13/10/2019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33847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AD417C-233F-4C52-9728-BF37E2099C73}" type="datetime1">
              <a:rPr lang="en-GB" smtClean="0"/>
              <a:t>13/10/2019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56676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670F181-0050-45FA-9470-106E4E16A7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402082"/>
            <a:ext cx="7886700" cy="4295335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sz="7200" b="1" dirty="0"/>
          </a:p>
          <a:p>
            <a:pPr marL="0" indent="0" algn="ctr">
              <a:buNone/>
            </a:pPr>
            <a:r>
              <a:rPr lang="en-GB" sz="6000" b="1" dirty="0"/>
              <a:t>Taxation</a:t>
            </a:r>
            <a:endParaRPr lang="en-GB" sz="600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897035-650F-48BF-A465-2C974C7572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457200"/>
            <a:r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Financial Reporting</a:t>
            </a:r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D24551-E1C3-47E0-879A-3E83C559A7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457200"/>
            <a:fld id="{4836878E-EAE2-479D-B1CF-232EBC15B90B}" type="slidenum"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457200"/>
              <a:t>1</a:t>
            </a:fld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2794346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7315A6B-A288-43F8-81D2-F3B5A99CD1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59740"/>
            <a:ext cx="7886700" cy="591820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Taxation: Current Tax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670F181-0050-45FA-9470-106E4E16A7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1" y="1434907"/>
            <a:ext cx="8022981" cy="4403187"/>
          </a:xfrm>
        </p:spPr>
        <p:txBody>
          <a:bodyPr>
            <a:noAutofit/>
          </a:bodyPr>
          <a:lstStyle/>
          <a:p>
            <a:r>
              <a:rPr lang="en-GB" sz="2000" b="1" dirty="0"/>
              <a:t>Current tax </a:t>
            </a:r>
            <a:r>
              <a:rPr lang="en-GB" sz="2000" dirty="0"/>
              <a:t>= Tax payable or refundable in respect of the </a:t>
            </a:r>
            <a:r>
              <a:rPr lang="en-GB" sz="2000" b="1" dirty="0"/>
              <a:t>taxable profit or Loss </a:t>
            </a:r>
            <a:r>
              <a:rPr lang="en-GB" sz="2000" dirty="0"/>
              <a:t>for the current or past reporting periods.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800" dirty="0"/>
              <a:t>  </a:t>
            </a:r>
          </a:p>
          <a:p>
            <a:r>
              <a:rPr lang="en-GB" sz="2000" dirty="0"/>
              <a:t>Tax payable or recoverable = taxable profit or loss x tax rate.</a:t>
            </a:r>
          </a:p>
          <a:p>
            <a:pPr marL="0" indent="0">
              <a:buNone/>
            </a:pPr>
            <a:r>
              <a:rPr lang="en-GB" sz="800" dirty="0"/>
              <a:t>   </a:t>
            </a:r>
          </a:p>
          <a:p>
            <a:r>
              <a:rPr lang="en-GB" sz="2000" dirty="0"/>
              <a:t>Current tax </a:t>
            </a:r>
            <a:r>
              <a:rPr lang="en-GB" sz="2000" u="sng" dirty="0"/>
              <a:t>liability</a:t>
            </a:r>
            <a:r>
              <a:rPr lang="en-GB" sz="2000" dirty="0"/>
              <a:t> recognised (on the balance sheet) for tax payable, with a corresponding charge in the P&amp;L account.</a:t>
            </a:r>
          </a:p>
          <a:p>
            <a:endParaRPr lang="en-GB" sz="800" dirty="0"/>
          </a:p>
          <a:p>
            <a:r>
              <a:rPr lang="en-GB" sz="2000" dirty="0"/>
              <a:t>Current tax </a:t>
            </a:r>
            <a:r>
              <a:rPr lang="en-GB" sz="2000" u="sng" dirty="0"/>
              <a:t>asset</a:t>
            </a:r>
            <a:r>
              <a:rPr lang="en-GB" sz="2000" dirty="0"/>
              <a:t> can be recognised as an asset, with a corresponding credit usually in the P&amp;L account.</a:t>
            </a:r>
          </a:p>
          <a:p>
            <a:endParaRPr lang="en-GB" sz="800" dirty="0"/>
          </a:p>
          <a:p>
            <a:r>
              <a:rPr lang="en-GB" sz="2000" dirty="0"/>
              <a:t>Measured using tax rates and laws in force at the balance sheet date.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897035-650F-48BF-A465-2C974C7572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457200"/>
            <a:r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Financial Reporting</a:t>
            </a:r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D24551-E1C3-47E0-879A-3E83C559A7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457200"/>
            <a:fld id="{4836878E-EAE2-479D-B1CF-232EBC15B90B}" type="slidenum"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457200"/>
              <a:t>2</a:t>
            </a:fld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0194590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7315A6B-A288-43F8-81D2-F3B5A99CD1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59740"/>
            <a:ext cx="7886700" cy="591820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Taxation: Deferred Tax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670F181-0050-45FA-9470-106E4E16A7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402082"/>
            <a:ext cx="7886700" cy="480177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/>
              <a:t>Accounting</a:t>
            </a:r>
            <a:r>
              <a:rPr lang="en-GB" sz="2000" dirty="0"/>
              <a:t> profits/losses differ from </a:t>
            </a:r>
            <a:r>
              <a:rPr lang="en-GB" sz="2000" b="1" dirty="0"/>
              <a:t>Taxable</a:t>
            </a:r>
            <a:r>
              <a:rPr lang="en-GB" sz="2000" dirty="0"/>
              <a:t> profits/losses.</a:t>
            </a:r>
          </a:p>
          <a:p>
            <a:endParaRPr lang="en-GB" sz="800" dirty="0"/>
          </a:p>
          <a:p>
            <a:pPr marL="0" indent="0">
              <a:buNone/>
            </a:pPr>
            <a:r>
              <a:rPr lang="en-GB" sz="2000" b="1" dirty="0"/>
              <a:t>Deferred tax </a:t>
            </a:r>
            <a:r>
              <a:rPr lang="en-GB" sz="2000" dirty="0"/>
              <a:t>= </a:t>
            </a:r>
            <a:r>
              <a:rPr lang="en-GB" sz="2000" u="sng" dirty="0"/>
              <a:t>future</a:t>
            </a:r>
            <a:r>
              <a:rPr lang="en-GB" sz="2000" dirty="0"/>
              <a:t> tax consequences of transactions and events which have been recognised in the accounts of current or previous periods.</a:t>
            </a:r>
          </a:p>
          <a:p>
            <a:endParaRPr lang="en-GB" sz="800" dirty="0"/>
          </a:p>
          <a:p>
            <a:r>
              <a:rPr lang="en-GB" sz="2000" dirty="0"/>
              <a:t>Deferred tax </a:t>
            </a:r>
            <a:r>
              <a:rPr lang="en-GB" sz="2000" u="sng" dirty="0"/>
              <a:t>liability</a:t>
            </a:r>
            <a:r>
              <a:rPr lang="en-GB" sz="2000" dirty="0"/>
              <a:t> will be recognised, with a charge to the P&amp;L account.</a:t>
            </a:r>
          </a:p>
          <a:p>
            <a:endParaRPr lang="en-GB" sz="800" dirty="0"/>
          </a:p>
          <a:p>
            <a:r>
              <a:rPr lang="en-GB" sz="2000" dirty="0"/>
              <a:t>Deferred tax </a:t>
            </a:r>
            <a:r>
              <a:rPr lang="en-GB" sz="2000" u="sng" dirty="0"/>
              <a:t>asset</a:t>
            </a:r>
            <a:r>
              <a:rPr lang="en-GB" sz="2000" dirty="0"/>
              <a:t> can be recognised as an asset, with a corresponding credit usually in the P&amp;L account, </a:t>
            </a:r>
            <a:r>
              <a:rPr lang="en-GB" sz="2000" i="1" dirty="0"/>
              <a:t>if it is probable that it can be recovered in the future.</a:t>
            </a:r>
          </a:p>
          <a:p>
            <a:endParaRPr lang="en-GB" sz="800" dirty="0"/>
          </a:p>
          <a:p>
            <a:r>
              <a:rPr lang="en-GB" sz="2000" dirty="0"/>
              <a:t>Measured using tax rates and laws in force at the balance sheet date which are expected to apply to the reversal.</a:t>
            </a:r>
          </a:p>
          <a:p>
            <a:endParaRPr lang="en-GB" sz="2000" i="1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897035-650F-48BF-A465-2C974C7572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457200"/>
            <a:r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Financial Reporting</a:t>
            </a:r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D24551-E1C3-47E0-879A-3E83C559A7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457200"/>
            <a:fld id="{4836878E-EAE2-479D-B1CF-232EBC15B90B}" type="slidenum"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457200"/>
              <a:t>3</a:t>
            </a:fld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1822344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7315A6B-A288-43F8-81D2-F3B5A99CD1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59740"/>
            <a:ext cx="7886700" cy="591820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Taxation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670F181-0050-45FA-9470-106E4E16A7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6118" y="1303072"/>
            <a:ext cx="7886700" cy="4801771"/>
          </a:xfrm>
        </p:spPr>
        <p:txBody>
          <a:bodyPr/>
          <a:lstStyle/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pPr marL="0" indent="0" algn="ctr">
              <a:buNone/>
            </a:pPr>
            <a:r>
              <a:rPr lang="en-GB" sz="4800" b="1" dirty="0"/>
              <a:t>Exercise</a:t>
            </a:r>
          </a:p>
          <a:p>
            <a:pPr algn="ctr">
              <a:buFont typeface="Wingdings" panose="05000000000000000000" pitchFamily="2" charset="2"/>
              <a:buChar char="§"/>
            </a:pPr>
            <a:r>
              <a:rPr lang="en-GB" sz="3600" b="1" dirty="0"/>
              <a:t>Ivy Limited </a:t>
            </a:r>
          </a:p>
          <a:p>
            <a:pPr marL="0" indent="0">
              <a:buNone/>
            </a:pPr>
            <a:r>
              <a:rPr lang="en-GB" sz="800" dirty="0"/>
              <a:t> </a:t>
            </a:r>
          </a:p>
          <a:p>
            <a:pPr marL="0" indent="0">
              <a:buNone/>
            </a:pPr>
            <a:r>
              <a:rPr lang="en-GB" sz="800" dirty="0"/>
              <a:t>  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897035-650F-48BF-A465-2C974C7572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457200"/>
            <a:r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Financial Reporting</a:t>
            </a:r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D24551-E1C3-47E0-879A-3E83C559A7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457200"/>
            <a:fld id="{4836878E-EAE2-479D-B1CF-232EBC15B90B}" type="slidenum"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457200"/>
              <a:t>4</a:t>
            </a:fld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85691577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412</Words>
  <Application>Microsoft Office PowerPoint</Application>
  <PresentationFormat>On-screen Show (4:3)</PresentationFormat>
  <Paragraphs>58</Paragraphs>
  <Slides>4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Arial</vt:lpstr>
      <vt:lpstr>Calibri</vt:lpstr>
      <vt:lpstr>Calibri Light</vt:lpstr>
      <vt:lpstr>Wingdings</vt:lpstr>
      <vt:lpstr>1_Office Theme</vt:lpstr>
      <vt:lpstr>PowerPoint Presentation</vt:lpstr>
      <vt:lpstr>Taxation: Current Tax</vt:lpstr>
      <vt:lpstr>Taxation: Deferred Tax</vt:lpstr>
      <vt:lpstr>Taxation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Andrew Williams</dc:creator>
  <cp:lastModifiedBy>Andrew Williams</cp:lastModifiedBy>
  <cp:revision>1</cp:revision>
  <dcterms:created xsi:type="dcterms:W3CDTF">2019-10-13T10:53:18Z</dcterms:created>
  <dcterms:modified xsi:type="dcterms:W3CDTF">2019-10-13T10:54:06Z</dcterms:modified>
</cp:coreProperties>
</file>