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1.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7"/>
  </p:notesMasterIdLst>
  <p:sldIdLst>
    <p:sldId id="256" r:id="rId2"/>
    <p:sldId id="257" r:id="rId3"/>
    <p:sldId id="258" r:id="rId4"/>
    <p:sldId id="259" r:id="rId5"/>
    <p:sldId id="260" r:id="rId6"/>
    <p:sldId id="280" r:id="rId7"/>
    <p:sldId id="284" r:id="rId8"/>
    <p:sldId id="285" r:id="rId9"/>
    <p:sldId id="286" r:id="rId10"/>
    <p:sldId id="265" r:id="rId11"/>
    <p:sldId id="266" r:id="rId12"/>
    <p:sldId id="267" r:id="rId13"/>
    <p:sldId id="268" r:id="rId14"/>
    <p:sldId id="269" r:id="rId15"/>
    <p:sldId id="281" r:id="rId16"/>
    <p:sldId id="270" r:id="rId17"/>
    <p:sldId id="283" r:id="rId18"/>
    <p:sldId id="271" r:id="rId19"/>
    <p:sldId id="273" r:id="rId20"/>
    <p:sldId id="278" r:id="rId21"/>
    <p:sldId id="274" r:id="rId22"/>
    <p:sldId id="279" r:id="rId23"/>
    <p:sldId id="276" r:id="rId24"/>
    <p:sldId id="277" r:id="rId25"/>
    <p:sldId id="275" r:id="rId26"/>
  </p:sldIdLst>
  <p:sldSz cx="9144000" cy="6858000" type="screen4x3"/>
  <p:notesSz cx="6858000" cy="9144000"/>
  <p:embeddedFontLst>
    <p:embeddedFont>
      <p:font typeface="Calibri" panose="020F0502020204030204" pitchFamily="34" charset="0"/>
      <p:regular r:id="rId28"/>
      <p:bold r:id="rId29"/>
      <p:italic r:id="rId30"/>
      <p:boldItalic r:id="rId31"/>
    </p:embeddedFont>
    <p:embeddedFont>
      <p:font typeface="Constantia" panose="02030602050306030303" pitchFamily="18" charset="0"/>
      <p:regular r:id="rId32"/>
      <p:bold r:id="rId33"/>
      <p:italic r:id="rId34"/>
      <p:boldItalic r:id="rId35"/>
    </p:embeddedFont>
    <p:embeddedFont>
      <p:font typeface="EB Garamond" panose="00000500000000000000" pitchFamily="2" charset="0"/>
      <p:regular r:id="rId36"/>
      <p:bold r:id="rId37"/>
      <p:italic r:id="rId38"/>
      <p:boldItalic r:id="rId3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42" roundtripDataSignature="AMtx7miKX1jxXz2BHbv4fopWiHEPDVuv6g=="/>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haela Musat" initials="MM" lastIdx="1" clrIdx="0">
    <p:extLst>
      <p:ext uri="{19B8F6BF-5375-455C-9EA6-DF929625EA0E}">
        <p15:presenceInfo xmlns:p15="http://schemas.microsoft.com/office/powerpoint/2012/main" userId="S::1915928@student.uwtsd.ac.uk::e9394b0c-429c-41fb-a752-28acd5179ac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904" autoAdjust="0"/>
  </p:normalViewPr>
  <p:slideViewPr>
    <p:cSldViewPr snapToGrid="0">
      <p:cViewPr varScale="1">
        <p:scale>
          <a:sx n="93" d="100"/>
          <a:sy n="93" d="100"/>
        </p:scale>
        <p:origin x="2124" y="9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7.fntdata"/><Relationship Id="rId42" Type="http://customschemas.google.com/relationships/presentationmetadata" Target="metadata"/><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6.fntdata"/><Relationship Id="rId38" Type="http://schemas.openxmlformats.org/officeDocument/2006/relationships/font" Target="fonts/font11.fntdata"/><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5.fntdata"/><Relationship Id="rId37" Type="http://schemas.openxmlformats.org/officeDocument/2006/relationships/font" Target="fonts/font10.fntdata"/><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1.fntdata"/><Relationship Id="rId36"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4.fntdata"/><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3.fntdata"/><Relationship Id="rId35" Type="http://schemas.openxmlformats.org/officeDocument/2006/relationships/font" Target="fonts/font8.fntdata"/><Relationship Id="rId43"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8-01T18:22:24.615" idx="1">
    <p:pos x="5472" y="1219"/>
    <p:text>This theory means that a leader is born with the inbuilt quality of a leader.This helps the leader to lead their team to achieve the goal of the company.</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1F9460-C807-4D42-BBA9-C299E0B8CA4C}"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EAF853BE-5342-43CA-A740-D518782B7682}">
      <dgm:prSet/>
      <dgm:spPr/>
      <dgm:t>
        <a:bodyPr/>
        <a:lstStyle/>
        <a:p>
          <a:pPr>
            <a:lnSpc>
              <a:spcPct val="100000"/>
            </a:lnSpc>
          </a:pPr>
          <a:r>
            <a:rPr lang="en-GB" dirty="0">
              <a:latin typeface="Times New Roman" panose="02020603050405020304" pitchFamily="18" charset="0"/>
              <a:cs typeface="Times New Roman" panose="02020603050405020304" pitchFamily="18" charset="0"/>
            </a:rPr>
            <a:t>A strong relationship with the employee - a method for dealing with different market conditions</a:t>
          </a:r>
          <a:endParaRPr lang="en-US" dirty="0">
            <a:latin typeface="Times New Roman" panose="02020603050405020304" pitchFamily="18" charset="0"/>
            <a:cs typeface="Times New Roman" panose="02020603050405020304" pitchFamily="18" charset="0"/>
          </a:endParaRPr>
        </a:p>
      </dgm:t>
    </dgm:pt>
    <dgm:pt modelId="{AD715E15-DEB0-4419-9ECB-45C2DDFA4C45}" type="parTrans" cxnId="{0369AEF9-F826-4CCD-B5E4-8E022AF0B1CB}">
      <dgm:prSet/>
      <dgm:spPr/>
      <dgm:t>
        <a:bodyPr/>
        <a:lstStyle/>
        <a:p>
          <a:endParaRPr lang="en-US"/>
        </a:p>
      </dgm:t>
    </dgm:pt>
    <dgm:pt modelId="{FE82BC6A-1A07-4E9B-94ED-458EC1FDE887}" type="sibTrans" cxnId="{0369AEF9-F826-4CCD-B5E4-8E022AF0B1CB}">
      <dgm:prSet/>
      <dgm:spPr/>
      <dgm:t>
        <a:bodyPr/>
        <a:lstStyle/>
        <a:p>
          <a:pPr>
            <a:lnSpc>
              <a:spcPct val="100000"/>
            </a:lnSpc>
          </a:pPr>
          <a:endParaRPr lang="en-US"/>
        </a:p>
      </dgm:t>
    </dgm:pt>
    <dgm:pt modelId="{B5D48A78-77CD-4AF7-957F-1E790481F6F0}">
      <dgm:prSet custT="1"/>
      <dgm:spPr/>
      <dgm:t>
        <a:bodyPr/>
        <a:lstStyle/>
        <a:p>
          <a:pPr>
            <a:lnSpc>
              <a:spcPct val="100000"/>
            </a:lnSpc>
          </a:pPr>
          <a:r>
            <a:rPr lang="en-GB" sz="1800" dirty="0">
              <a:latin typeface="Times New Roman" panose="02020603050405020304" pitchFamily="18" charset="0"/>
              <a:cs typeface="Times New Roman" panose="02020603050405020304" pitchFamily="18" charset="0"/>
            </a:rPr>
            <a:t>Jeff Bezos encourages his employees, particularly the team leader, to assist their teammates in working more effectively</a:t>
          </a:r>
          <a:endParaRPr lang="en-US" sz="1800" dirty="0">
            <a:latin typeface="Times New Roman" panose="02020603050405020304" pitchFamily="18" charset="0"/>
            <a:cs typeface="Times New Roman" panose="02020603050405020304" pitchFamily="18" charset="0"/>
          </a:endParaRPr>
        </a:p>
      </dgm:t>
    </dgm:pt>
    <dgm:pt modelId="{6596673D-82E9-4BB5-91FF-E4E15C05241B}" type="parTrans" cxnId="{7253528C-0AD5-4E86-B40F-AD66BC417170}">
      <dgm:prSet/>
      <dgm:spPr/>
      <dgm:t>
        <a:bodyPr/>
        <a:lstStyle/>
        <a:p>
          <a:endParaRPr lang="en-US"/>
        </a:p>
      </dgm:t>
    </dgm:pt>
    <dgm:pt modelId="{2EF7704E-A03C-40F6-92C9-A6C07BFF615E}" type="sibTrans" cxnId="{7253528C-0AD5-4E86-B40F-AD66BC417170}">
      <dgm:prSet/>
      <dgm:spPr/>
      <dgm:t>
        <a:bodyPr/>
        <a:lstStyle/>
        <a:p>
          <a:endParaRPr lang="en-US"/>
        </a:p>
      </dgm:t>
    </dgm:pt>
    <dgm:pt modelId="{29192A4C-8BD9-44C8-898E-F41FFBCD1AA8}" type="pres">
      <dgm:prSet presAssocID="{6B1F9460-C807-4D42-BBA9-C299E0B8CA4C}" presName="root" presStyleCnt="0">
        <dgm:presLayoutVars>
          <dgm:dir/>
          <dgm:resizeHandles val="exact"/>
        </dgm:presLayoutVars>
      </dgm:prSet>
      <dgm:spPr/>
    </dgm:pt>
    <dgm:pt modelId="{682DDDA9-3932-4DA0-A51D-A87886899170}" type="pres">
      <dgm:prSet presAssocID="{6B1F9460-C807-4D42-BBA9-C299E0B8CA4C}" presName="container" presStyleCnt="0">
        <dgm:presLayoutVars>
          <dgm:dir/>
          <dgm:resizeHandles val="exact"/>
        </dgm:presLayoutVars>
      </dgm:prSet>
      <dgm:spPr/>
    </dgm:pt>
    <dgm:pt modelId="{283B9562-F714-4625-A419-F158FC4045D7}" type="pres">
      <dgm:prSet presAssocID="{EAF853BE-5342-43CA-A740-D518782B7682}" presName="compNode" presStyleCnt="0"/>
      <dgm:spPr/>
    </dgm:pt>
    <dgm:pt modelId="{29DF9BF1-113E-4D80-95C4-27D756B217B8}" type="pres">
      <dgm:prSet presAssocID="{EAF853BE-5342-43CA-A740-D518782B7682}" presName="iconBgRect" presStyleLbl="bgShp" presStyleIdx="0" presStyleCnt="2"/>
      <dgm:spPr/>
    </dgm:pt>
    <dgm:pt modelId="{3791A9A6-350A-4AA4-AEF8-2C2FB04FC2CF}" type="pres">
      <dgm:prSet presAssocID="{EAF853BE-5342-43CA-A740-D518782B768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hare With Person"/>
        </a:ext>
      </dgm:extLst>
    </dgm:pt>
    <dgm:pt modelId="{ABD48A4A-94BE-491E-8C54-A61862431B0A}" type="pres">
      <dgm:prSet presAssocID="{EAF853BE-5342-43CA-A740-D518782B7682}" presName="spaceRect" presStyleCnt="0"/>
      <dgm:spPr/>
    </dgm:pt>
    <dgm:pt modelId="{215B9EA3-F67D-4337-9DF8-67DB8ECD079A}" type="pres">
      <dgm:prSet presAssocID="{EAF853BE-5342-43CA-A740-D518782B7682}" presName="textRect" presStyleLbl="revTx" presStyleIdx="0" presStyleCnt="2" custLinFactNeighborX="-1641" custLinFactNeighborY="-11410">
        <dgm:presLayoutVars>
          <dgm:chMax val="1"/>
          <dgm:chPref val="1"/>
        </dgm:presLayoutVars>
      </dgm:prSet>
      <dgm:spPr/>
    </dgm:pt>
    <dgm:pt modelId="{57FF7B6E-17C5-4174-9F51-1A979F012C73}" type="pres">
      <dgm:prSet presAssocID="{FE82BC6A-1A07-4E9B-94ED-458EC1FDE887}" presName="sibTrans" presStyleLbl="sibTrans2D1" presStyleIdx="0" presStyleCnt="0"/>
      <dgm:spPr/>
    </dgm:pt>
    <dgm:pt modelId="{742D6D7A-3561-41BB-BE81-577408AC344A}" type="pres">
      <dgm:prSet presAssocID="{B5D48A78-77CD-4AF7-957F-1E790481F6F0}" presName="compNode" presStyleCnt="0"/>
      <dgm:spPr/>
    </dgm:pt>
    <dgm:pt modelId="{F4D10357-883D-4412-89F0-01CFB551E415}" type="pres">
      <dgm:prSet presAssocID="{B5D48A78-77CD-4AF7-957F-1E790481F6F0}" presName="iconBgRect" presStyleLbl="bgShp" presStyleIdx="1" presStyleCnt="2"/>
      <dgm:spPr/>
    </dgm:pt>
    <dgm:pt modelId="{ED86AFCF-C1A8-4AE9-9141-324BCFC422CC}" type="pres">
      <dgm:prSet presAssocID="{B5D48A78-77CD-4AF7-957F-1E790481F6F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of People"/>
        </a:ext>
      </dgm:extLst>
    </dgm:pt>
    <dgm:pt modelId="{AC510FE0-B0B9-4252-AB60-F3CCC8B86FDA}" type="pres">
      <dgm:prSet presAssocID="{B5D48A78-77CD-4AF7-957F-1E790481F6F0}" presName="spaceRect" presStyleCnt="0"/>
      <dgm:spPr/>
    </dgm:pt>
    <dgm:pt modelId="{0625FFDE-2B6C-4B04-90E7-4D48EB0255FB}" type="pres">
      <dgm:prSet presAssocID="{B5D48A78-77CD-4AF7-957F-1E790481F6F0}" presName="textRect" presStyleLbl="revTx" presStyleIdx="1" presStyleCnt="2">
        <dgm:presLayoutVars>
          <dgm:chMax val="1"/>
          <dgm:chPref val="1"/>
        </dgm:presLayoutVars>
      </dgm:prSet>
      <dgm:spPr/>
    </dgm:pt>
  </dgm:ptLst>
  <dgm:cxnLst>
    <dgm:cxn modelId="{82A7FC20-D94D-473B-BA89-5CF6EBA42417}" type="presOf" srcId="{6B1F9460-C807-4D42-BBA9-C299E0B8CA4C}" destId="{29192A4C-8BD9-44C8-898E-F41FFBCD1AA8}" srcOrd="0" destOrd="0" presId="urn:microsoft.com/office/officeart/2018/2/layout/IconCircleList"/>
    <dgm:cxn modelId="{B3013A68-A1DE-4EBA-A7E9-813330FE543B}" type="presOf" srcId="{FE82BC6A-1A07-4E9B-94ED-458EC1FDE887}" destId="{57FF7B6E-17C5-4174-9F51-1A979F012C73}" srcOrd="0" destOrd="0" presId="urn:microsoft.com/office/officeart/2018/2/layout/IconCircleList"/>
    <dgm:cxn modelId="{B3FBD28B-8E56-4711-99BA-B03BE1445D86}" type="presOf" srcId="{EAF853BE-5342-43CA-A740-D518782B7682}" destId="{215B9EA3-F67D-4337-9DF8-67DB8ECD079A}" srcOrd="0" destOrd="0" presId="urn:microsoft.com/office/officeart/2018/2/layout/IconCircleList"/>
    <dgm:cxn modelId="{7253528C-0AD5-4E86-B40F-AD66BC417170}" srcId="{6B1F9460-C807-4D42-BBA9-C299E0B8CA4C}" destId="{B5D48A78-77CD-4AF7-957F-1E790481F6F0}" srcOrd="1" destOrd="0" parTransId="{6596673D-82E9-4BB5-91FF-E4E15C05241B}" sibTransId="{2EF7704E-A03C-40F6-92C9-A6C07BFF615E}"/>
    <dgm:cxn modelId="{020248F3-BCF0-47FD-A1E9-73EB7180ACC0}" type="presOf" srcId="{B5D48A78-77CD-4AF7-957F-1E790481F6F0}" destId="{0625FFDE-2B6C-4B04-90E7-4D48EB0255FB}" srcOrd="0" destOrd="0" presId="urn:microsoft.com/office/officeart/2018/2/layout/IconCircleList"/>
    <dgm:cxn modelId="{0369AEF9-F826-4CCD-B5E4-8E022AF0B1CB}" srcId="{6B1F9460-C807-4D42-BBA9-C299E0B8CA4C}" destId="{EAF853BE-5342-43CA-A740-D518782B7682}" srcOrd="0" destOrd="0" parTransId="{AD715E15-DEB0-4419-9ECB-45C2DDFA4C45}" sibTransId="{FE82BC6A-1A07-4E9B-94ED-458EC1FDE887}"/>
    <dgm:cxn modelId="{EC0DC729-1BB2-4D4F-8796-9DD8D7556831}" type="presParOf" srcId="{29192A4C-8BD9-44C8-898E-F41FFBCD1AA8}" destId="{682DDDA9-3932-4DA0-A51D-A87886899170}" srcOrd="0" destOrd="0" presId="urn:microsoft.com/office/officeart/2018/2/layout/IconCircleList"/>
    <dgm:cxn modelId="{600EACED-E09E-4111-8B45-D89B92A32064}" type="presParOf" srcId="{682DDDA9-3932-4DA0-A51D-A87886899170}" destId="{283B9562-F714-4625-A419-F158FC4045D7}" srcOrd="0" destOrd="0" presId="urn:microsoft.com/office/officeart/2018/2/layout/IconCircleList"/>
    <dgm:cxn modelId="{E5BEF4EB-F391-4F56-A382-20781AAA69F0}" type="presParOf" srcId="{283B9562-F714-4625-A419-F158FC4045D7}" destId="{29DF9BF1-113E-4D80-95C4-27D756B217B8}" srcOrd="0" destOrd="0" presId="urn:microsoft.com/office/officeart/2018/2/layout/IconCircleList"/>
    <dgm:cxn modelId="{14AEBB5A-EEFF-4FAB-9144-6BF58D352C49}" type="presParOf" srcId="{283B9562-F714-4625-A419-F158FC4045D7}" destId="{3791A9A6-350A-4AA4-AEF8-2C2FB04FC2CF}" srcOrd="1" destOrd="0" presId="urn:microsoft.com/office/officeart/2018/2/layout/IconCircleList"/>
    <dgm:cxn modelId="{043E7EA7-01C9-4C36-A814-2DEC9ABE1B4D}" type="presParOf" srcId="{283B9562-F714-4625-A419-F158FC4045D7}" destId="{ABD48A4A-94BE-491E-8C54-A61862431B0A}" srcOrd="2" destOrd="0" presId="urn:microsoft.com/office/officeart/2018/2/layout/IconCircleList"/>
    <dgm:cxn modelId="{E0A80A33-46C6-487B-8FA9-6811733FA8B1}" type="presParOf" srcId="{283B9562-F714-4625-A419-F158FC4045D7}" destId="{215B9EA3-F67D-4337-9DF8-67DB8ECD079A}" srcOrd="3" destOrd="0" presId="urn:microsoft.com/office/officeart/2018/2/layout/IconCircleList"/>
    <dgm:cxn modelId="{B00BD5E8-7D75-431A-8FDC-EAB901D0A679}" type="presParOf" srcId="{682DDDA9-3932-4DA0-A51D-A87886899170}" destId="{57FF7B6E-17C5-4174-9F51-1A979F012C73}" srcOrd="1" destOrd="0" presId="urn:microsoft.com/office/officeart/2018/2/layout/IconCircleList"/>
    <dgm:cxn modelId="{A1D2E95D-BF87-4EB1-A561-5C920C935C73}" type="presParOf" srcId="{682DDDA9-3932-4DA0-A51D-A87886899170}" destId="{742D6D7A-3561-41BB-BE81-577408AC344A}" srcOrd="2" destOrd="0" presId="urn:microsoft.com/office/officeart/2018/2/layout/IconCircleList"/>
    <dgm:cxn modelId="{48ED1C88-6ECC-42D9-B2AC-F06322700675}" type="presParOf" srcId="{742D6D7A-3561-41BB-BE81-577408AC344A}" destId="{F4D10357-883D-4412-89F0-01CFB551E415}" srcOrd="0" destOrd="0" presId="urn:microsoft.com/office/officeart/2018/2/layout/IconCircleList"/>
    <dgm:cxn modelId="{C7248AE5-E454-4A61-BD4A-E72BCBAE5768}" type="presParOf" srcId="{742D6D7A-3561-41BB-BE81-577408AC344A}" destId="{ED86AFCF-C1A8-4AE9-9141-324BCFC422CC}" srcOrd="1" destOrd="0" presId="urn:microsoft.com/office/officeart/2018/2/layout/IconCircleList"/>
    <dgm:cxn modelId="{DE2E5221-CEC2-40A5-A9C5-A317DA1AD06A}" type="presParOf" srcId="{742D6D7A-3561-41BB-BE81-577408AC344A}" destId="{AC510FE0-B0B9-4252-AB60-F3CCC8B86FDA}" srcOrd="2" destOrd="0" presId="urn:microsoft.com/office/officeart/2018/2/layout/IconCircleList"/>
    <dgm:cxn modelId="{7156A499-2B99-46CA-A652-ABD17B1E6B6C}" type="presParOf" srcId="{742D6D7A-3561-41BB-BE81-577408AC344A}" destId="{0625FFDE-2B6C-4B04-90E7-4D48EB0255F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D4B55C-25F0-4D78-88F8-EE1A88D4A76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7AE7B6A-41B7-458E-8EB9-86C7C2FC182E}">
      <dgm:prSet custT="1"/>
      <dgm:spPr/>
      <dgm:t>
        <a:bodyPr/>
        <a:lstStyle/>
        <a:p>
          <a:pPr>
            <a:lnSpc>
              <a:spcPct val="100000"/>
            </a:lnSpc>
          </a:pPr>
          <a:r>
            <a:rPr lang="en-GB" sz="2000" dirty="0"/>
            <a:t>Motivation and success through the reward-punishment method</a:t>
          </a:r>
          <a:endParaRPr lang="en-US" sz="2000" dirty="0"/>
        </a:p>
      </dgm:t>
    </dgm:pt>
    <dgm:pt modelId="{D5C5EDD4-5B1B-4A19-B3A3-85AAACD3F8C1}" type="parTrans" cxnId="{71A34E70-95A4-444D-A5C2-93E014BEC844}">
      <dgm:prSet/>
      <dgm:spPr/>
      <dgm:t>
        <a:bodyPr/>
        <a:lstStyle/>
        <a:p>
          <a:endParaRPr lang="en-US"/>
        </a:p>
      </dgm:t>
    </dgm:pt>
    <dgm:pt modelId="{7A923F63-AA69-4F54-A610-ED6379CEDE36}" type="sibTrans" cxnId="{71A34E70-95A4-444D-A5C2-93E014BEC844}">
      <dgm:prSet/>
      <dgm:spPr/>
      <dgm:t>
        <a:bodyPr/>
        <a:lstStyle/>
        <a:p>
          <a:pPr>
            <a:lnSpc>
              <a:spcPct val="100000"/>
            </a:lnSpc>
          </a:pPr>
          <a:endParaRPr lang="en-US"/>
        </a:p>
      </dgm:t>
    </dgm:pt>
    <dgm:pt modelId="{D5147FCA-7513-41D3-A32E-9B03AC02DD2E}">
      <dgm:prSet custT="1"/>
      <dgm:spPr/>
      <dgm:t>
        <a:bodyPr/>
        <a:lstStyle/>
        <a:p>
          <a:pPr>
            <a:lnSpc>
              <a:spcPct val="100000"/>
            </a:lnSpc>
          </a:pPr>
          <a:r>
            <a:rPr lang="en-GB" sz="2000" b="0" dirty="0"/>
            <a:t>Identifying a leader's weaknesses and strengths</a:t>
          </a:r>
          <a:endParaRPr lang="en-US" sz="2000" b="0" dirty="0"/>
        </a:p>
      </dgm:t>
    </dgm:pt>
    <dgm:pt modelId="{0B19657F-307B-4742-9E9B-C3B9AE42AF4A}" type="parTrans" cxnId="{F1F8AAFE-118B-4297-A6A6-789B3181009C}">
      <dgm:prSet/>
      <dgm:spPr/>
      <dgm:t>
        <a:bodyPr/>
        <a:lstStyle/>
        <a:p>
          <a:endParaRPr lang="en-US"/>
        </a:p>
      </dgm:t>
    </dgm:pt>
    <dgm:pt modelId="{60AB5022-3869-47CA-A902-2443CBD64757}" type="sibTrans" cxnId="{F1F8AAFE-118B-4297-A6A6-789B3181009C}">
      <dgm:prSet/>
      <dgm:spPr/>
      <dgm:t>
        <a:bodyPr/>
        <a:lstStyle/>
        <a:p>
          <a:pPr>
            <a:lnSpc>
              <a:spcPct val="100000"/>
            </a:lnSpc>
          </a:pPr>
          <a:endParaRPr lang="en-US"/>
        </a:p>
      </dgm:t>
    </dgm:pt>
    <dgm:pt modelId="{4159566C-3C40-4975-9217-D59A30AA32F7}">
      <dgm:prSet custT="1"/>
      <dgm:spPr/>
      <dgm:t>
        <a:bodyPr/>
        <a:lstStyle/>
        <a:p>
          <a:pPr>
            <a:lnSpc>
              <a:spcPct val="100000"/>
            </a:lnSpc>
          </a:pPr>
          <a:r>
            <a:rPr lang="en-US" sz="1200" dirty="0"/>
            <a:t>   </a:t>
          </a:r>
          <a:r>
            <a:rPr lang="en-US" sz="2000" dirty="0">
              <a:latin typeface="Times New Roman" panose="02020603050405020304" pitchFamily="18" charset="0"/>
              <a:cs typeface="Times New Roman" panose="02020603050405020304" pitchFamily="18" charset="0"/>
            </a:rPr>
            <a:t>Self awareness</a:t>
          </a:r>
        </a:p>
      </dgm:t>
    </dgm:pt>
    <dgm:pt modelId="{14FD2B3D-B168-4239-A015-B12FCDF462EA}" type="parTrans" cxnId="{1AD3D2B4-591B-4D73-8AB4-351432154238}">
      <dgm:prSet/>
      <dgm:spPr/>
      <dgm:t>
        <a:bodyPr/>
        <a:lstStyle/>
        <a:p>
          <a:endParaRPr lang="en-US"/>
        </a:p>
      </dgm:t>
    </dgm:pt>
    <dgm:pt modelId="{1C97D7A5-3A27-46DF-9115-9D92DC7757D4}" type="sibTrans" cxnId="{1AD3D2B4-591B-4D73-8AB4-351432154238}">
      <dgm:prSet/>
      <dgm:spPr/>
      <dgm:t>
        <a:bodyPr/>
        <a:lstStyle/>
        <a:p>
          <a:pPr>
            <a:lnSpc>
              <a:spcPct val="100000"/>
            </a:lnSpc>
          </a:pPr>
          <a:endParaRPr lang="en-US"/>
        </a:p>
      </dgm:t>
    </dgm:pt>
    <dgm:pt modelId="{821EB687-AE9D-4035-B365-D2460DF47E73}">
      <dgm:prSet custT="1"/>
      <dgm:spPr/>
      <dgm:t>
        <a:bodyPr/>
        <a:lstStyle/>
        <a:p>
          <a:pPr>
            <a:lnSpc>
              <a:spcPct val="100000"/>
            </a:lnSpc>
          </a:pPr>
          <a:r>
            <a:rPr lang="en-GB" sz="2000" b="0" dirty="0">
              <a:latin typeface="Times New Roman" panose="02020603050405020304" pitchFamily="18" charset="0"/>
              <a:cs typeface="Times New Roman" panose="02020603050405020304" pitchFamily="18" charset="0"/>
            </a:rPr>
            <a:t>Motivation through reward </a:t>
          </a:r>
        </a:p>
      </dgm:t>
    </dgm:pt>
    <dgm:pt modelId="{93930909-6903-4C11-8932-71DBE8209FCC}" type="parTrans" cxnId="{DE9D830B-9631-4D8B-A9DB-6FB5242496A4}">
      <dgm:prSet/>
      <dgm:spPr/>
      <dgm:t>
        <a:bodyPr/>
        <a:lstStyle/>
        <a:p>
          <a:endParaRPr lang="en-GB"/>
        </a:p>
      </dgm:t>
    </dgm:pt>
    <dgm:pt modelId="{1E237460-A884-4974-BB7B-7181CE901026}" type="sibTrans" cxnId="{DE9D830B-9631-4D8B-A9DB-6FB5242496A4}">
      <dgm:prSet/>
      <dgm:spPr/>
      <dgm:t>
        <a:bodyPr/>
        <a:lstStyle/>
        <a:p>
          <a:endParaRPr lang="en-GB"/>
        </a:p>
      </dgm:t>
    </dgm:pt>
    <dgm:pt modelId="{44475D34-E25D-4B6F-873A-7BA9071B5537}" type="pres">
      <dgm:prSet presAssocID="{7CD4B55C-25F0-4D78-88F8-EE1A88D4A764}" presName="root" presStyleCnt="0">
        <dgm:presLayoutVars>
          <dgm:dir/>
          <dgm:resizeHandles val="exact"/>
        </dgm:presLayoutVars>
      </dgm:prSet>
      <dgm:spPr/>
    </dgm:pt>
    <dgm:pt modelId="{89E8421F-F512-4AFD-870F-3592019DB3F6}" type="pres">
      <dgm:prSet presAssocID="{7CD4B55C-25F0-4D78-88F8-EE1A88D4A764}" presName="container" presStyleCnt="0">
        <dgm:presLayoutVars>
          <dgm:dir/>
          <dgm:resizeHandles val="exact"/>
        </dgm:presLayoutVars>
      </dgm:prSet>
      <dgm:spPr/>
    </dgm:pt>
    <dgm:pt modelId="{9710488D-52E4-4761-B131-D6AF285228EC}" type="pres">
      <dgm:prSet presAssocID="{97AE7B6A-41B7-458E-8EB9-86C7C2FC182E}" presName="compNode" presStyleCnt="0"/>
      <dgm:spPr/>
    </dgm:pt>
    <dgm:pt modelId="{426E94F9-3042-4E0D-9AA5-A6294938A5D7}" type="pres">
      <dgm:prSet presAssocID="{97AE7B6A-41B7-458E-8EB9-86C7C2FC182E}" presName="iconBgRect" presStyleLbl="bgShp" presStyleIdx="0" presStyleCnt="4"/>
      <dgm:spPr/>
    </dgm:pt>
    <dgm:pt modelId="{4EFC0AA3-4AA7-4DDF-963A-FA00693236FC}" type="pres">
      <dgm:prSet presAssocID="{97AE7B6A-41B7-458E-8EB9-86C7C2FC182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ium"/>
        </a:ext>
      </dgm:extLst>
    </dgm:pt>
    <dgm:pt modelId="{48666F8B-293F-45F9-8007-772C83FB4CD3}" type="pres">
      <dgm:prSet presAssocID="{97AE7B6A-41B7-458E-8EB9-86C7C2FC182E}" presName="spaceRect" presStyleCnt="0"/>
      <dgm:spPr/>
    </dgm:pt>
    <dgm:pt modelId="{DB7F81B9-45D8-4258-890A-ADC4FE828806}" type="pres">
      <dgm:prSet presAssocID="{97AE7B6A-41B7-458E-8EB9-86C7C2FC182E}" presName="textRect" presStyleLbl="revTx" presStyleIdx="0" presStyleCnt="4" custScaleX="109136" custScaleY="311261">
        <dgm:presLayoutVars>
          <dgm:chMax val="1"/>
          <dgm:chPref val="1"/>
        </dgm:presLayoutVars>
      </dgm:prSet>
      <dgm:spPr/>
    </dgm:pt>
    <dgm:pt modelId="{534D8D5B-1F3B-4339-8910-DD534D7B5999}" type="pres">
      <dgm:prSet presAssocID="{7A923F63-AA69-4F54-A610-ED6379CEDE36}" presName="sibTrans" presStyleLbl="sibTrans2D1" presStyleIdx="0" presStyleCnt="0"/>
      <dgm:spPr/>
    </dgm:pt>
    <dgm:pt modelId="{D21BD4B3-5868-415F-B649-88884A1C2F9D}" type="pres">
      <dgm:prSet presAssocID="{D5147FCA-7513-41D3-A32E-9B03AC02DD2E}" presName="compNode" presStyleCnt="0"/>
      <dgm:spPr/>
    </dgm:pt>
    <dgm:pt modelId="{4F0BB328-9F21-434A-930F-93F18CBAC8E8}" type="pres">
      <dgm:prSet presAssocID="{D5147FCA-7513-41D3-A32E-9B03AC02DD2E}" presName="iconBgRect" presStyleLbl="bgShp" presStyleIdx="1" presStyleCnt="4"/>
      <dgm:spPr/>
    </dgm:pt>
    <dgm:pt modelId="{8D3278B4-164C-45EE-8D19-4CFDDFDDE744}" type="pres">
      <dgm:prSet presAssocID="{D5147FCA-7513-41D3-A32E-9B03AC02DD2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E3AD56F3-E4CD-4CC2-A2A3-2E0B0BA7A013}" type="pres">
      <dgm:prSet presAssocID="{D5147FCA-7513-41D3-A32E-9B03AC02DD2E}" presName="spaceRect" presStyleCnt="0"/>
      <dgm:spPr/>
    </dgm:pt>
    <dgm:pt modelId="{32CAED6E-7A5B-4477-923D-FD5D99359BBB}" type="pres">
      <dgm:prSet presAssocID="{D5147FCA-7513-41D3-A32E-9B03AC02DD2E}" presName="textRect" presStyleLbl="revTx" presStyleIdx="1" presStyleCnt="4" custScaleY="302468">
        <dgm:presLayoutVars>
          <dgm:chMax val="1"/>
          <dgm:chPref val="1"/>
        </dgm:presLayoutVars>
      </dgm:prSet>
      <dgm:spPr/>
    </dgm:pt>
    <dgm:pt modelId="{D34D5086-888A-45FB-8410-B6845624DD19}" type="pres">
      <dgm:prSet presAssocID="{60AB5022-3869-47CA-A902-2443CBD64757}" presName="sibTrans" presStyleLbl="sibTrans2D1" presStyleIdx="0" presStyleCnt="0"/>
      <dgm:spPr/>
    </dgm:pt>
    <dgm:pt modelId="{2CD94E13-D911-4026-841B-AD94EC20E611}" type="pres">
      <dgm:prSet presAssocID="{4159566C-3C40-4975-9217-D59A30AA32F7}" presName="compNode" presStyleCnt="0"/>
      <dgm:spPr/>
    </dgm:pt>
    <dgm:pt modelId="{9DEAC1D7-1153-4E34-AB28-652BD14B10BB}" type="pres">
      <dgm:prSet presAssocID="{4159566C-3C40-4975-9217-D59A30AA32F7}" presName="iconBgRect" presStyleLbl="bgShp" presStyleIdx="2" presStyleCnt="4"/>
      <dgm:spPr/>
    </dgm:pt>
    <dgm:pt modelId="{99D1B534-CBAD-46AF-A571-B3873365DBCE}" type="pres">
      <dgm:prSet presAssocID="{4159566C-3C40-4975-9217-D59A30AA32F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461C6944-816E-448A-B520-52FDDABD6ED4}" type="pres">
      <dgm:prSet presAssocID="{4159566C-3C40-4975-9217-D59A30AA32F7}" presName="spaceRect" presStyleCnt="0"/>
      <dgm:spPr/>
    </dgm:pt>
    <dgm:pt modelId="{DF989248-7E36-4AA0-8575-16CA864FF034}" type="pres">
      <dgm:prSet presAssocID="{4159566C-3C40-4975-9217-D59A30AA32F7}" presName="textRect" presStyleLbl="revTx" presStyleIdx="2" presStyleCnt="4" custScaleX="115563" custScaleY="158923" custLinFactNeighborX="-1425" custLinFactNeighborY="1485">
        <dgm:presLayoutVars>
          <dgm:chMax val="1"/>
          <dgm:chPref val="1"/>
        </dgm:presLayoutVars>
      </dgm:prSet>
      <dgm:spPr/>
    </dgm:pt>
    <dgm:pt modelId="{1B7A7F68-9815-44E4-BD6C-BF127F714DCD}" type="pres">
      <dgm:prSet presAssocID="{1C97D7A5-3A27-46DF-9115-9D92DC7757D4}" presName="sibTrans" presStyleLbl="sibTrans2D1" presStyleIdx="0" presStyleCnt="0"/>
      <dgm:spPr/>
    </dgm:pt>
    <dgm:pt modelId="{F200E625-C2EE-4FE7-A803-FF95BAC34655}" type="pres">
      <dgm:prSet presAssocID="{821EB687-AE9D-4035-B365-D2460DF47E73}" presName="compNode" presStyleCnt="0"/>
      <dgm:spPr/>
    </dgm:pt>
    <dgm:pt modelId="{311096DC-B3FE-4F4E-848E-DA30707721A1}" type="pres">
      <dgm:prSet presAssocID="{821EB687-AE9D-4035-B365-D2460DF47E73}" presName="iconBgRect" presStyleLbl="bgShp" presStyleIdx="3" presStyleCnt="4"/>
      <dgm:spPr/>
    </dgm:pt>
    <dgm:pt modelId="{32A3FBDE-3CC3-41C1-A7C8-A7CCE08A08D4}" type="pres">
      <dgm:prSet presAssocID="{821EB687-AE9D-4035-B365-D2460DF47E73}" presName="iconRect" presStyleLbl="node1" presStyleIdx="3" presStyleCnt="4"/>
      <dgm:spPr/>
    </dgm:pt>
    <dgm:pt modelId="{3CF6BBA3-7BC4-4849-B1BA-9DCCD93D1608}" type="pres">
      <dgm:prSet presAssocID="{821EB687-AE9D-4035-B365-D2460DF47E73}" presName="spaceRect" presStyleCnt="0"/>
      <dgm:spPr/>
    </dgm:pt>
    <dgm:pt modelId="{9154B945-D15C-45D1-AA45-C438826C4661}" type="pres">
      <dgm:prSet presAssocID="{821EB687-AE9D-4035-B365-D2460DF47E73}" presName="textRect" presStyleLbl="revTx" presStyleIdx="3" presStyleCnt="4" custScaleX="122798" custScaleY="229335">
        <dgm:presLayoutVars>
          <dgm:chMax val="1"/>
          <dgm:chPref val="1"/>
        </dgm:presLayoutVars>
      </dgm:prSet>
      <dgm:spPr/>
    </dgm:pt>
  </dgm:ptLst>
  <dgm:cxnLst>
    <dgm:cxn modelId="{DE9D830B-9631-4D8B-A9DB-6FB5242496A4}" srcId="{7CD4B55C-25F0-4D78-88F8-EE1A88D4A764}" destId="{821EB687-AE9D-4035-B365-D2460DF47E73}" srcOrd="3" destOrd="0" parTransId="{93930909-6903-4C11-8932-71DBE8209FCC}" sibTransId="{1E237460-A884-4974-BB7B-7181CE901026}"/>
    <dgm:cxn modelId="{F71FCF1B-366C-4697-9F90-7394D3EA67A3}" type="presOf" srcId="{4159566C-3C40-4975-9217-D59A30AA32F7}" destId="{DF989248-7E36-4AA0-8575-16CA864FF034}" srcOrd="0" destOrd="0" presId="urn:microsoft.com/office/officeart/2018/2/layout/IconCircleList"/>
    <dgm:cxn modelId="{71A34E70-95A4-444D-A5C2-93E014BEC844}" srcId="{7CD4B55C-25F0-4D78-88F8-EE1A88D4A764}" destId="{97AE7B6A-41B7-458E-8EB9-86C7C2FC182E}" srcOrd="0" destOrd="0" parTransId="{D5C5EDD4-5B1B-4A19-B3A3-85AAACD3F8C1}" sibTransId="{7A923F63-AA69-4F54-A610-ED6379CEDE36}"/>
    <dgm:cxn modelId="{EEE46EA7-06FD-4474-882D-6B577479F204}" type="presOf" srcId="{7A923F63-AA69-4F54-A610-ED6379CEDE36}" destId="{534D8D5B-1F3B-4339-8910-DD534D7B5999}" srcOrd="0" destOrd="0" presId="urn:microsoft.com/office/officeart/2018/2/layout/IconCircleList"/>
    <dgm:cxn modelId="{1AD3D2B4-591B-4D73-8AB4-351432154238}" srcId="{7CD4B55C-25F0-4D78-88F8-EE1A88D4A764}" destId="{4159566C-3C40-4975-9217-D59A30AA32F7}" srcOrd="2" destOrd="0" parTransId="{14FD2B3D-B168-4239-A015-B12FCDF462EA}" sibTransId="{1C97D7A5-3A27-46DF-9115-9D92DC7757D4}"/>
    <dgm:cxn modelId="{BA8AF2B8-014C-4F77-9167-CB570679CFAB}" type="presOf" srcId="{821EB687-AE9D-4035-B365-D2460DF47E73}" destId="{9154B945-D15C-45D1-AA45-C438826C4661}" srcOrd="0" destOrd="0" presId="urn:microsoft.com/office/officeart/2018/2/layout/IconCircleList"/>
    <dgm:cxn modelId="{565A9EF1-9DCF-4251-8182-67520622CD70}" type="presOf" srcId="{97AE7B6A-41B7-458E-8EB9-86C7C2FC182E}" destId="{DB7F81B9-45D8-4258-890A-ADC4FE828806}" srcOrd="0" destOrd="0" presId="urn:microsoft.com/office/officeart/2018/2/layout/IconCircleList"/>
    <dgm:cxn modelId="{D911D4F3-01AA-4795-9990-D2F7E4C8A16B}" type="presOf" srcId="{1C97D7A5-3A27-46DF-9115-9D92DC7757D4}" destId="{1B7A7F68-9815-44E4-BD6C-BF127F714DCD}" srcOrd="0" destOrd="0" presId="urn:microsoft.com/office/officeart/2018/2/layout/IconCircleList"/>
    <dgm:cxn modelId="{1A8DF7F4-2F55-4B6D-AE7D-775429FDDB65}" type="presOf" srcId="{7CD4B55C-25F0-4D78-88F8-EE1A88D4A764}" destId="{44475D34-E25D-4B6F-873A-7BA9071B5537}" srcOrd="0" destOrd="0" presId="urn:microsoft.com/office/officeart/2018/2/layout/IconCircleList"/>
    <dgm:cxn modelId="{1482F8F4-44A8-472A-913E-D0003BD3F8A8}" type="presOf" srcId="{60AB5022-3869-47CA-A902-2443CBD64757}" destId="{D34D5086-888A-45FB-8410-B6845624DD19}" srcOrd="0" destOrd="0" presId="urn:microsoft.com/office/officeart/2018/2/layout/IconCircleList"/>
    <dgm:cxn modelId="{F1F8AAFE-118B-4297-A6A6-789B3181009C}" srcId="{7CD4B55C-25F0-4D78-88F8-EE1A88D4A764}" destId="{D5147FCA-7513-41D3-A32E-9B03AC02DD2E}" srcOrd="1" destOrd="0" parTransId="{0B19657F-307B-4742-9E9B-C3B9AE42AF4A}" sibTransId="{60AB5022-3869-47CA-A902-2443CBD64757}"/>
    <dgm:cxn modelId="{8D85D3FF-67AC-43B8-B6AD-CC2672FB9226}" type="presOf" srcId="{D5147FCA-7513-41D3-A32E-9B03AC02DD2E}" destId="{32CAED6E-7A5B-4477-923D-FD5D99359BBB}" srcOrd="0" destOrd="0" presId="urn:microsoft.com/office/officeart/2018/2/layout/IconCircleList"/>
    <dgm:cxn modelId="{8D8BD278-352F-49B4-B962-7590908F0D02}" type="presParOf" srcId="{44475D34-E25D-4B6F-873A-7BA9071B5537}" destId="{89E8421F-F512-4AFD-870F-3592019DB3F6}" srcOrd="0" destOrd="0" presId="urn:microsoft.com/office/officeart/2018/2/layout/IconCircleList"/>
    <dgm:cxn modelId="{6E03CA61-DD98-4772-B89C-D99C28642917}" type="presParOf" srcId="{89E8421F-F512-4AFD-870F-3592019DB3F6}" destId="{9710488D-52E4-4761-B131-D6AF285228EC}" srcOrd="0" destOrd="0" presId="urn:microsoft.com/office/officeart/2018/2/layout/IconCircleList"/>
    <dgm:cxn modelId="{EA60391E-CBB2-4D12-A676-1E516412AADF}" type="presParOf" srcId="{9710488D-52E4-4761-B131-D6AF285228EC}" destId="{426E94F9-3042-4E0D-9AA5-A6294938A5D7}" srcOrd="0" destOrd="0" presId="urn:microsoft.com/office/officeart/2018/2/layout/IconCircleList"/>
    <dgm:cxn modelId="{F5F2D694-FD67-4D4A-8C12-33CA5468B4B2}" type="presParOf" srcId="{9710488D-52E4-4761-B131-D6AF285228EC}" destId="{4EFC0AA3-4AA7-4DDF-963A-FA00693236FC}" srcOrd="1" destOrd="0" presId="urn:microsoft.com/office/officeart/2018/2/layout/IconCircleList"/>
    <dgm:cxn modelId="{FA2C5CD4-0161-421D-A7BB-6979D13C6694}" type="presParOf" srcId="{9710488D-52E4-4761-B131-D6AF285228EC}" destId="{48666F8B-293F-45F9-8007-772C83FB4CD3}" srcOrd="2" destOrd="0" presId="urn:microsoft.com/office/officeart/2018/2/layout/IconCircleList"/>
    <dgm:cxn modelId="{B5CF4F90-03AF-4D4C-992A-DC8C839C1188}" type="presParOf" srcId="{9710488D-52E4-4761-B131-D6AF285228EC}" destId="{DB7F81B9-45D8-4258-890A-ADC4FE828806}" srcOrd="3" destOrd="0" presId="urn:microsoft.com/office/officeart/2018/2/layout/IconCircleList"/>
    <dgm:cxn modelId="{05BB11E0-09B3-41D3-8868-A5B3386B359C}" type="presParOf" srcId="{89E8421F-F512-4AFD-870F-3592019DB3F6}" destId="{534D8D5B-1F3B-4339-8910-DD534D7B5999}" srcOrd="1" destOrd="0" presId="urn:microsoft.com/office/officeart/2018/2/layout/IconCircleList"/>
    <dgm:cxn modelId="{DB272ECE-02E3-48BA-A33A-9ED4A1FBABDA}" type="presParOf" srcId="{89E8421F-F512-4AFD-870F-3592019DB3F6}" destId="{D21BD4B3-5868-415F-B649-88884A1C2F9D}" srcOrd="2" destOrd="0" presId="urn:microsoft.com/office/officeart/2018/2/layout/IconCircleList"/>
    <dgm:cxn modelId="{4543EB98-D1A6-4E63-B165-D748CEE8BEA8}" type="presParOf" srcId="{D21BD4B3-5868-415F-B649-88884A1C2F9D}" destId="{4F0BB328-9F21-434A-930F-93F18CBAC8E8}" srcOrd="0" destOrd="0" presId="urn:microsoft.com/office/officeart/2018/2/layout/IconCircleList"/>
    <dgm:cxn modelId="{71F2E08D-2445-40A9-8C28-63919616FA2D}" type="presParOf" srcId="{D21BD4B3-5868-415F-B649-88884A1C2F9D}" destId="{8D3278B4-164C-45EE-8D19-4CFDDFDDE744}" srcOrd="1" destOrd="0" presId="urn:microsoft.com/office/officeart/2018/2/layout/IconCircleList"/>
    <dgm:cxn modelId="{611884AE-405C-4831-AE79-962CF41E78EE}" type="presParOf" srcId="{D21BD4B3-5868-415F-B649-88884A1C2F9D}" destId="{E3AD56F3-E4CD-4CC2-A2A3-2E0B0BA7A013}" srcOrd="2" destOrd="0" presId="urn:microsoft.com/office/officeart/2018/2/layout/IconCircleList"/>
    <dgm:cxn modelId="{43E1AF9E-083D-4088-8B99-4B89A6341ABB}" type="presParOf" srcId="{D21BD4B3-5868-415F-B649-88884A1C2F9D}" destId="{32CAED6E-7A5B-4477-923D-FD5D99359BBB}" srcOrd="3" destOrd="0" presId="urn:microsoft.com/office/officeart/2018/2/layout/IconCircleList"/>
    <dgm:cxn modelId="{4A885F8B-05B0-408E-B3A4-43C5B365792E}" type="presParOf" srcId="{89E8421F-F512-4AFD-870F-3592019DB3F6}" destId="{D34D5086-888A-45FB-8410-B6845624DD19}" srcOrd="3" destOrd="0" presId="urn:microsoft.com/office/officeart/2018/2/layout/IconCircleList"/>
    <dgm:cxn modelId="{530EC038-B075-439D-849B-E0C4D9EC9AD7}" type="presParOf" srcId="{89E8421F-F512-4AFD-870F-3592019DB3F6}" destId="{2CD94E13-D911-4026-841B-AD94EC20E611}" srcOrd="4" destOrd="0" presId="urn:microsoft.com/office/officeart/2018/2/layout/IconCircleList"/>
    <dgm:cxn modelId="{173779AE-D008-4ABA-BA85-5BD25F09740E}" type="presParOf" srcId="{2CD94E13-D911-4026-841B-AD94EC20E611}" destId="{9DEAC1D7-1153-4E34-AB28-652BD14B10BB}" srcOrd="0" destOrd="0" presId="urn:microsoft.com/office/officeart/2018/2/layout/IconCircleList"/>
    <dgm:cxn modelId="{387C4F9F-22FC-4343-9FDC-E7A44FE79F42}" type="presParOf" srcId="{2CD94E13-D911-4026-841B-AD94EC20E611}" destId="{99D1B534-CBAD-46AF-A571-B3873365DBCE}" srcOrd="1" destOrd="0" presId="urn:microsoft.com/office/officeart/2018/2/layout/IconCircleList"/>
    <dgm:cxn modelId="{B5E36175-B118-4518-A392-58FE7D697ECD}" type="presParOf" srcId="{2CD94E13-D911-4026-841B-AD94EC20E611}" destId="{461C6944-816E-448A-B520-52FDDABD6ED4}" srcOrd="2" destOrd="0" presId="urn:microsoft.com/office/officeart/2018/2/layout/IconCircleList"/>
    <dgm:cxn modelId="{729CB954-29DF-4C37-823C-245F480FF685}" type="presParOf" srcId="{2CD94E13-D911-4026-841B-AD94EC20E611}" destId="{DF989248-7E36-4AA0-8575-16CA864FF034}" srcOrd="3" destOrd="0" presId="urn:microsoft.com/office/officeart/2018/2/layout/IconCircleList"/>
    <dgm:cxn modelId="{556C7950-A123-47F6-AE38-82DA007D0C44}" type="presParOf" srcId="{89E8421F-F512-4AFD-870F-3592019DB3F6}" destId="{1B7A7F68-9815-44E4-BD6C-BF127F714DCD}" srcOrd="5" destOrd="0" presId="urn:microsoft.com/office/officeart/2018/2/layout/IconCircleList"/>
    <dgm:cxn modelId="{96BE52A8-8B00-4DD9-A08C-0A77E2419EED}" type="presParOf" srcId="{89E8421F-F512-4AFD-870F-3592019DB3F6}" destId="{F200E625-C2EE-4FE7-A803-FF95BAC34655}" srcOrd="6" destOrd="0" presId="urn:microsoft.com/office/officeart/2018/2/layout/IconCircleList"/>
    <dgm:cxn modelId="{931C26EB-04F1-496B-A9AC-4F8FE9D00500}" type="presParOf" srcId="{F200E625-C2EE-4FE7-A803-FF95BAC34655}" destId="{311096DC-B3FE-4F4E-848E-DA30707721A1}" srcOrd="0" destOrd="0" presId="urn:microsoft.com/office/officeart/2018/2/layout/IconCircleList"/>
    <dgm:cxn modelId="{EEA9C71A-239C-41C5-830D-E565CB4637FB}" type="presParOf" srcId="{F200E625-C2EE-4FE7-A803-FF95BAC34655}" destId="{32A3FBDE-3CC3-41C1-A7C8-A7CCE08A08D4}" srcOrd="1" destOrd="0" presId="urn:microsoft.com/office/officeart/2018/2/layout/IconCircleList"/>
    <dgm:cxn modelId="{515BD275-1CD9-47CD-B1C2-2F8DD95CA706}" type="presParOf" srcId="{F200E625-C2EE-4FE7-A803-FF95BAC34655}" destId="{3CF6BBA3-7BC4-4849-B1BA-9DCCD93D1608}" srcOrd="2" destOrd="0" presId="urn:microsoft.com/office/officeart/2018/2/layout/IconCircleList"/>
    <dgm:cxn modelId="{3F4F9122-BE07-4478-934C-6E6357213EC6}" type="presParOf" srcId="{F200E625-C2EE-4FE7-A803-FF95BAC34655}" destId="{9154B945-D15C-45D1-AA45-C438826C4661}"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F9BF1-113E-4D80-95C4-27D756B217B8}">
      <dsp:nvSpPr>
        <dsp:cNvPr id="0" name=""/>
        <dsp:cNvSpPr/>
      </dsp:nvSpPr>
      <dsp:spPr>
        <a:xfrm>
          <a:off x="166785" y="954616"/>
          <a:ext cx="1137755" cy="11377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91A9A6-350A-4AA4-AEF8-2C2FB04FC2CF}">
      <dsp:nvSpPr>
        <dsp:cNvPr id="0" name=""/>
        <dsp:cNvSpPr/>
      </dsp:nvSpPr>
      <dsp:spPr>
        <a:xfrm>
          <a:off x="405714" y="1193544"/>
          <a:ext cx="659898" cy="6598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5B9EA3-F67D-4337-9DF8-67DB8ECD079A}">
      <dsp:nvSpPr>
        <dsp:cNvPr id="0" name=""/>
        <dsp:cNvSpPr/>
      </dsp:nvSpPr>
      <dsp:spPr>
        <a:xfrm>
          <a:off x="1504337" y="824798"/>
          <a:ext cx="2681852" cy="113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latin typeface="Times New Roman" panose="02020603050405020304" pitchFamily="18" charset="0"/>
              <a:cs typeface="Times New Roman" panose="02020603050405020304" pitchFamily="18" charset="0"/>
            </a:rPr>
            <a:t>A strong relationship with the employee - a method for dealing with different market conditions</a:t>
          </a:r>
          <a:endParaRPr lang="en-US" sz="1900" kern="1200" dirty="0">
            <a:latin typeface="Times New Roman" panose="02020603050405020304" pitchFamily="18" charset="0"/>
            <a:cs typeface="Times New Roman" panose="02020603050405020304" pitchFamily="18" charset="0"/>
          </a:endParaRPr>
        </a:p>
      </dsp:txBody>
      <dsp:txXfrm>
        <a:off x="1504337" y="824798"/>
        <a:ext cx="2681852" cy="1137755"/>
      </dsp:txXfrm>
    </dsp:sp>
    <dsp:sp modelId="{F4D10357-883D-4412-89F0-01CFB551E415}">
      <dsp:nvSpPr>
        <dsp:cNvPr id="0" name=""/>
        <dsp:cNvSpPr/>
      </dsp:nvSpPr>
      <dsp:spPr>
        <a:xfrm>
          <a:off x="4697491" y="954616"/>
          <a:ext cx="1137755" cy="113775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86AFCF-C1A8-4AE9-9141-324BCFC422CC}">
      <dsp:nvSpPr>
        <dsp:cNvPr id="0" name=""/>
        <dsp:cNvSpPr/>
      </dsp:nvSpPr>
      <dsp:spPr>
        <a:xfrm>
          <a:off x="4936419" y="1193544"/>
          <a:ext cx="659898" cy="6598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25FFDE-2B6C-4B04-90E7-4D48EB0255FB}">
      <dsp:nvSpPr>
        <dsp:cNvPr id="0" name=""/>
        <dsp:cNvSpPr/>
      </dsp:nvSpPr>
      <dsp:spPr>
        <a:xfrm>
          <a:off x="6079051" y="954616"/>
          <a:ext cx="2681852" cy="11377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latin typeface="Times New Roman" panose="02020603050405020304" pitchFamily="18" charset="0"/>
              <a:cs typeface="Times New Roman" panose="02020603050405020304" pitchFamily="18" charset="0"/>
            </a:rPr>
            <a:t>Jeff Bezos encourages his employees, particularly the team leader, to assist their teammates in working more effectively</a:t>
          </a:r>
          <a:endParaRPr lang="en-US" sz="1800" kern="1200" dirty="0">
            <a:latin typeface="Times New Roman" panose="02020603050405020304" pitchFamily="18" charset="0"/>
            <a:cs typeface="Times New Roman" panose="02020603050405020304" pitchFamily="18" charset="0"/>
          </a:endParaRPr>
        </a:p>
      </dsp:txBody>
      <dsp:txXfrm>
        <a:off x="6079051" y="954616"/>
        <a:ext cx="2681852" cy="11377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6E94F9-3042-4E0D-9AA5-A6294938A5D7}">
      <dsp:nvSpPr>
        <dsp:cNvPr id="0" name=""/>
        <dsp:cNvSpPr/>
      </dsp:nvSpPr>
      <dsp:spPr>
        <a:xfrm>
          <a:off x="12567" y="919402"/>
          <a:ext cx="630270" cy="630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C0AA3-4AA7-4DDF-963A-FA00693236FC}">
      <dsp:nvSpPr>
        <dsp:cNvPr id="0" name=""/>
        <dsp:cNvSpPr/>
      </dsp:nvSpPr>
      <dsp:spPr>
        <a:xfrm>
          <a:off x="144924" y="1051759"/>
          <a:ext cx="365556" cy="36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7F81B9-45D8-4258-890A-ADC4FE828806}">
      <dsp:nvSpPr>
        <dsp:cNvPr id="0" name=""/>
        <dsp:cNvSpPr/>
      </dsp:nvSpPr>
      <dsp:spPr>
        <a:xfrm>
          <a:off x="710031" y="253645"/>
          <a:ext cx="1621364" cy="1961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Motivation and success through the reward-punishment method</a:t>
          </a:r>
          <a:endParaRPr lang="en-US" sz="2000" kern="1200" dirty="0"/>
        </a:p>
      </dsp:txBody>
      <dsp:txXfrm>
        <a:off x="710031" y="253645"/>
        <a:ext cx="1621364" cy="1961785"/>
      </dsp:txXfrm>
    </dsp:sp>
    <dsp:sp modelId="{4F0BB328-9F21-434A-930F-93F18CBAC8E8}">
      <dsp:nvSpPr>
        <dsp:cNvPr id="0" name=""/>
        <dsp:cNvSpPr/>
      </dsp:nvSpPr>
      <dsp:spPr>
        <a:xfrm>
          <a:off x="2590257" y="919402"/>
          <a:ext cx="630270" cy="630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3278B4-164C-45EE-8D19-4CFDDFDDE744}">
      <dsp:nvSpPr>
        <dsp:cNvPr id="0" name=""/>
        <dsp:cNvSpPr/>
      </dsp:nvSpPr>
      <dsp:spPr>
        <a:xfrm>
          <a:off x="2722613" y="1051759"/>
          <a:ext cx="365556" cy="36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AED6E-7A5B-4477-923D-FD5D99359BBB}">
      <dsp:nvSpPr>
        <dsp:cNvPr id="0" name=""/>
        <dsp:cNvSpPr/>
      </dsp:nvSpPr>
      <dsp:spPr>
        <a:xfrm>
          <a:off x="3355585" y="281355"/>
          <a:ext cx="1485636" cy="1906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0" kern="1200" dirty="0"/>
            <a:t>Identifying a leader's weaknesses and strengths</a:t>
          </a:r>
          <a:endParaRPr lang="en-US" sz="2000" b="0" kern="1200" dirty="0"/>
        </a:p>
      </dsp:txBody>
      <dsp:txXfrm>
        <a:off x="3355585" y="281355"/>
        <a:ext cx="1485636" cy="1906365"/>
      </dsp:txXfrm>
    </dsp:sp>
    <dsp:sp modelId="{9DEAC1D7-1153-4E34-AB28-652BD14B10BB}">
      <dsp:nvSpPr>
        <dsp:cNvPr id="0" name=""/>
        <dsp:cNvSpPr/>
      </dsp:nvSpPr>
      <dsp:spPr>
        <a:xfrm>
          <a:off x="12567" y="3424776"/>
          <a:ext cx="630270" cy="630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1B534-CBAD-46AF-A571-B3873365DBCE}">
      <dsp:nvSpPr>
        <dsp:cNvPr id="0" name=""/>
        <dsp:cNvSpPr/>
      </dsp:nvSpPr>
      <dsp:spPr>
        <a:xfrm>
          <a:off x="144924" y="3557133"/>
          <a:ext cx="365556" cy="36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989248-7E36-4AA0-8575-16CA864FF034}">
      <dsp:nvSpPr>
        <dsp:cNvPr id="0" name=""/>
        <dsp:cNvSpPr/>
      </dsp:nvSpPr>
      <dsp:spPr>
        <a:xfrm>
          <a:off x="641120" y="3248449"/>
          <a:ext cx="1716846" cy="1001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t>   </a:t>
          </a:r>
          <a:r>
            <a:rPr lang="en-US" sz="2000" kern="1200" dirty="0">
              <a:latin typeface="Times New Roman" panose="02020603050405020304" pitchFamily="18" charset="0"/>
              <a:cs typeface="Times New Roman" panose="02020603050405020304" pitchFamily="18" charset="0"/>
            </a:rPr>
            <a:t>Self awareness</a:t>
          </a:r>
        </a:p>
      </dsp:txBody>
      <dsp:txXfrm>
        <a:off x="641120" y="3248449"/>
        <a:ext cx="1716846" cy="1001644"/>
      </dsp:txXfrm>
    </dsp:sp>
    <dsp:sp modelId="{311096DC-B3FE-4F4E-848E-DA30707721A1}">
      <dsp:nvSpPr>
        <dsp:cNvPr id="0" name=""/>
        <dsp:cNvSpPr/>
      </dsp:nvSpPr>
      <dsp:spPr>
        <a:xfrm>
          <a:off x="2637998" y="3424776"/>
          <a:ext cx="630270" cy="63027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A3FBDE-3CC3-41C1-A7C8-A7CCE08A08D4}">
      <dsp:nvSpPr>
        <dsp:cNvPr id="0" name=""/>
        <dsp:cNvSpPr/>
      </dsp:nvSpPr>
      <dsp:spPr>
        <a:xfrm>
          <a:off x="2770354" y="3557133"/>
          <a:ext cx="365556" cy="36555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54B945-D15C-45D1-AA45-C438826C4661}">
      <dsp:nvSpPr>
        <dsp:cNvPr id="0" name=""/>
        <dsp:cNvSpPr/>
      </dsp:nvSpPr>
      <dsp:spPr>
        <a:xfrm>
          <a:off x="3233978" y="3017196"/>
          <a:ext cx="1824332" cy="14454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b="0" kern="1200" dirty="0">
              <a:latin typeface="Times New Roman" panose="02020603050405020304" pitchFamily="18" charset="0"/>
              <a:cs typeface="Times New Roman" panose="02020603050405020304" pitchFamily="18" charset="0"/>
            </a:rPr>
            <a:t>Motivation through reward </a:t>
          </a:r>
        </a:p>
      </dsp:txBody>
      <dsp:txXfrm>
        <a:off x="3233978" y="3017196"/>
        <a:ext cx="1824332" cy="144543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Google Shape;94;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5" name="Google Shape;95;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a:p>
        </p:txBody>
      </p:sp>
      <p:sp>
        <p:nvSpPr>
          <p:cNvPr id="96" name="Google Shape;96;p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2" name="Google Shape;102;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03" name="Google Shape;103;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1" i="0" u="none" strike="noStrike" dirty="0">
                <a:solidFill>
                  <a:schemeClr val="dk1"/>
                </a:solidFill>
                <a:latin typeface="Calibri"/>
                <a:ea typeface="Calibri"/>
                <a:cs typeface="Calibri"/>
                <a:sym typeface="Calibri"/>
              </a:rPr>
              <a:t>Introduction</a:t>
            </a:r>
          </a:p>
          <a:p>
            <a:pPr marL="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a:t>A company's success is dependent on its leadership. A leader is a person who motivates others to work towards the company's objective. This paper will look at Amazon's CEO Jeff Bezos' leadership style. Amazon is a US-based e-commerce firm that has been one of the most successful internet companies in the world, and it is anticipated that in 2021, its average annual revenue will be around 469.821 billion dollars, which is 21% more than the previous year (Macrotrends, 2022). This presentation will assess Jeff Bezos' leadership abilities and their influence on the company's success. This report will also evaluate leadership theories, models, and viewpoints based on the subject that will be covered further in this paper.</a:t>
            </a:r>
          </a:p>
          <a:p>
            <a:pPr marL="0" lvl="0" indent="0" algn="l" rtl="0">
              <a:spcBef>
                <a:spcPts val="0"/>
              </a:spcBef>
              <a:spcAft>
                <a:spcPts val="0"/>
              </a:spcAft>
              <a:buNone/>
            </a:pPr>
            <a:r>
              <a:rPr lang="en-GB" b="0" dirty="0"/>
              <a:t> </a:t>
            </a:r>
            <a:endParaRPr b="0" dirty="0"/>
          </a:p>
        </p:txBody>
      </p:sp>
      <p:sp>
        <p:nvSpPr>
          <p:cNvPr id="110" name="Google Shape;110;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70000" lnSpcReduction="20000"/>
          </a:bodyPr>
          <a:lstStyle/>
          <a:p>
            <a:pPr marL="0" lvl="0" indent="0" algn="just" rtl="0">
              <a:lnSpc>
                <a:spcPct val="150000"/>
              </a:lnSpc>
              <a:spcBef>
                <a:spcPts val="2000"/>
              </a:spcBef>
              <a:spcAft>
                <a:spcPts val="0"/>
              </a:spcAft>
              <a:buClr>
                <a:schemeClr val="dk1"/>
              </a:buClr>
              <a:buSzPts val="1100"/>
              <a:buFont typeface="Arial"/>
              <a:buNone/>
            </a:pPr>
            <a:r>
              <a:rPr lang="en-US" b="1" dirty="0">
                <a:latin typeface="Times New Roman"/>
                <a:ea typeface="Times New Roman"/>
                <a:cs typeface="Times New Roman"/>
                <a:sym typeface="Times New Roman"/>
              </a:rPr>
              <a:t>Transformational leadership theory</a:t>
            </a:r>
          </a:p>
          <a:p>
            <a:pPr marL="0" lvl="0" indent="0" algn="just" rtl="0">
              <a:lnSpc>
                <a:spcPct val="150000"/>
              </a:lnSpc>
              <a:spcBef>
                <a:spcPts val="2000"/>
              </a:spcBef>
              <a:spcAft>
                <a:spcPts val="0"/>
              </a:spcAft>
              <a:buClr>
                <a:schemeClr val="dk1"/>
              </a:buClr>
              <a:buSzPts val="1100"/>
              <a:buFont typeface="Arial"/>
              <a:buNone/>
            </a:pPr>
            <a:r>
              <a:rPr lang="en-GB" dirty="0">
                <a:latin typeface="Times New Roman"/>
                <a:ea typeface="Times New Roman"/>
                <a:cs typeface="Times New Roman"/>
                <a:sym typeface="Times New Roman"/>
              </a:rPr>
              <a:t>Amazon CEO Jeff Bezos follows a form of leadership known as transformational leadership. This type of leadership encourages other team members to achieve greater heights. The goal of the organization is to give the client with what he or she wants or expects from the company. This is made possible because to Jeff Bezos and his creative leadership approach. Transformational leadership, also known as executive coaching, involves using potential and value changes to help team members become leaders (Potter et al., 2018)</a:t>
            </a:r>
            <a:endParaRPr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dirty="0" err="1">
                <a:latin typeface="Times New Roman"/>
                <a:ea typeface="Times New Roman"/>
                <a:cs typeface="Times New Roman"/>
                <a:sym typeface="Times New Roman"/>
              </a:rPr>
              <a:t>Individualised</a:t>
            </a:r>
            <a:r>
              <a:rPr lang="en-US" b="1" dirty="0">
                <a:latin typeface="Times New Roman"/>
                <a:ea typeface="Times New Roman"/>
                <a:cs typeface="Times New Roman"/>
                <a:sym typeface="Times New Roman"/>
              </a:rPr>
              <a:t> Consideration</a:t>
            </a:r>
            <a:r>
              <a:rPr lang="en-US" dirty="0">
                <a:latin typeface="Times New Roman"/>
                <a:ea typeface="Times New Roman"/>
                <a:cs typeface="Times New Roman"/>
                <a:sym typeface="Times New Roman"/>
              </a:rPr>
              <a:t>: These refer to the contribution of the leader in helping their team member in every step and acting like a coach to them and guiding them. The leader keeps constant communication open with the employee and faces challenges before their team members (</a:t>
            </a:r>
            <a:r>
              <a:rPr lang="en-US" dirty="0">
                <a:highlight>
                  <a:srgbClr val="FFFFFF"/>
                </a:highlight>
                <a:latin typeface="Times New Roman"/>
                <a:ea typeface="Times New Roman"/>
                <a:cs typeface="Times New Roman"/>
                <a:sym typeface="Times New Roman"/>
              </a:rPr>
              <a:t>Manzoor </a:t>
            </a:r>
            <a:r>
              <a:rPr lang="en-US" i="1" dirty="0">
                <a:latin typeface="Times New Roman"/>
                <a:ea typeface="Times New Roman"/>
                <a:cs typeface="Times New Roman"/>
                <a:sym typeface="Times New Roman"/>
              </a:rPr>
              <a:t>et al</a:t>
            </a:r>
            <a:r>
              <a:rPr lang="en-US" dirty="0">
                <a:highlight>
                  <a:srgbClr val="FFFFFF"/>
                </a:highlight>
                <a:latin typeface="Times New Roman"/>
                <a:ea typeface="Times New Roman"/>
                <a:cs typeface="Times New Roman"/>
                <a:sym typeface="Times New Roman"/>
              </a:rPr>
              <a:t>., 2019</a:t>
            </a:r>
            <a:r>
              <a:rPr lang="en-US" dirty="0">
                <a:latin typeface="Times New Roman"/>
                <a:ea typeface="Times New Roman"/>
                <a:cs typeface="Times New Roman"/>
                <a:sym typeface="Times New Roman"/>
              </a:rPr>
              <a:t>). </a:t>
            </a:r>
            <a:endParaRPr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dirty="0">
                <a:latin typeface="Times New Roman"/>
                <a:ea typeface="Times New Roman"/>
                <a:cs typeface="Times New Roman"/>
                <a:sym typeface="Times New Roman"/>
              </a:rPr>
              <a:t>Intellectual stimulation:</a:t>
            </a:r>
            <a:r>
              <a:rPr lang="en-US" dirty="0">
                <a:latin typeface="Times New Roman"/>
                <a:ea typeface="Times New Roman"/>
                <a:cs typeface="Times New Roman"/>
                <a:sym typeface="Times New Roman"/>
              </a:rPr>
              <a:t> In such kind of leadership style a leader challenges the presumption, takes the risk and then implements the ideas of their team members. A leader with such a leadership style, a leader always motivates and encourages the creativity and innovative ideas of team members (</a:t>
            </a:r>
            <a:r>
              <a:rPr lang="en-US" dirty="0">
                <a:highlight>
                  <a:srgbClr val="FFFFFF"/>
                </a:highlight>
                <a:latin typeface="Times New Roman"/>
                <a:ea typeface="Times New Roman"/>
                <a:cs typeface="Times New Roman"/>
                <a:sym typeface="Times New Roman"/>
              </a:rPr>
              <a:t>Manzoor </a:t>
            </a:r>
            <a:r>
              <a:rPr lang="en-US" i="1" dirty="0">
                <a:latin typeface="Times New Roman"/>
                <a:ea typeface="Times New Roman"/>
                <a:cs typeface="Times New Roman"/>
                <a:sym typeface="Times New Roman"/>
              </a:rPr>
              <a:t>et al</a:t>
            </a:r>
            <a:r>
              <a:rPr lang="en-US" dirty="0">
                <a:highlight>
                  <a:srgbClr val="FFFFFF"/>
                </a:highlight>
                <a:latin typeface="Times New Roman"/>
                <a:ea typeface="Times New Roman"/>
                <a:cs typeface="Times New Roman"/>
                <a:sym typeface="Times New Roman"/>
              </a:rPr>
              <a:t>., 2019</a:t>
            </a:r>
            <a:r>
              <a:rPr lang="en-US" dirty="0">
                <a:latin typeface="Times New Roman"/>
                <a:ea typeface="Times New Roman"/>
                <a:cs typeface="Times New Roman"/>
                <a:sym typeface="Times New Roman"/>
              </a:rPr>
              <a:t>). </a:t>
            </a:r>
            <a:endParaRPr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dirty="0">
                <a:latin typeface="Times New Roman"/>
                <a:ea typeface="Times New Roman"/>
                <a:cs typeface="Times New Roman"/>
                <a:sym typeface="Times New Roman"/>
              </a:rPr>
              <a:t>Inspirational Motivation</a:t>
            </a:r>
            <a:r>
              <a:rPr lang="en-US" dirty="0">
                <a:latin typeface="Times New Roman"/>
                <a:ea typeface="Times New Roman"/>
                <a:cs typeface="Times New Roman"/>
                <a:sym typeface="Times New Roman"/>
              </a:rPr>
              <a:t>: In such kind of a leadership style, a leader is having a clear vision that encourages and motivates their team members. Leaders with this kind of activity of regular communication about the goal provide a good meaning to the task (</a:t>
            </a:r>
            <a:r>
              <a:rPr lang="en-US" dirty="0">
                <a:highlight>
                  <a:srgbClr val="FFFFFF"/>
                </a:highlight>
                <a:latin typeface="Times New Roman"/>
                <a:ea typeface="Times New Roman"/>
                <a:cs typeface="Times New Roman"/>
                <a:sym typeface="Times New Roman"/>
              </a:rPr>
              <a:t>Manzoor </a:t>
            </a:r>
            <a:r>
              <a:rPr lang="en-US" i="1" dirty="0">
                <a:latin typeface="Times New Roman"/>
                <a:ea typeface="Times New Roman"/>
                <a:cs typeface="Times New Roman"/>
                <a:sym typeface="Times New Roman"/>
              </a:rPr>
              <a:t>et al</a:t>
            </a:r>
            <a:r>
              <a:rPr lang="en-US" dirty="0">
                <a:highlight>
                  <a:srgbClr val="FFFFFF"/>
                </a:highlight>
                <a:latin typeface="Times New Roman"/>
                <a:ea typeface="Times New Roman"/>
                <a:cs typeface="Times New Roman"/>
                <a:sym typeface="Times New Roman"/>
              </a:rPr>
              <a:t>., 2019</a:t>
            </a:r>
            <a:r>
              <a:rPr lang="en-US" dirty="0">
                <a:latin typeface="Times New Roman"/>
                <a:ea typeface="Times New Roman"/>
                <a:cs typeface="Times New Roman"/>
                <a:sym typeface="Times New Roman"/>
              </a:rPr>
              <a:t>). </a:t>
            </a:r>
            <a:endParaRPr dirty="0">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b="1" dirty="0" err="1">
                <a:latin typeface="Times New Roman"/>
                <a:ea typeface="Times New Roman"/>
                <a:cs typeface="Times New Roman"/>
                <a:sym typeface="Times New Roman"/>
              </a:rPr>
              <a:t>Idealised</a:t>
            </a:r>
            <a:r>
              <a:rPr lang="en-US" b="1" dirty="0">
                <a:latin typeface="Times New Roman"/>
                <a:ea typeface="Times New Roman"/>
                <a:cs typeface="Times New Roman"/>
                <a:sym typeface="Times New Roman"/>
              </a:rPr>
              <a:t> influence:</a:t>
            </a:r>
            <a:r>
              <a:rPr lang="en-US" dirty="0">
                <a:latin typeface="Times New Roman"/>
                <a:ea typeface="Times New Roman"/>
                <a:cs typeface="Times New Roman"/>
                <a:sym typeface="Times New Roman"/>
              </a:rPr>
              <a:t> In this kind of leadership style a leader is like a role model for their team members. This element of this transformational leadership style creates trust among the team member and builds up confidence in the decision made by the leader (</a:t>
            </a:r>
            <a:r>
              <a:rPr lang="en-US" dirty="0">
                <a:highlight>
                  <a:srgbClr val="FFFFFF"/>
                </a:highlight>
                <a:latin typeface="Times New Roman"/>
                <a:ea typeface="Times New Roman"/>
                <a:cs typeface="Times New Roman"/>
                <a:sym typeface="Times New Roman"/>
              </a:rPr>
              <a:t>Manzoor </a:t>
            </a:r>
            <a:r>
              <a:rPr lang="en-US" i="1" dirty="0">
                <a:latin typeface="Times New Roman"/>
                <a:ea typeface="Times New Roman"/>
                <a:cs typeface="Times New Roman"/>
                <a:sym typeface="Times New Roman"/>
              </a:rPr>
              <a:t>et al</a:t>
            </a:r>
            <a:r>
              <a:rPr lang="en-US" dirty="0">
                <a:highlight>
                  <a:srgbClr val="FFFFFF"/>
                </a:highlight>
                <a:latin typeface="Times New Roman"/>
                <a:ea typeface="Times New Roman"/>
                <a:cs typeface="Times New Roman"/>
                <a:sym typeface="Times New Roman"/>
              </a:rPr>
              <a:t>., 2019</a:t>
            </a:r>
            <a:r>
              <a:rPr lang="en-US" dirty="0">
                <a:latin typeface="Times New Roman"/>
                <a:ea typeface="Times New Roman"/>
                <a:cs typeface="Times New Roman"/>
                <a:sym typeface="Times New Roman"/>
              </a:rPr>
              <a:t>). </a:t>
            </a:r>
            <a:endParaRPr b="1" dirty="0">
              <a:latin typeface="Times New Roman"/>
              <a:ea typeface="Times New Roman"/>
              <a:cs typeface="Times New Roman"/>
              <a:sym typeface="Times New Roman"/>
            </a:endParaRPr>
          </a:p>
          <a:p>
            <a:pPr marL="0" lvl="0" indent="0" algn="l" rtl="0">
              <a:spcBef>
                <a:spcPts val="0"/>
              </a:spcBef>
              <a:spcAft>
                <a:spcPts val="0"/>
              </a:spcAft>
              <a:buNone/>
            </a:pPr>
            <a:endParaRPr b="1" dirty="0"/>
          </a:p>
          <a:p>
            <a:pPr marL="0" lvl="0" indent="0" algn="l" rtl="0">
              <a:spcBef>
                <a:spcPts val="0"/>
              </a:spcBef>
              <a:spcAft>
                <a:spcPts val="0"/>
              </a:spcAft>
              <a:buNone/>
            </a:pPr>
            <a:br>
              <a:rPr lang="en-US" dirty="0"/>
            </a:br>
            <a:endParaRPr dirty="0"/>
          </a:p>
        </p:txBody>
      </p:sp>
      <p:sp>
        <p:nvSpPr>
          <p:cNvPr id="118" name="Google Shape;118;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GB" dirty="0"/>
              <a:t>Motivation is a crucial aspect of human existence. It encourages individuals to work harder to achieve their goals. Fighting homelessness and helping disadvantaged children graduate college motivates them to become the better version of themselves and our future leaders.</a:t>
            </a:r>
          </a:p>
          <a:p>
            <a:pPr marL="0" lvl="0" indent="0" algn="just" rtl="0">
              <a:lnSpc>
                <a:spcPct val="150000"/>
              </a:lnSpc>
              <a:spcBef>
                <a:spcPts val="0"/>
              </a:spcBef>
              <a:spcAft>
                <a:spcPts val="0"/>
              </a:spcAft>
              <a:buClr>
                <a:schemeClr val="dk1"/>
              </a:buClr>
              <a:buSzPts val="1100"/>
              <a:buFont typeface="Arial"/>
              <a:buNone/>
            </a:pPr>
            <a:r>
              <a:rPr lang="en-GB" dirty="0"/>
              <a:t>Even if you start small , life Jeff Bezos in his little garage, hard work and motivation pays off. Helping those in need motivates people and inspires them Start small, think big.</a:t>
            </a:r>
          </a:p>
          <a:p>
            <a:pPr marL="0" lvl="0" indent="0" algn="just" rtl="0">
              <a:lnSpc>
                <a:spcPct val="150000"/>
              </a:lnSpc>
              <a:spcBef>
                <a:spcPts val="0"/>
              </a:spcBef>
              <a:spcAft>
                <a:spcPts val="0"/>
              </a:spcAft>
              <a:buClr>
                <a:schemeClr val="dk1"/>
              </a:buClr>
              <a:buSzPts val="1100"/>
              <a:buFont typeface="Arial"/>
              <a:buNone/>
            </a:pPr>
            <a:endParaRPr dirty="0"/>
          </a:p>
        </p:txBody>
      </p:sp>
      <p:sp>
        <p:nvSpPr>
          <p:cNvPr id="127" name="Google Shape;127;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4" name="Google Shape;134;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r>
              <a:rPr lang="en-GB" dirty="0"/>
              <a:t>Autocratic leadership style, or authoritarian, is portrayed by sole command from the top leader of the organization over all decisions ( Huczynski and Buchanan, 2007). The staff member have little or no input. Autocratic leaders always take the decisions based on own perception and ideas and hardly ever take on suggestions from followers. At the beginning of the pandemic, Jeff Bezos quickly took the decision to turn the whole</a:t>
            </a:r>
          </a:p>
          <a:p>
            <a:r>
              <a:rPr lang="en-GB" dirty="0"/>
              <a:t>globe to the world of online shopping , greater that ever, providing all the goods and necessities to keep the planet fed, busy and distracted from the fact that whole world was pinned down in our houses.</a:t>
            </a:r>
          </a:p>
          <a:p>
            <a:pPr marL="0" lvl="0" indent="0" algn="l" rtl="0">
              <a:spcBef>
                <a:spcPts val="0"/>
              </a:spcBef>
              <a:spcAft>
                <a:spcPts val="0"/>
              </a:spcAft>
              <a:buNone/>
            </a:pPr>
            <a:endParaRPr b="1" dirty="0">
              <a:solidFill>
                <a:srgbClr val="FF0000"/>
              </a:solidFill>
              <a:latin typeface="Times New Roman"/>
              <a:ea typeface="Times New Roman"/>
              <a:cs typeface="Times New Roman"/>
              <a:sym typeface="Times New Roman"/>
            </a:endParaRPr>
          </a:p>
        </p:txBody>
      </p:sp>
      <p:sp>
        <p:nvSpPr>
          <p:cNvPr id="135" name="Google Shape;135;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6</a:t>
            </a:fld>
            <a:endParaRPr/>
          </a:p>
        </p:txBody>
      </p:sp>
    </p:spTree>
    <p:extLst>
      <p:ext uri="{BB962C8B-B14F-4D97-AF65-F5344CB8AC3E}">
        <p14:creationId xmlns:p14="http://schemas.microsoft.com/office/powerpoint/2010/main" val="22163653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2" name="Google Shape;142;p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a:solidFill>
                  <a:srgbClr val="FF0000"/>
                </a:solidFill>
                <a:latin typeface="Times New Roman"/>
                <a:ea typeface="Times New Roman"/>
                <a:cs typeface="Times New Roman"/>
                <a:sym typeface="Times New Roman"/>
              </a:rPr>
              <a:t>This theory means, that a leader is born with the inbuilt quality of a leader. This helps the leader to lead their team to achieve the goal of the company. this theory of leadership theory was introduced by “Thomas Carlyle” (Walton, 2020). The </a:t>
            </a:r>
            <a:r>
              <a:rPr lang="en-US" b="1" i="1">
                <a:solidFill>
                  <a:srgbClr val="FF0000"/>
                </a:solidFill>
                <a:latin typeface="Times New Roman"/>
                <a:ea typeface="Times New Roman"/>
                <a:cs typeface="Times New Roman"/>
                <a:sym typeface="Times New Roman"/>
              </a:rPr>
              <a:t>Innovative quality</a:t>
            </a:r>
            <a:r>
              <a:rPr lang="en-US" b="1">
                <a:solidFill>
                  <a:srgbClr val="FF0000"/>
                </a:solidFill>
                <a:latin typeface="Times New Roman"/>
                <a:ea typeface="Times New Roman"/>
                <a:cs typeface="Times New Roman"/>
                <a:sym typeface="Times New Roman"/>
              </a:rPr>
              <a:t> of</a:t>
            </a:r>
            <a:r>
              <a:rPr lang="en-US">
                <a:solidFill>
                  <a:srgbClr val="FF0000"/>
                </a:solidFill>
                <a:latin typeface="Times New Roman"/>
                <a:ea typeface="Times New Roman"/>
                <a:cs typeface="Times New Roman"/>
                <a:sym typeface="Times New Roman"/>
              </a:rPr>
              <a:t> Jeff Bezos is inbuilt, he is always motivated and very encouraging of new ideas in the company. In 2013 amazon invented amazon Alexa, a cloud computing, one-click purchase, prime air and many others. Due to the innovative quality, only Jeff Bezos was able to introduce online service in the market. According to sources, it is reported that around 27.7 % of the total population of the world shop online, which is equivalent to 2.15 billion (Sayyida </a:t>
            </a:r>
            <a:r>
              <a:rPr lang="en-US" i="1">
                <a:solidFill>
                  <a:srgbClr val="FF0000"/>
                </a:solidFill>
                <a:latin typeface="Times New Roman"/>
                <a:ea typeface="Times New Roman"/>
                <a:cs typeface="Times New Roman"/>
                <a:sym typeface="Times New Roman"/>
              </a:rPr>
              <a:t>et al</a:t>
            </a:r>
            <a:r>
              <a:rPr lang="en-US">
                <a:solidFill>
                  <a:srgbClr val="FF0000"/>
                </a:solidFill>
                <a:latin typeface="Times New Roman"/>
                <a:ea typeface="Times New Roman"/>
                <a:cs typeface="Times New Roman"/>
                <a:sym typeface="Times New Roman"/>
              </a:rPr>
              <a:t>., 2021). </a:t>
            </a:r>
            <a:endParaRPr/>
          </a:p>
        </p:txBody>
      </p:sp>
      <p:sp>
        <p:nvSpPr>
          <p:cNvPr id="143" name="Google Shape;143;p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7</a:t>
            </a:fld>
            <a:endParaRPr/>
          </a:p>
        </p:txBody>
      </p:sp>
    </p:spTree>
    <p:extLst>
      <p:ext uri="{BB962C8B-B14F-4D97-AF65-F5344CB8AC3E}">
        <p14:creationId xmlns:p14="http://schemas.microsoft.com/office/powerpoint/2010/main" val="423897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0" name="Google Shape;150;p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85000" lnSpcReduction="20000"/>
          </a:bodyPr>
          <a:lstStyle/>
          <a:p>
            <a:pPr marL="0" lvl="0" indent="0" algn="just" rtl="0">
              <a:lnSpc>
                <a:spcPct val="150000"/>
              </a:lnSpc>
              <a:spcBef>
                <a:spcPts val="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The effectiveness of the great man theory is the leader is an </a:t>
            </a:r>
            <a:r>
              <a:rPr lang="en-US" b="1" i="1" dirty="0">
                <a:solidFill>
                  <a:srgbClr val="FF0000"/>
                </a:solidFill>
                <a:latin typeface="Times New Roman"/>
                <a:ea typeface="Times New Roman"/>
                <a:cs typeface="Times New Roman"/>
                <a:sym typeface="Times New Roman"/>
              </a:rPr>
              <a:t>Analytical thinker</a:t>
            </a:r>
            <a:r>
              <a:rPr lang="en-US" i="1" dirty="0">
                <a:solidFill>
                  <a:srgbClr val="FF0000"/>
                </a:solidFill>
                <a:latin typeface="Times New Roman"/>
                <a:ea typeface="Times New Roman"/>
                <a:cs typeface="Times New Roman"/>
                <a:sym typeface="Times New Roman"/>
              </a:rPr>
              <a:t>.</a:t>
            </a:r>
            <a:r>
              <a:rPr lang="en-US" dirty="0">
                <a:solidFill>
                  <a:srgbClr val="FF0000"/>
                </a:solidFill>
                <a:latin typeface="Times New Roman"/>
                <a:ea typeface="Times New Roman"/>
                <a:cs typeface="Times New Roman"/>
                <a:sym typeface="Times New Roman"/>
              </a:rPr>
              <a:t> Analytical thinking is one of the qualities of their leadership style of Jeff Bezos. This means that being a leader one should always think big to achieve success in life. Jeff Bezos has always thought big and achieved more and more. Jeff Bezos does not only provide online delivery service, it also provides an OTT platform, “Amazon cloud drive”, web services, Pantry, studios, apps stores and many other businesses. According to sources, the Amazon company had invested about 1 billion pounds in “British television”. Amazon has also co-produced many films like “Clarkson Farm”, “The Outlaws” and many other English movies (</a:t>
            </a:r>
            <a:r>
              <a:rPr lang="en-US" dirty="0">
                <a:solidFill>
                  <a:srgbClr val="FF0000"/>
                </a:solidFill>
                <a:highlight>
                  <a:srgbClr val="FFFFFF"/>
                </a:highlight>
                <a:latin typeface="Times New Roman"/>
                <a:ea typeface="Times New Roman"/>
                <a:cs typeface="Times New Roman"/>
                <a:sym typeface="Times New Roman"/>
              </a:rPr>
              <a:t>Variety, 2022</a:t>
            </a:r>
            <a:r>
              <a:rPr lang="en-US" dirty="0">
                <a:solidFill>
                  <a:srgbClr val="FF0000"/>
                </a:solidFill>
                <a:latin typeface="Times New Roman"/>
                <a:ea typeface="Times New Roman"/>
                <a:cs typeface="Times New Roman"/>
                <a:sym typeface="Times New Roman"/>
              </a:rPr>
              <a:t>). According to some sources, it has also been reported that Amazon has committed to investing around 1.9 billion pounds in upcoming years to develop a centre of operating data in the United Kingdom, as per the growing demand for cloud tech (</a:t>
            </a:r>
            <a:r>
              <a:rPr lang="en-US" dirty="0">
                <a:solidFill>
                  <a:srgbClr val="FF0000"/>
                </a:solidFill>
                <a:highlight>
                  <a:srgbClr val="FFFFFF"/>
                </a:highlight>
                <a:latin typeface="Times New Roman"/>
                <a:ea typeface="Times New Roman"/>
                <a:cs typeface="Times New Roman"/>
                <a:sym typeface="Times New Roman"/>
              </a:rPr>
              <a:t>Theregister, 2022</a:t>
            </a:r>
            <a:r>
              <a:rPr lang="en-US" dirty="0">
                <a:solidFill>
                  <a:srgbClr val="FF0000"/>
                </a:solidFill>
                <a:latin typeface="Times New Roman"/>
                <a:ea typeface="Times New Roman"/>
                <a:cs typeface="Times New Roman"/>
                <a:sym typeface="Times New Roman"/>
              </a:rPr>
              <a:t>). </a:t>
            </a:r>
            <a:endParaRPr dirty="0">
              <a:solidFill>
                <a:srgbClr val="FF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Recently due to the Brexit issue, Amazon faced a huge challenge from two regulatory bodies. Earlier before Brexit, only one regulatory body the European Union was there but after the Brexit issue, there are two regulatory bodies that are to be followed by Amazon in order to survive in both the United Kingdom and European Union market (</a:t>
            </a:r>
            <a:r>
              <a:rPr lang="en-US" dirty="0">
                <a:solidFill>
                  <a:srgbClr val="FF0000"/>
                </a:solidFill>
                <a:highlight>
                  <a:srgbClr val="FFFFFF"/>
                </a:highlight>
                <a:latin typeface="Times New Roman"/>
                <a:ea typeface="Times New Roman"/>
                <a:cs typeface="Times New Roman"/>
                <a:sym typeface="Times New Roman"/>
              </a:rPr>
              <a:t>Addis and Kutar, 2018,</a:t>
            </a:r>
            <a:r>
              <a:rPr lang="en-US" dirty="0">
                <a:solidFill>
                  <a:srgbClr val="FF0000"/>
                </a:solidFill>
                <a:latin typeface="Times New Roman"/>
                <a:ea typeface="Times New Roman"/>
                <a:cs typeface="Times New Roman"/>
                <a:sym typeface="Times New Roman"/>
              </a:rPr>
              <a:t>). Amazon faced various problems like the requirement of proper documentation between the two borders in order to have fluency in delivering products from one country to another. In order to overcome such challenges, Amazon advised their merchants to register themselves for VAT in their respective territories. The registration ID of the respective merchant should upload their ID to Amazon, which will help Amazon to process their invoices from the clients of the vendor very easily. </a:t>
            </a:r>
            <a:endParaRPr dirty="0">
              <a:solidFill>
                <a:srgbClr val="FF0000"/>
              </a:solidFill>
              <a:latin typeface="Times New Roman"/>
              <a:ea typeface="Times New Roman"/>
              <a:cs typeface="Times New Roman"/>
              <a:sym typeface="Times New Roman"/>
            </a:endParaRPr>
          </a:p>
          <a:p>
            <a:pPr marL="0" lvl="0" indent="0" algn="l" rtl="0">
              <a:spcBef>
                <a:spcPts val="0"/>
              </a:spcBef>
              <a:spcAft>
                <a:spcPts val="0"/>
              </a:spcAft>
              <a:buNone/>
            </a:pPr>
            <a:endParaRPr b="1" dirty="0"/>
          </a:p>
        </p:txBody>
      </p:sp>
      <p:sp>
        <p:nvSpPr>
          <p:cNvPr id="151" name="Google Shape;151;p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8</a:t>
            </a:fld>
            <a:endParaRPr/>
          </a:p>
        </p:txBody>
      </p:sp>
    </p:spTree>
    <p:extLst>
      <p:ext uri="{BB962C8B-B14F-4D97-AF65-F5344CB8AC3E}">
        <p14:creationId xmlns:p14="http://schemas.microsoft.com/office/powerpoint/2010/main" val="2236759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8" name="Google Shape;158;p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This theory means a leader is born with leadership quality but the leadership is developed with the experience of the leader. Though in this case, it is said the leadership quality in such kind of leader develop from both. This kind of leadership includes inborn qualities like charisma, critical thinking, intelligence and confidence. </a:t>
            </a:r>
            <a:endParaRPr dirty="0">
              <a:solidFill>
                <a:srgbClr val="FF0000"/>
              </a:solidFill>
              <a:latin typeface="Times New Roman"/>
              <a:ea typeface="Times New Roman"/>
              <a:cs typeface="Times New Roman"/>
              <a:sym typeface="Times New Roman"/>
            </a:endParaRPr>
          </a:p>
          <a:p>
            <a:pPr marL="0" lvl="0" indent="0" algn="l" rtl="0">
              <a:spcBef>
                <a:spcPts val="0"/>
              </a:spcBef>
              <a:spcAft>
                <a:spcPts val="0"/>
              </a:spcAft>
              <a:buNone/>
            </a:pPr>
            <a:endParaRPr dirty="0"/>
          </a:p>
          <a:p>
            <a:pPr marL="0" lvl="0" indent="0" algn="l" rtl="0">
              <a:spcBef>
                <a:spcPts val="0"/>
              </a:spcBef>
              <a:spcAft>
                <a:spcPts val="0"/>
              </a:spcAft>
              <a:buNone/>
            </a:pPr>
            <a:br>
              <a:rPr lang="en-US" dirty="0"/>
            </a:br>
            <a:endParaRPr dirty="0"/>
          </a:p>
        </p:txBody>
      </p:sp>
      <p:sp>
        <p:nvSpPr>
          <p:cNvPr id="159" name="Google Shape;159;p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9</a:t>
            </a:fld>
            <a:endParaRPr/>
          </a:p>
        </p:txBody>
      </p:sp>
    </p:spTree>
    <p:extLst>
      <p:ext uri="{BB962C8B-B14F-4D97-AF65-F5344CB8AC3E}">
        <p14:creationId xmlns:p14="http://schemas.microsoft.com/office/powerpoint/2010/main" val="3777896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2000"/>
              </a:spcBef>
              <a:spcAft>
                <a:spcPts val="0"/>
              </a:spcAft>
              <a:buClr>
                <a:schemeClr val="dk1"/>
              </a:buClr>
              <a:buSzPts val="1100"/>
              <a:buFont typeface="Arial"/>
              <a:buNone/>
            </a:pPr>
            <a:r>
              <a:rPr lang="en-US" sz="1100" b="1" dirty="0">
                <a:solidFill>
                  <a:srgbClr val="FF0000"/>
                </a:solidFill>
                <a:latin typeface="Times New Roman"/>
                <a:ea typeface="Times New Roman"/>
                <a:cs typeface="Times New Roman"/>
                <a:sym typeface="Times New Roman"/>
              </a:rPr>
              <a:t>Katz model</a:t>
            </a:r>
            <a:r>
              <a:rPr lang="en-US" sz="1100" dirty="0">
                <a:solidFill>
                  <a:srgbClr val="FF0000"/>
                </a:solidFill>
                <a:latin typeface="Times New Roman"/>
                <a:ea typeface="Times New Roman"/>
                <a:cs typeface="Times New Roman"/>
                <a:sym typeface="Times New Roman"/>
              </a:rPr>
              <a:t>.</a:t>
            </a:r>
          </a:p>
          <a:p>
            <a:pPr marL="274320" lvl="0" indent="-117475" algn="l" rtl="0">
              <a:spcBef>
                <a:spcPts val="520"/>
              </a:spcBef>
              <a:spcAft>
                <a:spcPts val="0"/>
              </a:spcAft>
              <a:buSzPts val="2470"/>
              <a:buNone/>
            </a:pPr>
            <a:r>
              <a:rPr lang="en-GB" sz="1100" dirty="0">
                <a:solidFill>
                  <a:srgbClr val="FF0000"/>
                </a:solidFill>
                <a:latin typeface="Times New Roman"/>
                <a:ea typeface="Times New Roman"/>
                <a:cs typeface="Times New Roman"/>
                <a:sym typeface="Times New Roman"/>
              </a:rPr>
              <a:t>According to Robert Katz, who featured a model in his article "The Skills of the Effective Administrator" in the Harvard Business Review. (Graduate studies 2022). The ability to learn how to operate any equipment in an organization is referred to as technical competence. Technical skills involve learning how to use any equipment inside a company. The ability to conceive or develop new creative ideas within an organization and connect them is known as conceptual intelligence (values, ethics, policies, and many others).</a:t>
            </a:r>
            <a:r>
              <a:rPr lang="en-US" sz="1100" dirty="0">
                <a:solidFill>
                  <a:srgbClr val="FF0000"/>
                </a:solidFill>
                <a:latin typeface="Times New Roman"/>
                <a:ea typeface="Times New Roman"/>
                <a:cs typeface="Times New Roman"/>
                <a:sym typeface="Times New Roman"/>
              </a:rPr>
              <a:t> </a:t>
            </a:r>
            <a:r>
              <a:rPr lang="en-GB" sz="1100" dirty="0"/>
              <a:t>Robert Katz model  for managerial abilities:</a:t>
            </a:r>
          </a:p>
          <a:p>
            <a:pPr marL="614045" indent="-457200">
              <a:spcBef>
                <a:spcPts val="520"/>
              </a:spcBef>
              <a:buSzPts val="2470"/>
            </a:pPr>
            <a:r>
              <a:rPr lang="en-GB" sz="1100" b="1" dirty="0"/>
              <a:t>Conceptual skill- </a:t>
            </a:r>
            <a:r>
              <a:rPr lang="en-GB" sz="1100" dirty="0"/>
              <a:t>formulation of new creative ideas in an organisation; coordination of the different ideas. </a:t>
            </a:r>
          </a:p>
          <a:p>
            <a:pPr marL="614045" indent="-457200">
              <a:spcBef>
                <a:spcPts val="520"/>
              </a:spcBef>
              <a:buSzPts val="2470"/>
            </a:pPr>
            <a:r>
              <a:rPr lang="en-GB" sz="1100" dirty="0"/>
              <a:t> </a:t>
            </a:r>
            <a:r>
              <a:rPr lang="en-GB" sz="1100" b="1" dirty="0"/>
              <a:t>Interpersonal skills- </a:t>
            </a:r>
            <a:r>
              <a:rPr lang="en-GB" sz="1100" dirty="0"/>
              <a:t>understanding and caring of team members and developing good relationships with team</a:t>
            </a:r>
          </a:p>
          <a:p>
            <a:pPr marL="614045" indent="-457200">
              <a:spcBef>
                <a:spcPts val="520"/>
              </a:spcBef>
              <a:buSzPts val="2470"/>
            </a:pPr>
            <a:r>
              <a:rPr lang="en-GB" sz="1100" b="1" dirty="0"/>
              <a:t>Technical knowledge- </a:t>
            </a:r>
            <a:r>
              <a:rPr lang="en-GB" sz="1100" dirty="0"/>
              <a:t>refers to the learning capacity of any given field technically; learning of using any equipment in an organisation</a:t>
            </a:r>
          </a:p>
          <a:p>
            <a:pPr marL="156845" indent="0">
              <a:spcBef>
                <a:spcPts val="520"/>
              </a:spcBef>
              <a:buSzPts val="2470"/>
              <a:buNone/>
            </a:pPr>
            <a:r>
              <a:rPr lang="en-GB" sz="1100" dirty="0"/>
              <a:t> Amazon CEO Jeff Bezos combined all of this skills. The use of these skills is evident as it has sent Amazon shares up 70% since the start of the year.</a:t>
            </a:r>
          </a:p>
          <a:p>
            <a:pPr marL="0" lvl="0" indent="0" algn="l" rtl="0">
              <a:lnSpc>
                <a:spcPct val="80000"/>
              </a:lnSpc>
              <a:spcBef>
                <a:spcPts val="0"/>
              </a:spcBef>
              <a:spcAft>
                <a:spcPts val="0"/>
              </a:spcAft>
              <a:buNone/>
            </a:pPr>
            <a:endParaRPr sz="1110" b="1" dirty="0"/>
          </a:p>
        </p:txBody>
      </p:sp>
      <p:sp>
        <p:nvSpPr>
          <p:cNvPr id="167" name="Google Shape;167;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4" name="Google Shape;174;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92500" lnSpcReduction="10000"/>
          </a:bodyPr>
          <a:lstStyle/>
          <a:p>
            <a:pPr marL="0" lvl="0" indent="0" algn="just" rtl="0">
              <a:lnSpc>
                <a:spcPct val="150000"/>
              </a:lnSpc>
              <a:spcBef>
                <a:spcPts val="0"/>
              </a:spcBef>
              <a:spcAft>
                <a:spcPts val="0"/>
              </a:spcAft>
              <a:buClr>
                <a:schemeClr val="dk1"/>
              </a:buClr>
              <a:buSzPts val="1100"/>
              <a:buFont typeface="Arial"/>
              <a:buNone/>
            </a:pPr>
            <a:r>
              <a:rPr lang="en-GB" sz="1100" b="1" dirty="0">
                <a:solidFill>
                  <a:srgbClr val="FF0000"/>
                </a:solidFill>
                <a:latin typeface="Times New Roman"/>
                <a:ea typeface="Times New Roman"/>
                <a:cs typeface="Times New Roman"/>
                <a:sym typeface="Times New Roman"/>
              </a:rPr>
              <a:t>Effectiveness: </a:t>
            </a:r>
            <a:r>
              <a:rPr lang="en-GB" sz="1100" dirty="0">
                <a:solidFill>
                  <a:srgbClr val="FF0000"/>
                </a:solidFill>
                <a:latin typeface="Times New Roman"/>
                <a:ea typeface="Times New Roman"/>
                <a:cs typeface="Times New Roman"/>
                <a:sym typeface="Times New Roman"/>
              </a:rPr>
              <a:t>This means Jeff Bezos communicate with their employee on a regular basis and care for their employee. Caring for the employee increase the productivity of the company, as employee tends to work more effectively. That is why Jeff Bezos could make such a big profit during the lockdown. During the pandemic, people were not able to make a proper income, in such kind of situation Jeff Bezos added 74 billion dollars (</a:t>
            </a:r>
            <a:r>
              <a:rPr lang="en-GB" sz="1100" dirty="0" err="1">
                <a:solidFill>
                  <a:srgbClr val="FF0000"/>
                </a:solidFill>
                <a:highlight>
                  <a:srgbClr val="FFFFFF"/>
                </a:highlight>
                <a:latin typeface="Times New Roman"/>
                <a:ea typeface="Times New Roman"/>
                <a:cs typeface="Times New Roman"/>
                <a:sym typeface="Times New Roman"/>
              </a:rPr>
              <a:t>cnbc</a:t>
            </a:r>
            <a:r>
              <a:rPr lang="en-GB" sz="1100" dirty="0">
                <a:solidFill>
                  <a:srgbClr val="FF0000"/>
                </a:solidFill>
                <a:highlight>
                  <a:srgbClr val="FFFFFF"/>
                </a:highlight>
                <a:latin typeface="Times New Roman"/>
                <a:ea typeface="Times New Roman"/>
                <a:cs typeface="Times New Roman"/>
                <a:sym typeface="Times New Roman"/>
              </a:rPr>
              <a:t>, 2022</a:t>
            </a:r>
            <a:r>
              <a:rPr lang="en-GB" sz="1100" dirty="0">
                <a:solidFill>
                  <a:srgbClr val="FF0000"/>
                </a:solidFill>
                <a:latin typeface="Times New Roman"/>
                <a:ea typeface="Times New Roman"/>
                <a:cs typeface="Times New Roman"/>
                <a:sym typeface="Times New Roman"/>
              </a:rPr>
              <a:t>).</a:t>
            </a:r>
          </a:p>
          <a:p>
            <a:pPr marL="0" lvl="0" indent="0" algn="just" rtl="0">
              <a:lnSpc>
                <a:spcPct val="150000"/>
              </a:lnSpc>
              <a:spcBef>
                <a:spcPts val="0"/>
              </a:spcBef>
              <a:spcAft>
                <a:spcPts val="0"/>
              </a:spcAft>
              <a:buClr>
                <a:schemeClr val="dk1"/>
              </a:buClr>
              <a:buSzPts val="1100"/>
              <a:buFont typeface="Arial"/>
              <a:buNone/>
            </a:pPr>
            <a:r>
              <a:rPr lang="en-GB" sz="1100" dirty="0">
                <a:solidFill>
                  <a:srgbClr val="FF0000"/>
                </a:solidFill>
                <a:latin typeface="Times New Roman"/>
                <a:ea typeface="Times New Roman"/>
                <a:cs typeface="Times New Roman"/>
                <a:sym typeface="Times New Roman"/>
              </a:rPr>
              <a:t>Jeff Bezos is a totally “custom-centric company” that totally focuses on the requirements of the company and tries to fulfil the requirements in every possible way. For example, during the covid, everybody was ordering their desired or required items online and this was only possible because of e-commerce business in the United Kingdom. According to some recent sources, it was reported that around 40.1% of the total United Kingdom population was shopping online during the whole pandemic (</a:t>
            </a:r>
            <a:r>
              <a:rPr lang="en-GB" sz="1100" dirty="0">
                <a:solidFill>
                  <a:srgbClr val="FF0000"/>
                </a:solidFill>
                <a:highlight>
                  <a:srgbClr val="FFFFFF"/>
                </a:highlight>
                <a:latin typeface="Times New Roman"/>
                <a:ea typeface="Times New Roman"/>
                <a:cs typeface="Times New Roman"/>
                <a:sym typeface="Times New Roman"/>
              </a:rPr>
              <a:t>Statista, 2022</a:t>
            </a:r>
            <a:r>
              <a:rPr lang="en-GB" sz="1100" dirty="0">
                <a:solidFill>
                  <a:srgbClr val="FF0000"/>
                </a:solidFill>
                <a:latin typeface="Times New Roman"/>
                <a:ea typeface="Times New Roman"/>
                <a:cs typeface="Times New Roman"/>
                <a:sym typeface="Times New Roman"/>
              </a:rPr>
              <a:t>). this was only possible due to their knowledge of the technology, conceptual ideas and interpersonal skill of Jeff Bezos. </a:t>
            </a:r>
          </a:p>
          <a:p>
            <a:pPr marL="0" lvl="0" indent="0" algn="just" rtl="0">
              <a:lnSpc>
                <a:spcPct val="150000"/>
              </a:lnSpc>
              <a:spcBef>
                <a:spcPts val="0"/>
              </a:spcBef>
              <a:spcAft>
                <a:spcPts val="0"/>
              </a:spcAft>
              <a:buClr>
                <a:schemeClr val="dk1"/>
              </a:buClr>
              <a:buSzPts val="1100"/>
              <a:buFont typeface="Arial"/>
              <a:buNone/>
            </a:pPr>
            <a:r>
              <a:rPr lang="en-GB" sz="1100" dirty="0">
                <a:solidFill>
                  <a:srgbClr val="FF0000"/>
                </a:solidFill>
                <a:latin typeface="Times New Roman"/>
                <a:ea typeface="Times New Roman"/>
                <a:cs typeface="Times New Roman"/>
                <a:sym typeface="Times New Roman"/>
              </a:rPr>
              <a:t>The effectiveness of interpersonal skills of Jeff Bezos. Amazon does regular meetings with employees where an employee shares. According to sources, it is also reported that are more than 6,000 professionals in safety on amazon. It is also reported that Amazon had already invested around 125.1 million dollars in 2020 for the “Safety Capital projects”. Therefore Amazon also invested around 11.5 billion dollars for the safety of the employee during Covid-19, it has also allocated about 300 million dollars for the continuing or new safety projects on 2021 (Sustainability, 2022).</a:t>
            </a:r>
          </a:p>
          <a:p>
            <a:pPr marL="0" lvl="0" indent="0" algn="l" rtl="0">
              <a:lnSpc>
                <a:spcPct val="90000"/>
              </a:lnSpc>
              <a:spcBef>
                <a:spcPts val="0"/>
              </a:spcBef>
              <a:spcAft>
                <a:spcPts val="0"/>
              </a:spcAft>
              <a:buNone/>
            </a:pPr>
            <a:endParaRPr sz="1110" b="1" dirty="0"/>
          </a:p>
        </p:txBody>
      </p:sp>
      <p:sp>
        <p:nvSpPr>
          <p:cNvPr id="175" name="Google Shape;175;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2" name="Google Shape;182;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b="1" dirty="0" err="1">
                <a:solidFill>
                  <a:srgbClr val="FF0000"/>
                </a:solidFill>
                <a:latin typeface="Times New Roman"/>
                <a:ea typeface="Times New Roman"/>
                <a:cs typeface="Times New Roman"/>
                <a:sym typeface="Times New Roman"/>
              </a:rPr>
              <a:t>Prespectiveness</a:t>
            </a:r>
            <a:r>
              <a:rPr lang="en-US" b="1" dirty="0">
                <a:solidFill>
                  <a:srgbClr val="FF0000"/>
                </a:solidFill>
                <a:latin typeface="Times New Roman"/>
                <a:ea typeface="Times New Roman"/>
                <a:cs typeface="Times New Roman"/>
                <a:sym typeface="Times New Roman"/>
              </a:rPr>
              <a:t> of Katz's model:</a:t>
            </a:r>
            <a:r>
              <a:rPr lang="en-US" dirty="0">
                <a:solidFill>
                  <a:srgbClr val="FF0000"/>
                </a:solidFill>
                <a:latin typeface="Times New Roman"/>
                <a:ea typeface="Times New Roman"/>
                <a:cs typeface="Times New Roman"/>
                <a:sym typeface="Times New Roman"/>
              </a:rPr>
              <a:t> This kind of skill is very productive as it includes three skills that a leader should possess.</a:t>
            </a:r>
            <a:r>
              <a:rPr lang="en-US" b="1" dirty="0">
                <a:solidFill>
                  <a:srgbClr val="FF0000"/>
                </a:solidFill>
                <a:latin typeface="Times New Roman"/>
                <a:ea typeface="Times New Roman"/>
                <a:cs typeface="Times New Roman"/>
                <a:sym typeface="Times New Roman"/>
              </a:rPr>
              <a:t> </a:t>
            </a:r>
            <a:r>
              <a:rPr lang="en-US" dirty="0">
                <a:solidFill>
                  <a:srgbClr val="FF0000"/>
                </a:solidFill>
                <a:latin typeface="Times New Roman"/>
                <a:ea typeface="Times New Roman"/>
                <a:cs typeface="Times New Roman"/>
                <a:sym typeface="Times New Roman"/>
              </a:rPr>
              <a:t>Conceptual skills, interpersonal skills and technical skills, helped the company to develop better concepts for the business. Developing proper knowledge of the technology enables the company to develop its technologies in the </a:t>
            </a:r>
            <a:r>
              <a:rPr lang="en-US" dirty="0" err="1">
                <a:solidFill>
                  <a:srgbClr val="FF0000"/>
                </a:solidFill>
                <a:latin typeface="Times New Roman"/>
                <a:ea typeface="Times New Roman"/>
                <a:cs typeface="Times New Roman"/>
                <a:sym typeface="Times New Roman"/>
              </a:rPr>
              <a:t>organisation</a:t>
            </a:r>
            <a:r>
              <a:rPr lang="en-US" dirty="0">
                <a:solidFill>
                  <a:srgbClr val="FF0000"/>
                </a:solidFill>
                <a:latin typeface="Times New Roman"/>
                <a:ea typeface="Times New Roman"/>
                <a:cs typeface="Times New Roman"/>
                <a:sym typeface="Times New Roman"/>
              </a:rPr>
              <a:t>. Interpersonal skills, help an </a:t>
            </a:r>
            <a:r>
              <a:rPr lang="en-US" dirty="0" err="1">
                <a:solidFill>
                  <a:srgbClr val="FF0000"/>
                </a:solidFill>
                <a:latin typeface="Times New Roman"/>
                <a:ea typeface="Times New Roman"/>
                <a:cs typeface="Times New Roman"/>
                <a:sym typeface="Times New Roman"/>
              </a:rPr>
              <a:t>organisation</a:t>
            </a:r>
            <a:r>
              <a:rPr lang="en-US" dirty="0">
                <a:solidFill>
                  <a:srgbClr val="FF0000"/>
                </a:solidFill>
                <a:latin typeface="Times New Roman"/>
                <a:ea typeface="Times New Roman"/>
                <a:cs typeface="Times New Roman"/>
                <a:sym typeface="Times New Roman"/>
              </a:rPr>
              <a:t> to develop a good relationship with the employee and ensure safety for them. </a:t>
            </a:r>
            <a:endParaRPr dirty="0">
              <a:solidFill>
                <a:srgbClr val="FF0000"/>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b="1" dirty="0">
              <a:solidFill>
                <a:srgbClr val="434343"/>
              </a:solidFill>
              <a:latin typeface="Times New Roman"/>
              <a:ea typeface="Times New Roman"/>
              <a:cs typeface="Times New Roman"/>
              <a:sym typeface="Times New Roman"/>
            </a:endParaRPr>
          </a:p>
          <a:p>
            <a:pPr marL="0" lvl="0" indent="0" algn="l" rtl="0">
              <a:spcBef>
                <a:spcPts val="0"/>
              </a:spcBef>
              <a:spcAft>
                <a:spcPts val="0"/>
              </a:spcAft>
              <a:buNone/>
            </a:pPr>
            <a:endParaRPr b="1" dirty="0"/>
          </a:p>
          <a:p>
            <a:pPr marL="0" lvl="0" indent="0" algn="l" rtl="0">
              <a:spcBef>
                <a:spcPts val="0"/>
              </a:spcBef>
              <a:spcAft>
                <a:spcPts val="0"/>
              </a:spcAft>
              <a:buNone/>
            </a:pPr>
            <a:br>
              <a:rPr lang="en-US" dirty="0"/>
            </a:br>
            <a:endParaRPr dirty="0"/>
          </a:p>
        </p:txBody>
      </p:sp>
      <p:sp>
        <p:nvSpPr>
          <p:cNvPr id="183" name="Google Shape;183;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0" name="Google Shape;190;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2000"/>
              </a:spcBef>
              <a:spcAft>
                <a:spcPts val="0"/>
              </a:spcAft>
              <a:buClr>
                <a:schemeClr val="dk1"/>
              </a:buClr>
              <a:buSzPts val="1100"/>
              <a:buFont typeface="Arial"/>
              <a:buNone/>
            </a:pPr>
            <a:r>
              <a:rPr lang="en-US" b="1" dirty="0">
                <a:solidFill>
                  <a:srgbClr val="FF0000"/>
                </a:solidFill>
                <a:latin typeface="Times New Roman"/>
                <a:ea typeface="Times New Roman"/>
                <a:cs typeface="Times New Roman"/>
                <a:sym typeface="Times New Roman"/>
              </a:rPr>
              <a:t>Situational leadership model</a:t>
            </a:r>
            <a:endParaRPr b="1" dirty="0">
              <a:solidFill>
                <a:srgbClr val="FF0000"/>
              </a:solidFill>
              <a:latin typeface="Times New Roman"/>
              <a:ea typeface="Times New Roman"/>
              <a:cs typeface="Times New Roman"/>
              <a:sym typeface="Times New Roman"/>
            </a:endParaRPr>
          </a:p>
          <a:p>
            <a:pPr marL="0" lvl="0" indent="0" algn="just" rtl="0">
              <a:lnSpc>
                <a:spcPct val="150000"/>
              </a:lnSpc>
              <a:spcBef>
                <a:spcPts val="600"/>
              </a:spcBef>
              <a:spcAft>
                <a:spcPts val="0"/>
              </a:spcAft>
              <a:buClr>
                <a:schemeClr val="dk1"/>
              </a:buClr>
              <a:buSzPts val="1100"/>
              <a:buFont typeface="Arial"/>
              <a:buNone/>
            </a:pPr>
            <a:r>
              <a:rPr lang="en-US" dirty="0">
                <a:solidFill>
                  <a:srgbClr val="FF0000"/>
                </a:solidFill>
                <a:latin typeface="Times New Roman"/>
                <a:ea typeface="Times New Roman"/>
                <a:cs typeface="Times New Roman"/>
                <a:sym typeface="Times New Roman"/>
              </a:rPr>
              <a:t>The situational leadership model refers to the readiness stages of the employee as per the demand of the situation. In such kind of leadership style, it helps the </a:t>
            </a:r>
            <a:r>
              <a:rPr lang="en-US" dirty="0" err="1">
                <a:solidFill>
                  <a:srgbClr val="FF0000"/>
                </a:solidFill>
                <a:latin typeface="Times New Roman"/>
                <a:ea typeface="Times New Roman"/>
                <a:cs typeface="Times New Roman"/>
                <a:sym typeface="Times New Roman"/>
              </a:rPr>
              <a:t>organisation</a:t>
            </a:r>
            <a:r>
              <a:rPr lang="en-US" dirty="0">
                <a:solidFill>
                  <a:srgbClr val="FF0000"/>
                </a:solidFill>
                <a:latin typeface="Times New Roman"/>
                <a:ea typeface="Times New Roman"/>
                <a:cs typeface="Times New Roman"/>
                <a:sym typeface="Times New Roman"/>
              </a:rPr>
              <a:t> to develop a good relationship between the leaders and the team member because a leader will be formulating new ideas in the middle of performing a certain task in the company. There are four kinds of leadership styles directing, coaching, delegating and supporting. Jeff Bezos is quite supportive of their team member and communicates with them on a regular basis to understand their employee. It is very much important to have a direct relationship with the employee. This enables the company to have a proper goal or vision and create a proper value for the team member.  Jeff Bezos also motivate the employee or the team leader to help their team member to work properly and more effectively. Leaders in Amazon act like a coach to their team members and assist them while performing their respective tasks (</a:t>
            </a:r>
            <a:r>
              <a:rPr lang="en-US" dirty="0">
                <a:solidFill>
                  <a:srgbClr val="FF0000"/>
                </a:solidFill>
                <a:highlight>
                  <a:srgbClr val="FFFFFF"/>
                </a:highlight>
                <a:latin typeface="Times New Roman"/>
                <a:ea typeface="Times New Roman"/>
                <a:cs typeface="Times New Roman"/>
                <a:sym typeface="Times New Roman"/>
              </a:rPr>
              <a:t>Walls, 2019</a:t>
            </a:r>
            <a:r>
              <a:rPr lang="en-US" dirty="0">
                <a:solidFill>
                  <a:srgbClr val="FF0000"/>
                </a:solidFill>
                <a:latin typeface="Times New Roman"/>
                <a:ea typeface="Times New Roman"/>
                <a:cs typeface="Times New Roman"/>
                <a:sym typeface="Times New Roman"/>
              </a:rPr>
              <a:t>). </a:t>
            </a:r>
            <a:endParaRPr b="1" dirty="0"/>
          </a:p>
        </p:txBody>
      </p:sp>
      <p:sp>
        <p:nvSpPr>
          <p:cNvPr id="191" name="Google Shape;191;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US" b="1" dirty="0">
                <a:solidFill>
                  <a:srgbClr val="FF0000"/>
                </a:solidFill>
                <a:latin typeface="Times New Roman"/>
                <a:ea typeface="Times New Roman"/>
                <a:cs typeface="Times New Roman"/>
                <a:sym typeface="Times New Roman"/>
              </a:rPr>
              <a:t>Perspectives of situational leadership theory</a:t>
            </a:r>
            <a:r>
              <a:rPr lang="en-US" dirty="0">
                <a:solidFill>
                  <a:srgbClr val="FF0000"/>
                </a:solidFill>
                <a:latin typeface="Times New Roman"/>
                <a:ea typeface="Times New Roman"/>
                <a:cs typeface="Times New Roman"/>
                <a:sym typeface="Times New Roman"/>
              </a:rPr>
              <a:t>: Situational is a very effective leadership quality. It identifies the different situations in the </a:t>
            </a:r>
            <a:r>
              <a:rPr lang="en-US" dirty="0" err="1">
                <a:solidFill>
                  <a:srgbClr val="FF0000"/>
                </a:solidFill>
                <a:latin typeface="Times New Roman"/>
                <a:ea typeface="Times New Roman"/>
                <a:cs typeface="Times New Roman"/>
                <a:sym typeface="Times New Roman"/>
              </a:rPr>
              <a:t>organisation</a:t>
            </a:r>
            <a:r>
              <a:rPr lang="en-US" dirty="0">
                <a:solidFill>
                  <a:srgbClr val="FF0000"/>
                </a:solidFill>
                <a:latin typeface="Times New Roman"/>
                <a:ea typeface="Times New Roman"/>
                <a:cs typeface="Times New Roman"/>
                <a:sym typeface="Times New Roman"/>
              </a:rPr>
              <a:t> and on the market. The leader is able to make changes as per the demand of the situation. Situational leadership is very flexible in nature. This situational leadership prefer in developing a strong relationship with the employee in order to deal with the different situation in the </a:t>
            </a:r>
            <a:r>
              <a:rPr lang="en-US" dirty="0" err="1">
                <a:solidFill>
                  <a:srgbClr val="FF0000"/>
                </a:solidFill>
                <a:latin typeface="Times New Roman"/>
                <a:ea typeface="Times New Roman"/>
                <a:cs typeface="Times New Roman"/>
                <a:sym typeface="Times New Roman"/>
              </a:rPr>
              <a:t>organisation</a:t>
            </a:r>
            <a:r>
              <a:rPr lang="en-US" dirty="0">
                <a:solidFill>
                  <a:srgbClr val="FF0000"/>
                </a:solidFill>
                <a:latin typeface="Times New Roman"/>
                <a:ea typeface="Times New Roman"/>
                <a:cs typeface="Times New Roman"/>
                <a:sym typeface="Times New Roman"/>
              </a:rPr>
              <a:t> as well as the market condition.</a:t>
            </a:r>
            <a:endParaRPr dirty="0"/>
          </a:p>
        </p:txBody>
      </p:sp>
      <p:sp>
        <p:nvSpPr>
          <p:cNvPr id="199" name="Google Shape;199;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6" name="Google Shape;206;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fontScale="92500"/>
          </a:bodyPr>
          <a:lstStyle/>
          <a:p>
            <a:pPr marL="0" lvl="0" indent="0" algn="l" rtl="0">
              <a:spcBef>
                <a:spcPts val="0"/>
              </a:spcBef>
              <a:spcAft>
                <a:spcPts val="0"/>
              </a:spcAft>
              <a:buNone/>
            </a:pPr>
            <a:r>
              <a:rPr lang="en-GB" b="0" dirty="0"/>
              <a:t>Transactional leadership theory is also known as managerial theory. According to the transactional theory of leadership, the leader always relies on punishment and rewards to motivate and encourage the employee to work harder and harder, which raises company productivity. If he is rewarded, he feels proud since his contribution to the organization is acknowledged. As a result, it also encourages other workers to work harder. </a:t>
            </a:r>
            <a:endParaRPr b="0" dirty="0"/>
          </a:p>
          <a:p>
            <a:pPr marL="0" lvl="0" indent="0" algn="l" rtl="0">
              <a:spcBef>
                <a:spcPts val="0"/>
              </a:spcBef>
              <a:spcAft>
                <a:spcPts val="0"/>
              </a:spcAft>
              <a:buNone/>
            </a:pPr>
            <a:r>
              <a:rPr lang="en-GB" dirty="0"/>
              <a:t>Self-awareness. Creating a feeling of self-awareness in leaders enables them to recognize their own shortcomings as well as the leader's strength (Friedland and Jain, 2022). Only due to consciousness was it possible for the firm to survive the epidemic since Jeff Bezos recognized the company's potential. Jeff Bezos, by rewarding his employees with discounts on their Amazon purchases, recognizes outstanding commitment. </a:t>
            </a:r>
            <a:r>
              <a:rPr lang="en-GB" b="0" i="0" dirty="0">
                <a:solidFill>
                  <a:srgbClr val="1E293B"/>
                </a:solidFill>
                <a:effectLst/>
                <a:latin typeface="Inter var"/>
              </a:rPr>
              <a:t>Amazon also rewards them with a long-term stock option instead of cash awards. Amazon is the kind of company that always focuses on employee improvement.</a:t>
            </a:r>
            <a:br>
              <a:rPr lang="en-US" dirty="0"/>
            </a:br>
            <a:r>
              <a:rPr lang="en-US" sz="1200" dirty="0">
                <a:solidFill>
                  <a:srgbClr val="FF0000"/>
                </a:solidFill>
                <a:latin typeface="Arial"/>
                <a:ea typeface="Arial"/>
                <a:cs typeface="Arial"/>
                <a:sym typeface="Arial"/>
              </a:rPr>
              <a:t>Amazon began the "Career Choice" program for its employees, which may be given to a staff member who has worked there for one year (Amazon US About Amazon, 2022). A strong transactional leadership style fosters a sense of self-awareness, allowing executives to recognize their own shortcomings as well as strengths. During Covid-19, all company operations were halted. The </a:t>
            </a:r>
            <a:r>
              <a:rPr lang="en-US" sz="1200" dirty="0" err="1">
                <a:solidFill>
                  <a:srgbClr val="FF0000"/>
                </a:solidFill>
                <a:latin typeface="Arial"/>
                <a:ea typeface="Arial"/>
                <a:cs typeface="Arial"/>
                <a:sym typeface="Arial"/>
              </a:rPr>
              <a:t>sluists</a:t>
            </a:r>
            <a:r>
              <a:rPr lang="en-US" sz="1200" dirty="0">
                <a:solidFill>
                  <a:srgbClr val="FF0000"/>
                </a:solidFill>
                <a:latin typeface="Arial"/>
                <a:ea typeface="Arial"/>
                <a:cs typeface="Arial"/>
                <a:sym typeface="Arial"/>
              </a:rPr>
              <a:t> are well rewarded at that time. According to reports, the worldwide e-commerce industry has expanded from 26.8 trillion to 36.9 trillion dollars during the Covid-19 pandemic (UN News, 2022). Amazon has rather chosen to provide non-monetary bonuses to its workers, with "Swagbucks" being one such example. Employees can use "Swagbucks" to acquire anything they want as part of this program. FC Games is the name of a program in which employees workstations are equipped with software to allow them to play arcade-style mini games. </a:t>
            </a:r>
            <a:endParaRPr dirty="0">
              <a:solidFill>
                <a:srgbClr val="FF0000"/>
              </a:solidFill>
              <a:latin typeface="Times New Roman"/>
              <a:ea typeface="Times New Roman"/>
              <a:cs typeface="Times New Roman"/>
              <a:sym typeface="Times New Roman"/>
            </a:endParaRPr>
          </a:p>
          <a:p>
            <a:pPr marL="0" lvl="0" indent="0" algn="l" rtl="0">
              <a:spcBef>
                <a:spcPts val="0"/>
              </a:spcBef>
              <a:spcAft>
                <a:spcPts val="0"/>
              </a:spcAft>
              <a:buNone/>
            </a:pPr>
            <a:endParaRPr dirty="0"/>
          </a:p>
        </p:txBody>
      </p:sp>
      <p:sp>
        <p:nvSpPr>
          <p:cNvPr id="207" name="Google Shape;207;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16</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4" name="Google Shape;214;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1200"/>
              </a:spcBef>
              <a:spcAft>
                <a:spcPts val="0"/>
              </a:spcAft>
              <a:buSzPts val="1100"/>
              <a:buNone/>
            </a:pPr>
            <a:endParaRPr b="1" dirty="0"/>
          </a:p>
        </p:txBody>
      </p:sp>
      <p:sp>
        <p:nvSpPr>
          <p:cNvPr id="215" name="Google Shape;215;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18</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9" name="Google Shape;229;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115000"/>
              </a:lnSpc>
              <a:spcBef>
                <a:spcPts val="2400"/>
              </a:spcBef>
              <a:spcAft>
                <a:spcPts val="0"/>
              </a:spcAft>
              <a:buClr>
                <a:schemeClr val="dk1"/>
              </a:buClr>
              <a:buSzPts val="1100"/>
              <a:buFont typeface="Arial"/>
              <a:buNone/>
            </a:pPr>
            <a:r>
              <a:rPr lang="en-US" b="1" dirty="0">
                <a:latin typeface="Times New Roman"/>
                <a:ea typeface="Times New Roman"/>
                <a:cs typeface="Times New Roman"/>
                <a:sym typeface="Times New Roman"/>
              </a:rPr>
              <a:t>Conclusion</a:t>
            </a:r>
            <a:endParaRPr b="1" dirty="0">
              <a:latin typeface="Times New Roman"/>
              <a:ea typeface="Times New Roman"/>
              <a:cs typeface="Times New Roman"/>
              <a:sym typeface="Times New Roman"/>
            </a:endParaRPr>
          </a:p>
          <a:p>
            <a:pPr marL="0" lvl="0" indent="0" algn="l" rtl="0">
              <a:lnSpc>
                <a:spcPct val="115000"/>
              </a:lnSpc>
              <a:spcBef>
                <a:spcPts val="1200"/>
              </a:spcBef>
              <a:spcAft>
                <a:spcPts val="0"/>
              </a:spcAft>
              <a:buClr>
                <a:schemeClr val="dk1"/>
              </a:buClr>
              <a:buSzPts val="1100"/>
              <a:buFont typeface="Arial"/>
              <a:buNone/>
            </a:pPr>
            <a:r>
              <a:rPr lang="en-US" dirty="0">
                <a:latin typeface="Times New Roman"/>
                <a:ea typeface="Times New Roman"/>
                <a:cs typeface="Times New Roman"/>
                <a:sym typeface="Times New Roman"/>
              </a:rPr>
              <a:t>We have looked into 5 types of leadership styles. </a:t>
            </a:r>
            <a:r>
              <a:rPr lang="en-US" b="0" i="0" dirty="0">
                <a:solidFill>
                  <a:srgbClr val="1E293B"/>
                </a:solidFill>
                <a:effectLst/>
                <a:latin typeface="Inter var"/>
              </a:rPr>
              <a:t>There are many different theories and models of leadership, but transactional and transformational leadership are parts the Full Range Leadership Model two of the most widely studied, they very much alike Douglas McGregor’s Theory X and Theory Y . Each has its own strengths and weaknesses, and each is best suited for certain situations. It is important for leaders to understand more types of leadership in order to be able to adapt their style to the situation at hand.</a:t>
            </a:r>
            <a:r>
              <a:rPr lang="en-US" b="0" dirty="0">
                <a:latin typeface="Times New Roman"/>
                <a:ea typeface="Times New Roman"/>
                <a:cs typeface="Times New Roman"/>
                <a:sym typeface="Times New Roman"/>
              </a:rPr>
              <a:t>. We can contribute Amazon’s success to Bezos’s unique ability to use the whole ‘’toolbox’’(Lindberg, 2022) of leadership styles in the right moment, to align the different stakeholders' views and values, to get the change and results desired by him and them – the </a:t>
            </a:r>
            <a:r>
              <a:rPr lang="en-US" b="0" dirty="0" err="1">
                <a:latin typeface="Times New Roman"/>
                <a:ea typeface="Times New Roman"/>
                <a:cs typeface="Times New Roman"/>
                <a:sym typeface="Times New Roman"/>
              </a:rPr>
              <a:t>organisation</a:t>
            </a:r>
            <a:r>
              <a:rPr lang="en-US" b="0" dirty="0">
                <a:latin typeface="Times New Roman"/>
                <a:ea typeface="Times New Roman"/>
                <a:cs typeface="Times New Roman"/>
                <a:sym typeface="Times New Roman"/>
              </a:rPr>
              <a:t> grow and prosper.</a:t>
            </a:r>
            <a:endParaRPr dirty="0">
              <a:latin typeface="Times New Roman"/>
              <a:ea typeface="Times New Roman"/>
              <a:cs typeface="Times New Roman"/>
              <a:sym typeface="Times New Roman"/>
            </a:endParaRPr>
          </a:p>
        </p:txBody>
      </p:sp>
      <p:sp>
        <p:nvSpPr>
          <p:cNvPr id="230" name="Google Shape;230;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19</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lvl="0" indent="-22860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US" b="0" i="0" dirty="0">
                <a:solidFill>
                  <a:srgbClr val="0BD0D9"/>
                </a:solidFill>
                <a:effectLst/>
                <a:latin typeface="Inter var"/>
              </a:rPr>
              <a:t>With their three components or variants of leadership style, Bass and Avolio expanded the idea of transactional leadership. This image demonstrates how they relate to Laissez-Faire and Transformational leadership in the Full Range Leadership Model.</a:t>
            </a:r>
            <a:endParaRPr lang="en-GB" dirty="0"/>
          </a:p>
          <a:p>
            <a:endParaRPr lang="en-GB" dirty="0"/>
          </a:p>
        </p:txBody>
      </p:sp>
      <p:sp>
        <p:nvSpPr>
          <p:cNvPr id="4" name="Slide Number Placeholder 3"/>
          <p:cNvSpPr>
            <a:spLocks noGrp="1"/>
          </p:cNvSpPr>
          <p:nvPr>
            <p:ph type="sldNum" idx="12"/>
          </p:nvPr>
        </p:nvSpPr>
        <p:spPr/>
        <p:txBody>
          <a:bodyPr/>
          <a:lstStyle/>
          <a:p>
            <a:pPr marL="0" marR="0" lvl="0" indent="0" algn="r" rtl="0">
              <a:spcBef>
                <a:spcPts val="0"/>
              </a:spcBef>
              <a:spcAft>
                <a:spcPts val="0"/>
              </a:spcAft>
              <a:buNone/>
            </a:pPr>
            <a:fld id="{00000000-1234-1234-1234-123412341234}" type="slidenum">
              <a:rPr lang="en-US" sz="1200" b="0" i="0" u="none" strike="noStrike" cap="none" smtClean="0">
                <a:solidFill>
                  <a:schemeClr val="dk1"/>
                </a:solidFill>
                <a:latin typeface="Calibri"/>
                <a:ea typeface="Calibri"/>
                <a:cs typeface="Calibri"/>
                <a:sym typeface="Calibri"/>
              </a:rPr>
              <a:pPr marL="0" marR="0" lvl="0" indent="0" algn="r" rtl="0">
                <a:spcBef>
                  <a:spcPts val="0"/>
                </a:spcBef>
                <a:spcAft>
                  <a:spcPts val="0"/>
                </a:spcAft>
                <a:buNone/>
              </a:pPr>
              <a:t>20</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271063487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5"/>
        <p:cNvGrpSpPr/>
        <p:nvPr/>
      </p:nvGrpSpPr>
      <p:grpSpPr>
        <a:xfrm>
          <a:off x="0" y="0"/>
          <a:ext cx="0" cy="0"/>
          <a:chOff x="0" y="0"/>
          <a:chExt cx="0" cy="0"/>
        </a:xfrm>
      </p:grpSpPr>
      <p:sp>
        <p:nvSpPr>
          <p:cNvPr id="236" name="Google Shape;236;p1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7" name="Google Shape;237;p1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lnSpc>
                <a:spcPct val="80000"/>
              </a:lnSpc>
              <a:spcBef>
                <a:spcPts val="1200"/>
              </a:spcBef>
              <a:spcAft>
                <a:spcPts val="0"/>
              </a:spcAft>
              <a:buNone/>
            </a:pPr>
            <a:endParaRPr sz="660"/>
          </a:p>
        </p:txBody>
      </p:sp>
      <p:sp>
        <p:nvSpPr>
          <p:cNvPr id="238" name="Google Shape;238;p19: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21</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2"/>
        <p:cNvGrpSpPr/>
        <p:nvPr/>
      </p:nvGrpSpPr>
      <p:grpSpPr>
        <a:xfrm>
          <a:off x="0" y="0"/>
          <a:ext cx="0" cy="0"/>
          <a:chOff x="0" y="0"/>
          <a:chExt cx="0" cy="0"/>
        </a:xfrm>
      </p:grpSpPr>
      <p:sp>
        <p:nvSpPr>
          <p:cNvPr id="243" name="Google Shape;243;p20: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4" name="Google Shape;244;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0"/>
        <p:cNvGrpSpPr/>
        <p:nvPr/>
      </p:nvGrpSpPr>
      <p:grpSpPr>
        <a:xfrm>
          <a:off x="0" y="0"/>
          <a:ext cx="0" cy="0"/>
          <a:chOff x="0" y="0"/>
          <a:chExt cx="0" cy="0"/>
        </a:xfrm>
      </p:grpSpPr>
      <p:sp>
        <p:nvSpPr>
          <p:cNvPr id="21" name="Google Shape;21;p22"/>
          <p:cNvSpPr txBox="1">
            <a:spLocks noGrp="1"/>
          </p:cNvSpPr>
          <p:nvPr>
            <p:ph type="title"/>
          </p:nvPr>
        </p:nvSpPr>
        <p:spPr>
          <a:xfrm>
            <a:off x="457200" y="704088"/>
            <a:ext cx="83058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5000"/>
              <a:buFont typeface="Calibri"/>
              <a:buNone/>
              <a:defRPr sz="5000" b="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22"/>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2"/>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22"/>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5"/>
        <p:cNvGrpSpPr/>
        <p:nvPr/>
      </p:nvGrpSpPr>
      <p:grpSpPr>
        <a:xfrm>
          <a:off x="0" y="0"/>
          <a:ext cx="0" cy="0"/>
          <a:chOff x="0" y="0"/>
          <a:chExt cx="0" cy="0"/>
        </a:xfrm>
      </p:grpSpPr>
      <p:sp>
        <p:nvSpPr>
          <p:cNvPr id="26" name="Google Shape;26;p23"/>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23"/>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4"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28" name="Google Shape;28;p23"/>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23"/>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23"/>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31"/>
        <p:cNvGrpSpPr/>
        <p:nvPr/>
      </p:nvGrpSpPr>
      <p:grpSpPr>
        <a:xfrm>
          <a:off x="0" y="0"/>
          <a:ext cx="0" cy="0"/>
          <a:chOff x="0" y="0"/>
          <a:chExt cx="0" cy="0"/>
        </a:xfrm>
      </p:grpSpPr>
      <p:sp>
        <p:nvSpPr>
          <p:cNvPr id="32" name="Google Shape;32;p24"/>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24"/>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24"/>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Slide" type="title">
  <p:cSld name="TITLE">
    <p:bg>
      <p:bgPr>
        <a:gradFill>
          <a:gsLst>
            <a:gs pos="0">
              <a:srgbClr val="439FD7"/>
            </a:gs>
            <a:gs pos="25000">
              <a:srgbClr val="4397CA"/>
            </a:gs>
            <a:gs pos="100000">
              <a:srgbClr val="00466A"/>
            </a:gs>
          </a:gsLst>
          <a:path path="circle">
            <a:fillToRect/>
          </a:path>
          <a:tileRect/>
        </a:gradFill>
        <a:effectLst/>
      </p:bgPr>
    </p:bg>
    <p:spTree>
      <p:nvGrpSpPr>
        <p:cNvPr id="1" name="Shape 35"/>
        <p:cNvGrpSpPr/>
        <p:nvPr/>
      </p:nvGrpSpPr>
      <p:grpSpPr>
        <a:xfrm>
          <a:off x="0" y="0"/>
          <a:ext cx="0" cy="0"/>
          <a:chOff x="0" y="0"/>
          <a:chExt cx="0" cy="0"/>
        </a:xfrm>
      </p:grpSpPr>
      <p:sp>
        <p:nvSpPr>
          <p:cNvPr id="36" name="Google Shape;36;p25"/>
          <p:cNvSpPr txBox="1">
            <a:spLocks noGrp="1"/>
          </p:cNvSpPr>
          <p:nvPr>
            <p:ph type="ctrTitle"/>
          </p:nvPr>
        </p:nvSpPr>
        <p:spPr>
          <a:xfrm>
            <a:off x="533400" y="1371600"/>
            <a:ext cx="7851648" cy="1828800"/>
          </a:xfrm>
          <a:prstGeom prst="rect">
            <a:avLst/>
          </a:prstGeom>
          <a:noFill/>
          <a:ln>
            <a:noFill/>
          </a:ln>
        </p:spPr>
        <p:txBody>
          <a:bodyPr spcFirstLastPara="1" wrap="square" lIns="0" tIns="0" rIns="18275" bIns="0" anchor="b" anchorCtr="0">
            <a:normAutofit/>
          </a:bodyPr>
          <a:lstStyle>
            <a:lvl1pPr lvl="0" algn="r">
              <a:spcBef>
                <a:spcPts val="0"/>
              </a:spcBef>
              <a:spcAft>
                <a:spcPts val="0"/>
              </a:spcAft>
              <a:buClr>
                <a:srgbClr val="4CE0EA"/>
              </a:buClr>
              <a:buSzPts val="5600"/>
              <a:buFont typeface="Calibri"/>
              <a:buNone/>
              <a:defRPr sz="5600" b="1">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25"/>
          <p:cNvSpPr txBox="1">
            <a:spLocks noGrp="1"/>
          </p:cNvSpPr>
          <p:nvPr>
            <p:ph type="subTitle" idx="1"/>
          </p:nvPr>
        </p:nvSpPr>
        <p:spPr>
          <a:xfrm>
            <a:off x="533400" y="3228536"/>
            <a:ext cx="7854696" cy="1752600"/>
          </a:xfrm>
          <a:prstGeom prst="rect">
            <a:avLst/>
          </a:prstGeom>
          <a:noFill/>
          <a:ln>
            <a:noFill/>
          </a:ln>
        </p:spPr>
        <p:txBody>
          <a:bodyPr spcFirstLastPara="1" wrap="square" lIns="0" tIns="45700" rIns="18275" bIns="45700" anchor="t" anchorCtr="0">
            <a:normAutofit/>
          </a:bodyPr>
          <a:lstStyle>
            <a:lvl1pPr marR="45720" lvl="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a:endParaRPr/>
          </a:p>
        </p:txBody>
      </p:sp>
      <p:sp>
        <p:nvSpPr>
          <p:cNvPr id="38" name="Google Shape;38;p25"/>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5"/>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25"/>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439FD7"/>
            </a:gs>
            <a:gs pos="25000">
              <a:srgbClr val="4397CA"/>
            </a:gs>
            <a:gs pos="100000">
              <a:srgbClr val="00466A"/>
            </a:gs>
          </a:gsLst>
          <a:path path="circle">
            <a:fillToRect/>
          </a:path>
          <a:tileRect/>
        </a:gradFill>
        <a:effectLst/>
      </p:bgPr>
    </p:bg>
    <p:spTree>
      <p:nvGrpSpPr>
        <p:cNvPr id="1" name="Shape 41"/>
        <p:cNvGrpSpPr/>
        <p:nvPr/>
      </p:nvGrpSpPr>
      <p:grpSpPr>
        <a:xfrm>
          <a:off x="0" y="0"/>
          <a:ext cx="0" cy="0"/>
          <a:chOff x="0" y="0"/>
          <a:chExt cx="0" cy="0"/>
        </a:xfrm>
      </p:grpSpPr>
      <p:sp>
        <p:nvSpPr>
          <p:cNvPr id="42" name="Google Shape;42;p26"/>
          <p:cNvSpPr txBox="1">
            <a:spLocks noGrp="1"/>
          </p:cNvSpPr>
          <p:nvPr>
            <p:ph type="title"/>
          </p:nvPr>
        </p:nvSpPr>
        <p:spPr>
          <a:xfrm>
            <a:off x="530352" y="1316736"/>
            <a:ext cx="7772400" cy="1362456"/>
          </a:xfrm>
          <a:prstGeom prst="rect">
            <a:avLst/>
          </a:prstGeom>
          <a:noFill/>
          <a:ln>
            <a:noFill/>
          </a:ln>
        </p:spPr>
        <p:txBody>
          <a:bodyPr spcFirstLastPara="1" wrap="square" lIns="0" tIns="0" rIns="0" bIns="0" anchor="b" anchorCtr="0">
            <a:noAutofit/>
          </a:bodyPr>
          <a:lstStyle>
            <a:lvl1pPr lvl="0" algn="l">
              <a:spcBef>
                <a:spcPts val="0"/>
              </a:spcBef>
              <a:spcAft>
                <a:spcPts val="0"/>
              </a:spcAft>
              <a:buClr>
                <a:srgbClr val="4AE3AC"/>
              </a:buClr>
              <a:buSzPts val="5600"/>
              <a:buFont typeface="Calibri"/>
              <a:buNone/>
              <a:defRPr sz="5600" b="1" cap="none">
                <a:solidFill>
                  <a:srgbClr val="4AE3AC"/>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26"/>
          <p:cNvSpPr txBox="1">
            <a:spLocks noGrp="1"/>
          </p:cNvSpPr>
          <p:nvPr>
            <p:ph type="body" idx="1"/>
          </p:nvPr>
        </p:nvSpPr>
        <p:spPr>
          <a:xfrm>
            <a:off x="530352" y="2704664"/>
            <a:ext cx="7772400" cy="1509712"/>
          </a:xfrm>
          <a:prstGeom prst="rect">
            <a:avLst/>
          </a:prstGeom>
          <a:noFill/>
          <a:ln>
            <a:noFill/>
          </a:ln>
        </p:spPr>
        <p:txBody>
          <a:bodyPr spcFirstLastPara="1" wrap="square" lIns="45700" tIns="45700" rIns="45700" bIns="45700" anchor="t" anchorCtr="0">
            <a:normAutofit/>
          </a:bodyPr>
          <a:lstStyle>
            <a:lvl1pPr marL="457200" lvl="0" indent="-228600" algn="l">
              <a:spcBef>
                <a:spcPts val="440"/>
              </a:spcBef>
              <a:spcAft>
                <a:spcPts val="0"/>
              </a:spcAft>
              <a:buSzPts val="2090"/>
              <a:buNone/>
              <a:defRPr sz="2200">
                <a:solidFill>
                  <a:schemeClr val="lt1"/>
                </a:solidFill>
              </a:defRPr>
            </a:lvl1pPr>
            <a:lvl2pPr marL="914400" lvl="1" indent="-228600" algn="l">
              <a:spcBef>
                <a:spcPts val="360"/>
              </a:spcBef>
              <a:spcAft>
                <a:spcPts val="0"/>
              </a:spcAft>
              <a:buSzPts val="1530"/>
              <a:buNone/>
              <a:defRPr sz="1800">
                <a:solidFill>
                  <a:schemeClr val="lt1"/>
                </a:solidFill>
              </a:defRPr>
            </a:lvl2pPr>
            <a:lvl3pPr marL="1371600" lvl="2" indent="-228600" algn="l">
              <a:spcBef>
                <a:spcPts val="320"/>
              </a:spcBef>
              <a:spcAft>
                <a:spcPts val="0"/>
              </a:spcAft>
              <a:buSzPts val="1120"/>
              <a:buNone/>
              <a:defRPr sz="1600">
                <a:solidFill>
                  <a:schemeClr val="lt1"/>
                </a:solidFill>
              </a:defRPr>
            </a:lvl3pPr>
            <a:lvl4pPr marL="1828800" lvl="3" indent="-228600" algn="l">
              <a:spcBef>
                <a:spcPts val="280"/>
              </a:spcBef>
              <a:spcAft>
                <a:spcPts val="0"/>
              </a:spcAft>
              <a:buSzPts val="910"/>
              <a:buNone/>
              <a:defRPr sz="1400">
                <a:solidFill>
                  <a:schemeClr val="lt1"/>
                </a:solidFill>
              </a:defRPr>
            </a:lvl4pPr>
            <a:lvl5pPr marL="2286000" lvl="4" indent="-228600" algn="l">
              <a:spcBef>
                <a:spcPts val="280"/>
              </a:spcBef>
              <a:spcAft>
                <a:spcPts val="0"/>
              </a:spcAft>
              <a:buSzPts val="910"/>
              <a:buNone/>
              <a:defRPr sz="1400">
                <a:solidFill>
                  <a:schemeClr val="lt1"/>
                </a:solidFill>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44" name="Google Shape;44;p26"/>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6"/>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26"/>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27"/>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27"/>
          <p:cNvSpPr txBox="1">
            <a:spLocks noGrp="1"/>
          </p:cNvSpPr>
          <p:nvPr>
            <p:ph type="body" idx="1"/>
          </p:nvPr>
        </p:nvSpPr>
        <p:spPr>
          <a:xfrm>
            <a:off x="457200" y="1920085"/>
            <a:ext cx="4038600" cy="4434840"/>
          </a:xfrm>
          <a:prstGeom prst="rect">
            <a:avLst/>
          </a:prstGeom>
          <a:noFill/>
          <a:ln>
            <a:noFill/>
          </a:ln>
        </p:spPr>
        <p:txBody>
          <a:bodyPr spcFirstLastPara="1" wrap="square" lIns="91425" tIns="45700" rIns="91425" bIns="45700" anchor="t" anchorCtr="0">
            <a:normAutofit/>
          </a:bodyPr>
          <a:lstStyle>
            <a:lvl1pPr marL="457200" lvl="0" indent="-385445" algn="l">
              <a:spcBef>
                <a:spcPts val="520"/>
              </a:spcBef>
              <a:spcAft>
                <a:spcPts val="0"/>
              </a:spcAft>
              <a:buSzPts val="2470"/>
              <a:buChar char="⚫"/>
              <a:defRPr sz="2600"/>
            </a:lvl1pPr>
            <a:lvl2pPr marL="914400" lvl="1" indent="-358140" algn="l">
              <a:spcBef>
                <a:spcPts val="480"/>
              </a:spcBef>
              <a:spcAft>
                <a:spcPts val="0"/>
              </a:spcAft>
              <a:buSzPts val="2040"/>
              <a:buChar char="⚫"/>
              <a:defRPr sz="2400"/>
            </a:lvl2pPr>
            <a:lvl3pPr marL="1371600" lvl="2" indent="-317500" algn="l">
              <a:spcBef>
                <a:spcPts val="400"/>
              </a:spcBef>
              <a:spcAft>
                <a:spcPts val="0"/>
              </a:spcAft>
              <a:buSzPts val="1400"/>
              <a:buChar char="⚫"/>
              <a:defRPr sz="2000"/>
            </a:lvl3pPr>
            <a:lvl4pPr marL="1828800" lvl="3" indent="-302894" algn="l">
              <a:spcBef>
                <a:spcPts val="360"/>
              </a:spcBef>
              <a:spcAft>
                <a:spcPts val="0"/>
              </a:spcAft>
              <a:buSzPts val="1170"/>
              <a:buChar char="⚫"/>
              <a:defRPr sz="1800"/>
            </a:lvl4pPr>
            <a:lvl5pPr marL="2286000" lvl="4" indent="-302895" algn="l">
              <a:spcBef>
                <a:spcPts val="360"/>
              </a:spcBef>
              <a:spcAft>
                <a:spcPts val="0"/>
              </a:spcAft>
              <a:buSzPts val="1170"/>
              <a:buChar char="⚫"/>
              <a:defRPr sz="18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0" name="Google Shape;50;p27"/>
          <p:cNvSpPr txBox="1">
            <a:spLocks noGrp="1"/>
          </p:cNvSpPr>
          <p:nvPr>
            <p:ph type="body" idx="2"/>
          </p:nvPr>
        </p:nvSpPr>
        <p:spPr>
          <a:xfrm>
            <a:off x="4648200" y="1920085"/>
            <a:ext cx="4038600" cy="4434840"/>
          </a:xfrm>
          <a:prstGeom prst="rect">
            <a:avLst/>
          </a:prstGeom>
          <a:noFill/>
          <a:ln>
            <a:noFill/>
          </a:ln>
        </p:spPr>
        <p:txBody>
          <a:bodyPr spcFirstLastPara="1" wrap="square" lIns="91425" tIns="45700" rIns="91425" bIns="45700" anchor="t" anchorCtr="0">
            <a:normAutofit/>
          </a:bodyPr>
          <a:lstStyle>
            <a:lvl1pPr marL="457200" lvl="0" indent="-385445" algn="l">
              <a:spcBef>
                <a:spcPts val="520"/>
              </a:spcBef>
              <a:spcAft>
                <a:spcPts val="0"/>
              </a:spcAft>
              <a:buSzPts val="2470"/>
              <a:buChar char="⚫"/>
              <a:defRPr sz="2600"/>
            </a:lvl1pPr>
            <a:lvl2pPr marL="914400" lvl="1" indent="-358140" algn="l">
              <a:spcBef>
                <a:spcPts val="480"/>
              </a:spcBef>
              <a:spcAft>
                <a:spcPts val="0"/>
              </a:spcAft>
              <a:buSzPts val="2040"/>
              <a:buChar char="⚫"/>
              <a:defRPr sz="2400"/>
            </a:lvl2pPr>
            <a:lvl3pPr marL="1371600" lvl="2" indent="-317500" algn="l">
              <a:spcBef>
                <a:spcPts val="400"/>
              </a:spcBef>
              <a:spcAft>
                <a:spcPts val="0"/>
              </a:spcAft>
              <a:buSzPts val="1400"/>
              <a:buChar char="⚫"/>
              <a:defRPr sz="2000"/>
            </a:lvl3pPr>
            <a:lvl4pPr marL="1828800" lvl="3" indent="-302894" algn="l">
              <a:spcBef>
                <a:spcPts val="360"/>
              </a:spcBef>
              <a:spcAft>
                <a:spcPts val="0"/>
              </a:spcAft>
              <a:buSzPts val="1170"/>
              <a:buChar char="⚫"/>
              <a:defRPr sz="1800"/>
            </a:lvl4pPr>
            <a:lvl5pPr marL="2286000" lvl="4" indent="-302895" algn="l">
              <a:spcBef>
                <a:spcPts val="360"/>
              </a:spcBef>
              <a:spcAft>
                <a:spcPts val="0"/>
              </a:spcAft>
              <a:buSzPts val="1170"/>
              <a:buChar char="⚫"/>
              <a:defRPr sz="18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1" name="Google Shape;51;p27"/>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7"/>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7"/>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8"/>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50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28"/>
          <p:cNvSpPr txBox="1">
            <a:spLocks noGrp="1"/>
          </p:cNvSpPr>
          <p:nvPr>
            <p:ph type="body" idx="1"/>
          </p:nvPr>
        </p:nvSpPr>
        <p:spPr>
          <a:xfrm>
            <a:off x="457200" y="1855248"/>
            <a:ext cx="4040188" cy="659352"/>
          </a:xfrm>
          <a:prstGeom prst="rect">
            <a:avLst/>
          </a:prstGeom>
          <a:noFill/>
          <a:ln>
            <a:noFill/>
          </a:ln>
        </p:spPr>
        <p:txBody>
          <a:bodyPr spcFirstLastPara="1" wrap="square" lIns="45700" tIns="0" rIns="45700" bIns="0" anchor="ctr" anchorCtr="0">
            <a:noAutofit/>
          </a:bodyPr>
          <a:lstStyle>
            <a:lvl1pPr marL="457200" lvl="0" indent="-228600" algn="l">
              <a:spcBef>
                <a:spcPts val="480"/>
              </a:spcBef>
              <a:spcAft>
                <a:spcPts val="0"/>
              </a:spcAft>
              <a:buSzPts val="2280"/>
              <a:buNone/>
              <a:defRPr sz="2400" b="1" cap="none">
                <a:solidFill>
                  <a:schemeClr val="dk2"/>
                </a:solidFill>
              </a:defRPr>
            </a:lvl1pPr>
            <a:lvl2pPr marL="914400" lvl="1" indent="-228600" algn="l">
              <a:spcBef>
                <a:spcPts val="400"/>
              </a:spcBef>
              <a:spcAft>
                <a:spcPts val="0"/>
              </a:spcAft>
              <a:buSzPts val="1700"/>
              <a:buNone/>
              <a:defRPr sz="2000" b="1"/>
            </a:lvl2pPr>
            <a:lvl3pPr marL="1371600" lvl="2" indent="-228600" algn="l">
              <a:spcBef>
                <a:spcPts val="360"/>
              </a:spcBef>
              <a:spcAft>
                <a:spcPts val="0"/>
              </a:spcAft>
              <a:buSzPts val="1260"/>
              <a:buNone/>
              <a:defRPr sz="1800" b="1"/>
            </a:lvl3pPr>
            <a:lvl4pPr marL="1828800" lvl="3" indent="-228600" algn="l">
              <a:spcBef>
                <a:spcPts val="320"/>
              </a:spcBef>
              <a:spcAft>
                <a:spcPts val="0"/>
              </a:spcAft>
              <a:buSzPts val="1040"/>
              <a:buNone/>
              <a:defRPr sz="1600" b="1"/>
            </a:lvl4pPr>
            <a:lvl5pPr marL="2286000" lvl="4" indent="-228600" algn="l">
              <a:spcBef>
                <a:spcPts val="320"/>
              </a:spcBef>
              <a:spcAft>
                <a:spcPts val="0"/>
              </a:spcAft>
              <a:buSzPts val="1040"/>
              <a:buNone/>
              <a:defRPr sz="1600" b="1"/>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7" name="Google Shape;57;p28"/>
          <p:cNvSpPr txBox="1">
            <a:spLocks noGrp="1"/>
          </p:cNvSpPr>
          <p:nvPr>
            <p:ph type="body" idx="2"/>
          </p:nvPr>
        </p:nvSpPr>
        <p:spPr>
          <a:xfrm>
            <a:off x="4645025" y="1859757"/>
            <a:ext cx="4041775" cy="654843"/>
          </a:xfrm>
          <a:prstGeom prst="rect">
            <a:avLst/>
          </a:prstGeom>
          <a:noFill/>
          <a:ln>
            <a:noFill/>
          </a:ln>
        </p:spPr>
        <p:txBody>
          <a:bodyPr spcFirstLastPara="1" wrap="square" lIns="45700" tIns="0" rIns="45700" bIns="0" anchor="ctr" anchorCtr="0">
            <a:normAutofit/>
          </a:bodyPr>
          <a:lstStyle>
            <a:lvl1pPr marL="457200" lvl="0" indent="-228600" algn="l">
              <a:spcBef>
                <a:spcPts val="480"/>
              </a:spcBef>
              <a:spcAft>
                <a:spcPts val="0"/>
              </a:spcAft>
              <a:buSzPts val="2280"/>
              <a:buNone/>
              <a:defRPr sz="2400" b="1" cap="none">
                <a:solidFill>
                  <a:schemeClr val="dk2"/>
                </a:solidFill>
              </a:defRPr>
            </a:lvl1pPr>
            <a:lvl2pPr marL="914400" lvl="1" indent="-228600" algn="l">
              <a:spcBef>
                <a:spcPts val="400"/>
              </a:spcBef>
              <a:spcAft>
                <a:spcPts val="0"/>
              </a:spcAft>
              <a:buSzPts val="1700"/>
              <a:buNone/>
              <a:defRPr sz="2000" b="1"/>
            </a:lvl2pPr>
            <a:lvl3pPr marL="1371600" lvl="2" indent="-228600" algn="l">
              <a:spcBef>
                <a:spcPts val="360"/>
              </a:spcBef>
              <a:spcAft>
                <a:spcPts val="0"/>
              </a:spcAft>
              <a:buSzPts val="1260"/>
              <a:buNone/>
              <a:defRPr sz="1800" b="1"/>
            </a:lvl3pPr>
            <a:lvl4pPr marL="1828800" lvl="3" indent="-228600" algn="l">
              <a:spcBef>
                <a:spcPts val="320"/>
              </a:spcBef>
              <a:spcAft>
                <a:spcPts val="0"/>
              </a:spcAft>
              <a:buSzPts val="1040"/>
              <a:buNone/>
              <a:defRPr sz="1600" b="1"/>
            </a:lvl4pPr>
            <a:lvl5pPr marL="2286000" lvl="4" indent="-228600" algn="l">
              <a:spcBef>
                <a:spcPts val="320"/>
              </a:spcBef>
              <a:spcAft>
                <a:spcPts val="0"/>
              </a:spcAft>
              <a:buSzPts val="1040"/>
              <a:buNone/>
              <a:defRPr sz="1600" b="1"/>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8" name="Google Shape;58;p28"/>
          <p:cNvSpPr txBox="1">
            <a:spLocks noGrp="1"/>
          </p:cNvSpPr>
          <p:nvPr>
            <p:ph type="body" idx="3"/>
          </p:nvPr>
        </p:nvSpPr>
        <p:spPr>
          <a:xfrm>
            <a:off x="457200" y="2514600"/>
            <a:ext cx="4040188" cy="3845720"/>
          </a:xfrm>
          <a:prstGeom prst="rect">
            <a:avLst/>
          </a:prstGeom>
          <a:noFill/>
          <a:ln>
            <a:noFill/>
          </a:ln>
        </p:spPr>
        <p:txBody>
          <a:bodyPr spcFirstLastPara="1" wrap="square" lIns="91425" tIns="0" rIns="91425" bIns="45700" anchor="t" anchorCtr="0">
            <a:normAutofit/>
          </a:bodyPr>
          <a:lstStyle>
            <a:lvl1pPr marL="457200" lvl="0" indent="-361315" algn="l">
              <a:spcBef>
                <a:spcPts val="440"/>
              </a:spcBef>
              <a:spcAft>
                <a:spcPts val="0"/>
              </a:spcAft>
              <a:buSzPts val="2090"/>
              <a:buChar char="⚫"/>
              <a:defRPr sz="2200"/>
            </a:lvl1pPr>
            <a:lvl2pPr marL="914400" lvl="1" indent="-336550" algn="l">
              <a:spcBef>
                <a:spcPts val="400"/>
              </a:spcBef>
              <a:spcAft>
                <a:spcPts val="0"/>
              </a:spcAft>
              <a:buSzPts val="1700"/>
              <a:buChar char="⚫"/>
              <a:defRPr sz="2000"/>
            </a:lvl2pPr>
            <a:lvl3pPr marL="1371600" lvl="2" indent="-308610" algn="l">
              <a:spcBef>
                <a:spcPts val="360"/>
              </a:spcBef>
              <a:spcAft>
                <a:spcPts val="0"/>
              </a:spcAft>
              <a:buSzPts val="1260"/>
              <a:buChar char="⚫"/>
              <a:defRPr sz="1800"/>
            </a:lvl3pPr>
            <a:lvl4pPr marL="1828800" lvl="3" indent="-294639" algn="l">
              <a:spcBef>
                <a:spcPts val="320"/>
              </a:spcBef>
              <a:spcAft>
                <a:spcPts val="0"/>
              </a:spcAft>
              <a:buSzPts val="1040"/>
              <a:buChar char="⚫"/>
              <a:defRPr sz="1600"/>
            </a:lvl4pPr>
            <a:lvl5pPr marL="2286000" lvl="4" indent="-294639" algn="l">
              <a:spcBef>
                <a:spcPts val="320"/>
              </a:spcBef>
              <a:spcAft>
                <a:spcPts val="0"/>
              </a:spcAft>
              <a:buSzPts val="1040"/>
              <a:buChar char="⚫"/>
              <a:defRPr sz="16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59" name="Google Shape;59;p28"/>
          <p:cNvSpPr txBox="1">
            <a:spLocks noGrp="1"/>
          </p:cNvSpPr>
          <p:nvPr>
            <p:ph type="body" idx="4"/>
          </p:nvPr>
        </p:nvSpPr>
        <p:spPr>
          <a:xfrm>
            <a:off x="4645025" y="2514600"/>
            <a:ext cx="4041775" cy="3845720"/>
          </a:xfrm>
          <a:prstGeom prst="rect">
            <a:avLst/>
          </a:prstGeom>
          <a:noFill/>
          <a:ln>
            <a:noFill/>
          </a:ln>
        </p:spPr>
        <p:txBody>
          <a:bodyPr spcFirstLastPara="1" wrap="square" lIns="91425" tIns="0" rIns="91425" bIns="45700" anchor="t" anchorCtr="0">
            <a:normAutofit/>
          </a:bodyPr>
          <a:lstStyle>
            <a:lvl1pPr marL="457200" lvl="0" indent="-361315" algn="l">
              <a:spcBef>
                <a:spcPts val="440"/>
              </a:spcBef>
              <a:spcAft>
                <a:spcPts val="0"/>
              </a:spcAft>
              <a:buSzPts val="2090"/>
              <a:buChar char="⚫"/>
              <a:defRPr sz="2200"/>
            </a:lvl1pPr>
            <a:lvl2pPr marL="914400" lvl="1" indent="-336550" algn="l">
              <a:spcBef>
                <a:spcPts val="400"/>
              </a:spcBef>
              <a:spcAft>
                <a:spcPts val="0"/>
              </a:spcAft>
              <a:buSzPts val="1700"/>
              <a:buChar char="⚫"/>
              <a:defRPr sz="2000"/>
            </a:lvl2pPr>
            <a:lvl3pPr marL="1371600" lvl="2" indent="-308610" algn="l">
              <a:spcBef>
                <a:spcPts val="360"/>
              </a:spcBef>
              <a:spcAft>
                <a:spcPts val="0"/>
              </a:spcAft>
              <a:buSzPts val="1260"/>
              <a:buChar char="⚫"/>
              <a:defRPr sz="1800"/>
            </a:lvl3pPr>
            <a:lvl4pPr marL="1828800" lvl="3" indent="-294639" algn="l">
              <a:spcBef>
                <a:spcPts val="320"/>
              </a:spcBef>
              <a:spcAft>
                <a:spcPts val="0"/>
              </a:spcAft>
              <a:buSzPts val="1040"/>
              <a:buChar char="⚫"/>
              <a:defRPr sz="1600"/>
            </a:lvl4pPr>
            <a:lvl5pPr marL="2286000" lvl="4" indent="-294639" algn="l">
              <a:spcBef>
                <a:spcPts val="320"/>
              </a:spcBef>
              <a:spcAft>
                <a:spcPts val="0"/>
              </a:spcAft>
              <a:buSzPts val="1040"/>
              <a:buChar char="⚫"/>
              <a:defRPr sz="16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0" name="Google Shape;60;p28"/>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8"/>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8"/>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63"/>
        <p:cNvGrpSpPr/>
        <p:nvPr/>
      </p:nvGrpSpPr>
      <p:grpSpPr>
        <a:xfrm>
          <a:off x="0" y="0"/>
          <a:ext cx="0" cy="0"/>
          <a:chOff x="0" y="0"/>
          <a:chExt cx="0" cy="0"/>
        </a:xfrm>
      </p:grpSpPr>
      <p:sp>
        <p:nvSpPr>
          <p:cNvPr id="64" name="Google Shape;64;p29"/>
          <p:cNvSpPr txBox="1">
            <a:spLocks noGrp="1"/>
          </p:cNvSpPr>
          <p:nvPr>
            <p:ph type="title"/>
          </p:nvPr>
        </p:nvSpPr>
        <p:spPr>
          <a:xfrm>
            <a:off x="685800" y="514352"/>
            <a:ext cx="2743200" cy="1162050"/>
          </a:xfrm>
          <a:prstGeom prst="rect">
            <a:avLst/>
          </a:prstGeom>
          <a:noFill/>
          <a:ln>
            <a:noFill/>
          </a:ln>
        </p:spPr>
        <p:txBody>
          <a:bodyPr spcFirstLastPara="1" wrap="square" lIns="0" tIns="45700" rIns="0" bIns="0" anchor="b" anchorCtr="0">
            <a:noAutofit/>
          </a:bodyPr>
          <a:lstStyle>
            <a:lvl1pPr lvl="0" algn="l">
              <a:spcBef>
                <a:spcPts val="0"/>
              </a:spcBef>
              <a:spcAft>
                <a:spcPts val="0"/>
              </a:spcAft>
              <a:buClr>
                <a:schemeClr val="dk2"/>
              </a:buClr>
              <a:buSzPts val="2600"/>
              <a:buFont typeface="Calibri"/>
              <a:buNone/>
              <a:defRPr sz="2600" b="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29"/>
          <p:cNvSpPr txBox="1">
            <a:spLocks noGrp="1"/>
          </p:cNvSpPr>
          <p:nvPr>
            <p:ph type="body" idx="1"/>
          </p:nvPr>
        </p:nvSpPr>
        <p:spPr>
          <a:xfrm>
            <a:off x="685800" y="1676400"/>
            <a:ext cx="2743200" cy="4572000"/>
          </a:xfrm>
          <a:prstGeom prst="rect">
            <a:avLst/>
          </a:prstGeom>
          <a:noFill/>
          <a:ln>
            <a:noFill/>
          </a:ln>
        </p:spPr>
        <p:txBody>
          <a:bodyPr spcFirstLastPara="1" wrap="square" lIns="18275" tIns="45700" rIns="18275" bIns="45700" anchor="t" anchorCtr="0">
            <a:normAutofit/>
          </a:bodyPr>
          <a:lstStyle>
            <a:lvl1pPr marL="457200" lvl="0" indent="-228600" algn="l">
              <a:spcBef>
                <a:spcPts val="280"/>
              </a:spcBef>
              <a:spcAft>
                <a:spcPts val="0"/>
              </a:spcAft>
              <a:buSzPts val="1330"/>
              <a:buNone/>
              <a:defRPr sz="1400"/>
            </a:lvl1pPr>
            <a:lvl2pPr marL="914400" lvl="1" indent="-228600" algn="l">
              <a:spcBef>
                <a:spcPts val="240"/>
              </a:spcBef>
              <a:spcAft>
                <a:spcPts val="0"/>
              </a:spcAft>
              <a:buSzPts val="1020"/>
              <a:buNone/>
              <a:defRPr sz="1200"/>
            </a:lvl2pPr>
            <a:lvl3pPr marL="1371600" lvl="2" indent="-228600" algn="l">
              <a:spcBef>
                <a:spcPts val="200"/>
              </a:spcBef>
              <a:spcAft>
                <a:spcPts val="0"/>
              </a:spcAft>
              <a:buSzPts val="700"/>
              <a:buNone/>
              <a:defRPr sz="1000"/>
            </a:lvl3pPr>
            <a:lvl4pPr marL="1828800" lvl="3" indent="-228600" algn="l">
              <a:spcBef>
                <a:spcPts val="180"/>
              </a:spcBef>
              <a:spcAft>
                <a:spcPts val="0"/>
              </a:spcAft>
              <a:buSzPts val="585"/>
              <a:buNone/>
              <a:defRPr sz="900"/>
            </a:lvl4pPr>
            <a:lvl5pPr marL="2286000" lvl="4" indent="-228600" algn="l">
              <a:spcBef>
                <a:spcPts val="180"/>
              </a:spcBef>
              <a:spcAft>
                <a:spcPts val="0"/>
              </a:spcAft>
              <a:buSzPts val="585"/>
              <a:buNone/>
              <a:defRPr sz="9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6" name="Google Shape;66;p29"/>
          <p:cNvSpPr txBox="1">
            <a:spLocks noGrp="1"/>
          </p:cNvSpPr>
          <p:nvPr>
            <p:ph type="body" idx="2"/>
          </p:nvPr>
        </p:nvSpPr>
        <p:spPr>
          <a:xfrm>
            <a:off x="3575050" y="1676400"/>
            <a:ext cx="5111750" cy="4572000"/>
          </a:xfrm>
          <a:prstGeom prst="rect">
            <a:avLst/>
          </a:prstGeom>
          <a:noFill/>
          <a:ln>
            <a:noFill/>
          </a:ln>
        </p:spPr>
        <p:txBody>
          <a:bodyPr spcFirstLastPara="1" wrap="square" lIns="91425" tIns="0" rIns="91425" bIns="45700" anchor="t" anchorCtr="0">
            <a:normAutofit/>
          </a:bodyPr>
          <a:lstStyle>
            <a:lvl1pPr marL="457200" lvl="0" indent="-397510" algn="l">
              <a:spcBef>
                <a:spcPts val="560"/>
              </a:spcBef>
              <a:spcAft>
                <a:spcPts val="0"/>
              </a:spcAft>
              <a:buSzPts val="2660"/>
              <a:buChar char="⚫"/>
              <a:defRPr sz="2800"/>
            </a:lvl1pPr>
            <a:lvl2pPr marL="914400" lvl="1" indent="-368935" algn="l">
              <a:spcBef>
                <a:spcPts val="520"/>
              </a:spcBef>
              <a:spcAft>
                <a:spcPts val="0"/>
              </a:spcAft>
              <a:buSzPts val="2210"/>
              <a:buChar char="⚫"/>
              <a:defRPr sz="2600"/>
            </a:lvl2pPr>
            <a:lvl3pPr marL="1371600" lvl="2" indent="-335280" algn="l">
              <a:spcBef>
                <a:spcPts val="480"/>
              </a:spcBef>
              <a:spcAft>
                <a:spcPts val="0"/>
              </a:spcAft>
              <a:buSzPts val="1680"/>
              <a:buChar char="⚫"/>
              <a:defRPr sz="2400"/>
            </a:lvl3pPr>
            <a:lvl4pPr marL="1828800" lvl="3" indent="-311150" algn="l">
              <a:spcBef>
                <a:spcPts val="400"/>
              </a:spcBef>
              <a:spcAft>
                <a:spcPts val="0"/>
              </a:spcAft>
              <a:buSzPts val="1300"/>
              <a:buChar char="⚫"/>
              <a:defRPr sz="2000"/>
            </a:lvl4pPr>
            <a:lvl5pPr marL="2286000" lvl="4" indent="-302895" algn="l">
              <a:spcBef>
                <a:spcPts val="360"/>
              </a:spcBef>
              <a:spcAft>
                <a:spcPts val="0"/>
              </a:spcAft>
              <a:buSzPts val="1170"/>
              <a:buChar char="⚫"/>
              <a:defRPr sz="18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67" name="Google Shape;67;p29"/>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9"/>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9"/>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0"/>
        <p:cNvGrpSpPr/>
        <p:nvPr/>
      </p:nvGrpSpPr>
      <p:grpSpPr>
        <a:xfrm>
          <a:off x="0" y="0"/>
          <a:ext cx="0" cy="0"/>
          <a:chOff x="0" y="0"/>
          <a:chExt cx="0" cy="0"/>
        </a:xfrm>
      </p:grpSpPr>
      <p:sp>
        <p:nvSpPr>
          <p:cNvPr id="71" name="Google Shape;71;p30"/>
          <p:cNvSpPr/>
          <p:nvPr/>
        </p:nvSpPr>
        <p:spPr>
          <a:xfrm rot="-10380000" flipH="1">
            <a:off x="3165753" y="1108077"/>
            <a:ext cx="5257800" cy="4114800"/>
          </a:xfrm>
          <a:prstGeom prst="snipRoundRect">
            <a:avLst>
              <a:gd name="adj1" fmla="val 0"/>
              <a:gd name="adj2" fmla="val 3646"/>
            </a:avLst>
          </a:prstGeom>
          <a:solidFill>
            <a:srgbClr val="FFFFFF"/>
          </a:solidFill>
          <a:ln w="9525" cap="rnd" cmpd="sng">
            <a:solidFill>
              <a:srgbClr val="C0C0C0"/>
            </a:solidFill>
            <a:prstDash val="solid"/>
            <a:round/>
            <a:headEnd type="none" w="sm" len="sm"/>
            <a:tailEnd type="none" w="sm" len="sm"/>
          </a:ln>
          <a:effectLst>
            <a:outerShdw blurRad="63500" dist="38500" dir="7500000" sx="98500" sy="100080" kx="100000" algn="tl"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tantia"/>
              <a:ea typeface="Constantia"/>
              <a:cs typeface="Constantia"/>
              <a:sym typeface="Constantia"/>
            </a:endParaRPr>
          </a:p>
        </p:txBody>
      </p:sp>
      <p:sp>
        <p:nvSpPr>
          <p:cNvPr id="72" name="Google Shape;72;p30"/>
          <p:cNvSpPr/>
          <p:nvPr/>
        </p:nvSpPr>
        <p:spPr>
          <a:xfrm rot="-10380000" flipH="1">
            <a:off x="8004134" y="5359769"/>
            <a:ext cx="155448" cy="155448"/>
          </a:xfrm>
          <a:prstGeom prst="rtTriangle">
            <a:avLst/>
          </a:prstGeom>
          <a:solidFill>
            <a:srgbClr val="FFFFFF"/>
          </a:solidFill>
          <a:ln w="12700" cap="flat" cmpd="sng">
            <a:solidFill>
              <a:srgbClr val="FFFFFF"/>
            </a:solidFill>
            <a:prstDash val="solid"/>
            <a:bevel/>
            <a:headEnd type="none" w="sm" len="sm"/>
            <a:tailEnd type="none" w="sm" len="sm"/>
          </a:ln>
          <a:effectLst>
            <a:outerShdw blurRad="19685" dist="6350" dir="12900000" algn="tl" rotWithShape="0">
              <a:srgbClr val="000000">
                <a:alpha val="46666"/>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onstantia"/>
              <a:ea typeface="Constantia"/>
              <a:cs typeface="Constantia"/>
              <a:sym typeface="Constantia"/>
            </a:endParaRPr>
          </a:p>
        </p:txBody>
      </p:sp>
      <p:sp>
        <p:nvSpPr>
          <p:cNvPr id="73" name="Google Shape;73;p30"/>
          <p:cNvSpPr txBox="1">
            <a:spLocks noGrp="1"/>
          </p:cNvSpPr>
          <p:nvPr>
            <p:ph type="title"/>
          </p:nvPr>
        </p:nvSpPr>
        <p:spPr>
          <a:xfrm>
            <a:off x="609600" y="1176996"/>
            <a:ext cx="2212848" cy="1582621"/>
          </a:xfrm>
          <a:prstGeom prst="rect">
            <a:avLst/>
          </a:prstGeom>
          <a:noFill/>
          <a:ln>
            <a:noFill/>
          </a:ln>
        </p:spPr>
        <p:txBody>
          <a:bodyPr spcFirstLastPara="1" wrap="square" lIns="45700" tIns="45700" rIns="45700" bIns="45700" anchor="b" anchorCtr="0">
            <a:normAutofit/>
          </a:bodyPr>
          <a:lstStyle>
            <a:lvl1pPr lvl="0" algn="l">
              <a:spcBef>
                <a:spcPts val="0"/>
              </a:spcBef>
              <a:spcAft>
                <a:spcPts val="0"/>
              </a:spcAft>
              <a:buClr>
                <a:schemeClr val="dk2"/>
              </a:buClr>
              <a:buSzPts val="2000"/>
              <a:buFont typeface="Calibri"/>
              <a:buNone/>
              <a:defRPr sz="20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30"/>
          <p:cNvSpPr txBox="1">
            <a:spLocks noGrp="1"/>
          </p:cNvSpPr>
          <p:nvPr>
            <p:ph type="body" idx="1"/>
          </p:nvPr>
        </p:nvSpPr>
        <p:spPr>
          <a:xfrm>
            <a:off x="609600" y="2828785"/>
            <a:ext cx="2209800" cy="2179320"/>
          </a:xfrm>
          <a:prstGeom prst="rect">
            <a:avLst/>
          </a:prstGeom>
          <a:noFill/>
          <a:ln>
            <a:noFill/>
          </a:ln>
        </p:spPr>
        <p:txBody>
          <a:bodyPr spcFirstLastPara="1" wrap="square" lIns="64000" tIns="45700" rIns="45700" bIns="45700" anchor="t" anchorCtr="0">
            <a:normAutofit/>
          </a:bodyPr>
          <a:lstStyle>
            <a:lvl1pPr marL="457200" lvl="0" indent="-228600" algn="l">
              <a:spcBef>
                <a:spcPts val="250"/>
              </a:spcBef>
              <a:spcAft>
                <a:spcPts val="0"/>
              </a:spcAft>
              <a:buSzPts val="1235"/>
              <a:buFont typeface="Constantia"/>
              <a:buNone/>
              <a:defRPr sz="1300"/>
            </a:lvl1pPr>
            <a:lvl2pPr marL="914400" lvl="1" indent="-293369" algn="l">
              <a:spcBef>
                <a:spcPts val="240"/>
              </a:spcBef>
              <a:spcAft>
                <a:spcPts val="0"/>
              </a:spcAft>
              <a:buSzPts val="1020"/>
              <a:buChar char="⚫"/>
              <a:defRPr sz="1200"/>
            </a:lvl2pPr>
            <a:lvl3pPr marL="1371600" lvl="2" indent="-273050" algn="l">
              <a:spcBef>
                <a:spcPts val="200"/>
              </a:spcBef>
              <a:spcAft>
                <a:spcPts val="0"/>
              </a:spcAft>
              <a:buSzPts val="700"/>
              <a:buChar char="⚫"/>
              <a:defRPr sz="1000"/>
            </a:lvl3pPr>
            <a:lvl4pPr marL="1828800" lvl="3" indent="-265747" algn="l">
              <a:spcBef>
                <a:spcPts val="180"/>
              </a:spcBef>
              <a:spcAft>
                <a:spcPts val="0"/>
              </a:spcAft>
              <a:buSzPts val="585"/>
              <a:buChar char="⚫"/>
              <a:defRPr sz="900"/>
            </a:lvl4pPr>
            <a:lvl5pPr marL="2286000" lvl="4" indent="-265747" algn="l">
              <a:spcBef>
                <a:spcPts val="180"/>
              </a:spcBef>
              <a:spcAft>
                <a:spcPts val="0"/>
              </a:spcAft>
              <a:buSzPts val="585"/>
              <a:buChar char="⚫"/>
              <a:defRPr sz="900"/>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75" name="Google Shape;75;p30"/>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0"/>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30"/>
          <p:cNvSpPr txBox="1">
            <a:spLocks noGrp="1"/>
          </p:cNvSpPr>
          <p:nvPr>
            <p:ph type="sldNum" idx="12"/>
          </p:nvPr>
        </p:nvSpPr>
        <p:spPr>
          <a:xfrm>
            <a:off x="8077200" y="6356350"/>
            <a:ext cx="6096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78" name="Google Shape;78;p30"/>
          <p:cNvSpPr>
            <a:spLocks noGrp="1"/>
          </p:cNvSpPr>
          <p:nvPr>
            <p:ph type="pic" idx="2"/>
          </p:nvPr>
        </p:nvSpPr>
        <p:spPr>
          <a:xfrm rot="420000">
            <a:off x="3485793" y="1199517"/>
            <a:ext cx="4617720" cy="3931920"/>
          </a:xfrm>
          <a:prstGeom prst="rect">
            <a:avLst/>
          </a:prstGeom>
          <a:solidFill>
            <a:schemeClr val="lt2"/>
          </a:solidFill>
          <a:ln w="9525" cap="rnd" cmpd="sng">
            <a:solidFill>
              <a:srgbClr val="C0C0C0"/>
            </a:solidFill>
            <a:prstDash val="solid"/>
            <a:round/>
            <a:headEnd type="none" w="sm" len="sm"/>
            <a:tailEnd type="none" w="sm" len="sm"/>
          </a:ln>
        </p:spPr>
      </p:sp>
      <p:sp>
        <p:nvSpPr>
          <p:cNvPr id="79" name="Google Shape;79;p30"/>
          <p:cNvSpPr/>
          <p:nvPr/>
        </p:nvSpPr>
        <p:spPr>
          <a:xfrm rot="10800000" flipH="1">
            <a:off x="-9525" y="5816600"/>
            <a:ext cx="9163050" cy="1041400"/>
          </a:xfrm>
          <a:custGeom>
            <a:avLst/>
            <a:gdLst/>
            <a:ahLst/>
            <a:cxnLst/>
            <a:rect l="l" t="t" r="r" b="b"/>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80" name="Google Shape;80;p30"/>
          <p:cNvSpPr/>
          <p:nvPr/>
        </p:nvSpPr>
        <p:spPr>
          <a:xfrm rot="10800000" flipH="1">
            <a:off x="4381500" y="6219825"/>
            <a:ext cx="4762500" cy="638175"/>
          </a:xfrm>
          <a:custGeom>
            <a:avLst/>
            <a:gdLst/>
            <a:ahLst/>
            <a:cxnLst/>
            <a:rect l="l" t="t" r="r" b="b"/>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1"/>
        <p:cNvGrpSpPr/>
        <p:nvPr/>
      </p:nvGrpSpPr>
      <p:grpSpPr>
        <a:xfrm>
          <a:off x="0" y="0"/>
          <a:ext cx="0" cy="0"/>
          <a:chOff x="0" y="0"/>
          <a:chExt cx="0" cy="0"/>
        </a:xfrm>
      </p:grpSpPr>
      <p:sp>
        <p:nvSpPr>
          <p:cNvPr id="82" name="Google Shape;82;p31"/>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3" name="Google Shape;83;p31"/>
          <p:cNvSpPr txBox="1">
            <a:spLocks noGrp="1"/>
          </p:cNvSpPr>
          <p:nvPr>
            <p:ph type="body" idx="1"/>
          </p:nvPr>
        </p:nvSpPr>
        <p:spPr>
          <a:xfrm rot="5400000">
            <a:off x="2377440" y="15240"/>
            <a:ext cx="4389120" cy="822960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4"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84" name="Google Shape;84;p31"/>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31"/>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31"/>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87"/>
        <p:cNvGrpSpPr/>
        <p:nvPr/>
      </p:nvGrpSpPr>
      <p:grpSpPr>
        <a:xfrm>
          <a:off x="0" y="0"/>
          <a:ext cx="0" cy="0"/>
          <a:chOff x="0" y="0"/>
          <a:chExt cx="0" cy="0"/>
        </a:xfrm>
      </p:grpSpPr>
      <p:sp>
        <p:nvSpPr>
          <p:cNvPr id="88" name="Google Shape;88;p32"/>
          <p:cNvSpPr txBox="1">
            <a:spLocks noGrp="1"/>
          </p:cNvSpPr>
          <p:nvPr>
            <p:ph type="title"/>
          </p:nvPr>
        </p:nvSpPr>
        <p:spPr>
          <a:xfrm rot="5400000">
            <a:off x="5052219" y="2491582"/>
            <a:ext cx="5211763" cy="2057400"/>
          </a:xfrm>
          <a:prstGeom prst="rect">
            <a:avLst/>
          </a:prstGeom>
          <a:noFill/>
          <a:ln>
            <a:noFill/>
          </a:ln>
        </p:spPr>
        <p:txBody>
          <a:bodyPr spcFirstLastPara="1" wrap="square" lIns="0" tIns="45700" rIns="0" bIns="0" anchor="b"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32"/>
          <p:cNvSpPr txBox="1">
            <a:spLocks noGrp="1"/>
          </p:cNvSpPr>
          <p:nvPr>
            <p:ph type="body" idx="1"/>
          </p:nvPr>
        </p:nvSpPr>
        <p:spPr>
          <a:xfrm rot="5400000">
            <a:off x="861219" y="510382"/>
            <a:ext cx="5211763" cy="6019800"/>
          </a:xfrm>
          <a:prstGeom prst="rect">
            <a:avLst/>
          </a:prstGeom>
          <a:noFill/>
          <a:ln>
            <a:noFill/>
          </a:ln>
        </p:spPr>
        <p:txBody>
          <a:bodyPr spcFirstLastPara="1" wrap="square" lIns="91425" tIns="45700" rIns="91425" bIns="45700" anchor="t" anchorCtr="0">
            <a:normAutofit/>
          </a:bodyPr>
          <a:lstStyle>
            <a:lvl1pPr marL="457200" lvl="0" indent="-337185" algn="l">
              <a:spcBef>
                <a:spcPts val="360"/>
              </a:spcBef>
              <a:spcAft>
                <a:spcPts val="0"/>
              </a:spcAft>
              <a:buSzPts val="1710"/>
              <a:buChar char="⚫"/>
              <a:defRPr/>
            </a:lvl1pPr>
            <a:lvl2pPr marL="914400" lvl="1" indent="-325755" algn="l">
              <a:spcBef>
                <a:spcPts val="360"/>
              </a:spcBef>
              <a:spcAft>
                <a:spcPts val="0"/>
              </a:spcAft>
              <a:buSzPts val="1530"/>
              <a:buChar char="⚫"/>
              <a:defRPr/>
            </a:lvl2pPr>
            <a:lvl3pPr marL="1371600" lvl="2" indent="-308610" algn="l">
              <a:spcBef>
                <a:spcPts val="360"/>
              </a:spcBef>
              <a:spcAft>
                <a:spcPts val="0"/>
              </a:spcAft>
              <a:buSzPts val="1260"/>
              <a:buChar char="⚫"/>
              <a:defRPr/>
            </a:lvl3pPr>
            <a:lvl4pPr marL="1828800" lvl="3" indent="-302894" algn="l">
              <a:spcBef>
                <a:spcPts val="360"/>
              </a:spcBef>
              <a:spcAft>
                <a:spcPts val="0"/>
              </a:spcAft>
              <a:buSzPts val="1170"/>
              <a:buChar char="⚫"/>
              <a:defRPr/>
            </a:lvl4pPr>
            <a:lvl5pPr marL="2286000" lvl="4" indent="-302895" algn="l">
              <a:spcBef>
                <a:spcPts val="360"/>
              </a:spcBef>
              <a:spcAft>
                <a:spcPts val="0"/>
              </a:spcAft>
              <a:buSzPts val="1170"/>
              <a:buChar char="⚫"/>
              <a:defRPr/>
            </a:lvl5pPr>
            <a:lvl6pPr marL="2743200" lvl="5" indent="-320039" algn="l">
              <a:spcBef>
                <a:spcPts val="360"/>
              </a:spcBef>
              <a:spcAft>
                <a:spcPts val="0"/>
              </a:spcAft>
              <a:buSzPts val="1440"/>
              <a:buChar char="⚫"/>
              <a:defRPr/>
            </a:lvl6pPr>
            <a:lvl7pPr marL="3200400" lvl="6" indent="-320039" algn="l">
              <a:spcBef>
                <a:spcPts val="360"/>
              </a:spcBef>
              <a:spcAft>
                <a:spcPts val="0"/>
              </a:spcAft>
              <a:buSzPts val="1440"/>
              <a:buChar char="⚫"/>
              <a:defRPr/>
            </a:lvl7pPr>
            <a:lvl8pPr marL="3657600" lvl="7" indent="-342900" algn="l">
              <a:spcBef>
                <a:spcPts val="360"/>
              </a:spcBef>
              <a:spcAft>
                <a:spcPts val="0"/>
              </a:spcAft>
              <a:buSzPts val="1800"/>
              <a:buChar char="•"/>
              <a:defRPr/>
            </a:lvl8pPr>
            <a:lvl9pPr marL="4114800" lvl="8" indent="-342900" algn="l">
              <a:spcBef>
                <a:spcPts val="360"/>
              </a:spcBef>
              <a:spcAft>
                <a:spcPts val="0"/>
              </a:spcAft>
              <a:buSzPts val="1800"/>
              <a:buChar char="•"/>
              <a:defRPr/>
            </a:lvl9pPr>
          </a:lstStyle>
          <a:p>
            <a:endParaRPr/>
          </a:p>
        </p:txBody>
      </p:sp>
      <p:sp>
        <p:nvSpPr>
          <p:cNvPr id="90" name="Google Shape;90;p32"/>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32"/>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32"/>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3">
            <a:alphaModFix/>
          </a:blip>
          <a:tile tx="0" ty="0" sx="65000" sy="65000" flip="none" algn="tl"/>
        </a:blipFill>
        <a:effectLst/>
      </p:bgPr>
    </p:bg>
    <p:spTree>
      <p:nvGrpSpPr>
        <p:cNvPr id="1" name="Shape 9"/>
        <p:cNvGrpSpPr/>
        <p:nvPr/>
      </p:nvGrpSpPr>
      <p:grpSpPr>
        <a:xfrm>
          <a:off x="0" y="0"/>
          <a:ext cx="0" cy="0"/>
          <a:chOff x="0" y="0"/>
          <a:chExt cx="0" cy="0"/>
        </a:xfrm>
      </p:grpSpPr>
      <p:sp>
        <p:nvSpPr>
          <p:cNvPr id="10" name="Google Shape;10;p21"/>
          <p:cNvSpPr/>
          <p:nvPr/>
        </p:nvSpPr>
        <p:spPr>
          <a:xfrm>
            <a:off x="-9525" y="-7144"/>
            <a:ext cx="9163050" cy="1041400"/>
          </a:xfrm>
          <a:custGeom>
            <a:avLst/>
            <a:gdLst/>
            <a:ahLst/>
            <a:cxnLst/>
            <a:rect l="l" t="t" r="r" b="b"/>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Constantia"/>
              <a:ea typeface="Constantia"/>
              <a:cs typeface="Constantia"/>
              <a:sym typeface="Constantia"/>
            </a:endParaRPr>
          </a:p>
        </p:txBody>
      </p:sp>
      <p:sp>
        <p:nvSpPr>
          <p:cNvPr id="11" name="Google Shape;11;p21"/>
          <p:cNvSpPr/>
          <p:nvPr/>
        </p:nvSpPr>
        <p:spPr>
          <a:xfrm>
            <a:off x="4381500" y="-7144"/>
            <a:ext cx="4762500" cy="638175"/>
          </a:xfrm>
          <a:custGeom>
            <a:avLst/>
            <a:gdLst/>
            <a:ahLst/>
            <a:cxnLst/>
            <a:rect l="l" t="t" r="r" b="b"/>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b="0" i="0" u="none" strike="noStrike" cap="none">
              <a:solidFill>
                <a:schemeClr val="dk1"/>
              </a:solidFill>
              <a:latin typeface="Constantia"/>
              <a:ea typeface="Constantia"/>
              <a:cs typeface="Constantia"/>
              <a:sym typeface="Constantia"/>
            </a:endParaRPr>
          </a:p>
        </p:txBody>
      </p:sp>
      <p:sp>
        <p:nvSpPr>
          <p:cNvPr id="12" name="Google Shape;12;p21"/>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lvl1pPr marR="0" lvl="0" algn="l" rtl="0">
              <a:spcBef>
                <a:spcPts val="0"/>
              </a:spcBef>
              <a:spcAft>
                <a:spcPts val="0"/>
              </a:spcAft>
              <a:buClr>
                <a:schemeClr val="dk2"/>
              </a:buClr>
              <a:buSzPts val="5000"/>
              <a:buFont typeface="Calibri"/>
              <a:buNone/>
              <a:defRPr sz="5000" b="0" i="0" u="none" strike="noStrike" cap="non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21"/>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lvl1pPr marL="457200" marR="0" lvl="0" indent="-385445" algn="l" rtl="0">
              <a:spcBef>
                <a:spcPts val="520"/>
              </a:spcBef>
              <a:spcAft>
                <a:spcPts val="0"/>
              </a:spcAft>
              <a:buClr>
                <a:schemeClr val="accent3"/>
              </a:buClr>
              <a:buSzPts val="2470"/>
              <a:buFont typeface="Noto Sans Symbols"/>
              <a:buChar char="⚫"/>
              <a:defRPr sz="2600" b="0" i="0" u="none" strike="noStrike" cap="none">
                <a:solidFill>
                  <a:schemeClr val="dk1"/>
                </a:solidFill>
                <a:latin typeface="Constantia"/>
                <a:ea typeface="Constantia"/>
                <a:cs typeface="Constantia"/>
                <a:sym typeface="Constantia"/>
              </a:defRPr>
            </a:lvl1pPr>
            <a:lvl2pPr marL="914400" marR="0" lvl="1" indent="-358140" algn="l" rtl="0">
              <a:spcBef>
                <a:spcPts val="480"/>
              </a:spcBef>
              <a:spcAft>
                <a:spcPts val="0"/>
              </a:spcAft>
              <a:buClr>
                <a:schemeClr val="accent1"/>
              </a:buClr>
              <a:buSzPts val="2040"/>
              <a:buFont typeface="Noto Sans Symbols"/>
              <a:buChar char="⚫"/>
              <a:defRPr sz="2400" b="0" i="0" u="none" strike="noStrike" cap="none">
                <a:solidFill>
                  <a:schemeClr val="dk1"/>
                </a:solidFill>
                <a:latin typeface="Constantia"/>
                <a:ea typeface="Constantia"/>
                <a:cs typeface="Constantia"/>
                <a:sym typeface="Constantia"/>
              </a:defRPr>
            </a:lvl2pPr>
            <a:lvl3pPr marL="1371600" marR="0" lvl="2" indent="-321944" algn="l" rtl="0">
              <a:spcBef>
                <a:spcPts val="420"/>
              </a:spcBef>
              <a:spcAft>
                <a:spcPts val="0"/>
              </a:spcAft>
              <a:buClr>
                <a:schemeClr val="accent2"/>
              </a:buClr>
              <a:buSzPts val="1470"/>
              <a:buFont typeface="Noto Sans Symbols"/>
              <a:buChar char="⚫"/>
              <a:defRPr sz="2100" b="0" i="0" u="none" strike="noStrike" cap="none">
                <a:solidFill>
                  <a:schemeClr val="dk1"/>
                </a:solidFill>
                <a:latin typeface="Constantia"/>
                <a:ea typeface="Constantia"/>
                <a:cs typeface="Constantia"/>
                <a:sym typeface="Constantia"/>
              </a:defRPr>
            </a:lvl3pPr>
            <a:lvl4pPr marL="1828800" marR="0" lvl="3" indent="-311150" algn="l" rtl="0">
              <a:spcBef>
                <a:spcPts val="400"/>
              </a:spcBef>
              <a:spcAft>
                <a:spcPts val="0"/>
              </a:spcAft>
              <a:buClr>
                <a:schemeClr val="accent3"/>
              </a:buClr>
              <a:buSzPts val="1300"/>
              <a:buFont typeface="Noto Sans Symbols"/>
              <a:buChar char="⚫"/>
              <a:defRPr sz="2000" b="0" i="0" u="none" strike="noStrike" cap="none">
                <a:solidFill>
                  <a:schemeClr val="dk1"/>
                </a:solidFill>
                <a:latin typeface="Constantia"/>
                <a:ea typeface="Constantia"/>
                <a:cs typeface="Constantia"/>
                <a:sym typeface="Constantia"/>
              </a:defRPr>
            </a:lvl4pPr>
            <a:lvl5pPr marL="2286000" marR="0" lvl="4" indent="-311150" algn="l" rtl="0">
              <a:spcBef>
                <a:spcPts val="400"/>
              </a:spcBef>
              <a:spcAft>
                <a:spcPts val="0"/>
              </a:spcAft>
              <a:buClr>
                <a:schemeClr val="accent4"/>
              </a:buClr>
              <a:buSzPts val="1300"/>
              <a:buFont typeface="Noto Sans Symbols"/>
              <a:buChar char="⚫"/>
              <a:defRPr sz="2000" b="0" i="0" u="none" strike="noStrike" cap="none">
                <a:solidFill>
                  <a:schemeClr val="dk1"/>
                </a:solidFill>
                <a:latin typeface="Constantia"/>
                <a:ea typeface="Constantia"/>
                <a:cs typeface="Constantia"/>
                <a:sym typeface="Constantia"/>
              </a:defRPr>
            </a:lvl5pPr>
            <a:lvl6pPr marL="2743200" marR="0" lvl="5" indent="-320039" algn="l" rtl="0">
              <a:spcBef>
                <a:spcPts val="360"/>
              </a:spcBef>
              <a:spcAft>
                <a:spcPts val="0"/>
              </a:spcAft>
              <a:buClr>
                <a:schemeClr val="accent5"/>
              </a:buClr>
              <a:buSzPts val="1440"/>
              <a:buFont typeface="Noto Sans Symbols"/>
              <a:buChar char="⚫"/>
              <a:defRPr sz="1800" b="0" i="0" u="none" strike="noStrike" cap="none">
                <a:solidFill>
                  <a:schemeClr val="dk1"/>
                </a:solidFill>
                <a:latin typeface="Constantia"/>
                <a:ea typeface="Constantia"/>
                <a:cs typeface="Constantia"/>
                <a:sym typeface="Constantia"/>
              </a:defRPr>
            </a:lvl6pPr>
            <a:lvl7pPr marL="3200400" marR="0" lvl="6" indent="-309879" algn="l" rtl="0">
              <a:spcBef>
                <a:spcPts val="320"/>
              </a:spcBef>
              <a:spcAft>
                <a:spcPts val="0"/>
              </a:spcAft>
              <a:buClr>
                <a:schemeClr val="accent6"/>
              </a:buClr>
              <a:buSzPts val="1280"/>
              <a:buFont typeface="Noto Sans Symbols"/>
              <a:buChar char="⚫"/>
              <a:defRPr sz="1600" b="0" i="0" u="none" strike="noStrike" cap="none">
                <a:solidFill>
                  <a:schemeClr val="dk1"/>
                </a:solidFill>
                <a:latin typeface="Constantia"/>
                <a:ea typeface="Constantia"/>
                <a:cs typeface="Constantia"/>
                <a:sym typeface="Constantia"/>
              </a:defRPr>
            </a:lvl7pPr>
            <a:lvl8pPr marL="3657600" marR="0" lvl="7" indent="-330200" algn="l" rtl="0">
              <a:spcBef>
                <a:spcPts val="320"/>
              </a:spcBef>
              <a:spcAft>
                <a:spcPts val="0"/>
              </a:spcAft>
              <a:buClr>
                <a:schemeClr val="dk2"/>
              </a:buClr>
              <a:buSzPts val="1600"/>
              <a:buFont typeface="Constantia"/>
              <a:buChar char="•"/>
              <a:defRPr sz="1600" b="0" i="0" u="none" strike="noStrike" cap="none">
                <a:solidFill>
                  <a:schemeClr val="dk1"/>
                </a:solidFill>
                <a:latin typeface="Constantia"/>
                <a:ea typeface="Constantia"/>
                <a:cs typeface="Constantia"/>
                <a:sym typeface="Constantia"/>
              </a:defRPr>
            </a:lvl8pPr>
            <a:lvl9pPr marL="4114800" marR="0" lvl="8" indent="-317500" algn="l" rtl="0">
              <a:spcBef>
                <a:spcPts val="280"/>
              </a:spcBef>
              <a:spcAft>
                <a:spcPts val="0"/>
              </a:spcAft>
              <a:buClr>
                <a:schemeClr val="dk2"/>
              </a:buClr>
              <a:buSzPts val="1400"/>
              <a:buFont typeface="Constantia"/>
              <a:buChar char="•"/>
              <a:defRPr sz="1400" b="0" i="0" u="none" strike="noStrike" cap="none">
                <a:solidFill>
                  <a:schemeClr val="dk1"/>
                </a:solidFill>
                <a:latin typeface="Constantia"/>
                <a:ea typeface="Constantia"/>
                <a:cs typeface="Constantia"/>
                <a:sym typeface="Constantia"/>
              </a:defRPr>
            </a:lvl9pPr>
          </a:lstStyle>
          <a:p>
            <a:endParaRPr/>
          </a:p>
        </p:txBody>
      </p:sp>
      <p:sp>
        <p:nvSpPr>
          <p:cNvPr id="14" name="Google Shape;14;p21"/>
          <p:cNvSpPr txBox="1">
            <a:spLocks noGrp="1"/>
          </p:cNvSpPr>
          <p:nvPr>
            <p:ph type="dt" idx="10"/>
          </p:nvPr>
        </p:nvSpPr>
        <p:spPr>
          <a:xfrm>
            <a:off x="457200" y="6356350"/>
            <a:ext cx="2133600" cy="365125"/>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1200" b="0" i="0" u="none" strike="noStrike" cap="none">
                <a:solidFill>
                  <a:srgbClr val="035C75"/>
                </a:solidFill>
                <a:latin typeface="Constantia"/>
                <a:ea typeface="Constantia"/>
                <a:cs typeface="Constantia"/>
                <a:sym typeface="Constantia"/>
              </a:defRPr>
            </a:lvl1pPr>
            <a:lvl2pPr marR="0" lvl="1"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2pPr>
            <a:lvl3pPr marR="0" lvl="2"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3pPr>
            <a:lvl4pPr marR="0" lvl="3"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4pPr>
            <a:lvl5pPr marR="0" lvl="4"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5pPr>
            <a:lvl6pPr marR="0" lvl="5"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6pPr>
            <a:lvl7pPr marR="0" lvl="6"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7pPr>
            <a:lvl8pPr marR="0" lvl="7"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8pPr>
            <a:lvl9pPr marR="0" lvl="8"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9pPr>
          </a:lstStyle>
          <a:p>
            <a:endParaRPr/>
          </a:p>
        </p:txBody>
      </p:sp>
      <p:sp>
        <p:nvSpPr>
          <p:cNvPr id="15" name="Google Shape;15;p21"/>
          <p:cNvSpPr txBox="1">
            <a:spLocks noGrp="1"/>
          </p:cNvSpPr>
          <p:nvPr>
            <p:ph type="ftr" idx="11"/>
          </p:nvPr>
        </p:nvSpPr>
        <p:spPr>
          <a:xfrm>
            <a:off x="2667000" y="6356350"/>
            <a:ext cx="3352800" cy="365125"/>
          </a:xfrm>
          <a:prstGeom prst="rect">
            <a:avLst/>
          </a:prstGeom>
          <a:noFill/>
          <a:ln>
            <a:noFill/>
          </a:ln>
        </p:spPr>
        <p:txBody>
          <a:bodyPr spcFirstLastPara="1" wrap="square" lIns="0" tIns="0" rIns="0" bIns="0" anchor="b" anchorCtr="0">
            <a:noAutofit/>
          </a:bodyPr>
          <a:lstStyle>
            <a:lvl1pPr marR="0" lvl="0" algn="l" rtl="0">
              <a:spcBef>
                <a:spcPts val="0"/>
              </a:spcBef>
              <a:spcAft>
                <a:spcPts val="0"/>
              </a:spcAft>
              <a:buSzPts val="1400"/>
              <a:buNone/>
              <a:defRPr sz="1200" b="0" i="0" u="none" strike="noStrike" cap="none">
                <a:solidFill>
                  <a:srgbClr val="035C75"/>
                </a:solidFill>
                <a:latin typeface="Constantia"/>
                <a:ea typeface="Constantia"/>
                <a:cs typeface="Constantia"/>
                <a:sym typeface="Constantia"/>
              </a:defRPr>
            </a:lvl1pPr>
            <a:lvl2pPr marR="0" lvl="1"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2pPr>
            <a:lvl3pPr marR="0" lvl="2"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3pPr>
            <a:lvl4pPr marR="0" lvl="3"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4pPr>
            <a:lvl5pPr marR="0" lvl="4"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5pPr>
            <a:lvl6pPr marR="0" lvl="5"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6pPr>
            <a:lvl7pPr marR="0" lvl="6"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7pPr>
            <a:lvl8pPr marR="0" lvl="7"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8pPr>
            <a:lvl9pPr marR="0" lvl="8" algn="l" rtl="0">
              <a:spcBef>
                <a:spcPts val="0"/>
              </a:spcBef>
              <a:spcAft>
                <a:spcPts val="0"/>
              </a:spcAft>
              <a:buSzPts val="1400"/>
              <a:buNone/>
              <a:defRPr sz="1800" b="0" i="0" u="none" strike="noStrike" cap="none">
                <a:solidFill>
                  <a:schemeClr val="dk1"/>
                </a:solidFill>
                <a:latin typeface="Constantia"/>
                <a:ea typeface="Constantia"/>
                <a:cs typeface="Constantia"/>
                <a:sym typeface="Constantia"/>
              </a:defRPr>
            </a:lvl9pPr>
          </a:lstStyle>
          <a:p>
            <a:endParaRPr/>
          </a:p>
        </p:txBody>
      </p:sp>
      <p:sp>
        <p:nvSpPr>
          <p:cNvPr id="16" name="Google Shape;16;p21"/>
          <p:cNvSpPr txBox="1">
            <a:spLocks noGrp="1"/>
          </p:cNvSpPr>
          <p:nvPr>
            <p:ph type="sldNum" idx="12"/>
          </p:nvPr>
        </p:nvSpPr>
        <p:spPr>
          <a:xfrm>
            <a:off x="7924800" y="6356350"/>
            <a:ext cx="762000" cy="365125"/>
          </a:xfrm>
          <a:prstGeom prst="rect">
            <a:avLst/>
          </a:prstGeom>
          <a:noFill/>
          <a:ln>
            <a:noFill/>
          </a:ln>
        </p:spPr>
        <p:txBody>
          <a:bodyPr spcFirstLastPara="1" wrap="square" lIns="0" tIns="0" rIns="0" bIns="0" anchor="b" anchorCtr="0">
            <a:noAutofit/>
          </a:bodyPr>
          <a:lstStyle>
            <a:lvl1pPr marL="0" marR="0" lvl="0" indent="0" algn="r" rtl="0">
              <a:spcBef>
                <a:spcPts val="0"/>
              </a:spcBef>
              <a:buNone/>
              <a:defRPr sz="1200" b="0" i="0" u="none" strike="noStrike" cap="none">
                <a:solidFill>
                  <a:srgbClr val="035C75"/>
                </a:solidFill>
                <a:latin typeface="Constantia"/>
                <a:ea typeface="Constantia"/>
                <a:cs typeface="Constantia"/>
                <a:sym typeface="Constantia"/>
              </a:defRPr>
            </a:lvl1pPr>
            <a:lvl2pPr marL="0" marR="0" lvl="1" indent="0" algn="r" rtl="0">
              <a:spcBef>
                <a:spcPts val="0"/>
              </a:spcBef>
              <a:buNone/>
              <a:defRPr sz="1200" b="0" i="0" u="none" strike="noStrike" cap="none">
                <a:solidFill>
                  <a:srgbClr val="035C75"/>
                </a:solidFill>
                <a:latin typeface="Constantia"/>
                <a:ea typeface="Constantia"/>
                <a:cs typeface="Constantia"/>
                <a:sym typeface="Constantia"/>
              </a:defRPr>
            </a:lvl2pPr>
            <a:lvl3pPr marL="0" marR="0" lvl="2" indent="0" algn="r" rtl="0">
              <a:spcBef>
                <a:spcPts val="0"/>
              </a:spcBef>
              <a:buNone/>
              <a:defRPr sz="1200" b="0" i="0" u="none" strike="noStrike" cap="none">
                <a:solidFill>
                  <a:srgbClr val="035C75"/>
                </a:solidFill>
                <a:latin typeface="Constantia"/>
                <a:ea typeface="Constantia"/>
                <a:cs typeface="Constantia"/>
                <a:sym typeface="Constantia"/>
              </a:defRPr>
            </a:lvl3pPr>
            <a:lvl4pPr marL="0" marR="0" lvl="3" indent="0" algn="r" rtl="0">
              <a:spcBef>
                <a:spcPts val="0"/>
              </a:spcBef>
              <a:buNone/>
              <a:defRPr sz="1200" b="0" i="0" u="none" strike="noStrike" cap="none">
                <a:solidFill>
                  <a:srgbClr val="035C75"/>
                </a:solidFill>
                <a:latin typeface="Constantia"/>
                <a:ea typeface="Constantia"/>
                <a:cs typeface="Constantia"/>
                <a:sym typeface="Constantia"/>
              </a:defRPr>
            </a:lvl4pPr>
            <a:lvl5pPr marL="0" marR="0" lvl="4" indent="0" algn="r" rtl="0">
              <a:spcBef>
                <a:spcPts val="0"/>
              </a:spcBef>
              <a:buNone/>
              <a:defRPr sz="1200" b="0" i="0" u="none" strike="noStrike" cap="none">
                <a:solidFill>
                  <a:srgbClr val="035C75"/>
                </a:solidFill>
                <a:latin typeface="Constantia"/>
                <a:ea typeface="Constantia"/>
                <a:cs typeface="Constantia"/>
                <a:sym typeface="Constantia"/>
              </a:defRPr>
            </a:lvl5pPr>
            <a:lvl6pPr marL="0" marR="0" lvl="5" indent="0" algn="r" rtl="0">
              <a:spcBef>
                <a:spcPts val="0"/>
              </a:spcBef>
              <a:buNone/>
              <a:defRPr sz="1200" b="0" i="0" u="none" strike="noStrike" cap="none">
                <a:solidFill>
                  <a:srgbClr val="035C75"/>
                </a:solidFill>
                <a:latin typeface="Constantia"/>
                <a:ea typeface="Constantia"/>
                <a:cs typeface="Constantia"/>
                <a:sym typeface="Constantia"/>
              </a:defRPr>
            </a:lvl6pPr>
            <a:lvl7pPr marL="0" marR="0" lvl="6" indent="0" algn="r" rtl="0">
              <a:spcBef>
                <a:spcPts val="0"/>
              </a:spcBef>
              <a:buNone/>
              <a:defRPr sz="1200" b="0" i="0" u="none" strike="noStrike" cap="none">
                <a:solidFill>
                  <a:srgbClr val="035C75"/>
                </a:solidFill>
                <a:latin typeface="Constantia"/>
                <a:ea typeface="Constantia"/>
                <a:cs typeface="Constantia"/>
                <a:sym typeface="Constantia"/>
              </a:defRPr>
            </a:lvl7pPr>
            <a:lvl8pPr marL="0" marR="0" lvl="7" indent="0" algn="r" rtl="0">
              <a:spcBef>
                <a:spcPts val="0"/>
              </a:spcBef>
              <a:buNone/>
              <a:defRPr sz="1200" b="0" i="0" u="none" strike="noStrike" cap="none">
                <a:solidFill>
                  <a:srgbClr val="035C75"/>
                </a:solidFill>
                <a:latin typeface="Constantia"/>
                <a:ea typeface="Constantia"/>
                <a:cs typeface="Constantia"/>
                <a:sym typeface="Constantia"/>
              </a:defRPr>
            </a:lvl8pPr>
            <a:lvl9pPr marL="0" marR="0" lvl="8" indent="0" algn="r" rtl="0">
              <a:spcBef>
                <a:spcPts val="0"/>
              </a:spcBef>
              <a:buNone/>
              <a:defRPr sz="1200" b="0" i="0" u="none" strike="noStrike" cap="none">
                <a:solidFill>
                  <a:srgbClr val="035C75"/>
                </a:solidFill>
                <a:latin typeface="Constantia"/>
                <a:ea typeface="Constantia"/>
                <a:cs typeface="Constantia"/>
                <a:sym typeface="Constantia"/>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grpSp>
        <p:nvGrpSpPr>
          <p:cNvPr id="17" name="Google Shape;17;p21"/>
          <p:cNvGrpSpPr/>
          <p:nvPr/>
        </p:nvGrpSpPr>
        <p:grpSpPr>
          <a:xfrm>
            <a:off x="-29294" y="-16113"/>
            <a:ext cx="9198255" cy="1086266"/>
            <a:chOff x="-29322" y="-1971"/>
            <a:chExt cx="9198255" cy="1086266"/>
          </a:xfrm>
        </p:grpSpPr>
        <p:sp>
          <p:nvSpPr>
            <p:cNvPr id="18" name="Google Shape;18;p21"/>
            <p:cNvSpPr/>
            <p:nvPr/>
          </p:nvSpPr>
          <p:spPr>
            <a:xfrm rot="-164308">
              <a:off x="-19045" y="216550"/>
              <a:ext cx="9163050" cy="649224"/>
            </a:xfrm>
            <a:custGeom>
              <a:avLst/>
              <a:gdLst/>
              <a:ahLst/>
              <a:cxnLst/>
              <a:rect l="l" t="t" r="r" b="b"/>
              <a:pathLst>
                <a:path w="5772" h="1055" extrusionOk="0">
                  <a:moveTo>
                    <a:pt x="0" y="966"/>
                  </a:moveTo>
                  <a:cubicBezTo>
                    <a:pt x="282" y="738"/>
                    <a:pt x="923" y="275"/>
                    <a:pt x="1608" y="282"/>
                  </a:cubicBezTo>
                  <a:cubicBezTo>
                    <a:pt x="2293" y="289"/>
                    <a:pt x="3416" y="1055"/>
                    <a:pt x="4110" y="1008"/>
                  </a:cubicBezTo>
                  <a:cubicBezTo>
                    <a:pt x="4804" y="961"/>
                    <a:pt x="5426" y="210"/>
                    <a:pt x="5772" y="0"/>
                  </a:cubicBezTo>
                </a:path>
              </a:pathLst>
            </a:custGeom>
            <a:noFill/>
            <a:ln w="10775" cap="flat" cmpd="sng">
              <a:solidFill>
                <a:srgbClr val="09B6BE"/>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sp>
          <p:nvSpPr>
            <p:cNvPr id="19" name="Google Shape;19;p21"/>
            <p:cNvSpPr/>
            <p:nvPr/>
          </p:nvSpPr>
          <p:spPr>
            <a:xfrm rot="-164308">
              <a:off x="-14309" y="290003"/>
              <a:ext cx="9175812" cy="530352"/>
            </a:xfrm>
            <a:custGeom>
              <a:avLst/>
              <a:gdLst/>
              <a:ahLst/>
              <a:cxnLst/>
              <a:rect l="l" t="t" r="r" b="b"/>
              <a:pathLst>
                <a:path w="5766" h="854" extrusionOk="0">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solidFill>
                <a:schemeClr val="accent4"/>
              </a:solidFill>
              <a:prstDash val="solid"/>
              <a:round/>
              <a:headEnd type="none" w="sm" len="sm"/>
              <a:tailEnd type="none" w="sm" len="sm"/>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Constantia"/>
                <a:ea typeface="Constantia"/>
                <a:cs typeface="Constantia"/>
                <a:sym typeface="Constantia"/>
              </a:endParaRPr>
            </a:p>
          </p:txBody>
        </p:sp>
      </p:gr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4.jpg"/><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9.jpeg"/><Relationship Id="rId7" Type="http://schemas.openxmlformats.org/officeDocument/2006/relationships/diagramColors" Target="../diagrams/colors2.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pic>
        <p:nvPicPr>
          <p:cNvPr id="3" name="Picture 2" descr="A picture containing toy&#10;&#10;Description automatically generated">
            <a:extLst>
              <a:ext uri="{FF2B5EF4-FFF2-40B4-BE49-F238E27FC236}">
                <a16:creationId xmlns:a16="http://schemas.microsoft.com/office/drawing/2014/main" id="{D1E898B0-C325-5C8C-9307-B75F9B418BC2}"/>
              </a:ext>
            </a:extLst>
          </p:cNvPr>
          <p:cNvPicPr>
            <a:picLocks noChangeAspect="1"/>
          </p:cNvPicPr>
          <p:nvPr/>
        </p:nvPicPr>
        <p:blipFill>
          <a:blip r:embed="rId3"/>
          <a:stretch>
            <a:fillRect/>
          </a:stretch>
        </p:blipFill>
        <p:spPr>
          <a:xfrm>
            <a:off x="3065522" y="3428999"/>
            <a:ext cx="4992672" cy="3269569"/>
          </a:xfrm>
          <a:prstGeom prst="rect">
            <a:avLst/>
          </a:prstGeom>
        </p:spPr>
      </p:pic>
      <p:sp>
        <p:nvSpPr>
          <p:cNvPr id="5" name="TextBox 4">
            <a:extLst>
              <a:ext uri="{FF2B5EF4-FFF2-40B4-BE49-F238E27FC236}">
                <a16:creationId xmlns:a16="http://schemas.microsoft.com/office/drawing/2014/main" id="{E205C172-315C-458C-DBA4-80622C25896B}"/>
              </a:ext>
            </a:extLst>
          </p:cNvPr>
          <p:cNvSpPr txBox="1"/>
          <p:nvPr/>
        </p:nvSpPr>
        <p:spPr>
          <a:xfrm>
            <a:off x="967666" y="665825"/>
            <a:ext cx="7759084" cy="1015663"/>
          </a:xfrm>
          <a:prstGeom prst="rect">
            <a:avLst/>
          </a:prstGeom>
          <a:noFill/>
        </p:spPr>
        <p:txBody>
          <a:bodyPr wrap="square">
            <a:spAutoFit/>
          </a:bodyPr>
          <a:lstStyle/>
          <a:p>
            <a:r>
              <a:rPr lang="en-GB" sz="2000" b="1" dirty="0">
                <a:solidFill>
                  <a:schemeClr val="accent4">
                    <a:lumMod val="40000"/>
                    <a:lumOff val="60000"/>
                  </a:schemeClr>
                </a:solidFill>
                <a:latin typeface="EB Garamond"/>
                <a:ea typeface="EB Garamond"/>
                <a:cs typeface="EB Garamond"/>
                <a:sym typeface="EB Garamond"/>
              </a:rPr>
              <a:t>	</a:t>
            </a:r>
            <a: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t>University of Wales “Trinity SAINT DAVID”</a:t>
            </a:r>
            <a:b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br>
            <a: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t>	BA Business MANAGEMENT LEVEL 6</a:t>
            </a:r>
            <a:b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br>
            <a: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t>	Lea</a:t>
            </a:r>
            <a:r>
              <a:rPr lang="en-GB" sz="2000" b="1" dirty="0">
                <a:solidFill>
                  <a:schemeClr val="tx2">
                    <a:lumMod val="25000"/>
                  </a:schemeClr>
                </a:solidFill>
                <a:latin typeface="Times New Roman" panose="02020603050405020304" pitchFamily="18" charset="0"/>
                <a:cs typeface="Times New Roman" panose="02020603050405020304" pitchFamily="18" charset="0"/>
              </a:rPr>
              <a:t>d</a:t>
            </a:r>
            <a: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t>ership an</a:t>
            </a:r>
            <a:r>
              <a:rPr lang="en-GB" sz="2000" b="1" dirty="0">
                <a:solidFill>
                  <a:schemeClr val="tx2">
                    <a:lumMod val="25000"/>
                  </a:schemeClr>
                </a:solidFill>
                <a:latin typeface="Times New Roman" panose="02020603050405020304" pitchFamily="18" charset="0"/>
                <a:cs typeface="Times New Roman" panose="02020603050405020304" pitchFamily="18" charset="0"/>
              </a:rPr>
              <a:t>d</a:t>
            </a:r>
            <a:r>
              <a:rPr lang="en-GB" sz="2000" b="1" dirty="0">
                <a:solidFill>
                  <a:schemeClr val="tx2">
                    <a:lumMod val="25000"/>
                  </a:schemeClr>
                </a:solidFill>
                <a:latin typeface="Times New Roman" panose="02020603050405020304" pitchFamily="18" charset="0"/>
                <a:ea typeface="EB Garamond"/>
                <a:cs typeface="Times New Roman" panose="02020603050405020304" pitchFamily="18" charset="0"/>
                <a:sym typeface="EB Garamond"/>
              </a:rPr>
              <a:t> management, theory and practice</a:t>
            </a:r>
            <a:endParaRPr lang="en-GB" sz="2000" b="1" dirty="0">
              <a:solidFill>
                <a:schemeClr val="tx2">
                  <a:lumMod val="25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11096E03-907F-6363-EED2-694D2DDE0C91}"/>
              </a:ext>
            </a:extLst>
          </p:cNvPr>
          <p:cNvSpPr txBox="1"/>
          <p:nvPr/>
        </p:nvSpPr>
        <p:spPr>
          <a:xfrm>
            <a:off x="203200" y="2294843"/>
            <a:ext cx="5724644" cy="2268313"/>
          </a:xfrm>
          <a:prstGeom prst="rect">
            <a:avLst/>
          </a:prstGeom>
          <a:noFill/>
        </p:spPr>
        <p:txBody>
          <a:bodyPr wrap="none" rtlCol="0">
            <a:spAutoFit/>
          </a:bodyPr>
          <a:lstStyle/>
          <a:p>
            <a:pPr marL="0" lvl="0" indent="0" algn="l" rtl="0">
              <a:lnSpc>
                <a:spcPct val="130000"/>
              </a:lnSpc>
              <a:spcBef>
                <a:spcPts val="0"/>
              </a:spcBef>
              <a:spcAft>
                <a:spcPts val="0"/>
              </a:spcAft>
              <a:buSzPts val="1018"/>
              <a:buNone/>
            </a:pPr>
            <a:r>
              <a:rPr lang="en-GB" sz="1400" dirty="0">
                <a:solidFill>
                  <a:schemeClr val="tx2">
                    <a:lumMod val="25000"/>
                  </a:schemeClr>
                </a:solidFill>
              </a:rPr>
              <a:t>				Lecturer: </a:t>
            </a:r>
            <a:r>
              <a:rPr lang="en-GB" sz="1400" dirty="0" err="1">
                <a:solidFill>
                  <a:schemeClr val="tx2">
                    <a:lumMod val="25000"/>
                  </a:schemeClr>
                </a:solidFill>
              </a:rPr>
              <a:t>Dr.</a:t>
            </a:r>
            <a:r>
              <a:rPr lang="en-GB" sz="1400" dirty="0">
                <a:solidFill>
                  <a:schemeClr val="tx2">
                    <a:lumMod val="25000"/>
                  </a:schemeClr>
                </a:solidFill>
              </a:rPr>
              <a:t> Anita Nan</a:t>
            </a:r>
          </a:p>
          <a:p>
            <a:pPr marL="0" lvl="0" indent="0" algn="l" rtl="0">
              <a:lnSpc>
                <a:spcPct val="130000"/>
              </a:lnSpc>
              <a:spcBef>
                <a:spcPts val="0"/>
              </a:spcBef>
              <a:spcAft>
                <a:spcPts val="0"/>
              </a:spcAft>
              <a:buSzPts val="1018"/>
              <a:buNone/>
            </a:pPr>
            <a:r>
              <a:rPr lang="en-GB" sz="1400" dirty="0">
                <a:solidFill>
                  <a:schemeClr val="tx2">
                    <a:lumMod val="25000"/>
                  </a:schemeClr>
                </a:solidFill>
              </a:rPr>
              <a:t>Students:</a:t>
            </a:r>
          </a:p>
          <a:p>
            <a:pPr marL="0" lvl="0" indent="0" algn="l" rtl="0">
              <a:lnSpc>
                <a:spcPct val="130000"/>
              </a:lnSpc>
              <a:spcBef>
                <a:spcPts val="0"/>
              </a:spcBef>
              <a:spcAft>
                <a:spcPts val="0"/>
              </a:spcAft>
              <a:buSzPts val="1018"/>
              <a:buNone/>
            </a:pPr>
            <a:r>
              <a:rPr lang="en-GB" sz="1400" dirty="0">
                <a:solidFill>
                  <a:schemeClr val="tx2">
                    <a:lumMod val="25000"/>
                  </a:schemeClr>
                </a:solidFill>
              </a:rPr>
              <a:t>Daniel Mihai (1917723) – Situational Leadership	</a:t>
            </a:r>
          </a:p>
          <a:p>
            <a:pPr marL="0" lvl="0" indent="0" algn="l" rtl="0">
              <a:lnSpc>
                <a:spcPct val="130000"/>
              </a:lnSpc>
              <a:spcBef>
                <a:spcPts val="0"/>
              </a:spcBef>
              <a:spcAft>
                <a:spcPts val="0"/>
              </a:spcAft>
              <a:buSzPts val="1018"/>
              <a:buNone/>
            </a:pPr>
            <a:r>
              <a:rPr lang="en-GB" sz="1400" dirty="0">
                <a:solidFill>
                  <a:schemeClr val="tx2">
                    <a:lumMod val="25000"/>
                  </a:schemeClr>
                </a:solidFill>
              </a:rPr>
              <a:t>Georgi Dimitrov (1917423)</a:t>
            </a:r>
            <a:r>
              <a:rPr lang="en-GB" dirty="0">
                <a:solidFill>
                  <a:schemeClr val="tx2">
                    <a:lumMod val="25000"/>
                  </a:schemeClr>
                </a:solidFill>
              </a:rPr>
              <a:t> – Transactional Leadership</a:t>
            </a:r>
            <a:r>
              <a:rPr lang="en-GB" sz="1400" dirty="0">
                <a:solidFill>
                  <a:schemeClr val="tx2">
                    <a:lumMod val="25000"/>
                  </a:schemeClr>
                </a:solidFill>
              </a:rPr>
              <a:t>		</a:t>
            </a:r>
          </a:p>
          <a:p>
            <a:pPr marL="0" lvl="0" indent="0" algn="l" rtl="0">
              <a:lnSpc>
                <a:spcPct val="130000"/>
              </a:lnSpc>
              <a:spcBef>
                <a:spcPts val="0"/>
              </a:spcBef>
              <a:spcAft>
                <a:spcPts val="0"/>
              </a:spcAft>
              <a:buSzPts val="1018"/>
              <a:buNone/>
            </a:pPr>
            <a:r>
              <a:rPr lang="en-GB" sz="1400" dirty="0">
                <a:solidFill>
                  <a:schemeClr val="tx2">
                    <a:lumMod val="25000"/>
                  </a:schemeClr>
                </a:solidFill>
              </a:rPr>
              <a:t>Mariana </a:t>
            </a:r>
            <a:r>
              <a:rPr lang="en-GB" sz="1400" dirty="0" err="1">
                <a:solidFill>
                  <a:schemeClr val="tx2">
                    <a:lumMod val="25000"/>
                  </a:schemeClr>
                </a:solidFill>
              </a:rPr>
              <a:t>Zaharia</a:t>
            </a:r>
            <a:r>
              <a:rPr lang="en-GB" sz="1400" dirty="0">
                <a:solidFill>
                  <a:schemeClr val="tx2">
                    <a:lumMod val="25000"/>
                  </a:schemeClr>
                </a:solidFill>
              </a:rPr>
              <a:t> (1917341) – Transformational Leadership</a:t>
            </a:r>
          </a:p>
          <a:p>
            <a:pPr marL="0" lvl="0" indent="0" algn="l" rtl="0">
              <a:lnSpc>
                <a:spcPct val="130000"/>
              </a:lnSpc>
              <a:spcBef>
                <a:spcPts val="0"/>
              </a:spcBef>
              <a:spcAft>
                <a:spcPts val="0"/>
              </a:spcAft>
              <a:buSzPts val="1018"/>
              <a:buNone/>
            </a:pPr>
            <a:r>
              <a:rPr lang="en-GB" sz="1400" dirty="0">
                <a:solidFill>
                  <a:schemeClr val="tx2">
                    <a:lumMod val="25000"/>
                  </a:schemeClr>
                </a:solidFill>
              </a:rPr>
              <a:t>Mihaela </a:t>
            </a:r>
            <a:r>
              <a:rPr lang="en-GB" sz="1400" dirty="0" err="1">
                <a:solidFill>
                  <a:schemeClr val="tx2">
                    <a:lumMod val="25000"/>
                  </a:schemeClr>
                </a:solidFill>
              </a:rPr>
              <a:t>Musat</a:t>
            </a:r>
            <a:r>
              <a:rPr lang="en-GB" sz="1400" dirty="0">
                <a:solidFill>
                  <a:schemeClr val="tx2">
                    <a:lumMod val="25000"/>
                  </a:schemeClr>
                </a:solidFill>
              </a:rPr>
              <a:t> (1915928) – Leadership Model</a:t>
            </a:r>
          </a:p>
          <a:p>
            <a:pPr marL="0" lvl="0" indent="0" algn="l" rtl="0">
              <a:lnSpc>
                <a:spcPct val="130000"/>
              </a:lnSpc>
              <a:spcBef>
                <a:spcPts val="0"/>
              </a:spcBef>
              <a:spcAft>
                <a:spcPts val="0"/>
              </a:spcAft>
              <a:buSzPts val="1018"/>
              <a:buNone/>
            </a:pPr>
            <a:r>
              <a:rPr lang="en-GB" sz="1400" dirty="0">
                <a:solidFill>
                  <a:schemeClr val="tx2">
                    <a:lumMod val="25000"/>
                  </a:schemeClr>
                </a:solidFill>
              </a:rPr>
              <a:t>Tzvetan Petrov (1917249) - Katz Model</a:t>
            </a:r>
            <a:endParaRPr lang="en-GB" dirty="0">
              <a:solidFill>
                <a:schemeClr val="tx2">
                  <a:lumMod val="25000"/>
                </a:schemeClr>
              </a:solidFill>
            </a:endParaRPr>
          </a:p>
          <a:p>
            <a:endParaRPr lang="en-GB" dirty="0"/>
          </a:p>
        </p:txBody>
      </p:sp>
      <p:pic>
        <p:nvPicPr>
          <p:cNvPr id="7" name="Picture 6" descr="Logo&#10;&#10;Description automatically generated">
            <a:extLst>
              <a:ext uri="{FF2B5EF4-FFF2-40B4-BE49-F238E27FC236}">
                <a16:creationId xmlns:a16="http://schemas.microsoft.com/office/drawing/2014/main" id="{E02751A7-E9FD-9C68-2FEC-CA1DF511B89A}"/>
              </a:ext>
            </a:extLst>
          </p:cNvPr>
          <p:cNvPicPr>
            <a:picLocks noChangeAspect="1"/>
          </p:cNvPicPr>
          <p:nvPr/>
        </p:nvPicPr>
        <p:blipFill>
          <a:blip r:embed="rId4"/>
          <a:stretch>
            <a:fillRect/>
          </a:stretch>
        </p:blipFill>
        <p:spPr>
          <a:xfrm>
            <a:off x="0" y="0"/>
            <a:ext cx="1585681" cy="1585681"/>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3"/>
          <p:cNvSpPr txBox="1">
            <a:spLocks noGrp="1"/>
          </p:cNvSpPr>
          <p:nvPr>
            <p:ph type="title"/>
          </p:nvPr>
        </p:nvSpPr>
        <p:spPr>
          <a:xfrm>
            <a:off x="1850994" y="695210"/>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4000" dirty="0">
                <a:solidFill>
                  <a:schemeClr val="tx1">
                    <a:lumMod val="95000"/>
                    <a:lumOff val="5000"/>
                  </a:schemeClr>
                </a:solidFill>
                <a:latin typeface="Times New Roman" panose="02020603050405020304" pitchFamily="18" charset="0"/>
                <a:cs typeface="Times New Roman" panose="02020603050405020304" pitchFamily="18" charset="0"/>
              </a:rPr>
              <a:t>Table of content</a:t>
            </a:r>
            <a:endParaRPr sz="40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6" name="Google Shape;106;p3"/>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p>
            <a:pPr indent="-457200">
              <a:spcBef>
                <a:spcPts val="520"/>
              </a:spcBef>
              <a:buSzPct val="50000"/>
            </a:pPr>
            <a:r>
              <a:rPr lang="en-US" dirty="0"/>
              <a:t>Introduction </a:t>
            </a:r>
          </a:p>
          <a:p>
            <a:pPr indent="-457200">
              <a:spcBef>
                <a:spcPts val="520"/>
              </a:spcBef>
              <a:buSzPct val="50000"/>
            </a:pPr>
            <a:r>
              <a:rPr lang="en-US" dirty="0"/>
              <a:t>Transformational leadership theory</a:t>
            </a:r>
            <a:endParaRPr dirty="0"/>
          </a:p>
          <a:p>
            <a:pPr marL="505461" indent="-457200">
              <a:spcBef>
                <a:spcPts val="520"/>
              </a:spcBef>
              <a:buSzPct val="50000"/>
            </a:pPr>
            <a:r>
              <a:rPr lang="en-US" dirty="0"/>
              <a:t>Great man theory</a:t>
            </a:r>
            <a:endParaRPr dirty="0"/>
          </a:p>
          <a:p>
            <a:pPr marL="505461" indent="-457200">
              <a:spcBef>
                <a:spcPts val="520"/>
              </a:spcBef>
              <a:buSzPct val="50000"/>
            </a:pPr>
            <a:r>
              <a:rPr lang="en-US" dirty="0"/>
              <a:t>Katz Model</a:t>
            </a:r>
            <a:endParaRPr dirty="0"/>
          </a:p>
          <a:p>
            <a:pPr marL="505461" indent="-457200">
              <a:spcBef>
                <a:spcPts val="520"/>
              </a:spcBef>
              <a:buSzPct val="50000"/>
            </a:pPr>
            <a:r>
              <a:rPr lang="en-US" dirty="0"/>
              <a:t>Situational leadership </a:t>
            </a:r>
          </a:p>
          <a:p>
            <a:pPr marL="505461" indent="-457200">
              <a:spcBef>
                <a:spcPts val="520"/>
              </a:spcBef>
              <a:buSzPct val="50000"/>
            </a:pPr>
            <a:r>
              <a:rPr lang="en-US" dirty="0">
                <a:solidFill>
                  <a:schemeClr val="tx1"/>
                </a:solidFill>
              </a:rPr>
              <a:t>Transactional leadership theory</a:t>
            </a:r>
            <a:endParaRPr dirty="0">
              <a:solidFill>
                <a:schemeClr val="tx1"/>
              </a:solidFill>
            </a:endParaRPr>
          </a:p>
          <a:p>
            <a:pPr indent="-457200">
              <a:spcBef>
                <a:spcPts val="520"/>
              </a:spcBef>
              <a:buSzPct val="50000"/>
            </a:pPr>
            <a:r>
              <a:rPr lang="en-US" dirty="0"/>
              <a:t>Conclusion</a:t>
            </a:r>
            <a:endParaRPr dirty="0"/>
          </a:p>
          <a:p>
            <a:pPr indent="-457200">
              <a:spcBef>
                <a:spcPts val="520"/>
              </a:spcBef>
              <a:buSzPct val="50000"/>
            </a:pPr>
            <a:r>
              <a:rPr lang="en-US" dirty="0"/>
              <a:t>References</a:t>
            </a:r>
            <a:endParaRPr dirty="0"/>
          </a:p>
          <a:p>
            <a:pPr marL="274320" lvl="0" indent="-117475" algn="l" rtl="0">
              <a:spcBef>
                <a:spcPts val="520"/>
              </a:spcBef>
              <a:spcAft>
                <a:spcPts val="0"/>
              </a:spcAft>
              <a:buSzPts val="2470"/>
              <a:buNone/>
            </a:pPr>
            <a:endParaRPr dirty="0"/>
          </a:p>
        </p:txBody>
      </p:sp>
      <p:pic>
        <p:nvPicPr>
          <p:cNvPr id="4" name="Picture 3" descr="Logo&#10;&#10;Description automatically generated">
            <a:extLst>
              <a:ext uri="{FF2B5EF4-FFF2-40B4-BE49-F238E27FC236}">
                <a16:creationId xmlns:a16="http://schemas.microsoft.com/office/drawing/2014/main" id="{6404D459-701B-4750-375E-D78EE04D6146}"/>
              </a:ext>
            </a:extLst>
          </p:cNvPr>
          <p:cNvPicPr>
            <a:picLocks noChangeAspect="1"/>
          </p:cNvPicPr>
          <p:nvPr/>
        </p:nvPicPr>
        <p:blipFill>
          <a:blip r:embed="rId3"/>
          <a:stretch>
            <a:fillRect/>
          </a:stretch>
        </p:blipFill>
        <p:spPr>
          <a:xfrm>
            <a:off x="0" y="0"/>
            <a:ext cx="1585681" cy="158568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700074" y="695210"/>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Introduction </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13" name="Google Shape;113;p2"/>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p>
            <a:pPr marL="274320" lvl="0" indent="-274320" algn="l" rtl="0">
              <a:spcBef>
                <a:spcPts val="0"/>
              </a:spcBef>
              <a:spcAft>
                <a:spcPts val="0"/>
              </a:spcAft>
              <a:buSzPct val="50000"/>
              <a:buChar char="⚫"/>
            </a:pPr>
            <a:r>
              <a:rPr lang="en-US" sz="2400" dirty="0"/>
              <a:t>Leadership management</a:t>
            </a:r>
          </a:p>
          <a:p>
            <a:pPr marL="274320" lvl="0" indent="-274320" algn="l" rtl="0">
              <a:spcBef>
                <a:spcPts val="0"/>
              </a:spcBef>
              <a:spcAft>
                <a:spcPts val="0"/>
              </a:spcAft>
              <a:buSzPct val="50000"/>
              <a:buChar char="⚫"/>
            </a:pPr>
            <a:r>
              <a:rPr lang="en-GB" sz="2400" dirty="0">
                <a:effectLst/>
                <a:latin typeface="Calibri" panose="020F0502020204030204" pitchFamily="34" charset="0"/>
                <a:ea typeface="Calibri" panose="020F0502020204030204" pitchFamily="34" charset="0"/>
                <a:cs typeface="Times New Roman" panose="02020603050405020304" pitchFamily="18" charset="0"/>
              </a:rPr>
              <a:t>Jeff Bezos leadership style </a:t>
            </a:r>
            <a:endParaRPr sz="2400" dirty="0"/>
          </a:p>
          <a:p>
            <a:pPr marL="274320" lvl="0" indent="-274320" algn="l" rtl="0">
              <a:spcBef>
                <a:spcPts val="520"/>
              </a:spcBef>
              <a:spcAft>
                <a:spcPts val="0"/>
              </a:spcAft>
              <a:buSzPct val="50000"/>
              <a:buChar char="⚫"/>
            </a:pPr>
            <a:r>
              <a:rPr lang="en-US" sz="2400" dirty="0"/>
              <a:t>Growth rate </a:t>
            </a:r>
            <a:endParaRPr sz="2400" dirty="0"/>
          </a:p>
          <a:p>
            <a:pPr marL="274320" lvl="0" indent="-274320" algn="l" rtl="0">
              <a:spcBef>
                <a:spcPts val="520"/>
              </a:spcBef>
              <a:spcAft>
                <a:spcPts val="0"/>
              </a:spcAft>
              <a:buSzPct val="50000"/>
              <a:buChar char="⚫"/>
            </a:pPr>
            <a:r>
              <a:rPr lang="en-US" sz="2400" dirty="0"/>
              <a:t>Leadership theory and model</a:t>
            </a:r>
            <a:endParaRPr sz="2400" dirty="0"/>
          </a:p>
        </p:txBody>
      </p:sp>
      <p:pic>
        <p:nvPicPr>
          <p:cNvPr id="3" name="Picture 2" descr="Diagram&#10;&#10;Description automatically generated">
            <a:extLst>
              <a:ext uri="{FF2B5EF4-FFF2-40B4-BE49-F238E27FC236}">
                <a16:creationId xmlns:a16="http://schemas.microsoft.com/office/drawing/2014/main" id="{8D9A092D-080F-A8E5-DB84-6E887C2E8ADF}"/>
              </a:ext>
            </a:extLst>
          </p:cNvPr>
          <p:cNvPicPr>
            <a:picLocks noChangeAspect="1"/>
          </p:cNvPicPr>
          <p:nvPr/>
        </p:nvPicPr>
        <p:blipFill>
          <a:blip r:embed="rId3"/>
          <a:stretch>
            <a:fillRect/>
          </a:stretch>
        </p:blipFill>
        <p:spPr>
          <a:xfrm>
            <a:off x="5222240" y="914506"/>
            <a:ext cx="3921760" cy="5943494"/>
          </a:xfrm>
          <a:prstGeom prst="rect">
            <a:avLst/>
          </a:prstGeom>
        </p:spPr>
      </p:pic>
      <p:pic>
        <p:nvPicPr>
          <p:cNvPr id="5" name="Picture 4" descr="Logo&#10;&#10;Description automatically generated">
            <a:extLst>
              <a:ext uri="{FF2B5EF4-FFF2-40B4-BE49-F238E27FC236}">
                <a16:creationId xmlns:a16="http://schemas.microsoft.com/office/drawing/2014/main" id="{BD222FB1-2FF7-08C0-E6F8-D420C306E37B}"/>
              </a:ext>
            </a:extLst>
          </p:cNvPr>
          <p:cNvPicPr>
            <a:picLocks noChangeAspect="1"/>
          </p:cNvPicPr>
          <p:nvPr/>
        </p:nvPicPr>
        <p:blipFill>
          <a:blip r:embed="rId4"/>
          <a:stretch>
            <a:fillRect/>
          </a:stretch>
        </p:blipFill>
        <p:spPr>
          <a:xfrm>
            <a:off x="0" y="0"/>
            <a:ext cx="1585681" cy="158568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4"/>
          <p:cNvSpPr txBox="1">
            <a:spLocks noGrp="1"/>
          </p:cNvSpPr>
          <p:nvPr>
            <p:ph type="title"/>
          </p:nvPr>
        </p:nvSpPr>
        <p:spPr>
          <a:xfrm>
            <a:off x="1530559" y="164237"/>
            <a:ext cx="8216481" cy="896112"/>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Transformational leadership style</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22" name="Google Shape;122;p4" descr="download (45).jpg"/>
          <p:cNvPicPr preferRelativeResize="0"/>
          <p:nvPr/>
        </p:nvPicPr>
        <p:blipFill rotWithShape="1">
          <a:blip r:embed="rId3">
            <a:alphaModFix/>
          </a:blip>
          <a:srcRect/>
          <a:stretch/>
        </p:blipFill>
        <p:spPr>
          <a:xfrm>
            <a:off x="5638800" y="2286000"/>
            <a:ext cx="3048000" cy="4114800"/>
          </a:xfrm>
          <a:prstGeom prst="rect">
            <a:avLst/>
          </a:prstGeom>
          <a:noFill/>
          <a:ln>
            <a:noFill/>
          </a:ln>
        </p:spPr>
      </p:pic>
      <p:pic>
        <p:nvPicPr>
          <p:cNvPr id="5" name="Picture 4" descr="Logo&#10;&#10;Description automatically generated">
            <a:extLst>
              <a:ext uri="{FF2B5EF4-FFF2-40B4-BE49-F238E27FC236}">
                <a16:creationId xmlns:a16="http://schemas.microsoft.com/office/drawing/2014/main" id="{28394C4B-89DF-E2F5-F885-3178C8FF9B5B}"/>
              </a:ext>
            </a:extLst>
          </p:cNvPr>
          <p:cNvPicPr>
            <a:picLocks noChangeAspect="1"/>
          </p:cNvPicPr>
          <p:nvPr/>
        </p:nvPicPr>
        <p:blipFill>
          <a:blip r:embed="rId4"/>
          <a:stretch>
            <a:fillRect/>
          </a:stretch>
        </p:blipFill>
        <p:spPr>
          <a:xfrm>
            <a:off x="1" y="1"/>
            <a:ext cx="1353312" cy="1353312"/>
          </a:xfrm>
          <a:prstGeom prst="rect">
            <a:avLst/>
          </a:prstGeom>
        </p:spPr>
      </p:pic>
      <p:sp>
        <p:nvSpPr>
          <p:cNvPr id="7" name="TextBox 6">
            <a:extLst>
              <a:ext uri="{FF2B5EF4-FFF2-40B4-BE49-F238E27FC236}">
                <a16:creationId xmlns:a16="http://schemas.microsoft.com/office/drawing/2014/main" id="{D119CED8-68D0-5200-FAF6-414EB291CF54}"/>
              </a:ext>
            </a:extLst>
          </p:cNvPr>
          <p:cNvSpPr txBox="1"/>
          <p:nvPr/>
        </p:nvSpPr>
        <p:spPr>
          <a:xfrm>
            <a:off x="78658" y="2025445"/>
            <a:ext cx="5171768" cy="2677656"/>
          </a:xfrm>
          <a:prstGeom prst="rect">
            <a:avLst/>
          </a:prstGeom>
          <a:noFill/>
        </p:spPr>
        <p:txBody>
          <a:bodyPr wrap="square">
            <a:spAutoFit/>
          </a:bodyPr>
          <a:lstStyle/>
          <a:p>
            <a:pPr marL="342900" indent="-342900">
              <a:buFont typeface="Arial" panose="020B0604020202020204" pitchFamily="34" charset="0"/>
              <a:buChar char="•"/>
            </a:pPr>
            <a:r>
              <a:rPr lang="en-GB" sz="2400" dirty="0"/>
              <a:t>What is transformational leadership?</a:t>
            </a:r>
          </a:p>
          <a:p>
            <a:pPr marL="342900" indent="-342900">
              <a:buFont typeface="Arial" panose="020B0604020202020204" pitchFamily="34" charset="0"/>
              <a:buChar char="•"/>
            </a:pPr>
            <a:r>
              <a:rPr lang="en-GB" sz="2400" dirty="0"/>
              <a:t>How is the ‘transformation’ attained?</a:t>
            </a:r>
          </a:p>
          <a:p>
            <a:pPr marL="342900" indent="-342900">
              <a:buFont typeface="Arial" panose="020B0604020202020204" pitchFamily="34" charset="0"/>
              <a:buChar char="•"/>
            </a:pPr>
            <a:r>
              <a:rPr lang="en-GB" sz="2400" dirty="0"/>
              <a:t>How does the transformational leadership stimulate and influences other?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pic>
        <p:nvPicPr>
          <p:cNvPr id="5" name="Picture 4" descr="A picture containing diagram&#10;&#10;Description automatically generated">
            <a:extLst>
              <a:ext uri="{FF2B5EF4-FFF2-40B4-BE49-F238E27FC236}">
                <a16:creationId xmlns:a16="http://schemas.microsoft.com/office/drawing/2014/main" id="{83B98B03-297C-7652-5E9D-278BDB966018}"/>
              </a:ext>
            </a:extLst>
          </p:cNvPr>
          <p:cNvPicPr>
            <a:picLocks noChangeAspect="1"/>
          </p:cNvPicPr>
          <p:nvPr/>
        </p:nvPicPr>
        <p:blipFill>
          <a:blip r:embed="rId3"/>
          <a:stretch>
            <a:fillRect/>
          </a:stretch>
        </p:blipFill>
        <p:spPr>
          <a:xfrm>
            <a:off x="3873910" y="4511299"/>
            <a:ext cx="4689987" cy="2055417"/>
          </a:xfrm>
          <a:prstGeom prst="rect">
            <a:avLst/>
          </a:prstGeom>
        </p:spPr>
      </p:pic>
      <p:sp>
        <p:nvSpPr>
          <p:cNvPr id="129" name="Google Shape;129;p5"/>
          <p:cNvSpPr txBox="1">
            <a:spLocks noGrp="1"/>
          </p:cNvSpPr>
          <p:nvPr>
            <p:ph type="title"/>
          </p:nvPr>
        </p:nvSpPr>
        <p:spPr>
          <a:xfrm>
            <a:off x="457200" y="530942"/>
            <a:ext cx="8229600" cy="1111045"/>
          </a:xfrm>
          <a:prstGeom prst="rect">
            <a:avLst/>
          </a:prstGeom>
          <a:noFill/>
          <a:ln>
            <a:noFill/>
          </a:ln>
        </p:spPr>
        <p:txBody>
          <a:bodyPr spcFirstLastPara="1" wrap="square" lIns="0" tIns="45700" rIns="0" bIns="0" anchor="b" anchorCtr="0">
            <a:noAutofit/>
          </a:bodyPr>
          <a:lstStyle/>
          <a:p>
            <a:pPr marL="0" lvl="0" indent="0" algn="l" rtl="0">
              <a:spcBef>
                <a:spcPts val="0"/>
              </a:spcBef>
              <a:spcAft>
                <a:spcPts val="0"/>
              </a:spcAft>
              <a:buClr>
                <a:schemeClr val="dk2"/>
              </a:buClr>
              <a:buSzPct val="100000"/>
              <a:buFont typeface="Calibri"/>
              <a:buNone/>
            </a:pPr>
            <a:r>
              <a:rPr lang="en-GB" sz="3600" dirty="0">
                <a:solidFill>
                  <a:schemeClr val="tx1">
                    <a:lumMod val="95000"/>
                    <a:lumOff val="5000"/>
                  </a:schemeClr>
                </a:solidFill>
                <a:latin typeface="Times New Roman" panose="02020603050405020304" pitchFamily="18" charset="0"/>
                <a:cs typeface="Times New Roman" panose="02020603050405020304" pitchFamily="18" charset="0"/>
              </a:rPr>
              <a:t>Application of the transformational style to the case study</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0" name="Google Shape;130;p5"/>
          <p:cNvSpPr txBox="1">
            <a:spLocks noGrp="1"/>
          </p:cNvSpPr>
          <p:nvPr>
            <p:ph type="body" idx="1"/>
          </p:nvPr>
        </p:nvSpPr>
        <p:spPr>
          <a:xfrm>
            <a:off x="178875" y="1847105"/>
            <a:ext cx="8229600" cy="4389000"/>
          </a:xfrm>
          <a:prstGeom prst="rect">
            <a:avLst/>
          </a:prstGeom>
          <a:noFill/>
          <a:ln>
            <a:noFill/>
          </a:ln>
        </p:spPr>
        <p:txBody>
          <a:bodyPr spcFirstLastPara="1" wrap="square" lIns="91425" tIns="45700" rIns="91425" bIns="45700" anchor="t" anchorCtr="0">
            <a:normAutofit/>
          </a:bodyPr>
          <a:lstStyle/>
          <a:p>
            <a:pPr marL="457200" lvl="1" indent="0">
              <a:spcBef>
                <a:spcPts val="0"/>
              </a:spcBef>
              <a:buSzPts val="2470"/>
              <a:buNone/>
            </a:pPr>
            <a:r>
              <a:rPr lang="en-GB" dirty="0"/>
              <a:t>•Jeff Bezos built his empire in his humble garage in 1994 (theGuardian,2020)</a:t>
            </a:r>
          </a:p>
          <a:p>
            <a:pPr marL="457200" lvl="1" indent="0">
              <a:spcBef>
                <a:spcPts val="0"/>
              </a:spcBef>
              <a:buSzPts val="2470"/>
              <a:buNone/>
            </a:pPr>
            <a:r>
              <a:rPr lang="en-GB" dirty="0"/>
              <a:t>•’Day One Found’ provides help to homeless people and better education for children from</a:t>
            </a:r>
          </a:p>
          <a:p>
            <a:pPr marL="457200" lvl="1" indent="0">
              <a:spcBef>
                <a:spcPts val="0"/>
              </a:spcBef>
              <a:buSzPts val="2470"/>
              <a:buNone/>
            </a:pPr>
            <a:r>
              <a:rPr lang="en-GB" dirty="0"/>
              <a:t>struggling backgrounds (theGuardina,2020)</a:t>
            </a:r>
          </a:p>
          <a:p>
            <a:pPr marL="457200" lvl="1" indent="0">
              <a:spcBef>
                <a:spcPts val="0"/>
              </a:spcBef>
              <a:buSzPts val="2470"/>
              <a:buNone/>
            </a:pPr>
            <a:r>
              <a:rPr lang="en-GB" dirty="0"/>
              <a:t>•contributed during the pandemic with 100m dollars to America’s food bank (theGuardian,2020)</a:t>
            </a:r>
          </a:p>
          <a:p>
            <a:pPr marL="0" lvl="0" indent="0" algn="l" rtl="0">
              <a:spcBef>
                <a:spcPts val="520"/>
              </a:spcBef>
              <a:spcAft>
                <a:spcPts val="0"/>
              </a:spcAft>
              <a:buSzPts val="2470"/>
              <a:buNone/>
            </a:pPr>
            <a:endParaRPr lang="en-US" sz="24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pic>
        <p:nvPicPr>
          <p:cNvPr id="139" name="Google Shape;139;p6" descr="download (43).jpg"/>
          <p:cNvPicPr preferRelativeResize="0"/>
          <p:nvPr/>
        </p:nvPicPr>
        <p:blipFill rotWithShape="1">
          <a:blip r:embed="rId3">
            <a:alphaModFix/>
          </a:blip>
          <a:srcRect/>
          <a:stretch/>
        </p:blipFill>
        <p:spPr>
          <a:xfrm>
            <a:off x="5358582" y="2576052"/>
            <a:ext cx="3023418" cy="3672347"/>
          </a:xfrm>
          <a:prstGeom prst="rect">
            <a:avLst/>
          </a:prstGeom>
          <a:noFill/>
          <a:ln>
            <a:noFill/>
          </a:ln>
        </p:spPr>
      </p:pic>
      <p:sp>
        <p:nvSpPr>
          <p:cNvPr id="137" name="Google Shape;137;p6"/>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ct val="100000"/>
              <a:buFont typeface="Calibri"/>
              <a:buNone/>
            </a:pPr>
            <a:r>
              <a:rPr lang="en-GB" sz="3600" dirty="0">
                <a:solidFill>
                  <a:schemeClr val="tx1">
                    <a:lumMod val="95000"/>
                    <a:lumOff val="5000"/>
                  </a:schemeClr>
                </a:solidFill>
                <a:latin typeface="Times New Roman" panose="02020603050405020304" pitchFamily="18" charset="0"/>
                <a:cs typeface="Times New Roman" panose="02020603050405020304" pitchFamily="18" charset="0"/>
              </a:rPr>
              <a:t>Autocratic leadership style and application to Jeff Bezos’ case study</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38" name="Google Shape;138;p6"/>
          <p:cNvSpPr txBox="1">
            <a:spLocks noGrp="1"/>
          </p:cNvSpPr>
          <p:nvPr>
            <p:ph type="body" idx="1"/>
          </p:nvPr>
        </p:nvSpPr>
        <p:spPr>
          <a:xfrm>
            <a:off x="304799" y="1986900"/>
            <a:ext cx="6764595" cy="4261500"/>
          </a:xfrm>
          <a:prstGeom prst="rect">
            <a:avLst/>
          </a:prstGeom>
          <a:noFill/>
          <a:ln>
            <a:noFill/>
          </a:ln>
        </p:spPr>
        <p:txBody>
          <a:bodyPr spcFirstLastPara="1" wrap="square" lIns="91425" tIns="45700" rIns="91425" bIns="45700" anchor="t" anchorCtr="0">
            <a:normAutofit/>
          </a:bodyPr>
          <a:lstStyle/>
          <a:p>
            <a:pPr>
              <a:buClr>
                <a:schemeClr val="tx1">
                  <a:lumMod val="85000"/>
                  <a:lumOff val="15000"/>
                </a:schemeClr>
              </a:buClr>
              <a:buSzPct val="100000"/>
              <a:buFont typeface="Arial" panose="020B0604020202020204" pitchFamily="34" charset="0"/>
              <a:buChar char="•"/>
            </a:pPr>
            <a:r>
              <a:rPr lang="en-GB" sz="2400" dirty="0"/>
              <a:t>The leader at the top of the organization takes the decisions and staff members are required to follow instructions</a:t>
            </a:r>
          </a:p>
          <a:p>
            <a:pPr>
              <a:buClr>
                <a:schemeClr val="tx1">
                  <a:lumMod val="95000"/>
                  <a:lumOff val="5000"/>
                </a:schemeClr>
              </a:buClr>
              <a:buSzPct val="100000"/>
              <a:buFont typeface="Arial" panose="020B0604020202020204" pitchFamily="34" charset="0"/>
              <a:buChar char="•"/>
            </a:pPr>
            <a:r>
              <a:rPr lang="en-GB" sz="2400" dirty="0"/>
              <a:t>Restricts the team members involvement</a:t>
            </a:r>
          </a:p>
          <a:p>
            <a:pPr>
              <a:buClr>
                <a:schemeClr val="tx1">
                  <a:lumMod val="95000"/>
                  <a:lumOff val="5000"/>
                </a:schemeClr>
              </a:buClr>
              <a:buSzPct val="100000"/>
              <a:buFont typeface="Arial" panose="020B0604020202020204" pitchFamily="34" charset="0"/>
              <a:buChar char="•"/>
            </a:pPr>
            <a:r>
              <a:rPr lang="en-GB" sz="2400" dirty="0"/>
              <a:t>Commands operation procedures</a:t>
            </a:r>
          </a:p>
          <a:p>
            <a:pPr>
              <a:buClr>
                <a:schemeClr val="tx1">
                  <a:lumMod val="85000"/>
                  <a:lumOff val="15000"/>
                </a:schemeClr>
              </a:buClr>
              <a:buSzPct val="100000"/>
              <a:buFont typeface="Arial" panose="020B0604020202020204" pitchFamily="34" charset="0"/>
              <a:buChar char="•"/>
            </a:pPr>
            <a:r>
              <a:rPr lang="en-GB" sz="2400" dirty="0"/>
              <a:t>Speedy decision making</a:t>
            </a:r>
          </a:p>
          <a:p>
            <a:pPr marL="0" lvl="0" indent="0" algn="l" rtl="0">
              <a:spcBef>
                <a:spcPts val="0"/>
              </a:spcBef>
              <a:spcAft>
                <a:spcPts val="0"/>
              </a:spcAft>
              <a:buSzPts val="2470"/>
              <a:buNone/>
            </a:pPr>
            <a:endParaRPr dirty="0"/>
          </a:p>
        </p:txBody>
      </p:sp>
    </p:spTree>
    <p:extLst>
      <p:ext uri="{BB962C8B-B14F-4D97-AF65-F5344CB8AC3E}">
        <p14:creationId xmlns:p14="http://schemas.microsoft.com/office/powerpoint/2010/main" val="2194031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7"/>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Great </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M</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an</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 </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T</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heory</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47" name="Google Shape;147;p7"/>
          <p:cNvPicPr preferRelativeResize="0"/>
          <p:nvPr/>
        </p:nvPicPr>
        <p:blipFill>
          <a:blip r:embed="rId3">
            <a:alphaModFix/>
          </a:blip>
          <a:stretch>
            <a:fillRect/>
          </a:stretch>
        </p:blipFill>
        <p:spPr>
          <a:xfrm>
            <a:off x="5172650" y="1702825"/>
            <a:ext cx="3848900" cy="4610600"/>
          </a:xfrm>
          <a:prstGeom prst="rect">
            <a:avLst/>
          </a:prstGeom>
          <a:noFill/>
          <a:ln>
            <a:noFill/>
          </a:ln>
        </p:spPr>
      </p:pic>
      <p:sp>
        <p:nvSpPr>
          <p:cNvPr id="3" name="Substituent text 2">
            <a:extLst>
              <a:ext uri="{FF2B5EF4-FFF2-40B4-BE49-F238E27FC236}">
                <a16:creationId xmlns:a16="http://schemas.microsoft.com/office/drawing/2014/main" id="{C7C65503-6D73-0D6D-F100-152CA6136D06}"/>
              </a:ext>
            </a:extLst>
          </p:cNvPr>
          <p:cNvSpPr>
            <a:spLocks noGrp="1"/>
          </p:cNvSpPr>
          <p:nvPr>
            <p:ph type="body" idx="1"/>
          </p:nvPr>
        </p:nvSpPr>
        <p:spPr>
          <a:xfrm>
            <a:off x="457200" y="1935480"/>
            <a:ext cx="4715450" cy="4218432"/>
          </a:xfrm>
        </p:spPr>
        <p:txBody>
          <a:bodyPr>
            <a:normAutofit/>
          </a:bodyPr>
          <a:lstStyle/>
          <a:p>
            <a:r>
              <a:rPr lang="en-GB" dirty="0"/>
              <a:t>Thomas Carlyle formulated the theory of leadership.</a:t>
            </a:r>
          </a:p>
          <a:p>
            <a:r>
              <a:rPr lang="en-GB" dirty="0"/>
              <a:t>The Great Man theory believes that a leader is endowed with natural leadership qualities from birth. </a:t>
            </a:r>
          </a:p>
          <a:p>
            <a:r>
              <a:rPr lang="en-GB" dirty="0"/>
              <a:t>A leader's role is to assist their staff in achieving the company's objective.</a:t>
            </a:r>
            <a:endParaRPr lang="ro-RO" dirty="0"/>
          </a:p>
        </p:txBody>
      </p:sp>
    </p:spTree>
    <p:extLst>
      <p:ext uri="{BB962C8B-B14F-4D97-AF65-F5344CB8AC3E}">
        <p14:creationId xmlns:p14="http://schemas.microsoft.com/office/powerpoint/2010/main" val="964976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8"/>
          <p:cNvSpPr txBox="1">
            <a:spLocks noGrp="1"/>
          </p:cNvSpPr>
          <p:nvPr>
            <p:ph type="title"/>
          </p:nvPr>
        </p:nvSpPr>
        <p:spPr>
          <a:xfrm>
            <a:off x="457201" y="704087"/>
            <a:ext cx="8469086" cy="1255342"/>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ct val="100000"/>
              <a:buFont typeface="Calibri"/>
              <a:buNone/>
            </a:pPr>
            <a:r>
              <a:rPr lang="ro-RO" sz="3600" dirty="0" err="1">
                <a:solidFill>
                  <a:schemeClr val="tx1">
                    <a:lumMod val="95000"/>
                    <a:lumOff val="5000"/>
                  </a:schemeClr>
                </a:solidFill>
                <a:latin typeface="Times New Roman" panose="02020603050405020304" pitchFamily="18" charset="0"/>
                <a:cs typeface="Times New Roman" panose="02020603050405020304" pitchFamily="18" charset="0"/>
              </a:rPr>
              <a:t>Application</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 of </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Great </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M</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an</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 T</a:t>
            </a: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heory </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Substituent text 2">
            <a:extLst>
              <a:ext uri="{FF2B5EF4-FFF2-40B4-BE49-F238E27FC236}">
                <a16:creationId xmlns:a16="http://schemas.microsoft.com/office/drawing/2014/main" id="{DB75BBFA-CF15-12C3-7C0A-C035364AF0BC}"/>
              </a:ext>
            </a:extLst>
          </p:cNvPr>
          <p:cNvSpPr>
            <a:spLocks noGrp="1"/>
          </p:cNvSpPr>
          <p:nvPr>
            <p:ph type="body" idx="1"/>
          </p:nvPr>
        </p:nvSpPr>
        <p:spPr>
          <a:xfrm>
            <a:off x="2720521" y="-4677591"/>
            <a:ext cx="8229600" cy="4389120"/>
          </a:xfrm>
        </p:spPr>
        <p:txBody>
          <a:bodyPr/>
          <a:lstStyle/>
          <a:p>
            <a:endParaRPr lang="ro-RO" dirty="0"/>
          </a:p>
        </p:txBody>
      </p:sp>
      <p:sp>
        <p:nvSpPr>
          <p:cNvPr id="9" name="CasetăText 8">
            <a:extLst>
              <a:ext uri="{FF2B5EF4-FFF2-40B4-BE49-F238E27FC236}">
                <a16:creationId xmlns:a16="http://schemas.microsoft.com/office/drawing/2014/main" id="{18D58303-A829-0CFA-661E-39947E150510}"/>
              </a:ext>
            </a:extLst>
          </p:cNvPr>
          <p:cNvSpPr txBox="1"/>
          <p:nvPr/>
        </p:nvSpPr>
        <p:spPr>
          <a:xfrm>
            <a:off x="638631" y="2158214"/>
            <a:ext cx="8287656" cy="3539430"/>
          </a:xfrm>
          <a:prstGeom prst="rect">
            <a:avLst/>
          </a:prstGeom>
          <a:noFill/>
        </p:spPr>
        <p:txBody>
          <a:bodyPr wrap="square" rtlCol="0">
            <a:spAutoFit/>
          </a:bodyPr>
          <a:lstStyle/>
          <a:p>
            <a:pPr marL="285750" indent="-285750" algn="l">
              <a:buFont typeface="Arial" panose="020B0604020202020204" pitchFamily="34" charset="0"/>
              <a:buChar char="•"/>
            </a:pPr>
            <a:r>
              <a:rPr lang="ro-RO" sz="2800" dirty="0">
                <a:latin typeface="Constantia" panose="02030602050306030303" pitchFamily="18" charset="0"/>
              </a:rPr>
              <a:t>J</a:t>
            </a:r>
            <a:r>
              <a:rPr lang="en-GB" sz="2800" dirty="0">
                <a:latin typeface="Constantia" panose="02030602050306030303" pitchFamily="18" charset="0"/>
              </a:rPr>
              <a:t>e</a:t>
            </a:r>
            <a:r>
              <a:rPr lang="ro-RO" sz="2800" dirty="0">
                <a:latin typeface="Constantia" panose="02030602050306030303" pitchFamily="18" charset="0"/>
              </a:rPr>
              <a:t>ff Bez</a:t>
            </a:r>
            <a:r>
              <a:rPr lang="en-GB" sz="2800" dirty="0">
                <a:latin typeface="Constantia" panose="02030602050306030303" pitchFamily="18" charset="0"/>
              </a:rPr>
              <a:t>o</a:t>
            </a:r>
            <a:r>
              <a:rPr lang="ro-RO" sz="2800" dirty="0">
                <a:latin typeface="Constantia" panose="02030602050306030303" pitchFamily="18" charset="0"/>
              </a:rPr>
              <a:t>s thoug</a:t>
            </a:r>
            <a:r>
              <a:rPr lang="en-GB" sz="2800" dirty="0">
                <a:latin typeface="Constantia" panose="02030602050306030303" pitchFamily="18" charset="0"/>
              </a:rPr>
              <a:t>h</a:t>
            </a:r>
            <a:r>
              <a:rPr lang="ro-RO" sz="2800" dirty="0">
                <a:latin typeface="Constantia" panose="02030602050306030303" pitchFamily="18" charset="0"/>
              </a:rPr>
              <a:t>t big an</a:t>
            </a:r>
            <a:r>
              <a:rPr lang="en-GB" sz="2800" dirty="0">
                <a:latin typeface="Constantia" panose="02030602050306030303" pitchFamily="18" charset="0"/>
              </a:rPr>
              <a:t>d</a:t>
            </a:r>
            <a:r>
              <a:rPr lang="ro-RO" sz="2800" dirty="0">
                <a:latin typeface="Constantia" panose="02030602050306030303" pitchFamily="18" charset="0"/>
              </a:rPr>
              <a:t> h</a:t>
            </a:r>
            <a:r>
              <a:rPr lang="en-GB" sz="2800" dirty="0">
                <a:latin typeface="Constantia" panose="02030602050306030303" pitchFamily="18" charset="0"/>
              </a:rPr>
              <a:t>a</a:t>
            </a:r>
            <a:r>
              <a:rPr lang="ro-RO" sz="2800" dirty="0">
                <a:latin typeface="Constantia" panose="02030602050306030303" pitchFamily="18" charset="0"/>
              </a:rPr>
              <a:t>s </a:t>
            </a:r>
            <a:r>
              <a:rPr lang="en-GB" sz="2800" dirty="0">
                <a:latin typeface="Constantia" panose="02030602050306030303" pitchFamily="18" charset="0"/>
              </a:rPr>
              <a:t>a</a:t>
            </a:r>
            <a:r>
              <a:rPr lang="ro-RO" sz="2800" dirty="0">
                <a:latin typeface="Constantia" panose="02030602050306030303" pitchFamily="18" charset="0"/>
              </a:rPr>
              <a:t>ccomplished more an</a:t>
            </a:r>
            <a:r>
              <a:rPr lang="en-GB" sz="2800" dirty="0">
                <a:latin typeface="Constantia" panose="02030602050306030303" pitchFamily="18" charset="0"/>
              </a:rPr>
              <a:t>d</a:t>
            </a:r>
            <a:r>
              <a:rPr lang="ro-RO" sz="2800" dirty="0">
                <a:latin typeface="Constantia" panose="02030602050306030303" pitchFamily="18" charset="0"/>
              </a:rPr>
              <a:t> more </a:t>
            </a:r>
            <a:r>
              <a:rPr lang="en-GB" sz="2800" dirty="0">
                <a:latin typeface="Constantia" panose="02030602050306030303" pitchFamily="18" charset="0"/>
              </a:rPr>
              <a:t>e</a:t>
            </a:r>
            <a:r>
              <a:rPr lang="ro-RO" sz="2800" dirty="0">
                <a:latin typeface="Constantia" panose="02030602050306030303" pitchFamily="18" charset="0"/>
              </a:rPr>
              <a:t>very </a:t>
            </a:r>
            <a:r>
              <a:rPr lang="en-GB" sz="2800" dirty="0">
                <a:latin typeface="Constantia" panose="02030602050306030303" pitchFamily="18" charset="0"/>
              </a:rPr>
              <a:t>t</a:t>
            </a:r>
            <a:r>
              <a:rPr lang="ro-RO" sz="2800" dirty="0">
                <a:latin typeface="Constantia" panose="02030602050306030303" pitchFamily="18" charset="0"/>
              </a:rPr>
              <a:t>ime.</a:t>
            </a:r>
          </a:p>
          <a:p>
            <a:pPr marL="285750" indent="-285750" algn="l">
              <a:buFont typeface="Arial" panose="020B0604020202020204" pitchFamily="34" charset="0"/>
              <a:buChar char="•"/>
            </a:pPr>
            <a:r>
              <a:rPr lang="ro-RO" sz="2800" dirty="0">
                <a:latin typeface="Constantia" panose="02030602050306030303" pitchFamily="18" charset="0"/>
              </a:rPr>
              <a:t>Through the pandemic time,while other business have been hit,Amazon’s shares have increased by 70% since the start of the year.(Neate R,2020)</a:t>
            </a:r>
          </a:p>
          <a:p>
            <a:pPr marL="457200" indent="-457200" algn="l">
              <a:buFont typeface="Arial" panose="020B0604020202020204" pitchFamily="34" charset="0"/>
              <a:buChar char="•"/>
            </a:pPr>
            <a:r>
              <a:rPr lang="ro-RO" sz="2800" dirty="0">
                <a:latin typeface="Constantia" panose="02030602050306030303" pitchFamily="18" charset="0"/>
              </a:rPr>
              <a:t>In addition to the online platform,Jeff Bezos provides web services,</a:t>
            </a:r>
            <a:r>
              <a:rPr lang="en-GB" sz="2800" dirty="0">
                <a:latin typeface="Constantia" panose="02030602050306030303" pitchFamily="18" charset="0"/>
              </a:rPr>
              <a:t> </a:t>
            </a:r>
            <a:r>
              <a:rPr lang="ro-RO" sz="2800" dirty="0">
                <a:latin typeface="Constantia" panose="02030602050306030303" pitchFamily="18" charset="0"/>
              </a:rPr>
              <a:t>studios,</a:t>
            </a:r>
            <a:r>
              <a:rPr lang="en-GB" sz="2800" dirty="0">
                <a:latin typeface="Constantia" panose="02030602050306030303" pitchFamily="18" charset="0"/>
              </a:rPr>
              <a:t> </a:t>
            </a:r>
            <a:r>
              <a:rPr lang="ro-RO" sz="2800" dirty="0">
                <a:latin typeface="Constantia" panose="02030602050306030303" pitchFamily="18" charset="0"/>
              </a:rPr>
              <a:t>apps</a:t>
            </a:r>
            <a:r>
              <a:rPr lang="en-GB" sz="2800" dirty="0">
                <a:latin typeface="Constantia" panose="02030602050306030303" pitchFamily="18" charset="0"/>
              </a:rPr>
              <a:t>,</a:t>
            </a:r>
            <a:r>
              <a:rPr lang="ro-RO" sz="2800" dirty="0">
                <a:latin typeface="Constantia" panose="02030602050306030303" pitchFamily="18" charset="0"/>
              </a:rPr>
              <a:t> sto</a:t>
            </a:r>
            <a:r>
              <a:rPr lang="en-GB" sz="2800" dirty="0">
                <a:latin typeface="Constantia" panose="02030602050306030303" pitchFamily="18" charset="0"/>
              </a:rPr>
              <a:t>res </a:t>
            </a:r>
            <a:r>
              <a:rPr lang="ro-RO" sz="2800" dirty="0">
                <a:latin typeface="Constantia" panose="02030602050306030303" pitchFamily="18" charset="0"/>
              </a:rPr>
              <a:t>and man</a:t>
            </a:r>
            <a:r>
              <a:rPr lang="en-GB" sz="2800" dirty="0">
                <a:latin typeface="Constantia" panose="02030602050306030303" pitchFamily="18" charset="0"/>
              </a:rPr>
              <a:t>y</a:t>
            </a:r>
            <a:r>
              <a:rPr lang="ro-RO" sz="2800" dirty="0">
                <a:latin typeface="Constantia" panose="02030602050306030303" pitchFamily="18" charset="0"/>
              </a:rPr>
              <a:t> oth</a:t>
            </a:r>
            <a:r>
              <a:rPr lang="en-GB" sz="2800" dirty="0">
                <a:latin typeface="Constantia" panose="02030602050306030303" pitchFamily="18" charset="0"/>
              </a:rPr>
              <a:t>e</a:t>
            </a:r>
            <a:r>
              <a:rPr lang="ro-RO" sz="2800" dirty="0">
                <a:latin typeface="Constantia" panose="02030602050306030303" pitchFamily="18" charset="0"/>
              </a:rPr>
              <a:t>r bu</a:t>
            </a:r>
            <a:r>
              <a:rPr lang="en-GB" sz="2800" dirty="0">
                <a:latin typeface="Constantia" panose="02030602050306030303" pitchFamily="18" charset="0"/>
              </a:rPr>
              <a:t>s</a:t>
            </a:r>
            <a:r>
              <a:rPr lang="ro-RO" sz="2800" dirty="0">
                <a:latin typeface="Constantia" panose="02030602050306030303" pitchFamily="18" charset="0"/>
              </a:rPr>
              <a:t>inesses.</a:t>
            </a:r>
          </a:p>
        </p:txBody>
      </p:sp>
    </p:spTree>
    <p:extLst>
      <p:ext uri="{BB962C8B-B14F-4D97-AF65-F5344CB8AC3E}">
        <p14:creationId xmlns:p14="http://schemas.microsoft.com/office/powerpoint/2010/main" val="865860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9"/>
          <p:cNvSpPr txBox="1">
            <a:spLocks noGrp="1"/>
          </p:cNvSpPr>
          <p:nvPr>
            <p:ph type="title"/>
          </p:nvPr>
        </p:nvSpPr>
        <p:spPr>
          <a:xfrm>
            <a:off x="457200" y="704088"/>
            <a:ext cx="8229600" cy="1231392"/>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ct val="100000"/>
              <a:buFont typeface="Calibri"/>
              <a:buNone/>
            </a:pPr>
            <a:r>
              <a:rPr lang="ro-RO" sz="3600" dirty="0" err="1">
                <a:solidFill>
                  <a:schemeClr val="tx1">
                    <a:lumMod val="95000"/>
                    <a:lumOff val="5000"/>
                  </a:schemeClr>
                </a:solidFill>
                <a:latin typeface="Times New Roman" panose="02020603050405020304" pitchFamily="18" charset="0"/>
                <a:cs typeface="Times New Roman" panose="02020603050405020304" pitchFamily="18" charset="0"/>
              </a:rPr>
              <a:t>Application</a:t>
            </a:r>
            <a:r>
              <a:rPr lang="ro-RO" sz="3600" dirty="0">
                <a:solidFill>
                  <a:schemeClr val="tx1">
                    <a:lumMod val="95000"/>
                    <a:lumOff val="5000"/>
                  </a:schemeClr>
                </a:solidFill>
                <a:latin typeface="Times New Roman" panose="02020603050405020304" pitchFamily="18" charset="0"/>
                <a:cs typeface="Times New Roman" panose="02020603050405020304" pitchFamily="18" charset="0"/>
              </a:rPr>
              <a:t> of „Great </a:t>
            </a:r>
            <a:r>
              <a:rPr lang="ro-RO" sz="3600" dirty="0" err="1">
                <a:solidFill>
                  <a:schemeClr val="tx1">
                    <a:lumMod val="95000"/>
                    <a:lumOff val="5000"/>
                  </a:schemeClr>
                </a:solidFill>
                <a:latin typeface="Times New Roman" panose="02020603050405020304" pitchFamily="18" charset="0"/>
                <a:cs typeface="Times New Roman" panose="02020603050405020304" pitchFamily="18" charset="0"/>
              </a:rPr>
              <a:t>Man”theory</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3" name="Substituent text 2">
            <a:extLst>
              <a:ext uri="{FF2B5EF4-FFF2-40B4-BE49-F238E27FC236}">
                <a16:creationId xmlns:a16="http://schemas.microsoft.com/office/drawing/2014/main" id="{55465D0F-7F6C-D062-F277-35A89B8BDB3F}"/>
              </a:ext>
            </a:extLst>
          </p:cNvPr>
          <p:cNvSpPr>
            <a:spLocks noGrp="1"/>
          </p:cNvSpPr>
          <p:nvPr>
            <p:ph type="body" idx="1"/>
          </p:nvPr>
        </p:nvSpPr>
        <p:spPr/>
        <p:txBody>
          <a:bodyPr/>
          <a:lstStyle/>
          <a:p>
            <a:r>
              <a:rPr lang="en-GB" dirty="0"/>
              <a:t>S</a:t>
            </a:r>
            <a:r>
              <a:rPr lang="ro-RO" dirty="0"/>
              <a:t>ome examples of natural leadership s</a:t>
            </a:r>
            <a:r>
              <a:rPr lang="en-GB" dirty="0"/>
              <a:t>t</a:t>
            </a:r>
            <a:r>
              <a:rPr lang="ro-RO" dirty="0"/>
              <a:t>yles </a:t>
            </a:r>
            <a:r>
              <a:rPr lang="en-GB" dirty="0"/>
              <a:t>q</a:t>
            </a:r>
            <a:r>
              <a:rPr lang="ro-RO" dirty="0"/>
              <a:t>ualities are: -charisma</a:t>
            </a:r>
          </a:p>
          <a:p>
            <a:pPr marL="120015" indent="0">
              <a:buNone/>
            </a:pPr>
            <a:r>
              <a:rPr lang="ro-RO" dirty="0"/>
              <a:t>            -</a:t>
            </a:r>
            <a:r>
              <a:rPr lang="en-GB" dirty="0"/>
              <a:t>c</a:t>
            </a:r>
            <a:r>
              <a:rPr lang="ro-RO" dirty="0"/>
              <a:t>ritical </a:t>
            </a:r>
            <a:r>
              <a:rPr lang="en-GB" dirty="0"/>
              <a:t>t</a:t>
            </a:r>
            <a:r>
              <a:rPr lang="ro-RO" dirty="0"/>
              <a:t>hinking</a:t>
            </a:r>
          </a:p>
          <a:p>
            <a:pPr marL="120015" indent="0">
              <a:buNone/>
            </a:pPr>
            <a:r>
              <a:rPr lang="ro-RO" dirty="0"/>
              <a:t>            -intelligence</a:t>
            </a:r>
          </a:p>
          <a:p>
            <a:pPr marL="120015" indent="0">
              <a:buNone/>
            </a:pPr>
            <a:r>
              <a:rPr lang="ro-RO" dirty="0"/>
              <a:t>            -c</a:t>
            </a:r>
            <a:r>
              <a:rPr lang="en-GB" dirty="0"/>
              <a:t>o</a:t>
            </a:r>
            <a:r>
              <a:rPr lang="ro-RO" dirty="0"/>
              <a:t>nfidence</a:t>
            </a:r>
          </a:p>
          <a:p>
            <a:r>
              <a:rPr lang="ro-RO" dirty="0"/>
              <a:t>The ma</a:t>
            </a:r>
            <a:r>
              <a:rPr lang="en-GB" dirty="0" err="1"/>
              <a:t>i</a:t>
            </a:r>
            <a:r>
              <a:rPr lang="ro-RO" dirty="0"/>
              <a:t>n quality of leadership s</a:t>
            </a:r>
            <a:r>
              <a:rPr lang="en-GB" dirty="0"/>
              <a:t>t</a:t>
            </a:r>
            <a:r>
              <a:rPr lang="ro-RO" dirty="0"/>
              <a:t>yle of Jef</a:t>
            </a:r>
            <a:r>
              <a:rPr lang="en-GB" dirty="0"/>
              <a:t>f</a:t>
            </a:r>
            <a:r>
              <a:rPr lang="ro-RO" dirty="0"/>
              <a:t> Bez</a:t>
            </a:r>
            <a:r>
              <a:rPr lang="en-GB" dirty="0"/>
              <a:t>o</a:t>
            </a:r>
            <a:r>
              <a:rPr lang="ro-RO" dirty="0"/>
              <a:t>s </a:t>
            </a:r>
            <a:r>
              <a:rPr lang="en-GB" dirty="0"/>
              <a:t>i</a:t>
            </a:r>
            <a:r>
              <a:rPr lang="ro-RO" dirty="0"/>
              <a:t>s analyti</a:t>
            </a:r>
            <a:r>
              <a:rPr lang="en-GB" dirty="0"/>
              <a:t>c</a:t>
            </a:r>
            <a:r>
              <a:rPr lang="ro-RO" dirty="0"/>
              <a:t>al thi</a:t>
            </a:r>
            <a:r>
              <a:rPr lang="en-GB" dirty="0"/>
              <a:t>n</a:t>
            </a:r>
            <a:r>
              <a:rPr lang="ro-RO" dirty="0"/>
              <a:t>ker,w</a:t>
            </a:r>
            <a:r>
              <a:rPr lang="en-GB" dirty="0"/>
              <a:t>h</a:t>
            </a:r>
            <a:r>
              <a:rPr lang="ro-RO" dirty="0"/>
              <a:t>ich </a:t>
            </a:r>
            <a:r>
              <a:rPr lang="en-GB" dirty="0"/>
              <a:t>m</a:t>
            </a:r>
            <a:r>
              <a:rPr lang="ro-RO" dirty="0"/>
              <a:t>eans tha</a:t>
            </a:r>
            <a:r>
              <a:rPr lang="en-GB" dirty="0"/>
              <a:t>t </a:t>
            </a:r>
            <a:r>
              <a:rPr lang="ro-RO" dirty="0"/>
              <a:t>if y</a:t>
            </a:r>
            <a:r>
              <a:rPr lang="en-GB" dirty="0"/>
              <a:t>o</a:t>
            </a:r>
            <a:r>
              <a:rPr lang="ro-RO" dirty="0"/>
              <a:t>u w</a:t>
            </a:r>
            <a:r>
              <a:rPr lang="en-GB" dirty="0"/>
              <a:t>a</a:t>
            </a:r>
            <a:r>
              <a:rPr lang="ro-RO" dirty="0"/>
              <a:t>nt </a:t>
            </a:r>
            <a:r>
              <a:rPr lang="en-GB" dirty="0"/>
              <a:t>t</a:t>
            </a:r>
            <a:r>
              <a:rPr lang="ro-RO" dirty="0"/>
              <a:t>o b</a:t>
            </a:r>
            <a:r>
              <a:rPr lang="en-GB" dirty="0"/>
              <a:t>e</a:t>
            </a:r>
            <a:r>
              <a:rPr lang="ro-RO" dirty="0"/>
              <a:t> succe</a:t>
            </a:r>
            <a:r>
              <a:rPr lang="en-GB" dirty="0"/>
              <a:t>s</a:t>
            </a:r>
            <a:r>
              <a:rPr lang="ro-RO" dirty="0"/>
              <a:t>sful,</a:t>
            </a:r>
            <a:r>
              <a:rPr lang="en-GB" dirty="0"/>
              <a:t> y</a:t>
            </a:r>
            <a:r>
              <a:rPr lang="ro-RO" dirty="0"/>
              <a:t>ou must „</a:t>
            </a:r>
            <a:r>
              <a:rPr lang="en-GB" dirty="0"/>
              <a:t>t</a:t>
            </a:r>
            <a:r>
              <a:rPr lang="ro-RO" dirty="0"/>
              <a:t>hink big”.(Neate R,2020)</a:t>
            </a:r>
          </a:p>
        </p:txBody>
      </p:sp>
    </p:spTree>
    <p:extLst>
      <p:ext uri="{BB962C8B-B14F-4D97-AF65-F5344CB8AC3E}">
        <p14:creationId xmlns:p14="http://schemas.microsoft.com/office/powerpoint/2010/main" val="39888794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10"/>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dirty="0">
                <a:solidFill>
                  <a:schemeClr val="tx1">
                    <a:lumMod val="95000"/>
                    <a:lumOff val="5000"/>
                  </a:schemeClr>
                </a:solidFill>
                <a:latin typeface="Times New Roman" panose="02020603050405020304" pitchFamily="18" charset="0"/>
                <a:cs typeface="Times New Roman" panose="02020603050405020304" pitchFamily="18" charset="0"/>
              </a:rPr>
              <a:t>Katz Model</a:t>
            </a:r>
            <a:endParaRPr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0" name="Google Shape;170;p10"/>
          <p:cNvSpPr txBox="1">
            <a:spLocks noGrp="1"/>
          </p:cNvSpPr>
          <p:nvPr>
            <p:ph type="body" idx="1"/>
          </p:nvPr>
        </p:nvSpPr>
        <p:spPr>
          <a:xfrm>
            <a:off x="457200" y="2182761"/>
            <a:ext cx="8229600" cy="4141839"/>
          </a:xfrm>
          <a:prstGeom prst="rect">
            <a:avLst/>
          </a:prstGeom>
          <a:noFill/>
          <a:ln>
            <a:noFill/>
          </a:ln>
        </p:spPr>
        <p:txBody>
          <a:bodyPr spcFirstLastPara="1" wrap="square" lIns="91425" tIns="45700" rIns="91425" bIns="45700" anchor="t" anchorCtr="0">
            <a:normAutofit fontScale="92500" lnSpcReduction="10000"/>
          </a:bodyPr>
          <a:lstStyle/>
          <a:p>
            <a:pPr marL="274320" lvl="0" indent="-117475" algn="l" rtl="0">
              <a:spcBef>
                <a:spcPts val="520"/>
              </a:spcBef>
              <a:spcAft>
                <a:spcPts val="0"/>
              </a:spcAft>
              <a:buSzPts val="2470"/>
              <a:buNone/>
            </a:pPr>
            <a:r>
              <a:rPr lang="en-GB" dirty="0">
                <a:latin typeface="Times New Roman" panose="02020603050405020304" pitchFamily="18" charset="0"/>
                <a:cs typeface="Times New Roman" panose="02020603050405020304" pitchFamily="18" charset="0"/>
              </a:rPr>
              <a:t>Robert Katz model  for managerial abilities:</a:t>
            </a:r>
          </a:p>
          <a:p>
            <a:pPr marL="614045" indent="-457200">
              <a:spcBef>
                <a:spcPts val="520"/>
              </a:spcBef>
              <a:buSzPts val="2470"/>
            </a:pPr>
            <a:r>
              <a:rPr lang="en-GB" b="1" dirty="0">
                <a:latin typeface="Times New Roman" panose="02020603050405020304" pitchFamily="18" charset="0"/>
                <a:cs typeface="Times New Roman" panose="02020603050405020304" pitchFamily="18" charset="0"/>
              </a:rPr>
              <a:t>Conceptual skill- </a:t>
            </a:r>
            <a:r>
              <a:rPr lang="en-GB" dirty="0">
                <a:latin typeface="Times New Roman" panose="02020603050405020304" pitchFamily="18" charset="0"/>
                <a:cs typeface="Times New Roman" panose="02020603050405020304" pitchFamily="18" charset="0"/>
              </a:rPr>
              <a:t>formulation of new creative ideas in an organisation; coordination of the different ideas. </a:t>
            </a:r>
          </a:p>
          <a:p>
            <a:pPr marL="614045" indent="-457200">
              <a:spcBef>
                <a:spcPts val="520"/>
              </a:spcBef>
              <a:buSzPts val="2470"/>
            </a:pPr>
            <a:r>
              <a:rPr lang="en-GB" dirty="0">
                <a:latin typeface="Times New Roman" panose="02020603050405020304" pitchFamily="18" charset="0"/>
                <a:cs typeface="Times New Roman" panose="02020603050405020304" pitchFamily="18" charset="0"/>
              </a:rPr>
              <a:t> </a:t>
            </a:r>
            <a:r>
              <a:rPr lang="en-GB" b="1" dirty="0">
                <a:latin typeface="Times New Roman" panose="02020603050405020304" pitchFamily="18" charset="0"/>
                <a:cs typeface="Times New Roman" panose="02020603050405020304" pitchFamily="18" charset="0"/>
              </a:rPr>
              <a:t>Interpersonal skills- </a:t>
            </a:r>
            <a:r>
              <a:rPr lang="en-GB" dirty="0">
                <a:latin typeface="Times New Roman" panose="02020603050405020304" pitchFamily="18" charset="0"/>
                <a:cs typeface="Times New Roman" panose="02020603050405020304" pitchFamily="18" charset="0"/>
              </a:rPr>
              <a:t>understanding and caring of team members and developing good relationships with team</a:t>
            </a:r>
          </a:p>
          <a:p>
            <a:pPr marL="614045" indent="-457200">
              <a:spcBef>
                <a:spcPts val="520"/>
              </a:spcBef>
              <a:buSzPts val="2470"/>
            </a:pPr>
            <a:r>
              <a:rPr lang="en-GB" b="1" dirty="0">
                <a:latin typeface="Times New Roman" panose="02020603050405020304" pitchFamily="18" charset="0"/>
                <a:cs typeface="Times New Roman" panose="02020603050405020304" pitchFamily="18" charset="0"/>
              </a:rPr>
              <a:t>Technical knowledge- </a:t>
            </a:r>
            <a:r>
              <a:rPr lang="en-GB" dirty="0">
                <a:latin typeface="Times New Roman" panose="02020603050405020304" pitchFamily="18" charset="0"/>
                <a:cs typeface="Times New Roman" panose="02020603050405020304" pitchFamily="18" charset="0"/>
              </a:rPr>
              <a:t>refers to the learning capacity of any given field technically; learning of using any equipment in an organisation</a:t>
            </a:r>
          </a:p>
          <a:p>
            <a:pPr marL="156845" indent="0">
              <a:spcBef>
                <a:spcPts val="520"/>
              </a:spcBef>
              <a:buSzPts val="2470"/>
              <a:buNone/>
            </a:pPr>
            <a:r>
              <a:rPr lang="en-GB" dirty="0">
                <a:latin typeface="Times New Roman" panose="02020603050405020304" pitchFamily="18" charset="0"/>
                <a:cs typeface="Times New Roman" panose="02020603050405020304" pitchFamily="18" charset="0"/>
              </a:rPr>
              <a:t> Amazon CEO Jeff Bezos combined all of this skills. The use of these skills is evident as it has sent Amazon shares up 70% since the start of the year.</a:t>
            </a:r>
          </a:p>
          <a:p>
            <a:pPr marL="274320" lvl="0" indent="-117475" algn="l" rtl="0">
              <a:spcBef>
                <a:spcPts val="520"/>
              </a:spcBef>
              <a:spcAft>
                <a:spcPts val="0"/>
              </a:spcAft>
              <a:buSzPts val="2470"/>
              <a:buNone/>
            </a:pPr>
            <a:endParaRPr dirty="0"/>
          </a:p>
        </p:txBody>
      </p:sp>
      <p:pic>
        <p:nvPicPr>
          <p:cNvPr id="3" name="Picture 2" descr="A close-up of a sign&#10;&#10;Description automatically generated with low confidence">
            <a:extLst>
              <a:ext uri="{FF2B5EF4-FFF2-40B4-BE49-F238E27FC236}">
                <a16:creationId xmlns:a16="http://schemas.microsoft.com/office/drawing/2014/main" id="{4F43FA16-B090-694D-F367-D8328DF6B0E3}"/>
              </a:ext>
            </a:extLst>
          </p:cNvPr>
          <p:cNvPicPr>
            <a:picLocks noChangeAspect="1"/>
          </p:cNvPicPr>
          <p:nvPr/>
        </p:nvPicPr>
        <p:blipFill>
          <a:blip r:embed="rId3"/>
          <a:stretch>
            <a:fillRect/>
          </a:stretch>
        </p:blipFill>
        <p:spPr>
          <a:xfrm>
            <a:off x="4966651" y="782205"/>
            <a:ext cx="4077015" cy="1237226"/>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6F5047CC-3E94-30C9-2966-AD99FA9522FF}"/>
              </a:ext>
            </a:extLst>
          </p:cNvPr>
          <p:cNvPicPr>
            <a:picLocks noChangeAspect="1"/>
          </p:cNvPicPr>
          <p:nvPr/>
        </p:nvPicPr>
        <p:blipFill>
          <a:blip r:embed="rId3"/>
          <a:stretch>
            <a:fillRect/>
          </a:stretch>
        </p:blipFill>
        <p:spPr>
          <a:xfrm>
            <a:off x="5410409" y="4660490"/>
            <a:ext cx="3276391" cy="1821591"/>
          </a:xfrm>
          <a:prstGeom prst="rect">
            <a:avLst/>
          </a:prstGeom>
        </p:spPr>
      </p:pic>
      <p:sp>
        <p:nvSpPr>
          <p:cNvPr id="177" name="Google Shape;177;p11"/>
          <p:cNvSpPr txBox="1">
            <a:spLocks noGrp="1"/>
          </p:cNvSpPr>
          <p:nvPr>
            <p:ph type="title"/>
          </p:nvPr>
        </p:nvSpPr>
        <p:spPr>
          <a:xfrm>
            <a:off x="457200" y="704102"/>
            <a:ext cx="8229600" cy="900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Effectiveness  </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78" name="Google Shape;178;p11"/>
          <p:cNvSpPr txBox="1">
            <a:spLocks noGrp="1"/>
          </p:cNvSpPr>
          <p:nvPr>
            <p:ph type="body" idx="1"/>
          </p:nvPr>
        </p:nvSpPr>
        <p:spPr>
          <a:xfrm>
            <a:off x="609599" y="1604102"/>
            <a:ext cx="4942288" cy="4410301"/>
          </a:xfrm>
          <a:prstGeom prst="rect">
            <a:avLst/>
          </a:prstGeom>
          <a:noFill/>
          <a:ln>
            <a:noFill/>
          </a:ln>
        </p:spPr>
        <p:txBody>
          <a:bodyPr spcFirstLastPara="1" wrap="square" lIns="91425" tIns="45700" rIns="91425" bIns="45700" anchor="t" anchorCtr="0">
            <a:normAutofit fontScale="92500" lnSpcReduction="20000"/>
          </a:bodyPr>
          <a:lstStyle/>
          <a:p>
            <a:pPr lvl="0" indent="-457200" algn="l" rtl="0">
              <a:spcBef>
                <a:spcPts val="0"/>
              </a:spcBef>
              <a:spcAft>
                <a:spcPts val="0"/>
              </a:spcAft>
              <a:buClr>
                <a:schemeClr val="tx1"/>
              </a:buClr>
              <a:buSzPts val="247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Employee care and communication- increase the productivity, efficiency and profit  </a:t>
            </a:r>
          </a:p>
          <a:p>
            <a:pPr lvl="0" indent="-457200" algn="l" rtl="0">
              <a:spcBef>
                <a:spcPts val="0"/>
              </a:spcBef>
              <a:spcAft>
                <a:spcPts val="0"/>
              </a:spcAft>
              <a:buClr>
                <a:schemeClr val="tx1"/>
              </a:buClr>
              <a:buSzPts val="247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(Jeff Bezos added 74 billion dollars during Covid-19) </a:t>
            </a:r>
          </a:p>
          <a:p>
            <a:pPr lvl="0" indent="-457200" algn="l" rtl="0">
              <a:spcBef>
                <a:spcPts val="520"/>
              </a:spcBef>
              <a:spcAft>
                <a:spcPts val="0"/>
              </a:spcAft>
              <a:buClr>
                <a:schemeClr val="tx1"/>
              </a:buClr>
              <a:buSzPct val="10600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E-commerce business in UK- Amazon is custom-centric company</a:t>
            </a:r>
          </a:p>
          <a:p>
            <a:pPr lvl="0" indent="-457200" algn="l" rtl="0">
              <a:spcBef>
                <a:spcPts val="520"/>
              </a:spcBef>
              <a:spcAft>
                <a:spcPts val="0"/>
              </a:spcAft>
              <a:buClr>
                <a:schemeClr val="tx1"/>
              </a:buClr>
              <a:buSzPts val="247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(40.1% of the total United Kingdom population was shopping online during the whole pandemic (Statista, 2022) </a:t>
            </a:r>
          </a:p>
          <a:p>
            <a:pPr indent="-457200">
              <a:spcBef>
                <a:spcPts val="520"/>
              </a:spcBef>
              <a:buClr>
                <a:schemeClr val="tx1"/>
              </a:buClr>
              <a:buSzPct val="10000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Safety Capital projects- ensuring employees  safety</a:t>
            </a:r>
          </a:p>
          <a:p>
            <a:pPr marL="0" lvl="0" indent="0" algn="l" rtl="0">
              <a:spcBef>
                <a:spcPts val="0"/>
              </a:spcBef>
              <a:spcAft>
                <a:spcPts val="0"/>
              </a:spcAft>
              <a:buSzPts val="2470"/>
              <a:buNone/>
            </a:pPr>
            <a:endParaRPr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4"/>
        <p:cNvGrpSpPr/>
        <p:nvPr/>
      </p:nvGrpSpPr>
      <p:grpSpPr>
        <a:xfrm>
          <a:off x="0" y="0"/>
          <a:ext cx="0" cy="0"/>
          <a:chOff x="0" y="0"/>
          <a:chExt cx="0" cy="0"/>
        </a:xfrm>
      </p:grpSpPr>
      <p:sp>
        <p:nvSpPr>
          <p:cNvPr id="185" name="Google Shape;185;p12"/>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b="1" dirty="0">
                <a:solidFill>
                  <a:schemeClr val="tx1">
                    <a:lumMod val="95000"/>
                    <a:lumOff val="5000"/>
                  </a:schemeClr>
                </a:solidFill>
                <a:latin typeface="Times New Roman" panose="02020603050405020304" pitchFamily="18" charset="0"/>
                <a:cs typeface="Times New Roman" panose="02020603050405020304" pitchFamily="18" charset="0"/>
              </a:rPr>
              <a:t>Application</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86" name="Google Shape;186;p12"/>
          <p:cNvSpPr txBox="1">
            <a:spLocks noGrp="1"/>
          </p:cNvSpPr>
          <p:nvPr>
            <p:ph type="body" idx="1"/>
          </p:nvPr>
        </p:nvSpPr>
        <p:spPr>
          <a:xfrm>
            <a:off x="457200" y="1935480"/>
            <a:ext cx="8229600" cy="4922520"/>
          </a:xfrm>
          <a:prstGeom prst="rect">
            <a:avLst/>
          </a:prstGeom>
          <a:noFill/>
          <a:ln>
            <a:noFill/>
          </a:ln>
        </p:spPr>
        <p:txBody>
          <a:bodyPr spcFirstLastPara="1" wrap="square" lIns="91425" tIns="45700" rIns="91425" bIns="45700" anchor="t" anchorCtr="0">
            <a:normAutofit/>
          </a:bodyPr>
          <a:lstStyle/>
          <a:p>
            <a:pPr marL="614045" indent="-457200">
              <a:spcBef>
                <a:spcPts val="520"/>
              </a:spcBef>
              <a:buClrTx/>
              <a:buSzPct val="50000"/>
            </a:pPr>
            <a:r>
              <a:rPr lang="en-GB" sz="2800" dirty="0">
                <a:latin typeface="Times New Roman" panose="02020603050405020304" pitchFamily="18" charset="0"/>
                <a:cs typeface="Times New Roman" panose="02020603050405020304" pitchFamily="18" charset="0"/>
              </a:rPr>
              <a:t>Amazon shares up 70 percent year-to-date</a:t>
            </a:r>
          </a:p>
          <a:p>
            <a:pPr marL="614045" indent="-457200">
              <a:spcBef>
                <a:spcPts val="520"/>
              </a:spcBef>
              <a:buClrTx/>
              <a:buSzPct val="50000"/>
            </a:pPr>
            <a:r>
              <a:rPr lang="en-GB" sz="2800" dirty="0">
                <a:latin typeface="Times New Roman" panose="02020603050405020304" pitchFamily="18" charset="0"/>
                <a:cs typeface="Times New Roman" panose="02020603050405020304" pitchFamily="18" charset="0"/>
              </a:rPr>
              <a:t>Increase in Bezos' wealth - by $74 billion</a:t>
            </a:r>
          </a:p>
          <a:p>
            <a:pPr marL="614045" indent="-457200">
              <a:spcBef>
                <a:spcPts val="520"/>
              </a:spcBef>
              <a:buClrTx/>
              <a:buSzPct val="50000"/>
            </a:pPr>
            <a:r>
              <a:rPr lang="en-GB" sz="2800" dirty="0">
                <a:latin typeface="Times New Roman" panose="02020603050405020304" pitchFamily="18" charset="0"/>
                <a:cs typeface="Times New Roman" panose="02020603050405020304" pitchFamily="18" charset="0"/>
              </a:rPr>
              <a:t>Qualities of a leader – Bezos has applied conceptual, interpersonal and technical skills  to get these results</a:t>
            </a:r>
          </a:p>
        </p:txBody>
      </p:sp>
      <p:pic>
        <p:nvPicPr>
          <p:cNvPr id="5" name="Picture 4" descr="Logo&#10;&#10;Description automatically generated">
            <a:extLst>
              <a:ext uri="{FF2B5EF4-FFF2-40B4-BE49-F238E27FC236}">
                <a16:creationId xmlns:a16="http://schemas.microsoft.com/office/drawing/2014/main" id="{08A77A9D-6185-E575-93EA-04CD54701E67}"/>
              </a:ext>
            </a:extLst>
          </p:cNvPr>
          <p:cNvPicPr>
            <a:picLocks noChangeAspect="1"/>
          </p:cNvPicPr>
          <p:nvPr/>
        </p:nvPicPr>
        <p:blipFill>
          <a:blip r:embed="rId3"/>
          <a:stretch>
            <a:fillRect/>
          </a:stretch>
        </p:blipFill>
        <p:spPr>
          <a:xfrm>
            <a:off x="2308123" y="4575374"/>
            <a:ext cx="4527754" cy="1883338"/>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p13"/>
          <p:cNvSpPr txBox="1">
            <a:spLocks noGrp="1"/>
          </p:cNvSpPr>
          <p:nvPr>
            <p:ph type="title"/>
          </p:nvPr>
        </p:nvSpPr>
        <p:spPr>
          <a:xfrm>
            <a:off x="457200" y="704088"/>
            <a:ext cx="8229600" cy="780583"/>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b="1" dirty="0">
                <a:solidFill>
                  <a:schemeClr val="tx1">
                    <a:lumMod val="95000"/>
                    <a:lumOff val="5000"/>
                  </a:schemeClr>
                </a:solidFill>
                <a:latin typeface="Times New Roman" panose="02020603050405020304" pitchFamily="18" charset="0"/>
                <a:cs typeface="Times New Roman" panose="02020603050405020304" pitchFamily="18" charset="0"/>
              </a:rPr>
              <a:t>Situational leadership theory </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94" name="Google Shape;194;p13"/>
          <p:cNvSpPr txBox="1">
            <a:spLocks noGrp="1"/>
          </p:cNvSpPr>
          <p:nvPr>
            <p:ph type="body" idx="1"/>
          </p:nvPr>
        </p:nvSpPr>
        <p:spPr>
          <a:xfrm>
            <a:off x="228600" y="1602658"/>
            <a:ext cx="5788742" cy="5255342"/>
          </a:xfrm>
          <a:prstGeom prst="rect">
            <a:avLst/>
          </a:prstGeom>
          <a:noFill/>
          <a:ln>
            <a:noFill/>
          </a:ln>
        </p:spPr>
        <p:txBody>
          <a:bodyPr spcFirstLastPara="1" wrap="square" lIns="91425" tIns="45700" rIns="91425" bIns="45700" anchor="t" anchorCtr="0">
            <a:normAutofit/>
          </a:bodyPr>
          <a:lstStyle/>
          <a:p>
            <a:pPr marL="274320" lvl="0" indent="-274320" algn="l" rtl="0">
              <a:spcBef>
                <a:spcPts val="0"/>
              </a:spcBef>
              <a:spcAft>
                <a:spcPts val="0"/>
              </a:spcAft>
              <a:buClrTx/>
              <a:buSzPct val="50000"/>
              <a:buChar char="⚫"/>
            </a:pPr>
            <a:r>
              <a:rPr lang="en-GB" dirty="0"/>
              <a:t>Develop a good relationship between the leaders and the team member, building personal connection with the employee</a:t>
            </a:r>
          </a:p>
          <a:p>
            <a:pPr marL="274320" lvl="0" indent="-274320" algn="l" rtl="0">
              <a:spcBef>
                <a:spcPts val="520"/>
              </a:spcBef>
              <a:spcAft>
                <a:spcPts val="0"/>
              </a:spcAft>
              <a:buClrTx/>
              <a:buSzPct val="50000"/>
              <a:buChar char="⚫"/>
            </a:pPr>
            <a:r>
              <a:rPr lang="en-GB" dirty="0"/>
              <a:t>Clear goal and vision on organisation- understandable for all employees </a:t>
            </a:r>
          </a:p>
          <a:p>
            <a:pPr indent="-457200">
              <a:spcBef>
                <a:spcPts val="0"/>
              </a:spcBef>
              <a:buClrTx/>
              <a:buSzPct val="50000"/>
            </a:pPr>
            <a:endParaRPr lang="en-GB" dirty="0"/>
          </a:p>
          <a:p>
            <a:pPr marL="274320" lvl="0" indent="-274320" algn="l" rtl="0">
              <a:spcBef>
                <a:spcPts val="520"/>
              </a:spcBef>
              <a:spcAft>
                <a:spcPts val="0"/>
              </a:spcAft>
              <a:buClrTx/>
              <a:buSzPct val="50000"/>
              <a:buChar char="⚫"/>
            </a:pPr>
            <a:r>
              <a:rPr lang="en-GB" dirty="0"/>
              <a:t>Four kind of leadership- directing, coaching, delegating and supporting</a:t>
            </a:r>
          </a:p>
          <a:p>
            <a:pPr marL="0" lvl="0" indent="0" algn="l" rtl="0">
              <a:spcBef>
                <a:spcPts val="520"/>
              </a:spcBef>
              <a:spcAft>
                <a:spcPts val="0"/>
              </a:spcAft>
              <a:buSzPts val="2470"/>
              <a:buNone/>
            </a:pPr>
            <a:endParaRPr lang="en-GB" dirty="0"/>
          </a:p>
          <a:p>
            <a:pPr marL="0" lvl="0" indent="0" algn="l" rtl="0">
              <a:spcBef>
                <a:spcPts val="0"/>
              </a:spcBef>
              <a:spcAft>
                <a:spcPts val="0"/>
              </a:spcAft>
              <a:buSzPts val="2470"/>
              <a:buNone/>
            </a:pPr>
            <a:endParaRPr lang="en-GB" sz="2400" dirty="0"/>
          </a:p>
        </p:txBody>
      </p:sp>
      <p:pic>
        <p:nvPicPr>
          <p:cNvPr id="195" name="Google Shape;195;p13"/>
          <p:cNvPicPr preferRelativeResize="0"/>
          <p:nvPr/>
        </p:nvPicPr>
        <p:blipFill>
          <a:blip r:embed="rId3">
            <a:alphaModFix/>
          </a:blip>
          <a:stretch>
            <a:fillRect/>
          </a:stretch>
        </p:blipFill>
        <p:spPr>
          <a:xfrm>
            <a:off x="6164826" y="3864077"/>
            <a:ext cx="2750574" cy="247758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14"/>
          <p:cNvSpPr txBox="1">
            <a:spLocks noGrp="1"/>
          </p:cNvSpPr>
          <p:nvPr>
            <p:ph type="title"/>
          </p:nvPr>
        </p:nvSpPr>
        <p:spPr>
          <a:xfrm>
            <a:off x="727586" y="1002890"/>
            <a:ext cx="7959213" cy="844198"/>
          </a:xfrm>
          <a:prstGeom prst="rect">
            <a:avLst/>
          </a:prstGeom>
          <a:noFill/>
          <a:ln>
            <a:noFill/>
          </a:ln>
        </p:spPr>
        <p:txBody>
          <a:bodyPr spcFirstLastPara="1" wrap="square" lIns="0" tIns="45700" rIns="0" bIns="0" anchor="b" anchorCtr="0">
            <a:normAutofit fontScale="90000"/>
          </a:bodyPr>
          <a:lstStyle/>
          <a:p>
            <a:pPr marL="0" lvl="0" indent="0" algn="l" rtl="0">
              <a:spcBef>
                <a:spcPts val="0"/>
              </a:spcBef>
              <a:spcAft>
                <a:spcPts val="0"/>
              </a:spcAft>
              <a:buClr>
                <a:schemeClr val="dk2"/>
              </a:buClr>
              <a:buSzPct val="100000"/>
              <a:buFont typeface="Calibri"/>
              <a:buNone/>
            </a:pPr>
            <a:r>
              <a:rPr lang="en-US" b="1" dirty="0"/>
              <a:t> </a:t>
            </a:r>
            <a:r>
              <a:rPr lang="en-US" sz="4000" b="1" dirty="0">
                <a:solidFill>
                  <a:schemeClr val="tx1">
                    <a:lumMod val="95000"/>
                    <a:lumOff val="5000"/>
                  </a:schemeClr>
                </a:solidFill>
                <a:latin typeface="Times New Roman" panose="02020603050405020304" pitchFamily="18" charset="0"/>
                <a:cs typeface="Times New Roman" panose="02020603050405020304" pitchFamily="18" charset="0"/>
              </a:rPr>
              <a:t>Application of situational leadership theory</a:t>
            </a:r>
            <a:endParaRPr sz="40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02" name="Google Shape;202;p14"/>
          <p:cNvSpPr txBox="1">
            <a:spLocks noGrp="1"/>
          </p:cNvSpPr>
          <p:nvPr>
            <p:ph type="body" idx="1"/>
          </p:nvPr>
        </p:nvSpPr>
        <p:spPr>
          <a:xfrm>
            <a:off x="457200" y="1935480"/>
            <a:ext cx="8229600" cy="4389120"/>
          </a:xfrm>
          <a:prstGeom prst="rect">
            <a:avLst/>
          </a:prstGeom>
          <a:noFill/>
          <a:ln>
            <a:noFill/>
          </a:ln>
        </p:spPr>
        <p:txBody>
          <a:bodyPr spcFirstLastPara="1" wrap="square" lIns="91425" tIns="45700" rIns="91425" bIns="45700" anchor="t" anchorCtr="0">
            <a:normAutofit/>
          </a:bodyPr>
          <a:lstStyle/>
          <a:p>
            <a:pPr marL="274320" lvl="0" indent="-274320" algn="l" rtl="0">
              <a:spcBef>
                <a:spcPts val="520"/>
              </a:spcBef>
              <a:spcAft>
                <a:spcPts val="0"/>
              </a:spcAft>
              <a:buClrTx/>
              <a:buSzPct val="50000"/>
              <a:buChar char="⚫"/>
            </a:pPr>
            <a:r>
              <a:rPr lang="en-GB" sz="2400" dirty="0">
                <a:latin typeface="Times New Roman" panose="02020603050405020304" pitchFamily="18" charset="0"/>
                <a:cs typeface="Times New Roman" panose="02020603050405020304" pitchFamily="18" charset="0"/>
              </a:rPr>
              <a:t>Customer focus- important leadership quality (it helps Amazon to satisfy the demands of its customers) </a:t>
            </a:r>
          </a:p>
          <a:p>
            <a:pPr marL="274320" lvl="0" indent="-226059" algn="l" rtl="0">
              <a:spcBef>
                <a:spcPts val="520"/>
              </a:spcBef>
              <a:spcAft>
                <a:spcPts val="0"/>
              </a:spcAft>
              <a:buClrTx/>
              <a:buSzPct val="50000"/>
              <a:buChar char="⚫"/>
            </a:pPr>
            <a:r>
              <a:rPr lang="en-GB" sz="2400" dirty="0">
                <a:latin typeface="Times New Roman" panose="02020603050405020304" pitchFamily="18" charset="0"/>
                <a:cs typeface="Times New Roman" panose="02020603050405020304" pitchFamily="18" charset="0"/>
              </a:rPr>
              <a:t>Flexible leadership and innovative approach- utilizing a drone facility, amazon Alexa digital assistant </a:t>
            </a:r>
          </a:p>
          <a:p>
            <a:pPr marL="274320" lvl="0" indent="-226059" algn="l" rtl="0">
              <a:spcBef>
                <a:spcPts val="520"/>
              </a:spcBef>
              <a:spcAft>
                <a:spcPts val="0"/>
              </a:spcAft>
              <a:buClrTx/>
              <a:buSzPct val="50000"/>
              <a:buChar char="⚫"/>
            </a:pPr>
            <a:r>
              <a:rPr lang="en-GB" sz="2400" dirty="0">
                <a:latin typeface="Times New Roman" panose="02020603050405020304" pitchFamily="18" charset="0"/>
                <a:cs typeface="Times New Roman" panose="02020603050405020304" pitchFamily="18" charset="0"/>
              </a:rPr>
              <a:t> Identifies the different situations in the organisation and on the market </a:t>
            </a:r>
          </a:p>
          <a:p>
            <a:pPr marL="274320" lvl="0" indent="-274320" algn="l" rtl="0">
              <a:spcBef>
                <a:spcPts val="520"/>
              </a:spcBef>
              <a:spcAft>
                <a:spcPts val="0"/>
              </a:spcAft>
              <a:buSzPts val="2470"/>
              <a:buChar char="⚫"/>
            </a:pPr>
            <a:endParaRPr sz="2400" dirty="0"/>
          </a:p>
        </p:txBody>
      </p:sp>
      <p:pic>
        <p:nvPicPr>
          <p:cNvPr id="203" name="Google Shape;203;p14" descr="download (37).jpg"/>
          <p:cNvPicPr preferRelativeResize="0"/>
          <p:nvPr/>
        </p:nvPicPr>
        <p:blipFill rotWithShape="1">
          <a:blip r:embed="rId3">
            <a:alphaModFix/>
          </a:blip>
          <a:srcRect/>
          <a:stretch/>
        </p:blipFill>
        <p:spPr>
          <a:xfrm>
            <a:off x="457200" y="4650658"/>
            <a:ext cx="4495800" cy="1920239"/>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a tuxedo&#10;&#10;Description automatically generated with medium confidence">
            <a:extLst>
              <a:ext uri="{FF2B5EF4-FFF2-40B4-BE49-F238E27FC236}">
                <a16:creationId xmlns:a16="http://schemas.microsoft.com/office/drawing/2014/main" id="{7B471AA7-2814-7311-EE6A-F5C446B5613F}"/>
              </a:ext>
            </a:extLst>
          </p:cNvPr>
          <p:cNvPicPr>
            <a:picLocks noChangeAspect="1"/>
          </p:cNvPicPr>
          <p:nvPr/>
        </p:nvPicPr>
        <p:blipFill>
          <a:blip r:embed="rId2"/>
          <a:stretch>
            <a:fillRect/>
          </a:stretch>
        </p:blipFill>
        <p:spPr>
          <a:xfrm>
            <a:off x="2418735" y="3843401"/>
            <a:ext cx="4514850" cy="2533650"/>
          </a:xfrm>
          <a:prstGeom prst="rect">
            <a:avLst/>
          </a:prstGeom>
        </p:spPr>
      </p:pic>
      <p:graphicFrame>
        <p:nvGraphicFramePr>
          <p:cNvPr id="8" name="TextBox 2">
            <a:extLst>
              <a:ext uri="{FF2B5EF4-FFF2-40B4-BE49-F238E27FC236}">
                <a16:creationId xmlns:a16="http://schemas.microsoft.com/office/drawing/2014/main" id="{7FD8E8D9-9DE1-9DA4-5573-2D3A1F9FD4BC}"/>
              </a:ext>
            </a:extLst>
          </p:cNvPr>
          <p:cNvGraphicFramePr/>
          <p:nvPr>
            <p:extLst>
              <p:ext uri="{D42A27DB-BD31-4B8C-83A1-F6EECF244321}">
                <p14:modId xmlns:p14="http://schemas.microsoft.com/office/powerpoint/2010/main" val="1191070951"/>
              </p:ext>
            </p:extLst>
          </p:nvPr>
        </p:nvGraphicFramePr>
        <p:xfrm>
          <a:off x="216310" y="924232"/>
          <a:ext cx="8927690" cy="3046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4904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8"/>
        <p:cNvGrpSpPr/>
        <p:nvPr/>
      </p:nvGrpSpPr>
      <p:grpSpPr>
        <a:xfrm>
          <a:off x="0" y="0"/>
          <a:ext cx="0" cy="0"/>
          <a:chOff x="0" y="0"/>
          <a:chExt cx="0" cy="0"/>
        </a:xfrm>
      </p:grpSpPr>
      <p:sp>
        <p:nvSpPr>
          <p:cNvPr id="209" name="Google Shape;209;p15"/>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Transactional leadership theory </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211" name="Google Shape;211;p15"/>
          <p:cNvPicPr preferRelativeResize="0"/>
          <p:nvPr/>
        </p:nvPicPr>
        <p:blipFill>
          <a:blip r:embed="rId3">
            <a:alphaModFix/>
          </a:blip>
          <a:stretch>
            <a:fillRect/>
          </a:stretch>
        </p:blipFill>
        <p:spPr>
          <a:xfrm>
            <a:off x="5661578" y="1752600"/>
            <a:ext cx="3267075" cy="3352800"/>
          </a:xfrm>
          <a:prstGeom prst="rect">
            <a:avLst/>
          </a:prstGeom>
          <a:noFill/>
          <a:ln>
            <a:noFill/>
          </a:ln>
        </p:spPr>
      </p:pic>
      <p:graphicFrame>
        <p:nvGraphicFramePr>
          <p:cNvPr id="213" name="Google Shape;210;p15">
            <a:extLst>
              <a:ext uri="{FF2B5EF4-FFF2-40B4-BE49-F238E27FC236}">
                <a16:creationId xmlns:a16="http://schemas.microsoft.com/office/drawing/2014/main" id="{B1E40811-3491-989D-FD90-9568AE45364B}"/>
              </a:ext>
            </a:extLst>
          </p:cNvPr>
          <p:cNvGraphicFramePr/>
          <p:nvPr>
            <p:extLst>
              <p:ext uri="{D42A27DB-BD31-4B8C-83A1-F6EECF244321}">
                <p14:modId xmlns:p14="http://schemas.microsoft.com/office/powerpoint/2010/main" val="3920389323"/>
              </p:ext>
            </p:extLst>
          </p:nvPr>
        </p:nvGraphicFramePr>
        <p:xfrm>
          <a:off x="111760" y="1847088"/>
          <a:ext cx="5070878" cy="47162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6E434547-C7E6-2D58-5884-B7EFC7712AA4}"/>
              </a:ext>
            </a:extLst>
          </p:cNvPr>
          <p:cNvSpPr txBox="1"/>
          <p:nvPr/>
        </p:nvSpPr>
        <p:spPr>
          <a:xfrm>
            <a:off x="941689" y="3985788"/>
            <a:ext cx="4582274" cy="1361911"/>
          </a:xfrm>
          <a:prstGeom prst="rect">
            <a:avLst/>
          </a:prstGeom>
          <a:noFill/>
        </p:spPr>
        <p:txBody>
          <a:bodyPr wrap="square">
            <a:spAutoFit/>
          </a:bodyPr>
          <a:lstStyle/>
          <a:p>
            <a:pPr marL="285750" lvl="0" indent="-285750" algn="l" rtl="0">
              <a:spcBef>
                <a:spcPts val="520"/>
              </a:spcBef>
              <a:spcAft>
                <a:spcPts val="0"/>
              </a:spcAft>
              <a:buSzPts val="247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Performance incentives- </a:t>
            </a:r>
            <a:r>
              <a:rPr lang="en-US" sz="1400" b="0" i="0" dirty="0">
                <a:solidFill>
                  <a:srgbClr val="1E293B"/>
                </a:solidFill>
                <a:effectLst/>
                <a:latin typeface="Times New Roman" panose="02020603050405020304" pitchFamily="18" charset="0"/>
                <a:cs typeface="Times New Roman" panose="02020603050405020304" pitchFamily="18" charset="0"/>
              </a:rPr>
              <a:t>Career Choice</a:t>
            </a:r>
            <a:endParaRPr lang="en-US" b="0" i="0" dirty="0">
              <a:solidFill>
                <a:srgbClr val="1E293B"/>
              </a:solidFill>
              <a:effectLst/>
              <a:latin typeface="Times New Roman" panose="02020603050405020304" pitchFamily="18" charset="0"/>
              <a:cs typeface="Times New Roman" panose="02020603050405020304" pitchFamily="18" charset="0"/>
            </a:endParaRPr>
          </a:p>
          <a:p>
            <a:pPr marL="285750" lvl="0" indent="-285750" algn="l" rtl="0">
              <a:spcBef>
                <a:spcPts val="520"/>
              </a:spcBef>
              <a:spcAft>
                <a:spcPts val="0"/>
              </a:spcAft>
              <a:buSzPts val="247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Profitability through awareness- 26.8 trillion global e-commerce business</a:t>
            </a:r>
          </a:p>
          <a:p>
            <a:pPr marL="285750" lvl="0" indent="-285750" algn="l" rtl="0">
              <a:spcBef>
                <a:spcPts val="520"/>
              </a:spcBef>
              <a:spcAft>
                <a:spcPts val="0"/>
              </a:spcAft>
              <a:buSzPts val="2470"/>
              <a:buFont typeface="Arial" panose="020B0604020202020204" pitchFamily="34" charset="0"/>
              <a:buChar char="•"/>
            </a:pPr>
            <a:r>
              <a:rPr lang="en-US" sz="1400" dirty="0">
                <a:latin typeface="Times New Roman" panose="02020603050405020304" pitchFamily="18" charset="0"/>
                <a:cs typeface="Times New Roman" panose="02020603050405020304" pitchFamily="18" charset="0"/>
              </a:rPr>
              <a:t>Swag Bucks</a:t>
            </a:r>
          </a:p>
          <a:p>
            <a:pPr marL="285750" lvl="0" indent="-285750" algn="l" rtl="0">
              <a:spcBef>
                <a:spcPts val="520"/>
              </a:spcBef>
              <a:spcAft>
                <a:spcPts val="0"/>
              </a:spcAft>
              <a:buSzPts val="247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FC Games</a:t>
            </a:r>
            <a:endParaRPr lang="en-US" sz="14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4B61D-7E15-50A4-5F55-150855A979F6}"/>
              </a:ext>
            </a:extLst>
          </p:cNvPr>
          <p:cNvSpPr>
            <a:spLocks noGrp="1"/>
          </p:cNvSpPr>
          <p:nvPr>
            <p:ph type="title"/>
          </p:nvPr>
        </p:nvSpPr>
        <p:spPr>
          <a:xfrm>
            <a:off x="503434" y="704088"/>
            <a:ext cx="8183366" cy="1143000"/>
          </a:xfrm>
        </p:spPr>
        <p:txBody>
          <a:bodyPr/>
          <a:lstStyle/>
          <a:p>
            <a:r>
              <a:rPr lang="en-US" sz="3600" dirty="0">
                <a:solidFill>
                  <a:schemeClr val="tx1">
                    <a:lumMod val="85000"/>
                    <a:lumOff val="15000"/>
                  </a:schemeClr>
                </a:solidFill>
                <a:latin typeface="Times New Roman" panose="02020603050405020304" pitchFamily="18" charset="0"/>
                <a:cs typeface="Times New Roman" panose="02020603050405020304" pitchFamily="18" charset="0"/>
              </a:rPr>
              <a:t>Application to the case study </a:t>
            </a:r>
            <a:r>
              <a:rPr lang="en-US" dirty="0">
                <a:solidFill>
                  <a:schemeClr val="tx1">
                    <a:lumMod val="85000"/>
                    <a:lumOff val="15000"/>
                  </a:schemeClr>
                </a:solidFill>
                <a:latin typeface="Times New Roman" panose="02020603050405020304" pitchFamily="18" charset="0"/>
                <a:cs typeface="Times New Roman" panose="02020603050405020304" pitchFamily="18" charset="0"/>
              </a:rPr>
              <a:t> </a:t>
            </a:r>
            <a:endParaRPr lang="en-GB"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D8263FB8-0100-12A1-799F-EDA81872DAEF}"/>
              </a:ext>
            </a:extLst>
          </p:cNvPr>
          <p:cNvSpPr>
            <a:spLocks noGrp="1"/>
          </p:cNvSpPr>
          <p:nvPr>
            <p:ph type="body" idx="1"/>
          </p:nvPr>
        </p:nvSpPr>
        <p:spPr/>
        <p:txBody>
          <a:bodyPr/>
          <a:lstStyle/>
          <a:p>
            <a:pPr indent="-457200">
              <a:buSzPct val="50000"/>
            </a:pPr>
            <a:r>
              <a:rPr lang="en-US" sz="2800" b="0" i="0" dirty="0">
                <a:solidFill>
                  <a:srgbClr val="121212"/>
                </a:solidFill>
                <a:effectLst/>
                <a:latin typeface="Times New Roman" panose="02020603050405020304" pitchFamily="18" charset="0"/>
                <a:cs typeface="Times New Roman" panose="02020603050405020304" pitchFamily="18" charset="0"/>
              </a:rPr>
              <a:t>Since the start of the year, Amazon's stock value has risen by 70%.</a:t>
            </a:r>
          </a:p>
          <a:p>
            <a:pPr indent="-457200">
              <a:buSzPct val="50000"/>
            </a:pPr>
            <a:r>
              <a:rPr lang="en-US" sz="2800" b="0" i="0" dirty="0">
                <a:solidFill>
                  <a:srgbClr val="121212"/>
                </a:solidFill>
                <a:effectLst/>
                <a:latin typeface="Times New Roman" panose="02020603050405020304" pitchFamily="18" charset="0"/>
                <a:cs typeface="Times New Roman" panose="02020603050405020304" pitchFamily="18" charset="0"/>
              </a:rPr>
              <a:t>Amazon is also contributing $25 million to "Amazon Relief Fund" to assist delivery drivers and "seasonal employees who are in financial difficulty.“</a:t>
            </a:r>
          </a:p>
          <a:p>
            <a:pPr indent="-457200">
              <a:buSzPct val="50000"/>
            </a:pPr>
            <a:r>
              <a:rPr lang="en-US" sz="2800" b="0" i="0" dirty="0">
                <a:solidFill>
                  <a:srgbClr val="121212"/>
                </a:solidFill>
                <a:effectLst/>
                <a:latin typeface="Times New Roman" panose="02020603050405020304" pitchFamily="18" charset="0"/>
                <a:cs typeface="Times New Roman" panose="02020603050405020304" pitchFamily="18" charset="0"/>
              </a:rPr>
              <a:t>To assist Americans suffering from the epidemic's economic consequences, Jeff Bezos has donated $100 million to a food bank charity.</a:t>
            </a:r>
          </a:p>
          <a:p>
            <a:pPr marL="120015" indent="0">
              <a:buNone/>
            </a:pPr>
            <a:endParaRPr lang="en-GB" dirty="0"/>
          </a:p>
        </p:txBody>
      </p:sp>
    </p:spTree>
    <p:extLst>
      <p:ext uri="{BB962C8B-B14F-4D97-AF65-F5344CB8AC3E}">
        <p14:creationId xmlns:p14="http://schemas.microsoft.com/office/powerpoint/2010/main" val="35955982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16"/>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ct val="100000"/>
              <a:buFont typeface="Calibri"/>
              <a:buNone/>
            </a:pPr>
            <a:r>
              <a:rPr lang="en-US" dirty="0"/>
              <a:t>leadership theory</a:t>
            </a:r>
            <a:endParaRPr dirty="0"/>
          </a:p>
        </p:txBody>
      </p:sp>
      <p:sp>
        <p:nvSpPr>
          <p:cNvPr id="218" name="Google Shape;218;p16"/>
          <p:cNvSpPr txBox="1">
            <a:spLocks noGrp="1"/>
          </p:cNvSpPr>
          <p:nvPr>
            <p:ph type="body" idx="1"/>
          </p:nvPr>
        </p:nvSpPr>
        <p:spPr>
          <a:xfrm>
            <a:off x="550606" y="1847100"/>
            <a:ext cx="8054744" cy="5010900"/>
          </a:xfrm>
          <a:prstGeom prst="rect">
            <a:avLst/>
          </a:prstGeom>
          <a:noFill/>
          <a:ln>
            <a:noFill/>
          </a:ln>
        </p:spPr>
        <p:txBody>
          <a:bodyPr spcFirstLastPara="1" wrap="square" lIns="91425" tIns="45700" rIns="91425" bIns="45700" anchor="t" anchorCtr="0">
            <a:normAutofit/>
          </a:bodyPr>
          <a:lstStyle/>
          <a:p>
            <a:pPr marL="274320" lvl="0" indent="-274320" algn="l" rtl="0">
              <a:spcBef>
                <a:spcPts val="520"/>
              </a:spcBef>
              <a:spcAft>
                <a:spcPts val="0"/>
              </a:spcAft>
              <a:buSzPts val="2470"/>
              <a:buChar char="⚫"/>
            </a:pPr>
            <a:endParaRPr sz="2400" dirty="0"/>
          </a:p>
        </p:txBody>
      </p:sp>
      <p:pic>
        <p:nvPicPr>
          <p:cNvPr id="3" name="Picture 2" descr="Diagram&#10;&#10;Description automatically generated">
            <a:extLst>
              <a:ext uri="{FF2B5EF4-FFF2-40B4-BE49-F238E27FC236}">
                <a16:creationId xmlns:a16="http://schemas.microsoft.com/office/drawing/2014/main" id="{528E007C-128D-51E7-E004-6F7BB7261F4C}"/>
              </a:ext>
            </a:extLst>
          </p:cNvPr>
          <p:cNvPicPr>
            <a:picLocks noChangeAspect="1"/>
          </p:cNvPicPr>
          <p:nvPr/>
        </p:nvPicPr>
        <p:blipFill>
          <a:blip r:embed="rId3"/>
          <a:stretch>
            <a:fillRect/>
          </a:stretch>
        </p:blipFill>
        <p:spPr>
          <a:xfrm>
            <a:off x="303812" y="863030"/>
            <a:ext cx="8536376" cy="599497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31"/>
        <p:cNvGrpSpPr/>
        <p:nvPr/>
      </p:nvGrpSpPr>
      <p:grpSpPr>
        <a:xfrm>
          <a:off x="0" y="0"/>
          <a:ext cx="0" cy="0"/>
          <a:chOff x="0" y="0"/>
          <a:chExt cx="0" cy="0"/>
        </a:xfrm>
      </p:grpSpPr>
      <p:sp>
        <p:nvSpPr>
          <p:cNvPr id="232" name="Google Shape;232;p18"/>
          <p:cNvSpPr txBox="1">
            <a:spLocks noGrp="1"/>
          </p:cNvSpPr>
          <p:nvPr>
            <p:ph type="title"/>
          </p:nvPr>
        </p:nvSpPr>
        <p:spPr>
          <a:xfrm>
            <a:off x="457200" y="704088"/>
            <a:ext cx="8229600" cy="11430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3600" dirty="0">
                <a:solidFill>
                  <a:schemeClr val="tx1">
                    <a:lumMod val="95000"/>
                    <a:lumOff val="5000"/>
                  </a:schemeClr>
                </a:solidFill>
                <a:latin typeface="Times New Roman" panose="02020603050405020304" pitchFamily="18" charset="0"/>
                <a:cs typeface="Times New Roman" panose="02020603050405020304" pitchFamily="18" charset="0"/>
              </a:rPr>
              <a:t>Conclusion </a:t>
            </a:r>
            <a:endParaRPr sz="36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233" name="Google Shape;233;p18"/>
          <p:cNvSpPr txBox="1">
            <a:spLocks noGrp="1"/>
          </p:cNvSpPr>
          <p:nvPr>
            <p:ph type="body" idx="1"/>
          </p:nvPr>
        </p:nvSpPr>
        <p:spPr>
          <a:xfrm>
            <a:off x="285750" y="1897380"/>
            <a:ext cx="8229600" cy="4389000"/>
          </a:xfrm>
          <a:prstGeom prst="rect">
            <a:avLst/>
          </a:prstGeom>
          <a:noFill/>
          <a:ln>
            <a:noFill/>
          </a:ln>
        </p:spPr>
        <p:txBody>
          <a:bodyPr spcFirstLastPara="1" wrap="square" lIns="91425" tIns="45700" rIns="91425" bIns="45700" anchor="t" anchorCtr="0">
            <a:normAutofit/>
          </a:bodyPr>
          <a:lstStyle/>
          <a:p>
            <a:pPr marL="274320" lvl="0" indent="-274320" algn="l" rtl="0">
              <a:spcBef>
                <a:spcPts val="0"/>
              </a:spcBef>
              <a:spcAft>
                <a:spcPts val="0"/>
              </a:spcAft>
              <a:buSzPct val="50000"/>
              <a:buChar char="⚫"/>
            </a:pPr>
            <a:r>
              <a:rPr lang="en-US" sz="2400" dirty="0">
                <a:latin typeface="Times New Roman" panose="02020603050405020304" pitchFamily="18" charset="0"/>
                <a:cs typeface="Times New Roman" panose="02020603050405020304" pitchFamily="18" charset="0"/>
              </a:rPr>
              <a:t>Information of Amazon leadership style</a:t>
            </a:r>
          </a:p>
          <a:p>
            <a:pPr marL="274320" lvl="0" indent="-274320" algn="l" rtl="0">
              <a:spcBef>
                <a:spcPts val="520"/>
              </a:spcBef>
              <a:spcAft>
                <a:spcPts val="0"/>
              </a:spcAft>
              <a:buSzPct val="50000"/>
              <a:buChar char="⚫"/>
            </a:pPr>
            <a:r>
              <a:rPr lang="en-US" sz="2400" dirty="0">
                <a:latin typeface="Times New Roman" panose="02020603050405020304" pitchFamily="18" charset="0"/>
                <a:cs typeface="Times New Roman" panose="02020603050405020304" pitchFamily="18" charset="0"/>
              </a:rPr>
              <a:t>5 types of leadership styles</a:t>
            </a:r>
          </a:p>
          <a:p>
            <a:pPr marL="274320" lvl="0" indent="-274320" algn="l" rtl="0">
              <a:spcBef>
                <a:spcPts val="520"/>
              </a:spcBef>
              <a:spcAft>
                <a:spcPts val="0"/>
              </a:spcAft>
              <a:buSzPct val="50000"/>
              <a:buChar char="⚫"/>
            </a:pPr>
            <a:r>
              <a:rPr lang="en-US" sz="2400" dirty="0">
                <a:latin typeface="Times New Roman" panose="02020603050405020304" pitchFamily="18" charset="0"/>
                <a:cs typeface="Times New Roman" panose="02020603050405020304" pitchFamily="18" charset="0"/>
              </a:rPr>
              <a:t>Jeff Bezos – as a Full Range Leader</a:t>
            </a:r>
          </a:p>
          <a:p>
            <a:pPr marL="274320" lvl="0" indent="-117475" algn="l" rtl="0">
              <a:spcBef>
                <a:spcPts val="520"/>
              </a:spcBef>
              <a:spcAft>
                <a:spcPts val="0"/>
              </a:spcAft>
              <a:buSzPts val="2470"/>
              <a:buNone/>
            </a:pPr>
            <a:endParaRPr lang="en-GB" dirty="0"/>
          </a:p>
        </p:txBody>
      </p:sp>
      <p:pic>
        <p:nvPicPr>
          <p:cNvPr id="5" name="Picture 4" descr="Icon&#10;&#10;Description automatically generated">
            <a:extLst>
              <a:ext uri="{FF2B5EF4-FFF2-40B4-BE49-F238E27FC236}">
                <a16:creationId xmlns:a16="http://schemas.microsoft.com/office/drawing/2014/main" id="{8DF7F396-5D36-3A1F-DFBB-9A2C3789CA73}"/>
              </a:ext>
            </a:extLst>
          </p:cNvPr>
          <p:cNvPicPr>
            <a:picLocks noChangeAspect="1"/>
          </p:cNvPicPr>
          <p:nvPr/>
        </p:nvPicPr>
        <p:blipFill>
          <a:blip r:embed="rId3"/>
          <a:stretch>
            <a:fillRect/>
          </a:stretch>
        </p:blipFill>
        <p:spPr>
          <a:xfrm>
            <a:off x="7010400" y="876808"/>
            <a:ext cx="1940560" cy="194056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E329A-4DCA-BCE2-5D16-394748BDD8FD}"/>
              </a:ext>
            </a:extLst>
          </p:cNvPr>
          <p:cNvSpPr>
            <a:spLocks noGrp="1"/>
          </p:cNvSpPr>
          <p:nvPr>
            <p:ph type="title"/>
          </p:nvPr>
        </p:nvSpPr>
        <p:spPr/>
        <p:txBody>
          <a:bodyPr>
            <a:normAutofit fontScale="90000"/>
          </a:bodyPr>
          <a:lstStyle/>
          <a:p>
            <a:pPr algn="l" fontAlgn="base"/>
            <a:r>
              <a:rPr lang="en-US" dirty="0"/>
              <a:t>Three components of transactional leadership</a:t>
            </a:r>
            <a:endParaRPr lang="en-GB" dirty="0"/>
          </a:p>
        </p:txBody>
      </p:sp>
      <p:sp>
        <p:nvSpPr>
          <p:cNvPr id="3" name="Text Placeholder 2">
            <a:extLst>
              <a:ext uri="{FF2B5EF4-FFF2-40B4-BE49-F238E27FC236}">
                <a16:creationId xmlns:a16="http://schemas.microsoft.com/office/drawing/2014/main" id="{22C824A9-99A1-4506-17E0-93277BD9F3AE}"/>
              </a:ext>
            </a:extLst>
          </p:cNvPr>
          <p:cNvSpPr>
            <a:spLocks noGrp="1"/>
          </p:cNvSpPr>
          <p:nvPr>
            <p:ph type="body" idx="1"/>
          </p:nvPr>
        </p:nvSpPr>
        <p:spPr/>
        <p:txBody>
          <a:bodyPr/>
          <a:lstStyle/>
          <a:p>
            <a:endParaRPr lang="en-GB" dirty="0"/>
          </a:p>
        </p:txBody>
      </p:sp>
      <p:pic>
        <p:nvPicPr>
          <p:cNvPr id="5" name="Picture 4" descr="Diagram&#10;&#10;Description automatically generated">
            <a:extLst>
              <a:ext uri="{FF2B5EF4-FFF2-40B4-BE49-F238E27FC236}">
                <a16:creationId xmlns:a16="http://schemas.microsoft.com/office/drawing/2014/main" id="{F616DDB9-F982-13AA-C833-C8140C07D34F}"/>
              </a:ext>
            </a:extLst>
          </p:cNvPr>
          <p:cNvPicPr>
            <a:picLocks noChangeAspect="1"/>
          </p:cNvPicPr>
          <p:nvPr/>
        </p:nvPicPr>
        <p:blipFill>
          <a:blip r:embed="rId3"/>
          <a:stretch>
            <a:fillRect/>
          </a:stretch>
        </p:blipFill>
        <p:spPr>
          <a:xfrm>
            <a:off x="569843" y="1935480"/>
            <a:ext cx="7765774" cy="4643468"/>
          </a:xfrm>
          <a:prstGeom prst="rect">
            <a:avLst/>
          </a:prstGeom>
        </p:spPr>
      </p:pic>
    </p:spTree>
    <p:extLst>
      <p:ext uri="{BB962C8B-B14F-4D97-AF65-F5344CB8AC3E}">
        <p14:creationId xmlns:p14="http://schemas.microsoft.com/office/powerpoint/2010/main" val="25866070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39"/>
        <p:cNvGrpSpPr/>
        <p:nvPr/>
      </p:nvGrpSpPr>
      <p:grpSpPr>
        <a:xfrm>
          <a:off x="0" y="0"/>
          <a:ext cx="0" cy="0"/>
          <a:chOff x="0" y="0"/>
          <a:chExt cx="0" cy="0"/>
        </a:xfrm>
      </p:grpSpPr>
      <p:sp>
        <p:nvSpPr>
          <p:cNvPr id="240" name="Google Shape;240;p19"/>
          <p:cNvSpPr txBox="1">
            <a:spLocks noGrp="1"/>
          </p:cNvSpPr>
          <p:nvPr>
            <p:ph type="title"/>
          </p:nvPr>
        </p:nvSpPr>
        <p:spPr>
          <a:xfrm>
            <a:off x="457200" y="277956"/>
            <a:ext cx="8229600" cy="920100"/>
          </a:xfrm>
          <a:prstGeom prst="rect">
            <a:avLst/>
          </a:prstGeom>
          <a:noFill/>
          <a:ln>
            <a:noFill/>
          </a:ln>
        </p:spPr>
        <p:txBody>
          <a:bodyPr spcFirstLastPara="1" wrap="square" lIns="0" tIns="45700" rIns="0" bIns="0" anchor="b" anchorCtr="0">
            <a:normAutofit/>
          </a:bodyPr>
          <a:lstStyle/>
          <a:p>
            <a:pPr marL="0" lvl="0" indent="0" algn="l" rtl="0">
              <a:spcBef>
                <a:spcPts val="0"/>
              </a:spcBef>
              <a:spcAft>
                <a:spcPts val="0"/>
              </a:spcAft>
              <a:buClr>
                <a:schemeClr val="dk2"/>
              </a:buClr>
              <a:buSzPts val="5000"/>
              <a:buFont typeface="Calibri"/>
              <a:buNone/>
            </a:pPr>
            <a:r>
              <a:rPr lang="en-US" sz="4000" dirty="0"/>
              <a:t>References </a:t>
            </a:r>
            <a:endParaRPr sz="4000" dirty="0"/>
          </a:p>
        </p:txBody>
      </p:sp>
      <p:sp>
        <p:nvSpPr>
          <p:cNvPr id="241" name="Google Shape;241;p19"/>
          <p:cNvSpPr txBox="1"/>
          <p:nvPr/>
        </p:nvSpPr>
        <p:spPr>
          <a:xfrm>
            <a:off x="325950" y="966105"/>
            <a:ext cx="8492100" cy="5125792"/>
          </a:xfrm>
          <a:prstGeom prst="rect">
            <a:avLst/>
          </a:prstGeom>
          <a:noFill/>
          <a:ln>
            <a:noFill/>
          </a:ln>
        </p:spPr>
        <p:txBody>
          <a:bodyPr spcFirstLastPara="1" wrap="square" lIns="91425" tIns="91425" rIns="91425" bIns="91425" anchor="t" anchorCtr="0">
            <a:normAutofit fontScale="25000" lnSpcReduction="20000"/>
          </a:bodyPr>
          <a:lstStyle/>
          <a:p>
            <a:pPr>
              <a:lnSpc>
                <a:spcPct val="115000"/>
              </a:lnSpc>
              <a:spcBef>
                <a:spcPts val="2400"/>
              </a:spcBef>
            </a:pPr>
            <a:r>
              <a:rPr lang="en-GB" sz="4800" dirty="0">
                <a:solidFill>
                  <a:schemeClr val="dk1"/>
                </a:solidFill>
                <a:highlight>
                  <a:srgbClr val="FFFFFF"/>
                </a:highlight>
                <a:latin typeface="Times New Roman" panose="02020603050405020304" pitchFamily="18" charset="0"/>
                <a:cs typeface="Times New Roman" panose="02020603050405020304" pitchFamily="18" charset="0"/>
              </a:rPr>
              <a:t>Addis, C. and </a:t>
            </a:r>
            <a:r>
              <a:rPr lang="en-GB" sz="4800" dirty="0" err="1">
                <a:solidFill>
                  <a:schemeClr val="dk1"/>
                </a:solidFill>
                <a:highlight>
                  <a:srgbClr val="FFFFFF"/>
                </a:highlight>
                <a:latin typeface="Times New Roman" panose="02020603050405020304" pitchFamily="18" charset="0"/>
                <a:cs typeface="Times New Roman" panose="02020603050405020304" pitchFamily="18" charset="0"/>
              </a:rPr>
              <a:t>Kutar</a:t>
            </a:r>
            <a:r>
              <a:rPr lang="en-GB" sz="4800" dirty="0">
                <a:solidFill>
                  <a:schemeClr val="dk1"/>
                </a:solidFill>
                <a:highlight>
                  <a:srgbClr val="FFFFFF"/>
                </a:highlight>
                <a:latin typeface="Times New Roman" panose="02020603050405020304" pitchFamily="18" charset="0"/>
                <a:cs typeface="Times New Roman" panose="02020603050405020304" pitchFamily="18" charset="0"/>
              </a:rPr>
              <a:t>, M.S., (2018). The general data protection regulation (GDPR), emerging technologies and UK organisations: awareness, implementation and readiness. In </a:t>
            </a:r>
            <a:r>
              <a:rPr lang="en-GB" sz="4800" i="1" dirty="0">
                <a:solidFill>
                  <a:schemeClr val="dk1"/>
                </a:solidFill>
                <a:latin typeface="Times New Roman" panose="02020603050405020304" pitchFamily="18" charset="0"/>
                <a:cs typeface="Times New Roman" panose="02020603050405020304" pitchFamily="18" charset="0"/>
              </a:rPr>
              <a:t>UK Academy for Information Systems Conference Proceedings 2018</a:t>
            </a:r>
            <a:r>
              <a:rPr lang="en-GB" sz="4800" dirty="0">
                <a:solidFill>
                  <a:schemeClr val="dk1"/>
                </a:solidFill>
                <a:latin typeface="Times New Roman" panose="02020603050405020304" pitchFamily="18" charset="0"/>
                <a:cs typeface="Times New Roman" panose="02020603050405020304" pitchFamily="18" charset="0"/>
              </a:rPr>
              <a:t> (p. 29). UKAIS–UK Academy for Information Systems.</a:t>
            </a:r>
            <a:endParaRPr sz="4800" dirty="0">
              <a:solidFill>
                <a:schemeClr val="dk1"/>
              </a:solidFill>
              <a:highlight>
                <a:srgbClr val="FFFFFF"/>
              </a:highlight>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Amos, O., </a:t>
            </a: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Siamoo</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P. and </a:t>
            </a: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Ogoti</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E., (2022). Influence of Collective Decision Making in Participative Leadership Style on Improving the Quality of Education in Public Secondary Schools in </a:t>
            </a: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Arusha</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Region, Tanzania. </a:t>
            </a:r>
            <a:r>
              <a:rPr lang="en-US" sz="4800" i="1" dirty="0">
                <a:solidFill>
                  <a:schemeClr val="dk1"/>
                </a:solidFill>
                <a:latin typeface="Times New Roman" panose="02020603050405020304" pitchFamily="18" charset="0"/>
                <a:cs typeface="Times New Roman" panose="02020603050405020304" pitchFamily="18" charset="0"/>
              </a:rPr>
              <a:t>British Journal of Education</a:t>
            </a:r>
            <a:r>
              <a:rPr lang="en-US" sz="4800" dirty="0">
                <a:solidFill>
                  <a:schemeClr val="dk1"/>
                </a:solidFill>
                <a:latin typeface="Times New Roman" panose="02020603050405020304" pitchFamily="18" charset="0"/>
                <a:cs typeface="Times New Roman" panose="02020603050405020304" pitchFamily="18" charset="0"/>
              </a:rPr>
              <a:t>, </a:t>
            </a:r>
            <a:r>
              <a:rPr lang="en-US" sz="4800" i="1" dirty="0">
                <a:solidFill>
                  <a:schemeClr val="dk1"/>
                </a:solidFill>
                <a:latin typeface="Times New Roman" panose="02020603050405020304" pitchFamily="18" charset="0"/>
                <a:cs typeface="Times New Roman" panose="02020603050405020304" pitchFamily="18" charset="0"/>
              </a:rPr>
              <a:t>10</a:t>
            </a:r>
            <a:r>
              <a:rPr lang="en-US" sz="4800" dirty="0">
                <a:solidFill>
                  <a:schemeClr val="dk1"/>
                </a:solidFill>
                <a:latin typeface="Times New Roman" panose="02020603050405020304" pitchFamily="18" charset="0"/>
                <a:cs typeface="Times New Roman" panose="02020603050405020304" pitchFamily="18" charset="0"/>
              </a:rPr>
              <a:t>(4), pp.69-85.</a:t>
            </a:r>
            <a:br>
              <a:rPr lang="en-US" sz="4800" dirty="0">
                <a:solidFill>
                  <a:schemeClr val="dk1"/>
                </a:solidFill>
                <a:latin typeface="Times New Roman" panose="02020603050405020304" pitchFamily="18" charset="0"/>
                <a:cs typeface="Times New Roman" panose="02020603050405020304" pitchFamily="18" charset="0"/>
              </a:rPr>
            </a:br>
            <a:r>
              <a:rPr lang="en-US" sz="4800" b="0" i="0" dirty="0">
                <a:solidFill>
                  <a:srgbClr val="202122"/>
                </a:solidFill>
                <a:effectLst/>
                <a:latin typeface="Times New Roman" panose="02020603050405020304" pitchFamily="18" charset="0"/>
                <a:cs typeface="Times New Roman" panose="02020603050405020304" pitchFamily="18" charset="0"/>
              </a:rPr>
              <a:t>Avolio, Bruce J. (2011). </a:t>
            </a:r>
            <a:r>
              <a:rPr lang="en-US" sz="4800" b="0" i="1" dirty="0">
                <a:solidFill>
                  <a:srgbClr val="202122"/>
                </a:solidFill>
                <a:effectLst/>
                <a:latin typeface="Times New Roman" panose="02020603050405020304" pitchFamily="18" charset="0"/>
                <a:cs typeface="Times New Roman" panose="02020603050405020304" pitchFamily="18" charset="0"/>
              </a:rPr>
              <a:t>Full range leadership development</a:t>
            </a:r>
            <a:r>
              <a:rPr lang="en-US" sz="4800" b="0" i="0" dirty="0">
                <a:solidFill>
                  <a:srgbClr val="202122"/>
                </a:solidFill>
                <a:effectLst/>
                <a:latin typeface="Times New Roman" panose="02020603050405020304" pitchFamily="18" charset="0"/>
                <a:cs typeface="Times New Roman" panose="02020603050405020304" pitchFamily="18" charset="0"/>
              </a:rPr>
              <a:t> (2nd ed.). Thousand Oaks, Calif.: SAGE Publications. </a:t>
            </a:r>
            <a:endParaRPr lang="en-US" sz="4800" b="0" i="0" dirty="0">
              <a:solidFill>
                <a:srgbClr val="000000"/>
              </a:solidFill>
              <a:effectLst/>
              <a:latin typeface="Times New Roman" panose="02020603050405020304" pitchFamily="18" charset="0"/>
              <a:cs typeface="Times New Roman" panose="02020603050405020304" pitchFamily="18" charset="0"/>
            </a:endParaRPr>
          </a:p>
          <a:p>
            <a:pPr algn="l"/>
            <a:r>
              <a:rPr lang="en-US" sz="4800" b="0" i="0" dirty="0">
                <a:solidFill>
                  <a:srgbClr val="000000"/>
                </a:solidFill>
                <a:effectLst/>
                <a:latin typeface="Times New Roman" panose="02020603050405020304" pitchFamily="18" charset="0"/>
              </a:rPr>
              <a:t>Lindberg, C. (2021). </a:t>
            </a:r>
            <a:r>
              <a:rPr lang="en-US" sz="4800" b="0" i="1" dirty="0">
                <a:solidFill>
                  <a:srgbClr val="000000"/>
                </a:solidFill>
                <a:effectLst/>
                <a:latin typeface="Times New Roman" panose="02020603050405020304" pitchFamily="18" charset="0"/>
              </a:rPr>
              <a:t>The Full Range Leadership Model</a:t>
            </a:r>
            <a:r>
              <a:rPr lang="en-US" sz="4800" b="0" i="0" dirty="0">
                <a:solidFill>
                  <a:srgbClr val="000000"/>
                </a:solidFill>
                <a:effectLst/>
                <a:latin typeface="Times New Roman" panose="02020603050405020304" pitchFamily="18" charset="0"/>
              </a:rPr>
              <a:t>. [online] Leadership Ahoy! Available at: https://www.leadershipahoy.com/full-range-leadership-model/ [Accessed 20 Aug. 2022].</a:t>
            </a:r>
            <a:endParaRPr lang="en-GB" sz="48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r>
              <a:rPr lang="en-GB" sz="4800" dirty="0" err="1">
                <a:solidFill>
                  <a:schemeClr val="dk1"/>
                </a:solidFill>
                <a:latin typeface="Times New Roman" panose="02020603050405020304" pitchFamily="18" charset="0"/>
                <a:cs typeface="Times New Roman" panose="02020603050405020304" pitchFamily="18" charset="0"/>
              </a:rPr>
              <a:t>Changar</a:t>
            </a:r>
            <a:r>
              <a:rPr lang="en-GB" sz="4800" dirty="0">
                <a:solidFill>
                  <a:schemeClr val="dk1"/>
                </a:solidFill>
                <a:latin typeface="Times New Roman" panose="02020603050405020304" pitchFamily="18" charset="0"/>
                <a:cs typeface="Times New Roman" panose="02020603050405020304" pitchFamily="18" charset="0"/>
              </a:rPr>
              <a:t>, M. and </a:t>
            </a:r>
            <a:r>
              <a:rPr lang="en-GB" sz="4800" dirty="0" err="1">
                <a:solidFill>
                  <a:schemeClr val="dk1"/>
                </a:solidFill>
                <a:latin typeface="Times New Roman" panose="02020603050405020304" pitchFamily="18" charset="0"/>
                <a:cs typeface="Times New Roman" panose="02020603050405020304" pitchFamily="18" charset="0"/>
              </a:rPr>
              <a:t>Atan</a:t>
            </a:r>
            <a:r>
              <a:rPr lang="en-GB" sz="4800" dirty="0">
                <a:solidFill>
                  <a:schemeClr val="dk1"/>
                </a:solidFill>
                <a:latin typeface="Times New Roman" panose="02020603050405020304" pitchFamily="18" charset="0"/>
                <a:cs typeface="Times New Roman" panose="02020603050405020304" pitchFamily="18" charset="0"/>
              </a:rPr>
              <a:t>, T., (2021). The role of transformational and transactional leadership approaches on environmental and ethical aspects of CSR. Sustainability, 13(3), p.1411.</a:t>
            </a:r>
          </a:p>
          <a:p>
            <a:pPr marL="0" lvl="0" indent="0" algn="l" rtl="0">
              <a:lnSpc>
                <a:spcPct val="115000"/>
              </a:lnSpc>
              <a:spcBef>
                <a:spcPts val="1200"/>
              </a:spcBef>
              <a:spcAft>
                <a:spcPts val="0"/>
              </a:spcAft>
              <a:buNone/>
            </a:pPr>
            <a:br>
              <a:rPr lang="en-US" sz="4800" dirty="0">
                <a:solidFill>
                  <a:schemeClr val="dk1"/>
                </a:solidFill>
                <a:highlight>
                  <a:srgbClr val="FFFFFF"/>
                </a:highlight>
                <a:latin typeface="Times New Roman" panose="02020603050405020304" pitchFamily="18" charset="0"/>
                <a:cs typeface="Times New Roman" panose="02020603050405020304" pitchFamily="18" charset="0"/>
              </a:rPr>
            </a:b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Cnbc</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2022. [online] cnbc.com. Available at: https://www.cnbc.com/2020/07/21/bezos-record-multibillion-dollar-net-worth-gain-bloomberg.html#:~:text=Bezos%20himself%20has%20added%20more,become%20the%20world%27s%20first%20trillionaire&gt; [Accessed 12 July 2022].</a:t>
            </a:r>
            <a:endParaRPr sz="4800" dirty="0">
              <a:solidFill>
                <a:schemeClr val="dk1"/>
              </a:solidFill>
              <a:highlight>
                <a:srgbClr val="FFFFFF"/>
              </a:highlight>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Donkor</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F., Papadopoulos, T. and </a:t>
            </a: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Spiegler</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V., (2021). The supply chain integration–Supply chain sustainability relationship in the UK and Ghana pharmaceutical industry: A stakeholder and contingency perspective. </a:t>
            </a:r>
            <a:r>
              <a:rPr lang="en-US" sz="4800" i="1" dirty="0">
                <a:solidFill>
                  <a:schemeClr val="dk1"/>
                </a:solidFill>
                <a:latin typeface="Times New Roman" panose="02020603050405020304" pitchFamily="18" charset="0"/>
                <a:cs typeface="Times New Roman" panose="02020603050405020304" pitchFamily="18" charset="0"/>
              </a:rPr>
              <a:t>Transportation Research Part E: Logistics and Transportation Review</a:t>
            </a:r>
            <a:r>
              <a:rPr lang="en-US" sz="4800" dirty="0">
                <a:solidFill>
                  <a:schemeClr val="dk1"/>
                </a:solidFill>
                <a:latin typeface="Times New Roman" panose="02020603050405020304" pitchFamily="18" charset="0"/>
                <a:cs typeface="Times New Roman" panose="02020603050405020304" pitchFamily="18" charset="0"/>
              </a:rPr>
              <a:t>, </a:t>
            </a:r>
            <a:r>
              <a:rPr lang="en-US" sz="4800" i="1" dirty="0">
                <a:solidFill>
                  <a:schemeClr val="dk1"/>
                </a:solidFill>
                <a:latin typeface="Times New Roman" panose="02020603050405020304" pitchFamily="18" charset="0"/>
                <a:cs typeface="Times New Roman" panose="02020603050405020304" pitchFamily="18" charset="0"/>
              </a:rPr>
              <a:t>155</a:t>
            </a:r>
            <a:r>
              <a:rPr lang="en-US" sz="4800" dirty="0">
                <a:solidFill>
                  <a:schemeClr val="dk1"/>
                </a:solidFill>
                <a:latin typeface="Times New Roman" panose="02020603050405020304" pitchFamily="18" charset="0"/>
                <a:cs typeface="Times New Roman" panose="02020603050405020304" pitchFamily="18" charset="0"/>
              </a:rPr>
              <a:t>, p.102477.</a:t>
            </a:r>
            <a:endParaRPr sz="48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Friedland</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J. and Jain, T., (2022). Reframing the purpose of business education: Crowding-in a culture of moral self-awareness. </a:t>
            </a:r>
            <a:r>
              <a:rPr lang="en-US" sz="4800" i="1" dirty="0">
                <a:solidFill>
                  <a:schemeClr val="dk1"/>
                </a:solidFill>
                <a:latin typeface="Times New Roman" panose="02020603050405020304" pitchFamily="18" charset="0"/>
                <a:cs typeface="Times New Roman" panose="02020603050405020304" pitchFamily="18" charset="0"/>
              </a:rPr>
              <a:t>Journal of Management Inquiry</a:t>
            </a:r>
            <a:r>
              <a:rPr lang="en-US" sz="4800" dirty="0">
                <a:solidFill>
                  <a:schemeClr val="dk1"/>
                </a:solidFill>
                <a:latin typeface="Times New Roman" panose="02020603050405020304" pitchFamily="18" charset="0"/>
                <a:cs typeface="Times New Roman" panose="02020603050405020304" pitchFamily="18" charset="0"/>
              </a:rPr>
              <a:t>, </a:t>
            </a:r>
            <a:r>
              <a:rPr lang="en-US" sz="4800" i="1" dirty="0">
                <a:solidFill>
                  <a:schemeClr val="dk1"/>
                </a:solidFill>
                <a:latin typeface="Times New Roman" panose="02020603050405020304" pitchFamily="18" charset="0"/>
                <a:cs typeface="Times New Roman" panose="02020603050405020304" pitchFamily="18" charset="0"/>
              </a:rPr>
              <a:t>31</a:t>
            </a:r>
            <a:r>
              <a:rPr lang="en-US" sz="4800" dirty="0">
                <a:solidFill>
                  <a:schemeClr val="dk1"/>
                </a:solidFill>
                <a:latin typeface="Times New Roman" panose="02020603050405020304" pitchFamily="18" charset="0"/>
                <a:cs typeface="Times New Roman" panose="02020603050405020304" pitchFamily="18" charset="0"/>
              </a:rPr>
              <a:t>(1), pp.15-29.</a:t>
            </a:r>
            <a:endParaRPr sz="4800" dirty="0">
              <a:solidFill>
                <a:schemeClr val="dk1"/>
              </a:solidFill>
              <a:latin typeface="Times New Roman" panose="02020603050405020304" pitchFamily="18" charset="0"/>
              <a:cs typeface="Times New Roman" panose="02020603050405020304" pitchFamily="18" charset="0"/>
            </a:endParaRPr>
          </a:p>
          <a:p>
            <a:pPr>
              <a:lnSpc>
                <a:spcPct val="115000"/>
              </a:lnSpc>
              <a:spcBef>
                <a:spcPts val="1200"/>
              </a:spcBef>
            </a:pP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Gardner, P.K. and Holloway, M., (2019). Organizations need ethical leaders: how to attract and nurture cultural </a:t>
            </a:r>
            <a:r>
              <a:rPr lang="en-US" sz="4800" dirty="0" err="1">
                <a:solidFill>
                  <a:schemeClr val="dk1"/>
                </a:solidFill>
                <a:highlight>
                  <a:srgbClr val="FFFFFF"/>
                </a:highlight>
                <a:latin typeface="Times New Roman" panose="02020603050405020304" pitchFamily="18" charset="0"/>
                <a:cs typeface="Times New Roman" panose="02020603050405020304" pitchFamily="18" charset="0"/>
              </a:rPr>
              <a:t>creatives</a:t>
            </a:r>
            <a:r>
              <a:rPr lang="en-US" sz="4800" dirty="0">
                <a:solidFill>
                  <a:schemeClr val="dk1"/>
                </a:solidFill>
                <a:highlight>
                  <a:srgbClr val="FFFFFF"/>
                </a:highlight>
                <a:latin typeface="Times New Roman" panose="02020603050405020304" pitchFamily="18" charset="0"/>
                <a:cs typeface="Times New Roman" panose="02020603050405020304" pitchFamily="18" charset="0"/>
              </a:rPr>
              <a:t> into positions of leadership and influence. </a:t>
            </a:r>
            <a:r>
              <a:rPr lang="en-US" sz="4800" i="1" dirty="0">
                <a:solidFill>
                  <a:schemeClr val="dk1"/>
                </a:solidFill>
                <a:latin typeface="Times New Roman" panose="02020603050405020304" pitchFamily="18" charset="0"/>
                <a:cs typeface="Times New Roman" panose="02020603050405020304" pitchFamily="18" charset="0"/>
              </a:rPr>
              <a:t>Development and Learning in Organizations: An International Journal</a:t>
            </a:r>
            <a:r>
              <a:rPr lang="en-US" sz="4800" dirty="0">
                <a:solidFill>
                  <a:schemeClr val="dk1"/>
                </a:solidFill>
                <a:latin typeface="Times New Roman" panose="02020603050405020304" pitchFamily="18" charset="0"/>
                <a:cs typeface="Times New Roman" panose="02020603050405020304" pitchFamily="18" charset="0"/>
              </a:rPr>
              <a:t>.</a:t>
            </a:r>
          </a:p>
          <a:p>
            <a:pPr>
              <a:lnSpc>
                <a:spcPct val="115000"/>
              </a:lnSpc>
              <a:spcBef>
                <a:spcPts val="1200"/>
              </a:spcBef>
            </a:pPr>
            <a:br>
              <a:rPr lang="en-US" sz="4800" dirty="0">
                <a:solidFill>
                  <a:schemeClr val="dk1"/>
                </a:solidFill>
                <a:latin typeface="Times New Roman" panose="02020603050405020304" pitchFamily="18" charset="0"/>
                <a:cs typeface="Times New Roman" panose="02020603050405020304" pitchFamily="18" charset="0"/>
              </a:rPr>
            </a:br>
            <a:r>
              <a:rPr lang="en-US" sz="4800" dirty="0">
                <a:effectLst/>
                <a:latin typeface="Times New Roman" panose="02020603050405020304" pitchFamily="18" charset="0"/>
                <a:cs typeface="Times New Roman" panose="02020603050405020304" pitchFamily="18" charset="0"/>
              </a:rPr>
              <a:t>Lindberg, C. (2020). </a:t>
            </a:r>
            <a:r>
              <a:rPr lang="en-US" sz="4800" i="1" dirty="0">
                <a:effectLst/>
                <a:latin typeface="Times New Roman" panose="02020603050405020304" pitchFamily="18" charset="0"/>
                <a:cs typeface="Times New Roman" panose="02020603050405020304" pitchFamily="18" charset="0"/>
              </a:rPr>
              <a:t>Transactional Leadership - Explained By A CEO</a:t>
            </a:r>
            <a:r>
              <a:rPr lang="en-US" sz="4800" dirty="0">
                <a:effectLst/>
                <a:latin typeface="Times New Roman" panose="02020603050405020304" pitchFamily="18" charset="0"/>
                <a:cs typeface="Times New Roman" panose="02020603050405020304" pitchFamily="18" charset="0"/>
              </a:rPr>
              <a:t>. [online] Leadership Ahoy! Available at: https://www.leadershipahoy.com/transactional-leadership-what-is-it-pros-cons-examples/ [Accessed 11 Aug. 2022].</a:t>
            </a:r>
          </a:p>
          <a:p>
            <a:pPr>
              <a:lnSpc>
                <a:spcPct val="115000"/>
              </a:lnSpc>
              <a:spcBef>
                <a:spcPts val="1200"/>
              </a:spcBef>
            </a:pPr>
            <a:endParaRPr sz="48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endParaRPr sz="1100" dirty="0">
              <a:solidFill>
                <a:schemeClr val="dk1"/>
              </a:solidFill>
              <a:latin typeface="+mn-l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28214D2-F521-6A37-4760-05A0ACD7BE39}"/>
              </a:ext>
            </a:extLst>
          </p:cNvPr>
          <p:cNvSpPr>
            <a:spLocks noGrp="1"/>
          </p:cNvSpPr>
          <p:nvPr>
            <p:ph type="body" idx="1"/>
          </p:nvPr>
        </p:nvSpPr>
        <p:spPr>
          <a:xfrm>
            <a:off x="457200" y="594805"/>
            <a:ext cx="8229600" cy="5729796"/>
          </a:xfrm>
        </p:spPr>
        <p:txBody>
          <a:bodyPr>
            <a:normAutofit/>
          </a:bodyPr>
          <a:lstStyle/>
          <a:p>
            <a:pPr marL="0" indent="0">
              <a:lnSpc>
                <a:spcPct val="110000"/>
              </a:lnSpc>
              <a:spcBef>
                <a:spcPts val="1200"/>
              </a:spcBef>
              <a:buNone/>
            </a:pPr>
            <a:r>
              <a:rPr lang="en-GB" sz="1400" dirty="0">
                <a:solidFill>
                  <a:schemeClr val="dk1"/>
                </a:solidFill>
                <a:latin typeface="Times New Roman" panose="02020603050405020304" pitchFamily="18" charset="0"/>
                <a:cs typeface="Times New Roman" panose="02020603050405020304" pitchFamily="18" charset="0"/>
              </a:rPr>
              <a:t>Graduate Studies, G., (2022). Katz Three Skills. [online] Granite.pressbooks.pub. Available at: https://granite.pressbooks.pub/ld820/chapter/6/#:~:text=Robert%20Katz%20identifies%20three%20critical,them%20in%20optimizing%20managerial%20performance [Accessed 20 July 2022].</a:t>
            </a:r>
            <a:endParaRPr lang="en-US" sz="1300" dirty="0">
              <a:solidFill>
                <a:schemeClr val="dk1"/>
              </a:solidFill>
              <a:latin typeface="Times New Roman" panose="02020603050405020304" pitchFamily="18" charset="0"/>
              <a:cs typeface="Times New Roman" panose="02020603050405020304" pitchFamily="18" charset="0"/>
            </a:endParaRPr>
          </a:p>
          <a:p>
            <a:pPr marL="0" indent="0">
              <a:lnSpc>
                <a:spcPct val="110000"/>
              </a:lnSpc>
              <a:spcBef>
                <a:spcPts val="1200"/>
              </a:spcBef>
              <a:buNone/>
            </a:pPr>
            <a:r>
              <a:rPr lang="en-US" sz="1300" dirty="0">
                <a:solidFill>
                  <a:schemeClr val="dk1"/>
                </a:solidFill>
                <a:latin typeface="Times New Roman" panose="02020603050405020304" pitchFamily="18" charset="0"/>
                <a:cs typeface="Times New Roman" panose="02020603050405020304" pitchFamily="18" charset="0"/>
              </a:rPr>
              <a:t>Macrotrends.net. (2022). Amazon Revenue 2010-2022 | AMZN. [online] Available at: &lt;https://www.macrotrends.net/stocks/charts/AMZN/amazon/revenue#:~:text=Amazon%20annual%20revenue%20for%202021,a%2020.45%25%20increase%20from%202018.&gt; [Accessed 12 July 2022].</a:t>
            </a:r>
          </a:p>
          <a:p>
            <a:pPr marL="0" indent="0">
              <a:lnSpc>
                <a:spcPct val="110000"/>
              </a:lnSpc>
              <a:spcBef>
                <a:spcPts val="1200"/>
              </a:spcBef>
              <a:buNone/>
            </a:pPr>
            <a:br>
              <a:rPr lang="en-US" sz="1300" dirty="0">
                <a:solidFill>
                  <a:schemeClr val="dk1"/>
                </a:solidFill>
                <a:highlight>
                  <a:srgbClr val="FFFFFF"/>
                </a:highlight>
                <a:latin typeface="Times New Roman" panose="02020603050405020304" pitchFamily="18" charset="0"/>
                <a:cs typeface="Times New Roman" panose="02020603050405020304" pitchFamily="18" charset="0"/>
              </a:rPr>
            </a:b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Manzoor, F., Wei, L., </a:t>
            </a:r>
            <a:r>
              <a:rPr lang="en-US" sz="1300" dirty="0" err="1">
                <a:solidFill>
                  <a:schemeClr val="dk1"/>
                </a:solidFill>
                <a:highlight>
                  <a:srgbClr val="FFFFFF"/>
                </a:highlight>
                <a:latin typeface="Times New Roman" panose="02020603050405020304" pitchFamily="18" charset="0"/>
                <a:cs typeface="Times New Roman" panose="02020603050405020304" pitchFamily="18" charset="0"/>
              </a:rPr>
              <a:t>Nurunnabi</a:t>
            </a: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 M., Subhan, Q.A., Shah, S.I.A. and </a:t>
            </a:r>
            <a:r>
              <a:rPr lang="en-US" sz="1300" dirty="0" err="1">
                <a:solidFill>
                  <a:schemeClr val="dk1"/>
                </a:solidFill>
                <a:highlight>
                  <a:srgbClr val="FFFFFF"/>
                </a:highlight>
                <a:latin typeface="Times New Roman" panose="02020603050405020304" pitchFamily="18" charset="0"/>
                <a:cs typeface="Times New Roman" panose="02020603050405020304" pitchFamily="18" charset="0"/>
              </a:rPr>
              <a:t>Fallatah</a:t>
            </a: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 S., 2019. The impact of transformational leadership on job performance and CSR as mediator in SMEs. </a:t>
            </a:r>
            <a:r>
              <a:rPr lang="en-US" sz="1300" i="1" dirty="0">
                <a:solidFill>
                  <a:schemeClr val="dk1"/>
                </a:solidFill>
                <a:latin typeface="Times New Roman" panose="02020603050405020304" pitchFamily="18" charset="0"/>
                <a:cs typeface="Times New Roman" panose="02020603050405020304" pitchFamily="18" charset="0"/>
              </a:rPr>
              <a:t>Sustainability</a:t>
            </a:r>
            <a:r>
              <a:rPr lang="en-US" sz="1300" dirty="0">
                <a:solidFill>
                  <a:schemeClr val="dk1"/>
                </a:solidFill>
                <a:latin typeface="Times New Roman" panose="02020603050405020304" pitchFamily="18" charset="0"/>
                <a:cs typeface="Times New Roman" panose="02020603050405020304" pitchFamily="18" charset="0"/>
              </a:rPr>
              <a:t>, </a:t>
            </a:r>
            <a:r>
              <a:rPr lang="en-US" sz="1300" i="1" dirty="0">
                <a:solidFill>
                  <a:schemeClr val="dk1"/>
                </a:solidFill>
                <a:latin typeface="Times New Roman" panose="02020603050405020304" pitchFamily="18" charset="0"/>
                <a:cs typeface="Times New Roman" panose="02020603050405020304" pitchFamily="18" charset="0"/>
              </a:rPr>
              <a:t>11</a:t>
            </a:r>
            <a:r>
              <a:rPr lang="en-US" sz="1300" dirty="0">
                <a:solidFill>
                  <a:schemeClr val="dk1"/>
                </a:solidFill>
                <a:latin typeface="Times New Roman" panose="02020603050405020304" pitchFamily="18" charset="0"/>
                <a:cs typeface="Times New Roman" panose="02020603050405020304" pitchFamily="18" charset="0"/>
              </a:rPr>
              <a:t>(2), p.436.</a:t>
            </a:r>
          </a:p>
          <a:p>
            <a:pPr marL="0" indent="0">
              <a:lnSpc>
                <a:spcPct val="110000"/>
              </a:lnSpc>
              <a:spcBef>
                <a:spcPts val="1200"/>
              </a:spcBef>
              <a:buNone/>
            </a:pPr>
            <a:br>
              <a:rPr lang="en-US" sz="1300" dirty="0">
                <a:solidFill>
                  <a:schemeClr val="dk1"/>
                </a:solidFill>
                <a:latin typeface="Times New Roman" panose="02020603050405020304" pitchFamily="18" charset="0"/>
                <a:cs typeface="Times New Roman" panose="02020603050405020304" pitchFamily="18" charset="0"/>
              </a:rPr>
            </a:br>
            <a:r>
              <a:rPr lang="en-US" sz="1300" dirty="0" err="1">
                <a:solidFill>
                  <a:schemeClr val="dk1"/>
                </a:solidFill>
                <a:highlight>
                  <a:srgbClr val="FFFFFF"/>
                </a:highlight>
                <a:latin typeface="Times New Roman" panose="02020603050405020304" pitchFamily="18" charset="0"/>
                <a:cs typeface="Times New Roman" panose="02020603050405020304" pitchFamily="18" charset="0"/>
              </a:rPr>
              <a:t>Policyadvice</a:t>
            </a: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 2022. [online] policyadvice.net. Available at: &lt;https://policyadvice.net/insurance/insights/amazon-alexa-statistics/#:~:text=Amazon%20Alexa%20accounted%20for%2062,skills%20surpassed%20the%20100%2C000%2Dmark&gt; [Accessed 12 July 2022].</a:t>
            </a:r>
          </a:p>
          <a:p>
            <a:pPr marL="0" indent="0">
              <a:lnSpc>
                <a:spcPct val="110000"/>
              </a:lnSpc>
              <a:spcBef>
                <a:spcPts val="1200"/>
              </a:spcBef>
              <a:buNone/>
            </a:pP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Potter, E.M., </a:t>
            </a:r>
            <a:r>
              <a:rPr lang="en-US" sz="1300" dirty="0" err="1">
                <a:solidFill>
                  <a:schemeClr val="dk1"/>
                </a:solidFill>
                <a:highlight>
                  <a:srgbClr val="FFFFFF"/>
                </a:highlight>
                <a:latin typeface="Times New Roman" panose="02020603050405020304" pitchFamily="18" charset="0"/>
                <a:cs typeface="Times New Roman" panose="02020603050405020304" pitchFamily="18" charset="0"/>
              </a:rPr>
              <a:t>Egbelakin</a:t>
            </a: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 T., Phipps, R. and </a:t>
            </a:r>
            <a:r>
              <a:rPr lang="en-US" sz="1300" dirty="0" err="1">
                <a:solidFill>
                  <a:schemeClr val="dk1"/>
                </a:solidFill>
                <a:highlight>
                  <a:srgbClr val="FFFFFF"/>
                </a:highlight>
                <a:latin typeface="Times New Roman" panose="02020603050405020304" pitchFamily="18" charset="0"/>
                <a:cs typeface="Times New Roman" panose="02020603050405020304" pitchFamily="18" charset="0"/>
              </a:rPr>
              <a:t>Balaei</a:t>
            </a: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 B., 2018. Emotional intelligence and transformational leadership </a:t>
            </a:r>
            <a:r>
              <a:rPr lang="en-US" sz="1300" dirty="0" err="1">
                <a:solidFill>
                  <a:schemeClr val="dk1"/>
                </a:solidFill>
                <a:highlight>
                  <a:srgbClr val="FFFFFF"/>
                </a:highlight>
                <a:latin typeface="Times New Roman" panose="02020603050405020304" pitchFamily="18" charset="0"/>
                <a:cs typeface="Times New Roman" panose="02020603050405020304" pitchFamily="18" charset="0"/>
              </a:rPr>
              <a:t>behaviours</a:t>
            </a: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 of construction project managers. </a:t>
            </a:r>
            <a:r>
              <a:rPr lang="en-US" sz="1300" i="1" dirty="0">
                <a:solidFill>
                  <a:schemeClr val="dk1"/>
                </a:solidFill>
                <a:latin typeface="Times New Roman" panose="02020603050405020304" pitchFamily="18" charset="0"/>
                <a:cs typeface="Times New Roman" panose="02020603050405020304" pitchFamily="18" charset="0"/>
              </a:rPr>
              <a:t>Journal of financial management of property and construction</a:t>
            </a:r>
            <a:r>
              <a:rPr lang="en-US" sz="1300" dirty="0">
                <a:solidFill>
                  <a:schemeClr val="dk1"/>
                </a:solidFill>
                <a:latin typeface="Times New Roman" panose="02020603050405020304" pitchFamily="18" charset="0"/>
                <a:cs typeface="Times New Roman" panose="02020603050405020304" pitchFamily="18" charset="0"/>
              </a:rPr>
              <a:t>.</a:t>
            </a:r>
          </a:p>
          <a:p>
            <a:pPr marL="0" indent="0">
              <a:lnSpc>
                <a:spcPct val="110000"/>
              </a:lnSpc>
              <a:spcBef>
                <a:spcPts val="1200"/>
              </a:spcBef>
              <a:buNone/>
            </a:pPr>
            <a:r>
              <a:rPr lang="en-US" sz="1300" dirty="0">
                <a:solidFill>
                  <a:schemeClr val="dk1"/>
                </a:solidFill>
                <a:highlight>
                  <a:srgbClr val="FFFFFF"/>
                </a:highlight>
                <a:latin typeface="Times New Roman" panose="02020603050405020304" pitchFamily="18" charset="0"/>
                <a:cs typeface="Times New Roman" panose="02020603050405020304" pitchFamily="18" charset="0"/>
              </a:rPr>
              <a:t>Remazing.eu. 2022. [online] Available at: &lt;https://remazing.eu/uk/2021/10/21/brexit-and-the-new-e-commerce-reality-for-amazon-retailers/.&gt; [Accessed 12 July 2022].</a:t>
            </a:r>
          </a:p>
          <a:p>
            <a:pPr marL="0" indent="0">
              <a:lnSpc>
                <a:spcPct val="110000"/>
              </a:lnSpc>
              <a:spcBef>
                <a:spcPts val="1200"/>
              </a:spcBef>
              <a:buNone/>
            </a:pPr>
            <a:br>
              <a:rPr lang="en-US" sz="1300" dirty="0">
                <a:solidFill>
                  <a:schemeClr val="dk1"/>
                </a:solidFill>
                <a:highlight>
                  <a:srgbClr val="FFFFFF"/>
                </a:highlight>
                <a:latin typeface="Times New Roman" panose="02020603050405020304" pitchFamily="18" charset="0"/>
                <a:cs typeface="Times New Roman" panose="02020603050405020304" pitchFamily="18" charset="0"/>
              </a:rPr>
            </a:br>
            <a:r>
              <a:rPr lang="en-GB" sz="1300" dirty="0">
                <a:solidFill>
                  <a:schemeClr val="dk1"/>
                </a:solidFill>
                <a:latin typeface="Times New Roman" panose="02020603050405020304" pitchFamily="18" charset="0"/>
                <a:cs typeface="Times New Roman" panose="02020603050405020304" pitchFamily="18" charset="0"/>
              </a:rPr>
              <a:t>Razzaq, S., Sami, A. and Hammad, M., 2020. Transformational Leadership and Organizational Performance in Western &amp; Non-Western Context: Systematic Review of 2019. International Journal of Entrepreneurial Research, 3(3), pp.58-60.</a:t>
            </a:r>
          </a:p>
          <a:p>
            <a:pPr marL="0" lvl="0" indent="0" algn="l" rtl="0">
              <a:lnSpc>
                <a:spcPct val="115000"/>
              </a:lnSpc>
              <a:spcBef>
                <a:spcPts val="1200"/>
              </a:spcBef>
              <a:spcAft>
                <a:spcPts val="0"/>
              </a:spcAft>
              <a:buNone/>
            </a:pPr>
            <a:endParaRPr lang="en-US" sz="1300" dirty="0">
              <a:solidFill>
                <a:schemeClr val="dk1"/>
              </a:solidFill>
              <a:highlight>
                <a:srgbClr val="FFFFFF"/>
              </a:highlight>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00356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302779-2D82-FDA0-81EA-E2544FFD2B2A}"/>
              </a:ext>
            </a:extLst>
          </p:cNvPr>
          <p:cNvSpPr txBox="1"/>
          <p:nvPr/>
        </p:nvSpPr>
        <p:spPr>
          <a:xfrm>
            <a:off x="679438" y="778177"/>
            <a:ext cx="7264400" cy="5113579"/>
          </a:xfrm>
          <a:prstGeom prst="rect">
            <a:avLst/>
          </a:prstGeom>
          <a:noFill/>
        </p:spPr>
        <p:txBody>
          <a:bodyPr wrap="square">
            <a:spAutoFit/>
          </a:bodyPr>
          <a:lstStyle/>
          <a:p>
            <a:pPr>
              <a:lnSpc>
                <a:spcPct val="115000"/>
              </a:lnSpc>
              <a:spcBef>
                <a:spcPts val="1200"/>
              </a:spcBef>
            </a:pPr>
            <a:r>
              <a:rPr lang="en-GB" sz="1200" dirty="0" err="1">
                <a:solidFill>
                  <a:schemeClr val="dk1"/>
                </a:solidFill>
                <a:latin typeface="Times New Roman" panose="02020603050405020304" pitchFamily="18" charset="0"/>
                <a:cs typeface="Times New Roman" panose="02020603050405020304" pitchFamily="18" charset="0"/>
              </a:rPr>
              <a:t>Sayyida</a:t>
            </a:r>
            <a:r>
              <a:rPr lang="en-GB" sz="1200" dirty="0">
                <a:solidFill>
                  <a:schemeClr val="dk1"/>
                </a:solidFill>
                <a:latin typeface="Times New Roman" panose="02020603050405020304" pitchFamily="18" charset="0"/>
                <a:cs typeface="Times New Roman" panose="02020603050405020304" pitchFamily="18" charset="0"/>
              </a:rPr>
              <a:t>, S., </a:t>
            </a:r>
            <a:r>
              <a:rPr lang="en-GB" sz="1200" dirty="0" err="1">
                <a:solidFill>
                  <a:schemeClr val="dk1"/>
                </a:solidFill>
                <a:latin typeface="Times New Roman" panose="02020603050405020304" pitchFamily="18" charset="0"/>
                <a:cs typeface="Times New Roman" panose="02020603050405020304" pitchFamily="18" charset="0"/>
              </a:rPr>
              <a:t>Hartini</a:t>
            </a:r>
            <a:r>
              <a:rPr lang="en-GB" sz="1200" dirty="0">
                <a:solidFill>
                  <a:schemeClr val="dk1"/>
                </a:solidFill>
                <a:latin typeface="Times New Roman" panose="02020603050405020304" pitchFamily="18" charset="0"/>
                <a:cs typeface="Times New Roman" panose="02020603050405020304" pitchFamily="18" charset="0"/>
              </a:rPr>
              <a:t>, S., </a:t>
            </a:r>
            <a:r>
              <a:rPr lang="en-GB" sz="1200" dirty="0" err="1">
                <a:solidFill>
                  <a:schemeClr val="dk1"/>
                </a:solidFill>
                <a:latin typeface="Times New Roman" panose="02020603050405020304" pitchFamily="18" charset="0"/>
                <a:cs typeface="Times New Roman" panose="02020603050405020304" pitchFamily="18" charset="0"/>
              </a:rPr>
              <a:t>Gunawan</a:t>
            </a:r>
            <a:r>
              <a:rPr lang="en-GB" sz="1200" dirty="0">
                <a:solidFill>
                  <a:schemeClr val="dk1"/>
                </a:solidFill>
                <a:latin typeface="Times New Roman" panose="02020603050405020304" pitchFamily="18" charset="0"/>
                <a:cs typeface="Times New Roman" panose="02020603050405020304" pitchFamily="18" charset="0"/>
              </a:rPr>
              <a:t>, S. and </a:t>
            </a:r>
            <a:r>
              <a:rPr lang="en-GB" sz="1200" dirty="0" err="1">
                <a:solidFill>
                  <a:schemeClr val="dk1"/>
                </a:solidFill>
                <a:latin typeface="Times New Roman" panose="02020603050405020304" pitchFamily="18" charset="0"/>
                <a:cs typeface="Times New Roman" panose="02020603050405020304" pitchFamily="18" charset="0"/>
              </a:rPr>
              <a:t>Husin</a:t>
            </a:r>
            <a:r>
              <a:rPr lang="en-GB" sz="1200" dirty="0">
                <a:solidFill>
                  <a:schemeClr val="dk1"/>
                </a:solidFill>
                <a:latin typeface="Times New Roman" panose="02020603050405020304" pitchFamily="18" charset="0"/>
                <a:cs typeface="Times New Roman" panose="02020603050405020304" pitchFamily="18" charset="0"/>
              </a:rPr>
              <a:t>, S.N., (2021). The impact of the COVID-19 pandemic on retail consumer </a:t>
            </a:r>
            <a:r>
              <a:rPr lang="en-GB" sz="1200" dirty="0" err="1">
                <a:solidFill>
                  <a:schemeClr val="dk1"/>
                </a:solidFill>
                <a:latin typeface="Times New Roman" panose="02020603050405020304" pitchFamily="18" charset="0"/>
                <a:cs typeface="Times New Roman" panose="02020603050405020304" pitchFamily="18" charset="0"/>
              </a:rPr>
              <a:t>behavior</a:t>
            </a:r>
            <a:r>
              <a:rPr lang="en-GB" sz="1200" dirty="0">
                <a:solidFill>
                  <a:schemeClr val="dk1"/>
                </a:solidFill>
                <a:latin typeface="Times New Roman" panose="02020603050405020304" pitchFamily="18" charset="0"/>
                <a:cs typeface="Times New Roman" panose="02020603050405020304" pitchFamily="18" charset="0"/>
              </a:rPr>
              <a:t>. </a:t>
            </a:r>
            <a:r>
              <a:rPr lang="en-GB" sz="1200" dirty="0" err="1">
                <a:solidFill>
                  <a:schemeClr val="dk1"/>
                </a:solidFill>
                <a:latin typeface="Times New Roman" panose="02020603050405020304" pitchFamily="18" charset="0"/>
                <a:cs typeface="Times New Roman" panose="02020603050405020304" pitchFamily="18" charset="0"/>
              </a:rPr>
              <a:t>Aptisi</a:t>
            </a:r>
            <a:r>
              <a:rPr lang="en-GB" sz="1200" dirty="0">
                <a:solidFill>
                  <a:schemeClr val="dk1"/>
                </a:solidFill>
                <a:latin typeface="Times New Roman" panose="02020603050405020304" pitchFamily="18" charset="0"/>
                <a:cs typeface="Times New Roman" panose="02020603050405020304" pitchFamily="18" charset="0"/>
              </a:rPr>
              <a:t> Transactions on Management (ATM), 5(1), pp.79-88.</a:t>
            </a:r>
          </a:p>
          <a:p>
            <a:pPr>
              <a:lnSpc>
                <a:spcPct val="115000"/>
              </a:lnSpc>
              <a:spcBef>
                <a:spcPts val="1200"/>
              </a:spcBef>
            </a:pPr>
            <a:br>
              <a:rPr lang="en-GB" sz="1200" dirty="0">
                <a:solidFill>
                  <a:schemeClr val="dk1"/>
                </a:solidFill>
                <a:highlight>
                  <a:srgbClr val="FFFFFF"/>
                </a:highlight>
                <a:latin typeface="Times New Roman" panose="02020603050405020304" pitchFamily="18" charset="0"/>
                <a:cs typeface="Times New Roman" panose="02020603050405020304" pitchFamily="18" charset="0"/>
              </a:rPr>
            </a:b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Statista. (2022). </a:t>
            </a:r>
            <a:r>
              <a:rPr lang="en-GB" sz="1200" i="1" dirty="0">
                <a:solidFill>
                  <a:schemeClr val="dk1"/>
                </a:solidFill>
                <a:latin typeface="Times New Roman" panose="02020603050405020304" pitchFamily="18" charset="0"/>
                <a:cs typeface="Times New Roman" panose="02020603050405020304" pitchFamily="18" charset="0"/>
              </a:rPr>
              <a:t>Amazon Prime Video households in the UK 2022 | Statista</a:t>
            </a:r>
            <a:r>
              <a:rPr lang="en-GB" sz="1200" dirty="0">
                <a:solidFill>
                  <a:schemeClr val="dk1"/>
                </a:solidFill>
                <a:latin typeface="Times New Roman" panose="02020603050405020304" pitchFamily="18" charset="0"/>
                <a:cs typeface="Times New Roman" panose="02020603050405020304" pitchFamily="18" charset="0"/>
              </a:rPr>
              <a:t>. [online] Available at: https://www.statista.com/statistics/529740/Sustainability - US. 2022. Safety, Health, and Well-Being. [online] Available at: &lt;https://sustainability.aboutamazon.com/people/employees/health-safety [Accessed 20 July 2022].</a:t>
            </a:r>
          </a:p>
          <a:p>
            <a:pPr algn="l"/>
            <a:br>
              <a:rPr lang="en-GB" sz="1200" dirty="0">
                <a:solidFill>
                  <a:schemeClr val="dk1"/>
                </a:solidFill>
                <a:latin typeface="Times New Roman" panose="02020603050405020304" pitchFamily="18" charset="0"/>
                <a:cs typeface="Times New Roman" panose="02020603050405020304" pitchFamily="18" charset="0"/>
              </a:rPr>
            </a:b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Statista. (2022). </a:t>
            </a:r>
            <a:r>
              <a:rPr lang="en-GB" sz="1200" i="1" dirty="0">
                <a:solidFill>
                  <a:schemeClr val="dk1"/>
                </a:solidFill>
                <a:latin typeface="Times New Roman" panose="02020603050405020304" pitchFamily="18" charset="0"/>
                <a:cs typeface="Times New Roman" panose="02020603050405020304" pitchFamily="18" charset="0"/>
              </a:rPr>
              <a:t>UK: change in online shopping since COVID-19 2020-2021 | Statista</a:t>
            </a:r>
            <a:r>
              <a:rPr lang="en-GB" sz="1200" dirty="0">
                <a:solidFill>
                  <a:schemeClr val="dk1"/>
                </a:solidFill>
                <a:latin typeface="Times New Roman" panose="02020603050405020304" pitchFamily="18" charset="0"/>
                <a:cs typeface="Times New Roman" panose="02020603050405020304" pitchFamily="18" charset="0"/>
              </a:rPr>
              <a:t>. [online] Available at: https://www.statista.com/statistics/1230225/changes-in-online-buying-among-uk-consumers-since-covid-19/ [Accessed 12 July 2022].</a:t>
            </a:r>
          </a:p>
          <a:p>
            <a:pPr algn="l"/>
            <a:br>
              <a:rPr lang="en-GB" sz="1200" dirty="0">
                <a:solidFill>
                  <a:schemeClr val="dk1"/>
                </a:solidFill>
                <a:latin typeface="Times New Roman" panose="02020603050405020304" pitchFamily="18" charset="0"/>
                <a:cs typeface="Times New Roman" panose="02020603050405020304" pitchFamily="18" charset="0"/>
              </a:rPr>
            </a:br>
            <a:r>
              <a:rPr lang="en-US" sz="1200" b="0" i="0" dirty="0" err="1">
                <a:solidFill>
                  <a:srgbClr val="000000"/>
                </a:solidFill>
                <a:effectLst/>
                <a:latin typeface="Times New Roman" panose="02020603050405020304" pitchFamily="18" charset="0"/>
                <a:cs typeface="Times New Roman" panose="02020603050405020304" pitchFamily="18" charset="0"/>
              </a:rPr>
              <a:t>Statt</a:t>
            </a:r>
            <a:r>
              <a:rPr lang="en-US" sz="1200" b="0" i="0" dirty="0">
                <a:solidFill>
                  <a:srgbClr val="000000"/>
                </a:solidFill>
                <a:effectLst/>
                <a:latin typeface="Times New Roman" panose="02020603050405020304" pitchFamily="18" charset="0"/>
                <a:cs typeface="Times New Roman" panose="02020603050405020304" pitchFamily="18" charset="0"/>
              </a:rPr>
              <a:t>, N. (2021). </a:t>
            </a:r>
            <a:r>
              <a:rPr lang="en-US" sz="1200" b="0" i="1" dirty="0">
                <a:solidFill>
                  <a:srgbClr val="000000"/>
                </a:solidFill>
                <a:effectLst/>
                <a:latin typeface="Times New Roman" panose="02020603050405020304" pitchFamily="18" charset="0"/>
                <a:cs typeface="Times New Roman" panose="02020603050405020304" pitchFamily="18" charset="0"/>
              </a:rPr>
              <a:t>Amazon expands gamification program that encourages warehouse employees to work harder</a:t>
            </a:r>
            <a:r>
              <a:rPr lang="en-US" sz="1200" b="0" i="0" dirty="0">
                <a:solidFill>
                  <a:srgbClr val="000000"/>
                </a:solidFill>
                <a:effectLst/>
                <a:latin typeface="Times New Roman" panose="02020603050405020304" pitchFamily="18" charset="0"/>
                <a:cs typeface="Times New Roman" panose="02020603050405020304" pitchFamily="18" charset="0"/>
              </a:rPr>
              <a:t>. [online] The Verge. Available at: https://www.theverge.com/2021/3/15/22331502/amazon-warehouse-gamification-program-expand-fc-games [Accessed 20 Aug. 2022].</a:t>
            </a:r>
          </a:p>
          <a:p>
            <a:pPr algn="l"/>
            <a:endParaRPr lang="en-GB" sz="12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The Guardian. (2022). </a:t>
            </a:r>
            <a:r>
              <a:rPr lang="en-GB" sz="1200" i="1" dirty="0">
                <a:solidFill>
                  <a:schemeClr val="dk1"/>
                </a:solidFill>
                <a:latin typeface="Times New Roman" panose="02020603050405020304" pitchFamily="18" charset="0"/>
                <a:cs typeface="Times New Roman" panose="02020603050405020304" pitchFamily="18" charset="0"/>
              </a:rPr>
              <a:t>Amazon reports UK sales rose by 51% in 2020</a:t>
            </a:r>
            <a:r>
              <a:rPr lang="en-GB" sz="1200" dirty="0">
                <a:solidFill>
                  <a:schemeClr val="dk1"/>
                </a:solidFill>
                <a:latin typeface="Times New Roman" panose="02020603050405020304" pitchFamily="18" charset="0"/>
                <a:cs typeface="Times New Roman" panose="02020603050405020304" pitchFamily="18" charset="0"/>
              </a:rPr>
              <a:t>. [online] Available at: https://www.theguardian.com/technology/2021/feb/03/amazon-reports-uk-sales-rose-by-51-in-2020 [Accessed 12 July 2022].</a:t>
            </a:r>
          </a:p>
          <a:p>
            <a:pPr marL="0" lvl="0" indent="0" algn="l" rtl="0">
              <a:lnSpc>
                <a:spcPct val="115000"/>
              </a:lnSpc>
              <a:spcBef>
                <a:spcPts val="1200"/>
              </a:spcBef>
              <a:spcAft>
                <a:spcPts val="0"/>
              </a:spcAft>
              <a:buNone/>
            </a:pP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Theregister.com.( 2022). </a:t>
            </a:r>
            <a:r>
              <a:rPr lang="en-GB" sz="1200" i="1" dirty="0">
                <a:solidFill>
                  <a:schemeClr val="dk1"/>
                </a:solidFill>
                <a:latin typeface="Times New Roman" panose="02020603050405020304" pitchFamily="18" charset="0"/>
                <a:cs typeface="Times New Roman" panose="02020603050405020304" pitchFamily="18" charset="0"/>
              </a:rPr>
              <a:t>AWS to spend £1.8bn on UK data </a:t>
            </a:r>
            <a:r>
              <a:rPr lang="en-GB" sz="1200" i="1" dirty="0" err="1">
                <a:solidFill>
                  <a:schemeClr val="dk1"/>
                </a:solidFill>
                <a:latin typeface="Times New Roman" panose="02020603050405020304" pitchFamily="18" charset="0"/>
                <a:cs typeface="Times New Roman" panose="02020603050405020304" pitchFamily="18" charset="0"/>
              </a:rPr>
              <a:t>centers</a:t>
            </a:r>
            <a:r>
              <a:rPr lang="en-GB" sz="1200" i="1" dirty="0">
                <a:solidFill>
                  <a:schemeClr val="dk1"/>
                </a:solidFill>
                <a:latin typeface="Times New Roman" panose="02020603050405020304" pitchFamily="18" charset="0"/>
                <a:cs typeface="Times New Roman" panose="02020603050405020304" pitchFamily="18" charset="0"/>
              </a:rPr>
              <a:t> over next two years</a:t>
            </a:r>
            <a:r>
              <a:rPr lang="en-GB" sz="1200" dirty="0">
                <a:solidFill>
                  <a:schemeClr val="dk1"/>
                </a:solidFill>
                <a:latin typeface="Times New Roman" panose="02020603050405020304" pitchFamily="18" charset="0"/>
                <a:cs typeface="Times New Roman" panose="02020603050405020304" pitchFamily="18" charset="0"/>
              </a:rPr>
              <a:t>. [online] Available at: https://www.theregister.com/2022/03/18/amazon_dc_investment/#:~:text=Amazon%20Web%20Services%20claims%20it,and%20training%2C%20the%20megacorp%20said. [Accessed 12 July 2022].</a:t>
            </a:r>
          </a:p>
          <a:p>
            <a:pPr marL="0" lvl="0" indent="0" algn="l" rtl="0">
              <a:lnSpc>
                <a:spcPct val="115000"/>
              </a:lnSpc>
              <a:spcBef>
                <a:spcPts val="1200"/>
              </a:spcBef>
              <a:spcAft>
                <a:spcPts val="0"/>
              </a:spcAft>
              <a:buNone/>
            </a:pPr>
            <a:r>
              <a:rPr lang="en-GB" sz="1200" dirty="0">
                <a:solidFill>
                  <a:schemeClr val="dk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3230041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73E6FD9-11E8-83BB-845A-47ACDA8F2A60}"/>
              </a:ext>
            </a:extLst>
          </p:cNvPr>
          <p:cNvSpPr txBox="1"/>
          <p:nvPr/>
        </p:nvSpPr>
        <p:spPr>
          <a:xfrm>
            <a:off x="594804" y="426127"/>
            <a:ext cx="6818050" cy="4331827"/>
          </a:xfrm>
          <a:prstGeom prst="rect">
            <a:avLst/>
          </a:prstGeom>
          <a:noFill/>
        </p:spPr>
        <p:txBody>
          <a:bodyPr wrap="square">
            <a:spAutoFit/>
          </a:bodyPr>
          <a:lstStyle/>
          <a:p>
            <a:pPr>
              <a:spcBef>
                <a:spcPts val="1200"/>
              </a:spcBef>
            </a:pPr>
            <a:r>
              <a:rPr lang="en-GB" sz="1200" dirty="0">
                <a:solidFill>
                  <a:schemeClr val="dk1"/>
                </a:solidFill>
                <a:latin typeface="Times New Roman" panose="02020603050405020304" pitchFamily="18" charset="0"/>
                <a:cs typeface="Times New Roman" panose="02020603050405020304" pitchFamily="18" charset="0"/>
              </a:rPr>
              <a:t>UN News. (2022). Global e-commerce jumps to $26.7 trillion, fuelled by COVID-19. [online] Available at: https://news.un.org/en/story/2021/05/1091182 [Accessed 20 July 2022].</a:t>
            </a:r>
          </a:p>
          <a:p>
            <a:pPr>
              <a:spcBef>
                <a:spcPts val="1200"/>
              </a:spcBef>
            </a:pP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User, S.,( 2022). </a:t>
            </a:r>
            <a:r>
              <a:rPr lang="en-GB" sz="1200" i="1" dirty="0" err="1">
                <a:solidFill>
                  <a:schemeClr val="dk1"/>
                </a:solidFill>
                <a:latin typeface="Times New Roman" panose="02020603050405020304" pitchFamily="18" charset="0"/>
                <a:cs typeface="Times New Roman" panose="02020603050405020304" pitchFamily="18" charset="0"/>
              </a:rPr>
              <a:t>TechnoFunc</a:t>
            </a:r>
            <a:r>
              <a:rPr lang="en-GB" sz="1200" i="1" dirty="0">
                <a:solidFill>
                  <a:schemeClr val="dk1"/>
                </a:solidFill>
                <a:latin typeface="Times New Roman" panose="02020603050405020304" pitchFamily="18" charset="0"/>
                <a:cs typeface="Times New Roman" panose="02020603050405020304" pitchFamily="18" charset="0"/>
              </a:rPr>
              <a:t> - </a:t>
            </a:r>
            <a:r>
              <a:rPr lang="en-GB" sz="1200" i="1" dirty="0" err="1">
                <a:solidFill>
                  <a:schemeClr val="dk1"/>
                </a:solidFill>
                <a:latin typeface="Times New Roman" panose="02020603050405020304" pitchFamily="18" charset="0"/>
                <a:cs typeface="Times New Roman" panose="02020603050405020304" pitchFamily="18" charset="0"/>
              </a:rPr>
              <a:t>Behavioral</a:t>
            </a:r>
            <a:r>
              <a:rPr lang="en-GB" sz="1200" i="1" dirty="0">
                <a:solidFill>
                  <a:schemeClr val="dk1"/>
                </a:solidFill>
                <a:latin typeface="Times New Roman" panose="02020603050405020304" pitchFamily="18" charset="0"/>
                <a:cs typeface="Times New Roman" panose="02020603050405020304" pitchFamily="18" charset="0"/>
              </a:rPr>
              <a:t> Theories of Leadership</a:t>
            </a:r>
            <a:r>
              <a:rPr lang="en-GB" sz="1200" dirty="0">
                <a:solidFill>
                  <a:schemeClr val="dk1"/>
                </a:solidFill>
                <a:latin typeface="Times New Roman" panose="02020603050405020304" pitchFamily="18" charset="0"/>
                <a:cs typeface="Times New Roman" panose="02020603050405020304" pitchFamily="18" charset="0"/>
              </a:rPr>
              <a:t>. [online] Technofunc.com. Available at: https://www.technofunc.com/index.php/leadership-skills-2/leadership-theories/item/behavioral-theories-of-leadership [Accessed 12 July 2022].</a:t>
            </a:r>
          </a:p>
          <a:p>
            <a:pPr>
              <a:spcBef>
                <a:spcPts val="1200"/>
              </a:spcBef>
            </a:pPr>
            <a:br>
              <a:rPr lang="en-GB" sz="1200" dirty="0">
                <a:solidFill>
                  <a:schemeClr val="dk1"/>
                </a:solidFill>
                <a:latin typeface="Times New Roman" panose="02020603050405020304" pitchFamily="18" charset="0"/>
                <a:cs typeface="Times New Roman" panose="02020603050405020304" pitchFamily="18" charset="0"/>
              </a:rPr>
            </a:br>
            <a:r>
              <a:rPr lang="en-GB" sz="1200" dirty="0">
                <a:solidFill>
                  <a:schemeClr val="dk1"/>
                </a:solidFill>
                <a:latin typeface="Times New Roman" panose="02020603050405020304" pitchFamily="18" charset="0"/>
                <a:cs typeface="Times New Roman" panose="02020603050405020304" pitchFamily="18" charset="0"/>
              </a:rPr>
              <a:t>US About Amazon. (2022). 25,000+ Amazon employees have joined Career Choice in 2022. [online] Available at: https://www.aboutamazon.com/news/workplace/over-25-000-employees-joined-amazons-career-choice-in-the-last-6-months [Accessed 20 July 2022].</a:t>
            </a:r>
          </a:p>
          <a:p>
            <a:pPr>
              <a:spcBef>
                <a:spcPts val="1200"/>
              </a:spcBef>
            </a:pPr>
            <a:endParaRPr lang="en-GB" sz="12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15000"/>
              </a:lnSpc>
              <a:spcBef>
                <a:spcPts val="1200"/>
              </a:spcBef>
              <a:spcAft>
                <a:spcPts val="0"/>
              </a:spcAft>
              <a:buNone/>
            </a:pP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Variety.com. (2022). </a:t>
            </a:r>
            <a:r>
              <a:rPr lang="en-GB" sz="1200" i="1" dirty="0">
                <a:solidFill>
                  <a:schemeClr val="dk1"/>
                </a:solidFill>
                <a:latin typeface="Times New Roman" panose="02020603050405020304" pitchFamily="18" charset="0"/>
                <a:cs typeface="Times New Roman" panose="02020603050405020304" pitchFamily="18" charset="0"/>
              </a:rPr>
              <a:t>Amazon Prime Video Has Invested $1.2 Billion in U.K. TV, Movies, Sport - Variety</a:t>
            </a:r>
            <a:r>
              <a:rPr lang="en-GB" sz="1200" dirty="0">
                <a:solidFill>
                  <a:schemeClr val="dk1"/>
                </a:solidFill>
                <a:latin typeface="Times New Roman" panose="02020603050405020304" pitchFamily="18" charset="0"/>
                <a:cs typeface="Times New Roman" panose="02020603050405020304" pitchFamily="18" charset="0"/>
              </a:rPr>
              <a:t>. [online] Available at: https://variety.com/2022/tv/news/amazon-prime-video-has-invested-1-2-billion-in-u-k-tv-movies-live-sport-1235271856/ [Accessed 12 July 2022].</a:t>
            </a:r>
          </a:p>
          <a:p>
            <a:pPr marL="0" lvl="0" indent="0" algn="l" rtl="0">
              <a:lnSpc>
                <a:spcPct val="115000"/>
              </a:lnSpc>
              <a:spcBef>
                <a:spcPts val="1200"/>
              </a:spcBef>
              <a:spcAft>
                <a:spcPts val="0"/>
              </a:spcAft>
              <a:buNone/>
            </a:pPr>
            <a:r>
              <a:rPr lang="en-GB" sz="1200" dirty="0">
                <a:solidFill>
                  <a:schemeClr val="dk1"/>
                </a:solidFill>
                <a:latin typeface="Times New Roman" panose="02020603050405020304" pitchFamily="18" charset="0"/>
                <a:cs typeface="Times New Roman" panose="02020603050405020304" pitchFamily="18" charset="0"/>
              </a:rPr>
              <a:t>Walton, J., (2020). The great awakening. Spectator, 344(10032), pp.46-48</a:t>
            </a:r>
          </a:p>
          <a:p>
            <a:pPr marL="0" lvl="0" indent="0" algn="l" rtl="0">
              <a:lnSpc>
                <a:spcPct val="115000"/>
              </a:lnSpc>
              <a:spcBef>
                <a:spcPts val="1200"/>
              </a:spcBef>
              <a:spcAft>
                <a:spcPts val="0"/>
              </a:spcAft>
              <a:buNone/>
            </a:pPr>
            <a:r>
              <a:rPr lang="en-GB" sz="1200" dirty="0">
                <a:solidFill>
                  <a:schemeClr val="dk1"/>
                </a:solidFill>
                <a:highlight>
                  <a:srgbClr val="FFFFFF"/>
                </a:highlight>
                <a:latin typeface="Times New Roman" panose="02020603050405020304" pitchFamily="18" charset="0"/>
                <a:cs typeface="Times New Roman" panose="02020603050405020304" pitchFamily="18" charset="0"/>
              </a:rPr>
              <a:t>Walls, E.,( 2019). The value of situational leadership. </a:t>
            </a:r>
            <a:r>
              <a:rPr lang="en-GB" sz="1200" dirty="0">
                <a:solidFill>
                  <a:schemeClr val="dk1"/>
                </a:solidFill>
                <a:latin typeface="Times New Roman" panose="02020603050405020304" pitchFamily="18" charset="0"/>
                <a:cs typeface="Times New Roman" panose="02020603050405020304" pitchFamily="18" charset="0"/>
              </a:rPr>
              <a:t>Community practitioner: the journal of the Community Practitioners'&amp; Health Visitors' Association, 92(2), pp.31-33.</a:t>
            </a:r>
            <a:br>
              <a:rPr lang="en-GB" sz="1200" dirty="0">
                <a:solidFill>
                  <a:schemeClr val="dk1"/>
                </a:solidFill>
                <a:latin typeface="Times New Roman" panose="02020603050405020304" pitchFamily="18" charset="0"/>
                <a:cs typeface="Times New Roman" panose="02020603050405020304" pitchFamily="18" charset="0"/>
              </a:rPr>
            </a:br>
            <a:endParaRPr lang="en-GB" sz="1200" dirty="0">
              <a:solidFill>
                <a:schemeClr val="dk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0693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245"/>
        <p:cNvGrpSpPr/>
        <p:nvPr/>
      </p:nvGrpSpPr>
      <p:grpSpPr>
        <a:xfrm>
          <a:off x="0" y="0"/>
          <a:ext cx="0" cy="0"/>
          <a:chOff x="0" y="0"/>
          <a:chExt cx="0" cy="0"/>
        </a:xfrm>
      </p:grpSpPr>
      <p:pic>
        <p:nvPicPr>
          <p:cNvPr id="246" name="Google Shape;246;p20" descr="Anatomy-of-the-Perfect-Thank-You-Page.png"/>
          <p:cNvPicPr preferRelativeResize="0"/>
          <p:nvPr/>
        </p:nvPicPr>
        <p:blipFill rotWithShape="1">
          <a:blip r:embed="rId3">
            <a:alphaModFix/>
          </a:blip>
          <a:srcRect/>
          <a:stretch/>
        </p:blipFill>
        <p:spPr>
          <a:xfrm>
            <a:off x="1619250" y="1676400"/>
            <a:ext cx="5905500" cy="3581400"/>
          </a:xfrm>
          <a:prstGeom prst="rect">
            <a:avLst/>
          </a:prstGeom>
          <a:noFill/>
          <a:ln>
            <a:noFill/>
          </a:ln>
        </p:spPr>
      </p:pic>
    </p:spTree>
  </p:cSld>
  <p:clrMapOvr>
    <a:masterClrMapping/>
  </p:clrMapOvr>
</p:sld>
</file>

<file path=ppt/theme/theme1.xml><?xml version="1.0" encoding="utf-8"?>
<a:theme xmlns:a="http://schemas.openxmlformats.org/drawingml/2006/main"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6435</TotalTime>
  <Words>4854</Words>
  <Application>Microsoft Office PowerPoint</Application>
  <PresentationFormat>On-screen Show (4:3)</PresentationFormat>
  <Paragraphs>189</Paragraphs>
  <Slides>25</Slides>
  <Notes>20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Inter var</vt:lpstr>
      <vt:lpstr>Calibri</vt:lpstr>
      <vt:lpstr>Constantia</vt:lpstr>
      <vt:lpstr>EB Garamond</vt:lpstr>
      <vt:lpstr>Noto Sans Symbols</vt:lpstr>
      <vt:lpstr>Times New Roman</vt:lpstr>
      <vt:lpstr>Arial</vt:lpstr>
      <vt:lpstr>Flow</vt:lpstr>
      <vt:lpstr>PowerPoint Presentation</vt:lpstr>
      <vt:lpstr>Table of content</vt:lpstr>
      <vt:lpstr>Introduction </vt:lpstr>
      <vt:lpstr>Transformational leadership style</vt:lpstr>
      <vt:lpstr>Application of the transformational style to the case study</vt:lpstr>
      <vt:lpstr>Autocratic leadership style and application to Jeff Bezos’ case study</vt:lpstr>
      <vt:lpstr>„Great Man” Theory</vt:lpstr>
      <vt:lpstr>Application of „Great Man” Theory </vt:lpstr>
      <vt:lpstr>Application of „Great Man”theory</vt:lpstr>
      <vt:lpstr>Katz Model</vt:lpstr>
      <vt:lpstr>Effectiveness  </vt:lpstr>
      <vt:lpstr>Application</vt:lpstr>
      <vt:lpstr>Situational leadership theory </vt:lpstr>
      <vt:lpstr> Application of situational leadership theory</vt:lpstr>
      <vt:lpstr>PowerPoint Presentation</vt:lpstr>
      <vt:lpstr>Transactional leadership theory </vt:lpstr>
      <vt:lpstr>Application to the case study  </vt:lpstr>
      <vt:lpstr>leadership theory</vt:lpstr>
      <vt:lpstr>Conclusion </vt:lpstr>
      <vt:lpstr>Three components of transactional leadership</vt:lpstr>
      <vt:lpstr>References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theory and practice: Ass-2</dc:title>
  <dc:creator>RT306</dc:creator>
  <cp:lastModifiedBy>Georgi Dimitrov (1917423)</cp:lastModifiedBy>
  <cp:revision>23</cp:revision>
  <dcterms:created xsi:type="dcterms:W3CDTF">2006-08-16T00:00:00Z</dcterms:created>
  <dcterms:modified xsi:type="dcterms:W3CDTF">2022-08-20T17:32:48Z</dcterms:modified>
</cp:coreProperties>
</file>