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6" r:id="rId5"/>
    <p:sldId id="261" r:id="rId6"/>
    <p:sldId id="262" r:id="rId7"/>
    <p:sldId id="276" r:id="rId8"/>
    <p:sldId id="264" r:id="rId9"/>
    <p:sldId id="278" r:id="rId10"/>
    <p:sldId id="279" r:id="rId11"/>
    <p:sldId id="280" r:id="rId12"/>
    <p:sldId id="284" r:id="rId13"/>
    <p:sldId id="285" r:id="rId14"/>
    <p:sldId id="286" r:id="rId15"/>
    <p:sldId id="287" r:id="rId16"/>
    <p:sldId id="263" r:id="rId17"/>
    <p:sldId id="265" r:id="rId18"/>
    <p:sldId id="266" r:id="rId19"/>
    <p:sldId id="267" r:id="rId20"/>
    <p:sldId id="268" r:id="rId21"/>
    <p:sldId id="269" r:id="rId22"/>
    <p:sldId id="270" r:id="rId23"/>
    <p:sldId id="271" r:id="rId24"/>
    <p:sldId id="272" r:id="rId25"/>
    <p:sldId id="273" r:id="rId26"/>
    <p:sldId id="274" r:id="rId27"/>
    <p:sldId id="27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B23677-BFA5-449F-9443-5C184B6781CE}" type="datetimeFigureOut">
              <a:rPr lang="en-GB" smtClean="0"/>
              <a:t>19/11/2019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43C15F-38C5-4AA2-AEA5-710FA2A7C04A}" type="slidenum">
              <a:rPr lang="en-GB" smtClean="0"/>
              <a:t>‹#›</a:t>
            </a:fld>
            <a:endParaRPr lang="en-GB"/>
          </a:p>
        </p:txBody>
      </p:sp>
    </p:spTree>
    <p:extLst>
      <p:ext uri="{BB962C8B-B14F-4D97-AF65-F5344CB8AC3E}">
        <p14:creationId xmlns:p14="http://schemas.microsoft.com/office/powerpoint/2010/main" val="1582261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75037A-0DEB-4521-BFB4-45E5F22B9604}" type="slidenum">
              <a:rPr lang="en-US" altLang="en-US"/>
              <a:pPr/>
              <a:t>2</a:t>
            </a:fld>
            <a:endParaRPr lang="en-US" altLang="en-US"/>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3</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4</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0312F8-BD57-4821-871D-9350D5DC11CF}" type="slidenum">
              <a:rPr lang="en-US" altLang="en-US"/>
              <a:pPr/>
              <a:t>5</a:t>
            </a:fld>
            <a:endParaRPr lang="en-US" altLang="en-US"/>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6</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7</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8</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9</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10</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11</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009063-C2DD-41DC-AB24-5CE4BD9DBD9D}" type="slidenum">
              <a:rPr lang="en-US" altLang="en-US"/>
              <a:pPr/>
              <a:t>12</a:t>
            </a:fld>
            <a:endParaRPr lang="en-US"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B5151C-F01B-4DB3-A2F4-070ECC1FEC7A}" type="slidenum">
              <a:rPr lang="en-US" altLang="en-US"/>
              <a:pPr/>
              <a:t>13</a:t>
            </a:fld>
            <a:endParaRPr lang="en-US" altLang="en-US"/>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F90886-608D-44B9-8F4E-24F62499A482}" type="slidenum">
              <a:rPr lang="en-US" altLang="en-US"/>
              <a:pPr/>
              <a:t>14</a:t>
            </a:fld>
            <a:endParaRPr lang="en-US" altLang="en-US"/>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6D0958-137D-44B9-829C-406C08C3738C}" type="slidenum">
              <a:rPr lang="en-US" altLang="en-US"/>
              <a:pPr/>
              <a:t>15</a:t>
            </a:fld>
            <a:endParaRPr lang="en-US" alt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D1DA45F-A2E6-4FB1-B46C-0EFD1EAC6F77}" type="slidenum">
              <a:rPr lang="en-US" altLang="en-US"/>
              <a:pPr/>
              <a:t>17</a:t>
            </a:fld>
            <a:endParaRPr lang="en-US" alt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D7B9418-BEE8-4A51-9E83-79271E54A3A6}" type="slidenum">
              <a:rPr lang="en-US" altLang="en-US"/>
              <a:pPr/>
              <a:t>18</a:t>
            </a:fld>
            <a:endParaRPr lang="en-US" altLang="en-US"/>
          </a:p>
        </p:txBody>
      </p:sp>
      <p:sp>
        <p:nvSpPr>
          <p:cNvPr id="32770" name="Rectangle 2"/>
          <p:cNvSpPr>
            <a:spLocks noGrp="1" noRot="1" noChangeAspect="1" noChangeArrowheads="1" noTextEdit="1"/>
          </p:cNvSpPr>
          <p:nvPr>
            <p:ph type="sldImg"/>
          </p:nvPr>
        </p:nvSpPr>
        <p:spPr>
          <a:xfrm>
            <a:off x="3748088" y="692150"/>
            <a:ext cx="2022475" cy="1517650"/>
          </a:xfrm>
          <a:ln w="12700" cap="flat"/>
        </p:spPr>
      </p:sp>
      <p:sp>
        <p:nvSpPr>
          <p:cNvPr id="32771" name="Rectangle 3"/>
          <p:cNvSpPr>
            <a:spLocks noGrp="1" noChangeArrowheads="1"/>
          </p:cNvSpPr>
          <p:nvPr>
            <p:ph type="body" idx="1"/>
          </p:nvPr>
        </p:nvSpPr>
        <p:spPr>
          <a:xfrm>
            <a:off x="914400" y="2209800"/>
            <a:ext cx="5029200" cy="6248400"/>
          </a:xfrm>
          <a:ln/>
        </p:spPr>
        <p:txBody>
          <a:bodyPr lIns="90488" tIns="44450" rIns="90488" bIns="44450"/>
          <a:lstStyle/>
          <a:p>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FC89DE1-074D-48B6-893E-B60301029789}" type="slidenum">
              <a:rPr lang="en-US" altLang="en-US"/>
              <a:pPr/>
              <a:t>20</a:t>
            </a:fld>
            <a:endParaRPr lang="en-US" altLang="en-US"/>
          </a:p>
        </p:txBody>
      </p:sp>
      <p:sp>
        <p:nvSpPr>
          <p:cNvPr id="34818" name="Rectangle 2"/>
          <p:cNvSpPr>
            <a:spLocks noGrp="1" noRot="1" noChangeAspect="1" noChangeArrowheads="1" noTextEdit="1"/>
          </p:cNvSpPr>
          <p:nvPr>
            <p:ph type="sldImg"/>
          </p:nvPr>
        </p:nvSpPr>
        <p:spPr>
          <a:xfrm>
            <a:off x="3748088" y="692150"/>
            <a:ext cx="2022475" cy="1517650"/>
          </a:xfrm>
          <a:ln w="12700" cap="flat"/>
        </p:spPr>
      </p:sp>
      <p:sp>
        <p:nvSpPr>
          <p:cNvPr id="34819" name="Rectangle 3"/>
          <p:cNvSpPr>
            <a:spLocks noGrp="1" noChangeArrowheads="1"/>
          </p:cNvSpPr>
          <p:nvPr>
            <p:ph type="body" idx="1"/>
          </p:nvPr>
        </p:nvSpPr>
        <p:spPr>
          <a:xfrm>
            <a:off x="914400" y="2209800"/>
            <a:ext cx="5029200" cy="6248400"/>
          </a:xfrm>
          <a:ln/>
        </p:spPr>
        <p:txBody>
          <a:bodyPr lIns="90488" tIns="44450" rIns="90488" bIns="44450"/>
          <a:lstStyle/>
          <a:p>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53580C-9A84-49E0-8805-8CBA160643FA}" type="slidenum">
              <a:rPr lang="en-US" altLang="en-US"/>
              <a:pPr/>
              <a:t>21</a:t>
            </a:fld>
            <a:endParaRPr lang="en-US" altLang="en-US"/>
          </a:p>
        </p:txBody>
      </p:sp>
      <p:sp>
        <p:nvSpPr>
          <p:cNvPr id="36866" name="Rectangle 2"/>
          <p:cNvSpPr>
            <a:spLocks noGrp="1" noRot="1" noChangeAspect="1" noChangeArrowheads="1" noTextEdit="1"/>
          </p:cNvSpPr>
          <p:nvPr>
            <p:ph type="sldImg"/>
          </p:nvPr>
        </p:nvSpPr>
        <p:spPr>
          <a:xfrm>
            <a:off x="3748088" y="692150"/>
            <a:ext cx="2022475" cy="1517650"/>
          </a:xfrm>
          <a:ln w="12700" cap="flat"/>
        </p:spPr>
      </p:sp>
      <p:sp>
        <p:nvSpPr>
          <p:cNvPr id="36867" name="Rectangle 3"/>
          <p:cNvSpPr>
            <a:spLocks noGrp="1" noChangeArrowheads="1"/>
          </p:cNvSpPr>
          <p:nvPr>
            <p:ph type="body" idx="1"/>
          </p:nvPr>
        </p:nvSpPr>
        <p:spPr>
          <a:xfrm>
            <a:off x="914400" y="2209800"/>
            <a:ext cx="5029200" cy="6248400"/>
          </a:xfrm>
          <a:ln/>
        </p:spPr>
        <p:txBody>
          <a:bodyPr lIns="90488" tIns="44450" rIns="90488" bIns="44450"/>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7F9265-6150-4107-902F-63663A660190}" type="slidenum">
              <a:rPr lang="en-US" altLang="en-US"/>
              <a:pPr/>
              <a:t>22</a:t>
            </a:fld>
            <a:endParaRPr lang="en-US" altLang="en-US"/>
          </a:p>
        </p:txBody>
      </p:sp>
      <p:sp>
        <p:nvSpPr>
          <p:cNvPr id="38914" name="Rectangle 2"/>
          <p:cNvSpPr>
            <a:spLocks noGrp="1" noRot="1" noChangeAspect="1" noChangeArrowheads="1" noTextEdit="1"/>
          </p:cNvSpPr>
          <p:nvPr>
            <p:ph type="sldImg"/>
          </p:nvPr>
        </p:nvSpPr>
        <p:spPr>
          <a:xfrm>
            <a:off x="3748088" y="692150"/>
            <a:ext cx="2022475" cy="1517650"/>
          </a:xfrm>
          <a:ln w="12700" cap="flat"/>
        </p:spPr>
      </p:sp>
      <p:sp>
        <p:nvSpPr>
          <p:cNvPr id="38915" name="Rectangle 3"/>
          <p:cNvSpPr>
            <a:spLocks noGrp="1" noChangeArrowheads="1"/>
          </p:cNvSpPr>
          <p:nvPr>
            <p:ph type="body" idx="1"/>
          </p:nvPr>
        </p:nvSpPr>
        <p:spPr>
          <a:xfrm>
            <a:off x="914400" y="2209800"/>
            <a:ext cx="5029200" cy="6248400"/>
          </a:xfrm>
          <a:noFill/>
          <a:ln/>
        </p:spPr>
        <p:txBody>
          <a:bodyPr lIns="90488" tIns="44450" rIns="90488" bIns="44450"/>
          <a:lstStyle/>
          <a:p>
            <a:pPr algn="just"/>
            <a:r>
              <a:rPr lang="en-US" altLang="en-US">
                <a:cs typeface="Times New Roman" pitchFamily="18" charset="0"/>
              </a:rPr>
              <a:t>Benefits of Exceptional Customer Service</a:t>
            </a:r>
          </a:p>
          <a:p>
            <a:pPr algn="just"/>
            <a:r>
              <a:rPr lang="en-US" altLang="en-US">
                <a:cs typeface="Times New Roman" pitchFamily="18" charset="0"/>
              </a:rPr>
              <a:t>One of the most effective ways for both goods and services marketers to differentiate themselves from competitors is through exceptional customer service with each purchase. Benefits of offering a range of desired services outweigh the costs by:</a:t>
            </a:r>
          </a:p>
          <a:p>
            <a:pPr algn="just"/>
            <a:r>
              <a:rPr lang="en-US" altLang="en-US">
                <a:cs typeface="Times New Roman" pitchFamily="18" charset="0"/>
              </a:rPr>
              <a:t> </a:t>
            </a:r>
          </a:p>
          <a:p>
            <a:pPr algn="just"/>
            <a:r>
              <a:rPr lang="en-US" altLang="en-US">
                <a:cs typeface="Times New Roman" pitchFamily="18" charset="0"/>
              </a:rPr>
              <a:t>1.	Attracting and keeping customers - credit, convenience, etc. add value and create an ongoing relationship.</a:t>
            </a:r>
          </a:p>
          <a:p>
            <a:pPr algn="just"/>
            <a:r>
              <a:rPr lang="en-US" altLang="en-US">
                <a:cs typeface="Times New Roman" pitchFamily="18" charset="0"/>
              </a:rPr>
              <a:t> </a:t>
            </a:r>
          </a:p>
          <a:p>
            <a:pPr algn="just"/>
            <a:r>
              <a:rPr lang="en-US" altLang="en-US">
                <a:cs typeface="Times New Roman" pitchFamily="18" charset="0"/>
              </a:rPr>
              <a:t>2.	Recovering lost or about-to-be-lost sales - customer service programs can minimize customer frustration and disappointments by solving problems in a caring and timely manner.</a:t>
            </a:r>
          </a:p>
          <a:p>
            <a:pPr algn="just"/>
            <a:r>
              <a:rPr lang="en-US" altLang="en-US">
                <a:cs typeface="Times New Roman" pitchFamily="18" charset="0"/>
              </a:rPr>
              <a:t> </a:t>
            </a:r>
          </a:p>
          <a:p>
            <a:pPr algn="just"/>
            <a:r>
              <a:rPr lang="en-US" altLang="en-US">
                <a:cs typeface="Times New Roman" pitchFamily="18" charset="0"/>
              </a:rPr>
              <a:t>3.	Linking customer satisfaction to service quality - customer satisfaction occurs when service quality meets or exceeds expectations; loyal, satisfied customers provide a long-term competitive advantage.</a:t>
            </a:r>
          </a:p>
          <a:p>
            <a:pPr algn="just"/>
            <a:r>
              <a:rPr lang="en-US" altLang="en-US">
                <a:cs typeface="Times New Roman" pitchFamily="18" charset="0"/>
              </a:rPr>
              <a:t> </a:t>
            </a:r>
          </a:p>
          <a:p>
            <a:pPr algn="just"/>
            <a:r>
              <a:rPr lang="en-US" altLang="en-US">
                <a:cs typeface="Times New Roman" pitchFamily="18" charset="0"/>
              </a:rPr>
              <a:t>4.	Realizing a profitable return-on-investment - an investment in customer service activities generally yields successful results; cost to provide a service may not be proportionate to its value to a customer.</a:t>
            </a:r>
          </a:p>
          <a:p>
            <a:pPr algn="just"/>
            <a:r>
              <a:rPr lang="en-US" altLang="en-US">
                <a:cs typeface="Times New Roman" pitchFamily="18" charset="0"/>
              </a:rPr>
              <a:t> </a:t>
            </a:r>
          </a:p>
          <a:p>
            <a:r>
              <a:rPr lang="en-US" altLang="en-US">
                <a:cs typeface="Times New Roman" pitchFamily="18" charset="0"/>
              </a:rPr>
              <a:t>5.	Performing a major role in the marketing mix - integration of wanted customer services into the overall marketing mix strategy can contribute to sales and profitability.</a:t>
            </a:r>
            <a:r>
              <a:rPr lang="en-GB" altLang="en-US"/>
              <a:t>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DC6293-1F90-493A-8981-60B9A2B62178}" type="slidenum">
              <a:rPr lang="en-US" altLang="en-US"/>
              <a:pPr/>
              <a:t>23</a:t>
            </a:fld>
            <a:endParaRPr lang="en-US" alt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5E79CB-165C-418E-A3B1-6F4E74667B94}" type="slidenum">
              <a:rPr lang="en-US" altLang="en-US"/>
              <a:pPr/>
              <a:t>24</a:t>
            </a:fld>
            <a:endParaRPr lang="en-US" altLang="en-US"/>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AE24AAF-636E-4EB9-8D22-AA6081C234F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3132954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24AAF-636E-4EB9-8D22-AA6081C234F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3131681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E24AAF-636E-4EB9-8D22-AA6081C234F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1585247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AE24AAF-636E-4EB9-8D22-AA6081C234F0}"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16671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AE24AAF-636E-4EB9-8D22-AA6081C234F0}" type="datetimeFigureOut">
              <a:rPr lang="en-GB" smtClean="0"/>
              <a:t>19/11/2019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1366419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AE24AAF-636E-4EB9-8D22-AA6081C234F0}" type="datetimeFigureOut">
              <a:rPr lang="en-GB" smtClean="0"/>
              <a:t>19/11/2019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798112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E24AAF-636E-4EB9-8D22-AA6081C234F0}" type="datetimeFigureOut">
              <a:rPr lang="en-GB" smtClean="0"/>
              <a:t>19/11/2019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1190097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E24AAF-636E-4EB9-8D22-AA6081C234F0}"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1337193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E24AAF-636E-4EB9-8D22-AA6081C234F0}"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1142358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24AAF-636E-4EB9-8D22-AA6081C234F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264991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AE24AAF-636E-4EB9-8D22-AA6081C234F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5A6283-2C18-461F-8ADF-8B2613BD0F9B}" type="slidenum">
              <a:rPr lang="en-GB" smtClean="0"/>
              <a:t>‹#›</a:t>
            </a:fld>
            <a:endParaRPr lang="en-GB"/>
          </a:p>
        </p:txBody>
      </p:sp>
    </p:spTree>
    <p:extLst>
      <p:ext uri="{BB962C8B-B14F-4D97-AF65-F5344CB8AC3E}">
        <p14:creationId xmlns:p14="http://schemas.microsoft.com/office/powerpoint/2010/main" val="1324720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2987675" y="6248400"/>
            <a:ext cx="3455988" cy="457200"/>
          </a:xfrm>
        </p:spPr>
        <p:txBody>
          <a:bodyPr/>
          <a:lstStyle>
            <a:lvl1pPr>
              <a:defRPr/>
            </a:lvl1pPr>
          </a:lstStyle>
          <a:p>
            <a:r>
              <a:rPr lang="en-GB" altLang="en-US"/>
              <a:t>© Jonathan Groucutt 2006</a:t>
            </a:r>
          </a:p>
          <a:p>
            <a:r>
              <a:rPr lang="en-GB" altLang="en-US"/>
              <a:t>Foundations of Marketing</a:t>
            </a:r>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47AEAEB-85C3-4BD8-B49B-C06514A4748C}" type="slidenum">
              <a:rPr lang="en-US" altLang="en-US"/>
              <a:pPr/>
              <a:t>‹#›</a:t>
            </a:fld>
            <a:endParaRPr lang="en-US" altLang="en-US"/>
          </a:p>
        </p:txBody>
      </p:sp>
    </p:spTree>
    <p:extLst>
      <p:ext uri="{BB962C8B-B14F-4D97-AF65-F5344CB8AC3E}">
        <p14:creationId xmlns:p14="http://schemas.microsoft.com/office/powerpoint/2010/main" val="2208187994"/>
      </p:ext>
    </p:extLst>
  </p:cSld>
  <p:clrMapOvr>
    <a:masterClrMapping/>
  </p:clrMapOvr>
  <p:transition spd="slow">
    <p:blinds/>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E24AAF-636E-4EB9-8D22-AA6081C234F0}" type="datetimeFigureOut">
              <a:rPr lang="en-GB" smtClean="0"/>
              <a:t>19/11/2019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5A6283-2C18-461F-8ADF-8B2613BD0F9B}" type="slidenum">
              <a:rPr lang="en-GB" smtClean="0"/>
              <a:t>‹#›</a:t>
            </a:fld>
            <a:endParaRPr lang="en-GB"/>
          </a:p>
        </p:txBody>
      </p:sp>
    </p:spTree>
    <p:extLst>
      <p:ext uri="{BB962C8B-B14F-4D97-AF65-F5344CB8AC3E}">
        <p14:creationId xmlns:p14="http://schemas.microsoft.com/office/powerpoint/2010/main" val="1300229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People and Communication in a Business Context</a:t>
            </a:r>
          </a:p>
        </p:txBody>
      </p:sp>
      <p:sp>
        <p:nvSpPr>
          <p:cNvPr id="3" name="Subtitle 2"/>
          <p:cNvSpPr>
            <a:spLocks noGrp="1"/>
          </p:cNvSpPr>
          <p:nvPr>
            <p:ph type="subTitle" idx="1"/>
          </p:nvPr>
        </p:nvSpPr>
        <p:spPr/>
        <p:txBody>
          <a:bodyPr/>
          <a:lstStyle/>
          <a:p>
            <a:r>
              <a:rPr lang="en-GB" dirty="0"/>
              <a:t>International Business Communication SBUS6111</a:t>
            </a:r>
          </a:p>
          <a:p>
            <a:r>
              <a:rPr lang="en-GB" dirty="0"/>
              <a:t> Week 6</a:t>
            </a:r>
          </a:p>
          <a:p>
            <a:endParaRPr lang="en-GB" dirty="0"/>
          </a:p>
        </p:txBody>
      </p:sp>
    </p:spTree>
    <p:extLst>
      <p:ext uri="{BB962C8B-B14F-4D97-AF65-F5344CB8AC3E}">
        <p14:creationId xmlns:p14="http://schemas.microsoft.com/office/powerpoint/2010/main" val="2331181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4"/>
          <p:cNvSpPr>
            <a:spLocks noGrp="1"/>
          </p:cNvSpPr>
          <p:nvPr>
            <p:ph type="ftr" sz="quarter" idx="11"/>
          </p:nvPr>
        </p:nvSpPr>
        <p:spPr/>
        <p:txBody>
          <a:bodyPr/>
          <a:lstStyle/>
          <a:p>
            <a:endParaRPr lang="en-GB" altLang="en-US" dirty="0"/>
          </a:p>
        </p:txBody>
      </p:sp>
      <p:sp>
        <p:nvSpPr>
          <p:cNvPr id="11" name="Slide Number Placeholder 5"/>
          <p:cNvSpPr>
            <a:spLocks noGrp="1"/>
          </p:cNvSpPr>
          <p:nvPr>
            <p:ph type="sldNum" sz="quarter" idx="12"/>
          </p:nvPr>
        </p:nvSpPr>
        <p:spPr/>
        <p:txBody>
          <a:bodyPr/>
          <a:lstStyle/>
          <a:p>
            <a:fld id="{C738AB4B-BEF3-46DF-9D62-918EEA8BDABD}" type="slidenum">
              <a:rPr lang="en-US" altLang="en-US"/>
              <a:pPr/>
              <a:t>2</a:t>
            </a:fld>
            <a:endParaRPr lang="en-US" altLang="en-US"/>
          </a:p>
        </p:txBody>
      </p:sp>
      <p:sp>
        <p:nvSpPr>
          <p:cNvPr id="4098" name="Rectangle 2"/>
          <p:cNvSpPr>
            <a:spLocks noGrp="1" noChangeArrowheads="1"/>
          </p:cNvSpPr>
          <p:nvPr>
            <p:ph type="title"/>
          </p:nvPr>
        </p:nvSpPr>
        <p:spPr/>
        <p:txBody>
          <a:bodyPr/>
          <a:lstStyle/>
          <a:p>
            <a:r>
              <a:rPr lang="en-GB" altLang="en-US" sz="4000"/>
              <a:t>Learning Outcomes</a:t>
            </a:r>
            <a:endParaRPr lang="en-US" altLang="en-US" sz="4000"/>
          </a:p>
        </p:txBody>
      </p:sp>
      <p:sp>
        <p:nvSpPr>
          <p:cNvPr id="4099" name="Rectangle 3"/>
          <p:cNvSpPr>
            <a:spLocks noGrp="1" noChangeArrowheads="1"/>
          </p:cNvSpPr>
          <p:nvPr>
            <p:ph type="body" idx="1"/>
          </p:nvPr>
        </p:nvSpPr>
        <p:spPr>
          <a:xfrm>
            <a:off x="685800" y="2286000"/>
            <a:ext cx="7696200" cy="3810000"/>
          </a:xfrm>
        </p:spPr>
        <p:txBody>
          <a:bodyPr/>
          <a:lstStyle/>
          <a:p>
            <a:r>
              <a:rPr lang="en-GB" altLang="en-US" sz="2800" dirty="0"/>
              <a:t>Evaluate the role of people (participants) in the business environment.</a:t>
            </a:r>
          </a:p>
          <a:p>
            <a:r>
              <a:rPr lang="en-GB" altLang="en-US" sz="2800" dirty="0"/>
              <a:t>Debate the complexity of people as decision-making units (DMUs).</a:t>
            </a:r>
          </a:p>
          <a:p>
            <a:r>
              <a:rPr lang="en-GB" altLang="en-US" sz="2800" dirty="0"/>
              <a:t>Appraise the wide-ranging impact of the ‘people’ element within the business marketing mix. </a:t>
            </a:r>
            <a:endParaRPr lang="en-US" altLang="en-US" sz="2800" dirty="0"/>
          </a:p>
        </p:txBody>
      </p:sp>
    </p:spTree>
    <p:extLst>
      <p:ext uri="{BB962C8B-B14F-4D97-AF65-F5344CB8AC3E}">
        <p14:creationId xmlns:p14="http://schemas.microsoft.com/office/powerpoint/2010/main" val="1038210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3</a:t>
            </a:fld>
            <a:endParaRPr lang="en-US" altLang="en-US"/>
          </a:p>
        </p:txBody>
      </p:sp>
      <p:sp>
        <p:nvSpPr>
          <p:cNvPr id="6146" name="Rectangle 2"/>
          <p:cNvSpPr>
            <a:spLocks noGrp="1" noChangeArrowheads="1"/>
          </p:cNvSpPr>
          <p:nvPr>
            <p:ph type="title"/>
          </p:nvPr>
        </p:nvSpPr>
        <p:spPr/>
        <p:txBody>
          <a:bodyPr/>
          <a:lstStyle/>
          <a:p>
            <a:r>
              <a:rPr lang="en-GB" altLang="en-US"/>
              <a:t>People</a:t>
            </a:r>
            <a:endParaRPr lang="en-US" altLang="en-US" dirty="0"/>
          </a:p>
        </p:txBody>
      </p:sp>
      <p:sp>
        <p:nvSpPr>
          <p:cNvPr id="6148" name="Rectangle 4"/>
          <p:cNvSpPr>
            <a:spLocks noGrp="1" noChangeArrowheads="1"/>
          </p:cNvSpPr>
          <p:nvPr>
            <p:ph type="body" sz="half" idx="2"/>
          </p:nvPr>
        </p:nvSpPr>
        <p:spPr>
          <a:xfrm>
            <a:off x="4648200" y="1752600"/>
            <a:ext cx="3962400" cy="3962400"/>
          </a:xfrm>
        </p:spPr>
        <p:txBody>
          <a:bodyPr/>
          <a:lstStyle/>
          <a:p>
            <a:pPr>
              <a:lnSpc>
                <a:spcPct val="90000"/>
              </a:lnSpc>
            </a:pPr>
            <a:r>
              <a:rPr lang="en-GB" altLang="en-US" sz="2400"/>
              <a:t>Kotler (1975) considered people as a ‘public’ and stated that this was ‘a distinct group of people and/or organizations that have an actual or potential interest and/or impact on an organization’. </a:t>
            </a:r>
          </a:p>
          <a:p>
            <a:pPr>
              <a:lnSpc>
                <a:spcPct val="90000"/>
              </a:lnSpc>
            </a:pPr>
            <a:r>
              <a:rPr lang="en-GB" altLang="en-US" sz="2400"/>
              <a:t>Dawson (1969) – ‘the human concept of business’.</a:t>
            </a:r>
            <a:endParaRPr lang="en-US" altLang="en-US" sz="2400"/>
          </a:p>
        </p:txBody>
      </p:sp>
      <p:pic>
        <p:nvPicPr>
          <p:cNvPr id="6149" name="Picture 5" descr="AA026"/>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533400" y="2438400"/>
            <a:ext cx="4038600" cy="2692400"/>
          </a:xfrm>
        </p:spPr>
      </p:pic>
      <p:sp>
        <p:nvSpPr>
          <p:cNvPr id="6150" name="Text Box 6"/>
          <p:cNvSpPr txBox="1">
            <a:spLocks noChangeArrowheads="1"/>
          </p:cNvSpPr>
          <p:nvPr/>
        </p:nvSpPr>
        <p:spPr bwMode="auto">
          <a:xfrm>
            <a:off x="609600" y="4876800"/>
            <a:ext cx="2506663"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200">
                <a:solidFill>
                  <a:srgbClr val="CC0000"/>
                </a:solidFill>
              </a:rPr>
              <a:t>© 2006 Jonathan Groucutt</a:t>
            </a:r>
            <a:endParaRPr lang="en-US" altLang="en-US" sz="1200">
              <a:solidFill>
                <a:srgbClr val="CC0000"/>
              </a:solidFill>
            </a:endParaRPr>
          </a:p>
        </p:txBody>
      </p:sp>
    </p:spTree>
    <p:extLst>
      <p:ext uri="{BB962C8B-B14F-4D97-AF65-F5344CB8AC3E}">
        <p14:creationId xmlns:p14="http://schemas.microsoft.com/office/powerpoint/2010/main" val="2103725690"/>
      </p:ext>
    </p:extLst>
  </p:cSld>
  <p:clrMapOvr>
    <a:masterClrMapping/>
  </p:clrMapOvr>
  <p:transition spd="slow">
    <p:blinds/>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4</a:t>
            </a:fld>
            <a:endParaRPr lang="en-US" altLang="en-US"/>
          </a:p>
        </p:txBody>
      </p:sp>
      <p:sp>
        <p:nvSpPr>
          <p:cNvPr id="6146" name="Rectangle 2"/>
          <p:cNvSpPr>
            <a:spLocks noGrp="1" noChangeArrowheads="1"/>
          </p:cNvSpPr>
          <p:nvPr>
            <p:ph type="title"/>
          </p:nvPr>
        </p:nvSpPr>
        <p:spPr/>
        <p:txBody>
          <a:bodyPr>
            <a:normAutofit fontScale="90000"/>
          </a:bodyPr>
          <a:lstStyle/>
          <a:p>
            <a:r>
              <a:rPr lang="en-US" altLang="en-US" dirty="0"/>
              <a:t>International Business Communication</a:t>
            </a:r>
            <a:br>
              <a:rPr lang="en-US" altLang="en-US" dirty="0"/>
            </a:br>
            <a:endParaRPr lang="en-US" altLang="en-US" dirty="0"/>
          </a:p>
        </p:txBody>
      </p:sp>
      <p:sp>
        <p:nvSpPr>
          <p:cNvPr id="6148" name="Rectangle 4"/>
          <p:cNvSpPr>
            <a:spLocks noGrp="1" noChangeArrowheads="1"/>
          </p:cNvSpPr>
          <p:nvPr>
            <p:ph type="body" sz="half" idx="2"/>
          </p:nvPr>
        </p:nvSpPr>
        <p:spPr>
          <a:xfrm>
            <a:off x="1619672" y="2276872"/>
            <a:ext cx="3962400" cy="3962400"/>
          </a:xfrm>
        </p:spPr>
        <p:txBody>
          <a:bodyPr/>
          <a:lstStyle/>
          <a:p>
            <a:pPr marL="0" indent="0">
              <a:lnSpc>
                <a:spcPct val="90000"/>
              </a:lnSpc>
              <a:buNone/>
            </a:pPr>
            <a:endParaRPr lang="en-GB" altLang="en-US" sz="2400" dirty="0"/>
          </a:p>
          <a:p>
            <a:pPr>
              <a:lnSpc>
                <a:spcPct val="90000"/>
              </a:lnSpc>
            </a:pPr>
            <a:r>
              <a:rPr lang="en-GB" altLang="en-US" sz="2400" dirty="0"/>
              <a:t> THE BASICS</a:t>
            </a:r>
          </a:p>
          <a:p>
            <a:pPr>
              <a:lnSpc>
                <a:spcPct val="90000"/>
              </a:lnSpc>
            </a:pPr>
            <a:endParaRPr lang="en-GB" altLang="en-US" sz="2400" dirty="0"/>
          </a:p>
          <a:p>
            <a:pPr>
              <a:lnSpc>
                <a:spcPct val="90000"/>
              </a:lnSpc>
            </a:pPr>
            <a:endParaRPr lang="en-GB" altLang="en-US" sz="2400" dirty="0"/>
          </a:p>
          <a:p>
            <a:pPr>
              <a:lnSpc>
                <a:spcPct val="90000"/>
              </a:lnSpc>
            </a:pPr>
            <a:r>
              <a:rPr lang="en-GB" altLang="en-US" sz="2400" dirty="0"/>
              <a:t>SPEAKING</a:t>
            </a:r>
          </a:p>
          <a:p>
            <a:pPr>
              <a:lnSpc>
                <a:spcPct val="90000"/>
              </a:lnSpc>
            </a:pPr>
            <a:r>
              <a:rPr lang="en-GB" altLang="en-US" sz="2400" dirty="0"/>
              <a:t>LISTENING</a:t>
            </a:r>
          </a:p>
          <a:p>
            <a:pPr>
              <a:lnSpc>
                <a:spcPct val="90000"/>
              </a:lnSpc>
            </a:pPr>
            <a:endParaRPr lang="en-US" altLang="en-US" sz="2400" dirty="0"/>
          </a:p>
        </p:txBody>
      </p:sp>
    </p:spTree>
    <p:extLst>
      <p:ext uri="{BB962C8B-B14F-4D97-AF65-F5344CB8AC3E}">
        <p14:creationId xmlns:p14="http://schemas.microsoft.com/office/powerpoint/2010/main" val="888474559"/>
      </p:ext>
    </p:extLst>
  </p:cSld>
  <p:clrMapOvr>
    <a:masterClrMapping/>
  </p:clrMapOvr>
  <p:transition spd="slow">
    <p:blinds/>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CE0499CC-E733-4A9E-B424-78EAFBC6D1AE}" type="slidenum">
              <a:rPr lang="en-US" altLang="en-US"/>
              <a:pPr/>
              <a:t>5</a:t>
            </a:fld>
            <a:endParaRPr lang="en-US" altLang="en-US"/>
          </a:p>
        </p:txBody>
      </p:sp>
      <p:sp>
        <p:nvSpPr>
          <p:cNvPr id="8194" name="Rectangle 2"/>
          <p:cNvSpPr>
            <a:spLocks noGrp="1" noChangeArrowheads="1"/>
          </p:cNvSpPr>
          <p:nvPr>
            <p:ph type="title"/>
          </p:nvPr>
        </p:nvSpPr>
        <p:spPr/>
        <p:txBody>
          <a:bodyPr/>
          <a:lstStyle/>
          <a:p>
            <a:r>
              <a:rPr lang="en-GB" altLang="en-US" sz="4000" dirty="0"/>
              <a:t>Who is Included in ‘People’?</a:t>
            </a:r>
            <a:endParaRPr lang="en-US" altLang="en-US" sz="4000" dirty="0"/>
          </a:p>
        </p:txBody>
      </p:sp>
      <p:sp>
        <p:nvSpPr>
          <p:cNvPr id="8196" name="Rectangle 4"/>
          <p:cNvSpPr>
            <a:spLocks noGrp="1" noChangeArrowheads="1"/>
          </p:cNvSpPr>
          <p:nvPr>
            <p:ph type="body" sz="half" idx="2"/>
          </p:nvPr>
        </p:nvSpPr>
        <p:spPr>
          <a:xfrm>
            <a:off x="3733800" y="1752600"/>
            <a:ext cx="4953000" cy="4114800"/>
          </a:xfrm>
        </p:spPr>
        <p:txBody>
          <a:bodyPr/>
          <a:lstStyle/>
          <a:p>
            <a:pPr>
              <a:lnSpc>
                <a:spcPct val="90000"/>
              </a:lnSpc>
            </a:pPr>
            <a:r>
              <a:rPr lang="en-GB" altLang="en-US" sz="2800" dirty="0"/>
              <a:t>‘People’ in the marketing sense are more than the customer service department and the customer.</a:t>
            </a:r>
          </a:p>
          <a:p>
            <a:pPr>
              <a:lnSpc>
                <a:spcPct val="90000"/>
              </a:lnSpc>
            </a:pPr>
            <a:r>
              <a:rPr lang="en-GB" altLang="en-US" sz="2800" dirty="0"/>
              <a:t>From the Value Chain analysis (Porter, 1980) we can see that value can also be added through the actions of people. </a:t>
            </a:r>
            <a:endParaRPr lang="en-US" altLang="en-US" sz="2800" dirty="0"/>
          </a:p>
        </p:txBody>
      </p:sp>
      <p:pic>
        <p:nvPicPr>
          <p:cNvPr id="8197" name="Picture 5" descr="AA016"/>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762000" y="2057400"/>
            <a:ext cx="2743200" cy="3505200"/>
          </a:xfrm>
        </p:spPr>
      </p:pic>
      <p:sp>
        <p:nvSpPr>
          <p:cNvPr id="8198" name="Text Box 6"/>
          <p:cNvSpPr txBox="1">
            <a:spLocks noChangeArrowheads="1"/>
          </p:cNvSpPr>
          <p:nvPr/>
        </p:nvSpPr>
        <p:spPr bwMode="auto">
          <a:xfrm>
            <a:off x="762000" y="5257800"/>
            <a:ext cx="1970088"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200">
                <a:solidFill>
                  <a:srgbClr val="CC0000"/>
                </a:solidFill>
              </a:rPr>
              <a:t>© 2006 Jonathan Groucutt</a:t>
            </a:r>
            <a:endParaRPr lang="en-US" altLang="en-US" sz="1200">
              <a:solidFill>
                <a:srgbClr val="CC0000"/>
              </a:solidFill>
            </a:endParaRPr>
          </a:p>
        </p:txBody>
      </p:sp>
    </p:spTree>
    <p:extLst>
      <p:ext uri="{BB962C8B-B14F-4D97-AF65-F5344CB8AC3E}">
        <p14:creationId xmlns:p14="http://schemas.microsoft.com/office/powerpoint/2010/main" val="1330456354"/>
      </p:ext>
    </p:extLst>
  </p:cSld>
  <p:clrMapOvr>
    <a:masterClrMapping/>
  </p:clrMapOvr>
  <p:transition spd="slow">
    <p:blinds/>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6</a:t>
            </a:fld>
            <a:endParaRPr lang="en-US" altLang="en-US"/>
          </a:p>
        </p:txBody>
      </p:sp>
      <p:sp>
        <p:nvSpPr>
          <p:cNvPr id="6146" name="Rectangle 2"/>
          <p:cNvSpPr>
            <a:spLocks noGrp="1" noChangeArrowheads="1"/>
          </p:cNvSpPr>
          <p:nvPr>
            <p:ph type="title"/>
          </p:nvPr>
        </p:nvSpPr>
        <p:spPr/>
        <p:txBody>
          <a:bodyPr>
            <a:normAutofit fontScale="90000"/>
          </a:bodyPr>
          <a:lstStyle/>
          <a:p>
            <a:r>
              <a:rPr lang="en-US" altLang="en-US" dirty="0"/>
              <a:t>International Business Communication</a:t>
            </a:r>
          </a:p>
        </p:txBody>
      </p:sp>
      <p:sp>
        <p:nvSpPr>
          <p:cNvPr id="6148" name="Rectangle 4"/>
          <p:cNvSpPr>
            <a:spLocks noGrp="1" noChangeArrowheads="1"/>
          </p:cNvSpPr>
          <p:nvPr>
            <p:ph type="body" sz="half" idx="2"/>
          </p:nvPr>
        </p:nvSpPr>
        <p:spPr>
          <a:xfrm>
            <a:off x="4648200" y="1752600"/>
            <a:ext cx="3962400" cy="3962400"/>
          </a:xfrm>
        </p:spPr>
        <p:txBody>
          <a:bodyPr>
            <a:normAutofit lnSpcReduction="10000"/>
          </a:bodyPr>
          <a:lstStyle/>
          <a:p>
            <a:pPr>
              <a:lnSpc>
                <a:spcPct val="90000"/>
              </a:lnSpc>
            </a:pPr>
            <a:r>
              <a:rPr lang="en-GB" altLang="en-US" sz="2400" dirty="0"/>
              <a:t>FACE- TO- FACE SKILLS</a:t>
            </a:r>
          </a:p>
          <a:p>
            <a:pPr>
              <a:lnSpc>
                <a:spcPct val="90000"/>
              </a:lnSpc>
            </a:pPr>
            <a:r>
              <a:rPr lang="en-GB" altLang="en-US" sz="2400" dirty="0"/>
              <a:t> Building relationships</a:t>
            </a:r>
          </a:p>
          <a:p>
            <a:pPr>
              <a:lnSpc>
                <a:spcPct val="90000"/>
              </a:lnSpc>
            </a:pPr>
            <a:r>
              <a:rPr lang="en-GB" altLang="en-US" sz="2400" dirty="0"/>
              <a:t>Networking</a:t>
            </a:r>
          </a:p>
          <a:p>
            <a:pPr>
              <a:lnSpc>
                <a:spcPct val="90000"/>
              </a:lnSpc>
            </a:pPr>
            <a:r>
              <a:rPr lang="en-GB" altLang="en-US" sz="2400" dirty="0"/>
              <a:t>Building trust</a:t>
            </a:r>
          </a:p>
          <a:p>
            <a:pPr>
              <a:lnSpc>
                <a:spcPct val="90000"/>
              </a:lnSpc>
            </a:pPr>
            <a:r>
              <a:rPr lang="en-GB" altLang="en-US" sz="2400" dirty="0"/>
              <a:t>Making decisions</a:t>
            </a:r>
          </a:p>
          <a:p>
            <a:pPr>
              <a:lnSpc>
                <a:spcPct val="90000"/>
              </a:lnSpc>
            </a:pPr>
            <a:r>
              <a:rPr lang="en-GB" altLang="en-US" sz="2400" dirty="0"/>
              <a:t>Influencing</a:t>
            </a:r>
          </a:p>
          <a:p>
            <a:pPr>
              <a:lnSpc>
                <a:spcPct val="90000"/>
              </a:lnSpc>
            </a:pPr>
            <a:r>
              <a:rPr lang="en-GB" altLang="en-US" sz="2400" dirty="0"/>
              <a:t>Dealing with difficult people</a:t>
            </a:r>
          </a:p>
          <a:p>
            <a:pPr>
              <a:lnSpc>
                <a:spcPct val="90000"/>
              </a:lnSpc>
            </a:pPr>
            <a:r>
              <a:rPr lang="en-GB" altLang="en-US" sz="2400" dirty="0"/>
              <a:t>Managing conflict</a:t>
            </a:r>
          </a:p>
          <a:p>
            <a:pPr>
              <a:lnSpc>
                <a:spcPct val="90000"/>
              </a:lnSpc>
            </a:pPr>
            <a:r>
              <a:rPr lang="en-GB" altLang="en-US" sz="2400" dirty="0"/>
              <a:t>Giving and getting  feedback</a:t>
            </a:r>
          </a:p>
          <a:p>
            <a:pPr>
              <a:lnSpc>
                <a:spcPct val="90000"/>
              </a:lnSpc>
            </a:pPr>
            <a:endParaRPr lang="en-US" altLang="en-US" sz="2400" dirty="0"/>
          </a:p>
        </p:txBody>
      </p:sp>
      <p:sp>
        <p:nvSpPr>
          <p:cNvPr id="3" name="Rectangle 2"/>
          <p:cNvSpPr/>
          <p:nvPr/>
        </p:nvSpPr>
        <p:spPr>
          <a:xfrm>
            <a:off x="467544" y="2060848"/>
            <a:ext cx="4572000" cy="2862322"/>
          </a:xfrm>
          <a:prstGeom prst="rect">
            <a:avLst/>
          </a:prstGeom>
        </p:spPr>
        <p:txBody>
          <a:bodyPr>
            <a:spAutoFit/>
          </a:bodyPr>
          <a:lstStyle/>
          <a:p>
            <a:r>
              <a:rPr lang="en-GB" sz="2400" dirty="0"/>
              <a:t>VIRTUAL SKILLS</a:t>
            </a:r>
          </a:p>
          <a:p>
            <a:endParaRPr lang="en-GB" dirty="0"/>
          </a:p>
          <a:p>
            <a:endParaRPr lang="en-GB" dirty="0"/>
          </a:p>
          <a:p>
            <a:r>
              <a:rPr lang="en-GB" sz="2400" dirty="0"/>
              <a:t> Writing email – The basics</a:t>
            </a:r>
          </a:p>
          <a:p>
            <a:r>
              <a:rPr lang="en-GB" sz="2400" dirty="0"/>
              <a:t>Writing email – advanced</a:t>
            </a:r>
          </a:p>
          <a:p>
            <a:r>
              <a:rPr lang="en-GB" sz="2400" dirty="0"/>
              <a:t>Telephoning</a:t>
            </a:r>
          </a:p>
          <a:p>
            <a:r>
              <a:rPr lang="en-GB" sz="2400" dirty="0"/>
              <a:t>Taking part in Conference calls</a:t>
            </a:r>
          </a:p>
          <a:p>
            <a:r>
              <a:rPr lang="en-GB" sz="2400" dirty="0"/>
              <a:t>Working in virtual teams</a:t>
            </a:r>
          </a:p>
        </p:txBody>
      </p:sp>
    </p:spTree>
    <p:extLst>
      <p:ext uri="{BB962C8B-B14F-4D97-AF65-F5344CB8AC3E}">
        <p14:creationId xmlns:p14="http://schemas.microsoft.com/office/powerpoint/2010/main" val="1238647354"/>
      </p:ext>
    </p:extLst>
  </p:cSld>
  <p:clrMapOvr>
    <a:masterClrMapping/>
  </p:clrMapOvr>
  <p:transition spd="slow">
    <p:blinds/>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7</a:t>
            </a:fld>
            <a:endParaRPr lang="en-US" altLang="en-US"/>
          </a:p>
        </p:txBody>
      </p:sp>
      <p:sp>
        <p:nvSpPr>
          <p:cNvPr id="6146" name="Rectangle 2"/>
          <p:cNvSpPr>
            <a:spLocks noGrp="1" noChangeArrowheads="1"/>
          </p:cNvSpPr>
          <p:nvPr>
            <p:ph type="title"/>
          </p:nvPr>
        </p:nvSpPr>
        <p:spPr/>
        <p:txBody>
          <a:bodyPr>
            <a:normAutofit fontScale="90000"/>
          </a:bodyPr>
          <a:lstStyle/>
          <a:p>
            <a:r>
              <a:rPr lang="en-US" altLang="en-US" dirty="0"/>
              <a:t>International Business Communication</a:t>
            </a:r>
            <a:br>
              <a:rPr lang="en-US" altLang="en-US" dirty="0"/>
            </a:br>
            <a:endParaRPr lang="en-US" altLang="en-US" dirty="0"/>
          </a:p>
        </p:txBody>
      </p:sp>
      <p:sp>
        <p:nvSpPr>
          <p:cNvPr id="6148" name="Rectangle 4"/>
          <p:cNvSpPr>
            <a:spLocks noGrp="1" noChangeArrowheads="1"/>
          </p:cNvSpPr>
          <p:nvPr>
            <p:ph type="body" sz="half" idx="2"/>
          </p:nvPr>
        </p:nvSpPr>
        <p:spPr>
          <a:xfrm>
            <a:off x="1619672" y="2276872"/>
            <a:ext cx="6624736" cy="3888432"/>
          </a:xfrm>
        </p:spPr>
        <p:txBody>
          <a:bodyPr/>
          <a:lstStyle/>
          <a:p>
            <a:pPr marL="0" indent="0">
              <a:lnSpc>
                <a:spcPct val="90000"/>
              </a:lnSpc>
              <a:buNone/>
            </a:pPr>
            <a:endParaRPr lang="en-GB" altLang="en-US" sz="2400" dirty="0"/>
          </a:p>
          <a:p>
            <a:pPr>
              <a:lnSpc>
                <a:spcPct val="90000"/>
              </a:lnSpc>
            </a:pPr>
            <a:r>
              <a:rPr lang="en-GB" altLang="en-US" dirty="0"/>
              <a:t>Communication is Situational</a:t>
            </a:r>
          </a:p>
          <a:p>
            <a:pPr>
              <a:lnSpc>
                <a:spcPct val="90000"/>
              </a:lnSpc>
            </a:pPr>
            <a:endParaRPr lang="en-GB" altLang="en-US" dirty="0"/>
          </a:p>
          <a:p>
            <a:pPr>
              <a:lnSpc>
                <a:spcPct val="90000"/>
              </a:lnSpc>
            </a:pPr>
            <a:r>
              <a:rPr lang="en-GB" altLang="en-US" sz="2400" dirty="0"/>
              <a:t> Culture plays a big part</a:t>
            </a:r>
          </a:p>
          <a:p>
            <a:pPr>
              <a:lnSpc>
                <a:spcPct val="90000"/>
              </a:lnSpc>
            </a:pPr>
            <a:r>
              <a:rPr lang="en-GB" altLang="en-US" sz="2400" dirty="0"/>
              <a:t> The personal and their personality traits profile also plays a big part</a:t>
            </a:r>
          </a:p>
          <a:p>
            <a:pPr>
              <a:lnSpc>
                <a:spcPct val="90000"/>
              </a:lnSpc>
            </a:pPr>
            <a:r>
              <a:rPr lang="en-GB" altLang="en-US" sz="2400" dirty="0"/>
              <a:t>Business context </a:t>
            </a:r>
          </a:p>
        </p:txBody>
      </p:sp>
    </p:spTree>
    <p:extLst>
      <p:ext uri="{BB962C8B-B14F-4D97-AF65-F5344CB8AC3E}">
        <p14:creationId xmlns:p14="http://schemas.microsoft.com/office/powerpoint/2010/main" val="613785633"/>
      </p:ext>
    </p:extLst>
  </p:cSld>
  <p:clrMapOvr>
    <a:masterClrMapping/>
  </p:clrMapOvr>
  <p:transition spd="slow">
    <p:blinds/>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8</a:t>
            </a:fld>
            <a:endParaRPr lang="en-US" altLang="en-US"/>
          </a:p>
        </p:txBody>
      </p:sp>
      <p:sp>
        <p:nvSpPr>
          <p:cNvPr id="6146" name="Rectangle 2"/>
          <p:cNvSpPr>
            <a:spLocks noGrp="1" noChangeArrowheads="1"/>
          </p:cNvSpPr>
          <p:nvPr>
            <p:ph type="title"/>
          </p:nvPr>
        </p:nvSpPr>
        <p:spPr/>
        <p:txBody>
          <a:bodyPr>
            <a:normAutofit fontScale="90000"/>
          </a:bodyPr>
          <a:lstStyle/>
          <a:p>
            <a:r>
              <a:rPr lang="en-US" altLang="en-US" dirty="0"/>
              <a:t>International Business Communication</a:t>
            </a:r>
            <a:br>
              <a:rPr lang="en-US" altLang="en-US" dirty="0"/>
            </a:br>
            <a:endParaRPr lang="en-US" altLang="en-US" dirty="0"/>
          </a:p>
        </p:txBody>
      </p:sp>
      <p:sp>
        <p:nvSpPr>
          <p:cNvPr id="6148" name="Rectangle 4"/>
          <p:cNvSpPr>
            <a:spLocks noGrp="1" noChangeArrowheads="1"/>
          </p:cNvSpPr>
          <p:nvPr>
            <p:ph type="body" sz="half" idx="2"/>
          </p:nvPr>
        </p:nvSpPr>
        <p:spPr>
          <a:xfrm>
            <a:off x="1619672" y="2276872"/>
            <a:ext cx="6624736" cy="3888432"/>
          </a:xfrm>
        </p:spPr>
        <p:txBody>
          <a:bodyPr/>
          <a:lstStyle/>
          <a:p>
            <a:pPr marL="0" indent="0">
              <a:lnSpc>
                <a:spcPct val="90000"/>
              </a:lnSpc>
              <a:buNone/>
            </a:pPr>
            <a:r>
              <a:rPr lang="en-GB" altLang="en-US" dirty="0">
                <a:solidFill>
                  <a:srgbClr val="C00000"/>
                </a:solidFill>
              </a:rPr>
              <a:t>Understanding the speaking challenge</a:t>
            </a:r>
          </a:p>
          <a:p>
            <a:pPr>
              <a:lnSpc>
                <a:spcPct val="90000"/>
              </a:lnSpc>
            </a:pPr>
            <a:endParaRPr lang="en-GB" altLang="en-US" sz="2400" dirty="0"/>
          </a:p>
          <a:p>
            <a:pPr>
              <a:lnSpc>
                <a:spcPct val="90000"/>
              </a:lnSpc>
            </a:pPr>
            <a:r>
              <a:rPr lang="en-GB" altLang="en-US" sz="2400" dirty="0"/>
              <a:t>TIPs -</a:t>
            </a:r>
          </a:p>
          <a:p>
            <a:pPr>
              <a:lnSpc>
                <a:spcPct val="90000"/>
              </a:lnSpc>
            </a:pPr>
            <a:endParaRPr lang="en-GB" altLang="en-US" sz="2400" dirty="0"/>
          </a:p>
          <a:p>
            <a:pPr>
              <a:lnSpc>
                <a:spcPct val="90000"/>
              </a:lnSpc>
            </a:pPr>
            <a:r>
              <a:rPr lang="en-GB" altLang="en-US" sz="2400" dirty="0"/>
              <a:t>Target</a:t>
            </a:r>
          </a:p>
          <a:p>
            <a:pPr>
              <a:lnSpc>
                <a:spcPct val="90000"/>
              </a:lnSpc>
            </a:pPr>
            <a:r>
              <a:rPr lang="en-GB" altLang="en-US" sz="2400" dirty="0"/>
              <a:t>Information</a:t>
            </a:r>
          </a:p>
          <a:p>
            <a:pPr>
              <a:lnSpc>
                <a:spcPct val="90000"/>
              </a:lnSpc>
            </a:pPr>
            <a:r>
              <a:rPr lang="en-GB" altLang="en-US" sz="2400" dirty="0"/>
              <a:t>Process</a:t>
            </a:r>
          </a:p>
          <a:p>
            <a:pPr>
              <a:lnSpc>
                <a:spcPct val="90000"/>
              </a:lnSpc>
            </a:pPr>
            <a:r>
              <a:rPr lang="en-GB" altLang="en-US" sz="2400" dirty="0"/>
              <a:t>Style</a:t>
            </a:r>
          </a:p>
          <a:p>
            <a:pPr marL="0" indent="0">
              <a:lnSpc>
                <a:spcPct val="90000"/>
              </a:lnSpc>
              <a:buNone/>
            </a:pPr>
            <a:endParaRPr lang="en-GB" altLang="en-US" sz="2400" dirty="0"/>
          </a:p>
        </p:txBody>
      </p:sp>
    </p:spTree>
    <p:extLst>
      <p:ext uri="{BB962C8B-B14F-4D97-AF65-F5344CB8AC3E}">
        <p14:creationId xmlns:p14="http://schemas.microsoft.com/office/powerpoint/2010/main" val="1708854840"/>
      </p:ext>
    </p:extLst>
  </p:cSld>
  <p:clrMapOvr>
    <a:masterClrMapping/>
  </p:clrMapOvr>
  <p:transition spd="slow">
    <p:blinds/>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9</a:t>
            </a:fld>
            <a:endParaRPr lang="en-US" altLang="en-US"/>
          </a:p>
        </p:txBody>
      </p:sp>
      <p:sp>
        <p:nvSpPr>
          <p:cNvPr id="6146" name="Rectangle 2"/>
          <p:cNvSpPr>
            <a:spLocks noGrp="1" noChangeArrowheads="1"/>
          </p:cNvSpPr>
          <p:nvPr>
            <p:ph type="title"/>
          </p:nvPr>
        </p:nvSpPr>
        <p:spPr>
          <a:xfrm>
            <a:off x="539552" y="260648"/>
            <a:ext cx="7772400" cy="1143000"/>
          </a:xfrm>
        </p:spPr>
        <p:txBody>
          <a:bodyPr>
            <a:normAutofit fontScale="90000"/>
          </a:bodyPr>
          <a:lstStyle/>
          <a:p>
            <a:r>
              <a:rPr lang="en-US" altLang="en-US" dirty="0"/>
              <a:t>International Business Communication</a:t>
            </a:r>
            <a:br>
              <a:rPr lang="en-US" altLang="en-US" dirty="0"/>
            </a:br>
            <a:endParaRPr lang="en-US" altLang="en-US" dirty="0"/>
          </a:p>
        </p:txBody>
      </p:sp>
      <p:sp>
        <p:nvSpPr>
          <p:cNvPr id="6148" name="Rectangle 4"/>
          <p:cNvSpPr>
            <a:spLocks noGrp="1" noChangeArrowheads="1"/>
          </p:cNvSpPr>
          <p:nvPr>
            <p:ph type="body" sz="half" idx="2"/>
          </p:nvPr>
        </p:nvSpPr>
        <p:spPr>
          <a:xfrm>
            <a:off x="611560" y="332656"/>
            <a:ext cx="7920880" cy="5328592"/>
          </a:xfrm>
        </p:spPr>
        <p:txBody>
          <a:bodyPr>
            <a:normAutofit fontScale="25000" lnSpcReduction="20000"/>
          </a:bodyPr>
          <a:lstStyle/>
          <a:p>
            <a:pPr marL="0" indent="0">
              <a:lnSpc>
                <a:spcPct val="90000"/>
              </a:lnSpc>
              <a:buNone/>
            </a:pPr>
            <a:endParaRPr lang="en-GB" altLang="en-US" sz="9600" dirty="0"/>
          </a:p>
          <a:p>
            <a:pPr marL="0" indent="0">
              <a:lnSpc>
                <a:spcPct val="90000"/>
              </a:lnSpc>
              <a:buNone/>
            </a:pPr>
            <a:r>
              <a:rPr lang="en-GB" altLang="en-US" sz="9600" dirty="0"/>
              <a:t> TARGET</a:t>
            </a:r>
          </a:p>
          <a:p>
            <a:pPr marL="0" indent="0">
              <a:lnSpc>
                <a:spcPct val="90000"/>
              </a:lnSpc>
              <a:buNone/>
            </a:pPr>
            <a:r>
              <a:rPr lang="en-GB" altLang="en-US" sz="9600" dirty="0"/>
              <a:t>-	Be clear and sensitive</a:t>
            </a:r>
          </a:p>
          <a:p>
            <a:pPr marL="0" indent="0">
              <a:lnSpc>
                <a:spcPct val="90000"/>
              </a:lnSpc>
              <a:buNone/>
            </a:pPr>
            <a:r>
              <a:rPr lang="en-GB" altLang="en-US" sz="9600" dirty="0"/>
              <a:t>INFORMATION</a:t>
            </a:r>
          </a:p>
          <a:p>
            <a:pPr marL="0" indent="0">
              <a:lnSpc>
                <a:spcPct val="90000"/>
              </a:lnSpc>
              <a:buNone/>
            </a:pPr>
            <a:r>
              <a:rPr lang="en-GB" altLang="en-US" sz="9600" dirty="0"/>
              <a:t>-	Which information</a:t>
            </a:r>
          </a:p>
          <a:p>
            <a:pPr marL="0" indent="0">
              <a:lnSpc>
                <a:spcPct val="90000"/>
              </a:lnSpc>
              <a:buNone/>
            </a:pPr>
            <a:r>
              <a:rPr lang="en-GB" altLang="en-US" sz="9600" dirty="0"/>
              <a:t>-	What level of information is complex?</a:t>
            </a:r>
          </a:p>
          <a:p>
            <a:pPr marL="0" indent="0">
              <a:lnSpc>
                <a:spcPct val="90000"/>
              </a:lnSpc>
              <a:buNone/>
            </a:pPr>
            <a:r>
              <a:rPr lang="en-GB" altLang="en-US" sz="9600" dirty="0"/>
              <a:t>-	K.I.S.S</a:t>
            </a:r>
          </a:p>
          <a:p>
            <a:pPr marL="0" indent="0">
              <a:lnSpc>
                <a:spcPct val="90000"/>
              </a:lnSpc>
              <a:buNone/>
            </a:pPr>
            <a:r>
              <a:rPr lang="en-GB" altLang="en-US" sz="9600" dirty="0"/>
              <a:t>-	 KEEP IT SHORT AND SIMPLE</a:t>
            </a:r>
          </a:p>
          <a:p>
            <a:pPr marL="0" indent="0">
              <a:lnSpc>
                <a:spcPct val="90000"/>
              </a:lnSpc>
              <a:buNone/>
            </a:pPr>
            <a:r>
              <a:rPr lang="en-GB" altLang="en-US" sz="9600" dirty="0"/>
              <a:t>PROCESS</a:t>
            </a:r>
          </a:p>
          <a:p>
            <a:pPr marL="0" indent="0">
              <a:lnSpc>
                <a:spcPct val="90000"/>
              </a:lnSpc>
              <a:buNone/>
            </a:pPr>
            <a:r>
              <a:rPr lang="en-GB" altLang="en-US" sz="9600" dirty="0"/>
              <a:t>-	Managing the process as well as the context of the communication</a:t>
            </a:r>
          </a:p>
          <a:p>
            <a:pPr marL="0" indent="0">
              <a:lnSpc>
                <a:spcPct val="90000"/>
              </a:lnSpc>
              <a:buNone/>
            </a:pPr>
            <a:r>
              <a:rPr lang="en-GB" altLang="en-US" sz="9600" dirty="0"/>
              <a:t>-	INCA – intercultural competence Assessment)</a:t>
            </a:r>
          </a:p>
          <a:p>
            <a:pPr marL="0" indent="0">
              <a:lnSpc>
                <a:spcPct val="90000"/>
              </a:lnSpc>
              <a:buNone/>
            </a:pPr>
            <a:r>
              <a:rPr lang="en-GB" altLang="en-US" sz="9600" dirty="0"/>
              <a:t>-	When there are different expectations negotiate an agreed process of communication</a:t>
            </a:r>
          </a:p>
          <a:p>
            <a:pPr marL="0" indent="0">
              <a:lnSpc>
                <a:spcPct val="90000"/>
              </a:lnSpc>
              <a:buNone/>
            </a:pPr>
            <a:r>
              <a:rPr lang="en-GB" altLang="en-US" sz="9600" dirty="0"/>
              <a:t>-	Turn taking principles</a:t>
            </a:r>
          </a:p>
          <a:p>
            <a:pPr marL="0" indent="0">
              <a:lnSpc>
                <a:spcPct val="90000"/>
              </a:lnSpc>
              <a:buNone/>
            </a:pPr>
            <a:r>
              <a:rPr lang="en-GB" altLang="en-US" sz="9600" dirty="0"/>
              <a:t>-	An interactive dialogue model – do not talk for too long, do not disagree, it takes time to clarify</a:t>
            </a:r>
          </a:p>
          <a:p>
            <a:pPr marL="0" indent="0">
              <a:lnSpc>
                <a:spcPct val="90000"/>
              </a:lnSpc>
              <a:buNone/>
            </a:pPr>
            <a:r>
              <a:rPr lang="en-GB" altLang="en-US" sz="9600" dirty="0"/>
              <a:t>STYLE</a:t>
            </a:r>
          </a:p>
          <a:p>
            <a:pPr marL="0" indent="0">
              <a:lnSpc>
                <a:spcPct val="90000"/>
              </a:lnSpc>
              <a:buNone/>
            </a:pPr>
            <a:r>
              <a:rPr lang="en-GB" altLang="en-US" sz="9600" dirty="0"/>
              <a:t>-	Your speaking style – physical, informational, psychological</a:t>
            </a:r>
          </a:p>
          <a:p>
            <a:pPr marL="0" indent="0">
              <a:lnSpc>
                <a:spcPct val="90000"/>
              </a:lnSpc>
              <a:buNone/>
            </a:pPr>
            <a:r>
              <a:rPr lang="en-GB" altLang="en-US" sz="9600" dirty="0"/>
              <a:t>-	It is not what you say but the way that you say it</a:t>
            </a:r>
          </a:p>
          <a:p>
            <a:pPr marL="0" indent="0">
              <a:lnSpc>
                <a:spcPct val="90000"/>
              </a:lnSpc>
              <a:buNone/>
            </a:pPr>
            <a:endParaRPr lang="en-GB" altLang="en-US" dirty="0"/>
          </a:p>
        </p:txBody>
      </p:sp>
    </p:spTree>
    <p:extLst>
      <p:ext uri="{BB962C8B-B14F-4D97-AF65-F5344CB8AC3E}">
        <p14:creationId xmlns:p14="http://schemas.microsoft.com/office/powerpoint/2010/main" val="1964177615"/>
      </p:ext>
    </p:extLst>
  </p:cSld>
  <p:clrMapOvr>
    <a:masterClrMapping/>
  </p:clrMapOvr>
  <p:transition spd="slow">
    <p:blinds/>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10</a:t>
            </a:fld>
            <a:endParaRPr lang="en-US" altLang="en-US"/>
          </a:p>
        </p:txBody>
      </p:sp>
      <p:sp>
        <p:nvSpPr>
          <p:cNvPr id="6146" name="Rectangle 2"/>
          <p:cNvSpPr>
            <a:spLocks noGrp="1" noChangeArrowheads="1"/>
          </p:cNvSpPr>
          <p:nvPr>
            <p:ph type="title"/>
          </p:nvPr>
        </p:nvSpPr>
        <p:spPr/>
        <p:txBody>
          <a:bodyPr>
            <a:normAutofit fontScale="90000"/>
          </a:bodyPr>
          <a:lstStyle/>
          <a:p>
            <a:r>
              <a:rPr lang="en-US" altLang="en-US" dirty="0"/>
              <a:t>International Business Communication</a:t>
            </a:r>
            <a:br>
              <a:rPr lang="en-US" altLang="en-US" dirty="0"/>
            </a:br>
            <a:endParaRPr lang="en-US" altLang="en-US" dirty="0"/>
          </a:p>
        </p:txBody>
      </p:sp>
      <p:sp>
        <p:nvSpPr>
          <p:cNvPr id="6148" name="Rectangle 4"/>
          <p:cNvSpPr>
            <a:spLocks noGrp="1" noChangeArrowheads="1"/>
          </p:cNvSpPr>
          <p:nvPr>
            <p:ph type="body" sz="half" idx="2"/>
          </p:nvPr>
        </p:nvSpPr>
        <p:spPr>
          <a:xfrm>
            <a:off x="323528" y="1124744"/>
            <a:ext cx="7920880" cy="5040560"/>
          </a:xfrm>
        </p:spPr>
        <p:txBody>
          <a:bodyPr>
            <a:normAutofit lnSpcReduction="10000"/>
          </a:bodyPr>
          <a:lstStyle/>
          <a:p>
            <a:pPr marL="0" indent="0">
              <a:lnSpc>
                <a:spcPct val="90000"/>
              </a:lnSpc>
              <a:buNone/>
            </a:pPr>
            <a:r>
              <a:rPr lang="en-GB" altLang="en-US" sz="2400" dirty="0"/>
              <a:t>LISTENING</a:t>
            </a:r>
          </a:p>
          <a:p>
            <a:pPr marL="0" indent="0">
              <a:lnSpc>
                <a:spcPct val="90000"/>
              </a:lnSpc>
              <a:buNone/>
            </a:pPr>
            <a:r>
              <a:rPr lang="en-GB" altLang="en-US" sz="2400" dirty="0"/>
              <a:t>REASONS FOR LISTENING</a:t>
            </a:r>
          </a:p>
          <a:p>
            <a:pPr marL="0" indent="0">
              <a:lnSpc>
                <a:spcPct val="90000"/>
              </a:lnSpc>
              <a:buNone/>
            </a:pPr>
            <a:r>
              <a:rPr lang="en-GB" altLang="en-US" sz="2400" dirty="0"/>
              <a:t>-	TO GET THE INFORMATION WE NEED TO COMPLETE A TASK</a:t>
            </a:r>
          </a:p>
          <a:p>
            <a:pPr marL="0" indent="0">
              <a:lnSpc>
                <a:spcPct val="90000"/>
              </a:lnSpc>
              <a:buNone/>
            </a:pPr>
            <a:r>
              <a:rPr lang="en-GB" altLang="en-US" sz="2400" dirty="0"/>
              <a:t>-	To assess competence and trustworthiness</a:t>
            </a:r>
          </a:p>
          <a:p>
            <a:pPr marL="0" indent="0">
              <a:lnSpc>
                <a:spcPct val="90000"/>
              </a:lnSpc>
              <a:buNone/>
            </a:pPr>
            <a:r>
              <a:rPr lang="en-GB" altLang="en-US" sz="2400" dirty="0"/>
              <a:t>-	To show competence and trust</a:t>
            </a:r>
          </a:p>
          <a:p>
            <a:pPr marL="0" indent="0">
              <a:lnSpc>
                <a:spcPct val="90000"/>
              </a:lnSpc>
              <a:buNone/>
            </a:pPr>
            <a:r>
              <a:rPr lang="en-GB" altLang="en-US" sz="2400" dirty="0"/>
              <a:t>-	To show respect and to build rapport</a:t>
            </a:r>
          </a:p>
          <a:p>
            <a:pPr marL="0" indent="0">
              <a:lnSpc>
                <a:spcPct val="90000"/>
              </a:lnSpc>
              <a:buNone/>
            </a:pPr>
            <a:r>
              <a:rPr lang="en-GB" altLang="en-US" sz="2400" dirty="0"/>
              <a:t>-	To monitor the speaker’s style in order to achieve better</a:t>
            </a:r>
          </a:p>
          <a:p>
            <a:pPr marL="0" indent="0">
              <a:lnSpc>
                <a:spcPct val="90000"/>
              </a:lnSpc>
              <a:buNone/>
            </a:pPr>
            <a:r>
              <a:rPr lang="en-GB" altLang="en-US" sz="2400" dirty="0"/>
              <a:t>-	To understand how to influence others</a:t>
            </a:r>
          </a:p>
          <a:p>
            <a:pPr marL="0" indent="0">
              <a:lnSpc>
                <a:spcPct val="90000"/>
              </a:lnSpc>
              <a:buNone/>
            </a:pPr>
            <a:r>
              <a:rPr lang="en-GB" altLang="en-US" sz="2400" dirty="0"/>
              <a:t>-	To empathise</a:t>
            </a:r>
          </a:p>
          <a:p>
            <a:pPr marL="0" indent="0">
              <a:lnSpc>
                <a:spcPct val="90000"/>
              </a:lnSpc>
              <a:buNone/>
            </a:pPr>
            <a:r>
              <a:rPr lang="en-GB" altLang="en-US" sz="2400" dirty="0"/>
              <a:t>-	To understand the </a:t>
            </a:r>
            <a:r>
              <a:rPr lang="en-GB" altLang="en-US" sz="2400" dirty="0" err="1"/>
              <a:t>mindset</a:t>
            </a:r>
            <a:r>
              <a:rPr lang="en-GB" altLang="en-US" sz="2400" dirty="0"/>
              <a:t> of the other person</a:t>
            </a:r>
          </a:p>
          <a:p>
            <a:pPr marL="0" indent="0">
              <a:lnSpc>
                <a:spcPct val="90000"/>
              </a:lnSpc>
              <a:buNone/>
            </a:pPr>
            <a:r>
              <a:rPr lang="en-GB" altLang="en-US" sz="2400" dirty="0"/>
              <a:t>-	To hear if our ideas are understood and valued</a:t>
            </a:r>
          </a:p>
          <a:p>
            <a:pPr marL="0" indent="0">
              <a:lnSpc>
                <a:spcPct val="90000"/>
              </a:lnSpc>
              <a:buNone/>
            </a:pPr>
            <a:r>
              <a:rPr lang="en-GB" altLang="en-US" sz="2400" dirty="0"/>
              <a:t>-	To give pleasure</a:t>
            </a:r>
          </a:p>
          <a:p>
            <a:pPr marL="0" indent="0">
              <a:lnSpc>
                <a:spcPct val="90000"/>
              </a:lnSpc>
              <a:buNone/>
            </a:pPr>
            <a:endParaRPr lang="en-GB" altLang="en-US" sz="2400" dirty="0"/>
          </a:p>
        </p:txBody>
      </p:sp>
    </p:spTree>
    <p:extLst>
      <p:ext uri="{BB962C8B-B14F-4D97-AF65-F5344CB8AC3E}">
        <p14:creationId xmlns:p14="http://schemas.microsoft.com/office/powerpoint/2010/main" val="937861306"/>
      </p:ext>
    </p:extLst>
  </p:cSld>
  <p:clrMapOvr>
    <a:masterClrMapping/>
  </p:clrMapOvr>
  <p:transition spd="slow">
    <p:blinds/>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11</a:t>
            </a:fld>
            <a:endParaRPr lang="en-US" altLang="en-US"/>
          </a:p>
        </p:txBody>
      </p:sp>
      <p:sp>
        <p:nvSpPr>
          <p:cNvPr id="6146" name="Rectangle 2"/>
          <p:cNvSpPr>
            <a:spLocks noGrp="1" noChangeArrowheads="1"/>
          </p:cNvSpPr>
          <p:nvPr>
            <p:ph type="title"/>
          </p:nvPr>
        </p:nvSpPr>
        <p:spPr/>
        <p:txBody>
          <a:bodyPr>
            <a:normAutofit fontScale="90000"/>
          </a:bodyPr>
          <a:lstStyle/>
          <a:p>
            <a:r>
              <a:rPr lang="en-US" altLang="en-US" dirty="0"/>
              <a:t>International Business Communication</a:t>
            </a:r>
            <a:br>
              <a:rPr lang="en-US" altLang="en-US" dirty="0"/>
            </a:br>
            <a:endParaRPr lang="en-US" altLang="en-US" dirty="0"/>
          </a:p>
        </p:txBody>
      </p:sp>
      <p:sp>
        <p:nvSpPr>
          <p:cNvPr id="6148" name="Rectangle 4"/>
          <p:cNvSpPr>
            <a:spLocks noGrp="1" noChangeArrowheads="1"/>
          </p:cNvSpPr>
          <p:nvPr>
            <p:ph type="body" sz="half" idx="2"/>
          </p:nvPr>
        </p:nvSpPr>
        <p:spPr>
          <a:xfrm>
            <a:off x="467544" y="1628800"/>
            <a:ext cx="7920880" cy="4968552"/>
          </a:xfrm>
        </p:spPr>
        <p:txBody>
          <a:bodyPr>
            <a:normAutofit fontScale="77500" lnSpcReduction="20000"/>
          </a:bodyPr>
          <a:lstStyle/>
          <a:p>
            <a:pPr marL="0" indent="0">
              <a:lnSpc>
                <a:spcPct val="90000"/>
              </a:lnSpc>
              <a:buNone/>
            </a:pPr>
            <a:r>
              <a:rPr lang="en-GB" altLang="en-US" sz="2400" dirty="0"/>
              <a:t>WHAT KIND OF LISTERNER ARE YOU?</a:t>
            </a:r>
          </a:p>
          <a:p>
            <a:pPr>
              <a:lnSpc>
                <a:spcPct val="90000"/>
              </a:lnSpc>
            </a:pPr>
            <a:r>
              <a:rPr lang="en-GB" altLang="en-US" sz="2400" dirty="0"/>
              <a:t>People focused</a:t>
            </a:r>
          </a:p>
          <a:p>
            <a:pPr>
              <a:lnSpc>
                <a:spcPct val="90000"/>
              </a:lnSpc>
            </a:pPr>
            <a:r>
              <a:rPr lang="en-GB" altLang="en-US" sz="2400" dirty="0"/>
              <a:t>Information</a:t>
            </a:r>
          </a:p>
          <a:p>
            <a:pPr>
              <a:lnSpc>
                <a:spcPct val="90000"/>
              </a:lnSpc>
            </a:pPr>
            <a:r>
              <a:rPr lang="en-GB" altLang="en-US" sz="2400" dirty="0"/>
              <a:t>Results oriented</a:t>
            </a:r>
          </a:p>
          <a:p>
            <a:pPr marL="0" indent="0">
              <a:lnSpc>
                <a:spcPct val="90000"/>
              </a:lnSpc>
              <a:buNone/>
            </a:pPr>
            <a:r>
              <a:rPr lang="en-GB" altLang="en-US" sz="2400" dirty="0"/>
              <a:t>BECOMING A BETTER LISTENER</a:t>
            </a:r>
          </a:p>
          <a:p>
            <a:pPr>
              <a:lnSpc>
                <a:spcPct val="90000"/>
              </a:lnSpc>
            </a:pPr>
            <a:r>
              <a:rPr lang="en-GB" altLang="en-US" sz="2400" dirty="0"/>
              <a:t>Empty your mind of your thoughts when the other person begins to speak</a:t>
            </a:r>
          </a:p>
          <a:p>
            <a:pPr>
              <a:lnSpc>
                <a:spcPct val="90000"/>
              </a:lnSpc>
            </a:pPr>
            <a:r>
              <a:rPr lang="en-GB" altLang="en-US" sz="2400" dirty="0"/>
              <a:t>Support the start of a conversation by encouraging others to talk</a:t>
            </a:r>
          </a:p>
          <a:p>
            <a:pPr>
              <a:lnSpc>
                <a:spcPct val="90000"/>
              </a:lnSpc>
            </a:pPr>
            <a:r>
              <a:rPr lang="en-GB" altLang="en-US" sz="2400" dirty="0"/>
              <a:t>Give others the time to say what they want to say</a:t>
            </a:r>
          </a:p>
          <a:p>
            <a:pPr>
              <a:lnSpc>
                <a:spcPct val="90000"/>
              </a:lnSpc>
            </a:pPr>
            <a:r>
              <a:rPr lang="en-GB" altLang="en-US" sz="2400" dirty="0"/>
              <a:t>Respond to what is said</a:t>
            </a:r>
          </a:p>
          <a:p>
            <a:pPr>
              <a:lnSpc>
                <a:spcPct val="90000"/>
              </a:lnSpc>
            </a:pPr>
            <a:r>
              <a:rPr lang="en-GB" altLang="en-US" sz="2400" dirty="0"/>
              <a:t>Give both verbal and non- verbal positive feedback  the speaker will; interpret and positive</a:t>
            </a:r>
          </a:p>
          <a:p>
            <a:pPr>
              <a:lnSpc>
                <a:spcPct val="90000"/>
              </a:lnSpc>
            </a:pPr>
            <a:r>
              <a:rPr lang="en-GB" altLang="en-US" sz="2400" dirty="0"/>
              <a:t>Clarify what is said</a:t>
            </a:r>
          </a:p>
          <a:p>
            <a:pPr>
              <a:lnSpc>
                <a:spcPct val="90000"/>
              </a:lnSpc>
            </a:pPr>
            <a:endParaRPr lang="en-GB" altLang="en-US" sz="2400" dirty="0"/>
          </a:p>
          <a:p>
            <a:pPr marL="0" indent="0">
              <a:lnSpc>
                <a:spcPct val="90000"/>
              </a:lnSpc>
              <a:buNone/>
            </a:pPr>
            <a:r>
              <a:rPr lang="en-GB" altLang="en-US" sz="2400" dirty="0"/>
              <a:t>Use the </a:t>
            </a:r>
            <a:r>
              <a:rPr lang="en-GB" altLang="en-US" sz="2400" dirty="0">
                <a:solidFill>
                  <a:srgbClr val="C00000"/>
                </a:solidFill>
              </a:rPr>
              <a:t>‘Keyword’ </a:t>
            </a:r>
            <a:r>
              <a:rPr lang="en-GB" altLang="en-US" sz="2400" dirty="0"/>
              <a:t>approach </a:t>
            </a:r>
          </a:p>
          <a:p>
            <a:pPr marL="0" indent="0">
              <a:lnSpc>
                <a:spcPct val="90000"/>
              </a:lnSpc>
              <a:buNone/>
            </a:pPr>
            <a:r>
              <a:rPr lang="en-GB" altLang="en-US" sz="2400" dirty="0"/>
              <a:t> Develop conversations by asking questions and making relevant comments</a:t>
            </a:r>
          </a:p>
          <a:p>
            <a:pPr marL="0" indent="0">
              <a:lnSpc>
                <a:spcPct val="90000"/>
              </a:lnSpc>
              <a:buNone/>
            </a:pPr>
            <a:r>
              <a:rPr lang="en-GB" altLang="en-US" sz="2400" dirty="0"/>
              <a:t>Give yourself feedback on your own listening performance</a:t>
            </a:r>
          </a:p>
          <a:p>
            <a:pPr marL="0" indent="0">
              <a:lnSpc>
                <a:spcPct val="90000"/>
              </a:lnSpc>
              <a:buNone/>
            </a:pPr>
            <a:r>
              <a:rPr lang="en-GB" altLang="en-US" sz="2400" dirty="0"/>
              <a:t>Know when to stop listening and end the conversation</a:t>
            </a:r>
          </a:p>
          <a:p>
            <a:pPr marL="0" indent="0">
              <a:lnSpc>
                <a:spcPct val="90000"/>
              </a:lnSpc>
              <a:buNone/>
            </a:pPr>
            <a:r>
              <a:rPr lang="en-GB" altLang="en-US" sz="2400" dirty="0"/>
              <a:t>Control yourself.</a:t>
            </a:r>
          </a:p>
          <a:p>
            <a:pPr marL="0" indent="0">
              <a:lnSpc>
                <a:spcPct val="90000"/>
              </a:lnSpc>
              <a:buNone/>
            </a:pPr>
            <a:endParaRPr lang="en-GB" altLang="en-US" sz="2400" dirty="0"/>
          </a:p>
        </p:txBody>
      </p:sp>
    </p:spTree>
    <p:extLst>
      <p:ext uri="{BB962C8B-B14F-4D97-AF65-F5344CB8AC3E}">
        <p14:creationId xmlns:p14="http://schemas.microsoft.com/office/powerpoint/2010/main" val="2236278407"/>
      </p:ext>
    </p:extLst>
  </p:cSld>
  <p:clrMapOvr>
    <a:masterClrMapping/>
  </p:clrMapOvr>
  <p:transition spd="slow">
    <p:blinds/>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5536A3AA-58FE-4C22-954C-F522625D7D12}" type="slidenum">
              <a:rPr lang="en-US" altLang="en-US"/>
              <a:pPr/>
              <a:t>12</a:t>
            </a:fld>
            <a:endParaRPr lang="en-US" altLang="en-US"/>
          </a:p>
        </p:txBody>
      </p:sp>
      <p:sp>
        <p:nvSpPr>
          <p:cNvPr id="6146" name="Rectangle 2"/>
          <p:cNvSpPr>
            <a:spLocks noGrp="1" noChangeArrowheads="1"/>
          </p:cNvSpPr>
          <p:nvPr>
            <p:ph type="title"/>
          </p:nvPr>
        </p:nvSpPr>
        <p:spPr/>
        <p:txBody>
          <a:bodyPr>
            <a:normAutofit fontScale="90000"/>
          </a:bodyPr>
          <a:lstStyle/>
          <a:p>
            <a:r>
              <a:rPr lang="en-US" altLang="en-US" dirty="0"/>
              <a:t>International Business Communication</a:t>
            </a:r>
            <a:br>
              <a:rPr lang="en-US" altLang="en-US" dirty="0"/>
            </a:br>
            <a:endParaRPr lang="en-US" altLang="en-US" dirty="0"/>
          </a:p>
        </p:txBody>
      </p:sp>
      <p:sp>
        <p:nvSpPr>
          <p:cNvPr id="6148" name="Rectangle 4"/>
          <p:cNvSpPr>
            <a:spLocks noGrp="1" noChangeArrowheads="1"/>
          </p:cNvSpPr>
          <p:nvPr>
            <p:ph type="body" sz="half" idx="2"/>
          </p:nvPr>
        </p:nvSpPr>
        <p:spPr>
          <a:xfrm>
            <a:off x="1619672" y="2276872"/>
            <a:ext cx="6624736" cy="3888432"/>
          </a:xfrm>
        </p:spPr>
        <p:txBody>
          <a:bodyPr/>
          <a:lstStyle/>
          <a:p>
            <a:pPr marL="0" indent="0">
              <a:lnSpc>
                <a:spcPct val="90000"/>
              </a:lnSpc>
              <a:buNone/>
            </a:pPr>
            <a:endParaRPr lang="en-GB" altLang="en-US" sz="2400" dirty="0"/>
          </a:p>
          <a:p>
            <a:pPr>
              <a:lnSpc>
                <a:spcPct val="90000"/>
              </a:lnSpc>
            </a:pPr>
            <a:r>
              <a:rPr lang="en-GB" altLang="en-US" dirty="0"/>
              <a:t>Communication is situational</a:t>
            </a:r>
          </a:p>
          <a:p>
            <a:pPr>
              <a:lnSpc>
                <a:spcPct val="90000"/>
              </a:lnSpc>
            </a:pPr>
            <a:endParaRPr lang="en-GB" altLang="en-US" dirty="0"/>
          </a:p>
          <a:p>
            <a:pPr>
              <a:lnSpc>
                <a:spcPct val="90000"/>
              </a:lnSpc>
            </a:pPr>
            <a:r>
              <a:rPr lang="en-GB" altLang="en-US" sz="2400" dirty="0"/>
              <a:t> Culture plays a big part</a:t>
            </a:r>
          </a:p>
          <a:p>
            <a:pPr>
              <a:lnSpc>
                <a:spcPct val="90000"/>
              </a:lnSpc>
            </a:pPr>
            <a:r>
              <a:rPr lang="en-GB" altLang="en-US" sz="2400" dirty="0"/>
              <a:t> The personal and their personality traits profile also plays a big part</a:t>
            </a:r>
          </a:p>
          <a:p>
            <a:pPr>
              <a:lnSpc>
                <a:spcPct val="90000"/>
              </a:lnSpc>
            </a:pPr>
            <a:r>
              <a:rPr lang="en-GB" altLang="en-US" sz="2400" dirty="0"/>
              <a:t>Business context </a:t>
            </a:r>
          </a:p>
        </p:txBody>
      </p:sp>
    </p:spTree>
    <p:extLst>
      <p:ext uri="{BB962C8B-B14F-4D97-AF65-F5344CB8AC3E}">
        <p14:creationId xmlns:p14="http://schemas.microsoft.com/office/powerpoint/2010/main" val="1917266826"/>
      </p:ext>
    </p:extLst>
  </p:cSld>
  <p:clrMapOvr>
    <a:masterClrMapping/>
  </p:clrMapOvr>
  <p:transition spd="slow">
    <p:blinds/>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E2557806-845F-423C-BEF5-55651A20F8FE}" type="slidenum">
              <a:rPr lang="en-US" altLang="en-US"/>
              <a:pPr/>
              <a:t>13</a:t>
            </a:fld>
            <a:endParaRPr lang="en-US" altLang="en-US"/>
          </a:p>
        </p:txBody>
      </p:sp>
      <p:sp>
        <p:nvSpPr>
          <p:cNvPr id="7170" name="Rectangle 2"/>
          <p:cNvSpPr>
            <a:spLocks noGrp="1" noChangeArrowheads="1"/>
          </p:cNvSpPr>
          <p:nvPr>
            <p:ph type="title"/>
          </p:nvPr>
        </p:nvSpPr>
        <p:spPr/>
        <p:txBody>
          <a:bodyPr/>
          <a:lstStyle/>
          <a:p>
            <a:r>
              <a:rPr lang="en-GB" altLang="en-US" sz="4000"/>
              <a:t>Human Concept of Business </a:t>
            </a:r>
            <a:br>
              <a:rPr lang="en-GB" altLang="en-US" sz="4000"/>
            </a:br>
            <a:r>
              <a:rPr lang="en-GB" altLang="en-US" sz="1800"/>
              <a:t>(after Dawson, 1969)</a:t>
            </a:r>
            <a:endParaRPr lang="en-US" altLang="en-US" sz="1800"/>
          </a:p>
        </p:txBody>
      </p:sp>
      <p:sp>
        <p:nvSpPr>
          <p:cNvPr id="7171" name="Rectangle 3"/>
          <p:cNvSpPr>
            <a:spLocks noGrp="1" noChangeArrowheads="1"/>
          </p:cNvSpPr>
          <p:nvPr>
            <p:ph type="body" idx="1"/>
          </p:nvPr>
        </p:nvSpPr>
        <p:spPr>
          <a:xfrm>
            <a:off x="685800" y="1981200"/>
            <a:ext cx="7924800" cy="4114800"/>
          </a:xfrm>
        </p:spPr>
        <p:txBody>
          <a:bodyPr/>
          <a:lstStyle/>
          <a:p>
            <a:r>
              <a:rPr lang="en-GB" altLang="en-US" sz="2400">
                <a:solidFill>
                  <a:srgbClr val="FF0000"/>
                </a:solidFill>
              </a:rPr>
              <a:t>Level 1</a:t>
            </a:r>
            <a:r>
              <a:rPr lang="en-GB" altLang="en-US" sz="2400"/>
              <a:t>- this is internal and relates to the role of the organization in developing the human resources element.</a:t>
            </a:r>
          </a:p>
          <a:p>
            <a:r>
              <a:rPr lang="en-GB" altLang="en-US" sz="2400">
                <a:solidFill>
                  <a:srgbClr val="FF0000"/>
                </a:solidFill>
              </a:rPr>
              <a:t>Level 2</a:t>
            </a:r>
            <a:r>
              <a:rPr lang="en-GB" altLang="en-US" sz="2400"/>
              <a:t> - this is the relationship between the organization and its customers, competitors, suppliers and distributors.</a:t>
            </a:r>
          </a:p>
          <a:p>
            <a:r>
              <a:rPr lang="en-GB" altLang="en-US" sz="2400">
                <a:solidFill>
                  <a:srgbClr val="FF0000"/>
                </a:solidFill>
              </a:rPr>
              <a:t>Level 3</a:t>
            </a:r>
            <a:r>
              <a:rPr lang="en-GB" altLang="en-US" sz="2400"/>
              <a:t> - this is the relationship between the organization and society as a whole. Dawson considered this as the ‘market for human fulfilment’. </a:t>
            </a:r>
            <a:endParaRPr lang="en-US" altLang="en-US" sz="2400"/>
          </a:p>
        </p:txBody>
      </p:sp>
    </p:spTree>
    <p:extLst>
      <p:ext uri="{BB962C8B-B14F-4D97-AF65-F5344CB8AC3E}">
        <p14:creationId xmlns:p14="http://schemas.microsoft.com/office/powerpoint/2010/main" val="2719572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6"/>
          <p:cNvSpPr>
            <a:spLocks noGrp="1"/>
          </p:cNvSpPr>
          <p:nvPr>
            <p:ph type="sldNum" sz="quarter" idx="12"/>
          </p:nvPr>
        </p:nvSpPr>
        <p:spPr/>
        <p:txBody>
          <a:bodyPr/>
          <a:lstStyle/>
          <a:p>
            <a:fld id="{D3D4F5B1-419A-4398-8A5D-11BF53864C29}" type="slidenum">
              <a:rPr lang="en-US" altLang="en-US"/>
              <a:pPr/>
              <a:t>14</a:t>
            </a:fld>
            <a:endParaRPr lang="en-US" altLang="en-US"/>
          </a:p>
        </p:txBody>
      </p:sp>
      <p:sp>
        <p:nvSpPr>
          <p:cNvPr id="9218" name="Rectangle 2"/>
          <p:cNvSpPr>
            <a:spLocks noGrp="1" noChangeArrowheads="1"/>
          </p:cNvSpPr>
          <p:nvPr>
            <p:ph type="title"/>
          </p:nvPr>
        </p:nvSpPr>
        <p:spPr/>
        <p:txBody>
          <a:bodyPr/>
          <a:lstStyle/>
          <a:p>
            <a:r>
              <a:rPr lang="en-GB" altLang="en-US" sz="4000"/>
              <a:t>Right People – Right Job</a:t>
            </a:r>
            <a:endParaRPr lang="en-US" altLang="en-US" sz="4000"/>
          </a:p>
        </p:txBody>
      </p:sp>
      <p:sp>
        <p:nvSpPr>
          <p:cNvPr id="9220" name="Rectangle 4"/>
          <p:cNvSpPr>
            <a:spLocks noGrp="1" noChangeArrowheads="1"/>
          </p:cNvSpPr>
          <p:nvPr>
            <p:ph type="body" sz="half" idx="2"/>
          </p:nvPr>
        </p:nvSpPr>
        <p:spPr>
          <a:xfrm>
            <a:off x="4648200" y="1828800"/>
            <a:ext cx="3962400" cy="4114800"/>
          </a:xfrm>
        </p:spPr>
        <p:txBody>
          <a:bodyPr/>
          <a:lstStyle/>
          <a:p>
            <a:pPr>
              <a:lnSpc>
                <a:spcPct val="90000"/>
              </a:lnSpc>
            </a:pPr>
            <a:r>
              <a:rPr lang="en-GB" altLang="en-US" sz="2800"/>
              <a:t>In order to achieve ‘added value’ you need the right people in the right jobs – knowledge, experience, attitude.</a:t>
            </a:r>
          </a:p>
          <a:p>
            <a:pPr>
              <a:lnSpc>
                <a:spcPct val="90000"/>
              </a:lnSpc>
            </a:pPr>
            <a:r>
              <a:rPr lang="en-GB" altLang="en-US" sz="2800"/>
              <a:t>All employees, for instance, becoming more ‘customer focused’. </a:t>
            </a:r>
            <a:endParaRPr lang="en-US" altLang="en-US" sz="2800"/>
          </a:p>
        </p:txBody>
      </p:sp>
      <p:pic>
        <p:nvPicPr>
          <p:cNvPr id="9221" name="Picture 5" descr="Photo 27"/>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762000" y="2438400"/>
            <a:ext cx="3810000" cy="2540000"/>
          </a:xfrm>
        </p:spPr>
      </p:pic>
      <p:sp>
        <p:nvSpPr>
          <p:cNvPr id="9222" name="Text Box 6"/>
          <p:cNvSpPr txBox="1">
            <a:spLocks noChangeArrowheads="1"/>
          </p:cNvSpPr>
          <p:nvPr/>
        </p:nvSpPr>
        <p:spPr bwMode="auto">
          <a:xfrm>
            <a:off x="762000" y="4724400"/>
            <a:ext cx="2506663"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200">
                <a:solidFill>
                  <a:srgbClr val="CC0000"/>
                </a:solidFill>
              </a:rPr>
              <a:t>© 2006 Jonathan Groucutt</a:t>
            </a:r>
            <a:endParaRPr lang="en-US" altLang="en-US" sz="1200">
              <a:solidFill>
                <a:srgbClr val="CC0000"/>
              </a:solidFill>
            </a:endParaRPr>
          </a:p>
        </p:txBody>
      </p:sp>
    </p:spTree>
    <p:extLst>
      <p:ext uri="{BB962C8B-B14F-4D97-AF65-F5344CB8AC3E}">
        <p14:creationId xmlns:p14="http://schemas.microsoft.com/office/powerpoint/2010/main" val="3044373679"/>
      </p:ext>
    </p:extLst>
  </p:cSld>
  <p:clrMapOvr>
    <a:masterClrMapping/>
  </p:clrMapOvr>
  <p:transition spd="slow">
    <p:blinds/>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AEA36179-9C42-402F-9151-B440CAA09A7C}" type="slidenum">
              <a:rPr lang="en-US" altLang="en-US"/>
              <a:pPr/>
              <a:t>15</a:t>
            </a:fld>
            <a:endParaRPr lang="en-US" altLang="en-US"/>
          </a:p>
        </p:txBody>
      </p:sp>
      <p:sp>
        <p:nvSpPr>
          <p:cNvPr id="10242" name="Rectangle 2"/>
          <p:cNvSpPr>
            <a:spLocks noGrp="1" noChangeArrowheads="1"/>
          </p:cNvSpPr>
          <p:nvPr>
            <p:ph type="title"/>
          </p:nvPr>
        </p:nvSpPr>
        <p:spPr/>
        <p:txBody>
          <a:bodyPr/>
          <a:lstStyle/>
          <a:p>
            <a:r>
              <a:rPr lang="en-GB" altLang="en-US" sz="4000"/>
              <a:t>Building Relationships</a:t>
            </a:r>
            <a:endParaRPr lang="en-US" altLang="en-US" sz="4000"/>
          </a:p>
        </p:txBody>
      </p:sp>
      <p:sp>
        <p:nvSpPr>
          <p:cNvPr id="10243" name="Rectangle 3"/>
          <p:cNvSpPr>
            <a:spLocks noGrp="1" noChangeArrowheads="1"/>
          </p:cNvSpPr>
          <p:nvPr>
            <p:ph type="body" idx="1"/>
          </p:nvPr>
        </p:nvSpPr>
        <p:spPr>
          <a:xfrm>
            <a:off x="457200" y="1981200"/>
            <a:ext cx="8001000" cy="3733800"/>
          </a:xfrm>
        </p:spPr>
        <p:txBody>
          <a:bodyPr/>
          <a:lstStyle/>
          <a:p>
            <a:r>
              <a:rPr lang="en-GB" altLang="en-US" sz="2800"/>
              <a:t>Reflect upon the need of organizations to:</a:t>
            </a:r>
          </a:p>
          <a:p>
            <a:pPr lvl="1"/>
            <a:r>
              <a:rPr lang="en-GB" altLang="en-US" sz="2400"/>
              <a:t>Retain employees who provide an added value service. This may be, for example, in manufacturing quality or through the customer interface.</a:t>
            </a:r>
          </a:p>
          <a:p>
            <a:pPr lvl="1"/>
            <a:r>
              <a:rPr lang="en-GB" altLang="en-US" sz="2400"/>
              <a:t>Retain quality suppliers and distributors.</a:t>
            </a:r>
          </a:p>
          <a:p>
            <a:pPr lvl="1"/>
            <a:r>
              <a:rPr lang="en-GB" altLang="en-US" sz="2400"/>
              <a:t>Retain customers who can also become advocates for the organisation. Thus building and retaining a customer base for the future. </a:t>
            </a:r>
            <a:endParaRPr lang="en-US" altLang="en-US" sz="2400"/>
          </a:p>
        </p:txBody>
      </p:sp>
    </p:spTree>
    <p:extLst>
      <p:ext uri="{BB962C8B-B14F-4D97-AF65-F5344CB8AC3E}">
        <p14:creationId xmlns:p14="http://schemas.microsoft.com/office/powerpoint/2010/main" val="386696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74FDECC4-24CA-41BB-B6BA-52419810A30F}" type="slidenum">
              <a:rPr lang="en-US" altLang="en-US"/>
              <a:pPr/>
              <a:t>16</a:t>
            </a:fld>
            <a:endParaRPr lang="en-US" altLang="en-US"/>
          </a:p>
        </p:txBody>
      </p:sp>
      <p:sp>
        <p:nvSpPr>
          <p:cNvPr id="39938" name="Rectangle 2"/>
          <p:cNvSpPr>
            <a:spLocks noGrp="1" noChangeArrowheads="1"/>
          </p:cNvSpPr>
          <p:nvPr>
            <p:ph type="title"/>
          </p:nvPr>
        </p:nvSpPr>
        <p:spPr>
          <a:xfrm>
            <a:off x="684213" y="476250"/>
            <a:ext cx="7772400" cy="1143000"/>
          </a:xfrm>
          <a:noFill/>
          <a:ln>
            <a:solidFill>
              <a:srgbClr val="CC0000"/>
            </a:solidFill>
            <a:miter lim="800000"/>
            <a:headEnd/>
            <a:tailEnd/>
          </a:ln>
        </p:spPr>
        <p:txBody>
          <a:bodyPr/>
          <a:lstStyle/>
          <a:p>
            <a:r>
              <a:rPr lang="en-GB" altLang="en-US" sz="3600" dirty="0"/>
              <a:t>Role of ‘People’ in Service Marketing</a:t>
            </a:r>
            <a:endParaRPr lang="en-US" altLang="en-US" sz="3600" dirty="0"/>
          </a:p>
        </p:txBody>
      </p:sp>
      <p:sp>
        <p:nvSpPr>
          <p:cNvPr id="39939" name="Rectangle 3"/>
          <p:cNvSpPr>
            <a:spLocks noGrp="1" noChangeArrowheads="1"/>
          </p:cNvSpPr>
          <p:nvPr>
            <p:ph type="body" idx="1"/>
          </p:nvPr>
        </p:nvSpPr>
        <p:spPr>
          <a:xfrm>
            <a:off x="899592" y="1988840"/>
            <a:ext cx="7772400" cy="4114800"/>
          </a:xfrm>
        </p:spPr>
        <p:txBody>
          <a:bodyPr/>
          <a:lstStyle/>
          <a:p>
            <a:pPr>
              <a:buFontTx/>
              <a:buNone/>
            </a:pPr>
            <a:r>
              <a:rPr lang="en-GB" altLang="en-US" sz="2800" dirty="0"/>
              <a:t>Services are:</a:t>
            </a:r>
          </a:p>
          <a:p>
            <a:r>
              <a:rPr lang="en-GB" altLang="en-US" sz="2800" dirty="0"/>
              <a:t>Intangible – (cannot be touched, felt </a:t>
            </a:r>
            <a:r>
              <a:rPr lang="en-GB" altLang="en-US" sz="2800" dirty="0" err="1"/>
              <a:t>etc</a:t>
            </a:r>
            <a:r>
              <a:rPr lang="en-GB" altLang="en-US" sz="2800" dirty="0"/>
              <a:t>)</a:t>
            </a:r>
          </a:p>
          <a:p>
            <a:r>
              <a:rPr lang="en-GB" altLang="en-US" sz="2800" dirty="0"/>
              <a:t>Heterogeneous – (variable in standard of delivery)</a:t>
            </a:r>
          </a:p>
          <a:p>
            <a:r>
              <a:rPr lang="en-GB" altLang="en-US" sz="2800" dirty="0"/>
              <a:t>Perishable – 	(cannot be stored)</a:t>
            </a:r>
          </a:p>
          <a:p>
            <a:r>
              <a:rPr lang="en-GB" altLang="en-US" sz="2800" dirty="0"/>
              <a:t>Inseparable – (product and delivery)</a:t>
            </a:r>
          </a:p>
          <a:p>
            <a:pPr>
              <a:buFontTx/>
              <a:buNone/>
            </a:pPr>
            <a:endParaRPr lang="en-GB" altLang="en-US" sz="2800" dirty="0"/>
          </a:p>
          <a:p>
            <a:pPr>
              <a:buFontTx/>
              <a:buNone/>
            </a:pPr>
            <a:r>
              <a:rPr lang="en-GB" altLang="en-US" sz="2800" dirty="0"/>
              <a:t>= People are the key to service delivery</a:t>
            </a:r>
            <a:endParaRPr lang="en-US" altLang="en-US" sz="2800" dirty="0"/>
          </a:p>
        </p:txBody>
      </p:sp>
    </p:spTree>
    <p:extLst>
      <p:ext uri="{BB962C8B-B14F-4D97-AF65-F5344CB8AC3E}">
        <p14:creationId xmlns:p14="http://schemas.microsoft.com/office/powerpoint/2010/main" val="2966990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6A7DC764-EFD3-4EB8-A26E-B7F211AD9BA5}" type="slidenum">
              <a:rPr lang="en-US" altLang="en-US"/>
              <a:pPr/>
              <a:t>17</a:t>
            </a:fld>
            <a:endParaRPr lang="en-US" altLang="en-US"/>
          </a:p>
        </p:txBody>
      </p:sp>
      <p:sp>
        <p:nvSpPr>
          <p:cNvPr id="11266" name="Rectangle 2"/>
          <p:cNvSpPr>
            <a:spLocks noGrp="1" noChangeArrowheads="1"/>
          </p:cNvSpPr>
          <p:nvPr>
            <p:ph type="title"/>
          </p:nvPr>
        </p:nvSpPr>
        <p:spPr>
          <a:xfrm>
            <a:off x="381000" y="609600"/>
            <a:ext cx="8458200" cy="1143000"/>
          </a:xfrm>
        </p:spPr>
        <p:txBody>
          <a:bodyPr>
            <a:normAutofit fontScale="90000"/>
          </a:bodyPr>
          <a:lstStyle/>
          <a:p>
            <a:r>
              <a:rPr lang="en-GB" altLang="en-US" sz="4000"/>
              <a:t>What Happens When </a:t>
            </a:r>
            <a:br>
              <a:rPr lang="en-GB" altLang="en-US" sz="4000"/>
            </a:br>
            <a:r>
              <a:rPr lang="en-GB" altLang="en-US" sz="4000"/>
              <a:t>Things Go Wrong?</a:t>
            </a:r>
            <a:endParaRPr lang="en-US" altLang="en-US" sz="4000"/>
          </a:p>
        </p:txBody>
      </p:sp>
      <p:sp>
        <p:nvSpPr>
          <p:cNvPr id="11267" name="Rectangle 3"/>
          <p:cNvSpPr>
            <a:spLocks noGrp="1" noChangeArrowheads="1"/>
          </p:cNvSpPr>
          <p:nvPr>
            <p:ph type="body" idx="1"/>
          </p:nvPr>
        </p:nvSpPr>
        <p:spPr>
          <a:xfrm>
            <a:off x="685800" y="1905000"/>
            <a:ext cx="7772400" cy="3962400"/>
          </a:xfrm>
        </p:spPr>
        <p:txBody>
          <a:bodyPr/>
          <a:lstStyle/>
          <a:p>
            <a:pPr>
              <a:lnSpc>
                <a:spcPct val="90000"/>
              </a:lnSpc>
            </a:pPr>
            <a:r>
              <a:rPr lang="en-GB" altLang="en-US" sz="2800"/>
              <a:t>There must be a realisation that there are times when relationships fail.</a:t>
            </a:r>
          </a:p>
          <a:p>
            <a:pPr>
              <a:lnSpc>
                <a:spcPct val="90000"/>
              </a:lnSpc>
            </a:pPr>
            <a:r>
              <a:rPr lang="en-GB" altLang="en-US" sz="2800"/>
              <a:t>Internal failure – employees, suppliers and management.</a:t>
            </a:r>
          </a:p>
          <a:p>
            <a:pPr>
              <a:lnSpc>
                <a:spcPct val="90000"/>
              </a:lnSpc>
            </a:pPr>
            <a:r>
              <a:rPr lang="en-GB" altLang="en-US" sz="2800"/>
              <a:t>External failure – the organization and its customers. </a:t>
            </a:r>
          </a:p>
          <a:p>
            <a:pPr>
              <a:lnSpc>
                <a:spcPct val="90000"/>
              </a:lnSpc>
            </a:pPr>
            <a:r>
              <a:rPr lang="en-GB" altLang="en-US" sz="2800"/>
              <a:t>Pro-activity – to pre-empt potential issues.</a:t>
            </a:r>
          </a:p>
          <a:p>
            <a:pPr>
              <a:lnSpc>
                <a:spcPct val="90000"/>
              </a:lnSpc>
            </a:pPr>
            <a:r>
              <a:rPr lang="en-GB" altLang="en-US" sz="2800"/>
              <a:t>Re-activity – to react in a positive manner to resolve the problem. </a:t>
            </a:r>
            <a:endParaRPr lang="en-US" altLang="en-US" sz="2800"/>
          </a:p>
        </p:txBody>
      </p:sp>
    </p:spTree>
    <p:extLst>
      <p:ext uri="{BB962C8B-B14F-4D97-AF65-F5344CB8AC3E}">
        <p14:creationId xmlns:p14="http://schemas.microsoft.com/office/powerpoint/2010/main" val="4173687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4213" y="333375"/>
            <a:ext cx="7772400" cy="914400"/>
          </a:xfrm>
          <a:noFill/>
          <a:ln>
            <a:solidFill>
              <a:srgbClr val="CC0000"/>
            </a:solidFill>
            <a:miter lim="800000"/>
            <a:headEnd/>
            <a:tailEnd/>
          </a:ln>
        </p:spPr>
        <p:txBody>
          <a:bodyPr lIns="90488" tIns="44450" rIns="90488" bIns="44450"/>
          <a:lstStyle/>
          <a:p>
            <a:r>
              <a:rPr lang="en-US" altLang="en-US" sz="3600" dirty="0"/>
              <a:t>Gaps in Service Quality</a:t>
            </a:r>
          </a:p>
        </p:txBody>
      </p:sp>
      <p:sp>
        <p:nvSpPr>
          <p:cNvPr id="31747" name="Rectangle 3"/>
          <p:cNvSpPr>
            <a:spLocks noGrp="1" noChangeArrowheads="1"/>
          </p:cNvSpPr>
          <p:nvPr>
            <p:ph type="body" idx="1"/>
          </p:nvPr>
        </p:nvSpPr>
        <p:spPr>
          <a:xfrm>
            <a:off x="395288" y="1295400"/>
            <a:ext cx="8153400" cy="5562600"/>
          </a:xfrm>
          <a:noFill/>
          <a:ln/>
        </p:spPr>
        <p:txBody>
          <a:bodyPr lIns="90488" tIns="44450" rIns="90488" bIns="44450"/>
          <a:lstStyle/>
          <a:p>
            <a:pPr marL="0" indent="0">
              <a:lnSpc>
                <a:spcPct val="120000"/>
              </a:lnSpc>
              <a:buFontTx/>
              <a:buNone/>
              <a:tabLst>
                <a:tab pos="1027113" algn="l"/>
              </a:tabLst>
            </a:pPr>
            <a:r>
              <a:rPr lang="en-US" altLang="en-US" sz="2400" b="1" dirty="0"/>
              <a:t>Gap 1:	Consumer Expectations versus Management 	Perceptions of Consumer Expectations</a:t>
            </a:r>
          </a:p>
          <a:p>
            <a:pPr marL="0" indent="0">
              <a:lnSpc>
                <a:spcPct val="120000"/>
              </a:lnSpc>
              <a:buFontTx/>
              <a:buNone/>
              <a:tabLst>
                <a:tab pos="1027113" algn="l"/>
              </a:tabLst>
            </a:pPr>
            <a:r>
              <a:rPr lang="en-US" altLang="en-US" sz="2400" b="1" dirty="0"/>
              <a:t>Gap 2:	Management Perceptions of Customer 		Expectations versus Service Quality 	Specifications</a:t>
            </a:r>
          </a:p>
          <a:p>
            <a:pPr marL="0" indent="0">
              <a:lnSpc>
                <a:spcPct val="120000"/>
              </a:lnSpc>
              <a:buFontTx/>
              <a:buNone/>
              <a:tabLst>
                <a:tab pos="1027113" algn="l"/>
              </a:tabLst>
            </a:pPr>
            <a:r>
              <a:rPr lang="en-US" altLang="en-US" sz="2400" b="1" dirty="0"/>
              <a:t>Gap 3:	Service Quality Specifications versus Service 	Actually Delivered</a:t>
            </a:r>
          </a:p>
          <a:p>
            <a:pPr marL="0" indent="0">
              <a:lnSpc>
                <a:spcPct val="120000"/>
              </a:lnSpc>
              <a:buFontTx/>
              <a:buNone/>
              <a:tabLst>
                <a:tab pos="1027113" algn="l"/>
              </a:tabLst>
            </a:pPr>
            <a:r>
              <a:rPr lang="en-US" altLang="en-US" sz="2400" b="1" dirty="0"/>
              <a:t>Gap 4:	Service Actually Delivered versus External 		Communications about the Service</a:t>
            </a:r>
          </a:p>
          <a:p>
            <a:pPr marL="0" indent="0">
              <a:lnSpc>
                <a:spcPct val="120000"/>
              </a:lnSpc>
              <a:buFontTx/>
              <a:buNone/>
              <a:tabLst>
                <a:tab pos="1027113" algn="l"/>
              </a:tabLst>
            </a:pPr>
            <a:r>
              <a:rPr lang="en-US" altLang="en-US" sz="2400" b="1" dirty="0"/>
              <a:t>Gap 5:	Consumer Expectations about the Service versus Perceptions of the Service Actually Delivered</a:t>
            </a:r>
          </a:p>
        </p:txBody>
      </p:sp>
    </p:spTree>
    <p:extLst>
      <p:ext uri="{BB962C8B-B14F-4D97-AF65-F5344CB8AC3E}">
        <p14:creationId xmlns:p14="http://schemas.microsoft.com/office/powerpoint/2010/main" val="441724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7FB9E87A-BFD0-40D0-8867-C8678F9DE0E1}" type="slidenum">
              <a:rPr lang="en-US" altLang="en-US"/>
              <a:pPr/>
              <a:t>19</a:t>
            </a:fld>
            <a:endParaRPr lang="en-US" altLang="en-US"/>
          </a:p>
        </p:txBody>
      </p:sp>
      <p:sp>
        <p:nvSpPr>
          <p:cNvPr id="40962" name="Rectangle 2"/>
          <p:cNvSpPr>
            <a:spLocks noGrp="1" noChangeArrowheads="1"/>
          </p:cNvSpPr>
          <p:nvPr>
            <p:ph type="title"/>
          </p:nvPr>
        </p:nvSpPr>
        <p:spPr>
          <a:noFill/>
          <a:ln>
            <a:solidFill>
              <a:srgbClr val="CC0000"/>
            </a:solidFill>
            <a:miter lim="800000"/>
            <a:headEnd/>
            <a:tailEnd/>
          </a:ln>
        </p:spPr>
        <p:txBody>
          <a:bodyPr>
            <a:normAutofit/>
          </a:bodyPr>
          <a:lstStyle/>
          <a:p>
            <a:r>
              <a:rPr lang="en-GB" altLang="en-US" sz="4000" dirty="0"/>
              <a:t>Service Blueprinting</a:t>
            </a:r>
            <a:endParaRPr lang="en-US" altLang="en-US" sz="4000" dirty="0"/>
          </a:p>
        </p:txBody>
      </p:sp>
      <p:sp>
        <p:nvSpPr>
          <p:cNvPr id="40963" name="Rectangle 3"/>
          <p:cNvSpPr>
            <a:spLocks noGrp="1" noChangeArrowheads="1"/>
          </p:cNvSpPr>
          <p:nvPr>
            <p:ph type="body" idx="1"/>
          </p:nvPr>
        </p:nvSpPr>
        <p:spPr/>
        <p:txBody>
          <a:bodyPr/>
          <a:lstStyle/>
          <a:p>
            <a:r>
              <a:rPr lang="en-GB" altLang="en-US" dirty="0"/>
              <a:t>Flowcharting the service delivery process</a:t>
            </a:r>
          </a:p>
          <a:p>
            <a:r>
              <a:rPr lang="en-GB" altLang="en-US" dirty="0"/>
              <a:t>Identify points where value can be added</a:t>
            </a:r>
          </a:p>
          <a:p>
            <a:r>
              <a:rPr lang="en-GB" altLang="en-US" dirty="0"/>
              <a:t>Identify in advance points where service delivery can fail</a:t>
            </a:r>
            <a:endParaRPr lang="en-US" altLang="en-US" dirty="0"/>
          </a:p>
        </p:txBody>
      </p:sp>
    </p:spTree>
    <p:extLst>
      <p:ext uri="{BB962C8B-B14F-4D97-AF65-F5344CB8AC3E}">
        <p14:creationId xmlns:p14="http://schemas.microsoft.com/office/powerpoint/2010/main" val="3883519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4213" y="404813"/>
            <a:ext cx="7772400" cy="1143000"/>
          </a:xfrm>
          <a:noFill/>
          <a:ln>
            <a:solidFill>
              <a:srgbClr val="CC0000"/>
            </a:solidFill>
            <a:miter lim="800000"/>
            <a:headEnd/>
            <a:tailEnd/>
          </a:ln>
        </p:spPr>
        <p:txBody>
          <a:bodyPr lIns="90488" tIns="44450" rIns="90488" bIns="44450">
            <a:normAutofit fontScale="90000"/>
          </a:bodyPr>
          <a:lstStyle/>
          <a:p>
            <a:r>
              <a:rPr lang="en-US" altLang="en-US" sz="4000" dirty="0"/>
              <a:t>Suggested Actions for Successful Service Recovery</a:t>
            </a:r>
          </a:p>
        </p:txBody>
      </p:sp>
      <p:sp>
        <p:nvSpPr>
          <p:cNvPr id="33795" name="Rectangle 3"/>
          <p:cNvSpPr>
            <a:spLocks noGrp="1" noChangeArrowheads="1"/>
          </p:cNvSpPr>
          <p:nvPr>
            <p:ph type="body" idx="1"/>
          </p:nvPr>
        </p:nvSpPr>
        <p:spPr>
          <a:xfrm>
            <a:off x="533400" y="1676400"/>
            <a:ext cx="8077200" cy="4495800"/>
          </a:xfrm>
          <a:noFill/>
          <a:ln/>
        </p:spPr>
        <p:txBody>
          <a:bodyPr lIns="90488" tIns="44450" rIns="90488" bIns="44450"/>
          <a:lstStyle/>
          <a:p>
            <a:pPr>
              <a:buSzPct val="85000"/>
            </a:pPr>
            <a:r>
              <a:rPr lang="en-US" altLang="en-US"/>
              <a:t>Measure the costs of effective service recovery</a:t>
            </a:r>
          </a:p>
          <a:p>
            <a:pPr>
              <a:buSzPct val="85000"/>
            </a:pPr>
            <a:r>
              <a:rPr lang="en-US" altLang="en-US"/>
              <a:t>Break the silence</a:t>
            </a:r>
          </a:p>
          <a:p>
            <a:pPr>
              <a:buSzPct val="85000"/>
            </a:pPr>
            <a:r>
              <a:rPr lang="en-US" altLang="en-US"/>
              <a:t>Anticipate the needs for recovery</a:t>
            </a:r>
          </a:p>
          <a:p>
            <a:pPr>
              <a:buSzPct val="85000"/>
            </a:pPr>
            <a:r>
              <a:rPr lang="en-US" altLang="en-US"/>
              <a:t>Act fast</a:t>
            </a:r>
          </a:p>
          <a:p>
            <a:pPr>
              <a:buSzPct val="85000"/>
            </a:pPr>
            <a:r>
              <a:rPr lang="en-US" altLang="en-US"/>
              <a:t>Train employees</a:t>
            </a:r>
          </a:p>
          <a:p>
            <a:pPr>
              <a:buSzPct val="85000"/>
            </a:pPr>
            <a:r>
              <a:rPr lang="en-US" altLang="en-US"/>
              <a:t>Empower the front line</a:t>
            </a:r>
          </a:p>
        </p:txBody>
      </p:sp>
    </p:spTree>
    <p:extLst>
      <p:ext uri="{BB962C8B-B14F-4D97-AF65-F5344CB8AC3E}">
        <p14:creationId xmlns:p14="http://schemas.microsoft.com/office/powerpoint/2010/main" val="2133352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84213" y="260350"/>
            <a:ext cx="7772400" cy="914400"/>
          </a:xfrm>
          <a:noFill/>
          <a:ln>
            <a:solidFill>
              <a:srgbClr val="CC0000"/>
            </a:solidFill>
            <a:miter lim="800000"/>
            <a:headEnd/>
            <a:tailEnd/>
          </a:ln>
        </p:spPr>
        <p:txBody>
          <a:bodyPr lIns="90488" tIns="44450" rIns="90488" bIns="44450"/>
          <a:lstStyle/>
          <a:p>
            <a:r>
              <a:rPr lang="en-US" altLang="en-US" sz="3600" dirty="0"/>
              <a:t>The Cost of Losing One Customer</a:t>
            </a:r>
          </a:p>
        </p:txBody>
      </p:sp>
      <p:sp>
        <p:nvSpPr>
          <p:cNvPr id="35843" name="Rectangle 3"/>
          <p:cNvSpPr>
            <a:spLocks noGrp="1" noChangeArrowheads="1"/>
          </p:cNvSpPr>
          <p:nvPr>
            <p:ph type="body" idx="1"/>
          </p:nvPr>
        </p:nvSpPr>
        <p:spPr>
          <a:xfrm>
            <a:off x="304800" y="1143000"/>
            <a:ext cx="8839200" cy="4876800"/>
          </a:xfrm>
          <a:noFill/>
          <a:ln/>
        </p:spPr>
        <p:txBody>
          <a:bodyPr lIns="90488" tIns="44450" rIns="90488" bIns="44450"/>
          <a:lstStyle/>
          <a:p>
            <a:pPr marL="0" indent="0">
              <a:buFontTx/>
              <a:buNone/>
              <a:tabLst>
                <a:tab pos="1027113" algn="l"/>
              </a:tabLst>
            </a:pPr>
            <a:r>
              <a:rPr lang="en-US" altLang="en-US" sz="2400" b="1" dirty="0"/>
              <a:t>Losing a single customer creates a ripple effect of sales, profits, and goodwill losses throughout the organization.</a:t>
            </a:r>
            <a:endParaRPr lang="en-US" altLang="en-US" sz="2800" dirty="0"/>
          </a:p>
          <a:p>
            <a:pPr marL="0" indent="0">
              <a:tabLst>
                <a:tab pos="1027113" algn="l"/>
              </a:tabLst>
            </a:pPr>
            <a:r>
              <a:rPr lang="en-US" altLang="en-US" sz="2400" b="1" i="1" dirty="0"/>
              <a:t>A dissatisfied customer tells 11 others who each tell 5 others = 67 people </a:t>
            </a:r>
          </a:p>
          <a:p>
            <a:pPr marL="0" indent="0">
              <a:tabLst>
                <a:tab pos="1027113" algn="l"/>
              </a:tabLst>
            </a:pPr>
            <a:r>
              <a:rPr lang="en-US" altLang="en-US" sz="2400" b="1" i="1" dirty="0"/>
              <a:t>17 of those told would have spent £50 weekly and they decide not to buy from the retailer</a:t>
            </a:r>
          </a:p>
          <a:p>
            <a:pPr marL="0" indent="0">
              <a:tabLst>
                <a:tab pos="1027113" algn="l"/>
              </a:tabLst>
            </a:pPr>
            <a:r>
              <a:rPr lang="en-US" altLang="en-US" sz="2400" b="1" i="1" dirty="0"/>
              <a:t>17 x £50 x 52 weeks = £44,200 per year in lost sales</a:t>
            </a:r>
          </a:p>
          <a:p>
            <a:pPr marL="0" indent="0">
              <a:tabLst>
                <a:tab pos="1027113" algn="l"/>
              </a:tabLst>
            </a:pPr>
            <a:r>
              <a:rPr lang="en-US" altLang="en-US" sz="2400" b="1" i="1" dirty="0"/>
              <a:t>It costs £19 for a retailer to keep one customer happy</a:t>
            </a:r>
          </a:p>
          <a:p>
            <a:pPr marL="0" indent="0">
              <a:tabLst>
                <a:tab pos="1027113" algn="l"/>
              </a:tabLst>
            </a:pPr>
            <a:r>
              <a:rPr lang="en-US" altLang="en-US" sz="2400" b="1" i="1" dirty="0"/>
              <a:t>It costs £118 to attract a new customer into the store</a:t>
            </a:r>
          </a:p>
          <a:p>
            <a:pPr marL="0" indent="0">
              <a:tabLst>
                <a:tab pos="1027113" algn="l"/>
              </a:tabLst>
            </a:pPr>
            <a:r>
              <a:rPr lang="en-US" altLang="en-US" sz="2400" b="1" i="1" dirty="0"/>
              <a:t>Total impact: £118 x 17 = £2,006 to attract 17 new customers</a:t>
            </a:r>
          </a:p>
        </p:txBody>
      </p:sp>
    </p:spTree>
    <p:extLst>
      <p:ext uri="{BB962C8B-B14F-4D97-AF65-F5344CB8AC3E}">
        <p14:creationId xmlns:p14="http://schemas.microsoft.com/office/powerpoint/2010/main" val="2739325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wipe(left)">
                                      <p:cBhvr>
                                        <p:cTn id="7" dur="500"/>
                                        <p:tgtEl>
                                          <p:spTgt spid="358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5843">
                                            <p:txEl>
                                              <p:pRg st="1" end="1"/>
                                            </p:txEl>
                                          </p:spTgt>
                                        </p:tgtEl>
                                        <p:attrNameLst>
                                          <p:attrName>style.visibility</p:attrName>
                                        </p:attrNameLst>
                                      </p:cBhvr>
                                      <p:to>
                                        <p:strVal val="visible"/>
                                      </p:to>
                                    </p:set>
                                    <p:animEffect transition="in" filter="wipe(left)">
                                      <p:cBhvr>
                                        <p:cTn id="12" dur="500"/>
                                        <p:tgtEl>
                                          <p:spTgt spid="358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5843">
                                            <p:txEl>
                                              <p:pRg st="2" end="2"/>
                                            </p:txEl>
                                          </p:spTgt>
                                        </p:tgtEl>
                                        <p:attrNameLst>
                                          <p:attrName>style.visibility</p:attrName>
                                        </p:attrNameLst>
                                      </p:cBhvr>
                                      <p:to>
                                        <p:strVal val="visible"/>
                                      </p:to>
                                    </p:set>
                                    <p:animEffect transition="in" filter="wipe(left)">
                                      <p:cBhvr>
                                        <p:cTn id="17" dur="500"/>
                                        <p:tgtEl>
                                          <p:spTgt spid="358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5843">
                                            <p:txEl>
                                              <p:pRg st="3" end="3"/>
                                            </p:txEl>
                                          </p:spTgt>
                                        </p:tgtEl>
                                        <p:attrNameLst>
                                          <p:attrName>style.visibility</p:attrName>
                                        </p:attrNameLst>
                                      </p:cBhvr>
                                      <p:to>
                                        <p:strVal val="visible"/>
                                      </p:to>
                                    </p:set>
                                    <p:animEffect transition="in" filter="wipe(left)">
                                      <p:cBhvr>
                                        <p:cTn id="22" dur="500"/>
                                        <p:tgtEl>
                                          <p:spTgt spid="358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35843">
                                            <p:txEl>
                                              <p:pRg st="4" end="4"/>
                                            </p:txEl>
                                          </p:spTgt>
                                        </p:tgtEl>
                                        <p:attrNameLst>
                                          <p:attrName>style.visibility</p:attrName>
                                        </p:attrNameLst>
                                      </p:cBhvr>
                                      <p:to>
                                        <p:strVal val="visible"/>
                                      </p:to>
                                    </p:set>
                                    <p:animEffect transition="in" filter="wipe(left)">
                                      <p:cBhvr>
                                        <p:cTn id="27" dur="500"/>
                                        <p:tgtEl>
                                          <p:spTgt spid="3584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35843">
                                            <p:txEl>
                                              <p:pRg st="5" end="5"/>
                                            </p:txEl>
                                          </p:spTgt>
                                        </p:tgtEl>
                                        <p:attrNameLst>
                                          <p:attrName>style.visibility</p:attrName>
                                        </p:attrNameLst>
                                      </p:cBhvr>
                                      <p:to>
                                        <p:strVal val="visible"/>
                                      </p:to>
                                    </p:set>
                                    <p:animEffect transition="in" filter="wipe(left)">
                                      <p:cBhvr>
                                        <p:cTn id="32" dur="500"/>
                                        <p:tgtEl>
                                          <p:spTgt spid="3584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35843">
                                            <p:txEl>
                                              <p:pRg st="6" end="6"/>
                                            </p:txEl>
                                          </p:spTgt>
                                        </p:tgtEl>
                                        <p:attrNameLst>
                                          <p:attrName>style.visibility</p:attrName>
                                        </p:attrNameLst>
                                      </p:cBhvr>
                                      <p:to>
                                        <p:strVal val="visible"/>
                                      </p:to>
                                    </p:set>
                                    <p:animEffect transition="in" filter="wipe(left)">
                                      <p:cBhvr>
                                        <p:cTn id="37" dur="500"/>
                                        <p:tgtEl>
                                          <p:spTgt spid="3584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bldLvl="2"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noFill/>
          <a:ln>
            <a:solidFill>
              <a:srgbClr val="CC0000"/>
            </a:solidFill>
            <a:miter lim="800000"/>
            <a:headEnd/>
            <a:tailEnd/>
          </a:ln>
        </p:spPr>
        <p:txBody>
          <a:bodyPr lIns="90488" tIns="44450" rIns="90488" bIns="44450"/>
          <a:lstStyle/>
          <a:p>
            <a:r>
              <a:rPr lang="en-US" altLang="en-US" sz="3600"/>
              <a:t>Benefits of Exceptional Customer Service</a:t>
            </a:r>
          </a:p>
        </p:txBody>
      </p:sp>
      <p:sp>
        <p:nvSpPr>
          <p:cNvPr id="37891" name="Rectangle 3"/>
          <p:cNvSpPr>
            <a:spLocks noGrp="1" noChangeArrowheads="1"/>
          </p:cNvSpPr>
          <p:nvPr>
            <p:ph type="body" idx="1"/>
          </p:nvPr>
        </p:nvSpPr>
        <p:spPr>
          <a:xfrm>
            <a:off x="684213" y="1700213"/>
            <a:ext cx="7772400" cy="4114800"/>
          </a:xfrm>
          <a:noFill/>
          <a:ln/>
        </p:spPr>
        <p:txBody>
          <a:bodyPr lIns="90488" tIns="44450" rIns="90488" bIns="44450"/>
          <a:lstStyle/>
          <a:p>
            <a:pPr>
              <a:lnSpc>
                <a:spcPct val="90000"/>
              </a:lnSpc>
              <a:buSzPct val="85000"/>
            </a:pPr>
            <a:r>
              <a:rPr lang="en-US" altLang="en-US"/>
              <a:t>Attracts and keeps customers; adds value</a:t>
            </a:r>
          </a:p>
          <a:p>
            <a:pPr>
              <a:lnSpc>
                <a:spcPct val="90000"/>
              </a:lnSpc>
              <a:buSzPct val="85000"/>
            </a:pPr>
            <a:r>
              <a:rPr lang="en-US" altLang="en-US"/>
              <a:t>Recovers lost or about-to-be-lost sales</a:t>
            </a:r>
          </a:p>
          <a:p>
            <a:pPr>
              <a:lnSpc>
                <a:spcPct val="90000"/>
              </a:lnSpc>
              <a:buSzPct val="85000"/>
            </a:pPr>
            <a:r>
              <a:rPr lang="en-US" altLang="en-US"/>
              <a:t>Links customer satisfaction to service quality</a:t>
            </a:r>
          </a:p>
          <a:p>
            <a:pPr>
              <a:lnSpc>
                <a:spcPct val="90000"/>
              </a:lnSpc>
              <a:buSzPct val="85000"/>
            </a:pPr>
            <a:r>
              <a:rPr lang="en-US" altLang="en-US"/>
              <a:t>Results in a profitable return-on-investment (in customer service)</a:t>
            </a:r>
          </a:p>
          <a:p>
            <a:pPr>
              <a:lnSpc>
                <a:spcPct val="90000"/>
              </a:lnSpc>
              <a:buSzPct val="85000"/>
            </a:pPr>
            <a:r>
              <a:rPr lang="en-US" altLang="en-US"/>
              <a:t>Performs a major role in the marketing mix</a:t>
            </a:r>
          </a:p>
        </p:txBody>
      </p:sp>
    </p:spTree>
    <p:extLst>
      <p:ext uri="{BB962C8B-B14F-4D97-AF65-F5344CB8AC3E}">
        <p14:creationId xmlns:p14="http://schemas.microsoft.com/office/powerpoint/2010/main" val="3463640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5"/>
          <p:cNvSpPr>
            <a:spLocks noGrp="1"/>
          </p:cNvSpPr>
          <p:nvPr>
            <p:ph type="sldNum" sz="quarter" idx="12"/>
          </p:nvPr>
        </p:nvSpPr>
        <p:spPr/>
        <p:txBody>
          <a:bodyPr/>
          <a:lstStyle/>
          <a:p>
            <a:fld id="{DC793721-785C-45F1-BEDD-F72A2F9FF1B0}" type="slidenum">
              <a:rPr lang="en-US" altLang="en-US"/>
              <a:pPr/>
              <a:t>23</a:t>
            </a:fld>
            <a:endParaRPr lang="en-US" altLang="en-US"/>
          </a:p>
        </p:txBody>
      </p:sp>
      <p:sp>
        <p:nvSpPr>
          <p:cNvPr id="14338" name="Rectangle 2"/>
          <p:cNvSpPr>
            <a:spLocks noGrp="1" noChangeArrowheads="1"/>
          </p:cNvSpPr>
          <p:nvPr>
            <p:ph type="title"/>
          </p:nvPr>
        </p:nvSpPr>
        <p:spPr/>
        <p:txBody>
          <a:bodyPr/>
          <a:lstStyle/>
          <a:p>
            <a:r>
              <a:rPr lang="en-GB" altLang="en-US" sz="4000"/>
              <a:t>Potential Ethical Issues</a:t>
            </a:r>
            <a:endParaRPr lang="en-US" altLang="en-US" sz="4000"/>
          </a:p>
        </p:txBody>
      </p:sp>
      <p:sp>
        <p:nvSpPr>
          <p:cNvPr id="14339" name="Rectangle 3"/>
          <p:cNvSpPr>
            <a:spLocks noGrp="1" noChangeArrowheads="1"/>
          </p:cNvSpPr>
          <p:nvPr>
            <p:ph type="body" idx="1"/>
          </p:nvPr>
        </p:nvSpPr>
        <p:spPr>
          <a:xfrm>
            <a:off x="685800" y="2209800"/>
            <a:ext cx="7772400" cy="3886200"/>
          </a:xfrm>
        </p:spPr>
        <p:txBody>
          <a:bodyPr/>
          <a:lstStyle/>
          <a:p>
            <a:r>
              <a:rPr lang="en-GB" altLang="en-US" sz="2800"/>
              <a:t>There’s a need to understand the implications of differing ethical behaviours from country to country. What is deemed ethical behaviour in one country is not in another. For example, the giving of gifts.</a:t>
            </a:r>
          </a:p>
          <a:p>
            <a:r>
              <a:rPr lang="en-GB" altLang="en-US" sz="2800"/>
              <a:t>Both organizations and their people need to be aware of cultural sensitivities. </a:t>
            </a:r>
            <a:endParaRPr lang="en-US" altLang="en-US" sz="2800"/>
          </a:p>
        </p:txBody>
      </p:sp>
    </p:spTree>
    <p:extLst>
      <p:ext uri="{BB962C8B-B14F-4D97-AF65-F5344CB8AC3E}">
        <p14:creationId xmlns:p14="http://schemas.microsoft.com/office/powerpoint/2010/main" val="1641884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5"/>
          <p:cNvSpPr>
            <a:spLocks noGrp="1"/>
          </p:cNvSpPr>
          <p:nvPr>
            <p:ph type="sldNum" sz="quarter" idx="12"/>
          </p:nvPr>
        </p:nvSpPr>
        <p:spPr/>
        <p:txBody>
          <a:bodyPr/>
          <a:lstStyle/>
          <a:p>
            <a:fld id="{E23405EF-A9B6-45D6-A094-7A7814A965D0}" type="slidenum">
              <a:rPr lang="en-US" altLang="en-US"/>
              <a:pPr/>
              <a:t>24</a:t>
            </a:fld>
            <a:endParaRPr lang="en-US" altLang="en-US"/>
          </a:p>
        </p:txBody>
      </p:sp>
      <p:sp>
        <p:nvSpPr>
          <p:cNvPr id="12290" name="Rectangle 2"/>
          <p:cNvSpPr>
            <a:spLocks noGrp="1" noChangeArrowheads="1"/>
          </p:cNvSpPr>
          <p:nvPr>
            <p:ph type="title"/>
          </p:nvPr>
        </p:nvSpPr>
        <p:spPr/>
        <p:txBody>
          <a:bodyPr/>
          <a:lstStyle/>
          <a:p>
            <a:r>
              <a:rPr lang="en-GB" altLang="en-US" sz="4000"/>
              <a:t>Further Reading</a:t>
            </a:r>
            <a:endParaRPr lang="en-US" altLang="en-US" sz="4000"/>
          </a:p>
        </p:txBody>
      </p:sp>
      <p:sp>
        <p:nvSpPr>
          <p:cNvPr id="12291" name="Rectangle 3"/>
          <p:cNvSpPr>
            <a:spLocks noGrp="1" noChangeArrowheads="1"/>
          </p:cNvSpPr>
          <p:nvPr>
            <p:ph type="body" idx="1"/>
          </p:nvPr>
        </p:nvSpPr>
        <p:spPr/>
        <p:txBody>
          <a:bodyPr/>
          <a:lstStyle/>
          <a:p>
            <a:pPr>
              <a:buFontTx/>
              <a:buNone/>
            </a:pPr>
            <a:r>
              <a:rPr lang="en-GB" altLang="en-US"/>
              <a:t>	</a:t>
            </a:r>
            <a:endParaRPr lang="en-US" altLang="en-US"/>
          </a:p>
        </p:txBody>
      </p:sp>
      <p:graphicFrame>
        <p:nvGraphicFramePr>
          <p:cNvPr id="12301" name="Group 13"/>
          <p:cNvGraphicFramePr>
            <a:graphicFrameLocks noGrp="1"/>
          </p:cNvGraphicFramePr>
          <p:nvPr/>
        </p:nvGraphicFramePr>
        <p:xfrm>
          <a:off x="685800" y="692150"/>
          <a:ext cx="7772400" cy="1060450"/>
        </p:xfrm>
        <a:graphic>
          <a:graphicData uri="http://schemas.openxmlformats.org/drawingml/2006/table">
            <a:tbl>
              <a:tblPr/>
              <a:tblGrid>
                <a:gridCol w="7772400">
                  <a:extLst>
                    <a:ext uri="{9D8B030D-6E8A-4147-A177-3AD203B41FA5}">
                      <a16:colId xmlns:a16="http://schemas.microsoft.com/office/drawing/2014/main" val="20000"/>
                    </a:ext>
                  </a:extLst>
                </a:gridCol>
              </a:tblGrid>
              <a:tr h="106045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a:ln>
                          <a:noFill/>
                        </a:ln>
                        <a:solidFill>
                          <a:schemeClr val="tx1"/>
                        </a:solidFill>
                        <a:effectLst/>
                        <a:latin typeface="Arial" charset="0"/>
                      </a:endParaRPr>
                    </a:p>
                  </a:txBody>
                  <a:tcPr horzOverflow="overflow">
                    <a:lnL w="12700" cap="flat" cmpd="sng" algn="ctr">
                      <a:solidFill>
                        <a:srgbClr val="CC0000"/>
                      </a:solidFill>
                      <a:prstDash val="solid"/>
                      <a:round/>
                      <a:headEnd type="none" w="med" len="med"/>
                      <a:tailEnd type="none" w="med" len="med"/>
                    </a:lnL>
                    <a:lnR w="12700" cap="flat" cmpd="sng" algn="ctr">
                      <a:solidFill>
                        <a:srgbClr val="CC0000"/>
                      </a:solidFill>
                      <a:prstDash val="solid"/>
                      <a:round/>
                      <a:headEnd type="none" w="med" len="med"/>
                      <a:tailEnd type="none" w="med" len="med"/>
                    </a:lnR>
                    <a:lnT w="12700" cap="flat" cmpd="sng" algn="ctr">
                      <a:solidFill>
                        <a:srgbClr val="CC0000"/>
                      </a:solidFill>
                      <a:prstDash val="solid"/>
                      <a:round/>
                      <a:headEnd type="none" w="med" len="med"/>
                      <a:tailEnd type="none" w="med" len="med"/>
                    </a:lnT>
                    <a:lnB w="12700" cap="flat" cmpd="sng" algn="ctr">
                      <a:solidFill>
                        <a:srgbClr val="CC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2299" name="Text Box 11"/>
          <p:cNvSpPr txBox="1">
            <a:spLocks noChangeArrowheads="1"/>
          </p:cNvSpPr>
          <p:nvPr/>
        </p:nvSpPr>
        <p:spPr bwMode="auto">
          <a:xfrm>
            <a:off x="1116013" y="2276475"/>
            <a:ext cx="6551612" cy="3743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V.A. </a:t>
            </a:r>
            <a:r>
              <a:rPr lang="en-GB" altLang="en-US" dirty="0" err="1"/>
              <a:t>Zeithaml</a:t>
            </a:r>
            <a:r>
              <a:rPr lang="en-GB" altLang="en-US" dirty="0"/>
              <a:t> &amp; M. </a:t>
            </a:r>
            <a:r>
              <a:rPr lang="en-GB" altLang="en-US" dirty="0" err="1"/>
              <a:t>Bitner</a:t>
            </a:r>
            <a:r>
              <a:rPr lang="en-GB" altLang="en-US" dirty="0"/>
              <a:t> (2003) </a:t>
            </a:r>
            <a:r>
              <a:rPr lang="en-GB" altLang="en-US" i="1" dirty="0"/>
              <a:t>Services Marketing,</a:t>
            </a:r>
            <a:r>
              <a:rPr lang="en-GB" altLang="en-US" dirty="0"/>
              <a:t> 3</a:t>
            </a:r>
            <a:r>
              <a:rPr lang="en-GB" altLang="en-US" baseline="30000" dirty="0"/>
              <a:t>rd</a:t>
            </a:r>
            <a:r>
              <a:rPr lang="en-GB" altLang="en-US" dirty="0"/>
              <a:t> int. </a:t>
            </a:r>
            <a:r>
              <a:rPr lang="en-GB" altLang="en-US" dirty="0" err="1"/>
              <a:t>ed</a:t>
            </a:r>
            <a:r>
              <a:rPr lang="en-GB" altLang="en-US" dirty="0"/>
              <a:t>, Mc </a:t>
            </a:r>
            <a:r>
              <a:rPr lang="en-GB" altLang="en-US" dirty="0" err="1"/>
              <a:t>Graw</a:t>
            </a:r>
            <a:r>
              <a:rPr lang="en-GB" altLang="en-US" dirty="0"/>
              <a:t>-Hill, Chapter 7.</a:t>
            </a:r>
          </a:p>
          <a:p>
            <a:pPr>
              <a:spcBef>
                <a:spcPct val="50000"/>
              </a:spcBef>
            </a:pPr>
            <a:endParaRPr lang="en-GB" altLang="en-US" dirty="0"/>
          </a:p>
          <a:p>
            <a:pPr>
              <a:spcBef>
                <a:spcPct val="50000"/>
              </a:spcBef>
            </a:pPr>
            <a:r>
              <a:rPr lang="en-GB" altLang="en-US" dirty="0"/>
              <a:t>M. Bruhn &amp; D. </a:t>
            </a:r>
            <a:r>
              <a:rPr lang="en-GB" altLang="en-US" dirty="0" err="1"/>
              <a:t>Georgi</a:t>
            </a:r>
            <a:r>
              <a:rPr lang="en-GB" altLang="en-US" dirty="0"/>
              <a:t> (2006) </a:t>
            </a:r>
            <a:r>
              <a:rPr lang="en-GB" altLang="en-US" i="1" dirty="0"/>
              <a:t>Services Marketing: Managing the Service Value Chain</a:t>
            </a:r>
            <a:r>
              <a:rPr lang="en-GB" altLang="en-US" dirty="0"/>
              <a:t>, Prentice Hall.</a:t>
            </a:r>
          </a:p>
          <a:p>
            <a:pPr>
              <a:spcBef>
                <a:spcPct val="50000"/>
              </a:spcBef>
            </a:pPr>
            <a:endParaRPr lang="en-GB" altLang="en-US" dirty="0"/>
          </a:p>
          <a:p>
            <a:pPr>
              <a:spcBef>
                <a:spcPct val="50000"/>
              </a:spcBef>
            </a:pPr>
            <a:endParaRPr lang="en-US" altLang="en-US" dirty="0"/>
          </a:p>
        </p:txBody>
      </p:sp>
    </p:spTree>
    <p:extLst>
      <p:ext uri="{BB962C8B-B14F-4D97-AF65-F5344CB8AC3E}">
        <p14:creationId xmlns:p14="http://schemas.microsoft.com/office/powerpoint/2010/main" val="1242384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506D2E7AB234449F68E5CFB97A9B9E" ma:contentTypeVersion="2" ma:contentTypeDescription="Create a new document." ma:contentTypeScope="" ma:versionID="bfd8a9a74b0c341a50de414f724746ae">
  <xsd:schema xmlns:xsd="http://www.w3.org/2001/XMLSchema" xmlns:xs="http://www.w3.org/2001/XMLSchema" xmlns:p="http://schemas.microsoft.com/office/2006/metadata/properties" xmlns:ns3="562b84e8-6897-4fca-9873-a87e8657f3d3" targetNamespace="http://schemas.microsoft.com/office/2006/metadata/properties" ma:root="true" ma:fieldsID="b1b3854ddfde4402950fe20eac77931b" ns3:_="">
    <xsd:import namespace="562b84e8-6897-4fca-9873-a87e8657f3d3"/>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2b84e8-6897-4fca-9873-a87e8657f3d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631855B-736F-4BCE-BE21-753B4B27BB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2b84e8-6897-4fca-9873-a87e8657f3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35CB99-5F89-447E-AC42-73905716BEE6}">
  <ds:schemaRefs>
    <ds:schemaRef ds:uri="http://schemas.microsoft.com/sharepoint/v3/contenttype/forms"/>
  </ds:schemaRefs>
</ds:datastoreItem>
</file>

<file path=customXml/itemProps3.xml><?xml version="1.0" encoding="utf-8"?>
<ds:datastoreItem xmlns:ds="http://schemas.openxmlformats.org/officeDocument/2006/customXml" ds:itemID="{B0E84F42-2BCE-4998-B894-944ACFD696A1}">
  <ds:schemaRefs>
    <ds:schemaRef ds:uri="http://purl.org/dc/terms/"/>
    <ds:schemaRef ds:uri="http://schemas.openxmlformats.org/package/2006/metadata/core-properties"/>
    <ds:schemaRef ds:uri="http://purl.org/dc/elements/1.1/"/>
    <ds:schemaRef ds:uri="http://purl.org/dc/dcmitype/"/>
    <ds:schemaRef ds:uri="http://schemas.microsoft.com/office/infopath/2007/PartnerControls"/>
    <ds:schemaRef ds:uri="http://schemas.microsoft.com/office/2006/metadata/properties"/>
    <ds:schemaRef ds:uri="http://schemas.microsoft.com/office/2006/documentManagement/types"/>
    <ds:schemaRef ds:uri="562b84e8-6897-4fca-9873-a87e8657f3d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67</TotalTime>
  <Words>1084</Words>
  <Application>Microsoft Office PowerPoint</Application>
  <PresentationFormat>On-screen Show (4:3)</PresentationFormat>
  <Paragraphs>230</Paragraphs>
  <Slides>24</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Times New Roman</vt:lpstr>
      <vt:lpstr>Office Theme</vt:lpstr>
      <vt:lpstr>People and Communication in a Business Context</vt:lpstr>
      <vt:lpstr>Learning Outcomes</vt:lpstr>
      <vt:lpstr>People</vt:lpstr>
      <vt:lpstr>International Business Communication </vt:lpstr>
      <vt:lpstr>Who is Included in ‘People’?</vt:lpstr>
      <vt:lpstr>International Business Communication</vt:lpstr>
      <vt:lpstr>International Business Communication </vt:lpstr>
      <vt:lpstr>International Business Communication </vt:lpstr>
      <vt:lpstr>International Business Communication </vt:lpstr>
      <vt:lpstr>International Business Communication </vt:lpstr>
      <vt:lpstr>International Business Communication </vt:lpstr>
      <vt:lpstr>International Business Communication </vt:lpstr>
      <vt:lpstr>Human Concept of Business  (after Dawson, 1969)</vt:lpstr>
      <vt:lpstr>Right People – Right Job</vt:lpstr>
      <vt:lpstr>Building Relationships</vt:lpstr>
      <vt:lpstr>Role of ‘People’ in Service Marketing</vt:lpstr>
      <vt:lpstr>What Happens When  Things Go Wrong?</vt:lpstr>
      <vt:lpstr>Gaps in Service Quality</vt:lpstr>
      <vt:lpstr>Service Blueprinting</vt:lpstr>
      <vt:lpstr>Suggested Actions for Successful Service Recovery</vt:lpstr>
      <vt:lpstr>The Cost of Losing One Customer</vt:lpstr>
      <vt:lpstr>Benefits of Exceptional Customer Service</vt:lpstr>
      <vt:lpstr>Potential Ethical Issues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and Management</dc:title>
  <dc:creator>User</dc:creator>
  <cp:lastModifiedBy>Charles Oham</cp:lastModifiedBy>
  <cp:revision>10</cp:revision>
  <dcterms:created xsi:type="dcterms:W3CDTF">2016-11-07T13:51:19Z</dcterms:created>
  <dcterms:modified xsi:type="dcterms:W3CDTF">2019-11-19T09:13:41Z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0x010100C7506D2E7AB234449F68E5CFB97A9B9E</vt:lpwstr>
  </property>
</Properties>
</file>