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3.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tags/tag4.xml" ContentType="application/vnd.openxmlformats-officedocument.presentationml.tags+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52"/>
  </p:notesMasterIdLst>
  <p:sldIdLst>
    <p:sldId id="271" r:id="rId2"/>
    <p:sldId id="288" r:id="rId3"/>
    <p:sldId id="272" r:id="rId4"/>
    <p:sldId id="319" r:id="rId5"/>
    <p:sldId id="285" r:id="rId6"/>
    <p:sldId id="289" r:id="rId7"/>
    <p:sldId id="276" r:id="rId8"/>
    <p:sldId id="320" r:id="rId9"/>
    <p:sldId id="314" r:id="rId10"/>
    <p:sldId id="292" r:id="rId11"/>
    <p:sldId id="290" r:id="rId12"/>
    <p:sldId id="258" r:id="rId13"/>
    <p:sldId id="263" r:id="rId14"/>
    <p:sldId id="259" r:id="rId15"/>
    <p:sldId id="293" r:id="rId16"/>
    <p:sldId id="294" r:id="rId17"/>
    <p:sldId id="260" r:id="rId18"/>
    <p:sldId id="261" r:id="rId19"/>
    <p:sldId id="316" r:id="rId20"/>
    <p:sldId id="296" r:id="rId21"/>
    <p:sldId id="297" r:id="rId22"/>
    <p:sldId id="298" r:id="rId23"/>
    <p:sldId id="317" r:id="rId24"/>
    <p:sldId id="299" r:id="rId25"/>
    <p:sldId id="281" r:id="rId26"/>
    <p:sldId id="265" r:id="rId27"/>
    <p:sldId id="300" r:id="rId28"/>
    <p:sldId id="302" r:id="rId29"/>
    <p:sldId id="303" r:id="rId30"/>
    <p:sldId id="277" r:id="rId31"/>
    <p:sldId id="304" r:id="rId32"/>
    <p:sldId id="321" r:id="rId33"/>
    <p:sldId id="278" r:id="rId34"/>
    <p:sldId id="305" r:id="rId35"/>
    <p:sldId id="318" r:id="rId36"/>
    <p:sldId id="282" r:id="rId37"/>
    <p:sldId id="269" r:id="rId38"/>
    <p:sldId id="310" r:id="rId39"/>
    <p:sldId id="309" r:id="rId40"/>
    <p:sldId id="311" r:id="rId41"/>
    <p:sldId id="262" r:id="rId42"/>
    <p:sldId id="312" r:id="rId43"/>
    <p:sldId id="264" r:id="rId44"/>
    <p:sldId id="291" r:id="rId45"/>
    <p:sldId id="313" r:id="rId46"/>
    <p:sldId id="270" r:id="rId47"/>
    <p:sldId id="306" r:id="rId48"/>
    <p:sldId id="267" r:id="rId49"/>
    <p:sldId id="286" r:id="rId50"/>
    <p:sldId id="308" r:id="rId51"/>
  </p:sldIdLst>
  <p:sldSz cx="9144000" cy="6858000" type="screen4x3"/>
  <p:notesSz cx="6669088" cy="9753600"/>
  <p:custShowLst>
    <p:custShow name="Restorative Justice" id="0">
      <p:sldLst/>
    </p:custShow>
  </p:custShow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8F7342-090D-4295-AA99-104F8635B748}" v="115" dt="2022-11-25T14:59:39.8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70736" autoAdjust="0"/>
  </p:normalViewPr>
  <p:slideViewPr>
    <p:cSldViewPr>
      <p:cViewPr varScale="1">
        <p:scale>
          <a:sx n="66" d="100"/>
          <a:sy n="66" d="100"/>
        </p:scale>
        <p:origin x="1416" y="39"/>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D52D80-9A2A-4944-98E8-7DE3AE56D7C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86D1B33-1991-46F3-A07E-51DCD89B308A}">
      <dgm:prSet/>
      <dgm:spPr/>
      <dgm:t>
        <a:bodyPr/>
        <a:lstStyle/>
        <a:p>
          <a:r>
            <a:rPr lang="en-GB"/>
            <a:t>By the end of this session you should be able to . . . </a:t>
          </a:r>
          <a:endParaRPr lang="en-US"/>
        </a:p>
      </dgm:t>
    </dgm:pt>
    <dgm:pt modelId="{CDE8C368-4D6A-4EC9-952C-37E2E3643A78}" type="parTrans" cxnId="{D48B23F7-10D8-4A58-A6AF-BF6E2F6295AD}">
      <dgm:prSet/>
      <dgm:spPr/>
      <dgm:t>
        <a:bodyPr/>
        <a:lstStyle/>
        <a:p>
          <a:endParaRPr lang="en-US"/>
        </a:p>
      </dgm:t>
    </dgm:pt>
    <dgm:pt modelId="{02571C59-967F-4F41-9A31-EBC943E67A98}" type="sibTrans" cxnId="{D48B23F7-10D8-4A58-A6AF-BF6E2F6295AD}">
      <dgm:prSet/>
      <dgm:spPr/>
      <dgm:t>
        <a:bodyPr/>
        <a:lstStyle/>
        <a:p>
          <a:endParaRPr lang="en-US"/>
        </a:p>
      </dgm:t>
    </dgm:pt>
    <dgm:pt modelId="{32ED1B9A-700B-4C35-A191-D17775C27C6E}">
      <dgm:prSet/>
      <dgm:spPr/>
      <dgm:t>
        <a:bodyPr/>
        <a:lstStyle/>
        <a:p>
          <a:pPr algn="ctr"/>
          <a:r>
            <a:rPr lang="en-GB" dirty="0"/>
            <a:t>1. Explain what sentencing options are available to courts in England and Wales</a:t>
          </a:r>
          <a:endParaRPr lang="en-US" dirty="0"/>
        </a:p>
      </dgm:t>
    </dgm:pt>
    <dgm:pt modelId="{2D94D2A5-FFE7-4FF3-854D-478569FF392E}" type="parTrans" cxnId="{BE308082-29DF-43A2-8FCB-03AE7C4311C8}">
      <dgm:prSet/>
      <dgm:spPr/>
      <dgm:t>
        <a:bodyPr/>
        <a:lstStyle/>
        <a:p>
          <a:endParaRPr lang="en-US"/>
        </a:p>
      </dgm:t>
    </dgm:pt>
    <dgm:pt modelId="{DBD68BF3-D82F-4D5B-B5B6-6AAB68EB779A}" type="sibTrans" cxnId="{BE308082-29DF-43A2-8FCB-03AE7C4311C8}">
      <dgm:prSet/>
      <dgm:spPr/>
      <dgm:t>
        <a:bodyPr/>
        <a:lstStyle/>
        <a:p>
          <a:endParaRPr lang="en-US"/>
        </a:p>
      </dgm:t>
    </dgm:pt>
    <dgm:pt modelId="{AD0B6E39-7C8E-4D11-B1D8-5C370BDF805F}">
      <dgm:prSet/>
      <dgm:spPr/>
      <dgm:t>
        <a:bodyPr/>
        <a:lstStyle/>
        <a:p>
          <a:r>
            <a:rPr lang="en-GB" dirty="0"/>
            <a:t>2. Identify alternatives to short term prison sentences</a:t>
          </a:r>
          <a:endParaRPr lang="en-US" dirty="0"/>
        </a:p>
      </dgm:t>
    </dgm:pt>
    <dgm:pt modelId="{3266441F-D83B-4004-BED4-9A72A69F86FE}" type="parTrans" cxnId="{D30016FB-17EB-4861-AFE1-15EEBF9F3F5E}">
      <dgm:prSet/>
      <dgm:spPr/>
      <dgm:t>
        <a:bodyPr/>
        <a:lstStyle/>
        <a:p>
          <a:endParaRPr lang="en-US"/>
        </a:p>
      </dgm:t>
    </dgm:pt>
    <dgm:pt modelId="{8867BC81-012F-4124-A777-9518674BD4D3}" type="sibTrans" cxnId="{D30016FB-17EB-4861-AFE1-15EEBF9F3F5E}">
      <dgm:prSet/>
      <dgm:spPr/>
      <dgm:t>
        <a:bodyPr/>
        <a:lstStyle/>
        <a:p>
          <a:endParaRPr lang="en-US"/>
        </a:p>
      </dgm:t>
    </dgm:pt>
    <dgm:pt modelId="{846CDC63-489A-40ED-9433-E39F5F43631B}">
      <dgm:prSet/>
      <dgm:spPr/>
      <dgm:t>
        <a:bodyPr/>
        <a:lstStyle/>
        <a:p>
          <a:r>
            <a:rPr lang="en-GB" dirty="0"/>
            <a:t>3. Evaluate the use of custodial vs non -custodial sentences</a:t>
          </a:r>
          <a:endParaRPr lang="en-US" dirty="0"/>
        </a:p>
      </dgm:t>
    </dgm:pt>
    <dgm:pt modelId="{7735E820-AC41-42CD-8525-D9D41FBBDB0E}" type="parTrans" cxnId="{A5C62506-0BE1-43DA-B219-CB33FCD6852C}">
      <dgm:prSet/>
      <dgm:spPr/>
      <dgm:t>
        <a:bodyPr/>
        <a:lstStyle/>
        <a:p>
          <a:endParaRPr lang="en-US"/>
        </a:p>
      </dgm:t>
    </dgm:pt>
    <dgm:pt modelId="{00DC3141-118D-4125-A7D2-27DFDA5B97D5}" type="sibTrans" cxnId="{A5C62506-0BE1-43DA-B219-CB33FCD6852C}">
      <dgm:prSet/>
      <dgm:spPr/>
      <dgm:t>
        <a:bodyPr/>
        <a:lstStyle/>
        <a:p>
          <a:endParaRPr lang="en-US"/>
        </a:p>
      </dgm:t>
    </dgm:pt>
    <dgm:pt modelId="{7F9131D4-9EAF-43DC-94C7-C096D83909AF}" type="pres">
      <dgm:prSet presAssocID="{5FD52D80-9A2A-4944-98E8-7DE3AE56D7C7}" presName="linear" presStyleCnt="0">
        <dgm:presLayoutVars>
          <dgm:animLvl val="lvl"/>
          <dgm:resizeHandles val="exact"/>
        </dgm:presLayoutVars>
      </dgm:prSet>
      <dgm:spPr/>
    </dgm:pt>
    <dgm:pt modelId="{F3282CD8-BCE7-46B8-956F-BE1612E04E5F}" type="pres">
      <dgm:prSet presAssocID="{686D1B33-1991-46F3-A07E-51DCD89B308A}" presName="parentText" presStyleLbl="node1" presStyleIdx="0" presStyleCnt="4" custScaleY="153237" custLinFactY="-64232" custLinFactNeighborX="-33751" custLinFactNeighborY="-100000">
        <dgm:presLayoutVars>
          <dgm:chMax val="0"/>
          <dgm:bulletEnabled val="1"/>
        </dgm:presLayoutVars>
      </dgm:prSet>
      <dgm:spPr/>
    </dgm:pt>
    <dgm:pt modelId="{62685871-C2B9-4757-B630-7E5E40A717AD}" type="pres">
      <dgm:prSet presAssocID="{02571C59-967F-4F41-9A31-EBC943E67A98}" presName="spacer" presStyleCnt="0"/>
      <dgm:spPr/>
    </dgm:pt>
    <dgm:pt modelId="{EAB9D253-211B-438D-8FFA-924BE3187111}" type="pres">
      <dgm:prSet presAssocID="{32ED1B9A-700B-4C35-A191-D17775C27C6E}" presName="parentText" presStyleLbl="node1" presStyleIdx="1" presStyleCnt="4">
        <dgm:presLayoutVars>
          <dgm:chMax val="0"/>
          <dgm:bulletEnabled val="1"/>
        </dgm:presLayoutVars>
      </dgm:prSet>
      <dgm:spPr/>
    </dgm:pt>
    <dgm:pt modelId="{6D858FEF-5DF3-4EEE-A0E7-714DF7F12141}" type="pres">
      <dgm:prSet presAssocID="{DBD68BF3-D82F-4D5B-B5B6-6AAB68EB779A}" presName="spacer" presStyleCnt="0"/>
      <dgm:spPr/>
    </dgm:pt>
    <dgm:pt modelId="{44CF788D-2E0A-4963-9414-E5652AAD30F3}" type="pres">
      <dgm:prSet presAssocID="{AD0B6E39-7C8E-4D11-B1D8-5C370BDF805F}" presName="parentText" presStyleLbl="node1" presStyleIdx="2" presStyleCnt="4">
        <dgm:presLayoutVars>
          <dgm:chMax val="0"/>
          <dgm:bulletEnabled val="1"/>
        </dgm:presLayoutVars>
      </dgm:prSet>
      <dgm:spPr/>
    </dgm:pt>
    <dgm:pt modelId="{FEAEE0EB-9853-454F-ACE4-66B649488E17}" type="pres">
      <dgm:prSet presAssocID="{8867BC81-012F-4124-A777-9518674BD4D3}" presName="spacer" presStyleCnt="0"/>
      <dgm:spPr/>
    </dgm:pt>
    <dgm:pt modelId="{216D2DC9-49D8-47B1-958C-62DF2731E7FF}" type="pres">
      <dgm:prSet presAssocID="{846CDC63-489A-40ED-9433-E39F5F43631B}" presName="parentText" presStyleLbl="node1" presStyleIdx="3" presStyleCnt="4">
        <dgm:presLayoutVars>
          <dgm:chMax val="0"/>
          <dgm:bulletEnabled val="1"/>
        </dgm:presLayoutVars>
      </dgm:prSet>
      <dgm:spPr/>
    </dgm:pt>
  </dgm:ptLst>
  <dgm:cxnLst>
    <dgm:cxn modelId="{A5C62506-0BE1-43DA-B219-CB33FCD6852C}" srcId="{5FD52D80-9A2A-4944-98E8-7DE3AE56D7C7}" destId="{846CDC63-489A-40ED-9433-E39F5F43631B}" srcOrd="3" destOrd="0" parTransId="{7735E820-AC41-42CD-8525-D9D41FBBDB0E}" sibTransId="{00DC3141-118D-4125-A7D2-27DFDA5B97D5}"/>
    <dgm:cxn modelId="{E9A1CA19-CB43-4D27-ADF1-AF3FAE1F1C32}" type="presOf" srcId="{686D1B33-1991-46F3-A07E-51DCD89B308A}" destId="{F3282CD8-BCE7-46B8-956F-BE1612E04E5F}" srcOrd="0" destOrd="0" presId="urn:microsoft.com/office/officeart/2005/8/layout/vList2"/>
    <dgm:cxn modelId="{D3CC1426-5C46-4881-9E6B-2098353ED012}" type="presOf" srcId="{AD0B6E39-7C8E-4D11-B1D8-5C370BDF805F}" destId="{44CF788D-2E0A-4963-9414-E5652AAD30F3}" srcOrd="0" destOrd="0" presId="urn:microsoft.com/office/officeart/2005/8/layout/vList2"/>
    <dgm:cxn modelId="{BE308082-29DF-43A2-8FCB-03AE7C4311C8}" srcId="{5FD52D80-9A2A-4944-98E8-7DE3AE56D7C7}" destId="{32ED1B9A-700B-4C35-A191-D17775C27C6E}" srcOrd="1" destOrd="0" parTransId="{2D94D2A5-FFE7-4FF3-854D-478569FF392E}" sibTransId="{DBD68BF3-D82F-4D5B-B5B6-6AAB68EB779A}"/>
    <dgm:cxn modelId="{1D749884-D1F1-42AA-802D-519EF9EB6FF1}" type="presOf" srcId="{5FD52D80-9A2A-4944-98E8-7DE3AE56D7C7}" destId="{7F9131D4-9EAF-43DC-94C7-C096D83909AF}" srcOrd="0" destOrd="0" presId="urn:microsoft.com/office/officeart/2005/8/layout/vList2"/>
    <dgm:cxn modelId="{2E6AC1B1-E325-4E4B-8935-D3AEB0BD4F64}" type="presOf" srcId="{32ED1B9A-700B-4C35-A191-D17775C27C6E}" destId="{EAB9D253-211B-438D-8FFA-924BE3187111}" srcOrd="0" destOrd="0" presId="urn:microsoft.com/office/officeart/2005/8/layout/vList2"/>
    <dgm:cxn modelId="{B80B3EDE-187B-494F-B676-ABCED22B130C}" type="presOf" srcId="{846CDC63-489A-40ED-9433-E39F5F43631B}" destId="{216D2DC9-49D8-47B1-958C-62DF2731E7FF}" srcOrd="0" destOrd="0" presId="urn:microsoft.com/office/officeart/2005/8/layout/vList2"/>
    <dgm:cxn modelId="{D48B23F7-10D8-4A58-A6AF-BF6E2F6295AD}" srcId="{5FD52D80-9A2A-4944-98E8-7DE3AE56D7C7}" destId="{686D1B33-1991-46F3-A07E-51DCD89B308A}" srcOrd="0" destOrd="0" parTransId="{CDE8C368-4D6A-4EC9-952C-37E2E3643A78}" sibTransId="{02571C59-967F-4F41-9A31-EBC943E67A98}"/>
    <dgm:cxn modelId="{D30016FB-17EB-4861-AFE1-15EEBF9F3F5E}" srcId="{5FD52D80-9A2A-4944-98E8-7DE3AE56D7C7}" destId="{AD0B6E39-7C8E-4D11-B1D8-5C370BDF805F}" srcOrd="2" destOrd="0" parTransId="{3266441F-D83B-4004-BED4-9A72A69F86FE}" sibTransId="{8867BC81-012F-4124-A777-9518674BD4D3}"/>
    <dgm:cxn modelId="{B2071CA2-EFA3-43AC-BF48-EB327A66BBDE}" type="presParOf" srcId="{7F9131D4-9EAF-43DC-94C7-C096D83909AF}" destId="{F3282CD8-BCE7-46B8-956F-BE1612E04E5F}" srcOrd="0" destOrd="0" presId="urn:microsoft.com/office/officeart/2005/8/layout/vList2"/>
    <dgm:cxn modelId="{6BF0C169-99C7-443A-A64D-46EAD420113E}" type="presParOf" srcId="{7F9131D4-9EAF-43DC-94C7-C096D83909AF}" destId="{62685871-C2B9-4757-B630-7E5E40A717AD}" srcOrd="1" destOrd="0" presId="urn:microsoft.com/office/officeart/2005/8/layout/vList2"/>
    <dgm:cxn modelId="{69C558DB-D52D-471D-B25B-636360024891}" type="presParOf" srcId="{7F9131D4-9EAF-43DC-94C7-C096D83909AF}" destId="{EAB9D253-211B-438D-8FFA-924BE3187111}" srcOrd="2" destOrd="0" presId="urn:microsoft.com/office/officeart/2005/8/layout/vList2"/>
    <dgm:cxn modelId="{0F4C5208-7640-4013-9E93-58186D9D08B6}" type="presParOf" srcId="{7F9131D4-9EAF-43DC-94C7-C096D83909AF}" destId="{6D858FEF-5DF3-4EEE-A0E7-714DF7F12141}" srcOrd="3" destOrd="0" presId="urn:microsoft.com/office/officeart/2005/8/layout/vList2"/>
    <dgm:cxn modelId="{897223C8-02FF-4CCE-A7A8-47C0FFE23DFC}" type="presParOf" srcId="{7F9131D4-9EAF-43DC-94C7-C096D83909AF}" destId="{44CF788D-2E0A-4963-9414-E5652AAD30F3}" srcOrd="4" destOrd="0" presId="urn:microsoft.com/office/officeart/2005/8/layout/vList2"/>
    <dgm:cxn modelId="{15FC67A7-6E93-424E-BC62-224E635BC744}" type="presParOf" srcId="{7F9131D4-9EAF-43DC-94C7-C096D83909AF}" destId="{FEAEE0EB-9853-454F-ACE4-66B649488E17}" srcOrd="5" destOrd="0" presId="urn:microsoft.com/office/officeart/2005/8/layout/vList2"/>
    <dgm:cxn modelId="{3E8E78B6-D199-4BF6-8105-43F60A5D8E2F}" type="presParOf" srcId="{7F9131D4-9EAF-43DC-94C7-C096D83909AF}" destId="{216D2DC9-49D8-47B1-958C-62DF2731E7F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66CB0B-BD50-4D34-8786-5CC5EF20A38F}"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9E41B7CC-CD9A-4E07-A1BE-CBF23AE3AFF1}">
      <dgm:prSet/>
      <dgm:spPr/>
      <dgm:t>
        <a:bodyPr/>
        <a:lstStyle/>
        <a:p>
          <a:r>
            <a:rPr lang="en-GB"/>
            <a:t>- ¼ people released from custodial sentence of six months or less managed to avoid reconviction within 2 years.</a:t>
          </a:r>
          <a:endParaRPr lang="en-US"/>
        </a:p>
      </dgm:t>
    </dgm:pt>
    <dgm:pt modelId="{DB1D1D10-5807-4F30-8DE3-BA9748A46291}" type="parTrans" cxnId="{5CAE79F7-024F-4C62-AF47-8B0A8184C0D8}">
      <dgm:prSet/>
      <dgm:spPr/>
      <dgm:t>
        <a:bodyPr/>
        <a:lstStyle/>
        <a:p>
          <a:endParaRPr lang="en-US"/>
        </a:p>
      </dgm:t>
    </dgm:pt>
    <dgm:pt modelId="{22E2F87F-5DE3-4761-A2E1-D9291A78AD7A}" type="sibTrans" cxnId="{5CAE79F7-024F-4C62-AF47-8B0A8184C0D8}">
      <dgm:prSet/>
      <dgm:spPr/>
      <dgm:t>
        <a:bodyPr/>
        <a:lstStyle/>
        <a:p>
          <a:endParaRPr lang="en-US"/>
        </a:p>
      </dgm:t>
    </dgm:pt>
    <dgm:pt modelId="{B35EA7A6-FB25-4F00-8B79-055A1F071D9C}">
      <dgm:prSet/>
      <dgm:spPr/>
      <dgm:t>
        <a:bodyPr/>
        <a:lstStyle/>
        <a:p>
          <a:r>
            <a:rPr lang="en-GB" dirty="0"/>
            <a:t>- Courts have complained that short periods of detention offer too brief a time to work with and change an offender</a:t>
          </a:r>
          <a:endParaRPr lang="en-US" dirty="0"/>
        </a:p>
      </dgm:t>
    </dgm:pt>
    <dgm:pt modelId="{07F7383C-D8E3-4EC2-8CAB-C6B444338CF6}" type="parTrans" cxnId="{FDFF2DCE-302C-4CF8-8DB8-A7C51C2F7BDA}">
      <dgm:prSet/>
      <dgm:spPr/>
      <dgm:t>
        <a:bodyPr/>
        <a:lstStyle/>
        <a:p>
          <a:endParaRPr lang="en-US"/>
        </a:p>
      </dgm:t>
    </dgm:pt>
    <dgm:pt modelId="{068F6DAF-D77D-4AD3-AD3E-31747FFBD5BF}" type="sibTrans" cxnId="{FDFF2DCE-302C-4CF8-8DB8-A7C51C2F7BDA}">
      <dgm:prSet/>
      <dgm:spPr/>
      <dgm:t>
        <a:bodyPr/>
        <a:lstStyle/>
        <a:p>
          <a:endParaRPr lang="en-US"/>
        </a:p>
      </dgm:t>
    </dgm:pt>
    <dgm:pt modelId="{A8C0260B-2F92-4E93-9107-A7B3B3241B35}">
      <dgm:prSet/>
      <dgm:spPr/>
      <dgm:t>
        <a:bodyPr/>
        <a:lstStyle/>
        <a:p>
          <a:r>
            <a:rPr lang="en-GB" dirty="0"/>
            <a:t>- Weaver (2011): we need to take account of the offenders voice</a:t>
          </a:r>
          <a:endParaRPr lang="en-US" dirty="0"/>
        </a:p>
      </dgm:t>
    </dgm:pt>
    <dgm:pt modelId="{548105E7-6621-4DA2-96EC-4E801123F81A}" type="parTrans" cxnId="{B93AB271-5A47-4CE7-9804-B0812ECD8879}">
      <dgm:prSet/>
      <dgm:spPr/>
      <dgm:t>
        <a:bodyPr/>
        <a:lstStyle/>
        <a:p>
          <a:endParaRPr lang="en-US"/>
        </a:p>
      </dgm:t>
    </dgm:pt>
    <dgm:pt modelId="{C1D32B63-CED9-4D09-9927-4FD5FC40FAFE}" type="sibTrans" cxnId="{B93AB271-5A47-4CE7-9804-B0812ECD8879}">
      <dgm:prSet/>
      <dgm:spPr/>
      <dgm:t>
        <a:bodyPr/>
        <a:lstStyle/>
        <a:p>
          <a:endParaRPr lang="en-US"/>
        </a:p>
      </dgm:t>
    </dgm:pt>
    <dgm:pt modelId="{15790E81-7FC7-4708-AC02-9CF1E63F78B5}">
      <dgm:prSet/>
      <dgm:spPr/>
      <dgm:t>
        <a:bodyPr/>
        <a:lstStyle/>
        <a:p>
          <a:r>
            <a:rPr lang="en-GB" dirty="0"/>
            <a:t>- User group suggested: most would prefer a short prison sentence over an equivalent community based alternative.</a:t>
          </a:r>
          <a:endParaRPr lang="en-US" dirty="0"/>
        </a:p>
      </dgm:t>
    </dgm:pt>
    <dgm:pt modelId="{FAF1CCDA-0A02-4130-A88E-7A4999B061DE}" type="parTrans" cxnId="{925A1F3F-76A5-4A51-97DF-A23FD4E24CA0}">
      <dgm:prSet/>
      <dgm:spPr/>
      <dgm:t>
        <a:bodyPr/>
        <a:lstStyle/>
        <a:p>
          <a:endParaRPr lang="en-US"/>
        </a:p>
      </dgm:t>
    </dgm:pt>
    <dgm:pt modelId="{32E39221-598F-452A-8052-8444FE91F865}" type="sibTrans" cxnId="{925A1F3F-76A5-4A51-97DF-A23FD4E24CA0}">
      <dgm:prSet/>
      <dgm:spPr/>
      <dgm:t>
        <a:bodyPr/>
        <a:lstStyle/>
        <a:p>
          <a:endParaRPr lang="en-US"/>
        </a:p>
      </dgm:t>
    </dgm:pt>
    <dgm:pt modelId="{C9252D02-79FE-4A7B-84A7-EBB1397E69B9}" type="pres">
      <dgm:prSet presAssocID="{2D66CB0B-BD50-4D34-8786-5CC5EF20A38F}" presName="vert0" presStyleCnt="0">
        <dgm:presLayoutVars>
          <dgm:dir/>
          <dgm:animOne val="branch"/>
          <dgm:animLvl val="lvl"/>
        </dgm:presLayoutVars>
      </dgm:prSet>
      <dgm:spPr/>
    </dgm:pt>
    <dgm:pt modelId="{7D4544D7-BB33-4AD9-A37D-7AF2C9F46053}" type="pres">
      <dgm:prSet presAssocID="{9E41B7CC-CD9A-4E07-A1BE-CBF23AE3AFF1}" presName="thickLine" presStyleLbl="alignNode1" presStyleIdx="0" presStyleCnt="4"/>
      <dgm:spPr/>
    </dgm:pt>
    <dgm:pt modelId="{DB55B477-98C3-4689-B677-B33793943E61}" type="pres">
      <dgm:prSet presAssocID="{9E41B7CC-CD9A-4E07-A1BE-CBF23AE3AFF1}" presName="horz1" presStyleCnt="0"/>
      <dgm:spPr/>
    </dgm:pt>
    <dgm:pt modelId="{2C1182DD-CBD2-480E-8129-EE31CEB6499A}" type="pres">
      <dgm:prSet presAssocID="{9E41B7CC-CD9A-4E07-A1BE-CBF23AE3AFF1}" presName="tx1" presStyleLbl="revTx" presStyleIdx="0" presStyleCnt="4"/>
      <dgm:spPr/>
    </dgm:pt>
    <dgm:pt modelId="{18B5E055-4B4E-4686-B339-4E7B17F10D90}" type="pres">
      <dgm:prSet presAssocID="{9E41B7CC-CD9A-4E07-A1BE-CBF23AE3AFF1}" presName="vert1" presStyleCnt="0"/>
      <dgm:spPr/>
    </dgm:pt>
    <dgm:pt modelId="{453A73B5-726F-4A95-BF70-2235B6CC5EB7}" type="pres">
      <dgm:prSet presAssocID="{B35EA7A6-FB25-4F00-8B79-055A1F071D9C}" presName="thickLine" presStyleLbl="alignNode1" presStyleIdx="1" presStyleCnt="4"/>
      <dgm:spPr/>
    </dgm:pt>
    <dgm:pt modelId="{3DE6071A-043F-4BF6-AA19-3FAFEA855767}" type="pres">
      <dgm:prSet presAssocID="{B35EA7A6-FB25-4F00-8B79-055A1F071D9C}" presName="horz1" presStyleCnt="0"/>
      <dgm:spPr/>
    </dgm:pt>
    <dgm:pt modelId="{BF212EAA-78B3-46BF-9733-51097606BC05}" type="pres">
      <dgm:prSet presAssocID="{B35EA7A6-FB25-4F00-8B79-055A1F071D9C}" presName="tx1" presStyleLbl="revTx" presStyleIdx="1" presStyleCnt="4"/>
      <dgm:spPr/>
    </dgm:pt>
    <dgm:pt modelId="{D70EA847-DDBF-4595-B80D-44E92AA4466F}" type="pres">
      <dgm:prSet presAssocID="{B35EA7A6-FB25-4F00-8B79-055A1F071D9C}" presName="vert1" presStyleCnt="0"/>
      <dgm:spPr/>
    </dgm:pt>
    <dgm:pt modelId="{61C96AC6-AD98-495B-B5A2-A792C9AB1CA1}" type="pres">
      <dgm:prSet presAssocID="{A8C0260B-2F92-4E93-9107-A7B3B3241B35}" presName="thickLine" presStyleLbl="alignNode1" presStyleIdx="2" presStyleCnt="4"/>
      <dgm:spPr/>
    </dgm:pt>
    <dgm:pt modelId="{3E960E15-038D-4A9A-9913-39C40C4C7EE5}" type="pres">
      <dgm:prSet presAssocID="{A8C0260B-2F92-4E93-9107-A7B3B3241B35}" presName="horz1" presStyleCnt="0"/>
      <dgm:spPr/>
    </dgm:pt>
    <dgm:pt modelId="{7D05A656-2823-4713-8934-32CA68F117FD}" type="pres">
      <dgm:prSet presAssocID="{A8C0260B-2F92-4E93-9107-A7B3B3241B35}" presName="tx1" presStyleLbl="revTx" presStyleIdx="2" presStyleCnt="4" custScaleY="89704"/>
      <dgm:spPr/>
    </dgm:pt>
    <dgm:pt modelId="{1D46007D-DEED-4DD1-B1E5-9E0773CD7700}" type="pres">
      <dgm:prSet presAssocID="{A8C0260B-2F92-4E93-9107-A7B3B3241B35}" presName="vert1" presStyleCnt="0"/>
      <dgm:spPr/>
    </dgm:pt>
    <dgm:pt modelId="{8136B23C-CCB9-4512-A8D9-D181A6E3D09C}" type="pres">
      <dgm:prSet presAssocID="{15790E81-7FC7-4708-AC02-9CF1E63F78B5}" presName="thickLine" presStyleLbl="alignNode1" presStyleIdx="3" presStyleCnt="4"/>
      <dgm:spPr/>
    </dgm:pt>
    <dgm:pt modelId="{9DDAF614-48BF-4F25-BF4A-0C4CC0AAF8EC}" type="pres">
      <dgm:prSet presAssocID="{15790E81-7FC7-4708-AC02-9CF1E63F78B5}" presName="horz1" presStyleCnt="0"/>
      <dgm:spPr/>
    </dgm:pt>
    <dgm:pt modelId="{49C40EB4-814F-406F-B229-9D5200146B73}" type="pres">
      <dgm:prSet presAssocID="{15790E81-7FC7-4708-AC02-9CF1E63F78B5}" presName="tx1" presStyleLbl="revTx" presStyleIdx="3" presStyleCnt="4"/>
      <dgm:spPr/>
    </dgm:pt>
    <dgm:pt modelId="{54BDEE19-07D2-4185-B800-7F7F8A8AC13D}" type="pres">
      <dgm:prSet presAssocID="{15790E81-7FC7-4708-AC02-9CF1E63F78B5}" presName="vert1" presStyleCnt="0"/>
      <dgm:spPr/>
    </dgm:pt>
  </dgm:ptLst>
  <dgm:cxnLst>
    <dgm:cxn modelId="{7FC2BF06-2E05-4915-BD27-16791589F452}" type="presOf" srcId="{2D66CB0B-BD50-4D34-8786-5CC5EF20A38F}" destId="{C9252D02-79FE-4A7B-84A7-EBB1397E69B9}" srcOrd="0" destOrd="0" presId="urn:microsoft.com/office/officeart/2008/layout/LinedList"/>
    <dgm:cxn modelId="{925A1F3F-76A5-4A51-97DF-A23FD4E24CA0}" srcId="{2D66CB0B-BD50-4D34-8786-5CC5EF20A38F}" destId="{15790E81-7FC7-4708-AC02-9CF1E63F78B5}" srcOrd="3" destOrd="0" parTransId="{FAF1CCDA-0A02-4130-A88E-7A4999B061DE}" sibTransId="{32E39221-598F-452A-8052-8444FE91F865}"/>
    <dgm:cxn modelId="{B93AB271-5A47-4CE7-9804-B0812ECD8879}" srcId="{2D66CB0B-BD50-4D34-8786-5CC5EF20A38F}" destId="{A8C0260B-2F92-4E93-9107-A7B3B3241B35}" srcOrd="2" destOrd="0" parTransId="{548105E7-6621-4DA2-96EC-4E801123F81A}" sibTransId="{C1D32B63-CED9-4D09-9927-4FD5FC40FAFE}"/>
    <dgm:cxn modelId="{79D0C5BB-AB52-48C3-9DBB-CD5DAA187F22}" type="presOf" srcId="{15790E81-7FC7-4708-AC02-9CF1E63F78B5}" destId="{49C40EB4-814F-406F-B229-9D5200146B73}" srcOrd="0" destOrd="0" presId="urn:microsoft.com/office/officeart/2008/layout/LinedList"/>
    <dgm:cxn modelId="{090CD4C7-FACF-49AF-831B-08E9DA0B4DE0}" type="presOf" srcId="{A8C0260B-2F92-4E93-9107-A7B3B3241B35}" destId="{7D05A656-2823-4713-8934-32CA68F117FD}" srcOrd="0" destOrd="0" presId="urn:microsoft.com/office/officeart/2008/layout/LinedList"/>
    <dgm:cxn modelId="{FDFF2DCE-302C-4CF8-8DB8-A7C51C2F7BDA}" srcId="{2D66CB0B-BD50-4D34-8786-5CC5EF20A38F}" destId="{B35EA7A6-FB25-4F00-8B79-055A1F071D9C}" srcOrd="1" destOrd="0" parTransId="{07F7383C-D8E3-4EC2-8CAB-C6B444338CF6}" sibTransId="{068F6DAF-D77D-4AD3-AD3E-31747FFBD5BF}"/>
    <dgm:cxn modelId="{69E8AFE1-640B-4001-A892-7D071899D727}" type="presOf" srcId="{9E41B7CC-CD9A-4E07-A1BE-CBF23AE3AFF1}" destId="{2C1182DD-CBD2-480E-8129-EE31CEB6499A}" srcOrd="0" destOrd="0" presId="urn:microsoft.com/office/officeart/2008/layout/LinedList"/>
    <dgm:cxn modelId="{5CAE79F7-024F-4C62-AF47-8B0A8184C0D8}" srcId="{2D66CB0B-BD50-4D34-8786-5CC5EF20A38F}" destId="{9E41B7CC-CD9A-4E07-A1BE-CBF23AE3AFF1}" srcOrd="0" destOrd="0" parTransId="{DB1D1D10-5807-4F30-8DE3-BA9748A46291}" sibTransId="{22E2F87F-5DE3-4761-A2E1-D9291A78AD7A}"/>
    <dgm:cxn modelId="{EBAEC5F7-4811-44BA-BD16-1AC279DF5130}" type="presOf" srcId="{B35EA7A6-FB25-4F00-8B79-055A1F071D9C}" destId="{BF212EAA-78B3-46BF-9733-51097606BC05}" srcOrd="0" destOrd="0" presId="urn:microsoft.com/office/officeart/2008/layout/LinedList"/>
    <dgm:cxn modelId="{919696AA-32FF-43D3-A963-AF77C3A49ECD}" type="presParOf" srcId="{C9252D02-79FE-4A7B-84A7-EBB1397E69B9}" destId="{7D4544D7-BB33-4AD9-A37D-7AF2C9F46053}" srcOrd="0" destOrd="0" presId="urn:microsoft.com/office/officeart/2008/layout/LinedList"/>
    <dgm:cxn modelId="{A9669E1B-7161-4D7F-82E8-3750BB606F50}" type="presParOf" srcId="{C9252D02-79FE-4A7B-84A7-EBB1397E69B9}" destId="{DB55B477-98C3-4689-B677-B33793943E61}" srcOrd="1" destOrd="0" presId="urn:microsoft.com/office/officeart/2008/layout/LinedList"/>
    <dgm:cxn modelId="{7E746BF3-0A5D-477F-BDC7-C53C405AD835}" type="presParOf" srcId="{DB55B477-98C3-4689-B677-B33793943E61}" destId="{2C1182DD-CBD2-480E-8129-EE31CEB6499A}" srcOrd="0" destOrd="0" presId="urn:microsoft.com/office/officeart/2008/layout/LinedList"/>
    <dgm:cxn modelId="{0F12EE32-E723-4065-B37B-AE7F963A0FF4}" type="presParOf" srcId="{DB55B477-98C3-4689-B677-B33793943E61}" destId="{18B5E055-4B4E-4686-B339-4E7B17F10D90}" srcOrd="1" destOrd="0" presId="urn:microsoft.com/office/officeart/2008/layout/LinedList"/>
    <dgm:cxn modelId="{60787E99-893D-472E-A586-A4F021DA69A9}" type="presParOf" srcId="{C9252D02-79FE-4A7B-84A7-EBB1397E69B9}" destId="{453A73B5-726F-4A95-BF70-2235B6CC5EB7}" srcOrd="2" destOrd="0" presId="urn:microsoft.com/office/officeart/2008/layout/LinedList"/>
    <dgm:cxn modelId="{C6172EDB-BC17-4F7A-9DA8-359F0F324134}" type="presParOf" srcId="{C9252D02-79FE-4A7B-84A7-EBB1397E69B9}" destId="{3DE6071A-043F-4BF6-AA19-3FAFEA855767}" srcOrd="3" destOrd="0" presId="urn:microsoft.com/office/officeart/2008/layout/LinedList"/>
    <dgm:cxn modelId="{AE2F022F-F75E-4E71-9D1D-DFB2D0D11E38}" type="presParOf" srcId="{3DE6071A-043F-4BF6-AA19-3FAFEA855767}" destId="{BF212EAA-78B3-46BF-9733-51097606BC05}" srcOrd="0" destOrd="0" presId="urn:microsoft.com/office/officeart/2008/layout/LinedList"/>
    <dgm:cxn modelId="{B46115D7-7A5B-48C3-A309-B23A975A5BCA}" type="presParOf" srcId="{3DE6071A-043F-4BF6-AA19-3FAFEA855767}" destId="{D70EA847-DDBF-4595-B80D-44E92AA4466F}" srcOrd="1" destOrd="0" presId="urn:microsoft.com/office/officeart/2008/layout/LinedList"/>
    <dgm:cxn modelId="{37F834D3-BD90-4A7B-B422-0201D25D085B}" type="presParOf" srcId="{C9252D02-79FE-4A7B-84A7-EBB1397E69B9}" destId="{61C96AC6-AD98-495B-B5A2-A792C9AB1CA1}" srcOrd="4" destOrd="0" presId="urn:microsoft.com/office/officeart/2008/layout/LinedList"/>
    <dgm:cxn modelId="{9A6B763C-ED66-4A9E-B657-8A27B8CF2B7A}" type="presParOf" srcId="{C9252D02-79FE-4A7B-84A7-EBB1397E69B9}" destId="{3E960E15-038D-4A9A-9913-39C40C4C7EE5}" srcOrd="5" destOrd="0" presId="urn:microsoft.com/office/officeart/2008/layout/LinedList"/>
    <dgm:cxn modelId="{613F6DC7-2AC0-4260-B4D0-21C6F3218CC9}" type="presParOf" srcId="{3E960E15-038D-4A9A-9913-39C40C4C7EE5}" destId="{7D05A656-2823-4713-8934-32CA68F117FD}" srcOrd="0" destOrd="0" presId="urn:microsoft.com/office/officeart/2008/layout/LinedList"/>
    <dgm:cxn modelId="{27734E37-81B1-4FE0-9484-19D3DF49DF6D}" type="presParOf" srcId="{3E960E15-038D-4A9A-9913-39C40C4C7EE5}" destId="{1D46007D-DEED-4DD1-B1E5-9E0773CD7700}" srcOrd="1" destOrd="0" presId="urn:microsoft.com/office/officeart/2008/layout/LinedList"/>
    <dgm:cxn modelId="{0E59A557-B7FB-451B-AD67-DF85A7DE7B24}" type="presParOf" srcId="{C9252D02-79FE-4A7B-84A7-EBB1397E69B9}" destId="{8136B23C-CCB9-4512-A8D9-D181A6E3D09C}" srcOrd="6" destOrd="0" presId="urn:microsoft.com/office/officeart/2008/layout/LinedList"/>
    <dgm:cxn modelId="{D0A6A5C3-8695-4DA1-9138-F2D460769ED3}" type="presParOf" srcId="{C9252D02-79FE-4A7B-84A7-EBB1397E69B9}" destId="{9DDAF614-48BF-4F25-BF4A-0C4CC0AAF8EC}" srcOrd="7" destOrd="0" presId="urn:microsoft.com/office/officeart/2008/layout/LinedList"/>
    <dgm:cxn modelId="{160E19C5-399D-4683-921C-84723BC40BB7}" type="presParOf" srcId="{9DDAF614-48BF-4F25-BF4A-0C4CC0AAF8EC}" destId="{49C40EB4-814F-406F-B229-9D5200146B73}" srcOrd="0" destOrd="0" presId="urn:microsoft.com/office/officeart/2008/layout/LinedList"/>
    <dgm:cxn modelId="{1AEFA8A4-BB74-4E77-859C-AE9F01BAED1A}" type="presParOf" srcId="{9DDAF614-48BF-4F25-BF4A-0C4CC0AAF8EC}" destId="{54BDEE19-07D2-4185-B800-7F7F8A8AC13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F8D3A0-8102-497A-907B-3A30A87941D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195C3BC-9911-49F7-AEE5-08AC7F52D348}">
      <dgm:prSet/>
      <dgm:spPr/>
      <dgm:t>
        <a:bodyPr/>
        <a:lstStyle/>
        <a:p>
          <a:r>
            <a:rPr lang="en-GB"/>
            <a:t>By the end of this session you should be able to . . . </a:t>
          </a:r>
          <a:endParaRPr lang="en-US"/>
        </a:p>
      </dgm:t>
    </dgm:pt>
    <dgm:pt modelId="{7943A089-C14F-4907-88BA-479788E5D918}" type="parTrans" cxnId="{D68E752D-4E99-4DC7-9C3E-DD58251202C6}">
      <dgm:prSet/>
      <dgm:spPr/>
      <dgm:t>
        <a:bodyPr/>
        <a:lstStyle/>
        <a:p>
          <a:endParaRPr lang="en-US"/>
        </a:p>
      </dgm:t>
    </dgm:pt>
    <dgm:pt modelId="{72AEE155-C86A-4E06-AFA0-93235CAA6ACF}" type="sibTrans" cxnId="{D68E752D-4E99-4DC7-9C3E-DD58251202C6}">
      <dgm:prSet/>
      <dgm:spPr/>
      <dgm:t>
        <a:bodyPr/>
        <a:lstStyle/>
        <a:p>
          <a:endParaRPr lang="en-US"/>
        </a:p>
      </dgm:t>
    </dgm:pt>
    <dgm:pt modelId="{99C11C20-5BD1-4146-813D-53E865525104}">
      <dgm:prSet/>
      <dgm:spPr/>
      <dgm:t>
        <a:bodyPr/>
        <a:lstStyle/>
        <a:p>
          <a:r>
            <a:rPr lang="en-GB" dirty="0"/>
            <a:t>1. Identify key issues that need addressing in relation to the prison system in England and Wales</a:t>
          </a:r>
          <a:endParaRPr lang="en-US" dirty="0"/>
        </a:p>
      </dgm:t>
    </dgm:pt>
    <dgm:pt modelId="{818A85CA-DCB7-4641-9D7E-1A21C8B9428A}" type="parTrans" cxnId="{AC762837-2542-48D4-AE1E-308AF05C4704}">
      <dgm:prSet/>
      <dgm:spPr/>
      <dgm:t>
        <a:bodyPr/>
        <a:lstStyle/>
        <a:p>
          <a:endParaRPr lang="en-US"/>
        </a:p>
      </dgm:t>
    </dgm:pt>
    <dgm:pt modelId="{4F42045E-E520-462F-81AA-11C413B69B68}" type="sibTrans" cxnId="{AC762837-2542-48D4-AE1E-308AF05C4704}">
      <dgm:prSet/>
      <dgm:spPr/>
      <dgm:t>
        <a:bodyPr/>
        <a:lstStyle/>
        <a:p>
          <a:endParaRPr lang="en-US"/>
        </a:p>
      </dgm:t>
    </dgm:pt>
    <dgm:pt modelId="{86EA3555-62D2-4835-9D56-D804D686ECBD}">
      <dgm:prSet/>
      <dgm:spPr/>
      <dgm:t>
        <a:bodyPr/>
        <a:lstStyle/>
        <a:p>
          <a:r>
            <a:rPr lang="en-GB"/>
            <a:t>2. Argue possible recommendations for reform</a:t>
          </a:r>
          <a:endParaRPr lang="en-US"/>
        </a:p>
      </dgm:t>
    </dgm:pt>
    <dgm:pt modelId="{AF538F83-D35E-4BC3-80DB-86CFA0237CE0}" type="parTrans" cxnId="{8C569E9E-3E34-4CFC-A128-67A9B0AF569D}">
      <dgm:prSet/>
      <dgm:spPr/>
      <dgm:t>
        <a:bodyPr/>
        <a:lstStyle/>
        <a:p>
          <a:endParaRPr lang="en-US"/>
        </a:p>
      </dgm:t>
    </dgm:pt>
    <dgm:pt modelId="{50A639AD-1531-4E0E-AE79-5C2916EA99C4}" type="sibTrans" cxnId="{8C569E9E-3E34-4CFC-A128-67A9B0AF569D}">
      <dgm:prSet/>
      <dgm:spPr/>
      <dgm:t>
        <a:bodyPr/>
        <a:lstStyle/>
        <a:p>
          <a:endParaRPr lang="en-US"/>
        </a:p>
      </dgm:t>
    </dgm:pt>
    <dgm:pt modelId="{7E2A1F8E-7445-41F0-B10E-B8155CBD073D}">
      <dgm:prSet/>
      <dgm:spPr/>
      <dgm:t>
        <a:bodyPr/>
        <a:lstStyle/>
        <a:p>
          <a:r>
            <a:rPr lang="en-GB"/>
            <a:t>3. Explain how the prison system in England and Wales compares to models of imprisonment used by the Dutch and Norwegians.</a:t>
          </a:r>
          <a:endParaRPr lang="en-US"/>
        </a:p>
      </dgm:t>
    </dgm:pt>
    <dgm:pt modelId="{FC45EAD1-F576-4958-96E7-D6A0186FFF1F}" type="parTrans" cxnId="{0DFDFFFC-6CDA-4A61-8F62-4798BE4796B6}">
      <dgm:prSet/>
      <dgm:spPr/>
      <dgm:t>
        <a:bodyPr/>
        <a:lstStyle/>
        <a:p>
          <a:endParaRPr lang="en-US"/>
        </a:p>
      </dgm:t>
    </dgm:pt>
    <dgm:pt modelId="{EBB9BF25-E042-4401-B916-3700C3C5AF58}" type="sibTrans" cxnId="{0DFDFFFC-6CDA-4A61-8F62-4798BE4796B6}">
      <dgm:prSet/>
      <dgm:spPr/>
      <dgm:t>
        <a:bodyPr/>
        <a:lstStyle/>
        <a:p>
          <a:endParaRPr lang="en-US"/>
        </a:p>
      </dgm:t>
    </dgm:pt>
    <dgm:pt modelId="{96B167A1-D9AA-4F91-A4BB-93F50A10416C}" type="pres">
      <dgm:prSet presAssocID="{C7F8D3A0-8102-497A-907B-3A30A87941DE}" presName="linear" presStyleCnt="0">
        <dgm:presLayoutVars>
          <dgm:animLvl val="lvl"/>
          <dgm:resizeHandles val="exact"/>
        </dgm:presLayoutVars>
      </dgm:prSet>
      <dgm:spPr/>
    </dgm:pt>
    <dgm:pt modelId="{254CAA1D-30ED-40FC-89C7-B5C55F9F516C}" type="pres">
      <dgm:prSet presAssocID="{A195C3BC-9911-49F7-AEE5-08AC7F52D348}" presName="parentText" presStyleLbl="node1" presStyleIdx="0" presStyleCnt="4">
        <dgm:presLayoutVars>
          <dgm:chMax val="0"/>
          <dgm:bulletEnabled val="1"/>
        </dgm:presLayoutVars>
      </dgm:prSet>
      <dgm:spPr/>
    </dgm:pt>
    <dgm:pt modelId="{43EA158B-0B58-44C5-8239-458FCC35DBB8}" type="pres">
      <dgm:prSet presAssocID="{72AEE155-C86A-4E06-AFA0-93235CAA6ACF}" presName="spacer" presStyleCnt="0"/>
      <dgm:spPr/>
    </dgm:pt>
    <dgm:pt modelId="{F79D88A5-0728-4608-BC1E-DDF4B9907D8F}" type="pres">
      <dgm:prSet presAssocID="{99C11C20-5BD1-4146-813D-53E865525104}" presName="parentText" presStyleLbl="node1" presStyleIdx="1" presStyleCnt="4">
        <dgm:presLayoutVars>
          <dgm:chMax val="0"/>
          <dgm:bulletEnabled val="1"/>
        </dgm:presLayoutVars>
      </dgm:prSet>
      <dgm:spPr/>
    </dgm:pt>
    <dgm:pt modelId="{39DC4745-939D-4301-A3C7-7970170B77E2}" type="pres">
      <dgm:prSet presAssocID="{4F42045E-E520-462F-81AA-11C413B69B68}" presName="spacer" presStyleCnt="0"/>
      <dgm:spPr/>
    </dgm:pt>
    <dgm:pt modelId="{CED0ABC8-9C28-45D6-B712-B77383D5846E}" type="pres">
      <dgm:prSet presAssocID="{86EA3555-62D2-4835-9D56-D804D686ECBD}" presName="parentText" presStyleLbl="node1" presStyleIdx="2" presStyleCnt="4">
        <dgm:presLayoutVars>
          <dgm:chMax val="0"/>
          <dgm:bulletEnabled val="1"/>
        </dgm:presLayoutVars>
      </dgm:prSet>
      <dgm:spPr/>
    </dgm:pt>
    <dgm:pt modelId="{8ABA56DA-171A-4A50-8E24-62D08C08616F}" type="pres">
      <dgm:prSet presAssocID="{50A639AD-1531-4E0E-AE79-5C2916EA99C4}" presName="spacer" presStyleCnt="0"/>
      <dgm:spPr/>
    </dgm:pt>
    <dgm:pt modelId="{F99C8665-29D7-424D-80A6-D29A452AADEF}" type="pres">
      <dgm:prSet presAssocID="{7E2A1F8E-7445-41F0-B10E-B8155CBD073D}" presName="parentText" presStyleLbl="node1" presStyleIdx="3" presStyleCnt="4">
        <dgm:presLayoutVars>
          <dgm:chMax val="0"/>
          <dgm:bulletEnabled val="1"/>
        </dgm:presLayoutVars>
      </dgm:prSet>
      <dgm:spPr/>
    </dgm:pt>
  </dgm:ptLst>
  <dgm:cxnLst>
    <dgm:cxn modelId="{CCAADE19-1A29-43C3-B7D3-C1F1368D061A}" type="presOf" srcId="{86EA3555-62D2-4835-9D56-D804D686ECBD}" destId="{CED0ABC8-9C28-45D6-B712-B77383D5846E}" srcOrd="0" destOrd="0" presId="urn:microsoft.com/office/officeart/2005/8/layout/vList2"/>
    <dgm:cxn modelId="{D68E752D-4E99-4DC7-9C3E-DD58251202C6}" srcId="{C7F8D3A0-8102-497A-907B-3A30A87941DE}" destId="{A195C3BC-9911-49F7-AEE5-08AC7F52D348}" srcOrd="0" destOrd="0" parTransId="{7943A089-C14F-4907-88BA-479788E5D918}" sibTransId="{72AEE155-C86A-4E06-AFA0-93235CAA6ACF}"/>
    <dgm:cxn modelId="{AC762837-2542-48D4-AE1E-308AF05C4704}" srcId="{C7F8D3A0-8102-497A-907B-3A30A87941DE}" destId="{99C11C20-5BD1-4146-813D-53E865525104}" srcOrd="1" destOrd="0" parTransId="{818A85CA-DCB7-4641-9D7E-1A21C8B9428A}" sibTransId="{4F42045E-E520-462F-81AA-11C413B69B68}"/>
    <dgm:cxn modelId="{C55B2F39-5D85-4116-9493-530B83C5929B}" type="presOf" srcId="{C7F8D3A0-8102-497A-907B-3A30A87941DE}" destId="{96B167A1-D9AA-4F91-A4BB-93F50A10416C}" srcOrd="0" destOrd="0" presId="urn:microsoft.com/office/officeart/2005/8/layout/vList2"/>
    <dgm:cxn modelId="{C4FE0663-1753-4576-8EF6-06668B8CCDD1}" type="presOf" srcId="{99C11C20-5BD1-4146-813D-53E865525104}" destId="{F79D88A5-0728-4608-BC1E-DDF4B9907D8F}" srcOrd="0" destOrd="0" presId="urn:microsoft.com/office/officeart/2005/8/layout/vList2"/>
    <dgm:cxn modelId="{76DF698B-8851-4F88-8153-A134E789DD23}" type="presOf" srcId="{7E2A1F8E-7445-41F0-B10E-B8155CBD073D}" destId="{F99C8665-29D7-424D-80A6-D29A452AADEF}" srcOrd="0" destOrd="0" presId="urn:microsoft.com/office/officeart/2005/8/layout/vList2"/>
    <dgm:cxn modelId="{1C5E258E-81A1-4EAA-8FB6-AE2C41A5B118}" type="presOf" srcId="{A195C3BC-9911-49F7-AEE5-08AC7F52D348}" destId="{254CAA1D-30ED-40FC-89C7-B5C55F9F516C}" srcOrd="0" destOrd="0" presId="urn:microsoft.com/office/officeart/2005/8/layout/vList2"/>
    <dgm:cxn modelId="{8C569E9E-3E34-4CFC-A128-67A9B0AF569D}" srcId="{C7F8D3A0-8102-497A-907B-3A30A87941DE}" destId="{86EA3555-62D2-4835-9D56-D804D686ECBD}" srcOrd="2" destOrd="0" parTransId="{AF538F83-D35E-4BC3-80DB-86CFA0237CE0}" sibTransId="{50A639AD-1531-4E0E-AE79-5C2916EA99C4}"/>
    <dgm:cxn modelId="{0DFDFFFC-6CDA-4A61-8F62-4798BE4796B6}" srcId="{C7F8D3A0-8102-497A-907B-3A30A87941DE}" destId="{7E2A1F8E-7445-41F0-B10E-B8155CBD073D}" srcOrd="3" destOrd="0" parTransId="{FC45EAD1-F576-4958-96E7-D6A0186FFF1F}" sibTransId="{EBB9BF25-E042-4401-B916-3700C3C5AF58}"/>
    <dgm:cxn modelId="{B105B63B-1704-4A53-BE49-F8B924A3B981}" type="presParOf" srcId="{96B167A1-D9AA-4F91-A4BB-93F50A10416C}" destId="{254CAA1D-30ED-40FC-89C7-B5C55F9F516C}" srcOrd="0" destOrd="0" presId="urn:microsoft.com/office/officeart/2005/8/layout/vList2"/>
    <dgm:cxn modelId="{826E511C-F8B2-4C80-B3DB-71777D6DFCC8}" type="presParOf" srcId="{96B167A1-D9AA-4F91-A4BB-93F50A10416C}" destId="{43EA158B-0B58-44C5-8239-458FCC35DBB8}" srcOrd="1" destOrd="0" presId="urn:microsoft.com/office/officeart/2005/8/layout/vList2"/>
    <dgm:cxn modelId="{8F5E1967-0C77-4119-9E02-6CDA3F7E56A9}" type="presParOf" srcId="{96B167A1-D9AA-4F91-A4BB-93F50A10416C}" destId="{F79D88A5-0728-4608-BC1E-DDF4B9907D8F}" srcOrd="2" destOrd="0" presId="urn:microsoft.com/office/officeart/2005/8/layout/vList2"/>
    <dgm:cxn modelId="{A17E6BEA-1A93-4AB6-A956-099CFE75799F}" type="presParOf" srcId="{96B167A1-D9AA-4F91-A4BB-93F50A10416C}" destId="{39DC4745-939D-4301-A3C7-7970170B77E2}" srcOrd="3" destOrd="0" presId="urn:microsoft.com/office/officeart/2005/8/layout/vList2"/>
    <dgm:cxn modelId="{74D29971-D55E-4200-B40F-D59E751E0757}" type="presParOf" srcId="{96B167A1-D9AA-4F91-A4BB-93F50A10416C}" destId="{CED0ABC8-9C28-45D6-B712-B77383D5846E}" srcOrd="4" destOrd="0" presId="urn:microsoft.com/office/officeart/2005/8/layout/vList2"/>
    <dgm:cxn modelId="{76E38E6E-32B1-4622-8F62-26D6AD6AF08D}" type="presParOf" srcId="{96B167A1-D9AA-4F91-A4BB-93F50A10416C}" destId="{8ABA56DA-171A-4A50-8E24-62D08C08616F}" srcOrd="5" destOrd="0" presId="urn:microsoft.com/office/officeart/2005/8/layout/vList2"/>
    <dgm:cxn modelId="{4602A9C9-F2B8-40B1-A79D-4166481F0929}" type="presParOf" srcId="{96B167A1-D9AA-4F91-A4BB-93F50A10416C}" destId="{F99C8665-29D7-424D-80A6-D29A452AADE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E3D5D6-8F61-45E9-ABB0-0BDB0DAD7DE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4211ACB-BF16-41CA-AF6E-D28D36576441}">
      <dgm:prSet/>
      <dgm:spPr/>
      <dgm:t>
        <a:bodyPr/>
        <a:lstStyle/>
        <a:p>
          <a:r>
            <a:rPr lang="en-GB"/>
            <a:t>Prisons in Wales are performing less well than prisons in England on a range of prison safety measures.</a:t>
          </a:r>
          <a:endParaRPr lang="en-US"/>
        </a:p>
      </dgm:t>
    </dgm:pt>
    <dgm:pt modelId="{8B89CD47-CBCD-49A7-B5E0-EFD01954DE0A}" type="parTrans" cxnId="{A4821022-CA2C-4E71-AAE9-AD7F5C11D9FA}">
      <dgm:prSet/>
      <dgm:spPr/>
      <dgm:t>
        <a:bodyPr/>
        <a:lstStyle/>
        <a:p>
          <a:endParaRPr lang="en-US"/>
        </a:p>
      </dgm:t>
    </dgm:pt>
    <dgm:pt modelId="{9D5FBFC8-0158-4879-AB4B-DE70CA218BAB}" type="sibTrans" cxnId="{A4821022-CA2C-4E71-AAE9-AD7F5C11D9FA}">
      <dgm:prSet/>
      <dgm:spPr/>
      <dgm:t>
        <a:bodyPr/>
        <a:lstStyle/>
        <a:p>
          <a:endParaRPr lang="en-US"/>
        </a:p>
      </dgm:t>
    </dgm:pt>
    <dgm:pt modelId="{59526B2B-4CF2-4491-89CF-6E01276E6B0D}">
      <dgm:prSet/>
      <dgm:spPr/>
      <dgm:t>
        <a:bodyPr/>
        <a:lstStyle/>
        <a:p>
          <a:r>
            <a:rPr lang="en-GB"/>
            <a:t>39% of all Welsh prisoners were being held in English prisons in 2017</a:t>
          </a:r>
          <a:endParaRPr lang="en-US"/>
        </a:p>
      </dgm:t>
    </dgm:pt>
    <dgm:pt modelId="{C3E7ED32-7C43-4171-ADFC-F497FFBCA380}" type="parTrans" cxnId="{7DE96762-EB27-4E94-8B2D-FF69FD7278DA}">
      <dgm:prSet/>
      <dgm:spPr/>
      <dgm:t>
        <a:bodyPr/>
        <a:lstStyle/>
        <a:p>
          <a:endParaRPr lang="en-US"/>
        </a:p>
      </dgm:t>
    </dgm:pt>
    <dgm:pt modelId="{08E0BBAE-984C-48FF-B592-A2C249BDF7B1}" type="sibTrans" cxnId="{7DE96762-EB27-4E94-8B2D-FF69FD7278DA}">
      <dgm:prSet/>
      <dgm:spPr/>
      <dgm:t>
        <a:bodyPr/>
        <a:lstStyle/>
        <a:p>
          <a:endParaRPr lang="en-US"/>
        </a:p>
      </dgm:t>
    </dgm:pt>
    <dgm:pt modelId="{1659691D-17F0-426C-8FA5-A03D8776803F}">
      <dgm:prSet/>
      <dgm:spPr/>
      <dgm:t>
        <a:bodyPr/>
        <a:lstStyle/>
        <a:p>
          <a:r>
            <a:rPr lang="en-GB"/>
            <a:t>All Welsh women held in prisons in England</a:t>
          </a:r>
          <a:endParaRPr lang="en-US"/>
        </a:p>
      </dgm:t>
    </dgm:pt>
    <dgm:pt modelId="{3C65C5FD-576A-45E5-99C5-EDBC2660437A}" type="parTrans" cxnId="{7E7C3B9C-C2D7-4F79-8D8F-37DB5FC0DE46}">
      <dgm:prSet/>
      <dgm:spPr/>
      <dgm:t>
        <a:bodyPr/>
        <a:lstStyle/>
        <a:p>
          <a:endParaRPr lang="en-US"/>
        </a:p>
      </dgm:t>
    </dgm:pt>
    <dgm:pt modelId="{57FF49E9-409E-45F0-9018-707395AFF1FA}" type="sibTrans" cxnId="{7E7C3B9C-C2D7-4F79-8D8F-37DB5FC0DE46}">
      <dgm:prSet/>
      <dgm:spPr/>
      <dgm:t>
        <a:bodyPr/>
        <a:lstStyle/>
        <a:p>
          <a:endParaRPr lang="en-US"/>
        </a:p>
      </dgm:t>
    </dgm:pt>
    <dgm:pt modelId="{2A963C7B-3C83-493F-A03B-5EB52DD02323}">
      <dgm:prSet/>
      <dgm:spPr/>
      <dgm:t>
        <a:bodyPr/>
        <a:lstStyle/>
        <a:p>
          <a:r>
            <a:rPr lang="en-GB"/>
            <a:t>There are growing concerns over prison safety</a:t>
          </a:r>
          <a:endParaRPr lang="en-US"/>
        </a:p>
      </dgm:t>
    </dgm:pt>
    <dgm:pt modelId="{E076FA07-EB53-44C5-8B6A-B0A4209A1F0A}" type="parTrans" cxnId="{F254D06C-5DA3-4E18-9D6C-7621A2D0BA8B}">
      <dgm:prSet/>
      <dgm:spPr/>
      <dgm:t>
        <a:bodyPr/>
        <a:lstStyle/>
        <a:p>
          <a:endParaRPr lang="en-US"/>
        </a:p>
      </dgm:t>
    </dgm:pt>
    <dgm:pt modelId="{D6EA2676-DF8C-4583-8117-AAFBBC40456A}" type="sibTrans" cxnId="{F254D06C-5DA3-4E18-9D6C-7621A2D0BA8B}">
      <dgm:prSet/>
      <dgm:spPr/>
      <dgm:t>
        <a:bodyPr/>
        <a:lstStyle/>
        <a:p>
          <a:endParaRPr lang="en-US"/>
        </a:p>
      </dgm:t>
    </dgm:pt>
    <dgm:pt modelId="{6D81A61B-4EF3-493A-9901-2459B5D0F9FE}">
      <dgm:prSet/>
      <dgm:spPr/>
      <dgm:t>
        <a:bodyPr/>
        <a:lstStyle/>
        <a:p>
          <a:r>
            <a:rPr lang="en-GB"/>
            <a:t>Most  recently the suggestion to build a new super prison in Port Talbot was rejected as options for a “different and distinct approach” are considered.</a:t>
          </a:r>
          <a:endParaRPr lang="en-US"/>
        </a:p>
      </dgm:t>
    </dgm:pt>
    <dgm:pt modelId="{B52192D4-79C5-44B1-9853-649D1F2847FB}" type="parTrans" cxnId="{79F8F945-7C9E-46FB-8505-3FD0317CE68B}">
      <dgm:prSet/>
      <dgm:spPr/>
      <dgm:t>
        <a:bodyPr/>
        <a:lstStyle/>
        <a:p>
          <a:endParaRPr lang="en-US"/>
        </a:p>
      </dgm:t>
    </dgm:pt>
    <dgm:pt modelId="{CBEC1614-BF0A-4E70-9A21-3C4CE8CC0266}" type="sibTrans" cxnId="{79F8F945-7C9E-46FB-8505-3FD0317CE68B}">
      <dgm:prSet/>
      <dgm:spPr/>
      <dgm:t>
        <a:bodyPr/>
        <a:lstStyle/>
        <a:p>
          <a:endParaRPr lang="en-US"/>
        </a:p>
      </dgm:t>
    </dgm:pt>
    <dgm:pt modelId="{2385565D-13F6-472A-A03D-58743748FEE7}" type="pres">
      <dgm:prSet presAssocID="{1DE3D5D6-8F61-45E9-ABB0-0BDB0DAD7DE1}" presName="linear" presStyleCnt="0">
        <dgm:presLayoutVars>
          <dgm:animLvl val="lvl"/>
          <dgm:resizeHandles val="exact"/>
        </dgm:presLayoutVars>
      </dgm:prSet>
      <dgm:spPr/>
    </dgm:pt>
    <dgm:pt modelId="{78382B47-44BB-46CB-9C8E-21ECF15246BA}" type="pres">
      <dgm:prSet presAssocID="{04211ACB-BF16-41CA-AF6E-D28D36576441}" presName="parentText" presStyleLbl="node1" presStyleIdx="0" presStyleCnt="5">
        <dgm:presLayoutVars>
          <dgm:chMax val="0"/>
          <dgm:bulletEnabled val="1"/>
        </dgm:presLayoutVars>
      </dgm:prSet>
      <dgm:spPr/>
    </dgm:pt>
    <dgm:pt modelId="{5D54D69B-C128-4C93-BDC9-FEDF6B64A366}" type="pres">
      <dgm:prSet presAssocID="{9D5FBFC8-0158-4879-AB4B-DE70CA218BAB}" presName="spacer" presStyleCnt="0"/>
      <dgm:spPr/>
    </dgm:pt>
    <dgm:pt modelId="{EA178C19-16AF-4D3A-8468-1ED3F82CA105}" type="pres">
      <dgm:prSet presAssocID="{59526B2B-4CF2-4491-89CF-6E01276E6B0D}" presName="parentText" presStyleLbl="node1" presStyleIdx="1" presStyleCnt="5">
        <dgm:presLayoutVars>
          <dgm:chMax val="0"/>
          <dgm:bulletEnabled val="1"/>
        </dgm:presLayoutVars>
      </dgm:prSet>
      <dgm:spPr/>
    </dgm:pt>
    <dgm:pt modelId="{F1CC9745-FFBC-4063-BF37-F017A24B257E}" type="pres">
      <dgm:prSet presAssocID="{08E0BBAE-984C-48FF-B592-A2C249BDF7B1}" presName="spacer" presStyleCnt="0"/>
      <dgm:spPr/>
    </dgm:pt>
    <dgm:pt modelId="{707D9D94-2620-4740-B770-FAB4A1EEFE18}" type="pres">
      <dgm:prSet presAssocID="{1659691D-17F0-426C-8FA5-A03D8776803F}" presName="parentText" presStyleLbl="node1" presStyleIdx="2" presStyleCnt="5">
        <dgm:presLayoutVars>
          <dgm:chMax val="0"/>
          <dgm:bulletEnabled val="1"/>
        </dgm:presLayoutVars>
      </dgm:prSet>
      <dgm:spPr/>
    </dgm:pt>
    <dgm:pt modelId="{566B7328-F8B1-4818-9F6B-51FE24C8C648}" type="pres">
      <dgm:prSet presAssocID="{57FF49E9-409E-45F0-9018-707395AFF1FA}" presName="spacer" presStyleCnt="0"/>
      <dgm:spPr/>
    </dgm:pt>
    <dgm:pt modelId="{E8F3C3D0-7CCE-471B-A5C1-2EB39365C1D9}" type="pres">
      <dgm:prSet presAssocID="{2A963C7B-3C83-493F-A03B-5EB52DD02323}" presName="parentText" presStyleLbl="node1" presStyleIdx="3" presStyleCnt="5">
        <dgm:presLayoutVars>
          <dgm:chMax val="0"/>
          <dgm:bulletEnabled val="1"/>
        </dgm:presLayoutVars>
      </dgm:prSet>
      <dgm:spPr/>
    </dgm:pt>
    <dgm:pt modelId="{5979F9D5-BDE8-4AFF-90BC-1160CEB286D4}" type="pres">
      <dgm:prSet presAssocID="{D6EA2676-DF8C-4583-8117-AAFBBC40456A}" presName="spacer" presStyleCnt="0"/>
      <dgm:spPr/>
    </dgm:pt>
    <dgm:pt modelId="{AA04A140-D4E9-4B07-9680-C88BDAB29644}" type="pres">
      <dgm:prSet presAssocID="{6D81A61B-4EF3-493A-9901-2459B5D0F9FE}" presName="parentText" presStyleLbl="node1" presStyleIdx="4" presStyleCnt="5">
        <dgm:presLayoutVars>
          <dgm:chMax val="0"/>
          <dgm:bulletEnabled val="1"/>
        </dgm:presLayoutVars>
      </dgm:prSet>
      <dgm:spPr/>
    </dgm:pt>
  </dgm:ptLst>
  <dgm:cxnLst>
    <dgm:cxn modelId="{A4821022-CA2C-4E71-AAE9-AD7F5C11D9FA}" srcId="{1DE3D5D6-8F61-45E9-ABB0-0BDB0DAD7DE1}" destId="{04211ACB-BF16-41CA-AF6E-D28D36576441}" srcOrd="0" destOrd="0" parTransId="{8B89CD47-CBCD-49A7-B5E0-EFD01954DE0A}" sibTransId="{9D5FBFC8-0158-4879-AB4B-DE70CA218BAB}"/>
    <dgm:cxn modelId="{7DE96762-EB27-4E94-8B2D-FF69FD7278DA}" srcId="{1DE3D5D6-8F61-45E9-ABB0-0BDB0DAD7DE1}" destId="{59526B2B-4CF2-4491-89CF-6E01276E6B0D}" srcOrd="1" destOrd="0" parTransId="{C3E7ED32-7C43-4171-ADFC-F497FFBCA380}" sibTransId="{08E0BBAE-984C-48FF-B592-A2C249BDF7B1}"/>
    <dgm:cxn modelId="{79F8F945-7C9E-46FB-8505-3FD0317CE68B}" srcId="{1DE3D5D6-8F61-45E9-ABB0-0BDB0DAD7DE1}" destId="{6D81A61B-4EF3-493A-9901-2459B5D0F9FE}" srcOrd="4" destOrd="0" parTransId="{B52192D4-79C5-44B1-9853-649D1F2847FB}" sibTransId="{CBEC1614-BF0A-4E70-9A21-3C4CE8CC0266}"/>
    <dgm:cxn modelId="{F254D06C-5DA3-4E18-9D6C-7621A2D0BA8B}" srcId="{1DE3D5D6-8F61-45E9-ABB0-0BDB0DAD7DE1}" destId="{2A963C7B-3C83-493F-A03B-5EB52DD02323}" srcOrd="3" destOrd="0" parTransId="{E076FA07-EB53-44C5-8B6A-B0A4209A1F0A}" sibTransId="{D6EA2676-DF8C-4583-8117-AAFBBC40456A}"/>
    <dgm:cxn modelId="{A8C5E051-F602-4DB9-A12D-BF10E5B4124E}" type="presOf" srcId="{6D81A61B-4EF3-493A-9901-2459B5D0F9FE}" destId="{AA04A140-D4E9-4B07-9680-C88BDAB29644}" srcOrd="0" destOrd="0" presId="urn:microsoft.com/office/officeart/2005/8/layout/vList2"/>
    <dgm:cxn modelId="{23F95081-DEE0-48B0-9A23-FDE84630FCE4}" type="presOf" srcId="{1DE3D5D6-8F61-45E9-ABB0-0BDB0DAD7DE1}" destId="{2385565D-13F6-472A-A03D-58743748FEE7}" srcOrd="0" destOrd="0" presId="urn:microsoft.com/office/officeart/2005/8/layout/vList2"/>
    <dgm:cxn modelId="{651D9691-A257-4DAA-B20E-6A78FAFBE5C2}" type="presOf" srcId="{2A963C7B-3C83-493F-A03B-5EB52DD02323}" destId="{E8F3C3D0-7CCE-471B-A5C1-2EB39365C1D9}" srcOrd="0" destOrd="0" presId="urn:microsoft.com/office/officeart/2005/8/layout/vList2"/>
    <dgm:cxn modelId="{7E7C3B9C-C2D7-4F79-8D8F-37DB5FC0DE46}" srcId="{1DE3D5D6-8F61-45E9-ABB0-0BDB0DAD7DE1}" destId="{1659691D-17F0-426C-8FA5-A03D8776803F}" srcOrd="2" destOrd="0" parTransId="{3C65C5FD-576A-45E5-99C5-EDBC2660437A}" sibTransId="{57FF49E9-409E-45F0-9018-707395AFF1FA}"/>
    <dgm:cxn modelId="{887FA4AF-EE9B-442A-ABA2-2386D616C0D2}" type="presOf" srcId="{59526B2B-4CF2-4491-89CF-6E01276E6B0D}" destId="{EA178C19-16AF-4D3A-8468-1ED3F82CA105}" srcOrd="0" destOrd="0" presId="urn:microsoft.com/office/officeart/2005/8/layout/vList2"/>
    <dgm:cxn modelId="{B0FE2EB4-4CDA-4559-8122-BE0F2D9073EC}" type="presOf" srcId="{1659691D-17F0-426C-8FA5-A03D8776803F}" destId="{707D9D94-2620-4740-B770-FAB4A1EEFE18}" srcOrd="0" destOrd="0" presId="urn:microsoft.com/office/officeart/2005/8/layout/vList2"/>
    <dgm:cxn modelId="{83E48CCB-34DC-4CC9-8CAE-76B1104082A1}" type="presOf" srcId="{04211ACB-BF16-41CA-AF6E-D28D36576441}" destId="{78382B47-44BB-46CB-9C8E-21ECF15246BA}" srcOrd="0" destOrd="0" presId="urn:microsoft.com/office/officeart/2005/8/layout/vList2"/>
    <dgm:cxn modelId="{2449B4CF-37DB-484B-8A06-212EEA189279}" type="presParOf" srcId="{2385565D-13F6-472A-A03D-58743748FEE7}" destId="{78382B47-44BB-46CB-9C8E-21ECF15246BA}" srcOrd="0" destOrd="0" presId="urn:microsoft.com/office/officeart/2005/8/layout/vList2"/>
    <dgm:cxn modelId="{9408CEA3-EA09-4E5C-9452-61B8ACB7885F}" type="presParOf" srcId="{2385565D-13F6-472A-A03D-58743748FEE7}" destId="{5D54D69B-C128-4C93-BDC9-FEDF6B64A366}" srcOrd="1" destOrd="0" presId="urn:microsoft.com/office/officeart/2005/8/layout/vList2"/>
    <dgm:cxn modelId="{ECA1777B-1521-4578-837A-C27A3406D35B}" type="presParOf" srcId="{2385565D-13F6-472A-A03D-58743748FEE7}" destId="{EA178C19-16AF-4D3A-8468-1ED3F82CA105}" srcOrd="2" destOrd="0" presId="urn:microsoft.com/office/officeart/2005/8/layout/vList2"/>
    <dgm:cxn modelId="{A2B987F8-713C-4451-A919-D1A54C510E38}" type="presParOf" srcId="{2385565D-13F6-472A-A03D-58743748FEE7}" destId="{F1CC9745-FFBC-4063-BF37-F017A24B257E}" srcOrd="3" destOrd="0" presId="urn:microsoft.com/office/officeart/2005/8/layout/vList2"/>
    <dgm:cxn modelId="{EFBE461B-EAFB-460F-8580-AFB156E46398}" type="presParOf" srcId="{2385565D-13F6-472A-A03D-58743748FEE7}" destId="{707D9D94-2620-4740-B770-FAB4A1EEFE18}" srcOrd="4" destOrd="0" presId="urn:microsoft.com/office/officeart/2005/8/layout/vList2"/>
    <dgm:cxn modelId="{AB5E30BC-9AAE-4BA2-A959-A004EB9321A6}" type="presParOf" srcId="{2385565D-13F6-472A-A03D-58743748FEE7}" destId="{566B7328-F8B1-4818-9F6B-51FE24C8C648}" srcOrd="5" destOrd="0" presId="urn:microsoft.com/office/officeart/2005/8/layout/vList2"/>
    <dgm:cxn modelId="{71BFA61D-D578-4433-AD51-7E7DA6161BD2}" type="presParOf" srcId="{2385565D-13F6-472A-A03D-58743748FEE7}" destId="{E8F3C3D0-7CCE-471B-A5C1-2EB39365C1D9}" srcOrd="6" destOrd="0" presId="urn:microsoft.com/office/officeart/2005/8/layout/vList2"/>
    <dgm:cxn modelId="{DBA5E6BB-7F2A-4FE6-84E4-7F8BFE5B377A}" type="presParOf" srcId="{2385565D-13F6-472A-A03D-58743748FEE7}" destId="{5979F9D5-BDE8-4AFF-90BC-1160CEB286D4}" srcOrd="7" destOrd="0" presId="urn:microsoft.com/office/officeart/2005/8/layout/vList2"/>
    <dgm:cxn modelId="{20580FF0-AC26-41E9-833D-9FEEB02B5970}" type="presParOf" srcId="{2385565D-13F6-472A-A03D-58743748FEE7}" destId="{AA04A140-D4E9-4B07-9680-C88BDAB2964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517E45-6A04-4693-90EF-2C77E94F1D1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7BA6B9B-8B43-4A50-A3B1-4904EA54AE3C}">
      <dgm:prSet custT="1"/>
      <dgm:spPr/>
      <dgm:t>
        <a:bodyPr/>
        <a:lstStyle/>
        <a:p>
          <a:pPr algn="ctr"/>
          <a:r>
            <a:rPr lang="en-GB" sz="1300" dirty="0"/>
            <a:t>- </a:t>
          </a:r>
          <a:r>
            <a:rPr lang="en-GB" sz="2000" dirty="0"/>
            <a:t>Imprisonment does not usually reduce reoffending, and in some research studies it has been shown to increase it. </a:t>
          </a:r>
          <a:endParaRPr lang="en-US" sz="1300" dirty="0"/>
        </a:p>
      </dgm:t>
    </dgm:pt>
    <dgm:pt modelId="{BF581ED3-8909-4E6B-8319-640A86D4D9B5}" type="parTrans" cxnId="{A072D877-559E-40CF-A002-0F4B953A9FD4}">
      <dgm:prSet/>
      <dgm:spPr/>
      <dgm:t>
        <a:bodyPr/>
        <a:lstStyle/>
        <a:p>
          <a:endParaRPr lang="en-US"/>
        </a:p>
      </dgm:t>
    </dgm:pt>
    <dgm:pt modelId="{8DF702A5-97CC-4EA5-B2C6-CCB3E9976EFC}" type="sibTrans" cxnId="{A072D877-559E-40CF-A002-0F4B953A9FD4}">
      <dgm:prSet/>
      <dgm:spPr/>
      <dgm:t>
        <a:bodyPr/>
        <a:lstStyle/>
        <a:p>
          <a:endParaRPr lang="en-US"/>
        </a:p>
      </dgm:t>
    </dgm:pt>
    <dgm:pt modelId="{7B71A20A-5D64-4822-9A51-BEEA7D593412}">
      <dgm:prSet custT="1"/>
      <dgm:spPr/>
      <dgm:t>
        <a:bodyPr/>
        <a:lstStyle/>
        <a:p>
          <a:pPr algn="ctr"/>
          <a:r>
            <a:rPr lang="en-GB" sz="1800" dirty="0"/>
            <a:t>The word ‘rehabilitation’ is usually used to mean processes and activities that encourage people who have committed crime to cease offending and embark on a law-abiding life.</a:t>
          </a:r>
          <a:endParaRPr lang="en-US" sz="1300" dirty="0"/>
        </a:p>
      </dgm:t>
    </dgm:pt>
    <dgm:pt modelId="{3C550E16-65DF-4C24-AE74-F2BCEB77A790}" type="parTrans" cxnId="{9D40B6C0-1765-4CEB-B3C3-D042DABC7AF1}">
      <dgm:prSet/>
      <dgm:spPr/>
      <dgm:t>
        <a:bodyPr/>
        <a:lstStyle/>
        <a:p>
          <a:endParaRPr lang="en-US"/>
        </a:p>
      </dgm:t>
    </dgm:pt>
    <dgm:pt modelId="{9BE708C3-3A89-422F-9AEB-78882E9F6549}" type="sibTrans" cxnId="{9D40B6C0-1765-4CEB-B3C3-D042DABC7AF1}">
      <dgm:prSet/>
      <dgm:spPr/>
      <dgm:t>
        <a:bodyPr/>
        <a:lstStyle/>
        <a:p>
          <a:endParaRPr lang="en-US"/>
        </a:p>
      </dgm:t>
    </dgm:pt>
    <dgm:pt modelId="{970779AB-7307-4B3C-83CA-4A587AC3DBFE}">
      <dgm:prSet custT="1"/>
      <dgm:spPr/>
      <dgm:t>
        <a:bodyPr/>
        <a:lstStyle/>
        <a:p>
          <a:pPr algn="ctr"/>
          <a:r>
            <a:rPr lang="en-GB" sz="1400" dirty="0"/>
            <a:t> Rehabilitation is often spoken about as being the responsibility of a particular team or department, but in fact, everyone in prisons has a role in rehabilitation and the whole regime has the potential to support or undermine this outcome. For example, small or routine experiences, such as how a property application is answered or how a search is conducted, can reinforce or help challenge someone’s attitudes towards authority.</a:t>
          </a:r>
          <a:endParaRPr lang="en-US" sz="1300" dirty="0"/>
        </a:p>
      </dgm:t>
    </dgm:pt>
    <dgm:pt modelId="{A0DC3515-4BEB-43B0-B036-0EADEB19084A}" type="parTrans" cxnId="{C31B8DBB-F1D9-4301-8E3E-4D45CF9F72C5}">
      <dgm:prSet/>
      <dgm:spPr/>
      <dgm:t>
        <a:bodyPr/>
        <a:lstStyle/>
        <a:p>
          <a:endParaRPr lang="en-US"/>
        </a:p>
      </dgm:t>
    </dgm:pt>
    <dgm:pt modelId="{2D567931-80B9-49D4-8FEA-47941F2F5369}" type="sibTrans" cxnId="{C31B8DBB-F1D9-4301-8E3E-4D45CF9F72C5}">
      <dgm:prSet/>
      <dgm:spPr/>
      <dgm:t>
        <a:bodyPr/>
        <a:lstStyle/>
        <a:p>
          <a:endParaRPr lang="en-US"/>
        </a:p>
      </dgm:t>
    </dgm:pt>
    <dgm:pt modelId="{C5B3F11D-4D17-479F-BCE9-AE4D3C717A17}" type="pres">
      <dgm:prSet presAssocID="{68517E45-6A04-4693-90EF-2C77E94F1D10}" presName="linear" presStyleCnt="0">
        <dgm:presLayoutVars>
          <dgm:animLvl val="lvl"/>
          <dgm:resizeHandles val="exact"/>
        </dgm:presLayoutVars>
      </dgm:prSet>
      <dgm:spPr/>
    </dgm:pt>
    <dgm:pt modelId="{6FD5E4EE-60C6-41AC-A6C9-BDCB6F0721F7}" type="pres">
      <dgm:prSet presAssocID="{17BA6B9B-8B43-4A50-A3B1-4904EA54AE3C}" presName="parentText" presStyleLbl="node1" presStyleIdx="0" presStyleCnt="3">
        <dgm:presLayoutVars>
          <dgm:chMax val="0"/>
          <dgm:bulletEnabled val="1"/>
        </dgm:presLayoutVars>
      </dgm:prSet>
      <dgm:spPr/>
    </dgm:pt>
    <dgm:pt modelId="{6D859310-C106-4B28-A87D-C361BEF06043}" type="pres">
      <dgm:prSet presAssocID="{8DF702A5-97CC-4EA5-B2C6-CCB3E9976EFC}" presName="spacer" presStyleCnt="0"/>
      <dgm:spPr/>
    </dgm:pt>
    <dgm:pt modelId="{2D12977F-22FE-414E-B685-BDFACE44A9BA}" type="pres">
      <dgm:prSet presAssocID="{7B71A20A-5D64-4822-9A51-BEEA7D593412}" presName="parentText" presStyleLbl="node1" presStyleIdx="1" presStyleCnt="3">
        <dgm:presLayoutVars>
          <dgm:chMax val="0"/>
          <dgm:bulletEnabled val="1"/>
        </dgm:presLayoutVars>
      </dgm:prSet>
      <dgm:spPr/>
    </dgm:pt>
    <dgm:pt modelId="{9D8895C1-7CCC-4309-B3D3-D28B9E8FB474}" type="pres">
      <dgm:prSet presAssocID="{9BE708C3-3A89-422F-9AEB-78882E9F6549}" presName="spacer" presStyleCnt="0"/>
      <dgm:spPr/>
    </dgm:pt>
    <dgm:pt modelId="{33F8B9DD-62A5-4A73-87C8-74056EDB0D9E}" type="pres">
      <dgm:prSet presAssocID="{970779AB-7307-4B3C-83CA-4A587AC3DBFE}" presName="parentText" presStyleLbl="node1" presStyleIdx="2" presStyleCnt="3">
        <dgm:presLayoutVars>
          <dgm:chMax val="0"/>
          <dgm:bulletEnabled val="1"/>
        </dgm:presLayoutVars>
      </dgm:prSet>
      <dgm:spPr/>
    </dgm:pt>
  </dgm:ptLst>
  <dgm:cxnLst>
    <dgm:cxn modelId="{E9423314-1671-45FE-9A61-3EEC9656538F}" type="presOf" srcId="{17BA6B9B-8B43-4A50-A3B1-4904EA54AE3C}" destId="{6FD5E4EE-60C6-41AC-A6C9-BDCB6F0721F7}" srcOrd="0" destOrd="0" presId="urn:microsoft.com/office/officeart/2005/8/layout/vList2"/>
    <dgm:cxn modelId="{30C13B5C-554D-45FB-A1CE-0CD8C81A89C8}" type="presOf" srcId="{970779AB-7307-4B3C-83CA-4A587AC3DBFE}" destId="{33F8B9DD-62A5-4A73-87C8-74056EDB0D9E}" srcOrd="0" destOrd="0" presId="urn:microsoft.com/office/officeart/2005/8/layout/vList2"/>
    <dgm:cxn modelId="{A072D877-559E-40CF-A002-0F4B953A9FD4}" srcId="{68517E45-6A04-4693-90EF-2C77E94F1D10}" destId="{17BA6B9B-8B43-4A50-A3B1-4904EA54AE3C}" srcOrd="0" destOrd="0" parTransId="{BF581ED3-8909-4E6B-8319-640A86D4D9B5}" sibTransId="{8DF702A5-97CC-4EA5-B2C6-CCB3E9976EFC}"/>
    <dgm:cxn modelId="{04F12CA0-92E4-4386-A942-014640E72C2A}" type="presOf" srcId="{7B71A20A-5D64-4822-9A51-BEEA7D593412}" destId="{2D12977F-22FE-414E-B685-BDFACE44A9BA}" srcOrd="0" destOrd="0" presId="urn:microsoft.com/office/officeart/2005/8/layout/vList2"/>
    <dgm:cxn modelId="{4D98ACBA-9D6B-4AFF-A89B-37737C1423F8}" type="presOf" srcId="{68517E45-6A04-4693-90EF-2C77E94F1D10}" destId="{C5B3F11D-4D17-479F-BCE9-AE4D3C717A17}" srcOrd="0" destOrd="0" presId="urn:microsoft.com/office/officeart/2005/8/layout/vList2"/>
    <dgm:cxn modelId="{C31B8DBB-F1D9-4301-8E3E-4D45CF9F72C5}" srcId="{68517E45-6A04-4693-90EF-2C77E94F1D10}" destId="{970779AB-7307-4B3C-83CA-4A587AC3DBFE}" srcOrd="2" destOrd="0" parTransId="{A0DC3515-4BEB-43B0-B036-0EADEB19084A}" sibTransId="{2D567931-80B9-49D4-8FEA-47941F2F5369}"/>
    <dgm:cxn modelId="{9D40B6C0-1765-4CEB-B3C3-D042DABC7AF1}" srcId="{68517E45-6A04-4693-90EF-2C77E94F1D10}" destId="{7B71A20A-5D64-4822-9A51-BEEA7D593412}" srcOrd="1" destOrd="0" parTransId="{3C550E16-65DF-4C24-AE74-F2BCEB77A790}" sibTransId="{9BE708C3-3A89-422F-9AEB-78882E9F6549}"/>
    <dgm:cxn modelId="{D45FDB48-23C9-4F0C-BB73-BF56F42CA08A}" type="presParOf" srcId="{C5B3F11D-4D17-479F-BCE9-AE4D3C717A17}" destId="{6FD5E4EE-60C6-41AC-A6C9-BDCB6F0721F7}" srcOrd="0" destOrd="0" presId="urn:microsoft.com/office/officeart/2005/8/layout/vList2"/>
    <dgm:cxn modelId="{77561912-3E9D-45D9-AF81-C46FF1B8F92D}" type="presParOf" srcId="{C5B3F11D-4D17-479F-BCE9-AE4D3C717A17}" destId="{6D859310-C106-4B28-A87D-C361BEF06043}" srcOrd="1" destOrd="0" presId="urn:microsoft.com/office/officeart/2005/8/layout/vList2"/>
    <dgm:cxn modelId="{C1C4CE46-7F81-4BD3-8C30-787AE0D5BE48}" type="presParOf" srcId="{C5B3F11D-4D17-479F-BCE9-AE4D3C717A17}" destId="{2D12977F-22FE-414E-B685-BDFACE44A9BA}" srcOrd="2" destOrd="0" presId="urn:microsoft.com/office/officeart/2005/8/layout/vList2"/>
    <dgm:cxn modelId="{868B9079-4CAD-45DC-A594-C8F91A65DB80}" type="presParOf" srcId="{C5B3F11D-4D17-479F-BCE9-AE4D3C717A17}" destId="{9D8895C1-7CCC-4309-B3D3-D28B9E8FB474}" srcOrd="3" destOrd="0" presId="urn:microsoft.com/office/officeart/2005/8/layout/vList2"/>
    <dgm:cxn modelId="{367BC0C8-88A9-4EEA-9512-738520ACFCC3}" type="presParOf" srcId="{C5B3F11D-4D17-479F-BCE9-AE4D3C717A17}" destId="{33F8B9DD-62A5-4A73-87C8-74056EDB0D9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A2F57F0-ED06-4E32-9B62-445EBE6E480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7AF3E63-ACFC-44AB-B829-80CC693A4FFD}">
      <dgm:prSet/>
      <dgm:spPr/>
      <dgm:t>
        <a:bodyPr/>
        <a:lstStyle/>
        <a:p>
          <a:r>
            <a:rPr lang="en-GB"/>
            <a:t>A rehabilitative prison culture supports hope, change, progression, and desistance. Desistance is how people with a previous pattern of offending abstain from crime.</a:t>
          </a:r>
          <a:endParaRPr lang="en-US"/>
        </a:p>
      </dgm:t>
    </dgm:pt>
    <dgm:pt modelId="{AC97F1E8-5E97-4123-BC30-BF209A6179E6}" type="parTrans" cxnId="{4B4D015C-CAD8-4510-9365-682B72DE3ECA}">
      <dgm:prSet/>
      <dgm:spPr/>
      <dgm:t>
        <a:bodyPr/>
        <a:lstStyle/>
        <a:p>
          <a:endParaRPr lang="en-US"/>
        </a:p>
      </dgm:t>
    </dgm:pt>
    <dgm:pt modelId="{7CB013B6-FC8A-44F1-9177-319ADCC92527}" type="sibTrans" cxnId="{4B4D015C-CAD8-4510-9365-682B72DE3ECA}">
      <dgm:prSet/>
      <dgm:spPr/>
      <dgm:t>
        <a:bodyPr/>
        <a:lstStyle/>
        <a:p>
          <a:endParaRPr lang="en-US"/>
        </a:p>
      </dgm:t>
    </dgm:pt>
    <dgm:pt modelId="{9995FB32-124F-4F13-AA7D-CBC713ECE80D}">
      <dgm:prSet/>
      <dgm:spPr/>
      <dgm:t>
        <a:bodyPr/>
        <a:lstStyle/>
        <a:p>
          <a:r>
            <a:rPr lang="en-GB"/>
            <a:t>A simple example is telling a prisoner they can get out in 5 years if they keep their head down. This is a positive message, but a better one is to ask:</a:t>
          </a:r>
          <a:endParaRPr lang="en-US"/>
        </a:p>
      </dgm:t>
    </dgm:pt>
    <dgm:pt modelId="{762A19FA-2573-4E19-A227-AB6C0C4BB7FE}" type="parTrans" cxnId="{3041A7B5-8B48-4F9B-84F6-EBD19A617A5E}">
      <dgm:prSet/>
      <dgm:spPr/>
      <dgm:t>
        <a:bodyPr/>
        <a:lstStyle/>
        <a:p>
          <a:endParaRPr lang="en-US"/>
        </a:p>
      </dgm:t>
    </dgm:pt>
    <dgm:pt modelId="{FF2E7E59-8CDA-4D86-8AEE-5BB8DEEB11FD}" type="sibTrans" cxnId="{3041A7B5-8B48-4F9B-84F6-EBD19A617A5E}">
      <dgm:prSet/>
      <dgm:spPr/>
      <dgm:t>
        <a:bodyPr/>
        <a:lstStyle/>
        <a:p>
          <a:endParaRPr lang="en-US"/>
        </a:p>
      </dgm:t>
    </dgm:pt>
    <dgm:pt modelId="{A87382E7-3F2C-45B0-9779-BBDCD2092CDD}">
      <dgm:prSet/>
      <dgm:spPr/>
      <dgm:t>
        <a:bodyPr/>
        <a:lstStyle/>
        <a:p>
          <a:r>
            <a:rPr lang="en-GB"/>
            <a:t>“What do you want to achieve to give you the best chance for a better life when you get out in 5 years?”</a:t>
          </a:r>
          <a:endParaRPr lang="en-US"/>
        </a:p>
      </dgm:t>
    </dgm:pt>
    <dgm:pt modelId="{6F4054F4-2094-4ABD-B67D-607DC76B9551}" type="parTrans" cxnId="{FF986CDD-DFCF-4799-BDD0-C3D8303EC8DC}">
      <dgm:prSet/>
      <dgm:spPr/>
      <dgm:t>
        <a:bodyPr/>
        <a:lstStyle/>
        <a:p>
          <a:endParaRPr lang="en-US"/>
        </a:p>
      </dgm:t>
    </dgm:pt>
    <dgm:pt modelId="{E48ABF35-0260-4F39-8207-EBC9EB1FB59B}" type="sibTrans" cxnId="{FF986CDD-DFCF-4799-BDD0-C3D8303EC8DC}">
      <dgm:prSet/>
      <dgm:spPr/>
      <dgm:t>
        <a:bodyPr/>
        <a:lstStyle/>
        <a:p>
          <a:endParaRPr lang="en-US"/>
        </a:p>
      </dgm:t>
    </dgm:pt>
    <dgm:pt modelId="{852D87DE-DD10-4A26-8557-8BB8D621C393}">
      <dgm:prSet/>
      <dgm:spPr/>
      <dgm:t>
        <a:bodyPr/>
        <a:lstStyle/>
        <a:p>
          <a:r>
            <a:rPr lang="en-GB" dirty="0"/>
            <a:t>Staff can then help the prisoner to work out and achieve a realistic plan for their own success. Success can be as simple as making the decision to change.</a:t>
          </a:r>
          <a:endParaRPr lang="en-US" dirty="0"/>
        </a:p>
      </dgm:t>
    </dgm:pt>
    <dgm:pt modelId="{040C8BBD-47B4-45F3-B2B9-E403E3D1AF26}" type="parTrans" cxnId="{8F076B30-BC35-4FF3-BDC1-91043FF1DBAD}">
      <dgm:prSet/>
      <dgm:spPr/>
      <dgm:t>
        <a:bodyPr/>
        <a:lstStyle/>
        <a:p>
          <a:endParaRPr lang="en-US"/>
        </a:p>
      </dgm:t>
    </dgm:pt>
    <dgm:pt modelId="{0716933D-0B8A-4023-B336-EC233DED5F53}" type="sibTrans" cxnId="{8F076B30-BC35-4FF3-BDC1-91043FF1DBAD}">
      <dgm:prSet/>
      <dgm:spPr/>
      <dgm:t>
        <a:bodyPr/>
        <a:lstStyle/>
        <a:p>
          <a:endParaRPr lang="en-US"/>
        </a:p>
      </dgm:t>
    </dgm:pt>
    <dgm:pt modelId="{310037E5-2098-4939-9A59-4FD9DFB713AD}">
      <dgm:prSet/>
      <dgm:spPr/>
      <dgm:t>
        <a:bodyPr/>
        <a:lstStyle/>
        <a:p>
          <a:r>
            <a:rPr lang="en-GB" b="1"/>
            <a:t>Her Majesty's prison and probation service (2019)</a:t>
          </a:r>
          <a:endParaRPr lang="en-US"/>
        </a:p>
      </dgm:t>
    </dgm:pt>
    <dgm:pt modelId="{29F32710-F625-40E5-BD2F-07560AB16AC3}" type="parTrans" cxnId="{8A365244-3B4D-47D1-BF50-0440914AF54A}">
      <dgm:prSet/>
      <dgm:spPr/>
      <dgm:t>
        <a:bodyPr/>
        <a:lstStyle/>
        <a:p>
          <a:endParaRPr lang="en-US"/>
        </a:p>
      </dgm:t>
    </dgm:pt>
    <dgm:pt modelId="{E8E7A611-013B-41F3-BFFC-7CA011FDA8C2}" type="sibTrans" cxnId="{8A365244-3B4D-47D1-BF50-0440914AF54A}">
      <dgm:prSet/>
      <dgm:spPr/>
      <dgm:t>
        <a:bodyPr/>
        <a:lstStyle/>
        <a:p>
          <a:endParaRPr lang="en-US"/>
        </a:p>
      </dgm:t>
    </dgm:pt>
    <dgm:pt modelId="{9B0A6062-999B-46B0-8F8A-5911B18B1DEC}" type="pres">
      <dgm:prSet presAssocID="{9A2F57F0-ED06-4E32-9B62-445EBE6E480D}" presName="vert0" presStyleCnt="0">
        <dgm:presLayoutVars>
          <dgm:dir/>
          <dgm:animOne val="branch"/>
          <dgm:animLvl val="lvl"/>
        </dgm:presLayoutVars>
      </dgm:prSet>
      <dgm:spPr/>
    </dgm:pt>
    <dgm:pt modelId="{37804A28-4CB1-4861-950E-5D71CA6DDAE1}" type="pres">
      <dgm:prSet presAssocID="{A7AF3E63-ACFC-44AB-B829-80CC693A4FFD}" presName="thickLine" presStyleLbl="alignNode1" presStyleIdx="0" presStyleCnt="5"/>
      <dgm:spPr/>
    </dgm:pt>
    <dgm:pt modelId="{449BB6ED-27F1-4A10-8C6B-505E83E6D365}" type="pres">
      <dgm:prSet presAssocID="{A7AF3E63-ACFC-44AB-B829-80CC693A4FFD}" presName="horz1" presStyleCnt="0"/>
      <dgm:spPr/>
    </dgm:pt>
    <dgm:pt modelId="{D34554AF-3E49-4E81-B628-EF237FC3E386}" type="pres">
      <dgm:prSet presAssocID="{A7AF3E63-ACFC-44AB-B829-80CC693A4FFD}" presName="tx1" presStyleLbl="revTx" presStyleIdx="0" presStyleCnt="5"/>
      <dgm:spPr/>
    </dgm:pt>
    <dgm:pt modelId="{E909F6A3-CEEA-49E3-85E0-33600DB65C07}" type="pres">
      <dgm:prSet presAssocID="{A7AF3E63-ACFC-44AB-B829-80CC693A4FFD}" presName="vert1" presStyleCnt="0"/>
      <dgm:spPr/>
    </dgm:pt>
    <dgm:pt modelId="{02D442EB-A42C-445A-AEFB-56ABA64E9BD6}" type="pres">
      <dgm:prSet presAssocID="{9995FB32-124F-4F13-AA7D-CBC713ECE80D}" presName="thickLine" presStyleLbl="alignNode1" presStyleIdx="1" presStyleCnt="5"/>
      <dgm:spPr/>
    </dgm:pt>
    <dgm:pt modelId="{8AA85FD0-FF4C-44E2-9804-65553D34BB24}" type="pres">
      <dgm:prSet presAssocID="{9995FB32-124F-4F13-AA7D-CBC713ECE80D}" presName="horz1" presStyleCnt="0"/>
      <dgm:spPr/>
    </dgm:pt>
    <dgm:pt modelId="{25B8C82F-92B0-4A2C-8D74-C25544E039DB}" type="pres">
      <dgm:prSet presAssocID="{9995FB32-124F-4F13-AA7D-CBC713ECE80D}" presName="tx1" presStyleLbl="revTx" presStyleIdx="1" presStyleCnt="5"/>
      <dgm:spPr/>
    </dgm:pt>
    <dgm:pt modelId="{CD09EE73-DB81-44EE-87D5-2823AB97B8EB}" type="pres">
      <dgm:prSet presAssocID="{9995FB32-124F-4F13-AA7D-CBC713ECE80D}" presName="vert1" presStyleCnt="0"/>
      <dgm:spPr/>
    </dgm:pt>
    <dgm:pt modelId="{E5951B44-A5E0-4384-A18A-7C0551D09069}" type="pres">
      <dgm:prSet presAssocID="{A87382E7-3F2C-45B0-9779-BBDCD2092CDD}" presName="thickLine" presStyleLbl="alignNode1" presStyleIdx="2" presStyleCnt="5"/>
      <dgm:spPr/>
    </dgm:pt>
    <dgm:pt modelId="{0D1E7517-357C-43BC-9F28-1EE5C1A92DE5}" type="pres">
      <dgm:prSet presAssocID="{A87382E7-3F2C-45B0-9779-BBDCD2092CDD}" presName="horz1" presStyleCnt="0"/>
      <dgm:spPr/>
    </dgm:pt>
    <dgm:pt modelId="{548AB0DA-CB69-48C7-8698-1FB7488C0628}" type="pres">
      <dgm:prSet presAssocID="{A87382E7-3F2C-45B0-9779-BBDCD2092CDD}" presName="tx1" presStyleLbl="revTx" presStyleIdx="2" presStyleCnt="5"/>
      <dgm:spPr/>
    </dgm:pt>
    <dgm:pt modelId="{33B7A6DA-7BD5-4602-BC0A-CA1C0C95C1F4}" type="pres">
      <dgm:prSet presAssocID="{A87382E7-3F2C-45B0-9779-BBDCD2092CDD}" presName="vert1" presStyleCnt="0"/>
      <dgm:spPr/>
    </dgm:pt>
    <dgm:pt modelId="{5A733622-6609-4450-B2E5-31116BB832D5}" type="pres">
      <dgm:prSet presAssocID="{852D87DE-DD10-4A26-8557-8BB8D621C393}" presName="thickLine" presStyleLbl="alignNode1" presStyleIdx="3" presStyleCnt="5"/>
      <dgm:spPr/>
    </dgm:pt>
    <dgm:pt modelId="{AD3756F6-DC87-4CB0-893B-90EC8DBD028E}" type="pres">
      <dgm:prSet presAssocID="{852D87DE-DD10-4A26-8557-8BB8D621C393}" presName="horz1" presStyleCnt="0"/>
      <dgm:spPr/>
    </dgm:pt>
    <dgm:pt modelId="{716FAE56-C179-4F70-8C9F-75307E1E4115}" type="pres">
      <dgm:prSet presAssocID="{852D87DE-DD10-4A26-8557-8BB8D621C393}" presName="tx1" presStyleLbl="revTx" presStyleIdx="3" presStyleCnt="5"/>
      <dgm:spPr/>
    </dgm:pt>
    <dgm:pt modelId="{84103D36-805B-4569-8924-E8AC4C7C5B0B}" type="pres">
      <dgm:prSet presAssocID="{852D87DE-DD10-4A26-8557-8BB8D621C393}" presName="vert1" presStyleCnt="0"/>
      <dgm:spPr/>
    </dgm:pt>
    <dgm:pt modelId="{627C0098-4497-43B8-9434-B967DAAC2947}" type="pres">
      <dgm:prSet presAssocID="{310037E5-2098-4939-9A59-4FD9DFB713AD}" presName="thickLine" presStyleLbl="alignNode1" presStyleIdx="4" presStyleCnt="5"/>
      <dgm:spPr/>
    </dgm:pt>
    <dgm:pt modelId="{A8AA5DE3-5BA1-4F0E-8CFC-4F3DB0E38335}" type="pres">
      <dgm:prSet presAssocID="{310037E5-2098-4939-9A59-4FD9DFB713AD}" presName="horz1" presStyleCnt="0"/>
      <dgm:spPr/>
    </dgm:pt>
    <dgm:pt modelId="{03FDCFB3-C034-45A1-A7A9-B04D79D3FE72}" type="pres">
      <dgm:prSet presAssocID="{310037E5-2098-4939-9A59-4FD9DFB713AD}" presName="tx1" presStyleLbl="revTx" presStyleIdx="4" presStyleCnt="5"/>
      <dgm:spPr/>
    </dgm:pt>
    <dgm:pt modelId="{0ABE0948-18D9-4F2D-81EA-98A07AB15453}" type="pres">
      <dgm:prSet presAssocID="{310037E5-2098-4939-9A59-4FD9DFB713AD}" presName="vert1" presStyleCnt="0"/>
      <dgm:spPr/>
    </dgm:pt>
  </dgm:ptLst>
  <dgm:cxnLst>
    <dgm:cxn modelId="{8F076B30-BC35-4FF3-BDC1-91043FF1DBAD}" srcId="{9A2F57F0-ED06-4E32-9B62-445EBE6E480D}" destId="{852D87DE-DD10-4A26-8557-8BB8D621C393}" srcOrd="3" destOrd="0" parTransId="{040C8BBD-47B4-45F3-B2B9-E403E3D1AF26}" sibTransId="{0716933D-0B8A-4023-B336-EC233DED5F53}"/>
    <dgm:cxn modelId="{4B4D015C-CAD8-4510-9365-682B72DE3ECA}" srcId="{9A2F57F0-ED06-4E32-9B62-445EBE6E480D}" destId="{A7AF3E63-ACFC-44AB-B829-80CC693A4FFD}" srcOrd="0" destOrd="0" parTransId="{AC97F1E8-5E97-4123-BC30-BF209A6179E6}" sibTransId="{7CB013B6-FC8A-44F1-9177-319ADCC92527}"/>
    <dgm:cxn modelId="{964A6562-D286-48B8-8BAE-FC066009E4FA}" type="presOf" srcId="{A87382E7-3F2C-45B0-9779-BBDCD2092CDD}" destId="{548AB0DA-CB69-48C7-8698-1FB7488C0628}" srcOrd="0" destOrd="0" presId="urn:microsoft.com/office/officeart/2008/layout/LinedList"/>
    <dgm:cxn modelId="{8A365244-3B4D-47D1-BF50-0440914AF54A}" srcId="{9A2F57F0-ED06-4E32-9B62-445EBE6E480D}" destId="{310037E5-2098-4939-9A59-4FD9DFB713AD}" srcOrd="4" destOrd="0" parTransId="{29F32710-F625-40E5-BD2F-07560AB16AC3}" sibTransId="{E8E7A611-013B-41F3-BFFC-7CA011FDA8C2}"/>
    <dgm:cxn modelId="{E27A1666-BB92-4385-A71D-BF9041B3F5E7}" type="presOf" srcId="{310037E5-2098-4939-9A59-4FD9DFB713AD}" destId="{03FDCFB3-C034-45A1-A7A9-B04D79D3FE72}" srcOrd="0" destOrd="0" presId="urn:microsoft.com/office/officeart/2008/layout/LinedList"/>
    <dgm:cxn modelId="{13B8CC8F-679D-4069-BD30-81F9584856A0}" type="presOf" srcId="{A7AF3E63-ACFC-44AB-B829-80CC693A4FFD}" destId="{D34554AF-3E49-4E81-B628-EF237FC3E386}" srcOrd="0" destOrd="0" presId="urn:microsoft.com/office/officeart/2008/layout/LinedList"/>
    <dgm:cxn modelId="{3AE311B0-1568-4063-86D6-1D429BFF0ABF}" type="presOf" srcId="{852D87DE-DD10-4A26-8557-8BB8D621C393}" destId="{716FAE56-C179-4F70-8C9F-75307E1E4115}" srcOrd="0" destOrd="0" presId="urn:microsoft.com/office/officeart/2008/layout/LinedList"/>
    <dgm:cxn modelId="{662A2BB0-5D47-4586-B4D7-563C9CCE26F1}" type="presOf" srcId="{9A2F57F0-ED06-4E32-9B62-445EBE6E480D}" destId="{9B0A6062-999B-46B0-8F8A-5911B18B1DEC}" srcOrd="0" destOrd="0" presId="urn:microsoft.com/office/officeart/2008/layout/LinedList"/>
    <dgm:cxn modelId="{3041A7B5-8B48-4F9B-84F6-EBD19A617A5E}" srcId="{9A2F57F0-ED06-4E32-9B62-445EBE6E480D}" destId="{9995FB32-124F-4F13-AA7D-CBC713ECE80D}" srcOrd="1" destOrd="0" parTransId="{762A19FA-2573-4E19-A227-AB6C0C4BB7FE}" sibTransId="{FF2E7E59-8CDA-4D86-8AEE-5BB8DEEB11FD}"/>
    <dgm:cxn modelId="{5A7F3CBC-2611-4535-85D9-B53ED4DB4F94}" type="presOf" srcId="{9995FB32-124F-4F13-AA7D-CBC713ECE80D}" destId="{25B8C82F-92B0-4A2C-8D74-C25544E039DB}" srcOrd="0" destOrd="0" presId="urn:microsoft.com/office/officeart/2008/layout/LinedList"/>
    <dgm:cxn modelId="{FF986CDD-DFCF-4799-BDD0-C3D8303EC8DC}" srcId="{9A2F57F0-ED06-4E32-9B62-445EBE6E480D}" destId="{A87382E7-3F2C-45B0-9779-BBDCD2092CDD}" srcOrd="2" destOrd="0" parTransId="{6F4054F4-2094-4ABD-B67D-607DC76B9551}" sibTransId="{E48ABF35-0260-4F39-8207-EBC9EB1FB59B}"/>
    <dgm:cxn modelId="{91DF2F12-E6B4-408D-8468-166343CF444B}" type="presParOf" srcId="{9B0A6062-999B-46B0-8F8A-5911B18B1DEC}" destId="{37804A28-4CB1-4861-950E-5D71CA6DDAE1}" srcOrd="0" destOrd="0" presId="urn:microsoft.com/office/officeart/2008/layout/LinedList"/>
    <dgm:cxn modelId="{EC512EAF-E37F-4E1D-A0BA-663FBA04A17B}" type="presParOf" srcId="{9B0A6062-999B-46B0-8F8A-5911B18B1DEC}" destId="{449BB6ED-27F1-4A10-8C6B-505E83E6D365}" srcOrd="1" destOrd="0" presId="urn:microsoft.com/office/officeart/2008/layout/LinedList"/>
    <dgm:cxn modelId="{1F169003-85B8-4AFC-B6E6-CD166748D5AE}" type="presParOf" srcId="{449BB6ED-27F1-4A10-8C6B-505E83E6D365}" destId="{D34554AF-3E49-4E81-B628-EF237FC3E386}" srcOrd="0" destOrd="0" presId="urn:microsoft.com/office/officeart/2008/layout/LinedList"/>
    <dgm:cxn modelId="{F2C9445A-957B-45D3-98FD-18F662E2B864}" type="presParOf" srcId="{449BB6ED-27F1-4A10-8C6B-505E83E6D365}" destId="{E909F6A3-CEEA-49E3-85E0-33600DB65C07}" srcOrd="1" destOrd="0" presId="urn:microsoft.com/office/officeart/2008/layout/LinedList"/>
    <dgm:cxn modelId="{8C4373F0-115B-49D1-B2BB-6A6DF61C3276}" type="presParOf" srcId="{9B0A6062-999B-46B0-8F8A-5911B18B1DEC}" destId="{02D442EB-A42C-445A-AEFB-56ABA64E9BD6}" srcOrd="2" destOrd="0" presId="urn:microsoft.com/office/officeart/2008/layout/LinedList"/>
    <dgm:cxn modelId="{0578DF96-5E3A-44FC-ACA7-9B2A87A895AC}" type="presParOf" srcId="{9B0A6062-999B-46B0-8F8A-5911B18B1DEC}" destId="{8AA85FD0-FF4C-44E2-9804-65553D34BB24}" srcOrd="3" destOrd="0" presId="urn:microsoft.com/office/officeart/2008/layout/LinedList"/>
    <dgm:cxn modelId="{6DD2179A-B135-41DD-9FD1-70045DFCC36E}" type="presParOf" srcId="{8AA85FD0-FF4C-44E2-9804-65553D34BB24}" destId="{25B8C82F-92B0-4A2C-8D74-C25544E039DB}" srcOrd="0" destOrd="0" presId="urn:microsoft.com/office/officeart/2008/layout/LinedList"/>
    <dgm:cxn modelId="{437F2377-6DBA-4A73-9E5C-ED54BBA36515}" type="presParOf" srcId="{8AA85FD0-FF4C-44E2-9804-65553D34BB24}" destId="{CD09EE73-DB81-44EE-87D5-2823AB97B8EB}" srcOrd="1" destOrd="0" presId="urn:microsoft.com/office/officeart/2008/layout/LinedList"/>
    <dgm:cxn modelId="{E64BFBA6-F83F-4020-845E-A01D4B3AE0AD}" type="presParOf" srcId="{9B0A6062-999B-46B0-8F8A-5911B18B1DEC}" destId="{E5951B44-A5E0-4384-A18A-7C0551D09069}" srcOrd="4" destOrd="0" presId="urn:microsoft.com/office/officeart/2008/layout/LinedList"/>
    <dgm:cxn modelId="{D3686190-BB5E-4D88-A60F-CDAA9DF2A2EB}" type="presParOf" srcId="{9B0A6062-999B-46B0-8F8A-5911B18B1DEC}" destId="{0D1E7517-357C-43BC-9F28-1EE5C1A92DE5}" srcOrd="5" destOrd="0" presId="urn:microsoft.com/office/officeart/2008/layout/LinedList"/>
    <dgm:cxn modelId="{06559C45-21DE-4FE0-A92E-57CED88616DE}" type="presParOf" srcId="{0D1E7517-357C-43BC-9F28-1EE5C1A92DE5}" destId="{548AB0DA-CB69-48C7-8698-1FB7488C0628}" srcOrd="0" destOrd="0" presId="urn:microsoft.com/office/officeart/2008/layout/LinedList"/>
    <dgm:cxn modelId="{4C81B818-DFF7-46E0-92E2-9F14F770E6CC}" type="presParOf" srcId="{0D1E7517-357C-43BC-9F28-1EE5C1A92DE5}" destId="{33B7A6DA-7BD5-4602-BC0A-CA1C0C95C1F4}" srcOrd="1" destOrd="0" presId="urn:microsoft.com/office/officeart/2008/layout/LinedList"/>
    <dgm:cxn modelId="{4EF79A38-08CB-4FEC-B90F-DB21AD173BC9}" type="presParOf" srcId="{9B0A6062-999B-46B0-8F8A-5911B18B1DEC}" destId="{5A733622-6609-4450-B2E5-31116BB832D5}" srcOrd="6" destOrd="0" presId="urn:microsoft.com/office/officeart/2008/layout/LinedList"/>
    <dgm:cxn modelId="{71F16E22-57D1-4F76-97DB-05B051A0FA67}" type="presParOf" srcId="{9B0A6062-999B-46B0-8F8A-5911B18B1DEC}" destId="{AD3756F6-DC87-4CB0-893B-90EC8DBD028E}" srcOrd="7" destOrd="0" presId="urn:microsoft.com/office/officeart/2008/layout/LinedList"/>
    <dgm:cxn modelId="{54C53E88-5534-404F-A86E-0692F1E79B9B}" type="presParOf" srcId="{AD3756F6-DC87-4CB0-893B-90EC8DBD028E}" destId="{716FAE56-C179-4F70-8C9F-75307E1E4115}" srcOrd="0" destOrd="0" presId="urn:microsoft.com/office/officeart/2008/layout/LinedList"/>
    <dgm:cxn modelId="{EFBD29F0-A29F-4954-9760-5CEE74BD7032}" type="presParOf" srcId="{AD3756F6-DC87-4CB0-893B-90EC8DBD028E}" destId="{84103D36-805B-4569-8924-E8AC4C7C5B0B}" srcOrd="1" destOrd="0" presId="urn:microsoft.com/office/officeart/2008/layout/LinedList"/>
    <dgm:cxn modelId="{51F09593-63D3-4388-AA79-4471AF12D99B}" type="presParOf" srcId="{9B0A6062-999B-46B0-8F8A-5911B18B1DEC}" destId="{627C0098-4497-43B8-9434-B967DAAC2947}" srcOrd="8" destOrd="0" presId="urn:microsoft.com/office/officeart/2008/layout/LinedList"/>
    <dgm:cxn modelId="{E34B3DAD-0E79-4128-9EB3-566142E94713}" type="presParOf" srcId="{9B0A6062-999B-46B0-8F8A-5911B18B1DEC}" destId="{A8AA5DE3-5BA1-4F0E-8CFC-4F3DB0E38335}" srcOrd="9" destOrd="0" presId="urn:microsoft.com/office/officeart/2008/layout/LinedList"/>
    <dgm:cxn modelId="{1497C7AF-1AE2-4EC3-A85F-9B9ED5A3475B}" type="presParOf" srcId="{A8AA5DE3-5BA1-4F0E-8CFC-4F3DB0E38335}" destId="{03FDCFB3-C034-45A1-A7A9-B04D79D3FE72}" srcOrd="0" destOrd="0" presId="urn:microsoft.com/office/officeart/2008/layout/LinedList"/>
    <dgm:cxn modelId="{0636D69B-096B-43D9-B4F6-744B80292978}" type="presParOf" srcId="{A8AA5DE3-5BA1-4F0E-8CFC-4F3DB0E38335}" destId="{0ABE0948-18D9-4F2D-81EA-98A07AB1545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AF47010-83CC-4B5A-8BBE-3F18A0EBB435}"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D6E5EFDD-D898-4E3D-A70D-92341833A520}">
      <dgm:prSet/>
      <dgm:spPr/>
      <dgm:t>
        <a:bodyPr/>
        <a:lstStyle/>
        <a:p>
          <a:r>
            <a:rPr lang="en-GB" dirty="0"/>
            <a:t>Over representation of young men from ethnic minority backgrounds</a:t>
          </a:r>
          <a:endParaRPr lang="en-US" dirty="0"/>
        </a:p>
      </dgm:t>
    </dgm:pt>
    <dgm:pt modelId="{A4CE3091-DE8D-4420-8D0D-EE98BC517E09}" type="parTrans" cxnId="{B0F08559-6D77-414D-B6C3-CB65981BD946}">
      <dgm:prSet/>
      <dgm:spPr/>
      <dgm:t>
        <a:bodyPr/>
        <a:lstStyle/>
        <a:p>
          <a:endParaRPr lang="en-US"/>
        </a:p>
      </dgm:t>
    </dgm:pt>
    <dgm:pt modelId="{6DA75AC4-6DEB-4B4C-9C34-67D88C2BB0A1}" type="sibTrans" cxnId="{B0F08559-6D77-414D-B6C3-CB65981BD946}">
      <dgm:prSet/>
      <dgm:spPr/>
      <dgm:t>
        <a:bodyPr/>
        <a:lstStyle/>
        <a:p>
          <a:endParaRPr lang="en-US"/>
        </a:p>
      </dgm:t>
    </dgm:pt>
    <dgm:pt modelId="{143663AA-CAF2-4987-A064-440A79868C0E}">
      <dgm:prSet/>
      <dgm:spPr/>
      <dgm:t>
        <a:bodyPr/>
        <a:lstStyle/>
        <a:p>
          <a:r>
            <a:rPr lang="en-GB"/>
            <a:t>Females dealt with in a system primarily designed for men</a:t>
          </a:r>
          <a:endParaRPr lang="en-US"/>
        </a:p>
      </dgm:t>
    </dgm:pt>
    <dgm:pt modelId="{997736BD-30B8-4E06-A5EE-9F34DC6669E2}" type="parTrans" cxnId="{0DF68066-4DA7-403C-ABFE-FDDFEC6143FF}">
      <dgm:prSet/>
      <dgm:spPr/>
      <dgm:t>
        <a:bodyPr/>
        <a:lstStyle/>
        <a:p>
          <a:endParaRPr lang="en-US"/>
        </a:p>
      </dgm:t>
    </dgm:pt>
    <dgm:pt modelId="{60B93690-EF75-4EA2-815B-DC5F1520D0C7}" type="sibTrans" cxnId="{0DF68066-4DA7-403C-ABFE-FDDFEC6143FF}">
      <dgm:prSet/>
      <dgm:spPr/>
      <dgm:t>
        <a:bodyPr/>
        <a:lstStyle/>
        <a:p>
          <a:endParaRPr lang="en-US"/>
        </a:p>
      </dgm:t>
    </dgm:pt>
    <dgm:pt modelId="{BF660787-7839-4C73-84A2-46A6424D96F5}" type="pres">
      <dgm:prSet presAssocID="{CAF47010-83CC-4B5A-8BBE-3F18A0EBB435}" presName="diagram" presStyleCnt="0">
        <dgm:presLayoutVars>
          <dgm:dir/>
          <dgm:resizeHandles val="exact"/>
        </dgm:presLayoutVars>
      </dgm:prSet>
      <dgm:spPr/>
    </dgm:pt>
    <dgm:pt modelId="{723AE48F-33A6-489C-A3DB-9D9EDD2175C6}" type="pres">
      <dgm:prSet presAssocID="{D6E5EFDD-D898-4E3D-A70D-92341833A520}" presName="arrow" presStyleLbl="node1" presStyleIdx="0" presStyleCnt="2">
        <dgm:presLayoutVars>
          <dgm:bulletEnabled val="1"/>
        </dgm:presLayoutVars>
      </dgm:prSet>
      <dgm:spPr/>
    </dgm:pt>
    <dgm:pt modelId="{0E77DFFE-92EA-4F6F-A753-B52DA9842CC0}" type="pres">
      <dgm:prSet presAssocID="{143663AA-CAF2-4987-A064-440A79868C0E}" presName="arrow" presStyleLbl="node1" presStyleIdx="1" presStyleCnt="2">
        <dgm:presLayoutVars>
          <dgm:bulletEnabled val="1"/>
        </dgm:presLayoutVars>
      </dgm:prSet>
      <dgm:spPr/>
    </dgm:pt>
  </dgm:ptLst>
  <dgm:cxnLst>
    <dgm:cxn modelId="{A3121E0E-1DD3-456C-9A23-8A9DEFC572E6}" type="presOf" srcId="{CAF47010-83CC-4B5A-8BBE-3F18A0EBB435}" destId="{BF660787-7839-4C73-84A2-46A6424D96F5}" srcOrd="0" destOrd="0" presId="urn:microsoft.com/office/officeart/2005/8/layout/arrow5"/>
    <dgm:cxn modelId="{0DF68066-4DA7-403C-ABFE-FDDFEC6143FF}" srcId="{CAF47010-83CC-4B5A-8BBE-3F18A0EBB435}" destId="{143663AA-CAF2-4987-A064-440A79868C0E}" srcOrd="1" destOrd="0" parTransId="{997736BD-30B8-4E06-A5EE-9F34DC6669E2}" sibTransId="{60B93690-EF75-4EA2-815B-DC5F1520D0C7}"/>
    <dgm:cxn modelId="{B0F08559-6D77-414D-B6C3-CB65981BD946}" srcId="{CAF47010-83CC-4B5A-8BBE-3F18A0EBB435}" destId="{D6E5EFDD-D898-4E3D-A70D-92341833A520}" srcOrd="0" destOrd="0" parTransId="{A4CE3091-DE8D-4420-8D0D-EE98BC517E09}" sibTransId="{6DA75AC4-6DEB-4B4C-9C34-67D88C2BB0A1}"/>
    <dgm:cxn modelId="{6CABB1DC-EC21-4653-8C4A-6F86C605CDCC}" type="presOf" srcId="{143663AA-CAF2-4987-A064-440A79868C0E}" destId="{0E77DFFE-92EA-4F6F-A753-B52DA9842CC0}" srcOrd="0" destOrd="0" presId="urn:microsoft.com/office/officeart/2005/8/layout/arrow5"/>
    <dgm:cxn modelId="{F8B92FF4-1154-4444-9D93-6D56F4121E58}" type="presOf" srcId="{D6E5EFDD-D898-4E3D-A70D-92341833A520}" destId="{723AE48F-33A6-489C-A3DB-9D9EDD2175C6}" srcOrd="0" destOrd="0" presId="urn:microsoft.com/office/officeart/2005/8/layout/arrow5"/>
    <dgm:cxn modelId="{5593B7AB-ACB6-414A-9E91-D0C728A19E88}" type="presParOf" srcId="{BF660787-7839-4C73-84A2-46A6424D96F5}" destId="{723AE48F-33A6-489C-A3DB-9D9EDD2175C6}" srcOrd="0" destOrd="0" presId="urn:microsoft.com/office/officeart/2005/8/layout/arrow5"/>
    <dgm:cxn modelId="{738F33E4-0B01-4EA2-BAB2-55C4F41FCE74}" type="presParOf" srcId="{BF660787-7839-4C73-84A2-46A6424D96F5}" destId="{0E77DFFE-92EA-4F6F-A753-B52DA9842CC0}"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6F9672-7A01-4002-A0C3-8F8345C9E844}"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1AC8B7D2-F3AF-42EF-B287-9B76DD37E8FE}">
      <dgm:prSet/>
      <dgm:spPr/>
      <dgm:t>
        <a:bodyPr/>
        <a:lstStyle/>
        <a:p>
          <a:r>
            <a:rPr lang="en-GB"/>
            <a:t>Increase the number of prison officers</a:t>
          </a:r>
          <a:endParaRPr lang="en-US"/>
        </a:p>
      </dgm:t>
    </dgm:pt>
    <dgm:pt modelId="{318B6060-EE00-4B5B-8ACF-DC98CBC7338A}" type="parTrans" cxnId="{5E329F1F-1524-4EA6-A2CA-AC2851F58CDB}">
      <dgm:prSet/>
      <dgm:spPr/>
      <dgm:t>
        <a:bodyPr/>
        <a:lstStyle/>
        <a:p>
          <a:endParaRPr lang="en-US"/>
        </a:p>
      </dgm:t>
    </dgm:pt>
    <dgm:pt modelId="{96C558D0-B5BB-417E-A850-87C60A98B673}" type="sibTrans" cxnId="{5E329F1F-1524-4EA6-A2CA-AC2851F58CDB}">
      <dgm:prSet/>
      <dgm:spPr/>
      <dgm:t>
        <a:bodyPr/>
        <a:lstStyle/>
        <a:p>
          <a:endParaRPr lang="en-US"/>
        </a:p>
      </dgm:t>
    </dgm:pt>
    <dgm:pt modelId="{8082456E-C807-4B4B-BFD1-8141483E2CE9}">
      <dgm:prSet/>
      <dgm:spPr/>
      <dgm:t>
        <a:bodyPr/>
        <a:lstStyle/>
        <a:p>
          <a:r>
            <a:rPr lang="en-GB"/>
            <a:t>Consider alternative sentences for minor offences</a:t>
          </a:r>
          <a:endParaRPr lang="en-US"/>
        </a:p>
      </dgm:t>
    </dgm:pt>
    <dgm:pt modelId="{D8F50C18-75DF-47C2-B671-E3CAD9CFA275}" type="parTrans" cxnId="{96175EAC-F15E-43A9-8E11-821A4C90B4E0}">
      <dgm:prSet/>
      <dgm:spPr/>
      <dgm:t>
        <a:bodyPr/>
        <a:lstStyle/>
        <a:p>
          <a:endParaRPr lang="en-US"/>
        </a:p>
      </dgm:t>
    </dgm:pt>
    <dgm:pt modelId="{F32F11D3-998D-43F2-9CA3-1DA08E284179}" type="sibTrans" cxnId="{96175EAC-F15E-43A9-8E11-821A4C90B4E0}">
      <dgm:prSet/>
      <dgm:spPr/>
      <dgm:t>
        <a:bodyPr/>
        <a:lstStyle/>
        <a:p>
          <a:endParaRPr lang="en-US"/>
        </a:p>
      </dgm:t>
    </dgm:pt>
    <dgm:pt modelId="{7195ABE5-7468-450B-A233-95E1C503EC42}">
      <dgm:prSet/>
      <dgm:spPr/>
      <dgm:t>
        <a:bodyPr/>
        <a:lstStyle/>
        <a:p>
          <a:r>
            <a:rPr lang="en-GB"/>
            <a:t>Provide systematic change to prison officers: offer education and training</a:t>
          </a:r>
          <a:endParaRPr lang="en-US"/>
        </a:p>
      </dgm:t>
    </dgm:pt>
    <dgm:pt modelId="{688AD99A-E3A7-4859-86F1-385E908EA8CA}" type="parTrans" cxnId="{8CFB34DE-3E20-432A-9551-8F14BD336981}">
      <dgm:prSet/>
      <dgm:spPr/>
      <dgm:t>
        <a:bodyPr/>
        <a:lstStyle/>
        <a:p>
          <a:endParaRPr lang="en-US"/>
        </a:p>
      </dgm:t>
    </dgm:pt>
    <dgm:pt modelId="{B915F650-BEEF-4520-A8A5-7DA438C792C3}" type="sibTrans" cxnId="{8CFB34DE-3E20-432A-9551-8F14BD336981}">
      <dgm:prSet/>
      <dgm:spPr/>
      <dgm:t>
        <a:bodyPr/>
        <a:lstStyle/>
        <a:p>
          <a:endParaRPr lang="en-US"/>
        </a:p>
      </dgm:t>
    </dgm:pt>
    <dgm:pt modelId="{9F5C29AB-5F69-4B52-A1C7-1FEDB682C869}">
      <dgm:prSet/>
      <dgm:spPr/>
      <dgm:t>
        <a:bodyPr/>
        <a:lstStyle/>
        <a:p>
          <a:r>
            <a:rPr lang="en-GB"/>
            <a:t>Prisons should work to ensure they have enough well trained staff to allow prison officers to do their job</a:t>
          </a:r>
          <a:endParaRPr lang="en-US"/>
        </a:p>
      </dgm:t>
    </dgm:pt>
    <dgm:pt modelId="{997A5532-A336-47DC-9BCD-851BE3B804A2}" type="parTrans" cxnId="{C327B702-1676-4BCE-BF50-541D9F72E20C}">
      <dgm:prSet/>
      <dgm:spPr/>
      <dgm:t>
        <a:bodyPr/>
        <a:lstStyle/>
        <a:p>
          <a:endParaRPr lang="en-US"/>
        </a:p>
      </dgm:t>
    </dgm:pt>
    <dgm:pt modelId="{31EBCC04-385E-40AF-BFA3-46671F1E7E2D}" type="sibTrans" cxnId="{C327B702-1676-4BCE-BF50-541D9F72E20C}">
      <dgm:prSet/>
      <dgm:spPr/>
      <dgm:t>
        <a:bodyPr/>
        <a:lstStyle/>
        <a:p>
          <a:endParaRPr lang="en-US"/>
        </a:p>
      </dgm:t>
    </dgm:pt>
    <dgm:pt modelId="{54D38896-55B8-425A-ADC8-2D26625A119E}" type="pres">
      <dgm:prSet presAssocID="{9C6F9672-7A01-4002-A0C3-8F8345C9E844}" presName="outerComposite" presStyleCnt="0">
        <dgm:presLayoutVars>
          <dgm:chMax val="5"/>
          <dgm:dir/>
          <dgm:resizeHandles val="exact"/>
        </dgm:presLayoutVars>
      </dgm:prSet>
      <dgm:spPr/>
    </dgm:pt>
    <dgm:pt modelId="{FD58458A-F6EA-4F1F-B14D-12C9637ADE92}" type="pres">
      <dgm:prSet presAssocID="{9C6F9672-7A01-4002-A0C3-8F8345C9E844}" presName="dummyMaxCanvas" presStyleCnt="0">
        <dgm:presLayoutVars/>
      </dgm:prSet>
      <dgm:spPr/>
    </dgm:pt>
    <dgm:pt modelId="{A5EFAFFB-E01C-4B54-A535-888769EB433F}" type="pres">
      <dgm:prSet presAssocID="{9C6F9672-7A01-4002-A0C3-8F8345C9E844}" presName="FourNodes_1" presStyleLbl="node1" presStyleIdx="0" presStyleCnt="4">
        <dgm:presLayoutVars>
          <dgm:bulletEnabled val="1"/>
        </dgm:presLayoutVars>
      </dgm:prSet>
      <dgm:spPr/>
    </dgm:pt>
    <dgm:pt modelId="{CE60BD44-B628-4B65-AECA-6B3820229018}" type="pres">
      <dgm:prSet presAssocID="{9C6F9672-7A01-4002-A0C3-8F8345C9E844}" presName="FourNodes_2" presStyleLbl="node1" presStyleIdx="1" presStyleCnt="4">
        <dgm:presLayoutVars>
          <dgm:bulletEnabled val="1"/>
        </dgm:presLayoutVars>
      </dgm:prSet>
      <dgm:spPr/>
    </dgm:pt>
    <dgm:pt modelId="{D4F108F5-CC4B-4E90-B8E8-9D6B04A9920C}" type="pres">
      <dgm:prSet presAssocID="{9C6F9672-7A01-4002-A0C3-8F8345C9E844}" presName="FourNodes_3" presStyleLbl="node1" presStyleIdx="2" presStyleCnt="4">
        <dgm:presLayoutVars>
          <dgm:bulletEnabled val="1"/>
        </dgm:presLayoutVars>
      </dgm:prSet>
      <dgm:spPr/>
    </dgm:pt>
    <dgm:pt modelId="{19492474-AD09-4440-931A-3C40A872FADD}" type="pres">
      <dgm:prSet presAssocID="{9C6F9672-7A01-4002-A0C3-8F8345C9E844}" presName="FourNodes_4" presStyleLbl="node1" presStyleIdx="3" presStyleCnt="4">
        <dgm:presLayoutVars>
          <dgm:bulletEnabled val="1"/>
        </dgm:presLayoutVars>
      </dgm:prSet>
      <dgm:spPr/>
    </dgm:pt>
    <dgm:pt modelId="{B18751FF-D740-40F6-99EE-8E13041FFF6A}" type="pres">
      <dgm:prSet presAssocID="{9C6F9672-7A01-4002-A0C3-8F8345C9E844}" presName="FourConn_1-2" presStyleLbl="fgAccFollowNode1" presStyleIdx="0" presStyleCnt="3">
        <dgm:presLayoutVars>
          <dgm:bulletEnabled val="1"/>
        </dgm:presLayoutVars>
      </dgm:prSet>
      <dgm:spPr/>
    </dgm:pt>
    <dgm:pt modelId="{D544D20B-DC83-44CE-8C4C-EA0A22A0B97F}" type="pres">
      <dgm:prSet presAssocID="{9C6F9672-7A01-4002-A0C3-8F8345C9E844}" presName="FourConn_2-3" presStyleLbl="fgAccFollowNode1" presStyleIdx="1" presStyleCnt="3">
        <dgm:presLayoutVars>
          <dgm:bulletEnabled val="1"/>
        </dgm:presLayoutVars>
      </dgm:prSet>
      <dgm:spPr/>
    </dgm:pt>
    <dgm:pt modelId="{17518757-EFB6-437E-96D2-7FB79F66FB0D}" type="pres">
      <dgm:prSet presAssocID="{9C6F9672-7A01-4002-A0C3-8F8345C9E844}" presName="FourConn_3-4" presStyleLbl="fgAccFollowNode1" presStyleIdx="2" presStyleCnt="3">
        <dgm:presLayoutVars>
          <dgm:bulletEnabled val="1"/>
        </dgm:presLayoutVars>
      </dgm:prSet>
      <dgm:spPr/>
    </dgm:pt>
    <dgm:pt modelId="{4528621D-A152-4893-AC5F-CE7F1A53F046}" type="pres">
      <dgm:prSet presAssocID="{9C6F9672-7A01-4002-A0C3-8F8345C9E844}" presName="FourNodes_1_text" presStyleLbl="node1" presStyleIdx="3" presStyleCnt="4">
        <dgm:presLayoutVars>
          <dgm:bulletEnabled val="1"/>
        </dgm:presLayoutVars>
      </dgm:prSet>
      <dgm:spPr/>
    </dgm:pt>
    <dgm:pt modelId="{C53DC9FF-972B-4BAF-B9E1-BE767F3A2EAC}" type="pres">
      <dgm:prSet presAssocID="{9C6F9672-7A01-4002-A0C3-8F8345C9E844}" presName="FourNodes_2_text" presStyleLbl="node1" presStyleIdx="3" presStyleCnt="4">
        <dgm:presLayoutVars>
          <dgm:bulletEnabled val="1"/>
        </dgm:presLayoutVars>
      </dgm:prSet>
      <dgm:spPr/>
    </dgm:pt>
    <dgm:pt modelId="{6FE64A3B-6592-417C-A859-F4DF960ABB10}" type="pres">
      <dgm:prSet presAssocID="{9C6F9672-7A01-4002-A0C3-8F8345C9E844}" presName="FourNodes_3_text" presStyleLbl="node1" presStyleIdx="3" presStyleCnt="4">
        <dgm:presLayoutVars>
          <dgm:bulletEnabled val="1"/>
        </dgm:presLayoutVars>
      </dgm:prSet>
      <dgm:spPr/>
    </dgm:pt>
    <dgm:pt modelId="{8E74DB4D-8C88-4EAA-A98E-C4BF87392267}" type="pres">
      <dgm:prSet presAssocID="{9C6F9672-7A01-4002-A0C3-8F8345C9E844}" presName="FourNodes_4_text" presStyleLbl="node1" presStyleIdx="3" presStyleCnt="4">
        <dgm:presLayoutVars>
          <dgm:bulletEnabled val="1"/>
        </dgm:presLayoutVars>
      </dgm:prSet>
      <dgm:spPr/>
    </dgm:pt>
  </dgm:ptLst>
  <dgm:cxnLst>
    <dgm:cxn modelId="{C327B702-1676-4BCE-BF50-541D9F72E20C}" srcId="{9C6F9672-7A01-4002-A0C3-8F8345C9E844}" destId="{9F5C29AB-5F69-4B52-A1C7-1FEDB682C869}" srcOrd="3" destOrd="0" parTransId="{997A5532-A336-47DC-9BCD-851BE3B804A2}" sibTransId="{31EBCC04-385E-40AF-BFA3-46671F1E7E2D}"/>
    <dgm:cxn modelId="{CEBED50B-74D8-448C-81A3-8B4CF00F5356}" type="presOf" srcId="{1AC8B7D2-F3AF-42EF-B287-9B76DD37E8FE}" destId="{4528621D-A152-4893-AC5F-CE7F1A53F046}" srcOrd="1" destOrd="0" presId="urn:microsoft.com/office/officeart/2005/8/layout/vProcess5"/>
    <dgm:cxn modelId="{9F3A3119-ED08-4155-BA15-6D8D01B3123C}" type="presOf" srcId="{9F5C29AB-5F69-4B52-A1C7-1FEDB682C869}" destId="{8E74DB4D-8C88-4EAA-A98E-C4BF87392267}" srcOrd="1" destOrd="0" presId="urn:microsoft.com/office/officeart/2005/8/layout/vProcess5"/>
    <dgm:cxn modelId="{5E329F1F-1524-4EA6-A2CA-AC2851F58CDB}" srcId="{9C6F9672-7A01-4002-A0C3-8F8345C9E844}" destId="{1AC8B7D2-F3AF-42EF-B287-9B76DD37E8FE}" srcOrd="0" destOrd="0" parTransId="{318B6060-EE00-4B5B-8ACF-DC98CBC7338A}" sibTransId="{96C558D0-B5BB-417E-A850-87C60A98B673}"/>
    <dgm:cxn modelId="{72F16C3C-F109-4A88-824F-29B2C09B0717}" type="presOf" srcId="{9F5C29AB-5F69-4B52-A1C7-1FEDB682C869}" destId="{19492474-AD09-4440-931A-3C40A872FADD}" srcOrd="0" destOrd="0" presId="urn:microsoft.com/office/officeart/2005/8/layout/vProcess5"/>
    <dgm:cxn modelId="{F1BE256E-CB0C-4615-92D6-0CFFECE721A6}" type="presOf" srcId="{8082456E-C807-4B4B-BFD1-8141483E2CE9}" destId="{CE60BD44-B628-4B65-AECA-6B3820229018}" srcOrd="0" destOrd="0" presId="urn:microsoft.com/office/officeart/2005/8/layout/vProcess5"/>
    <dgm:cxn modelId="{B981D858-3D33-4C6D-A8EE-4AB3807DFD2F}" type="presOf" srcId="{F32F11D3-998D-43F2-9CA3-1DA08E284179}" destId="{D544D20B-DC83-44CE-8C4C-EA0A22A0B97F}" srcOrd="0" destOrd="0" presId="urn:microsoft.com/office/officeart/2005/8/layout/vProcess5"/>
    <dgm:cxn modelId="{1AF6A18B-E7F5-4700-A6D9-07B8E1D32788}" type="presOf" srcId="{1AC8B7D2-F3AF-42EF-B287-9B76DD37E8FE}" destId="{A5EFAFFB-E01C-4B54-A535-888769EB433F}" srcOrd="0" destOrd="0" presId="urn:microsoft.com/office/officeart/2005/8/layout/vProcess5"/>
    <dgm:cxn modelId="{9530B392-4685-4CBE-82AC-AB931373B10F}" type="presOf" srcId="{8082456E-C807-4B4B-BFD1-8141483E2CE9}" destId="{C53DC9FF-972B-4BAF-B9E1-BE767F3A2EAC}" srcOrd="1" destOrd="0" presId="urn:microsoft.com/office/officeart/2005/8/layout/vProcess5"/>
    <dgm:cxn modelId="{A2270D93-AB6A-42AE-914F-F2459DE7E613}" type="presOf" srcId="{7195ABE5-7468-450B-A233-95E1C503EC42}" destId="{D4F108F5-CC4B-4E90-B8E8-9D6B04A9920C}" srcOrd="0" destOrd="0" presId="urn:microsoft.com/office/officeart/2005/8/layout/vProcess5"/>
    <dgm:cxn modelId="{107F4D9F-207E-45C6-9207-58EF4C1F472B}" type="presOf" srcId="{B915F650-BEEF-4520-A8A5-7DA438C792C3}" destId="{17518757-EFB6-437E-96D2-7FB79F66FB0D}" srcOrd="0" destOrd="0" presId="urn:microsoft.com/office/officeart/2005/8/layout/vProcess5"/>
    <dgm:cxn modelId="{96175EAC-F15E-43A9-8E11-821A4C90B4E0}" srcId="{9C6F9672-7A01-4002-A0C3-8F8345C9E844}" destId="{8082456E-C807-4B4B-BFD1-8141483E2CE9}" srcOrd="1" destOrd="0" parTransId="{D8F50C18-75DF-47C2-B671-E3CAD9CFA275}" sibTransId="{F32F11D3-998D-43F2-9CA3-1DA08E284179}"/>
    <dgm:cxn modelId="{6C940FCB-4310-40A2-87B7-1F4322C2361A}" type="presOf" srcId="{7195ABE5-7468-450B-A233-95E1C503EC42}" destId="{6FE64A3B-6592-417C-A859-F4DF960ABB10}" srcOrd="1" destOrd="0" presId="urn:microsoft.com/office/officeart/2005/8/layout/vProcess5"/>
    <dgm:cxn modelId="{56380FCF-69CF-4848-867E-18F1545100F7}" type="presOf" srcId="{96C558D0-B5BB-417E-A850-87C60A98B673}" destId="{B18751FF-D740-40F6-99EE-8E13041FFF6A}" srcOrd="0" destOrd="0" presId="urn:microsoft.com/office/officeart/2005/8/layout/vProcess5"/>
    <dgm:cxn modelId="{8CFB34DE-3E20-432A-9551-8F14BD336981}" srcId="{9C6F9672-7A01-4002-A0C3-8F8345C9E844}" destId="{7195ABE5-7468-450B-A233-95E1C503EC42}" srcOrd="2" destOrd="0" parTransId="{688AD99A-E3A7-4859-86F1-385E908EA8CA}" sibTransId="{B915F650-BEEF-4520-A8A5-7DA438C792C3}"/>
    <dgm:cxn modelId="{202D32FD-74BE-4D83-894A-D218C9D3BC91}" type="presOf" srcId="{9C6F9672-7A01-4002-A0C3-8F8345C9E844}" destId="{54D38896-55B8-425A-ADC8-2D26625A119E}" srcOrd="0" destOrd="0" presId="urn:microsoft.com/office/officeart/2005/8/layout/vProcess5"/>
    <dgm:cxn modelId="{119F0006-43FA-4F25-B7F6-AB7205A8434A}" type="presParOf" srcId="{54D38896-55B8-425A-ADC8-2D26625A119E}" destId="{FD58458A-F6EA-4F1F-B14D-12C9637ADE92}" srcOrd="0" destOrd="0" presId="urn:microsoft.com/office/officeart/2005/8/layout/vProcess5"/>
    <dgm:cxn modelId="{B6C36A45-940B-4C31-B65B-63333D8C26D1}" type="presParOf" srcId="{54D38896-55B8-425A-ADC8-2D26625A119E}" destId="{A5EFAFFB-E01C-4B54-A535-888769EB433F}" srcOrd="1" destOrd="0" presId="urn:microsoft.com/office/officeart/2005/8/layout/vProcess5"/>
    <dgm:cxn modelId="{4773B6F1-8D42-4504-A514-8790D452312E}" type="presParOf" srcId="{54D38896-55B8-425A-ADC8-2D26625A119E}" destId="{CE60BD44-B628-4B65-AECA-6B3820229018}" srcOrd="2" destOrd="0" presId="urn:microsoft.com/office/officeart/2005/8/layout/vProcess5"/>
    <dgm:cxn modelId="{7B8E28EB-DACA-4C42-88AE-4A0455630BA1}" type="presParOf" srcId="{54D38896-55B8-425A-ADC8-2D26625A119E}" destId="{D4F108F5-CC4B-4E90-B8E8-9D6B04A9920C}" srcOrd="3" destOrd="0" presId="urn:microsoft.com/office/officeart/2005/8/layout/vProcess5"/>
    <dgm:cxn modelId="{093D11B0-9888-490E-B7A6-E82BEE6C8BC3}" type="presParOf" srcId="{54D38896-55B8-425A-ADC8-2D26625A119E}" destId="{19492474-AD09-4440-931A-3C40A872FADD}" srcOrd="4" destOrd="0" presId="urn:microsoft.com/office/officeart/2005/8/layout/vProcess5"/>
    <dgm:cxn modelId="{6F608C7C-7854-4D46-A601-6E372F7ACDBC}" type="presParOf" srcId="{54D38896-55B8-425A-ADC8-2D26625A119E}" destId="{B18751FF-D740-40F6-99EE-8E13041FFF6A}" srcOrd="5" destOrd="0" presId="urn:microsoft.com/office/officeart/2005/8/layout/vProcess5"/>
    <dgm:cxn modelId="{0266FD66-441E-4A59-9FDD-BAD74499ABAC}" type="presParOf" srcId="{54D38896-55B8-425A-ADC8-2D26625A119E}" destId="{D544D20B-DC83-44CE-8C4C-EA0A22A0B97F}" srcOrd="6" destOrd="0" presId="urn:microsoft.com/office/officeart/2005/8/layout/vProcess5"/>
    <dgm:cxn modelId="{FB514955-7450-4798-B7FF-1A604B0A33F2}" type="presParOf" srcId="{54D38896-55B8-425A-ADC8-2D26625A119E}" destId="{17518757-EFB6-437E-96D2-7FB79F66FB0D}" srcOrd="7" destOrd="0" presId="urn:microsoft.com/office/officeart/2005/8/layout/vProcess5"/>
    <dgm:cxn modelId="{84A492A2-B6C7-4476-B077-32EC4E69F5E7}" type="presParOf" srcId="{54D38896-55B8-425A-ADC8-2D26625A119E}" destId="{4528621D-A152-4893-AC5F-CE7F1A53F046}" srcOrd="8" destOrd="0" presId="urn:microsoft.com/office/officeart/2005/8/layout/vProcess5"/>
    <dgm:cxn modelId="{E26B2198-7954-48A0-B219-FF3CBB9B7D45}" type="presParOf" srcId="{54D38896-55B8-425A-ADC8-2D26625A119E}" destId="{C53DC9FF-972B-4BAF-B9E1-BE767F3A2EAC}" srcOrd="9" destOrd="0" presId="urn:microsoft.com/office/officeart/2005/8/layout/vProcess5"/>
    <dgm:cxn modelId="{90ABEEAA-1CE0-484D-8D42-534C690EFBC9}" type="presParOf" srcId="{54D38896-55B8-425A-ADC8-2D26625A119E}" destId="{6FE64A3B-6592-417C-A859-F4DF960ABB10}" srcOrd="10" destOrd="0" presId="urn:microsoft.com/office/officeart/2005/8/layout/vProcess5"/>
    <dgm:cxn modelId="{56F8CD19-8402-446D-8429-CB183175365E}" type="presParOf" srcId="{54D38896-55B8-425A-ADC8-2D26625A119E}" destId="{8E74DB4D-8C88-4EAA-A98E-C4BF87392267}"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9BA331A-045F-474D-8574-6612887C8506}" type="doc">
      <dgm:prSet loTypeId="urn:microsoft.com/office/officeart/2008/layout/LinedList" loCatId="list" qsTypeId="urn:microsoft.com/office/officeart/2005/8/quickstyle/simple5" qsCatId="simple" csTypeId="urn:microsoft.com/office/officeart/2005/8/colors/accent6_2" csCatId="accent6"/>
      <dgm:spPr/>
      <dgm:t>
        <a:bodyPr/>
        <a:lstStyle/>
        <a:p>
          <a:endParaRPr lang="en-US"/>
        </a:p>
      </dgm:t>
    </dgm:pt>
    <dgm:pt modelId="{9378A20D-2909-47FC-AAC0-9DA4EBF2956C}">
      <dgm:prSet/>
      <dgm:spPr/>
      <dgm:t>
        <a:bodyPr/>
        <a:lstStyle/>
        <a:p>
          <a:r>
            <a:rPr lang="en-GB"/>
            <a:t>Why do we need prisons?</a:t>
          </a:r>
          <a:endParaRPr lang="en-US"/>
        </a:p>
      </dgm:t>
    </dgm:pt>
    <dgm:pt modelId="{A93A1211-DD64-4916-B5E6-6A65D08FEA87}" type="parTrans" cxnId="{2907CB24-26A8-4E52-8463-AAC64FA3972B}">
      <dgm:prSet/>
      <dgm:spPr/>
      <dgm:t>
        <a:bodyPr/>
        <a:lstStyle/>
        <a:p>
          <a:endParaRPr lang="en-US"/>
        </a:p>
      </dgm:t>
    </dgm:pt>
    <dgm:pt modelId="{D56A54FD-B0F5-4757-B00E-5A9166E672DF}" type="sibTrans" cxnId="{2907CB24-26A8-4E52-8463-AAC64FA3972B}">
      <dgm:prSet/>
      <dgm:spPr/>
      <dgm:t>
        <a:bodyPr/>
        <a:lstStyle/>
        <a:p>
          <a:endParaRPr lang="en-US"/>
        </a:p>
      </dgm:t>
    </dgm:pt>
    <dgm:pt modelId="{48259E16-5A28-42A0-9181-14A44608BDF5}">
      <dgm:prSet/>
      <dgm:spPr/>
      <dgm:t>
        <a:bodyPr/>
        <a:lstStyle/>
        <a:p>
          <a:r>
            <a:rPr lang="en-GB"/>
            <a:t>What does our prison population look like?</a:t>
          </a:r>
          <a:endParaRPr lang="en-US"/>
        </a:p>
      </dgm:t>
    </dgm:pt>
    <dgm:pt modelId="{52D2F90D-05D3-48C9-B6E4-2905C96B83A9}" type="parTrans" cxnId="{7B5AD041-0AA0-4ADC-88D1-4E68FF8829C1}">
      <dgm:prSet/>
      <dgm:spPr/>
      <dgm:t>
        <a:bodyPr/>
        <a:lstStyle/>
        <a:p>
          <a:endParaRPr lang="en-US"/>
        </a:p>
      </dgm:t>
    </dgm:pt>
    <dgm:pt modelId="{BD2873A2-6CED-47C5-9339-113A1066A388}" type="sibTrans" cxnId="{7B5AD041-0AA0-4ADC-88D1-4E68FF8829C1}">
      <dgm:prSet/>
      <dgm:spPr/>
      <dgm:t>
        <a:bodyPr/>
        <a:lstStyle/>
        <a:p>
          <a:endParaRPr lang="en-US"/>
        </a:p>
      </dgm:t>
    </dgm:pt>
    <dgm:pt modelId="{C166B201-DDF9-4E9A-ADC2-E89BDB46812B}">
      <dgm:prSet/>
      <dgm:spPr/>
      <dgm:t>
        <a:bodyPr/>
        <a:lstStyle/>
        <a:p>
          <a:r>
            <a:rPr lang="en-GB"/>
            <a:t>What are some of the key issues with prisons in England and Wales?</a:t>
          </a:r>
          <a:endParaRPr lang="en-US"/>
        </a:p>
      </dgm:t>
    </dgm:pt>
    <dgm:pt modelId="{07667405-FF81-4B35-8546-5D267F432D76}" type="parTrans" cxnId="{0C47A295-1365-46B0-B3F8-20230C082705}">
      <dgm:prSet/>
      <dgm:spPr/>
      <dgm:t>
        <a:bodyPr/>
        <a:lstStyle/>
        <a:p>
          <a:endParaRPr lang="en-US"/>
        </a:p>
      </dgm:t>
    </dgm:pt>
    <dgm:pt modelId="{D00A5F16-26B0-4089-BEFB-6F4BB4158A8E}" type="sibTrans" cxnId="{0C47A295-1365-46B0-B3F8-20230C082705}">
      <dgm:prSet/>
      <dgm:spPr/>
      <dgm:t>
        <a:bodyPr/>
        <a:lstStyle/>
        <a:p>
          <a:endParaRPr lang="en-US"/>
        </a:p>
      </dgm:t>
    </dgm:pt>
    <dgm:pt modelId="{F5BFC356-3205-44C0-963C-32157CC1CABC}">
      <dgm:prSet/>
      <dgm:spPr/>
      <dgm:t>
        <a:bodyPr/>
        <a:lstStyle/>
        <a:p>
          <a:r>
            <a:rPr lang="en-GB"/>
            <a:t>Recommendations for reform?</a:t>
          </a:r>
          <a:endParaRPr lang="en-US"/>
        </a:p>
      </dgm:t>
    </dgm:pt>
    <dgm:pt modelId="{7817EF3B-5824-40D5-80BF-537CD4C3DD70}" type="parTrans" cxnId="{16A15B65-B172-45B4-9DB5-94E76B54EC27}">
      <dgm:prSet/>
      <dgm:spPr/>
      <dgm:t>
        <a:bodyPr/>
        <a:lstStyle/>
        <a:p>
          <a:endParaRPr lang="en-US"/>
        </a:p>
      </dgm:t>
    </dgm:pt>
    <dgm:pt modelId="{CC82F351-92CD-40D9-A61B-E1F5500DE803}" type="sibTrans" cxnId="{16A15B65-B172-45B4-9DB5-94E76B54EC27}">
      <dgm:prSet/>
      <dgm:spPr/>
      <dgm:t>
        <a:bodyPr/>
        <a:lstStyle/>
        <a:p>
          <a:endParaRPr lang="en-US"/>
        </a:p>
      </dgm:t>
    </dgm:pt>
    <dgm:pt modelId="{A89A5B10-FE29-4F7E-AA62-CB8CFD0A079E}">
      <dgm:prSet/>
      <dgm:spPr/>
      <dgm:t>
        <a:bodyPr/>
        <a:lstStyle/>
        <a:p>
          <a:r>
            <a:rPr lang="en-GB"/>
            <a:t>Dutch and Norwegian models?</a:t>
          </a:r>
          <a:endParaRPr lang="en-US"/>
        </a:p>
      </dgm:t>
    </dgm:pt>
    <dgm:pt modelId="{86AA860D-F088-428D-BD58-B30A9504758F}" type="parTrans" cxnId="{83D3299A-6C89-4F47-BCDA-533A99834A26}">
      <dgm:prSet/>
      <dgm:spPr/>
      <dgm:t>
        <a:bodyPr/>
        <a:lstStyle/>
        <a:p>
          <a:endParaRPr lang="en-US"/>
        </a:p>
      </dgm:t>
    </dgm:pt>
    <dgm:pt modelId="{85E3A4F2-072B-4CAB-B41C-3C131D7BFDCE}" type="sibTrans" cxnId="{83D3299A-6C89-4F47-BCDA-533A99834A26}">
      <dgm:prSet/>
      <dgm:spPr/>
      <dgm:t>
        <a:bodyPr/>
        <a:lstStyle/>
        <a:p>
          <a:endParaRPr lang="en-US"/>
        </a:p>
      </dgm:t>
    </dgm:pt>
    <dgm:pt modelId="{AE80A885-8B48-45B6-9E16-09993AC06488}" type="pres">
      <dgm:prSet presAssocID="{89BA331A-045F-474D-8574-6612887C8506}" presName="vert0" presStyleCnt="0">
        <dgm:presLayoutVars>
          <dgm:dir/>
          <dgm:animOne val="branch"/>
          <dgm:animLvl val="lvl"/>
        </dgm:presLayoutVars>
      </dgm:prSet>
      <dgm:spPr/>
    </dgm:pt>
    <dgm:pt modelId="{E14D33C0-34FA-4F8E-8AF7-D0EFC0E832C1}" type="pres">
      <dgm:prSet presAssocID="{9378A20D-2909-47FC-AAC0-9DA4EBF2956C}" presName="thickLine" presStyleLbl="alignNode1" presStyleIdx="0" presStyleCnt="5"/>
      <dgm:spPr/>
    </dgm:pt>
    <dgm:pt modelId="{AA6B0A0B-9E4F-4F7B-8255-97A276C874D8}" type="pres">
      <dgm:prSet presAssocID="{9378A20D-2909-47FC-AAC0-9DA4EBF2956C}" presName="horz1" presStyleCnt="0"/>
      <dgm:spPr/>
    </dgm:pt>
    <dgm:pt modelId="{8534CDBC-0B95-4ED6-ADC1-D2CEA3398C12}" type="pres">
      <dgm:prSet presAssocID="{9378A20D-2909-47FC-AAC0-9DA4EBF2956C}" presName="tx1" presStyleLbl="revTx" presStyleIdx="0" presStyleCnt="5"/>
      <dgm:spPr/>
    </dgm:pt>
    <dgm:pt modelId="{3891FF2F-563D-41F3-B832-EEAF9E9E4A2D}" type="pres">
      <dgm:prSet presAssocID="{9378A20D-2909-47FC-AAC0-9DA4EBF2956C}" presName="vert1" presStyleCnt="0"/>
      <dgm:spPr/>
    </dgm:pt>
    <dgm:pt modelId="{086AA399-889C-4B44-897E-4A0D6BA5A188}" type="pres">
      <dgm:prSet presAssocID="{48259E16-5A28-42A0-9181-14A44608BDF5}" presName="thickLine" presStyleLbl="alignNode1" presStyleIdx="1" presStyleCnt="5"/>
      <dgm:spPr/>
    </dgm:pt>
    <dgm:pt modelId="{1EC18334-4209-48C0-8D31-CCF7BF231183}" type="pres">
      <dgm:prSet presAssocID="{48259E16-5A28-42A0-9181-14A44608BDF5}" presName="horz1" presStyleCnt="0"/>
      <dgm:spPr/>
    </dgm:pt>
    <dgm:pt modelId="{6C7C7DE5-7846-40D7-A666-8E636448409C}" type="pres">
      <dgm:prSet presAssocID="{48259E16-5A28-42A0-9181-14A44608BDF5}" presName="tx1" presStyleLbl="revTx" presStyleIdx="1" presStyleCnt="5"/>
      <dgm:spPr/>
    </dgm:pt>
    <dgm:pt modelId="{521D3130-2F4B-4590-8326-C3E418A2DC7A}" type="pres">
      <dgm:prSet presAssocID="{48259E16-5A28-42A0-9181-14A44608BDF5}" presName="vert1" presStyleCnt="0"/>
      <dgm:spPr/>
    </dgm:pt>
    <dgm:pt modelId="{24B13095-8B07-4876-A41D-F9D1497029CD}" type="pres">
      <dgm:prSet presAssocID="{C166B201-DDF9-4E9A-ADC2-E89BDB46812B}" presName="thickLine" presStyleLbl="alignNode1" presStyleIdx="2" presStyleCnt="5"/>
      <dgm:spPr/>
    </dgm:pt>
    <dgm:pt modelId="{ABD1D6DD-A1DD-4F64-B235-BEF8FC90CEBC}" type="pres">
      <dgm:prSet presAssocID="{C166B201-DDF9-4E9A-ADC2-E89BDB46812B}" presName="horz1" presStyleCnt="0"/>
      <dgm:spPr/>
    </dgm:pt>
    <dgm:pt modelId="{8813274B-EF97-49D9-AC9C-C0100B7998AB}" type="pres">
      <dgm:prSet presAssocID="{C166B201-DDF9-4E9A-ADC2-E89BDB46812B}" presName="tx1" presStyleLbl="revTx" presStyleIdx="2" presStyleCnt="5"/>
      <dgm:spPr/>
    </dgm:pt>
    <dgm:pt modelId="{62D2ABD7-EEF7-447A-A412-B7450FD09A22}" type="pres">
      <dgm:prSet presAssocID="{C166B201-DDF9-4E9A-ADC2-E89BDB46812B}" presName="vert1" presStyleCnt="0"/>
      <dgm:spPr/>
    </dgm:pt>
    <dgm:pt modelId="{983961CF-D548-4D62-BC18-35255E94B299}" type="pres">
      <dgm:prSet presAssocID="{F5BFC356-3205-44C0-963C-32157CC1CABC}" presName="thickLine" presStyleLbl="alignNode1" presStyleIdx="3" presStyleCnt="5"/>
      <dgm:spPr/>
    </dgm:pt>
    <dgm:pt modelId="{960D14DD-1C40-4388-A801-FAAF841972CE}" type="pres">
      <dgm:prSet presAssocID="{F5BFC356-3205-44C0-963C-32157CC1CABC}" presName="horz1" presStyleCnt="0"/>
      <dgm:spPr/>
    </dgm:pt>
    <dgm:pt modelId="{75FBCEC1-4EB6-4F6A-ABB7-A2339ECA49B3}" type="pres">
      <dgm:prSet presAssocID="{F5BFC356-3205-44C0-963C-32157CC1CABC}" presName="tx1" presStyleLbl="revTx" presStyleIdx="3" presStyleCnt="5"/>
      <dgm:spPr/>
    </dgm:pt>
    <dgm:pt modelId="{83E59BEF-6D3B-431D-914D-689742FA3F3F}" type="pres">
      <dgm:prSet presAssocID="{F5BFC356-3205-44C0-963C-32157CC1CABC}" presName="vert1" presStyleCnt="0"/>
      <dgm:spPr/>
    </dgm:pt>
    <dgm:pt modelId="{DF70A808-AA07-4458-9EC5-9BEB3C77C789}" type="pres">
      <dgm:prSet presAssocID="{A89A5B10-FE29-4F7E-AA62-CB8CFD0A079E}" presName="thickLine" presStyleLbl="alignNode1" presStyleIdx="4" presStyleCnt="5"/>
      <dgm:spPr/>
    </dgm:pt>
    <dgm:pt modelId="{C2F5194B-3A93-440A-B499-2BDFD6F46446}" type="pres">
      <dgm:prSet presAssocID="{A89A5B10-FE29-4F7E-AA62-CB8CFD0A079E}" presName="horz1" presStyleCnt="0"/>
      <dgm:spPr/>
    </dgm:pt>
    <dgm:pt modelId="{59859E05-362F-4569-A119-6AA7E353B275}" type="pres">
      <dgm:prSet presAssocID="{A89A5B10-FE29-4F7E-AA62-CB8CFD0A079E}" presName="tx1" presStyleLbl="revTx" presStyleIdx="4" presStyleCnt="5"/>
      <dgm:spPr/>
    </dgm:pt>
    <dgm:pt modelId="{A61D8003-FDEC-4ED7-A91C-109FC305DB4D}" type="pres">
      <dgm:prSet presAssocID="{A89A5B10-FE29-4F7E-AA62-CB8CFD0A079E}" presName="vert1" presStyleCnt="0"/>
      <dgm:spPr/>
    </dgm:pt>
  </dgm:ptLst>
  <dgm:cxnLst>
    <dgm:cxn modelId="{2907CB24-26A8-4E52-8463-AAC64FA3972B}" srcId="{89BA331A-045F-474D-8574-6612887C8506}" destId="{9378A20D-2909-47FC-AAC0-9DA4EBF2956C}" srcOrd="0" destOrd="0" parTransId="{A93A1211-DD64-4916-B5E6-6A65D08FEA87}" sibTransId="{D56A54FD-B0F5-4757-B00E-5A9166E672DF}"/>
    <dgm:cxn modelId="{7B5AD041-0AA0-4ADC-88D1-4E68FF8829C1}" srcId="{89BA331A-045F-474D-8574-6612887C8506}" destId="{48259E16-5A28-42A0-9181-14A44608BDF5}" srcOrd="1" destOrd="0" parTransId="{52D2F90D-05D3-48C9-B6E4-2905C96B83A9}" sibTransId="{BD2873A2-6CED-47C5-9339-113A1066A388}"/>
    <dgm:cxn modelId="{16A15B65-B172-45B4-9DB5-94E76B54EC27}" srcId="{89BA331A-045F-474D-8574-6612887C8506}" destId="{F5BFC356-3205-44C0-963C-32157CC1CABC}" srcOrd="3" destOrd="0" parTransId="{7817EF3B-5824-40D5-80BF-537CD4C3DD70}" sibTransId="{CC82F351-92CD-40D9-A61B-E1F5500DE803}"/>
    <dgm:cxn modelId="{8F48964C-0C68-4720-A91E-EC8F38CF6959}" type="presOf" srcId="{C166B201-DDF9-4E9A-ADC2-E89BDB46812B}" destId="{8813274B-EF97-49D9-AC9C-C0100B7998AB}" srcOrd="0" destOrd="0" presId="urn:microsoft.com/office/officeart/2008/layout/LinedList"/>
    <dgm:cxn modelId="{68119C4E-69B1-430F-B7D0-1C4B84CDD107}" type="presOf" srcId="{89BA331A-045F-474D-8574-6612887C8506}" destId="{AE80A885-8B48-45B6-9E16-09993AC06488}" srcOrd="0" destOrd="0" presId="urn:microsoft.com/office/officeart/2008/layout/LinedList"/>
    <dgm:cxn modelId="{50B58653-800F-4060-9104-2F5502DBB0CF}" type="presOf" srcId="{F5BFC356-3205-44C0-963C-32157CC1CABC}" destId="{75FBCEC1-4EB6-4F6A-ABB7-A2339ECA49B3}" srcOrd="0" destOrd="0" presId="urn:microsoft.com/office/officeart/2008/layout/LinedList"/>
    <dgm:cxn modelId="{75408C54-BCEE-47F5-9063-48A5357A3B3D}" type="presOf" srcId="{9378A20D-2909-47FC-AAC0-9DA4EBF2956C}" destId="{8534CDBC-0B95-4ED6-ADC1-D2CEA3398C12}" srcOrd="0" destOrd="0" presId="urn:microsoft.com/office/officeart/2008/layout/LinedList"/>
    <dgm:cxn modelId="{0C47A295-1365-46B0-B3F8-20230C082705}" srcId="{89BA331A-045F-474D-8574-6612887C8506}" destId="{C166B201-DDF9-4E9A-ADC2-E89BDB46812B}" srcOrd="2" destOrd="0" parTransId="{07667405-FF81-4B35-8546-5D267F432D76}" sibTransId="{D00A5F16-26B0-4089-BEFB-6F4BB4158A8E}"/>
    <dgm:cxn modelId="{83D3299A-6C89-4F47-BCDA-533A99834A26}" srcId="{89BA331A-045F-474D-8574-6612887C8506}" destId="{A89A5B10-FE29-4F7E-AA62-CB8CFD0A079E}" srcOrd="4" destOrd="0" parTransId="{86AA860D-F088-428D-BD58-B30A9504758F}" sibTransId="{85E3A4F2-072B-4CAB-B41C-3C131D7BFDCE}"/>
    <dgm:cxn modelId="{8C0D9CE7-0847-4E2D-B81A-CEFE0A7822FF}" type="presOf" srcId="{A89A5B10-FE29-4F7E-AA62-CB8CFD0A079E}" destId="{59859E05-362F-4569-A119-6AA7E353B275}" srcOrd="0" destOrd="0" presId="urn:microsoft.com/office/officeart/2008/layout/LinedList"/>
    <dgm:cxn modelId="{FD4E07E8-2478-4F9D-9651-246FD29771A8}" type="presOf" srcId="{48259E16-5A28-42A0-9181-14A44608BDF5}" destId="{6C7C7DE5-7846-40D7-A666-8E636448409C}" srcOrd="0" destOrd="0" presId="urn:microsoft.com/office/officeart/2008/layout/LinedList"/>
    <dgm:cxn modelId="{31B4F6B9-6A35-4BC7-AF07-E20A6FBDCA76}" type="presParOf" srcId="{AE80A885-8B48-45B6-9E16-09993AC06488}" destId="{E14D33C0-34FA-4F8E-8AF7-D0EFC0E832C1}" srcOrd="0" destOrd="0" presId="urn:microsoft.com/office/officeart/2008/layout/LinedList"/>
    <dgm:cxn modelId="{D7065D6B-5FDE-4B3E-8FBE-BB403A00CBDC}" type="presParOf" srcId="{AE80A885-8B48-45B6-9E16-09993AC06488}" destId="{AA6B0A0B-9E4F-4F7B-8255-97A276C874D8}" srcOrd="1" destOrd="0" presId="urn:microsoft.com/office/officeart/2008/layout/LinedList"/>
    <dgm:cxn modelId="{532AE873-3838-4C75-8F14-760AAE32668B}" type="presParOf" srcId="{AA6B0A0B-9E4F-4F7B-8255-97A276C874D8}" destId="{8534CDBC-0B95-4ED6-ADC1-D2CEA3398C12}" srcOrd="0" destOrd="0" presId="urn:microsoft.com/office/officeart/2008/layout/LinedList"/>
    <dgm:cxn modelId="{EF09601D-F2BB-4A6E-81D0-7C209DB5ED67}" type="presParOf" srcId="{AA6B0A0B-9E4F-4F7B-8255-97A276C874D8}" destId="{3891FF2F-563D-41F3-B832-EEAF9E9E4A2D}" srcOrd="1" destOrd="0" presId="urn:microsoft.com/office/officeart/2008/layout/LinedList"/>
    <dgm:cxn modelId="{4B4B84AE-FA5E-4A56-B3B5-856E72E34028}" type="presParOf" srcId="{AE80A885-8B48-45B6-9E16-09993AC06488}" destId="{086AA399-889C-4B44-897E-4A0D6BA5A188}" srcOrd="2" destOrd="0" presId="urn:microsoft.com/office/officeart/2008/layout/LinedList"/>
    <dgm:cxn modelId="{25BC276C-A224-4BFB-B0A1-6C552A63B786}" type="presParOf" srcId="{AE80A885-8B48-45B6-9E16-09993AC06488}" destId="{1EC18334-4209-48C0-8D31-CCF7BF231183}" srcOrd="3" destOrd="0" presId="urn:microsoft.com/office/officeart/2008/layout/LinedList"/>
    <dgm:cxn modelId="{CADED190-056C-48FD-9983-ED6530E8F9A9}" type="presParOf" srcId="{1EC18334-4209-48C0-8D31-CCF7BF231183}" destId="{6C7C7DE5-7846-40D7-A666-8E636448409C}" srcOrd="0" destOrd="0" presId="urn:microsoft.com/office/officeart/2008/layout/LinedList"/>
    <dgm:cxn modelId="{277CA09A-2A06-40F5-9CAD-7190323B35BB}" type="presParOf" srcId="{1EC18334-4209-48C0-8D31-CCF7BF231183}" destId="{521D3130-2F4B-4590-8326-C3E418A2DC7A}" srcOrd="1" destOrd="0" presId="urn:microsoft.com/office/officeart/2008/layout/LinedList"/>
    <dgm:cxn modelId="{779C17A7-8BFD-4FE5-8EC3-F5D173B26E30}" type="presParOf" srcId="{AE80A885-8B48-45B6-9E16-09993AC06488}" destId="{24B13095-8B07-4876-A41D-F9D1497029CD}" srcOrd="4" destOrd="0" presId="urn:microsoft.com/office/officeart/2008/layout/LinedList"/>
    <dgm:cxn modelId="{9CCAAB08-E618-476D-916E-ACBBF374F410}" type="presParOf" srcId="{AE80A885-8B48-45B6-9E16-09993AC06488}" destId="{ABD1D6DD-A1DD-4F64-B235-BEF8FC90CEBC}" srcOrd="5" destOrd="0" presId="urn:microsoft.com/office/officeart/2008/layout/LinedList"/>
    <dgm:cxn modelId="{203C2935-F64E-43E9-97E9-632CA2D45D64}" type="presParOf" srcId="{ABD1D6DD-A1DD-4F64-B235-BEF8FC90CEBC}" destId="{8813274B-EF97-49D9-AC9C-C0100B7998AB}" srcOrd="0" destOrd="0" presId="urn:microsoft.com/office/officeart/2008/layout/LinedList"/>
    <dgm:cxn modelId="{C259595B-5A95-42D5-B4CB-535559179DC0}" type="presParOf" srcId="{ABD1D6DD-A1DD-4F64-B235-BEF8FC90CEBC}" destId="{62D2ABD7-EEF7-447A-A412-B7450FD09A22}" srcOrd="1" destOrd="0" presId="urn:microsoft.com/office/officeart/2008/layout/LinedList"/>
    <dgm:cxn modelId="{09FEA1EB-83C3-4C19-9784-9491E15E9B89}" type="presParOf" srcId="{AE80A885-8B48-45B6-9E16-09993AC06488}" destId="{983961CF-D548-4D62-BC18-35255E94B299}" srcOrd="6" destOrd="0" presId="urn:microsoft.com/office/officeart/2008/layout/LinedList"/>
    <dgm:cxn modelId="{4312FEBB-49E6-432F-945B-04CDAF9DBCC1}" type="presParOf" srcId="{AE80A885-8B48-45B6-9E16-09993AC06488}" destId="{960D14DD-1C40-4388-A801-FAAF841972CE}" srcOrd="7" destOrd="0" presId="urn:microsoft.com/office/officeart/2008/layout/LinedList"/>
    <dgm:cxn modelId="{CD4BF9FD-10A1-4C12-BF9C-70D224289D83}" type="presParOf" srcId="{960D14DD-1C40-4388-A801-FAAF841972CE}" destId="{75FBCEC1-4EB6-4F6A-ABB7-A2339ECA49B3}" srcOrd="0" destOrd="0" presId="urn:microsoft.com/office/officeart/2008/layout/LinedList"/>
    <dgm:cxn modelId="{DDFF97E4-3687-488D-9B3C-DDC7EAB62843}" type="presParOf" srcId="{960D14DD-1C40-4388-A801-FAAF841972CE}" destId="{83E59BEF-6D3B-431D-914D-689742FA3F3F}" srcOrd="1" destOrd="0" presId="urn:microsoft.com/office/officeart/2008/layout/LinedList"/>
    <dgm:cxn modelId="{86D26D69-3BAE-4560-A463-0D42F30F4668}" type="presParOf" srcId="{AE80A885-8B48-45B6-9E16-09993AC06488}" destId="{DF70A808-AA07-4458-9EC5-9BEB3C77C789}" srcOrd="8" destOrd="0" presId="urn:microsoft.com/office/officeart/2008/layout/LinedList"/>
    <dgm:cxn modelId="{22E0EDE3-C12F-41BC-98B6-3343C32A6B31}" type="presParOf" srcId="{AE80A885-8B48-45B6-9E16-09993AC06488}" destId="{C2F5194B-3A93-440A-B499-2BDFD6F46446}" srcOrd="9" destOrd="0" presId="urn:microsoft.com/office/officeart/2008/layout/LinedList"/>
    <dgm:cxn modelId="{FF0C3AFF-59A7-45DB-A95F-1F7E4BF2C041}" type="presParOf" srcId="{C2F5194B-3A93-440A-B499-2BDFD6F46446}" destId="{59859E05-362F-4569-A119-6AA7E353B275}" srcOrd="0" destOrd="0" presId="urn:microsoft.com/office/officeart/2008/layout/LinedList"/>
    <dgm:cxn modelId="{90F8C5D2-4AD6-4333-BE5B-603405B08FCA}" type="presParOf" srcId="{C2F5194B-3A93-440A-B499-2BDFD6F46446}" destId="{A61D8003-FDEC-4ED7-A91C-109FC305DB4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282CD8-BCE7-46B8-956F-BE1612E04E5F}">
      <dsp:nvSpPr>
        <dsp:cNvPr id="0" name=""/>
        <dsp:cNvSpPr/>
      </dsp:nvSpPr>
      <dsp:spPr>
        <a:xfrm>
          <a:off x="0" y="0"/>
          <a:ext cx="5098256" cy="1402026"/>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By the end of this session you should be able to . . . </a:t>
          </a:r>
          <a:endParaRPr lang="en-US" sz="2300" kern="1200"/>
        </a:p>
      </dsp:txBody>
      <dsp:txXfrm>
        <a:off x="68441" y="68441"/>
        <a:ext cx="4961374" cy="1265144"/>
      </dsp:txXfrm>
    </dsp:sp>
    <dsp:sp modelId="{EAB9D253-211B-438D-8FFA-924BE3187111}">
      <dsp:nvSpPr>
        <dsp:cNvPr id="0" name=""/>
        <dsp:cNvSpPr/>
      </dsp:nvSpPr>
      <dsp:spPr>
        <a:xfrm>
          <a:off x="0" y="2120439"/>
          <a:ext cx="5098256" cy="914940"/>
        </a:xfrm>
        <a:prstGeom prst="roundRect">
          <a:avLst/>
        </a:prstGeom>
        <a:solidFill>
          <a:schemeClr val="accent2">
            <a:hueOff val="-443941"/>
            <a:satOff val="-195"/>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1. Explain what sentencing options are available to courts in England and Wales</a:t>
          </a:r>
          <a:endParaRPr lang="en-US" sz="2300" kern="1200" dirty="0"/>
        </a:p>
      </dsp:txBody>
      <dsp:txXfrm>
        <a:off x="44664" y="2165103"/>
        <a:ext cx="5008928" cy="825612"/>
      </dsp:txXfrm>
    </dsp:sp>
    <dsp:sp modelId="{44CF788D-2E0A-4963-9414-E5652AAD30F3}">
      <dsp:nvSpPr>
        <dsp:cNvPr id="0" name=""/>
        <dsp:cNvSpPr/>
      </dsp:nvSpPr>
      <dsp:spPr>
        <a:xfrm>
          <a:off x="0" y="3101619"/>
          <a:ext cx="5098256" cy="914940"/>
        </a:xfrm>
        <a:prstGeom prst="roundRect">
          <a:avLst/>
        </a:prstGeom>
        <a:solidFill>
          <a:schemeClr val="accent2">
            <a:hueOff val="-887883"/>
            <a:satOff val="-391"/>
            <a:lumOff val="10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2. Identify alternatives to short term prison sentences</a:t>
          </a:r>
          <a:endParaRPr lang="en-US" sz="2300" kern="1200" dirty="0"/>
        </a:p>
      </dsp:txBody>
      <dsp:txXfrm>
        <a:off x="44664" y="3146283"/>
        <a:ext cx="5008928" cy="825612"/>
      </dsp:txXfrm>
    </dsp:sp>
    <dsp:sp modelId="{216D2DC9-49D8-47B1-958C-62DF2731E7FF}">
      <dsp:nvSpPr>
        <dsp:cNvPr id="0" name=""/>
        <dsp:cNvSpPr/>
      </dsp:nvSpPr>
      <dsp:spPr>
        <a:xfrm>
          <a:off x="0" y="4082799"/>
          <a:ext cx="5098256" cy="914940"/>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3. Evaluate the use of custodial vs non -custodial sentences</a:t>
          </a:r>
          <a:endParaRPr lang="en-US" sz="2300" kern="1200" dirty="0"/>
        </a:p>
      </dsp:txBody>
      <dsp:txXfrm>
        <a:off x="44664" y="4127463"/>
        <a:ext cx="5008928" cy="8256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544D7-BB33-4AD9-A37D-7AF2C9F46053}">
      <dsp:nvSpPr>
        <dsp:cNvPr id="0" name=""/>
        <dsp:cNvSpPr/>
      </dsp:nvSpPr>
      <dsp:spPr>
        <a:xfrm>
          <a:off x="0" y="1949"/>
          <a:ext cx="6480720"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1182DD-CBD2-480E-8129-EE31CEB6499A}">
      <dsp:nvSpPr>
        <dsp:cNvPr id="0" name=""/>
        <dsp:cNvSpPr/>
      </dsp:nvSpPr>
      <dsp:spPr>
        <a:xfrm>
          <a:off x="0" y="1949"/>
          <a:ext cx="6480720" cy="996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¼ people released from custodial sentence of six months or less managed to avoid reconviction within 2 years.</a:t>
          </a:r>
          <a:endParaRPr lang="en-US" sz="2000" kern="1200"/>
        </a:p>
      </dsp:txBody>
      <dsp:txXfrm>
        <a:off x="0" y="1949"/>
        <a:ext cx="6480720" cy="996790"/>
      </dsp:txXfrm>
    </dsp:sp>
    <dsp:sp modelId="{453A73B5-726F-4A95-BF70-2235B6CC5EB7}">
      <dsp:nvSpPr>
        <dsp:cNvPr id="0" name=""/>
        <dsp:cNvSpPr/>
      </dsp:nvSpPr>
      <dsp:spPr>
        <a:xfrm>
          <a:off x="0" y="998740"/>
          <a:ext cx="6480720" cy="0"/>
        </a:xfrm>
        <a:prstGeom prst="line">
          <a:avLst/>
        </a:prstGeom>
        <a:solidFill>
          <a:schemeClr val="accent5">
            <a:hueOff val="785595"/>
            <a:satOff val="-3757"/>
            <a:lumOff val="4118"/>
            <a:alphaOff val="0"/>
          </a:schemeClr>
        </a:solidFill>
        <a:ln w="15875" cap="flat" cmpd="sng" algn="ctr">
          <a:solidFill>
            <a:schemeClr val="accent5">
              <a:hueOff val="785595"/>
              <a:satOff val="-3757"/>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212EAA-78B3-46BF-9733-51097606BC05}">
      <dsp:nvSpPr>
        <dsp:cNvPr id="0" name=""/>
        <dsp:cNvSpPr/>
      </dsp:nvSpPr>
      <dsp:spPr>
        <a:xfrm>
          <a:off x="0" y="998740"/>
          <a:ext cx="6480720" cy="996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Courts have complained that short periods of detention offer too brief a time to work with and change an offender</a:t>
          </a:r>
          <a:endParaRPr lang="en-US" sz="2000" kern="1200" dirty="0"/>
        </a:p>
      </dsp:txBody>
      <dsp:txXfrm>
        <a:off x="0" y="998740"/>
        <a:ext cx="6480720" cy="996790"/>
      </dsp:txXfrm>
    </dsp:sp>
    <dsp:sp modelId="{61C96AC6-AD98-495B-B5A2-A792C9AB1CA1}">
      <dsp:nvSpPr>
        <dsp:cNvPr id="0" name=""/>
        <dsp:cNvSpPr/>
      </dsp:nvSpPr>
      <dsp:spPr>
        <a:xfrm>
          <a:off x="0" y="1995530"/>
          <a:ext cx="6480720" cy="0"/>
        </a:xfrm>
        <a:prstGeom prst="line">
          <a:avLst/>
        </a:prstGeom>
        <a:solidFill>
          <a:schemeClr val="accent5">
            <a:hueOff val="1571189"/>
            <a:satOff val="-7513"/>
            <a:lumOff val="8235"/>
            <a:alphaOff val="0"/>
          </a:schemeClr>
        </a:solidFill>
        <a:ln w="15875" cap="flat" cmpd="sng" algn="ctr">
          <a:solidFill>
            <a:schemeClr val="accent5">
              <a:hueOff val="1571189"/>
              <a:satOff val="-7513"/>
              <a:lumOff val="82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05A656-2823-4713-8934-32CA68F117FD}">
      <dsp:nvSpPr>
        <dsp:cNvPr id="0" name=""/>
        <dsp:cNvSpPr/>
      </dsp:nvSpPr>
      <dsp:spPr>
        <a:xfrm>
          <a:off x="0" y="1995530"/>
          <a:ext cx="6480720" cy="894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Weaver (2011): we need to take account of the offenders voice</a:t>
          </a:r>
          <a:endParaRPr lang="en-US" sz="2000" kern="1200" dirty="0"/>
        </a:p>
      </dsp:txBody>
      <dsp:txXfrm>
        <a:off x="0" y="1995530"/>
        <a:ext cx="6480720" cy="894160"/>
      </dsp:txXfrm>
    </dsp:sp>
    <dsp:sp modelId="{8136B23C-CCB9-4512-A8D9-D181A6E3D09C}">
      <dsp:nvSpPr>
        <dsp:cNvPr id="0" name=""/>
        <dsp:cNvSpPr/>
      </dsp:nvSpPr>
      <dsp:spPr>
        <a:xfrm>
          <a:off x="0" y="2889691"/>
          <a:ext cx="6480720" cy="0"/>
        </a:xfrm>
        <a:prstGeom prst="line">
          <a:avLst/>
        </a:prstGeom>
        <a:solidFill>
          <a:schemeClr val="accent5">
            <a:hueOff val="2356783"/>
            <a:satOff val="-11270"/>
            <a:lumOff val="12353"/>
            <a:alphaOff val="0"/>
          </a:schemeClr>
        </a:solidFill>
        <a:ln w="15875" cap="flat"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C40EB4-814F-406F-B229-9D5200146B73}">
      <dsp:nvSpPr>
        <dsp:cNvPr id="0" name=""/>
        <dsp:cNvSpPr/>
      </dsp:nvSpPr>
      <dsp:spPr>
        <a:xfrm>
          <a:off x="0" y="2889691"/>
          <a:ext cx="6480720" cy="996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User group suggested: most would prefer a short prison sentence over an equivalent community based alternative.</a:t>
          </a:r>
          <a:endParaRPr lang="en-US" sz="2000" kern="1200" dirty="0"/>
        </a:p>
      </dsp:txBody>
      <dsp:txXfrm>
        <a:off x="0" y="2889691"/>
        <a:ext cx="6480720" cy="9967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CAA1D-30ED-40FC-89C7-B5C55F9F516C}">
      <dsp:nvSpPr>
        <dsp:cNvPr id="0" name=""/>
        <dsp:cNvSpPr/>
      </dsp:nvSpPr>
      <dsp:spPr>
        <a:xfrm>
          <a:off x="0" y="617132"/>
          <a:ext cx="5098256" cy="1062871"/>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By the end of this session you should be able to . . . </a:t>
          </a:r>
          <a:endParaRPr lang="en-US" sz="1900" kern="1200"/>
        </a:p>
      </dsp:txBody>
      <dsp:txXfrm>
        <a:off x="51885" y="669017"/>
        <a:ext cx="4994486" cy="959101"/>
      </dsp:txXfrm>
    </dsp:sp>
    <dsp:sp modelId="{F79D88A5-0728-4608-BC1E-DDF4B9907D8F}">
      <dsp:nvSpPr>
        <dsp:cNvPr id="0" name=""/>
        <dsp:cNvSpPr/>
      </dsp:nvSpPr>
      <dsp:spPr>
        <a:xfrm>
          <a:off x="0" y="1734724"/>
          <a:ext cx="5098256" cy="1062871"/>
        </a:xfrm>
        <a:prstGeom prst="roundRect">
          <a:avLst/>
        </a:prstGeom>
        <a:solidFill>
          <a:schemeClr val="accent2">
            <a:hueOff val="-443941"/>
            <a:satOff val="-195"/>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1. Identify key issues that need addressing in relation to the prison system in England and Wales</a:t>
          </a:r>
          <a:endParaRPr lang="en-US" sz="1900" kern="1200" dirty="0"/>
        </a:p>
      </dsp:txBody>
      <dsp:txXfrm>
        <a:off x="51885" y="1786609"/>
        <a:ext cx="4994486" cy="959101"/>
      </dsp:txXfrm>
    </dsp:sp>
    <dsp:sp modelId="{CED0ABC8-9C28-45D6-B712-B77383D5846E}">
      <dsp:nvSpPr>
        <dsp:cNvPr id="0" name=""/>
        <dsp:cNvSpPr/>
      </dsp:nvSpPr>
      <dsp:spPr>
        <a:xfrm>
          <a:off x="0" y="2852316"/>
          <a:ext cx="5098256" cy="1062871"/>
        </a:xfrm>
        <a:prstGeom prst="roundRect">
          <a:avLst/>
        </a:prstGeom>
        <a:solidFill>
          <a:schemeClr val="accent2">
            <a:hueOff val="-887883"/>
            <a:satOff val="-391"/>
            <a:lumOff val="10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2. Argue possible recommendations for reform</a:t>
          </a:r>
          <a:endParaRPr lang="en-US" sz="1900" kern="1200"/>
        </a:p>
      </dsp:txBody>
      <dsp:txXfrm>
        <a:off x="51885" y="2904201"/>
        <a:ext cx="4994486" cy="959101"/>
      </dsp:txXfrm>
    </dsp:sp>
    <dsp:sp modelId="{F99C8665-29D7-424D-80A6-D29A452AADEF}">
      <dsp:nvSpPr>
        <dsp:cNvPr id="0" name=""/>
        <dsp:cNvSpPr/>
      </dsp:nvSpPr>
      <dsp:spPr>
        <a:xfrm>
          <a:off x="0" y="3969907"/>
          <a:ext cx="5098256" cy="1062871"/>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3. Explain how the prison system in England and Wales compares to models of imprisonment used by the Dutch and Norwegians.</a:t>
          </a:r>
          <a:endParaRPr lang="en-US" sz="1900" kern="1200"/>
        </a:p>
      </dsp:txBody>
      <dsp:txXfrm>
        <a:off x="51885" y="4021792"/>
        <a:ext cx="4994486" cy="9591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82B47-44BB-46CB-9C8E-21ECF15246BA}">
      <dsp:nvSpPr>
        <dsp:cNvPr id="0" name=""/>
        <dsp:cNvSpPr/>
      </dsp:nvSpPr>
      <dsp:spPr>
        <a:xfrm>
          <a:off x="0" y="14622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Prisons in Wales are performing less well than prisons in England on a range of prison safety measures.</a:t>
          </a:r>
          <a:endParaRPr lang="en-US" sz="1800" kern="1200"/>
        </a:p>
      </dsp:txBody>
      <dsp:txXfrm>
        <a:off x="34954" y="181181"/>
        <a:ext cx="7220147" cy="646132"/>
      </dsp:txXfrm>
    </dsp:sp>
    <dsp:sp modelId="{EA178C19-16AF-4D3A-8468-1ED3F82CA105}">
      <dsp:nvSpPr>
        <dsp:cNvPr id="0" name=""/>
        <dsp:cNvSpPr/>
      </dsp:nvSpPr>
      <dsp:spPr>
        <a:xfrm>
          <a:off x="0" y="91410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39% of all Welsh prisoners were being held in English prisons in 2017</a:t>
          </a:r>
          <a:endParaRPr lang="en-US" sz="1800" kern="1200"/>
        </a:p>
      </dsp:txBody>
      <dsp:txXfrm>
        <a:off x="34954" y="949061"/>
        <a:ext cx="7220147" cy="646132"/>
      </dsp:txXfrm>
    </dsp:sp>
    <dsp:sp modelId="{707D9D94-2620-4740-B770-FAB4A1EEFE18}">
      <dsp:nvSpPr>
        <dsp:cNvPr id="0" name=""/>
        <dsp:cNvSpPr/>
      </dsp:nvSpPr>
      <dsp:spPr>
        <a:xfrm>
          <a:off x="0" y="168198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 Welsh women held in prisons in England</a:t>
          </a:r>
          <a:endParaRPr lang="en-US" sz="1800" kern="1200"/>
        </a:p>
      </dsp:txBody>
      <dsp:txXfrm>
        <a:off x="34954" y="1716941"/>
        <a:ext cx="7220147" cy="646132"/>
      </dsp:txXfrm>
    </dsp:sp>
    <dsp:sp modelId="{E8F3C3D0-7CCE-471B-A5C1-2EB39365C1D9}">
      <dsp:nvSpPr>
        <dsp:cNvPr id="0" name=""/>
        <dsp:cNvSpPr/>
      </dsp:nvSpPr>
      <dsp:spPr>
        <a:xfrm>
          <a:off x="0" y="244986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There are growing concerns over prison safety</a:t>
          </a:r>
          <a:endParaRPr lang="en-US" sz="1800" kern="1200"/>
        </a:p>
      </dsp:txBody>
      <dsp:txXfrm>
        <a:off x="34954" y="2484821"/>
        <a:ext cx="7220147" cy="646132"/>
      </dsp:txXfrm>
    </dsp:sp>
    <dsp:sp modelId="{AA04A140-D4E9-4B07-9680-C88BDAB29644}">
      <dsp:nvSpPr>
        <dsp:cNvPr id="0" name=""/>
        <dsp:cNvSpPr/>
      </dsp:nvSpPr>
      <dsp:spPr>
        <a:xfrm>
          <a:off x="0" y="321774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Most  recently the suggestion to build a new super prison in Port Talbot was rejected as options for a “different and distinct approach” are considered.</a:t>
          </a:r>
          <a:endParaRPr lang="en-US" sz="1800" kern="1200"/>
        </a:p>
      </dsp:txBody>
      <dsp:txXfrm>
        <a:off x="34954" y="3252701"/>
        <a:ext cx="7220147" cy="6461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5E4EE-60C6-41AC-A6C9-BDCB6F0721F7}">
      <dsp:nvSpPr>
        <dsp:cNvPr id="0" name=""/>
        <dsp:cNvSpPr/>
      </dsp:nvSpPr>
      <dsp:spPr>
        <a:xfrm>
          <a:off x="0" y="992"/>
          <a:ext cx="4554346" cy="183337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 </a:t>
          </a:r>
          <a:r>
            <a:rPr lang="en-GB" sz="2000" kern="1200" dirty="0"/>
            <a:t>Imprisonment does not usually reduce reoffending, and in some research studies it has been shown to increase it. </a:t>
          </a:r>
          <a:endParaRPr lang="en-US" sz="1300" kern="1200" dirty="0"/>
        </a:p>
      </dsp:txBody>
      <dsp:txXfrm>
        <a:off x="89498" y="90490"/>
        <a:ext cx="4375350" cy="1654374"/>
      </dsp:txXfrm>
    </dsp:sp>
    <dsp:sp modelId="{2D12977F-22FE-414E-B685-BDFACE44A9BA}">
      <dsp:nvSpPr>
        <dsp:cNvPr id="0" name=""/>
        <dsp:cNvSpPr/>
      </dsp:nvSpPr>
      <dsp:spPr>
        <a:xfrm>
          <a:off x="0" y="1848369"/>
          <a:ext cx="4554346" cy="183337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word ‘rehabilitation’ is usually used to mean processes and activities that encourage people who have committed crime to cease offending and embark on a law-abiding life.</a:t>
          </a:r>
          <a:endParaRPr lang="en-US" sz="1300" kern="1200" dirty="0"/>
        </a:p>
      </dsp:txBody>
      <dsp:txXfrm>
        <a:off x="89498" y="1937867"/>
        <a:ext cx="4375350" cy="1654374"/>
      </dsp:txXfrm>
    </dsp:sp>
    <dsp:sp modelId="{33F8B9DD-62A5-4A73-87C8-74056EDB0D9E}">
      <dsp:nvSpPr>
        <dsp:cNvPr id="0" name=""/>
        <dsp:cNvSpPr/>
      </dsp:nvSpPr>
      <dsp:spPr>
        <a:xfrm>
          <a:off x="0" y="3695746"/>
          <a:ext cx="4554346" cy="183337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 Rehabilitation is often spoken about as being the responsibility of a particular team or department, but in fact, everyone in prisons has a role in rehabilitation and the whole regime has the potential to support or undermine this outcome. For example, small or routine experiences, such as how a property application is answered or how a search is conducted, can reinforce or help challenge someone’s attitudes towards authority.</a:t>
          </a:r>
          <a:endParaRPr lang="en-US" sz="1300" kern="1200" dirty="0"/>
        </a:p>
      </dsp:txBody>
      <dsp:txXfrm>
        <a:off x="89498" y="3785244"/>
        <a:ext cx="4375350" cy="16543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04A28-4CB1-4861-950E-5D71CA6DDAE1}">
      <dsp:nvSpPr>
        <dsp:cNvPr id="0" name=""/>
        <dsp:cNvSpPr/>
      </dsp:nvSpPr>
      <dsp:spPr>
        <a:xfrm>
          <a:off x="0" y="753"/>
          <a:ext cx="509076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4554AF-3E49-4E81-B628-EF237FC3E386}">
      <dsp:nvSpPr>
        <dsp:cNvPr id="0" name=""/>
        <dsp:cNvSpPr/>
      </dsp:nvSpPr>
      <dsp:spPr>
        <a:xfrm>
          <a:off x="0" y="753"/>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rehabilitative prison culture supports hope, change, progression, and desistance. Desistance is how people with a previous pattern of offending abstain from crime.</a:t>
          </a:r>
          <a:endParaRPr lang="en-US" sz="1900" kern="1200"/>
        </a:p>
      </dsp:txBody>
      <dsp:txXfrm>
        <a:off x="0" y="753"/>
        <a:ext cx="5090765" cy="1234421"/>
      </dsp:txXfrm>
    </dsp:sp>
    <dsp:sp modelId="{02D442EB-A42C-445A-AEFB-56ABA64E9BD6}">
      <dsp:nvSpPr>
        <dsp:cNvPr id="0" name=""/>
        <dsp:cNvSpPr/>
      </dsp:nvSpPr>
      <dsp:spPr>
        <a:xfrm>
          <a:off x="0" y="1235174"/>
          <a:ext cx="5090765"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8C82F-92B0-4A2C-8D74-C25544E039DB}">
      <dsp:nvSpPr>
        <dsp:cNvPr id="0" name=""/>
        <dsp:cNvSpPr/>
      </dsp:nvSpPr>
      <dsp:spPr>
        <a:xfrm>
          <a:off x="0" y="1235174"/>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simple example is telling a prisoner they can get out in 5 years if they keep their head down. This is a positive message, but a better one is to ask:</a:t>
          </a:r>
          <a:endParaRPr lang="en-US" sz="1900" kern="1200"/>
        </a:p>
      </dsp:txBody>
      <dsp:txXfrm>
        <a:off x="0" y="1235174"/>
        <a:ext cx="5090765" cy="1234421"/>
      </dsp:txXfrm>
    </dsp:sp>
    <dsp:sp modelId="{E5951B44-A5E0-4384-A18A-7C0551D09069}">
      <dsp:nvSpPr>
        <dsp:cNvPr id="0" name=""/>
        <dsp:cNvSpPr/>
      </dsp:nvSpPr>
      <dsp:spPr>
        <a:xfrm>
          <a:off x="0" y="2469595"/>
          <a:ext cx="509076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8AB0DA-CB69-48C7-8698-1FB7488C0628}">
      <dsp:nvSpPr>
        <dsp:cNvPr id="0" name=""/>
        <dsp:cNvSpPr/>
      </dsp:nvSpPr>
      <dsp:spPr>
        <a:xfrm>
          <a:off x="0" y="2469595"/>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“What do you want to achieve to give you the best chance for a better life when you get out in 5 years?”</a:t>
          </a:r>
          <a:endParaRPr lang="en-US" sz="1900" kern="1200"/>
        </a:p>
      </dsp:txBody>
      <dsp:txXfrm>
        <a:off x="0" y="2469595"/>
        <a:ext cx="5090765" cy="1234421"/>
      </dsp:txXfrm>
    </dsp:sp>
    <dsp:sp modelId="{5A733622-6609-4450-B2E5-31116BB832D5}">
      <dsp:nvSpPr>
        <dsp:cNvPr id="0" name=""/>
        <dsp:cNvSpPr/>
      </dsp:nvSpPr>
      <dsp:spPr>
        <a:xfrm>
          <a:off x="0" y="3704017"/>
          <a:ext cx="5090765"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6FAE56-C179-4F70-8C9F-75307E1E4115}">
      <dsp:nvSpPr>
        <dsp:cNvPr id="0" name=""/>
        <dsp:cNvSpPr/>
      </dsp:nvSpPr>
      <dsp:spPr>
        <a:xfrm>
          <a:off x="0" y="3704017"/>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Staff can then help the prisoner to work out and achieve a realistic plan for their own success. Success can be as simple as making the decision to change.</a:t>
          </a:r>
          <a:endParaRPr lang="en-US" sz="1900" kern="1200" dirty="0"/>
        </a:p>
      </dsp:txBody>
      <dsp:txXfrm>
        <a:off x="0" y="3704017"/>
        <a:ext cx="5090765" cy="1234421"/>
      </dsp:txXfrm>
    </dsp:sp>
    <dsp:sp modelId="{627C0098-4497-43B8-9434-B967DAAC2947}">
      <dsp:nvSpPr>
        <dsp:cNvPr id="0" name=""/>
        <dsp:cNvSpPr/>
      </dsp:nvSpPr>
      <dsp:spPr>
        <a:xfrm>
          <a:off x="0" y="4938438"/>
          <a:ext cx="5090765"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FDCFB3-C034-45A1-A7A9-B04D79D3FE72}">
      <dsp:nvSpPr>
        <dsp:cNvPr id="0" name=""/>
        <dsp:cNvSpPr/>
      </dsp:nvSpPr>
      <dsp:spPr>
        <a:xfrm>
          <a:off x="0" y="4938438"/>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Her Majesty's prison and probation service (2019)</a:t>
          </a:r>
          <a:endParaRPr lang="en-US" sz="1900" kern="1200"/>
        </a:p>
      </dsp:txBody>
      <dsp:txXfrm>
        <a:off x="0" y="4938438"/>
        <a:ext cx="5090765" cy="12344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AE48F-33A6-489C-A3DB-9D9EDD2175C6}">
      <dsp:nvSpPr>
        <dsp:cNvPr id="0" name=""/>
        <dsp:cNvSpPr/>
      </dsp:nvSpPr>
      <dsp:spPr>
        <a:xfrm rot="16200000">
          <a:off x="694" y="175456"/>
          <a:ext cx="3672446" cy="3672446"/>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Over representation of young men from ethnic minority backgrounds</a:t>
          </a:r>
          <a:endParaRPr lang="en-US" sz="2500" kern="1200" dirty="0"/>
        </a:p>
      </dsp:txBody>
      <dsp:txXfrm rot="5400000">
        <a:off x="695" y="1093566"/>
        <a:ext cx="3029768" cy="1836223"/>
      </dsp:txXfrm>
    </dsp:sp>
    <dsp:sp modelId="{0E77DFFE-92EA-4F6F-A753-B52DA9842CC0}">
      <dsp:nvSpPr>
        <dsp:cNvPr id="0" name=""/>
        <dsp:cNvSpPr/>
      </dsp:nvSpPr>
      <dsp:spPr>
        <a:xfrm rot="5400000">
          <a:off x="3870660" y="175456"/>
          <a:ext cx="3672446" cy="3672446"/>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Females dealt with in a system primarily designed for men</a:t>
          </a:r>
          <a:endParaRPr lang="en-US" sz="2500" kern="1200"/>
        </a:p>
      </dsp:txBody>
      <dsp:txXfrm rot="-5400000">
        <a:off x="4513339" y="1093568"/>
        <a:ext cx="3029768" cy="18362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FAFFB-E01C-4B54-A535-888769EB433F}">
      <dsp:nvSpPr>
        <dsp:cNvPr id="0" name=""/>
        <dsp:cNvSpPr/>
      </dsp:nvSpPr>
      <dsp:spPr>
        <a:xfrm>
          <a:off x="0" y="0"/>
          <a:ext cx="6035040" cy="88513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Increase the number of prison officers</a:t>
          </a:r>
          <a:endParaRPr lang="en-US" sz="1700" kern="1200"/>
        </a:p>
      </dsp:txBody>
      <dsp:txXfrm>
        <a:off x="25925" y="25925"/>
        <a:ext cx="5005111" cy="833289"/>
      </dsp:txXfrm>
    </dsp:sp>
    <dsp:sp modelId="{CE60BD44-B628-4B65-AECA-6B3820229018}">
      <dsp:nvSpPr>
        <dsp:cNvPr id="0" name=""/>
        <dsp:cNvSpPr/>
      </dsp:nvSpPr>
      <dsp:spPr>
        <a:xfrm>
          <a:off x="505434" y="1046073"/>
          <a:ext cx="6035040" cy="88513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Consider alternative sentences for minor offences</a:t>
          </a:r>
          <a:endParaRPr lang="en-US" sz="1700" kern="1200"/>
        </a:p>
      </dsp:txBody>
      <dsp:txXfrm>
        <a:off x="531359" y="1071998"/>
        <a:ext cx="4902415" cy="833289"/>
      </dsp:txXfrm>
    </dsp:sp>
    <dsp:sp modelId="{D4F108F5-CC4B-4E90-B8E8-9D6B04A9920C}">
      <dsp:nvSpPr>
        <dsp:cNvPr id="0" name=""/>
        <dsp:cNvSpPr/>
      </dsp:nvSpPr>
      <dsp:spPr>
        <a:xfrm>
          <a:off x="1003325" y="2092147"/>
          <a:ext cx="6035040" cy="88513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Provide systematic change to prison officers: offer education and training</a:t>
          </a:r>
          <a:endParaRPr lang="en-US" sz="1700" kern="1200"/>
        </a:p>
      </dsp:txBody>
      <dsp:txXfrm>
        <a:off x="1029250" y="2118072"/>
        <a:ext cx="4909959" cy="833289"/>
      </dsp:txXfrm>
    </dsp:sp>
    <dsp:sp modelId="{19492474-AD09-4440-931A-3C40A872FADD}">
      <dsp:nvSpPr>
        <dsp:cNvPr id="0" name=""/>
        <dsp:cNvSpPr/>
      </dsp:nvSpPr>
      <dsp:spPr>
        <a:xfrm>
          <a:off x="1508760" y="3138220"/>
          <a:ext cx="6035040" cy="88513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Prisons should work to ensure they have enough well trained staff to allow prison officers to do their job</a:t>
          </a:r>
          <a:endParaRPr lang="en-US" sz="1700" kern="1200"/>
        </a:p>
      </dsp:txBody>
      <dsp:txXfrm>
        <a:off x="1534685" y="3164145"/>
        <a:ext cx="4902415" cy="833289"/>
      </dsp:txXfrm>
    </dsp:sp>
    <dsp:sp modelId="{B18751FF-D740-40F6-99EE-8E13041FFF6A}">
      <dsp:nvSpPr>
        <dsp:cNvPr id="0" name=""/>
        <dsp:cNvSpPr/>
      </dsp:nvSpPr>
      <dsp:spPr>
        <a:xfrm>
          <a:off x="5459700" y="677936"/>
          <a:ext cx="575340" cy="575340"/>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589152" y="677936"/>
        <a:ext cx="316437" cy="432943"/>
      </dsp:txXfrm>
    </dsp:sp>
    <dsp:sp modelId="{D544D20B-DC83-44CE-8C4C-EA0A22A0B97F}">
      <dsp:nvSpPr>
        <dsp:cNvPr id="0" name=""/>
        <dsp:cNvSpPr/>
      </dsp:nvSpPr>
      <dsp:spPr>
        <a:xfrm>
          <a:off x="5965134" y="1724009"/>
          <a:ext cx="575340" cy="575340"/>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094586" y="1724009"/>
        <a:ext cx="316437" cy="432943"/>
      </dsp:txXfrm>
    </dsp:sp>
    <dsp:sp modelId="{17518757-EFB6-437E-96D2-7FB79F66FB0D}">
      <dsp:nvSpPr>
        <dsp:cNvPr id="0" name=""/>
        <dsp:cNvSpPr/>
      </dsp:nvSpPr>
      <dsp:spPr>
        <a:xfrm>
          <a:off x="6463025" y="2770083"/>
          <a:ext cx="575340" cy="575340"/>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592477" y="2770083"/>
        <a:ext cx="316437" cy="4329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4D33C0-34FA-4F8E-8AF7-D0EFC0E832C1}">
      <dsp:nvSpPr>
        <dsp:cNvPr id="0" name=""/>
        <dsp:cNvSpPr/>
      </dsp:nvSpPr>
      <dsp:spPr>
        <a:xfrm>
          <a:off x="0" y="448"/>
          <a:ext cx="4776107"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8534CDBC-0B95-4ED6-ADC1-D2CEA3398C12}">
      <dsp:nvSpPr>
        <dsp:cNvPr id="0" name=""/>
        <dsp:cNvSpPr/>
      </dsp:nvSpPr>
      <dsp:spPr>
        <a:xfrm>
          <a:off x="0" y="448"/>
          <a:ext cx="4776107" cy="733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Why do we need prisons?</a:t>
          </a:r>
          <a:endParaRPr lang="en-US" sz="2000" kern="1200"/>
        </a:p>
      </dsp:txBody>
      <dsp:txXfrm>
        <a:off x="0" y="448"/>
        <a:ext cx="4776107" cy="733856"/>
      </dsp:txXfrm>
    </dsp:sp>
    <dsp:sp modelId="{086AA399-889C-4B44-897E-4A0D6BA5A188}">
      <dsp:nvSpPr>
        <dsp:cNvPr id="0" name=""/>
        <dsp:cNvSpPr/>
      </dsp:nvSpPr>
      <dsp:spPr>
        <a:xfrm>
          <a:off x="0" y="734304"/>
          <a:ext cx="4776107"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6C7C7DE5-7846-40D7-A666-8E636448409C}">
      <dsp:nvSpPr>
        <dsp:cNvPr id="0" name=""/>
        <dsp:cNvSpPr/>
      </dsp:nvSpPr>
      <dsp:spPr>
        <a:xfrm>
          <a:off x="0" y="734304"/>
          <a:ext cx="4776107" cy="733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What does our prison population look like?</a:t>
          </a:r>
          <a:endParaRPr lang="en-US" sz="2000" kern="1200"/>
        </a:p>
      </dsp:txBody>
      <dsp:txXfrm>
        <a:off x="0" y="734304"/>
        <a:ext cx="4776107" cy="733856"/>
      </dsp:txXfrm>
    </dsp:sp>
    <dsp:sp modelId="{24B13095-8B07-4876-A41D-F9D1497029CD}">
      <dsp:nvSpPr>
        <dsp:cNvPr id="0" name=""/>
        <dsp:cNvSpPr/>
      </dsp:nvSpPr>
      <dsp:spPr>
        <a:xfrm>
          <a:off x="0" y="1468161"/>
          <a:ext cx="4776107"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8813274B-EF97-49D9-AC9C-C0100B7998AB}">
      <dsp:nvSpPr>
        <dsp:cNvPr id="0" name=""/>
        <dsp:cNvSpPr/>
      </dsp:nvSpPr>
      <dsp:spPr>
        <a:xfrm>
          <a:off x="0" y="1468161"/>
          <a:ext cx="4776107" cy="733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What are some of the key issues with prisons in England and Wales?</a:t>
          </a:r>
          <a:endParaRPr lang="en-US" sz="2000" kern="1200"/>
        </a:p>
      </dsp:txBody>
      <dsp:txXfrm>
        <a:off x="0" y="1468161"/>
        <a:ext cx="4776107" cy="733856"/>
      </dsp:txXfrm>
    </dsp:sp>
    <dsp:sp modelId="{983961CF-D548-4D62-BC18-35255E94B299}">
      <dsp:nvSpPr>
        <dsp:cNvPr id="0" name=""/>
        <dsp:cNvSpPr/>
      </dsp:nvSpPr>
      <dsp:spPr>
        <a:xfrm>
          <a:off x="0" y="2202018"/>
          <a:ext cx="4776107"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75FBCEC1-4EB6-4F6A-ABB7-A2339ECA49B3}">
      <dsp:nvSpPr>
        <dsp:cNvPr id="0" name=""/>
        <dsp:cNvSpPr/>
      </dsp:nvSpPr>
      <dsp:spPr>
        <a:xfrm>
          <a:off x="0" y="2202018"/>
          <a:ext cx="4776107" cy="733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Recommendations for reform?</a:t>
          </a:r>
          <a:endParaRPr lang="en-US" sz="2000" kern="1200"/>
        </a:p>
      </dsp:txBody>
      <dsp:txXfrm>
        <a:off x="0" y="2202018"/>
        <a:ext cx="4776107" cy="733856"/>
      </dsp:txXfrm>
    </dsp:sp>
    <dsp:sp modelId="{DF70A808-AA07-4458-9EC5-9BEB3C77C789}">
      <dsp:nvSpPr>
        <dsp:cNvPr id="0" name=""/>
        <dsp:cNvSpPr/>
      </dsp:nvSpPr>
      <dsp:spPr>
        <a:xfrm>
          <a:off x="0" y="2935875"/>
          <a:ext cx="4776107"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59859E05-362F-4569-A119-6AA7E353B275}">
      <dsp:nvSpPr>
        <dsp:cNvPr id="0" name=""/>
        <dsp:cNvSpPr/>
      </dsp:nvSpPr>
      <dsp:spPr>
        <a:xfrm>
          <a:off x="0" y="2935875"/>
          <a:ext cx="4776107" cy="733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Dutch and Norwegian models?</a:t>
          </a:r>
          <a:endParaRPr lang="en-US" sz="2000" kern="1200"/>
        </a:p>
      </dsp:txBody>
      <dsp:txXfrm>
        <a:off x="0" y="2935875"/>
        <a:ext cx="4776107" cy="7338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587A68F3-F9FD-412D-B100-33910B78D995}" type="datetimeFigureOut">
              <a:rPr lang="en-GB" smtClean="0"/>
              <a:t>30/11/2022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CDB22D6C-733C-4772-AB76-D8045B5211BD}" type="slidenum">
              <a:rPr lang="en-GB" smtClean="0"/>
              <a:t>‹#›</a:t>
            </a:fld>
            <a:endParaRPr lang="en-GB"/>
          </a:p>
        </p:txBody>
      </p:sp>
    </p:spTree>
    <p:extLst>
      <p:ext uri="{BB962C8B-B14F-4D97-AF65-F5344CB8AC3E}">
        <p14:creationId xmlns:p14="http://schemas.microsoft.com/office/powerpoint/2010/main" val="489034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uwtsd.vevox.com/#/meeting/372504/poll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rimeandjustice.org.uk/resources/what-are-prospects-short-prison-sentence-reform#:~:text=Over%2060%20per%20cent%20of%20all%20those%20sentenced,current%20use%20of%20short-term%20imprisonment%20are%20well%20documented."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justiceinspectorates.gov.uk/hmiprobation/wp-content/uploads/sites/5/2019/05/Post-release-supervision-inspection-report.pdf"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prisonstudies.org/news/england-and-wales-short-prison-sentences-directions-future-reform"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crimeandjustice.org.uk/sites/crimeandjustice.org.uk/files/Sentencing%20reform%20and%20short%20prison%20sentences.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gov.uk/government/publications/police-crime-sentencing-and-courts-bill-2021-factsheets/police-crime-sentencing-and-courts-bill-2021-overarching-factsheet"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gov.uk/government/speeches/prisons-reform-speech"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civitas.org.uk/content/files/whogoestoprison.pdf"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howardleague.org/publications/the-role-of-the-prison-officer/"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www.bbc.co.uk/news/uk-30859350"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bbc.co.uk/news/uk-59557786" TargetMode="External"/><Relationship Id="rId2" Type="http://schemas.openxmlformats.org/officeDocument/2006/relationships/slide" Target="../slides/slide32.xml"/><Relationship Id="rId1" Type="http://schemas.openxmlformats.org/officeDocument/2006/relationships/notesMaster" Target="../notesMasters/notesMaster1.xml"/><Relationship Id="rId4" Type="http://schemas.openxmlformats.org/officeDocument/2006/relationships/hyperlink" Target="https://www.gov.uk/government/publications/from-harm-to-hope-a-10-year-drugs-plan-to-cut-crime-and-save-lives/from-harm-to-hope-a-10-year-drugs-plan-to-cut-crime-and-save-lives" TargetMode="Externa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researchbriefings.files.parliament.uk/documents/SN04334/SN04334.pdf"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gov.uk/government/statistics/safety-in-custody-quarterly-update-to-september-2021/safety-in-custody-statistics-england-and-wales-deaths-in-prison-custody-to-december-2021-assaults-and-self-harm-to-september-2021" TargetMode="External"/><Relationship Id="rId7" Type="http://schemas.openxmlformats.org/officeDocument/2006/relationships/hyperlink" Target="https://www.prisonphone.co.uk/pentonville-prison/" TargetMode="External"/><Relationship Id="rId2" Type="http://schemas.openxmlformats.org/officeDocument/2006/relationships/slide" Target="../slides/slide34.xml"/><Relationship Id="rId1" Type="http://schemas.openxmlformats.org/officeDocument/2006/relationships/notesMaster" Target="../notesMasters/notesMaster1.xml"/><Relationship Id="rId6" Type="http://schemas.openxmlformats.org/officeDocument/2006/relationships/hyperlink" Target="https://www.prisonphone.co.uk/pentonville-prison-squalor-violence-and-cockroaches-the-implications-of-a-poorly-managed-prison/" TargetMode="External"/><Relationship Id="rId5" Type="http://schemas.openxmlformats.org/officeDocument/2006/relationships/hyperlink" Target="https://www.prisonphone.co.uk/the-dangers-of-legal-highs-in-uk-prisons/" TargetMode="External"/><Relationship Id="rId4" Type="http://schemas.openxmlformats.org/officeDocument/2006/relationships/hyperlink" Target="https://www.prisonphone.co.uk/overcrowding-in-prisons-revealing-the-extent-of-the-problem-and-the-impact-on-inmates/" TargetMode="Externa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theguardian.com/society/2021/jan/03/deep-crisis-british-prisons-use-force-inmates-overcrowding"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www.crimeandjustice.org.uk/sites/crimeandjustice.org.uk/files/PSJ%20235%20January%202018.pdf"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www.gov.uk/guidance/rehabilitative-culture-in-prisons"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eprints.lse.ac.uk/29676/1/Legitimacy_and_procedural_justice_(LSERO_version).pdf" TargetMode="External"/><Relationship Id="rId2" Type="http://schemas.openxmlformats.org/officeDocument/2006/relationships/slide" Target="../slides/slide41.xml"/><Relationship Id="rId1" Type="http://schemas.openxmlformats.org/officeDocument/2006/relationships/notesMaster" Target="../notesMasters/notesMaster1.xml"/><Relationship Id="rId5" Type="http://schemas.openxmlformats.org/officeDocument/2006/relationships/hyperlink" Target="https://journals.sagepub.com/doi/epub/10.1177/0011128716687291" TargetMode="External"/><Relationship Id="rId4" Type="http://schemas.openxmlformats.org/officeDocument/2006/relationships/hyperlink" Target="https://medcraveonline.com/FRCIJ/FRCIJ-06-00248.pdf" TargetMode="Externa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www.gov.uk/government/news/vulnerable-offenders-steered-towards-treatment"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www.justiceinspectorates.gov.uk/cjji/media/press-releases/2017/06/throughthegate2/"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3" Type="http://schemas.openxmlformats.org/officeDocument/2006/relationships/hyperlink" Target="https://www.bbc.co.uk/news/uk-wales-54795465"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s://www.theweek.co.uk/104032/does-prisoner-rehabilitation-work"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3" Type="http://schemas.openxmlformats.org/officeDocument/2006/relationships/hyperlink" Target="https://youtu.be/Fw_E2t2Wl-Q"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1</a:t>
            </a:fld>
            <a:endParaRPr lang="en-GB"/>
          </a:p>
        </p:txBody>
      </p:sp>
    </p:spTree>
    <p:extLst>
      <p:ext uri="{BB962C8B-B14F-4D97-AF65-F5344CB8AC3E}">
        <p14:creationId xmlns:p14="http://schemas.microsoft.com/office/powerpoint/2010/main" val="3749042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2</a:t>
            </a:fld>
            <a:endParaRPr lang="en-GB"/>
          </a:p>
        </p:txBody>
      </p:sp>
    </p:spTree>
    <p:extLst>
      <p:ext uri="{BB962C8B-B14F-4D97-AF65-F5344CB8AC3E}">
        <p14:creationId xmlns:p14="http://schemas.microsoft.com/office/powerpoint/2010/main" val="3578940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3</a:t>
            </a:fld>
            <a:endParaRPr lang="en-GB"/>
          </a:p>
        </p:txBody>
      </p:sp>
    </p:spTree>
    <p:extLst>
      <p:ext uri="{BB962C8B-B14F-4D97-AF65-F5344CB8AC3E}">
        <p14:creationId xmlns:p14="http://schemas.microsoft.com/office/powerpoint/2010/main" val="3421538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4</a:t>
            </a:fld>
            <a:endParaRPr lang="en-GB"/>
          </a:p>
        </p:txBody>
      </p:sp>
    </p:spTree>
    <p:extLst>
      <p:ext uri="{BB962C8B-B14F-4D97-AF65-F5344CB8AC3E}">
        <p14:creationId xmlns:p14="http://schemas.microsoft.com/office/powerpoint/2010/main" val="1848529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5</a:t>
            </a:fld>
            <a:endParaRPr lang="en-GB"/>
          </a:p>
        </p:txBody>
      </p:sp>
    </p:spTree>
    <p:extLst>
      <p:ext uri="{BB962C8B-B14F-4D97-AF65-F5344CB8AC3E}">
        <p14:creationId xmlns:p14="http://schemas.microsoft.com/office/powerpoint/2010/main" val="97773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6</a:t>
            </a:fld>
            <a:endParaRPr lang="en-GB"/>
          </a:p>
        </p:txBody>
      </p:sp>
    </p:spTree>
    <p:extLst>
      <p:ext uri="{BB962C8B-B14F-4D97-AF65-F5344CB8AC3E}">
        <p14:creationId xmlns:p14="http://schemas.microsoft.com/office/powerpoint/2010/main" val="12119016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CDB22D6C-733C-4772-AB76-D8045B5211BD}" type="slidenum">
              <a:rPr lang="en-GB" smtClean="0"/>
              <a:t>7</a:t>
            </a:fld>
            <a:endParaRPr lang="en-GB"/>
          </a:p>
        </p:txBody>
      </p:sp>
    </p:spTree>
    <p:extLst>
      <p:ext uri="{BB962C8B-B14F-4D97-AF65-F5344CB8AC3E}">
        <p14:creationId xmlns:p14="http://schemas.microsoft.com/office/powerpoint/2010/main" val="3406909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8</a:t>
            </a:fld>
            <a:endParaRPr lang="en-GB"/>
          </a:p>
        </p:txBody>
      </p:sp>
    </p:spTree>
    <p:extLst>
      <p:ext uri="{BB962C8B-B14F-4D97-AF65-F5344CB8AC3E}">
        <p14:creationId xmlns:p14="http://schemas.microsoft.com/office/powerpoint/2010/main" val="22154405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hlinkClick r:id="rId3"/>
              </a:rPr>
              <a:t>Vevox</a:t>
            </a:r>
            <a:r>
              <a:rPr lang="en-GB" dirty="0">
                <a:hlinkClick r:id="rId3"/>
              </a:rPr>
              <a:t> - Dashboard</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9</a:t>
            </a:fld>
            <a:endParaRPr lang="en-GB"/>
          </a:p>
        </p:txBody>
      </p:sp>
    </p:spTree>
    <p:extLst>
      <p:ext uri="{BB962C8B-B14F-4D97-AF65-F5344CB8AC3E}">
        <p14:creationId xmlns:p14="http://schemas.microsoft.com/office/powerpoint/2010/main" val="1958490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10</a:t>
            </a:fld>
            <a:endParaRPr lang="en-GB"/>
          </a:p>
        </p:txBody>
      </p:sp>
    </p:spTree>
    <p:extLst>
      <p:ext uri="{BB962C8B-B14F-4D97-AF65-F5344CB8AC3E}">
        <p14:creationId xmlns:p14="http://schemas.microsoft.com/office/powerpoint/2010/main" val="42070158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https://revolving-doors.org.uk/save-lives-prevent-use-short-prison-sentences/</a:t>
            </a:r>
          </a:p>
          <a:p>
            <a:endParaRPr lang="en-GB" dirty="0"/>
          </a:p>
          <a:p>
            <a:r>
              <a:rPr lang="en-GB" dirty="0">
                <a:hlinkClick r:id="rId3"/>
              </a:rPr>
              <a:t>What are the prospects of short prison sentence reform? | Centre for Crime and Justice Studies</a:t>
            </a:r>
            <a:endParaRPr lang="en-GB" dirty="0"/>
          </a:p>
          <a:p>
            <a:endParaRPr lang="en-GB" dirty="0"/>
          </a:p>
          <a:p>
            <a:r>
              <a:rPr lang="en-GB" dirty="0">
                <a:hlinkClick r:id="rId4"/>
              </a:rPr>
              <a:t>Post-release supervision for short-term prisoners: The work undertaken by </a:t>
            </a:r>
            <a:r>
              <a:rPr lang="en-GB" dirty="0" err="1">
                <a:hlinkClick r:id="rId4"/>
              </a:rPr>
              <a:t>Comunity</a:t>
            </a:r>
            <a:r>
              <a:rPr lang="en-GB" dirty="0">
                <a:hlinkClick r:id="rId4"/>
              </a:rPr>
              <a:t> Rehabilitation Companies (justiceinspectorates.gov.uk)</a:t>
            </a:r>
            <a:endParaRPr lang="en-GB" dirty="0"/>
          </a:p>
          <a:p>
            <a:endParaRPr lang="en-GB" dirty="0"/>
          </a:p>
          <a:p>
            <a:endParaRPr lang="en-GB" dirty="0"/>
          </a:p>
          <a:p>
            <a:r>
              <a:rPr lang="en-GB" b="1" i="0" dirty="0">
                <a:solidFill>
                  <a:srgbClr val="00334C"/>
                </a:solidFill>
                <a:effectLst/>
                <a:latin typeface="ff-scala-sans-pro"/>
              </a:rPr>
              <a:t>Over 60 per cent of all those sentenced to prison in England and Wales are subject to a sentence of less than a year. The vast majority are sentenced to less than six months in custody.</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11</a:t>
            </a:fld>
            <a:endParaRPr lang="en-GB"/>
          </a:p>
        </p:txBody>
      </p:sp>
    </p:spTree>
    <p:extLst>
      <p:ext uri="{BB962C8B-B14F-4D97-AF65-F5344CB8AC3E}">
        <p14:creationId xmlns:p14="http://schemas.microsoft.com/office/powerpoint/2010/main" val="12701042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12</a:t>
            </a:fld>
            <a:endParaRPr lang="en-GB"/>
          </a:p>
        </p:txBody>
      </p:sp>
    </p:spTree>
    <p:extLst>
      <p:ext uri="{BB962C8B-B14F-4D97-AF65-F5344CB8AC3E}">
        <p14:creationId xmlns:p14="http://schemas.microsoft.com/office/powerpoint/2010/main" val="5104538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13</a:t>
            </a:fld>
            <a:endParaRPr lang="en-GB"/>
          </a:p>
        </p:txBody>
      </p:sp>
    </p:spTree>
    <p:extLst>
      <p:ext uri="{BB962C8B-B14F-4D97-AF65-F5344CB8AC3E}">
        <p14:creationId xmlns:p14="http://schemas.microsoft.com/office/powerpoint/2010/main" val="36971201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713039-3DD8-4328-BE18-3EEAAA75E897}" type="slidenum">
              <a:rPr lang="en-GB" smtClean="0"/>
              <a:t>14</a:t>
            </a:fld>
            <a:endParaRPr lang="en-GB"/>
          </a:p>
        </p:txBody>
      </p:sp>
    </p:spTree>
    <p:extLst>
      <p:ext uri="{BB962C8B-B14F-4D97-AF65-F5344CB8AC3E}">
        <p14:creationId xmlns:p14="http://schemas.microsoft.com/office/powerpoint/2010/main" val="11031623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15</a:t>
            </a:fld>
            <a:endParaRPr lang="en-GB"/>
          </a:p>
        </p:txBody>
      </p:sp>
    </p:spTree>
    <p:extLst>
      <p:ext uri="{BB962C8B-B14F-4D97-AF65-F5344CB8AC3E}">
        <p14:creationId xmlns:p14="http://schemas.microsoft.com/office/powerpoint/2010/main" val="2693913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a:p>
            <a:r>
              <a:rPr lang="en-GB" dirty="0">
                <a:hlinkClick r:id="rId3"/>
              </a:rPr>
              <a:t>England and Wales: short prison sentences, directions for future reform | World Prison Brief (prisonstudies.org)</a:t>
            </a:r>
            <a:endParaRPr lang="en-GB" dirty="0"/>
          </a:p>
          <a:p>
            <a:endParaRPr lang="en-GB" b="1" u="sng" dirty="0"/>
          </a:p>
          <a:p>
            <a:endParaRPr lang="en-GB" b="1" u="sng" dirty="0"/>
          </a:p>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16</a:t>
            </a:fld>
            <a:endParaRPr lang="en-GB"/>
          </a:p>
        </p:txBody>
      </p:sp>
    </p:spTree>
    <p:extLst>
      <p:ext uri="{BB962C8B-B14F-4D97-AF65-F5344CB8AC3E}">
        <p14:creationId xmlns:p14="http://schemas.microsoft.com/office/powerpoint/2010/main" val="34943585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https://www.crimeandjustice.org.uk/sites/crimeandjustice.org.uk/files/Sentencing%20reform%20and%20short%20prison%20sentences.pdf</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17</a:t>
            </a:fld>
            <a:endParaRPr lang="en-GB"/>
          </a:p>
        </p:txBody>
      </p:sp>
    </p:spTree>
    <p:extLst>
      <p:ext uri="{BB962C8B-B14F-4D97-AF65-F5344CB8AC3E}">
        <p14:creationId xmlns:p14="http://schemas.microsoft.com/office/powerpoint/2010/main" val="30872932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18</a:t>
            </a:fld>
            <a:endParaRPr lang="en-GB"/>
          </a:p>
        </p:txBody>
      </p:sp>
    </p:spTree>
    <p:extLst>
      <p:ext uri="{BB962C8B-B14F-4D97-AF65-F5344CB8AC3E}">
        <p14:creationId xmlns:p14="http://schemas.microsoft.com/office/powerpoint/2010/main" val="344837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Overarching Police, Crime, Sentencing and Courts Act 2022 factsheet - GOV.UK (www.gov.uk)</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19</a:t>
            </a:fld>
            <a:endParaRPr lang="en-GB"/>
          </a:p>
        </p:txBody>
      </p:sp>
    </p:spTree>
    <p:extLst>
      <p:ext uri="{BB962C8B-B14F-4D97-AF65-F5344CB8AC3E}">
        <p14:creationId xmlns:p14="http://schemas.microsoft.com/office/powerpoint/2010/main" val="28049398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20</a:t>
            </a:fld>
            <a:endParaRPr lang="en-GB"/>
          </a:p>
        </p:txBody>
      </p:sp>
    </p:spTree>
    <p:extLst>
      <p:ext uri="{BB962C8B-B14F-4D97-AF65-F5344CB8AC3E}">
        <p14:creationId xmlns:p14="http://schemas.microsoft.com/office/powerpoint/2010/main" val="10953167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21</a:t>
            </a:fld>
            <a:endParaRPr lang="en-GB"/>
          </a:p>
        </p:txBody>
      </p:sp>
    </p:spTree>
    <p:extLst>
      <p:ext uri="{BB962C8B-B14F-4D97-AF65-F5344CB8AC3E}">
        <p14:creationId xmlns:p14="http://schemas.microsoft.com/office/powerpoint/2010/main" val="24134771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baseline="0" dirty="0"/>
          </a:p>
        </p:txBody>
      </p:sp>
      <p:sp>
        <p:nvSpPr>
          <p:cNvPr id="4" name="Slide Number Placeholder 3"/>
          <p:cNvSpPr>
            <a:spLocks noGrp="1"/>
          </p:cNvSpPr>
          <p:nvPr>
            <p:ph type="sldNum" sz="quarter" idx="10"/>
          </p:nvPr>
        </p:nvSpPr>
        <p:spPr/>
        <p:txBody>
          <a:bodyPr/>
          <a:lstStyle/>
          <a:p>
            <a:fld id="{1967592E-CD0E-4C92-8C32-E425CD3F4E10}" type="slidenum">
              <a:rPr lang="en-GB" smtClean="0"/>
              <a:t>22</a:t>
            </a:fld>
            <a:endParaRPr lang="en-GB"/>
          </a:p>
        </p:txBody>
      </p:sp>
    </p:spTree>
    <p:extLst>
      <p:ext uri="{BB962C8B-B14F-4D97-AF65-F5344CB8AC3E}">
        <p14:creationId xmlns:p14="http://schemas.microsoft.com/office/powerpoint/2010/main" val="20800555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Prisons reform speech - GOV.UK (www.gov.uk)</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23</a:t>
            </a:fld>
            <a:endParaRPr lang="en-GB"/>
          </a:p>
        </p:txBody>
      </p:sp>
    </p:spTree>
    <p:extLst>
      <p:ext uri="{BB962C8B-B14F-4D97-AF65-F5344CB8AC3E}">
        <p14:creationId xmlns:p14="http://schemas.microsoft.com/office/powerpoint/2010/main" val="31440527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967592E-CD0E-4C92-8C32-E425CD3F4E10}" type="slidenum">
              <a:rPr lang="en-GB" smtClean="0"/>
              <a:t>24</a:t>
            </a:fld>
            <a:endParaRPr lang="en-GB"/>
          </a:p>
        </p:txBody>
      </p:sp>
    </p:spTree>
    <p:extLst>
      <p:ext uri="{BB962C8B-B14F-4D97-AF65-F5344CB8AC3E}">
        <p14:creationId xmlns:p14="http://schemas.microsoft.com/office/powerpoint/2010/main" val="39324886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whogoestoprison.pdf (civitas.org.uk)</a:t>
            </a:r>
            <a:r>
              <a:rPr lang="en-GB" dirty="0"/>
              <a:t> </a:t>
            </a:r>
          </a:p>
          <a:p>
            <a:endParaRPr lang="en-GB" b="1" dirty="0"/>
          </a:p>
        </p:txBody>
      </p:sp>
      <p:sp>
        <p:nvSpPr>
          <p:cNvPr id="4" name="Slide Number Placeholder 3"/>
          <p:cNvSpPr>
            <a:spLocks noGrp="1"/>
          </p:cNvSpPr>
          <p:nvPr>
            <p:ph type="sldNum" sz="quarter" idx="10"/>
          </p:nvPr>
        </p:nvSpPr>
        <p:spPr/>
        <p:txBody>
          <a:bodyPr/>
          <a:lstStyle/>
          <a:p>
            <a:fld id="{1967592E-CD0E-4C92-8C32-E425CD3F4E10}" type="slidenum">
              <a:rPr lang="en-GB" smtClean="0"/>
              <a:t>25</a:t>
            </a:fld>
            <a:endParaRPr lang="en-GB"/>
          </a:p>
        </p:txBody>
      </p:sp>
    </p:spTree>
    <p:extLst>
      <p:ext uri="{BB962C8B-B14F-4D97-AF65-F5344CB8AC3E}">
        <p14:creationId xmlns:p14="http://schemas.microsoft.com/office/powerpoint/2010/main" val="11055891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26</a:t>
            </a:fld>
            <a:endParaRPr lang="en-GB"/>
          </a:p>
        </p:txBody>
      </p:sp>
    </p:spTree>
    <p:extLst>
      <p:ext uri="{BB962C8B-B14F-4D97-AF65-F5344CB8AC3E}">
        <p14:creationId xmlns:p14="http://schemas.microsoft.com/office/powerpoint/2010/main" val="27858244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Howard League | The Role of the Prison Officer</a:t>
            </a:r>
            <a:r>
              <a:rPr lang="en-GB" dirty="0"/>
              <a:t> (2017)</a:t>
            </a:r>
          </a:p>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27</a:t>
            </a:fld>
            <a:endParaRPr lang="en-GB"/>
          </a:p>
        </p:txBody>
      </p:sp>
    </p:spTree>
    <p:extLst>
      <p:ext uri="{BB962C8B-B14F-4D97-AF65-F5344CB8AC3E}">
        <p14:creationId xmlns:p14="http://schemas.microsoft.com/office/powerpoint/2010/main" val="18856447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28</a:t>
            </a:fld>
            <a:endParaRPr lang="en-GB"/>
          </a:p>
        </p:txBody>
      </p:sp>
    </p:spTree>
    <p:extLst>
      <p:ext uri="{BB962C8B-B14F-4D97-AF65-F5344CB8AC3E}">
        <p14:creationId xmlns:p14="http://schemas.microsoft.com/office/powerpoint/2010/main" val="263814350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Please access the link to see more about the prison crisis.</a:t>
            </a:r>
          </a:p>
          <a:p>
            <a:endParaRPr lang="en-GB" dirty="0">
              <a:cs typeface="Calibri"/>
            </a:endParaRPr>
          </a:p>
          <a:p>
            <a:r>
              <a:rPr lang="en-GB" dirty="0"/>
              <a:t>One picture (above) shows a prisoner with a potentially lethal lock knife.</a:t>
            </a:r>
          </a:p>
          <a:p>
            <a:r>
              <a:rPr lang="en-GB" dirty="0"/>
              <a:t>The latest figures from the Ministry of Justice revealed that serious assaults in prisons in England and Wales had reached a 10-year high. In the year to September 2014 there were 1,958 assaults including 431 against staff.</a:t>
            </a:r>
          </a:p>
          <a:p>
            <a:r>
              <a:rPr lang="en-GB" dirty="0"/>
              <a:t>In 2013 the number of mobile phones retrieved by prison staff was 7,451 – despite the fact that prisoners found with smart phones can have up to two years added to their sentence.</a:t>
            </a:r>
          </a:p>
          <a:p>
            <a:r>
              <a:rPr lang="en-GB" dirty="0"/>
              <a:t>According figures from the Ministry of Justice, the number of drug seizures in prisons </a:t>
            </a:r>
            <a:r>
              <a:rPr lang="en-GB" dirty="0">
                <a:hlinkClick r:id="rId3"/>
              </a:rPr>
              <a:t>has significantly increased</a:t>
            </a:r>
            <a:r>
              <a:rPr lang="en-GB" dirty="0"/>
              <a:t>. In the year to the end of March 2011, there were 3,700 drug seizures – this had risen to nearly 4,500 in 2013-14.</a:t>
            </a:r>
          </a:p>
          <a:p>
            <a:r>
              <a:rPr lang="en-GB" dirty="0"/>
              <a:t>So why isn’t more being done to tackle the problem</a:t>
            </a:r>
          </a:p>
          <a:p>
            <a:endParaRPr lang="en-GB" dirty="0">
              <a:cs typeface="Calibri"/>
            </a:endParaRPr>
          </a:p>
        </p:txBody>
      </p:sp>
      <p:sp>
        <p:nvSpPr>
          <p:cNvPr id="4" name="Slide Number Placeholder 3"/>
          <p:cNvSpPr>
            <a:spLocks noGrp="1"/>
          </p:cNvSpPr>
          <p:nvPr>
            <p:ph type="sldNum" sz="quarter" idx="10"/>
          </p:nvPr>
        </p:nvSpPr>
        <p:spPr/>
        <p:txBody>
          <a:bodyPr/>
          <a:lstStyle/>
          <a:p>
            <a:fld id="{1967592E-CD0E-4C92-8C32-E425CD3F4E10}" type="slidenum">
              <a:rPr lang="en-GB" smtClean="0"/>
              <a:t>29</a:t>
            </a:fld>
            <a:endParaRPr lang="en-GB"/>
          </a:p>
        </p:txBody>
      </p:sp>
    </p:spTree>
    <p:extLst>
      <p:ext uri="{BB962C8B-B14F-4D97-AF65-F5344CB8AC3E}">
        <p14:creationId xmlns:p14="http://schemas.microsoft.com/office/powerpoint/2010/main" val="39064425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30</a:t>
            </a:fld>
            <a:endParaRPr lang="en-GB"/>
          </a:p>
        </p:txBody>
      </p:sp>
    </p:spTree>
    <p:extLst>
      <p:ext uri="{BB962C8B-B14F-4D97-AF65-F5344CB8AC3E}">
        <p14:creationId xmlns:p14="http://schemas.microsoft.com/office/powerpoint/2010/main" val="18743344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967592E-CD0E-4C92-8C32-E425CD3F4E10}" type="slidenum">
              <a:rPr lang="en-GB" smtClean="0"/>
              <a:t>31</a:t>
            </a:fld>
            <a:endParaRPr lang="en-GB"/>
          </a:p>
        </p:txBody>
      </p:sp>
    </p:spTree>
    <p:extLst>
      <p:ext uri="{BB962C8B-B14F-4D97-AF65-F5344CB8AC3E}">
        <p14:creationId xmlns:p14="http://schemas.microsoft.com/office/powerpoint/2010/main" val="11098090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Drug targets for prisons in England and Wales - BBC News</a:t>
            </a:r>
            <a:endParaRPr lang="en-GB" dirty="0"/>
          </a:p>
          <a:p>
            <a:endParaRPr lang="en-GB" dirty="0"/>
          </a:p>
          <a:p>
            <a:r>
              <a:rPr lang="en-GB" dirty="0">
                <a:hlinkClick r:id="rId4"/>
              </a:rPr>
              <a:t>From harm to hope: A 10-year drugs plan to cut crime and save lives - GOV.UK (www.gov.uk)</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32</a:t>
            </a:fld>
            <a:endParaRPr lang="en-GB"/>
          </a:p>
        </p:txBody>
      </p:sp>
    </p:spTree>
    <p:extLst>
      <p:ext uri="{BB962C8B-B14F-4D97-AF65-F5344CB8AC3E}">
        <p14:creationId xmlns:p14="http://schemas.microsoft.com/office/powerpoint/2010/main" val="9298750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SN04334.pdf (parliament.uk)</a:t>
            </a:r>
            <a:endParaRPr lang="en-GB" dirty="0"/>
          </a:p>
          <a:p>
            <a:endParaRPr lang="en-GB" dirty="0"/>
          </a:p>
          <a:p>
            <a:r>
              <a:rPr lang="en-GB" dirty="0"/>
              <a:t>A prison is classified</a:t>
            </a:r>
            <a:r>
              <a:rPr lang="en-GB" baseline="0" dirty="0"/>
              <a:t> as overcrowded if the number of prisoners held exceeds the establishments Certified Normal Accommodation (CNA). The CAN is the Prison Services own measure of accommodation and represents the decent standard of accommodation that the Prison Service aspires to provide all prisoners.</a:t>
            </a:r>
          </a:p>
          <a:p>
            <a:endParaRPr lang="en-GB" baseline="0" dirty="0"/>
          </a:p>
        </p:txBody>
      </p:sp>
      <p:sp>
        <p:nvSpPr>
          <p:cNvPr id="4" name="Slide Number Placeholder 3"/>
          <p:cNvSpPr>
            <a:spLocks noGrp="1"/>
          </p:cNvSpPr>
          <p:nvPr>
            <p:ph type="sldNum" sz="quarter" idx="10"/>
          </p:nvPr>
        </p:nvSpPr>
        <p:spPr/>
        <p:txBody>
          <a:bodyPr/>
          <a:lstStyle/>
          <a:p>
            <a:fld id="{1967592E-CD0E-4C92-8C32-E425CD3F4E10}" type="slidenum">
              <a:rPr lang="en-GB" smtClean="0"/>
              <a:t>33</a:t>
            </a:fld>
            <a:endParaRPr lang="en-GB"/>
          </a:p>
        </p:txBody>
      </p:sp>
    </p:spTree>
    <p:extLst>
      <p:ext uri="{BB962C8B-B14F-4D97-AF65-F5344CB8AC3E}">
        <p14:creationId xmlns:p14="http://schemas.microsoft.com/office/powerpoint/2010/main" val="42660057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Safety in Custody Statistics, England and Wales: Deaths in Prison Custody to December 2021, Assaults and Self-harm to September 2021 - GOV.UK (www.gov.uk)</a:t>
            </a:r>
            <a:endParaRPr lang="en-GB" dirty="0"/>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pPr algn="ctr"/>
            <a:r>
              <a:rPr lang="en-GB" b="1" i="0" dirty="0">
                <a:solidFill>
                  <a:srgbClr val="768894"/>
                </a:solidFill>
                <a:effectLst/>
                <a:latin typeface="Roboto" panose="02000000000000000000" pitchFamily="2" charset="0"/>
              </a:rPr>
              <a:t>What is Causing the Problem?</a:t>
            </a:r>
            <a:endParaRPr lang="en-GB" b="0" i="0" dirty="0">
              <a:solidFill>
                <a:srgbClr val="768894"/>
              </a:solidFill>
              <a:effectLst/>
              <a:latin typeface="Roboto" panose="02000000000000000000" pitchFamily="2" charset="0"/>
            </a:endParaRPr>
          </a:p>
          <a:p>
            <a:pPr algn="l">
              <a:buFont typeface="Arial" panose="020B0604020202020204" pitchFamily="34" charset="0"/>
              <a:buChar char="•"/>
            </a:pPr>
            <a:r>
              <a:rPr lang="en-GB" b="0" i="1" u="none" strike="noStrike" dirty="0">
                <a:solidFill>
                  <a:srgbClr val="768894"/>
                </a:solidFill>
                <a:effectLst/>
                <a:latin typeface="Roboto" panose="02000000000000000000" pitchFamily="2" charset="0"/>
                <a:hlinkClick r:id="rId4"/>
              </a:rPr>
              <a:t>Overcrowding</a:t>
            </a:r>
            <a:r>
              <a:rPr lang="en-GB" b="0" i="1" dirty="0">
                <a:solidFill>
                  <a:srgbClr val="768894"/>
                </a:solidFill>
                <a:effectLst/>
                <a:latin typeface="Roboto" panose="02000000000000000000" pitchFamily="2" charset="0"/>
              </a:rPr>
              <a:t>. </a:t>
            </a:r>
            <a:r>
              <a:rPr lang="en-GB" b="0" i="0" dirty="0">
                <a:solidFill>
                  <a:srgbClr val="768894"/>
                </a:solidFill>
                <a:effectLst/>
                <a:latin typeface="Roboto" panose="02000000000000000000" pitchFamily="2" charset="0"/>
              </a:rPr>
              <a:t>The UK’s prisons are dangerously overcrowded. 2015 research discovered that 75% of male prisons were holding more inmates than they were designed to accommodate – with 19,000 inmates being forced to double-up with other inmates, and 800 having to treble-up, in cells that often measure no more than 10ft by 6ft. Unsurprisingly, this creates higher levels of tension – causing more violence.</a:t>
            </a:r>
          </a:p>
          <a:p>
            <a:pPr algn="l">
              <a:buFont typeface="Arial" panose="020B0604020202020204" pitchFamily="34" charset="0"/>
              <a:buChar char="•"/>
            </a:pPr>
            <a:r>
              <a:rPr lang="en-GB" b="0" i="1" dirty="0">
                <a:solidFill>
                  <a:srgbClr val="768894"/>
                </a:solidFill>
                <a:effectLst/>
                <a:latin typeface="Roboto" panose="02000000000000000000" pitchFamily="2" charset="0"/>
              </a:rPr>
              <a:t>Drugs. </a:t>
            </a:r>
            <a:r>
              <a:rPr lang="en-GB" b="0" i="0" dirty="0">
                <a:solidFill>
                  <a:srgbClr val="768894"/>
                </a:solidFill>
                <a:effectLst/>
                <a:latin typeface="Roboto" panose="02000000000000000000" pitchFamily="2" charset="0"/>
              </a:rPr>
              <a:t>Many UK prisons have drug issues – and not just illegal drugs. In fact, Nick </a:t>
            </a:r>
            <a:r>
              <a:rPr lang="en-GB" b="0" i="0" dirty="0" err="1">
                <a:solidFill>
                  <a:srgbClr val="768894"/>
                </a:solidFill>
                <a:effectLst/>
                <a:latin typeface="Roboto" panose="02000000000000000000" pitchFamily="2" charset="0"/>
              </a:rPr>
              <a:t>Hardwich</a:t>
            </a:r>
            <a:r>
              <a:rPr lang="en-GB" b="0" i="0" dirty="0">
                <a:solidFill>
                  <a:srgbClr val="768894"/>
                </a:solidFill>
                <a:effectLst/>
                <a:latin typeface="Roboto" panose="02000000000000000000" pitchFamily="2" charset="0"/>
              </a:rPr>
              <a:t> (chief inspector of prisons) highlighted the effects of </a:t>
            </a:r>
            <a:r>
              <a:rPr lang="en-GB" b="0" i="0" u="none" strike="noStrike" dirty="0">
                <a:solidFill>
                  <a:srgbClr val="768894"/>
                </a:solidFill>
                <a:effectLst/>
                <a:latin typeface="Roboto" panose="02000000000000000000" pitchFamily="2" charset="0"/>
                <a:hlinkClick r:id="rId5"/>
              </a:rPr>
              <a:t>legal highs in prison</a:t>
            </a:r>
            <a:r>
              <a:rPr lang="en-GB" b="0" i="0" dirty="0">
                <a:solidFill>
                  <a:srgbClr val="768894"/>
                </a:solidFill>
                <a:effectLst/>
                <a:latin typeface="Roboto" panose="02000000000000000000" pitchFamily="2" charset="0"/>
              </a:rPr>
              <a:t>, claiming that they were further fuelling violence. In addition to taking the drugs, inmates are often unable to repay suppliers, which frequently results in ‘punishments’ – further violent activity.</a:t>
            </a:r>
          </a:p>
          <a:p>
            <a:pPr algn="l">
              <a:buFont typeface="Arial" panose="020B0604020202020204" pitchFamily="34" charset="0"/>
              <a:buChar char="•"/>
            </a:pPr>
            <a:r>
              <a:rPr lang="en-GB" b="0" i="1" u="none" strike="noStrike" dirty="0">
                <a:solidFill>
                  <a:srgbClr val="768894"/>
                </a:solidFill>
                <a:effectLst/>
                <a:latin typeface="Roboto" panose="02000000000000000000" pitchFamily="2" charset="0"/>
                <a:hlinkClick r:id="rId6"/>
              </a:rPr>
              <a:t>Squalid conditions</a:t>
            </a:r>
            <a:r>
              <a:rPr lang="en-GB" b="0" i="1" dirty="0">
                <a:solidFill>
                  <a:srgbClr val="768894"/>
                </a:solidFill>
                <a:effectLst/>
                <a:latin typeface="Roboto" panose="02000000000000000000" pitchFamily="2" charset="0"/>
              </a:rPr>
              <a:t>. </a:t>
            </a:r>
            <a:r>
              <a:rPr lang="en-GB" b="0" i="0" dirty="0">
                <a:solidFill>
                  <a:srgbClr val="768894"/>
                </a:solidFill>
                <a:effectLst/>
                <a:latin typeface="Roboto" panose="02000000000000000000" pitchFamily="2" charset="0"/>
              </a:rPr>
              <a:t>Although some prisons have good living conditions, there are others, such as </a:t>
            </a:r>
            <a:r>
              <a:rPr lang="en-GB" b="0" i="0" u="none" strike="noStrike" dirty="0">
                <a:solidFill>
                  <a:srgbClr val="768894"/>
                </a:solidFill>
                <a:effectLst/>
                <a:latin typeface="Roboto" panose="02000000000000000000" pitchFamily="2" charset="0"/>
                <a:hlinkClick r:id="rId7"/>
              </a:rPr>
              <a:t>HMP Pentonville</a:t>
            </a:r>
            <a:r>
              <a:rPr lang="en-GB" b="0" i="0" dirty="0">
                <a:solidFill>
                  <a:srgbClr val="768894"/>
                </a:solidFill>
                <a:effectLst/>
                <a:latin typeface="Roboto" panose="02000000000000000000" pitchFamily="2" charset="0"/>
              </a:rPr>
              <a:t>, that have been heavily criticised for their appalling condition. Inmates are expected to live in dirty cells, often without basic comforts, including a pillow and cutlery. This only exacerbates feelings of frustration and anger amongst inmates – another catalyst for violent behaviour.</a:t>
            </a:r>
          </a:p>
          <a:p>
            <a:pPr algn="l">
              <a:buFont typeface="Arial" panose="020B0604020202020204" pitchFamily="34" charset="0"/>
              <a:buChar char="•"/>
            </a:pPr>
            <a:r>
              <a:rPr lang="en-GB" b="0" i="1" dirty="0">
                <a:solidFill>
                  <a:srgbClr val="768894"/>
                </a:solidFill>
                <a:effectLst/>
                <a:latin typeface="Roboto" panose="02000000000000000000" pitchFamily="2" charset="0"/>
              </a:rPr>
              <a:t>Lack of rehabilitation. </a:t>
            </a:r>
            <a:r>
              <a:rPr lang="en-GB" b="0" i="0" dirty="0">
                <a:solidFill>
                  <a:srgbClr val="768894"/>
                </a:solidFill>
                <a:effectLst/>
                <a:latin typeface="Roboto" panose="02000000000000000000" pitchFamily="2" charset="0"/>
              </a:rPr>
              <a:t>Budget cuts mean that there is now even less provision for rehabilitation – something which is costing prisons dearly. Increasing numbers of inmates are being locked in their cells for up to 23 hours a day – which again, fuels violence.</a:t>
            </a:r>
          </a:p>
          <a:p>
            <a:pPr algn="l">
              <a:buFont typeface="Arial" panose="020B0604020202020204" pitchFamily="34" charset="0"/>
              <a:buChar char="•"/>
            </a:pPr>
            <a:r>
              <a:rPr lang="en-GB" b="0" i="1" dirty="0">
                <a:solidFill>
                  <a:srgbClr val="768894"/>
                </a:solidFill>
                <a:effectLst/>
                <a:latin typeface="Roboto" panose="02000000000000000000" pitchFamily="2" charset="0"/>
              </a:rPr>
              <a:t>Reduced prison staff. </a:t>
            </a:r>
            <a:r>
              <a:rPr lang="en-GB" b="0" i="0" dirty="0">
                <a:solidFill>
                  <a:srgbClr val="768894"/>
                </a:solidFill>
                <a:effectLst/>
                <a:latin typeface="Roboto" panose="02000000000000000000" pitchFamily="2" charset="0"/>
              </a:rPr>
              <a:t>Despite the ever-growing prison population, there are now less prison staff on hand to cope with violent situations. Between March 2010 and December 2014, numbers of prison staff dropped by 29% – thanks to budget cuts.</a:t>
            </a:r>
          </a:p>
          <a:p>
            <a:endParaRPr lang="en-GB" dirty="0">
              <a:cs typeface="Calibri"/>
            </a:endParaRPr>
          </a:p>
        </p:txBody>
      </p:sp>
      <p:sp>
        <p:nvSpPr>
          <p:cNvPr id="4" name="Slide Number Placeholder 3"/>
          <p:cNvSpPr>
            <a:spLocks noGrp="1"/>
          </p:cNvSpPr>
          <p:nvPr>
            <p:ph type="sldNum" sz="quarter" idx="10"/>
          </p:nvPr>
        </p:nvSpPr>
        <p:spPr/>
        <p:txBody>
          <a:bodyPr/>
          <a:lstStyle/>
          <a:p>
            <a:fld id="{1967592E-CD0E-4C92-8C32-E425CD3F4E10}" type="slidenum">
              <a:rPr lang="en-GB" smtClean="0"/>
              <a:t>34</a:t>
            </a:fld>
            <a:endParaRPr lang="en-GB"/>
          </a:p>
        </p:txBody>
      </p:sp>
    </p:spTree>
    <p:extLst>
      <p:ext uri="{BB962C8B-B14F-4D97-AF65-F5344CB8AC3E}">
        <p14:creationId xmlns:p14="http://schemas.microsoft.com/office/powerpoint/2010/main" val="360969466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'Deep crisis' in British prisons as use of force against inmates doubles | Prisons and probation | The Guardian</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35</a:t>
            </a:fld>
            <a:endParaRPr lang="en-GB"/>
          </a:p>
        </p:txBody>
      </p:sp>
    </p:spTree>
    <p:extLst>
      <p:ext uri="{BB962C8B-B14F-4D97-AF65-F5344CB8AC3E}">
        <p14:creationId xmlns:p14="http://schemas.microsoft.com/office/powerpoint/2010/main" val="316122287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36</a:t>
            </a:fld>
            <a:endParaRPr lang="en-GB"/>
          </a:p>
        </p:txBody>
      </p:sp>
    </p:spTree>
    <p:extLst>
      <p:ext uri="{BB962C8B-B14F-4D97-AF65-F5344CB8AC3E}">
        <p14:creationId xmlns:p14="http://schemas.microsoft.com/office/powerpoint/2010/main" val="31664721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1967592E-CD0E-4C92-8C32-E425CD3F4E10}" type="slidenum">
              <a:rPr lang="en-GB" smtClean="0"/>
              <a:t>37</a:t>
            </a:fld>
            <a:endParaRPr lang="en-GB"/>
          </a:p>
        </p:txBody>
      </p:sp>
    </p:spTree>
    <p:extLst>
      <p:ext uri="{BB962C8B-B14F-4D97-AF65-F5344CB8AC3E}">
        <p14:creationId xmlns:p14="http://schemas.microsoft.com/office/powerpoint/2010/main" val="303896520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https://www.crimeandjustice.org.uk/sites/crimeandjustice.org.uk/files/PSJ%20235%20January%202018.pdf</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38</a:t>
            </a:fld>
            <a:endParaRPr lang="en-GB"/>
          </a:p>
        </p:txBody>
      </p:sp>
    </p:spTree>
    <p:extLst>
      <p:ext uri="{BB962C8B-B14F-4D97-AF65-F5344CB8AC3E}">
        <p14:creationId xmlns:p14="http://schemas.microsoft.com/office/powerpoint/2010/main" val="28807039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https://www.gov.uk/guidance/rehabilitative-culture-in-prisons</a:t>
            </a:r>
            <a:endParaRPr lang="en-US" dirty="0"/>
          </a:p>
          <a:p>
            <a:endParaRPr lang="en-US" dirty="0">
              <a:cs typeface="Calibri"/>
            </a:endParaRPr>
          </a:p>
          <a:p>
            <a:pPr>
              <a:spcBef>
                <a:spcPts val="995"/>
              </a:spcBef>
              <a:buFont typeface="Arial"/>
            </a:pPr>
            <a:endParaRPr lang="en-GB" dirty="0">
              <a:cs typeface="Calibri"/>
            </a:endParaRPr>
          </a:p>
          <a:p>
            <a:pPr marL="170644" indent="-170644">
              <a:spcBef>
                <a:spcPts val="995"/>
              </a:spcBef>
              <a:buFont typeface="Arial"/>
              <a:buChar char="•"/>
            </a:pP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39</a:t>
            </a:fld>
            <a:endParaRPr lang="en-GB"/>
          </a:p>
        </p:txBody>
      </p:sp>
    </p:spTree>
    <p:extLst>
      <p:ext uri="{BB962C8B-B14F-4D97-AF65-F5344CB8AC3E}">
        <p14:creationId xmlns:p14="http://schemas.microsoft.com/office/powerpoint/2010/main" val="17989703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Model for prisons to become a place that reduces reoffending:</a:t>
            </a:r>
          </a:p>
          <a:p>
            <a:endParaRPr lang="en-US" dirty="0">
              <a:cs typeface="Calibri"/>
            </a:endParaRPr>
          </a:p>
          <a:p>
            <a:r>
              <a:rPr lang="en-US" dirty="0">
                <a:cs typeface="Calibri"/>
              </a:rPr>
              <a:t>1. Decent and procedurally fair places – If prisoners do not feel as though they are being treated fairly, they can easily develop a sense of grievance and alienation against the authorities, a state of mind which does not easily enable rehabilitation.</a:t>
            </a:r>
          </a:p>
          <a:p>
            <a:endParaRPr lang="en-US" dirty="0">
              <a:cs typeface="Calibri"/>
            </a:endParaRPr>
          </a:p>
          <a:p>
            <a:r>
              <a:rPr lang="en-US" dirty="0">
                <a:cs typeface="Calibri"/>
              </a:rPr>
              <a:t>2. Strong relationships between staff and prisoners. </a:t>
            </a:r>
          </a:p>
          <a:p>
            <a:r>
              <a:rPr lang="en-US" dirty="0">
                <a:cs typeface="Calibri"/>
              </a:rPr>
              <a:t>- staff have hope</a:t>
            </a:r>
          </a:p>
          <a:p>
            <a:r>
              <a:rPr lang="en-US" dirty="0">
                <a:cs typeface="Calibri"/>
              </a:rPr>
              <a:t>- people speak courteously to one another</a:t>
            </a:r>
          </a:p>
          <a:p>
            <a:r>
              <a:rPr lang="en-US" dirty="0">
                <a:cs typeface="Calibri"/>
              </a:rPr>
              <a:t>- staff coach people to make the right decisions</a:t>
            </a:r>
          </a:p>
        </p:txBody>
      </p:sp>
      <p:sp>
        <p:nvSpPr>
          <p:cNvPr id="4" name="Slide Number Placeholder 3"/>
          <p:cNvSpPr>
            <a:spLocks noGrp="1"/>
          </p:cNvSpPr>
          <p:nvPr>
            <p:ph type="sldNum" sz="quarter" idx="5"/>
          </p:nvPr>
        </p:nvSpPr>
        <p:spPr/>
        <p:txBody>
          <a:bodyPr/>
          <a:lstStyle/>
          <a:p>
            <a:fld id="{3AEFB105-962C-4D52-9B6F-7DF749D1ADA0}" type="slidenum">
              <a:rPr lang="en-GB"/>
              <a:t>40</a:t>
            </a:fld>
            <a:endParaRPr lang="en-GB"/>
          </a:p>
        </p:txBody>
      </p:sp>
    </p:spTree>
    <p:extLst>
      <p:ext uri="{BB962C8B-B14F-4D97-AF65-F5344CB8AC3E}">
        <p14:creationId xmlns:p14="http://schemas.microsoft.com/office/powerpoint/2010/main" val="48633884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http://eprints.lse.ac.uk/29676/1/Legitimacy_and_procedural_justice_(LSERO_version).pdf</a:t>
            </a:r>
            <a:endParaRPr lang="en-US" dirty="0"/>
          </a:p>
          <a:p>
            <a:r>
              <a:rPr lang="en-US" dirty="0">
                <a:hlinkClick r:id="rId4"/>
              </a:rPr>
              <a:t>https://medcraveonline.com/FRCIJ/FRCIJ-06-00248.pdf</a:t>
            </a:r>
            <a:endParaRPr lang="en-US" dirty="0">
              <a:cs typeface="Calibri" panose="020F0502020204030204"/>
              <a:hlinkClick r:id="rId4"/>
            </a:endParaRPr>
          </a:p>
          <a:p>
            <a:endParaRPr lang="en-US" dirty="0">
              <a:cs typeface="Calibri" panose="020F0502020204030204"/>
            </a:endParaRPr>
          </a:p>
          <a:p>
            <a:r>
              <a:rPr lang="en-US" dirty="0">
                <a:hlinkClick r:id="rId5"/>
              </a:rPr>
              <a:t>https://journals.sagepub.com/doi/epub/10.1177/0011128716687291</a:t>
            </a:r>
            <a:endParaRPr lang="en-US" dirty="0">
              <a:cs typeface="Calibri" panose="020F0502020204030204"/>
              <a:hlinkClick r:id="rId5"/>
            </a:endParaRPr>
          </a:p>
          <a:p>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3AEFB105-962C-4D52-9B6F-7DF749D1ADA0}" type="slidenum">
              <a:rPr lang="en-GB"/>
              <a:t>41</a:t>
            </a:fld>
            <a:endParaRPr lang="en-GB"/>
          </a:p>
        </p:txBody>
      </p:sp>
    </p:spTree>
    <p:extLst>
      <p:ext uri="{BB962C8B-B14F-4D97-AF65-F5344CB8AC3E}">
        <p14:creationId xmlns:p14="http://schemas.microsoft.com/office/powerpoint/2010/main" val="416616812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https://www.gov.uk/government/news/vulnerable-offenders-steered-towards-treatment</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42</a:t>
            </a:fld>
            <a:endParaRPr lang="en-GB"/>
          </a:p>
        </p:txBody>
      </p:sp>
    </p:spTree>
    <p:extLst>
      <p:ext uri="{BB962C8B-B14F-4D97-AF65-F5344CB8AC3E}">
        <p14:creationId xmlns:p14="http://schemas.microsoft.com/office/powerpoint/2010/main" val="105650321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https://www.justiceinspectorates.gov.uk/cjji/media/press-releases/2017/06/throughthegate2/</a:t>
            </a:r>
            <a:endParaRPr lang="en-US" dirty="0"/>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43</a:t>
            </a:fld>
            <a:endParaRPr lang="en-GB"/>
          </a:p>
        </p:txBody>
      </p:sp>
    </p:spTree>
    <p:extLst>
      <p:ext uri="{BB962C8B-B14F-4D97-AF65-F5344CB8AC3E}">
        <p14:creationId xmlns:p14="http://schemas.microsoft.com/office/powerpoint/2010/main" val="421484356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https://www.bbc.co.uk/news/uk-wales-54795465</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44</a:t>
            </a:fld>
            <a:endParaRPr lang="en-GB"/>
          </a:p>
        </p:txBody>
      </p:sp>
    </p:spTree>
    <p:extLst>
      <p:ext uri="{BB962C8B-B14F-4D97-AF65-F5344CB8AC3E}">
        <p14:creationId xmlns:p14="http://schemas.microsoft.com/office/powerpoint/2010/main" val="87162364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https://www.theweek.co.uk/104032/does-prisoner-rehabilitation-work</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45</a:t>
            </a:fld>
            <a:endParaRPr lang="en-GB"/>
          </a:p>
        </p:txBody>
      </p:sp>
    </p:spTree>
    <p:extLst>
      <p:ext uri="{BB962C8B-B14F-4D97-AF65-F5344CB8AC3E}">
        <p14:creationId xmlns:p14="http://schemas.microsoft.com/office/powerpoint/2010/main" val="265524946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46</a:t>
            </a:fld>
            <a:endParaRPr lang="en-GB"/>
          </a:p>
        </p:txBody>
      </p:sp>
    </p:spTree>
    <p:extLst>
      <p:ext uri="{BB962C8B-B14F-4D97-AF65-F5344CB8AC3E}">
        <p14:creationId xmlns:p14="http://schemas.microsoft.com/office/powerpoint/2010/main" val="412440960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47</a:t>
            </a:fld>
            <a:endParaRPr lang="en-GB"/>
          </a:p>
        </p:txBody>
      </p:sp>
    </p:spTree>
    <p:extLst>
      <p:ext uri="{BB962C8B-B14F-4D97-AF65-F5344CB8AC3E}">
        <p14:creationId xmlns:p14="http://schemas.microsoft.com/office/powerpoint/2010/main" val="366539960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https://youtu.be/Fw_E2t2Wl-Q</a:t>
            </a:r>
          </a:p>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48</a:t>
            </a:fld>
            <a:endParaRPr lang="en-GB"/>
          </a:p>
        </p:txBody>
      </p:sp>
    </p:spTree>
    <p:extLst>
      <p:ext uri="{BB962C8B-B14F-4D97-AF65-F5344CB8AC3E}">
        <p14:creationId xmlns:p14="http://schemas.microsoft.com/office/powerpoint/2010/main" val="89754923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49</a:t>
            </a:fld>
            <a:endParaRPr lang="en-GB"/>
          </a:p>
        </p:txBody>
      </p:sp>
    </p:spTree>
    <p:extLst>
      <p:ext uri="{BB962C8B-B14F-4D97-AF65-F5344CB8AC3E}">
        <p14:creationId xmlns:p14="http://schemas.microsoft.com/office/powerpoint/2010/main" val="388766864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we need prisons?</a:t>
            </a:r>
          </a:p>
          <a:p>
            <a:endParaRPr lang="en-GB" dirty="0"/>
          </a:p>
          <a:p>
            <a:endParaRPr lang="en-GB" dirty="0"/>
          </a:p>
          <a:p>
            <a:r>
              <a:rPr lang="en-GB" dirty="0"/>
              <a:t>What does our prison population look like?</a:t>
            </a:r>
          </a:p>
          <a:p>
            <a:pPr marL="284407" indent="-284407">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Prolific criminals dominate the prison population</a:t>
            </a:r>
          </a:p>
          <a:p>
            <a:pPr marL="284407" indent="-284407">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Non-violent prisoners tend to be the most prolific</a:t>
            </a:r>
          </a:p>
          <a:p>
            <a:pPr marL="284407" indent="-284407">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First time offenders account for less than 8% of prison sentences</a:t>
            </a:r>
          </a:p>
          <a:p>
            <a:pPr marL="284407" indent="-284407">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Those incarcerated for drug offences are overwhelmingly supplying drugs</a:t>
            </a:r>
          </a:p>
          <a:p>
            <a:endParaRPr lang="en-GB" dirty="0"/>
          </a:p>
          <a:p>
            <a:endParaRPr lang="en-GB" dirty="0"/>
          </a:p>
          <a:p>
            <a:endParaRPr lang="en-GB" dirty="0"/>
          </a:p>
          <a:p>
            <a:endParaRPr lang="en-GB" dirty="0"/>
          </a:p>
          <a:p>
            <a:r>
              <a:rPr lang="en-GB" dirty="0"/>
              <a:t>What are some of the key issues with prisons in England and Wales?</a:t>
            </a:r>
          </a:p>
          <a:p>
            <a:r>
              <a:rPr lang="en-GB" dirty="0"/>
              <a:t>Lack of training</a:t>
            </a:r>
          </a:p>
          <a:p>
            <a:r>
              <a:rPr lang="en-GB" dirty="0"/>
              <a:t>Drugs</a:t>
            </a:r>
          </a:p>
          <a:p>
            <a:r>
              <a:rPr lang="en-GB" dirty="0"/>
              <a:t>Self-harm and suicide</a:t>
            </a:r>
          </a:p>
          <a:p>
            <a:r>
              <a:rPr lang="en-GB" dirty="0"/>
              <a:t>Overcrowding</a:t>
            </a:r>
          </a:p>
          <a:p>
            <a:r>
              <a:rPr lang="en-GB" dirty="0"/>
              <a:t>Funding</a:t>
            </a:r>
          </a:p>
          <a:p>
            <a:r>
              <a:rPr lang="en-GB" dirty="0"/>
              <a:t>Corruption</a:t>
            </a:r>
          </a:p>
          <a:p>
            <a:r>
              <a:rPr lang="en-GB" dirty="0"/>
              <a:t>Staff numbers are down (even more so because of Covid)</a:t>
            </a:r>
          </a:p>
          <a:p>
            <a:r>
              <a:rPr lang="en-GB" dirty="0"/>
              <a:t>High levels of violence</a:t>
            </a:r>
          </a:p>
          <a:p>
            <a:endParaRPr lang="en-GB" dirty="0"/>
          </a:p>
          <a:p>
            <a:endParaRPr lang="en-GB" dirty="0"/>
          </a:p>
          <a:p>
            <a:endParaRPr lang="en-GB" dirty="0"/>
          </a:p>
          <a:p>
            <a:endParaRPr lang="en-GB" dirty="0"/>
          </a:p>
          <a:p>
            <a:r>
              <a:rPr lang="en-GB" dirty="0"/>
              <a:t>Recommendations for reform?</a:t>
            </a:r>
          </a:p>
          <a:p>
            <a:r>
              <a:rPr lang="en-GB" dirty="0"/>
              <a:t>Why do we need prisons?</a:t>
            </a:r>
          </a:p>
          <a:p>
            <a:r>
              <a:rPr lang="en-GB" dirty="0"/>
              <a:t>What does our prison population look like?</a:t>
            </a:r>
          </a:p>
          <a:p>
            <a:r>
              <a:rPr lang="en-GB" dirty="0"/>
              <a:t>What are some of the key issues with prisons in England and Wales?</a:t>
            </a:r>
          </a:p>
          <a:p>
            <a:r>
              <a:rPr lang="en-GB" dirty="0"/>
              <a:t>Recommendations for reform?</a:t>
            </a:r>
          </a:p>
          <a:p>
            <a:endParaRPr lang="en-GB" dirty="0"/>
          </a:p>
          <a:p>
            <a:endParaRPr lang="en-GB" dirty="0"/>
          </a:p>
        </p:txBody>
      </p:sp>
      <p:sp>
        <p:nvSpPr>
          <p:cNvPr id="4" name="Slide Number Placeholder 3"/>
          <p:cNvSpPr>
            <a:spLocks noGrp="1"/>
          </p:cNvSpPr>
          <p:nvPr>
            <p:ph type="sldNum" sz="quarter" idx="5"/>
          </p:nvPr>
        </p:nvSpPr>
        <p:spPr/>
        <p:txBody>
          <a:bodyPr/>
          <a:lstStyle/>
          <a:p>
            <a:fld id="{3AEFB105-962C-4D52-9B6F-7DF749D1ADA0}" type="slidenum">
              <a:rPr lang="en-GB" smtClean="0"/>
              <a:t>50</a:t>
            </a:fld>
            <a:endParaRPr lang="en-GB"/>
          </a:p>
        </p:txBody>
      </p:sp>
    </p:spTree>
    <p:extLst>
      <p:ext uri="{BB962C8B-B14F-4D97-AF65-F5344CB8AC3E}">
        <p14:creationId xmlns:p14="http://schemas.microsoft.com/office/powerpoint/2010/main" val="1901970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DCD2DB-A892-47BB-B51F-F4D7730ED770}" type="datetimeFigureOut">
              <a:rPr lang="en-GB" smtClean="0"/>
              <a:pPr/>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683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DCD2DB-A892-47BB-B51F-F4D7730ED770}" type="datetimeFigureOut">
              <a:rPr lang="en-GB" smtClean="0"/>
              <a:pPr/>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2854804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DCD2DB-A892-47BB-B51F-F4D7730ED770}" type="datetimeFigureOut">
              <a:rPr lang="en-GB" smtClean="0"/>
              <a:pPr/>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7101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DCD2DB-A892-47BB-B51F-F4D7730ED770}" type="datetimeFigureOut">
              <a:rPr lang="en-GB" smtClean="0"/>
              <a:pPr/>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1575042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DCD2DB-A892-47BB-B51F-F4D7730ED770}" type="datetimeFigureOut">
              <a:rPr lang="en-GB" smtClean="0"/>
              <a:pPr/>
              <a:t>30/11/2022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2225461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DCD2DB-A892-47BB-B51F-F4D7730ED770}" type="datetimeFigureOut">
              <a:rPr lang="en-GB" smtClean="0"/>
              <a:pPr/>
              <a:t>30/11/2022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4290846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EDCD2DB-A892-47BB-B51F-F4D7730ED770}" type="datetimeFigureOut">
              <a:rPr lang="en-GB" smtClean="0"/>
              <a:pPr/>
              <a:t>30/11/2022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265153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7EDCD2DB-A892-47BB-B51F-F4D7730ED770}" type="datetimeFigureOut">
              <a:rPr lang="en-GB" smtClean="0"/>
              <a:pPr/>
              <a:t>30/11/2022</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5109475-1A88-400F-B255-E011866FEBB1}" type="slidenum">
              <a:rPr lang="en-GB" smtClean="0"/>
              <a:pPr/>
              <a:t>‹#›</a:t>
            </a:fld>
            <a:endParaRPr lang="en-GB"/>
          </a:p>
        </p:txBody>
      </p:sp>
    </p:spTree>
    <p:extLst>
      <p:ext uri="{BB962C8B-B14F-4D97-AF65-F5344CB8AC3E}">
        <p14:creationId xmlns:p14="http://schemas.microsoft.com/office/powerpoint/2010/main" val="809508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DCD2DB-A892-47BB-B51F-F4D7730ED770}" type="datetimeFigureOut">
              <a:rPr lang="en-GB" smtClean="0"/>
              <a:pPr/>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3807932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DCD2DB-A892-47BB-B51F-F4D7730ED770}" type="datetimeFigureOut">
              <a:rPr lang="en-GB" smtClean="0"/>
              <a:pPr/>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1393071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DCD2DB-A892-47BB-B51F-F4D7730ED770}" type="datetimeFigureOut">
              <a:rPr lang="en-GB" smtClean="0"/>
              <a:pPr/>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4075274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7EDCD2DB-A892-47BB-B51F-F4D7730ED770}" type="datetimeFigureOut">
              <a:rPr lang="en-GB" smtClean="0"/>
              <a:pPr/>
              <a:t>30/11/2022</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75109475-1A88-400F-B255-E011866FEBB1}" type="slidenum">
              <a:rPr lang="en-GB" smtClean="0"/>
              <a:pPr/>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428915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ing.com/ck/a?!&amp;&amp;p=1432e39e21436890JmltdHM9MTY2OTE2MTYwMCZpZ3VpZD0zMDdlOWZhYi03YjRlLTZlNWQtMWFiYy04ZjFjN2E2OTZmMzUmaW5zaWQ9NTU1Mg&amp;ptn=3&amp;hsh=3&amp;fclid=307e9fab-7b4e-6e5d-1abc-8f1c7a696f35&amp;psq=revolving+doors+agency&amp;u=a1aHR0cDovL2VuLndpa2lwZWRpYS5vcmcvd2lraS9SZXZvbHZpbmdfRG9vcnNfKGNoYXJpdHkp&amp;ntb=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hyperlink" Target="http://www.revolving-doors.org.uk/blog/save-lives-prevent-use-short-prison-sentence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sv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player.vimeo.com/video/654439353?h=a4e759270a&amp;app_id=122963" TargetMode="External"/><Relationship Id="rId1" Type="http://schemas.openxmlformats.org/officeDocument/2006/relationships/tags" Target="../tags/tag3.xml"/><Relationship Id="rId6" Type="http://schemas.openxmlformats.org/officeDocument/2006/relationships/image" Target="../media/image25.jpeg"/><Relationship Id="rId5" Type="http://schemas.openxmlformats.org/officeDocument/2006/relationships/image" Target="../media/image24.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hyperlink" Target="https://www.channel4.com/news/prisoners-on-instagram-reveal-security-crisis-behind-bars-contraband-drugs-knives" TargetMode="External"/><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video" Target="https://www.youtube.com/embed/6lWO2E3Vo5k?feature=oembed" TargetMode="External"/><Relationship Id="rId5" Type="http://schemas.openxmlformats.org/officeDocument/2006/relationships/image" Target="../media/image39.jpeg"/><Relationship Id="rId4" Type="http://schemas.openxmlformats.org/officeDocument/2006/relationships/image" Target="../media/image38.png"/></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9.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image" Target="../media/image44.gif"/><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10" Type="http://schemas.openxmlformats.org/officeDocument/2006/relationships/hyperlink" Target="https://www.bbc.co.uk/news/uk-wales-57720484" TargetMode="External"/><Relationship Id="rId4" Type="http://schemas.openxmlformats.org/officeDocument/2006/relationships/diagramLayout" Target="../diagrams/layout7.xml"/><Relationship Id="rId9" Type="http://schemas.openxmlformats.org/officeDocument/2006/relationships/hyperlink" Target="http://corinesmiles.blogspot.com/2012/02/athelia-lesueur-choosing-fear-or-faith.html" TargetMode="Externa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theguardian.com/society/2020/aug/30/homelessness-among-prison-leavers-will-rise-as-covid-support-ends"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2.xml"/><Relationship Id="rId1" Type="http://schemas.openxmlformats.org/officeDocument/2006/relationships/video" Target="https://www.youtube.com/embed/Fw_E2t2Wl-Q?feature=oembed" TargetMode="External"/><Relationship Id="rId4" Type="http://schemas.openxmlformats.org/officeDocument/2006/relationships/image" Target="../media/image47.jpeg"/></Relationships>
</file>

<file path=ppt/slides/_rels/slide49.xml.rels><?xml version="1.0" encoding="UTF-8" standalone="yes"?>
<Relationships xmlns="http://schemas.openxmlformats.org/package/2006/relationships"><Relationship Id="rId3" Type="http://schemas.openxmlformats.org/officeDocument/2006/relationships/hyperlink" Target="https://www.proquest.com/docview/1871878700" TargetMode="External"/><Relationship Id="rId7" Type="http://schemas.openxmlformats.org/officeDocument/2006/relationships/hyperlink" Target="https://www.crimeandjustice.org.uk/publications/reports"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hyperlink" Target="https://journals-sagepub-com.ezproxy.uwtsd.ac.uk/doi/full/10.1177/2066220317706438" TargetMode="External"/><Relationship Id="rId5" Type="http://schemas.openxmlformats.org/officeDocument/2006/relationships/hyperlink" Target="https://www.proquest.com/docview/2533675986/fulltextPDF/A10F58AEF0B6466DPQ/1?accountid=130472" TargetMode="External"/><Relationship Id="rId4" Type="http://schemas.openxmlformats.org/officeDocument/2006/relationships/hyperlink" Target="https://www.proquest.com/docview/1563035324?pq-origsite=primo" TargetMode="External"/></Relationships>
</file>

<file path=ppt/slides/_rels/slide5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48.png"/><Relationship Id="rId7" Type="http://schemas.openxmlformats.org/officeDocument/2006/relationships/diagramColors" Target="../diagrams/colors9.xml"/><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16A04C5B-2C80-E051-7CE6-C3FFAFAB07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081" r="24803" b="-2"/>
          <a:stretch/>
        </p:blipFill>
        <p:spPr bwMode="auto">
          <a:xfrm>
            <a:off x="475499" y="640080"/>
            <a:ext cx="4706750"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p:cNvSpPr>
            <a:spLocks noGrp="1"/>
          </p:cNvSpPr>
          <p:nvPr>
            <p:ph type="subTitle" idx="1"/>
          </p:nvPr>
        </p:nvSpPr>
        <p:spPr>
          <a:xfrm>
            <a:off x="5580112" y="1988840"/>
            <a:ext cx="3240360" cy="2639835"/>
          </a:xfrm>
        </p:spPr>
        <p:txBody>
          <a:bodyPr vert="horz" lIns="91440" tIns="45720" rIns="91440" bIns="45720" rtlCol="0">
            <a:normAutofit/>
          </a:bodyPr>
          <a:lstStyle/>
          <a:p>
            <a:pPr algn="ctr"/>
            <a:r>
              <a:rPr lang="en-US" sz="3600" dirty="0">
                <a:solidFill>
                  <a:schemeClr val="accent1"/>
                </a:solidFill>
              </a:rPr>
              <a:t>Community </a:t>
            </a:r>
          </a:p>
          <a:p>
            <a:pPr algn="ctr"/>
            <a:r>
              <a:rPr lang="en-US" sz="3600" dirty="0" err="1">
                <a:solidFill>
                  <a:schemeClr val="accent1"/>
                </a:solidFill>
              </a:rPr>
              <a:t>seNTENCES</a:t>
            </a:r>
            <a:endParaRPr lang="en-US" sz="3600" dirty="0">
              <a:solidFill>
                <a:schemeClr val="accent1"/>
              </a:solidFill>
            </a:endParaRPr>
          </a:p>
        </p:txBody>
      </p:sp>
      <p:sp>
        <p:nvSpPr>
          <p:cNvPr id="4" name="TextBox 3"/>
          <p:cNvSpPr txBox="1"/>
          <p:nvPr/>
        </p:nvSpPr>
        <p:spPr>
          <a:xfrm>
            <a:off x="6660232" y="5661248"/>
            <a:ext cx="3744416" cy="369332"/>
          </a:xfrm>
          <a:prstGeom prst="rect">
            <a:avLst/>
          </a:prstGeom>
          <a:noFill/>
        </p:spPr>
        <p:txBody>
          <a:bodyPr wrap="square" rtlCol="0">
            <a:spAutoFit/>
          </a:bodyPr>
          <a:lstStyle/>
          <a:p>
            <a:pPr>
              <a:spcAft>
                <a:spcPts val="600"/>
              </a:spcAft>
            </a:pPr>
            <a:r>
              <a:rPr lang="en-GB" dirty="0"/>
              <a:t>Laura Knight</a:t>
            </a:r>
          </a:p>
        </p:txBody>
      </p:sp>
    </p:spTree>
    <p:extLst>
      <p:ext uri="{BB962C8B-B14F-4D97-AF65-F5344CB8AC3E}">
        <p14:creationId xmlns:p14="http://schemas.microsoft.com/office/powerpoint/2010/main" val="340443743"/>
      </p:ext>
    </p:extLst>
  </p:cSld>
  <p:clrMapOvr>
    <a:masterClrMapping/>
  </p:clrMapOvr>
  <mc:AlternateContent xmlns:mc="http://schemas.openxmlformats.org/markup-compatibility/2006" xmlns:p14="http://schemas.microsoft.com/office/powerpoint/2010/main">
    <mc:Choice Requires="p14">
      <p:transition spd="slow" p14:dur="2000" advTm="28177"/>
    </mc:Choice>
    <mc:Fallback xmlns="">
      <p:transition spd="slow" advTm="28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Content Placeholder 2">
            <a:extLst>
              <a:ext uri="{FF2B5EF4-FFF2-40B4-BE49-F238E27FC236}">
                <a16:creationId xmlns:a16="http://schemas.microsoft.com/office/drawing/2014/main" id="{827273CB-02D0-4504-8347-F4998D76DD4F}"/>
              </a:ext>
            </a:extLst>
          </p:cNvPr>
          <p:cNvGraphicFramePr>
            <a:graphicFrameLocks noGrp="1"/>
          </p:cNvGraphicFramePr>
          <p:nvPr>
            <p:ph idx="1"/>
            <p:extLst>
              <p:ext uri="{D42A27DB-BD31-4B8C-83A1-F6EECF244321}">
                <p14:modId xmlns:p14="http://schemas.microsoft.com/office/powerpoint/2010/main" val="240183175"/>
              </p:ext>
            </p:extLst>
          </p:nvPr>
        </p:nvGraphicFramePr>
        <p:xfrm>
          <a:off x="2022872" y="260648"/>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1111212"/>
      </p:ext>
    </p:extLst>
  </p:cSld>
  <p:clrMapOvr>
    <a:masterClrMapping/>
  </p:clrMapOvr>
  <mc:AlternateContent xmlns:mc="http://schemas.openxmlformats.org/markup-compatibility/2006" xmlns:p14="http://schemas.microsoft.com/office/powerpoint/2010/main">
    <mc:Choice Requires="p14">
      <p:transition spd="slow" p14:dur="2000" advTm="24370"/>
    </mc:Choice>
    <mc:Fallback xmlns="">
      <p:transition spd="slow" advTm="2437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Sentencing options available to the Courts</a:t>
            </a:r>
          </a:p>
        </p:txBody>
      </p:sp>
      <p:sp>
        <p:nvSpPr>
          <p:cNvPr id="3" name="Content Placeholder 2"/>
          <p:cNvSpPr>
            <a:spLocks noGrp="1"/>
          </p:cNvSpPr>
          <p:nvPr>
            <p:ph idx="1"/>
          </p:nvPr>
        </p:nvSpPr>
        <p:spPr>
          <a:xfrm>
            <a:off x="457200" y="1775191"/>
            <a:ext cx="8075240" cy="2445897"/>
          </a:xfrm>
        </p:spPr>
        <p:txBody>
          <a:bodyPr>
            <a:normAutofit/>
          </a:bodyPr>
          <a:lstStyle/>
          <a:p>
            <a:pPr marL="118872" indent="0" algn="ctr">
              <a:buNone/>
            </a:pPr>
            <a:r>
              <a:rPr lang="en-GB" sz="4400" dirty="0"/>
              <a:t>What are the main sentencing options available to the Courts in England and Wales?</a:t>
            </a:r>
          </a:p>
        </p:txBody>
      </p:sp>
      <p:sp>
        <p:nvSpPr>
          <p:cNvPr id="4" name="TextBox 3"/>
          <p:cNvSpPr txBox="1"/>
          <p:nvPr/>
        </p:nvSpPr>
        <p:spPr>
          <a:xfrm>
            <a:off x="1907704" y="3933056"/>
            <a:ext cx="4536504" cy="2677656"/>
          </a:xfrm>
          <a:prstGeom prst="rect">
            <a:avLst/>
          </a:prstGeom>
          <a:noFill/>
        </p:spPr>
        <p:txBody>
          <a:bodyPr wrap="square" rtlCol="0">
            <a:spAutoFit/>
          </a:bodyPr>
          <a:lstStyle/>
          <a:p>
            <a:pPr marL="285750" indent="-285750" algn="ctr">
              <a:buFont typeface="Arial" panose="020B0604020202020204" pitchFamily="34" charset="0"/>
              <a:buChar char="•"/>
            </a:pPr>
            <a:r>
              <a:rPr lang="en-GB" sz="2800" dirty="0">
                <a:solidFill>
                  <a:srgbClr val="FF0000"/>
                </a:solidFill>
              </a:rPr>
              <a:t>CUSTODIAL SENTENCES</a:t>
            </a:r>
          </a:p>
          <a:p>
            <a:pPr marL="285750" indent="-285750" algn="ctr">
              <a:buFont typeface="Arial" panose="020B0604020202020204" pitchFamily="34" charset="0"/>
              <a:buChar char="•"/>
            </a:pPr>
            <a:r>
              <a:rPr lang="en-GB" sz="2800" dirty="0">
                <a:solidFill>
                  <a:srgbClr val="FF0000"/>
                </a:solidFill>
              </a:rPr>
              <a:t>COMMUNITY SENTENCES</a:t>
            </a:r>
          </a:p>
          <a:p>
            <a:pPr marL="285750" indent="-285750" algn="ctr">
              <a:buFont typeface="Arial" panose="020B0604020202020204" pitchFamily="34" charset="0"/>
              <a:buChar char="•"/>
            </a:pPr>
            <a:r>
              <a:rPr lang="en-GB" sz="2800" dirty="0">
                <a:solidFill>
                  <a:srgbClr val="FF0000"/>
                </a:solidFill>
              </a:rPr>
              <a:t>FINES AND OTHER MEASURES</a:t>
            </a:r>
          </a:p>
        </p:txBody>
      </p:sp>
    </p:spTree>
    <p:custDataLst>
      <p:tags r:id="rId1"/>
    </p:custDataLst>
    <p:extLst>
      <p:ext uri="{BB962C8B-B14F-4D97-AF65-F5344CB8AC3E}">
        <p14:creationId xmlns:p14="http://schemas.microsoft.com/office/powerpoint/2010/main" val="4241086448"/>
      </p:ext>
    </p:extLst>
  </p:cSld>
  <p:clrMapOvr>
    <a:masterClrMapping/>
  </p:clrMapOvr>
  <mc:AlternateContent xmlns:mc="http://schemas.openxmlformats.org/markup-compatibility/2006" xmlns:p14="http://schemas.microsoft.com/office/powerpoint/2010/main">
    <mc:Choice Requires="p14">
      <p:transition spd="slow" p14:dur="2000" advTm="63854"/>
    </mc:Choice>
    <mc:Fallback xmlns="">
      <p:transition spd="slow" advTm="6385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heel(1)">
                                      <p:cBhvr>
                                        <p:cTn id="14"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29E218-74FB-4455-98BE-F2C5BA897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7E8D75FD-D4F9-4D11-B70D-82EFCB4CF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1B0E5E2A-A620-65B9-31B3-AFF8F0DE2667}"/>
              </a:ext>
            </a:extLst>
          </p:cNvPr>
          <p:cNvPicPr>
            <a:picLocks noGrp="1" noChangeAspect="1"/>
          </p:cNvPicPr>
          <p:nvPr>
            <p:ph idx="1"/>
          </p:nvPr>
        </p:nvPicPr>
        <p:blipFill rotWithShape="1">
          <a:blip r:embed="rId3"/>
          <a:srcRect t="4441"/>
          <a:stretch/>
        </p:blipFill>
        <p:spPr>
          <a:xfrm>
            <a:off x="-24" y="10"/>
            <a:ext cx="9144023" cy="4915066"/>
          </a:xfrm>
          <a:prstGeom prst="rect">
            <a:avLst/>
          </a:prstGeom>
        </p:spPr>
      </p:pic>
      <p:sp>
        <p:nvSpPr>
          <p:cNvPr id="15" name="Rectangle 14">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4953000"/>
            <a:ext cx="9141714" cy="1905000"/>
          </a:xfrm>
          <a:prstGeom prst="rect">
            <a:avLst/>
          </a:prstGeom>
          <a:solidFill>
            <a:srgbClr val="6B405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5D273EE-8AEE-73EF-4BFE-DC752F43E0E7}"/>
              </a:ext>
            </a:extLst>
          </p:cNvPr>
          <p:cNvSpPr>
            <a:spLocks noGrp="1"/>
          </p:cNvSpPr>
          <p:nvPr>
            <p:ph type="title"/>
          </p:nvPr>
        </p:nvSpPr>
        <p:spPr>
          <a:xfrm>
            <a:off x="798897" y="5120640"/>
            <a:ext cx="7543800" cy="822960"/>
          </a:xfrm>
        </p:spPr>
        <p:txBody>
          <a:bodyPr vert="horz" lIns="91440" tIns="45720" rIns="91440" bIns="45720" rtlCol="0" anchor="b">
            <a:normAutofit/>
          </a:bodyPr>
          <a:lstStyle/>
          <a:p>
            <a:r>
              <a:rPr lang="en-US" sz="4200" dirty="0">
                <a:solidFill>
                  <a:srgbClr val="FFFFFF"/>
                </a:solidFill>
              </a:rPr>
              <a:t>Community Payback</a:t>
            </a:r>
          </a:p>
        </p:txBody>
      </p:sp>
      <p:sp>
        <p:nvSpPr>
          <p:cNvPr id="17" name="Rectangle 16">
            <a:extLst>
              <a:ext uri="{FF2B5EF4-FFF2-40B4-BE49-F238E27FC236}">
                <a16:creationId xmlns:a16="http://schemas.microsoft.com/office/drawing/2014/main" id="{84831CE8-CE7C-49DF-BA32-7884E868A2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4906176"/>
            <a:ext cx="9141714" cy="64008"/>
          </a:xfrm>
          <a:prstGeom prst="rect">
            <a:avLst/>
          </a:prstGeom>
          <a:solidFill>
            <a:srgbClr val="E9A02A"/>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16E941FD-033B-90AC-F5C4-A8131630F9E0}"/>
              </a:ext>
            </a:extLst>
          </p:cNvPr>
          <p:cNvSpPr txBox="1"/>
          <p:nvPr/>
        </p:nvSpPr>
        <p:spPr>
          <a:xfrm>
            <a:off x="5004048" y="764704"/>
            <a:ext cx="3744416" cy="3046988"/>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sz="2400" dirty="0"/>
              <a:t>Unpaid work</a:t>
            </a:r>
          </a:p>
          <a:p>
            <a:pPr marL="285750" indent="-285750">
              <a:buFont typeface="Arial" panose="020B0604020202020204" pitchFamily="34" charset="0"/>
              <a:buChar char="•"/>
            </a:pPr>
            <a:r>
              <a:rPr lang="en-GB" sz="2400" dirty="0"/>
              <a:t>e.g. removing graffiti, clearing wasteland</a:t>
            </a:r>
          </a:p>
          <a:p>
            <a:pPr marL="285750" indent="-285750">
              <a:buFont typeface="Arial" panose="020B0604020202020204" pitchFamily="34" charset="0"/>
              <a:buChar char="•"/>
            </a:pPr>
            <a:r>
              <a:rPr lang="en-GB" sz="2400" dirty="0"/>
              <a:t>Expect to complete anything from 40 to 300 hours</a:t>
            </a:r>
          </a:p>
          <a:p>
            <a:pPr marL="285750" indent="-285750">
              <a:buFont typeface="Arial" panose="020B0604020202020204" pitchFamily="34" charset="0"/>
              <a:buChar char="•"/>
            </a:pPr>
            <a:r>
              <a:rPr lang="en-GB" sz="2400" dirty="0"/>
              <a:t>Have to work 3 to 4 days each week if unemployed</a:t>
            </a:r>
          </a:p>
        </p:txBody>
      </p:sp>
    </p:spTree>
    <p:extLst>
      <p:ext uri="{BB962C8B-B14F-4D97-AF65-F5344CB8AC3E}">
        <p14:creationId xmlns:p14="http://schemas.microsoft.com/office/powerpoint/2010/main" val="2151572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are the number of community sentences falling?</a:t>
            </a:r>
          </a:p>
        </p:txBody>
      </p:sp>
      <p:sp>
        <p:nvSpPr>
          <p:cNvPr id="4" name="TextBox 3"/>
          <p:cNvSpPr txBox="1"/>
          <p:nvPr/>
        </p:nvSpPr>
        <p:spPr>
          <a:xfrm>
            <a:off x="822959" y="2204864"/>
            <a:ext cx="2308881" cy="1477328"/>
          </a:xfrm>
          <a:prstGeom prst="rect">
            <a:avLst/>
          </a:prstGeom>
          <a:solidFill>
            <a:schemeClr val="accent1">
              <a:lumMod val="20000"/>
              <a:lumOff val="80000"/>
            </a:schemeClr>
          </a:solidFill>
        </p:spPr>
        <p:txBody>
          <a:bodyPr wrap="square" rtlCol="0">
            <a:spAutoFit/>
          </a:bodyPr>
          <a:lstStyle/>
          <a:p>
            <a:r>
              <a:rPr lang="en-GB" b="1" u="sng" dirty="0"/>
              <a:t>June 2007</a:t>
            </a:r>
          </a:p>
          <a:p>
            <a:r>
              <a:rPr lang="en-GB" dirty="0"/>
              <a:t>191,000 out of 1.4 million received community sentences – </a:t>
            </a:r>
            <a:r>
              <a:rPr lang="en-GB" b="1" dirty="0"/>
              <a:t>almost 14%</a:t>
            </a:r>
          </a:p>
        </p:txBody>
      </p:sp>
      <p:sp>
        <p:nvSpPr>
          <p:cNvPr id="5" name="Right Arrow 4"/>
          <p:cNvSpPr/>
          <p:nvPr/>
        </p:nvSpPr>
        <p:spPr>
          <a:xfrm>
            <a:off x="3347864" y="2636912"/>
            <a:ext cx="1368152"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5076056" y="2204864"/>
            <a:ext cx="2520280" cy="1477328"/>
          </a:xfrm>
          <a:prstGeom prst="rect">
            <a:avLst/>
          </a:prstGeom>
          <a:solidFill>
            <a:schemeClr val="accent6">
              <a:lumMod val="20000"/>
              <a:lumOff val="80000"/>
            </a:schemeClr>
          </a:solidFill>
        </p:spPr>
        <p:txBody>
          <a:bodyPr wrap="square" rtlCol="0">
            <a:spAutoFit/>
          </a:bodyPr>
          <a:lstStyle/>
          <a:p>
            <a:r>
              <a:rPr lang="en-GB" b="1" u="sng" dirty="0"/>
              <a:t>November 2017</a:t>
            </a:r>
          </a:p>
          <a:p>
            <a:r>
              <a:rPr lang="en-GB" dirty="0"/>
              <a:t>99,000 out of 1.2 million to serve community sentence</a:t>
            </a:r>
          </a:p>
          <a:p>
            <a:r>
              <a:rPr lang="en-GB" dirty="0"/>
              <a:t>- </a:t>
            </a:r>
            <a:r>
              <a:rPr lang="en-GB" b="1" dirty="0"/>
              <a:t>Just over 8% </a:t>
            </a:r>
          </a:p>
        </p:txBody>
      </p:sp>
      <p:pic>
        <p:nvPicPr>
          <p:cNvPr id="8" name="Picture 7"/>
          <p:cNvPicPr>
            <a:picLocks noChangeAspect="1"/>
          </p:cNvPicPr>
          <p:nvPr/>
        </p:nvPicPr>
        <p:blipFill rotWithShape="1">
          <a:blip r:embed="rId3"/>
          <a:srcRect t="2067" b="8586"/>
          <a:stretch/>
        </p:blipFill>
        <p:spPr>
          <a:xfrm>
            <a:off x="35496" y="4068041"/>
            <a:ext cx="1706625" cy="1735292"/>
          </a:xfrm>
          <a:prstGeom prst="rect">
            <a:avLst/>
          </a:prstGeom>
        </p:spPr>
      </p:pic>
      <p:sp>
        <p:nvSpPr>
          <p:cNvPr id="9" name="TextBox 8"/>
          <p:cNvSpPr txBox="1"/>
          <p:nvPr/>
        </p:nvSpPr>
        <p:spPr>
          <a:xfrm>
            <a:off x="1259632" y="4766697"/>
            <a:ext cx="2845078" cy="707886"/>
          </a:xfrm>
          <a:prstGeom prst="rect">
            <a:avLst/>
          </a:prstGeom>
          <a:noFill/>
        </p:spPr>
        <p:txBody>
          <a:bodyPr wrap="square" rtlCol="0">
            <a:spAutoFit/>
          </a:bodyPr>
          <a:lstStyle/>
          <a:p>
            <a:pPr algn="ctr"/>
            <a:r>
              <a:rPr lang="en-GB" sz="2000" dirty="0"/>
              <a:t>Judges are making use of suspended sentences</a:t>
            </a:r>
          </a:p>
        </p:txBody>
      </p:sp>
      <p:sp>
        <p:nvSpPr>
          <p:cNvPr id="3" name="TextBox 2">
            <a:extLst>
              <a:ext uri="{FF2B5EF4-FFF2-40B4-BE49-F238E27FC236}">
                <a16:creationId xmlns:a16="http://schemas.microsoft.com/office/drawing/2014/main" id="{7CCD0D35-5F24-A1DA-72CA-19B9B370893E}"/>
              </a:ext>
            </a:extLst>
          </p:cNvPr>
          <p:cNvSpPr txBox="1"/>
          <p:nvPr/>
        </p:nvSpPr>
        <p:spPr>
          <a:xfrm>
            <a:off x="5003931" y="5096526"/>
            <a:ext cx="2448272" cy="923330"/>
          </a:xfrm>
          <a:prstGeom prst="rect">
            <a:avLst/>
          </a:prstGeom>
          <a:solidFill>
            <a:schemeClr val="accent5">
              <a:lumMod val="20000"/>
              <a:lumOff val="80000"/>
            </a:schemeClr>
          </a:solidFill>
        </p:spPr>
        <p:txBody>
          <a:bodyPr wrap="square" rtlCol="0">
            <a:spAutoFit/>
          </a:bodyPr>
          <a:lstStyle/>
          <a:p>
            <a:r>
              <a:rPr lang="en-GB" b="1" u="sng" dirty="0"/>
              <a:t>2019</a:t>
            </a:r>
            <a:r>
              <a:rPr lang="en-GB" dirty="0"/>
              <a:t>: 87,000 (7%) sentenced to a community sentence</a:t>
            </a:r>
          </a:p>
        </p:txBody>
      </p:sp>
      <p:sp>
        <p:nvSpPr>
          <p:cNvPr id="6" name="Right Arrow 4">
            <a:extLst>
              <a:ext uri="{FF2B5EF4-FFF2-40B4-BE49-F238E27FC236}">
                <a16:creationId xmlns:a16="http://schemas.microsoft.com/office/drawing/2014/main" id="{A4C394A5-9785-B7D2-662B-1D1079AA6359}"/>
              </a:ext>
            </a:extLst>
          </p:cNvPr>
          <p:cNvSpPr/>
          <p:nvPr/>
        </p:nvSpPr>
        <p:spPr>
          <a:xfrm rot="5400000">
            <a:off x="5450062" y="4166163"/>
            <a:ext cx="1265096" cy="4289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74230163"/>
      </p:ext>
    </p:extLst>
  </p:cSld>
  <p:clrMapOvr>
    <a:masterClrMapping/>
  </p:clrMapOvr>
  <mc:AlternateContent xmlns:mc="http://schemas.openxmlformats.org/markup-compatibility/2006" xmlns:p14="http://schemas.microsoft.com/office/powerpoint/2010/main">
    <mc:Choice Requires="p14">
      <p:transition spd="slow" p14:dur="2000" advTm="110019"/>
    </mc:Choice>
    <mc:Fallback xmlns="">
      <p:transition spd="slow" advTm="11001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are the number of community sentences falling?</a:t>
            </a:r>
          </a:p>
        </p:txBody>
      </p:sp>
      <p:sp>
        <p:nvSpPr>
          <p:cNvPr id="3" name="Content Placeholder 2"/>
          <p:cNvSpPr>
            <a:spLocks noGrp="1"/>
          </p:cNvSpPr>
          <p:nvPr>
            <p:ph idx="1"/>
          </p:nvPr>
        </p:nvSpPr>
        <p:spPr>
          <a:xfrm>
            <a:off x="822959" y="2276872"/>
            <a:ext cx="7543801" cy="4023360"/>
          </a:xfrm>
        </p:spPr>
        <p:txBody>
          <a:bodyPr>
            <a:normAutofit fontScale="92500"/>
          </a:bodyPr>
          <a:lstStyle/>
          <a:p>
            <a:r>
              <a:rPr lang="en-GB" sz="2400" dirty="0"/>
              <a:t>- Community sentences are usually reserved for the less serious offences</a:t>
            </a:r>
          </a:p>
          <a:p>
            <a:r>
              <a:rPr lang="en-GB" sz="2400" dirty="0"/>
              <a:t>- Between 2007-2017 26% fall in thefts recorded by the police</a:t>
            </a:r>
          </a:p>
          <a:p>
            <a:pPr marL="1471400" lvl="8" indent="0">
              <a:buNone/>
            </a:pPr>
            <a:r>
              <a:rPr lang="en-GB" sz="1600" dirty="0"/>
              <a:t>	              </a:t>
            </a:r>
            <a:r>
              <a:rPr lang="en-GB" sz="2400" dirty="0"/>
              <a:t>32% fall in drug offences</a:t>
            </a:r>
          </a:p>
          <a:p>
            <a:pPr marL="1471400" lvl="8" indent="0">
              <a:buNone/>
            </a:pPr>
            <a:endParaRPr lang="en-GB" sz="2400" dirty="0"/>
          </a:p>
          <a:p>
            <a:pPr marL="1471400" lvl="8" indent="0">
              <a:buNone/>
            </a:pPr>
            <a:r>
              <a:rPr lang="en-GB" sz="2400" dirty="0"/>
              <a:t>“Judges just don’t have that same intuitive understanding of community sentencing”</a:t>
            </a:r>
          </a:p>
          <a:p>
            <a:pPr marL="1471400" lvl="8" indent="0">
              <a:buNone/>
            </a:pPr>
            <a:endParaRPr lang="en-GB" sz="2400" dirty="0"/>
          </a:p>
          <a:p>
            <a:pPr marL="1471400" lvl="8" indent="0">
              <a:buNone/>
            </a:pPr>
            <a:r>
              <a:rPr lang="en-GB" sz="2400" dirty="0"/>
              <a:t>37% Magistrates weren’t confident that community terms were an effective alternative to custody</a:t>
            </a:r>
          </a:p>
          <a:p>
            <a:pPr marL="1471400" lvl="8" indent="0">
              <a:buNone/>
            </a:pPr>
            <a:endParaRPr lang="en-GB" sz="2000" dirty="0"/>
          </a:p>
        </p:txBody>
      </p:sp>
      <p:pic>
        <p:nvPicPr>
          <p:cNvPr id="4" name="Picture 3"/>
          <p:cNvPicPr>
            <a:picLocks noChangeAspect="1"/>
          </p:cNvPicPr>
          <p:nvPr/>
        </p:nvPicPr>
        <p:blipFill>
          <a:blip r:embed="rId3"/>
          <a:stretch>
            <a:fillRect/>
          </a:stretch>
        </p:blipFill>
        <p:spPr>
          <a:xfrm>
            <a:off x="251520" y="4077072"/>
            <a:ext cx="1800200" cy="1396416"/>
          </a:xfrm>
          <a:prstGeom prst="rect">
            <a:avLst/>
          </a:prstGeom>
        </p:spPr>
      </p:pic>
    </p:spTree>
    <p:extLst>
      <p:ext uri="{BB962C8B-B14F-4D97-AF65-F5344CB8AC3E}">
        <p14:creationId xmlns:p14="http://schemas.microsoft.com/office/powerpoint/2010/main" val="2237837371"/>
      </p:ext>
    </p:extLst>
  </p:cSld>
  <p:clrMapOvr>
    <a:masterClrMapping/>
  </p:clrMapOvr>
  <mc:AlternateContent xmlns:mc="http://schemas.openxmlformats.org/markup-compatibility/2006" xmlns:p14="http://schemas.microsoft.com/office/powerpoint/2010/main">
    <mc:Choice Requires="p14">
      <p:transition spd="slow" p14:dur="2000" advTm="94430"/>
    </mc:Choice>
    <mc:Fallback xmlns="">
      <p:transition spd="slow" advTm="9443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ISSUES surrounding non-custodial sentences</a:t>
            </a:r>
          </a:p>
        </p:txBody>
      </p:sp>
      <p:sp>
        <p:nvSpPr>
          <p:cNvPr id="3" name="Content Placeholder 2"/>
          <p:cNvSpPr>
            <a:spLocks noGrp="1"/>
          </p:cNvSpPr>
          <p:nvPr>
            <p:ph idx="1"/>
          </p:nvPr>
        </p:nvSpPr>
        <p:spPr>
          <a:xfrm>
            <a:off x="-118864" y="1778266"/>
            <a:ext cx="4690864" cy="645697"/>
          </a:xfrm>
        </p:spPr>
        <p:txBody>
          <a:bodyPr>
            <a:normAutofit lnSpcReduction="10000"/>
          </a:bodyPr>
          <a:lstStyle/>
          <a:p>
            <a:pPr marL="118872" indent="0" algn="ctr">
              <a:buNone/>
            </a:pPr>
            <a:r>
              <a:rPr lang="en-GB" sz="4000" dirty="0">
                <a:solidFill>
                  <a:srgbClr val="FF0000"/>
                </a:solidFill>
              </a:rPr>
              <a:t>EFFECTIVENESS</a:t>
            </a:r>
          </a:p>
          <a:p>
            <a:pPr marL="118872" indent="0">
              <a:buNone/>
            </a:pPr>
            <a:endParaRPr lang="en-GB" sz="4400" dirty="0">
              <a:solidFill>
                <a:schemeClr val="accent3"/>
              </a:solidFill>
            </a:endParaRPr>
          </a:p>
        </p:txBody>
      </p:sp>
      <p:sp>
        <p:nvSpPr>
          <p:cNvPr id="4" name="TextBox 3"/>
          <p:cNvSpPr txBox="1"/>
          <p:nvPr/>
        </p:nvSpPr>
        <p:spPr>
          <a:xfrm>
            <a:off x="1515007" y="3301250"/>
            <a:ext cx="4320480" cy="646331"/>
          </a:xfrm>
          <a:prstGeom prst="rect">
            <a:avLst/>
          </a:prstGeom>
          <a:noFill/>
        </p:spPr>
        <p:txBody>
          <a:bodyPr wrap="square" rtlCol="0">
            <a:spAutoFit/>
          </a:bodyPr>
          <a:lstStyle/>
          <a:p>
            <a:r>
              <a:rPr lang="en-GB" sz="3600" dirty="0">
                <a:solidFill>
                  <a:srgbClr val="00B0F0"/>
                </a:solidFill>
              </a:rPr>
              <a:t>COST</a:t>
            </a:r>
          </a:p>
        </p:txBody>
      </p:sp>
      <p:sp>
        <p:nvSpPr>
          <p:cNvPr id="5" name="TextBox 4"/>
          <p:cNvSpPr txBox="1"/>
          <p:nvPr/>
        </p:nvSpPr>
        <p:spPr>
          <a:xfrm>
            <a:off x="5580112" y="2286477"/>
            <a:ext cx="3106688" cy="1384995"/>
          </a:xfrm>
          <a:prstGeom prst="rect">
            <a:avLst/>
          </a:prstGeom>
          <a:noFill/>
        </p:spPr>
        <p:txBody>
          <a:bodyPr wrap="square" rtlCol="0">
            <a:spAutoFit/>
          </a:bodyPr>
          <a:lstStyle/>
          <a:p>
            <a:r>
              <a:rPr lang="en-GB" sz="2800" dirty="0">
                <a:solidFill>
                  <a:srgbClr val="FFC000"/>
                </a:solidFill>
              </a:rPr>
              <a:t>AVAILABILITY OF REQUIREMENTS</a:t>
            </a:r>
          </a:p>
        </p:txBody>
      </p:sp>
      <p:sp>
        <p:nvSpPr>
          <p:cNvPr id="6" name="TextBox 5"/>
          <p:cNvSpPr txBox="1"/>
          <p:nvPr/>
        </p:nvSpPr>
        <p:spPr>
          <a:xfrm>
            <a:off x="899593" y="4594161"/>
            <a:ext cx="3312368" cy="1384995"/>
          </a:xfrm>
          <a:prstGeom prst="rect">
            <a:avLst/>
          </a:prstGeom>
          <a:noFill/>
        </p:spPr>
        <p:txBody>
          <a:bodyPr wrap="square" rtlCol="0">
            <a:spAutoFit/>
          </a:bodyPr>
          <a:lstStyle/>
          <a:p>
            <a:r>
              <a:rPr lang="en-GB" sz="2800" dirty="0">
                <a:solidFill>
                  <a:srgbClr val="7030A0"/>
                </a:solidFill>
              </a:rPr>
              <a:t>COMPLETION OF COMMUNITY ORDERS</a:t>
            </a:r>
          </a:p>
        </p:txBody>
      </p:sp>
      <p:sp>
        <p:nvSpPr>
          <p:cNvPr id="7" name="TextBox 6"/>
          <p:cNvSpPr txBox="1"/>
          <p:nvPr/>
        </p:nvSpPr>
        <p:spPr>
          <a:xfrm>
            <a:off x="5292080" y="4669132"/>
            <a:ext cx="3240360" cy="1077218"/>
          </a:xfrm>
          <a:prstGeom prst="rect">
            <a:avLst/>
          </a:prstGeom>
          <a:noFill/>
        </p:spPr>
        <p:txBody>
          <a:bodyPr wrap="square" rtlCol="0">
            <a:spAutoFit/>
          </a:bodyPr>
          <a:lstStyle/>
          <a:p>
            <a:r>
              <a:rPr lang="en-GB" sz="3200" dirty="0">
                <a:solidFill>
                  <a:srgbClr val="00B050"/>
                </a:solidFill>
              </a:rPr>
              <a:t>PUBLIC PERCEPTION</a:t>
            </a:r>
          </a:p>
        </p:txBody>
      </p:sp>
    </p:spTree>
    <p:custDataLst>
      <p:tags r:id="rId1"/>
    </p:custDataLst>
    <p:extLst>
      <p:ext uri="{BB962C8B-B14F-4D97-AF65-F5344CB8AC3E}">
        <p14:creationId xmlns:p14="http://schemas.microsoft.com/office/powerpoint/2010/main" val="2326386041"/>
      </p:ext>
    </p:extLst>
  </p:cSld>
  <p:clrMapOvr>
    <a:masterClrMapping/>
  </p:clrMapOvr>
  <mc:AlternateContent xmlns:mc="http://schemas.openxmlformats.org/markup-compatibility/2006" xmlns:p14="http://schemas.microsoft.com/office/powerpoint/2010/main">
    <mc:Choice Requires="p14">
      <p:transition spd="slow" p14:dur="2000" advTm="205328"/>
    </mc:Choice>
    <mc:Fallback xmlns="">
      <p:transition spd="slow" advTm="20532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barn(inVertical)">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1000"/>
                                        <p:tgtEl>
                                          <p:spTgt spid="7"/>
                                        </p:tgtEl>
                                      </p:cBhvr>
                                    </p:animEffect>
                                    <p:anim calcmode="lin" valueType="num">
                                      <p:cBhvr>
                                        <p:cTn id="27" dur="1000" fill="hold"/>
                                        <p:tgtEl>
                                          <p:spTgt spid="7"/>
                                        </p:tgtEl>
                                        <p:attrNameLst>
                                          <p:attrName>ppt_x</p:attrName>
                                        </p:attrNameLst>
                                      </p:cBhvr>
                                      <p:tavLst>
                                        <p:tav tm="0">
                                          <p:val>
                                            <p:strVal val="#ppt_x"/>
                                          </p:val>
                                        </p:tav>
                                        <p:tav tm="100000">
                                          <p:val>
                                            <p:strVal val="#ppt_x"/>
                                          </p:val>
                                        </p:tav>
                                      </p:tavLst>
                                    </p:anim>
                                    <p:anim calcmode="lin" valueType="num">
                                      <p:cBhvr>
                                        <p:cTn id="2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77FD4-1792-40D7-393E-CBE8F324F73D}"/>
              </a:ext>
            </a:extLst>
          </p:cNvPr>
          <p:cNvSpPr>
            <a:spLocks noGrp="1"/>
          </p:cNvSpPr>
          <p:nvPr>
            <p:ph type="title"/>
          </p:nvPr>
        </p:nvSpPr>
        <p:spPr/>
        <p:txBody>
          <a:bodyPr/>
          <a:lstStyle/>
          <a:p>
            <a:r>
              <a:rPr lang="en-GB" dirty="0"/>
              <a:t>CUSTODIAL SENTENCES</a:t>
            </a:r>
          </a:p>
        </p:txBody>
      </p:sp>
      <p:sp>
        <p:nvSpPr>
          <p:cNvPr id="3" name="Content Placeholder 2">
            <a:extLst>
              <a:ext uri="{FF2B5EF4-FFF2-40B4-BE49-F238E27FC236}">
                <a16:creationId xmlns:a16="http://schemas.microsoft.com/office/drawing/2014/main" id="{54BEE785-86CE-D932-64D0-928E828E3DC4}"/>
              </a:ext>
            </a:extLst>
          </p:cNvPr>
          <p:cNvSpPr>
            <a:spLocks noGrp="1"/>
          </p:cNvSpPr>
          <p:nvPr>
            <p:ph idx="1"/>
          </p:nvPr>
        </p:nvSpPr>
        <p:spPr>
          <a:xfrm>
            <a:off x="467545" y="1845734"/>
            <a:ext cx="7899216" cy="4319570"/>
          </a:xfrm>
        </p:spPr>
        <p:txBody>
          <a:bodyPr>
            <a:normAutofit/>
          </a:bodyPr>
          <a:lstStyle/>
          <a:p>
            <a:pPr algn="ctr">
              <a:buFont typeface="Wingdings" panose="05000000000000000000" pitchFamily="2" charset="2"/>
              <a:buChar char="§"/>
            </a:pPr>
            <a:r>
              <a:rPr lang="en-GB" dirty="0"/>
              <a:t>Reserved for the most serious offences </a:t>
            </a:r>
          </a:p>
          <a:p>
            <a:pPr algn="ctr">
              <a:buFont typeface="Wingdings" panose="05000000000000000000" pitchFamily="2" charset="2"/>
              <a:buChar char="§"/>
            </a:pPr>
            <a:r>
              <a:rPr lang="en-GB" dirty="0"/>
              <a:t>Are imposed when the offence committed is ‘so serious that neither a fine alone nor a community sentence can be justified for the offence’ (s. 230(2) Sentencing Code.</a:t>
            </a:r>
          </a:p>
          <a:p>
            <a:pPr algn="ctr">
              <a:buFont typeface="Wingdings" panose="05000000000000000000" pitchFamily="2" charset="2"/>
              <a:buChar char="§"/>
            </a:pPr>
            <a:r>
              <a:rPr lang="en-GB" dirty="0"/>
              <a:t>Imposed when a court believes it is necessary to protect the public</a:t>
            </a:r>
          </a:p>
          <a:p>
            <a:pPr algn="ctr">
              <a:buFont typeface="Wingdings" panose="05000000000000000000" pitchFamily="2" charset="2"/>
              <a:buChar char="§"/>
            </a:pPr>
            <a:r>
              <a:rPr lang="en-GB" b="1" u="sng" dirty="0"/>
              <a:t>TYPES:</a:t>
            </a:r>
          </a:p>
          <a:p>
            <a:pPr algn="ctr"/>
            <a:r>
              <a:rPr lang="en-GB" dirty="0"/>
              <a:t> Suspended sentences</a:t>
            </a:r>
          </a:p>
          <a:p>
            <a:pPr algn="ctr"/>
            <a:r>
              <a:rPr lang="en-GB" dirty="0"/>
              <a:t>Determinate</a:t>
            </a:r>
          </a:p>
          <a:p>
            <a:pPr algn="ctr"/>
            <a:r>
              <a:rPr lang="en-GB" dirty="0"/>
              <a:t>Extended</a:t>
            </a:r>
          </a:p>
          <a:p>
            <a:pPr algn="ctr"/>
            <a:r>
              <a:rPr lang="en-GB" dirty="0"/>
              <a:t>Life</a:t>
            </a:r>
          </a:p>
        </p:txBody>
      </p:sp>
      <p:pic>
        <p:nvPicPr>
          <p:cNvPr id="4" name="Picture 3">
            <a:extLst>
              <a:ext uri="{FF2B5EF4-FFF2-40B4-BE49-F238E27FC236}">
                <a16:creationId xmlns:a16="http://schemas.microsoft.com/office/drawing/2014/main" id="{3F149114-49D3-4ACA-D52E-445826C1A43F}"/>
              </a:ext>
            </a:extLst>
          </p:cNvPr>
          <p:cNvPicPr>
            <a:picLocks noChangeAspect="1"/>
          </p:cNvPicPr>
          <p:nvPr/>
        </p:nvPicPr>
        <p:blipFill rotWithShape="1">
          <a:blip r:embed="rId3"/>
          <a:srcRect l="9997" t="4805" r="17029" b="13512"/>
          <a:stretch/>
        </p:blipFill>
        <p:spPr>
          <a:xfrm>
            <a:off x="357416" y="4365104"/>
            <a:ext cx="2630408" cy="1656183"/>
          </a:xfrm>
          <a:prstGeom prst="rect">
            <a:avLst/>
          </a:prstGeom>
        </p:spPr>
      </p:pic>
    </p:spTree>
    <p:extLst>
      <p:ext uri="{BB962C8B-B14F-4D97-AF65-F5344CB8AC3E}">
        <p14:creationId xmlns:p14="http://schemas.microsoft.com/office/powerpoint/2010/main" val="4081783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gtEl>
                                        <p:attrNameLst>
                                          <p:attrName>style.visibility</p:attrName>
                                        </p:attrNameLst>
                                      </p:cBhvr>
                                      <p:to>
                                        <p:strVal val="visible"/>
                                      </p:to>
                                    </p:set>
                                    <p:animEffect transition="in" filter="fade">
                                      <p:cBhvr>
                                        <p:cTn id="63" dur="1000"/>
                                        <p:tgtEl>
                                          <p:spTgt spid="4"/>
                                        </p:tgtEl>
                                      </p:cBhvr>
                                    </p:animEffect>
                                    <p:anim calcmode="lin" valueType="num">
                                      <p:cBhvr>
                                        <p:cTn id="64" dur="1000" fill="hold"/>
                                        <p:tgtEl>
                                          <p:spTgt spid="4"/>
                                        </p:tgtEl>
                                        <p:attrNameLst>
                                          <p:attrName>ppt_x</p:attrName>
                                        </p:attrNameLst>
                                      </p:cBhvr>
                                      <p:tavLst>
                                        <p:tav tm="0">
                                          <p:val>
                                            <p:strVal val="#ppt_x"/>
                                          </p:val>
                                        </p:tav>
                                        <p:tav tm="100000">
                                          <p:val>
                                            <p:strVal val="#ppt_x"/>
                                          </p:val>
                                        </p:tav>
                                      </p:tavLst>
                                    </p:anim>
                                    <p:anim calcmode="lin" valueType="num">
                                      <p:cBhvr>
                                        <p:cTn id="6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9E0D193-D464-A52C-9883-EBF020B84B7A}"/>
              </a:ext>
            </a:extLst>
          </p:cNvPr>
          <p:cNvPicPr>
            <a:picLocks noGrp="1" noChangeAspect="1"/>
          </p:cNvPicPr>
          <p:nvPr>
            <p:ph idx="1"/>
          </p:nvPr>
        </p:nvPicPr>
        <p:blipFill>
          <a:blip r:embed="rId3"/>
          <a:stretch>
            <a:fillRect/>
          </a:stretch>
        </p:blipFill>
        <p:spPr>
          <a:xfrm>
            <a:off x="2195736" y="658290"/>
            <a:ext cx="4662459" cy="5054156"/>
          </a:xfrm>
          <a:prstGeom prst="rect">
            <a:avLst/>
          </a:prstGeom>
        </p:spPr>
      </p:pic>
    </p:spTree>
    <p:extLst>
      <p:ext uri="{BB962C8B-B14F-4D97-AF65-F5344CB8AC3E}">
        <p14:creationId xmlns:p14="http://schemas.microsoft.com/office/powerpoint/2010/main" val="2820341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3"/>
            <a:ext cx="7543800" cy="1450757"/>
          </a:xfrm>
        </p:spPr>
        <p:txBody>
          <a:bodyPr>
            <a:normAutofit/>
          </a:bodyPr>
          <a:lstStyle/>
          <a:p>
            <a:r>
              <a:rPr lang="en-GB"/>
              <a:t>Revolving doors agency (2018)</a:t>
            </a:r>
          </a:p>
        </p:txBody>
      </p:sp>
      <p:sp>
        <p:nvSpPr>
          <p:cNvPr id="3" name="Content Placeholder 2"/>
          <p:cNvSpPr>
            <a:spLocks noGrp="1"/>
          </p:cNvSpPr>
          <p:nvPr>
            <p:ph idx="1"/>
          </p:nvPr>
        </p:nvSpPr>
        <p:spPr>
          <a:xfrm>
            <a:off x="822959" y="1845734"/>
            <a:ext cx="4841240" cy="4023360"/>
          </a:xfrm>
        </p:spPr>
        <p:txBody>
          <a:bodyPr>
            <a:normAutofit/>
          </a:bodyPr>
          <a:lstStyle/>
          <a:p>
            <a:pPr>
              <a:buFontTx/>
              <a:buChar char="-"/>
            </a:pPr>
            <a:r>
              <a:rPr lang="en-GB" sz="1900"/>
              <a:t>80% of the public think that theft of daily essentials does not warrant a prison sentence.</a:t>
            </a:r>
          </a:p>
          <a:p>
            <a:pPr marL="0" indent="0">
              <a:buNone/>
            </a:pPr>
            <a:endParaRPr lang="en-GB" sz="1900"/>
          </a:p>
          <a:p>
            <a:pPr>
              <a:buFontTx/>
              <a:buChar char="-"/>
            </a:pPr>
            <a:r>
              <a:rPr lang="en-GB" sz="1900"/>
              <a:t>74% of the public think that people with drug and alcohol addictions should be in treatment programmes rather than prison</a:t>
            </a:r>
          </a:p>
          <a:p>
            <a:pPr>
              <a:buFontTx/>
              <a:buChar char="-"/>
            </a:pPr>
            <a:endParaRPr lang="en-GB" sz="1900"/>
          </a:p>
          <a:p>
            <a:pPr>
              <a:buFontTx/>
              <a:buChar char="-"/>
            </a:pPr>
            <a:r>
              <a:rPr lang="en-GB" sz="1900"/>
              <a:t>- A majority said they were more likely to vote for an MP who supported reducing prison populations and using the savings to invest in drug treatment and mental health programmes.</a:t>
            </a:r>
          </a:p>
        </p:txBody>
      </p:sp>
      <p:pic>
        <p:nvPicPr>
          <p:cNvPr id="1026" name="Picture 2" descr="Revolving Doors Agency">
            <a:hlinkClick r:id="rId3" tooltip="Revolving Doors Agency"/>
            <a:extLst>
              <a:ext uri="{FF2B5EF4-FFF2-40B4-BE49-F238E27FC236}">
                <a16:creationId xmlns:a16="http://schemas.microsoft.com/office/drawing/2014/main" id="{F5449D5C-2020-4EAA-166B-EC60BA19B7D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15427" y="2476158"/>
            <a:ext cx="2351332" cy="2351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449265"/>
      </p:ext>
    </p:extLst>
  </p:cSld>
  <p:clrMapOvr>
    <a:masterClrMapping/>
  </p:clrMapOvr>
  <mc:AlternateContent xmlns:mc="http://schemas.openxmlformats.org/markup-compatibility/2006" xmlns:p14="http://schemas.microsoft.com/office/powerpoint/2010/main">
    <mc:Choice Requires="p14">
      <p:transition spd="slow" p14:dur="2000" advTm="181231"/>
    </mc:Choice>
    <mc:Fallback xmlns="">
      <p:transition spd="slow" advTm="18123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7191" y="4590420"/>
            <a:ext cx="3456384" cy="1569660"/>
          </a:xfrm>
          <a:prstGeom prst="rect">
            <a:avLst/>
          </a:prstGeom>
          <a:solidFill>
            <a:schemeClr val="accent1">
              <a:lumMod val="40000"/>
              <a:lumOff val="60000"/>
            </a:schemeClr>
          </a:solidFill>
        </p:spPr>
        <p:txBody>
          <a:bodyPr wrap="square" rtlCol="0">
            <a:spAutoFit/>
          </a:bodyPr>
          <a:lstStyle/>
          <a:p>
            <a:r>
              <a:rPr lang="en-GB" sz="2400" b="1" dirty="0"/>
              <a:t>The vast majority of defendants are sentenced to less than six months in custody.</a:t>
            </a:r>
          </a:p>
        </p:txBody>
      </p:sp>
      <p:sp>
        <p:nvSpPr>
          <p:cNvPr id="6" name="TextBox 5"/>
          <p:cNvSpPr txBox="1"/>
          <p:nvPr/>
        </p:nvSpPr>
        <p:spPr>
          <a:xfrm>
            <a:off x="6349477" y="4221088"/>
            <a:ext cx="2714640" cy="1938992"/>
          </a:xfrm>
          <a:prstGeom prst="rect">
            <a:avLst/>
          </a:prstGeom>
          <a:solidFill>
            <a:schemeClr val="accent1">
              <a:lumMod val="20000"/>
              <a:lumOff val="80000"/>
            </a:schemeClr>
          </a:solidFill>
        </p:spPr>
        <p:txBody>
          <a:bodyPr wrap="square" rtlCol="0">
            <a:spAutoFit/>
          </a:bodyPr>
          <a:lstStyle/>
          <a:p>
            <a:r>
              <a:rPr lang="en-GB" sz="2400" b="1" dirty="0"/>
              <a:t>The majority of people serving these sentences are for non-violent offences</a:t>
            </a:r>
          </a:p>
        </p:txBody>
      </p:sp>
      <p:sp>
        <p:nvSpPr>
          <p:cNvPr id="7" name="TextBox 6"/>
          <p:cNvSpPr txBox="1"/>
          <p:nvPr/>
        </p:nvSpPr>
        <p:spPr>
          <a:xfrm>
            <a:off x="822959" y="404664"/>
            <a:ext cx="7543801" cy="1569660"/>
          </a:xfrm>
          <a:prstGeom prst="rect">
            <a:avLst/>
          </a:prstGeom>
          <a:solidFill>
            <a:schemeClr val="accent4">
              <a:lumMod val="20000"/>
              <a:lumOff val="80000"/>
            </a:schemeClr>
          </a:solidFill>
        </p:spPr>
        <p:txBody>
          <a:bodyPr wrap="square" rtlCol="0">
            <a:spAutoFit/>
          </a:bodyPr>
          <a:lstStyle/>
          <a:p>
            <a:r>
              <a:rPr lang="en-GB" sz="2400" b="1" dirty="0"/>
              <a:t>Most common offences serving short prison sentences are theft and drug offences - these are linked to underlying problems such as poverty, homelessness, poor mental health, addictions.</a:t>
            </a:r>
          </a:p>
        </p:txBody>
      </p:sp>
      <p:pic>
        <p:nvPicPr>
          <p:cNvPr id="2050" name="Picture 2" descr="See the source image">
            <a:extLst>
              <a:ext uri="{FF2B5EF4-FFF2-40B4-BE49-F238E27FC236}">
                <a16:creationId xmlns:a16="http://schemas.microsoft.com/office/drawing/2014/main" id="{80ECA75D-E97E-B25A-8E56-6E1BDBD85A8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2626729"/>
            <a:ext cx="2808312" cy="160454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FAF12E8-59DE-0CD1-8BA2-713DD53474E1}"/>
              </a:ext>
            </a:extLst>
          </p:cNvPr>
          <p:cNvSpPr txBox="1"/>
          <p:nvPr/>
        </p:nvSpPr>
        <p:spPr>
          <a:xfrm>
            <a:off x="3491880" y="2749073"/>
            <a:ext cx="4872723" cy="1200329"/>
          </a:xfrm>
          <a:prstGeom prst="rect">
            <a:avLst/>
          </a:prstGeom>
          <a:noFill/>
        </p:spPr>
        <p:txBody>
          <a:bodyPr wrap="square">
            <a:spAutoFit/>
          </a:bodyPr>
          <a:lstStyle/>
          <a:p>
            <a:pPr algn="ctr"/>
            <a:r>
              <a:rPr lang="en-GB" sz="2400" b="1" i="0" dirty="0">
                <a:solidFill>
                  <a:schemeClr val="accent1"/>
                </a:solidFill>
                <a:effectLst/>
                <a:latin typeface="ff-scala-sans-pro"/>
              </a:rPr>
              <a:t>Keeping individuals, “locked in an expensive merry-go-round of criminal justice processes”.</a:t>
            </a:r>
            <a:endParaRPr lang="en-GB" sz="2400" b="1" dirty="0">
              <a:solidFill>
                <a:schemeClr val="accent1"/>
              </a:solidFill>
            </a:endParaRPr>
          </a:p>
        </p:txBody>
      </p:sp>
    </p:spTree>
    <p:extLst>
      <p:ext uri="{BB962C8B-B14F-4D97-AF65-F5344CB8AC3E}">
        <p14:creationId xmlns:p14="http://schemas.microsoft.com/office/powerpoint/2010/main" val="3861049889"/>
      </p:ext>
    </p:extLst>
  </p:cSld>
  <p:clrMapOvr>
    <a:masterClrMapping/>
  </p:clrMapOvr>
  <mc:AlternateContent xmlns:mc="http://schemas.openxmlformats.org/markup-compatibility/2006" xmlns:p14="http://schemas.microsoft.com/office/powerpoint/2010/main">
    <mc:Choice Requires="p14">
      <p:transition spd="slow" p14:dur="2000" advTm="46440"/>
    </mc:Choice>
    <mc:Fallback xmlns="">
      <p:transition spd="slow" advTm="4644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C8250-586B-498E-A4AA-D8695149F4E6}"/>
              </a:ext>
            </a:extLst>
          </p:cNvPr>
          <p:cNvSpPr>
            <a:spLocks noGrp="1"/>
          </p:cNvSpPr>
          <p:nvPr>
            <p:ph type="title"/>
          </p:nvPr>
        </p:nvSpPr>
        <p:spPr>
          <a:xfrm>
            <a:off x="971600" y="-603448"/>
            <a:ext cx="7065502" cy="3171825"/>
          </a:xfrm>
        </p:spPr>
        <p:txBody>
          <a:bodyPr vert="horz" lIns="82296" tIns="82296" rIns="82296" bIns="68580" rtlCol="0" anchor="ctr">
            <a:normAutofit/>
          </a:bodyPr>
          <a:lstStyle/>
          <a:p>
            <a:pPr>
              <a:lnSpc>
                <a:spcPct val="120000"/>
              </a:lnSpc>
            </a:pPr>
            <a:r>
              <a:rPr lang="en-US" sz="2025" dirty="0"/>
              <a:t>Armstrong and Weaver (2013):</a:t>
            </a:r>
            <a:br>
              <a:rPr lang="en-US" sz="2025" dirty="0"/>
            </a:br>
            <a:r>
              <a:rPr lang="en-US" sz="2025" dirty="0"/>
              <a:t>Persistent Punishment: User Views of Short Prison Sentences</a:t>
            </a:r>
          </a:p>
        </p:txBody>
      </p:sp>
      <p:graphicFrame>
        <p:nvGraphicFramePr>
          <p:cNvPr id="34" name="TextBox 2">
            <a:extLst>
              <a:ext uri="{FF2B5EF4-FFF2-40B4-BE49-F238E27FC236}">
                <a16:creationId xmlns:a16="http://schemas.microsoft.com/office/drawing/2014/main" id="{7B464106-E704-49A0-8A9E-567E5010B11A}"/>
              </a:ext>
            </a:extLst>
          </p:cNvPr>
          <p:cNvGraphicFramePr/>
          <p:nvPr>
            <p:extLst>
              <p:ext uri="{D42A27DB-BD31-4B8C-83A1-F6EECF244321}">
                <p14:modId xmlns:p14="http://schemas.microsoft.com/office/powerpoint/2010/main" val="820990605"/>
              </p:ext>
            </p:extLst>
          </p:nvPr>
        </p:nvGraphicFramePr>
        <p:xfrm>
          <a:off x="827584" y="1988840"/>
          <a:ext cx="6480720" cy="38884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5069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icken wire close-up">
            <a:extLst>
              <a:ext uri="{FF2B5EF4-FFF2-40B4-BE49-F238E27FC236}">
                <a16:creationId xmlns:a16="http://schemas.microsoft.com/office/drawing/2014/main" id="{E9652F11-1B6B-453E-9510-AA6A62977C48}"/>
              </a:ext>
            </a:extLst>
          </p:cNvPr>
          <p:cNvPicPr>
            <a:picLocks noChangeAspect="1"/>
          </p:cNvPicPr>
          <p:nvPr/>
        </p:nvPicPr>
        <p:blipFill rotWithShape="1">
          <a:blip r:embed="rId3"/>
          <a:srcRect l="3686" r="7354" b="-1"/>
          <a:stretch/>
        </p:blipFill>
        <p:spPr>
          <a:xfrm>
            <a:off x="20" y="10"/>
            <a:ext cx="9139716" cy="6857990"/>
          </a:xfrm>
          <a:prstGeom prst="rect">
            <a:avLst/>
          </a:prstGeom>
        </p:spPr>
      </p:pic>
      <p:sp>
        <p:nvSpPr>
          <p:cNvPr id="3" name="Content Placeholder 2">
            <a:extLst>
              <a:ext uri="{FF2B5EF4-FFF2-40B4-BE49-F238E27FC236}">
                <a16:creationId xmlns:a16="http://schemas.microsoft.com/office/drawing/2014/main" id="{705CBC41-0BB2-4195-A5A1-9C6868F8F94B}"/>
              </a:ext>
            </a:extLst>
          </p:cNvPr>
          <p:cNvSpPr>
            <a:spLocks noGrp="1"/>
          </p:cNvSpPr>
          <p:nvPr>
            <p:ph idx="1"/>
          </p:nvPr>
        </p:nvSpPr>
        <p:spPr>
          <a:xfrm>
            <a:off x="644472" y="2777460"/>
            <a:ext cx="2365185" cy="3171819"/>
          </a:xfrm>
          <a:solidFill>
            <a:schemeClr val="bg1">
              <a:lumMod val="95000"/>
            </a:schemeClr>
          </a:solidFill>
        </p:spPr>
        <p:txBody>
          <a:bodyPr vert="horz" lIns="82296" tIns="82296" rIns="82296" bIns="68580" rtlCol="0">
            <a:normAutofit fontScale="92500" lnSpcReduction="10000"/>
          </a:bodyPr>
          <a:lstStyle/>
          <a:p>
            <a:r>
              <a:rPr lang="en-US" sz="1800" b="1" dirty="0">
                <a:solidFill>
                  <a:schemeClr val="accent1"/>
                </a:solidFill>
                <a:ea typeface="+mn-lt"/>
                <a:cs typeface="+mn-lt"/>
              </a:rPr>
              <a:t>'Imprisonment among the participants in this research was experienced and viewed as negatively as addiction itself, hurting relationships and life chances. Occasionally, it offered respite from problems on the outside, but generally made those problems worse.' </a:t>
            </a:r>
            <a:endParaRPr lang="en-GB" sz="1800" b="1" dirty="0">
              <a:solidFill>
                <a:schemeClr val="accent1"/>
              </a:solidFill>
              <a:ea typeface="+mn-lt"/>
              <a:cs typeface="+mn-lt"/>
            </a:endParaRPr>
          </a:p>
          <a:p>
            <a:pPr marL="0" indent="0">
              <a:buNone/>
            </a:pPr>
            <a:endParaRPr lang="en-GB" sz="1400" dirty="0">
              <a:solidFill>
                <a:srgbClr val="FFFFFF"/>
              </a:solidFill>
              <a:ea typeface="Meiryo"/>
            </a:endParaRPr>
          </a:p>
        </p:txBody>
      </p:sp>
      <p:sp>
        <p:nvSpPr>
          <p:cNvPr id="2" name="Title 1">
            <a:extLst>
              <a:ext uri="{FF2B5EF4-FFF2-40B4-BE49-F238E27FC236}">
                <a16:creationId xmlns:a16="http://schemas.microsoft.com/office/drawing/2014/main" id="{733C9E57-2B80-4B2F-BF3A-184C4E273FA6}"/>
              </a:ext>
            </a:extLst>
          </p:cNvPr>
          <p:cNvSpPr>
            <a:spLocks noGrp="1"/>
          </p:cNvSpPr>
          <p:nvPr>
            <p:ph type="title"/>
          </p:nvPr>
        </p:nvSpPr>
        <p:spPr>
          <a:xfrm>
            <a:off x="644472" y="1419273"/>
            <a:ext cx="2365185" cy="1358188"/>
          </a:xfrm>
        </p:spPr>
        <p:txBody>
          <a:bodyPr>
            <a:normAutofit/>
          </a:bodyPr>
          <a:lstStyle/>
          <a:p>
            <a:r>
              <a:rPr lang="en-GB" sz="2900">
                <a:solidFill>
                  <a:srgbClr val="FFFFFF"/>
                </a:solidFill>
                <a:ea typeface="Meiryo"/>
              </a:rPr>
              <a:t>Armstrong and Weaver (2013) FINDINGS:</a:t>
            </a:r>
            <a:endParaRPr lang="en-GB" sz="2900">
              <a:solidFill>
                <a:srgbClr val="FFFFFF"/>
              </a:solidFill>
            </a:endParaRPr>
          </a:p>
        </p:txBody>
      </p:sp>
      <p:pic>
        <p:nvPicPr>
          <p:cNvPr id="4" name="Picture 3">
            <a:extLst>
              <a:ext uri="{FF2B5EF4-FFF2-40B4-BE49-F238E27FC236}">
                <a16:creationId xmlns:a16="http://schemas.microsoft.com/office/drawing/2014/main" id="{777E0930-44EF-C8DB-7EDD-C3B57F335277}"/>
              </a:ext>
            </a:extLst>
          </p:cNvPr>
          <p:cNvPicPr>
            <a:picLocks noChangeAspect="1"/>
          </p:cNvPicPr>
          <p:nvPr/>
        </p:nvPicPr>
        <p:blipFill rotWithShape="1">
          <a:blip r:embed="rId4"/>
          <a:srcRect l="36612" t="19185" r="36613" b="6580"/>
          <a:stretch/>
        </p:blipFill>
        <p:spPr>
          <a:xfrm>
            <a:off x="4317518" y="640080"/>
            <a:ext cx="3576550" cy="557784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375531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35C1E-6C77-41CA-ADFC-80F1EF7535C7}"/>
              </a:ext>
            </a:extLst>
          </p:cNvPr>
          <p:cNvSpPr>
            <a:spLocks noGrp="1"/>
          </p:cNvSpPr>
          <p:nvPr>
            <p:ph type="title"/>
          </p:nvPr>
        </p:nvSpPr>
        <p:spPr/>
        <p:txBody>
          <a:bodyPr/>
          <a:lstStyle/>
          <a:p>
            <a:r>
              <a:rPr lang="en-GB">
                <a:ea typeface="Meiryo"/>
              </a:rPr>
              <a:t>A fresh concern . . .  .</a:t>
            </a:r>
            <a:endParaRPr lang="en-GB"/>
          </a:p>
        </p:txBody>
      </p:sp>
      <p:sp>
        <p:nvSpPr>
          <p:cNvPr id="3" name="Content Placeholder 2">
            <a:extLst>
              <a:ext uri="{FF2B5EF4-FFF2-40B4-BE49-F238E27FC236}">
                <a16:creationId xmlns:a16="http://schemas.microsoft.com/office/drawing/2014/main" id="{D2ACEEC4-4EBA-4FDB-B104-CA0B19674463}"/>
              </a:ext>
            </a:extLst>
          </p:cNvPr>
          <p:cNvSpPr>
            <a:spLocks noGrp="1"/>
          </p:cNvSpPr>
          <p:nvPr>
            <p:ph idx="1"/>
          </p:nvPr>
        </p:nvSpPr>
        <p:spPr/>
        <p:txBody>
          <a:bodyPr vert="horz" lIns="82296" tIns="82296" rIns="82296" bIns="68580" rtlCol="0" anchor="t">
            <a:normAutofit/>
          </a:bodyPr>
          <a:lstStyle/>
          <a:p>
            <a:r>
              <a:rPr lang="en-GB" sz="2100" b="1" cap="all" dirty="0">
                <a:ea typeface="+mn-lt"/>
                <a:cs typeface="+mn-lt"/>
              </a:rPr>
              <a:t>"THE CHURN OF PEOPLE GOING IN AND OUT OF PRISON IS EXTRAORDINARILY HIGH AND POSES AN UNMANAGEABLE RISK OF PEOPLE CARRYING COVID-19 FROM PRISONS, BACK INTO COMMUNITIES, AND BACK INTO PRISON AGAIN."</a:t>
            </a:r>
            <a:r>
              <a:rPr lang="en-GB" sz="2100" cap="all" dirty="0">
                <a:ea typeface="+mn-lt"/>
                <a:cs typeface="+mn-lt"/>
              </a:rPr>
              <a:t> (Dick, 2020)</a:t>
            </a:r>
            <a:endParaRPr lang="en-US" sz="2100" dirty="0"/>
          </a:p>
          <a:p>
            <a:endParaRPr lang="en-GB" dirty="0"/>
          </a:p>
          <a:p>
            <a:r>
              <a:rPr lang="en-GB" dirty="0">
                <a:ea typeface="+mn-lt"/>
                <a:cs typeface="+mn-lt"/>
                <a:hlinkClick r:id="rId3"/>
              </a:rPr>
              <a:t>http://www.revolving-doors.org.uk/blog/save-lives-prevent-use-short-prison-sentences</a:t>
            </a:r>
            <a:endParaRPr lang="en-GB" dirty="0">
              <a:ea typeface="+mn-lt"/>
              <a:cs typeface="+mn-lt"/>
            </a:endParaRPr>
          </a:p>
          <a:p>
            <a:endParaRPr lang="en-GB" dirty="0">
              <a:ea typeface="Meiryo"/>
            </a:endParaRPr>
          </a:p>
        </p:txBody>
      </p:sp>
    </p:spTree>
    <p:extLst>
      <p:ext uri="{BB962C8B-B14F-4D97-AF65-F5344CB8AC3E}">
        <p14:creationId xmlns:p14="http://schemas.microsoft.com/office/powerpoint/2010/main" val="41214189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2D615158-C936-C8AE-4F96-A9519BDF7851}"/>
              </a:ext>
            </a:extLst>
          </p:cNvPr>
          <p:cNvPicPr>
            <a:picLocks noChangeAspect="1" noChangeArrowheads="1"/>
          </p:cNvPicPr>
          <p:nvPr/>
        </p:nvPicPr>
        <p:blipFill rotWithShape="1">
          <a:blip r:embed="rId3">
            <a:duotone>
              <a:prstClr val="black"/>
              <a:prstClr val="white"/>
            </a:duotone>
            <a:extLst>
              <a:ext uri="{28A0092B-C50C-407E-A947-70E740481C1C}">
                <a14:useLocalDpi xmlns:a14="http://schemas.microsoft.com/office/drawing/2010/main" val="0"/>
              </a:ext>
            </a:extLst>
          </a:blip>
          <a:srcRect t="6974" r="19091" b="2117"/>
          <a:stretch/>
        </p:blipFill>
        <p:spPr bwMode="auto">
          <a:xfrm>
            <a:off x="107504" y="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22948" y="516835"/>
            <a:ext cx="4486744" cy="1666501"/>
          </a:xfrm>
        </p:spPr>
        <p:txBody>
          <a:bodyPr>
            <a:normAutofit/>
          </a:bodyPr>
          <a:lstStyle/>
          <a:p>
            <a:r>
              <a:rPr lang="en-GB" sz="3500">
                <a:solidFill>
                  <a:srgbClr val="FFFFFF"/>
                </a:solidFill>
              </a:rPr>
              <a:t>TASK</a:t>
            </a:r>
          </a:p>
        </p:txBody>
      </p:sp>
      <p:sp>
        <p:nvSpPr>
          <p:cNvPr id="3" name="Content Placeholder 2"/>
          <p:cNvSpPr>
            <a:spLocks noGrp="1"/>
          </p:cNvSpPr>
          <p:nvPr>
            <p:ph idx="1"/>
          </p:nvPr>
        </p:nvSpPr>
        <p:spPr>
          <a:xfrm>
            <a:off x="0" y="2848331"/>
            <a:ext cx="4486743" cy="3652667"/>
          </a:xfrm>
        </p:spPr>
        <p:txBody>
          <a:bodyPr>
            <a:normAutofit/>
          </a:bodyPr>
          <a:lstStyle/>
          <a:p>
            <a:endParaRPr lang="en-GB" sz="1600" dirty="0">
              <a:solidFill>
                <a:srgbClr val="FFFFFF"/>
              </a:solidFill>
            </a:endParaRPr>
          </a:p>
          <a:p>
            <a:endParaRPr lang="en-GB" sz="1600" dirty="0">
              <a:solidFill>
                <a:srgbClr val="FFFFFF"/>
              </a:solidFill>
            </a:endParaRPr>
          </a:p>
          <a:p>
            <a:endParaRPr lang="en-GB" sz="1600" dirty="0">
              <a:solidFill>
                <a:srgbClr val="FFFFFF"/>
              </a:solidFill>
            </a:endParaRPr>
          </a:p>
          <a:p>
            <a:pPr algn="ctr"/>
            <a:r>
              <a:rPr lang="en-GB" sz="3600" dirty="0">
                <a:solidFill>
                  <a:srgbClr val="FFFFFF"/>
                </a:solidFill>
              </a:rPr>
              <a:t>Can you think of some possible solutions to these problems?</a:t>
            </a:r>
          </a:p>
        </p:txBody>
      </p:sp>
    </p:spTree>
    <p:extLst>
      <p:ext uri="{BB962C8B-B14F-4D97-AF65-F5344CB8AC3E}">
        <p14:creationId xmlns:p14="http://schemas.microsoft.com/office/powerpoint/2010/main" val="81946493"/>
      </p:ext>
    </p:extLst>
  </p:cSld>
  <p:clrMapOvr>
    <a:masterClrMapping/>
  </p:clrMapOvr>
  <mc:AlternateContent xmlns:mc="http://schemas.openxmlformats.org/markup-compatibility/2006" xmlns:p14="http://schemas.microsoft.com/office/powerpoint/2010/main">
    <mc:Choice Requires="p14">
      <p:transition spd="slow" p14:dur="2000" advTm="21183"/>
    </mc:Choice>
    <mc:Fallback xmlns="">
      <p:transition spd="slow" advTm="21183"/>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7744" y="-66484"/>
            <a:ext cx="3845379" cy="1450757"/>
          </a:xfrm>
        </p:spPr>
        <p:txBody>
          <a:bodyPr>
            <a:normAutofit/>
          </a:bodyPr>
          <a:lstStyle/>
          <a:p>
            <a:r>
              <a:rPr lang="en-GB" sz="3700" dirty="0"/>
              <a:t>A solution to short prison sentences?</a:t>
            </a:r>
          </a:p>
        </p:txBody>
      </p:sp>
      <p:sp>
        <p:nvSpPr>
          <p:cNvPr id="3" name="Content Placeholder 2"/>
          <p:cNvSpPr>
            <a:spLocks noGrp="1"/>
          </p:cNvSpPr>
          <p:nvPr>
            <p:ph idx="1"/>
          </p:nvPr>
        </p:nvSpPr>
        <p:spPr>
          <a:xfrm>
            <a:off x="4190004" y="1988840"/>
            <a:ext cx="4464139" cy="4176464"/>
          </a:xfrm>
        </p:spPr>
        <p:txBody>
          <a:bodyPr>
            <a:noAutofit/>
          </a:bodyPr>
          <a:lstStyle/>
          <a:p>
            <a:r>
              <a:rPr lang="en-GB" sz="1600" b="1" u="sng" dirty="0">
                <a:latin typeface="Arial" panose="020B0604020202020204" pitchFamily="34" charset="0"/>
                <a:cs typeface="Arial" panose="020B0604020202020204" pitchFamily="34" charset="0"/>
              </a:rPr>
              <a:t>A presumption against the use of short custodial sentences of less than six months</a:t>
            </a:r>
          </a:p>
          <a:p>
            <a:r>
              <a:rPr lang="en-GB" sz="1600" dirty="0">
                <a:latin typeface="Arial" panose="020B0604020202020204" pitchFamily="34" charset="0"/>
                <a:cs typeface="Arial" panose="020B0604020202020204" pitchFamily="34" charset="0"/>
              </a:rPr>
              <a:t>- This would allow a custodial sentence only where no other appropriate sentence was available.</a:t>
            </a:r>
          </a:p>
          <a:p>
            <a:r>
              <a:rPr lang="en-GB" sz="1600" dirty="0">
                <a:latin typeface="Arial" panose="020B0604020202020204" pitchFamily="34" charset="0"/>
                <a:cs typeface="Arial" panose="020B0604020202020204" pitchFamily="34" charset="0"/>
              </a:rPr>
              <a:t>- The Court would have to say why they have given the sentence</a:t>
            </a:r>
          </a:p>
          <a:p>
            <a:endParaRPr lang="en-GB" sz="1600" dirty="0">
              <a:latin typeface="Arial" panose="020B0604020202020204" pitchFamily="34" charset="0"/>
              <a:cs typeface="Arial" panose="020B0604020202020204" pitchFamily="34" charset="0"/>
            </a:endParaRPr>
          </a:p>
          <a:p>
            <a:r>
              <a:rPr lang="en-GB" sz="1600" b="1" u="sng" dirty="0">
                <a:latin typeface="Arial" panose="020B0604020202020204" pitchFamily="34" charset="0"/>
                <a:cs typeface="Arial" panose="020B0604020202020204" pitchFamily="34" charset="0"/>
              </a:rPr>
              <a:t>There is also a need to strengthen community sentences </a:t>
            </a:r>
          </a:p>
          <a:p>
            <a:r>
              <a:rPr lang="en-GB" sz="1600" dirty="0">
                <a:latin typeface="Arial" panose="020B0604020202020204" pitchFamily="34" charset="0"/>
                <a:cs typeface="Arial" panose="020B0604020202020204" pitchFamily="34" charset="0"/>
              </a:rPr>
              <a:t>- To command public confidence</a:t>
            </a:r>
          </a:p>
          <a:p>
            <a:r>
              <a:rPr lang="en-GB" sz="1600" dirty="0">
                <a:latin typeface="Arial" panose="020B0604020202020204" pitchFamily="34" charset="0"/>
                <a:cs typeface="Arial" panose="020B0604020202020204" pitchFamily="34" charset="0"/>
              </a:rPr>
              <a:t>To ensure they are able to deal with causes of persistent offending</a:t>
            </a:r>
          </a:p>
        </p:txBody>
      </p:sp>
      <p:pic>
        <p:nvPicPr>
          <p:cNvPr id="7" name="Graphic 6" descr="Judge">
            <a:extLst>
              <a:ext uri="{FF2B5EF4-FFF2-40B4-BE49-F238E27FC236}">
                <a16:creationId xmlns:a16="http://schemas.microsoft.com/office/drawing/2014/main" id="{0395344C-CC5B-474C-9585-5895C9300A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284" y="1988840"/>
            <a:ext cx="4088720" cy="4088720"/>
          </a:xfrm>
          <a:prstGeom prst="rect">
            <a:avLst/>
          </a:prstGeom>
        </p:spPr>
      </p:pic>
      <p:pic>
        <p:nvPicPr>
          <p:cNvPr id="4" name="Picture 3">
            <a:extLst>
              <a:ext uri="{FF2B5EF4-FFF2-40B4-BE49-F238E27FC236}">
                <a16:creationId xmlns:a16="http://schemas.microsoft.com/office/drawing/2014/main" id="{F2C9903D-C8DB-831C-265E-BDBA4F4AF332}"/>
              </a:ext>
            </a:extLst>
          </p:cNvPr>
          <p:cNvPicPr>
            <a:picLocks noChangeAspect="1"/>
          </p:cNvPicPr>
          <p:nvPr/>
        </p:nvPicPr>
        <p:blipFill>
          <a:blip r:embed="rId5"/>
          <a:stretch>
            <a:fillRect/>
          </a:stretch>
        </p:blipFill>
        <p:spPr>
          <a:xfrm>
            <a:off x="6732240" y="436595"/>
            <a:ext cx="1101760" cy="1104622"/>
          </a:xfrm>
          <a:prstGeom prst="rect">
            <a:avLst/>
          </a:prstGeom>
        </p:spPr>
      </p:pic>
    </p:spTree>
    <p:extLst>
      <p:ext uri="{BB962C8B-B14F-4D97-AF65-F5344CB8AC3E}">
        <p14:creationId xmlns:p14="http://schemas.microsoft.com/office/powerpoint/2010/main" val="1560986328"/>
      </p:ext>
    </p:extLst>
  </p:cSld>
  <p:clrMapOvr>
    <a:masterClrMapping/>
  </p:clrMapOvr>
  <mc:AlternateContent xmlns:mc="http://schemas.openxmlformats.org/markup-compatibility/2006" xmlns:p14="http://schemas.microsoft.com/office/powerpoint/2010/main">
    <mc:Choice Requires="p14">
      <p:transition spd="slow" p14:dur="2000" advTm="123536"/>
    </mc:Choice>
    <mc:Fallback xmlns="">
      <p:transition spd="slow" advTm="12353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4DAA9-9EEA-4D5D-AECD-DBA914DCFC48}"/>
              </a:ext>
            </a:extLst>
          </p:cNvPr>
          <p:cNvSpPr>
            <a:spLocks noGrp="1"/>
          </p:cNvSpPr>
          <p:nvPr>
            <p:ph type="title"/>
          </p:nvPr>
        </p:nvSpPr>
        <p:spPr>
          <a:xfrm>
            <a:off x="723772" y="963997"/>
            <a:ext cx="2441018" cy="4938361"/>
          </a:xfrm>
        </p:spPr>
        <p:txBody>
          <a:bodyPr anchor="ctr">
            <a:normAutofit/>
          </a:bodyPr>
          <a:lstStyle/>
          <a:p>
            <a:pPr algn="r"/>
            <a:r>
              <a:rPr lang="en-GB" sz="3800">
                <a:ea typeface="Meiryo"/>
              </a:rPr>
              <a:t>Sentencing reform</a:t>
            </a:r>
          </a:p>
        </p:txBody>
      </p:sp>
      <p:sp>
        <p:nvSpPr>
          <p:cNvPr id="3" name="Content Placeholder 2">
            <a:extLst>
              <a:ext uri="{FF2B5EF4-FFF2-40B4-BE49-F238E27FC236}">
                <a16:creationId xmlns:a16="http://schemas.microsoft.com/office/drawing/2014/main" id="{960A49EB-D32F-470D-ABC9-55297400E8B0}"/>
              </a:ext>
            </a:extLst>
          </p:cNvPr>
          <p:cNvSpPr>
            <a:spLocks noGrp="1"/>
          </p:cNvSpPr>
          <p:nvPr>
            <p:ph idx="1"/>
          </p:nvPr>
        </p:nvSpPr>
        <p:spPr>
          <a:xfrm>
            <a:off x="3923928" y="720089"/>
            <a:ext cx="4601323" cy="5417821"/>
          </a:xfrm>
          <a:solidFill>
            <a:schemeClr val="accent1">
              <a:lumMod val="20000"/>
              <a:lumOff val="80000"/>
            </a:schemeClr>
          </a:solidFill>
        </p:spPr>
        <p:txBody>
          <a:bodyPr vert="horz" lIns="82296" tIns="82296" rIns="82296" bIns="68580" rtlCol="0" anchor="ctr">
            <a:normAutofit fontScale="92500" lnSpcReduction="10000"/>
          </a:bodyPr>
          <a:lstStyle/>
          <a:p>
            <a:r>
              <a:rPr lang="en-GB" sz="2400" b="1" i="1" dirty="0">
                <a:ea typeface="+mn-lt"/>
                <a:cs typeface="+mn-lt"/>
              </a:rPr>
              <a:t>[…] there is a very strong case to abolish [prison] sentences of six months or less altogether, with some closely defined exceptions, and put in their place, a robust community order regime.</a:t>
            </a:r>
            <a:r>
              <a:rPr lang="en-GB" sz="2400" dirty="0">
                <a:ea typeface="+mn-lt"/>
                <a:cs typeface="+mn-lt"/>
              </a:rPr>
              <a:t> Former Justice Secretary David </a:t>
            </a:r>
            <a:r>
              <a:rPr lang="en-GB" sz="2400" dirty="0" err="1">
                <a:ea typeface="+mn-lt"/>
                <a:cs typeface="+mn-lt"/>
              </a:rPr>
              <a:t>Gauke</a:t>
            </a:r>
            <a:r>
              <a:rPr lang="en-GB" sz="2400" dirty="0">
                <a:ea typeface="+mn-lt"/>
                <a:cs typeface="+mn-lt"/>
              </a:rPr>
              <a:t> 18 February 2019</a:t>
            </a:r>
            <a:endParaRPr lang="en-US" sz="2400" dirty="0">
              <a:ea typeface="+mn-lt"/>
              <a:cs typeface="+mn-lt"/>
            </a:endParaRPr>
          </a:p>
          <a:p>
            <a:endParaRPr lang="en-US" sz="2400" dirty="0">
              <a:ea typeface="Meiryo"/>
            </a:endParaRPr>
          </a:p>
          <a:p>
            <a:r>
              <a:rPr lang="en-US" sz="2400" b="1" i="1" dirty="0">
                <a:ea typeface="+mn-lt"/>
                <a:cs typeface="+mn-lt"/>
              </a:rPr>
              <a:t>I believe [moving away from short prison sentences] is a balanced, considered and, crucially, evidence-based approach to sentencing policy […] And I would hope that the next Prime Minister would continue with this reform agenda.</a:t>
            </a:r>
            <a:r>
              <a:rPr lang="en-US" sz="2400" dirty="0">
                <a:ea typeface="+mn-lt"/>
                <a:cs typeface="+mn-lt"/>
              </a:rPr>
              <a:t> Former Justice Secretary David </a:t>
            </a:r>
            <a:r>
              <a:rPr lang="en-US" sz="2400" dirty="0" err="1">
                <a:ea typeface="+mn-lt"/>
                <a:cs typeface="+mn-lt"/>
              </a:rPr>
              <a:t>Gauke</a:t>
            </a:r>
            <a:r>
              <a:rPr lang="en-US" sz="2400" dirty="0">
                <a:ea typeface="+mn-lt"/>
                <a:cs typeface="+mn-lt"/>
              </a:rPr>
              <a:t> 18 July 2019 </a:t>
            </a:r>
            <a:endParaRPr lang="en-US" sz="2400" dirty="0"/>
          </a:p>
        </p:txBody>
      </p:sp>
    </p:spTree>
    <p:extLst>
      <p:ext uri="{BB962C8B-B14F-4D97-AF65-F5344CB8AC3E}">
        <p14:creationId xmlns:p14="http://schemas.microsoft.com/office/powerpoint/2010/main" val="1539737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936A-31DB-471A-9D92-4CF97929F914}"/>
              </a:ext>
            </a:extLst>
          </p:cNvPr>
          <p:cNvSpPr>
            <a:spLocks noGrp="1"/>
          </p:cNvSpPr>
          <p:nvPr>
            <p:ph type="title"/>
          </p:nvPr>
        </p:nvSpPr>
        <p:spPr/>
        <p:txBody>
          <a:bodyPr/>
          <a:lstStyle/>
          <a:p>
            <a:r>
              <a:rPr lang="en-GB">
                <a:ea typeface="Meiryo"/>
              </a:rPr>
              <a:t>Sentencing reform</a:t>
            </a:r>
            <a:endParaRPr lang="en-GB"/>
          </a:p>
        </p:txBody>
      </p:sp>
      <p:sp>
        <p:nvSpPr>
          <p:cNvPr id="3" name="Content Placeholder 2">
            <a:extLst>
              <a:ext uri="{FF2B5EF4-FFF2-40B4-BE49-F238E27FC236}">
                <a16:creationId xmlns:a16="http://schemas.microsoft.com/office/drawing/2014/main" id="{92F0AA6A-1898-4FA2-9756-C2BA9B4263CD}"/>
              </a:ext>
            </a:extLst>
          </p:cNvPr>
          <p:cNvSpPr>
            <a:spLocks noGrp="1"/>
          </p:cNvSpPr>
          <p:nvPr>
            <p:ph idx="1"/>
          </p:nvPr>
        </p:nvSpPr>
        <p:spPr>
          <a:xfrm>
            <a:off x="539552" y="1737361"/>
            <a:ext cx="4469580" cy="3372257"/>
          </a:xfrm>
        </p:spPr>
        <p:txBody>
          <a:bodyPr vert="horz" lIns="82296" tIns="82296" rIns="82296" bIns="68580" rtlCol="0" anchor="t">
            <a:noAutofit/>
          </a:bodyPr>
          <a:lstStyle/>
          <a:p>
            <a:pPr algn="ctr"/>
            <a:r>
              <a:rPr lang="en-GB" sz="2400" dirty="0">
                <a:ea typeface="Meiryo"/>
              </a:rPr>
              <a:t>UK Justice Policy Review Issue 6 (2019)</a:t>
            </a:r>
          </a:p>
          <a:p>
            <a:pPr algn="ctr"/>
            <a:r>
              <a:rPr lang="en-GB" sz="2400" b="1" u="sng" dirty="0">
                <a:ea typeface="Meiryo"/>
              </a:rPr>
              <a:t>The case for reform of short prison sentences</a:t>
            </a:r>
          </a:p>
          <a:p>
            <a:pPr algn="ctr"/>
            <a:r>
              <a:rPr lang="en-GB" sz="2400" dirty="0">
                <a:ea typeface="Meiryo"/>
              </a:rPr>
              <a:t>1. Do not work</a:t>
            </a:r>
          </a:p>
          <a:p>
            <a:pPr algn="ctr"/>
            <a:r>
              <a:rPr lang="en-GB" sz="2400" dirty="0">
                <a:ea typeface="Meiryo"/>
              </a:rPr>
              <a:t>2. Are fuelled by a use of prison for less serious crimes (for which there are better responses in the community)</a:t>
            </a:r>
          </a:p>
          <a:p>
            <a:pPr algn="ctr"/>
            <a:r>
              <a:rPr lang="en-GB" sz="2400" dirty="0">
                <a:ea typeface="Meiryo"/>
              </a:rPr>
              <a:t>3. Create chaos and churn in the prison estate</a:t>
            </a:r>
          </a:p>
          <a:p>
            <a:endParaRPr lang="en-GB" b="1" u="sng" dirty="0">
              <a:ea typeface="Meiryo"/>
            </a:endParaRPr>
          </a:p>
        </p:txBody>
      </p:sp>
      <p:pic>
        <p:nvPicPr>
          <p:cNvPr id="5" name="Picture 4">
            <a:extLst>
              <a:ext uri="{FF2B5EF4-FFF2-40B4-BE49-F238E27FC236}">
                <a16:creationId xmlns:a16="http://schemas.microsoft.com/office/drawing/2014/main" id="{257EF250-A618-4273-A143-BB970CD8F754}"/>
              </a:ext>
            </a:extLst>
          </p:cNvPr>
          <p:cNvPicPr>
            <a:picLocks noChangeAspect="1"/>
          </p:cNvPicPr>
          <p:nvPr/>
        </p:nvPicPr>
        <p:blipFill rotWithShape="1">
          <a:blip r:embed="rId3"/>
          <a:srcRect l="30167" t="17096" r="31983" b="6237"/>
          <a:stretch/>
        </p:blipFill>
        <p:spPr>
          <a:xfrm>
            <a:off x="5956505" y="1874986"/>
            <a:ext cx="2920181" cy="3943351"/>
          </a:xfrm>
          <a:prstGeom prst="rect">
            <a:avLst/>
          </a:prstGeom>
          <a:ln>
            <a:noFill/>
          </a:ln>
          <a:effectLst>
            <a:softEdge rad="112500"/>
          </a:effectLst>
        </p:spPr>
      </p:pic>
    </p:spTree>
    <p:extLst>
      <p:ext uri="{BB962C8B-B14F-4D97-AF65-F5344CB8AC3E}">
        <p14:creationId xmlns:p14="http://schemas.microsoft.com/office/powerpoint/2010/main" val="2029151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C06B6E-AC8E-986A-D734-1D8A029852AF}"/>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b="0" i="0" dirty="0">
                <a:solidFill>
                  <a:srgbClr val="0B0C0C"/>
                </a:solidFill>
                <a:effectLst/>
                <a:latin typeface="GDS Transport"/>
              </a:rPr>
              <a:t>Delivers on commitments made in the Sentencing White Paper to reform the sentencing and release framework, ensuring that we have a system that takes account of the true nature of crimes and protects the public from harm. Serious criminals will receive a tougher punishment and spend longer in prison. As part of this we are ending the automatic halfway release point from prison for an additional cohort of serious sexual and violent offenders; making a Whole Life Order the starting point for the premeditated murder of a child and preventing the automatic early release of prisoners who become of significant public protection concern.</a:t>
            </a:r>
            <a:endParaRPr lang="en-GB" dirty="0">
              <a:effectLst/>
            </a:endParaRPr>
          </a:p>
          <a:p>
            <a:pPr>
              <a:buFont typeface="Arial" panose="020B0604020202020204" pitchFamily="34" charset="0"/>
              <a:buChar char="•"/>
            </a:pPr>
            <a:r>
              <a:rPr lang="en-GB" b="0" i="0" dirty="0">
                <a:solidFill>
                  <a:srgbClr val="0B0C0C"/>
                </a:solidFill>
                <a:effectLst/>
                <a:latin typeface="GDS Transport"/>
              </a:rPr>
              <a:t>In addition, ensure that the system is agile enough to give offenders a fair start on their road to rehabilitation. Community sentencing should offer an appropriate level of punishment and address the underlying drivers of offending, providing interventions early to deflect people away from future offending. We will pilot a problem solving court approach to provide a robust alternative to an immediate custodial sentence and improve national consistency for adult Out Of Court Disposals. We will also reduce the time periods after which some criminal sentences become spent, aiding rehabilitation by helping offenders to move on with their lives. </a:t>
            </a:r>
            <a:endParaRPr lang="en-GB" dirty="0">
              <a:effectLst/>
            </a:endParaRPr>
          </a:p>
          <a:p>
            <a:endParaRPr lang="en-GB" dirty="0"/>
          </a:p>
        </p:txBody>
      </p:sp>
      <p:sp>
        <p:nvSpPr>
          <p:cNvPr id="7" name="TextBox 6">
            <a:extLst>
              <a:ext uri="{FF2B5EF4-FFF2-40B4-BE49-F238E27FC236}">
                <a16:creationId xmlns:a16="http://schemas.microsoft.com/office/drawing/2014/main" id="{782B4AAB-D1A2-7F3C-D651-10EC81A065AF}"/>
              </a:ext>
            </a:extLst>
          </p:cNvPr>
          <p:cNvSpPr txBox="1"/>
          <p:nvPr/>
        </p:nvSpPr>
        <p:spPr>
          <a:xfrm>
            <a:off x="3995936" y="332656"/>
            <a:ext cx="4572000" cy="1200329"/>
          </a:xfrm>
          <a:prstGeom prst="rect">
            <a:avLst/>
          </a:prstGeom>
          <a:noFill/>
        </p:spPr>
        <p:txBody>
          <a:bodyPr wrap="square">
            <a:spAutoFit/>
          </a:bodyPr>
          <a:lstStyle/>
          <a:p>
            <a:r>
              <a:rPr lang="en-GB" b="0" i="0" dirty="0">
                <a:solidFill>
                  <a:schemeClr val="accent1"/>
                </a:solidFill>
                <a:effectLst/>
                <a:latin typeface="GDS Transport"/>
              </a:rPr>
              <a:t>Policy paper</a:t>
            </a:r>
            <a:endParaRPr lang="en-GB" dirty="0">
              <a:solidFill>
                <a:schemeClr val="accent1"/>
              </a:solidFill>
            </a:endParaRPr>
          </a:p>
          <a:p>
            <a:r>
              <a:rPr lang="en-GB" b="1" i="0" dirty="0">
                <a:solidFill>
                  <a:schemeClr val="accent1"/>
                </a:solidFill>
                <a:effectLst/>
                <a:latin typeface="GDS Transport"/>
              </a:rPr>
              <a:t>Overarching Police, Crime, Sentencing and Courts Act 2022 factsheet</a:t>
            </a:r>
            <a:endParaRPr lang="en-GB" dirty="0">
              <a:solidFill>
                <a:schemeClr val="accent1"/>
              </a:solidFill>
            </a:endParaRPr>
          </a:p>
          <a:p>
            <a:r>
              <a:rPr lang="en-GB" b="0" i="0" dirty="0">
                <a:solidFill>
                  <a:schemeClr val="accent1"/>
                </a:solidFill>
                <a:effectLst/>
                <a:latin typeface="GDS Transport"/>
              </a:rPr>
              <a:t>Updated 20 August 2022</a:t>
            </a:r>
            <a:endParaRPr lang="en-GB" dirty="0">
              <a:solidFill>
                <a:schemeClr val="accent1"/>
              </a:solidFill>
            </a:endParaRPr>
          </a:p>
        </p:txBody>
      </p:sp>
      <p:pic>
        <p:nvPicPr>
          <p:cNvPr id="8" name="Picture 7">
            <a:extLst>
              <a:ext uri="{FF2B5EF4-FFF2-40B4-BE49-F238E27FC236}">
                <a16:creationId xmlns:a16="http://schemas.microsoft.com/office/drawing/2014/main" id="{13B220B1-B073-1669-5AE9-D3299AC7C991}"/>
              </a:ext>
            </a:extLst>
          </p:cNvPr>
          <p:cNvPicPr>
            <a:picLocks noChangeAspect="1"/>
          </p:cNvPicPr>
          <p:nvPr/>
        </p:nvPicPr>
        <p:blipFill>
          <a:blip r:embed="rId3"/>
          <a:stretch>
            <a:fillRect/>
          </a:stretch>
        </p:blipFill>
        <p:spPr>
          <a:xfrm>
            <a:off x="1115616" y="420600"/>
            <a:ext cx="1691680" cy="845840"/>
          </a:xfrm>
          <a:prstGeom prst="rect">
            <a:avLst/>
          </a:prstGeom>
        </p:spPr>
      </p:pic>
    </p:spTree>
    <p:extLst>
      <p:ext uri="{BB962C8B-B14F-4D97-AF65-F5344CB8AC3E}">
        <p14:creationId xmlns:p14="http://schemas.microsoft.com/office/powerpoint/2010/main" val="30717709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6428" y="4910141"/>
            <a:ext cx="7251144" cy="1400168"/>
          </a:xfrm>
        </p:spPr>
        <p:txBody>
          <a:bodyPr>
            <a:normAutofit fontScale="90000"/>
          </a:bodyPr>
          <a:lstStyle/>
          <a:p>
            <a:r>
              <a:rPr lang="en-GB" dirty="0"/>
              <a:t>PRISONS AND IMPRISONMENT</a:t>
            </a:r>
          </a:p>
        </p:txBody>
      </p:sp>
      <p:pic>
        <p:nvPicPr>
          <p:cNvPr id="4" name="Picture 3"/>
          <p:cNvPicPr>
            <a:picLocks noChangeAspect="1"/>
          </p:cNvPicPr>
          <p:nvPr/>
        </p:nvPicPr>
        <p:blipFill>
          <a:blip r:embed="rId3"/>
          <a:stretch>
            <a:fillRect/>
          </a:stretch>
        </p:blipFill>
        <p:spPr>
          <a:xfrm>
            <a:off x="1403648" y="547691"/>
            <a:ext cx="5832648" cy="3278655"/>
          </a:xfrm>
          <a:prstGeom prst="rect">
            <a:avLst/>
          </a:prstGeom>
        </p:spPr>
      </p:pic>
    </p:spTree>
    <p:extLst>
      <p:ext uri="{BB962C8B-B14F-4D97-AF65-F5344CB8AC3E}">
        <p14:creationId xmlns:p14="http://schemas.microsoft.com/office/powerpoint/2010/main" val="2690615757"/>
      </p:ext>
    </p:extLst>
  </p:cSld>
  <p:clrMapOvr>
    <a:masterClrMapping/>
  </p:clrMapOvr>
  <mc:AlternateContent xmlns:mc="http://schemas.openxmlformats.org/markup-compatibility/2006" xmlns:p14="http://schemas.microsoft.com/office/powerpoint/2010/main">
    <mc:Choice Requires="p14">
      <p:transition spd="slow" p14:dur="2000" advTm="16195"/>
    </mc:Choice>
    <mc:Fallback xmlns="">
      <p:transition spd="slow" advTm="16195"/>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277" y="516835"/>
            <a:ext cx="2313633" cy="5772840"/>
          </a:xfrm>
        </p:spPr>
        <p:txBody>
          <a:bodyPr anchor="ctr">
            <a:normAutofit/>
          </a:bodyPr>
          <a:lstStyle/>
          <a:p>
            <a:r>
              <a:rPr lang="en-GB" sz="3100">
                <a:solidFill>
                  <a:srgbClr val="FFFFFF"/>
                </a:solidFill>
              </a:rPr>
              <a:t>Learning objectives</a:t>
            </a:r>
          </a:p>
        </p:txBody>
      </p:sp>
      <p:graphicFrame>
        <p:nvGraphicFramePr>
          <p:cNvPr id="5" name="Content Placeholder 2">
            <a:extLst>
              <a:ext uri="{FF2B5EF4-FFF2-40B4-BE49-F238E27FC236}">
                <a16:creationId xmlns:a16="http://schemas.microsoft.com/office/drawing/2014/main" id="{EA364BB0-E049-F42D-2872-876C5428EFAA}"/>
              </a:ext>
            </a:extLst>
          </p:cNvPr>
          <p:cNvGraphicFramePr>
            <a:graphicFrameLocks noGrp="1"/>
          </p:cNvGraphicFramePr>
          <p:nvPr>
            <p:ph idx="1"/>
            <p:extLst>
              <p:ext uri="{D42A27DB-BD31-4B8C-83A1-F6EECF244321}">
                <p14:modId xmlns:p14="http://schemas.microsoft.com/office/powerpoint/2010/main" val="4022788146"/>
              </p:ext>
            </p:extLst>
          </p:nvPr>
        </p:nvGraphicFramePr>
        <p:xfrm>
          <a:off x="1526093" y="404664"/>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1618325"/>
      </p:ext>
    </p:extLst>
  </p:cSld>
  <p:clrMapOvr>
    <a:masterClrMapping/>
  </p:clrMapOvr>
  <mc:AlternateContent xmlns:mc="http://schemas.openxmlformats.org/markup-compatibility/2006" xmlns:p14="http://schemas.microsoft.com/office/powerpoint/2010/main">
    <mc:Choice Requires="p14">
      <p:transition spd="slow" p14:dur="2000" advTm="22430"/>
    </mc:Choice>
    <mc:Fallback xmlns="">
      <p:transition spd="slow" advTm="2243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689" y="-71976"/>
            <a:ext cx="7290054" cy="1124712"/>
          </a:xfrm>
        </p:spPr>
        <p:txBody>
          <a:bodyPr/>
          <a:lstStyle/>
          <a:p>
            <a:r>
              <a:rPr lang="en-GB" dirty="0"/>
              <a:t>Why do we need prisons?</a:t>
            </a:r>
          </a:p>
        </p:txBody>
      </p:sp>
      <p:pic>
        <p:nvPicPr>
          <p:cNvPr id="4" name="Content Placeholder 3"/>
          <p:cNvPicPr>
            <a:picLocks noGrp="1" noChangeAspect="1"/>
          </p:cNvPicPr>
          <p:nvPr>
            <p:ph idx="1"/>
          </p:nvPr>
        </p:nvPicPr>
        <p:blipFill>
          <a:blip r:embed="rId3"/>
          <a:stretch>
            <a:fillRect/>
          </a:stretch>
        </p:blipFill>
        <p:spPr>
          <a:xfrm>
            <a:off x="1145784" y="1758711"/>
            <a:ext cx="3326554" cy="2201574"/>
          </a:xfrm>
          <a:prstGeom prst="rect">
            <a:avLst/>
          </a:prstGeom>
        </p:spPr>
      </p:pic>
      <p:sp>
        <p:nvSpPr>
          <p:cNvPr id="5" name="TextBox 4"/>
          <p:cNvSpPr txBox="1"/>
          <p:nvPr/>
        </p:nvSpPr>
        <p:spPr>
          <a:xfrm>
            <a:off x="206115" y="2052460"/>
            <a:ext cx="1232453" cy="646331"/>
          </a:xfrm>
          <a:prstGeom prst="rect">
            <a:avLst/>
          </a:prstGeom>
          <a:noFill/>
        </p:spPr>
        <p:txBody>
          <a:bodyPr wrap="square" rtlCol="0">
            <a:spAutoFit/>
          </a:bodyPr>
          <a:lstStyle/>
          <a:p>
            <a:r>
              <a:rPr lang="en-GB" b="1" dirty="0"/>
              <a:t>Deterring crime</a:t>
            </a:r>
          </a:p>
        </p:txBody>
      </p:sp>
      <p:sp>
        <p:nvSpPr>
          <p:cNvPr id="6" name="TextBox 5"/>
          <p:cNvSpPr txBox="1"/>
          <p:nvPr/>
        </p:nvSpPr>
        <p:spPr>
          <a:xfrm>
            <a:off x="4360942" y="2036252"/>
            <a:ext cx="1525508" cy="646331"/>
          </a:xfrm>
          <a:prstGeom prst="rect">
            <a:avLst/>
          </a:prstGeom>
          <a:noFill/>
        </p:spPr>
        <p:txBody>
          <a:bodyPr wrap="square" rtlCol="0">
            <a:spAutoFit/>
          </a:bodyPr>
          <a:lstStyle/>
          <a:p>
            <a:r>
              <a:rPr lang="en-GB" b="1" dirty="0"/>
              <a:t>Rehabilitation of offenders</a:t>
            </a:r>
          </a:p>
        </p:txBody>
      </p:sp>
      <p:sp>
        <p:nvSpPr>
          <p:cNvPr id="7" name="TextBox 6"/>
          <p:cNvSpPr txBox="1"/>
          <p:nvPr/>
        </p:nvSpPr>
        <p:spPr>
          <a:xfrm>
            <a:off x="6031757" y="1975126"/>
            <a:ext cx="2819693" cy="3970318"/>
          </a:xfrm>
          <a:prstGeom prst="rect">
            <a:avLst/>
          </a:prstGeom>
          <a:solidFill>
            <a:schemeClr val="bg1"/>
          </a:solidFill>
        </p:spPr>
        <p:txBody>
          <a:bodyPr wrap="square" rtlCol="0">
            <a:spAutoFit/>
          </a:bodyPr>
          <a:lstStyle/>
          <a:p>
            <a:pPr algn="ctr"/>
            <a:r>
              <a:rPr lang="en-GB" sz="2100" b="1" u="sng" dirty="0">
                <a:solidFill>
                  <a:srgbClr val="00B050"/>
                </a:solidFill>
                <a:latin typeface="Arial Unicode MS" panose="020B0604020202020204" pitchFamily="34" charset="-128"/>
                <a:ea typeface="Arial Unicode MS" panose="020B0604020202020204" pitchFamily="34" charset="-128"/>
                <a:cs typeface="Arial Unicode MS" panose="020B0604020202020204" pitchFamily="34" charset="-128"/>
              </a:rPr>
              <a:t>The Gladstone Report 1895</a:t>
            </a:r>
          </a:p>
          <a:p>
            <a:pPr algn="ctr"/>
            <a:endParaRPr lang="en-GB" sz="2100" b="1" u="sng"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endParaRPr>
          </a:p>
          <a:p>
            <a:pPr marL="342900" indent="-342900" algn="ctr">
              <a:buFont typeface="Arial" panose="020B0604020202020204" pitchFamily="34" charset="0"/>
              <a:buChar char="•"/>
            </a:pPr>
            <a:r>
              <a:rPr lang="en-GB" sz="2100" b="1"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Move away from harsh conditions </a:t>
            </a:r>
          </a:p>
          <a:p>
            <a:pPr marL="342900" indent="-342900" algn="ctr">
              <a:buFont typeface="Arial" panose="020B0604020202020204" pitchFamily="34" charset="0"/>
              <a:buChar char="•"/>
            </a:pPr>
            <a:r>
              <a:rPr lang="en-GB" sz="2100" b="1"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Prisons </a:t>
            </a:r>
            <a:r>
              <a:rPr lang="en-GB" sz="2100" b="1" i="1"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‘treat prisoners too much as irreclaimable criminals rather than reclaimable men and women’ </a:t>
            </a:r>
          </a:p>
        </p:txBody>
      </p:sp>
      <p:pic>
        <p:nvPicPr>
          <p:cNvPr id="9" name="Picture 8"/>
          <p:cNvPicPr>
            <a:picLocks noChangeAspect="1"/>
          </p:cNvPicPr>
          <p:nvPr/>
        </p:nvPicPr>
        <p:blipFill>
          <a:blip r:embed="rId4"/>
          <a:stretch>
            <a:fillRect/>
          </a:stretch>
        </p:blipFill>
        <p:spPr>
          <a:xfrm>
            <a:off x="309032" y="4492507"/>
            <a:ext cx="1943100" cy="1321594"/>
          </a:xfrm>
          <a:prstGeom prst="rect">
            <a:avLst/>
          </a:prstGeom>
        </p:spPr>
      </p:pic>
      <p:sp>
        <p:nvSpPr>
          <p:cNvPr id="10" name="Oval Callout 9"/>
          <p:cNvSpPr/>
          <p:nvPr/>
        </p:nvSpPr>
        <p:spPr>
          <a:xfrm>
            <a:off x="2386932" y="3433990"/>
            <a:ext cx="3229919" cy="1222514"/>
          </a:xfrm>
          <a:prstGeom prst="wedgeEllipseCallout">
            <a:avLst>
              <a:gd name="adj1" fmla="val -39296"/>
              <a:gd name="adj2" fmla="val 8689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11" name="Picture 10"/>
          <p:cNvPicPr>
            <a:picLocks noChangeAspect="1"/>
          </p:cNvPicPr>
          <p:nvPr/>
        </p:nvPicPr>
        <p:blipFill>
          <a:blip r:embed="rId5"/>
          <a:stretch>
            <a:fillRect/>
          </a:stretch>
        </p:blipFill>
        <p:spPr>
          <a:xfrm>
            <a:off x="2470707" y="3908136"/>
            <a:ext cx="3060557" cy="265867"/>
          </a:xfrm>
          <a:prstGeom prst="rect">
            <a:avLst/>
          </a:prstGeom>
        </p:spPr>
      </p:pic>
      <p:sp>
        <p:nvSpPr>
          <p:cNvPr id="12" name="TextBox 11"/>
          <p:cNvSpPr txBox="1"/>
          <p:nvPr/>
        </p:nvSpPr>
        <p:spPr>
          <a:xfrm>
            <a:off x="309032" y="4178179"/>
            <a:ext cx="1668855" cy="300082"/>
          </a:xfrm>
          <a:prstGeom prst="rect">
            <a:avLst/>
          </a:prstGeom>
          <a:noFill/>
        </p:spPr>
        <p:txBody>
          <a:bodyPr wrap="square" rtlCol="0">
            <a:spAutoFit/>
          </a:bodyPr>
          <a:lstStyle/>
          <a:p>
            <a:r>
              <a:rPr lang="en-GB" sz="1350" dirty="0"/>
              <a:t>After 2012</a:t>
            </a:r>
          </a:p>
        </p:txBody>
      </p:sp>
    </p:spTree>
    <p:extLst>
      <p:ext uri="{BB962C8B-B14F-4D97-AF65-F5344CB8AC3E}">
        <p14:creationId xmlns:p14="http://schemas.microsoft.com/office/powerpoint/2010/main" val="2049698411"/>
      </p:ext>
    </p:extLst>
  </p:cSld>
  <p:clrMapOvr>
    <a:masterClrMapping/>
  </p:clrMapOvr>
  <mc:AlternateContent xmlns:mc="http://schemas.openxmlformats.org/markup-compatibility/2006" xmlns:p14="http://schemas.microsoft.com/office/powerpoint/2010/main">
    <mc:Choice Requires="p14">
      <p:transition spd="slow" p14:dur="2000" advTm="271708"/>
    </mc:Choice>
    <mc:Fallback xmlns="">
      <p:transition spd="slow" advTm="271708"/>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CD5F0-D222-9E3C-D045-2141B6370BA1}"/>
              </a:ext>
            </a:extLst>
          </p:cNvPr>
          <p:cNvSpPr>
            <a:spLocks noGrp="1"/>
          </p:cNvSpPr>
          <p:nvPr>
            <p:ph type="title"/>
          </p:nvPr>
        </p:nvSpPr>
        <p:spPr/>
        <p:txBody>
          <a:bodyPr/>
          <a:lstStyle/>
          <a:p>
            <a:r>
              <a:rPr lang="en-GB" dirty="0"/>
              <a:t>Prison reform speech (2018)</a:t>
            </a:r>
          </a:p>
        </p:txBody>
      </p:sp>
      <p:pic>
        <p:nvPicPr>
          <p:cNvPr id="5" name="Content Placeholder 4">
            <a:extLst>
              <a:ext uri="{FF2B5EF4-FFF2-40B4-BE49-F238E27FC236}">
                <a16:creationId xmlns:a16="http://schemas.microsoft.com/office/drawing/2014/main" id="{BE784C7E-1499-3F0D-7394-0CD06CB2DA47}"/>
              </a:ext>
            </a:extLst>
          </p:cNvPr>
          <p:cNvPicPr>
            <a:picLocks noGrp="1" noChangeAspect="1"/>
          </p:cNvPicPr>
          <p:nvPr>
            <p:ph idx="1"/>
          </p:nvPr>
        </p:nvPicPr>
        <p:blipFill>
          <a:blip r:embed="rId3"/>
          <a:stretch>
            <a:fillRect/>
          </a:stretch>
        </p:blipFill>
        <p:spPr>
          <a:xfrm>
            <a:off x="822325" y="1944509"/>
            <a:ext cx="7543800" cy="38262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873263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5499" y="4550229"/>
            <a:ext cx="8181805" cy="1057655"/>
          </a:xfrm>
        </p:spPr>
        <p:txBody>
          <a:bodyPr vert="horz" lIns="91440" tIns="45720" rIns="91440" bIns="45720" rtlCol="0" anchor="b">
            <a:normAutofit/>
          </a:bodyPr>
          <a:lstStyle/>
          <a:p>
            <a:r>
              <a:rPr lang="en-US" sz="4400" dirty="0">
                <a:solidFill>
                  <a:schemeClr val="tx1">
                    <a:lumMod val="85000"/>
                    <a:lumOff val="15000"/>
                  </a:schemeClr>
                </a:solidFill>
              </a:rPr>
              <a:t>THE PRISON POPULATION of the UK</a:t>
            </a:r>
          </a:p>
        </p:txBody>
      </p:sp>
      <p:pic>
        <p:nvPicPr>
          <p:cNvPr id="7" name="Picture 6">
            <a:extLst>
              <a:ext uri="{FF2B5EF4-FFF2-40B4-BE49-F238E27FC236}">
                <a16:creationId xmlns:a16="http://schemas.microsoft.com/office/drawing/2014/main" id="{399F5DE9-7DBB-58C9-A618-DE981B804995}"/>
              </a:ext>
            </a:extLst>
          </p:cNvPr>
          <p:cNvPicPr>
            <a:picLocks noChangeAspect="1"/>
          </p:cNvPicPr>
          <p:nvPr/>
        </p:nvPicPr>
        <p:blipFill>
          <a:blip r:embed="rId3"/>
          <a:stretch>
            <a:fillRect/>
          </a:stretch>
        </p:blipFill>
        <p:spPr>
          <a:xfrm>
            <a:off x="1104039" y="581753"/>
            <a:ext cx="6935921" cy="3865694"/>
          </a:xfrm>
          <a:prstGeom prst="rect">
            <a:avLst/>
          </a:prstGeom>
          <a:ln>
            <a:noFill/>
          </a:ln>
          <a:effectLst>
            <a:softEdge rad="112500"/>
          </a:effectLst>
        </p:spPr>
      </p:pic>
    </p:spTree>
    <p:extLst>
      <p:ext uri="{BB962C8B-B14F-4D97-AF65-F5344CB8AC3E}">
        <p14:creationId xmlns:p14="http://schemas.microsoft.com/office/powerpoint/2010/main" val="3234345821"/>
      </p:ext>
    </p:extLst>
  </p:cSld>
  <p:clrMapOvr>
    <a:masterClrMapping/>
  </p:clrMapOvr>
  <mc:AlternateContent xmlns:mc="http://schemas.openxmlformats.org/markup-compatibility/2006" xmlns:p14="http://schemas.microsoft.com/office/powerpoint/2010/main">
    <mc:Choice Requires="p14">
      <p:transition spd="slow" p14:dur="2000" advTm="154542"/>
    </mc:Choice>
    <mc:Fallback xmlns="">
      <p:transition spd="slow" advTm="15454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920" y="375826"/>
            <a:ext cx="7290054" cy="1124712"/>
          </a:xfrm>
        </p:spPr>
        <p:txBody>
          <a:bodyPr>
            <a:normAutofit fontScale="90000"/>
          </a:bodyPr>
          <a:lstStyle/>
          <a:p>
            <a:pPr algn="ctr"/>
            <a:r>
              <a:rPr lang="en-GB" dirty="0"/>
              <a:t>The prison population of England and wales</a:t>
            </a:r>
          </a:p>
        </p:txBody>
      </p:sp>
      <p:sp>
        <p:nvSpPr>
          <p:cNvPr id="3" name="Content Placeholder 2"/>
          <p:cNvSpPr>
            <a:spLocks noGrp="1"/>
          </p:cNvSpPr>
          <p:nvPr>
            <p:ph idx="1"/>
          </p:nvPr>
        </p:nvSpPr>
        <p:spPr>
          <a:xfrm>
            <a:off x="6084168" y="5719315"/>
            <a:ext cx="2899443" cy="531743"/>
          </a:xfrm>
        </p:spPr>
        <p:txBody>
          <a:bodyPr/>
          <a:lstStyle/>
          <a:p>
            <a:r>
              <a:rPr lang="en-GB" dirty="0"/>
              <a:t>(CIVITAS December 2017)</a:t>
            </a:r>
          </a:p>
        </p:txBody>
      </p:sp>
      <p:sp>
        <p:nvSpPr>
          <p:cNvPr id="4" name="TextBox 3"/>
          <p:cNvSpPr txBox="1"/>
          <p:nvPr/>
        </p:nvSpPr>
        <p:spPr>
          <a:xfrm>
            <a:off x="428774" y="3930280"/>
            <a:ext cx="6609522" cy="1754326"/>
          </a:xfrm>
          <a:prstGeom prst="rect">
            <a:avLst/>
          </a:prstGeom>
          <a:noFill/>
        </p:spPr>
        <p:txBody>
          <a:bodyPr wrap="square" rtlCol="0">
            <a:spAutoFit/>
          </a:bodyPr>
          <a:lstStyle/>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Prolific criminals dominate the prison population</a:t>
            </a:r>
          </a:p>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Non-violent prisoners tend to be the most prolific</a:t>
            </a:r>
          </a:p>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First time offenders account for less than 8% of prison sentences</a:t>
            </a:r>
          </a:p>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Those incarcerated for drug offences are overwhelmingly supplying drugs</a:t>
            </a:r>
          </a:p>
        </p:txBody>
      </p:sp>
      <p:pic>
        <p:nvPicPr>
          <p:cNvPr id="5" name="Picture 4"/>
          <p:cNvPicPr>
            <a:picLocks noChangeAspect="1"/>
          </p:cNvPicPr>
          <p:nvPr/>
        </p:nvPicPr>
        <p:blipFill>
          <a:blip r:embed="rId3"/>
          <a:stretch>
            <a:fillRect/>
          </a:stretch>
        </p:blipFill>
        <p:spPr>
          <a:xfrm>
            <a:off x="3259069" y="2227661"/>
            <a:ext cx="2308109" cy="1530274"/>
          </a:xfrm>
          <a:prstGeom prst="rect">
            <a:avLst/>
          </a:prstGeom>
        </p:spPr>
      </p:pic>
      <p:sp>
        <p:nvSpPr>
          <p:cNvPr id="6" name="TextBox 5"/>
          <p:cNvSpPr txBox="1"/>
          <p:nvPr/>
        </p:nvSpPr>
        <p:spPr>
          <a:xfrm>
            <a:off x="833920" y="2382876"/>
            <a:ext cx="2425148" cy="1200329"/>
          </a:xfrm>
          <a:prstGeom prst="rect">
            <a:avLst/>
          </a:prstGeom>
          <a:noFill/>
        </p:spPr>
        <p:txBody>
          <a:bodyPr wrap="square" rtlCol="0">
            <a:spAutoFit/>
          </a:bodyPr>
          <a:lstStyle/>
          <a:p>
            <a:r>
              <a:rPr lang="en-GB" dirty="0"/>
              <a:t>Prisons should be used for incarcerating large numbers of hardened criminals</a:t>
            </a:r>
          </a:p>
        </p:txBody>
      </p:sp>
      <p:sp>
        <p:nvSpPr>
          <p:cNvPr id="8" name="TextBox 7"/>
          <p:cNvSpPr txBox="1"/>
          <p:nvPr/>
        </p:nvSpPr>
        <p:spPr>
          <a:xfrm>
            <a:off x="5795778" y="2227660"/>
            <a:ext cx="2196548" cy="1200329"/>
          </a:xfrm>
          <a:prstGeom prst="rect">
            <a:avLst/>
          </a:prstGeom>
          <a:noFill/>
        </p:spPr>
        <p:txBody>
          <a:bodyPr wrap="square" rtlCol="0">
            <a:spAutoFit/>
          </a:bodyPr>
          <a:lstStyle/>
          <a:p>
            <a:r>
              <a:rPr lang="en-GB" dirty="0"/>
              <a:t>Prisons are mainly populated by first time or minor offenders</a:t>
            </a:r>
          </a:p>
        </p:txBody>
      </p:sp>
    </p:spTree>
    <p:extLst>
      <p:ext uri="{BB962C8B-B14F-4D97-AF65-F5344CB8AC3E}">
        <p14:creationId xmlns:p14="http://schemas.microsoft.com/office/powerpoint/2010/main" val="1463515683"/>
      </p:ext>
    </p:extLst>
  </p:cSld>
  <p:clrMapOvr>
    <a:masterClrMapping/>
  </p:clrMapOvr>
  <mc:AlternateContent xmlns:mc="http://schemas.openxmlformats.org/markup-compatibility/2006" xmlns:p14="http://schemas.microsoft.com/office/powerpoint/2010/main">
    <mc:Choice Requires="p14">
      <p:transition spd="slow" p14:dur="2000" advTm="261945"/>
    </mc:Choice>
    <mc:Fallback xmlns="">
      <p:transition spd="slow" advTm="261945"/>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16632"/>
            <a:ext cx="7290054" cy="1124712"/>
          </a:xfrm>
        </p:spPr>
        <p:txBody>
          <a:bodyPr/>
          <a:lstStyle/>
          <a:p>
            <a:r>
              <a:rPr lang="en-GB" dirty="0">
                <a:solidFill>
                  <a:srgbClr val="92D050"/>
                </a:solidFill>
              </a:rPr>
              <a:t>The prison officer </a:t>
            </a:r>
          </a:p>
        </p:txBody>
      </p:sp>
      <p:pic>
        <p:nvPicPr>
          <p:cNvPr id="5" name="Picture 4"/>
          <p:cNvPicPr>
            <a:picLocks noChangeAspect="1"/>
          </p:cNvPicPr>
          <p:nvPr/>
        </p:nvPicPr>
        <p:blipFill rotWithShape="1">
          <a:blip r:embed="rId5"/>
          <a:srcRect l="53631" r="7824" b="18528"/>
          <a:stretch/>
        </p:blipFill>
        <p:spPr>
          <a:xfrm>
            <a:off x="6876256" y="2448761"/>
            <a:ext cx="2128540" cy="2499449"/>
          </a:xfrm>
          <a:prstGeom prst="rect">
            <a:avLst/>
          </a:prstGeom>
        </p:spPr>
      </p:pic>
      <p:pic>
        <p:nvPicPr>
          <p:cNvPr id="8" name="Online Media 7" title="Go home every day knowing what you did matters">
            <a:hlinkClick r:id="" action="ppaction://media"/>
            <a:extLst>
              <a:ext uri="{FF2B5EF4-FFF2-40B4-BE49-F238E27FC236}">
                <a16:creationId xmlns:a16="http://schemas.microsoft.com/office/drawing/2014/main" id="{F2B50C90-8D5D-4961-8DC8-D5A2B5E62BA2}"/>
              </a:ext>
            </a:extLst>
          </p:cNvPr>
          <p:cNvPicPr>
            <a:picLocks noRot="1" noChangeAspect="1"/>
          </p:cNvPicPr>
          <p:nvPr>
            <a:videoFile r:link="rId2"/>
          </p:nvPr>
        </p:nvPicPr>
        <p:blipFill>
          <a:blip r:embed="rId6"/>
          <a:stretch>
            <a:fillRect/>
          </a:stretch>
        </p:blipFill>
        <p:spPr>
          <a:xfrm>
            <a:off x="251520" y="1988840"/>
            <a:ext cx="6793383" cy="3821278"/>
          </a:xfrm>
          <a:prstGeom prst="rect">
            <a:avLst/>
          </a:prstGeom>
        </p:spPr>
      </p:pic>
    </p:spTree>
    <p:custDataLst>
      <p:tags r:id="rId1"/>
    </p:custDataLst>
    <p:extLst>
      <p:ext uri="{BB962C8B-B14F-4D97-AF65-F5344CB8AC3E}">
        <p14:creationId xmlns:p14="http://schemas.microsoft.com/office/powerpoint/2010/main" val="1738979888"/>
      </p:ext>
    </p:extLst>
  </p:cSld>
  <p:clrMapOvr>
    <a:masterClrMapping/>
  </p:clrMapOvr>
  <mc:AlternateContent xmlns:mc="http://schemas.openxmlformats.org/markup-compatibility/2006" xmlns:p14="http://schemas.microsoft.com/office/powerpoint/2010/main">
    <mc:Choice Requires="p14">
      <p:transition spd="slow" p14:dur="2000" advTm="19435"/>
    </mc:Choice>
    <mc:Fallback xmlns="">
      <p:transition spd="slow" advTm="1943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8035" y="696742"/>
            <a:ext cx="7290054" cy="1124712"/>
          </a:xfrm>
        </p:spPr>
        <p:txBody>
          <a:bodyPr>
            <a:normAutofit fontScale="90000"/>
          </a:bodyPr>
          <a:lstStyle/>
          <a:p>
            <a:r>
              <a:rPr lang="en-GB" dirty="0"/>
              <a:t>The role of a prison officer: </a:t>
            </a:r>
            <a:r>
              <a:rPr lang="en-GB" dirty="0">
                <a:solidFill>
                  <a:srgbClr val="92D050"/>
                </a:solidFill>
              </a:rPr>
              <a:t>numbers</a:t>
            </a:r>
          </a:p>
        </p:txBody>
      </p:sp>
      <p:pic>
        <p:nvPicPr>
          <p:cNvPr id="4" name="Content Placeholder 3"/>
          <p:cNvPicPr>
            <a:picLocks noGrp="1" noChangeAspect="1"/>
          </p:cNvPicPr>
          <p:nvPr>
            <p:ph idx="1"/>
          </p:nvPr>
        </p:nvPicPr>
        <p:blipFill>
          <a:blip r:embed="rId3"/>
          <a:stretch>
            <a:fillRect/>
          </a:stretch>
        </p:blipFill>
        <p:spPr>
          <a:xfrm>
            <a:off x="459558" y="2005219"/>
            <a:ext cx="2608278" cy="3684850"/>
          </a:xfrm>
          <a:prstGeom prst="rect">
            <a:avLst/>
          </a:prstGeom>
        </p:spPr>
      </p:pic>
      <p:sp>
        <p:nvSpPr>
          <p:cNvPr id="5" name="Oval Callout 4"/>
          <p:cNvSpPr/>
          <p:nvPr/>
        </p:nvSpPr>
        <p:spPr>
          <a:xfrm>
            <a:off x="3067837" y="3565663"/>
            <a:ext cx="5986712" cy="2311609"/>
          </a:xfrm>
          <a:prstGeom prst="wedgeEllipseCallout">
            <a:avLst>
              <a:gd name="adj1" fmla="val -51125"/>
              <a:gd name="adj2" fmla="val 70285"/>
            </a:avLst>
          </a:prstGeom>
          <a:solidFill>
            <a:srgbClr val="00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70C0"/>
                </a:solidFill>
              </a:rPr>
              <a:t>“there are two officers on a spur of 61 men . . When everyone is back for lunch, one has to supervise medication and the other has to go and collect food from the kitchen. This means that there is nobody else on the spur.”</a:t>
            </a:r>
          </a:p>
        </p:txBody>
      </p:sp>
      <p:sp>
        <p:nvSpPr>
          <p:cNvPr id="6" name="Oval Callout 5"/>
          <p:cNvSpPr/>
          <p:nvPr/>
        </p:nvSpPr>
        <p:spPr>
          <a:xfrm>
            <a:off x="3491881" y="1196752"/>
            <a:ext cx="5472608" cy="2311609"/>
          </a:xfrm>
          <a:prstGeom prst="wedgeEllipseCallout">
            <a:avLst>
              <a:gd name="adj1" fmla="val -54902"/>
              <a:gd name="adj2" fmla="val 68506"/>
            </a:avLst>
          </a:prstGeom>
          <a:solidFill>
            <a:srgbClr val="CC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TextBox 6"/>
          <p:cNvSpPr txBox="1"/>
          <p:nvPr/>
        </p:nvSpPr>
        <p:spPr>
          <a:xfrm>
            <a:off x="4572000" y="1475393"/>
            <a:ext cx="3709578" cy="1754326"/>
          </a:xfrm>
          <a:prstGeom prst="rect">
            <a:avLst/>
          </a:prstGeom>
          <a:noFill/>
        </p:spPr>
        <p:txBody>
          <a:bodyPr wrap="square" rtlCol="0">
            <a:spAutoFit/>
          </a:bodyPr>
          <a:lstStyle/>
          <a:p>
            <a:r>
              <a:rPr lang="en-GB" sz="1350" b="1" dirty="0">
                <a:solidFill>
                  <a:srgbClr val="0070C0"/>
                </a:solidFill>
                <a:latin typeface="Arial" panose="020B0604020202020204" pitchFamily="34" charset="0"/>
                <a:cs typeface="Arial" panose="020B0604020202020204" pitchFamily="34" charset="0"/>
              </a:rPr>
              <a:t>“</a:t>
            </a:r>
            <a:r>
              <a:rPr lang="en-GB" b="1" dirty="0">
                <a:solidFill>
                  <a:srgbClr val="0070C0"/>
                </a:solidFill>
                <a:latin typeface="Arial" panose="020B0604020202020204" pitchFamily="34" charset="0"/>
                <a:cs typeface="Arial" panose="020B0604020202020204" pitchFamily="34" charset="0"/>
              </a:rPr>
              <a:t>on our new house block we have 60 odd on a wing and I worked it by myself. I work 0715 to 2000 and I might only see and speak to another officer a couple of times a day.”</a:t>
            </a:r>
            <a:endParaRPr lang="en-GB" sz="135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3079410"/>
      </p:ext>
    </p:extLst>
  </p:cSld>
  <p:clrMapOvr>
    <a:masterClrMapping/>
  </p:clrMapOvr>
  <mc:AlternateContent xmlns:mc="http://schemas.openxmlformats.org/markup-compatibility/2006" xmlns:p14="http://schemas.microsoft.com/office/powerpoint/2010/main">
    <mc:Choice Requires="p14">
      <p:transition spd="slow" p14:dur="2000" advTm="66409"/>
    </mc:Choice>
    <mc:Fallback xmlns="">
      <p:transition spd="slow" advTm="66409"/>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576" y="264049"/>
            <a:ext cx="7290054" cy="1124712"/>
          </a:xfrm>
        </p:spPr>
        <p:txBody>
          <a:bodyPr>
            <a:normAutofit fontScale="90000"/>
          </a:bodyPr>
          <a:lstStyle/>
          <a:p>
            <a:r>
              <a:rPr lang="en-GB" dirty="0"/>
              <a:t>The role of a prison officer: </a:t>
            </a:r>
            <a:r>
              <a:rPr lang="en-GB" dirty="0">
                <a:solidFill>
                  <a:srgbClr val="92D050"/>
                </a:solidFill>
              </a:rPr>
              <a:t>value</a:t>
            </a:r>
          </a:p>
        </p:txBody>
      </p:sp>
      <p:sp>
        <p:nvSpPr>
          <p:cNvPr id="3" name="Content Placeholder 2"/>
          <p:cNvSpPr>
            <a:spLocks noGrp="1"/>
          </p:cNvSpPr>
          <p:nvPr>
            <p:ph idx="1"/>
          </p:nvPr>
        </p:nvSpPr>
        <p:spPr>
          <a:xfrm>
            <a:off x="427383" y="1960494"/>
            <a:ext cx="3391730" cy="3628777"/>
          </a:xfrm>
          <a:solidFill>
            <a:srgbClr val="DAF8FE"/>
          </a:solidFill>
        </p:spPr>
        <p:txBody>
          <a:bodyPr>
            <a:normAutofit lnSpcReduction="10000"/>
          </a:bodyPr>
          <a:lstStyle/>
          <a:p>
            <a:r>
              <a:rPr lang="en-GB" dirty="0"/>
              <a:t>- </a:t>
            </a:r>
            <a:r>
              <a:rPr lang="en-GB" dirty="0">
                <a:solidFill>
                  <a:srgbClr val="0070C0"/>
                </a:solidFill>
                <a:latin typeface="Arial" panose="020B0604020202020204" pitchFamily="34" charset="0"/>
                <a:cs typeface="Arial" panose="020B0604020202020204" pitchFamily="34" charset="0"/>
              </a:rPr>
              <a:t>Job description and aims are unclear</a:t>
            </a:r>
          </a:p>
          <a:p>
            <a:r>
              <a:rPr lang="en-GB" dirty="0">
                <a:solidFill>
                  <a:srgbClr val="0070C0"/>
                </a:solidFill>
                <a:latin typeface="Arial" panose="020B0604020202020204" pitchFamily="34" charset="0"/>
                <a:cs typeface="Arial" panose="020B0604020202020204" pitchFamily="34" charset="0"/>
              </a:rPr>
              <a:t>- Pay is low</a:t>
            </a:r>
          </a:p>
          <a:p>
            <a:r>
              <a:rPr lang="en-GB" dirty="0">
                <a:solidFill>
                  <a:srgbClr val="0070C0"/>
                </a:solidFill>
                <a:latin typeface="Arial" panose="020B0604020202020204" pitchFamily="34" charset="0"/>
                <a:cs typeface="Arial" panose="020B0604020202020204" pitchFamily="34" charset="0"/>
              </a:rPr>
              <a:t>- Training is too short</a:t>
            </a:r>
          </a:p>
          <a:p>
            <a:r>
              <a:rPr lang="en-GB" dirty="0">
                <a:solidFill>
                  <a:srgbClr val="0070C0"/>
                </a:solidFill>
                <a:latin typeface="Arial" panose="020B0604020202020204" pitchFamily="34" charset="0"/>
                <a:cs typeface="Arial" panose="020B0604020202020204" pitchFamily="34" charset="0"/>
              </a:rPr>
              <a:t>- Development and training opportunities are few and far between</a:t>
            </a:r>
          </a:p>
          <a:p>
            <a:r>
              <a:rPr lang="en-GB" dirty="0">
                <a:solidFill>
                  <a:srgbClr val="0070C0"/>
                </a:solidFill>
                <a:latin typeface="Arial" panose="020B0604020202020204" pitchFamily="34" charset="0"/>
                <a:cs typeface="Arial" panose="020B0604020202020204" pitchFamily="34" charset="0"/>
              </a:rPr>
              <a:t>- Staffing levels are low – even dangerous at times</a:t>
            </a:r>
          </a:p>
          <a:p>
            <a:r>
              <a:rPr lang="en-GB" dirty="0">
                <a:solidFill>
                  <a:srgbClr val="0070C0"/>
                </a:solidFill>
                <a:latin typeface="Arial" panose="020B0604020202020204" pitchFamily="34" charset="0"/>
                <a:cs typeface="Arial" panose="020B0604020202020204" pitchFamily="34" charset="0"/>
              </a:rPr>
              <a:t>- Morale is low</a:t>
            </a:r>
          </a:p>
          <a:p>
            <a:endParaRPr lang="en-GB" dirty="0"/>
          </a:p>
          <a:p>
            <a:endParaRPr lang="en-GB" dirty="0"/>
          </a:p>
        </p:txBody>
      </p:sp>
      <p:sp>
        <p:nvSpPr>
          <p:cNvPr id="4" name="TextBox 3"/>
          <p:cNvSpPr txBox="1"/>
          <p:nvPr/>
        </p:nvSpPr>
        <p:spPr>
          <a:xfrm>
            <a:off x="4810539" y="2705928"/>
            <a:ext cx="3247611" cy="1338828"/>
          </a:xfrm>
          <a:prstGeom prst="rect">
            <a:avLst/>
          </a:prstGeom>
          <a:noFill/>
        </p:spPr>
        <p:txBody>
          <a:bodyPr wrap="square" rtlCol="0">
            <a:spAutoFit/>
          </a:bodyPr>
          <a:lstStyle/>
          <a:p>
            <a:endParaRPr lang="en-GB" sz="1350" dirty="0"/>
          </a:p>
          <a:p>
            <a:endParaRPr lang="en-GB" sz="1350" dirty="0"/>
          </a:p>
          <a:p>
            <a:endParaRPr lang="en-GB" sz="1350" dirty="0"/>
          </a:p>
          <a:p>
            <a:endParaRPr lang="en-GB" sz="1350" dirty="0"/>
          </a:p>
          <a:p>
            <a:endParaRPr lang="en-GB" sz="1350" dirty="0"/>
          </a:p>
          <a:p>
            <a:endParaRPr lang="en-GB" sz="1350" dirty="0"/>
          </a:p>
        </p:txBody>
      </p:sp>
      <p:pic>
        <p:nvPicPr>
          <p:cNvPr id="5" name="Picture 4"/>
          <p:cNvPicPr>
            <a:picLocks noChangeAspect="1"/>
          </p:cNvPicPr>
          <p:nvPr/>
        </p:nvPicPr>
        <p:blipFill>
          <a:blip r:embed="rId3"/>
          <a:stretch>
            <a:fillRect/>
          </a:stretch>
        </p:blipFill>
        <p:spPr>
          <a:xfrm>
            <a:off x="3939404" y="2642665"/>
            <a:ext cx="1407984" cy="1028790"/>
          </a:xfrm>
          <a:prstGeom prst="rect">
            <a:avLst/>
          </a:prstGeom>
        </p:spPr>
      </p:pic>
      <p:pic>
        <p:nvPicPr>
          <p:cNvPr id="6" name="Picture 5"/>
          <p:cNvPicPr>
            <a:picLocks noChangeAspect="1"/>
          </p:cNvPicPr>
          <p:nvPr/>
        </p:nvPicPr>
        <p:blipFill>
          <a:blip r:embed="rId4"/>
          <a:stretch>
            <a:fillRect/>
          </a:stretch>
        </p:blipFill>
        <p:spPr>
          <a:xfrm>
            <a:off x="5571537" y="2581702"/>
            <a:ext cx="1787336" cy="1064419"/>
          </a:xfrm>
          <a:prstGeom prst="rect">
            <a:avLst/>
          </a:prstGeom>
        </p:spPr>
      </p:pic>
      <p:sp>
        <p:nvSpPr>
          <p:cNvPr id="7" name="Rectangle 6"/>
          <p:cNvSpPr/>
          <p:nvPr/>
        </p:nvSpPr>
        <p:spPr>
          <a:xfrm>
            <a:off x="7465633" y="2619681"/>
            <a:ext cx="1267271" cy="392415"/>
          </a:xfrm>
          <a:prstGeom prst="rect">
            <a:avLst/>
          </a:prstGeom>
          <a:noFill/>
        </p:spPr>
        <p:txBody>
          <a:bodyPr wrap="none" lIns="68580" tIns="34290" rIns="68580" bIns="34290">
            <a:spAutoFit/>
          </a:bodyPr>
          <a:lstStyle/>
          <a:p>
            <a:pPr algn="ctr"/>
            <a:r>
              <a:rPr lang="en-US" sz="2100" b="1" dirty="0">
                <a:ln w="22225">
                  <a:solidFill>
                    <a:schemeClr val="accent2"/>
                  </a:solidFill>
                  <a:prstDash val="solid"/>
                </a:ln>
                <a:solidFill>
                  <a:schemeClr val="accent2">
                    <a:lumMod val="40000"/>
                    <a:lumOff val="60000"/>
                  </a:schemeClr>
                </a:solidFill>
              </a:rPr>
              <a:t>Resources</a:t>
            </a:r>
          </a:p>
        </p:txBody>
      </p:sp>
      <p:sp>
        <p:nvSpPr>
          <p:cNvPr id="10" name="Up Arrow Callout 9"/>
          <p:cNvSpPr/>
          <p:nvPr/>
        </p:nvSpPr>
        <p:spPr>
          <a:xfrm>
            <a:off x="4134679" y="3928441"/>
            <a:ext cx="4702919" cy="1660829"/>
          </a:xfrm>
          <a:prstGeom prst="upArrow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TextBox 10"/>
          <p:cNvSpPr txBox="1"/>
          <p:nvPr/>
        </p:nvSpPr>
        <p:spPr>
          <a:xfrm>
            <a:off x="4403035" y="4693755"/>
            <a:ext cx="4323522" cy="646331"/>
          </a:xfrm>
          <a:prstGeom prst="rect">
            <a:avLst/>
          </a:prstGeom>
          <a:noFill/>
        </p:spPr>
        <p:txBody>
          <a:bodyPr wrap="square" rtlCol="0">
            <a:spAutoFit/>
          </a:bodyPr>
          <a:lstStyle/>
          <a:p>
            <a:pPr algn="ctr"/>
            <a:r>
              <a:rPr lang="en-GB" dirty="0"/>
              <a:t>Undervaluing of prison officers has exacerbated the impact of these issues</a:t>
            </a:r>
          </a:p>
        </p:txBody>
      </p:sp>
      <p:sp>
        <p:nvSpPr>
          <p:cNvPr id="12" name="TextBox 11"/>
          <p:cNvSpPr txBox="1"/>
          <p:nvPr/>
        </p:nvSpPr>
        <p:spPr>
          <a:xfrm>
            <a:off x="4031092" y="2295160"/>
            <a:ext cx="779447" cy="300082"/>
          </a:xfrm>
          <a:prstGeom prst="rect">
            <a:avLst/>
          </a:prstGeom>
          <a:noFill/>
        </p:spPr>
        <p:txBody>
          <a:bodyPr wrap="square" rtlCol="0">
            <a:spAutoFit/>
          </a:bodyPr>
          <a:lstStyle/>
          <a:p>
            <a:r>
              <a:rPr lang="en-GB" sz="1350" dirty="0"/>
              <a:t>Drugs</a:t>
            </a:r>
          </a:p>
        </p:txBody>
      </p:sp>
      <p:sp>
        <p:nvSpPr>
          <p:cNvPr id="13" name="TextBox 12"/>
          <p:cNvSpPr txBox="1"/>
          <p:nvPr/>
        </p:nvSpPr>
        <p:spPr>
          <a:xfrm>
            <a:off x="5715000" y="2331787"/>
            <a:ext cx="1202635" cy="300082"/>
          </a:xfrm>
          <a:prstGeom prst="rect">
            <a:avLst/>
          </a:prstGeom>
          <a:noFill/>
        </p:spPr>
        <p:txBody>
          <a:bodyPr wrap="square" rtlCol="0">
            <a:spAutoFit/>
          </a:bodyPr>
          <a:lstStyle/>
          <a:p>
            <a:r>
              <a:rPr lang="en-GB" sz="1350" dirty="0"/>
              <a:t>Overcrowding</a:t>
            </a:r>
          </a:p>
        </p:txBody>
      </p:sp>
    </p:spTree>
    <p:extLst>
      <p:ext uri="{BB962C8B-B14F-4D97-AF65-F5344CB8AC3E}">
        <p14:creationId xmlns:p14="http://schemas.microsoft.com/office/powerpoint/2010/main" val="3133462143"/>
      </p:ext>
    </p:extLst>
  </p:cSld>
  <p:clrMapOvr>
    <a:masterClrMapping/>
  </p:clrMapOvr>
  <mc:AlternateContent xmlns:mc="http://schemas.openxmlformats.org/markup-compatibility/2006" xmlns:p14="http://schemas.microsoft.com/office/powerpoint/2010/main">
    <mc:Choice Requires="p14">
      <p:transition spd="slow" p14:dur="2000" advTm="76951"/>
    </mc:Choice>
    <mc:Fallback xmlns="">
      <p:transition spd="slow" advTm="76951"/>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67885"/>
            <a:ext cx="7290054" cy="1124712"/>
          </a:xfrm>
        </p:spPr>
        <p:txBody>
          <a:bodyPr>
            <a:normAutofit fontScale="90000"/>
          </a:bodyPr>
          <a:lstStyle/>
          <a:p>
            <a:r>
              <a:rPr lang="en-GB" dirty="0"/>
              <a:t>The ‘</a:t>
            </a:r>
            <a:r>
              <a:rPr lang="en-GB" dirty="0">
                <a:solidFill>
                  <a:srgbClr val="92D050"/>
                </a:solidFill>
              </a:rPr>
              <a:t>who</a:t>
            </a:r>
            <a:r>
              <a:rPr lang="en-GB" dirty="0"/>
              <a:t>’ not just ‘</a:t>
            </a:r>
            <a:r>
              <a:rPr lang="en-GB" dirty="0">
                <a:solidFill>
                  <a:srgbClr val="92D050"/>
                </a:solidFill>
              </a:rPr>
              <a:t>how many</a:t>
            </a:r>
            <a:r>
              <a:rPr lang="en-GB" dirty="0"/>
              <a:t>’</a:t>
            </a:r>
          </a:p>
        </p:txBody>
      </p:sp>
      <p:sp>
        <p:nvSpPr>
          <p:cNvPr id="3" name="Content Placeholder 2"/>
          <p:cNvSpPr>
            <a:spLocks noGrp="1"/>
          </p:cNvSpPr>
          <p:nvPr>
            <p:ph idx="1"/>
          </p:nvPr>
        </p:nvSpPr>
        <p:spPr>
          <a:xfrm>
            <a:off x="768096" y="1935646"/>
            <a:ext cx="7290055" cy="889553"/>
          </a:xfrm>
        </p:spPr>
        <p:txBody>
          <a:bodyPr>
            <a:normAutofit fontScale="92500" lnSpcReduction="20000"/>
          </a:bodyPr>
          <a:lstStyle/>
          <a:p>
            <a:r>
              <a:rPr lang="en-GB" sz="2400" dirty="0"/>
              <a:t>Whilst low staffing is a huge issue it is important to note that getting the right people to be prison officers and retention rates are the most crucial issues!</a:t>
            </a:r>
          </a:p>
        </p:txBody>
      </p:sp>
      <p:pic>
        <p:nvPicPr>
          <p:cNvPr id="4" name="Picture 3"/>
          <p:cNvPicPr>
            <a:picLocks noChangeAspect="1"/>
          </p:cNvPicPr>
          <p:nvPr/>
        </p:nvPicPr>
        <p:blipFill>
          <a:blip r:embed="rId3"/>
          <a:stretch>
            <a:fillRect/>
          </a:stretch>
        </p:blipFill>
        <p:spPr>
          <a:xfrm>
            <a:off x="1691680" y="2845583"/>
            <a:ext cx="2388308" cy="2856048"/>
          </a:xfrm>
          <a:prstGeom prst="rect">
            <a:avLst/>
          </a:prstGeom>
        </p:spPr>
      </p:pic>
      <p:pic>
        <p:nvPicPr>
          <p:cNvPr id="5" name="Picture 4"/>
          <p:cNvPicPr>
            <a:picLocks noChangeAspect="1"/>
          </p:cNvPicPr>
          <p:nvPr/>
        </p:nvPicPr>
        <p:blipFill>
          <a:blip r:embed="rId4"/>
          <a:stretch>
            <a:fillRect/>
          </a:stretch>
        </p:blipFill>
        <p:spPr>
          <a:xfrm>
            <a:off x="4423693" y="2877478"/>
            <a:ext cx="2276061" cy="2856049"/>
          </a:xfrm>
          <a:prstGeom prst="rect">
            <a:avLst/>
          </a:prstGeom>
        </p:spPr>
      </p:pic>
      <p:sp>
        <p:nvSpPr>
          <p:cNvPr id="6" name="Rectangle 5"/>
          <p:cNvSpPr/>
          <p:nvPr/>
        </p:nvSpPr>
        <p:spPr>
          <a:xfrm>
            <a:off x="3121036" y="5785807"/>
            <a:ext cx="5937922" cy="715581"/>
          </a:xfrm>
          <a:prstGeom prst="rect">
            <a:avLst/>
          </a:prstGeom>
        </p:spPr>
        <p:txBody>
          <a:bodyPr wrap="square">
            <a:spAutoFit/>
          </a:bodyPr>
          <a:lstStyle/>
          <a:p>
            <a:r>
              <a:rPr lang="en-GB" sz="1350" dirty="0">
                <a:hlinkClick r:id="rId5"/>
              </a:rPr>
              <a:t>https://www.channel4.com/news/prisoners-on-instagram-reveal-security-crisis-behind-bars-contraband-drugs-knives</a:t>
            </a:r>
            <a:endParaRPr lang="en-GB" sz="1350" dirty="0"/>
          </a:p>
          <a:p>
            <a:endParaRPr lang="en-GB" sz="1350" dirty="0"/>
          </a:p>
        </p:txBody>
      </p:sp>
    </p:spTree>
    <p:extLst>
      <p:ext uri="{BB962C8B-B14F-4D97-AF65-F5344CB8AC3E}">
        <p14:creationId xmlns:p14="http://schemas.microsoft.com/office/powerpoint/2010/main" val="702690222"/>
      </p:ext>
    </p:extLst>
  </p:cSld>
  <p:clrMapOvr>
    <a:masterClrMapping/>
  </p:clrMapOvr>
  <mc:AlternateContent xmlns:mc="http://schemas.openxmlformats.org/markup-compatibility/2006" xmlns:p14="http://schemas.microsoft.com/office/powerpoint/2010/main">
    <mc:Choice Requires="p14">
      <p:transition spd="slow" p14:dur="2000" advTm="99033"/>
    </mc:Choice>
    <mc:Fallback xmlns="">
      <p:transition spd="slow" advTm="99033"/>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Substance misuse in prison – ‘LEGAL HIGHS’</a:t>
            </a:r>
          </a:p>
        </p:txBody>
      </p:sp>
      <p:pic>
        <p:nvPicPr>
          <p:cNvPr id="6" name="Content Placeholder 5"/>
          <p:cNvPicPr>
            <a:picLocks noGrp="1" noChangeAspect="1"/>
          </p:cNvPicPr>
          <p:nvPr>
            <p:ph idx="1"/>
          </p:nvPr>
        </p:nvPicPr>
        <p:blipFill>
          <a:blip r:embed="rId3"/>
          <a:stretch>
            <a:fillRect/>
          </a:stretch>
        </p:blipFill>
        <p:spPr>
          <a:xfrm>
            <a:off x="645507" y="2544210"/>
            <a:ext cx="3029876" cy="1831492"/>
          </a:xfrm>
          <a:prstGeom prst="rect">
            <a:avLst/>
          </a:prstGeom>
        </p:spPr>
      </p:pic>
      <p:pic>
        <p:nvPicPr>
          <p:cNvPr id="7" name="Picture 6"/>
          <p:cNvPicPr>
            <a:picLocks noChangeAspect="1"/>
          </p:cNvPicPr>
          <p:nvPr/>
        </p:nvPicPr>
        <p:blipFill rotWithShape="1">
          <a:blip r:embed="rId4"/>
          <a:srcRect t="17790" r="51081"/>
          <a:stretch/>
        </p:blipFill>
        <p:spPr>
          <a:xfrm>
            <a:off x="4438131" y="2268606"/>
            <a:ext cx="3224939" cy="3031435"/>
          </a:xfrm>
          <a:prstGeom prst="rect">
            <a:avLst/>
          </a:prstGeom>
        </p:spPr>
      </p:pic>
    </p:spTree>
    <p:extLst>
      <p:ext uri="{BB962C8B-B14F-4D97-AF65-F5344CB8AC3E}">
        <p14:creationId xmlns:p14="http://schemas.microsoft.com/office/powerpoint/2010/main" val="752399656"/>
      </p:ext>
    </p:extLst>
  </p:cSld>
  <p:clrMapOvr>
    <a:masterClrMapping/>
  </p:clrMapOvr>
  <mc:AlternateContent xmlns:mc="http://schemas.openxmlformats.org/markup-compatibility/2006" xmlns:p14="http://schemas.microsoft.com/office/powerpoint/2010/main">
    <mc:Choice Requires="p14">
      <p:transition spd="slow" p14:dur="2000" advTm="98453"/>
    </mc:Choice>
    <mc:Fallback xmlns="">
      <p:transition spd="slow" advTm="98453"/>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0826C-A955-4411-A539-9C3D9CCEDC91}"/>
              </a:ext>
            </a:extLst>
          </p:cNvPr>
          <p:cNvSpPr>
            <a:spLocks noGrp="1"/>
          </p:cNvSpPr>
          <p:nvPr>
            <p:ph type="title"/>
          </p:nvPr>
        </p:nvSpPr>
        <p:spPr/>
        <p:txBody>
          <a:bodyPr/>
          <a:lstStyle/>
          <a:p>
            <a:r>
              <a:rPr lang="en-GB"/>
              <a:t>Drugs in prison – the forward trust</a:t>
            </a:r>
          </a:p>
        </p:txBody>
      </p:sp>
      <p:pic>
        <p:nvPicPr>
          <p:cNvPr id="4" name="Picture 4" descr="Graphical user interface, application&#10;&#10;Description automatically generated">
            <a:extLst>
              <a:ext uri="{FF2B5EF4-FFF2-40B4-BE49-F238E27FC236}">
                <a16:creationId xmlns:a16="http://schemas.microsoft.com/office/drawing/2014/main" id="{243CB2E4-BD7D-4EF2-A53D-79078322FF36}"/>
              </a:ext>
            </a:extLst>
          </p:cNvPr>
          <p:cNvPicPr>
            <a:picLocks noGrp="1" noChangeAspect="1"/>
          </p:cNvPicPr>
          <p:nvPr>
            <p:ph idx="1"/>
          </p:nvPr>
        </p:nvPicPr>
        <p:blipFill rotWithShape="1">
          <a:blip r:embed="rId3"/>
          <a:srcRect l="-1609" t="10394" r="3753" b="26523"/>
          <a:stretch/>
        </p:blipFill>
        <p:spPr>
          <a:xfrm>
            <a:off x="1187624" y="1833413"/>
            <a:ext cx="6604617" cy="3191174"/>
          </a:xfrm>
        </p:spPr>
      </p:pic>
      <p:sp>
        <p:nvSpPr>
          <p:cNvPr id="5" name="TextBox 4">
            <a:extLst>
              <a:ext uri="{FF2B5EF4-FFF2-40B4-BE49-F238E27FC236}">
                <a16:creationId xmlns:a16="http://schemas.microsoft.com/office/drawing/2014/main" id="{51F986A9-7425-46C2-AD8E-AC55993596CB}"/>
              </a:ext>
            </a:extLst>
          </p:cNvPr>
          <p:cNvSpPr txBox="1"/>
          <p:nvPr/>
        </p:nvSpPr>
        <p:spPr>
          <a:xfrm>
            <a:off x="427007" y="5349457"/>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a:t>https://www.forwardtrust.org.uk/about-us/</a:t>
            </a:r>
          </a:p>
        </p:txBody>
      </p:sp>
    </p:spTree>
    <p:extLst>
      <p:ext uri="{BB962C8B-B14F-4D97-AF65-F5344CB8AC3E}">
        <p14:creationId xmlns:p14="http://schemas.microsoft.com/office/powerpoint/2010/main" val="2922210038"/>
      </p:ext>
    </p:extLst>
  </p:cSld>
  <p:clrMapOvr>
    <a:masterClrMapping/>
  </p:clrMapOvr>
  <mc:AlternateContent xmlns:mc="http://schemas.openxmlformats.org/markup-compatibility/2006" xmlns:p14="http://schemas.microsoft.com/office/powerpoint/2010/main">
    <mc:Choice Requires="p14">
      <p:transition spd="slow" p14:dur="2000" advTm="217084"/>
    </mc:Choice>
    <mc:Fallback xmlns="">
      <p:transition spd="slow" advTm="217084"/>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9B4056F-1959-4627-A683-77F6C0603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3C1D076-1284-466A-7BD2-12314A2B17D3}"/>
              </a:ext>
            </a:extLst>
          </p:cNvPr>
          <p:cNvPicPr>
            <a:picLocks noChangeAspect="1"/>
          </p:cNvPicPr>
          <p:nvPr/>
        </p:nvPicPr>
        <p:blipFill>
          <a:blip r:embed="rId3"/>
          <a:stretch>
            <a:fillRect/>
          </a:stretch>
        </p:blipFill>
        <p:spPr>
          <a:xfrm>
            <a:off x="475499" y="1449043"/>
            <a:ext cx="8193826" cy="194603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4" name="Rectangle 13">
            <a:extLst>
              <a:ext uri="{FF2B5EF4-FFF2-40B4-BE49-F238E27FC236}">
                <a16:creationId xmlns:a16="http://schemas.microsoft.com/office/drawing/2014/main" id="{D8D7349B-C9FA-4FCE-A1FF-948F460A3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4554906"/>
            <a:ext cx="9141714" cy="2303094"/>
          </a:xfrm>
          <a:prstGeom prst="rect">
            <a:avLst/>
          </a:prstGeom>
          <a:solidFill>
            <a:srgbClr val="4D6C88"/>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5C5FC45-33B8-7A9D-21AD-E3D1C52AE67E}"/>
              </a:ext>
            </a:extLst>
          </p:cNvPr>
          <p:cNvSpPr>
            <a:spLocks noGrp="1"/>
          </p:cNvSpPr>
          <p:nvPr>
            <p:ph type="title"/>
          </p:nvPr>
        </p:nvSpPr>
        <p:spPr>
          <a:xfrm>
            <a:off x="475498" y="4905301"/>
            <a:ext cx="3741659" cy="1554485"/>
          </a:xfrm>
        </p:spPr>
        <p:txBody>
          <a:bodyPr anchor="ctr">
            <a:normAutofit/>
          </a:bodyPr>
          <a:lstStyle/>
          <a:p>
            <a:pPr algn="r"/>
            <a:r>
              <a:rPr lang="en-GB" sz="3500">
                <a:solidFill>
                  <a:srgbClr val="FFFFFF"/>
                </a:solidFill>
              </a:rPr>
              <a:t>New drug targets for prisons in England and Wales</a:t>
            </a:r>
          </a:p>
        </p:txBody>
      </p:sp>
      <p:sp>
        <p:nvSpPr>
          <p:cNvPr id="16" name="Rectangle 15">
            <a:extLst>
              <a:ext uri="{FF2B5EF4-FFF2-40B4-BE49-F238E27FC236}">
                <a16:creationId xmlns:a16="http://schemas.microsoft.com/office/drawing/2014/main" id="{4AF746F9-E85F-4BED-9D7E-562262E8B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554906"/>
            <a:ext cx="9141714" cy="64008"/>
          </a:xfrm>
          <a:prstGeom prst="rect">
            <a:avLst/>
          </a:prstGeom>
          <a:solidFill>
            <a:srgbClr val="258AE7"/>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55646586-8E5D-4A2B-BDA9-01CE28AC89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5577" y="5247564"/>
            <a:ext cx="0" cy="873457"/>
          </a:xfrm>
          <a:prstGeom prst="line">
            <a:avLst/>
          </a:prstGeom>
          <a:ln w="15875">
            <a:solidFill>
              <a:srgbClr val="258AE7"/>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384DFE-4379-0C3C-5049-6181776F22F7}"/>
              </a:ext>
            </a:extLst>
          </p:cNvPr>
          <p:cNvSpPr>
            <a:spLocks noGrp="1"/>
          </p:cNvSpPr>
          <p:nvPr>
            <p:ph idx="1"/>
          </p:nvPr>
        </p:nvSpPr>
        <p:spPr>
          <a:xfrm>
            <a:off x="4548225" y="4905300"/>
            <a:ext cx="4120275" cy="1554485"/>
          </a:xfrm>
        </p:spPr>
        <p:txBody>
          <a:bodyPr anchor="ctr">
            <a:normAutofit/>
          </a:bodyPr>
          <a:lstStyle/>
          <a:p>
            <a:r>
              <a:rPr lang="en-GB" sz="1400" b="0" i="0">
                <a:solidFill>
                  <a:srgbClr val="FFFFFF"/>
                </a:solidFill>
                <a:effectLst/>
                <a:latin typeface="GDS Transport"/>
              </a:rPr>
              <a:t>‘We’re also giving the prison service the capability and technology to disrupt the supply and use of drugs in prison protecting prisons from being academies of crime. All prisons must have a zero-tolerance approach to drugs, making sure that treatment is available so prisoners can make lasting change towards drug-free life to prevent them reoffending.’</a:t>
            </a:r>
            <a:endParaRPr lang="en-GB" sz="1400">
              <a:solidFill>
                <a:srgbClr val="FFFFFF"/>
              </a:solidFill>
            </a:endParaRPr>
          </a:p>
        </p:txBody>
      </p:sp>
    </p:spTree>
    <p:extLst>
      <p:ext uri="{BB962C8B-B14F-4D97-AF65-F5344CB8AC3E}">
        <p14:creationId xmlns:p14="http://schemas.microsoft.com/office/powerpoint/2010/main" val="19025667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Overcrowding in prison</a:t>
            </a:r>
          </a:p>
        </p:txBody>
      </p:sp>
      <p:sp>
        <p:nvSpPr>
          <p:cNvPr id="5" name="TextBox 4"/>
          <p:cNvSpPr txBox="1"/>
          <p:nvPr/>
        </p:nvSpPr>
        <p:spPr>
          <a:xfrm>
            <a:off x="323528" y="1916832"/>
            <a:ext cx="2669569" cy="4154984"/>
          </a:xfrm>
          <a:prstGeom prst="rect">
            <a:avLst/>
          </a:prstGeom>
          <a:solidFill>
            <a:schemeClr val="accent4">
              <a:lumMod val="40000"/>
              <a:lumOff val="60000"/>
            </a:schemeClr>
          </a:solidFill>
        </p:spPr>
        <p:txBody>
          <a:bodyPr wrap="square" rtlCol="0">
            <a:spAutoFit/>
          </a:bodyPr>
          <a:lstStyle/>
          <a:p>
            <a:r>
              <a:rPr lang="en-GB" sz="2400" dirty="0"/>
              <a:t>As of September 2022 </a:t>
            </a:r>
          </a:p>
          <a:p>
            <a:endParaRPr lang="en-GB" sz="2400" dirty="0"/>
          </a:p>
          <a:p>
            <a:r>
              <a:rPr lang="en-GB" sz="2400" dirty="0"/>
              <a:t> 52% of prisons in England and Wales were classified as crowded.</a:t>
            </a:r>
          </a:p>
          <a:p>
            <a:endParaRPr lang="en-GB" sz="2400" dirty="0">
              <a:solidFill>
                <a:srgbClr val="D60093"/>
              </a:solidFill>
            </a:endParaRPr>
          </a:p>
          <a:p>
            <a:r>
              <a:rPr lang="en-GB" sz="2400" dirty="0">
                <a:solidFill>
                  <a:srgbClr val="D60093"/>
                </a:solidFill>
              </a:rPr>
              <a:t>4% of the prison population were female.</a:t>
            </a:r>
            <a:endParaRPr lang="en-GB" sz="2100" dirty="0">
              <a:solidFill>
                <a:srgbClr val="D60093"/>
              </a:solidFill>
            </a:endParaRPr>
          </a:p>
        </p:txBody>
      </p:sp>
      <p:pic>
        <p:nvPicPr>
          <p:cNvPr id="9" name="Content Placeholder 8">
            <a:extLst>
              <a:ext uri="{FF2B5EF4-FFF2-40B4-BE49-F238E27FC236}">
                <a16:creationId xmlns:a16="http://schemas.microsoft.com/office/drawing/2014/main" id="{610AB911-89AF-1DF5-A081-D96615DCA56C}"/>
              </a:ext>
            </a:extLst>
          </p:cNvPr>
          <p:cNvPicPr>
            <a:picLocks noGrp="1" noChangeAspect="1"/>
          </p:cNvPicPr>
          <p:nvPr>
            <p:ph idx="1"/>
          </p:nvPr>
        </p:nvPicPr>
        <p:blipFill>
          <a:blip r:embed="rId3"/>
          <a:stretch>
            <a:fillRect/>
          </a:stretch>
        </p:blipFill>
        <p:spPr>
          <a:xfrm>
            <a:off x="3203848" y="2348880"/>
            <a:ext cx="5772212" cy="3160973"/>
          </a:xfrm>
        </p:spPr>
      </p:pic>
    </p:spTree>
    <p:extLst>
      <p:ext uri="{BB962C8B-B14F-4D97-AF65-F5344CB8AC3E}">
        <p14:creationId xmlns:p14="http://schemas.microsoft.com/office/powerpoint/2010/main" val="73155023"/>
      </p:ext>
    </p:extLst>
  </p:cSld>
  <p:clrMapOvr>
    <a:masterClrMapping/>
  </p:clrMapOvr>
  <mc:AlternateContent xmlns:mc="http://schemas.openxmlformats.org/markup-compatibility/2006" xmlns:p14="http://schemas.microsoft.com/office/powerpoint/2010/main">
    <mc:Choice Requires="p14">
      <p:transition spd="slow" p14:dur="2000" advTm="58630"/>
    </mc:Choice>
    <mc:Fallback xmlns="">
      <p:transition spd="slow" advTm="5863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897" y="5120640"/>
            <a:ext cx="7543800" cy="822960"/>
          </a:xfrm>
        </p:spPr>
        <p:txBody>
          <a:bodyPr vert="horz" lIns="91440" tIns="45720" rIns="91440" bIns="45720" rtlCol="0" anchor="b">
            <a:normAutofit/>
          </a:bodyPr>
          <a:lstStyle/>
          <a:p>
            <a:r>
              <a:rPr lang="en-US" sz="3100">
                <a:solidFill>
                  <a:srgbClr val="FFFFFF"/>
                </a:solidFill>
              </a:rPr>
              <a:t>LEVELS OF VIOLENCE AND SERIOUS ASSAULTS</a:t>
            </a:r>
          </a:p>
        </p:txBody>
      </p:sp>
      <p:pic>
        <p:nvPicPr>
          <p:cNvPr id="5" name="Picture 4">
            <a:extLst>
              <a:ext uri="{FF2B5EF4-FFF2-40B4-BE49-F238E27FC236}">
                <a16:creationId xmlns:a16="http://schemas.microsoft.com/office/drawing/2014/main" id="{896FD0B6-4567-C61D-3BF1-7905D6736337}"/>
              </a:ext>
            </a:extLst>
          </p:cNvPr>
          <p:cNvPicPr>
            <a:picLocks noChangeAspect="1"/>
          </p:cNvPicPr>
          <p:nvPr/>
        </p:nvPicPr>
        <p:blipFill rotWithShape="1">
          <a:blip r:embed="rId3"/>
          <a:srcRect l="812" r="18855" b="1"/>
          <a:stretch/>
        </p:blipFill>
        <p:spPr>
          <a:xfrm>
            <a:off x="47874" y="350348"/>
            <a:ext cx="5970153" cy="4458967"/>
          </a:xfrm>
          <a:prstGeom prst="rect">
            <a:avLst/>
          </a:prstGeom>
        </p:spPr>
      </p:pic>
      <p:pic>
        <p:nvPicPr>
          <p:cNvPr id="4" name="Picture 3"/>
          <p:cNvPicPr>
            <a:picLocks noChangeAspect="1"/>
          </p:cNvPicPr>
          <p:nvPr/>
        </p:nvPicPr>
        <p:blipFill rotWithShape="1">
          <a:blip r:embed="rId4"/>
          <a:srcRect l="18416" r="18982" b="-1"/>
          <a:stretch/>
        </p:blipFill>
        <p:spPr>
          <a:xfrm>
            <a:off x="6353175" y="160866"/>
            <a:ext cx="2669019" cy="4584441"/>
          </a:xfrm>
          <a:prstGeom prst="rect">
            <a:avLst/>
          </a:prstGeom>
        </p:spPr>
      </p:pic>
    </p:spTree>
    <p:extLst>
      <p:ext uri="{BB962C8B-B14F-4D97-AF65-F5344CB8AC3E}">
        <p14:creationId xmlns:p14="http://schemas.microsoft.com/office/powerpoint/2010/main" val="3762761685"/>
      </p:ext>
    </p:extLst>
  </p:cSld>
  <p:clrMapOvr>
    <a:masterClrMapping/>
  </p:clrMapOvr>
  <mc:AlternateContent xmlns:mc="http://schemas.openxmlformats.org/markup-compatibility/2006" xmlns:p14="http://schemas.microsoft.com/office/powerpoint/2010/main">
    <mc:Choice Requires="p14">
      <p:transition spd="slow" p14:dur="2000" advTm="57353"/>
    </mc:Choice>
    <mc:Fallback xmlns="">
      <p:transition spd="slow" advTm="57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043" y="457200"/>
            <a:ext cx="8455914"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2049" y="521208"/>
            <a:ext cx="8359902"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screenshot of a computer&#10;&#10;Description automatically generated with low confidence">
            <a:extLst>
              <a:ext uri="{FF2B5EF4-FFF2-40B4-BE49-F238E27FC236}">
                <a16:creationId xmlns:a16="http://schemas.microsoft.com/office/drawing/2014/main" id="{694343C1-504C-CA0D-B5D1-A8CCA92BCA82}"/>
              </a:ext>
            </a:extLst>
          </p:cNvPr>
          <p:cNvPicPr>
            <a:picLocks noChangeAspect="1"/>
          </p:cNvPicPr>
          <p:nvPr/>
        </p:nvPicPr>
        <p:blipFill>
          <a:blip r:embed="rId4"/>
          <a:stretch>
            <a:fillRect/>
          </a:stretch>
        </p:blipFill>
        <p:spPr>
          <a:xfrm>
            <a:off x="392049" y="188640"/>
            <a:ext cx="8208966" cy="1865494"/>
          </a:xfrm>
          <a:prstGeom prst="rect">
            <a:avLst/>
          </a:prstGeom>
        </p:spPr>
      </p:pic>
      <p:pic>
        <p:nvPicPr>
          <p:cNvPr id="9" name="Online Media 8" title="Uk's Prison Violence Exposed 2022 Prison Undercover Documentary">
            <a:hlinkClick r:id="" action="ppaction://media"/>
            <a:extLst>
              <a:ext uri="{FF2B5EF4-FFF2-40B4-BE49-F238E27FC236}">
                <a16:creationId xmlns:a16="http://schemas.microsoft.com/office/drawing/2014/main" id="{BBA74FF7-CF65-B428-7395-786571332D3B}"/>
              </a:ext>
            </a:extLst>
          </p:cNvPr>
          <p:cNvPicPr>
            <a:picLocks noRot="1" noChangeAspect="1"/>
          </p:cNvPicPr>
          <p:nvPr>
            <a:videoFile r:link="rId1"/>
          </p:nvPr>
        </p:nvPicPr>
        <p:blipFill>
          <a:blip r:embed="rId5"/>
          <a:stretch>
            <a:fillRect/>
          </a:stretch>
        </p:blipFill>
        <p:spPr>
          <a:xfrm>
            <a:off x="588843" y="2118142"/>
            <a:ext cx="8012172" cy="4526877"/>
          </a:xfrm>
          <a:prstGeom prst="rect">
            <a:avLst/>
          </a:prstGeom>
        </p:spPr>
      </p:pic>
    </p:spTree>
    <p:extLst>
      <p:ext uri="{BB962C8B-B14F-4D97-AF65-F5344CB8AC3E}">
        <p14:creationId xmlns:p14="http://schemas.microsoft.com/office/powerpoint/2010/main" val="2634693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8E525B-CC61-44CA-83E8-6CC4CB86E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C43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38595" r="24387"/>
          <a:stretch/>
        </p:blipFill>
        <p:spPr>
          <a:xfrm>
            <a:off x="20" y="3579"/>
            <a:ext cx="4510918" cy="6854421"/>
          </a:xfrm>
          <a:prstGeom prst="rect">
            <a:avLst/>
          </a:prstGeom>
        </p:spPr>
      </p:pic>
      <p:sp>
        <p:nvSpPr>
          <p:cNvPr id="12" name="Rectangle 11">
            <a:extLst>
              <a:ext uri="{FF2B5EF4-FFF2-40B4-BE49-F238E27FC236}">
                <a16:creationId xmlns:a16="http://schemas.microsoft.com/office/drawing/2014/main" id="{96EEF187-8434-4B76-BE40-006EEBB2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0938" cy="6858000"/>
          </a:xfrm>
          <a:prstGeom prst="rect">
            <a:avLst/>
          </a:prstGeom>
          <a:solidFill>
            <a:schemeClr val="bg1">
              <a:lumMod val="95000"/>
              <a:lumOff val="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66157" y="1480782"/>
            <a:ext cx="2978623" cy="3896436"/>
          </a:xfrm>
        </p:spPr>
        <p:txBody>
          <a:bodyPr anchor="ctr">
            <a:normAutofit/>
          </a:bodyPr>
          <a:lstStyle/>
          <a:p>
            <a:pPr algn="ctr"/>
            <a:r>
              <a:rPr lang="en-GB" sz="3400">
                <a:solidFill>
                  <a:srgbClr val="FFFFFF"/>
                </a:solidFill>
              </a:rPr>
              <a:t>IMPRISONMENT IN WALES</a:t>
            </a:r>
          </a:p>
        </p:txBody>
      </p:sp>
      <p:pic>
        <p:nvPicPr>
          <p:cNvPr id="4" name="Picture 3"/>
          <p:cNvPicPr>
            <a:picLocks noChangeAspect="1"/>
          </p:cNvPicPr>
          <p:nvPr/>
        </p:nvPicPr>
        <p:blipFill rotWithShape="1">
          <a:blip r:embed="rId4"/>
          <a:srcRect r="5224"/>
          <a:stretch/>
        </p:blipFill>
        <p:spPr>
          <a:xfrm>
            <a:off x="5162550" y="803191"/>
            <a:ext cx="3387690" cy="2385915"/>
          </a:xfrm>
          <a:prstGeom prst="rect">
            <a:avLst/>
          </a:prstGeom>
        </p:spPr>
      </p:pic>
      <p:sp>
        <p:nvSpPr>
          <p:cNvPr id="3" name="Content Placeholder 2"/>
          <p:cNvSpPr>
            <a:spLocks noGrp="1"/>
          </p:cNvSpPr>
          <p:nvPr>
            <p:ph idx="1"/>
          </p:nvPr>
        </p:nvSpPr>
        <p:spPr>
          <a:xfrm>
            <a:off x="5162550" y="3676052"/>
            <a:ext cx="3387690" cy="2777284"/>
          </a:xfrm>
        </p:spPr>
        <p:txBody>
          <a:bodyPr vert="horz" lIns="34290" tIns="34290" rIns="34290" bIns="34290" rtlCol="0" anchor="t">
            <a:normAutofit/>
          </a:bodyPr>
          <a:lstStyle/>
          <a:p>
            <a:r>
              <a:rPr lang="en-GB" sz="2400" dirty="0"/>
              <a:t>HMP Berwyn</a:t>
            </a:r>
          </a:p>
          <a:p>
            <a:r>
              <a:rPr lang="en-GB" sz="2400" dirty="0"/>
              <a:t>HMP/YOI Cardiff</a:t>
            </a:r>
          </a:p>
          <a:p>
            <a:r>
              <a:rPr lang="en-GB" sz="2400" dirty="0"/>
              <a:t>HMP/YOI Parc</a:t>
            </a:r>
          </a:p>
          <a:p>
            <a:r>
              <a:rPr lang="en-GB" sz="2400" dirty="0"/>
              <a:t>HMP Swansea</a:t>
            </a:r>
          </a:p>
          <a:p>
            <a:r>
              <a:rPr lang="en-GB" sz="2400" dirty="0"/>
              <a:t>HMP </a:t>
            </a:r>
            <a:r>
              <a:rPr lang="en-GB" sz="2400" dirty="0" err="1"/>
              <a:t>Usk</a:t>
            </a:r>
            <a:r>
              <a:rPr lang="en-GB" sz="2400" dirty="0"/>
              <a:t> and HMP </a:t>
            </a:r>
            <a:r>
              <a:rPr lang="en-GB" sz="2400" dirty="0" err="1"/>
              <a:t>Prescoed</a:t>
            </a:r>
            <a:endParaRPr lang="en-GB" sz="2400" dirty="0"/>
          </a:p>
        </p:txBody>
      </p:sp>
    </p:spTree>
    <p:extLst>
      <p:ext uri="{BB962C8B-B14F-4D97-AF65-F5344CB8AC3E}">
        <p14:creationId xmlns:p14="http://schemas.microsoft.com/office/powerpoint/2010/main" val="40660401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4862"/>
    </mc:Choice>
    <mc:Fallback xmlns="">
      <p:transition spd="slow" advTm="134862"/>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2922" y="709754"/>
            <a:ext cx="7290054" cy="1124712"/>
          </a:xfrm>
        </p:spPr>
        <p:txBody>
          <a:bodyPr/>
          <a:lstStyle/>
          <a:p>
            <a:r>
              <a:rPr lang="en-GB" dirty="0"/>
              <a:t>IMPRISONMENT IN WALES</a:t>
            </a:r>
          </a:p>
        </p:txBody>
      </p:sp>
      <p:graphicFrame>
        <p:nvGraphicFramePr>
          <p:cNvPr id="6" name="Content Placeholder 2">
            <a:extLst>
              <a:ext uri="{FF2B5EF4-FFF2-40B4-BE49-F238E27FC236}">
                <a16:creationId xmlns:a16="http://schemas.microsoft.com/office/drawing/2014/main" id="{8FD23387-43F3-34B8-4FD0-1067D2799FE3}"/>
              </a:ext>
            </a:extLst>
          </p:cNvPr>
          <p:cNvGraphicFramePr>
            <a:graphicFrameLocks noGrp="1"/>
          </p:cNvGraphicFramePr>
          <p:nvPr>
            <p:ph idx="1"/>
          </p:nvPr>
        </p:nvGraphicFramePr>
        <p:xfrm>
          <a:off x="708462" y="1746802"/>
          <a:ext cx="7290055" cy="40800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242078"/>
      </p:ext>
    </p:extLst>
  </p:cSld>
  <p:clrMapOvr>
    <a:masterClrMapping/>
  </p:clrMapOvr>
  <mc:AlternateContent xmlns:mc="http://schemas.openxmlformats.org/markup-compatibility/2006" xmlns:p14="http://schemas.microsoft.com/office/powerpoint/2010/main">
    <mc:Choice Requires="p14">
      <p:transition spd="slow" p14:dur="2000" advTm="122067"/>
    </mc:Choice>
    <mc:Fallback xmlns="">
      <p:transition spd="slow" advTm="122067"/>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82369-2159-474F-9525-DC591978376D}"/>
              </a:ext>
            </a:extLst>
          </p:cNvPr>
          <p:cNvSpPr>
            <a:spLocks noGrp="1"/>
          </p:cNvSpPr>
          <p:nvPr>
            <p:ph type="title"/>
          </p:nvPr>
        </p:nvSpPr>
        <p:spPr>
          <a:xfrm>
            <a:off x="107504" y="2400301"/>
            <a:ext cx="3464371" cy="2036811"/>
          </a:xfrm>
        </p:spPr>
        <p:txBody>
          <a:bodyPr anchor="ctr">
            <a:normAutofit/>
          </a:bodyPr>
          <a:lstStyle/>
          <a:p>
            <a:pPr algn="ctr"/>
            <a:r>
              <a:rPr lang="en-GB" sz="4000" dirty="0">
                <a:solidFill>
                  <a:srgbClr val="0070C0"/>
                </a:solidFill>
              </a:rPr>
              <a:t>REHABILITATIVE CULTURE</a:t>
            </a:r>
          </a:p>
        </p:txBody>
      </p:sp>
      <p:sp>
        <p:nvSpPr>
          <p:cNvPr id="6" name="Content Placeholder 5">
            <a:extLst>
              <a:ext uri="{FF2B5EF4-FFF2-40B4-BE49-F238E27FC236}">
                <a16:creationId xmlns:a16="http://schemas.microsoft.com/office/drawing/2014/main" id="{19F3DEB8-FD91-4297-9A91-6B07BFCD9480}"/>
              </a:ext>
            </a:extLst>
          </p:cNvPr>
          <p:cNvSpPr>
            <a:spLocks noGrp="1"/>
          </p:cNvSpPr>
          <p:nvPr>
            <p:ph idx="1"/>
          </p:nvPr>
        </p:nvSpPr>
        <p:spPr>
          <a:xfrm>
            <a:off x="683568" y="4653136"/>
            <a:ext cx="2230469" cy="825102"/>
          </a:xfrm>
        </p:spPr>
        <p:txBody>
          <a:bodyPr vert="horz" lIns="68580" tIns="34290" rIns="68580" bIns="34290" rtlCol="0" anchor="t">
            <a:normAutofit/>
          </a:bodyPr>
          <a:lstStyle/>
          <a:p>
            <a:r>
              <a:rPr lang="en-GB" dirty="0"/>
              <a:t>Prison service journal 2018</a:t>
            </a:r>
          </a:p>
        </p:txBody>
      </p:sp>
      <p:graphicFrame>
        <p:nvGraphicFramePr>
          <p:cNvPr id="8" name="TextBox 3">
            <a:extLst>
              <a:ext uri="{FF2B5EF4-FFF2-40B4-BE49-F238E27FC236}">
                <a16:creationId xmlns:a16="http://schemas.microsoft.com/office/drawing/2014/main" id="{C1708E53-162E-E18C-E666-CB5B8110265B}"/>
              </a:ext>
            </a:extLst>
          </p:cNvPr>
          <p:cNvGraphicFramePr/>
          <p:nvPr>
            <p:extLst>
              <p:ext uri="{D42A27DB-BD31-4B8C-83A1-F6EECF244321}">
                <p14:modId xmlns:p14="http://schemas.microsoft.com/office/powerpoint/2010/main" val="2264851145"/>
              </p:ext>
            </p:extLst>
          </p:nvPr>
        </p:nvGraphicFramePr>
        <p:xfrm>
          <a:off x="4050102" y="404664"/>
          <a:ext cx="4554346" cy="5530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80874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EEEE111-1487-4823-9A18-02109AD08E85}"/>
              </a:ext>
            </a:extLst>
          </p:cNvPr>
          <p:cNvSpPr>
            <a:spLocks noGrp="1"/>
          </p:cNvSpPr>
          <p:nvPr>
            <p:ph type="title"/>
          </p:nvPr>
        </p:nvSpPr>
        <p:spPr>
          <a:xfrm>
            <a:off x="369277" y="516835"/>
            <a:ext cx="2313633" cy="5772840"/>
          </a:xfrm>
        </p:spPr>
        <p:txBody>
          <a:bodyPr anchor="ctr">
            <a:normAutofit/>
          </a:bodyPr>
          <a:lstStyle/>
          <a:p>
            <a:r>
              <a:rPr lang="en-GB" sz="3100">
                <a:solidFill>
                  <a:srgbClr val="FFFFFF"/>
                </a:solidFill>
              </a:rPr>
              <a:t>Rehabilitative culture in prisons</a:t>
            </a:r>
          </a:p>
        </p:txBody>
      </p:sp>
      <p:sp>
        <p:nvSpPr>
          <p:cNvPr id="14" name="Rectangle 13">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9447C79-07EC-B720-03F9-8A57C6621AE6}"/>
              </a:ext>
            </a:extLst>
          </p:cNvPr>
          <p:cNvGraphicFramePr>
            <a:graphicFrameLocks noGrp="1"/>
          </p:cNvGraphicFramePr>
          <p:nvPr>
            <p:ph idx="1"/>
            <p:extLst>
              <p:ext uri="{D42A27DB-BD31-4B8C-83A1-F6EECF244321}">
                <p14:modId xmlns:p14="http://schemas.microsoft.com/office/powerpoint/2010/main" val="1767211034"/>
              </p:ext>
            </p:extLst>
          </p:nvPr>
        </p:nvGraphicFramePr>
        <p:xfrm>
          <a:off x="3563887" y="639762"/>
          <a:ext cx="5090765" cy="61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9179A1FB-D0AC-9579-9FA3-8F79413561D4}"/>
              </a:ext>
            </a:extLst>
          </p:cNvPr>
          <p:cNvPicPr>
            <a:picLocks noChangeAspect="1"/>
          </p:cNvPicPr>
          <p:nvPr/>
        </p:nvPicPr>
        <p:blipFill>
          <a:blip r:embed="rId8"/>
          <a:stretch>
            <a:fillRect/>
          </a:stretch>
        </p:blipFill>
        <p:spPr>
          <a:xfrm>
            <a:off x="251520" y="4869161"/>
            <a:ext cx="2553417" cy="1134852"/>
          </a:xfrm>
          <a:prstGeom prst="rect">
            <a:avLst/>
          </a:prstGeom>
        </p:spPr>
      </p:pic>
    </p:spTree>
    <p:extLst>
      <p:ext uri="{BB962C8B-B14F-4D97-AF65-F5344CB8AC3E}">
        <p14:creationId xmlns:p14="http://schemas.microsoft.com/office/powerpoint/2010/main" val="12148653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19E2A18A-3155-4E49-9CCB-7107D6391ED5}"/>
              </a:ext>
            </a:extLst>
          </p:cNvPr>
          <p:cNvPicPr>
            <a:picLocks noGrp="1" noChangeAspect="1"/>
          </p:cNvPicPr>
          <p:nvPr>
            <p:ph idx="1"/>
          </p:nvPr>
        </p:nvPicPr>
        <p:blipFill rotWithShape="1">
          <a:blip r:embed="rId3"/>
          <a:srcRect l="25491" t="20021" r="49077" b="41102"/>
          <a:stretch/>
        </p:blipFill>
        <p:spPr>
          <a:xfrm>
            <a:off x="1205588" y="188640"/>
            <a:ext cx="6732823" cy="5789862"/>
          </a:xfrm>
        </p:spPr>
      </p:pic>
    </p:spTree>
    <p:extLst>
      <p:ext uri="{BB962C8B-B14F-4D97-AF65-F5344CB8AC3E}">
        <p14:creationId xmlns:p14="http://schemas.microsoft.com/office/powerpoint/2010/main" val="4386620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CC01F-7F5F-4A64-BA85-30F55D6C6DF5}"/>
              </a:ext>
            </a:extLst>
          </p:cNvPr>
          <p:cNvSpPr>
            <a:spLocks noGrp="1"/>
          </p:cNvSpPr>
          <p:nvPr>
            <p:ph type="title"/>
          </p:nvPr>
        </p:nvSpPr>
        <p:spPr/>
        <p:txBody>
          <a:bodyPr/>
          <a:lstStyle/>
          <a:p>
            <a:r>
              <a:rPr lang="en-GB"/>
              <a:t>PENAL LEGITIMACY</a:t>
            </a:r>
          </a:p>
        </p:txBody>
      </p:sp>
      <p:graphicFrame>
        <p:nvGraphicFramePr>
          <p:cNvPr id="9" name="Content Placeholder 2">
            <a:extLst>
              <a:ext uri="{FF2B5EF4-FFF2-40B4-BE49-F238E27FC236}">
                <a16:creationId xmlns:a16="http://schemas.microsoft.com/office/drawing/2014/main" id="{B2CE5F62-10A0-7384-3DC9-518AB360C901}"/>
              </a:ext>
            </a:extLst>
          </p:cNvPr>
          <p:cNvGraphicFramePr>
            <a:graphicFrameLocks noGrp="1"/>
          </p:cNvGraphicFramePr>
          <p:nvPr>
            <p:ph idx="1"/>
            <p:extLst>
              <p:ext uri="{D42A27DB-BD31-4B8C-83A1-F6EECF244321}">
                <p14:modId xmlns:p14="http://schemas.microsoft.com/office/powerpoint/2010/main" val="328336616"/>
              </p:ext>
            </p:extLst>
          </p:nvPr>
        </p:nvGraphicFramePr>
        <p:xfrm>
          <a:off x="822959" y="1845734"/>
          <a:ext cx="7543801"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F849232-BC8C-448B-B0FA-60791C64688F}"/>
              </a:ext>
            </a:extLst>
          </p:cNvPr>
          <p:cNvSpPr txBox="1"/>
          <p:nvPr/>
        </p:nvSpPr>
        <p:spPr>
          <a:xfrm>
            <a:off x="6660232" y="640119"/>
            <a:ext cx="2057400" cy="69249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b="1" dirty="0">
                <a:solidFill>
                  <a:srgbClr val="0070C0"/>
                </a:solidFill>
              </a:rPr>
              <a:t>What effect does this have on public confidence in prisons?</a:t>
            </a:r>
          </a:p>
        </p:txBody>
      </p:sp>
      <p:pic>
        <p:nvPicPr>
          <p:cNvPr id="5" name="Picture 5" descr="Shape, arrow&#10;&#10;Description automatically generated">
            <a:extLst>
              <a:ext uri="{FF2B5EF4-FFF2-40B4-BE49-F238E27FC236}">
                <a16:creationId xmlns:a16="http://schemas.microsoft.com/office/drawing/2014/main" id="{1E86D8CA-1217-4409-B10B-D4516D8DB5FA}"/>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364088" y="178231"/>
            <a:ext cx="1173192" cy="923776"/>
          </a:xfrm>
          <a:prstGeom prst="rect">
            <a:avLst/>
          </a:prstGeom>
        </p:spPr>
      </p:pic>
      <p:sp>
        <p:nvSpPr>
          <p:cNvPr id="7" name="TextBox 6">
            <a:extLst>
              <a:ext uri="{FF2B5EF4-FFF2-40B4-BE49-F238E27FC236}">
                <a16:creationId xmlns:a16="http://schemas.microsoft.com/office/drawing/2014/main" id="{CB5487CA-473D-4DA0-9AA1-3CF36F040B38}"/>
              </a:ext>
            </a:extLst>
          </p:cNvPr>
          <p:cNvSpPr txBox="1"/>
          <p:nvPr/>
        </p:nvSpPr>
        <p:spPr>
          <a:xfrm>
            <a:off x="553070" y="5881670"/>
            <a:ext cx="4573758" cy="507831"/>
          </a:xfrm>
          <a:prstGeom prst="rect">
            <a:avLst/>
          </a:prstGeom>
          <a:noFill/>
        </p:spPr>
        <p:txBody>
          <a:bodyPr wrap="square">
            <a:spAutoFit/>
          </a:bodyPr>
          <a:lstStyle/>
          <a:p>
            <a:r>
              <a:rPr lang="en-GB" sz="1350" dirty="0">
                <a:hlinkClick r:id="rId10"/>
              </a:rPr>
              <a:t>https://www.bbc.co.uk/news/uk-wales-57720484</a:t>
            </a:r>
            <a:endParaRPr lang="en-GB" sz="1350" dirty="0"/>
          </a:p>
          <a:p>
            <a:endParaRPr lang="en-GB" sz="1350" dirty="0"/>
          </a:p>
        </p:txBody>
      </p:sp>
    </p:spTree>
    <p:extLst>
      <p:ext uri="{BB962C8B-B14F-4D97-AF65-F5344CB8AC3E}">
        <p14:creationId xmlns:p14="http://schemas.microsoft.com/office/powerpoint/2010/main" val="18891776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230A27-1553-42F8-99D7-829868E13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72232D-B4D6-429F-B3D1-2D9891B85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511EB0-0347-49BD-B8D6-2E8A872D64D4}"/>
              </a:ext>
            </a:extLst>
          </p:cNvPr>
          <p:cNvSpPr>
            <a:spLocks noGrp="1"/>
          </p:cNvSpPr>
          <p:nvPr>
            <p:ph type="title"/>
          </p:nvPr>
        </p:nvSpPr>
        <p:spPr>
          <a:xfrm>
            <a:off x="723772" y="963997"/>
            <a:ext cx="2441018" cy="4938361"/>
          </a:xfrm>
        </p:spPr>
        <p:txBody>
          <a:bodyPr anchor="ctr">
            <a:normAutofit/>
          </a:bodyPr>
          <a:lstStyle/>
          <a:p>
            <a:pPr algn="r"/>
            <a:r>
              <a:rPr lang="en-GB" sz="3200"/>
              <a:t>VULNERABLE OFFENDERS</a:t>
            </a:r>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688"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0B5BD0-391F-4524-B1B0-27AB914C9309}"/>
              </a:ext>
            </a:extLst>
          </p:cNvPr>
          <p:cNvSpPr>
            <a:spLocks noGrp="1"/>
          </p:cNvSpPr>
          <p:nvPr>
            <p:ph idx="1"/>
          </p:nvPr>
        </p:nvSpPr>
        <p:spPr>
          <a:xfrm>
            <a:off x="3851161" y="963507"/>
            <a:ext cx="4601323" cy="4938851"/>
          </a:xfrm>
        </p:spPr>
        <p:txBody>
          <a:bodyPr vert="horz" lIns="68580" tIns="34290" rIns="68580" bIns="34290" rtlCol="0" anchor="ctr">
            <a:normAutofit/>
          </a:bodyPr>
          <a:lstStyle/>
          <a:p>
            <a:r>
              <a:rPr lang="en-GB" sz="3200" dirty="0"/>
              <a:t>Drug and alcohol addiction</a:t>
            </a:r>
          </a:p>
          <a:p>
            <a:r>
              <a:rPr lang="en-GB" sz="3200" dirty="0"/>
              <a:t>Mental health vulnerabilities</a:t>
            </a:r>
          </a:p>
          <a:p>
            <a:r>
              <a:rPr lang="en-GB" sz="3200" dirty="0"/>
              <a:t>Young adult offenders (those who have just turned 18)</a:t>
            </a:r>
          </a:p>
          <a:p>
            <a:r>
              <a:rPr lang="en-GB" sz="3200" dirty="0"/>
              <a:t>Learning difficulties</a:t>
            </a:r>
          </a:p>
          <a:p>
            <a:endParaRPr lang="en-GB" sz="1600" dirty="0"/>
          </a:p>
        </p:txBody>
      </p:sp>
    </p:spTree>
    <p:extLst>
      <p:ext uri="{BB962C8B-B14F-4D97-AF65-F5344CB8AC3E}">
        <p14:creationId xmlns:p14="http://schemas.microsoft.com/office/powerpoint/2010/main" val="25068379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230A27-1553-42F8-99D7-829868E13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72232D-B4D6-429F-B3D1-2D9891B85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5F650-F19F-46C3-9909-A244FB439E24}"/>
              </a:ext>
            </a:extLst>
          </p:cNvPr>
          <p:cNvSpPr>
            <a:spLocks noGrp="1"/>
          </p:cNvSpPr>
          <p:nvPr>
            <p:ph type="title"/>
          </p:nvPr>
        </p:nvSpPr>
        <p:spPr>
          <a:xfrm>
            <a:off x="723772" y="963997"/>
            <a:ext cx="2441018" cy="4938361"/>
          </a:xfrm>
        </p:spPr>
        <p:txBody>
          <a:bodyPr anchor="ctr">
            <a:normAutofit/>
          </a:bodyPr>
          <a:lstStyle/>
          <a:p>
            <a:pPr algn="r"/>
            <a:r>
              <a:rPr lang="en-GB" sz="3800"/>
              <a:t>SUPPORT FOR PRISONERS LEAVING JAIL</a:t>
            </a:r>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688"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537A94-5BDC-4D41-8F4F-AF72D49C3631}"/>
              </a:ext>
            </a:extLst>
          </p:cNvPr>
          <p:cNvSpPr>
            <a:spLocks noGrp="1"/>
          </p:cNvSpPr>
          <p:nvPr>
            <p:ph idx="1"/>
          </p:nvPr>
        </p:nvSpPr>
        <p:spPr>
          <a:xfrm>
            <a:off x="3851161" y="963507"/>
            <a:ext cx="4601323" cy="4938851"/>
          </a:xfrm>
        </p:spPr>
        <p:txBody>
          <a:bodyPr vert="horz" lIns="68580" tIns="34290" rIns="68580" bIns="34290" rtlCol="0" anchor="ctr">
            <a:normAutofit/>
          </a:bodyPr>
          <a:lstStyle/>
          <a:p>
            <a:r>
              <a:rPr lang="en-GB" sz="1600">
                <a:ea typeface="+mj-lt"/>
                <a:cs typeface="+mj-lt"/>
                <a:hlinkClick r:id="rId3"/>
              </a:rPr>
              <a:t>https://www.theguardian.com/society/2020/aug/30/homelessness-among-prison-leavers-will-rise-as-covid-support-ends</a:t>
            </a:r>
            <a:r>
              <a:rPr lang="en-GB" sz="1600">
                <a:ea typeface="+mj-lt"/>
                <a:cs typeface="+mj-lt"/>
              </a:rPr>
              <a:t>  - Homelessness among prison leavers</a:t>
            </a:r>
          </a:p>
          <a:p>
            <a:pPr marL="0" indent="0">
              <a:buNone/>
            </a:pPr>
            <a:endParaRPr lang="en-GB" sz="1600"/>
          </a:p>
        </p:txBody>
      </p:sp>
    </p:spTree>
    <p:extLst>
      <p:ext uri="{BB962C8B-B14F-4D97-AF65-F5344CB8AC3E}">
        <p14:creationId xmlns:p14="http://schemas.microsoft.com/office/powerpoint/2010/main" val="41937881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 application&#10;&#10;Description automatically generated">
            <a:extLst>
              <a:ext uri="{FF2B5EF4-FFF2-40B4-BE49-F238E27FC236}">
                <a16:creationId xmlns:a16="http://schemas.microsoft.com/office/drawing/2014/main" id="{5D1E4A09-FB7B-4E9B-AEEC-10C6444AB4D8}"/>
              </a:ext>
            </a:extLst>
          </p:cNvPr>
          <p:cNvPicPr>
            <a:picLocks noGrp="1" noChangeAspect="1"/>
          </p:cNvPicPr>
          <p:nvPr>
            <p:ph idx="1"/>
          </p:nvPr>
        </p:nvPicPr>
        <p:blipFill rotWithShape="1">
          <a:blip r:embed="rId3"/>
          <a:srcRect t="24542" r="38557" b="26374"/>
          <a:stretch/>
        </p:blipFill>
        <p:spPr>
          <a:xfrm>
            <a:off x="258446" y="1113686"/>
            <a:ext cx="8096153" cy="3652897"/>
          </a:xfrm>
        </p:spPr>
      </p:pic>
    </p:spTree>
    <p:extLst>
      <p:ext uri="{BB962C8B-B14F-4D97-AF65-F5344CB8AC3E}">
        <p14:creationId xmlns:p14="http://schemas.microsoft.com/office/powerpoint/2010/main" val="37916882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2B96F9-0720-47E1-97D3-B33430968AD2}"/>
              </a:ext>
            </a:extLst>
          </p:cNvPr>
          <p:cNvSpPr>
            <a:spLocks noGrp="1"/>
          </p:cNvSpPr>
          <p:nvPr>
            <p:ph type="title"/>
          </p:nvPr>
        </p:nvSpPr>
        <p:spPr>
          <a:xfrm>
            <a:off x="5894613" y="634946"/>
            <a:ext cx="2767693" cy="1450757"/>
          </a:xfrm>
        </p:spPr>
        <p:txBody>
          <a:bodyPr>
            <a:normAutofit/>
          </a:bodyPr>
          <a:lstStyle/>
          <a:p>
            <a:r>
              <a:rPr lang="en-GB" sz="3400"/>
              <a:t>Does prisoner rehabilitation work?</a:t>
            </a:r>
          </a:p>
        </p:txBody>
      </p:sp>
      <p:pic>
        <p:nvPicPr>
          <p:cNvPr id="5" name="Picture 4">
            <a:extLst>
              <a:ext uri="{FF2B5EF4-FFF2-40B4-BE49-F238E27FC236}">
                <a16:creationId xmlns:a16="http://schemas.microsoft.com/office/drawing/2014/main" id="{998B0FEE-7401-D528-3FCC-F045E1B6AC85}"/>
              </a:ext>
            </a:extLst>
          </p:cNvPr>
          <p:cNvPicPr>
            <a:picLocks noChangeAspect="1"/>
          </p:cNvPicPr>
          <p:nvPr/>
        </p:nvPicPr>
        <p:blipFill rotWithShape="1">
          <a:blip r:embed="rId3"/>
          <a:srcRect l="26646" r="18746"/>
          <a:stretch/>
        </p:blipFill>
        <p:spPr>
          <a:xfrm>
            <a:off x="475499" y="640081"/>
            <a:ext cx="5182351" cy="5314406"/>
          </a:xfrm>
          <a:prstGeom prst="rect">
            <a:avLst/>
          </a:prstGeom>
        </p:spPr>
      </p:pic>
      <p:cxnSp>
        <p:nvCxnSpPr>
          <p:cNvPr id="19" name="Straight Connector 18">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085703"/>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C14E5C-3835-4D94-BEA4-F02E9FB6237C}"/>
              </a:ext>
            </a:extLst>
          </p:cNvPr>
          <p:cNvSpPr>
            <a:spLocks noGrp="1"/>
          </p:cNvSpPr>
          <p:nvPr>
            <p:ph idx="1"/>
          </p:nvPr>
        </p:nvSpPr>
        <p:spPr>
          <a:xfrm>
            <a:off x="5894613" y="2198914"/>
            <a:ext cx="2767693" cy="3670180"/>
          </a:xfrm>
        </p:spPr>
        <p:txBody>
          <a:bodyPr vert="horz" lIns="68580" tIns="34290" rIns="68580" bIns="34290" rtlCol="0">
            <a:normAutofit lnSpcReduction="10000"/>
          </a:bodyPr>
          <a:lstStyle/>
          <a:p>
            <a:pPr marL="0" indent="0">
              <a:buNone/>
            </a:pPr>
            <a:r>
              <a:rPr lang="en-GB" sz="2400" b="1" dirty="0">
                <a:ea typeface="+mj-lt"/>
                <a:cs typeface="+mj-lt"/>
              </a:rPr>
              <a:t>The question of prisoner rehabilitation is back in the spotlight after a former director general of the Prison Service said rehabilitation of those in jail does not work and should be abolished.</a:t>
            </a:r>
            <a:endParaRPr lang="en-US" sz="2400" b="1" dirty="0">
              <a:ea typeface="+mj-lt"/>
              <a:cs typeface="+mj-lt"/>
            </a:endParaRPr>
          </a:p>
        </p:txBody>
      </p:sp>
      <p:sp>
        <p:nvSpPr>
          <p:cNvPr id="21" name="Rectangle 20">
            <a:extLst>
              <a:ext uri="{FF2B5EF4-FFF2-40B4-BE49-F238E27FC236}">
                <a16:creationId xmlns:a16="http://schemas.microsoft.com/office/drawing/2014/main" id="{7D417315-0A35-4882-ABD2-ABE3C89E5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059174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WRONG WITH OUR PRISON SYSTEM?: SUMMARY</a:t>
            </a:r>
          </a:p>
        </p:txBody>
      </p:sp>
      <p:sp>
        <p:nvSpPr>
          <p:cNvPr id="4" name="Rectangle 3"/>
          <p:cNvSpPr/>
          <p:nvPr/>
        </p:nvSpPr>
        <p:spPr>
          <a:xfrm>
            <a:off x="476532" y="2715004"/>
            <a:ext cx="3559309" cy="692497"/>
          </a:xfrm>
          <a:prstGeom prst="rect">
            <a:avLst/>
          </a:prstGeom>
          <a:noFill/>
        </p:spPr>
        <p:txBody>
          <a:bodyPr wrap="none" lIns="68580" tIns="34290" rIns="68580" bIns="34290">
            <a:spAutoFit/>
          </a:bodyPr>
          <a:lstStyle/>
          <a:p>
            <a:pPr algn="ctr"/>
            <a:r>
              <a:rPr lang="en-US" sz="405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Serious assaults</a:t>
            </a:r>
          </a:p>
        </p:txBody>
      </p:sp>
      <p:sp>
        <p:nvSpPr>
          <p:cNvPr id="5" name="Rectangle 4"/>
          <p:cNvSpPr/>
          <p:nvPr/>
        </p:nvSpPr>
        <p:spPr>
          <a:xfrm>
            <a:off x="3472823" y="3340535"/>
            <a:ext cx="2198359" cy="692497"/>
          </a:xfrm>
          <a:prstGeom prst="rect">
            <a:avLst/>
          </a:prstGeom>
          <a:noFill/>
        </p:spPr>
        <p:txBody>
          <a:bodyPr wrap="none" lIns="68580" tIns="34290" rIns="68580" bIns="34290">
            <a:spAutoFit/>
          </a:bodyPr>
          <a:lstStyle/>
          <a:p>
            <a:pPr algn="ctr"/>
            <a:r>
              <a:rPr lang="en-US" sz="405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Self harm</a:t>
            </a:r>
          </a:p>
        </p:txBody>
      </p:sp>
      <p:sp>
        <p:nvSpPr>
          <p:cNvPr id="6" name="Rectangle 5"/>
          <p:cNvSpPr/>
          <p:nvPr/>
        </p:nvSpPr>
        <p:spPr>
          <a:xfrm>
            <a:off x="481365" y="4090878"/>
            <a:ext cx="3157660" cy="692497"/>
          </a:xfrm>
          <a:prstGeom prst="rect">
            <a:avLst/>
          </a:prstGeom>
          <a:noFill/>
        </p:spPr>
        <p:txBody>
          <a:bodyPr wrap="none" lIns="68580" tIns="34290" rIns="68580" bIns="34290">
            <a:spAutoFit/>
          </a:bodyPr>
          <a:lstStyle/>
          <a:p>
            <a:pPr algn="ctr"/>
            <a:r>
              <a:rPr lang="en-US" sz="4050" b="1" dirty="0">
                <a:ln w="6600">
                  <a:solidFill>
                    <a:schemeClr val="accent2"/>
                  </a:solidFill>
                  <a:prstDash val="solid"/>
                </a:ln>
                <a:solidFill>
                  <a:srgbClr val="FFFFFF"/>
                </a:solidFill>
                <a:effectLst>
                  <a:outerShdw dist="38100" dir="2700000" algn="tl" rotWithShape="0">
                    <a:schemeClr val="accent2"/>
                  </a:outerShdw>
                </a:effectLst>
              </a:rPr>
              <a:t>Overcrowding</a:t>
            </a:r>
          </a:p>
        </p:txBody>
      </p:sp>
      <p:sp>
        <p:nvSpPr>
          <p:cNvPr id="7" name="Rectangle 6"/>
          <p:cNvSpPr/>
          <p:nvPr/>
        </p:nvSpPr>
        <p:spPr>
          <a:xfrm>
            <a:off x="4442455" y="4606444"/>
            <a:ext cx="2498889" cy="692497"/>
          </a:xfrm>
          <a:prstGeom prst="rect">
            <a:avLst/>
          </a:prstGeom>
          <a:noFill/>
        </p:spPr>
        <p:txBody>
          <a:bodyPr wrap="none" lIns="68580" tIns="34290" rIns="68580" bIns="34290">
            <a:spAutoFit/>
          </a:bodyPr>
          <a:lstStyle/>
          <a:p>
            <a:pPr algn="ctr"/>
            <a:r>
              <a:rPr lang="en-US" sz="4050" b="1" dirty="0">
                <a:ln w="12700">
                  <a:solidFill>
                    <a:schemeClr val="accent5"/>
                  </a:solidFill>
                  <a:prstDash val="solid"/>
                </a:ln>
                <a:pattFill prst="ltDnDiag">
                  <a:fgClr>
                    <a:schemeClr val="accent5">
                      <a:lumMod val="60000"/>
                      <a:lumOff val="40000"/>
                    </a:schemeClr>
                  </a:fgClr>
                  <a:bgClr>
                    <a:schemeClr val="bg1"/>
                  </a:bgClr>
                </a:pattFill>
              </a:rPr>
              <a:t>Legal highs</a:t>
            </a:r>
          </a:p>
        </p:txBody>
      </p:sp>
      <p:sp>
        <p:nvSpPr>
          <p:cNvPr id="8" name="Rectangle 7"/>
          <p:cNvSpPr/>
          <p:nvPr/>
        </p:nvSpPr>
        <p:spPr>
          <a:xfrm>
            <a:off x="3125805" y="2132471"/>
            <a:ext cx="5317546" cy="692497"/>
          </a:xfrm>
          <a:prstGeom prst="rect">
            <a:avLst/>
          </a:prstGeom>
          <a:noFill/>
        </p:spPr>
        <p:txBody>
          <a:bodyPr wrap="none" lIns="68580" tIns="34290" rIns="68580" bIns="34290">
            <a:spAutoFit/>
            <a:scene3d>
              <a:camera prst="orthographicFront"/>
              <a:lightRig rig="soft" dir="t">
                <a:rot lat="0" lon="0" rev="15600000"/>
              </a:lightRig>
            </a:scene3d>
            <a:sp3d extrusionH="57150" prstMaterial="softEdge">
              <a:bevelT w="25400" h="38100"/>
            </a:sp3d>
          </a:bodyPr>
          <a:lstStyle/>
          <a:p>
            <a:pPr algn="ctr"/>
            <a:r>
              <a:rPr lang="en-US" sz="4050" b="1" dirty="0">
                <a:ln w="22225">
                  <a:solidFill>
                    <a:schemeClr val="accent2"/>
                  </a:solidFill>
                  <a:prstDash val="solid"/>
                </a:ln>
                <a:solidFill>
                  <a:schemeClr val="accent2">
                    <a:lumMod val="40000"/>
                    <a:lumOff val="60000"/>
                  </a:schemeClr>
                </a:solidFill>
              </a:rPr>
              <a:t>Staff numbers are down</a:t>
            </a:r>
            <a:endParaRPr lang="en-US" sz="4050" b="1" dirty="0">
              <a:ln/>
              <a:solidFill>
                <a:schemeClr val="accent4"/>
              </a:solidFill>
            </a:endParaRPr>
          </a:p>
        </p:txBody>
      </p:sp>
      <p:sp>
        <p:nvSpPr>
          <p:cNvPr id="9" name="Rectangle 8"/>
          <p:cNvSpPr/>
          <p:nvPr/>
        </p:nvSpPr>
        <p:spPr>
          <a:xfrm>
            <a:off x="375463" y="5188977"/>
            <a:ext cx="7360028" cy="692497"/>
          </a:xfrm>
          <a:prstGeom prst="rect">
            <a:avLst/>
          </a:prstGeom>
          <a:noFill/>
        </p:spPr>
        <p:txBody>
          <a:bodyPr wrap="none" lIns="68580" tIns="34290" rIns="68580" bIns="34290">
            <a:spAutoFit/>
          </a:bodyPr>
          <a:lstStyle/>
          <a:p>
            <a:pPr algn="ctr"/>
            <a:r>
              <a:rPr lang="en-US" sz="405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Lack of training for prison officers</a:t>
            </a:r>
          </a:p>
        </p:txBody>
      </p:sp>
    </p:spTree>
    <p:custDataLst>
      <p:tags r:id="rId1"/>
    </p:custDataLst>
    <p:extLst>
      <p:ext uri="{BB962C8B-B14F-4D97-AF65-F5344CB8AC3E}">
        <p14:creationId xmlns:p14="http://schemas.microsoft.com/office/powerpoint/2010/main" val="3483872699"/>
      </p:ext>
    </p:extLst>
  </p:cSld>
  <p:clrMapOvr>
    <a:masterClrMapping/>
  </p:clrMapOvr>
  <mc:AlternateContent xmlns:mc="http://schemas.openxmlformats.org/markup-compatibility/2006" xmlns:p14="http://schemas.microsoft.com/office/powerpoint/2010/main">
    <mc:Choice Requires="p14">
      <p:transition spd="slow" p14:dur="2000" advTm="32740"/>
    </mc:Choice>
    <mc:Fallback xmlns="">
      <p:transition spd="slow" advTm="327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000"/>
                                        <p:tgtEl>
                                          <p:spTgt spid="5"/>
                                        </p:tgtEl>
                                      </p:cBhvr>
                                    </p:animEffect>
                                    <p:anim calcmode="lin" valueType="num">
                                      <p:cBhvr>
                                        <p:cTn id="25" dur="1000" fill="hold"/>
                                        <p:tgtEl>
                                          <p:spTgt spid="5"/>
                                        </p:tgtEl>
                                        <p:attrNameLst>
                                          <p:attrName>ppt_x</p:attrName>
                                        </p:attrNameLst>
                                      </p:cBhvr>
                                      <p:tavLst>
                                        <p:tav tm="0">
                                          <p:val>
                                            <p:strVal val="#ppt_x"/>
                                          </p:val>
                                        </p:tav>
                                        <p:tav tm="100000">
                                          <p:val>
                                            <p:strVal val="#ppt_x"/>
                                          </p:val>
                                        </p:tav>
                                      </p:tavLst>
                                    </p:anim>
                                    <p:anim calcmode="lin" valueType="num">
                                      <p:cBhvr>
                                        <p:cTn id="2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Effect transition="in" filter="fade">
                                      <p:cBhvr>
                                        <p:cTn id="31" dur="1000"/>
                                        <p:tgtEl>
                                          <p:spTgt spid="6">
                                            <p:txEl>
                                              <p:pRg st="0" end="0"/>
                                            </p:txEl>
                                          </p:spTgt>
                                        </p:tgtEl>
                                      </p:cBhvr>
                                    </p:animEffect>
                                    <p:anim calcmode="lin" valueType="num">
                                      <p:cBhvr>
                                        <p:cTn id="3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7">
                                            <p:txEl>
                                              <p:pRg st="0" end="0"/>
                                            </p:txEl>
                                          </p:spTgt>
                                        </p:tgtEl>
                                        <p:attrNameLst>
                                          <p:attrName>style.visibility</p:attrName>
                                        </p:attrNameLst>
                                      </p:cBhvr>
                                      <p:to>
                                        <p:strVal val="visible"/>
                                      </p:to>
                                    </p:set>
                                    <p:anim calcmode="lin" valueType="num">
                                      <p:cBhvr additive="base">
                                        <p:cTn id="38"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anim calcmode="lin" valueType="num">
                                      <p:cBhvr additive="base">
                                        <p:cTn id="44" dur="500" fill="hold"/>
                                        <p:tgtEl>
                                          <p:spTgt spid="9"/>
                                        </p:tgtEl>
                                        <p:attrNameLst>
                                          <p:attrName>ppt_x</p:attrName>
                                        </p:attrNameLst>
                                      </p:cBhvr>
                                      <p:tavLst>
                                        <p:tav tm="0">
                                          <p:val>
                                            <p:strVal val="#ppt_x"/>
                                          </p:val>
                                        </p:tav>
                                        <p:tav tm="100000">
                                          <p:val>
                                            <p:strVal val="#ppt_x"/>
                                          </p:val>
                                        </p:tav>
                                      </p:tavLst>
                                    </p:anim>
                                    <p:anim calcmode="lin" valueType="num">
                                      <p:cBhvr additive="base">
                                        <p:cTn id="4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8" grpId="0"/>
      <p:bldP spid="9"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 for reform</a:t>
            </a:r>
          </a:p>
        </p:txBody>
      </p:sp>
      <p:graphicFrame>
        <p:nvGraphicFramePr>
          <p:cNvPr id="6" name="Content Placeholder 2">
            <a:extLst>
              <a:ext uri="{FF2B5EF4-FFF2-40B4-BE49-F238E27FC236}">
                <a16:creationId xmlns:a16="http://schemas.microsoft.com/office/drawing/2014/main" id="{3A3BC252-47FE-90EE-89D8-A223A4CEFC43}"/>
              </a:ext>
            </a:extLst>
          </p:cNvPr>
          <p:cNvGraphicFramePr>
            <a:graphicFrameLocks noGrp="1"/>
          </p:cNvGraphicFramePr>
          <p:nvPr>
            <p:ph idx="1"/>
          </p:nvPr>
        </p:nvGraphicFramePr>
        <p:xfrm>
          <a:off x="822959" y="1845734"/>
          <a:ext cx="7543801"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5539382"/>
      </p:ext>
    </p:extLst>
  </p:cSld>
  <p:clrMapOvr>
    <a:masterClrMapping/>
  </p:clrMapOvr>
  <mc:AlternateContent xmlns:mc="http://schemas.openxmlformats.org/markup-compatibility/2006" xmlns:p14="http://schemas.microsoft.com/office/powerpoint/2010/main">
    <mc:Choice Requires="p14">
      <p:transition spd="slow" p14:dur="2000" advTm="32647"/>
    </mc:Choice>
    <mc:Fallback xmlns="">
      <p:transition spd="slow" advTm="32647"/>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897" y="5120640"/>
            <a:ext cx="7543800" cy="822960"/>
          </a:xfrm>
        </p:spPr>
        <p:txBody>
          <a:bodyPr vert="horz" lIns="91440" tIns="45720" rIns="91440" bIns="45720" rtlCol="0" anchor="b">
            <a:normAutofit/>
          </a:bodyPr>
          <a:lstStyle/>
          <a:p>
            <a:r>
              <a:rPr lang="en-US" sz="2600">
                <a:solidFill>
                  <a:srgbClr val="FFFFFF"/>
                </a:solidFill>
              </a:rPr>
              <a:t>Do the dutch have the answer to the uk’s    				prison crisis?</a:t>
            </a:r>
          </a:p>
        </p:txBody>
      </p:sp>
      <p:pic>
        <p:nvPicPr>
          <p:cNvPr id="4" name="Picture 4">
            <a:hlinkClick r:id="" action="ppaction://media"/>
            <a:extLst>
              <a:ext uri="{FF2B5EF4-FFF2-40B4-BE49-F238E27FC236}">
                <a16:creationId xmlns:a16="http://schemas.microsoft.com/office/drawing/2014/main" id="{AFC1B6E7-CEBB-43AC-A5DE-C758BB28FF8B}"/>
              </a:ext>
            </a:extLst>
          </p:cNvPr>
          <p:cNvPicPr>
            <a:picLocks noRot="1" noChangeAspect="1"/>
          </p:cNvPicPr>
          <p:nvPr>
            <a:videoFile r:link="rId1"/>
          </p:nvPr>
        </p:nvPicPr>
        <p:blipFill>
          <a:blip r:embed="rId4"/>
          <a:stretch>
            <a:fillRect/>
          </a:stretch>
        </p:blipFill>
        <p:spPr>
          <a:xfrm>
            <a:off x="555727" y="332656"/>
            <a:ext cx="7751113" cy="5813336"/>
          </a:xfrm>
          <a:prstGeom prst="rect">
            <a:avLst/>
          </a:prstGeom>
        </p:spPr>
      </p:pic>
    </p:spTree>
    <p:extLst>
      <p:ext uri="{BB962C8B-B14F-4D97-AF65-F5344CB8AC3E}">
        <p14:creationId xmlns:p14="http://schemas.microsoft.com/office/powerpoint/2010/main" val="3068482988"/>
      </p:ext>
    </p:extLst>
  </p:cSld>
  <p:clrMapOvr>
    <a:masterClrMapping/>
  </p:clrMapOvr>
  <mc:AlternateContent xmlns:mc="http://schemas.openxmlformats.org/markup-compatibility/2006" xmlns:p14="http://schemas.microsoft.com/office/powerpoint/2010/main">
    <mc:Choice Requires="p14">
      <p:transition spd="slow" p14:dur="2000" advTm="16021"/>
    </mc:Choice>
    <mc:Fallback xmlns="">
      <p:transition spd="slow" advTm="16021"/>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07A94-655D-4980-8D9B-87D3A745E5F1}"/>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A618675F-C339-4AAA-B16A-62B315AD4B43}"/>
              </a:ext>
            </a:extLst>
          </p:cNvPr>
          <p:cNvSpPr>
            <a:spLocks noGrp="1"/>
          </p:cNvSpPr>
          <p:nvPr>
            <p:ph idx="1"/>
          </p:nvPr>
        </p:nvSpPr>
        <p:spPr/>
        <p:txBody>
          <a:bodyPr/>
          <a:lstStyle/>
          <a:p>
            <a:r>
              <a:rPr lang="en-GB" dirty="0">
                <a:hlinkClick r:id="rId3"/>
              </a:rPr>
              <a:t>UK prisons in crisis as suicides and assaults hit record levels – ProQuest</a:t>
            </a:r>
            <a:endParaRPr lang="en-GB" dirty="0"/>
          </a:p>
          <a:p>
            <a:r>
              <a:rPr lang="en-GB" dirty="0">
                <a:hlinkClick r:id="rId4"/>
              </a:rPr>
              <a:t>Justice secretary Chris Grayling denies crisis in UK prisons – ProQuest</a:t>
            </a:r>
            <a:endParaRPr lang="en-GB" dirty="0"/>
          </a:p>
          <a:p>
            <a:r>
              <a:rPr lang="en-GB" dirty="0">
                <a:hlinkClick r:id="rId5"/>
              </a:rPr>
              <a:t>Social climate and hope amongst staff and prisoners in a high security male prison – ProQuest</a:t>
            </a:r>
            <a:endParaRPr lang="en-GB" dirty="0"/>
          </a:p>
          <a:p>
            <a:r>
              <a:rPr lang="en-GB" dirty="0">
                <a:hlinkClick r:id="rId6"/>
              </a:rPr>
              <a:t>Transforming Rehabilitation during a penal crisis: A case study of Through the Gate services in a resettlement prison in England and Wales - Stuart Taylor, Lol Burke, Matthew Millings, Ester </a:t>
            </a:r>
            <a:r>
              <a:rPr lang="en-GB" dirty="0" err="1">
                <a:hlinkClick r:id="rId6"/>
              </a:rPr>
              <a:t>Ragonese</a:t>
            </a:r>
            <a:r>
              <a:rPr lang="en-GB" dirty="0">
                <a:hlinkClick r:id="rId6"/>
              </a:rPr>
              <a:t>, 2017 (uwtsd.ac.uk)</a:t>
            </a:r>
            <a:endParaRPr lang="en-GB" dirty="0"/>
          </a:p>
          <a:p>
            <a:r>
              <a:rPr lang="en-GB">
                <a:hlinkClick r:id="rId7"/>
              </a:rPr>
              <a:t>Publications | Centre for Crime and Justice Studies</a:t>
            </a:r>
            <a:endParaRPr lang="en-GB" dirty="0"/>
          </a:p>
          <a:p>
            <a:endParaRPr lang="en-GB" dirty="0"/>
          </a:p>
        </p:txBody>
      </p:sp>
    </p:spTree>
    <p:extLst>
      <p:ext uri="{BB962C8B-B14F-4D97-AF65-F5344CB8AC3E}">
        <p14:creationId xmlns:p14="http://schemas.microsoft.com/office/powerpoint/2010/main" val="3471708112"/>
      </p:ext>
    </p:extLst>
  </p:cSld>
  <p:clrMapOvr>
    <a:masterClrMapping/>
  </p:clrMapOvr>
  <mc:AlternateContent xmlns:mc="http://schemas.openxmlformats.org/markup-compatibility/2006" xmlns:p14="http://schemas.microsoft.com/office/powerpoint/2010/main">
    <mc:Choice Requires="p14">
      <p:transition spd="slow" p14:dur="2000" advTm="17322"/>
    </mc:Choice>
    <mc:Fallback xmlns="">
      <p:transition spd="slow" advTm="17322"/>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See the source image">
            <a:extLst>
              <a:ext uri="{FF2B5EF4-FFF2-40B4-BE49-F238E27FC236}">
                <a16:creationId xmlns:a16="http://schemas.microsoft.com/office/drawing/2014/main" id="{B09DC5DA-B1FF-CF75-508A-CB3FA4083C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282" r="23289" b="-1"/>
          <a:stretch/>
        </p:blipFill>
        <p:spPr bwMode="auto">
          <a:xfrm>
            <a:off x="20" y="-12128"/>
            <a:ext cx="3490702" cy="687012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140" name="Content Placeholder 2">
            <a:extLst>
              <a:ext uri="{FF2B5EF4-FFF2-40B4-BE49-F238E27FC236}">
                <a16:creationId xmlns:a16="http://schemas.microsoft.com/office/drawing/2014/main" id="{0E0CC870-50CE-0A7C-1650-72D0D671EA4B}"/>
              </a:ext>
            </a:extLst>
          </p:cNvPr>
          <p:cNvGraphicFramePr>
            <a:graphicFrameLocks noGrp="1"/>
          </p:cNvGraphicFramePr>
          <p:nvPr>
            <p:ph idx="1"/>
          </p:nvPr>
        </p:nvGraphicFramePr>
        <p:xfrm>
          <a:off x="3886200" y="2198914"/>
          <a:ext cx="4776107" cy="36701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8609542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0.5|1.4"/>
</p:tagLst>
</file>

<file path=ppt/tags/tag2.xml><?xml version="1.0" encoding="utf-8"?>
<p:tagLst xmlns:a="http://schemas.openxmlformats.org/drawingml/2006/main" xmlns:r="http://schemas.openxmlformats.org/officeDocument/2006/relationships" xmlns:p="http://schemas.openxmlformats.org/presentationml/2006/main">
  <p:tag name="TIMING" val="|10|46.7|35.2|36.8|47.8"/>
</p:tagLst>
</file>

<file path=ppt/tags/tag3.xml><?xml version="1.0" encoding="utf-8"?>
<p:tagLst xmlns:a="http://schemas.openxmlformats.org/drawingml/2006/main" xmlns:r="http://schemas.openxmlformats.org/officeDocument/2006/relationships" xmlns:p="http://schemas.openxmlformats.org/presentationml/2006/main">
  <p:tag name="TIMING" val="|108"/>
</p:tagLst>
</file>

<file path=ppt/tags/tag4.xml><?xml version="1.0" encoding="utf-8"?>
<p:tagLst xmlns:a="http://schemas.openxmlformats.org/drawingml/2006/main" xmlns:r="http://schemas.openxmlformats.org/officeDocument/2006/relationships" xmlns:p="http://schemas.openxmlformats.org/presentationml/2006/main">
  <p:tag name="TIMING" val="|1.1|4.3|1.8|2|4.9|6.2|4.3"/>
</p:tagLst>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3609</Words>
  <Application>Microsoft Office PowerPoint</Application>
  <PresentationFormat>On-screen Show (4:3)</PresentationFormat>
  <Paragraphs>365</Paragraphs>
  <Slides>50</Slides>
  <Notes>50</Notes>
  <HiddenSlides>0</HiddenSlides>
  <MMClips>3</MMClips>
  <ScaleCrop>false</ScaleCrop>
  <HeadingPairs>
    <vt:vector size="8" baseType="variant">
      <vt:variant>
        <vt:lpstr>Fonts Used</vt:lpstr>
      </vt:variant>
      <vt:variant>
        <vt:i4>8</vt:i4>
      </vt:variant>
      <vt:variant>
        <vt:lpstr>Theme</vt:lpstr>
      </vt:variant>
      <vt:variant>
        <vt:i4>1</vt:i4>
      </vt:variant>
      <vt:variant>
        <vt:lpstr>Slide Titles</vt:lpstr>
      </vt:variant>
      <vt:variant>
        <vt:i4>50</vt:i4>
      </vt:variant>
      <vt:variant>
        <vt:lpstr>Custom Shows</vt:lpstr>
      </vt:variant>
      <vt:variant>
        <vt:i4>1</vt:i4>
      </vt:variant>
    </vt:vector>
  </HeadingPairs>
  <TitlesOfParts>
    <vt:vector size="60" baseType="lpstr">
      <vt:lpstr>Arial Unicode MS</vt:lpstr>
      <vt:lpstr>ff-scala-sans-pro</vt:lpstr>
      <vt:lpstr>GDS Transport</vt:lpstr>
      <vt:lpstr>Arial</vt:lpstr>
      <vt:lpstr>Calibri</vt:lpstr>
      <vt:lpstr>Calibri Light</vt:lpstr>
      <vt:lpstr>Roboto</vt:lpstr>
      <vt:lpstr>Wingdings</vt:lpstr>
      <vt:lpstr>Retrospect</vt:lpstr>
      <vt:lpstr>PowerPoint Presentation</vt:lpstr>
      <vt:lpstr>PowerPoint Presentation</vt:lpstr>
      <vt:lpstr>Sentencing options available to the Courts</vt:lpstr>
      <vt:lpstr>Community Payback</vt:lpstr>
      <vt:lpstr>Why are the number of community sentences falling?</vt:lpstr>
      <vt:lpstr>Why are the number of community sentences falling?</vt:lpstr>
      <vt:lpstr>ISSUES surrounding non-custodial sentences</vt:lpstr>
      <vt:lpstr>CUSTODIAL SENTENCES</vt:lpstr>
      <vt:lpstr>PowerPoint Presentation</vt:lpstr>
      <vt:lpstr>Revolving doors agency (2018)</vt:lpstr>
      <vt:lpstr>PowerPoint Presentation</vt:lpstr>
      <vt:lpstr>Armstrong and Weaver (2013): Persistent Punishment: User Views of Short Prison Sentences</vt:lpstr>
      <vt:lpstr>Armstrong and Weaver (2013) FINDINGS:</vt:lpstr>
      <vt:lpstr>A fresh concern . . .  .</vt:lpstr>
      <vt:lpstr>TASK</vt:lpstr>
      <vt:lpstr>A solution to short prison sentences?</vt:lpstr>
      <vt:lpstr>Sentencing reform</vt:lpstr>
      <vt:lpstr>Sentencing reform</vt:lpstr>
      <vt:lpstr>PowerPoint Presentation</vt:lpstr>
      <vt:lpstr>PRISONS AND IMPRISONMENT</vt:lpstr>
      <vt:lpstr>Learning objectives</vt:lpstr>
      <vt:lpstr>Why do we need prisons?</vt:lpstr>
      <vt:lpstr>Prison reform speech (2018)</vt:lpstr>
      <vt:lpstr>THE PRISON POPULATION of the UK</vt:lpstr>
      <vt:lpstr>The prison population of England and wales</vt:lpstr>
      <vt:lpstr>The prison officer </vt:lpstr>
      <vt:lpstr>The role of a prison officer: numbers</vt:lpstr>
      <vt:lpstr>The role of a prison officer: value</vt:lpstr>
      <vt:lpstr>The ‘who’ not just ‘how many’</vt:lpstr>
      <vt:lpstr>Substance misuse in prison – ‘LEGAL HIGHS’</vt:lpstr>
      <vt:lpstr>Drugs in prison – the forward trust</vt:lpstr>
      <vt:lpstr>New drug targets for prisons in England and Wales</vt:lpstr>
      <vt:lpstr>Overcrowding in prison</vt:lpstr>
      <vt:lpstr>LEVELS OF VIOLENCE AND SERIOUS ASSAULTS</vt:lpstr>
      <vt:lpstr>PowerPoint Presentation</vt:lpstr>
      <vt:lpstr>IMPRISONMENT IN WALES</vt:lpstr>
      <vt:lpstr>IMPRISONMENT IN WALES</vt:lpstr>
      <vt:lpstr>REHABILITATIVE CULTURE</vt:lpstr>
      <vt:lpstr>Rehabilitative culture in prisons</vt:lpstr>
      <vt:lpstr>PowerPoint Presentation</vt:lpstr>
      <vt:lpstr>PENAL LEGITIMACY</vt:lpstr>
      <vt:lpstr>VULNERABLE OFFENDERS</vt:lpstr>
      <vt:lpstr>SUPPORT FOR PRISONERS LEAVING JAIL</vt:lpstr>
      <vt:lpstr>PowerPoint Presentation</vt:lpstr>
      <vt:lpstr>Does prisoner rehabilitation work?</vt:lpstr>
      <vt:lpstr>WHAT IS WRONG WITH OUR PRISON SYSTEM?: SUMMARY</vt:lpstr>
      <vt:lpstr>Recommendations for reform</vt:lpstr>
      <vt:lpstr>Do the dutch have the answer to the uk’s        prison crisis?</vt:lpstr>
      <vt:lpstr>Further reading</vt:lpstr>
      <vt:lpstr>PowerPoint Presentation</vt:lpstr>
      <vt:lpstr>Restorative Justice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21</cp:revision>
  <cp:lastPrinted>2022-11-24T16:25:30Z</cp:lastPrinted>
  <dcterms:created xsi:type="dcterms:W3CDTF">2020-02-25T15:10:13Z</dcterms:created>
  <dcterms:modified xsi:type="dcterms:W3CDTF">2022-11-30T12:47:33Z</dcterms:modified>
</cp:coreProperties>
</file>