
<file path=[Content_Types].xml><?xml version="1.0" encoding="utf-8"?>
<Types xmlns="http://schemas.openxmlformats.org/package/2006/content-types">
  <Default Extension="fntdata" ContentType="application/x-fontdata"/>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59" r:id="rId1"/>
  </p:sldMasterIdLst>
  <p:notesMasterIdLst>
    <p:notesMasterId r:id="rId2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Lst>
  <p:sldSz cx="9144000" cy="5143500" type="screen16x9"/>
  <p:notesSz cx="6858000" cy="9144000"/>
  <p:embeddedFontLst>
    <p:embeddedFont>
      <p:font typeface="Lato" panose="020F0502020204030203" pitchFamily="34" charset="0"/>
      <p:regular r:id="rId22"/>
      <p:bold r:id="rId23"/>
      <p:italic r:id="rId24"/>
      <p:boldItalic r:id="rId25"/>
    </p:embeddedFont>
    <p:embeddedFont>
      <p:font typeface="Montserrat" panose="00000500000000000000" pitchFamily="2" charset="0"/>
      <p:regular r:id="rId26"/>
      <p:bold r:id="rId27"/>
      <p:italic r:id="rId28"/>
      <p:boldItalic r:id="rId29"/>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747775"/>
          </p15:clr>
        </p15:guide>
        <p15:guide id="2" pos="2880">
          <p15:clr>
            <a:srgbClr val="747775"/>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81673" autoAdjust="0"/>
  </p:normalViewPr>
  <p:slideViewPr>
    <p:cSldViewPr snapToGrid="0">
      <p:cViewPr varScale="1">
        <p:scale>
          <a:sx n="83" d="100"/>
          <a:sy n="83" d="100"/>
        </p:scale>
        <p:origin x="1378" y="67"/>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font" Target="fonts/font5.fntdata"/><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font" Target="fonts/font4.fntdata"/><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font" Target="fonts/font8.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3.fntdata"/><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2.fntdata"/><Relationship Id="rId28" Type="http://schemas.openxmlformats.org/officeDocument/2006/relationships/font" Target="fonts/font7.fntdata"/><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1.fntdata"/><Relationship Id="rId27" Type="http://schemas.openxmlformats.org/officeDocument/2006/relationships/font" Target="fonts/font6.fntdata"/><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0"/>
        <p:cNvGrpSpPr/>
        <p:nvPr/>
      </p:nvGrpSpPr>
      <p:grpSpPr>
        <a:xfrm>
          <a:off x="0" y="0"/>
          <a:ext cx="0" cy="0"/>
          <a:chOff x="0" y="0"/>
          <a:chExt cx="0" cy="0"/>
        </a:xfrm>
      </p:grpSpPr>
      <p:sp>
        <p:nvSpPr>
          <p:cNvPr id="131" name="Google Shape;131;p: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2" name="Google Shape;132;p: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37"/>
        <p:cNvGrpSpPr/>
        <p:nvPr/>
      </p:nvGrpSpPr>
      <p:grpSpPr>
        <a:xfrm>
          <a:off x="0" y="0"/>
          <a:ext cx="0" cy="0"/>
          <a:chOff x="0" y="0"/>
          <a:chExt cx="0" cy="0"/>
        </a:xfrm>
      </p:grpSpPr>
      <p:sp>
        <p:nvSpPr>
          <p:cNvPr id="138" name="Google Shape;138;g3e11f01d494_0_20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39" name="Google Shape;139;g3e11f01d494_0_20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3"/>
        <p:cNvGrpSpPr/>
        <p:nvPr/>
      </p:nvGrpSpPr>
      <p:grpSpPr>
        <a:xfrm>
          <a:off x="0" y="0"/>
          <a:ext cx="0" cy="0"/>
          <a:chOff x="0" y="0"/>
          <a:chExt cx="0" cy="0"/>
        </a:xfrm>
      </p:grpSpPr>
      <p:sp>
        <p:nvSpPr>
          <p:cNvPr id="144" name="Google Shape;144;g3e11f01d494_0_20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45" name="Google Shape;145;g3e11f01d494_0_20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100" b="0" i="0" u="none" strike="noStrike" cap="none" dirty="0">
                <a:solidFill>
                  <a:srgbClr val="000000"/>
                </a:solidFill>
                <a:effectLst/>
                <a:latin typeface="Arial"/>
                <a:ea typeface="Arial"/>
                <a:cs typeface="Arial"/>
                <a:sym typeface="Arial"/>
              </a:rPr>
              <a:t>BSc Health and Social Care, Adela Mihaela </a:t>
            </a:r>
            <a:r>
              <a:rPr lang="en-GB" sz="1100" b="0" i="0" u="none" strike="noStrike" cap="none" dirty="0" err="1">
                <a:solidFill>
                  <a:srgbClr val="000000"/>
                </a:solidFill>
                <a:effectLst/>
                <a:latin typeface="Arial"/>
                <a:ea typeface="Arial"/>
                <a:cs typeface="Arial"/>
                <a:sym typeface="Arial"/>
              </a:rPr>
              <a:t>Tsenase</a:t>
            </a:r>
            <a:r>
              <a:rPr lang="en-GB" sz="1100" b="0" i="0" u="none" strike="noStrike" cap="none" dirty="0">
                <a:solidFill>
                  <a:srgbClr val="000000"/>
                </a:solidFill>
                <a:effectLst/>
                <a:latin typeface="Arial"/>
                <a:ea typeface="Arial"/>
                <a:cs typeface="Arial"/>
                <a:sym typeface="Arial"/>
              </a:rPr>
              <a:t> 2238272. </a:t>
            </a:r>
            <a:r>
              <a:rPr lang="en-GB" sz="1200" dirty="0">
                <a:solidFill>
                  <a:schemeClr val="dk1"/>
                </a:solidFill>
                <a:latin typeface="Times New Roman"/>
                <a:ea typeface="Times New Roman"/>
                <a:cs typeface="Times New Roman"/>
                <a:sym typeface="Times New Roman"/>
              </a:rPr>
              <a:t>The following presentation provides a critical evaluation of the care and support requirements of older persons in the United Kingdom. The rising longevity and the ageing population have exerted increasing pressures on the health and social care systems. In particular, this presentation examines empowerment, independence, functioning and quality of life amongst older persons. Moreover, the presentation will assess the effectiveness of current policies and interventions implemented by the UK Government. The challenges facing older persons in ensuring their independence are evaluated together with suggestions for improved services.</a:t>
            </a:r>
            <a:endParaRPr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49"/>
        <p:cNvGrpSpPr/>
        <p:nvPr/>
      </p:nvGrpSpPr>
      <p:grpSpPr>
        <a:xfrm>
          <a:off x="0" y="0"/>
          <a:ext cx="0" cy="0"/>
          <a:chOff x="0" y="0"/>
          <a:chExt cx="0" cy="0"/>
        </a:xfrm>
      </p:grpSpPr>
      <p:sp>
        <p:nvSpPr>
          <p:cNvPr id="150" name="Google Shape;150;g3e11f01d494_0_21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1" name="Google Shape;151;g3e11f01d494_0_21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100" b="0" i="0" u="none" strike="noStrike" cap="none" dirty="0">
                <a:solidFill>
                  <a:srgbClr val="000000"/>
                </a:solidFill>
                <a:effectLst/>
                <a:latin typeface="Arial"/>
                <a:ea typeface="Arial"/>
                <a:cs typeface="Arial"/>
                <a:sym typeface="Arial"/>
              </a:rPr>
              <a:t>In the context of an ageing population, it is marked by exponential growth in the United Kingdom. As revealed by NHS England, there has been a rapid increase in the population which can highly exhaust healthcare resources. Almost 19% of total population in the UK, amounting to 12.7 million people are aged above 65 years. This poses considerable stress on health and social care systems. The older generation is likely to suffer from diverse illnesses such as dementia, heart disease, and arthritis, making them dependent on others. It is found that older patients commonly suffer from a number of diseases and thus need an integrated care program.</a:t>
            </a:r>
            <a:endParaRPr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57"/>
        <p:cNvGrpSpPr/>
        <p:nvPr/>
      </p:nvGrpSpPr>
      <p:grpSpPr>
        <a:xfrm>
          <a:off x="0" y="0"/>
          <a:ext cx="0" cy="0"/>
          <a:chOff x="0" y="0"/>
          <a:chExt cx="0" cy="0"/>
        </a:xfrm>
      </p:grpSpPr>
      <p:sp>
        <p:nvSpPr>
          <p:cNvPr id="158" name="Google Shape;158;g3e11f01d494_0_21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59" name="Google Shape;159;g3e11f01d494_0_21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Aged population are vulnerable to fatality and chronic diseases which require major care services. The physical care involves providing the necessary support in mobility, nutrition, hygiene and dealing with chronic illnesses. Psychosocial care is equally necessary as there are cases of loneliness, depression and anxiety among elderly patients. Social care services help to avoid social isolation and encourage community involvement. Person-centred care focuses on providing personalised care based on individual choice, respect for dignity and autonomy.</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63"/>
        <p:cNvGrpSpPr/>
        <p:nvPr/>
      </p:nvGrpSpPr>
      <p:grpSpPr>
        <a:xfrm>
          <a:off x="0" y="0"/>
          <a:ext cx="0" cy="0"/>
          <a:chOff x="0" y="0"/>
          <a:chExt cx="0" cy="0"/>
        </a:xfrm>
      </p:grpSpPr>
      <p:sp>
        <p:nvSpPr>
          <p:cNvPr id="164" name="Google Shape;164;g3e11f01d494_0_221: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65" name="Google Shape;165;g3e11f01d494_0_22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concept of empowerment plays an important role in elderly care since it motivates older adults to take part in decision-making regarding their health and wellbeing. Independence plays a positive role in the development of self-respect, dignity, and the quality of life. Rehabilitation services, assistive devices, and technology facilitate older people's participation in activities at home. In line with the NHS Long Term Plan, the promotion of multidisciplinary rehabilitation services and community-based care services improves the independent living and resilience among older patients.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1"/>
        <p:cNvGrpSpPr/>
        <p:nvPr/>
      </p:nvGrpSpPr>
      <p:grpSpPr>
        <a:xfrm>
          <a:off x="0" y="0"/>
          <a:ext cx="0" cy="0"/>
          <a:chOff x="0" y="0"/>
          <a:chExt cx="0" cy="0"/>
        </a:xfrm>
      </p:grpSpPr>
      <p:sp>
        <p:nvSpPr>
          <p:cNvPr id="172" name="Google Shape;172;g3e11f01d494_0_22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73" name="Google Shape;173;g3e11f01d494_0_22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functional ability of elderly people becomes extremely crucial in enabling them to lead independent lives and become active members of society. Provision of preventive health care through regular exercises, balanced diets, and medical consultations will help in avoiding disabilities. Functional ability facilitates mobile cognitive functions and indicates stable ageing trajectory. Environment and society, as per the World Health Organization (WHO) concept of healthy aging, assume an important position in helping the elderly become independent. Socio-economic differences may create hurdles in availing preventive healthcare services by elderly people in the UK.</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3e11f01d494_0_23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3e11f01d494_0_23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social care services are an essential part of providing sufficient care for elderly patients in domiciliary, residential care, and other social care settings. This can be achieved by means of community care schemes, which serve to reduce loneliness experienced by elderly patients and avoid admission into hospitals by living within their own domiciles. The local authorities make decisions concerning eligibility for social care services according to the criteria stated in the Care Act 2014. Moreover, Age UK and other charity organisations provide emotional and practical assistance for elderly patients. However, lack of proper financing and staffing is a major issue.</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85"/>
        <p:cNvGrpSpPr/>
        <p:nvPr/>
      </p:nvGrpSpPr>
      <p:grpSpPr>
        <a:xfrm>
          <a:off x="0" y="0"/>
          <a:ext cx="0" cy="0"/>
          <a:chOff x="0" y="0"/>
          <a:chExt cx="0" cy="0"/>
        </a:xfrm>
      </p:grpSpPr>
      <p:sp>
        <p:nvSpPr>
          <p:cNvPr id="186" name="Google Shape;186;g3e11f01d494_0_23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7" name="Google Shape;187;g3e11f01d494_0_23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The Care Act 2014 is an example of legislation which specifies the responsibilities of local authorities when it comes to ensuring wellbeing, making a care need assessment, and safeguarding adults. Likewise, the NHS Long Term Plan focuses on ageing well by providing health-related services in the community and cutting down on hospital admissions. To support this plan, programmes are funded by £20.5 billion in 2024 to enhance health outcomes. Nevertheless, challenges can arise in the implementation of policies because of limited funding and increasing demands.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3"/>
        <p:cNvGrpSpPr/>
        <p:nvPr/>
      </p:nvGrpSpPr>
      <p:grpSpPr>
        <a:xfrm>
          <a:off x="0" y="0"/>
          <a:ext cx="0" cy="0"/>
          <a:chOff x="0" y="0"/>
          <a:chExt cx="0" cy="0"/>
        </a:xfrm>
      </p:grpSpPr>
      <p:sp>
        <p:nvSpPr>
          <p:cNvPr id="194" name="Google Shape;194;g3e11f01d494_0_24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95" name="Google Shape;195;g3e11f01d494_0_24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current interventions adopted within the UK health care setting have been focused on increasing the level of independence while decreasing the level of hospital dependency among senior citizens. Integration of care has ensured collaboration between health professionals and community organisations and social workers. Reablement intervention is geared towards improving the functionality of senior citizens. The adoption of multidisciplinary teams has fostered continuity in health care and reduced fragmentation. Studies indicate that adoption of these interventions helps improve patient experiences and minimise the likelihood of entering emergency departments. </a:t>
            </a:r>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99"/>
        <p:cNvGrpSpPr/>
        <p:nvPr/>
      </p:nvGrpSpPr>
      <p:grpSpPr>
        <a:xfrm>
          <a:off x="0" y="0"/>
          <a:ext cx="0" cy="0"/>
          <a:chOff x="0" y="0"/>
          <a:chExt cx="0" cy="0"/>
        </a:xfrm>
      </p:grpSpPr>
      <p:sp>
        <p:nvSpPr>
          <p:cNvPr id="200" name="Google Shape;200;g3e11f01d494_0_24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1" name="Google Shape;201;g3e11f01d494_0_24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158750" indent="0">
              <a:buNone/>
            </a:pPr>
            <a:r>
              <a:rPr lang="en-GB" sz="1100" b="0" i="0" u="none" strike="noStrike" cap="none" dirty="0">
                <a:solidFill>
                  <a:srgbClr val="000000"/>
                </a:solidFill>
                <a:effectLst/>
                <a:latin typeface="Arial"/>
                <a:ea typeface="Arial"/>
                <a:cs typeface="Arial"/>
                <a:sym typeface="Arial"/>
              </a:rPr>
              <a:t>Healthcare theories assist in explaining the needs and experience of older individuals in society. Person-centred care theory stresses the significance of recognising dignity, autonomy, and individual preference while offering health care services. On the other hand, the activity theory recommends that social participation and involvement in different activities enhance well-being and satisfaction with aging. In contrast, disengagement theory claims that alienating and withdrawing from society is part of the natural aging process. Modern health care systems usually promote active aging practices since scientific studies have proven that social involvement leads to positive physical and psychological outcomes.</a:t>
            </a:r>
            <a:endParaRPr lang="en-IN" sz="1100" b="0" i="0" u="none" strike="noStrike" cap="none" dirty="0">
              <a:solidFill>
                <a:srgbClr val="000000"/>
              </a:solidFill>
              <a:effectLst/>
              <a:latin typeface="Arial"/>
              <a:ea typeface="Arial"/>
              <a:cs typeface="Arial"/>
              <a:sym typeface="Arial"/>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07"/>
        <p:cNvGrpSpPr/>
        <p:nvPr/>
      </p:nvGrpSpPr>
      <p:grpSpPr>
        <a:xfrm>
          <a:off x="0" y="0"/>
          <a:ext cx="0" cy="0"/>
          <a:chOff x="0" y="0"/>
          <a:chExt cx="0" cy="0"/>
        </a:xfrm>
      </p:grpSpPr>
      <p:sp>
        <p:nvSpPr>
          <p:cNvPr id="208" name="Google Shape;208;g3e11f01d494_0_25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09" name="Google Shape;209;g3e11f01d494_0_25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is crucial to highlight that mental health plays a vital role in the healthy ageing process as emotional well-being plays an integral part in ensuring the quality of life and independence. An ageing person can suffer from such problems as loneliness, depression, loss of a spouse and social isolation. The research indicates that social isolation raises the risk of depression, cognitive impairment and hospital admissions. Activities and counseling services have proved to be beneficial for emotional well-being and social connection.</a:t>
            </a:r>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3"/>
        <p:cNvGrpSpPr/>
        <p:nvPr/>
      </p:nvGrpSpPr>
      <p:grpSpPr>
        <a:xfrm>
          <a:off x="0" y="0"/>
          <a:ext cx="0" cy="0"/>
          <a:chOff x="0" y="0"/>
          <a:chExt cx="0" cy="0"/>
        </a:xfrm>
      </p:grpSpPr>
      <p:sp>
        <p:nvSpPr>
          <p:cNvPr id="214" name="Google Shape;214;g3e11f01d494_0_25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15" name="Google Shape;215;g3e11f01d494_0_25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older population is exposed to several obstacles, limiting their ability to be self-sufficient. Chronic diseases, frailty, and disabilities usually result in mobility limitations and increased reliance on other people’s help. Financial problems and inadequate housing conditions contribute to poor wellbeing of older persons. Older people living in rural areas may suffer from lack of access to health care facilities because of transportation problems and resource limitations. Moreover, older persons who have no possibility to use internet technologies cannot benefit from telemedicine services.</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19"/>
        <p:cNvGrpSpPr/>
        <p:nvPr/>
      </p:nvGrpSpPr>
      <p:grpSpPr>
        <a:xfrm>
          <a:off x="0" y="0"/>
          <a:ext cx="0" cy="0"/>
          <a:chOff x="0" y="0"/>
          <a:chExt cx="0" cy="0"/>
        </a:xfrm>
      </p:grpSpPr>
      <p:sp>
        <p:nvSpPr>
          <p:cNvPr id="220" name="Google Shape;220;g3e11f01d494_0_26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1" name="Google Shape;221;g3e11f01d494_0_26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There is employee scarcity within adult social care services that makes for heavy workloads and decreases the quality of these services. Healthcare professionals' burnout increases the difficulty of retaining these professionals. It is financially challenging for local authorities to obtain home care services, residential homes, and prevention services due to funding difficulties. Social care services have been receiving less funding compared to NHS services.</a:t>
            </a:r>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7"/>
        <p:cNvGrpSpPr/>
        <p:nvPr/>
      </p:nvGrpSpPr>
      <p:grpSpPr>
        <a:xfrm>
          <a:off x="0" y="0"/>
          <a:ext cx="0" cy="0"/>
          <a:chOff x="0" y="0"/>
          <a:chExt cx="0" cy="0"/>
        </a:xfrm>
      </p:grpSpPr>
      <p:sp>
        <p:nvSpPr>
          <p:cNvPr id="228" name="Google Shape;228;g3e11f01d494_0_26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9" name="Google Shape;229;g3e11f01d494_0_26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Technology is becoming increasingly useful for helping older people remain independent and control their conditions. Telehealth services, monitoring technology, and digital care plans make it easier for older patients to communicate with healthcare specialists. The use of these new solutions could minimise visits to hospitals, as well as provide assistance with any arising health problems in a timely fashion. </a:t>
            </a:r>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3"/>
        <p:cNvGrpSpPr/>
        <p:nvPr/>
      </p:nvGrpSpPr>
      <p:grpSpPr>
        <a:xfrm>
          <a:off x="0" y="0"/>
          <a:ext cx="0" cy="0"/>
          <a:chOff x="0" y="0"/>
          <a:chExt cx="0" cy="0"/>
        </a:xfrm>
      </p:grpSpPr>
      <p:sp>
        <p:nvSpPr>
          <p:cNvPr id="234" name="Google Shape;234;g3e11f01d494_0_27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35" name="Google Shape;235;g3e11f01d494_0_27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Several steps should be taken to facilitate support for older adults in the United Kingdom. For example, increased funding from the government in the sphere of social care will lead to better access to social services. The development of recruitment programs is an important step that will ensure improved work performance of employees and increased retention of workers in healthcare. Integrated care programs can provide collaboration between NHS firms and other stakeholders.</a:t>
            </a:r>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39"/>
        <p:cNvGrpSpPr/>
        <p:nvPr/>
      </p:nvGrpSpPr>
      <p:grpSpPr>
        <a:xfrm>
          <a:off x="0" y="0"/>
          <a:ext cx="0" cy="0"/>
          <a:chOff x="0" y="0"/>
          <a:chExt cx="0" cy="0"/>
        </a:xfrm>
      </p:grpSpPr>
      <p:sp>
        <p:nvSpPr>
          <p:cNvPr id="240" name="Google Shape;240;g3e11f01d494_0_276: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1" name="Google Shape;241;g3e11f01d494_0_27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The UK has an advanced healthcare infrastructure that ensures access to healthcare services among the senior population through the NHS. The adoption of policies such as integrated care, protection, and personal support are some of the strengths of the UK's healthcare system. Issues such as underfunding, understaffing, and discharge delays have continued to undermine healthcare in the country. Prevention-based programs and tailored treatment models have proven to be advantageous, although more investment is needed in their implementation.</a:t>
            </a:r>
            <a:endParaRPr sz="1200">
              <a:solidFill>
                <a:schemeClr val="dk1"/>
              </a:solidFill>
              <a:latin typeface="Times New Roman"/>
              <a:ea typeface="Times New Roman"/>
              <a:cs typeface="Times New Roman"/>
              <a:sym typeface="Times New Roman"/>
            </a:endParaRPr>
          </a:p>
          <a:p>
            <a:pPr marL="0" lvl="0" indent="0" algn="l" rtl="0">
              <a:spcBef>
                <a:spcPts val="1000"/>
              </a:spcBef>
              <a:spcAft>
                <a:spcPts val="0"/>
              </a:spcAft>
              <a:buNone/>
            </a:pPr>
            <a:endParaRP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46"/>
        <p:cNvGrpSpPr/>
        <p:nvPr/>
      </p:nvGrpSpPr>
      <p:grpSpPr>
        <a:xfrm>
          <a:off x="0" y="0"/>
          <a:ext cx="0" cy="0"/>
          <a:chOff x="0" y="0"/>
          <a:chExt cx="0" cy="0"/>
        </a:xfrm>
      </p:grpSpPr>
      <p:sp>
        <p:nvSpPr>
          <p:cNvPr id="247" name="Google Shape;247;g3e11f01d494_0_281:notes"/>
          <p:cNvSpPr>
            <a:spLocks noGrp="1" noRot="1" noChangeAspect="1"/>
          </p:cNvSpPr>
          <p:nvPr>
            <p:ph type="sldImg" idx="2"/>
          </p:nvPr>
        </p:nvSpPr>
        <p:spPr>
          <a:xfrm>
            <a:off x="3813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48" name="Google Shape;248;g3e11f01d494_0_281: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just" rtl="0">
              <a:lnSpc>
                <a:spcPct val="150000"/>
              </a:lnSpc>
              <a:spcBef>
                <a:spcPts val="0"/>
              </a:spcBef>
              <a:spcAft>
                <a:spcPts val="1000"/>
              </a:spcAft>
              <a:buClr>
                <a:schemeClr val="dk1"/>
              </a:buClr>
              <a:buSzPts val="1100"/>
              <a:buFont typeface="Arial"/>
              <a:buNone/>
            </a:pPr>
            <a:r>
              <a:rPr lang="en-GB" sz="1200">
                <a:solidFill>
                  <a:schemeClr val="dk1"/>
                </a:solidFill>
                <a:latin typeface="Times New Roman"/>
                <a:ea typeface="Times New Roman"/>
                <a:cs typeface="Times New Roman"/>
                <a:sym typeface="Times New Roman"/>
              </a:rPr>
              <a:t>It is imperative that older people receive comprehensive and supportive interventions that target all aspects of well-being. Various interventions currently being implemented include integrated care services and community care services, whose outcomes are positive for many individuals. Despite the effectiveness of the interventions, there are various barriers associated with funding issues, staffing problems, health inequalities and digital divide. It is essential for future interventions to be centered around preventive healthcare, staffing and enhanced community care services.</a:t>
            </a:r>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52"/>
        <p:cNvGrpSpPr/>
        <p:nvPr/>
      </p:nvGrpSpPr>
      <p:grpSpPr>
        <a:xfrm>
          <a:off x="0" y="0"/>
          <a:ext cx="0" cy="0"/>
          <a:chOff x="0" y="0"/>
          <a:chExt cx="0" cy="0"/>
        </a:xfrm>
      </p:grpSpPr>
      <p:sp>
        <p:nvSpPr>
          <p:cNvPr id="253" name="Google Shape;253;g3e11f01d494_0_286: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54" name="Google Shape;254;g3e11f01d494_0_286: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9"/>
        <p:cNvGrpSpPr/>
        <p:nvPr/>
      </p:nvGrpSpPr>
      <p:grpSpPr>
        <a:xfrm>
          <a:off x="0" y="0"/>
          <a:ext cx="0" cy="0"/>
          <a:chOff x="0" y="0"/>
          <a:chExt cx="0" cy="0"/>
        </a:xfrm>
      </p:grpSpPr>
      <p:sp>
        <p:nvSpPr>
          <p:cNvPr id="10" name="Google Shape;10;p2"/>
          <p:cNvSpPr/>
          <p:nvPr/>
        </p:nvSpPr>
        <p:spPr>
          <a:xfrm rot="5400000">
            <a:off x="7500300" y="505"/>
            <a:ext cx="1643700" cy="1643700"/>
          </a:xfrm>
          <a:prstGeom prst="diagStripe">
            <a:avLst>
              <a:gd name="adj" fmla="val 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nvGrpSpPr>
          <p:cNvPr id="11" name="Google Shape;11;p2"/>
          <p:cNvGrpSpPr/>
          <p:nvPr/>
        </p:nvGrpSpPr>
        <p:grpSpPr>
          <a:xfrm>
            <a:off x="0" y="490"/>
            <a:ext cx="5153705" cy="5134399"/>
            <a:chOff x="0" y="75"/>
            <a:chExt cx="5153705" cy="5152950"/>
          </a:xfrm>
        </p:grpSpPr>
        <p:sp>
          <p:nvSpPr>
            <p:cNvPr id="12" name="Google Shape;12;p2"/>
            <p:cNvSpPr/>
            <p:nvPr/>
          </p:nvSpPr>
          <p:spPr>
            <a:xfrm rot="-5400000">
              <a:off x="455" y="-225"/>
              <a:ext cx="5152800" cy="5153700"/>
            </a:xfrm>
            <a:prstGeom prst="diagStripe">
              <a:avLst>
                <a:gd name="adj" fmla="val 50000"/>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3" name="Google Shape;13;p2"/>
            <p:cNvSpPr/>
            <p:nvPr/>
          </p:nvSpPr>
          <p:spPr>
            <a:xfrm rot="-5400000">
              <a:off x="150" y="1145825"/>
              <a:ext cx="3996600" cy="3996900"/>
            </a:xfrm>
            <a:prstGeom prst="diagStripe">
              <a:avLst>
                <a:gd name="adj" fmla="val 58774"/>
              </a:avLst>
            </a:prstGeom>
            <a:solidFill>
              <a:schemeClr val="lt1">
                <a:alpha val="303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 name="Google Shape;14;p2"/>
            <p:cNvSpPr/>
            <p:nvPr/>
          </p:nvSpPr>
          <p:spPr>
            <a:xfrm rot="-5400000">
              <a:off x="1646" y="-75"/>
              <a:ext cx="2299800" cy="23001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5" name="Google Shape;15;p2"/>
            <p:cNvSpPr/>
            <p:nvPr/>
          </p:nvSpPr>
          <p:spPr>
            <a:xfrm flipH="1">
              <a:off x="652821" y="590035"/>
              <a:ext cx="2300100" cy="2299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6" name="Google Shape;16;p2"/>
          <p:cNvSpPr txBox="1">
            <a:spLocks noGrp="1"/>
          </p:cNvSpPr>
          <p:nvPr>
            <p:ph type="ctrTitle"/>
          </p:nvPr>
        </p:nvSpPr>
        <p:spPr>
          <a:xfrm>
            <a:off x="3537150" y="1578400"/>
            <a:ext cx="5017500" cy="1578900"/>
          </a:xfrm>
          <a:prstGeom prst="rect">
            <a:avLst/>
          </a:prstGeom>
        </p:spPr>
        <p:txBody>
          <a:bodyPr spcFirstLastPara="1" wrap="square" lIns="91425" tIns="91425" rIns="91425" bIns="91425" anchor="t" anchorCtr="0">
            <a:normAutofit/>
          </a:bodyPr>
          <a:lstStyle>
            <a:lvl1pPr lvl="0">
              <a:spcBef>
                <a:spcPts val="0"/>
              </a:spcBef>
              <a:spcAft>
                <a:spcPts val="0"/>
              </a:spcAft>
              <a:buSzPts val="4000"/>
              <a:buNone/>
              <a:defRPr sz="4000"/>
            </a:lvl1pPr>
            <a:lvl2pPr lvl="1">
              <a:spcBef>
                <a:spcPts val="0"/>
              </a:spcBef>
              <a:spcAft>
                <a:spcPts val="0"/>
              </a:spcAft>
              <a:buSzPts val="4000"/>
              <a:buNone/>
              <a:defRPr sz="4000"/>
            </a:lvl2pPr>
            <a:lvl3pPr lvl="2">
              <a:spcBef>
                <a:spcPts val="0"/>
              </a:spcBef>
              <a:spcAft>
                <a:spcPts val="0"/>
              </a:spcAft>
              <a:buSzPts val="4000"/>
              <a:buNone/>
              <a:defRPr sz="4000"/>
            </a:lvl3pPr>
            <a:lvl4pPr lvl="3">
              <a:spcBef>
                <a:spcPts val="0"/>
              </a:spcBef>
              <a:spcAft>
                <a:spcPts val="0"/>
              </a:spcAft>
              <a:buSzPts val="4000"/>
              <a:buNone/>
              <a:defRPr sz="4000"/>
            </a:lvl4pPr>
            <a:lvl5pPr lvl="4">
              <a:spcBef>
                <a:spcPts val="0"/>
              </a:spcBef>
              <a:spcAft>
                <a:spcPts val="0"/>
              </a:spcAft>
              <a:buSzPts val="4000"/>
              <a:buNone/>
              <a:defRPr sz="4000"/>
            </a:lvl5pPr>
            <a:lvl6pPr lvl="5">
              <a:spcBef>
                <a:spcPts val="0"/>
              </a:spcBef>
              <a:spcAft>
                <a:spcPts val="0"/>
              </a:spcAft>
              <a:buSzPts val="4000"/>
              <a:buNone/>
              <a:defRPr sz="4000"/>
            </a:lvl6pPr>
            <a:lvl7pPr lvl="6">
              <a:spcBef>
                <a:spcPts val="0"/>
              </a:spcBef>
              <a:spcAft>
                <a:spcPts val="0"/>
              </a:spcAft>
              <a:buSzPts val="4000"/>
              <a:buNone/>
              <a:defRPr sz="4000"/>
            </a:lvl7pPr>
            <a:lvl8pPr lvl="7">
              <a:spcBef>
                <a:spcPts val="0"/>
              </a:spcBef>
              <a:spcAft>
                <a:spcPts val="0"/>
              </a:spcAft>
              <a:buSzPts val="4000"/>
              <a:buNone/>
              <a:defRPr sz="4000"/>
            </a:lvl8pPr>
            <a:lvl9pPr lvl="8">
              <a:spcBef>
                <a:spcPts val="0"/>
              </a:spcBef>
              <a:spcAft>
                <a:spcPts val="0"/>
              </a:spcAft>
              <a:buSzPts val="4000"/>
              <a:buNone/>
              <a:defRPr sz="4000"/>
            </a:lvl9pPr>
          </a:lstStyle>
          <a:p>
            <a:endParaRPr/>
          </a:p>
        </p:txBody>
      </p:sp>
      <p:sp>
        <p:nvSpPr>
          <p:cNvPr id="17" name="Google Shape;17;p2"/>
          <p:cNvSpPr txBox="1">
            <a:spLocks noGrp="1"/>
          </p:cNvSpPr>
          <p:nvPr>
            <p:ph type="subTitle" idx="1"/>
          </p:nvPr>
        </p:nvSpPr>
        <p:spPr>
          <a:xfrm>
            <a:off x="5083950" y="3924925"/>
            <a:ext cx="34707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18" name="Google Shape;18;p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header" type="secHead">
  <p:cSld name="SECTION_HEADER">
    <p:spTree>
      <p:nvGrpSpPr>
        <p:cNvPr id="1" name="Shape 19"/>
        <p:cNvGrpSpPr/>
        <p:nvPr/>
      </p:nvGrpSpPr>
      <p:grpSpPr>
        <a:xfrm>
          <a:off x="0" y="0"/>
          <a:ext cx="0" cy="0"/>
          <a:chOff x="0" y="0"/>
          <a:chExt cx="0" cy="0"/>
        </a:xfrm>
      </p:grpSpPr>
      <p:grpSp>
        <p:nvGrpSpPr>
          <p:cNvPr id="20" name="Google Shape;20;p3"/>
          <p:cNvGrpSpPr/>
          <p:nvPr/>
        </p:nvGrpSpPr>
        <p:grpSpPr>
          <a:xfrm>
            <a:off x="4406400" y="0"/>
            <a:ext cx="4737600" cy="5143065"/>
            <a:chOff x="4406400" y="0"/>
            <a:chExt cx="4737600" cy="5143065"/>
          </a:xfrm>
        </p:grpSpPr>
        <p:sp>
          <p:nvSpPr>
            <p:cNvPr id="21" name="Google Shape;21;p3"/>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2" name="Google Shape;22;p3"/>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3" name="Google Shape;23;p3"/>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 name="Google Shape;24;p3"/>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5" name="Google Shape;25;p3"/>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6" name="Google Shape;26;p3"/>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7" name="Google Shape;27;p3"/>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8" name="Google Shape;28;p3"/>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9" name="Google Shape;29;p3"/>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0" name="Google Shape;30;p3"/>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1" name="Google Shape;31;p3"/>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 name="Google Shape;32;p3"/>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3" name="Google Shape;33;p3"/>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4" name="Google Shape;34;p3"/>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5" name="Google Shape;35;p3"/>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6" name="Google Shape;36;p3"/>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7" name="Google Shape;37;p3"/>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8" name="Google Shape;38;p3"/>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39" name="Google Shape;39;p3"/>
          <p:cNvSpPr txBox="1">
            <a:spLocks noGrp="1"/>
          </p:cNvSpPr>
          <p:nvPr>
            <p:ph type="title"/>
          </p:nvPr>
        </p:nvSpPr>
        <p:spPr>
          <a:xfrm>
            <a:off x="823850" y="2053000"/>
            <a:ext cx="4587000" cy="11487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40" name="Google Shape;40;p3"/>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itle and body" type="tx">
  <p:cSld name="TITLE_AND_BODY">
    <p:spTree>
      <p:nvGrpSpPr>
        <p:cNvPr id="1" name="Shape 41"/>
        <p:cNvGrpSpPr/>
        <p:nvPr/>
      </p:nvGrpSpPr>
      <p:grpSpPr>
        <a:xfrm>
          <a:off x="0" y="0"/>
          <a:ext cx="0" cy="0"/>
          <a:chOff x="0" y="0"/>
          <a:chExt cx="0" cy="0"/>
        </a:xfrm>
      </p:grpSpPr>
      <p:grpSp>
        <p:nvGrpSpPr>
          <p:cNvPr id="42" name="Google Shape;42;p4"/>
          <p:cNvGrpSpPr/>
          <p:nvPr/>
        </p:nvGrpSpPr>
        <p:grpSpPr>
          <a:xfrm>
            <a:off x="0" y="381001"/>
            <a:ext cx="1037850" cy="1016287"/>
            <a:chOff x="0" y="381001"/>
            <a:chExt cx="1037850" cy="1016287"/>
          </a:xfrm>
        </p:grpSpPr>
        <p:sp>
          <p:nvSpPr>
            <p:cNvPr id="43" name="Google Shape;43;p4"/>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44" name="Google Shape;44;p4"/>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45" name="Google Shape;45;p4"/>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46" name="Google Shape;46;p4"/>
          <p:cNvSpPr txBox="1">
            <a:spLocks noGrp="1"/>
          </p:cNvSpPr>
          <p:nvPr>
            <p:ph type="body" idx="1"/>
          </p:nvPr>
        </p:nvSpPr>
        <p:spPr>
          <a:xfrm>
            <a:off x="1297500" y="1567550"/>
            <a:ext cx="70389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47" name="Google Shape;47;p4"/>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Title and two columns" type="twoColTx">
  <p:cSld name="TITLE_AND_TWO_COLUMNS">
    <p:spTree>
      <p:nvGrpSpPr>
        <p:cNvPr id="1" name="Shape 48"/>
        <p:cNvGrpSpPr/>
        <p:nvPr/>
      </p:nvGrpSpPr>
      <p:grpSpPr>
        <a:xfrm>
          <a:off x="0" y="0"/>
          <a:ext cx="0" cy="0"/>
          <a:chOff x="0" y="0"/>
          <a:chExt cx="0" cy="0"/>
        </a:xfrm>
      </p:grpSpPr>
      <p:grpSp>
        <p:nvGrpSpPr>
          <p:cNvPr id="49" name="Google Shape;49;p5"/>
          <p:cNvGrpSpPr/>
          <p:nvPr/>
        </p:nvGrpSpPr>
        <p:grpSpPr>
          <a:xfrm>
            <a:off x="0" y="381001"/>
            <a:ext cx="1037850" cy="1016287"/>
            <a:chOff x="0" y="381001"/>
            <a:chExt cx="1037850" cy="1016287"/>
          </a:xfrm>
        </p:grpSpPr>
        <p:sp>
          <p:nvSpPr>
            <p:cNvPr id="50" name="Google Shape;50;p5"/>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1" name="Google Shape;51;p5"/>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52" name="Google Shape;52;p5"/>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53" name="Google Shape;53;p5"/>
          <p:cNvSpPr txBox="1">
            <a:spLocks noGrp="1"/>
          </p:cNvSpPr>
          <p:nvPr>
            <p:ph type="body" idx="1"/>
          </p:nvPr>
        </p:nvSpPr>
        <p:spPr>
          <a:xfrm>
            <a:off x="1297500"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4" name="Google Shape;54;p5"/>
          <p:cNvSpPr txBox="1">
            <a:spLocks noGrp="1"/>
          </p:cNvSpPr>
          <p:nvPr>
            <p:ph type="body" idx="2"/>
          </p:nvPr>
        </p:nvSpPr>
        <p:spPr>
          <a:xfrm>
            <a:off x="4933221" y="1567550"/>
            <a:ext cx="3403200" cy="29112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55" name="Google Shape;55;p5"/>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Title only" type="titleOnly">
  <p:cSld name="TITLE_ONLY">
    <p:spTree>
      <p:nvGrpSpPr>
        <p:cNvPr id="1" name="Shape 56"/>
        <p:cNvGrpSpPr/>
        <p:nvPr/>
      </p:nvGrpSpPr>
      <p:grpSpPr>
        <a:xfrm>
          <a:off x="0" y="0"/>
          <a:ext cx="0" cy="0"/>
          <a:chOff x="0" y="0"/>
          <a:chExt cx="0" cy="0"/>
        </a:xfrm>
      </p:grpSpPr>
      <p:grpSp>
        <p:nvGrpSpPr>
          <p:cNvPr id="57" name="Google Shape;57;p6"/>
          <p:cNvGrpSpPr/>
          <p:nvPr/>
        </p:nvGrpSpPr>
        <p:grpSpPr>
          <a:xfrm>
            <a:off x="0" y="381001"/>
            <a:ext cx="1037850" cy="1016287"/>
            <a:chOff x="0" y="381001"/>
            <a:chExt cx="1037850" cy="1016287"/>
          </a:xfrm>
        </p:grpSpPr>
        <p:sp>
          <p:nvSpPr>
            <p:cNvPr id="58" name="Google Shape;58;p6"/>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59" name="Google Shape;59;p6"/>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0" name="Google Shape;60;p6"/>
          <p:cNvSpPr txBox="1">
            <a:spLocks noGrp="1"/>
          </p:cNvSpPr>
          <p:nvPr>
            <p:ph type="title"/>
          </p:nvPr>
        </p:nvSpPr>
        <p:spPr>
          <a:xfrm>
            <a:off x="1297500" y="393750"/>
            <a:ext cx="7038900" cy="914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1" name="Google Shape;61;p6"/>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One column text">
  <p:cSld name="ONE_COLUMN_TEXT">
    <p:spTree>
      <p:nvGrpSpPr>
        <p:cNvPr id="1" name="Shape 62"/>
        <p:cNvGrpSpPr/>
        <p:nvPr/>
      </p:nvGrpSpPr>
      <p:grpSpPr>
        <a:xfrm>
          <a:off x="0" y="0"/>
          <a:ext cx="0" cy="0"/>
          <a:chOff x="0" y="0"/>
          <a:chExt cx="0" cy="0"/>
        </a:xfrm>
      </p:grpSpPr>
      <p:grpSp>
        <p:nvGrpSpPr>
          <p:cNvPr id="63" name="Google Shape;63;p7"/>
          <p:cNvGrpSpPr/>
          <p:nvPr/>
        </p:nvGrpSpPr>
        <p:grpSpPr>
          <a:xfrm>
            <a:off x="0" y="381001"/>
            <a:ext cx="1037850" cy="1016287"/>
            <a:chOff x="0" y="381001"/>
            <a:chExt cx="1037850" cy="1016287"/>
          </a:xfrm>
        </p:grpSpPr>
        <p:sp>
          <p:nvSpPr>
            <p:cNvPr id="64" name="Google Shape;64;p7"/>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65" name="Google Shape;65;p7"/>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66" name="Google Shape;66;p7"/>
          <p:cNvSpPr txBox="1">
            <a:spLocks noGrp="1"/>
          </p:cNvSpPr>
          <p:nvPr>
            <p:ph type="title"/>
          </p:nvPr>
        </p:nvSpPr>
        <p:spPr>
          <a:xfrm>
            <a:off x="1297500" y="393750"/>
            <a:ext cx="3798900" cy="14931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67" name="Google Shape;67;p7"/>
          <p:cNvSpPr txBox="1">
            <a:spLocks noGrp="1"/>
          </p:cNvSpPr>
          <p:nvPr>
            <p:ph type="body" idx="1"/>
          </p:nvPr>
        </p:nvSpPr>
        <p:spPr>
          <a:xfrm>
            <a:off x="1297500" y="1972550"/>
            <a:ext cx="3798900" cy="2415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68" name="Google Shape;68;p7"/>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matchingName="Main point">
  <p:cSld name="MAIN_POINT">
    <p:spTree>
      <p:nvGrpSpPr>
        <p:cNvPr id="1" name="Shape 69"/>
        <p:cNvGrpSpPr/>
        <p:nvPr/>
      </p:nvGrpSpPr>
      <p:grpSpPr>
        <a:xfrm>
          <a:off x="0" y="0"/>
          <a:ext cx="0" cy="0"/>
          <a:chOff x="0" y="0"/>
          <a:chExt cx="0" cy="0"/>
        </a:xfrm>
      </p:grpSpPr>
      <p:grpSp>
        <p:nvGrpSpPr>
          <p:cNvPr id="70" name="Google Shape;70;p8"/>
          <p:cNvGrpSpPr/>
          <p:nvPr/>
        </p:nvGrpSpPr>
        <p:grpSpPr>
          <a:xfrm>
            <a:off x="4406400" y="0"/>
            <a:ext cx="4737600" cy="5143500"/>
            <a:chOff x="4406400" y="0"/>
            <a:chExt cx="4737600" cy="5143500"/>
          </a:xfrm>
        </p:grpSpPr>
        <p:sp>
          <p:nvSpPr>
            <p:cNvPr id="71" name="Google Shape;71;p8"/>
            <p:cNvSpPr/>
            <p:nvPr/>
          </p:nvSpPr>
          <p:spPr>
            <a:xfrm rot="5400000">
              <a:off x="4407900" y="-1500"/>
              <a:ext cx="47346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2" name="Google Shape;72;p8"/>
            <p:cNvSpPr/>
            <p:nvPr/>
          </p:nvSpPr>
          <p:spPr>
            <a:xfrm rot="5400000">
              <a:off x="4840825" y="6000"/>
              <a:ext cx="42987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3" name="Google Shape;73;p8"/>
            <p:cNvSpPr/>
            <p:nvPr/>
          </p:nvSpPr>
          <p:spPr>
            <a:xfrm rot="-5400000">
              <a:off x="5618399" y="123664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4" name="Google Shape;74;p8"/>
            <p:cNvSpPr/>
            <p:nvPr/>
          </p:nvSpPr>
          <p:spPr>
            <a:xfrm flipH="1">
              <a:off x="5849857" y="144407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5" name="Google Shape;75;p8"/>
            <p:cNvSpPr/>
            <p:nvPr/>
          </p:nvSpPr>
          <p:spPr>
            <a:xfrm rot="-5400000">
              <a:off x="5987081" y="246974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6" name="Google Shape;76;p8"/>
            <p:cNvSpPr/>
            <p:nvPr/>
          </p:nvSpPr>
          <p:spPr>
            <a:xfrm flipH="1">
              <a:off x="6222115" y="2677179"/>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7" name="Google Shape;77;p8"/>
            <p:cNvSpPr/>
            <p:nvPr/>
          </p:nvSpPr>
          <p:spPr>
            <a:xfrm rot="-5400000">
              <a:off x="6675341" y="186224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8" name="Google Shape;78;p8"/>
            <p:cNvSpPr/>
            <p:nvPr/>
          </p:nvSpPr>
          <p:spPr>
            <a:xfrm flipH="1">
              <a:off x="6908099" y="2069680"/>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79" name="Google Shape;79;p8"/>
            <p:cNvSpPr/>
            <p:nvPr/>
          </p:nvSpPr>
          <p:spPr>
            <a:xfrm rot="-5400000">
              <a:off x="6861141" y="247808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0" name="Google Shape;80;p8"/>
            <p:cNvSpPr/>
            <p:nvPr/>
          </p:nvSpPr>
          <p:spPr>
            <a:xfrm flipH="1">
              <a:off x="7965266" y="269319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1" name="Google Shape;81;p8"/>
            <p:cNvSpPr/>
            <p:nvPr/>
          </p:nvSpPr>
          <p:spPr>
            <a:xfrm flipH="1">
              <a:off x="8145082" y="330903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2" name="Google Shape;82;p8"/>
            <p:cNvSpPr/>
            <p:nvPr/>
          </p:nvSpPr>
          <p:spPr>
            <a:xfrm rot="-5400000">
              <a:off x="7047599" y="309534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3" name="Google Shape;83;p8"/>
            <p:cNvSpPr/>
            <p:nvPr/>
          </p:nvSpPr>
          <p:spPr>
            <a:xfrm flipH="1">
              <a:off x="7276649" y="3302781"/>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4" name="Google Shape;84;p8"/>
            <p:cNvSpPr/>
            <p:nvPr/>
          </p:nvSpPr>
          <p:spPr>
            <a:xfrm rot="-5400000">
              <a:off x="7227414" y="3711189"/>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5" name="Google Shape;85;p8"/>
            <p:cNvSpPr/>
            <p:nvPr/>
          </p:nvSpPr>
          <p:spPr>
            <a:xfrm flipH="1">
              <a:off x="7462448" y="391862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6" name="Google Shape;86;p8"/>
            <p:cNvSpPr/>
            <p:nvPr/>
          </p:nvSpPr>
          <p:spPr>
            <a:xfrm rot="-5400000">
              <a:off x="8102491" y="37188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7" name="Google Shape;87;p8"/>
            <p:cNvSpPr/>
            <p:nvPr/>
          </p:nvSpPr>
          <p:spPr>
            <a:xfrm flipH="1">
              <a:off x="8334533" y="392629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88" name="Google Shape;88;p8"/>
            <p:cNvSpPr/>
            <p:nvPr/>
          </p:nvSpPr>
          <p:spPr>
            <a:xfrm rot="-5400000">
              <a:off x="8288290" y="433470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89" name="Google Shape;89;p8"/>
          <p:cNvSpPr txBox="1">
            <a:spLocks noGrp="1"/>
          </p:cNvSpPr>
          <p:nvPr>
            <p:ph type="title"/>
          </p:nvPr>
        </p:nvSpPr>
        <p:spPr>
          <a:xfrm>
            <a:off x="823850" y="866775"/>
            <a:ext cx="4587000" cy="3521100"/>
          </a:xfrm>
          <a:prstGeom prst="rect">
            <a:avLst/>
          </a:prstGeom>
        </p:spPr>
        <p:txBody>
          <a:bodyPr spcFirstLastPara="1" wrap="square" lIns="91425" tIns="91425" rIns="91425" bIns="91425" anchor="ctr" anchorCtr="0">
            <a:normAutofit/>
          </a:bodyPr>
          <a:lstStyle>
            <a:lvl1pPr lvl="0">
              <a:spcBef>
                <a:spcPts val="0"/>
              </a:spcBef>
              <a:spcAft>
                <a:spcPts val="0"/>
              </a:spcAft>
              <a:buSzPts val="2800"/>
              <a:buNone/>
              <a:defRPr/>
            </a:lvl1pPr>
            <a:lvl2pPr lvl="1">
              <a:spcBef>
                <a:spcPts val="0"/>
              </a:spcBef>
              <a:spcAft>
                <a:spcPts val="0"/>
              </a:spcAft>
              <a:buSzPts val="2800"/>
              <a:buNone/>
              <a:defRPr/>
            </a:lvl2pPr>
            <a:lvl3pPr lvl="2">
              <a:spcBef>
                <a:spcPts val="0"/>
              </a:spcBef>
              <a:spcAft>
                <a:spcPts val="0"/>
              </a:spcAft>
              <a:buSzPts val="2800"/>
              <a:buNone/>
              <a:defRPr/>
            </a:lvl3pPr>
            <a:lvl4pPr lvl="3">
              <a:spcBef>
                <a:spcPts val="0"/>
              </a:spcBef>
              <a:spcAft>
                <a:spcPts val="0"/>
              </a:spcAft>
              <a:buSzPts val="2800"/>
              <a:buNone/>
              <a:defRPr/>
            </a:lvl4pPr>
            <a:lvl5pPr lvl="4">
              <a:spcBef>
                <a:spcPts val="0"/>
              </a:spcBef>
              <a:spcAft>
                <a:spcPts val="0"/>
              </a:spcAft>
              <a:buSzPts val="2800"/>
              <a:buNone/>
              <a:defRPr/>
            </a:lvl5pPr>
            <a:lvl6pPr lvl="5">
              <a:spcBef>
                <a:spcPts val="0"/>
              </a:spcBef>
              <a:spcAft>
                <a:spcPts val="0"/>
              </a:spcAft>
              <a:buSzPts val="2800"/>
              <a:buNone/>
              <a:defRPr/>
            </a:lvl6pPr>
            <a:lvl7pPr lvl="6">
              <a:spcBef>
                <a:spcPts val="0"/>
              </a:spcBef>
              <a:spcAft>
                <a:spcPts val="0"/>
              </a:spcAft>
              <a:buSzPts val="2800"/>
              <a:buNone/>
              <a:defRPr/>
            </a:lvl7pPr>
            <a:lvl8pPr lvl="7">
              <a:spcBef>
                <a:spcPts val="0"/>
              </a:spcBef>
              <a:spcAft>
                <a:spcPts val="0"/>
              </a:spcAft>
              <a:buSzPts val="2800"/>
              <a:buNone/>
              <a:defRPr/>
            </a:lvl8pPr>
            <a:lvl9pPr lvl="8">
              <a:spcBef>
                <a:spcPts val="0"/>
              </a:spcBef>
              <a:spcAft>
                <a:spcPts val="0"/>
              </a:spcAft>
              <a:buSzPts val="2800"/>
              <a:buNone/>
              <a:defRPr/>
            </a:lvl9pPr>
          </a:lstStyle>
          <a:p>
            <a:endParaRPr/>
          </a:p>
        </p:txBody>
      </p:sp>
      <p:sp>
        <p:nvSpPr>
          <p:cNvPr id="90" name="Google Shape;90;p8"/>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91"/>
        <p:cNvGrpSpPr/>
        <p:nvPr/>
      </p:nvGrpSpPr>
      <p:grpSpPr>
        <a:xfrm>
          <a:off x="0" y="0"/>
          <a:ext cx="0" cy="0"/>
          <a:chOff x="0" y="0"/>
          <a:chExt cx="0" cy="0"/>
        </a:xfrm>
      </p:grpSpPr>
      <p:grpSp>
        <p:nvGrpSpPr>
          <p:cNvPr id="92" name="Google Shape;92;p9"/>
          <p:cNvGrpSpPr/>
          <p:nvPr/>
        </p:nvGrpSpPr>
        <p:grpSpPr>
          <a:xfrm>
            <a:off x="0" y="381001"/>
            <a:ext cx="1037850" cy="1016287"/>
            <a:chOff x="0" y="381001"/>
            <a:chExt cx="1037850" cy="1016287"/>
          </a:xfrm>
        </p:grpSpPr>
        <p:sp>
          <p:nvSpPr>
            <p:cNvPr id="93" name="Google Shape;93;p9"/>
            <p:cNvSpPr/>
            <p:nvPr/>
          </p:nvSpPr>
          <p:spPr>
            <a:xfrm rot="-5400000">
              <a:off x="0" y="381001"/>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94" name="Google Shape;94;p9"/>
            <p:cNvSpPr/>
            <p:nvPr/>
          </p:nvSpPr>
          <p:spPr>
            <a:xfrm flipH="1">
              <a:off x="229050" y="588489"/>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95" name="Google Shape;95;p9"/>
          <p:cNvSpPr txBox="1">
            <a:spLocks noGrp="1"/>
          </p:cNvSpPr>
          <p:nvPr>
            <p:ph type="title"/>
          </p:nvPr>
        </p:nvSpPr>
        <p:spPr>
          <a:xfrm>
            <a:off x="1297500" y="1658325"/>
            <a:ext cx="3036300" cy="1751700"/>
          </a:xfrm>
          <a:prstGeom prst="rect">
            <a:avLst/>
          </a:prstGeom>
        </p:spPr>
        <p:txBody>
          <a:bodyPr spcFirstLastPara="1" wrap="square" lIns="91425" tIns="91425" rIns="91425" bIns="91425" anchor="t" anchorCtr="0">
            <a:normAutofit/>
          </a:bodyPr>
          <a:lstStyle>
            <a:lvl1pPr lvl="0">
              <a:spcBef>
                <a:spcPts val="0"/>
              </a:spcBef>
              <a:spcAft>
                <a:spcPts val="0"/>
              </a:spcAft>
              <a:buSzPts val="2400"/>
              <a:buNone/>
              <a:defRPr sz="2400"/>
            </a:lvl1pPr>
            <a:lvl2pPr lvl="1">
              <a:spcBef>
                <a:spcPts val="0"/>
              </a:spcBef>
              <a:spcAft>
                <a:spcPts val="0"/>
              </a:spcAft>
              <a:buSzPts val="2400"/>
              <a:buNone/>
              <a:defRPr sz="2400"/>
            </a:lvl2pPr>
            <a:lvl3pPr lvl="2">
              <a:spcBef>
                <a:spcPts val="0"/>
              </a:spcBef>
              <a:spcAft>
                <a:spcPts val="0"/>
              </a:spcAft>
              <a:buSzPts val="2400"/>
              <a:buNone/>
              <a:defRPr sz="2400"/>
            </a:lvl3pPr>
            <a:lvl4pPr lvl="3">
              <a:spcBef>
                <a:spcPts val="0"/>
              </a:spcBef>
              <a:spcAft>
                <a:spcPts val="0"/>
              </a:spcAft>
              <a:buSzPts val="2400"/>
              <a:buNone/>
              <a:defRPr sz="2400"/>
            </a:lvl4pPr>
            <a:lvl5pPr lvl="4">
              <a:spcBef>
                <a:spcPts val="0"/>
              </a:spcBef>
              <a:spcAft>
                <a:spcPts val="0"/>
              </a:spcAft>
              <a:buSzPts val="2400"/>
              <a:buNone/>
              <a:defRPr sz="2400"/>
            </a:lvl5pPr>
            <a:lvl6pPr lvl="5">
              <a:spcBef>
                <a:spcPts val="0"/>
              </a:spcBef>
              <a:spcAft>
                <a:spcPts val="0"/>
              </a:spcAft>
              <a:buSzPts val="2400"/>
              <a:buNone/>
              <a:defRPr sz="2400"/>
            </a:lvl6pPr>
            <a:lvl7pPr lvl="6">
              <a:spcBef>
                <a:spcPts val="0"/>
              </a:spcBef>
              <a:spcAft>
                <a:spcPts val="0"/>
              </a:spcAft>
              <a:buSzPts val="2400"/>
              <a:buNone/>
              <a:defRPr sz="2400"/>
            </a:lvl7pPr>
            <a:lvl8pPr lvl="7">
              <a:spcBef>
                <a:spcPts val="0"/>
              </a:spcBef>
              <a:spcAft>
                <a:spcPts val="0"/>
              </a:spcAft>
              <a:buSzPts val="2400"/>
              <a:buNone/>
              <a:defRPr sz="2400"/>
            </a:lvl8pPr>
            <a:lvl9pPr lvl="8">
              <a:spcBef>
                <a:spcPts val="0"/>
              </a:spcBef>
              <a:spcAft>
                <a:spcPts val="0"/>
              </a:spcAft>
              <a:buSzPts val="2400"/>
              <a:buNone/>
              <a:defRPr sz="2400"/>
            </a:lvl9pPr>
          </a:lstStyle>
          <a:p>
            <a:endParaRPr/>
          </a:p>
        </p:txBody>
      </p:sp>
      <p:sp>
        <p:nvSpPr>
          <p:cNvPr id="96" name="Google Shape;96;p9"/>
          <p:cNvSpPr txBox="1">
            <a:spLocks noGrp="1"/>
          </p:cNvSpPr>
          <p:nvPr>
            <p:ph type="subTitle" idx="1"/>
          </p:nvPr>
        </p:nvSpPr>
        <p:spPr>
          <a:xfrm>
            <a:off x="1297500" y="3538000"/>
            <a:ext cx="3036300" cy="506100"/>
          </a:xfrm>
          <a:prstGeom prst="rect">
            <a:avLst/>
          </a:prstGeom>
        </p:spPr>
        <p:txBody>
          <a:bodyPr spcFirstLastPara="1" wrap="square" lIns="91425" tIns="91425" rIns="91425" bIns="91425" anchor="t" anchorCtr="0">
            <a:normAutofit/>
          </a:bodyPr>
          <a:lstStyle>
            <a:lvl1pPr lvl="0">
              <a:lnSpc>
                <a:spcPct val="100000"/>
              </a:lnSpc>
              <a:spcBef>
                <a:spcPts val="0"/>
              </a:spcBef>
              <a:spcAft>
                <a:spcPts val="0"/>
              </a:spcAft>
              <a:buSzPts val="1300"/>
              <a:buNone/>
              <a:defRPr/>
            </a:lvl1pPr>
            <a:lvl2pPr lvl="1">
              <a:lnSpc>
                <a:spcPct val="100000"/>
              </a:lnSpc>
              <a:spcBef>
                <a:spcPts val="0"/>
              </a:spcBef>
              <a:spcAft>
                <a:spcPts val="0"/>
              </a:spcAft>
              <a:buSzPts val="1300"/>
              <a:buNone/>
              <a:defRPr sz="1300"/>
            </a:lvl2pPr>
            <a:lvl3pPr lvl="2">
              <a:lnSpc>
                <a:spcPct val="100000"/>
              </a:lnSpc>
              <a:spcBef>
                <a:spcPts val="0"/>
              </a:spcBef>
              <a:spcAft>
                <a:spcPts val="0"/>
              </a:spcAft>
              <a:buSzPts val="1300"/>
              <a:buNone/>
              <a:defRPr sz="1300"/>
            </a:lvl3pPr>
            <a:lvl4pPr lvl="3">
              <a:lnSpc>
                <a:spcPct val="100000"/>
              </a:lnSpc>
              <a:spcBef>
                <a:spcPts val="0"/>
              </a:spcBef>
              <a:spcAft>
                <a:spcPts val="0"/>
              </a:spcAft>
              <a:buSzPts val="1300"/>
              <a:buNone/>
              <a:defRPr sz="1300"/>
            </a:lvl4pPr>
            <a:lvl5pPr lvl="4">
              <a:lnSpc>
                <a:spcPct val="100000"/>
              </a:lnSpc>
              <a:spcBef>
                <a:spcPts val="0"/>
              </a:spcBef>
              <a:spcAft>
                <a:spcPts val="0"/>
              </a:spcAft>
              <a:buSzPts val="1300"/>
              <a:buNone/>
              <a:defRPr sz="1300"/>
            </a:lvl5pPr>
            <a:lvl6pPr lvl="5">
              <a:lnSpc>
                <a:spcPct val="100000"/>
              </a:lnSpc>
              <a:spcBef>
                <a:spcPts val="0"/>
              </a:spcBef>
              <a:spcAft>
                <a:spcPts val="0"/>
              </a:spcAft>
              <a:buSzPts val="1300"/>
              <a:buNone/>
              <a:defRPr sz="1300"/>
            </a:lvl6pPr>
            <a:lvl7pPr lvl="6">
              <a:lnSpc>
                <a:spcPct val="100000"/>
              </a:lnSpc>
              <a:spcBef>
                <a:spcPts val="0"/>
              </a:spcBef>
              <a:spcAft>
                <a:spcPts val="0"/>
              </a:spcAft>
              <a:buSzPts val="1300"/>
              <a:buNone/>
              <a:defRPr sz="1300"/>
            </a:lvl7pPr>
            <a:lvl8pPr lvl="7">
              <a:lnSpc>
                <a:spcPct val="100000"/>
              </a:lnSpc>
              <a:spcBef>
                <a:spcPts val="0"/>
              </a:spcBef>
              <a:spcAft>
                <a:spcPts val="0"/>
              </a:spcAft>
              <a:buSzPts val="1300"/>
              <a:buNone/>
              <a:defRPr sz="1300"/>
            </a:lvl8pPr>
            <a:lvl9pPr lvl="8">
              <a:lnSpc>
                <a:spcPct val="100000"/>
              </a:lnSpc>
              <a:spcBef>
                <a:spcPts val="0"/>
              </a:spcBef>
              <a:spcAft>
                <a:spcPts val="0"/>
              </a:spcAft>
              <a:buSzPts val="1300"/>
              <a:buNone/>
              <a:defRPr sz="1300"/>
            </a:lvl9pPr>
          </a:lstStyle>
          <a:p>
            <a:endParaRPr/>
          </a:p>
        </p:txBody>
      </p:sp>
      <p:sp>
        <p:nvSpPr>
          <p:cNvPr id="97" name="Google Shape;97;p9"/>
          <p:cNvSpPr txBox="1">
            <a:spLocks noGrp="1"/>
          </p:cNvSpPr>
          <p:nvPr>
            <p:ph type="body" idx="2"/>
          </p:nvPr>
        </p:nvSpPr>
        <p:spPr>
          <a:xfrm>
            <a:off x="4648200" y="1696600"/>
            <a:ext cx="3676800" cy="23475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98" name="Google Shape;98;p9"/>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matchingName="Caption">
  <p:cSld name="CAPTION_ONLY">
    <p:spTree>
      <p:nvGrpSpPr>
        <p:cNvPr id="1" name="Shape 99"/>
        <p:cNvGrpSpPr/>
        <p:nvPr/>
      </p:nvGrpSpPr>
      <p:grpSpPr>
        <a:xfrm>
          <a:off x="0" y="0"/>
          <a:ext cx="0" cy="0"/>
          <a:chOff x="0" y="0"/>
          <a:chExt cx="0" cy="0"/>
        </a:xfrm>
      </p:grpSpPr>
      <p:grpSp>
        <p:nvGrpSpPr>
          <p:cNvPr id="100" name="Google Shape;100;p10"/>
          <p:cNvGrpSpPr/>
          <p:nvPr/>
        </p:nvGrpSpPr>
        <p:grpSpPr>
          <a:xfrm>
            <a:off x="0" y="4128572"/>
            <a:ext cx="698925" cy="684657"/>
            <a:chOff x="0" y="3785672"/>
            <a:chExt cx="698925" cy="684657"/>
          </a:xfrm>
        </p:grpSpPr>
        <p:sp>
          <p:nvSpPr>
            <p:cNvPr id="101" name="Google Shape;101;p10"/>
            <p:cNvSpPr/>
            <p:nvPr/>
          </p:nvSpPr>
          <p:spPr>
            <a:xfrm rot="-5400000">
              <a:off x="0" y="3785672"/>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2" name="Google Shape;102;p10"/>
            <p:cNvSpPr/>
            <p:nvPr/>
          </p:nvSpPr>
          <p:spPr>
            <a:xfrm flipH="1">
              <a:off x="154125" y="3925529"/>
              <a:ext cx="544800" cy="544800"/>
            </a:xfrm>
            <a:prstGeom prst="diagStripe">
              <a:avLst>
                <a:gd name="adj" fmla="val 50000"/>
              </a:avLst>
            </a:prstGeom>
            <a:solidFill>
              <a:schemeClr val="lt1">
                <a:alpha val="962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03" name="Google Shape;103;p10"/>
          <p:cNvSpPr txBox="1">
            <a:spLocks noGrp="1"/>
          </p:cNvSpPr>
          <p:nvPr>
            <p:ph type="body" idx="1"/>
          </p:nvPr>
        </p:nvSpPr>
        <p:spPr>
          <a:xfrm>
            <a:off x="812725" y="4305375"/>
            <a:ext cx="6936000" cy="523800"/>
          </a:xfrm>
          <a:prstGeom prst="rect">
            <a:avLst/>
          </a:prstGeom>
        </p:spPr>
        <p:txBody>
          <a:bodyPr spcFirstLastPara="1" wrap="square" lIns="91425" tIns="91425" rIns="91425" bIns="91425" anchor="ctr" anchorCtr="0">
            <a:normAutofit/>
          </a:bodyPr>
          <a:lstStyle>
            <a:lvl1pPr marL="457200" lvl="0" indent="-228600">
              <a:lnSpc>
                <a:spcPct val="100000"/>
              </a:lnSpc>
              <a:spcBef>
                <a:spcPts val="0"/>
              </a:spcBef>
              <a:spcAft>
                <a:spcPts val="0"/>
              </a:spcAft>
              <a:buSzPts val="1300"/>
              <a:buNone/>
              <a:defRPr/>
            </a:lvl1pPr>
          </a:lstStyle>
          <a:p>
            <a:endParaRPr/>
          </a:p>
        </p:txBody>
      </p:sp>
      <p:sp>
        <p:nvSpPr>
          <p:cNvPr id="104" name="Google Shape;104;p10"/>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matchingName="Big number">
  <p:cSld name="BIG_NUMBER">
    <p:spTree>
      <p:nvGrpSpPr>
        <p:cNvPr id="1" name="Shape 105"/>
        <p:cNvGrpSpPr/>
        <p:nvPr/>
      </p:nvGrpSpPr>
      <p:grpSpPr>
        <a:xfrm>
          <a:off x="0" y="0"/>
          <a:ext cx="0" cy="0"/>
          <a:chOff x="0" y="0"/>
          <a:chExt cx="0" cy="0"/>
        </a:xfrm>
      </p:grpSpPr>
      <p:grpSp>
        <p:nvGrpSpPr>
          <p:cNvPr id="106" name="Google Shape;106;p11"/>
          <p:cNvGrpSpPr/>
          <p:nvPr/>
        </p:nvGrpSpPr>
        <p:grpSpPr>
          <a:xfrm>
            <a:off x="4406400" y="0"/>
            <a:ext cx="4737600" cy="5143065"/>
            <a:chOff x="4406400" y="0"/>
            <a:chExt cx="4737600" cy="5143065"/>
          </a:xfrm>
        </p:grpSpPr>
        <p:sp>
          <p:nvSpPr>
            <p:cNvPr id="107" name="Google Shape;107;p11"/>
            <p:cNvSpPr/>
            <p:nvPr/>
          </p:nvSpPr>
          <p:spPr>
            <a:xfrm rot="5400000">
              <a:off x="4408200" y="-1800"/>
              <a:ext cx="4734000" cy="4737600"/>
            </a:xfrm>
            <a:prstGeom prst="diagStripe">
              <a:avLst>
                <a:gd name="adj" fmla="val 49469"/>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8" name="Google Shape;108;p11"/>
            <p:cNvSpPr/>
            <p:nvPr/>
          </p:nvSpPr>
          <p:spPr>
            <a:xfrm rot="5400000">
              <a:off x="4841125" y="5700"/>
              <a:ext cx="4298100" cy="4286700"/>
            </a:xfrm>
            <a:prstGeom prst="diagStripe">
              <a:avLst>
                <a:gd name="adj" fmla="val 0"/>
              </a:avLst>
            </a:prstGeom>
            <a:solidFill>
              <a:schemeClr val="lt1">
                <a:alpha val="346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09" name="Google Shape;109;p11"/>
            <p:cNvSpPr/>
            <p:nvPr/>
          </p:nvSpPr>
          <p:spPr>
            <a:xfrm rot="-5400000">
              <a:off x="5618399" y="123646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0" name="Google Shape;110;p11"/>
            <p:cNvSpPr/>
            <p:nvPr/>
          </p:nvSpPr>
          <p:spPr>
            <a:xfrm flipH="1">
              <a:off x="5849857" y="1443956"/>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1" name="Google Shape;111;p11"/>
            <p:cNvSpPr/>
            <p:nvPr/>
          </p:nvSpPr>
          <p:spPr>
            <a:xfrm rot="-5400000">
              <a:off x="5987081" y="24694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2" name="Google Shape;112;p11"/>
            <p:cNvSpPr/>
            <p:nvPr/>
          </p:nvSpPr>
          <p:spPr>
            <a:xfrm flipH="1">
              <a:off x="6222115" y="267695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3" name="Google Shape;113;p11"/>
            <p:cNvSpPr/>
            <p:nvPr/>
          </p:nvSpPr>
          <p:spPr>
            <a:xfrm rot="-5400000">
              <a:off x="6675341" y="1862018"/>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4" name="Google Shape;114;p11"/>
            <p:cNvSpPr/>
            <p:nvPr/>
          </p:nvSpPr>
          <p:spPr>
            <a:xfrm flipH="1">
              <a:off x="6908099" y="2069505"/>
              <a:ext cx="808800" cy="808800"/>
            </a:xfrm>
            <a:prstGeom prst="diagStripe">
              <a:avLst>
                <a:gd name="adj" fmla="val 50000"/>
              </a:avLst>
            </a:prstGeom>
            <a:solidFill>
              <a:schemeClr val="lt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5" name="Google Shape;115;p11"/>
            <p:cNvSpPr/>
            <p:nvPr/>
          </p:nvSpPr>
          <p:spPr>
            <a:xfrm rot="-5400000">
              <a:off x="6861141" y="247781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6" name="Google Shape;116;p11"/>
            <p:cNvSpPr/>
            <p:nvPr/>
          </p:nvSpPr>
          <p:spPr>
            <a:xfrm flipH="1">
              <a:off x="7965266" y="269296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7" name="Google Shape;117;p11"/>
            <p:cNvSpPr/>
            <p:nvPr/>
          </p:nvSpPr>
          <p:spPr>
            <a:xfrm flipH="1">
              <a:off x="8145082" y="330875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8" name="Google Shape;118;p11"/>
            <p:cNvSpPr/>
            <p:nvPr/>
          </p:nvSpPr>
          <p:spPr>
            <a:xfrm rot="-5400000">
              <a:off x="7047599" y="309501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19" name="Google Shape;119;p11"/>
            <p:cNvSpPr/>
            <p:nvPr/>
          </p:nvSpPr>
          <p:spPr>
            <a:xfrm flipH="1">
              <a:off x="7276649" y="3302502"/>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0" name="Google Shape;120;p11"/>
            <p:cNvSpPr/>
            <p:nvPr/>
          </p:nvSpPr>
          <p:spPr>
            <a:xfrm rot="-5400000">
              <a:off x="7227414" y="3710807"/>
              <a:ext cx="808800" cy="808800"/>
            </a:xfrm>
            <a:prstGeom prst="diagStripe">
              <a:avLst>
                <a:gd name="adj" fmla="val 50000"/>
              </a:avLst>
            </a:prstGeom>
            <a:solidFill>
              <a:schemeClr val="accent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1" name="Google Shape;121;p11"/>
            <p:cNvSpPr/>
            <p:nvPr/>
          </p:nvSpPr>
          <p:spPr>
            <a:xfrm flipH="1">
              <a:off x="7462448" y="3918294"/>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2" name="Google Shape;122;p11"/>
            <p:cNvSpPr/>
            <p:nvPr/>
          </p:nvSpPr>
          <p:spPr>
            <a:xfrm rot="-5400000">
              <a:off x="8102491" y="3718473"/>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3" name="Google Shape;123;p11"/>
            <p:cNvSpPr/>
            <p:nvPr/>
          </p:nvSpPr>
          <p:spPr>
            <a:xfrm flipH="1">
              <a:off x="8334533" y="3925960"/>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24" name="Google Shape;124;p11"/>
            <p:cNvSpPr/>
            <p:nvPr/>
          </p:nvSpPr>
          <p:spPr>
            <a:xfrm rot="-5400000">
              <a:off x="8288290" y="4334265"/>
              <a:ext cx="808800" cy="808800"/>
            </a:xfrm>
            <a:prstGeom prst="diagStripe">
              <a:avLst>
                <a:gd name="adj" fmla="val 50000"/>
              </a:avLst>
            </a:prstGeom>
            <a:solidFill>
              <a:schemeClr val="lt1">
                <a:alpha val="7310"/>
              </a:schemeClr>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25" name="Google Shape;125;p11"/>
          <p:cNvSpPr txBox="1">
            <a:spLocks noGrp="1"/>
          </p:cNvSpPr>
          <p:nvPr>
            <p:ph type="title" hasCustomPrompt="1"/>
          </p:nvPr>
        </p:nvSpPr>
        <p:spPr>
          <a:xfrm>
            <a:off x="823850" y="1284675"/>
            <a:ext cx="4776000" cy="1300800"/>
          </a:xfrm>
          <a:prstGeom prst="rect">
            <a:avLst/>
          </a:prstGeom>
        </p:spPr>
        <p:txBody>
          <a:bodyPr spcFirstLastPara="1" wrap="square" lIns="91425" tIns="91425" rIns="91425" bIns="91425" anchor="t" anchorCtr="0">
            <a:normAutofit/>
          </a:bodyPr>
          <a:lstStyle>
            <a:lvl1pPr lvl="0">
              <a:spcBef>
                <a:spcPts val="0"/>
              </a:spcBef>
              <a:spcAft>
                <a:spcPts val="0"/>
              </a:spcAft>
              <a:buSzPts val="8000"/>
              <a:buNone/>
              <a:defRPr sz="8000"/>
            </a:lvl1pPr>
            <a:lvl2pPr lvl="1">
              <a:spcBef>
                <a:spcPts val="0"/>
              </a:spcBef>
              <a:spcAft>
                <a:spcPts val="0"/>
              </a:spcAft>
              <a:buSzPts val="8000"/>
              <a:buNone/>
              <a:defRPr sz="8000"/>
            </a:lvl2pPr>
            <a:lvl3pPr lvl="2">
              <a:spcBef>
                <a:spcPts val="0"/>
              </a:spcBef>
              <a:spcAft>
                <a:spcPts val="0"/>
              </a:spcAft>
              <a:buSzPts val="8000"/>
              <a:buNone/>
              <a:defRPr sz="8000"/>
            </a:lvl3pPr>
            <a:lvl4pPr lvl="3">
              <a:spcBef>
                <a:spcPts val="0"/>
              </a:spcBef>
              <a:spcAft>
                <a:spcPts val="0"/>
              </a:spcAft>
              <a:buSzPts val="8000"/>
              <a:buNone/>
              <a:defRPr sz="8000"/>
            </a:lvl4pPr>
            <a:lvl5pPr lvl="4">
              <a:spcBef>
                <a:spcPts val="0"/>
              </a:spcBef>
              <a:spcAft>
                <a:spcPts val="0"/>
              </a:spcAft>
              <a:buSzPts val="8000"/>
              <a:buNone/>
              <a:defRPr sz="8000"/>
            </a:lvl5pPr>
            <a:lvl6pPr lvl="5">
              <a:spcBef>
                <a:spcPts val="0"/>
              </a:spcBef>
              <a:spcAft>
                <a:spcPts val="0"/>
              </a:spcAft>
              <a:buSzPts val="8000"/>
              <a:buNone/>
              <a:defRPr sz="8000"/>
            </a:lvl6pPr>
            <a:lvl7pPr lvl="6">
              <a:spcBef>
                <a:spcPts val="0"/>
              </a:spcBef>
              <a:spcAft>
                <a:spcPts val="0"/>
              </a:spcAft>
              <a:buSzPts val="8000"/>
              <a:buNone/>
              <a:defRPr sz="8000"/>
            </a:lvl7pPr>
            <a:lvl8pPr lvl="7">
              <a:spcBef>
                <a:spcPts val="0"/>
              </a:spcBef>
              <a:spcAft>
                <a:spcPts val="0"/>
              </a:spcAft>
              <a:buSzPts val="8000"/>
              <a:buNone/>
              <a:defRPr sz="8000"/>
            </a:lvl8pPr>
            <a:lvl9pPr lvl="8">
              <a:spcBef>
                <a:spcPts val="0"/>
              </a:spcBef>
              <a:spcAft>
                <a:spcPts val="0"/>
              </a:spcAft>
              <a:buSzPts val="8000"/>
              <a:buNone/>
              <a:defRPr sz="8000"/>
            </a:lvl9pPr>
          </a:lstStyle>
          <a:p>
            <a:r>
              <a:t>xx%</a:t>
            </a:r>
          </a:p>
        </p:txBody>
      </p:sp>
      <p:sp>
        <p:nvSpPr>
          <p:cNvPr id="126" name="Google Shape;126;p11"/>
          <p:cNvSpPr txBox="1">
            <a:spLocks noGrp="1"/>
          </p:cNvSpPr>
          <p:nvPr>
            <p:ph type="body" idx="1"/>
          </p:nvPr>
        </p:nvSpPr>
        <p:spPr>
          <a:xfrm>
            <a:off x="823850" y="2643124"/>
            <a:ext cx="4776000" cy="1218900"/>
          </a:xfrm>
          <a:prstGeom prst="rect">
            <a:avLst/>
          </a:prstGeom>
        </p:spPr>
        <p:txBody>
          <a:bodyPr spcFirstLastPara="1" wrap="square" lIns="91425" tIns="91425" rIns="91425" bIns="91425" anchor="t" anchorCtr="0">
            <a:normAutofit/>
          </a:bodyPr>
          <a:lstStyle>
            <a:lvl1pPr marL="457200" lvl="0" indent="-311150">
              <a:spcBef>
                <a:spcPts val="0"/>
              </a:spcBef>
              <a:spcAft>
                <a:spcPts val="0"/>
              </a:spcAft>
              <a:buSzPts val="1300"/>
              <a:buChar char="●"/>
              <a:defRPr/>
            </a:lvl1pPr>
            <a:lvl2pPr marL="914400" lvl="1" indent="-298450">
              <a:spcBef>
                <a:spcPts val="0"/>
              </a:spcBef>
              <a:spcAft>
                <a:spcPts val="0"/>
              </a:spcAft>
              <a:buSzPts val="1100"/>
              <a:buChar char="○"/>
              <a:defRPr/>
            </a:lvl2pPr>
            <a:lvl3pPr marL="1371600" lvl="2" indent="-298450">
              <a:spcBef>
                <a:spcPts val="0"/>
              </a:spcBef>
              <a:spcAft>
                <a:spcPts val="0"/>
              </a:spcAft>
              <a:buSzPts val="1100"/>
              <a:buChar char="■"/>
              <a:defRPr/>
            </a:lvl3pPr>
            <a:lvl4pPr marL="1828800" lvl="3" indent="-298450">
              <a:spcBef>
                <a:spcPts val="0"/>
              </a:spcBef>
              <a:spcAft>
                <a:spcPts val="0"/>
              </a:spcAft>
              <a:buSzPts val="1100"/>
              <a:buChar char="●"/>
              <a:defRPr/>
            </a:lvl4pPr>
            <a:lvl5pPr marL="2286000" lvl="4" indent="-298450">
              <a:spcBef>
                <a:spcPts val="0"/>
              </a:spcBef>
              <a:spcAft>
                <a:spcPts val="0"/>
              </a:spcAft>
              <a:buSzPts val="1100"/>
              <a:buChar char="○"/>
              <a:defRPr/>
            </a:lvl5pPr>
            <a:lvl6pPr marL="2743200" lvl="5" indent="-298450">
              <a:spcBef>
                <a:spcPts val="0"/>
              </a:spcBef>
              <a:spcAft>
                <a:spcPts val="0"/>
              </a:spcAft>
              <a:buSzPts val="1100"/>
              <a:buChar char="■"/>
              <a:defRPr/>
            </a:lvl6pPr>
            <a:lvl7pPr marL="3200400" lvl="6" indent="-298450">
              <a:spcBef>
                <a:spcPts val="0"/>
              </a:spcBef>
              <a:spcAft>
                <a:spcPts val="0"/>
              </a:spcAft>
              <a:buSzPts val="1100"/>
              <a:buChar char="●"/>
              <a:defRPr/>
            </a:lvl7pPr>
            <a:lvl8pPr marL="3657600" lvl="7" indent="-298450">
              <a:spcBef>
                <a:spcPts val="0"/>
              </a:spcBef>
              <a:spcAft>
                <a:spcPts val="0"/>
              </a:spcAft>
              <a:buSzPts val="1100"/>
              <a:buChar char="○"/>
              <a:defRPr/>
            </a:lvl8pPr>
            <a:lvl9pPr marL="4114800" lvl="8" indent="-298450">
              <a:spcBef>
                <a:spcPts val="0"/>
              </a:spcBef>
              <a:spcAft>
                <a:spcPts val="0"/>
              </a:spcAft>
              <a:buSzPts val="1100"/>
              <a:buChar char="■"/>
              <a:defRPr/>
            </a:lvl9pPr>
          </a:lstStyle>
          <a:p>
            <a:endParaRPr/>
          </a:p>
        </p:txBody>
      </p:sp>
      <p:sp>
        <p:nvSpPr>
          <p:cNvPr id="127" name="Google Shape;127;p11"/>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matchingName="Blank" type="blank">
  <p:cSld name="BLANK">
    <p:spTree>
      <p:nvGrpSpPr>
        <p:cNvPr id="1" name="Shape 128"/>
        <p:cNvGrpSpPr/>
        <p:nvPr/>
      </p:nvGrpSpPr>
      <p:grpSpPr>
        <a:xfrm>
          <a:off x="0" y="0"/>
          <a:ext cx="0" cy="0"/>
          <a:chOff x="0" y="0"/>
          <a:chExt cx="0" cy="0"/>
        </a:xfrm>
      </p:grpSpPr>
      <p:sp>
        <p:nvSpPr>
          <p:cNvPr id="129" name="Google Shape;129;p12"/>
          <p:cNvSpPr txBox="1">
            <a:spLocks noGrp="1"/>
          </p:cNvSpPr>
          <p:nvPr>
            <p:ph type="sldNum" idx="12"/>
          </p:nvPr>
        </p:nvSpPr>
        <p:spPr>
          <a:xfrm>
            <a:off x="8472458" y="4663217"/>
            <a:ext cx="548700" cy="393600"/>
          </a:xfrm>
          <a:prstGeom prst="rect">
            <a:avLst/>
          </a:prstGeom>
        </p:spPr>
        <p:txBody>
          <a:bodyPr spcFirstLastPara="1" wrap="square" lIns="91425" tIns="91425" rIns="91425" bIns="91425" anchor="ctr" anchorCtr="0">
            <a:normAutofit/>
          </a:bodyPr>
          <a:lstStyle>
            <a:lvl1pPr lvl="0">
              <a:buNone/>
              <a:defRPr/>
            </a:lvl1pPr>
            <a:lvl2pPr lvl="1">
              <a:buNone/>
              <a:defRPr/>
            </a:lvl2pPr>
            <a:lvl3pPr lvl="2">
              <a:buNone/>
              <a:defRPr/>
            </a:lvl3pPr>
            <a:lvl4pPr lvl="3">
              <a:buNone/>
              <a:defRPr/>
            </a:lvl4pPr>
            <a:lvl5pPr lvl="4">
              <a:buNone/>
              <a:defRPr/>
            </a:lvl5pPr>
            <a:lvl6pPr lvl="5">
              <a:buNone/>
              <a:defRPr/>
            </a:lvl6pPr>
            <a:lvl7pPr lvl="6">
              <a:buNone/>
              <a:defRPr/>
            </a:lvl7pPr>
            <a:lvl8pPr lvl="7">
              <a:buNone/>
              <a:defRPr/>
            </a:lvl8pPr>
            <a:lvl9pPr lvl="8">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focus">
    <p:bg>
      <p:bgPr>
        <a:solidFill>
          <a:schemeClr val="dk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311700" y="445025"/>
            <a:ext cx="8520600" cy="572700"/>
          </a:xfrm>
          <a:prstGeom prst="rect">
            <a:avLst/>
          </a:prstGeom>
          <a:noFill/>
          <a:ln>
            <a:noFill/>
          </a:ln>
        </p:spPr>
        <p:txBody>
          <a:bodyPr spcFirstLastPara="1" wrap="square" lIns="91425" tIns="91425" rIns="91425" bIns="91425" anchor="t" anchorCtr="0">
            <a:normAutofit/>
          </a:bodyPr>
          <a:lstStyle>
            <a:lvl1pPr lvl="0">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1pPr>
            <a:lvl2pPr lvl="1">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2pPr>
            <a:lvl3pPr lvl="2">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3pPr>
            <a:lvl4pPr lvl="3">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4pPr>
            <a:lvl5pPr lvl="4">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5pPr>
            <a:lvl6pPr lvl="5">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6pPr>
            <a:lvl7pPr lvl="6">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7pPr>
            <a:lvl8pPr lvl="7">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8pPr>
            <a:lvl9pPr lvl="8">
              <a:spcBef>
                <a:spcPts val="0"/>
              </a:spcBef>
              <a:spcAft>
                <a:spcPts val="0"/>
              </a:spcAft>
              <a:buClr>
                <a:schemeClr val="lt1"/>
              </a:buClr>
              <a:buSzPts val="2800"/>
              <a:buFont typeface="Montserrat"/>
              <a:buNone/>
              <a:defRPr sz="2800">
                <a:solidFill>
                  <a:schemeClr val="lt1"/>
                </a:solidFill>
                <a:latin typeface="Montserrat"/>
                <a:ea typeface="Montserrat"/>
                <a:cs typeface="Montserrat"/>
                <a:sym typeface="Montserrat"/>
              </a:defRPr>
            </a:lvl9pPr>
          </a:lstStyle>
          <a:p>
            <a:endParaRPr/>
          </a:p>
        </p:txBody>
      </p:sp>
      <p:sp>
        <p:nvSpPr>
          <p:cNvPr id="7" name="Google Shape;7;p1"/>
          <p:cNvSpPr txBox="1">
            <a:spLocks noGrp="1"/>
          </p:cNvSpPr>
          <p:nvPr>
            <p:ph type="body" idx="1"/>
          </p:nvPr>
        </p:nvSpPr>
        <p:spPr>
          <a:xfrm>
            <a:off x="311700" y="1152475"/>
            <a:ext cx="8520600" cy="3416400"/>
          </a:xfrm>
          <a:prstGeom prst="rect">
            <a:avLst/>
          </a:prstGeom>
          <a:noFill/>
          <a:ln>
            <a:noFill/>
          </a:ln>
        </p:spPr>
        <p:txBody>
          <a:bodyPr spcFirstLastPara="1" wrap="square" lIns="91425" tIns="91425" rIns="91425" bIns="91425" anchor="t" anchorCtr="0">
            <a:normAutofit/>
          </a:bodyPr>
          <a:lstStyle>
            <a:lvl1pPr marL="457200" lvl="0" indent="-311150">
              <a:lnSpc>
                <a:spcPct val="115000"/>
              </a:lnSpc>
              <a:spcBef>
                <a:spcPts val="0"/>
              </a:spcBef>
              <a:spcAft>
                <a:spcPts val="0"/>
              </a:spcAft>
              <a:buClr>
                <a:schemeClr val="lt1"/>
              </a:buClr>
              <a:buSzPts val="1300"/>
              <a:buFont typeface="Lato"/>
              <a:buChar char="●"/>
              <a:defRPr sz="1300">
                <a:solidFill>
                  <a:schemeClr val="lt1"/>
                </a:solidFill>
                <a:latin typeface="Lato"/>
                <a:ea typeface="Lato"/>
                <a:cs typeface="Lato"/>
                <a:sym typeface="Lato"/>
              </a:defRPr>
            </a:lvl1pPr>
            <a:lvl2pPr marL="914400" lvl="1"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2pPr>
            <a:lvl3pPr marL="1371600" lvl="2"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3pPr>
            <a:lvl4pPr marL="1828800" lvl="3"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4pPr>
            <a:lvl5pPr marL="2286000" lvl="4"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5pPr>
            <a:lvl6pPr marL="2743200" lvl="5"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6pPr>
            <a:lvl7pPr marL="3200400" lvl="6"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7pPr>
            <a:lvl8pPr marL="3657600" lvl="7"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8pPr>
            <a:lvl9pPr marL="4114800" lvl="8" indent="-298450">
              <a:lnSpc>
                <a:spcPct val="115000"/>
              </a:lnSpc>
              <a:spcBef>
                <a:spcPts val="0"/>
              </a:spcBef>
              <a:spcAft>
                <a:spcPts val="0"/>
              </a:spcAft>
              <a:buClr>
                <a:schemeClr val="lt1"/>
              </a:buClr>
              <a:buSzPts val="1100"/>
              <a:buFont typeface="Lato"/>
              <a:buChar char="■"/>
              <a:defRPr sz="1100">
                <a:solidFill>
                  <a:schemeClr val="lt1"/>
                </a:solidFill>
                <a:latin typeface="Lato"/>
                <a:ea typeface="Lato"/>
                <a:cs typeface="Lato"/>
                <a:sym typeface="Lato"/>
              </a:defRPr>
            </a:lvl9pPr>
          </a:lstStyle>
          <a:p>
            <a:endParaRPr/>
          </a:p>
        </p:txBody>
      </p:sp>
      <p:sp>
        <p:nvSpPr>
          <p:cNvPr id="8" name="Google Shape;8;p1"/>
          <p:cNvSpPr txBox="1">
            <a:spLocks noGrp="1"/>
          </p:cNvSpPr>
          <p:nvPr>
            <p:ph type="sldNum" idx="12"/>
          </p:nvPr>
        </p:nvSpPr>
        <p:spPr>
          <a:xfrm>
            <a:off x="8472458" y="4663217"/>
            <a:ext cx="548700" cy="393600"/>
          </a:xfrm>
          <a:prstGeom prst="rect">
            <a:avLst/>
          </a:prstGeom>
          <a:noFill/>
          <a:ln>
            <a:noFill/>
          </a:ln>
        </p:spPr>
        <p:txBody>
          <a:bodyPr spcFirstLastPara="1" wrap="square" lIns="91425" tIns="91425" rIns="91425" bIns="91425" anchor="ctr" anchorCtr="0">
            <a:normAutofit/>
          </a:bodyPr>
          <a:lstStyle>
            <a:lvl1pPr lvl="0" algn="r">
              <a:buNone/>
              <a:defRPr sz="1000">
                <a:solidFill>
                  <a:schemeClr val="lt1"/>
                </a:solidFill>
                <a:latin typeface="Lato"/>
                <a:ea typeface="Lato"/>
                <a:cs typeface="Lato"/>
                <a:sym typeface="Lato"/>
              </a:defRPr>
            </a:lvl1pPr>
            <a:lvl2pPr lvl="1" algn="r">
              <a:buNone/>
              <a:defRPr sz="1000">
                <a:solidFill>
                  <a:schemeClr val="lt1"/>
                </a:solidFill>
                <a:latin typeface="Lato"/>
                <a:ea typeface="Lato"/>
                <a:cs typeface="Lato"/>
                <a:sym typeface="Lato"/>
              </a:defRPr>
            </a:lvl2pPr>
            <a:lvl3pPr lvl="2" algn="r">
              <a:buNone/>
              <a:defRPr sz="1000">
                <a:solidFill>
                  <a:schemeClr val="lt1"/>
                </a:solidFill>
                <a:latin typeface="Lato"/>
                <a:ea typeface="Lato"/>
                <a:cs typeface="Lato"/>
                <a:sym typeface="Lato"/>
              </a:defRPr>
            </a:lvl3pPr>
            <a:lvl4pPr lvl="3" algn="r">
              <a:buNone/>
              <a:defRPr sz="1000">
                <a:solidFill>
                  <a:schemeClr val="lt1"/>
                </a:solidFill>
                <a:latin typeface="Lato"/>
                <a:ea typeface="Lato"/>
                <a:cs typeface="Lato"/>
                <a:sym typeface="Lato"/>
              </a:defRPr>
            </a:lvl4pPr>
            <a:lvl5pPr lvl="4" algn="r">
              <a:buNone/>
              <a:defRPr sz="1000">
                <a:solidFill>
                  <a:schemeClr val="lt1"/>
                </a:solidFill>
                <a:latin typeface="Lato"/>
                <a:ea typeface="Lato"/>
                <a:cs typeface="Lato"/>
                <a:sym typeface="Lato"/>
              </a:defRPr>
            </a:lvl5pPr>
            <a:lvl6pPr lvl="5" algn="r">
              <a:buNone/>
              <a:defRPr sz="1000">
                <a:solidFill>
                  <a:schemeClr val="lt1"/>
                </a:solidFill>
                <a:latin typeface="Lato"/>
                <a:ea typeface="Lato"/>
                <a:cs typeface="Lato"/>
                <a:sym typeface="Lato"/>
              </a:defRPr>
            </a:lvl6pPr>
            <a:lvl7pPr lvl="6" algn="r">
              <a:buNone/>
              <a:defRPr sz="1000">
                <a:solidFill>
                  <a:schemeClr val="lt1"/>
                </a:solidFill>
                <a:latin typeface="Lato"/>
                <a:ea typeface="Lato"/>
                <a:cs typeface="Lato"/>
                <a:sym typeface="Lato"/>
              </a:defRPr>
            </a:lvl7pPr>
            <a:lvl8pPr lvl="7" algn="r">
              <a:buNone/>
              <a:defRPr sz="1000">
                <a:solidFill>
                  <a:schemeClr val="lt1"/>
                </a:solidFill>
                <a:latin typeface="Lato"/>
                <a:ea typeface="Lato"/>
                <a:cs typeface="Lato"/>
                <a:sym typeface="Lato"/>
              </a:defRPr>
            </a:lvl8pPr>
            <a:lvl9pPr lvl="8" algn="r">
              <a:buNone/>
              <a:defRPr sz="1000">
                <a:solidFill>
                  <a:schemeClr val="lt1"/>
                </a:solidFill>
                <a:latin typeface="Lato"/>
                <a:ea typeface="Lato"/>
                <a:cs typeface="Lato"/>
                <a:sym typeface="Lato"/>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 id="2147483649" r:id="rId2"/>
    <p:sldLayoutId id="214748365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6.png"/><Relationship Id="rId4"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hyperlink" Target="https://www.england.nhs.uk/integratedcare/resources/case-studies/integrated-care-in-action-older-peoples-care/" TargetMode="External"/><Relationship Id="rId3" Type="http://schemas.openxmlformats.org/officeDocument/2006/relationships/hyperlink" Target="https://commonslibrary.parliament.uk/the-uks-changing-population/" TargetMode="External"/><Relationship Id="rId7" Type="http://schemas.openxmlformats.org/officeDocument/2006/relationships/hyperlink" Target="https://www.legislation.gov.uk/ukpga/2014/23/contents" TargetMode="Externa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hyperlink" Target="https://www.kingsfund.org.uk/insight-and-analysis/long-reads/nhs-long-term-plan-explained" TargetMode="External"/><Relationship Id="rId5" Type="http://schemas.openxmlformats.org/officeDocument/2006/relationships/hyperlink" Target="https://www.csp.org.uk/system/files/documents/2019-05/LTP%20Briefing%20-%20Agile%20190513.pdf" TargetMode="External"/><Relationship Id="rId4" Type="http://schemas.openxmlformats.org/officeDocument/2006/relationships/hyperlink" Target="https://www.kingsfund.org.uk/insight-and-analysis/data-and-charts/nhs-workforce-nutshell" TargetMode="External"/><Relationship Id="rId9" Type="http://schemas.openxmlformats.org/officeDocument/2006/relationships/hyperlink" Target="https://www.who.int/publications/i/item/978924001790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33"/>
        <p:cNvGrpSpPr/>
        <p:nvPr/>
      </p:nvGrpSpPr>
      <p:grpSpPr>
        <a:xfrm>
          <a:off x="0" y="0"/>
          <a:ext cx="0" cy="0"/>
          <a:chOff x="0" y="0"/>
          <a:chExt cx="0" cy="0"/>
        </a:xfrm>
      </p:grpSpPr>
      <p:sp>
        <p:nvSpPr>
          <p:cNvPr id="134" name="Google Shape;134;p13"/>
          <p:cNvSpPr txBox="1">
            <a:spLocks noGrp="1"/>
          </p:cNvSpPr>
          <p:nvPr>
            <p:ph type="ctrTitle"/>
          </p:nvPr>
        </p:nvSpPr>
        <p:spPr>
          <a:xfrm>
            <a:off x="3222925" y="1620600"/>
            <a:ext cx="5682900" cy="798900"/>
          </a:xfrm>
          <a:prstGeom prst="rect">
            <a:avLst/>
          </a:prstGeom>
        </p:spPr>
        <p:txBody>
          <a:bodyPr spcFirstLastPara="1" wrap="square" lIns="91425" tIns="91425" rIns="91425" bIns="91425" anchor="t" anchorCtr="0">
            <a:noAutofit/>
          </a:bodyPr>
          <a:lstStyle/>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Programme: BSc (Hons) Health and Social Care </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Module: Empowering the Older Person</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Module code: BMHP6027</a:t>
            </a:r>
            <a:br>
              <a:rPr lang="en-GB" sz="1800" b="1" dirty="0">
                <a:latin typeface="Times New Roman"/>
                <a:ea typeface="Times New Roman"/>
                <a:cs typeface="Times New Roman"/>
                <a:sym typeface="Times New Roman"/>
              </a:rPr>
            </a:br>
            <a:r>
              <a:rPr lang="en-GB" sz="1800" b="1" dirty="0">
                <a:latin typeface="Times New Roman"/>
                <a:ea typeface="Times New Roman"/>
                <a:cs typeface="Times New Roman"/>
                <a:sym typeface="Times New Roman"/>
              </a:rPr>
              <a:t>Student Name: </a:t>
            </a:r>
            <a:r>
              <a:rPr lang="en-IN" sz="1800" b="1" dirty="0">
                <a:latin typeface="Times New Roman" panose="02020603050405020304" pitchFamily="18" charset="0"/>
                <a:cs typeface="Times New Roman" panose="02020603050405020304" pitchFamily="18" charset="0"/>
              </a:rPr>
              <a:t>Adela Mihaela </a:t>
            </a:r>
            <a:r>
              <a:rPr lang="en-IN" sz="1800" b="1" dirty="0" err="1">
                <a:latin typeface="Times New Roman" panose="02020603050405020304" pitchFamily="18" charset="0"/>
                <a:cs typeface="Times New Roman" panose="02020603050405020304" pitchFamily="18" charset="0"/>
              </a:rPr>
              <a:t>Tsenase</a:t>
            </a:r>
            <a:r>
              <a:rPr lang="en-IN" sz="1800" b="1" dirty="0">
                <a:latin typeface="Times New Roman" panose="02020603050405020304" pitchFamily="18" charset="0"/>
                <a:cs typeface="Times New Roman" panose="02020603050405020304" pitchFamily="18" charset="0"/>
              </a:rPr>
              <a:t> </a:t>
            </a:r>
            <a:br>
              <a:rPr lang="en-IN" sz="1800" b="1" dirty="0">
                <a:latin typeface="Times New Roman" panose="02020603050405020304" pitchFamily="18" charset="0"/>
                <a:cs typeface="Times New Roman" panose="02020603050405020304" pitchFamily="18" charset="0"/>
              </a:rPr>
            </a:br>
            <a:r>
              <a:rPr lang="en-IN" sz="1800" b="1" dirty="0">
                <a:latin typeface="Times New Roman" panose="02020603050405020304" pitchFamily="18" charset="0"/>
                <a:cs typeface="Times New Roman" panose="02020603050405020304" pitchFamily="18" charset="0"/>
              </a:rPr>
              <a:t>Student Id: 2238272</a:t>
            </a:r>
            <a:endParaRPr sz="1800" b="1" dirty="0">
              <a:latin typeface="Times New Roman" panose="02020603050405020304" pitchFamily="18" charset="0"/>
              <a:ea typeface="Times New Roman"/>
              <a:cs typeface="Times New Roman" panose="02020603050405020304" pitchFamily="18" charset="0"/>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Lecturer: Parese Ahmed, Kennedy </a:t>
            </a:r>
            <a:r>
              <a:rPr lang="en-GB" sz="1800" b="1" dirty="0" err="1">
                <a:latin typeface="Times New Roman"/>
                <a:ea typeface="Times New Roman"/>
                <a:cs typeface="Times New Roman"/>
                <a:sym typeface="Times New Roman"/>
              </a:rPr>
              <a:t>Obohwemu</a:t>
            </a:r>
            <a:r>
              <a:rPr lang="en-GB" sz="1800" b="1" dirty="0">
                <a:latin typeface="Times New Roman"/>
                <a:ea typeface="Times New Roman"/>
                <a:cs typeface="Times New Roman"/>
                <a:sym typeface="Times New Roman"/>
              </a:rPr>
              <a:t> and Robert </a:t>
            </a:r>
            <a:r>
              <a:rPr lang="en-GB" sz="1800" b="1" dirty="0" err="1">
                <a:latin typeface="Times New Roman"/>
                <a:ea typeface="Times New Roman"/>
                <a:cs typeface="Times New Roman"/>
                <a:sym typeface="Times New Roman"/>
              </a:rPr>
              <a:t>Nartowski</a:t>
            </a:r>
            <a:endParaRPr sz="1800" b="1" dirty="0">
              <a:latin typeface="Times New Roman"/>
              <a:ea typeface="Times New Roman"/>
              <a:cs typeface="Times New Roman"/>
              <a:sym typeface="Times New Roman"/>
            </a:endParaRPr>
          </a:p>
          <a:p>
            <a:pPr marL="0" lvl="0" indent="0" algn="ctr" rtl="0">
              <a:lnSpc>
                <a:spcPct val="150000"/>
              </a:lnSpc>
              <a:spcBef>
                <a:spcPts val="0"/>
              </a:spcBef>
              <a:spcAft>
                <a:spcPts val="0"/>
              </a:spcAft>
              <a:buSzPts val="990"/>
              <a:buNone/>
            </a:pPr>
            <a:r>
              <a:rPr lang="en-GB" sz="1800" b="1" dirty="0">
                <a:latin typeface="Times New Roman"/>
                <a:ea typeface="Times New Roman"/>
                <a:cs typeface="Times New Roman"/>
                <a:sym typeface="Times New Roman"/>
              </a:rPr>
              <a:t>Component 1: Individual Presentation</a:t>
            </a:r>
            <a:endParaRPr sz="1800" b="1" dirty="0">
              <a:latin typeface="Times New Roman"/>
              <a:ea typeface="Times New Roman"/>
              <a:cs typeface="Times New Roman"/>
              <a:sym typeface="Times New Roman"/>
            </a:endParaRPr>
          </a:p>
        </p:txBody>
      </p:sp>
      <p:sp>
        <p:nvSpPr>
          <p:cNvPr id="135" name="Google Shape;135;p13"/>
          <p:cNvSpPr txBox="1"/>
          <p:nvPr/>
        </p:nvSpPr>
        <p:spPr>
          <a:xfrm>
            <a:off x="4623525" y="312300"/>
            <a:ext cx="2269800" cy="1134900"/>
          </a:xfrm>
          <a:prstGeom prst="rect">
            <a:avLst/>
          </a:prstGeom>
          <a:solidFill>
            <a:schemeClr val="lt1"/>
          </a:solidFill>
          <a:ln>
            <a:noFill/>
          </a:ln>
        </p:spPr>
        <p:txBody>
          <a:bodyPr spcFirstLastPara="1" wrap="square" lIns="91425" tIns="91425" rIns="91425" bIns="91425" anchor="t" anchorCtr="0">
            <a:noAutofit/>
          </a:bodyPr>
          <a:lstStyle/>
          <a:p>
            <a:pPr marL="0" lvl="0" indent="0" algn="l" rtl="0">
              <a:spcBef>
                <a:spcPts val="0"/>
              </a:spcBef>
              <a:spcAft>
                <a:spcPts val="0"/>
              </a:spcAft>
              <a:buNone/>
            </a:pPr>
            <a:endParaRPr sz="1300">
              <a:solidFill>
                <a:schemeClr val="lt1"/>
              </a:solidFill>
              <a:latin typeface="Lato"/>
              <a:ea typeface="Lato"/>
              <a:cs typeface="Lato"/>
              <a:sym typeface="Lato"/>
            </a:endParaRPr>
          </a:p>
        </p:txBody>
      </p:sp>
      <p:pic>
        <p:nvPicPr>
          <p:cNvPr id="136" name="Google Shape;136;p13"/>
          <p:cNvPicPr preferRelativeResize="0"/>
          <p:nvPr/>
        </p:nvPicPr>
        <p:blipFill>
          <a:blip r:embed="rId3">
            <a:alphaModFix/>
          </a:blip>
          <a:stretch>
            <a:fillRect/>
          </a:stretch>
        </p:blipFill>
        <p:spPr>
          <a:xfrm>
            <a:off x="4623525" y="312300"/>
            <a:ext cx="2269800" cy="1134900"/>
          </a:xfrm>
          <a:prstGeom prst="rect">
            <a:avLst/>
          </a:prstGeom>
          <a:noFill/>
          <a:ln>
            <a:noFill/>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140"/>
        <p:cNvGrpSpPr/>
        <p:nvPr/>
      </p:nvGrpSpPr>
      <p:grpSpPr>
        <a:xfrm>
          <a:off x="0" y="0"/>
          <a:ext cx="0" cy="0"/>
          <a:chOff x="0" y="0"/>
          <a:chExt cx="0" cy="0"/>
        </a:xfrm>
      </p:grpSpPr>
      <p:sp>
        <p:nvSpPr>
          <p:cNvPr id="141" name="Google Shape;141;p14"/>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Table of Contents</a:t>
            </a:r>
            <a:endParaRPr sz="3200" b="1">
              <a:latin typeface="Times New Roman"/>
              <a:ea typeface="Times New Roman"/>
              <a:cs typeface="Times New Roman"/>
              <a:sym typeface="Times New Roman"/>
            </a:endParaRPr>
          </a:p>
        </p:txBody>
      </p:sp>
      <p:sp>
        <p:nvSpPr>
          <p:cNvPr id="142" name="Google Shape;142;p14"/>
          <p:cNvSpPr txBox="1">
            <a:spLocks noGrp="1"/>
          </p:cNvSpPr>
          <p:nvPr>
            <p:ph type="subTitle" idx="1"/>
          </p:nvPr>
        </p:nvSpPr>
        <p:spPr>
          <a:xfrm>
            <a:off x="2922175" y="886900"/>
            <a:ext cx="6031800" cy="3800700"/>
          </a:xfrm>
          <a:prstGeom prst="rect">
            <a:avLst/>
          </a:prstGeom>
        </p:spPr>
        <p:txBody>
          <a:bodyPr spcFirstLastPara="1" wrap="square" lIns="91425" tIns="91425" rIns="91425" bIns="91425" anchor="t" anchorCtr="0">
            <a:noAutofit/>
          </a:bodyPr>
          <a:lstStyle/>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3: Introduction</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4: Overview of the ageing Population in the UK</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5: Care needs of aged people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6: Empowering aged people and independence in healthcare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7: Functional Ability and Healthy Ageing</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8: Social Care and Community Support</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9: Key UK Policies for supporting older people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10: Effectiveness of Current Interventions</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11: Theoretical Perspectives in Elderly Care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12: Mental Health and Emotional Wellbeing of older people </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13: Challenges faced by older people in Maintaining Independence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14: Workforce and Funding Challenges in healthcare </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15: Technology and Innovation in Elderly Care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16: Recommendations for Improving care services for aged people</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17: Critical Evaluation of the UK Provision</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18: Conclusion</a:t>
            </a:r>
            <a:endParaRPr sz="1550">
              <a:latin typeface="Times New Roman"/>
              <a:ea typeface="Times New Roman"/>
              <a:cs typeface="Times New Roman"/>
              <a:sym typeface="Times New Roman"/>
            </a:endParaRPr>
          </a:p>
          <a:p>
            <a:pPr marL="457200" lvl="0" indent="-327025" algn="l" rtl="0">
              <a:lnSpc>
                <a:spcPct val="90000"/>
              </a:lnSpc>
              <a:spcBef>
                <a:spcPts val="0"/>
              </a:spcBef>
              <a:spcAft>
                <a:spcPts val="0"/>
              </a:spcAft>
              <a:buSzPts val="1550"/>
              <a:buFont typeface="Times New Roman"/>
              <a:buChar char="●"/>
            </a:pPr>
            <a:r>
              <a:rPr lang="en-GB" sz="1550">
                <a:latin typeface="Times New Roman"/>
                <a:ea typeface="Times New Roman"/>
                <a:cs typeface="Times New Roman"/>
                <a:sym typeface="Times New Roman"/>
              </a:rPr>
              <a:t>Slide 19: References</a:t>
            </a:r>
            <a:endParaRPr sz="1550">
              <a:latin typeface="Times New Roman"/>
              <a:ea typeface="Times New Roman"/>
              <a:cs typeface="Times New Roman"/>
              <a:sym typeface="Times New Roman"/>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146"/>
        <p:cNvGrpSpPr/>
        <p:nvPr/>
      </p:nvGrpSpPr>
      <p:grpSpPr>
        <a:xfrm>
          <a:off x="0" y="0"/>
          <a:ext cx="0" cy="0"/>
          <a:chOff x="0" y="0"/>
          <a:chExt cx="0" cy="0"/>
        </a:xfrm>
      </p:grpSpPr>
      <p:sp>
        <p:nvSpPr>
          <p:cNvPr id="147" name="Google Shape;147;p15"/>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Introduction</a:t>
            </a:r>
            <a:endParaRPr sz="3200" b="1">
              <a:latin typeface="Times New Roman"/>
              <a:ea typeface="Times New Roman"/>
              <a:cs typeface="Times New Roman"/>
              <a:sym typeface="Times New Roman"/>
            </a:endParaRPr>
          </a:p>
        </p:txBody>
      </p:sp>
      <p:sp>
        <p:nvSpPr>
          <p:cNvPr id="148" name="Google Shape;148;p15"/>
          <p:cNvSpPr txBox="1">
            <a:spLocks noGrp="1"/>
          </p:cNvSpPr>
          <p:nvPr>
            <p:ph type="subTitle" idx="1"/>
          </p:nvPr>
        </p:nvSpPr>
        <p:spPr>
          <a:xfrm>
            <a:off x="1798200" y="1258675"/>
            <a:ext cx="7155900" cy="3552900"/>
          </a:xfrm>
          <a:prstGeom prst="rect">
            <a:avLst/>
          </a:prstGeom>
          <a:solidFill>
            <a:srgbClr val="D9EAD3"/>
          </a:solidFill>
        </p:spPr>
        <p:txBody>
          <a:bodyPr spcFirstLastPara="1" wrap="square" lIns="91425" tIns="91425" rIns="91425" bIns="91425" anchor="t" anchorCtr="0">
            <a:normAutofit/>
          </a:bodyPr>
          <a:lstStyle/>
          <a:p>
            <a:pPr marL="457200" lvl="0" indent="-374650" algn="l" rtl="0">
              <a:spcBef>
                <a:spcPts val="0"/>
              </a:spcBef>
              <a:spcAft>
                <a:spcPts val="0"/>
              </a:spcAft>
              <a:buClr>
                <a:schemeClr val="dk1"/>
              </a:buClr>
              <a:buSzPts val="2300"/>
              <a:buFont typeface="Times New Roman"/>
              <a:buChar char="●"/>
            </a:pPr>
            <a:r>
              <a:rPr lang="en-GB" sz="2300" dirty="0">
                <a:solidFill>
                  <a:schemeClr val="dk1"/>
                </a:solidFill>
                <a:latin typeface="Times New Roman"/>
                <a:ea typeface="Times New Roman"/>
                <a:cs typeface="Times New Roman"/>
                <a:sym typeface="Times New Roman"/>
              </a:rPr>
              <a:t>This presentation analyses the care and support requirements for older persons in the UK.</a:t>
            </a:r>
            <a:endParaRPr sz="2300" dirty="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dirty="0">
                <a:solidFill>
                  <a:schemeClr val="dk1"/>
                </a:solidFill>
                <a:latin typeface="Times New Roman"/>
                <a:ea typeface="Times New Roman"/>
                <a:cs typeface="Times New Roman"/>
                <a:sym typeface="Times New Roman"/>
              </a:rPr>
              <a:t>It critically examines policies, intervention strategies, empowerment and independence challenges of ageing populations.</a:t>
            </a:r>
            <a:endParaRPr sz="2300" dirty="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dirty="0">
                <a:solidFill>
                  <a:schemeClr val="dk1"/>
                </a:solidFill>
                <a:latin typeface="Times New Roman"/>
                <a:ea typeface="Times New Roman"/>
                <a:cs typeface="Times New Roman"/>
                <a:sym typeface="Times New Roman"/>
              </a:rPr>
              <a:t>The effectiveness of current NHS and social care practices will be assessed in the presentation.</a:t>
            </a:r>
            <a:endParaRPr sz="2300" dirty="0">
              <a:solidFill>
                <a:schemeClr val="dk1"/>
              </a:solidFill>
              <a:latin typeface="Times New Roman"/>
              <a:ea typeface="Times New Roman"/>
              <a:cs typeface="Times New Roman"/>
              <a:sym typeface="Times New Roman"/>
            </a:endParaRPr>
          </a:p>
        </p:txBody>
      </p:sp>
      <p:pic>
        <p:nvPicPr>
          <p:cNvPr id="2" name="Woodstock Road 3">
            <a:hlinkClick r:id="" action="ppaction://media"/>
            <a:extLst>
              <a:ext uri="{FF2B5EF4-FFF2-40B4-BE49-F238E27FC236}">
                <a16:creationId xmlns:a16="http://schemas.microsoft.com/office/drawing/2014/main" id="{A574494B-67E2-3602-FA76-4732FD9CF6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762288" y="520000"/>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28567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Shape 152"/>
        <p:cNvGrpSpPr/>
        <p:nvPr/>
      </p:nvGrpSpPr>
      <p:grpSpPr>
        <a:xfrm>
          <a:off x="0" y="0"/>
          <a:ext cx="0" cy="0"/>
          <a:chOff x="0" y="0"/>
          <a:chExt cx="0" cy="0"/>
        </a:xfrm>
      </p:grpSpPr>
      <p:sp>
        <p:nvSpPr>
          <p:cNvPr id="153" name="Google Shape;153;p16"/>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Overview of the ageing Population in the UK</a:t>
            </a:r>
            <a:endParaRPr sz="3200" b="1">
              <a:latin typeface="Times New Roman"/>
              <a:ea typeface="Times New Roman"/>
              <a:cs typeface="Times New Roman"/>
              <a:sym typeface="Times New Roman"/>
            </a:endParaRPr>
          </a:p>
        </p:txBody>
      </p:sp>
      <p:sp>
        <p:nvSpPr>
          <p:cNvPr id="154" name="Google Shape;154;p16"/>
          <p:cNvSpPr txBox="1">
            <a:spLocks noGrp="1"/>
          </p:cNvSpPr>
          <p:nvPr>
            <p:ph type="subTitle" idx="1"/>
          </p:nvPr>
        </p:nvSpPr>
        <p:spPr>
          <a:xfrm>
            <a:off x="5178925" y="1258675"/>
            <a:ext cx="3775200" cy="3552900"/>
          </a:xfrm>
          <a:prstGeom prst="rect">
            <a:avLst/>
          </a:prstGeom>
        </p:spPr>
        <p:txBody>
          <a:bodyPr spcFirstLastPara="1" wrap="square" lIns="91425" tIns="91425" rIns="91425" bIns="91425" anchor="t" anchorCtr="0">
            <a:normAutofit/>
          </a:bodyPr>
          <a:lstStyle/>
          <a:p>
            <a:pPr marL="457200" lvl="0" indent="-349250" algn="l" rtl="0">
              <a:spcBef>
                <a:spcPts val="0"/>
              </a:spcBef>
              <a:spcAft>
                <a:spcPts val="0"/>
              </a:spcAft>
              <a:buSzPts val="1900"/>
              <a:buFont typeface="Times New Roman"/>
              <a:buChar char="●"/>
            </a:pPr>
            <a:r>
              <a:rPr lang="en-GB" sz="1900">
                <a:latin typeface="Times New Roman"/>
                <a:ea typeface="Times New Roman"/>
                <a:cs typeface="Times New Roman"/>
                <a:sym typeface="Times New Roman"/>
              </a:rPr>
              <a:t>Almost 19% of the total population, around 12.7 million people, are aged over 65 years in the UK (Barton et al., 2024). </a:t>
            </a:r>
            <a:endParaRPr sz="1900">
              <a:latin typeface="Times New Roman"/>
              <a:ea typeface="Times New Roman"/>
              <a:cs typeface="Times New Roman"/>
              <a:sym typeface="Times New Roman"/>
            </a:endParaRPr>
          </a:p>
          <a:p>
            <a:pPr marL="457200" lvl="0" indent="-349250" algn="l" rtl="0">
              <a:spcBef>
                <a:spcPts val="0"/>
              </a:spcBef>
              <a:spcAft>
                <a:spcPts val="0"/>
              </a:spcAft>
              <a:buSzPts val="1900"/>
              <a:buFont typeface="Times New Roman"/>
              <a:buChar char="●"/>
            </a:pPr>
            <a:r>
              <a:rPr lang="en-GB" sz="1900">
                <a:latin typeface="Times New Roman"/>
                <a:ea typeface="Times New Roman"/>
                <a:cs typeface="Times New Roman"/>
                <a:sym typeface="Times New Roman"/>
              </a:rPr>
              <a:t>Individuals above the age of 65 consume considerable amounts of health and social care services.</a:t>
            </a:r>
            <a:endParaRPr sz="1900">
              <a:latin typeface="Times New Roman"/>
              <a:ea typeface="Times New Roman"/>
              <a:cs typeface="Times New Roman"/>
              <a:sym typeface="Times New Roman"/>
            </a:endParaRPr>
          </a:p>
          <a:p>
            <a:pPr marL="457200" lvl="0" indent="-349250" algn="l" rtl="0">
              <a:spcBef>
                <a:spcPts val="0"/>
              </a:spcBef>
              <a:spcAft>
                <a:spcPts val="0"/>
              </a:spcAft>
              <a:buSzPts val="1900"/>
              <a:buFont typeface="Times New Roman"/>
              <a:buChar char="●"/>
            </a:pPr>
            <a:r>
              <a:rPr lang="en-GB" sz="1900">
                <a:latin typeface="Times New Roman"/>
                <a:ea typeface="Times New Roman"/>
                <a:cs typeface="Times New Roman"/>
                <a:sym typeface="Times New Roman"/>
              </a:rPr>
              <a:t>Chronic diseases and frailty necessitate higher utilisation of long-term care services.</a:t>
            </a:r>
            <a:endParaRPr sz="1900">
              <a:latin typeface="Times New Roman"/>
              <a:ea typeface="Times New Roman"/>
              <a:cs typeface="Times New Roman"/>
              <a:sym typeface="Times New Roman"/>
            </a:endParaRPr>
          </a:p>
        </p:txBody>
      </p:sp>
      <p:pic>
        <p:nvPicPr>
          <p:cNvPr id="155" name="Google Shape;155;p16"/>
          <p:cNvPicPr preferRelativeResize="0"/>
          <p:nvPr/>
        </p:nvPicPr>
        <p:blipFill>
          <a:blip r:embed="rId3">
            <a:alphaModFix/>
          </a:blip>
          <a:stretch>
            <a:fillRect/>
          </a:stretch>
        </p:blipFill>
        <p:spPr>
          <a:xfrm>
            <a:off x="241475" y="1403575"/>
            <a:ext cx="4937449" cy="2965575"/>
          </a:xfrm>
          <a:prstGeom prst="rect">
            <a:avLst/>
          </a:prstGeom>
          <a:noFill/>
          <a:ln>
            <a:noFill/>
          </a:ln>
        </p:spPr>
      </p:pic>
      <p:sp>
        <p:nvSpPr>
          <p:cNvPr id="156" name="Google Shape;156;p16"/>
          <p:cNvSpPr txBox="1"/>
          <p:nvPr/>
        </p:nvSpPr>
        <p:spPr>
          <a:xfrm>
            <a:off x="735700" y="4514050"/>
            <a:ext cx="3646200" cy="4830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Aged population in the UK</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Barton et al., 2024)</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Shape 160"/>
        <p:cNvGrpSpPr/>
        <p:nvPr/>
      </p:nvGrpSpPr>
      <p:grpSpPr>
        <a:xfrm>
          <a:off x="0" y="0"/>
          <a:ext cx="0" cy="0"/>
          <a:chOff x="0" y="0"/>
          <a:chExt cx="0" cy="0"/>
        </a:xfrm>
      </p:grpSpPr>
      <p:sp>
        <p:nvSpPr>
          <p:cNvPr id="161" name="Google Shape;161;p17"/>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Care needs of aged people</a:t>
            </a:r>
            <a:endParaRPr sz="3200" b="1">
              <a:latin typeface="Times New Roman"/>
              <a:ea typeface="Times New Roman"/>
              <a:cs typeface="Times New Roman"/>
              <a:sym typeface="Times New Roman"/>
            </a:endParaRPr>
          </a:p>
        </p:txBody>
      </p:sp>
      <p:sp>
        <p:nvSpPr>
          <p:cNvPr id="162" name="Google Shape;162;p17"/>
          <p:cNvSpPr txBox="1">
            <a:spLocks noGrp="1"/>
          </p:cNvSpPr>
          <p:nvPr>
            <p:ph type="subTitle" idx="1"/>
          </p:nvPr>
        </p:nvSpPr>
        <p:spPr>
          <a:xfrm>
            <a:off x="1484300" y="1519700"/>
            <a:ext cx="7469700" cy="3291900"/>
          </a:xfrm>
          <a:prstGeom prst="rect">
            <a:avLst/>
          </a:prstGeom>
          <a:solidFill>
            <a:srgbClr val="D9EAD3"/>
          </a:solidFill>
        </p:spPr>
        <p:txBody>
          <a:bodyPr spcFirstLastPara="1" wrap="square" lIns="91425" tIns="91425" rIns="91425" bIns="91425" anchor="t" anchorCtr="0">
            <a:normAutofit/>
          </a:bodyPr>
          <a:lstStyle/>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elderly need physical, emotional, psychological and social support.</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usual care needs include mobility support, administration of drugs and psychosocial support.</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Person-centred care helps to enhance the well-being and quality of life of the ageing population (Lorber et al., 2025).</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Shape 166"/>
        <p:cNvGrpSpPr/>
        <p:nvPr/>
      </p:nvGrpSpPr>
      <p:grpSpPr>
        <a:xfrm>
          <a:off x="0" y="0"/>
          <a:ext cx="0" cy="0"/>
          <a:chOff x="0" y="0"/>
          <a:chExt cx="0" cy="0"/>
        </a:xfrm>
      </p:grpSpPr>
      <p:sp>
        <p:nvSpPr>
          <p:cNvPr id="167" name="Google Shape;167;p18"/>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Empowering aged people and independence in healthcare</a:t>
            </a:r>
            <a:endParaRPr sz="3200" b="1">
              <a:latin typeface="Times New Roman"/>
              <a:ea typeface="Times New Roman"/>
              <a:cs typeface="Times New Roman"/>
              <a:sym typeface="Times New Roman"/>
            </a:endParaRPr>
          </a:p>
        </p:txBody>
      </p:sp>
      <p:sp>
        <p:nvSpPr>
          <p:cNvPr id="168" name="Google Shape;168;p18"/>
          <p:cNvSpPr txBox="1">
            <a:spLocks noGrp="1"/>
          </p:cNvSpPr>
          <p:nvPr>
            <p:ph type="subTitle" idx="1"/>
          </p:nvPr>
        </p:nvSpPr>
        <p:spPr>
          <a:xfrm>
            <a:off x="4058350" y="1258675"/>
            <a:ext cx="48957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Empowerment allows older adults to retain their autonomy and ability to make decisions.</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Independence fosters self-respect, dignity, and social integration.</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NHS Long Term Plan integrates multidisciplinary rehabilitation services which allow elderly people to be more independent and resilient (CSP, 2019).</a:t>
            </a:r>
            <a:endParaRPr sz="2000">
              <a:latin typeface="Times New Roman"/>
              <a:ea typeface="Times New Roman"/>
              <a:cs typeface="Times New Roman"/>
              <a:sym typeface="Times New Roman"/>
            </a:endParaRPr>
          </a:p>
        </p:txBody>
      </p:sp>
      <p:pic>
        <p:nvPicPr>
          <p:cNvPr id="169" name="Google Shape;169;p18"/>
          <p:cNvPicPr preferRelativeResize="0"/>
          <p:nvPr/>
        </p:nvPicPr>
        <p:blipFill>
          <a:blip r:embed="rId3">
            <a:alphaModFix/>
          </a:blip>
          <a:stretch>
            <a:fillRect/>
          </a:stretch>
        </p:blipFill>
        <p:spPr>
          <a:xfrm>
            <a:off x="152400" y="1377350"/>
            <a:ext cx="3753550" cy="2586419"/>
          </a:xfrm>
          <a:prstGeom prst="rect">
            <a:avLst/>
          </a:prstGeom>
          <a:noFill/>
          <a:ln>
            <a:noFill/>
          </a:ln>
        </p:spPr>
      </p:pic>
      <p:sp>
        <p:nvSpPr>
          <p:cNvPr id="170" name="Google Shape;170;p18"/>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Integrated care plan example</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CSP, 2019)</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Shape 174"/>
        <p:cNvGrpSpPr/>
        <p:nvPr/>
      </p:nvGrpSpPr>
      <p:grpSpPr>
        <a:xfrm>
          <a:off x="0" y="0"/>
          <a:ext cx="0" cy="0"/>
          <a:chOff x="0" y="0"/>
          <a:chExt cx="0" cy="0"/>
        </a:xfrm>
      </p:grpSpPr>
      <p:sp>
        <p:nvSpPr>
          <p:cNvPr id="175" name="Google Shape;175;p19"/>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Functional Ability and Healthy Ageing</a:t>
            </a:r>
            <a:endParaRPr sz="3200" b="1">
              <a:latin typeface="Times New Roman"/>
              <a:ea typeface="Times New Roman"/>
              <a:cs typeface="Times New Roman"/>
              <a:sym typeface="Times New Roman"/>
            </a:endParaRPr>
          </a:p>
        </p:txBody>
      </p:sp>
      <p:sp>
        <p:nvSpPr>
          <p:cNvPr id="176" name="Google Shape;176;p19"/>
          <p:cNvSpPr txBox="1">
            <a:spLocks noGrp="1"/>
          </p:cNvSpPr>
          <p:nvPr>
            <p:ph type="subTitle" idx="1"/>
          </p:nvPr>
        </p:nvSpPr>
        <p:spPr>
          <a:xfrm>
            <a:off x="4744250" y="1258675"/>
            <a:ext cx="42099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Functional ability means keeping mobile, cognitive functions and activities of daily living intact.</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WHO’s health ageing trajectory indicates stable capacity, managing conditions and proper care environment (WHO, 2021). </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Prevention through early interventions helps mitigate the risks of developing disabilities among elderly people.</a:t>
            </a:r>
            <a:endParaRPr sz="2000">
              <a:latin typeface="Times New Roman"/>
              <a:ea typeface="Times New Roman"/>
              <a:cs typeface="Times New Roman"/>
              <a:sym typeface="Times New Roman"/>
            </a:endParaRPr>
          </a:p>
        </p:txBody>
      </p:sp>
      <p:pic>
        <p:nvPicPr>
          <p:cNvPr id="177" name="Google Shape;177;p19"/>
          <p:cNvPicPr preferRelativeResize="0"/>
          <p:nvPr/>
        </p:nvPicPr>
        <p:blipFill>
          <a:blip r:embed="rId3">
            <a:alphaModFix/>
          </a:blip>
          <a:stretch>
            <a:fillRect/>
          </a:stretch>
        </p:blipFill>
        <p:spPr>
          <a:xfrm>
            <a:off x="331750" y="930563"/>
            <a:ext cx="3966900" cy="3282375"/>
          </a:xfrm>
          <a:prstGeom prst="rect">
            <a:avLst/>
          </a:prstGeom>
          <a:noFill/>
          <a:ln>
            <a:noFill/>
          </a:ln>
        </p:spPr>
      </p:pic>
      <p:sp>
        <p:nvSpPr>
          <p:cNvPr id="178" name="Google Shape;178;p19"/>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Healthy ageing trajectory</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WHO, 2021)</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20"/>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Social Care and Community Support</a:t>
            </a:r>
            <a:endParaRPr sz="3200" b="1">
              <a:latin typeface="Times New Roman"/>
              <a:ea typeface="Times New Roman"/>
              <a:cs typeface="Times New Roman"/>
              <a:sym typeface="Times New Roman"/>
            </a:endParaRPr>
          </a:p>
        </p:txBody>
      </p:sp>
      <p:sp>
        <p:nvSpPr>
          <p:cNvPr id="184" name="Google Shape;184;p20"/>
          <p:cNvSpPr txBox="1">
            <a:spLocks noGrp="1"/>
          </p:cNvSpPr>
          <p:nvPr>
            <p:ph type="subTitle" idx="1"/>
          </p:nvPr>
        </p:nvSpPr>
        <p:spPr>
          <a:xfrm>
            <a:off x="1653325" y="1785325"/>
            <a:ext cx="7300800" cy="3026400"/>
          </a:xfrm>
          <a:prstGeom prst="rect">
            <a:avLst/>
          </a:prstGeom>
          <a:solidFill>
            <a:srgbClr val="D9EAD3"/>
          </a:solidFill>
        </p:spPr>
        <p:txBody>
          <a:bodyPr spcFirstLastPara="1" wrap="square" lIns="91425" tIns="91425" rIns="91425" bIns="91425" anchor="t" anchorCtr="0">
            <a:normAutofit/>
          </a:bodyPr>
          <a:lstStyle/>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As per the Care Act 2014, local authorities must provide sufficient support to guarantee that aged individuals receive appropriate well-being (Legislation Gov UK, 2014). </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community care scheme can prevent unnecessary hospital admission and promote social inclusion.</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There is an essential role of local councils and non-government organisations in elder care.</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Shape 188"/>
        <p:cNvGrpSpPr/>
        <p:nvPr/>
      </p:nvGrpSpPr>
      <p:grpSpPr>
        <a:xfrm>
          <a:off x="0" y="0"/>
          <a:ext cx="0" cy="0"/>
          <a:chOff x="0" y="0"/>
          <a:chExt cx="0" cy="0"/>
        </a:xfrm>
      </p:grpSpPr>
      <p:sp>
        <p:nvSpPr>
          <p:cNvPr id="189" name="Google Shape;189;p21"/>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Key UK Policies for supporting older people</a:t>
            </a:r>
            <a:endParaRPr sz="3200" b="1">
              <a:latin typeface="Times New Roman"/>
              <a:ea typeface="Times New Roman"/>
              <a:cs typeface="Times New Roman"/>
              <a:sym typeface="Times New Roman"/>
            </a:endParaRPr>
          </a:p>
        </p:txBody>
      </p:sp>
      <p:sp>
        <p:nvSpPr>
          <p:cNvPr id="190" name="Google Shape;190;p21"/>
          <p:cNvSpPr txBox="1">
            <a:spLocks noGrp="1"/>
          </p:cNvSpPr>
          <p:nvPr>
            <p:ph type="subTitle" idx="1"/>
          </p:nvPr>
        </p:nvSpPr>
        <p:spPr>
          <a:xfrm>
            <a:off x="4058350" y="1258675"/>
            <a:ext cx="4895700" cy="3552900"/>
          </a:xfrm>
          <a:prstGeom prst="rect">
            <a:avLst/>
          </a:prstGeom>
        </p:spPr>
        <p:txBody>
          <a:bodyPr spcFirstLastPara="1" wrap="square" lIns="91425" tIns="91425" rIns="91425" bIns="91425" anchor="t" anchorCtr="0">
            <a:normAutofit lnSpcReduction="10000"/>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Care Act 2014 supports wellbeing, safeguarding, and person-centred care.</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NHS Long Term Plan mainly focuses on establishing integrated care and programmes for aging well, through a funding growth of £20.5 billion in 2024 to improve healthcare (King’s Fund, 2019). </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UK government policies include measures to support the needs of older people in terms of integrated and person-centred interventions. </a:t>
            </a:r>
            <a:endParaRPr sz="2000">
              <a:latin typeface="Times New Roman"/>
              <a:ea typeface="Times New Roman"/>
              <a:cs typeface="Times New Roman"/>
              <a:sym typeface="Times New Roman"/>
            </a:endParaRPr>
          </a:p>
        </p:txBody>
      </p:sp>
      <p:pic>
        <p:nvPicPr>
          <p:cNvPr id="191" name="Google Shape;191;p21"/>
          <p:cNvPicPr preferRelativeResize="0"/>
          <p:nvPr/>
        </p:nvPicPr>
        <p:blipFill>
          <a:blip r:embed="rId5">
            <a:alphaModFix/>
          </a:blip>
          <a:stretch>
            <a:fillRect/>
          </a:stretch>
        </p:blipFill>
        <p:spPr>
          <a:xfrm>
            <a:off x="176550" y="1355575"/>
            <a:ext cx="3881800" cy="2631254"/>
          </a:xfrm>
          <a:prstGeom prst="rect">
            <a:avLst/>
          </a:prstGeom>
          <a:noFill/>
          <a:ln>
            <a:noFill/>
          </a:ln>
        </p:spPr>
      </p:pic>
      <p:sp>
        <p:nvSpPr>
          <p:cNvPr id="192" name="Google Shape;192;p21"/>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Funding growth at NHS</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King’s Fund, 2019)</a:t>
            </a:r>
            <a:endParaRPr sz="1300">
              <a:solidFill>
                <a:schemeClr val="lt1"/>
              </a:solidFill>
              <a:latin typeface="Times New Roman"/>
              <a:ea typeface="Times New Roman"/>
              <a:cs typeface="Times New Roman"/>
              <a:sym typeface="Times New Roman"/>
            </a:endParaRPr>
          </a:p>
        </p:txBody>
      </p:sp>
      <p:pic>
        <p:nvPicPr>
          <p:cNvPr id="2" name="Woodstock Road 4">
            <a:hlinkClick r:id="" action="ppaction://media"/>
            <a:extLst>
              <a:ext uri="{FF2B5EF4-FFF2-40B4-BE49-F238E27FC236}">
                <a16:creationId xmlns:a16="http://schemas.microsoft.com/office/drawing/2014/main" id="{590946A1-8F1B-C93F-576C-85D54E564A6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420543" y="338923"/>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56384"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Shape 196"/>
        <p:cNvGrpSpPr/>
        <p:nvPr/>
      </p:nvGrpSpPr>
      <p:grpSpPr>
        <a:xfrm>
          <a:off x="0" y="0"/>
          <a:ext cx="0" cy="0"/>
          <a:chOff x="0" y="0"/>
          <a:chExt cx="0" cy="0"/>
        </a:xfrm>
      </p:grpSpPr>
      <p:sp>
        <p:nvSpPr>
          <p:cNvPr id="197" name="Google Shape;197;p22"/>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Effectiveness of Current Interventions</a:t>
            </a:r>
            <a:endParaRPr sz="3200" b="1">
              <a:latin typeface="Times New Roman"/>
              <a:ea typeface="Times New Roman"/>
              <a:cs typeface="Times New Roman"/>
              <a:sym typeface="Times New Roman"/>
            </a:endParaRPr>
          </a:p>
        </p:txBody>
      </p:sp>
      <p:sp>
        <p:nvSpPr>
          <p:cNvPr id="198" name="Google Shape;198;p22"/>
          <p:cNvSpPr txBox="1">
            <a:spLocks noGrp="1"/>
          </p:cNvSpPr>
          <p:nvPr>
            <p:ph type="subTitle" idx="1"/>
          </p:nvPr>
        </p:nvSpPr>
        <p:spPr>
          <a:xfrm>
            <a:off x="1122050" y="1809475"/>
            <a:ext cx="7687200" cy="3026400"/>
          </a:xfrm>
          <a:prstGeom prst="rect">
            <a:avLst/>
          </a:prstGeom>
          <a:solidFill>
            <a:srgbClr val="D9EAD3"/>
          </a:solidFill>
        </p:spPr>
        <p:txBody>
          <a:bodyPr spcFirstLastPara="1" wrap="square" lIns="91425" tIns="91425" rIns="91425" bIns="91425" anchor="t" anchorCtr="0">
            <a:normAutofit/>
          </a:bodyPr>
          <a:lstStyle/>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The provision of integrated healthcare ensures that there is continuity of care for elderly patients in the UK (NHS, n.d.).</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For the aged population, reablement assists in ensuring independence and rehabilitation.</a:t>
            </a:r>
            <a:endParaRPr sz="2200">
              <a:solidFill>
                <a:schemeClr val="dk1"/>
              </a:solidFill>
              <a:latin typeface="Times New Roman"/>
              <a:ea typeface="Times New Roman"/>
              <a:cs typeface="Times New Roman"/>
              <a:sym typeface="Times New Roman"/>
            </a:endParaRPr>
          </a:p>
          <a:p>
            <a:pPr marL="457200" lvl="0" indent="-368300" algn="l" rtl="0">
              <a:spcBef>
                <a:spcPts val="0"/>
              </a:spcBef>
              <a:spcAft>
                <a:spcPts val="0"/>
              </a:spcAft>
              <a:buClr>
                <a:schemeClr val="dk1"/>
              </a:buClr>
              <a:buSzPts val="2200"/>
              <a:buFont typeface="Times New Roman"/>
              <a:buChar char="●"/>
            </a:pPr>
            <a:r>
              <a:rPr lang="en-GB" sz="2200">
                <a:solidFill>
                  <a:schemeClr val="dk1"/>
                </a:solidFill>
                <a:latin typeface="Times New Roman"/>
                <a:ea typeface="Times New Roman"/>
                <a:cs typeface="Times New Roman"/>
                <a:sym typeface="Times New Roman"/>
              </a:rPr>
              <a:t>It promotes multidisciplinary teamwork between health practitioners and social workers.</a:t>
            </a:r>
            <a:endParaRPr sz="2200">
              <a:solidFill>
                <a:schemeClr val="dk1"/>
              </a:solidFill>
              <a:latin typeface="Times New Roman"/>
              <a:ea typeface="Times New Roman"/>
              <a:cs typeface="Times New Roman"/>
              <a:sym typeface="Times New Roman"/>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Shape 202"/>
        <p:cNvGrpSpPr/>
        <p:nvPr/>
      </p:nvGrpSpPr>
      <p:grpSpPr>
        <a:xfrm>
          <a:off x="0" y="0"/>
          <a:ext cx="0" cy="0"/>
          <a:chOff x="0" y="0"/>
          <a:chExt cx="0" cy="0"/>
        </a:xfrm>
      </p:grpSpPr>
      <p:sp>
        <p:nvSpPr>
          <p:cNvPr id="203" name="Google Shape;203;p23"/>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Theoretical Perspectives in Elderly Care</a:t>
            </a:r>
            <a:endParaRPr sz="3200" b="1">
              <a:latin typeface="Times New Roman"/>
              <a:ea typeface="Times New Roman"/>
              <a:cs typeface="Times New Roman"/>
              <a:sym typeface="Times New Roman"/>
            </a:endParaRPr>
          </a:p>
        </p:txBody>
      </p:sp>
      <p:sp>
        <p:nvSpPr>
          <p:cNvPr id="204" name="Google Shape;204;p23"/>
          <p:cNvSpPr txBox="1">
            <a:spLocks noGrp="1"/>
          </p:cNvSpPr>
          <p:nvPr>
            <p:ph type="subTitle" idx="1"/>
          </p:nvPr>
        </p:nvSpPr>
        <p:spPr>
          <a:xfrm>
            <a:off x="4058350" y="1258675"/>
            <a:ext cx="48957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person-centered care theory highlights dignity, autonomy, and preference among aged people (Wachholz and Giacomin, 2023).</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activity theory promotes active aging and participation in society.</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The disengagement theory states that withdrawing from society is a natural process among older individuals (Gonot-Schoupinsky et al., 2022).</a:t>
            </a:r>
            <a:endParaRPr sz="2000">
              <a:latin typeface="Times New Roman"/>
              <a:ea typeface="Times New Roman"/>
              <a:cs typeface="Times New Roman"/>
              <a:sym typeface="Times New Roman"/>
            </a:endParaRPr>
          </a:p>
        </p:txBody>
      </p:sp>
      <p:pic>
        <p:nvPicPr>
          <p:cNvPr id="205" name="Google Shape;205;p23"/>
          <p:cNvPicPr preferRelativeResize="0"/>
          <p:nvPr/>
        </p:nvPicPr>
        <p:blipFill>
          <a:blip r:embed="rId3">
            <a:alphaModFix/>
          </a:blip>
          <a:stretch>
            <a:fillRect/>
          </a:stretch>
        </p:blipFill>
        <p:spPr>
          <a:xfrm>
            <a:off x="587075" y="1593700"/>
            <a:ext cx="2853200" cy="2390775"/>
          </a:xfrm>
          <a:prstGeom prst="rect">
            <a:avLst/>
          </a:prstGeom>
          <a:noFill/>
          <a:ln>
            <a:noFill/>
          </a:ln>
        </p:spPr>
      </p:pic>
      <p:sp>
        <p:nvSpPr>
          <p:cNvPr id="206" name="Google Shape;206;p23"/>
          <p:cNvSpPr txBox="1"/>
          <p:nvPr/>
        </p:nvSpPr>
        <p:spPr>
          <a:xfrm>
            <a:off x="566675" y="4103525"/>
            <a:ext cx="2801100" cy="9417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Person-centered care</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Wachholz and Giacomin, 2023)</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Shape 210"/>
        <p:cNvGrpSpPr/>
        <p:nvPr/>
      </p:nvGrpSpPr>
      <p:grpSpPr>
        <a:xfrm>
          <a:off x="0" y="0"/>
          <a:ext cx="0" cy="0"/>
          <a:chOff x="0" y="0"/>
          <a:chExt cx="0" cy="0"/>
        </a:xfrm>
      </p:grpSpPr>
      <p:sp>
        <p:nvSpPr>
          <p:cNvPr id="211" name="Google Shape;211;p24"/>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Mental Health and Emotional Wellbeing of older people</a:t>
            </a:r>
            <a:endParaRPr sz="3200" b="1">
              <a:latin typeface="Times New Roman"/>
              <a:ea typeface="Times New Roman"/>
              <a:cs typeface="Times New Roman"/>
              <a:sym typeface="Times New Roman"/>
            </a:endParaRPr>
          </a:p>
        </p:txBody>
      </p:sp>
      <p:sp>
        <p:nvSpPr>
          <p:cNvPr id="212" name="Google Shape;212;p24"/>
          <p:cNvSpPr txBox="1">
            <a:spLocks noGrp="1"/>
          </p:cNvSpPr>
          <p:nvPr>
            <p:ph type="subTitle" idx="1"/>
          </p:nvPr>
        </p:nvSpPr>
        <p:spPr>
          <a:xfrm>
            <a:off x="1484300" y="1833625"/>
            <a:ext cx="7469700" cy="2978100"/>
          </a:xfrm>
          <a:prstGeom prst="rect">
            <a:avLst/>
          </a:prstGeom>
          <a:solidFill>
            <a:srgbClr val="D9EAD3"/>
          </a:solidFill>
        </p:spPr>
        <p:txBody>
          <a:bodyPr spcFirstLastPara="1" wrap="square" lIns="91425" tIns="91425" rIns="91425" bIns="91425" anchor="t" anchorCtr="0">
            <a:normAutofit/>
          </a:bodyPr>
          <a:lstStyle/>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Aged people often suffer from feelings of isolation, depression and anxiety (Paiva et al., 2023).</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Social isolation has adverse effects on physical and psychological health of older people.</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Mental health interventions and social engagement promote emotional well-being in an ageing population.</a:t>
            </a:r>
            <a:endParaRPr sz="2300">
              <a:solidFill>
                <a:schemeClr val="dk1"/>
              </a:solidFill>
              <a:latin typeface="Times New Roman"/>
              <a:ea typeface="Times New Roman"/>
              <a:cs typeface="Times New Roman"/>
              <a:sym typeface="Times New Roman"/>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Shape 216"/>
        <p:cNvGrpSpPr/>
        <p:nvPr/>
      </p:nvGrpSpPr>
      <p:grpSpPr>
        <a:xfrm>
          <a:off x="0" y="0"/>
          <a:ext cx="0" cy="0"/>
          <a:chOff x="0" y="0"/>
          <a:chExt cx="0" cy="0"/>
        </a:xfrm>
      </p:grpSpPr>
      <p:sp>
        <p:nvSpPr>
          <p:cNvPr id="217" name="Google Shape;217;p25"/>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Challenges faced by older people in Maintaining Independence</a:t>
            </a:r>
            <a:endParaRPr sz="3200" b="1">
              <a:latin typeface="Times New Roman"/>
              <a:ea typeface="Times New Roman"/>
              <a:cs typeface="Times New Roman"/>
              <a:sym typeface="Times New Roman"/>
            </a:endParaRPr>
          </a:p>
        </p:txBody>
      </p:sp>
      <p:sp>
        <p:nvSpPr>
          <p:cNvPr id="218" name="Google Shape;218;p25"/>
          <p:cNvSpPr txBox="1">
            <a:spLocks noGrp="1"/>
          </p:cNvSpPr>
          <p:nvPr>
            <p:ph type="subTitle" idx="1"/>
          </p:nvPr>
        </p:nvSpPr>
        <p:spPr>
          <a:xfrm>
            <a:off x="1363550" y="2002675"/>
            <a:ext cx="7590600" cy="2808900"/>
          </a:xfrm>
          <a:prstGeom prst="rect">
            <a:avLst/>
          </a:prstGeom>
          <a:solidFill>
            <a:srgbClr val="D9EAD3"/>
          </a:solidFill>
        </p:spPr>
        <p:txBody>
          <a:bodyPr spcFirstLastPara="1" wrap="square" lIns="91425" tIns="91425" rIns="91425" bIns="91425" anchor="t" anchorCtr="0">
            <a:normAutofit/>
          </a:bodyPr>
          <a:lstStyle/>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Chronic conditions, disabilities, and frailty limit independence of senior citizens.</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Financial constraints and housing problems influence the well-being of older persons (Mueller et al., 2023).</a:t>
            </a:r>
            <a:endParaRPr sz="2300">
              <a:solidFill>
                <a:schemeClr val="dk1"/>
              </a:solidFill>
              <a:latin typeface="Times New Roman"/>
              <a:ea typeface="Times New Roman"/>
              <a:cs typeface="Times New Roman"/>
              <a:sym typeface="Times New Roman"/>
            </a:endParaRPr>
          </a:p>
          <a:p>
            <a:pPr marL="457200" lvl="0" indent="-374650" algn="l" rtl="0">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Lack of access to health care services causes inequalities in assistance.</a:t>
            </a:r>
            <a:endParaRPr sz="2300">
              <a:solidFill>
                <a:schemeClr val="dk1"/>
              </a:solidFill>
              <a:latin typeface="Times New Roman"/>
              <a:ea typeface="Times New Roman"/>
              <a:cs typeface="Times New Roman"/>
              <a:sym typeface="Times New Roman"/>
            </a:endParaRP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Shape 222"/>
        <p:cNvGrpSpPr/>
        <p:nvPr/>
      </p:nvGrpSpPr>
      <p:grpSpPr>
        <a:xfrm>
          <a:off x="0" y="0"/>
          <a:ext cx="0" cy="0"/>
          <a:chOff x="0" y="0"/>
          <a:chExt cx="0" cy="0"/>
        </a:xfrm>
      </p:grpSpPr>
      <p:sp>
        <p:nvSpPr>
          <p:cNvPr id="223" name="Google Shape;223;p26"/>
          <p:cNvSpPr txBox="1">
            <a:spLocks noGrp="1"/>
          </p:cNvSpPr>
          <p:nvPr>
            <p:ph type="ctrTitle"/>
          </p:nvPr>
        </p:nvSpPr>
        <p:spPr>
          <a:xfrm>
            <a:off x="2326200" y="0"/>
            <a:ext cx="6817800" cy="886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Workforce and Funding Challenges in healthcare</a:t>
            </a:r>
            <a:endParaRPr sz="3200" b="1">
              <a:latin typeface="Times New Roman"/>
              <a:ea typeface="Times New Roman"/>
              <a:cs typeface="Times New Roman"/>
              <a:sym typeface="Times New Roman"/>
            </a:endParaRPr>
          </a:p>
        </p:txBody>
      </p:sp>
      <p:sp>
        <p:nvSpPr>
          <p:cNvPr id="224" name="Google Shape;224;p26"/>
          <p:cNvSpPr txBox="1">
            <a:spLocks noGrp="1"/>
          </p:cNvSpPr>
          <p:nvPr>
            <p:ph type="subTitle" idx="1"/>
          </p:nvPr>
        </p:nvSpPr>
        <p:spPr>
          <a:xfrm>
            <a:off x="5492850" y="1258675"/>
            <a:ext cx="3461100" cy="3552900"/>
          </a:xfrm>
          <a:prstGeom prst="rect">
            <a:avLst/>
          </a:prstGeom>
        </p:spPr>
        <p:txBody>
          <a:bodyPr spcFirstLastPara="1" wrap="square" lIns="91425" tIns="91425" rIns="91425" bIns="91425" anchor="t" anchorCtr="0">
            <a:normAutofit/>
          </a:bodyPr>
          <a:lstStyle/>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While a total of 1.5 million people are working under the NHS, almost 100,000 posts are vacant at present (Buckingham, 2025). </a:t>
            </a:r>
            <a:endParaRPr sz="2000">
              <a:latin typeface="Times New Roman"/>
              <a:ea typeface="Times New Roman"/>
              <a:cs typeface="Times New Roman"/>
              <a:sym typeface="Times New Roman"/>
            </a:endParaRPr>
          </a:p>
          <a:p>
            <a:pPr marL="457200" lvl="0" indent="-355600" algn="l" rtl="0">
              <a:spcBef>
                <a:spcPts val="0"/>
              </a:spcBef>
              <a:spcAft>
                <a:spcPts val="0"/>
              </a:spcAft>
              <a:buSzPts val="2000"/>
              <a:buFont typeface="Times New Roman"/>
              <a:buChar char="●"/>
            </a:pPr>
            <a:r>
              <a:rPr lang="en-GB" sz="2000">
                <a:latin typeface="Times New Roman"/>
                <a:ea typeface="Times New Roman"/>
                <a:cs typeface="Times New Roman"/>
                <a:sym typeface="Times New Roman"/>
              </a:rPr>
              <a:t>Aged persons' service delivery often leads to workplace burnout for the staff due to high critical cases. </a:t>
            </a:r>
            <a:endParaRPr sz="2000">
              <a:latin typeface="Times New Roman"/>
              <a:ea typeface="Times New Roman"/>
              <a:cs typeface="Times New Roman"/>
              <a:sym typeface="Times New Roman"/>
            </a:endParaRPr>
          </a:p>
        </p:txBody>
      </p:sp>
      <p:pic>
        <p:nvPicPr>
          <p:cNvPr id="225" name="Google Shape;225;p26"/>
          <p:cNvPicPr preferRelativeResize="0"/>
          <p:nvPr/>
        </p:nvPicPr>
        <p:blipFill>
          <a:blip r:embed="rId3">
            <a:alphaModFix/>
          </a:blip>
          <a:stretch>
            <a:fillRect/>
          </a:stretch>
        </p:blipFill>
        <p:spPr>
          <a:xfrm>
            <a:off x="406025" y="1258675"/>
            <a:ext cx="5086825" cy="3033500"/>
          </a:xfrm>
          <a:prstGeom prst="rect">
            <a:avLst/>
          </a:prstGeom>
          <a:noFill/>
          <a:ln>
            <a:noFill/>
          </a:ln>
        </p:spPr>
      </p:pic>
      <p:sp>
        <p:nvSpPr>
          <p:cNvPr id="226" name="Google Shape;226;p26"/>
          <p:cNvSpPr txBox="1"/>
          <p:nvPr/>
        </p:nvSpPr>
        <p:spPr>
          <a:xfrm>
            <a:off x="590825" y="4292175"/>
            <a:ext cx="4250100" cy="886800"/>
          </a:xfrm>
          <a:prstGeom prst="rect">
            <a:avLst/>
          </a:prstGeom>
          <a:noFill/>
          <a:ln>
            <a:noFill/>
          </a:ln>
        </p:spPr>
        <p:txBody>
          <a:bodyPr spcFirstLastPara="1" wrap="square" lIns="91425" tIns="91425" rIns="91425" bIns="91425" anchor="t" anchorCtr="0">
            <a:noAutofit/>
          </a:bodyPr>
          <a:lstStyle/>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Figure: Workforce shortage</a:t>
            </a:r>
            <a:endParaRPr sz="1300">
              <a:solidFill>
                <a:schemeClr val="lt1"/>
              </a:solidFill>
              <a:latin typeface="Times New Roman"/>
              <a:ea typeface="Times New Roman"/>
              <a:cs typeface="Times New Roman"/>
              <a:sym typeface="Times New Roman"/>
            </a:endParaRPr>
          </a:p>
          <a:p>
            <a:pPr marL="0" lvl="0" indent="0" algn="ctr" rtl="0">
              <a:spcBef>
                <a:spcPts val="0"/>
              </a:spcBef>
              <a:spcAft>
                <a:spcPts val="0"/>
              </a:spcAft>
              <a:buNone/>
            </a:pPr>
            <a:r>
              <a:rPr lang="en-GB" sz="1300">
                <a:solidFill>
                  <a:schemeClr val="lt1"/>
                </a:solidFill>
                <a:latin typeface="Times New Roman"/>
                <a:ea typeface="Times New Roman"/>
                <a:cs typeface="Times New Roman"/>
                <a:sym typeface="Times New Roman"/>
              </a:rPr>
              <a:t>(Source: Buckingham, 2025)</a:t>
            </a:r>
            <a:endParaRPr sz="1300">
              <a:solidFill>
                <a:schemeClr val="lt1"/>
              </a:solidFill>
              <a:latin typeface="Times New Roman"/>
              <a:ea typeface="Times New Roman"/>
              <a:cs typeface="Times New Roman"/>
              <a:sym typeface="Times New Roman"/>
            </a:endParaRP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Shape 230"/>
        <p:cNvGrpSpPr/>
        <p:nvPr/>
      </p:nvGrpSpPr>
      <p:grpSpPr>
        <a:xfrm>
          <a:off x="0" y="0"/>
          <a:ext cx="0" cy="0"/>
          <a:chOff x="0" y="0"/>
          <a:chExt cx="0" cy="0"/>
        </a:xfrm>
      </p:grpSpPr>
      <p:sp>
        <p:nvSpPr>
          <p:cNvPr id="231" name="Google Shape;231;p27"/>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Technology and Innovation in Elderly Care</a:t>
            </a:r>
            <a:endParaRPr sz="3200" b="1">
              <a:latin typeface="Times New Roman"/>
              <a:ea typeface="Times New Roman"/>
              <a:cs typeface="Times New Roman"/>
              <a:sym typeface="Times New Roman"/>
            </a:endParaRPr>
          </a:p>
        </p:txBody>
      </p:sp>
      <p:sp>
        <p:nvSpPr>
          <p:cNvPr id="232" name="Google Shape;232;p27"/>
          <p:cNvSpPr txBox="1">
            <a:spLocks noGrp="1"/>
          </p:cNvSpPr>
          <p:nvPr>
            <p:ph type="subTitle" idx="1"/>
          </p:nvPr>
        </p:nvSpPr>
        <p:spPr>
          <a:xfrm>
            <a:off x="3271225" y="1809475"/>
            <a:ext cx="5682600" cy="31713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The use of digital systems and technology has significantly improved communication and monitoring for elderly people. </a:t>
            </a:r>
            <a:endParaRPr sz="2200">
              <a:latin typeface="Times New Roman"/>
              <a:ea typeface="Times New Roman"/>
              <a:cs typeface="Times New Roman"/>
              <a:sym typeface="Times New Roman"/>
            </a:endParaRPr>
          </a:p>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Telehealth services promote independence and long-term disease assistance for aged people (Lan and Chen, 2022). </a:t>
            </a:r>
            <a:endParaRPr sz="2200">
              <a:latin typeface="Times New Roman"/>
              <a:ea typeface="Times New Roman"/>
              <a:cs typeface="Times New Roman"/>
              <a:sym typeface="Times New Roman"/>
            </a:endParaRPr>
          </a:p>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However, digital exclusion is a major concern among older people.</a:t>
            </a:r>
            <a:endParaRPr sz="2200">
              <a:latin typeface="Times New Roman"/>
              <a:ea typeface="Times New Roman"/>
              <a:cs typeface="Times New Roman"/>
              <a:sym typeface="Times New Roman"/>
            </a:endParaRPr>
          </a:p>
        </p:txBody>
      </p:sp>
      <p:pic>
        <p:nvPicPr>
          <p:cNvPr id="2" name="Woodstock Road 5">
            <a:hlinkClick r:id="" action="ppaction://media"/>
            <a:extLst>
              <a:ext uri="{FF2B5EF4-FFF2-40B4-BE49-F238E27FC236}">
                <a16:creationId xmlns:a16="http://schemas.microsoft.com/office/drawing/2014/main" id="{AED23B1E-21CA-5FEA-AAC0-23BA7512A2B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318943" y="1163493"/>
            <a:ext cx="487363" cy="487363"/>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7746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2"/>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Shape 236"/>
        <p:cNvGrpSpPr/>
        <p:nvPr/>
      </p:nvGrpSpPr>
      <p:grpSpPr>
        <a:xfrm>
          <a:off x="0" y="0"/>
          <a:ext cx="0" cy="0"/>
          <a:chOff x="0" y="0"/>
          <a:chExt cx="0" cy="0"/>
        </a:xfrm>
      </p:grpSpPr>
      <p:sp>
        <p:nvSpPr>
          <p:cNvPr id="237" name="Google Shape;237;p28"/>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Recommendations for Improving care services for aged people</a:t>
            </a:r>
            <a:endParaRPr sz="3200" b="1">
              <a:latin typeface="Times New Roman"/>
              <a:ea typeface="Times New Roman"/>
              <a:cs typeface="Times New Roman"/>
              <a:sym typeface="Times New Roman"/>
            </a:endParaRPr>
          </a:p>
        </p:txBody>
      </p:sp>
      <p:sp>
        <p:nvSpPr>
          <p:cNvPr id="238" name="Google Shape;238;p28"/>
          <p:cNvSpPr txBox="1">
            <a:spLocks noGrp="1"/>
          </p:cNvSpPr>
          <p:nvPr>
            <p:ph type="subTitle" idx="1"/>
          </p:nvPr>
        </p:nvSpPr>
        <p:spPr>
          <a:xfrm>
            <a:off x="2087875" y="2002650"/>
            <a:ext cx="6866100" cy="2712300"/>
          </a:xfrm>
          <a:prstGeom prst="rect">
            <a:avLst/>
          </a:prstGeom>
          <a:solidFill>
            <a:srgbClr val="D9EAD3"/>
          </a:solidFill>
        </p:spPr>
        <p:txBody>
          <a:bodyPr spcFirstLastPara="1" wrap="square" lIns="91425" tIns="91425" rIns="91425" bIns="91425" anchor="t" anchorCtr="0">
            <a:normAutofit/>
          </a:bodyPr>
          <a:lstStyle/>
          <a:p>
            <a:pPr marL="457200" lvl="0" indent="-381000" algn="l" rtl="0">
              <a:spcBef>
                <a:spcPts val="0"/>
              </a:spcBef>
              <a:spcAft>
                <a:spcPts val="0"/>
              </a:spcAft>
              <a:buClr>
                <a:schemeClr val="dk1"/>
              </a:buClr>
              <a:buSzPts val="2400"/>
              <a:buFont typeface="Times New Roman"/>
              <a:buChar char="●"/>
            </a:pPr>
            <a:r>
              <a:rPr lang="en-GB" sz="2400">
                <a:solidFill>
                  <a:schemeClr val="dk1"/>
                </a:solidFill>
                <a:latin typeface="Times New Roman"/>
                <a:ea typeface="Times New Roman"/>
                <a:cs typeface="Times New Roman"/>
                <a:sym typeface="Times New Roman"/>
              </a:rPr>
              <a:t>There should be increased investments in social care and community services.</a:t>
            </a:r>
            <a:endParaRPr sz="2400">
              <a:solidFill>
                <a:schemeClr val="dk1"/>
              </a:solidFill>
              <a:latin typeface="Times New Roman"/>
              <a:ea typeface="Times New Roman"/>
              <a:cs typeface="Times New Roman"/>
              <a:sym typeface="Times New Roman"/>
            </a:endParaRPr>
          </a:p>
          <a:p>
            <a:pPr marL="457200" lvl="0" indent="-381000" algn="l" rtl="0">
              <a:spcBef>
                <a:spcPts val="0"/>
              </a:spcBef>
              <a:spcAft>
                <a:spcPts val="0"/>
              </a:spcAft>
              <a:buClr>
                <a:schemeClr val="dk1"/>
              </a:buClr>
              <a:buSzPts val="2400"/>
              <a:buFont typeface="Times New Roman"/>
              <a:buChar char="●"/>
            </a:pPr>
            <a:r>
              <a:rPr lang="en-GB" sz="2400">
                <a:solidFill>
                  <a:schemeClr val="dk1"/>
                </a:solidFill>
                <a:latin typeface="Times New Roman"/>
                <a:ea typeface="Times New Roman"/>
                <a:cs typeface="Times New Roman"/>
                <a:sym typeface="Times New Roman"/>
              </a:rPr>
              <a:t>Training and recruiting programs will help solve the problem of staff shortage (Mane et al., 2024).</a:t>
            </a:r>
            <a:endParaRPr sz="2400">
              <a:solidFill>
                <a:schemeClr val="dk1"/>
              </a:solidFill>
              <a:latin typeface="Times New Roman"/>
              <a:ea typeface="Times New Roman"/>
              <a:cs typeface="Times New Roman"/>
              <a:sym typeface="Times New Roman"/>
            </a:endParaRP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Shape 242"/>
        <p:cNvGrpSpPr/>
        <p:nvPr/>
      </p:nvGrpSpPr>
      <p:grpSpPr>
        <a:xfrm>
          <a:off x="0" y="0"/>
          <a:ext cx="0" cy="0"/>
          <a:chOff x="0" y="0"/>
          <a:chExt cx="0" cy="0"/>
        </a:xfrm>
      </p:grpSpPr>
      <p:sp>
        <p:nvSpPr>
          <p:cNvPr id="243" name="Google Shape;243;p29"/>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Critical Evaluation of the UK Provision</a:t>
            </a:r>
            <a:endParaRPr sz="3200" b="1">
              <a:latin typeface="Times New Roman"/>
              <a:ea typeface="Times New Roman"/>
              <a:cs typeface="Times New Roman"/>
              <a:sym typeface="Times New Roman"/>
            </a:endParaRPr>
          </a:p>
        </p:txBody>
      </p:sp>
      <p:sp>
        <p:nvSpPr>
          <p:cNvPr id="244" name="Google Shape;244;p29"/>
          <p:cNvSpPr txBox="1">
            <a:spLocks noGrp="1"/>
          </p:cNvSpPr>
          <p:nvPr>
            <p:ph type="subTitle" idx="1"/>
          </p:nvPr>
        </p:nvSpPr>
        <p:spPr>
          <a:xfrm>
            <a:off x="4695950" y="1712900"/>
            <a:ext cx="4258200" cy="3098700"/>
          </a:xfrm>
          <a:prstGeom prst="rect">
            <a:avLst/>
          </a:prstGeom>
        </p:spPr>
        <p:txBody>
          <a:bodyPr spcFirstLastPara="1" wrap="square" lIns="91425" tIns="91425" rIns="91425" bIns="91425" anchor="t" anchorCtr="0">
            <a:normAutofit/>
          </a:bodyPr>
          <a:lstStyle/>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Although the UK has several strengths, issues of inequality and underfunding hamper its efficiency.</a:t>
            </a:r>
            <a:endParaRPr sz="2200">
              <a:latin typeface="Times New Roman"/>
              <a:ea typeface="Times New Roman"/>
              <a:cs typeface="Times New Roman"/>
              <a:sym typeface="Times New Roman"/>
            </a:endParaRPr>
          </a:p>
          <a:p>
            <a:pPr marL="457200" lvl="0" indent="-368300" algn="l" rtl="0">
              <a:spcBef>
                <a:spcPts val="0"/>
              </a:spcBef>
              <a:spcAft>
                <a:spcPts val="0"/>
              </a:spcAft>
              <a:buSzPts val="2200"/>
              <a:buFont typeface="Times New Roman"/>
              <a:buChar char="●"/>
            </a:pPr>
            <a:r>
              <a:rPr lang="en-GB" sz="2200">
                <a:latin typeface="Times New Roman"/>
                <a:ea typeface="Times New Roman"/>
                <a:cs typeface="Times New Roman"/>
                <a:sym typeface="Times New Roman"/>
              </a:rPr>
              <a:t>Prevention and personalised treatment methods should be encouraged nationwide (Karthikeyan et al., 2024).</a:t>
            </a:r>
            <a:endParaRPr sz="2200">
              <a:latin typeface="Times New Roman"/>
              <a:ea typeface="Times New Roman"/>
              <a:cs typeface="Times New Roman"/>
              <a:sym typeface="Times New Roman"/>
            </a:endParaRPr>
          </a:p>
        </p:txBody>
      </p:sp>
      <p:pic>
        <p:nvPicPr>
          <p:cNvPr id="245" name="Google Shape;245;p29"/>
          <p:cNvPicPr preferRelativeResize="0"/>
          <p:nvPr/>
        </p:nvPicPr>
        <p:blipFill>
          <a:blip r:embed="rId3">
            <a:alphaModFix/>
          </a:blip>
          <a:stretch>
            <a:fillRect/>
          </a:stretch>
        </p:blipFill>
        <p:spPr>
          <a:xfrm>
            <a:off x="180850" y="1712900"/>
            <a:ext cx="4391152" cy="2944273"/>
          </a:xfrm>
          <a:prstGeom prst="rect">
            <a:avLst/>
          </a:prstGeom>
          <a:noFill/>
          <a:ln>
            <a:noFill/>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Shape 249"/>
        <p:cNvGrpSpPr/>
        <p:nvPr/>
      </p:nvGrpSpPr>
      <p:grpSpPr>
        <a:xfrm>
          <a:off x="0" y="0"/>
          <a:ext cx="0" cy="0"/>
          <a:chOff x="0" y="0"/>
          <a:chExt cx="0" cy="0"/>
        </a:xfrm>
      </p:grpSpPr>
      <p:sp>
        <p:nvSpPr>
          <p:cNvPr id="250" name="Google Shape;250;p30"/>
          <p:cNvSpPr txBox="1">
            <a:spLocks noGrp="1"/>
          </p:cNvSpPr>
          <p:nvPr>
            <p:ph type="ctrTitle"/>
          </p:nvPr>
        </p:nvSpPr>
        <p:spPr>
          <a:xfrm>
            <a:off x="2380375" y="153100"/>
            <a:ext cx="6573600" cy="733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SzPts val="990"/>
              <a:buNone/>
            </a:pPr>
            <a:r>
              <a:rPr lang="en-GB" sz="3200" b="1">
                <a:latin typeface="Times New Roman"/>
                <a:ea typeface="Times New Roman"/>
                <a:cs typeface="Times New Roman"/>
                <a:sym typeface="Times New Roman"/>
              </a:rPr>
              <a:t>Conclusion</a:t>
            </a:r>
            <a:endParaRPr sz="3200" b="1">
              <a:latin typeface="Times New Roman"/>
              <a:ea typeface="Times New Roman"/>
              <a:cs typeface="Times New Roman"/>
              <a:sym typeface="Times New Roman"/>
            </a:endParaRPr>
          </a:p>
        </p:txBody>
      </p:sp>
      <p:sp>
        <p:nvSpPr>
          <p:cNvPr id="251" name="Google Shape;251;p30"/>
          <p:cNvSpPr txBox="1">
            <a:spLocks noGrp="1"/>
          </p:cNvSpPr>
          <p:nvPr>
            <p:ph type="subTitle" idx="1"/>
          </p:nvPr>
        </p:nvSpPr>
        <p:spPr>
          <a:xfrm>
            <a:off x="1846500" y="1258675"/>
            <a:ext cx="7107600" cy="3552900"/>
          </a:xfrm>
          <a:prstGeom prst="rect">
            <a:avLst/>
          </a:prstGeom>
          <a:solidFill>
            <a:srgbClr val="D9EAD3"/>
          </a:solidFill>
        </p:spPr>
        <p:txBody>
          <a:bodyPr spcFirstLastPara="1" wrap="square" lIns="91425" tIns="91425" rIns="91425" bIns="91425" anchor="t" anchorCtr="0">
            <a:normAutofit/>
          </a:bodyPr>
          <a:lstStyle/>
          <a:p>
            <a:pPr marL="457200" lvl="0" indent="-374650" algn="l" rtl="0">
              <a:lnSpc>
                <a:spcPct val="150000"/>
              </a:lnSpc>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Aged population need comprehensive, individualised and integrated care support to ensure. </a:t>
            </a:r>
            <a:endParaRPr sz="2300">
              <a:solidFill>
                <a:schemeClr val="dk1"/>
              </a:solidFill>
              <a:latin typeface="Times New Roman"/>
              <a:ea typeface="Times New Roman"/>
              <a:cs typeface="Times New Roman"/>
              <a:sym typeface="Times New Roman"/>
            </a:endParaRPr>
          </a:p>
          <a:p>
            <a:pPr marL="457200" lvl="0" indent="-374650" algn="l" rtl="0">
              <a:lnSpc>
                <a:spcPct val="150000"/>
              </a:lnSpc>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More investments are required in future to meet the demands of an aging population.</a:t>
            </a:r>
            <a:endParaRPr sz="2300">
              <a:solidFill>
                <a:schemeClr val="dk1"/>
              </a:solidFill>
              <a:latin typeface="Times New Roman"/>
              <a:ea typeface="Times New Roman"/>
              <a:cs typeface="Times New Roman"/>
              <a:sym typeface="Times New Roman"/>
            </a:endParaRPr>
          </a:p>
          <a:p>
            <a:pPr marL="457200" lvl="0" indent="-374650" algn="l" rtl="0">
              <a:lnSpc>
                <a:spcPct val="150000"/>
              </a:lnSpc>
              <a:spcBef>
                <a:spcPts val="0"/>
              </a:spcBef>
              <a:spcAft>
                <a:spcPts val="0"/>
              </a:spcAft>
              <a:buClr>
                <a:schemeClr val="dk1"/>
              </a:buClr>
              <a:buSzPts val="2300"/>
              <a:buFont typeface="Times New Roman"/>
              <a:buChar char="●"/>
            </a:pPr>
            <a:r>
              <a:rPr lang="en-GB" sz="2300">
                <a:solidFill>
                  <a:schemeClr val="dk1"/>
                </a:solidFill>
                <a:latin typeface="Times New Roman"/>
                <a:ea typeface="Times New Roman"/>
                <a:cs typeface="Times New Roman"/>
                <a:sym typeface="Times New Roman"/>
              </a:rPr>
              <a:t>Current policies and systems have achieved proper health but need to address the identified issues. </a:t>
            </a:r>
            <a:endParaRPr sz="2300">
              <a:solidFill>
                <a:schemeClr val="dk1"/>
              </a:solidFill>
              <a:latin typeface="Times New Roman"/>
              <a:ea typeface="Times New Roman"/>
              <a:cs typeface="Times New Roman"/>
              <a:sym typeface="Times New Roman"/>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Shape 255"/>
        <p:cNvGrpSpPr/>
        <p:nvPr/>
      </p:nvGrpSpPr>
      <p:grpSpPr>
        <a:xfrm>
          <a:off x="0" y="0"/>
          <a:ext cx="0" cy="0"/>
          <a:chOff x="0" y="0"/>
          <a:chExt cx="0" cy="0"/>
        </a:xfrm>
      </p:grpSpPr>
      <p:sp>
        <p:nvSpPr>
          <p:cNvPr id="256" name="Google Shape;256;p31"/>
          <p:cNvSpPr txBox="1">
            <a:spLocks noGrp="1"/>
          </p:cNvSpPr>
          <p:nvPr>
            <p:ph type="ctrTitle"/>
          </p:nvPr>
        </p:nvSpPr>
        <p:spPr>
          <a:xfrm>
            <a:off x="1328700" y="153100"/>
            <a:ext cx="6573600" cy="733800"/>
          </a:xfrm>
          <a:prstGeom prst="rect">
            <a:avLst/>
          </a:prstGeom>
        </p:spPr>
        <p:txBody>
          <a:bodyPr spcFirstLastPara="1" wrap="square" lIns="91425" tIns="91425" rIns="91425" bIns="91425" anchor="t" anchorCtr="0">
            <a:noAutofit/>
          </a:bodyPr>
          <a:lstStyle/>
          <a:p>
            <a:pPr marL="0" lvl="0" indent="0" algn="ctr" rtl="0">
              <a:spcBef>
                <a:spcPts val="0"/>
              </a:spcBef>
              <a:spcAft>
                <a:spcPts val="0"/>
              </a:spcAft>
              <a:buSzPts val="990"/>
              <a:buNone/>
            </a:pPr>
            <a:r>
              <a:rPr lang="en-GB" sz="3200" b="1">
                <a:latin typeface="Times New Roman"/>
                <a:ea typeface="Times New Roman"/>
                <a:cs typeface="Times New Roman"/>
                <a:sym typeface="Times New Roman"/>
              </a:rPr>
              <a:t>References</a:t>
            </a:r>
            <a:endParaRPr sz="3200" b="1">
              <a:latin typeface="Times New Roman"/>
              <a:ea typeface="Times New Roman"/>
              <a:cs typeface="Times New Roman"/>
              <a:sym typeface="Times New Roman"/>
            </a:endParaRPr>
          </a:p>
        </p:txBody>
      </p:sp>
      <p:sp>
        <p:nvSpPr>
          <p:cNvPr id="257" name="Google Shape;257;p31"/>
          <p:cNvSpPr txBox="1">
            <a:spLocks noGrp="1"/>
          </p:cNvSpPr>
          <p:nvPr>
            <p:ph type="subTitle" idx="1"/>
          </p:nvPr>
        </p:nvSpPr>
        <p:spPr>
          <a:xfrm>
            <a:off x="276900" y="993050"/>
            <a:ext cx="8677200" cy="3955500"/>
          </a:xfrm>
          <a:prstGeom prst="rect">
            <a:avLst/>
          </a:prstGeom>
          <a:solidFill>
            <a:srgbClr val="D9EAD3"/>
          </a:solidFill>
        </p:spPr>
        <p:txBody>
          <a:bodyPr spcFirstLastPara="1" wrap="square" lIns="91425" tIns="91425" rIns="91425" bIns="91425" anchor="t" anchorCtr="0">
            <a:normAutofit fontScale="70000" lnSpcReduction="20000"/>
          </a:bodyPr>
          <a:lstStyle/>
          <a:p>
            <a:pPr marL="0" lvl="0" indent="0" algn="l" rtl="0">
              <a:lnSpc>
                <a:spcPct val="115000"/>
              </a:lnSpc>
              <a:spcBef>
                <a:spcPts val="0"/>
              </a:spcBef>
              <a:spcAft>
                <a:spcPts val="0"/>
              </a:spcAft>
              <a:buNone/>
            </a:pPr>
            <a:r>
              <a:rPr lang="en-GB" sz="1100">
                <a:solidFill>
                  <a:srgbClr val="000000"/>
                </a:solidFill>
                <a:latin typeface="Times New Roman"/>
                <a:ea typeface="Times New Roman"/>
                <a:cs typeface="Times New Roman"/>
                <a:sym typeface="Times New Roman"/>
              </a:rPr>
              <a:t>Barton, C., Sturge, G., and Harker, R., (2024) </a:t>
            </a:r>
            <a:r>
              <a:rPr lang="en-GB" sz="1100" i="1">
                <a:solidFill>
                  <a:srgbClr val="000000"/>
                </a:solidFill>
                <a:latin typeface="Times New Roman"/>
                <a:ea typeface="Times New Roman"/>
                <a:cs typeface="Times New Roman"/>
                <a:sym typeface="Times New Roman"/>
              </a:rPr>
              <a:t>The UK’s changing population</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3">
                  <a:extLst>
                    <a:ext uri="{A12FA001-AC4F-418D-AE19-62706E023703}">
                      <ahyp:hlinkClr xmlns:ahyp="http://schemas.microsoft.com/office/drawing/2018/hyperlinkcolor" val="tx"/>
                    </a:ext>
                  </a:extLst>
                </a:hlinkClick>
              </a:rPr>
              <a:t>https://commonslibrary.parliament.uk/the-uks-changing-population/</a:t>
            </a:r>
            <a:r>
              <a:rPr lang="en-GB" sz="1100">
                <a:solidFill>
                  <a:srgbClr val="000000"/>
                </a:solidFill>
                <a:latin typeface="Times New Roman"/>
                <a:ea typeface="Times New Roman"/>
                <a:cs typeface="Times New Roman"/>
                <a:sym typeface="Times New Roman"/>
              </a:rPr>
              <a:t> (Accessed 5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Buckingham, N. (2025) </a:t>
            </a:r>
            <a:r>
              <a:rPr lang="en-GB" sz="1100" i="1">
                <a:solidFill>
                  <a:srgbClr val="000000"/>
                </a:solidFill>
                <a:latin typeface="Times New Roman"/>
                <a:ea typeface="Times New Roman"/>
                <a:cs typeface="Times New Roman"/>
                <a:sym typeface="Times New Roman"/>
              </a:rPr>
              <a:t>NHS workforce in a nutshell.</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4">
                  <a:extLst>
                    <a:ext uri="{A12FA001-AC4F-418D-AE19-62706E023703}">
                      <ahyp:hlinkClr xmlns:ahyp="http://schemas.microsoft.com/office/drawing/2018/hyperlinkcolor" val="tx"/>
                    </a:ext>
                  </a:extLst>
                </a:hlinkClick>
              </a:rPr>
              <a:t>https://www.kingsfund.org.uk/insight-and-analysis/data-and-charts/nhs-workforce-nutshell</a:t>
            </a:r>
            <a:r>
              <a:rPr lang="en-GB" sz="1100">
                <a:solidFill>
                  <a:srgbClr val="000000"/>
                </a:solidFill>
                <a:latin typeface="Times New Roman"/>
                <a:ea typeface="Times New Roman"/>
                <a:cs typeface="Times New Roman"/>
                <a:sym typeface="Times New Roman"/>
              </a:rPr>
              <a:t> (Accessed 9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CSP (2019) The NHS Long Term Plan and Older People. Available at:</a:t>
            </a:r>
            <a:r>
              <a:rPr lang="en-GB" sz="1100">
                <a:solidFill>
                  <a:srgbClr val="000000"/>
                </a:solidFill>
                <a:uFill>
                  <a:noFill/>
                </a:u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5">
                  <a:extLst>
                    <a:ext uri="{A12FA001-AC4F-418D-AE19-62706E023703}">
                      <ahyp:hlinkClr xmlns:ahyp="http://schemas.microsoft.com/office/drawing/2018/hyperlinkcolor" val="tx"/>
                    </a:ext>
                  </a:extLst>
                </a:hlinkClick>
              </a:rPr>
              <a:t>https://www.csp.org.uk/system/files/documents/2019-05/LTP%20Briefing%20-%20Agile%20190513.pdf</a:t>
            </a:r>
            <a:r>
              <a:rPr lang="en-GB" sz="1100">
                <a:solidFill>
                  <a:srgbClr val="000000"/>
                </a:solidFill>
                <a:latin typeface="Times New Roman"/>
                <a:ea typeface="Times New Roman"/>
                <a:cs typeface="Times New Roman"/>
                <a:sym typeface="Times New Roman"/>
              </a:rPr>
              <a:t> (Accessed 6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Gonot-Schoupinsky, F., Garip, G. and Sheffield, D., (2022) The engage-disengage model as an inclusive model for the promotion of healthy and successful aging in the oldest-old. </a:t>
            </a:r>
            <a:r>
              <a:rPr lang="en-GB" sz="1100" i="1">
                <a:solidFill>
                  <a:srgbClr val="000000"/>
                </a:solidFill>
                <a:latin typeface="Times New Roman"/>
                <a:ea typeface="Times New Roman"/>
                <a:cs typeface="Times New Roman"/>
                <a:sym typeface="Times New Roman"/>
              </a:rPr>
              <a:t>Activities, Adaptation &amp; Aging</a:t>
            </a:r>
            <a:r>
              <a:rPr lang="en-GB" sz="1100">
                <a:solidFill>
                  <a:srgbClr val="000000"/>
                </a:solidFill>
                <a:latin typeface="Times New Roman"/>
                <a:ea typeface="Times New Roman"/>
                <a:cs typeface="Times New Roman"/>
                <a:sym typeface="Times New Roman"/>
              </a:rPr>
              <a:t>, 46(2), pp.159-181.</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Karthikeyan, A., McKee, S. and McKay, G.J., (2024) Integration of genomic medicine to mainstream patient care within the UK National Health Service. </a:t>
            </a:r>
            <a:r>
              <a:rPr lang="en-GB" sz="1100" i="1">
                <a:solidFill>
                  <a:srgbClr val="000000"/>
                </a:solidFill>
                <a:latin typeface="Times New Roman"/>
                <a:ea typeface="Times New Roman"/>
                <a:cs typeface="Times New Roman"/>
                <a:sym typeface="Times New Roman"/>
              </a:rPr>
              <a:t>The Ulster Medical Journal</a:t>
            </a:r>
            <a:r>
              <a:rPr lang="en-GB" sz="1100">
                <a:solidFill>
                  <a:srgbClr val="000000"/>
                </a:solidFill>
                <a:latin typeface="Times New Roman"/>
                <a:ea typeface="Times New Roman"/>
                <a:cs typeface="Times New Roman"/>
                <a:sym typeface="Times New Roman"/>
              </a:rPr>
              <a:t>, </a:t>
            </a:r>
            <a:r>
              <a:rPr lang="en-GB" sz="1100" i="1">
                <a:solidFill>
                  <a:srgbClr val="000000"/>
                </a:solidFill>
                <a:latin typeface="Times New Roman"/>
                <a:ea typeface="Times New Roman"/>
                <a:cs typeface="Times New Roman"/>
                <a:sym typeface="Times New Roman"/>
              </a:rPr>
              <a:t>93</a:t>
            </a:r>
            <a:r>
              <a:rPr lang="en-GB" sz="1100">
                <a:solidFill>
                  <a:srgbClr val="000000"/>
                </a:solidFill>
                <a:latin typeface="Times New Roman"/>
                <a:ea typeface="Times New Roman"/>
                <a:cs typeface="Times New Roman"/>
                <a:sym typeface="Times New Roman"/>
              </a:rPr>
              <a:t>(3), p.111.</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King’s Fund (2019) </a:t>
            </a:r>
            <a:r>
              <a:rPr lang="en-GB" sz="1100" i="1">
                <a:solidFill>
                  <a:srgbClr val="000000"/>
                </a:solidFill>
                <a:latin typeface="Times New Roman"/>
                <a:ea typeface="Times New Roman"/>
                <a:cs typeface="Times New Roman"/>
                <a:sym typeface="Times New Roman"/>
              </a:rPr>
              <a:t>The NHS long-term plan explained.</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6">
                  <a:extLst>
                    <a:ext uri="{A12FA001-AC4F-418D-AE19-62706E023703}">
                      <ahyp:hlinkClr xmlns:ahyp="http://schemas.microsoft.com/office/drawing/2018/hyperlinkcolor" val="tx"/>
                    </a:ext>
                  </a:extLst>
                </a:hlinkClick>
              </a:rPr>
              <a:t>https://www.kingsfund.org.uk/insight-and-analysis/long-reads/nhs-long-term-plan-explained</a:t>
            </a:r>
            <a:r>
              <a:rPr lang="en-GB" sz="1100">
                <a:solidFill>
                  <a:srgbClr val="000000"/>
                </a:solidFill>
                <a:latin typeface="Times New Roman"/>
                <a:ea typeface="Times New Roman"/>
                <a:cs typeface="Times New Roman"/>
                <a:sym typeface="Times New Roman"/>
              </a:rPr>
              <a:t> (Accessed 8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Lan, Y.L. and Chen, H.C., (2022) Telehealth care system for chronic disease management of middle-aged and older adults in remote areas. </a:t>
            </a:r>
            <a:r>
              <a:rPr lang="en-GB" sz="1100" i="1">
                <a:solidFill>
                  <a:srgbClr val="000000"/>
                </a:solidFill>
                <a:latin typeface="Times New Roman"/>
                <a:ea typeface="Times New Roman"/>
                <a:cs typeface="Times New Roman"/>
                <a:sym typeface="Times New Roman"/>
              </a:rPr>
              <a:t>Health Informatics Journal, </a:t>
            </a:r>
            <a:r>
              <a:rPr lang="en-GB" sz="1100">
                <a:solidFill>
                  <a:srgbClr val="000000"/>
                </a:solidFill>
                <a:latin typeface="Times New Roman"/>
                <a:ea typeface="Times New Roman"/>
                <a:cs typeface="Times New Roman"/>
                <a:sym typeface="Times New Roman"/>
              </a:rPr>
              <a:t>28(4), p.14604582221141835.</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Legislation Gov UK (2014) </a:t>
            </a:r>
            <a:r>
              <a:rPr lang="en-GB" sz="1100" i="1">
                <a:solidFill>
                  <a:srgbClr val="000000"/>
                </a:solidFill>
                <a:latin typeface="Times New Roman"/>
                <a:ea typeface="Times New Roman"/>
                <a:cs typeface="Times New Roman"/>
                <a:sym typeface="Times New Roman"/>
              </a:rPr>
              <a:t>Care Act 2014.</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7">
                  <a:extLst>
                    <a:ext uri="{A12FA001-AC4F-418D-AE19-62706E023703}">
                      <ahyp:hlinkClr xmlns:ahyp="http://schemas.microsoft.com/office/drawing/2018/hyperlinkcolor" val="tx"/>
                    </a:ext>
                  </a:extLst>
                </a:hlinkClick>
              </a:rPr>
              <a:t>https://www.legislation.gov.uk/ukpga/2014/23/contents</a:t>
            </a:r>
            <a:r>
              <a:rPr lang="en-GB" sz="1100">
                <a:solidFill>
                  <a:srgbClr val="000000"/>
                </a:solidFill>
                <a:latin typeface="Times New Roman"/>
                <a:ea typeface="Times New Roman"/>
                <a:cs typeface="Times New Roman"/>
                <a:sym typeface="Times New Roman"/>
              </a:rPr>
              <a:t> (Accessed 7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Lorber, M., Mlinar Reljić, N., McCormack, B. and Kmetec, S., (2025, June) Person-Centred Care in Association with Psychological Well-Being of Older Adults. In </a:t>
            </a:r>
            <a:r>
              <a:rPr lang="en-GB" sz="1100" i="1">
                <a:solidFill>
                  <a:srgbClr val="000000"/>
                </a:solidFill>
                <a:latin typeface="Times New Roman"/>
                <a:ea typeface="Times New Roman"/>
                <a:cs typeface="Times New Roman"/>
                <a:sym typeface="Times New Roman"/>
              </a:rPr>
              <a:t>Healthcare </a:t>
            </a:r>
            <a:r>
              <a:rPr lang="en-GB" sz="1100">
                <a:solidFill>
                  <a:srgbClr val="000000"/>
                </a:solidFill>
                <a:latin typeface="Times New Roman"/>
                <a:ea typeface="Times New Roman"/>
                <a:cs typeface="Times New Roman"/>
                <a:sym typeface="Times New Roman"/>
              </a:rPr>
              <a:t>(Vol. 13, No. 12, p. 1379). MDPI. </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Mane, P., Gurav, Y., Yadav, A., Bhagat, H., Yesugade, A., Pisal, D.S. and Thorat, M.S., (2024) Healthcare Workforce Management: Addressing Challenges in Recruitment, Retention, and Training. </a:t>
            </a:r>
            <a:r>
              <a:rPr lang="en-GB" sz="1100" i="1">
                <a:solidFill>
                  <a:srgbClr val="000000"/>
                </a:solidFill>
                <a:latin typeface="Times New Roman"/>
                <a:ea typeface="Times New Roman"/>
                <a:cs typeface="Times New Roman"/>
                <a:sym typeface="Times New Roman"/>
              </a:rPr>
              <a:t>South East Eur J Public Health</a:t>
            </a:r>
            <a:r>
              <a:rPr lang="en-GB" sz="1100">
                <a:solidFill>
                  <a:srgbClr val="000000"/>
                </a:solidFill>
                <a:latin typeface="Times New Roman"/>
                <a:ea typeface="Times New Roman"/>
                <a:cs typeface="Times New Roman"/>
                <a:sym typeface="Times New Roman"/>
              </a:rPr>
              <a:t>, </a:t>
            </a:r>
            <a:r>
              <a:rPr lang="en-GB" sz="1100" i="1">
                <a:solidFill>
                  <a:srgbClr val="000000"/>
                </a:solidFill>
                <a:latin typeface="Times New Roman"/>
                <a:ea typeface="Times New Roman"/>
                <a:cs typeface="Times New Roman"/>
                <a:sym typeface="Times New Roman"/>
              </a:rPr>
              <a:t>23</a:t>
            </a:r>
            <a:r>
              <a:rPr lang="en-GB" sz="1100">
                <a:solidFill>
                  <a:srgbClr val="000000"/>
                </a:solidFill>
                <a:latin typeface="Times New Roman"/>
                <a:ea typeface="Times New Roman"/>
                <a:cs typeface="Times New Roman"/>
                <a:sym typeface="Times New Roman"/>
              </a:rPr>
              <a:t>, pp.120-34.</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Mueller, K.E., Van Puymbroeck, M., Crowe, B.M. and Davis, N.J., (2023) Exploring constraints to well-being for older adults in transition into an assisted living home: A qualitative study.</a:t>
            </a:r>
            <a:r>
              <a:rPr lang="en-GB" sz="1100" i="1">
                <a:solidFill>
                  <a:srgbClr val="000000"/>
                </a:solidFill>
                <a:latin typeface="Times New Roman"/>
                <a:ea typeface="Times New Roman"/>
                <a:cs typeface="Times New Roman"/>
                <a:sym typeface="Times New Roman"/>
              </a:rPr>
              <a:t> Canadian Journal on Aging/La Revue Canadienne Du Vieillissement,</a:t>
            </a:r>
            <a:r>
              <a:rPr lang="en-GB" sz="1100">
                <a:solidFill>
                  <a:srgbClr val="000000"/>
                </a:solidFill>
                <a:latin typeface="Times New Roman"/>
                <a:ea typeface="Times New Roman"/>
                <a:cs typeface="Times New Roman"/>
                <a:sym typeface="Times New Roman"/>
              </a:rPr>
              <a:t> 42(4), pp.688-695.</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NHS (n.d.) </a:t>
            </a:r>
            <a:r>
              <a:rPr lang="en-GB" sz="1100" i="1">
                <a:solidFill>
                  <a:srgbClr val="000000"/>
                </a:solidFill>
                <a:latin typeface="Times New Roman"/>
                <a:ea typeface="Times New Roman"/>
                <a:cs typeface="Times New Roman"/>
                <a:sym typeface="Times New Roman"/>
              </a:rPr>
              <a:t>Integrated care in action – older people’s care.</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8">
                  <a:extLst>
                    <a:ext uri="{A12FA001-AC4F-418D-AE19-62706E023703}">
                      <ahyp:hlinkClr xmlns:ahyp="http://schemas.microsoft.com/office/drawing/2018/hyperlinkcolor" val="tx"/>
                    </a:ext>
                  </a:extLst>
                </a:hlinkClick>
              </a:rPr>
              <a:t>https://www.england.nhs.uk/integratedcare/resources/case-studies/integrated-care-in-action-older-peoples-care/</a:t>
            </a:r>
            <a:r>
              <a:rPr lang="en-GB" sz="1100">
                <a:solidFill>
                  <a:srgbClr val="000000"/>
                </a:solidFill>
                <a:latin typeface="Times New Roman"/>
                <a:ea typeface="Times New Roman"/>
                <a:cs typeface="Times New Roman"/>
                <a:sym typeface="Times New Roman"/>
              </a:rPr>
              <a:t> (Accessed 8 May 2026)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Paiva, T.C., Soares, L. and Faria, A.L., (2023) Depression in elderly people. </a:t>
            </a:r>
            <a:r>
              <a:rPr lang="en-GB" sz="1100" i="1">
                <a:solidFill>
                  <a:srgbClr val="000000"/>
                </a:solidFill>
                <a:latin typeface="Times New Roman"/>
                <a:ea typeface="Times New Roman"/>
                <a:cs typeface="Times New Roman"/>
                <a:sym typeface="Times New Roman"/>
              </a:rPr>
              <a:t>Encyclopedia</a:t>
            </a:r>
            <a:r>
              <a:rPr lang="en-GB" sz="1100">
                <a:solidFill>
                  <a:srgbClr val="000000"/>
                </a:solidFill>
                <a:latin typeface="Times New Roman"/>
                <a:ea typeface="Times New Roman"/>
                <a:cs typeface="Times New Roman"/>
                <a:sym typeface="Times New Roman"/>
              </a:rPr>
              <a:t>, 3(2), pp.677-686.</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0"/>
              </a:spcAft>
              <a:buNone/>
            </a:pPr>
            <a:r>
              <a:rPr lang="en-GB" sz="1100">
                <a:solidFill>
                  <a:srgbClr val="000000"/>
                </a:solidFill>
                <a:latin typeface="Times New Roman"/>
                <a:ea typeface="Times New Roman"/>
                <a:cs typeface="Times New Roman"/>
                <a:sym typeface="Times New Roman"/>
              </a:rPr>
              <a:t>Wachholz, P. and Giacomin, K., (2023) Dignity in the care of older adults living in nursing homes and long-term care facilities. </a:t>
            </a:r>
            <a:r>
              <a:rPr lang="en-GB" sz="1100" i="1">
                <a:solidFill>
                  <a:srgbClr val="000000"/>
                </a:solidFill>
                <a:latin typeface="Times New Roman"/>
                <a:ea typeface="Times New Roman"/>
                <a:cs typeface="Times New Roman"/>
                <a:sym typeface="Times New Roman"/>
              </a:rPr>
              <a:t>F1000Research</a:t>
            </a:r>
            <a:r>
              <a:rPr lang="en-GB" sz="1100">
                <a:solidFill>
                  <a:srgbClr val="000000"/>
                </a:solidFill>
                <a:latin typeface="Times New Roman"/>
                <a:ea typeface="Times New Roman"/>
                <a:cs typeface="Times New Roman"/>
                <a:sym typeface="Times New Roman"/>
              </a:rPr>
              <a:t>, 11, p.1208.</a:t>
            </a:r>
            <a:endParaRPr sz="1100">
              <a:solidFill>
                <a:srgbClr val="000000"/>
              </a:solidFill>
              <a:latin typeface="Times New Roman"/>
              <a:ea typeface="Times New Roman"/>
              <a:cs typeface="Times New Roman"/>
              <a:sym typeface="Times New Roman"/>
            </a:endParaRPr>
          </a:p>
          <a:p>
            <a:pPr marL="0" lvl="0" indent="0" algn="l" rtl="0">
              <a:lnSpc>
                <a:spcPct val="115000"/>
              </a:lnSpc>
              <a:spcBef>
                <a:spcPts val="800"/>
              </a:spcBef>
              <a:spcAft>
                <a:spcPts val="800"/>
              </a:spcAft>
              <a:buNone/>
            </a:pPr>
            <a:r>
              <a:rPr lang="en-GB" sz="1100">
                <a:solidFill>
                  <a:srgbClr val="000000"/>
                </a:solidFill>
                <a:latin typeface="Times New Roman"/>
                <a:ea typeface="Times New Roman"/>
                <a:cs typeface="Times New Roman"/>
                <a:sym typeface="Times New Roman"/>
              </a:rPr>
              <a:t>WHO (2021) </a:t>
            </a:r>
            <a:r>
              <a:rPr lang="en-GB" sz="1100" i="1">
                <a:solidFill>
                  <a:srgbClr val="000000"/>
                </a:solidFill>
                <a:latin typeface="Times New Roman"/>
                <a:ea typeface="Times New Roman"/>
                <a:cs typeface="Times New Roman"/>
                <a:sym typeface="Times New Roman"/>
              </a:rPr>
              <a:t>Decade of Healthy Ageing: Baseline Report.</a:t>
            </a:r>
            <a:r>
              <a:rPr lang="en-GB" sz="1100">
                <a:solidFill>
                  <a:srgbClr val="000000"/>
                </a:solidFill>
                <a:latin typeface="Times New Roman"/>
                <a:ea typeface="Times New Roman"/>
                <a:cs typeface="Times New Roman"/>
                <a:sym typeface="Times New Roman"/>
              </a:rPr>
              <a:t> Available at:</a:t>
            </a:r>
            <a:r>
              <a:rPr lang="en-GB" sz="1100">
                <a:solidFill>
                  <a:srgbClr val="000000"/>
                </a:solidFill>
                <a:uFill>
                  <a:noFill/>
                </a:u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 </a:t>
            </a:r>
            <a:r>
              <a:rPr lang="en-GB" sz="1100" u="sng">
                <a:solidFill>
                  <a:srgbClr val="000000"/>
                </a:solidFill>
                <a:latin typeface="Times New Roman"/>
                <a:ea typeface="Times New Roman"/>
                <a:cs typeface="Times New Roman"/>
                <a:sym typeface="Times New Roman"/>
                <a:hlinkClick r:id="rId9">
                  <a:extLst>
                    <a:ext uri="{A12FA001-AC4F-418D-AE19-62706E023703}">
                      <ahyp:hlinkClr xmlns:ahyp="http://schemas.microsoft.com/office/drawing/2018/hyperlinkcolor" val="tx"/>
                    </a:ext>
                  </a:extLst>
                </a:hlinkClick>
              </a:rPr>
              <a:t>https://www.who.int/publications/i/item/9789240017900</a:t>
            </a:r>
            <a:r>
              <a:rPr lang="en-GB" sz="1100">
                <a:solidFill>
                  <a:srgbClr val="000000"/>
                </a:solidFill>
                <a:latin typeface="Times New Roman"/>
                <a:ea typeface="Times New Roman"/>
                <a:cs typeface="Times New Roman"/>
                <a:sym typeface="Times New Roman"/>
              </a:rPr>
              <a:t> (Accessed 7 May 2026)</a:t>
            </a:r>
            <a:endParaRPr sz="2000">
              <a:solidFill>
                <a:srgbClr val="000000"/>
              </a:solidFill>
              <a:latin typeface="Times New Roman"/>
              <a:ea typeface="Times New Roman"/>
              <a:cs typeface="Times New Roman"/>
              <a:sym typeface="Times New Roman"/>
            </a:endParaRPr>
          </a:p>
        </p:txBody>
      </p:sp>
    </p:spTree>
  </p:cSld>
  <p:clrMapOvr>
    <a:masterClrMapping/>
  </p:clrMapOvr>
</p:sld>
</file>

<file path=ppt/theme/theme1.xml><?xml version="1.0" encoding="utf-8"?>
<a:theme xmlns:a="http://schemas.openxmlformats.org/drawingml/2006/main" name="Focus">
  <a:themeElements>
    <a:clrScheme name="Focus">
      <a:dk1>
        <a:srgbClr val="1B212C"/>
      </a:dk1>
      <a:lt1>
        <a:srgbClr val="FFFFFF"/>
      </a:lt1>
      <a:dk2>
        <a:srgbClr val="D9D9D9"/>
      </a:dk2>
      <a:lt2>
        <a:srgbClr val="82C7A5"/>
      </a:lt2>
      <a:accent1>
        <a:srgbClr val="0145AC"/>
      </a:accent1>
      <a:accent2>
        <a:srgbClr val="EECE1A"/>
      </a:accent2>
      <a:accent3>
        <a:srgbClr val="4E5567"/>
      </a:accent3>
      <a:accent4>
        <a:srgbClr val="F4D6AD"/>
      </a:accent4>
      <a:accent5>
        <a:srgbClr val="7890CD"/>
      </a:accent5>
      <a:accent6>
        <a:srgbClr val="F15E22"/>
      </a:accent6>
      <a:hlink>
        <a:srgbClr val="7890CD"/>
      </a:hlink>
      <a:folHlink>
        <a:srgbClr val="7890C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3257</Words>
  <PresentationFormat>On-screen Show (16:9)</PresentationFormat>
  <Paragraphs>128</Paragraphs>
  <Slides>19</Slides>
  <Notes>19</Notes>
  <HiddenSlides>0</HiddenSlides>
  <MMClips>3</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19</vt:i4>
      </vt:variant>
    </vt:vector>
  </HeadingPairs>
  <TitlesOfParts>
    <vt:vector size="24" baseType="lpstr">
      <vt:lpstr>Times New Roman</vt:lpstr>
      <vt:lpstr>Lato</vt:lpstr>
      <vt:lpstr>Montserrat</vt:lpstr>
      <vt:lpstr>Arial</vt:lpstr>
      <vt:lpstr>Focus</vt:lpstr>
      <vt:lpstr>Programme: BSc (Hons) Health and Social Care  Module: Empowering the Older Person Module code: BMHP6027 Student Name: Adela Mihaela Tsenase  Student Id: 2238272 Lecturer: Parese Ahmed, Kennedy Obohwemu and Robert Nartowski Component 1: Individual Presentation</vt:lpstr>
      <vt:lpstr>Table of Contents</vt:lpstr>
      <vt:lpstr>Introduction</vt:lpstr>
      <vt:lpstr>Overview of the ageing Population in the UK</vt:lpstr>
      <vt:lpstr>Care needs of aged people</vt:lpstr>
      <vt:lpstr>Empowering aged people and independence in healthcare</vt:lpstr>
      <vt:lpstr>Functional Ability and Healthy Ageing</vt:lpstr>
      <vt:lpstr>Social Care and Community Support</vt:lpstr>
      <vt:lpstr>Key UK Policies for supporting older people</vt:lpstr>
      <vt:lpstr>Effectiveness of Current Interventions</vt:lpstr>
      <vt:lpstr>Theoretical Perspectives in Elderly Care</vt:lpstr>
      <vt:lpstr>Mental Health and Emotional Wellbeing of older people</vt:lpstr>
      <vt:lpstr>Challenges faced by older people in Maintaining Independence</vt:lpstr>
      <vt:lpstr>Workforce and Funding Challenges in healthcare</vt:lpstr>
      <vt:lpstr>Technology and Innovation in Elderly Care</vt:lpstr>
      <vt:lpstr>Recommendations for Improving care services for aged people</vt:lpstr>
      <vt:lpstr>Critical Evaluation of the UK Provision</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dcterms:modified xsi:type="dcterms:W3CDTF">2026-06-26T09:40:48Z</dcterms:modified>
</cp:coreProperties>
</file>