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erverZoom="100000" strictFirstAndLastChars="0" saveSubsetFonts="1" autoCompressPictures="0">
  <p:sldMasterIdLst>
    <p:sldMasterId id="2147483649" r:id="rId4"/>
  </p:sldMasterIdLst>
  <p:notesMasterIdLst>
    <p:notesMasterId r:id="rId36"/>
  </p:notesMasterIdLst>
  <p:handoutMasterIdLst>
    <p:handoutMasterId r:id="rId37"/>
  </p:handoutMasterIdLst>
  <p:sldIdLst>
    <p:sldId id="958" r:id="rId5"/>
    <p:sldId id="1108" r:id="rId6"/>
    <p:sldId id="959" r:id="rId7"/>
    <p:sldId id="955" r:id="rId8"/>
    <p:sldId id="956" r:id="rId9"/>
    <p:sldId id="1163" r:id="rId10"/>
    <p:sldId id="1164" r:id="rId11"/>
    <p:sldId id="1105" r:id="rId12"/>
    <p:sldId id="1107" r:id="rId13"/>
    <p:sldId id="1192" r:id="rId14"/>
    <p:sldId id="1198" r:id="rId15"/>
    <p:sldId id="1191" r:id="rId16"/>
    <p:sldId id="1113" r:id="rId17"/>
    <p:sldId id="1114" r:id="rId18"/>
    <p:sldId id="1115" r:id="rId19"/>
    <p:sldId id="1196" r:id="rId20"/>
    <p:sldId id="1121" r:id="rId21"/>
    <p:sldId id="1123" r:id="rId22"/>
    <p:sldId id="1126" r:id="rId23"/>
    <p:sldId id="1127" r:id="rId24"/>
    <p:sldId id="1128" r:id="rId25"/>
    <p:sldId id="1129" r:id="rId26"/>
    <p:sldId id="1130" r:id="rId27"/>
    <p:sldId id="1131" r:id="rId28"/>
    <p:sldId id="1132" r:id="rId29"/>
    <p:sldId id="1133" r:id="rId30"/>
    <p:sldId id="1135" r:id="rId31"/>
    <p:sldId id="1136" r:id="rId32"/>
    <p:sldId id="1137" r:id="rId33"/>
    <p:sldId id="1210" r:id="rId34"/>
    <p:sldId id="1195" r:id="rId35"/>
  </p:sldIdLst>
  <p:sldSz cx="9144000" cy="6858000" type="screen4x3"/>
  <p:notesSz cx="6797675" cy="9926638"/>
  <p:defaultTextStyle>
    <a:defPPr>
      <a:defRPr lang="en-GB"/>
    </a:defPPr>
    <a:lvl1pPr algn="l" defTabSz="457200" rtl="0" fontAlgn="base">
      <a:spcBef>
        <a:spcPct val="0"/>
      </a:spcBef>
      <a:spcAft>
        <a:spcPct val="0"/>
      </a:spcAft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1pPr>
    <a:lvl2pPr marL="228600" indent="228600" algn="l" defTabSz="457200" rtl="0" fontAlgn="base">
      <a:spcBef>
        <a:spcPct val="0"/>
      </a:spcBef>
      <a:spcAft>
        <a:spcPct val="0"/>
      </a:spcAft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2pPr>
    <a:lvl3pPr marL="457200" indent="457200" algn="l" defTabSz="457200" rtl="0" fontAlgn="base">
      <a:spcBef>
        <a:spcPct val="0"/>
      </a:spcBef>
      <a:spcAft>
        <a:spcPct val="0"/>
      </a:spcAft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3pPr>
    <a:lvl4pPr marL="685800" indent="685800" algn="l" defTabSz="457200" rtl="0" fontAlgn="base">
      <a:spcBef>
        <a:spcPct val="0"/>
      </a:spcBef>
      <a:spcAft>
        <a:spcPct val="0"/>
      </a:spcAft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4pPr>
    <a:lvl5pPr marL="914400" indent="914400" algn="l" defTabSz="457200" rtl="0" fontAlgn="base">
      <a:spcBef>
        <a:spcPct val="0"/>
      </a:spcBef>
      <a:spcAft>
        <a:spcPct val="0"/>
      </a:spcAft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5pPr>
    <a:lvl6pPr marL="2286000" algn="l" defTabSz="914400" rtl="0" eaLnBrk="1" latinLnBrk="0" hangingPunct="1"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6pPr>
    <a:lvl7pPr marL="2743200" algn="l" defTabSz="914400" rtl="0" eaLnBrk="1" latinLnBrk="0" hangingPunct="1"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7pPr>
    <a:lvl8pPr marL="3200400" algn="l" defTabSz="914400" rtl="0" eaLnBrk="1" latinLnBrk="0" hangingPunct="1"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8pPr>
    <a:lvl9pPr marL="3657600" algn="l" defTabSz="914400" rtl="0" eaLnBrk="1" latinLnBrk="0" hangingPunct="1">
      <a:defRPr sz="1200" kern="1200">
        <a:solidFill>
          <a:srgbClr val="000000"/>
        </a:solidFill>
        <a:latin typeface="Helvetica" pitchFamily="34" charset="0"/>
        <a:ea typeface="MS PGothic" pitchFamily="34" charset="-128"/>
        <a:cs typeface="Arial" charset="0"/>
        <a:sym typeface="Helvetica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CC99"/>
    <a:srgbClr val="FFCCFF"/>
    <a:srgbClr val="990099"/>
    <a:srgbClr val="D60093"/>
    <a:srgbClr val="CC0099"/>
    <a:srgbClr val="EAB4E6"/>
    <a:srgbClr val="660066"/>
    <a:srgbClr val="9DA952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10" autoAdjust="0"/>
    <p:restoredTop sz="91964" autoAdjust="0"/>
  </p:normalViewPr>
  <p:slideViewPr>
    <p:cSldViewPr>
      <p:cViewPr varScale="1">
        <p:scale>
          <a:sx n="107" d="100"/>
          <a:sy n="107" d="100"/>
        </p:scale>
        <p:origin x="400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21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hangingPunct="0">
              <a:defRPr>
                <a:latin typeface="Helvetica" charset="0"/>
                <a:ea typeface="ＭＳ Ｐゴシック" charset="0"/>
                <a:cs typeface="+mn-cs"/>
                <a:sym typeface="Helvetic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hangingPunct="0">
              <a:defRPr>
                <a:latin typeface="Helvetica" charset="0"/>
                <a:ea typeface="ＭＳ Ｐゴシック" charset="0"/>
                <a:cs typeface="+mn-cs"/>
                <a:sym typeface="Helvetica" charset="0"/>
              </a:defRPr>
            </a:lvl1pPr>
          </a:lstStyle>
          <a:p>
            <a:pPr>
              <a:defRPr/>
            </a:pPr>
            <a:fld id="{A8882B10-8CA1-44AF-918E-0D9F2EA625C2}" type="datetime1">
              <a:rPr lang="en-GB"/>
              <a:pPr>
                <a:defRPr/>
              </a:pPr>
              <a:t>23/10/2019</a:t>
            </a:fld>
            <a:endParaRPr lang="en-GB"/>
          </a:p>
        </p:txBody>
      </p:sp>
      <p:sp>
        <p:nvSpPr>
          <p:cNvPr id="931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hangingPunct="0">
              <a:defRPr>
                <a:latin typeface="Helvetica" charset="0"/>
                <a:ea typeface="ＭＳ Ｐゴシック" charset="0"/>
                <a:cs typeface="+mn-cs"/>
                <a:sym typeface="Helvetic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31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hangingPunct="0">
              <a:defRPr>
                <a:latin typeface="Helvetica" charset="0"/>
                <a:ea typeface="ＭＳ Ｐゴシック" charset="0"/>
                <a:cs typeface="+mn-cs"/>
                <a:sym typeface="Helvetica" charset="0"/>
              </a:defRPr>
            </a:lvl1pPr>
          </a:lstStyle>
          <a:p>
            <a:pPr>
              <a:defRPr/>
            </a:pPr>
            <a:fld id="{E2CE8C98-667A-4718-B6B8-3A55428576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3214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4" name="Rectangle 2"/>
          <p:cNvSpPr>
            <a:spLocks noGrp="1"/>
          </p:cNvSpPr>
          <p:nvPr>
            <p:ph type="body" sz="quarter" idx="3"/>
          </p:nvPr>
        </p:nvSpPr>
        <p:spPr bwMode="auto">
          <a:xfrm>
            <a:off x="906357" y="4715153"/>
            <a:ext cx="4984962" cy="4466987"/>
          </a:xfrm>
          <a:prstGeom prst="rect">
            <a:avLst/>
          </a:prstGeom>
          <a:noFill/>
          <a:ln>
            <a:noFill/>
          </a:ln>
          <a:effectLst/>
          <a:extLst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>
                <a:sym typeface="Noteworthy Bold" charset="0"/>
              </a:rPr>
              <a:t>Click to edit Master text styles</a:t>
            </a:r>
          </a:p>
          <a:p>
            <a:pPr lvl="1"/>
            <a:r>
              <a:rPr lang="en-GB" noProof="0">
                <a:sym typeface="Noteworthy Bold" charset="0"/>
              </a:rPr>
              <a:t>Second level</a:t>
            </a:r>
          </a:p>
          <a:p>
            <a:pPr lvl="2"/>
            <a:r>
              <a:rPr lang="en-GB" noProof="0">
                <a:sym typeface="Noteworthy Bold" charset="0"/>
              </a:rPr>
              <a:t>Third level</a:t>
            </a:r>
          </a:p>
          <a:p>
            <a:pPr lvl="3"/>
            <a:r>
              <a:rPr lang="en-GB" noProof="0">
                <a:sym typeface="Noteworthy Bold" charset="0"/>
              </a:rPr>
              <a:t>Fourth level</a:t>
            </a:r>
          </a:p>
          <a:p>
            <a:pPr lvl="4"/>
            <a:r>
              <a:rPr lang="en-GB" noProof="0">
                <a:sym typeface="Noteworthy Bold" charset="0"/>
              </a:rPr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692206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lnSpc>
        <a:spcPts val="3500"/>
      </a:lnSpc>
      <a:spcBef>
        <a:spcPct val="0"/>
      </a:spcBef>
      <a:spcAft>
        <a:spcPct val="0"/>
      </a:spcAft>
      <a:defRPr sz="2400" kern="1200">
        <a:solidFill>
          <a:srgbClr val="572E2D"/>
        </a:solidFill>
        <a:latin typeface="Noteworthy Bold" charset="0"/>
        <a:ea typeface="MS PGothic" pitchFamily="34" charset="-128"/>
        <a:cs typeface="+mn-cs"/>
        <a:sym typeface="Noteworthy Bold"/>
      </a:defRPr>
    </a:lvl1pPr>
    <a:lvl2pPr marL="228600" algn="l" defTabSz="457200" rtl="0" eaLnBrk="0" fontAlgn="base" hangingPunct="0">
      <a:lnSpc>
        <a:spcPts val="3500"/>
      </a:lnSpc>
      <a:spcBef>
        <a:spcPct val="0"/>
      </a:spcBef>
      <a:spcAft>
        <a:spcPct val="0"/>
      </a:spcAft>
      <a:defRPr sz="2400" kern="1200">
        <a:solidFill>
          <a:srgbClr val="572E2D"/>
        </a:solidFill>
        <a:latin typeface="Noteworthy Bold" charset="0"/>
        <a:ea typeface="MS PGothic" pitchFamily="34" charset="-128"/>
        <a:cs typeface="+mn-cs"/>
        <a:sym typeface="Noteworthy Bold"/>
      </a:defRPr>
    </a:lvl2pPr>
    <a:lvl3pPr marL="457200" algn="l" defTabSz="457200" rtl="0" eaLnBrk="0" fontAlgn="base" hangingPunct="0">
      <a:lnSpc>
        <a:spcPts val="3500"/>
      </a:lnSpc>
      <a:spcBef>
        <a:spcPct val="0"/>
      </a:spcBef>
      <a:spcAft>
        <a:spcPct val="0"/>
      </a:spcAft>
      <a:defRPr sz="2400" kern="1200">
        <a:solidFill>
          <a:srgbClr val="572E2D"/>
        </a:solidFill>
        <a:latin typeface="Noteworthy Bold" charset="0"/>
        <a:ea typeface="MS PGothic" pitchFamily="34" charset="-128"/>
        <a:cs typeface="+mn-cs"/>
        <a:sym typeface="Noteworthy Bold"/>
      </a:defRPr>
    </a:lvl3pPr>
    <a:lvl4pPr marL="685800" algn="l" defTabSz="457200" rtl="0" eaLnBrk="0" fontAlgn="base" hangingPunct="0">
      <a:lnSpc>
        <a:spcPts val="3500"/>
      </a:lnSpc>
      <a:spcBef>
        <a:spcPct val="0"/>
      </a:spcBef>
      <a:spcAft>
        <a:spcPct val="0"/>
      </a:spcAft>
      <a:defRPr sz="2400" kern="1200">
        <a:solidFill>
          <a:srgbClr val="572E2D"/>
        </a:solidFill>
        <a:latin typeface="Noteworthy Bold" charset="0"/>
        <a:ea typeface="MS PGothic" pitchFamily="34" charset="-128"/>
        <a:cs typeface="+mn-cs"/>
        <a:sym typeface="Noteworthy Bold"/>
      </a:defRPr>
    </a:lvl4pPr>
    <a:lvl5pPr marL="914400" algn="l" defTabSz="457200" rtl="0" eaLnBrk="0" fontAlgn="base" hangingPunct="0">
      <a:lnSpc>
        <a:spcPts val="3500"/>
      </a:lnSpc>
      <a:spcBef>
        <a:spcPct val="0"/>
      </a:spcBef>
      <a:spcAft>
        <a:spcPct val="0"/>
      </a:spcAft>
      <a:defRPr sz="2400" kern="1200">
        <a:solidFill>
          <a:srgbClr val="572E2D"/>
        </a:solidFill>
        <a:latin typeface="Noteworthy Bold" charset="0"/>
        <a:ea typeface="MS PGothic" pitchFamily="34" charset="-128"/>
        <a:cs typeface="+mn-cs"/>
        <a:sym typeface="Noteworthy Bold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Gwrthdaro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baseline="0" dirty="0"/>
              <a:t> / cognitive conflict – when existing understandings no longer hold. Seek new understanding.</a:t>
            </a:r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Task:- Reduce to 9 by eliminating</a:t>
            </a:r>
            <a:r>
              <a:rPr lang="en-GB" baseline="0" dirty="0"/>
              <a:t> or amalgamating and arrange as Diamond 9</a:t>
            </a:r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71683" name="Rectangle 3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>
                <a:latin typeface="Noteworthy Bold"/>
              </a:rPr>
              <a:t>By changing the focus of a task and the questions asked you can make ordinary tasks rich. It is very much a way of working.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D275DF9-3330-4F6F-93B8-4D173590E2F0}" type="slidenum">
              <a:rPr lang="en-GB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 err="1"/>
              <a:t>Ateb</a:t>
            </a:r>
            <a:r>
              <a:rPr lang="en-US" altLang="en-US" baseline="0" dirty="0"/>
              <a:t> a </a:t>
            </a:r>
            <a:r>
              <a:rPr lang="en-US" altLang="en-US" baseline="0" dirty="0" err="1"/>
              <a:t>dyfalu’r</a:t>
            </a:r>
            <a:r>
              <a:rPr lang="en-US" altLang="en-US" baseline="0" dirty="0"/>
              <a:t> </a:t>
            </a:r>
            <a:r>
              <a:rPr lang="en-US" altLang="en-US" baseline="0" dirty="0" err="1"/>
              <a:t>cwestiwn</a:t>
            </a:r>
            <a:endParaRPr lang="en-US" altLang="en-US" dirty="0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849689" y="9428164"/>
            <a:ext cx="2946400" cy="49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F4A6EB8-0508-402B-AAD1-F5EACC55E545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13</a:t>
            </a:fld>
            <a:endParaRPr lang="en-GB" altLang="en-US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 err="1"/>
              <a:t>Blwyddyn</a:t>
            </a:r>
            <a:r>
              <a:rPr lang="en-US" altLang="en-US" dirty="0"/>
              <a:t> membership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Holywood</a:t>
            </a:r>
            <a:endParaRPr lang="en-US" altLang="en-US" dirty="0"/>
          </a:p>
          <a:p>
            <a:pPr eaLnBrk="1" hangingPunct="1">
              <a:spcBef>
                <a:spcPct val="0"/>
              </a:spcBef>
            </a:pPr>
            <a:r>
              <a:rPr lang="en-US" altLang="en-US" dirty="0" err="1"/>
              <a:t>Neu</a:t>
            </a:r>
            <a:endParaRPr lang="en-US" altLang="en-US" dirty="0"/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Set </a:t>
            </a:r>
            <a:r>
              <a:rPr lang="en-US" altLang="en-US" dirty="0" err="1"/>
              <a:t>o’r</a:t>
            </a:r>
            <a:r>
              <a:rPr lang="en-US" altLang="en-US" dirty="0"/>
              <a:t> </a:t>
            </a:r>
            <a:r>
              <a:rPr lang="en-US" altLang="en-US" dirty="0" err="1"/>
              <a:t>clybiau</a:t>
            </a:r>
            <a:r>
              <a:rPr lang="en-US" altLang="en-US" dirty="0"/>
              <a:t> </a:t>
            </a:r>
            <a:r>
              <a:rPr lang="en-US" altLang="en-US" dirty="0" err="1"/>
              <a:t>golff</a:t>
            </a:r>
            <a:r>
              <a:rPr lang="en-US" altLang="en-US" dirty="0"/>
              <a:t> </a:t>
            </a:r>
            <a:r>
              <a:rPr lang="en-US" altLang="en-US" dirty="0" err="1"/>
              <a:t>sydd</a:t>
            </a:r>
            <a:r>
              <a:rPr lang="en-US" altLang="en-US" baseline="0" dirty="0"/>
              <a:t> </a:t>
            </a:r>
            <a:r>
              <a:rPr lang="en-US" altLang="en-US" baseline="0" dirty="0" err="1"/>
              <a:t>mwyaf</a:t>
            </a:r>
            <a:r>
              <a:rPr lang="en-US" altLang="en-US" baseline="0" dirty="0"/>
              <a:t> </a:t>
            </a:r>
            <a:r>
              <a:rPr lang="en-US" altLang="en-US" baseline="0" dirty="0" err="1"/>
              <a:t>drud</a:t>
            </a:r>
            <a:endParaRPr lang="en-US" altLang="en-US" dirty="0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849689" y="9428164"/>
            <a:ext cx="2946400" cy="49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4B7E646-2898-4CD4-8CD5-B2519E0E9608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849689" y="9428164"/>
            <a:ext cx="2946400" cy="49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372A2A1-C183-468C-B9FC-8DF8B82D554B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15</a:t>
            </a:fld>
            <a:endParaRPr lang="en-GB" altLang="en-US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Plan your journey to Patagonia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/>
          <a:lstStyle/>
          <a:p>
            <a:fld id="{AC8F53D6-FAD7-4F2E-AB95-D0AFBFFCAACF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>
              <a:sym typeface="Arial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endParaRPr lang="en-US" noProof="0">
              <a:sym typeface="Arial" charset="0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" descr="image1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6804025" y="5199063"/>
            <a:ext cx="23399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0" name="AutoShape 2"/>
          <p:cNvSpPr>
            <a:spLocks/>
          </p:cNvSpPr>
          <p:nvPr/>
        </p:nvSpPr>
        <p:spPr bwMode="auto">
          <a:xfrm>
            <a:off x="0" y="6491288"/>
            <a:ext cx="9144000" cy="369887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800080"/>
          </a:solidFill>
          <a:ln>
            <a:noFill/>
          </a:ln>
          <a:effectLst/>
          <a:extLst/>
        </p:spPr>
        <p:txBody>
          <a:bodyPr lIns="0" tIns="0" rIns="0" bIns="0"/>
          <a:lstStyle/>
          <a:p>
            <a:pPr hangingPunct="0">
              <a:defRPr/>
            </a:pPr>
            <a:endParaRPr lang="en-US">
              <a:latin typeface="Helvetica" charset="0"/>
              <a:ea typeface="ＭＳ Ｐゴシック" charset="0"/>
              <a:cs typeface="+mn-cs"/>
              <a:sym typeface="Helvetica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3" r:id="rId2"/>
    <p:sldLayoutId id="2147483672" r:id="rId3"/>
    <p:sldLayoutId id="2147483671" r:id="rId4"/>
    <p:sldLayoutId id="2147483670" r:id="rId5"/>
    <p:sldLayoutId id="2147483669" r:id="rId6"/>
    <p:sldLayoutId id="2147483668" r:id="rId7"/>
    <p:sldLayoutId id="2147483667" r:id="rId8"/>
    <p:sldLayoutId id="2147483666" r:id="rId9"/>
    <p:sldLayoutId id="2147483665" r:id="rId10"/>
    <p:sldLayoutId id="2147483664" r:id="rId11"/>
    <p:sldLayoutId id="2147483663" r:id="rId12"/>
    <p:sldLayoutId id="2147483662" r:id="rId13"/>
    <p:sldLayoutId id="2147483661" r:id="rId14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+mj-lt"/>
          <a:ea typeface="MS PGothic" pitchFamily="34" charset="-128"/>
          <a:cs typeface="+mj-cs"/>
          <a:sym typeface="Helvetica" pitchFamily="34" charset="0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Helvetica" charset="0"/>
          <a:ea typeface="MS PGothic" pitchFamily="34" charset="-128"/>
          <a:sym typeface="Helvetica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Helvetica" charset="0"/>
          <a:ea typeface="MS PGothic" pitchFamily="34" charset="-128"/>
          <a:sym typeface="Helvetica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Helvetica" charset="0"/>
          <a:ea typeface="MS PGothic" pitchFamily="34" charset="-128"/>
          <a:sym typeface="Helvetica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Helvetica" charset="0"/>
          <a:ea typeface="MS PGothic" pitchFamily="34" charset="-128"/>
          <a:sym typeface="Helvetica" pitchFamily="34" charset="0"/>
        </a:defRPr>
      </a:lvl5pPr>
      <a:lvl6pPr marL="457200" algn="l" defTabSz="457200" rtl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Helvetica" charset="0"/>
          <a:ea typeface="ＭＳ Ｐゴシック" charset="0"/>
          <a:sym typeface="Helvetica" charset="0"/>
        </a:defRPr>
      </a:lvl6pPr>
      <a:lvl7pPr marL="914400" algn="l" defTabSz="457200" rtl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Helvetica" charset="0"/>
          <a:ea typeface="ＭＳ Ｐゴシック" charset="0"/>
          <a:sym typeface="Helvetica" charset="0"/>
        </a:defRPr>
      </a:lvl7pPr>
      <a:lvl8pPr marL="1371600" algn="l" defTabSz="457200" rtl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Helvetica" charset="0"/>
          <a:ea typeface="ＭＳ Ｐゴシック" charset="0"/>
          <a:sym typeface="Helvetica" charset="0"/>
        </a:defRPr>
      </a:lvl8pPr>
      <a:lvl9pPr marL="1828800" algn="l" defTabSz="457200" rtl="0" fontAlgn="base" hangingPunct="0">
        <a:spcBef>
          <a:spcPct val="0"/>
        </a:spcBef>
        <a:spcAft>
          <a:spcPct val="0"/>
        </a:spcAft>
        <a:defRPr sz="1200">
          <a:solidFill>
            <a:srgbClr val="000000"/>
          </a:solidFill>
          <a:latin typeface="Helvetica" charset="0"/>
          <a:ea typeface="ＭＳ Ｐゴシック" charset="0"/>
          <a:sym typeface="Helvetica" charset="0"/>
        </a:defRPr>
      </a:lvl9pPr>
    </p:titleStyle>
    <p:bodyStyle>
      <a:lvl1pPr algn="l" rtl="0" eaLnBrk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MS PGothic" pitchFamily="34" charset="-128"/>
          <a:cs typeface="+mn-cs"/>
          <a:sym typeface="Arial" charset="0"/>
        </a:defRPr>
      </a:lvl1pPr>
      <a:lvl2pPr marL="228600" algn="l" rtl="0" eaLnBrk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Arial" charset="0"/>
          <a:cs typeface="+mn-cs"/>
          <a:sym typeface="Arial" charset="0"/>
        </a:defRPr>
      </a:lvl2pPr>
      <a:lvl3pPr marL="457200" algn="l" rtl="0" eaLnBrk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Arial" charset="0"/>
          <a:cs typeface="+mn-cs"/>
          <a:sym typeface="Arial" charset="0"/>
        </a:defRPr>
      </a:lvl3pPr>
      <a:lvl4pPr marL="685800" algn="l" rtl="0" eaLnBrk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Arial" charset="0"/>
          <a:cs typeface="+mn-cs"/>
          <a:sym typeface="Arial" charset="0"/>
        </a:defRPr>
      </a:lvl4pPr>
      <a:lvl5pPr marL="914400" algn="l" rtl="0" eaLnBrk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Arial" charset="0"/>
          <a:cs typeface="+mn-cs"/>
          <a:sym typeface="Arial" charset="0"/>
        </a:defRPr>
      </a:lvl5pPr>
      <a:lvl6pPr marL="1371600" algn="l" rtl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Arial" charset="0"/>
          <a:cs typeface="+mn-cs"/>
          <a:sym typeface="Arial" charset="0"/>
        </a:defRPr>
      </a:lvl6pPr>
      <a:lvl7pPr marL="1828800" algn="l" rtl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Arial" charset="0"/>
          <a:cs typeface="+mn-cs"/>
          <a:sym typeface="Arial" charset="0"/>
        </a:defRPr>
      </a:lvl7pPr>
      <a:lvl8pPr marL="2286000" algn="l" rtl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Arial" charset="0"/>
          <a:cs typeface="+mn-cs"/>
          <a:sym typeface="Arial" charset="0"/>
        </a:defRPr>
      </a:lvl8pPr>
      <a:lvl9pPr marL="2743200" algn="l" rtl="0" fontAlgn="base" hangingPunct="0">
        <a:spcBef>
          <a:spcPct val="0"/>
        </a:spcBef>
        <a:spcAft>
          <a:spcPct val="0"/>
        </a:spcAft>
        <a:defRPr>
          <a:solidFill>
            <a:srgbClr val="000000"/>
          </a:solidFill>
          <a:latin typeface="+mn-lt"/>
          <a:ea typeface="Arial" charset="0"/>
          <a:cs typeface="+mn-cs"/>
          <a:sym typeface="Arial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uact=8&amp;ved=0CAcQjRw&amp;url=http://genius.com/1446194/Squeeze-tempted/I-bought-a-toothbrush-some-toothpaste-a-flannel-for-my-face-pyjamas-a-hairbrush-new-shoes-and-a-case-i-said-to-my-reflection-lets-get-out-of-this-place&amp;ei=rBn7VOyiJLKQ7Qa5soGIAw&amp;bvm=bv.87611401,d.ZGU&amp;psig=AFQjCNGollQqKndhhDGN8xHaX3dqVQYGBA&amp;ust=1425828648116624" TargetMode="External"/><Relationship Id="rId13" Type="http://schemas.openxmlformats.org/officeDocument/2006/relationships/image" Target="../media/image12.jpeg"/><Relationship Id="rId18" Type="http://schemas.openxmlformats.org/officeDocument/2006/relationships/image" Target="../media/image15.jpeg"/><Relationship Id="rId26" Type="http://schemas.openxmlformats.org/officeDocument/2006/relationships/image" Target="../media/image18.jpeg"/><Relationship Id="rId3" Type="http://schemas.openxmlformats.org/officeDocument/2006/relationships/image" Target="../media/image7.jpeg"/><Relationship Id="rId21" Type="http://schemas.openxmlformats.org/officeDocument/2006/relationships/hyperlink" Target="http://www.google.co.uk/url?sa=i&amp;rct=j&amp;q=&amp;esrc=s&amp;frm=1&amp;source=images&amp;cd=&amp;cad=rja&amp;uact=8&amp;ved=0CAcQjRw&amp;url=http://www.goodyhair.co.uk/tag/hair-brush/&amp;ei=cRz7VI2tK-WE7ga4sICgAQ&amp;psig=AFQjCNGcfX4k-4HVCN-yHkc-onPBPai4Mw&amp;ust=1425829328700640" TargetMode="External"/><Relationship Id="rId7" Type="http://schemas.openxmlformats.org/officeDocument/2006/relationships/image" Target="../media/image9.jpeg"/><Relationship Id="rId12" Type="http://schemas.openxmlformats.org/officeDocument/2006/relationships/hyperlink" Target="http://www.google.co.uk/url?sa=i&amp;rct=j&amp;q=&amp;esrc=s&amp;frm=1&amp;source=images&amp;cd=&amp;ved=0CAcQjRw&amp;url=http://www.reddit.com/r/leagueoflegends/comments/2hleii/susie_interview_with_watch_he_does_the_snap/&amp;ei=PBr7VKKzCsOU7QaF4oHIAw&amp;bvm=bv.87611401,d.ZGU&amp;psig=AFQjCNFbES5RkpoONHsshkBR5GRbir3AYA&amp;ust=1425828784381300" TargetMode="External"/><Relationship Id="rId17" Type="http://schemas.openxmlformats.org/officeDocument/2006/relationships/hyperlink" Target="https://www.google.co.uk/url?sa=i&amp;rct=j&amp;q=&amp;esrc=s&amp;frm=1&amp;source=images&amp;cd=&amp;cad=rja&amp;uact=8&amp;ved=0CAcQjRw&amp;url=https://threepsandq.wordpress.com/2012/05/18/projects-and-pressed-flowers-greeting-card-stockpile/&amp;ei=dBv7VN36CaGa7galo4CgDQ&amp;psig=AFQjCNHzeAWU2i43s6fIfFaS9gdbNoZDfg&amp;ust=1425829008256803" TargetMode="External"/><Relationship Id="rId25" Type="http://schemas.openxmlformats.org/officeDocument/2006/relationships/hyperlink" Target="http://en.wikipedia.org/wiki/File:Onion_on_White.JPG" TargetMode="External"/><Relationship Id="rId2" Type="http://schemas.openxmlformats.org/officeDocument/2006/relationships/hyperlink" Target="http://www.google.co.uk/url?sa=i&amp;rct=j&amp;q=&amp;esrc=s&amp;frm=1&amp;source=images&amp;cd=&amp;cad=rja&amp;uact=8&amp;ved=0CAcQjRw&amp;url=http://www.thinkgeek.com/tshirts-apparel/bags-backpacks-luggage/&amp;ei=Ihn7VLuzK4OX7QaA-YC4Bw&amp;bvm=bv.87611401,d.ZGU&amp;psig=AFQjCNFNCROSzj-krdqlmWoxUwym6X1L3g&amp;ust=1425828483658638" TargetMode="External"/><Relationship Id="rId16" Type="http://schemas.openxmlformats.org/officeDocument/2006/relationships/image" Target="../media/image14.jpeg"/><Relationship Id="rId20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uact=8&amp;ved=0CAcQjRw&amp;url=http://www.jetpens.com/Tombow-2558-Pencil-HB/pd/11390&amp;ei=iBn7VNeYDOOt7gbZkYFQ&amp;bvm=bv.87611401,d.ZGU&amp;psig=AFQjCNHOJQiI5JIACMyrIFuMbsgtKSM7Jg&amp;ust=1425828606633459" TargetMode="External"/><Relationship Id="rId11" Type="http://schemas.openxmlformats.org/officeDocument/2006/relationships/image" Target="../media/image11.jpeg"/><Relationship Id="rId24" Type="http://schemas.openxmlformats.org/officeDocument/2006/relationships/hyperlink" Target="http://www.google.co.uk/url?sa=i&amp;rct=j&amp;q=&amp;esrc=s&amp;frm=1&amp;source=images&amp;cd=&amp;ved=0CAcQjRw&amp;url=http://en.wikipedia.org/wiki/Yellow_onion&amp;ei=Jh37VOWmIPGp7AaYj4GYCQ&amp;psig=AFQjCNEsfsfP1agjg4Fh_FpiviXtT_eH1A&amp;ust=1425829511591700" TargetMode="External"/><Relationship Id="rId5" Type="http://schemas.openxmlformats.org/officeDocument/2006/relationships/image" Target="../media/image8.jpeg"/><Relationship Id="rId15" Type="http://schemas.openxmlformats.org/officeDocument/2006/relationships/hyperlink" Target="http://www.jedicreations.com/images/saa-paper-greeting-cards/SAACA-BFL101-saa-paper-card-SV405183_c.jpg" TargetMode="External"/><Relationship Id="rId23" Type="http://schemas.openxmlformats.org/officeDocument/2006/relationships/image" Target="../media/image17.jpeg"/><Relationship Id="rId10" Type="http://schemas.openxmlformats.org/officeDocument/2006/relationships/hyperlink" Target="http://www.google.co.uk/url?sa=i&amp;rct=j&amp;q=&amp;esrc=s&amp;frm=1&amp;source=images&amp;cd=&amp;cad=rja&amp;uact=8&amp;ved=0CAcQjRw&amp;url=http://www.lyddenalbums.co.uk/products.asp?sectionname=Landscape%20Photograph%20Albums&amp;ei=7hn7VKqAMYmt7Aat4oHYAQ&amp;bvm=bv.87611401,d.ZGU&amp;psig=AFQjCNH6wvhS2PBYGOb1CpZpswYWFQKZjA&amp;ust=1425828711751152" TargetMode="External"/><Relationship Id="rId19" Type="http://schemas.openxmlformats.org/officeDocument/2006/relationships/hyperlink" Target="http://www.google.co.uk/url?sa=i&amp;rct=j&amp;q=&amp;esrc=s&amp;frm=1&amp;source=images&amp;cd=&amp;cad=rja&amp;uact=8&amp;ved=0CAcQjRw&amp;url=http://thedailypillage.com/?p=698&amp;ei=5Rv7VK6uF5Dd7QbStoHIAw&amp;psig=AFQjCNG9llI0MBZ5eSbXWPLv66lTN5iYcA&amp;ust=1425829188170696" TargetMode="External"/><Relationship Id="rId4" Type="http://schemas.openxmlformats.org/officeDocument/2006/relationships/hyperlink" Target="http://www.google.co.uk/url?sa=i&amp;rct=j&amp;q=&amp;esrc=s&amp;frm=1&amp;source=images&amp;cd=&amp;cad=rja&amp;uact=8&amp;ved=0CAcQjRw&amp;url=http://inhabitat.com/los-angeles-becomes-the-biggest-city-in-the-us-to-ban-plastic-bags/&amp;ei=Xxn7VPvLDMa17gb-04CACA&amp;bvm=bv.87611401,d.ZGU&amp;psig=AFQjCNEMwy9K1Zn18FT4FddYDfhTUjY7aw&amp;ust=1425828569459415" TargetMode="External"/><Relationship Id="rId9" Type="http://schemas.openxmlformats.org/officeDocument/2006/relationships/image" Target="../media/image10.jpeg"/><Relationship Id="rId14" Type="http://schemas.openxmlformats.org/officeDocument/2006/relationships/image" Target="../media/image13.jpeg"/><Relationship Id="rId22" Type="http://schemas.openxmlformats.org/officeDocument/2006/relationships/hyperlink" Target="http://www.goodyhair.co.uk/wp-content/uploads/2010/11/10469-Tourmaline-Control-Monofilament-Vented-Round-Brush-&#163;4.99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arotpiws.com/patagonia/main/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gif"/><Relationship Id="rId7" Type="http://schemas.openxmlformats.org/officeDocument/2006/relationships/image" Target="../media/image55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jpeg"/><Relationship Id="rId4" Type="http://schemas.openxmlformats.org/officeDocument/2006/relationships/image" Target="../media/image58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what-makes-a-good-team/?lang=cy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/>
          </p:cNvSpPr>
          <p:nvPr/>
        </p:nvSpPr>
        <p:spPr bwMode="auto">
          <a:xfrm>
            <a:off x="251520" y="42739"/>
            <a:ext cx="8568952" cy="649957"/>
          </a:xfrm>
          <a:prstGeom prst="rect">
            <a:avLst/>
          </a:prstGeom>
          <a:noFill/>
          <a:ln w="12700">
            <a:miter lim="0"/>
            <a:headEnd/>
            <a:tailEnd/>
          </a:ln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0" dirty="0">
                <a:solidFill>
                  <a:srgbClr val="990099"/>
                </a:solidFill>
                <a:latin typeface="Arial" charset="0"/>
                <a:sym typeface="Arial" charset="0"/>
              </a:rPr>
              <a:t>T</a:t>
            </a:r>
            <a:r>
              <a:rPr kumimoji="0" lang="en-GB" sz="4000" b="1" i="0" u="none" strike="noStrike" kern="0" cap="none" spc="0" normalizeH="0" baseline="0" noProof="0" dirty="0" err="1">
                <a:ln>
                  <a:noFill/>
                </a:ln>
                <a:solidFill>
                  <a:srgbClr val="990099"/>
                </a:solidFill>
                <a:effectLst/>
                <a:uLnTx/>
                <a:uFillTx/>
                <a:latin typeface="Arial" charset="0"/>
                <a:ea typeface="MS PGothic" pitchFamily="34" charset="-128"/>
                <a:cs typeface="Arial" charset="0"/>
                <a:sym typeface="Arial" charset="0"/>
              </a:rPr>
              <a:t>asgau</a:t>
            </a:r>
            <a:r>
              <a:rPr kumimoji="0" lang="en-GB" sz="4000" b="1" i="0" u="none" strike="noStrike" kern="0" cap="none" spc="0" normalizeH="0" noProof="0" dirty="0">
                <a:ln>
                  <a:noFill/>
                </a:ln>
                <a:solidFill>
                  <a:srgbClr val="990099"/>
                </a:solidFill>
                <a:effectLst/>
                <a:uLnTx/>
                <a:uFillTx/>
                <a:latin typeface="Arial" charset="0"/>
                <a:ea typeface="MS PGothic" pitchFamily="34" charset="-128"/>
                <a:cs typeface="Arial" charset="0"/>
                <a:sym typeface="Arial" charset="0"/>
              </a:rPr>
              <a:t> </a:t>
            </a:r>
            <a:r>
              <a:rPr kumimoji="0" lang="en-GB" sz="4000" b="1" i="0" u="none" strike="noStrike" kern="0" cap="none" spc="0" normalizeH="0" noProof="0" dirty="0" err="1">
                <a:ln>
                  <a:noFill/>
                </a:ln>
                <a:solidFill>
                  <a:srgbClr val="990099"/>
                </a:solidFill>
                <a:effectLst/>
                <a:uLnTx/>
                <a:uFillTx/>
                <a:latin typeface="Arial" charset="0"/>
                <a:ea typeface="MS PGothic" pitchFamily="34" charset="-128"/>
                <a:cs typeface="Arial" charset="0"/>
                <a:sym typeface="Arial" charset="0"/>
              </a:rPr>
              <a:t>cyfoethog</a:t>
            </a: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srgbClr val="990099"/>
              </a:solidFill>
              <a:effectLst/>
              <a:uLnTx/>
              <a:uFillTx/>
              <a:latin typeface="+mj-lt"/>
              <a:ea typeface="MS PGothic" pitchFamily="34" charset="-128"/>
              <a:cs typeface="+mj-cs"/>
              <a:sym typeface="Helvetica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44016" y="764704"/>
            <a:ext cx="860444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y-GB" sz="3200" b="0" dirty="0">
                <a:solidFill>
                  <a:srgbClr val="990099"/>
                </a:solidFill>
              </a:rPr>
              <a:t> Yn gyraeddadwy i ystod eang o ddysgwyr /      </a:t>
            </a:r>
          </a:p>
          <a:p>
            <a:r>
              <a:rPr lang="cy-GB" sz="3200" dirty="0">
                <a:solidFill>
                  <a:srgbClr val="990099"/>
                </a:solidFill>
              </a:rPr>
              <a:t>  </a:t>
            </a:r>
            <a:r>
              <a:rPr lang="cy-GB" sz="3200" b="0" dirty="0">
                <a:solidFill>
                  <a:srgbClr val="990099"/>
                </a:solidFill>
              </a:rPr>
              <a:t>galluoedd </a:t>
            </a:r>
          </a:p>
          <a:p>
            <a:pPr>
              <a:buFont typeface="Arial" pitchFamily="34" charset="0"/>
              <a:buChar char="•"/>
            </a:pPr>
            <a:r>
              <a:rPr lang="cy-GB" sz="3200" b="0" dirty="0">
                <a:solidFill>
                  <a:srgbClr val="990099"/>
                </a:solidFill>
              </a:rPr>
              <a:t> Yn ysgogi’r dysgwr </a:t>
            </a:r>
          </a:p>
          <a:p>
            <a:pPr>
              <a:buFont typeface="Arial" pitchFamily="34" charset="0"/>
              <a:buChar char="•"/>
            </a:pPr>
            <a:r>
              <a:rPr lang="cy-GB" sz="3200" b="0" dirty="0">
                <a:solidFill>
                  <a:srgbClr val="990099"/>
                </a:solidFill>
              </a:rPr>
              <a:t> Yn caniatáu gwrthdaro gwybyddol </a:t>
            </a:r>
          </a:p>
          <a:p>
            <a:pPr>
              <a:buFont typeface="Arial" pitchFamily="34" charset="0"/>
              <a:buChar char="•"/>
            </a:pPr>
            <a:r>
              <a:rPr lang="cy-GB" sz="3200" b="0" dirty="0">
                <a:solidFill>
                  <a:srgbClr val="990099"/>
                </a:solidFill>
              </a:rPr>
              <a:t> Yn cynnig gwahanol lefelau o her (trothwy   </a:t>
            </a:r>
          </a:p>
          <a:p>
            <a:r>
              <a:rPr lang="cy-GB" sz="3200" dirty="0">
                <a:solidFill>
                  <a:srgbClr val="990099"/>
                </a:solidFill>
              </a:rPr>
              <a:t>   </a:t>
            </a:r>
            <a:r>
              <a:rPr lang="cy-GB" sz="3200" b="0" dirty="0">
                <a:solidFill>
                  <a:srgbClr val="990099"/>
                </a:solidFill>
              </a:rPr>
              <a:t>isel – nenfwd uchel) </a:t>
            </a:r>
          </a:p>
          <a:p>
            <a:pPr>
              <a:buFont typeface="Arial" pitchFamily="34" charset="0"/>
              <a:buChar char="•"/>
            </a:pPr>
            <a:r>
              <a:rPr lang="cy-GB" sz="3200" b="0" dirty="0">
                <a:solidFill>
                  <a:srgbClr val="990099"/>
                </a:solidFill>
              </a:rPr>
              <a:t> Yn annog creadigrwydd </a:t>
            </a:r>
          </a:p>
          <a:p>
            <a:pPr>
              <a:buFont typeface="Arial" pitchFamily="34" charset="0"/>
              <a:buChar char="•"/>
            </a:pPr>
            <a:r>
              <a:rPr lang="cy-GB" sz="3200" b="0" dirty="0">
                <a:solidFill>
                  <a:srgbClr val="990099"/>
                </a:solidFill>
              </a:rPr>
              <a:t> Yn annog cydweithio a thrafodaeth</a:t>
            </a:r>
          </a:p>
          <a:p>
            <a:pPr>
              <a:buFont typeface="Arial" pitchFamily="34" charset="0"/>
              <a:buChar char="•"/>
            </a:pPr>
            <a:r>
              <a:rPr lang="cy-GB" sz="3200" b="0" dirty="0">
                <a:solidFill>
                  <a:srgbClr val="990099"/>
                </a:solidFill>
              </a:rPr>
              <a:t> </a:t>
            </a:r>
            <a:r>
              <a:rPr lang="cy-GB" sz="3200" dirty="0">
                <a:solidFill>
                  <a:srgbClr val="990099"/>
                </a:solidFill>
              </a:rPr>
              <a:t>Yn a</a:t>
            </a:r>
            <a:r>
              <a:rPr lang="cy-GB" sz="3200" b="0" dirty="0">
                <a:solidFill>
                  <a:srgbClr val="990099"/>
                </a:solidFill>
              </a:rPr>
              <a:t>nnog y dysgwyr i ddatblygu hyder ac </a:t>
            </a:r>
          </a:p>
          <a:p>
            <a:r>
              <a:rPr lang="cy-GB" sz="3200" dirty="0">
                <a:solidFill>
                  <a:srgbClr val="990099"/>
                </a:solidFill>
              </a:rPr>
              <a:t>  </a:t>
            </a:r>
            <a:r>
              <a:rPr lang="cy-GB" sz="3200" b="0" dirty="0">
                <a:solidFill>
                  <a:srgbClr val="990099"/>
                </a:solidFill>
              </a:rPr>
              <a:t>annibyniaeth mewn rhifedd, llafaredd, darllen </a:t>
            </a:r>
          </a:p>
          <a:p>
            <a:r>
              <a:rPr lang="cy-GB" sz="3200" dirty="0">
                <a:solidFill>
                  <a:srgbClr val="990099"/>
                </a:solidFill>
              </a:rPr>
              <a:t>  </a:t>
            </a:r>
            <a:r>
              <a:rPr lang="cy-GB" sz="3200" b="0" dirty="0">
                <a:solidFill>
                  <a:srgbClr val="990099"/>
                </a:solidFill>
              </a:rPr>
              <a:t>ac ysgrifennu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5314" name="Picture 2"/>
          <p:cNvPicPr>
            <a:picLocks noChangeAspect="1" noChangeArrowheads="1"/>
          </p:cNvPicPr>
          <p:nvPr/>
        </p:nvPicPr>
        <p:blipFill>
          <a:blip r:embed="rId2"/>
          <a:srcRect l="32372" t="8485" r="33869" b="6250"/>
          <a:stretch>
            <a:fillRect/>
          </a:stretch>
        </p:blipFill>
        <p:spPr bwMode="auto">
          <a:xfrm>
            <a:off x="2267744" y="332656"/>
            <a:ext cx="4392488" cy="6237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/>
          </p:cNvSpPr>
          <p:nvPr>
            <p:ph type="title"/>
          </p:nvPr>
        </p:nvSpPr>
        <p:spPr bwMode="auto">
          <a:xfrm>
            <a:off x="179512" y="72008"/>
            <a:ext cx="8964488" cy="692696"/>
          </a:xfrm>
          <a:noFill/>
          <a:ln w="12700">
            <a:miter lim="0"/>
            <a:headEnd/>
            <a:tailEnd/>
          </a:ln>
        </p:spPr>
        <p:txBody>
          <a:bodyPr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r>
              <a:rPr lang="en-GB" sz="2800" dirty="0">
                <a:solidFill>
                  <a:srgbClr val="990099"/>
                </a:solidFill>
              </a:rPr>
              <a:t>Mae </a:t>
            </a:r>
            <a:r>
              <a:rPr lang="en-GB" sz="2800" dirty="0" err="1">
                <a:solidFill>
                  <a:srgbClr val="990099"/>
                </a:solidFill>
              </a:rPr>
              <a:t>tasgau</a:t>
            </a:r>
            <a:r>
              <a:rPr lang="en-GB" sz="2800" dirty="0">
                <a:solidFill>
                  <a:srgbClr val="990099"/>
                </a:solidFill>
              </a:rPr>
              <a:t> </a:t>
            </a:r>
            <a:r>
              <a:rPr lang="en-GB" sz="2800" dirty="0" err="1">
                <a:solidFill>
                  <a:srgbClr val="990099"/>
                </a:solidFill>
              </a:rPr>
              <a:t>cyfoethog</a:t>
            </a:r>
            <a:r>
              <a:rPr lang="en-GB" sz="2800" dirty="0">
                <a:solidFill>
                  <a:srgbClr val="990099"/>
                </a:solidFill>
              </a:rPr>
              <a:t> </a:t>
            </a:r>
            <a:r>
              <a:rPr lang="en-GB" sz="2800" dirty="0" err="1">
                <a:solidFill>
                  <a:srgbClr val="990099"/>
                </a:solidFill>
              </a:rPr>
              <a:t>yn</a:t>
            </a:r>
            <a:r>
              <a:rPr lang="en-GB" sz="2800" dirty="0">
                <a:solidFill>
                  <a:srgbClr val="990099"/>
                </a:solidFill>
              </a:rPr>
              <a:t> </a:t>
            </a:r>
            <a:r>
              <a:rPr lang="en-GB" sz="2800" dirty="0" err="1">
                <a:solidFill>
                  <a:srgbClr val="990099"/>
                </a:solidFill>
              </a:rPr>
              <a:t>rhoi</a:t>
            </a:r>
            <a:r>
              <a:rPr lang="en-GB" sz="2800" dirty="0">
                <a:solidFill>
                  <a:srgbClr val="990099"/>
                </a:solidFill>
              </a:rPr>
              <a:t> </a:t>
            </a:r>
            <a:r>
              <a:rPr lang="en-GB" sz="2800" dirty="0" err="1">
                <a:solidFill>
                  <a:srgbClr val="990099"/>
                </a:solidFill>
              </a:rPr>
              <a:t>cyfleoedd</a:t>
            </a:r>
            <a:r>
              <a:rPr lang="en-GB" sz="2800" dirty="0">
                <a:solidFill>
                  <a:srgbClr val="990099"/>
                </a:solidFill>
              </a:rPr>
              <a:t> </a:t>
            </a:r>
            <a:r>
              <a:rPr lang="en-GB" sz="2800" dirty="0" err="1">
                <a:solidFill>
                  <a:srgbClr val="990099"/>
                </a:solidFill>
              </a:rPr>
              <a:t>i</a:t>
            </a:r>
            <a:r>
              <a:rPr lang="en-GB" sz="2800" dirty="0">
                <a:solidFill>
                  <a:srgbClr val="990099"/>
                </a:solidFill>
              </a:rPr>
              <a:t> </a:t>
            </a:r>
            <a:r>
              <a:rPr lang="en-GB" sz="2800" dirty="0" err="1">
                <a:solidFill>
                  <a:srgbClr val="990099"/>
                </a:solidFill>
              </a:rPr>
              <a:t>ddysgwyr</a:t>
            </a:r>
            <a:r>
              <a:rPr lang="en-GB" sz="2800" dirty="0">
                <a:solidFill>
                  <a:srgbClr val="990099"/>
                </a:solidFill>
              </a:rPr>
              <a:t> ...</a:t>
            </a:r>
          </a:p>
        </p:txBody>
      </p:sp>
      <p:sp>
        <p:nvSpPr>
          <p:cNvPr id="39938" name="Rectangle 3"/>
          <p:cNvSpPr>
            <a:spLocks noGrp="1"/>
          </p:cNvSpPr>
          <p:nvPr>
            <p:ph idx="1"/>
          </p:nvPr>
        </p:nvSpPr>
        <p:spPr bwMode="auto">
          <a:xfrm>
            <a:off x="395288" y="764704"/>
            <a:ext cx="8229600" cy="5616575"/>
          </a:xfrm>
          <a:noFill/>
          <a:ln w="12700">
            <a:miter lim="0"/>
            <a:headEnd/>
            <a:tailEnd/>
          </a:ln>
        </p:spPr>
        <p:txBody>
          <a:bodyPr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Osod eu problemau eu hunain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Wneud penderfyniadau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Ddefnyddio gwahanol strategaethau sy'n briodol i'r cyd-destun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Drafod gwybodaeth, damcaniaethu, ymgysylltu a chreu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Ofyn / canolbwyntio ar / ateb eu cwestiynau eu hunain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Ddysgu / ymarfer sgiliau llythrennedd / rhifedd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Ddod yn ddysgwr / un sy’n gwneud penderfyniadau’n fwy annibynnol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Lunio / trafod / amddiffyn eu cynlluniau a’u syniadau personol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Gynnal / monitro cynnydd  / diwygio eu cynlluniau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Nodi / dewis / addasu / cymhwyso cywair iaith priodol / gweithdrefnau priodol i'r sefyllfa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Gyfiawnhau / crynhoi / cyfathrebu canlyniadau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Ofyn cwestiynau "beth os...?"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Werthuso / adolygu gweithdrefnau a chanlyniadau </a:t>
            </a:r>
          </a:p>
          <a:p>
            <a:pPr marL="238125" indent="-238125">
              <a:spcBef>
                <a:spcPts val="400"/>
              </a:spcBef>
              <a:buClr>
                <a:srgbClr val="000000"/>
              </a:buClr>
              <a:buFont typeface="ArialMT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Feddwl am eu ffordd o feddwl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9512" y="188640"/>
            <a:ext cx="8712968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b="1" dirty="0">
                <a:solidFill>
                  <a:srgbClr val="990099"/>
                </a:solidFill>
              </a:rPr>
              <a:t>Tasgau dysgu cyfoethog: </a:t>
            </a:r>
            <a:endParaRPr lang="cy-GB" sz="20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yn eu hanfod, yn rhoi cyfle i fyfyrwyr ddefnyddio eu </a:t>
            </a:r>
            <a:r>
              <a:rPr lang="cy-GB" sz="2000" b="1" dirty="0">
                <a:solidFill>
                  <a:srgbClr val="990099"/>
                </a:solidFill>
              </a:rPr>
              <a:t>dychymyg</a:t>
            </a:r>
            <a:r>
              <a:rPr lang="cy-GB" sz="2000" dirty="0">
                <a:solidFill>
                  <a:srgbClr val="990099"/>
                </a:solidFill>
              </a:rPr>
              <a:t> ac i fynd i'r arfer o wneud hynny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yn naturiol yn gosod y ffocws ar </a:t>
            </a:r>
            <a:r>
              <a:rPr lang="cy-GB" sz="2000" b="1" dirty="0">
                <a:solidFill>
                  <a:srgbClr val="990099"/>
                </a:solidFill>
              </a:rPr>
              <a:t>ddatrys problemau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cefnogi </a:t>
            </a:r>
            <a:r>
              <a:rPr lang="cy-GB" sz="2000" b="1" dirty="0">
                <a:solidFill>
                  <a:srgbClr val="990099"/>
                </a:solidFill>
              </a:rPr>
              <a:t>dull ymholi </a:t>
            </a:r>
            <a:r>
              <a:rPr lang="cy-GB" sz="2000" dirty="0">
                <a:solidFill>
                  <a:srgbClr val="990099"/>
                </a:solidFill>
              </a:rPr>
              <a:t>i ddysgu – gofyn cwestiynau 'beth os' eu hunain a dilyn llwybrau ymchwiliad cysylltiedig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y-GB" sz="2000" dirty="0">
                <a:solidFill>
                  <a:srgbClr val="990099"/>
                </a:solidFill>
              </a:rPr>
              <a:t>gwerthfawrogi ac </a:t>
            </a:r>
            <a:r>
              <a:rPr lang="cy-GB" sz="2000" b="1" dirty="0">
                <a:solidFill>
                  <a:srgbClr val="990099"/>
                </a:solidFill>
              </a:rPr>
              <a:t>annog creadigrwydd </a:t>
            </a:r>
            <a:r>
              <a:rPr lang="cy-GB" sz="2000" dirty="0">
                <a:solidFill>
                  <a:srgbClr val="990099"/>
                </a:solidFill>
              </a:rPr>
              <a:t>- yn meddwl am ddewisiadau eraill </a:t>
            </a:r>
            <a:br>
              <a:rPr lang="cy-GB" sz="2000" dirty="0">
                <a:solidFill>
                  <a:srgbClr val="990099"/>
                </a:solidFill>
              </a:rPr>
            </a:br>
            <a:br>
              <a:rPr lang="cy-GB" sz="2000" dirty="0">
                <a:solidFill>
                  <a:srgbClr val="990099"/>
                </a:solidFill>
              </a:rPr>
            </a:br>
            <a:r>
              <a:rPr lang="cy-GB" sz="2000" dirty="0">
                <a:solidFill>
                  <a:srgbClr val="990099"/>
                </a:solidFill>
              </a:rPr>
              <a:t>Drwy'r prosesau hyn mae patrymau yn cael eu sylwi, cysylltiadau yn cael eu gwneud, syniadau yn cael eu llunio, ystyr yn cael ei hadeiladu, synnwyr yn cael ei wneud, a dealltwriaeth yn cael ei gyflawni.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79512" y="260649"/>
            <a:ext cx="8568952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b="1" dirty="0">
                <a:solidFill>
                  <a:srgbClr val="990099"/>
                </a:solidFill>
              </a:rPr>
              <a:t>Tasgau dysgu cyfoethog: </a:t>
            </a:r>
            <a:br>
              <a:rPr lang="cy-GB" sz="2400" dirty="0"/>
            </a:br>
            <a:br>
              <a:rPr lang="cy-GB" sz="2400" dirty="0"/>
            </a:br>
            <a:r>
              <a:rPr lang="cy-GB" sz="2400" dirty="0"/>
              <a:t>	</a:t>
            </a:r>
            <a:r>
              <a:rPr lang="cy-GB" sz="2400" dirty="0">
                <a:solidFill>
                  <a:srgbClr val="990099"/>
                </a:solidFill>
              </a:rPr>
              <a:t>rhoi cyfle i fyfyrwyr ddangos yr hyn maent yn ei wybod ac 	yn gallu ei wneud </a:t>
            </a:r>
            <a:br>
              <a:rPr lang="cy-GB" sz="2400" dirty="0">
                <a:solidFill>
                  <a:srgbClr val="990099"/>
                </a:solidFill>
              </a:rPr>
            </a:br>
            <a:br>
              <a:rPr lang="cy-GB" sz="2400" dirty="0">
                <a:solidFill>
                  <a:srgbClr val="990099"/>
                </a:solidFill>
              </a:rPr>
            </a:br>
            <a:r>
              <a:rPr lang="cy-GB" sz="2400" dirty="0">
                <a:solidFill>
                  <a:srgbClr val="990099"/>
                </a:solidFill>
              </a:rPr>
              <a:t>	wedi eu strwythuro yn y fath fodd y mae gwahanol fyfyrwyr 	yn gallu dangos gwahanol fathau a lefelau o berfformiad</a:t>
            </a:r>
          </a:p>
          <a:p>
            <a:pPr>
              <a:buFont typeface="Arial" pitchFamily="34" charset="0"/>
              <a:buChar char="•"/>
            </a:pPr>
            <a:endParaRPr lang="cy-GB" sz="2400" dirty="0">
              <a:solidFill>
                <a:srgbClr val="990099"/>
              </a:solidFill>
            </a:endParaRPr>
          </a:p>
          <a:p>
            <a:r>
              <a:rPr lang="cy-GB" sz="2400" dirty="0">
                <a:solidFill>
                  <a:srgbClr val="990099"/>
                </a:solidFill>
              </a:rPr>
              <a:t>	rhoi ymreolaeth i fyfyrwyr i'w galluogi i synnu eu hunain (a 	chithau) ag ansawdd eu meddwl (neu ddyfnder eu 	camddealltwriaeth) </a:t>
            </a:r>
            <a:br>
              <a:rPr lang="cy-GB" sz="2400" dirty="0">
                <a:solidFill>
                  <a:srgbClr val="990099"/>
                </a:solidFill>
              </a:rPr>
            </a:br>
            <a:br>
              <a:rPr lang="cy-GB" sz="2400" dirty="0">
                <a:solidFill>
                  <a:srgbClr val="990099"/>
                </a:solidFill>
              </a:rPr>
            </a:br>
            <a:r>
              <a:rPr lang="cy-GB" sz="2400" dirty="0">
                <a:solidFill>
                  <a:srgbClr val="990099"/>
                </a:solidFill>
              </a:rPr>
              <a:t>	Cefnogi diwylliant o wneud synnwyr yn yr ystafell 	ddosbarth</a:t>
            </a:r>
            <a:r>
              <a:rPr lang="cy-GB" sz="2400" dirty="0">
                <a:solidFill>
                  <a:srgbClr val="660066"/>
                </a:solidFill>
              </a:rPr>
              <a:t>.</a:t>
            </a:r>
          </a:p>
          <a:p>
            <a:endParaRPr lang="cy-GB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 l="19569" t="16270" r="20909" b="16269"/>
          <a:stretch>
            <a:fillRect/>
          </a:stretch>
        </p:blipFill>
        <p:spPr bwMode="auto">
          <a:xfrm>
            <a:off x="0" y="0"/>
            <a:ext cx="5833179" cy="371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rcRect l="17848" t="11111" r="16336" b="11589"/>
          <a:stretch>
            <a:fillRect/>
          </a:stretch>
        </p:blipFill>
        <p:spPr bwMode="auto">
          <a:xfrm>
            <a:off x="3347864" y="2664177"/>
            <a:ext cx="5738416" cy="3789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724128" y="404664"/>
            <a:ext cx="3347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/>
              <a:t>Cwricwlwm</a:t>
            </a:r>
            <a:r>
              <a:rPr lang="en-GB" sz="2000" b="1" dirty="0"/>
              <a:t> </a:t>
            </a:r>
            <a:r>
              <a:rPr lang="en-GB" sz="2000" b="1" dirty="0" err="1"/>
              <a:t>diwygiedig</a:t>
            </a:r>
            <a:r>
              <a:rPr lang="en-GB" sz="2000" b="1" dirty="0"/>
              <a:t> </a:t>
            </a:r>
            <a:r>
              <a:rPr lang="en-GB" sz="2000" b="1" dirty="0" err="1"/>
              <a:t>a’r</a:t>
            </a:r>
            <a:r>
              <a:rPr lang="en-GB" sz="2000" b="1" dirty="0"/>
              <a:t> </a:t>
            </a:r>
            <a:r>
              <a:rPr lang="en-GB" sz="2000" b="1" dirty="0" err="1"/>
              <a:t>Fframwaith</a:t>
            </a:r>
            <a:r>
              <a:rPr lang="en-GB" sz="2000" b="1" dirty="0"/>
              <a:t> </a:t>
            </a:r>
            <a:r>
              <a:rPr lang="en-GB" sz="2000" b="1" dirty="0" err="1"/>
              <a:t>Llythrennedd</a:t>
            </a:r>
            <a:endParaRPr lang="en-GB" sz="2000" b="1" dirty="0"/>
          </a:p>
          <a:p>
            <a:pPr algn="ctr"/>
            <a:r>
              <a:rPr lang="en-GB" sz="2000" b="1" dirty="0"/>
              <a:t>2015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164288" y="260648"/>
            <a:ext cx="16739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/>
              <a:t>Cwricwlwm</a:t>
            </a:r>
            <a:r>
              <a:rPr lang="en-GB" sz="2000" b="1" dirty="0"/>
              <a:t> </a:t>
            </a:r>
            <a:r>
              <a:rPr lang="en-GB" sz="2000" b="1" dirty="0" err="1"/>
              <a:t>diwygiedig</a:t>
            </a:r>
            <a:r>
              <a:rPr lang="en-GB" sz="2000" b="1" dirty="0"/>
              <a:t> </a:t>
            </a:r>
            <a:r>
              <a:rPr lang="en-GB" sz="2000" b="1" dirty="0" err="1"/>
              <a:t>a’r</a:t>
            </a:r>
            <a:r>
              <a:rPr lang="en-GB" sz="2000" b="1" dirty="0"/>
              <a:t> </a:t>
            </a:r>
            <a:r>
              <a:rPr lang="en-GB" sz="2000" b="1" dirty="0" err="1"/>
              <a:t>Fframwaith</a:t>
            </a:r>
            <a:r>
              <a:rPr lang="en-GB" sz="2000" b="1" dirty="0"/>
              <a:t> </a:t>
            </a:r>
            <a:r>
              <a:rPr lang="en-GB" sz="2000" b="1" dirty="0" err="1"/>
              <a:t>Rhifedd</a:t>
            </a:r>
            <a:endParaRPr lang="en-GB" sz="2000" b="1" dirty="0"/>
          </a:p>
          <a:p>
            <a:pPr algn="ctr"/>
            <a:r>
              <a:rPr lang="en-GB" sz="2000" b="1" dirty="0"/>
              <a:t>2015</a:t>
            </a:r>
          </a:p>
        </p:txBody>
      </p:sp>
      <p:pic>
        <p:nvPicPr>
          <p:cNvPr id="962561" name="Picture 1"/>
          <p:cNvPicPr>
            <a:picLocks noChangeAspect="1" noChangeArrowheads="1"/>
          </p:cNvPicPr>
          <p:nvPr/>
        </p:nvPicPr>
        <p:blipFill>
          <a:blip r:embed="rId2"/>
          <a:srcRect l="3040" t="15375" r="2323" b="19657"/>
          <a:stretch>
            <a:fillRect/>
          </a:stretch>
        </p:blipFill>
        <p:spPr bwMode="auto">
          <a:xfrm>
            <a:off x="251520" y="188640"/>
            <a:ext cx="6696744" cy="2584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62562" name="Picture 2"/>
          <p:cNvPicPr>
            <a:picLocks noChangeAspect="1" noChangeArrowheads="1"/>
          </p:cNvPicPr>
          <p:nvPr/>
        </p:nvPicPr>
        <p:blipFill>
          <a:blip r:embed="rId3"/>
          <a:srcRect l="7939" t="12594" r="7939" b="10626"/>
          <a:stretch>
            <a:fillRect/>
          </a:stretch>
        </p:blipFill>
        <p:spPr bwMode="auto">
          <a:xfrm>
            <a:off x="2123728" y="2996952"/>
            <a:ext cx="6822477" cy="3501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 err="1">
                <a:latin typeface="Calibri" pitchFamily="34" charset="0"/>
              </a:rPr>
              <a:t>Tasg</a:t>
            </a:r>
            <a:r>
              <a:rPr lang="en-GB" sz="4000" b="1" dirty="0">
                <a:latin typeface="Calibri" pitchFamily="34" charset="0"/>
              </a:rPr>
              <a:t> </a:t>
            </a:r>
            <a:r>
              <a:rPr lang="en-GB" sz="4000" b="1" dirty="0" err="1">
                <a:latin typeface="Calibri" pitchFamily="34" charset="0"/>
              </a:rPr>
              <a:t>Bagiau</a:t>
            </a:r>
            <a:endParaRPr lang="en-GB" sz="4000" b="1" dirty="0">
              <a:latin typeface="Calibri" pitchFamily="34" charset="0"/>
            </a:endParaRPr>
          </a:p>
        </p:txBody>
      </p:sp>
      <p:pic>
        <p:nvPicPr>
          <p:cNvPr id="1183746" name="Picture 2" descr="http://a.tgcdn.net/images/products/frontsquare/13f3_firefly_kaylee-inspired_messenger_bag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t="15686" b="15686"/>
          <a:stretch>
            <a:fillRect/>
          </a:stretch>
        </p:blipFill>
        <p:spPr bwMode="auto">
          <a:xfrm>
            <a:off x="323528" y="1052736"/>
            <a:ext cx="3672408" cy="2520280"/>
          </a:xfrm>
          <a:prstGeom prst="rect">
            <a:avLst/>
          </a:prstGeom>
          <a:noFill/>
        </p:spPr>
      </p:pic>
      <p:pic>
        <p:nvPicPr>
          <p:cNvPr id="1183748" name="Picture 4" descr="http://assets.inhabitat.com/wp-content/blogs.dir/1/files/2012/06/toronto-bans-plastic-bags-537x368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24868" r="22909"/>
          <a:stretch>
            <a:fillRect/>
          </a:stretch>
        </p:blipFill>
        <p:spPr bwMode="auto">
          <a:xfrm>
            <a:off x="7164288" y="620688"/>
            <a:ext cx="1512168" cy="1981201"/>
          </a:xfrm>
          <a:prstGeom prst="rect">
            <a:avLst/>
          </a:prstGeom>
          <a:noFill/>
        </p:spPr>
      </p:pic>
      <p:pic>
        <p:nvPicPr>
          <p:cNvPr id="1183750" name="Picture 6" descr="http://static1.jetpens.com/images/a/000/052/52677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4048" y="1340768"/>
            <a:ext cx="1817254" cy="1213496"/>
          </a:xfrm>
          <a:prstGeom prst="rect">
            <a:avLst/>
          </a:prstGeom>
          <a:noFill/>
        </p:spPr>
      </p:pic>
      <p:sp>
        <p:nvSpPr>
          <p:cNvPr id="1183752" name="AutoShape 8" descr="data:image/jpeg;base64,/9j/4AAQSkZJRgABAQAAAQABAAD/2wCEAAkGBw0QEBUQEBAQEBAVEBQQERIUEBQQExUQFxQWFhUVFRUYHSggGBolGxQUITEhJSkrLi4uFx8zODMsNygtLisBCgoKDg0OGhAQGiwkHyQsLCwsLCwsLCwsLCwsLywsLCwsLCwsLCwsLCwsLCwsLCwsLCwsLCwsLCwsLCwsLCwsLP/AABEIAKMBNQMBEQACEQEDEQH/xAAbAAEAAQUBAAAAAAAAAAAAAAAAAQMEBQYHAv/EADoQAAIBAwEFBQUHAwUBAQAAAAABAgMEESEFBhIxQRNRYYGRByIycaEjQlKxwdHwFGJyM1OCorLhFf/EABoBAQADAQEBAAAAAAAAAAAAAAABAgMEBQb/xAAxEQEAAgEDAwIFAQgDAQAAAAAAAQIDBBEhEjFRBUETIjJhoUIjcYGRscHR8DNS4RT/2gAMAwEAAhEDEQA/AO4gAAAAAAAAAAAAAAAAAAAAAAAAAAAAAAAAAAgAAAAQAJACSAAkAAAAAAAAAAAAAAAAAAAAAAAAAAAAAAAAQAAAQSAADy5Jc2EqTu6XLjj6kbwnonwqxknqtUShIQ9ECQAAAAAAAAAAAAAAAAAAAAAAAAAAAAIAAAAEEgB5nNLm0gmImWMvd4LWl8VRN9y1KTkrDox6XJftDV9p+0KlHKpr1MrZ/D0MXpN7fU1LaW/depyk0vDQxnNMvSxel4692ArbZuKj5y9WV3tLo6MOOHUfZdfVqlCcas+PhniOXlpY6nVh37S+d9S6Pib0jZu5s85IHogAAAAAAAAAAAAAAAAAAAAAAIAAAAAAAAgkALDaG17ags1KkV4Z19Cs3iO7fFp8mSflhpm2faPTjmNCPE+9mFtRHs9fT+jWnm7Sdp723lZviqNLuWiOe2W0vXxenYcfswlW+qT+9KXmV5l0TGOimqM3zeC8Y/LmvrIj6XipUo0+b4n3GlaOHLrJ95ZTYWw9oX7So0+zpdaklhY8O81ijzcur8OwbnbqU9nweJynUklxyb548OhtFdnn3vNp3lspLMA9kAAAAAAAAAAAAAAAAAAAAAABAAAAAEpAPNSpGKzJpLvbwExEz2a5tjfSyt8pS7SXdH9zK2atXfg9NzZfbaGibZ9oF1VyqX2cfDmc19RM9nt6f0fHTm/LUry9qzeak3L5swm0y9WmKlI2rC04m/hWfHoTFZlW+alO8vSt+s2axjhw5dZM9lOpe04aQXEzWKPNyaiPedzZ9jfXs+CjCUujxpFfORpFIcWTUS6bur7LKNLFS7faz58H3U/HvNIq47ZJl0a3t4U4qMIqMVySWCzLdUJAISQPZAAAAAAAAAAIAAAAAAAAkAAAAAAAABZX+1begs1akY+GdfQrNoju2xYMmSdqw0vbPtIpxzG3hxP8T5GFtREdnsaf0W1uck7NH2rvPeXD9+o8dy0Rz2y2s9vBoMOLtDCVKvVvUzdnEPCU5clhd7LRSZc+TU0q99jCOs3n+dxrWkODLq7T9lKreY0gvNm0UedfUR7KdrZXN1PgpQnVk+kVovn0ReKxDkyZpnvLom7XsqbxUvZY69lF/wDpmkQ5LZfDpeztmW9vBQo04wiu5YJZTO67JQEiAJCEkD0QAAAAAgAAAAAAAAAAkCAJAAAAENoCjVvKUfinFeZG8LxjtPaGKv8Aee3pJtZljyRWckQ6sWhyXloO3faFcVMwo4guWV+5zXzz7Pd03o+OvN+Wm3V7VqvNScpPxZzzaZexTFSkbVhayqpeLIjeV5mI7kac5f2r6l4x+XJk1dY+l6xThz95+ptWjz8uqmfqlTqXMny91fU0ijhvqJ9k2VhXuJ8FGnOrN9yz6voXiHJfL5l0Dd72WyeJ3s8Ln2UHr/yl+xeKua2bw6RsvZFtbQUKFKMEu5a+bLMZmZXpKAAEIAAAJIHoAAAgAAAAAAACQAAAAAAAAADXd6d6qVmuCK7W4a92mun9030RlkyxTj3ehotBfUT1TxXz/hyjau8tw5uXbSlVbzKak1GP9sFywcc3tM9302PSYq126Y2/M/eVvT31uY6T4Z+LWH9C0XupbSYPbhZX28E6/NtL8KKWm0t8WPFjWcZSfKL89COiZa21FI91RW8nrJ4Xh+5eMflzX1k/pelOEfhWX/OprWjz8up37zupznKXN4XcjSKOO+e0rjZuy7i4lwUKU6kvBaL5vki8Q5rZIju6Du/7LuU72pnr2UHp5y/Yt0ua2bw6Hs3ZdvbQUKNONOK7lj1ZZhMzK8CEACUgACAgAASQJAAQAAAAAAABIAAAAAAAAABo+9e+yg3b2bjKpqp1ecKffjvZz5M+3Fe72tD6XNo+Jm4j2j3lzDaW1McShKUnL/Vqt5lN9de45N/D6CtIiI3jiO0eGAnVcniOpaKoyZYhcWuyKtTXEn34TZpFXHfNt3lXjSp09OFt+SLRWXPOop5e+3f3YpfUtFGNtT4h5cW/ibZeKue+W1u8slsjYN3dPFClKS6yxiC+cnoWiHPbJEOg7C9mVGOJ3c+1lz7OHuw83zZeIc9s0z2b3ZWVGjFQpU404rkopIljM7rgIAAACABKQCAgAECQJAAAAAAAA8TqxXNpA2W1baNOK7/oRMxC8Y5lbLblFyUE8zb5JPl35xgr8Su+zX/5r9PV7L2jcqXz/iLsZrMLhMKgAAAAtNpbRoW1N1a1SNOC6vq+5Lm34Ii1orG8tcOG+a3TSN5cs3s36rXKdOjmhb8m84qTXi18K8EcOTPNuI7Pp9F6TTDtbJzb8R/lolzfvHDHRdy6mcV3ele0RzKjQtJ1Gs51eiXNmsVcWTOzlvQtLdZmu2qf7cXiCf8AfPr8o+ptFPLzMmptbin81K92nWqrhbUKfSnBcEF5Ln55Lubb3nmVmoDZE2ZnYu7V5dv7Gk+HrUl7sF5vn5FohjfLEOibB9nNrSxK5fbz/Dypp/Lr5ltnNbLM9m6UaMIRUYRUYrRJJJLyRLJ7AAAAAABAAAAAAAAEgAAAABQq3UI9RutFZli77bsIacnnpqZ2yRDox6W9+zBXe15uTXevi1z06eX1MbZZduPSRtvKw7arOLhJSnKUk03ryzhYM95mNnT8OlbdUcbLyz2TcTfvfZpJJN6aeGC9cVp7ssmqxVjjlnLO3hRjhNuXNvxOitYq87LknJO7M2r9xMu5p7qwQAQ2lq9EBpm8ntAtqGadvi4q8uLP2UX4y+98l6nPk1Fa8Ry9nR+j5cvzZPlr+Zcs21t2tcT7SvUdSXRfdiu6MeSRx2ta87y+kw4MWnr00jaPz/FiJOpUfci9aMcmpiOKqtGhGPJZff8AzmbRV5+XURHdXTf87v2NYrs4MmWbd15s/ZF1cPFGjUqeMYvh85ckWiGFssR3bdsr2Z3c8OvUhRXcvtJ/TRerLdLC2o8Ny2RuNs63w3T7aa+9V97Xwjy+hOzG2S0tljFJYSSXRLREs0gAAAAAAAAAAAAAgAAAkAAAsru7xlLTxImdl613YW/2w4+7q339NTG+Xbh24dL1csJVvas8xbyuXcYTeZd9cFKbS8WljUqPg5PDlrovX0FaTbhbJmpSOpmLPYkUvtdHnThf6m9cUfqcWXWTv8n5ZKnTpxXCklhc8avzNYiIhx2ta07zKJ1G0ERClKXP5BbZmrJ/Zx+X6lnPburSkkstpJc23hAiN+zVdub+2NvmNN/1FRaYg/cT8Z8vTJjfPWvbl6mm9Iz5ebfLH37/AMnNt498bu7yqlTgpf7UPdj59Zefocl8trvodL6fg0/MRvPmf94axKtOekVp3la03bZNRWpGlGL196X89DetPDzc2q/7SyWzNkXd08UaM6n+K91f5SenqzWuN5uXV+OG67J9mFeWHc1Y0l+CC45evJfU16XDbUeG47L3I2bQw1R7WS+9VfafT4V6E7MJyWlsMIKKxFJJcklhEqPQAAAAAAAAAAAAAAAAAAAAAAClcfC/UEMVdUO0WE8fuUtXqb48nRO8rOhsRPWT97lhclkzjFHu6b6uf09lSy2TSjmcnxPkvDGV58y1McRyrl1N5+WOF3Uq6fIvu54jlRq1OQWiOFCVde94Zz5Ijfuv09lOtcJcK/FLH/Vv9BM9k1rvv9lrUvVipr8GU/JJ/qRv3Wmn0/dhtrb/AFa2fZU4QcVjhnq86JvrjOvcZZM81naHpaT0mmakXtM8+zSNsb03Vy/tq0pLpBP3V/xWhzWva3d7eHSYMEfJEfv92JdWpLksfP8AYRSZ7rX1FK9lHMOJR1q1G8KEVxNvuwjWuN52fW+ZbZsTcDat3iU4qzpPrUz2jX+C18nwm8YvLyM2v9qugbD9m+zbbDqRlczXWp8GfCmtPXJrFYh59s1rNvpU4xSjGKjFaJJJJfJIlk9gAAAAAAAAAAAAAAAAAAAAAAAACAIqLKfyYGChU/Mq124ead5mpOPdwvya/dMiJ5mGtqbUrP700K+Yc+U5r/sxWeDJXaf4R/RRrXSUOLpp9WkvzImeFq1nr2W1xdJVKcfxRqP04P3Ez80LVpvS0+Nv7sRX2mlTu3nWm6n0pRkvzM+ri32dMYvmw/fb+ssbtfeCEVQqKXFFSlOeNWo8DWcfOSFrbdMtMGCZnLXb2/v/AONTv96ak5V40E6kKzeusXDMFB/+c+ZTr5n7umNN8uObcTX/ADuxc6HBT4qtTOZ8m20njT5vmV6d3R8fo4r2Nn0q1xPs7S3qV5+EdF4vuXi2kXjG5sutiO8t82J7KrmriV/cdlDn2FHDl8nP4V/2NYxx7vMy6+1vpdF2FuzYWSxbUIQeMOeOKo/nN6+XI0iNnDa9rd5ZclUAAAAAAAAAAAAAAAAAAAAAAAAAAABAHmrUjGLlJqMUm5NvCSXNt9BM7JiJtO0d2pSvI8UcPSTaT79G1+RTfmHRFJ2mPCxjeYvZU/xUIz81Jr9Skf8AJMfZ0dO+mi3i39kbJv8ANWvTz8FbPlJJ/oxjnmY+6dRT9nS3mP6MTebaj/QVJp6wk4465hW4f0KzP7P/AHy6K4ttTWJ99vzDC7c3up9pQqUpKahGpxxT/FwJfkRe8dUS00+mtNMlZjvt+N2u3W1rmrKpKm3TjWk3UjLlyS068kim87z93XGKla03neasd2dOL4pyy/niPoR0rfFnf5Xn/wDTpx0Sb7lHRF4rMua+ate8tm3EtI7SvKdC4p5t4RnUcItx1xo5SWr1wtMdfE1pV5+ozbxvDu1jY0KEFTo04UoLlGEVFei6mrzpmZ7rgIAAAAAAAAAAAAAAAAAAAAAAAAAAAAAAEAat7SeP+hai3h1Y8a744bx6qL8jHPEzXh6Ppdq11G9vE7OS2+9E4OFOfKnPi4uLOiy8foZxfiPs9K+mrN728ri+3rjK5hc0k5QhT7OS5N5edEybWjr3hjh09vgWpb3ndjaW8lxC5q16UP8AVazGXTCSX6kRba0zHu0thi2KuO09mM4qzy5VHGLk5uKejk3l6cuZXZv1ViYnbeY4UJXFGn8Ky+96sRCtsk95nZa1toVJaRWDSMc+7kvqqx9PKnC3nN65ZpFYhy3z3v3luu6ns5u7tqTSo0f9x65/xXUtswteIdo3X3do7PoqjT9585TcIxlJ+LS18yzntbqZkKgAAAAAAAAAAAAAAAAAAAAIAAAAAABIAAAAxu8dmq1rUg2l7jkm3hJx11fTkVtG8NMN+i8S4DtS3gpNvhfjozmmHvVvvDDTuox+FJajZab+ZWsr2b5fkWiksLaikKbdWReMflhfVz+mFzabLnUkkk228LJpERDltabczLf92fZhc1tbiLowa92Tazn/AA6/QnZnN4h03Ye51jawUeyhVknnjnCMnnw00J2ZTeZbCklotAokAAAAAAAAAAAAAAAAAAAAAABBKQAQhAEgAJAAAAFltiy/qKFSjxcPHHhz9dfAiU1nad3E9491LijU4ZwznVOL4k15FemHVXNO3EsNabsVa0nGEU2k5PMlFJLxZMRCLZJnvK4st1KtSnKcYt8GMpLLZKu7Z92fZ1K4jx1G6KzpmOW/kgrN9nSdjbs2dtGPDTjOcVjtJRTl/wDCWc2mWaCoAAAAAAAAAAAAAAAAAAAAAAAAQAJSACEIJEogAJAAAAEAeZ0oy5pP5oCwo7CtIT7SNKKl9PQJ3le0banDSMIxXN4SWoRuqpAAAAAAAAAAAAAAAAAAAAAAAAAAAAgJAAQAAAACQAAAAAAAAAAAAAAAAAAAAAAAAAAAAAAAAAAAIAAAAAAAAkAAAAAAAAAAAAAAAAAAAAAAAAAAAAAAAAAAAAAAAAAAAAAAAAH/2Q==">
            <a:hlinkClick r:id="rId8"/>
          </p:cNvPr>
          <p:cNvSpPr>
            <a:spLocks noChangeAspect="1" noChangeArrowheads="1"/>
          </p:cNvSpPr>
          <p:nvPr/>
        </p:nvSpPr>
        <p:spPr bwMode="auto">
          <a:xfrm>
            <a:off x="117475" y="-731838"/>
            <a:ext cx="2895600" cy="1524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83754" name="AutoShape 10" descr="data:image/jpeg;base64,/9j/4AAQSkZJRgABAQAAAQABAAD/2wCEAAkGBw0QEBUQEBAQEBAVEBQQERIUEBQQExUQFxQWFhUVFRUYHSggGBolGxQUITEhJSkrLi4uFx8zODMsNygtLisBCgoKDg0OGhAQGiwkHyQsLCwsLCwsLCwsLCwsLywsLCwsLCwsLCwsLCwsLCwsLCwsLCwsLCwsLCwsLCwsLCwsLP/AABEIAKMBNQMBEQACEQEDEQH/xAAbAAEAAQUBAAAAAAAAAAAAAAAAAQMEBQYHAv/EADoQAAIBAwEFBQUHAwUBAQAAAAABAgMEESEFBhIxQRNRYYGRByIycaEjQlKxwdHwFGJyM1OCorLhFf/EABoBAQADAQEBAAAAAAAAAAAAAAABAgMEBQb/xAAxEQEAAgEDAwIFAQgDAQAAAAAAAQIDBBEhEjFRBUETIjJhoUIjcYGRscHR8DNS4RT/2gAMAwEAAhEDEQA/AO4gAAAAAAAAAAAAAAAAAAAAAAAAAAAAAAAAAAgAAAAQAJACSAAkAAAAAAAAAAAAAAAAAAAAAAAAAAAAAAAAQAAAQSAADy5Jc2EqTu6XLjj6kbwnonwqxknqtUShIQ9ECQAAAAAAAAAAAAAAAAAAAAAAAAAAAAIAAAAEEgB5nNLm0gmImWMvd4LWl8VRN9y1KTkrDox6XJftDV9p+0KlHKpr1MrZ/D0MXpN7fU1LaW/depyk0vDQxnNMvSxel4692ArbZuKj5y9WV3tLo6MOOHUfZdfVqlCcas+PhniOXlpY6nVh37S+d9S6Pib0jZu5s85IHogAAAAAAAAAAAAAAAAAAAAAAIAAAAAAAAgkALDaG17ags1KkV4Z19Cs3iO7fFp8mSflhpm2faPTjmNCPE+9mFtRHs9fT+jWnm7Sdp723lZviqNLuWiOe2W0vXxenYcfswlW+qT+9KXmV5l0TGOimqM3zeC8Y/LmvrIj6XipUo0+b4n3GlaOHLrJ95ZTYWw9oX7So0+zpdaklhY8O81ijzcur8OwbnbqU9nweJynUklxyb548OhtFdnn3vNp3lspLMA9kAAAAAAAAAAAAAAAAAAAAAABAAAAAEpAPNSpGKzJpLvbwExEz2a5tjfSyt8pS7SXdH9zK2atXfg9NzZfbaGibZ9oF1VyqX2cfDmc19RM9nt6f0fHTm/LUry9qzeak3L5swm0y9WmKlI2rC04m/hWfHoTFZlW+alO8vSt+s2axjhw5dZM9lOpe04aQXEzWKPNyaiPedzZ9jfXs+CjCUujxpFfORpFIcWTUS6bur7LKNLFS7faz58H3U/HvNIq47ZJl0a3t4U4qMIqMVySWCzLdUJAISQPZAAAAAAAAAAIAAAAAAAAkAAAAAAAABZX+1begs1akY+GdfQrNoju2xYMmSdqw0vbPtIpxzG3hxP8T5GFtREdnsaf0W1uck7NH2rvPeXD9+o8dy0Rz2y2s9vBoMOLtDCVKvVvUzdnEPCU5clhd7LRSZc+TU0q99jCOs3n+dxrWkODLq7T9lKreY0gvNm0UedfUR7KdrZXN1PgpQnVk+kVovn0ReKxDkyZpnvLom7XsqbxUvZY69lF/wDpmkQ5LZfDpeztmW9vBQo04wiu5YJZTO67JQEiAJCEkD0QAAAAAgAAAAAAAAAAkCAJAAAAENoCjVvKUfinFeZG8LxjtPaGKv8Aee3pJtZljyRWckQ6sWhyXloO3faFcVMwo4guWV+5zXzz7Pd03o+OvN+Wm3V7VqvNScpPxZzzaZexTFSkbVhayqpeLIjeV5mI7kac5f2r6l4x+XJk1dY+l6xThz95+ptWjz8uqmfqlTqXMny91fU0ijhvqJ9k2VhXuJ8FGnOrN9yz6voXiHJfL5l0Dd72WyeJ3s8Ln2UHr/yl+xeKua2bw6RsvZFtbQUKFKMEu5a+bLMZmZXpKAAEIAAAJIHoAAAgAAAAAAACQAAAAAAAAADXd6d6qVmuCK7W4a92mun9030RlkyxTj3ehotBfUT1TxXz/hyjau8tw5uXbSlVbzKak1GP9sFywcc3tM9302PSYq126Y2/M/eVvT31uY6T4Z+LWH9C0XupbSYPbhZX28E6/NtL8KKWm0t8WPFjWcZSfKL89COiZa21FI91RW8nrJ4Xh+5eMflzX1k/pelOEfhWX/OprWjz8up37zupznKXN4XcjSKOO+e0rjZuy7i4lwUKU6kvBaL5vki8Q5rZIju6Du/7LuU72pnr2UHp5y/Yt0ua2bw6Hs3ZdvbQUKNONOK7lj1ZZhMzK8CEACUgACAgAASQJAAQAAAAAAABIAAAAAAAAABo+9e+yg3b2bjKpqp1ecKffjvZz5M+3Fe72tD6XNo+Jm4j2j3lzDaW1McShKUnL/Vqt5lN9de45N/D6CtIiI3jiO0eGAnVcniOpaKoyZYhcWuyKtTXEn34TZpFXHfNt3lXjSp09OFt+SLRWXPOop5e+3f3YpfUtFGNtT4h5cW/ibZeKue+W1u8slsjYN3dPFClKS6yxiC+cnoWiHPbJEOg7C9mVGOJ3c+1lz7OHuw83zZeIc9s0z2b3ZWVGjFQpU404rkopIljM7rgIAAACABKQCAgAECQJAAAAAAAA8TqxXNpA2W1baNOK7/oRMxC8Y5lbLblFyUE8zb5JPl35xgr8Su+zX/5r9PV7L2jcqXz/iLsZrMLhMKgAAAAtNpbRoW1N1a1SNOC6vq+5Lm34Ii1orG8tcOG+a3TSN5cs3s36rXKdOjmhb8m84qTXi18K8EcOTPNuI7Pp9F6TTDtbJzb8R/lolzfvHDHRdy6mcV3ele0RzKjQtJ1Gs51eiXNmsVcWTOzlvQtLdZmu2qf7cXiCf8AfPr8o+ptFPLzMmptbin81K92nWqrhbUKfSnBcEF5Ln55Lubb3nmVmoDZE2ZnYu7V5dv7Gk+HrUl7sF5vn5FohjfLEOibB9nNrSxK5fbz/Dypp/Lr5ltnNbLM9m6UaMIRUYRUYrRJJJLyRLJ7AAAAAABAAAAAAAAEgAAAABQq3UI9RutFZli77bsIacnnpqZ2yRDox6W9+zBXe15uTXevi1z06eX1MbZZduPSRtvKw7arOLhJSnKUk03ryzhYM95mNnT8OlbdUcbLyz2TcTfvfZpJJN6aeGC9cVp7ssmqxVjjlnLO3hRjhNuXNvxOitYq87LknJO7M2r9xMu5p7qwQAQ2lq9EBpm8ntAtqGadvi4q8uLP2UX4y+98l6nPk1Fa8Ry9nR+j5cvzZPlr+Zcs21t2tcT7SvUdSXRfdiu6MeSRx2ta87y+kw4MWnr00jaPz/FiJOpUfci9aMcmpiOKqtGhGPJZff8AzmbRV5+XURHdXTf87v2NYrs4MmWbd15s/ZF1cPFGjUqeMYvh85ckWiGFssR3bdsr2Z3c8OvUhRXcvtJ/TRerLdLC2o8Ny2RuNs63w3T7aa+9V97Xwjy+hOzG2S0tljFJYSSXRLREs0gAAAAAAAAAAAAAgAAAkAAAsru7xlLTxImdl613YW/2w4+7q339NTG+Xbh24dL1csJVvas8xbyuXcYTeZd9cFKbS8WljUqPg5PDlrovX0FaTbhbJmpSOpmLPYkUvtdHnThf6m9cUfqcWXWTv8n5ZKnTpxXCklhc8avzNYiIhx2ta07zKJ1G0ERClKXP5BbZmrJ/Zx+X6lnPburSkkstpJc23hAiN+zVdub+2NvmNN/1FRaYg/cT8Z8vTJjfPWvbl6mm9Iz5ebfLH37/AMnNt498bu7yqlTgpf7UPdj59Zefocl8trvodL6fg0/MRvPmf94axKtOekVp3la03bZNRWpGlGL196X89DetPDzc2q/7SyWzNkXd08UaM6n+K91f5SenqzWuN5uXV+OG67J9mFeWHc1Y0l+CC45evJfU16XDbUeG47L3I2bQw1R7WS+9VfafT4V6E7MJyWlsMIKKxFJJcklhEqPQAAAAAAAAAAAAAAAAAAAAAAClcfC/UEMVdUO0WE8fuUtXqb48nRO8rOhsRPWT97lhclkzjFHu6b6uf09lSy2TSjmcnxPkvDGV58y1McRyrl1N5+WOF3Uq6fIvu54jlRq1OQWiOFCVde94Zz5Ijfuv09lOtcJcK/FLH/Vv9BM9k1rvv9lrUvVipr8GU/JJ/qRv3Wmn0/dhtrb/AFa2fZU4QcVjhnq86JvrjOvcZZM81naHpaT0mmakXtM8+zSNsb03Vy/tq0pLpBP3V/xWhzWva3d7eHSYMEfJEfv92JdWpLksfP8AYRSZ7rX1FK9lHMOJR1q1G8KEVxNvuwjWuN52fW+ZbZsTcDat3iU4qzpPrUz2jX+C18nwm8YvLyM2v9qugbD9m+zbbDqRlczXWp8GfCmtPXJrFYh59s1rNvpU4xSjGKjFaJJJJfJIlk9gAAAAAAAAAAAAAAAAAAAAAAAACAIqLKfyYGChU/Mq124ead5mpOPdwvya/dMiJ5mGtqbUrP700K+Yc+U5r/sxWeDJXaf4R/RRrXSUOLpp9WkvzImeFq1nr2W1xdJVKcfxRqP04P3Ez80LVpvS0+Nv7sRX2mlTu3nWm6n0pRkvzM+ri32dMYvmw/fb+ssbtfeCEVQqKXFFSlOeNWo8DWcfOSFrbdMtMGCZnLXb2/v/AONTv96ak5V40E6kKzeusXDMFB/+c+ZTr5n7umNN8uObcTX/ADuxc6HBT4qtTOZ8m20njT5vmV6d3R8fo4r2Nn0q1xPs7S3qV5+EdF4vuXi2kXjG5sutiO8t82J7KrmriV/cdlDn2FHDl8nP4V/2NYxx7vMy6+1vpdF2FuzYWSxbUIQeMOeOKo/nN6+XI0iNnDa9rd5ZclUAAAAAAAAAAAAAAAAAAAAAAAAAAABAHmrUjGLlJqMUm5NvCSXNt9BM7JiJtO0d2pSvI8UcPSTaT79G1+RTfmHRFJ2mPCxjeYvZU/xUIz81Jr9Skf8AJMfZ0dO+mi3i39kbJv8ANWvTz8FbPlJJ/oxjnmY+6dRT9nS3mP6MTebaj/QVJp6wk4465hW4f0KzP7P/AHy6K4ttTWJ99vzDC7c3up9pQqUpKahGpxxT/FwJfkRe8dUS00+mtNMlZjvt+N2u3W1rmrKpKm3TjWk3UjLlyS068kim87z93XGKla03neasd2dOL4pyy/niPoR0rfFnf5Xn/wDTpx0Sb7lHRF4rMua+ate8tm3EtI7SvKdC4p5t4RnUcItx1xo5SWr1wtMdfE1pV5+ozbxvDu1jY0KEFTo04UoLlGEVFei6mrzpmZ7rgIAAAAAAAAAAAAAAAAAAAAAAAAAAAAAAEAat7SeP+hai3h1Y8a744bx6qL8jHPEzXh6Ppdq11G9vE7OS2+9E4OFOfKnPi4uLOiy8foZxfiPs9K+mrN728ri+3rjK5hc0k5QhT7OS5N5edEybWjr3hjh09vgWpb3ndjaW8lxC5q16UP8AVazGXTCSX6kRba0zHu0thi2KuO09mM4qzy5VHGLk5uKejk3l6cuZXZv1ViYnbeY4UJXFGn8Ky+96sRCtsk95nZa1toVJaRWDSMc+7kvqqx9PKnC3nN65ZpFYhy3z3v3luu6ns5u7tqTSo0f9x65/xXUtswteIdo3X3do7PoqjT9585TcIxlJ+LS18yzntbqZkKgAAAAAAAAAAAAAAAAAAAAIAAAAAABIAAAAxu8dmq1rUg2l7jkm3hJx11fTkVtG8NMN+i8S4DtS3gpNvhfjozmmHvVvvDDTuox+FJajZab+ZWsr2b5fkWiksLaikKbdWReMflhfVz+mFzabLnUkkk228LJpERDltabczLf92fZhc1tbiLowa92Tazn/AA6/QnZnN4h03Ye51jawUeyhVknnjnCMnnw00J2ZTeZbCklotAokAAAAAAAAAAAAAAAAAAAAAABBKQAQhAEgAJAAAAFltiy/qKFSjxcPHHhz9dfAiU1nad3E9491LijU4ZwznVOL4k15FemHVXNO3EsNabsVa0nGEU2k5PMlFJLxZMRCLZJnvK4st1KtSnKcYt8GMpLLZKu7Z92fZ1K4jx1G6KzpmOW/kgrN9nSdjbs2dtGPDTjOcVjtJRTl/wDCWc2mWaCoAAAAAAAAAAAAAAAAAAAAAAAAQAJSACEIJEogAJAAAAEAeZ0oy5pP5oCwo7CtIT7SNKKl9PQJ3le0banDSMIxXN4SWoRuqpAAAAAAAAAAAAAAAAAAAAAAAAAAAAgJAAQAAAACQAAAAAAAAAAAAAAAAAAAAAAAAAAAAAAAAAAAIAAAAAAAAkAAAAAAAAAAAAAAAAAAAAAAAAAAAAAAAAAAAAAAAAAAAAAAAAH/2Q==">
            <a:hlinkClick r:id="rId8"/>
          </p:cNvPr>
          <p:cNvSpPr>
            <a:spLocks noChangeAspect="1" noChangeArrowheads="1"/>
          </p:cNvSpPr>
          <p:nvPr/>
        </p:nvSpPr>
        <p:spPr bwMode="auto">
          <a:xfrm>
            <a:off x="117475" y="-731838"/>
            <a:ext cx="2895600" cy="1524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83756" name="Picture 12" descr="http://s3.amazonaws.com/rapgenius/1359225993_toothbrush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7544" y="4653136"/>
            <a:ext cx="1872208" cy="985373"/>
          </a:xfrm>
          <a:prstGeom prst="rect">
            <a:avLst/>
          </a:prstGeom>
          <a:noFill/>
        </p:spPr>
      </p:pic>
      <p:pic>
        <p:nvPicPr>
          <p:cNvPr id="1183758" name="Picture 14" descr="http://www.lyddenalbums.co.uk/images/products/large/_JMP7746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483768" y="4869160"/>
            <a:ext cx="1957439" cy="1352179"/>
          </a:xfrm>
          <a:prstGeom prst="rect">
            <a:avLst/>
          </a:prstGeom>
          <a:noFill/>
        </p:spPr>
      </p:pic>
      <p:pic>
        <p:nvPicPr>
          <p:cNvPr id="1183760" name="Picture 16" descr="http://www.danpontefract.com/wp-content/uploads/2013/05/watch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923928" y="980728"/>
            <a:ext cx="1296144" cy="1129863"/>
          </a:xfrm>
          <a:prstGeom prst="rect">
            <a:avLst/>
          </a:prstGeom>
          <a:noFill/>
        </p:spPr>
      </p:pic>
      <p:pic>
        <p:nvPicPr>
          <p:cNvPr id="1183762" name="Picture 18" descr="https://encrypted-tbn2.gstatic.com/images?q=tbn:ANd9GcTzjLvcWt0lLJtf0OTBOUd7A6KWqDDVb7shDnP_epc-SdDVHFd0Yi9xJp8V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5724128" y="2708920"/>
            <a:ext cx="1440160" cy="914144"/>
          </a:xfrm>
          <a:prstGeom prst="rect">
            <a:avLst/>
          </a:prstGeom>
          <a:noFill/>
        </p:spPr>
      </p:pic>
      <p:sp>
        <p:nvSpPr>
          <p:cNvPr id="1183764" name="AutoShape 20" descr="Image result for pressed flowers on a card"/>
          <p:cNvSpPr>
            <a:spLocks noChangeAspect="1" noChangeArrowheads="1"/>
          </p:cNvSpPr>
          <p:nvPr/>
        </p:nvSpPr>
        <p:spPr bwMode="auto">
          <a:xfrm>
            <a:off x="1174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83766" name="AutoShape 22" descr="Image result for pressed flowers on a card"/>
          <p:cNvSpPr>
            <a:spLocks noChangeAspect="1" noChangeArrowheads="1"/>
          </p:cNvSpPr>
          <p:nvPr/>
        </p:nvSpPr>
        <p:spPr bwMode="auto">
          <a:xfrm>
            <a:off x="1174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83768" name="Picture 24" descr="Image: SAACA-BFL101 - Wholesale greeting cards with pressed flowers on white saa paper">
            <a:hlinkClick r:id="rId15" tooltip="Larger image: SAACA-BFL101 - Wholesale greeting card with pressed flowers on white saa paper"/>
          </p:cNvPr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2147483647" y="-752475"/>
            <a:ext cx="1905000" cy="1428750"/>
          </a:xfrm>
          <a:prstGeom prst="rect">
            <a:avLst/>
          </a:prstGeom>
          <a:noFill/>
        </p:spPr>
      </p:pic>
      <p:pic>
        <p:nvPicPr>
          <p:cNvPr id="1183770" name="Picture 26" descr="https://threepsandq.files.wordpress.com/2012/05/baby-and-cards-007.jpg">
            <a:hlinkClick r:id="rId17"/>
          </p:cNvPr>
          <p:cNvPicPr>
            <a:picLocks noChangeAspect="1" noChangeArrowheads="1"/>
          </p:cNvPicPr>
          <p:nvPr/>
        </p:nvPicPr>
        <p:blipFill>
          <a:blip r:embed="rId18"/>
          <a:srcRect l="9948" t="14921" r="7988" b="27882"/>
          <a:stretch>
            <a:fillRect/>
          </a:stretch>
        </p:blipFill>
        <p:spPr bwMode="auto">
          <a:xfrm>
            <a:off x="3851920" y="3356992"/>
            <a:ext cx="1656184" cy="1154310"/>
          </a:xfrm>
          <a:prstGeom prst="rect">
            <a:avLst/>
          </a:prstGeom>
          <a:noFill/>
        </p:spPr>
      </p:pic>
      <p:pic>
        <p:nvPicPr>
          <p:cNvPr id="1183772" name="Picture 28" descr="http://dailypillage.files.wordpress.com/2014/03/dirty-socks2.jpg">
            <a:hlinkClick r:id="rId19"/>
          </p:cNvPr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7452320" y="2708920"/>
            <a:ext cx="1440160" cy="1905666"/>
          </a:xfrm>
          <a:prstGeom prst="rect">
            <a:avLst/>
          </a:prstGeom>
          <a:noFill/>
        </p:spPr>
      </p:pic>
      <p:sp>
        <p:nvSpPr>
          <p:cNvPr id="1183774" name="AutoShape 30" descr="data:image/jpeg;base64,/9j/4AAQSkZJRgABAQAAAQABAAD/2wCEAAkGBhASEBUQEBIRDxQVEBUVFRIVFxYYFBAQFRAVFRgVFBIZGyYeGBknGRQVHy8gIygpLCwtFR4xNTEqNSYrLSsBCQoKDgwOGg8PGiwkHCQ0LCwsLC40KSwsLSosLCwsLCksLCkqLCwpKSwpLDQpKSwsLDUtLCwpLCwpLCosNCwsKf/AABEIALcBEwMBIgACEQEDEQH/xAAcAAEAAgMBAQEAAAAAAAAAAAAABQYCAwQBBwj/xAA/EAACAgIBAgQDBQUGAwkAAAABAgADBBESBSEGEzFBIlFhFCMycYEHQlKRoTNicpKx0RUWYyRDU3OCg6LB8f/EABoBAQEAAwEBAAAAAAAAAAAAAAABAgMEBQb/xAAoEQEAAgIBAwIFBQAAAAAAAAAAAQIRIQMEEjFBYQUTUYGhFTKRsfD/2gAMAwEAAhEDEQA/APuMREBERAREQEREBERAREQEREBERAREQEREBERAREQEREBERAREQEREBERAREQEREBERAREQEREBERAREQEREBERAREQEREBERAREQEREBERAREQEREBERAREQEREBERAREQEREBERAREQEREBERARE8LAaBIG/T69t9oHsREBERAREQEREBERAREQEREBERAREQEREBERAREQETW2QgYIWUMwJC7HJgutkL6kDY/mJy9T6zTQrF2BZaXt8pdG16612xSve2hcO6JE9S8SVU4q5hWx628rXBdtq5lVSQSO3xjcw6Z1/lZfVea6XrzDQg5f2qtSl1ZG/VijHsP4T8oMSmZi9gGtkDZ0Nn1PyH1lF6Z4tyBcLso/Aac6tqaVLKMnAyn35YPxFnqDdt9/LnB1vrK5F11+Pd9oSjDxc+qsMCKraMixrFCj8LtSOJB7/AB/lqLh9GyMlUXkx12Oh6ltKWIVfVjoHsPlOfH6tXZjLlV8nrakWrpTyZCnMaX13r2lJz/Ei5GRjJZVwvx+o0sSAWqNGR5tVT12n8XJWRv0+YIHNh9VzMS1MSvhbU3UDhBbCAMZdvkIVI7tyxrFA36GrXfYgx6Ln4a8SLmK7qhrVTWU2fiem3HruRyP3diwjXf8ACZD9D8XO2ZbTlPVWrWWVY6jsDbj3sjqGPdmZLKG1+epUQ9mLi4mfSxVv+XkLLyCixaKk5+vbzAtyup/6JHv22dN6Or4vK203tV1VA2SCC3/a8LGU3I/ptbb67Af+n333lMwsXUs9k60ri5mrSmit6uQKVnJsuq3xHofMTG9f4zO7xJ1Gn/iXTsfv53nW2g67Cn7HkIRy+Zcodf3d/nSPCwTKvylL1jKysW9jxHAG+vKPkWIp7leArsB7+p+RnbZ4iqty6OpWbRFzcXFA0xatjgZL2grrY++ykQ9vWr6Qnc+jdQ6qKraKuJc32snYgcFSl7C5HuPgA/NhO+VrCza8nqjlGDLiY/lf+/kOrvrfrpKq+47feEfOSPUOt+XkU4yIbrLSWYAgeTjqPiuf+7yKqB7lu3oYMJSJGdR8TYlHa6+tD8t7I/MLsicieOenEchk1kfMcv8AaF7LTvCeiVuz9onTV9cgf5X/ANpzt+0vAPZL6T/isRf6EyZhfl2+krZPGYDuSB+cp9njVG/DkYyj6W1f6lpw3eIccndmXjj87kP9AxjMEcd58RK45HWaU/e5f4e8j7/Ev8C/z7/0lNyvGnTa/W83H+GpGb/5EBf6ytdW/ag5BXEqWgf+I+ns/ML+Ef1mE8lY9XXxfD+o5Z1Wfvr+1/6v40NK87bFqX23oFv8I9T+k+d9c/bNksSuLzUfxsdE/kvt+spXUM5rXNlrta59WYkn+Z9JHPZNM80z4erT4VTj3yTmfwvnSf21dTrYcwmSvurD4tfRx3H6z7T4R8W0dQxxfTtSDxsrb8VVgHdT/qD7z8+eA+nm29uKG1gFPD4dPUX1ZssNdgQf0n1T9nPhu/Czbg/Fa8hXZVVieIrZeJPyOnI95t45mYzLzOrrx1vNaxjD6VERNrzyIiAiIgIiIGAuXkU5LyABK7HIKSQCR662D3+kq2N4hGK2WuVZbYK86vi2t+VRlIhr2e2q1cuuz/DN3iZBjX1dTUaCaoyj88Oxhqw/+XZxb/C1k19QqqbqXlWcXrzMCyixPUF6GDcG16E1ZNn6CFQONaa/JzbbHs8jrWZjvZYeRTGtttoA37KHWg6/OPD/AIhXOzcK1xU1go6hVYUUhG0cVkZOXxcGqcMN/wAZ+shMfqmLX03qXS78ktk1XZjqX2HtNTC6t+XoXJUHW97Vj7bm/My0oyOl5uFS19j4VmMa3JpB8upAhtLr8BBDDZ9Rr2AkXKK6/wBbtx8X7K1rOgxLKXRtlce7AymrpZSOym3ywO/qQPmJZ/2h1FL7FrAFuXVjfZX3xKZ9OYtIdW/dPl5SbI/dRpEZKV3jrTLQxGTUlactHy8hMYOwPHYUC59lwSOSfrOW3rdt1/TsXLuRsqiw5XmgKGH3fw0kKdPtu+wO6qO3uRtL9Izt9OszCr1th9asyHRu9laG7WQra9xXfd+fGRvgjLTEzaTliqirqGJbZQQulY5GWli02ewIVgAT206iRfWchq7s44xsvyc0Mr1JvgtHHVrjfEN2+EFhsE9vU76uv5y464jijdqU8MetyG8ljWAQNDYCgAt3I+XqIYtFjWUpbkl2Z+n52HimkbP2rCw7qypXsfj5fFv2BcH8Un+v11ZXVAFLmp8H7QVUfe05gU003KvryVWHp6Gs/KRlONZi9PJe1cgvbypZE+8ve1gVVN7bzSx18Ouw7+hmnwwtf3+XlGxslKWe1VJZXoAHauodjx0F/M79zpk09zuqH/hnTsTKFdd1eVTUoV+11NZCMrA62pTQYb9Svb2m625MNczGp3auU33WCqkp5zV6IrLqCBoAtvWlTse0jOhP5F9WXkhWrya1YHXIUUM214Egd1I2x9yD/dkt13wtlg359yeW9d4Sko6soxAF4WJruGL92J7nt7CMjmzb1w6sPIspay9MUUV70rhjXxFQA3rQ3vZbtyM2CjIxcFrTbXkX5GT5tXBf7V7ANIm9kKOLMfYKp36TtTGx82zHysjL8t7arMRMUpsfbOxLoRviD8DHt7qN67HDwpZh8zj9S8pfs1vn0NY/DyrQwWxQSw334nidg/F2jK7avDnUKcPDyMwG57kIe9eRPmXsdC0D9xWJ7n0XR+Q3FeM7epYtnO202HLRXe2vaqSo15K+4RA3wj5Ns9yZIY3iamjqfn4a25NFjFTwXijrZ6qHtKr2fR9e2p1+JesZedjZPm41OKmNc3HzfMa77tBvhxIRgdn4g2tegPrMLZmunV0nbXmiLxrw+akX2AksxI7n37fPcyr6ZYQeLMDr5kbmeB14VOG7ud6IPZSpHEgKPQEEw+TYvcOg17bnHM2nw+zpTp6xi0f77IEud/ETv6zYgE6F6eXJfetkn+s3L0sfWZ9sy4YxWXMloHtMvtZ9v6TuTp6j2m9MX5CTsbvnzCK5WH0Bj7LYfUgSyY3h7If8FFjfUKdfznavgrNP/cMP8v8AvMo4/Zot1VY/db8qiuAfcmbq+nr8paf+UMhe9irWP7zKP/udmJ4RdvwKbT/d9P8AN6TZHHP0c1+s4o9Xf+yPFVcm120oGOe57DvYv+0+s9MTm/n6IXhwrB7ErvbPr22QNfRfrKd4W/Z+wZbMhEHEghfxEEeh2fefQwNdpurGHh9TyxyXm0PYiJk5SIiAiIgJy9Totel0pt8iwrpLeIfy2+fA9j+U6pz9Q6jVRWbr7EprXXJ3IVV2wUbJ+pA/WBXW8TKaLcfNqC5Cpwso9a8hHBUWVOR8VLfFv3XupG9bpdeIilG4Vs1bVupbkSbaq/LS1jvvZx7c/U6BO9CWfxpnq7JwZXUVc1KkFW5E9wR2P4RPmuT123zDxbQB0Ow7/UyCd6l0RrsfJGMFFuRcr2ixmKlxYHIJ7kAjYBH8RmHi/qGRW9ddXEX2IzEqo+BPRrHOu4BOl2O5H0Ml+g9RVLVJet12EsKNyTix7MDr2Om799ch7yxZngjFS3Jy2tZGvpRHDuBUprHwOAfwnsPfX4vmYFANWNi4Aaqx3OTcK6ltf0ynIBV30OKgjkxJ9B29RMvCGGtOQcW9Fe4s5SwhQxyQuinIj4QwXiPloD3nV4T8T4y2WVeW2cjgOK6qxYBkVd+QZtVg8Qe+/wBwSJ694gbNevPwsdqlYjb2MoAyKSOXBU2x18I2QvpIPcjouXRWnUbq3x8i29y6tr7ko7CtF161lB/6viJ/FLTi+F1zWbOF6ML8MJTjso541tbA2BH3srzB5dtnkNnsJHdSy+qZaDFeyo4744yftYrUP5pPIY6oW0mj25EMdD69orp/g7dWmsuqdchWS8Oxd6OJF1KkMAqtyXZUDuR6+kLpj0jrGCqtj9Qre80XLkY9VezalgcCwcQR8OviIPbSvNnVvEFNHU1y8Dlk18w5NY1WQ3a1PNbSH970J0SPlJbF8O003m+hForBYGsKNOtg4FBruRpz3b5e896TiYViri0eSUpZ1NKtt1PPbr3PIfET37iMJmEd4h6hm5i2Y70UC7FtBa5eQqNN67RKl1u3Wu7bUdh673Mun42fZXWPtlgqtrajLU8Qa66U41DHRlYLsa5H12xIInZmdeaq5MdsfKtVqefOleSqqMyle5HcBd+u+47Hc5Op+JFvCDAyaFu82tRVkKyFqyGBUVsobe+Pf3799mXBmZ8OfG8HotF1BYoLynG9G+/3U+2AdviKnku/b095J0eEsauzzq6ETQ0E8tCLC44H27dmJ/PX6ReZ4oDpdTk0cq0R63yMY8dIxFfIpZ8VY2fXbCaqMa6nJXEw8m/itakmxvPSwhPN5GpvTtofdld9o0numek9Q6dbxqSzG1XyRKdhDyUnsoOiRvv8Pr+s96pn5R+00thW2VLj788OiiwPSS2lfQOiTsA77ekquH1V80V0NXRXyvLvStRQEuQPMtqfYJIVjvZ7e/btMpjWYTZaXVirGvIrqyFsZ0or1oC2tjusEEjkOwPbsCDKyrERO5fPcelD24sp1vRUj+utSexerW10+TWtVY2fjVNW6PYqbPcfpLdR4Gq7EuT9AO35+slcHwjQrBuPMj036A/lNHynvfqdaxiNqR0/wzayj4SO0mMfwT/GwH5dzL9V0sn21O2joO/WbYpEPO5Ou5LTrSj4/hXHX1RrD/eOh/If7yVx+nsv9jVXX9Qg3/mPeXOnoiD1nZXiIPQCZYiHJbkvbzKlr0rLf99h+U31eB3f+1usP05H/eXICey5YIDB8FYlZ3wDt8z3P8zJurHVRpVA/KbIkCIiAiIgIiICIiAmrIoSxSlirYp9VYBlI9e6nsZ6zTAvAoHjXAroYiitKgyByqKFBcueTEDtvsNmfNLcNuXftPqnW82zIAubGtorrdq93aWyz4tEiob0nbsxPfl6e8qPVMuoEqy9x6Ee/wA9/wCv6zGRq6R0963ZW910y+40ff8AqP1ls8QY+Pn42MuVsip0tPcANbXtWD7BBU9wR9fWVfpmUtjclJ5cdOCSSe3r3OyCQD+clurY9FmC9OQ/lpYCC5IXjuzYPI9h316ywS6j04Lachdpxs5Kq+hJPfY1pRon0/lI6nxLgM7YrXV0mq5katgK0NmzyUMRx7nfodnR/OV9xdVlDEw77a1HBCtjG6tm4glij91+vEr7zkzvEovpspcJXkfamF6qhQXVoCA5B7sN6Hf5SouXULstXrGNVTbUTdz5P5aoFbaBCAdA7b2I7D09ZE5XirGyq2oY3YLtWalfXNVdnTia7ayVI7N/D6mRd3T78FUyMdE8r7IVvr5MGNljdvLr/DsbB0Nb4sPcTT0qvDtxHx7ruByUDrwPxeTUSeWv8QbsfXWo2aS1vUc2jJXDot+1jSArk63y4h/huQBlGh+8GkFm5+Hk44emmhLbMqx7gumdLBrRWzQZeW97XW9H6zV07q1uNc9jo+VZrVGyvK1daIc+1grHbt8Q2RN3U7luyqLqeFVlqFsb4R5diqS+rwO/xEn5kE79u8HX1jJycIWVXHIsxrMeutbbHV1qvY7cHfx8dBhs7122demy/CcYlNlOSlF1FvnFCofZf8CFd7Hwjfy7n5bFes65kNSar93ZFVnFa7VGnXiz2FlB0SoRl+RHH13PMvBGHcz4+7K78YMik78lrNV1tyJ9FdkAPrpiPbcMtpbovVcZQ+FnUu1uQBusg8XVfiTi/Ynk2yCO4I76InNhZtuIlmbheTfWtvG2sEk4qcgStbb0VIIHvx0PUbA0deo449VBPKynqDUpYe7BWRnRi2t609ZOu54/PUlKK1Wm6gItJeimuyoei5VGXVRZr5hkupYH3BBlMN12Ic3IsCu1eRZiC6jJVyFapiFaoqBvj3A36ggkeh3Z/Ctt19PkZQIvpVa7Ucd2Rl+ByPRgyg7PoSGi/p/2PqWKh7VXZNnk/JPOrK3U/QeZ5Fi/4mHtLd1rolld1OZi1G51Pk3VAqvm4tjb3s9uVb6cfQuPeGSM6D4VNBZUdzSdeXS3cUeuwj+vH5KfT2+lqxema9ZILUB6CZwxmWuuhR6CbIiEIiICIiAiIgIiICIiAiIgJi5mU12wOeyyc7XTzIs1I67Ige9ZzKkosa5glaoS7H91R7/nvWvrqfOup9INoVtNSxVTp10dEbAZd9mG/r7y2dVx67uAtBYV3JaoDEDzEO15AfiGzvR7dhI7xV1LjjO6AGwcVr36eY9ioN/Mbb0kVC9I6MtO9Hk7dt+wHyH0/wBpl4hzcOzjgZI5+YnJQCRy8vv+Iejdj233m/NYrlVUAkJbTkFj+9tPKClW9v7Rv6Sp0cMjol/Pdpqa3i7nbgq4es8v8LJ+Y3EI5KsqzDucKFsfj9yHf+wLsFVb2PopU8VYkeoBI2DN3XepjIppy25Iy5C0L6bx7gNuxB3zQEHY9wB8tzbg5ZvzTdfWUVtYF1TD4eRpZz39/vUKj6FfnOerogW51Lccay/MoRSfhqyTW1SHZ9NqNAk+oPuRKYZYdt1d19OYW4iq/I+LZ+9QDfksez18e4BHbuD774G6Tb9mTJABya8lUsrIHx5DWoUZNfh5K6hgNBux9fWR63jnNrSw8uVfTFt+HeyTdxtX8yqWL+c7+oWKMupQSq5V+FenLsSyMVbY+elq7fWF94R/SnpycjIdh9zlKWUejJZiio8t+z/eMf0PznB0ilq6y78w1dOLk0cgOJpWwW3hCPYNc36alm610O3FPmLwKNlt5SdwVbKx7K3DNrQXzOBEsq+CVtxKa7UK21Y3AAN2Dtj+Uysy+o+f5fzLj+FNv6dktfbl1qrJRlXl178rV8jHRq17fwK2u/rHhzo2PnFaLNsteEEHfTbXLsVW7H14Kh/UT6J4M8MXY+MFyGLWWObHHbSOwAKgj8X4d7+sk+l+D8ei+7JUE23kFmbR4gAfCh1sKSASNnuJU0+bdO6XkJ1PFpyVUsyGxih5AvVRdQLD8tqayT8/5Sy+KvArWXU5WMD5v2ihbe44GhG5FmX30Vr3o70o7dpf0wRsNobAIB0NgH1AP6D+U6a8aML3esIzrXRxlUNTy8ttq1dwUM1ViOGV1B99j5jsTJ2v0+f1+cxWoCbAJGJERAREQEREBERAREQEREBERAREQEwsEzgwIzJrkHmYx9pabKpxX4m4FQdD7yL630qy5a1RgnHIqsbY3yWt+XH89gH9Jb8jp25wvgEfOFVLqCBs/HQ++Ll7HzDHHH+gMr+f0xcavOxaEbg1GPYiKGY6Z/Jc69T3QE/nPozeH6ntS5k3YisqN3+EN6jXof8A9m+vw0nnDI4/eCvyw+z/AGfLlrW9evv9YNKR4h8PWEX5NJYE1pb5AXZfJocOjjv2bivAgDvqSHRvCvmYzLkAWLdkPkBNMpRbHFiq3oQwPr/KXqvAHuJ0Lh69IwdykeGPBhod7bNcuViV8WbiMZr2uUFSOzAu36ak/wD8rUvdXkMN2VK4Q7PYPrex6H07fKWFaO3ebUxhKmZR1eCPdQe86kxRudi1TMJCOZcablpE2hZ7qMqxCTLU9iQIiICIiAiIgIiICIiAiIgIiICIiAiIgIiICYlJlEDnfHmo4onbPNQOH7IPaZrjzr4xqBziiZrVNup7qBgEnoWZRA81PYiAiIgIiICIiAiIgIiICIiAiIgIiICIiAiIgIiICIiAiIgIiICIiAiIgIiICIiAiIgIiICIiAiIgIiICIiAiIgIiICIiAiIgIiICIiAiIgIiICIiAiIgIiICIiAiIgIiICIiAiIgIiICIiAiIgIiICIiAiIgIiIH//Z">
            <a:hlinkClick r:id="rId21"/>
          </p:cNvPr>
          <p:cNvSpPr>
            <a:spLocks noChangeAspect="1" noChangeArrowheads="1"/>
          </p:cNvSpPr>
          <p:nvPr/>
        </p:nvSpPr>
        <p:spPr bwMode="auto">
          <a:xfrm>
            <a:off x="117475" y="-922338"/>
            <a:ext cx="2895600" cy="19240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83776" name="AutoShape 32" descr="data:image/jpeg;base64,/9j/4AAQSkZJRgABAQAAAQABAAD/2wCEAAkGBhASEBUQEBIRDxQVEBUVFRIVFxYYFBAQFRAVFRgVFBIZGyYeGBknGRQVHy8gIygpLCwtFR4xNTEqNSYrLSsBCQoKDgwOGg8PGiwkHCQ0LCwsLC40KSwsLSosLCwsLCksLCkqLCwpKSwpLDQpKSwsLDUtLCwpLCwpLCosNCwsKf/AABEIALcBEwMBIgACEQEDEQH/xAAcAAEAAgMBAQEAAAAAAAAAAAAABQYCAwQBBwj/xAA/EAACAgIBAgQDBQUGAwkAAAABAgADBBESBSEGEzFBIlFhFCMycYEHQlKRoTNicpKx0RUWYyRDU3OCg6LB8f/EABoBAQEAAwEBAAAAAAAAAAAAAAABAgMEBQb/xAAoEQEAAgIBAwIFBQAAAAAAAAAAAQIRIQMEEjFBYQUTUYGhFTKRsfD/2gAMAwEAAhEDEQA/APuMREBERAREQEREBERAREQEREBERAREQEREBERAREQEREBERAREQEREBERAREQEREBERAREQEREBERAREQEREBERAREQEREBERAREQEREBERAREQEREBERAREQEREBERAREQEREBERAREQEREBERARE8LAaBIG/T69t9oHsREBERAREQEREBERAREQEREBERAREQEREBERAREQETW2QgYIWUMwJC7HJgutkL6kDY/mJy9T6zTQrF2BZaXt8pdG16612xSve2hcO6JE9S8SVU4q5hWx628rXBdtq5lVSQSO3xjcw6Z1/lZfVea6XrzDQg5f2qtSl1ZG/VijHsP4T8oMSmZi9gGtkDZ0Nn1PyH1lF6Z4tyBcLso/Aac6tqaVLKMnAyn35YPxFnqDdt9/LnB1vrK5F11+Pd9oSjDxc+qsMCKraMixrFCj8LtSOJB7/AB/lqLh9GyMlUXkx12Oh6ltKWIVfVjoHsPlOfH6tXZjLlV8nrakWrpTyZCnMaX13r2lJz/Ei5GRjJZVwvx+o0sSAWqNGR5tVT12n8XJWRv0+YIHNh9VzMS1MSvhbU3UDhBbCAMZdvkIVI7tyxrFA36GrXfYgx6Ln4a8SLmK7qhrVTWU2fiem3HruRyP3diwjXf8ACZD9D8XO2ZbTlPVWrWWVY6jsDbj3sjqGPdmZLKG1+epUQ9mLi4mfSxVv+XkLLyCixaKk5+vbzAtyup/6JHv22dN6Or4vK203tV1VA2SCC3/a8LGU3I/ptbb67Af+n333lMwsXUs9k60ri5mrSmit6uQKVnJsuq3xHofMTG9f4zO7xJ1Gn/iXTsfv53nW2g67Cn7HkIRy+Zcodf3d/nSPCwTKvylL1jKysW9jxHAG+vKPkWIp7leArsB7+p+RnbZ4iqty6OpWbRFzcXFA0xatjgZL2grrY++ykQ9vWr6Qnc+jdQ6qKraKuJc32snYgcFSl7C5HuPgA/NhO+VrCza8nqjlGDLiY/lf+/kOrvrfrpKq+47feEfOSPUOt+XkU4yIbrLSWYAgeTjqPiuf+7yKqB7lu3oYMJSJGdR8TYlHa6+tD8t7I/MLsicieOenEchk1kfMcv8AaF7LTvCeiVuz9onTV9cgf5X/ANpzt+0vAPZL6T/isRf6EyZhfl2+krZPGYDuSB+cp9njVG/DkYyj6W1f6lpw3eIccndmXjj87kP9AxjMEcd58RK45HWaU/e5f4e8j7/Ev8C/z7/0lNyvGnTa/W83H+GpGb/5EBf6ytdW/ag5BXEqWgf+I+ns/ML+Ef1mE8lY9XXxfD+o5Z1Wfvr+1/6v40NK87bFqX23oFv8I9T+k+d9c/bNksSuLzUfxsdE/kvt+spXUM5rXNlrta59WYkn+Z9JHPZNM80z4erT4VTj3yTmfwvnSf21dTrYcwmSvurD4tfRx3H6z7T4R8W0dQxxfTtSDxsrb8VVgHdT/qD7z8+eA+nm29uKG1gFPD4dPUX1ZssNdgQf0n1T9nPhu/Czbg/Fa8hXZVVieIrZeJPyOnI95t45mYzLzOrrx1vNaxjD6VERNrzyIiAiIgIiIGAuXkU5LyABK7HIKSQCR662D3+kq2N4hGK2WuVZbYK86vi2t+VRlIhr2e2q1cuuz/DN3iZBjX1dTUaCaoyj88Oxhqw/+XZxb/C1k19QqqbqXlWcXrzMCyixPUF6GDcG16E1ZNn6CFQONaa/JzbbHs8jrWZjvZYeRTGtttoA37KHWg6/OPD/AIhXOzcK1xU1go6hVYUUhG0cVkZOXxcGqcMN/wAZ+shMfqmLX03qXS78ktk1XZjqX2HtNTC6t+XoXJUHW97Vj7bm/My0oyOl5uFS19j4VmMa3JpB8upAhtLr8BBDDZ9Rr2AkXKK6/wBbtx8X7K1rOgxLKXRtlce7AymrpZSOym3ywO/qQPmJZ/2h1FL7FrAFuXVjfZX3xKZ9OYtIdW/dPl5SbI/dRpEZKV3jrTLQxGTUlactHy8hMYOwPHYUC59lwSOSfrOW3rdt1/TsXLuRsqiw5XmgKGH3fw0kKdPtu+wO6qO3uRtL9Izt9OszCr1th9asyHRu9laG7WQra9xXfd+fGRvgjLTEzaTliqirqGJbZQQulY5GWli02ewIVgAT206iRfWchq7s44xsvyc0Mr1JvgtHHVrjfEN2+EFhsE9vU76uv5y464jijdqU8MetyG8ljWAQNDYCgAt3I+XqIYtFjWUpbkl2Z+n52HimkbP2rCw7qypXsfj5fFv2BcH8Un+v11ZXVAFLmp8H7QVUfe05gU003KvryVWHp6Gs/KRlONZi9PJe1cgvbypZE+8ve1gVVN7bzSx18Ouw7+hmnwwtf3+XlGxslKWe1VJZXoAHauodjx0F/M79zpk09zuqH/hnTsTKFdd1eVTUoV+11NZCMrA62pTQYb9Svb2m625MNczGp3auU33WCqkp5zV6IrLqCBoAtvWlTse0jOhP5F9WXkhWrya1YHXIUUM214Egd1I2x9yD/dkt13wtlg359yeW9d4Sko6soxAF4WJruGL92J7nt7CMjmzb1w6sPIspay9MUUV70rhjXxFQA3rQ3vZbtyM2CjIxcFrTbXkX5GT5tXBf7V7ANIm9kKOLMfYKp36TtTGx82zHysjL8t7arMRMUpsfbOxLoRviD8DHt7qN67HDwpZh8zj9S8pfs1vn0NY/DyrQwWxQSw334nidg/F2jK7avDnUKcPDyMwG57kIe9eRPmXsdC0D9xWJ7n0XR+Q3FeM7epYtnO202HLRXe2vaqSo15K+4RA3wj5Ns9yZIY3iamjqfn4a25NFjFTwXijrZ6qHtKr2fR9e2p1+JesZedjZPm41OKmNc3HzfMa77tBvhxIRgdn4g2tegPrMLZmunV0nbXmiLxrw+akX2AksxI7n37fPcyr6ZYQeLMDr5kbmeB14VOG7ud6IPZSpHEgKPQEEw+TYvcOg17bnHM2nw+zpTp6xi0f77IEud/ETv6zYgE6F6eXJfetkn+s3L0sfWZ9sy4YxWXMloHtMvtZ9v6TuTp6j2m9MX5CTsbvnzCK5WH0Bj7LYfUgSyY3h7If8FFjfUKdfznavgrNP/cMP8v8AvMo4/Zot1VY/db8qiuAfcmbq+nr8paf+UMhe9irWP7zKP/udmJ4RdvwKbT/d9P8AN6TZHHP0c1+s4o9Xf+yPFVcm120oGOe57DvYv+0+s9MTm/n6IXhwrB7ErvbPr22QNfRfrKd4W/Z+wZbMhEHEghfxEEeh2fefQwNdpurGHh9TyxyXm0PYiJk5SIiAiIgJy9Totel0pt8iwrpLeIfy2+fA9j+U6pz9Q6jVRWbr7EprXXJ3IVV2wUbJ+pA/WBXW8TKaLcfNqC5Cpwso9a8hHBUWVOR8VLfFv3XupG9bpdeIilG4Vs1bVupbkSbaq/LS1jvvZx7c/U6BO9CWfxpnq7JwZXUVc1KkFW5E9wR2P4RPmuT123zDxbQB0Ow7/UyCd6l0RrsfJGMFFuRcr2ixmKlxYHIJ7kAjYBH8RmHi/qGRW9ddXEX2IzEqo+BPRrHOu4BOl2O5H0Ml+g9RVLVJet12EsKNyTix7MDr2Om799ch7yxZngjFS3Jy2tZGvpRHDuBUprHwOAfwnsPfX4vmYFANWNi4Aaqx3OTcK6ltf0ynIBV30OKgjkxJ9B29RMvCGGtOQcW9Fe4s5SwhQxyQuinIj4QwXiPloD3nV4T8T4y2WVeW2cjgOK6qxYBkVd+QZtVg8Qe+/wBwSJ694gbNevPwsdqlYjb2MoAyKSOXBU2x18I2QvpIPcjouXRWnUbq3x8i29y6tr7ko7CtF161lB/6viJ/FLTi+F1zWbOF6ML8MJTjso541tbA2BH3srzB5dtnkNnsJHdSy+qZaDFeyo4744yftYrUP5pPIY6oW0mj25EMdD69orp/g7dWmsuqdchWS8Oxd6OJF1KkMAqtyXZUDuR6+kLpj0jrGCqtj9Qre80XLkY9VezalgcCwcQR8OviIPbSvNnVvEFNHU1y8Dlk18w5NY1WQ3a1PNbSH970J0SPlJbF8O003m+hForBYGsKNOtg4FBruRpz3b5e896TiYViri0eSUpZ1NKtt1PPbr3PIfET37iMJmEd4h6hm5i2Y70UC7FtBa5eQqNN67RKl1u3Wu7bUdh673Mun42fZXWPtlgqtrajLU8Qa66U41DHRlYLsa5H12xIInZmdeaq5MdsfKtVqefOleSqqMyle5HcBd+u+47Hc5Op+JFvCDAyaFu82tRVkKyFqyGBUVsobe+Pf3799mXBmZ8OfG8HotF1BYoLynG9G+/3U+2AdviKnku/b095J0eEsauzzq6ETQ0E8tCLC44H27dmJ/PX6ReZ4oDpdTk0cq0R63yMY8dIxFfIpZ8VY2fXbCaqMa6nJXEw8m/itakmxvPSwhPN5GpvTtofdld9o0numek9Q6dbxqSzG1XyRKdhDyUnsoOiRvv8Pr+s96pn5R+00thW2VLj788OiiwPSS2lfQOiTsA77ekquH1V80V0NXRXyvLvStRQEuQPMtqfYJIVjvZ7e/btMpjWYTZaXVirGvIrqyFsZ0or1oC2tjusEEjkOwPbsCDKyrERO5fPcelD24sp1vRUj+utSexerW10+TWtVY2fjVNW6PYqbPcfpLdR4Gq7EuT9AO35+slcHwjQrBuPMj036A/lNHynvfqdaxiNqR0/wzayj4SO0mMfwT/GwH5dzL9V0sn21O2joO/WbYpEPO5Ou5LTrSj4/hXHX1RrD/eOh/If7yVx+nsv9jVXX9Qg3/mPeXOnoiD1nZXiIPQCZYiHJbkvbzKlr0rLf99h+U31eB3f+1usP05H/eXICey5YIDB8FYlZ3wDt8z3P8zJurHVRpVA/KbIkCIiAiIgIiICIiAmrIoSxSlirYp9VYBlI9e6nsZ6zTAvAoHjXAroYiitKgyByqKFBcueTEDtvsNmfNLcNuXftPqnW82zIAubGtorrdq93aWyz4tEiob0nbsxPfl6e8qPVMuoEqy9x6Ee/wA9/wCv6zGRq6R0963ZW910y+40ff8AqP1ls8QY+Pn42MuVsip0tPcANbXtWD7BBU9wR9fWVfpmUtjclJ5cdOCSSe3r3OyCQD+clurY9FmC9OQ/lpYCC5IXjuzYPI9h316ywS6j04Lachdpxs5Kq+hJPfY1pRon0/lI6nxLgM7YrXV0mq5katgK0NmzyUMRx7nfodnR/OV9xdVlDEw77a1HBCtjG6tm4glij91+vEr7zkzvEovpspcJXkfamF6qhQXVoCA5B7sN6Hf5SouXULstXrGNVTbUTdz5P5aoFbaBCAdA7b2I7D09ZE5XirGyq2oY3YLtWalfXNVdnTia7ayVI7N/D6mRd3T78FUyMdE8r7IVvr5MGNljdvLr/DsbB0Nb4sPcTT0qvDtxHx7ruByUDrwPxeTUSeWv8QbsfXWo2aS1vUc2jJXDot+1jSArk63y4h/huQBlGh+8GkFm5+Hk44emmhLbMqx7gumdLBrRWzQZeW97XW9H6zV07q1uNc9jo+VZrVGyvK1daIc+1grHbt8Q2RN3U7luyqLqeFVlqFsb4R5diqS+rwO/xEn5kE79u8HX1jJycIWVXHIsxrMeutbbHV1qvY7cHfx8dBhs7122demy/CcYlNlOSlF1FvnFCofZf8CFd7Hwjfy7n5bFes65kNSar93ZFVnFa7VGnXiz2FlB0SoRl+RHH13PMvBGHcz4+7K78YMik78lrNV1tyJ9FdkAPrpiPbcMtpbovVcZQ+FnUu1uQBusg8XVfiTi/Ynk2yCO4I76InNhZtuIlmbheTfWtvG2sEk4qcgStbb0VIIHvx0PUbA0deo449VBPKynqDUpYe7BWRnRi2t609ZOu54/PUlKK1Wm6gItJeimuyoei5VGXVRZr5hkupYH3BBlMN12Ic3IsCu1eRZiC6jJVyFapiFaoqBvj3A36ggkeh3Z/Ctt19PkZQIvpVa7Ucd2Rl+ByPRgyg7PoSGi/p/2PqWKh7VXZNnk/JPOrK3U/QeZ5Fi/4mHtLd1rolld1OZi1G51Pk3VAqvm4tjb3s9uVb6cfQuPeGSM6D4VNBZUdzSdeXS3cUeuwj+vH5KfT2+lqxema9ZILUB6CZwxmWuuhR6CbIiEIiICIiAiIgIiICIiAiIgJi5mU12wOeyyc7XTzIs1I67Ige9ZzKkosa5glaoS7H91R7/nvWvrqfOup9INoVtNSxVTp10dEbAZd9mG/r7y2dVx67uAtBYV3JaoDEDzEO15AfiGzvR7dhI7xV1LjjO6AGwcVr36eY9ioN/Mbb0kVC9I6MtO9Hk7dt+wHyH0/wBpl4hzcOzjgZI5+YnJQCRy8vv+Iejdj233m/NYrlVUAkJbTkFj+9tPKClW9v7Rv6Sp0cMjol/Pdpqa3i7nbgq4es8v8LJ+Y3EI5KsqzDucKFsfj9yHf+wLsFVb2PopU8VYkeoBI2DN3XepjIppy25Iy5C0L6bx7gNuxB3zQEHY9wB8tzbg5ZvzTdfWUVtYF1TD4eRpZz39/vUKj6FfnOerogW51Lccay/MoRSfhqyTW1SHZ9NqNAk+oPuRKYZYdt1d19OYW4iq/I+LZ+9QDfksez18e4BHbuD774G6Tb9mTJABya8lUsrIHx5DWoUZNfh5K6hgNBux9fWR63jnNrSw8uVfTFt+HeyTdxtX8yqWL+c7+oWKMupQSq5V+FenLsSyMVbY+elq7fWF94R/SnpycjIdh9zlKWUejJZiio8t+z/eMf0PznB0ilq6y78w1dOLk0cgOJpWwW3hCPYNc36alm610O3FPmLwKNlt5SdwVbKx7K3DNrQXzOBEsq+CVtxKa7UK21Y3AAN2Dtj+Uysy+o+f5fzLj+FNv6dktfbl1qrJRlXl178rV8jHRq17fwK2u/rHhzo2PnFaLNsteEEHfTbXLsVW7H14Kh/UT6J4M8MXY+MFyGLWWObHHbSOwAKgj8X4d7+sk+l+D8ei+7JUE23kFmbR4gAfCh1sKSASNnuJU0+bdO6XkJ1PFpyVUsyGxih5AvVRdQLD8tqayT8/5Sy+KvArWXU5WMD5v2ihbe44GhG5FmX30Vr3o70o7dpf0wRsNobAIB0NgH1AP6D+U6a8aML3esIzrXRxlUNTy8ttq1dwUM1ViOGV1B99j5jsTJ2v0+f1+cxWoCbAJGJERAREQEREBERAREQEREBERAREQEwsEzgwIzJrkHmYx9pabKpxX4m4FQdD7yL630qy5a1RgnHIqsbY3yWt+XH89gH9Jb8jp25wvgEfOFVLqCBs/HQ++Ll7HzDHHH+gMr+f0xcavOxaEbg1GPYiKGY6Z/Jc69T3QE/nPozeH6ntS5k3YisqN3+EN6jXof8A9m+vw0nnDI4/eCvyw+z/AGfLlrW9evv9YNKR4h8PWEX5NJYE1pb5AXZfJocOjjv2bivAgDvqSHRvCvmYzLkAWLdkPkBNMpRbHFiq3oQwPr/KXqvAHuJ0Lh69IwdykeGPBhod7bNcuViV8WbiMZr2uUFSOzAu36ak/wD8rUvdXkMN2VK4Q7PYPrex6H07fKWFaO3ebUxhKmZR1eCPdQe86kxRudi1TMJCOZcablpE2hZ7qMqxCTLU9iQIiICIiAiIgIiICIiAiIgIiICIiAiIgIiICYlJlEDnfHmo4onbPNQOH7IPaZrjzr4xqBziiZrVNup7qBgEnoWZRA81PYiAiIgIiICIiAiIgIiICIiAiIgIiICIiAiIgIiICIiAiIgIiICIiAiIgIiICIiAiIgIiICIiAiIgIiICIiAiIgIiICIiAiIgIiICIiAiIgIiICIiAiIgIiICIiAiIgIiICIiAiIgIiICIiAiIgIiICIiAiIgIiIH//Z">
            <a:hlinkClick r:id="rId21"/>
          </p:cNvPr>
          <p:cNvSpPr>
            <a:spLocks noChangeAspect="1" noChangeArrowheads="1"/>
          </p:cNvSpPr>
          <p:nvPr/>
        </p:nvSpPr>
        <p:spPr bwMode="auto">
          <a:xfrm>
            <a:off x="117475" y="-922338"/>
            <a:ext cx="2895600" cy="19240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83778" name="Picture 34" descr="http://www.goodyhair.co.uk/wp-content/uploads/2010/11/10469-Tourmaline-Control-Monofilament-Vented-Round-Brush-£4.99-300x199.jpg">
            <a:hlinkClick r:id="rId22"/>
          </p:cNvPr>
          <p:cNvPicPr>
            <a:picLocks noChangeAspect="1" noChangeArrowheads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1259632" y="3429000"/>
            <a:ext cx="1872208" cy="1235139"/>
          </a:xfrm>
          <a:prstGeom prst="rect">
            <a:avLst/>
          </a:prstGeom>
          <a:noFill/>
        </p:spPr>
      </p:pic>
      <p:sp>
        <p:nvSpPr>
          <p:cNvPr id="1183780" name="AutoShape 36" descr="data:image/jpeg;base64,/9j/4AAQSkZJRgABAQAAAQABAAD/2wCEAAkGBxQSEhUUEhQUFhUXFBcYFRcVFBQUFRcXGBcXFhUUFxQYHCggGBolHBgXITEhJSkrLi4uFx8zODMsNygtLiwBCgoKDg0OGxAQGywkICQsLCwsLCwsLCwsLCwsLCwsLCwsLCwsLCwsLCwsLCwsLCwsLCwsLCwsLCwsLCwsLCwsLP/AABEIAOEA4QMBIgACEQEDEQH/xAAcAAEAAgMBAQEAAAAAAAAAAAAAAwQCBQYBBwj/xAA7EAACAQICBwcCBAUDBQAAAAAAAQIDEQQhBRIxQVFhcQYTgZGhsfAiwTJS0eEHIzNCYhRDcoKSorLx/8QAGgEBAAMBAQEAAAAAAAAAAAAAAAIDBAUBBv/EACQRAAICAgMAAgMBAQEAAAAAAAABAgMEERIhMUFRIjJhkRMF/9oADAMBAAIRAxEAPwD7iAAAAAAAAAAAAAAACpjNJ0aUoQqVIRlUajCLf1Sbdkox2vNo1tbtZhliI4aM3Uqyko2pxc1F/wCUlkrZ34WPHJL1nvFs3oMIVFL8LT6NPwIMJpCnUlOEJXlTaU4tNOLey6a32efIbPNFoAHoAAAAAAAAAAAAAAAAAAAAAAAAAAAAAAAAABhWqqMXJ7Ipt9ErmZW0nU1aNR3cbU5O6ya+l5rmeN6R6ltnxHSuMnOvUxNRSk02lrXuttlH8sY/N5w+MxM1PWTzu843i7vg0dpjq86inGWcpSjd77JOV+bbSRVWFjGCjUpdXtfVePsfPQyOL2+9n0EqOS0uit2f7QVcLRr0oycZVFDUlBtSupbFUi8k43yfpnf6T/B/XmsVVnJy1pwgnJuTbgpOV282/rR8loaJqVsQqVCLnOUtWC4WVm5cElm3wTP0X2Z0JDBYanQp5qK+qW+U3nKb6vyVluOrQnKSl8I5eRqEePyzaAA2mIAAAAAAAAAAAAAAAAAAAAAAAAAAAAAAAAAGn7XVdXCVH/xS/wC5G4Oa7ZJ1qcaUJRtfWk3JJZbFx3+hTkPVUtfRdjrdsd/Z85niYpa2pmlJ3t/kmnbmk/M1mkdKOWbVkuGTaV83c3GL0e02nOMuOq7roUamjL//ADifNKLjLtH0raa6OfwOM/01SlXpNudOcZJ3tfVdpQlw1ldPkz9E6J0jDE0adak7wqRUo8c9qfBp3T5o+FPQVO95Jvknb2Ov7O9p4YKiqNOnaCbaTlKVnJ3dm3xu7c2djEvjHabOTl48pdpH1EHEUP4hU2/qS82vc2VHtrhmrtteqN6tg/k57pmvUdKChhNMUKttSpF32K9i+TTT8K2mvQAD08AAAAAAAAAAAAAAAAAAAAAABSx+kY01xfoupGUlFbZKMXJ6RbnNJXbsuZoNJdp4wbjTWs+O402k9JTqO18ilCikjlX/APo/Ff8Ap1KMBe2f4Z4vTFeo85WKPdOWcm31LbpozgkkjnSunP8AZnQjCEP1RSWEy2HjoZGwbyKWuV9FibZTlQzzKNbCL9jZ1dp5Vyz8SQZzOMwNs0UXrROoqwTvzNZisPvLY2NFcoJmupYtredDobtfiKFtWprw3xn9VuV9qOcrUeBXhJxd18/Y11ZDMtuOmfctAdqaWJVn9FT8re3nF7zfn5/wOL2K7jJZxayaPpfZTtXrLu6zzW/l+ZcvY6Vd6l6cy2hx7R2oPIu+aPTQZgAAAAAAAAAAAAAAAAc7p7TNrwg+TfErttjXHlIsqqlZLiizpbTKgrRzZzUpym7yZC7vbtZaSyOBfkzuf8O3VRCmPXpXULskVMloxyM0Z4wLZTKkomTjkezRnOexcj3iORXrSysUOPoW6+2+4oOe08ZbEVnm7dfQxq7PDaZVHsfzln4mNad1YJnuiopZLqVK0lmSqdrrgVKrzZ6GVpLPYU61K1y7vPKkLpkk9Mg0atvebLA49xkpJ5opSha6KqqWZqqs0ZrIbPsPZrtCoqMZv6JbHt1Xw6HaRd80fB9CaRs9V7H6H07stpjZSqPL+xvnsR1Kbt9M5d1Wu0dWADUZQAAAAAAAAAAeNgGr7RaR7qnZfilkuS3v7eJx0FrO7+ci/pav31Vy/tWS6L56kNGnwOHl2O2zS8R2seCqr/rPIq7J5qyLeEwW9rd9iPSNP6UVrHajtnjvTlojpbF0MEshGDXgj1rLzI8SXIr1MjHEL2M6qyI8TLLwK5Iti+0VcRLI1inn4l2rLJlCS2vnfoUmuPhnKWS8CNv56HqeXmRVnkxo9K0/xsr4gk1/qTIsU8ieiLK6lmZtkG65PHeGeFWbVyhiYZl6stpXnG5NPRXJFalUaaZ2uhNJ3jntXmcU45F7RmJcJJmmqz4Mtlez7voHSKrU839Ucpc+DNmfN+yOlVColfJvVfR2s/byPpB2Kp8onJthxkAAWlQAAAAAANbp/FalJ8ZZeG/5zNkc12tndxjwV/PL7FORPjW2X48OdiRpKKuurNtgaCT+cihh47PnA22Gf1SXzccrHjt7ZvyZfCLMma7GRy6FuUtxHUjdG2S2jFB6ZUhDJdH9iOpDLIuwp7F1+xh3e5lDrL4zKE45FOtey6fobaVL6ZGpU04vq/ZmSyGjZVLZrpsqt5+RJip2ZVnUs0YzoId5u6+uZFWnkYynmyKo8iQIJXuuRHWltPZSMKstvzciRFkTeRnfIxSPB8HhjWW0iewlqLJmElke66IMg1NpjGBM0eKIW0yto2+h8Ta3Rejt7M+0aGxXe0Kc97jZ9Vk/VHw/BRt6n1nsHX1sO1+Wb8nGMvds6+HZvo5uZDS2dIADoHPAAAAAABzGnnrTb4O3lc6c5XEw+uqnuqy/8kpfcyZb/DX2a8Nfnv6KdHb4ouRq2nL582FTVsZuWfh+xzK58TbbHkWJVczOMjXzlmS96Xq4odRf1jxyVys6/wA+dSricS4tEpXJCFLbJZ17Xvz/AEZoY1rKfW5Pia931+6NfOW1cU188zn228mdKmniivi5XZSxDzLFaSKuJd7GbZr0Yzn6owew8nLMwlUsrEkzxkdV7UYz2i97kTlm+n2JpkWezkYXz+cDHW9menpEykRnrQSJpETEkhAU43JqSzPGmyDJqKsfSv4cy+iqucPWL/Q+bNn0b+G/9Kq+M4ryj+50MFakYMz9DswAdY5QAAAAAAOfxsLVZ87P0t+h0Bp9MwtJS5Z/f7FGQtwNGM9T19mqqQK01mi7Mgqo4849nUiRVVchuTJkE4meTZOMDDvM7fOZTxs7r3Ja8WVaqb9/P90Uym/DTCtekdSpkmVZvMnccs/nzMr4iGRXs0JIo155u/xfGQVWWa8b+SIJQyJIMrVdzMN5LOOz5uMFAsSIETRhFGdvY9VP55Fqj0Vtkcwl7FjujOOHJqJHZVt7BQ5Fp0SRwsieiJWp08iRRsSOO4wkSRFmFz6h2Ap6uFT/ADTlL2j9j5hY+vaAo93h6UNjUE31f1P1ZtxF3s5+a+kjdRkZXK0Zmamb9nN0TgwjIzPdngAB6AUtK0taF+HtvLp5JXVmRktrRKMuLTOUbImy3jaGpJr5YqyzOJcnF6O1BprZHJWDgjK9zGEjKywhlEp1YW9i/ViVqsSmSL4SKipojVJWsyRPiYqWZHRf2Uq+Ez5cuef2K3+mNpW2fOpG8ycUjzbNVVw69V7nsMKi7WjkzynEtWiLNdLCKxjTw+VzZOHsYRjkT2QKXd8jPuyxUMIo92NFVU7sknTJoowke7PNFecSsyzVe4ptlsUQfRs+zuj+/wARCP8AanrT/wCMd3i7LxPqikc12V0b3FK8v6k7OXJf2x8Pdm9UjpUx4xOPkT5yLSmZqRVUiWDLtlGi5TZMitTLET1Mi0Zg8BLZA9ABIFPSWF143W1evI5qotVnYmq0ro7WvKK6r7mPKx+a5L024t/H8ZeGhlxPHmetauW75tMXkceUdenUQvdWK8luZNPiYSkmVuJKJr68LO5BNF+pZlKWTs/AhxNMZEetchpy2oleT5Mgq5O/E9SJHszCnITkY05KxNIiZLYNXKxhOqjCeISJ6PD2UbszcSBVbHk8R+57xPCWTIKsyGpiUVp1nJqMU23sSzb8ETjEg2kK1U6XspoFtqtVXOEX/wC7+3mNDaAVNd9iLZZqG23By3N8jr4m6qvXbOdffvqJIomWqYnsZGkxEkETU0RwLNJHqIsmponRjTiSIsSKmwD0E9EQAD0AAAGvx+jFPOOT9Gc/iMNKm7NW9vA7Awq0lJWkk0ZrsaM+/k1U5UodPtHEymVa010Z1GM0An+B+D+zOa0loypDbF/OD2M5luNOHwdajIrn4yjUxXgynXruXU9lZ5Pb6oxWHvvMukbVpFXv3sZ5Oo2i7/o0zGVBL7jocjXd62Rd672LM4LWduF38+bDSYvSsFeS3K2b3q9/YmmRcjazewjcjm8bp6TcVFxV4pty2LLLLa3yRHRx0Y/7rlPbdqy6qPHcvjLVCWit2I6WpUtt28OHX9DX18ZZ2Wb9TSurKpk6jjd7I2b8ZHR6EowhZx22zb29blkanvspncvgsaM0FWrZz/lw5/ifSP62O40RoilQX0R+rfJ5yfju8Chga/MmlplO8aC72ey+talF/wCdXY7cI3fI0xjFGKycpelvG1FVqww6zs1Uq5/hgvwxfOUrZcE3uNzFGr0Po/ulJuWvUqS1qs7W1pcluilkluS6m4pRLoozyZjqmUYFiFMmhRLFEqciKnAt04HsKZNFE1Eg5CKMgCeisAA9AAAAAAAAAAPJxTVmk1weZ6ADQaX7MwqpuD1Jbsrr9V4HH4zCVMPJRqJpvY90uj2P35H05mj0npSnJODw9esnk4rDyt51NWPqYcjFrn34zoY2ZZDp9o4yTbeX/Ut1vsyni6uo7KE5tXU9VJZWbSes1nex1FTBxlqJUq2GjF6yvKKk0rLdKVls28Tme0ld0Kf8tNxdS80lJym2nrScmm1s2nNdPF6fbOhG7l34jl3pKbqRtTlFptSV4NuDSbXCV1bNZXfnccE0oypwhRlJZSip6tmnJyvnvWfFrca/E42c1TqakcPFJ5uTc6sVfJLJJN2Waa6GvlUahepdNzvKKbcnnJvUks1O3FO7e4u/5FLv116bafcJS72lSik5Rk2oK8o/y7p52VmmldbXc0dajg/qjGUnrfgcZR1Vmss9rW+/EvScbRcYU6sda6bpJOSe2Lk2rT6tO9vped6WNw0alSWpCVLWy1VSbcXb++2W3blsJxr/AKymVv8ACvHUg1Gm5TSVrtKN3xsbzR/ey/Dqx5u8n5ZGGiOyuJmm1TfJzSgvCKu36HRaG7JYiM1OrT1rbFGaSW6yT+5fxfnZBTRLg9BSq/1Jykt6btHpqLI6XR+gIQSSWS8jd4LR6ikrJckX6dEujUvkqlb9FTDYRIvU6RLCmSxgXKOily2YRgSxiZKJkkSSK2wkegEiIAAAAAAAAAAAAAAAAAAAABjOCas0muauU6ujIOOrb6bt23Xd7+GbyLwIuKfqJKTRz+K7O057YryKD7H4fP8AlRz25ZeR1zRi4jij3kzl6XZeiv8AbjtvsL9PRcI7IpeBuHAah5ocjXQwqRNGgW9QyUT3Q5FeNEkVMlsenujzkYKJlY9B6RAAAAAAAAAAAAAAAAAAAAAAAAAAAAAAAAAPAAAD0AAAAAAAAAAAAAAAAAAAA//Z">
            <a:hlinkClick r:id="rId24"/>
          </p:cNvPr>
          <p:cNvSpPr>
            <a:spLocks noChangeAspect="1" noChangeArrowheads="1"/>
          </p:cNvSpPr>
          <p:nvPr/>
        </p:nvSpPr>
        <p:spPr bwMode="auto">
          <a:xfrm>
            <a:off x="117475" y="-1385888"/>
            <a:ext cx="2895600" cy="28956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83782" name="Picture 38" descr="http://upload.wikimedia.org/wikipedia/commons/thumb/2/25/Onion_on_White.JPG/220px-Onion_on_White.JPG">
            <a:hlinkClick r:id="rId25"/>
          </p:cNvPr>
          <p:cNvPicPr>
            <a:picLocks noChangeAspect="1" noChangeArrowheads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5076056" y="5085184"/>
            <a:ext cx="1224136" cy="12241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3"/>
          <a:srcRect l="18155" t="11066" r="16019" b="6250"/>
          <a:stretch>
            <a:fillRect/>
          </a:stretch>
        </p:blipFill>
        <p:spPr bwMode="auto">
          <a:xfrm>
            <a:off x="14288" y="120650"/>
            <a:ext cx="4565650" cy="322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7" name="Picture 3"/>
          <p:cNvPicPr>
            <a:picLocks noChangeAspect="1" noChangeArrowheads="1"/>
          </p:cNvPicPr>
          <p:nvPr/>
        </p:nvPicPr>
        <p:blipFill>
          <a:blip r:embed="rId4"/>
          <a:srcRect l="18202" t="11372" r="16243" b="6660"/>
          <a:stretch>
            <a:fillRect/>
          </a:stretch>
        </p:blipFill>
        <p:spPr bwMode="auto">
          <a:xfrm>
            <a:off x="4565650" y="104775"/>
            <a:ext cx="4564063" cy="320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8" name="Picture 4"/>
          <p:cNvPicPr>
            <a:picLocks noChangeAspect="1" noChangeArrowheads="1"/>
          </p:cNvPicPr>
          <p:nvPr/>
        </p:nvPicPr>
        <p:blipFill>
          <a:blip r:embed="rId5"/>
          <a:srcRect l="17625" t="10503" r="16589" b="5685"/>
          <a:stretch>
            <a:fillRect/>
          </a:stretch>
        </p:blipFill>
        <p:spPr bwMode="auto">
          <a:xfrm>
            <a:off x="14288" y="3343275"/>
            <a:ext cx="4565650" cy="327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9" name="Picture 5"/>
          <p:cNvPicPr>
            <a:picLocks noChangeAspect="1" noChangeArrowheads="1"/>
          </p:cNvPicPr>
          <p:nvPr/>
        </p:nvPicPr>
        <p:blipFill>
          <a:blip r:embed="rId6"/>
          <a:srcRect l="18086" t="10707" r="16473" b="7120"/>
          <a:stretch>
            <a:fillRect/>
          </a:stretch>
        </p:blipFill>
        <p:spPr bwMode="auto">
          <a:xfrm>
            <a:off x="4579938" y="3375025"/>
            <a:ext cx="4549775" cy="321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1330" name="Picture 2" descr="Ynys, Yr - Pecyn Llythrennedd 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4194" y="620688"/>
            <a:ext cx="3333750" cy="2352675"/>
          </a:xfrm>
          <a:prstGeom prst="rect">
            <a:avLst/>
          </a:prstGeom>
          <a:noFill/>
        </p:spPr>
      </p:pic>
      <p:pic>
        <p:nvPicPr>
          <p:cNvPr id="1251332" name="Picture 4" descr="Pen a Chynffon - Pecyn Llythrennedd 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38650" y="620688"/>
            <a:ext cx="3333750" cy="2352675"/>
          </a:xfrm>
          <a:prstGeom prst="rect">
            <a:avLst/>
          </a:prstGeom>
          <a:noFill/>
        </p:spPr>
      </p:pic>
      <p:pic>
        <p:nvPicPr>
          <p:cNvPr id="1251336" name="Picture 8" descr="Byd Nad Yw'n Bod - Pecyn Llythrennedd 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27784" y="3356992"/>
            <a:ext cx="3810000" cy="26955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36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1938" y="395288"/>
            <a:ext cx="8620125" cy="606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2800" dirty="0" err="1">
                <a:latin typeface="Calibri" pitchFamily="34" charset="0"/>
              </a:rPr>
              <a:t>Pecyn</a:t>
            </a:r>
            <a:r>
              <a:rPr lang="en-GB" sz="2800" dirty="0">
                <a:latin typeface="Calibri" pitchFamily="34" charset="0"/>
              </a:rPr>
              <a:t> </a:t>
            </a:r>
            <a:r>
              <a:rPr lang="en-GB" sz="2800" dirty="0" err="1">
                <a:latin typeface="Calibri" pitchFamily="34" charset="0"/>
              </a:rPr>
              <a:t>newydd</a:t>
            </a:r>
            <a:r>
              <a:rPr lang="en-GB" sz="2800" dirty="0">
                <a:latin typeface="Calibri" pitchFamily="34" charset="0"/>
              </a:rPr>
              <a:t> @</a:t>
            </a:r>
            <a:r>
              <a:rPr lang="en-GB" sz="2800" dirty="0" err="1">
                <a:latin typeface="Calibri" pitchFamily="34" charset="0"/>
              </a:rPr>
              <a:t>ebol</a:t>
            </a:r>
            <a:r>
              <a:rPr lang="en-GB" sz="2800" dirty="0">
                <a:latin typeface="Calibri" pitchFamily="34" charset="0"/>
              </a:rPr>
              <a:t> – ‘</a:t>
            </a:r>
            <a:r>
              <a:rPr lang="en-GB" sz="2800" b="1" dirty="0" err="1">
                <a:latin typeface="Calibri" pitchFamily="34" charset="0"/>
              </a:rPr>
              <a:t>Dringo’r</a:t>
            </a:r>
            <a:r>
              <a:rPr lang="en-GB" sz="2800" b="1" dirty="0">
                <a:latin typeface="Calibri" pitchFamily="34" charset="0"/>
              </a:rPr>
              <a:t> Ysgol’ </a:t>
            </a:r>
            <a:br>
              <a:rPr lang="en-GB" sz="2800" b="1" dirty="0">
                <a:latin typeface="Calibri" pitchFamily="34" charset="0"/>
              </a:rPr>
            </a:br>
            <a:r>
              <a:rPr lang="en-GB" sz="2000" dirty="0">
                <a:latin typeface="Calibri" pitchFamily="34" charset="0"/>
              </a:rPr>
              <a:t>(</a:t>
            </a:r>
            <a:r>
              <a:rPr lang="en-GB" sz="2000" dirty="0" err="1">
                <a:latin typeface="Calibri" pitchFamily="34" charset="0"/>
              </a:rPr>
              <a:t>Pecyn</a:t>
            </a:r>
            <a:r>
              <a:rPr lang="en-GB" sz="2000" dirty="0">
                <a:latin typeface="Calibri" pitchFamily="34" charset="0"/>
              </a:rPr>
              <a:t> </a:t>
            </a:r>
            <a:r>
              <a:rPr lang="en-GB" sz="2000" dirty="0" err="1">
                <a:latin typeface="Calibri" pitchFamily="34" charset="0"/>
              </a:rPr>
              <a:t>Pontio</a:t>
            </a:r>
            <a:r>
              <a:rPr lang="en-GB" sz="2000" dirty="0">
                <a:latin typeface="Calibri" pitchFamily="34" charset="0"/>
              </a:rPr>
              <a:t> </a:t>
            </a:r>
            <a:r>
              <a:rPr lang="en-GB" sz="2000" dirty="0" err="1">
                <a:latin typeface="Calibri" pitchFamily="34" charset="0"/>
              </a:rPr>
              <a:t>gan</a:t>
            </a:r>
            <a:r>
              <a:rPr lang="en-GB" sz="2000" dirty="0">
                <a:latin typeface="Calibri" pitchFamily="34" charset="0"/>
              </a:rPr>
              <a:t> Stella </a:t>
            </a:r>
            <a:r>
              <a:rPr lang="en-GB" sz="2000" dirty="0" err="1">
                <a:latin typeface="Calibri" pitchFamily="34" charset="0"/>
              </a:rPr>
              <a:t>Gruffydd</a:t>
            </a:r>
            <a:r>
              <a:rPr lang="en-GB" sz="2000" dirty="0">
                <a:latin typeface="Calibri" pitchFamily="34" charset="0"/>
              </a:rPr>
              <a:t>)</a:t>
            </a:r>
          </a:p>
        </p:txBody>
      </p:sp>
      <p:pic>
        <p:nvPicPr>
          <p:cNvPr id="957441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512" y="980728"/>
            <a:ext cx="4772304" cy="33699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95744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960" y="3068960"/>
            <a:ext cx="4752528" cy="33457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957445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9512" y="980728"/>
            <a:ext cx="4754209" cy="33508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957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957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57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7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57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57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7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57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57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79388" y="188912"/>
            <a:ext cx="8785225" cy="6336431"/>
          </a:xfrm>
          <a:prstGeom prst="roundRect">
            <a:avLst/>
          </a:prstGeom>
          <a:solidFill>
            <a:srgbClr val="A885C5"/>
          </a:solidFill>
          <a:ln w="76200">
            <a:solidFill>
              <a:schemeClr val="accent3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 err="1">
                <a:solidFill>
                  <a:schemeClr val="bg1"/>
                </a:solidFill>
                <a:latin typeface="Candara" pitchFamily="34" charset="0"/>
              </a:rPr>
              <a:t>Ffeithluniau</a:t>
            </a:r>
            <a:r>
              <a:rPr lang="en-GB" sz="3200" dirty="0">
                <a:solidFill>
                  <a:schemeClr val="bg1"/>
                </a:solidFill>
                <a:latin typeface="Candara" pitchFamily="34" charset="0"/>
              </a:rPr>
              <a:t> / </a:t>
            </a:r>
            <a:r>
              <a:rPr lang="en-GB" sz="3200" dirty="0" err="1">
                <a:solidFill>
                  <a:schemeClr val="bg1"/>
                </a:solidFill>
                <a:latin typeface="Candara" pitchFamily="34" charset="0"/>
              </a:rPr>
              <a:t>Infographic</a:t>
            </a: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</p:txBody>
      </p:sp>
      <p:pic>
        <p:nvPicPr>
          <p:cNvPr id="7" name="Picture 4" descr="http://media-cache-ec3.pinterest.com/upload/159385274283185438_d2E5ndka_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0641" y="1268760"/>
            <a:ext cx="7153767" cy="49685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778176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79388" y="188913"/>
            <a:ext cx="8785225" cy="5256212"/>
          </a:xfrm>
          <a:prstGeom prst="roundRect">
            <a:avLst/>
          </a:prstGeom>
          <a:solidFill>
            <a:srgbClr val="A885C5"/>
          </a:solidFill>
          <a:ln w="76200">
            <a:solidFill>
              <a:schemeClr val="accent3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>
                <a:solidFill>
                  <a:schemeClr val="bg1"/>
                </a:solidFill>
                <a:latin typeface="Candara" pitchFamily="34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Candara" pitchFamily="34" charset="0"/>
              </a:rPr>
              <a:t>Ffeithluniau</a:t>
            </a:r>
            <a:r>
              <a:rPr lang="en-GB" sz="3200" dirty="0">
                <a:solidFill>
                  <a:schemeClr val="bg1"/>
                </a:solidFill>
                <a:latin typeface="Candara" pitchFamily="34" charset="0"/>
              </a:rPr>
              <a:t> / </a:t>
            </a:r>
            <a:r>
              <a:rPr lang="en-GB" sz="3200" dirty="0" err="1">
                <a:solidFill>
                  <a:schemeClr val="bg1"/>
                </a:solidFill>
                <a:latin typeface="Candara" pitchFamily="34" charset="0"/>
              </a:rPr>
              <a:t>Infographic</a:t>
            </a: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</p:txBody>
      </p:sp>
      <p:pic>
        <p:nvPicPr>
          <p:cNvPr id="116738" name="Picture 2" descr="http://www.leaderboardgolf.co.uk/images/stories/infographics/surprising-salaries-sports-stars-s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720136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264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6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79388" y="188913"/>
            <a:ext cx="8785225" cy="6408737"/>
          </a:xfrm>
          <a:prstGeom prst="roundRect">
            <a:avLst/>
          </a:prstGeom>
          <a:solidFill>
            <a:srgbClr val="A885C5"/>
          </a:solidFill>
          <a:ln w="76200">
            <a:solidFill>
              <a:schemeClr val="accent3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dirty="0" err="1">
                <a:solidFill>
                  <a:schemeClr val="bg1"/>
                </a:solidFill>
                <a:latin typeface="Candara" pitchFamily="34" charset="0"/>
              </a:rPr>
              <a:t>Infographic</a:t>
            </a: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bg1"/>
              </a:solidFill>
              <a:latin typeface="Candara" pitchFamily="34" charset="0"/>
            </a:endParaRPr>
          </a:p>
        </p:txBody>
      </p:sp>
      <p:pic>
        <p:nvPicPr>
          <p:cNvPr id="8" name="Picture 2" descr="C:\Users\steve\Desktop\09-03_coffee_drink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3753"/>
            <a:ext cx="6192837" cy="599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240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1938" name="Picture 2"/>
          <p:cNvPicPr>
            <a:picLocks noChangeAspect="1" noChangeArrowheads="1"/>
          </p:cNvPicPr>
          <p:nvPr/>
        </p:nvPicPr>
        <p:blipFill>
          <a:blip r:embed="rId2"/>
          <a:srcRect t="10454" r="17713" b="6250"/>
          <a:stretch>
            <a:fillRect/>
          </a:stretch>
        </p:blipFill>
        <p:spPr bwMode="auto">
          <a:xfrm>
            <a:off x="179512" y="1484784"/>
            <a:ext cx="860368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395536" y="548680"/>
            <a:ext cx="70567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hlinkClick r:id="rId3"/>
              </a:rPr>
              <a:t>http://parotpiws.com/patagonia/main/</a:t>
            </a:r>
            <a:endParaRPr lang="en-GB" sz="3200" dirty="0"/>
          </a:p>
          <a:p>
            <a:pPr algn="ctr"/>
            <a:endParaRPr lang="en-GB" sz="3200" dirty="0"/>
          </a:p>
        </p:txBody>
      </p:sp>
      <p:pic>
        <p:nvPicPr>
          <p:cNvPr id="1191940" name="Picture 4" descr="http://parotpiws.com/patagonia/files/images/patagonia-flag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52320" y="188640"/>
            <a:ext cx="1304925" cy="1162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 err="1"/>
              <a:t>Tasgau</a:t>
            </a:r>
            <a:r>
              <a:rPr lang="en-GB" sz="4000" b="1" dirty="0"/>
              <a:t> </a:t>
            </a:r>
            <a:r>
              <a:rPr lang="en-GB" sz="4000" b="1" dirty="0" err="1"/>
              <a:t>Cyfoethog</a:t>
            </a:r>
            <a:r>
              <a:rPr lang="en-GB" sz="4000" b="1" dirty="0"/>
              <a:t> - Patagonia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403648" y="3501008"/>
            <a:ext cx="6400800" cy="1008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Addasiad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o’r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Saesneg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 o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Heriau’r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Cyfnod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 </a:t>
            </a: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Sylfaen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gan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MS PGothic" pitchFamily="34" charset="-128"/>
                <a:cs typeface="+mn-cs"/>
                <a:sym typeface="Arial" charset="0"/>
              </a:rPr>
              <a:t> Lynne Kelleher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MS PGothic" pitchFamily="34" charset="-128"/>
              <a:cs typeface="+mn-cs"/>
              <a:sym typeface="Arial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79512" y="5301208"/>
            <a:ext cx="5112568" cy="107721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/>
              <a:t>Her </a:t>
            </a:r>
            <a:r>
              <a:rPr lang="en-GB" sz="1600" b="1" dirty="0" err="1"/>
              <a:t>Byd</a:t>
            </a:r>
            <a:r>
              <a:rPr lang="en-GB" sz="1600" b="1" dirty="0"/>
              <a:t> Bach:</a:t>
            </a:r>
          </a:p>
          <a:p>
            <a:r>
              <a:rPr lang="en-GB" sz="1600" dirty="0" err="1"/>
              <a:t>Sut</a:t>
            </a:r>
            <a:r>
              <a:rPr lang="en-GB" sz="1600" dirty="0"/>
              <a:t> le </a:t>
            </a:r>
            <a:r>
              <a:rPr lang="en-GB" sz="1600" dirty="0" err="1"/>
              <a:t>yw</a:t>
            </a:r>
            <a:r>
              <a:rPr lang="en-GB" sz="1600" dirty="0"/>
              <a:t> </a:t>
            </a:r>
            <a:r>
              <a:rPr lang="en-GB" sz="1600" dirty="0" err="1"/>
              <a:t>cartre’r</a:t>
            </a:r>
            <a:r>
              <a:rPr lang="en-GB" sz="1600" dirty="0"/>
              <a:t> </a:t>
            </a:r>
            <a:r>
              <a:rPr lang="en-GB" sz="1600" dirty="0" err="1"/>
              <a:t>pengwin</a:t>
            </a:r>
            <a:r>
              <a:rPr lang="en-GB" sz="1600" dirty="0"/>
              <a:t>?  </a:t>
            </a:r>
            <a:r>
              <a:rPr lang="en-GB" sz="1600" dirty="0" err="1"/>
              <a:t>Chwiliwch</a:t>
            </a:r>
            <a:r>
              <a:rPr lang="en-GB" sz="1600" dirty="0"/>
              <a:t> am </a:t>
            </a:r>
            <a:r>
              <a:rPr lang="en-GB" sz="1600" dirty="0" err="1"/>
              <a:t>wybodaeth</a:t>
            </a:r>
            <a:r>
              <a:rPr lang="en-GB" sz="1600" dirty="0"/>
              <a:t> am y </a:t>
            </a:r>
            <a:r>
              <a:rPr lang="en-GB" sz="1600" dirty="0" err="1"/>
              <a:t>pengwins</a:t>
            </a:r>
            <a:r>
              <a:rPr lang="en-GB" sz="1600" dirty="0"/>
              <a:t>, </a:t>
            </a:r>
            <a:r>
              <a:rPr lang="en-GB" sz="1600" dirty="0" err="1"/>
              <a:t>sut</a:t>
            </a:r>
            <a:r>
              <a:rPr lang="en-GB" sz="1600" dirty="0"/>
              <a:t> </a:t>
            </a:r>
            <a:r>
              <a:rPr lang="en-GB" sz="1600" dirty="0" err="1"/>
              <a:t>amgylchedd</a:t>
            </a:r>
            <a:r>
              <a:rPr lang="en-GB" sz="1600" dirty="0"/>
              <a:t> </a:t>
            </a:r>
            <a:r>
              <a:rPr lang="en-GB" sz="1600" dirty="0" err="1"/>
              <a:t>maen</a:t>
            </a:r>
            <a:r>
              <a:rPr lang="en-GB" sz="1600" dirty="0"/>
              <a:t> </a:t>
            </a:r>
            <a:r>
              <a:rPr lang="en-GB" sz="1600" dirty="0" err="1"/>
              <a:t>nhw’n</a:t>
            </a:r>
            <a:r>
              <a:rPr lang="en-GB" sz="1600" dirty="0"/>
              <a:t> </a:t>
            </a:r>
            <a:r>
              <a:rPr lang="en-GB" sz="1600" dirty="0" err="1"/>
              <a:t>hoffi</a:t>
            </a:r>
            <a:r>
              <a:rPr lang="en-GB" sz="1600" dirty="0"/>
              <a:t>? </a:t>
            </a:r>
            <a:r>
              <a:rPr lang="en-GB" sz="1600" dirty="0" err="1"/>
              <a:t>Crewch</a:t>
            </a:r>
            <a:r>
              <a:rPr lang="en-GB" sz="1600" dirty="0"/>
              <a:t> </a:t>
            </a:r>
            <a:r>
              <a:rPr lang="en-GB" sz="1600" dirty="0" err="1"/>
              <a:t>ardal</a:t>
            </a:r>
            <a:r>
              <a:rPr lang="en-GB" sz="1600" dirty="0"/>
              <a:t> </a:t>
            </a:r>
            <a:r>
              <a:rPr lang="en-GB" sz="1600" dirty="0" err="1"/>
              <a:t>Byd</a:t>
            </a:r>
            <a:r>
              <a:rPr lang="en-GB" sz="1600" dirty="0"/>
              <a:t> Bach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cyfer</a:t>
            </a:r>
            <a:r>
              <a:rPr lang="en-GB" sz="1600" dirty="0"/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860032" y="306896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1520" y="3068960"/>
            <a:ext cx="2592288" cy="156966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/>
              <a:t>Her </a:t>
            </a:r>
            <a:r>
              <a:rPr lang="en-GB" sz="1600" b="1" dirty="0" err="1"/>
              <a:t>adeiladwaith</a:t>
            </a:r>
            <a:r>
              <a:rPr lang="en-GB" sz="1600" b="1" dirty="0"/>
              <a:t>: </a:t>
            </a:r>
          </a:p>
          <a:p>
            <a:r>
              <a:rPr lang="en-US" sz="1600" dirty="0"/>
              <a:t>Mae </a:t>
            </a:r>
            <a:r>
              <a:rPr lang="en-US" sz="1600" dirty="0" err="1"/>
              <a:t>angen</a:t>
            </a:r>
            <a:r>
              <a:rPr lang="en-US" sz="1600" dirty="0"/>
              <a:t> </a:t>
            </a:r>
            <a:r>
              <a:rPr lang="en-US" sz="1600" dirty="0" err="1"/>
              <a:t>iglw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y </a:t>
            </a:r>
            <a:r>
              <a:rPr lang="en-US" sz="1600" dirty="0" err="1"/>
              <a:t>cymeriadau</a:t>
            </a:r>
            <a:r>
              <a:rPr lang="en-US" sz="1600" dirty="0"/>
              <a:t> ‘</a:t>
            </a:r>
            <a:r>
              <a:rPr lang="en-US" sz="1600" dirty="0" err="1"/>
              <a:t>Playmobile</a:t>
            </a:r>
            <a:r>
              <a:rPr lang="en-US" sz="1600" dirty="0"/>
              <a:t>’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gysgodi</a:t>
            </a:r>
            <a:r>
              <a:rPr lang="en-US" sz="1600" dirty="0"/>
              <a:t> </a:t>
            </a:r>
            <a:r>
              <a:rPr lang="en-US" sz="1600" dirty="0" err="1"/>
              <a:t>rhag</a:t>
            </a:r>
            <a:r>
              <a:rPr lang="en-US" sz="1600" dirty="0"/>
              <a:t> y </a:t>
            </a:r>
            <a:r>
              <a:rPr lang="en-US" sz="1600" dirty="0" err="1"/>
              <a:t>tywydd</a:t>
            </a:r>
            <a:r>
              <a:rPr lang="en-US" sz="1600" dirty="0"/>
              <a:t> </a:t>
            </a:r>
            <a:r>
              <a:rPr lang="en-US" sz="1600" dirty="0" err="1"/>
              <a:t>gwael</a:t>
            </a:r>
            <a:r>
              <a:rPr lang="en-US" sz="1600" dirty="0"/>
              <a:t>. </a:t>
            </a:r>
            <a:r>
              <a:rPr lang="en-US" sz="1600" dirty="0" err="1"/>
              <a:t>Allwch</a:t>
            </a:r>
            <a:r>
              <a:rPr lang="en-US" sz="1600" dirty="0"/>
              <a:t> chi </a:t>
            </a:r>
            <a:r>
              <a:rPr lang="en-US" sz="1600" dirty="0" err="1"/>
              <a:t>adeiladu</a:t>
            </a:r>
            <a:r>
              <a:rPr lang="en-US" sz="1600" dirty="0"/>
              <a:t> un </a:t>
            </a:r>
            <a:r>
              <a:rPr lang="en-US" sz="1600" dirty="0" err="1"/>
              <a:t>iddyn</a:t>
            </a:r>
            <a:r>
              <a:rPr lang="en-US" sz="1600" dirty="0"/>
              <a:t> </a:t>
            </a:r>
            <a:r>
              <a:rPr lang="en-US" sz="1600" dirty="0" err="1"/>
              <a:t>nhw</a:t>
            </a:r>
            <a:r>
              <a:rPr lang="en-US" sz="1600" dirty="0"/>
              <a:t>?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3851920" y="188640"/>
            <a:ext cx="51125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Prif</a:t>
            </a:r>
            <a:r>
              <a:rPr lang="en-GB" sz="1600" b="1" dirty="0"/>
              <a:t> </a:t>
            </a:r>
            <a:r>
              <a:rPr lang="en-GB" sz="1600" b="1" dirty="0" err="1"/>
              <a:t>Dasg</a:t>
            </a:r>
            <a:r>
              <a:rPr lang="en-GB" sz="1600" b="1" dirty="0"/>
              <a:t> </a:t>
            </a:r>
            <a:r>
              <a:rPr lang="en-GB" sz="1600" b="1" dirty="0" err="1"/>
              <a:t>Ffocws</a:t>
            </a:r>
            <a:r>
              <a:rPr lang="en-GB" sz="1600" b="1" dirty="0"/>
              <a:t>: </a:t>
            </a:r>
            <a:r>
              <a:rPr lang="en-GB" sz="1600" dirty="0" err="1"/>
              <a:t>Chwiliwch</a:t>
            </a:r>
            <a:r>
              <a:rPr lang="en-GB" sz="1600" dirty="0"/>
              <a:t> am </a:t>
            </a:r>
            <a:r>
              <a:rPr lang="en-GB" sz="1600" dirty="0" err="1"/>
              <a:t>wybodaeth</a:t>
            </a:r>
            <a:r>
              <a:rPr lang="en-GB" sz="1600" dirty="0"/>
              <a:t> am yr                      </a:t>
            </a:r>
            <a:r>
              <a:rPr lang="en-GB" sz="1600" dirty="0" err="1"/>
              <a:t>amgylchedd</a:t>
            </a:r>
            <a:r>
              <a:rPr lang="en-GB" sz="1600" dirty="0"/>
              <a:t>.</a:t>
            </a:r>
          </a:p>
          <a:p>
            <a:r>
              <a:rPr lang="en-GB" sz="1600" dirty="0" err="1"/>
              <a:t>Defnyddiwch</a:t>
            </a:r>
            <a:r>
              <a:rPr lang="en-GB" sz="1600" dirty="0"/>
              <a:t> </a:t>
            </a:r>
            <a:r>
              <a:rPr lang="en-GB" sz="1600" dirty="0" err="1"/>
              <a:t>lyfrau</a:t>
            </a:r>
            <a:r>
              <a:rPr lang="en-GB" sz="1600" dirty="0"/>
              <a:t> </a:t>
            </a:r>
            <a:r>
              <a:rPr lang="en-GB" sz="1600" dirty="0" err="1"/>
              <a:t>ffeithiol</a:t>
            </a:r>
            <a:r>
              <a:rPr lang="en-GB" sz="1600" dirty="0"/>
              <a:t> -  </a:t>
            </a:r>
          </a:p>
          <a:p>
            <a:r>
              <a:rPr lang="en-GB" sz="1600" dirty="0"/>
              <a:t>Beth </a:t>
            </a:r>
            <a:r>
              <a:rPr lang="en-GB" sz="1600" dirty="0" err="1"/>
              <a:t>ydyn</a:t>
            </a:r>
            <a:r>
              <a:rPr lang="en-GB" sz="1600" dirty="0"/>
              <a:t> </a:t>
            </a:r>
            <a:r>
              <a:rPr lang="en-GB" sz="1600" dirty="0" err="1"/>
              <a:t>ni’n</a:t>
            </a:r>
            <a:r>
              <a:rPr lang="en-GB" sz="1600" dirty="0"/>
              <a:t> </a:t>
            </a:r>
            <a:r>
              <a:rPr lang="en-GB" sz="1600" dirty="0" err="1"/>
              <a:t>gwybod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barod</a:t>
            </a:r>
            <a:r>
              <a:rPr lang="en-GB" sz="1600" dirty="0"/>
              <a:t>?</a:t>
            </a:r>
          </a:p>
          <a:p>
            <a:r>
              <a:rPr lang="en-GB" sz="1600" dirty="0"/>
              <a:t>Beth </a:t>
            </a:r>
            <a:r>
              <a:rPr lang="en-GB" sz="1600" dirty="0" err="1"/>
              <a:t>ydyn</a:t>
            </a:r>
            <a:r>
              <a:rPr lang="en-GB" sz="1600" dirty="0"/>
              <a:t> </a:t>
            </a:r>
            <a:r>
              <a:rPr lang="en-GB" sz="1600" dirty="0" err="1"/>
              <a:t>ni</a:t>
            </a:r>
            <a:r>
              <a:rPr lang="en-GB" sz="1600" dirty="0"/>
              <a:t> am </a:t>
            </a:r>
            <a:r>
              <a:rPr lang="en-GB" sz="1600" dirty="0" err="1"/>
              <a:t>wybod</a:t>
            </a:r>
            <a:r>
              <a:rPr lang="en-GB" sz="1600" dirty="0"/>
              <a:t>?</a:t>
            </a:r>
          </a:p>
          <a:p>
            <a:r>
              <a:rPr lang="en-US" sz="1600" dirty="0"/>
              <a:t>Beth </a:t>
            </a:r>
            <a:r>
              <a:rPr lang="en-US" sz="1600" dirty="0" err="1"/>
              <a:t>ydyn</a:t>
            </a:r>
            <a:r>
              <a:rPr lang="en-US" sz="1600" dirty="0"/>
              <a:t> </a:t>
            </a:r>
            <a:r>
              <a:rPr lang="en-US" sz="1600" dirty="0" err="1"/>
              <a:t>ni</a:t>
            </a:r>
            <a:r>
              <a:rPr lang="en-US" sz="1600" dirty="0"/>
              <a:t> </a:t>
            </a:r>
            <a:r>
              <a:rPr lang="en-US" sz="1600" dirty="0" err="1"/>
              <a:t>eisiau</a:t>
            </a:r>
            <a:r>
              <a:rPr lang="en-US" sz="1600" dirty="0"/>
              <a:t> </a:t>
            </a:r>
            <a:r>
              <a:rPr lang="en-US" sz="1600" dirty="0" err="1"/>
              <a:t>darganfod</a:t>
            </a:r>
            <a:r>
              <a:rPr lang="en-US" sz="1600" dirty="0"/>
              <a:t>?</a:t>
            </a:r>
            <a:endParaRPr lang="en-GB" sz="1600" dirty="0"/>
          </a:p>
          <a:p>
            <a:endParaRPr lang="en-GB" dirty="0"/>
          </a:p>
        </p:txBody>
      </p:sp>
      <p:pic>
        <p:nvPicPr>
          <p:cNvPr id="3074" name="Picture 2" descr="http://www.afci.org/sites/default/files/devil-island-iceberg-weddell-sea-adelie-penguins-antarctica_34421_600x450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3538572" cy="2655541"/>
          </a:xfrm>
          <a:prstGeom prst="rect">
            <a:avLst/>
          </a:prstGeom>
          <a:noFill/>
        </p:spPr>
      </p:pic>
      <p:sp>
        <p:nvSpPr>
          <p:cNvPr id="12" name="TextBox 11"/>
          <p:cNvSpPr txBox="1"/>
          <p:nvPr/>
        </p:nvSpPr>
        <p:spPr>
          <a:xfrm>
            <a:off x="4067944" y="1859340"/>
            <a:ext cx="4824536" cy="156966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/>
              <a:t>Her </a:t>
            </a:r>
            <a:r>
              <a:rPr lang="en-GB" sz="1600" b="1" dirty="0" err="1"/>
              <a:t>Dŵr</a:t>
            </a:r>
            <a:r>
              <a:rPr lang="en-GB" sz="1600" b="1" dirty="0"/>
              <a:t>:</a:t>
            </a:r>
          </a:p>
          <a:p>
            <a:r>
              <a:rPr lang="en-GB" sz="1600" dirty="0"/>
              <a:t>Beth am </a:t>
            </a:r>
            <a:r>
              <a:rPr lang="en-GB" sz="1600" dirty="0" err="1"/>
              <a:t>greu</a:t>
            </a:r>
            <a:r>
              <a:rPr lang="en-GB" sz="1600" dirty="0"/>
              <a:t> </a:t>
            </a:r>
            <a:r>
              <a:rPr lang="en-GB" sz="1600" dirty="0" err="1"/>
              <a:t>nifer</a:t>
            </a:r>
            <a:r>
              <a:rPr lang="en-GB" sz="1600" dirty="0"/>
              <a:t> o </a:t>
            </a:r>
            <a:r>
              <a:rPr lang="en-GB" sz="1600" dirty="0" err="1"/>
              <a:t>fynyddoedd</a:t>
            </a:r>
            <a:r>
              <a:rPr lang="en-GB" sz="1600" dirty="0"/>
              <a:t> </a:t>
            </a:r>
            <a:r>
              <a:rPr lang="en-GB" sz="1600" dirty="0" err="1"/>
              <a:t>iâ</a:t>
            </a:r>
            <a:r>
              <a:rPr lang="en-GB" sz="1600" dirty="0"/>
              <a:t> </a:t>
            </a:r>
            <a:r>
              <a:rPr lang="en-GB" sz="1600" dirty="0" err="1"/>
              <a:t>i’w</a:t>
            </a:r>
            <a:r>
              <a:rPr lang="en-GB" sz="1600" dirty="0"/>
              <a:t> </a:t>
            </a:r>
            <a:r>
              <a:rPr lang="en-GB" sz="1600" dirty="0" err="1"/>
              <a:t>rhoi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yr </a:t>
            </a:r>
            <a:r>
              <a:rPr lang="en-GB" sz="1600" dirty="0" err="1"/>
              <a:t>hambwrdd</a:t>
            </a:r>
            <a:r>
              <a:rPr lang="en-GB" sz="1600" dirty="0"/>
              <a:t> </a:t>
            </a:r>
            <a:r>
              <a:rPr lang="en-GB" sz="1600" dirty="0" err="1"/>
              <a:t>dŵr</a:t>
            </a:r>
            <a:r>
              <a:rPr lang="en-GB" sz="1600" dirty="0"/>
              <a:t>? Faint o </a:t>
            </a:r>
            <a:r>
              <a:rPr lang="en-GB" sz="1600" dirty="0" err="1"/>
              <a:t>amser</a:t>
            </a:r>
            <a:r>
              <a:rPr lang="en-GB" sz="1600" dirty="0"/>
              <a:t> </a:t>
            </a:r>
            <a:r>
              <a:rPr lang="en-GB" sz="1600" dirty="0" err="1"/>
              <a:t>fydd</a:t>
            </a:r>
            <a:r>
              <a:rPr lang="en-GB" sz="1600" dirty="0"/>
              <a:t> </a:t>
            </a:r>
            <a:r>
              <a:rPr lang="en-GB" sz="1600" dirty="0" err="1"/>
              <a:t>hi’n</a:t>
            </a:r>
            <a:r>
              <a:rPr lang="en-GB" sz="1600" dirty="0"/>
              <a:t> </a:t>
            </a:r>
            <a:r>
              <a:rPr lang="en-GB" sz="1600" dirty="0" err="1"/>
              <a:t>cymryd</a:t>
            </a:r>
            <a:r>
              <a:rPr lang="en-GB" sz="1600" dirty="0"/>
              <a:t> </a:t>
            </a:r>
            <a:r>
              <a:rPr lang="en-GB" sz="1600" dirty="0" err="1"/>
              <a:t>iddyn</a:t>
            </a:r>
            <a:r>
              <a:rPr lang="en-GB" sz="1600" dirty="0"/>
              <a:t> </a:t>
            </a:r>
            <a:r>
              <a:rPr lang="en-GB" sz="1600" dirty="0" err="1"/>
              <a:t>nhw</a:t>
            </a:r>
            <a:r>
              <a:rPr lang="en-GB" sz="1600" dirty="0"/>
              <a:t> </a:t>
            </a:r>
            <a:r>
              <a:rPr lang="en-GB" sz="1600" dirty="0" err="1"/>
              <a:t>rewi</a:t>
            </a:r>
            <a:r>
              <a:rPr lang="en-GB" sz="1600" dirty="0"/>
              <a:t>? </a:t>
            </a:r>
            <a:r>
              <a:rPr lang="en-GB" sz="1600" dirty="0" err="1"/>
              <a:t>Sut</a:t>
            </a:r>
            <a:r>
              <a:rPr lang="en-GB" sz="1600" dirty="0"/>
              <a:t> </a:t>
            </a:r>
            <a:r>
              <a:rPr lang="en-GB" sz="1600" dirty="0" err="1"/>
              <a:t>allwch</a:t>
            </a:r>
            <a:r>
              <a:rPr lang="en-GB" sz="1600" dirty="0"/>
              <a:t> chi </a:t>
            </a:r>
            <a:r>
              <a:rPr lang="en-GB" sz="1600" dirty="0" err="1"/>
              <a:t>gymharu</a:t>
            </a:r>
            <a:r>
              <a:rPr lang="en-GB" sz="1600" dirty="0"/>
              <a:t> faint o </a:t>
            </a:r>
            <a:r>
              <a:rPr lang="en-GB" sz="1600" dirty="0" err="1"/>
              <a:t>amser</a:t>
            </a:r>
            <a:r>
              <a:rPr lang="en-GB" sz="1600" dirty="0"/>
              <a:t> </a:t>
            </a:r>
            <a:r>
              <a:rPr lang="en-GB" sz="1600" dirty="0" err="1"/>
              <a:t>mae’n</a:t>
            </a:r>
            <a:r>
              <a:rPr lang="en-GB" sz="1600" dirty="0"/>
              <a:t> </a:t>
            </a:r>
            <a:r>
              <a:rPr lang="en-GB" sz="1600" dirty="0" err="1"/>
              <a:t>cymryd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rewi</a:t>
            </a:r>
            <a:r>
              <a:rPr lang="en-GB" sz="1600" dirty="0"/>
              <a:t> </a:t>
            </a:r>
            <a:r>
              <a:rPr lang="en-GB" sz="1600" dirty="0" err="1"/>
              <a:t>mynyddoedd</a:t>
            </a:r>
            <a:r>
              <a:rPr lang="en-GB" sz="1600" dirty="0"/>
              <a:t> </a:t>
            </a:r>
            <a:r>
              <a:rPr lang="en-GB" sz="1600" dirty="0" err="1"/>
              <a:t>iâ</a:t>
            </a:r>
            <a:r>
              <a:rPr lang="en-GB" sz="1600" dirty="0"/>
              <a:t> </a:t>
            </a:r>
            <a:r>
              <a:rPr lang="en-GB" sz="1600" dirty="0" err="1"/>
              <a:t>bach</a:t>
            </a:r>
            <a:r>
              <a:rPr lang="en-GB" sz="1600" dirty="0"/>
              <a:t> a </a:t>
            </a:r>
            <a:r>
              <a:rPr lang="en-GB" sz="1600" dirty="0" err="1"/>
              <a:t>mynyddoedd</a:t>
            </a:r>
            <a:r>
              <a:rPr lang="en-GB" sz="1600" dirty="0"/>
              <a:t> </a:t>
            </a:r>
            <a:r>
              <a:rPr lang="en-GB" sz="1600" dirty="0" err="1"/>
              <a:t>iâ</a:t>
            </a:r>
            <a:r>
              <a:rPr lang="en-GB" sz="1600" dirty="0"/>
              <a:t> </a:t>
            </a:r>
            <a:r>
              <a:rPr lang="en-GB" sz="1600" dirty="0" err="1"/>
              <a:t>mawr</a:t>
            </a:r>
            <a:r>
              <a:rPr lang="en-GB" sz="1600" dirty="0"/>
              <a:t> ?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563888" y="3573016"/>
            <a:ext cx="4320480" cy="132343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libri" pitchFamily="34" charset="0"/>
                <a:cs typeface="Calibri" pitchFamily="34" charset="0"/>
              </a:rPr>
              <a:t>Her y Banc </a:t>
            </a:r>
            <a:r>
              <a:rPr lang="en-GB" sz="1600" b="1" dirty="0" err="1">
                <a:latin typeface="Calibri" pitchFamily="34" charset="0"/>
                <a:cs typeface="Calibri" pitchFamily="34" charset="0"/>
              </a:rPr>
              <a:t>Geiriau</a:t>
            </a:r>
            <a:r>
              <a:rPr lang="en-GB" sz="1600" b="1" dirty="0">
                <a:latin typeface="Calibri" pitchFamily="34" charset="0"/>
                <a:cs typeface="Calibri" pitchFamily="34" charset="0"/>
              </a:rPr>
              <a:t>:</a:t>
            </a:r>
          </a:p>
          <a:p>
            <a:r>
              <a:rPr lang="en-GB" sz="1600" dirty="0" err="1">
                <a:latin typeface="Calibri" pitchFamily="34" charset="0"/>
                <a:cs typeface="Calibri" pitchFamily="34" charset="0"/>
              </a:rPr>
              <a:t>Meddyliwch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am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gymaint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o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eiriau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ac y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gallwch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i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ddisgrifio’r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rhew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yn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yr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hambwrdd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dŵr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?   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Dewiswch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bum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gair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y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gallwch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chi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eu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cynnwys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yn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eich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ysgrifennu’r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600" dirty="0" err="1">
                <a:latin typeface="Calibri" pitchFamily="34" charset="0"/>
                <a:cs typeface="Calibri" pitchFamily="34" charset="0"/>
              </a:rPr>
              <a:t>wythnos</a:t>
            </a:r>
            <a:r>
              <a:rPr lang="en-GB" sz="1600" dirty="0">
                <a:latin typeface="Calibri" pitchFamily="34" charset="0"/>
                <a:cs typeface="Calibri" pitchFamily="34" charset="0"/>
              </a:rPr>
              <a:t> hon.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18309" t="28350" r="37395" b="25346"/>
          <a:stretch>
            <a:fillRect/>
          </a:stretch>
        </p:blipFill>
        <p:spPr bwMode="auto">
          <a:xfrm>
            <a:off x="5580112" y="4869160"/>
            <a:ext cx="3295718" cy="1827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600" dirty="0" err="1">
                <a:latin typeface="+mn-lt"/>
              </a:rPr>
              <a:t>Adeiladwch</a:t>
            </a:r>
            <a:r>
              <a:rPr lang="en-US" sz="1600" dirty="0">
                <a:latin typeface="+mn-lt"/>
              </a:rPr>
              <a:t> </a:t>
            </a:r>
            <a:r>
              <a:rPr lang="en-US" sz="1600" dirty="0" err="1">
                <a:latin typeface="+mn-lt"/>
              </a:rPr>
              <a:t>dŵr</a:t>
            </a:r>
            <a:r>
              <a:rPr lang="en-US" sz="1600" dirty="0">
                <a:latin typeface="+mn-lt"/>
              </a:rPr>
              <a:t> </a:t>
            </a:r>
            <a:r>
              <a:rPr lang="en-US" sz="1600" dirty="0" err="1">
                <a:latin typeface="+mn-lt"/>
              </a:rPr>
              <a:t>mor</a:t>
            </a:r>
            <a:r>
              <a:rPr lang="en-US" sz="1600" dirty="0">
                <a:latin typeface="+mn-lt"/>
              </a:rPr>
              <a:t> </a:t>
            </a:r>
            <a:r>
              <a:rPr lang="en-US" sz="1600" dirty="0" err="1">
                <a:latin typeface="+mn-lt"/>
              </a:rPr>
              <a:t>dal</a:t>
            </a:r>
            <a:r>
              <a:rPr lang="en-US" sz="1600" dirty="0">
                <a:latin typeface="+mn-lt"/>
              </a:rPr>
              <a:t> â </a:t>
            </a:r>
            <a:r>
              <a:rPr lang="en-US" sz="1600" dirty="0" err="1">
                <a:latin typeface="+mn-lt"/>
              </a:rPr>
              <a:t>phengwin</a:t>
            </a:r>
            <a:endParaRPr lang="en-GB" sz="1600" dirty="0">
              <a:latin typeface="+mn-lt"/>
            </a:endParaRPr>
          </a:p>
        </p:txBody>
      </p:sp>
      <p:pic>
        <p:nvPicPr>
          <p:cNvPr id="23554" name="Picture 2" descr="http://3.bp.blogspot.com/-ACu09csgrf8/URTlwo7yqaI/AAAAAAAACRE/TZiPm13U1Ik/s1600/emperor-penguin-wallpaper-4.jpg"/>
          <p:cNvPicPr>
            <a:picLocks noChangeAspect="1" noChangeArrowheads="1"/>
          </p:cNvPicPr>
          <p:nvPr/>
        </p:nvPicPr>
        <p:blipFill>
          <a:blip r:embed="rId2" cstate="print"/>
          <a:srcRect r="61443"/>
          <a:stretch>
            <a:fillRect/>
          </a:stretch>
        </p:blipFill>
        <p:spPr bwMode="auto">
          <a:xfrm>
            <a:off x="323528" y="1196752"/>
            <a:ext cx="2520280" cy="5292453"/>
          </a:xfrm>
          <a:prstGeom prst="rect">
            <a:avLst/>
          </a:prstGeom>
          <a:noFill/>
        </p:spPr>
      </p:pic>
      <p:sp>
        <p:nvSpPr>
          <p:cNvPr id="4" name="Rounded Rectangular Callout 3"/>
          <p:cNvSpPr/>
          <p:nvPr/>
        </p:nvSpPr>
        <p:spPr>
          <a:xfrm>
            <a:off x="3635896" y="836712"/>
            <a:ext cx="4752528" cy="1728192"/>
          </a:xfrm>
          <a:prstGeom prst="wedgeRoundRectCallout">
            <a:avLst>
              <a:gd name="adj1" fmla="val -70033"/>
              <a:gd name="adj2" fmla="val 3982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>
                <a:solidFill>
                  <a:schemeClr val="tx1"/>
                </a:solidFill>
              </a:rPr>
              <a:t>Mae’r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pengwiniaid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mwya’n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gallu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tyfu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i</a:t>
            </a:r>
            <a:r>
              <a:rPr lang="en-GB" sz="2400" dirty="0">
                <a:solidFill>
                  <a:schemeClr val="tx1"/>
                </a:solidFill>
              </a:rPr>
              <a:t> 120cm.</a:t>
            </a:r>
          </a:p>
          <a:p>
            <a:pPr algn="ctr"/>
            <a:r>
              <a:rPr lang="en-GB" sz="2400" dirty="0" err="1">
                <a:solidFill>
                  <a:schemeClr val="tx1"/>
                </a:solidFill>
              </a:rPr>
              <a:t>Ydych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chi’n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dalach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na’r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pengwin</a:t>
            </a:r>
            <a:r>
              <a:rPr lang="en-GB" sz="2400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23558" name="Picture 6" descr="http://bioexpedition.com/wp-content/uploads/2012/11/Little_Blue_Penguin_Couple_6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780928"/>
            <a:ext cx="3447256" cy="2280934"/>
          </a:xfrm>
          <a:prstGeom prst="rect">
            <a:avLst/>
          </a:prstGeom>
          <a:noFill/>
        </p:spPr>
      </p:pic>
      <p:sp>
        <p:nvSpPr>
          <p:cNvPr id="7" name="Rounded Rectangular Callout 6"/>
          <p:cNvSpPr/>
          <p:nvPr/>
        </p:nvSpPr>
        <p:spPr>
          <a:xfrm>
            <a:off x="2987824" y="2780928"/>
            <a:ext cx="2088232" cy="2232248"/>
          </a:xfrm>
          <a:prstGeom prst="wedgeRoundRectCallout">
            <a:avLst>
              <a:gd name="adj1" fmla="val 77262"/>
              <a:gd name="adj2" fmla="val 926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chemeClr val="tx1"/>
                </a:solidFill>
              </a:rPr>
              <a:t>Mae’r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Pengwin</a:t>
            </a:r>
            <a:r>
              <a:rPr lang="en-US" sz="2400" dirty="0">
                <a:solidFill>
                  <a:schemeClr val="tx1"/>
                </a:solidFill>
              </a:rPr>
              <a:t> Bach </a:t>
            </a:r>
            <a:r>
              <a:rPr lang="en-US" sz="2400" dirty="0" err="1">
                <a:solidFill>
                  <a:schemeClr val="tx1"/>
                </a:solidFill>
              </a:rPr>
              <a:t>tua</a:t>
            </a:r>
            <a:r>
              <a:rPr lang="en-US" sz="2400" dirty="0">
                <a:solidFill>
                  <a:schemeClr val="tx1"/>
                </a:solidFill>
              </a:rPr>
              <a:t> 30cm o </a:t>
            </a:r>
            <a:r>
              <a:rPr lang="en-US" sz="2400" dirty="0" err="1">
                <a:solidFill>
                  <a:schemeClr val="tx1"/>
                </a:solidFill>
              </a:rPr>
              <a:t>daldra</a:t>
            </a:r>
            <a:r>
              <a:rPr lang="en-US" sz="2400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8" name="Explosion 1 7"/>
          <p:cNvSpPr/>
          <p:nvPr/>
        </p:nvSpPr>
        <p:spPr>
          <a:xfrm>
            <a:off x="3059832" y="4941168"/>
            <a:ext cx="5760640" cy="1916832"/>
          </a:xfrm>
          <a:prstGeom prst="irregularSeal1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Comic Sans MS" pitchFamily="66" charset="0"/>
              </a:rPr>
              <a:t>Pa </a:t>
            </a:r>
            <a:r>
              <a:rPr lang="en-GB" sz="1600" dirty="0" err="1">
                <a:solidFill>
                  <a:schemeClr val="tx1"/>
                </a:solidFill>
                <a:latin typeface="Comic Sans MS" pitchFamily="66" charset="0"/>
              </a:rPr>
              <a:t>mor</a:t>
            </a:r>
            <a:r>
              <a:rPr lang="en-GB" sz="16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itchFamily="66" charset="0"/>
              </a:rPr>
              <a:t>dal</a:t>
            </a:r>
            <a:r>
              <a:rPr lang="en-GB" sz="16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itchFamily="66" charset="0"/>
              </a:rPr>
              <a:t>yw</a:t>
            </a:r>
            <a:r>
              <a:rPr lang="en-GB" sz="16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itchFamily="66" charset="0"/>
              </a:rPr>
              <a:t>pengwiniaid</a:t>
            </a:r>
            <a:r>
              <a:rPr lang="en-GB" sz="16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itchFamily="66" charset="0"/>
              </a:rPr>
              <a:t>eraill</a:t>
            </a:r>
            <a:r>
              <a:rPr lang="en-GB" sz="1600" dirty="0">
                <a:solidFill>
                  <a:schemeClr val="tx1"/>
                </a:solidFill>
                <a:latin typeface="Comic Sans MS" pitchFamily="66" charset="0"/>
              </a:rPr>
              <a:t>? </a:t>
            </a:r>
            <a:r>
              <a:rPr lang="en-GB" sz="1600" dirty="0" err="1">
                <a:solidFill>
                  <a:schemeClr val="tx1"/>
                </a:solidFill>
                <a:latin typeface="Comic Sans MS" pitchFamily="66" charset="0"/>
              </a:rPr>
              <a:t>Trefnu</a:t>
            </a:r>
            <a:r>
              <a:rPr lang="en-GB" sz="1600" dirty="0">
                <a:solidFill>
                  <a:schemeClr val="tx1"/>
                </a:solidFill>
                <a:latin typeface="Comic Sans MS" pitchFamily="66" charset="0"/>
              </a:rPr>
              <a:t> o ran </a:t>
            </a:r>
            <a:r>
              <a:rPr lang="en-GB" sz="1600" dirty="0" err="1">
                <a:solidFill>
                  <a:schemeClr val="tx1"/>
                </a:solidFill>
                <a:latin typeface="Comic Sans MS" pitchFamily="66" charset="0"/>
              </a:rPr>
              <a:t>taldra</a:t>
            </a:r>
            <a:r>
              <a:rPr lang="en-GB" sz="1600" dirty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magnifiedview.com/wp-content/uploads/image/Welcome%20Dancing%20Questi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8263792" cy="4725144"/>
          </a:xfrm>
          <a:prstGeom prst="rect">
            <a:avLst/>
          </a:prstGeom>
          <a:noFill/>
        </p:spPr>
      </p:pic>
      <p:sp>
        <p:nvSpPr>
          <p:cNvPr id="2" name="Rectangle 1"/>
          <p:cNvSpPr/>
          <p:nvPr/>
        </p:nvSpPr>
        <p:spPr>
          <a:xfrm>
            <a:off x="827584" y="188640"/>
            <a:ext cx="756084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Yr </a:t>
            </a:r>
            <a:r>
              <a:rPr lang="en-US" sz="3600" b="1" spc="300" dirty="0" err="1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ateb</a:t>
            </a:r>
            <a:r>
              <a:rPr lang="en-US" sz="3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en-US" sz="3600" b="1" spc="300" dirty="0" err="1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yw</a:t>
            </a:r>
            <a:r>
              <a:rPr lang="en-US" sz="3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9 </a:t>
            </a:r>
            <a:r>
              <a:rPr lang="en-US" sz="3600" b="1" spc="300" dirty="0" err="1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pengwin</a:t>
            </a:r>
            <a:r>
              <a:rPr lang="en-US" sz="36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.</a:t>
            </a:r>
          </a:p>
          <a:p>
            <a:pPr algn="ctr"/>
            <a:r>
              <a:rPr lang="en-US" sz="3600" b="1" cap="none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Beth </a:t>
            </a:r>
            <a:r>
              <a:rPr lang="en-US" sz="3600" b="1" cap="none" spc="300" dirty="0" err="1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yw’r</a:t>
            </a:r>
            <a:r>
              <a:rPr lang="en-US" sz="3600" b="1" cap="none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en-US" sz="3600" b="1" cap="none" spc="300" dirty="0" err="1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cwestiwn</a:t>
            </a:r>
            <a:r>
              <a:rPr lang="en-US" sz="3600" b="1" cap="none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?</a:t>
            </a:r>
          </a:p>
        </p:txBody>
      </p:sp>
      <p:pic>
        <p:nvPicPr>
          <p:cNvPr id="25604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628800"/>
            <a:ext cx="648072" cy="648072"/>
          </a:xfrm>
          <a:prstGeom prst="rect">
            <a:avLst/>
          </a:prstGeom>
          <a:noFill/>
        </p:spPr>
      </p:pic>
      <p:pic>
        <p:nvPicPr>
          <p:cNvPr id="5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700808"/>
            <a:ext cx="648072" cy="648072"/>
          </a:xfrm>
          <a:prstGeom prst="rect">
            <a:avLst/>
          </a:prstGeom>
          <a:noFill/>
        </p:spPr>
      </p:pic>
      <p:pic>
        <p:nvPicPr>
          <p:cNvPr id="6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340768"/>
            <a:ext cx="648072" cy="648072"/>
          </a:xfrm>
          <a:prstGeom prst="rect">
            <a:avLst/>
          </a:prstGeom>
          <a:noFill/>
        </p:spPr>
      </p:pic>
      <p:pic>
        <p:nvPicPr>
          <p:cNvPr id="7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628800"/>
            <a:ext cx="648072" cy="648072"/>
          </a:xfrm>
          <a:prstGeom prst="rect">
            <a:avLst/>
          </a:prstGeom>
          <a:noFill/>
        </p:spPr>
      </p:pic>
      <p:pic>
        <p:nvPicPr>
          <p:cNvPr id="8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628800"/>
            <a:ext cx="648072" cy="648072"/>
          </a:xfrm>
          <a:prstGeom prst="rect">
            <a:avLst/>
          </a:prstGeom>
          <a:noFill/>
        </p:spPr>
      </p:pic>
      <p:pic>
        <p:nvPicPr>
          <p:cNvPr id="9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412776"/>
            <a:ext cx="648072" cy="648072"/>
          </a:xfrm>
          <a:prstGeom prst="rect">
            <a:avLst/>
          </a:prstGeom>
          <a:noFill/>
        </p:spPr>
      </p:pic>
      <p:pic>
        <p:nvPicPr>
          <p:cNvPr id="10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628800"/>
            <a:ext cx="648072" cy="648072"/>
          </a:xfrm>
          <a:prstGeom prst="rect">
            <a:avLst/>
          </a:prstGeom>
          <a:noFill/>
        </p:spPr>
      </p:pic>
      <p:pic>
        <p:nvPicPr>
          <p:cNvPr id="11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628800"/>
            <a:ext cx="648072" cy="648072"/>
          </a:xfrm>
          <a:prstGeom prst="rect">
            <a:avLst/>
          </a:prstGeom>
          <a:noFill/>
        </p:spPr>
      </p:pic>
      <p:pic>
        <p:nvPicPr>
          <p:cNvPr id="12" name="Picture 4" descr="http://stepstodraw.com/wp-content/uploads/2012/11/free-penguin-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268760"/>
            <a:ext cx="648072" cy="648072"/>
          </a:xfrm>
          <a:prstGeom prst="rect">
            <a:avLst/>
          </a:prstGeom>
          <a:noFill/>
        </p:spPr>
      </p:pic>
      <p:sp>
        <p:nvSpPr>
          <p:cNvPr id="13" name="Explosion 1 12"/>
          <p:cNvSpPr/>
          <p:nvPr/>
        </p:nvSpPr>
        <p:spPr>
          <a:xfrm>
            <a:off x="2411760" y="4077072"/>
            <a:ext cx="3816424" cy="2276872"/>
          </a:xfrm>
          <a:prstGeom prst="irregularSeal1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>
                <a:solidFill>
                  <a:schemeClr val="tx1"/>
                </a:solidFill>
              </a:rPr>
              <a:t>Ysgrifennu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stori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gan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ddefnyddio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brawddeg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rif</a:t>
            </a:r>
            <a:endParaRPr lang="en-GB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www.clipartbest.com/cliparts/ace/KRe/aceKRerc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92696"/>
            <a:ext cx="4667250" cy="2667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611560" y="260648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Faith am </a:t>
            </a:r>
            <a:r>
              <a:rPr lang="en-GB" sz="1600" dirty="0" err="1"/>
              <a:t>bengwin</a:t>
            </a:r>
            <a:r>
              <a:rPr lang="en-GB" sz="1600" dirty="0"/>
              <a:t> – </a:t>
            </a:r>
            <a:r>
              <a:rPr lang="en-GB" sz="1600" dirty="0" err="1"/>
              <a:t>ysgrifennu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pysgodyn</a:t>
            </a:r>
            <a:r>
              <a:rPr lang="en-GB" sz="1600" dirty="0"/>
              <a:t> </a:t>
            </a:r>
            <a:r>
              <a:rPr lang="en-GB" sz="1600" dirty="0" err="1"/>
              <a:t>a’i</a:t>
            </a:r>
            <a:r>
              <a:rPr lang="en-GB" sz="1600" dirty="0"/>
              <a:t> </a:t>
            </a:r>
            <a:r>
              <a:rPr lang="en-GB" sz="1600" dirty="0" err="1"/>
              <a:t>roi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ein</a:t>
            </a:r>
            <a:r>
              <a:rPr lang="en-GB" sz="1600" dirty="0"/>
              <a:t> </a:t>
            </a:r>
            <a:r>
              <a:rPr lang="en-GB" sz="1600" dirty="0" err="1"/>
              <a:t>bwrdd</a:t>
            </a:r>
            <a:r>
              <a:rPr lang="en-GB" sz="1600" dirty="0"/>
              <a:t> </a:t>
            </a:r>
            <a:r>
              <a:rPr lang="en-GB" sz="1600" dirty="0" err="1"/>
              <a:t>ffeithiau</a:t>
            </a:r>
            <a:r>
              <a:rPr lang="en-GB" sz="1600" dirty="0"/>
              <a:t>.</a:t>
            </a:r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/>
          <a:srcRect l="41344" t="38745" r="29716" b="27236"/>
          <a:stretch>
            <a:fillRect/>
          </a:stretch>
        </p:blipFill>
        <p:spPr bwMode="auto">
          <a:xfrm>
            <a:off x="4427984" y="2996952"/>
            <a:ext cx="4312479" cy="316835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static.gulli.com/media/2010/08/thumbs/370/SadPenguin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3524250" cy="2828925"/>
          </a:xfrm>
          <a:prstGeom prst="rect">
            <a:avLst/>
          </a:prstGeom>
          <a:noFill/>
        </p:spPr>
      </p:pic>
      <p:sp>
        <p:nvSpPr>
          <p:cNvPr id="3" name="Rounded Rectangular Callout 2"/>
          <p:cNvSpPr/>
          <p:nvPr/>
        </p:nvSpPr>
        <p:spPr>
          <a:xfrm>
            <a:off x="3491880" y="548680"/>
            <a:ext cx="4176464" cy="1080120"/>
          </a:xfrm>
          <a:prstGeom prst="wedgeRoundRectCallout">
            <a:avLst>
              <a:gd name="adj1" fmla="val -62119"/>
              <a:gd name="adj2" fmla="val -3787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chemeClr val="tx1"/>
                </a:solidFill>
              </a:rPr>
              <a:t>O </a:t>
            </a:r>
            <a:r>
              <a:rPr lang="en-US" sz="1600" dirty="0" err="1">
                <a:solidFill>
                  <a:schemeClr val="tx1"/>
                </a:solidFill>
              </a:rPr>
              <a:t>na</a:t>
            </a:r>
            <a:r>
              <a:rPr lang="en-US" sz="1600" dirty="0">
                <a:solidFill>
                  <a:schemeClr val="tx1"/>
                </a:solidFill>
              </a:rPr>
              <a:t>, </a:t>
            </a:r>
            <a:r>
              <a:rPr lang="en-US" sz="1600" dirty="0" err="1">
                <a:solidFill>
                  <a:schemeClr val="tx1"/>
                </a:solidFill>
              </a:rPr>
              <a:t>mae’r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pengwin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ar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goll</a:t>
            </a:r>
            <a:r>
              <a:rPr lang="en-US" sz="1600" dirty="0">
                <a:solidFill>
                  <a:schemeClr val="tx1"/>
                </a:solidFill>
              </a:rPr>
              <a:t>. </a:t>
            </a:r>
            <a:r>
              <a:rPr lang="en-US" sz="1600" dirty="0" err="1">
                <a:solidFill>
                  <a:schemeClr val="tx1"/>
                </a:solidFill>
              </a:rPr>
              <a:t>Sut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fydd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e’n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dod</a:t>
            </a:r>
            <a:r>
              <a:rPr lang="en-US" sz="1600" dirty="0">
                <a:solidFill>
                  <a:schemeClr val="tx1"/>
                </a:solidFill>
              </a:rPr>
              <a:t> o </a:t>
            </a:r>
            <a:r>
              <a:rPr lang="en-US" sz="1600" dirty="0" err="1">
                <a:solidFill>
                  <a:schemeClr val="tx1"/>
                </a:solidFill>
              </a:rPr>
              <a:t>hyd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i’w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fam</a:t>
            </a:r>
            <a:r>
              <a:rPr lang="en-US" sz="1600" dirty="0">
                <a:solidFill>
                  <a:schemeClr val="tx1"/>
                </a:solidFill>
              </a:rPr>
              <a:t>?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" name="Explosion 1 3"/>
          <p:cNvSpPr/>
          <p:nvPr/>
        </p:nvSpPr>
        <p:spPr>
          <a:xfrm>
            <a:off x="2555776" y="2492896"/>
            <a:ext cx="3528392" cy="2420888"/>
          </a:xfrm>
          <a:prstGeom prst="irregularSeal1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</a:rPr>
              <a:t>Ditectif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gofyn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cwestiynau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5" name="Explosion 1 4"/>
          <p:cNvSpPr/>
          <p:nvPr/>
        </p:nvSpPr>
        <p:spPr>
          <a:xfrm>
            <a:off x="5615608" y="1700808"/>
            <a:ext cx="3528392" cy="2420888"/>
          </a:xfrm>
          <a:prstGeom prst="irregularSeal1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>
                <a:solidFill>
                  <a:schemeClr val="tx1"/>
                </a:solidFill>
              </a:rPr>
              <a:t>Dilyn</a:t>
            </a:r>
            <a:r>
              <a:rPr lang="en-US" sz="1600" dirty="0">
                <a:solidFill>
                  <a:schemeClr val="tx1"/>
                </a:solidFill>
              </a:rPr>
              <a:t> y </a:t>
            </a:r>
            <a:r>
              <a:rPr lang="en-US" sz="1600" dirty="0" err="1">
                <a:solidFill>
                  <a:schemeClr val="tx1"/>
                </a:solidFill>
              </a:rPr>
              <a:t>cliwiau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tu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allan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i</a:t>
            </a:r>
            <a:r>
              <a:rPr lang="en-US" sz="1600" dirty="0">
                <a:solidFill>
                  <a:schemeClr val="tx1"/>
                </a:solidFill>
              </a:rPr>
              <a:t> weld </a:t>
            </a:r>
            <a:r>
              <a:rPr lang="en-US" sz="1600" dirty="0" err="1">
                <a:solidFill>
                  <a:schemeClr val="tx1"/>
                </a:solidFill>
              </a:rPr>
              <a:t>ble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mae’r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pengwin</a:t>
            </a:r>
            <a:r>
              <a:rPr lang="en-US" sz="1600" dirty="0">
                <a:solidFill>
                  <a:schemeClr val="tx1"/>
                </a:solidFill>
              </a:rPr>
              <a:t>.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6" name="Explosion 1 5"/>
          <p:cNvSpPr/>
          <p:nvPr/>
        </p:nvSpPr>
        <p:spPr>
          <a:xfrm>
            <a:off x="251520" y="4221088"/>
            <a:ext cx="3960440" cy="2420888"/>
          </a:xfrm>
          <a:prstGeom prst="irregularSeal1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</a:rPr>
              <a:t>Defnyddio’r</a:t>
            </a:r>
            <a:r>
              <a:rPr lang="en-GB" sz="1600" dirty="0">
                <a:solidFill>
                  <a:schemeClr val="tx1"/>
                </a:solidFill>
              </a:rPr>
              <a:t> grid a </a:t>
            </a:r>
            <a:r>
              <a:rPr lang="en-GB" sz="1600" dirty="0" err="1">
                <a:solidFill>
                  <a:schemeClr val="tx1"/>
                </a:solidFill>
              </a:rPr>
              <a:t>rhoi</a:t>
            </a:r>
            <a:r>
              <a:rPr lang="en-GB" sz="1600" dirty="0">
                <a:solidFill>
                  <a:schemeClr val="tx1"/>
                </a:solidFill>
              </a:rPr>
              <a:t> / </a:t>
            </a:r>
            <a:r>
              <a:rPr lang="en-GB" sz="1600" dirty="0" err="1">
                <a:solidFill>
                  <a:schemeClr val="tx1"/>
                </a:solidFill>
              </a:rPr>
              <a:t>dilyn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cyfarwyddiadau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ddod</a:t>
            </a:r>
            <a:r>
              <a:rPr lang="en-GB" sz="1600" dirty="0">
                <a:solidFill>
                  <a:schemeClr val="tx1"/>
                </a:solidFill>
              </a:rPr>
              <a:t> o </a:t>
            </a:r>
            <a:r>
              <a:rPr lang="en-GB" sz="1600" dirty="0" err="1">
                <a:solidFill>
                  <a:schemeClr val="tx1"/>
                </a:solidFill>
              </a:rPr>
              <a:t>hyd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iddi</a:t>
            </a:r>
            <a:r>
              <a:rPr lang="en-GB" sz="1600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36618" t="24570" r="37985" b="43301"/>
          <a:stretch>
            <a:fillRect/>
          </a:stretch>
        </p:blipFill>
        <p:spPr bwMode="auto">
          <a:xfrm>
            <a:off x="5652120" y="4221088"/>
            <a:ext cx="3096344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0"/>
            <a:ext cx="5328592" cy="980728"/>
          </a:xfrm>
        </p:spPr>
        <p:txBody>
          <a:bodyPr>
            <a:normAutofit/>
          </a:bodyPr>
          <a:lstStyle/>
          <a:p>
            <a:r>
              <a:rPr lang="en-GB" sz="1600" dirty="0" err="1"/>
              <a:t>Paciwch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cês</a:t>
            </a:r>
            <a:endParaRPr lang="en-GB" sz="1600" dirty="0"/>
          </a:p>
        </p:txBody>
      </p:sp>
      <p:pic>
        <p:nvPicPr>
          <p:cNvPr id="18434" name="Picture 2" descr="http://mcdn1.teacherspayteachers.com/thumbitem/Suitcase-Template/original-365352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05472"/>
            <a:ext cx="5184576" cy="475252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699792" y="1052736"/>
            <a:ext cx="61926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itchFamily="66" charset="0"/>
              </a:rPr>
              <a:t>Beth </a:t>
            </a:r>
            <a:r>
              <a:rPr lang="en-GB" sz="2800" dirty="0" err="1">
                <a:latin typeface="Comic Sans MS" pitchFamily="66" charset="0"/>
              </a:rPr>
              <a:t>sydd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dirty="0" err="1">
                <a:latin typeface="Comic Sans MS" pitchFamily="66" charset="0"/>
              </a:rPr>
              <a:t>angen</a:t>
            </a:r>
            <a:r>
              <a:rPr lang="en-GB" sz="2800" dirty="0">
                <a:latin typeface="Comic Sans MS" pitchFamily="66" charset="0"/>
              </a:rPr>
              <a:t> e </a:t>
            </a:r>
            <a:r>
              <a:rPr lang="en-GB" sz="2800" dirty="0" err="1">
                <a:latin typeface="Comic Sans MS" pitchFamily="66" charset="0"/>
              </a:rPr>
              <a:t>bacio</a:t>
            </a:r>
            <a:r>
              <a:rPr lang="en-GB" sz="2800" dirty="0">
                <a:latin typeface="Comic Sans MS" pitchFamily="66" charset="0"/>
              </a:rPr>
              <a:t>?  </a:t>
            </a:r>
            <a:endParaRPr lang="en-GB" sz="2800" dirty="0" err="1">
              <a:latin typeface="Comic Sans MS" pitchFamily="66" charset="0"/>
            </a:endParaRPr>
          </a:p>
          <a:p>
            <a:r>
              <a:rPr lang="en-GB" sz="2800" dirty="0" err="1">
                <a:latin typeface="Comic Sans MS" pitchFamily="66" charset="0"/>
              </a:rPr>
              <a:t>Rhestr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dirty="0" err="1">
                <a:latin typeface="Comic Sans MS" pitchFamily="66" charset="0"/>
              </a:rPr>
              <a:t>o’r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dirty="0" err="1">
                <a:latin typeface="Comic Sans MS" pitchFamily="66" charset="0"/>
              </a:rPr>
              <a:t>dillad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dirty="0" err="1">
                <a:latin typeface="Comic Sans MS" pitchFamily="66" charset="0"/>
              </a:rPr>
              <a:t>sydd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dirty="0" err="1">
                <a:latin typeface="Comic Sans MS" pitchFamily="66" charset="0"/>
              </a:rPr>
              <a:t>angen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dirty="0" err="1">
                <a:latin typeface="Comic Sans MS" pitchFamily="66" charset="0"/>
              </a:rPr>
              <a:t>eu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dirty="0" err="1">
                <a:latin typeface="Comic Sans MS" pitchFamily="66" charset="0"/>
              </a:rPr>
              <a:t>rhoi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dirty="0" err="1">
                <a:latin typeface="Comic Sans MS" pitchFamily="66" charset="0"/>
              </a:rPr>
              <a:t>yn</a:t>
            </a:r>
            <a:r>
              <a:rPr lang="en-GB" sz="2800" dirty="0">
                <a:latin typeface="Comic Sans MS" pitchFamily="66" charset="0"/>
              </a:rPr>
              <a:t> y </a:t>
            </a:r>
            <a:r>
              <a:rPr lang="en-GB" sz="2800" dirty="0" err="1">
                <a:latin typeface="Comic Sans MS" pitchFamily="66" charset="0"/>
              </a:rPr>
              <a:t>cês</a:t>
            </a:r>
            <a:r>
              <a:rPr lang="en-GB" sz="2800" dirty="0">
                <a:latin typeface="Comic Sans MS" pitchFamily="66" charset="0"/>
              </a:rPr>
              <a:t>.</a:t>
            </a:r>
          </a:p>
        </p:txBody>
      </p:sp>
      <p:pic>
        <p:nvPicPr>
          <p:cNvPr id="18438" name="Picture 6" descr="http://www.p8fashion.com/wp-content/uploads/fall-clothes-clipart-sstdoqg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573016"/>
            <a:ext cx="2736304" cy="2440168"/>
          </a:xfrm>
          <a:prstGeom prst="rect">
            <a:avLst/>
          </a:prstGeom>
          <a:noFill/>
        </p:spPr>
      </p:pic>
      <p:pic>
        <p:nvPicPr>
          <p:cNvPr id="2050" name="Picture 2" descr="http://bostonluggage.files.wordpress.com/2011/06/luggage-shipping-service-bost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636912"/>
            <a:ext cx="3024336" cy="1701189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220072" y="4653136"/>
            <a:ext cx="3528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omic Sans MS" pitchFamily="66" charset="0"/>
              </a:rPr>
              <a:t>All </a:t>
            </a:r>
            <a:r>
              <a:rPr lang="en-GB" sz="2000" dirty="0" err="1">
                <a:latin typeface="Comic Sans MS" pitchFamily="66" charset="0"/>
              </a:rPr>
              <a:t>eich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cês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ddim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pwyso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mwy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na</a:t>
            </a:r>
            <a:r>
              <a:rPr lang="en-GB" sz="2000" dirty="0">
                <a:latin typeface="Comic Sans MS" pitchFamily="66" charset="0"/>
              </a:rPr>
              <a:t> 3kg. </a:t>
            </a:r>
          </a:p>
          <a:p>
            <a:r>
              <a:rPr lang="en-GB" sz="2000" dirty="0" err="1">
                <a:latin typeface="Comic Sans MS" pitchFamily="66" charset="0"/>
              </a:rPr>
              <a:t>Gwirio’r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pwysau</a:t>
            </a:r>
            <a:r>
              <a:rPr lang="en-GB" sz="2000" dirty="0">
                <a:latin typeface="Comic Sans MS" pitchFamily="66" charset="0"/>
              </a:rPr>
              <a:t>.</a:t>
            </a:r>
          </a:p>
        </p:txBody>
      </p:sp>
      <p:pic>
        <p:nvPicPr>
          <p:cNvPr id="1026" name="Picture 2" descr="AAFF23F9"/>
          <p:cNvPicPr>
            <a:picLocks noChangeAspect="1" noChangeArrowheads="1"/>
          </p:cNvPicPr>
          <p:nvPr/>
        </p:nvPicPr>
        <p:blipFill>
          <a:blip r:embed="rId5" cstate="print"/>
          <a:srcRect l="6458" t="4077"/>
          <a:stretch>
            <a:fillRect/>
          </a:stretch>
        </p:blipFill>
        <p:spPr bwMode="auto">
          <a:xfrm>
            <a:off x="101350752" y="107408552"/>
            <a:ext cx="1268275" cy="2066416"/>
          </a:xfrm>
          <a:prstGeom prst="rect">
            <a:avLst/>
          </a:prstGeom>
          <a:noFill/>
          <a:ln w="38100" algn="ctr">
            <a:solidFill>
              <a:srgbClr val="000000"/>
            </a:solidFill>
            <a:miter lim="800000"/>
            <a:headEnd/>
            <a:tailEnd/>
          </a:ln>
          <a:effectLst/>
        </p:spPr>
      </p:pic>
      <p:pic>
        <p:nvPicPr>
          <p:cNvPr id="1028" name="Picture 4" descr="AAFF23F9"/>
          <p:cNvPicPr>
            <a:picLocks noChangeAspect="1" noChangeArrowheads="1"/>
          </p:cNvPicPr>
          <p:nvPr/>
        </p:nvPicPr>
        <p:blipFill>
          <a:blip r:embed="rId6" cstate="print"/>
          <a:srcRect l="6458" t="4077"/>
          <a:stretch>
            <a:fillRect/>
          </a:stretch>
        </p:blipFill>
        <p:spPr bwMode="auto">
          <a:xfrm>
            <a:off x="755576" y="188640"/>
            <a:ext cx="1296144" cy="2111582"/>
          </a:xfrm>
          <a:prstGeom prst="rect">
            <a:avLst/>
          </a:prstGeom>
          <a:noFill/>
          <a:ln w="38100" algn="ctr">
            <a:solidFill>
              <a:srgbClr val="00000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humb7.shutterstock.com/thumb_small/483673/483673,1328947472,1/stock-photo-wooly-jumper-cartoon-95410318.jpg"/>
          <p:cNvPicPr>
            <a:picLocks noChangeAspect="1" noChangeArrowheads="1"/>
          </p:cNvPicPr>
          <p:nvPr/>
        </p:nvPicPr>
        <p:blipFill>
          <a:blip r:embed="rId2" cstate="print"/>
          <a:srcRect b="11533"/>
          <a:stretch>
            <a:fillRect/>
          </a:stretch>
        </p:blipFill>
        <p:spPr bwMode="auto">
          <a:xfrm>
            <a:off x="740994" y="1700808"/>
            <a:ext cx="2222198" cy="18479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2" name="Picture 4" descr="http://images.clipartpanda.com/rain-boots-clipart-yToGjKqTE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700808"/>
            <a:ext cx="2088232" cy="17760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4" name="Picture 6" descr="http://alwaysshoe.com/wp-content/uploads/2014/08/winter-scarf-clipart-sofwnguq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700808"/>
            <a:ext cx="2232248" cy="17751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6" name="Picture 8" descr="https://frogonablog.files.wordpress.com/2011/10/clothing_socks_blu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365104"/>
            <a:ext cx="2304256" cy="1745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8" name="Picture 10" descr="http://cliparts101.com/files/555/4E74067BC64A64CE7B2A02A094316013/Vest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365104"/>
            <a:ext cx="1944216" cy="17053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60" name="Picture 12" descr="http://images.clipartpanda.com/fur-clipart-Fur_Coat_2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4365104"/>
            <a:ext cx="2179025" cy="17281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35496" y="548680"/>
            <a:ext cx="89947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Rydych</a:t>
            </a:r>
            <a:r>
              <a:rPr lang="en-GB" sz="2000" dirty="0"/>
              <a:t> </a:t>
            </a:r>
            <a:r>
              <a:rPr lang="en-GB" sz="2000" dirty="0" err="1"/>
              <a:t>chi’n</a:t>
            </a:r>
            <a:r>
              <a:rPr lang="en-GB" sz="2000" dirty="0"/>
              <a:t> </a:t>
            </a:r>
            <a:r>
              <a:rPr lang="en-GB" sz="2000" dirty="0" err="1"/>
              <a:t>mynd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Batagonia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gaeaf</a:t>
            </a:r>
            <a:r>
              <a:rPr lang="en-GB" sz="2000" dirty="0"/>
              <a:t>. Pa </a:t>
            </a:r>
            <a:r>
              <a:rPr lang="en-GB" sz="2000" dirty="0" err="1"/>
              <a:t>ddillad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pwysicaf</a:t>
            </a:r>
            <a:r>
              <a:rPr lang="en-GB" sz="2000" dirty="0"/>
              <a:t> </a:t>
            </a:r>
            <a:r>
              <a:rPr lang="en-GB" sz="2000" dirty="0" err="1"/>
              <a:t>i’w</a:t>
            </a:r>
            <a:r>
              <a:rPr lang="en-GB" sz="2000" dirty="0"/>
              <a:t> </a:t>
            </a:r>
            <a:r>
              <a:rPr lang="en-GB" sz="2000" dirty="0" err="1"/>
              <a:t>pacio</a:t>
            </a:r>
            <a:r>
              <a:rPr lang="en-GB" sz="2000" dirty="0"/>
              <a:t>?</a:t>
            </a:r>
          </a:p>
          <a:p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trefn</a:t>
            </a:r>
            <a:r>
              <a:rPr lang="en-GB" sz="2000" dirty="0"/>
              <a:t> ac </a:t>
            </a:r>
            <a:r>
              <a:rPr lang="en-GB" sz="2000" dirty="0" err="1"/>
              <a:t>egluro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dewis</a:t>
            </a:r>
            <a:r>
              <a:rPr lang="en-GB" sz="2000" dirty="0"/>
              <a:t>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1680" y="476672"/>
            <a:ext cx="5328592" cy="52322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tx1"/>
                </a:solidFill>
                <a:latin typeface="Comic Sans MS" pitchFamily="66" charset="0"/>
              </a:rPr>
              <a:t>Trefnu</a:t>
            </a:r>
            <a:r>
              <a:rPr lang="en-US" sz="28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Comic Sans MS" pitchFamily="66" charset="0"/>
              </a:rPr>
              <a:t>eich</a:t>
            </a:r>
            <a:r>
              <a:rPr lang="en-US" sz="28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Comic Sans MS" pitchFamily="66" charset="0"/>
              </a:rPr>
              <a:t>taith</a:t>
            </a:r>
            <a:r>
              <a:rPr lang="en-US" sz="28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US" sz="28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Comic Sans MS" pitchFamily="66" charset="0"/>
              </a:rPr>
              <a:t>Batagonia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Picture 6" descr="http://upload.wikimedia.org/wikipedia/commons/a/a6/390029_%27City_of_Stoke-on-Trent%27_at_Birmingham_New_Stre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2136645" cy="1603457"/>
          </a:xfrm>
          <a:prstGeom prst="rect">
            <a:avLst/>
          </a:prstGeom>
          <a:noFill/>
        </p:spPr>
      </p:pic>
      <p:pic>
        <p:nvPicPr>
          <p:cNvPr id="4" name="Picture 2" descr="http://arctickingdom.com/wp-content/gallery/antarctica-fly-in/antarctica-clayton-anderson-2013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700808"/>
            <a:ext cx="2304256" cy="1514074"/>
          </a:xfrm>
          <a:prstGeom prst="rect">
            <a:avLst/>
          </a:prstGeom>
          <a:noFill/>
        </p:spPr>
      </p:pic>
      <p:pic>
        <p:nvPicPr>
          <p:cNvPr id="5" name="Picture 4" descr="http://blog.swoop-patagonia.co.uk/wp-content/uploads/2012/06/Bus-Manuel-Tienda-Leo%CC%81n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628800"/>
            <a:ext cx="2123728" cy="1592797"/>
          </a:xfrm>
          <a:prstGeom prst="rect">
            <a:avLst/>
          </a:prstGeom>
          <a:noFill/>
        </p:spPr>
      </p:pic>
      <p:sp>
        <p:nvSpPr>
          <p:cNvPr id="6" name="Right Arrow 5"/>
          <p:cNvSpPr/>
          <p:nvPr/>
        </p:nvSpPr>
        <p:spPr>
          <a:xfrm>
            <a:off x="2627784" y="22048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5796136" y="227687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51520" y="3501008"/>
            <a:ext cx="230425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>
                <a:solidFill>
                  <a:schemeClr val="tx1"/>
                </a:solidFill>
              </a:rPr>
              <a:t>Amser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trên</a:t>
            </a:r>
            <a:endParaRPr lang="en-GB" sz="1600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275856" y="3501008"/>
            <a:ext cx="230425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</a:rPr>
              <a:t>Amser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awyren</a:t>
            </a:r>
            <a:endParaRPr lang="en-GB" sz="1600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444208" y="3501008"/>
            <a:ext cx="230425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>
                <a:solidFill>
                  <a:schemeClr val="tx1"/>
                </a:solidFill>
              </a:rPr>
              <a:t>Amser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bws</a:t>
            </a:r>
            <a:endParaRPr lang="en-GB" sz="1600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ounded Rectangular Callout 10"/>
          <p:cNvSpPr/>
          <p:nvPr/>
        </p:nvSpPr>
        <p:spPr>
          <a:xfrm>
            <a:off x="5436096" y="5517232"/>
            <a:ext cx="3456384" cy="1008112"/>
          </a:xfrm>
          <a:prstGeom prst="wedgeRoundRectCallout">
            <a:avLst>
              <a:gd name="adj1" fmla="val -68176"/>
              <a:gd name="adj2" fmla="val -45049"/>
              <a:gd name="adj3" fmla="val 1666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Comic Sans MS" pitchFamily="66" charset="0"/>
              </a:rPr>
              <a:t>Faint o </a:t>
            </a:r>
            <a:r>
              <a:rPr lang="en-GB" sz="2000" dirty="0" err="1">
                <a:latin typeface="Comic Sans MS" pitchFamily="66" charset="0"/>
              </a:rPr>
              <a:t>amser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fydd</a:t>
            </a:r>
            <a:r>
              <a:rPr lang="en-GB" sz="2000" dirty="0">
                <a:latin typeface="Comic Sans MS" pitchFamily="66" charset="0"/>
              </a:rPr>
              <a:t> y </a:t>
            </a:r>
            <a:r>
              <a:rPr lang="en-GB" sz="2000" dirty="0" err="1">
                <a:latin typeface="Comic Sans MS" pitchFamily="66" charset="0"/>
              </a:rPr>
              <a:t>daith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yn</a:t>
            </a:r>
            <a:r>
              <a:rPr lang="en-GB" sz="2000" dirty="0">
                <a:latin typeface="Comic Sans MS" pitchFamily="66" charset="0"/>
              </a:rPr>
              <a:t> </a:t>
            </a:r>
            <a:r>
              <a:rPr lang="en-GB" sz="2000" dirty="0" err="1">
                <a:latin typeface="Comic Sans MS" pitchFamily="66" charset="0"/>
              </a:rPr>
              <a:t>cymryd</a:t>
            </a:r>
            <a:r>
              <a:rPr lang="en-GB" sz="2000" dirty="0"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arctickingdom.com/wp-content/gallery/antarctica-fly-in/antarctica-clayton-anderson-2013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420888"/>
            <a:ext cx="2880320" cy="1892593"/>
          </a:xfrm>
          <a:prstGeom prst="rect">
            <a:avLst/>
          </a:prstGeom>
          <a:noFill/>
        </p:spPr>
      </p:pic>
      <p:pic>
        <p:nvPicPr>
          <p:cNvPr id="17412" name="Picture 4" descr="http://blog.swoop-patagonia.co.uk/wp-content/uploads/2012/06/Bus-Manuel-Tienda-Leo%CC%81n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509120"/>
            <a:ext cx="2808312" cy="2106235"/>
          </a:xfrm>
          <a:prstGeom prst="rect">
            <a:avLst/>
          </a:prstGeom>
          <a:noFill/>
        </p:spPr>
      </p:pic>
      <p:pic>
        <p:nvPicPr>
          <p:cNvPr id="17414" name="Picture 6" descr="http://upload.wikimedia.org/wikipedia/commons/a/a6/390029_%27City_of_Stoke-on-Trent%27_at_Birmingham_New_Stree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188640"/>
            <a:ext cx="2808312" cy="2107513"/>
          </a:xfrm>
          <a:prstGeom prst="rect">
            <a:avLst/>
          </a:prstGeom>
          <a:noFill/>
        </p:spPr>
      </p:pic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635896" y="332656"/>
          <a:ext cx="5328592" cy="14833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Trên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maes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awyr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Gadael</a:t>
                      </a:r>
                      <a:r>
                        <a:rPr lang="en-GB" baseline="0" dirty="0"/>
                        <a:t> am 9:00 a.m.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12:00 p.m.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Gadael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11:30 a.m.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2:30 p.m.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Gadael</a:t>
                      </a:r>
                      <a:r>
                        <a:rPr lang="en-GB" baseline="0" dirty="0"/>
                        <a:t> am 4:00 p.m.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7:00 p.m.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3563888" y="2420888"/>
          <a:ext cx="5328592" cy="14833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 err="1"/>
                        <a:t>Awyren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o’r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maes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awyr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i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Archentina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Gadael</a:t>
                      </a:r>
                      <a:r>
                        <a:rPr lang="en-GB" baseline="0" dirty="0"/>
                        <a:t> am 10:30 a.m.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12:00 p.m.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Gadael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2:00 p.m.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3:30 p.m.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Gadael</a:t>
                      </a:r>
                      <a:r>
                        <a:rPr lang="en-GB" baseline="0" dirty="0"/>
                        <a:t> am 8:30 p.m.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10:00 p.m.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3563888" y="4797152"/>
          <a:ext cx="5328592" cy="14833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Bws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i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Batagonia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Gadael</a:t>
                      </a:r>
                      <a:r>
                        <a:rPr lang="en-GB" baseline="0" dirty="0"/>
                        <a:t> am 7:00 a.m.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11</a:t>
                      </a:r>
                      <a:r>
                        <a:rPr lang="en-GB" baseline="0" dirty="0"/>
                        <a:t>:00 a.m.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Gadael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1:30</a:t>
                      </a:r>
                      <a:r>
                        <a:rPr lang="en-GB" baseline="0" dirty="0"/>
                        <a:t> p.m.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5:30</a:t>
                      </a:r>
                      <a:r>
                        <a:rPr lang="en-GB" baseline="0" dirty="0"/>
                        <a:t> p.m.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/>
                        <a:t>Gadeal</a:t>
                      </a:r>
                      <a:r>
                        <a:rPr lang="en-GB" baseline="0" dirty="0"/>
                        <a:t> am 6:30 p.m.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Cyrraedd</a:t>
                      </a:r>
                      <a:r>
                        <a:rPr lang="en-GB" baseline="0" dirty="0"/>
                        <a:t> am</a:t>
                      </a:r>
                      <a:r>
                        <a:rPr lang="en-GB" dirty="0"/>
                        <a:t> 10:30 p.m.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042572" y="260648"/>
            <a:ext cx="5974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US" sz="54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Ysgrifennu</a:t>
            </a:r>
            <a:r>
              <a:rPr lang="en-US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54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cerdd</a:t>
            </a:r>
            <a:endParaRPr lang="en-US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79712" y="1340768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Mae </a:t>
            </a:r>
            <a:r>
              <a:rPr lang="en-GB" sz="2800" dirty="0" err="1"/>
              <a:t>fy</a:t>
            </a:r>
            <a:r>
              <a:rPr lang="en-GB" sz="2800" dirty="0"/>
              <a:t> </a:t>
            </a:r>
            <a:r>
              <a:rPr lang="en-GB" sz="2800" dirty="0" err="1"/>
              <a:t>mhengwin</a:t>
            </a:r>
            <a:r>
              <a:rPr lang="en-GB" sz="2800" dirty="0"/>
              <a:t> </a:t>
            </a:r>
            <a:r>
              <a:rPr lang="en-GB" sz="2800" dirty="0" err="1"/>
              <a:t>mor</a:t>
            </a:r>
            <a:r>
              <a:rPr lang="en-GB" sz="2800" dirty="0"/>
              <a:t> _____ â______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43808" y="2132856"/>
            <a:ext cx="566111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Mae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lygaid</a:t>
            </a:r>
            <a:r>
              <a:rPr lang="en-GB" sz="2800" dirty="0"/>
              <a:t> </a:t>
            </a:r>
            <a:r>
              <a:rPr lang="en-GB" sz="2800" dirty="0" err="1"/>
              <a:t>mor</a:t>
            </a:r>
            <a:r>
              <a:rPr lang="en-GB" sz="2800" dirty="0"/>
              <a:t> _____  â _____</a:t>
            </a:r>
          </a:p>
          <a:p>
            <a:endParaRPr lang="en-GB" sz="2800" dirty="0"/>
          </a:p>
          <a:p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gorff</a:t>
            </a:r>
            <a:r>
              <a:rPr lang="en-GB" sz="2800" dirty="0"/>
              <a:t> </a:t>
            </a:r>
            <a:r>
              <a:rPr lang="en-GB" sz="2800" dirty="0" err="1"/>
              <a:t>mor</a:t>
            </a:r>
            <a:r>
              <a:rPr lang="en-GB" sz="2800" dirty="0"/>
              <a:t> _____  â _____</a:t>
            </a:r>
          </a:p>
          <a:p>
            <a:endParaRPr lang="en-GB" sz="2800" dirty="0"/>
          </a:p>
          <a:p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adenydd</a:t>
            </a:r>
            <a:r>
              <a:rPr lang="en-GB" sz="2800" dirty="0"/>
              <a:t>  </a:t>
            </a:r>
            <a:r>
              <a:rPr lang="en-GB" sz="2800" dirty="0" err="1"/>
              <a:t>fel</a:t>
            </a:r>
            <a:r>
              <a:rPr lang="en-GB" sz="2800" dirty="0"/>
              <a:t> _____________</a:t>
            </a:r>
          </a:p>
          <a:p>
            <a:endParaRPr lang="en-GB" sz="2800" dirty="0"/>
          </a:p>
          <a:p>
            <a:r>
              <a:rPr lang="en-GB" sz="2800" dirty="0" err="1"/>
              <a:t>A’i</a:t>
            </a:r>
            <a:r>
              <a:rPr lang="en-GB" sz="2800" dirty="0"/>
              <a:t> </a:t>
            </a:r>
            <a:r>
              <a:rPr lang="en-GB" sz="2800" dirty="0" err="1"/>
              <a:t>draed</a:t>
            </a:r>
            <a:r>
              <a:rPr lang="en-GB" sz="2800" dirty="0"/>
              <a:t> </a:t>
            </a:r>
            <a:r>
              <a:rPr lang="en-GB" sz="2800" dirty="0" err="1"/>
              <a:t>mor</a:t>
            </a:r>
            <a:r>
              <a:rPr lang="en-GB" sz="2800" dirty="0"/>
              <a:t> _____ â _____ </a:t>
            </a:r>
          </a:p>
        </p:txBody>
      </p:sp>
      <p:pic>
        <p:nvPicPr>
          <p:cNvPr id="4098" name="Picture 2" descr="http://focusingonwildlife.com/news/wp-content/uploads/2013/01/author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2276475" cy="39243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46858" y="188640"/>
            <a:ext cx="674094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Creu</a:t>
            </a:r>
            <a:r>
              <a:rPr lang="en-US" sz="4000" b="1" cap="none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</a:t>
            </a:r>
            <a:r>
              <a:rPr lang="en-US" sz="4000" b="1" cap="none" spc="0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taflen</a:t>
            </a:r>
            <a:r>
              <a:rPr lang="en-US" sz="4000" b="1" cap="none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 am </a:t>
            </a:r>
            <a:r>
              <a:rPr lang="en-US" sz="4000" b="1" cap="none" spc="0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Batagonia</a:t>
            </a:r>
            <a:r>
              <a:rPr lang="en-US" sz="4000" b="1" cap="none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omic Sans MS" pitchFamily="66" charset="0"/>
              </a:rPr>
              <a:t>.</a:t>
            </a:r>
          </a:p>
        </p:txBody>
      </p:sp>
      <p:sp>
        <p:nvSpPr>
          <p:cNvPr id="6" name="Frame 5"/>
          <p:cNvSpPr/>
          <p:nvPr/>
        </p:nvSpPr>
        <p:spPr>
          <a:xfrm>
            <a:off x="395536" y="3789040"/>
            <a:ext cx="3384376" cy="25922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99592" y="3717032"/>
            <a:ext cx="23096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Y </a:t>
            </a:r>
            <a:r>
              <a:rPr lang="en-US" dirty="0" err="1"/>
              <a:t>tywydd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tymhorau</a:t>
            </a:r>
            <a:endParaRPr lang="en-GB" dirty="0"/>
          </a:p>
        </p:txBody>
      </p:sp>
      <p:sp>
        <p:nvSpPr>
          <p:cNvPr id="8" name="Frame 7"/>
          <p:cNvSpPr/>
          <p:nvPr/>
        </p:nvSpPr>
        <p:spPr>
          <a:xfrm>
            <a:off x="4427984" y="1268760"/>
            <a:ext cx="3456384" cy="266429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652120" y="1268760"/>
            <a:ext cx="1116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Anifeiliaid</a:t>
            </a:r>
            <a:endParaRPr lang="en-GB" dirty="0"/>
          </a:p>
        </p:txBody>
      </p:sp>
      <p:sp>
        <p:nvSpPr>
          <p:cNvPr id="10" name="Frame 9"/>
          <p:cNvSpPr/>
          <p:nvPr/>
        </p:nvSpPr>
        <p:spPr>
          <a:xfrm>
            <a:off x="4716016" y="4221088"/>
            <a:ext cx="3600400" cy="24482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156176" y="4221088"/>
            <a:ext cx="699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Bwyd</a:t>
            </a:r>
            <a:endParaRPr lang="en-GB" dirty="0"/>
          </a:p>
        </p:txBody>
      </p:sp>
      <p:pic>
        <p:nvPicPr>
          <p:cNvPr id="2050" name="Picture 2" descr="http://www.primaryict.co.uk/resources/2simple/2pub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08720"/>
            <a:ext cx="3552395" cy="2664296"/>
          </a:xfrm>
          <a:prstGeom prst="rect">
            <a:avLst/>
          </a:prstGeom>
          <a:noFill/>
        </p:spPr>
      </p:pic>
      <p:pic>
        <p:nvPicPr>
          <p:cNvPr id="2052" name="Picture 4" descr="http://www.danheller.com/images/LatinAmerica/Patagonia/EstanciaLazo/heavy-weather-2.jpg"/>
          <p:cNvPicPr>
            <a:picLocks noChangeAspect="1" noChangeArrowheads="1"/>
          </p:cNvPicPr>
          <p:nvPr/>
        </p:nvPicPr>
        <p:blipFill>
          <a:blip r:embed="rId3" cstate="print"/>
          <a:srcRect t="4131" r="9281" b="9116"/>
          <a:stretch>
            <a:fillRect/>
          </a:stretch>
        </p:blipFill>
        <p:spPr bwMode="auto">
          <a:xfrm>
            <a:off x="827583" y="4293096"/>
            <a:ext cx="2489419" cy="1584176"/>
          </a:xfrm>
          <a:prstGeom prst="rect">
            <a:avLst/>
          </a:prstGeom>
          <a:noFill/>
        </p:spPr>
      </p:pic>
      <p:pic>
        <p:nvPicPr>
          <p:cNvPr id="2054" name="Picture 6" descr="http://www.southernexplorations.com/img/patagonia/photos/FullPatagonia02.jpg"/>
          <p:cNvPicPr>
            <a:picLocks noChangeAspect="1" noChangeArrowheads="1"/>
          </p:cNvPicPr>
          <p:nvPr/>
        </p:nvPicPr>
        <p:blipFill>
          <a:blip r:embed="rId4" cstate="print"/>
          <a:srcRect r="8108"/>
          <a:stretch>
            <a:fillRect/>
          </a:stretch>
        </p:blipFill>
        <p:spPr bwMode="auto">
          <a:xfrm>
            <a:off x="4932040" y="1700808"/>
            <a:ext cx="2448272" cy="1754980"/>
          </a:xfrm>
          <a:prstGeom prst="rect">
            <a:avLst/>
          </a:prstGeom>
          <a:noFill/>
        </p:spPr>
      </p:pic>
      <p:pic>
        <p:nvPicPr>
          <p:cNvPr id="2056" name="Picture 8" descr="http://media-cdn.tripadvisor.com/media/photo-s/01/e9/77/d8/en-la-parilla-patagoni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653136"/>
            <a:ext cx="2664296" cy="16292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Polar Land role-play area classroom display photo - SparkleBox"/>
          <p:cNvPicPr>
            <a:picLocks noChangeAspect="1" noChangeArrowheads="1"/>
          </p:cNvPicPr>
          <p:nvPr/>
        </p:nvPicPr>
        <p:blipFill>
          <a:blip r:embed="rId2" cstate="print"/>
          <a:srcRect t="18290"/>
          <a:stretch>
            <a:fillRect/>
          </a:stretch>
        </p:blipFill>
        <p:spPr bwMode="auto">
          <a:xfrm>
            <a:off x="2339752" y="1412776"/>
            <a:ext cx="4285001" cy="4668362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2316647" y="260648"/>
            <a:ext cx="4147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Chwarae</a:t>
            </a:r>
            <a:r>
              <a:rPr lang="en-US" sz="5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en-US" sz="5400" b="1" dirty="0" err="1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rôl</a:t>
            </a:r>
            <a:endParaRPr lang="en-US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Rounded Rectangular Callout 3"/>
          <p:cNvSpPr/>
          <p:nvPr/>
        </p:nvSpPr>
        <p:spPr>
          <a:xfrm>
            <a:off x="395536" y="1844824"/>
            <a:ext cx="2232248" cy="1440160"/>
          </a:xfrm>
          <a:prstGeom prst="wedgeRoundRectCallout">
            <a:avLst>
              <a:gd name="adj1" fmla="val 53486"/>
              <a:gd name="adj2" fmla="val 742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Os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aros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yr </a:t>
            </a:r>
            <a:r>
              <a:rPr lang="en-GB" sz="1600" dirty="0" err="1">
                <a:solidFill>
                  <a:schemeClr val="tx1"/>
                </a:solidFill>
              </a:rPr>
              <a:t>iglw</a:t>
            </a:r>
            <a:r>
              <a:rPr lang="en-GB" sz="1600" dirty="0">
                <a:solidFill>
                  <a:schemeClr val="tx1"/>
                </a:solidFill>
              </a:rPr>
              <a:t> am </a:t>
            </a:r>
            <a:r>
              <a:rPr lang="en-GB" sz="1600" dirty="0" err="1">
                <a:solidFill>
                  <a:schemeClr val="tx1"/>
                </a:solidFill>
              </a:rPr>
              <a:t>wythnos</a:t>
            </a:r>
            <a:r>
              <a:rPr lang="en-GB" sz="1600" dirty="0">
                <a:solidFill>
                  <a:schemeClr val="tx1"/>
                </a:solidFill>
              </a:rPr>
              <a:t>, </a:t>
            </a:r>
            <a:r>
              <a:rPr lang="en-GB" sz="1600" dirty="0" err="1">
                <a:solidFill>
                  <a:schemeClr val="tx1"/>
                </a:solidFill>
              </a:rPr>
              <a:t>beth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sydd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angen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arnom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oroesi</a:t>
            </a:r>
            <a:r>
              <a:rPr lang="en-GB" sz="16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179512" y="4437112"/>
            <a:ext cx="2376264" cy="2088232"/>
          </a:xfrm>
          <a:prstGeom prst="wedgeRoundRectCallout">
            <a:avLst>
              <a:gd name="adj1" fmla="val 68116"/>
              <a:gd name="adj2" fmla="val -5813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</a:rPr>
              <a:t>Dod</a:t>
            </a:r>
            <a:r>
              <a:rPr lang="en-GB" sz="1600" dirty="0">
                <a:solidFill>
                  <a:schemeClr val="tx1"/>
                </a:solidFill>
              </a:rPr>
              <a:t> o </a:t>
            </a:r>
            <a:r>
              <a:rPr lang="en-GB" sz="1600" dirty="0" err="1">
                <a:solidFill>
                  <a:schemeClr val="tx1"/>
                </a:solidFill>
              </a:rPr>
              <a:t>hyd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stori</a:t>
            </a:r>
            <a:r>
              <a:rPr lang="en-GB" sz="1600" dirty="0">
                <a:solidFill>
                  <a:schemeClr val="tx1"/>
                </a:solidFill>
              </a:rPr>
              <a:t> am </a:t>
            </a:r>
            <a:r>
              <a:rPr lang="en-GB" sz="1600" dirty="0" err="1">
                <a:solidFill>
                  <a:schemeClr val="tx1"/>
                </a:solidFill>
              </a:rPr>
              <a:t>bengwin</a:t>
            </a:r>
            <a:r>
              <a:rPr lang="en-GB" sz="1600" dirty="0">
                <a:solidFill>
                  <a:schemeClr val="tx1"/>
                </a:solidFill>
              </a:rPr>
              <a:t>. </a:t>
            </a:r>
            <a:r>
              <a:rPr lang="en-GB" sz="1600" dirty="0" err="1">
                <a:solidFill>
                  <a:schemeClr val="tx1"/>
                </a:solidFill>
              </a:rPr>
              <a:t>Darllen</a:t>
            </a:r>
            <a:r>
              <a:rPr lang="en-GB" sz="1600" dirty="0">
                <a:solidFill>
                  <a:schemeClr val="tx1"/>
                </a:solidFill>
              </a:rPr>
              <a:t>  y </a:t>
            </a:r>
            <a:r>
              <a:rPr lang="en-GB" sz="1600" dirty="0" err="1">
                <a:solidFill>
                  <a:schemeClr val="tx1"/>
                </a:solidFill>
              </a:rPr>
              <a:t>stori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a’i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hactio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gyda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ffrindiau</a:t>
            </a:r>
            <a:r>
              <a:rPr lang="en-GB" sz="1600" dirty="0">
                <a:solidFill>
                  <a:schemeClr val="tx1"/>
                </a:solidFill>
              </a:rPr>
              <a:t>. </a:t>
            </a:r>
            <a:r>
              <a:rPr lang="en-GB" sz="1600" dirty="0" err="1">
                <a:solidFill>
                  <a:schemeClr val="tx1"/>
                </a:solidFill>
              </a:rPr>
              <a:t>Newid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diwedd</a:t>
            </a:r>
            <a:r>
              <a:rPr lang="en-GB" sz="1600" dirty="0">
                <a:solidFill>
                  <a:schemeClr val="tx1"/>
                </a:solidFill>
              </a:rPr>
              <a:t> y </a:t>
            </a:r>
            <a:r>
              <a:rPr lang="en-GB" sz="1600" dirty="0" err="1">
                <a:solidFill>
                  <a:schemeClr val="tx1"/>
                </a:solidFill>
              </a:rPr>
              <a:t>stori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6444208" y="1196752"/>
            <a:ext cx="2232248" cy="2304256"/>
          </a:xfrm>
          <a:prstGeom prst="wedgeRoundRectCallout">
            <a:avLst>
              <a:gd name="adj1" fmla="val -57115"/>
              <a:gd name="adj2" fmla="val 7338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</a:rPr>
              <a:t>Ar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antur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chwilio</a:t>
            </a:r>
            <a:r>
              <a:rPr lang="en-GB" sz="1600" dirty="0">
                <a:solidFill>
                  <a:schemeClr val="tx1"/>
                </a:solidFill>
              </a:rPr>
              <a:t> am </a:t>
            </a:r>
            <a:r>
              <a:rPr lang="en-GB" sz="1600" dirty="0" err="1">
                <a:solidFill>
                  <a:schemeClr val="tx1"/>
                </a:solidFill>
              </a:rPr>
              <a:t>anifeiliaid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ym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Mhatagonia</a:t>
            </a:r>
            <a:r>
              <a:rPr lang="en-GB" sz="1600" dirty="0">
                <a:solidFill>
                  <a:schemeClr val="tx1"/>
                </a:solidFill>
              </a:rPr>
              <a:t>. Pa </a:t>
            </a:r>
            <a:r>
              <a:rPr lang="en-GB" sz="1600" dirty="0" err="1">
                <a:solidFill>
                  <a:schemeClr val="tx1"/>
                </a:solidFill>
              </a:rPr>
              <a:t>anifeiliaid</a:t>
            </a:r>
            <a:r>
              <a:rPr lang="en-GB" sz="16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6444208" y="4437112"/>
            <a:ext cx="2304256" cy="1800200"/>
          </a:xfrm>
          <a:prstGeom prst="wedgeRoundRectCallout">
            <a:avLst>
              <a:gd name="adj1" fmla="val -79224"/>
              <a:gd name="adj2" fmla="val -28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Mae </a:t>
            </a:r>
            <a:r>
              <a:rPr lang="en-GB" sz="1600" dirty="0" err="1">
                <a:solidFill>
                  <a:schemeClr val="tx1"/>
                </a:solidFill>
              </a:rPr>
              <a:t>rhywun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mewn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perygl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yr </a:t>
            </a:r>
            <a:r>
              <a:rPr lang="en-GB" sz="1600" dirty="0" err="1">
                <a:solidFill>
                  <a:schemeClr val="tx1"/>
                </a:solidFill>
              </a:rPr>
              <a:t>eira</a:t>
            </a:r>
            <a:r>
              <a:rPr lang="en-GB" sz="1600" dirty="0">
                <a:solidFill>
                  <a:schemeClr val="tx1"/>
                </a:solidFill>
              </a:rPr>
              <a:t>. </a:t>
            </a:r>
            <a:r>
              <a:rPr lang="en-GB" sz="1600" dirty="0" err="1">
                <a:solidFill>
                  <a:schemeClr val="tx1"/>
                </a:solidFill>
              </a:rPr>
              <a:t>Sut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helpu</a:t>
            </a:r>
            <a:r>
              <a:rPr lang="en-GB" sz="1600" dirty="0">
                <a:solidFill>
                  <a:schemeClr val="tx1"/>
                </a:solidFill>
              </a:rPr>
              <a:t>?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3986" name="Picture 2"/>
          <p:cNvPicPr>
            <a:picLocks noChangeAspect="1" noChangeArrowheads="1"/>
          </p:cNvPicPr>
          <p:nvPr/>
        </p:nvPicPr>
        <p:blipFill>
          <a:blip r:embed="rId2"/>
          <a:srcRect l="10788" t="13407" r="11731" b="6250"/>
          <a:stretch>
            <a:fillRect/>
          </a:stretch>
        </p:blipFill>
        <p:spPr bwMode="auto">
          <a:xfrm>
            <a:off x="539552" y="1124744"/>
            <a:ext cx="8208912" cy="4785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611560" y="260648"/>
            <a:ext cx="8064896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hlinkClick r:id="rId3"/>
              </a:rPr>
              <a:t>http://learning.gov.wales/resources/browse-all/what-makes-a-good-team/?lang=cy</a:t>
            </a:r>
            <a:endParaRPr lang="en-GB" sz="2000" dirty="0"/>
          </a:p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35696" y="476672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/>
              <a:t>Aelod</a:t>
            </a:r>
            <a:r>
              <a:rPr lang="en-GB" sz="3600" dirty="0"/>
              <a:t> o </a:t>
            </a:r>
            <a:r>
              <a:rPr lang="en-GB" sz="3600" dirty="0" err="1"/>
              <a:t>dîm</a:t>
            </a:r>
            <a:endParaRPr lang="en-GB" sz="36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539552" y="1484784"/>
          <a:ext cx="3384376" cy="4536508"/>
        </p:xfrm>
        <a:graphic>
          <a:graphicData uri="http://schemas.openxmlformats.org/drawingml/2006/table">
            <a:tbl>
              <a:tblPr/>
              <a:tblGrid>
                <a:gridCol w="16286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57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316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latin typeface="Calibri"/>
                          <a:ea typeface="Calibri"/>
                          <a:cs typeface="Times New Roman"/>
                        </a:rPr>
                        <a:t>Dewi </a:t>
                      </a:r>
                      <a:r>
                        <a:rPr lang="en-GB" sz="1800" b="1" dirty="0" err="1">
                          <a:latin typeface="Calibri"/>
                          <a:ea typeface="Calibri"/>
                          <a:cs typeface="Times New Roman"/>
                        </a:rPr>
                        <a:t>Dewr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Oedran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Calibri"/>
                          <a:ea typeface="Calibri"/>
                          <a:cs typeface="Times New Roman"/>
                        </a:rPr>
                        <a:t>28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Taldra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1.72m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Profiad gwaith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5 mlynedd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Profiad hedfan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1214 awr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Prawf nofio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370 metr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Sgìl arbennig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latin typeface="Calibri"/>
                          <a:ea typeface="Calibri"/>
                          <a:cs typeface="Times New Roman"/>
                        </a:rPr>
                        <a:t>peilot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Pwnc cryfaf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Saesneg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Cryfder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chwaraewr tîm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Gwendid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      diflasu’n hawdd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Hoffi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ceir cyflym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Ddim yn hoffi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baw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Hobïau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neidio bynji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26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Cyfnod prysuraf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Calibri"/>
                          <a:ea typeface="Calibri"/>
                          <a:cs typeface="Times New Roman"/>
                        </a:rPr>
                        <a:t>bore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pic>
        <p:nvPicPr>
          <p:cNvPr id="1232897" name="Picture 1" descr="Ben Brav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776" y="1484784"/>
            <a:ext cx="571500" cy="723900"/>
          </a:xfrm>
          <a:prstGeom prst="rect">
            <a:avLst/>
          </a:prstGeom>
          <a:noFill/>
        </p:spPr>
      </p:pic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499992" y="1484784"/>
          <a:ext cx="3528392" cy="4536498"/>
        </p:xfrm>
        <a:graphic>
          <a:graphicData uri="http://schemas.openxmlformats.org/drawingml/2006/table">
            <a:tbl>
              <a:tblPr/>
              <a:tblGrid>
                <a:gridCol w="16979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04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797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latin typeface="Calibri"/>
                          <a:ea typeface="Calibri"/>
                          <a:cs typeface="Times New Roman"/>
                        </a:rPr>
                        <a:t>Angharad </a:t>
                      </a:r>
                      <a:r>
                        <a:rPr lang="en-GB" sz="1800" b="1" dirty="0" err="1">
                          <a:latin typeface="Calibri"/>
                          <a:ea typeface="Calibri"/>
                          <a:cs typeface="Times New Roman"/>
                        </a:rPr>
                        <a:t>Effro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Oedran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32 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Taldra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168cm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Profiad gwaith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7 mlynedd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Profiad hedfan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50 × 5 awr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Prawf nofio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2 gilometr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Sgìl arbennig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gwyddonydd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Pwnc cryfaf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Mathemateg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Cryfder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cyfathrebu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Gwendid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anhyblyg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Hoffi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bwyd da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Ddim yn hoffi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latin typeface="Calibri"/>
                          <a:ea typeface="Calibri"/>
                          <a:cs typeface="Times New Roman"/>
                        </a:rPr>
                        <a:t>sŵn</a:t>
                      </a:r>
                      <a:r>
                        <a:rPr lang="en-GB" sz="12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200" dirty="0" err="1">
                          <a:latin typeface="Calibri"/>
                          <a:ea typeface="Calibri"/>
                          <a:cs typeface="Times New Roman"/>
                        </a:rPr>
                        <a:t>uchel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Hobïau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ffotograffiaeth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88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latin typeface="Calibri"/>
                          <a:ea typeface="Calibri"/>
                          <a:cs typeface="Times New Roman"/>
                        </a:rPr>
                        <a:t>Cyfnod prysuraf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>
                          <a:latin typeface="Calibri"/>
                          <a:ea typeface="Calibri"/>
                          <a:cs typeface="Times New Roman"/>
                        </a:rPr>
                        <a:t>canol</a:t>
                      </a:r>
                      <a:r>
                        <a:rPr lang="en-GB" sz="12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200" dirty="0" err="1">
                          <a:latin typeface="Calibri"/>
                          <a:ea typeface="Calibri"/>
                          <a:cs typeface="Times New Roman"/>
                        </a:rPr>
                        <a:t>dydd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pic>
        <p:nvPicPr>
          <p:cNvPr id="1232898" name="Picture 0" descr="Amanda Aler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216" y="1484784"/>
            <a:ext cx="614910" cy="7920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00FF"/>
      </a:hlink>
      <a:folHlink>
        <a:srgbClr val="FF00FF"/>
      </a:folHlink>
    </a:clrScheme>
    <a:fontScheme name="Default Design">
      <a:majorFont>
        <a:latin typeface="Helvetica"/>
        <a:ea typeface="ＭＳ Ｐゴシック"/>
        <a:cs typeface=""/>
      </a:majorFont>
      <a:minorFont>
        <a:latin typeface="Arial"/>
        <a:ea typeface="ＭＳ Ｐゴシック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BBE0E3"/>
          </a:solidFill>
          <a:prstDash val="solid"/>
          <a:round/>
          <a:headEnd type="none" w="med" len="med"/>
          <a:tailEnd type="none" w="med" len="med"/>
        </a:ln>
        <a:effectLst>
          <a:outerShdw blurRad="63500" dist="23000" dir="5400000" algn="ctr" rotWithShape="0">
            <a:srgbClr val="000000">
              <a:alpha val="34999"/>
            </a:srgbClr>
          </a:outerShdw>
        </a:effectLst>
      </a:spPr>
      <a:bodyPr vert="horz" wrap="square" lIns="50800" tIns="50800" rIns="50800" bIns="50800" numCol="1" anchor="ctr" anchorCtr="0" compatLnSpc="1">
        <a:prstTxWarp prst="textNoShape">
          <a:avLst/>
        </a:prstTxWarp>
      </a:bodyPr>
      <a:lstStyle>
        <a:defPPr marL="228600" marR="0" indent="0" algn="ctr" defTabSz="4572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" charset="0"/>
            <a:ea typeface="ＭＳ Ｐゴシック" charset="0"/>
            <a:sym typeface="Helvetic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BBE0E3"/>
          </a:solidFill>
          <a:prstDash val="solid"/>
          <a:round/>
          <a:headEnd type="none" w="med" len="med"/>
          <a:tailEnd type="none" w="med" len="med"/>
        </a:ln>
        <a:effectLst>
          <a:outerShdw blurRad="63500" dist="23000" dir="5400000" algn="ctr" rotWithShape="0">
            <a:srgbClr val="000000">
              <a:alpha val="34999"/>
            </a:srgbClr>
          </a:outerShdw>
        </a:effectLst>
      </a:spPr>
      <a:bodyPr vert="horz" wrap="square" lIns="50800" tIns="50800" rIns="50800" bIns="50800" numCol="1" anchor="ctr" anchorCtr="0" compatLnSpc="1">
        <a:prstTxWarp prst="textNoShape">
          <a:avLst/>
        </a:prstTxWarp>
      </a:bodyPr>
      <a:lstStyle>
        <a:defPPr marL="228600" marR="0" indent="0" algn="ctr" defTabSz="4572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Helvetica" charset="0"/>
            <a:ea typeface="ＭＳ Ｐゴシック" charset="0"/>
            <a:sym typeface="Helvetica" charset="0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572E2D"/>
      </a:dk1>
      <a:lt1>
        <a:srgbClr val="2A5657"/>
      </a:lt1>
      <a:dk2>
        <a:srgbClr val="A7A7A7"/>
      </a:dk2>
      <a:lt2>
        <a:srgbClr val="535353"/>
      </a:lt2>
      <a:accent1>
        <a:srgbClr val="BBE0E3"/>
      </a:accent1>
      <a:accent2>
        <a:srgbClr val="333399"/>
      </a:accent2>
      <a:accent3>
        <a:srgbClr val="ACB4B4"/>
      </a:accent3>
      <a:accent4>
        <a:srgbClr val="492625"/>
      </a:accent4>
      <a:accent5>
        <a:srgbClr val="DAEDEF"/>
      </a:accent5>
      <a:accent6>
        <a:srgbClr val="2D2D8A"/>
      </a:accent6>
      <a:hlink>
        <a:srgbClr val="0000FF"/>
      </a:hlink>
      <a:folHlink>
        <a:srgbClr val="FF00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B771A8BE0FA442839BE5EE2CA11EA0" ma:contentTypeVersion="0" ma:contentTypeDescription="Create a new document." ma:contentTypeScope="" ma:versionID="55bb4d1c28a898bdfb3336d1f88fc377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b1752663edb8ee32f6689af6c9ff373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2283BD6-3CD0-405D-B04C-98FD14329F72}">
  <ds:schemaRefs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9DB3102-AC4B-4D4B-8E9B-69D5064478B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468718-E28F-4140-AD99-DE65498597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12085</TotalTime>
  <Words>1103</Words>
  <Application>Microsoft Macintosh PowerPoint</Application>
  <PresentationFormat>On-screen Show (4:3)</PresentationFormat>
  <Paragraphs>227</Paragraphs>
  <Slides>31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ＭＳ Ｐゴシック</vt:lpstr>
      <vt:lpstr>ＭＳ Ｐゴシック</vt:lpstr>
      <vt:lpstr>Arial</vt:lpstr>
      <vt:lpstr>ArialMT</vt:lpstr>
      <vt:lpstr>Calibri</vt:lpstr>
      <vt:lpstr>Candara</vt:lpstr>
      <vt:lpstr>Comic Sans MS</vt:lpstr>
      <vt:lpstr>Helvetica</vt:lpstr>
      <vt:lpstr>Noteworthy Bold</vt:lpstr>
      <vt:lpstr>Times New Roman</vt:lpstr>
      <vt:lpstr>Default Design</vt:lpstr>
      <vt:lpstr>PowerPoint Presentation</vt:lpstr>
      <vt:lpstr>PowerPoint Presentation</vt:lpstr>
      <vt:lpstr>Mae tasgau cyfoethog yn rhoi cyfleoedd i ddysgwyr ...</vt:lpstr>
      <vt:lpstr>PowerPoint Presentation</vt:lpstr>
      <vt:lpstr>PowerPoint Presentation</vt:lpstr>
      <vt:lpstr>PowerPoint Presentation</vt:lpstr>
      <vt:lpstr>PowerPoint Presentation</vt:lpstr>
      <vt:lpstr>Tasg Bagiau</vt:lpstr>
      <vt:lpstr>PowerPoint Presentation</vt:lpstr>
      <vt:lpstr>PowerPoint Presentation</vt:lpstr>
      <vt:lpstr>PowerPoint Presentation</vt:lpstr>
      <vt:lpstr>Pecyn newydd @ebol – ‘Dringo’r Ysgol’  (Pecyn Pontio gan Stella Gruffydd)</vt:lpstr>
      <vt:lpstr>PowerPoint Presentation</vt:lpstr>
      <vt:lpstr>PowerPoint Presentation</vt:lpstr>
      <vt:lpstr>PowerPoint Presentation</vt:lpstr>
      <vt:lpstr>PowerPoint Presentation</vt:lpstr>
      <vt:lpstr>Tasgau Cyfoethog - Patagonia</vt:lpstr>
      <vt:lpstr>PowerPoint Presentation</vt:lpstr>
      <vt:lpstr>Adeiladwch dŵr mor dal â phengwin</vt:lpstr>
      <vt:lpstr>PowerPoint Presentation</vt:lpstr>
      <vt:lpstr>PowerPoint Presentation</vt:lpstr>
      <vt:lpstr>PowerPoint Presentation</vt:lpstr>
      <vt:lpstr>Paciwch eich cês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Implementing the numeracy framework across the curriculum</dc:title>
  <dc:creator>Alan</dc:creator>
  <cp:lastModifiedBy>Jane Altham-Watkins</cp:lastModifiedBy>
  <cp:revision>315</cp:revision>
  <dcterms:modified xsi:type="dcterms:W3CDTF">2019-10-23T22:59:39Z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sMyDocuments">
    <vt:bool>true</vt:bool>
  </property>
  <property fmtid="{D5CDD505-2E9C-101B-9397-08002B2CF9AE}" pid="3" name="ContentTypeId">
    <vt:lpwstr>0x010100B7B771A8BE0FA442839BE5EE2CA11EA0</vt:lpwstr>
  </property>
</Properties>
</file>