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1"/>
  </p:sldMasterIdLst>
  <p:sldIdLst>
    <p:sldId id="256" r:id="rId2"/>
    <p:sldId id="341" r:id="rId3"/>
    <p:sldId id="343" r:id="rId4"/>
    <p:sldId id="258" r:id="rId5"/>
    <p:sldId id="259" r:id="rId6"/>
    <p:sldId id="260" r:id="rId7"/>
    <p:sldId id="257" r:id="rId8"/>
    <p:sldId id="344" r:id="rId9"/>
    <p:sldId id="261" r:id="rId10"/>
    <p:sldId id="262" r:id="rId11"/>
    <p:sldId id="263" r:id="rId12"/>
    <p:sldId id="264" r:id="rId13"/>
    <p:sldId id="265" r:id="rId14"/>
    <p:sldId id="266" r:id="rId15"/>
    <p:sldId id="351" r:id="rId16"/>
    <p:sldId id="347" r:id="rId17"/>
    <p:sldId id="345" r:id="rId18"/>
    <p:sldId id="379" r:id="rId19"/>
    <p:sldId id="375" r:id="rId20"/>
    <p:sldId id="378" r:id="rId21"/>
    <p:sldId id="376" r:id="rId22"/>
    <p:sldId id="377" r:id="rId23"/>
    <p:sldId id="381" r:id="rId24"/>
    <p:sldId id="382" r:id="rId25"/>
    <p:sldId id="383" r:id="rId26"/>
    <p:sldId id="384" r:id="rId27"/>
    <p:sldId id="385" r:id="rId28"/>
    <p:sldId id="353" r:id="rId29"/>
    <p:sldId id="380" r:id="rId30"/>
    <p:sldId id="354" r:id="rId31"/>
    <p:sldId id="355" r:id="rId32"/>
    <p:sldId id="356" r:id="rId33"/>
    <p:sldId id="357" r:id="rId34"/>
    <p:sldId id="358" r:id="rId35"/>
    <p:sldId id="359" r:id="rId36"/>
    <p:sldId id="360" r:id="rId37"/>
    <p:sldId id="361" r:id="rId38"/>
    <p:sldId id="365" r:id="rId39"/>
    <p:sldId id="366" r:id="rId40"/>
    <p:sldId id="367" r:id="rId41"/>
    <p:sldId id="368" r:id="rId42"/>
    <p:sldId id="369" r:id="rId43"/>
    <p:sldId id="371" r:id="rId44"/>
    <p:sldId id="373" r:id="rId45"/>
    <p:sldId id="374"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8" d="100"/>
          <a:sy n="88" d="100"/>
        </p:scale>
        <p:origin x="-47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slide" Target="slides/slide45.xml"/><Relationship Id="rId47" Type="http://schemas.openxmlformats.org/officeDocument/2006/relationships/printerSettings" Target="printerSettings/printerSettings1.bin"/><Relationship Id="rId48" Type="http://schemas.openxmlformats.org/officeDocument/2006/relationships/presProps" Target="presProps.xml"/><Relationship Id="rId49" Type="http://schemas.openxmlformats.org/officeDocument/2006/relationships/viewProps" Target="view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heme" Target="theme/theme1.xml"/><Relationship Id="rId5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25/10/17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2DC63B-692C-D84C-BD22-D1FE80D9DD9A}" type="slidenum">
              <a:rPr lang="en-US" smtClean="0"/>
              <a:t>‹#›</a:t>
            </a:fld>
            <a:endParaRPr lang="en-US"/>
          </a:p>
        </p:txBody>
      </p:sp>
    </p:spTree>
    <p:extLst>
      <p:ext uri="{BB962C8B-B14F-4D97-AF65-F5344CB8AC3E}">
        <p14:creationId xmlns:p14="http://schemas.microsoft.com/office/powerpoint/2010/main" val="111656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25/10/17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00963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0BA809C-6762-D444-B514-E07BF7E0D06D}" type="datetimeFigureOut">
              <a:rPr lang="en-US" smtClean="0"/>
              <a:t>25/10/17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175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BA809C-6762-D444-B514-E07BF7E0D06D}" type="datetimeFigureOut">
              <a:rPr lang="en-US" smtClean="0"/>
              <a:t>25/10/17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9269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0BA809C-6762-D444-B514-E07BF7E0D06D}" type="datetimeFigureOut">
              <a:rPr lang="en-US" smtClean="0"/>
              <a:t>25/10/17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103889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0BA809C-6762-D444-B514-E07BF7E0D06D}" type="datetimeFigureOut">
              <a:rPr lang="en-US" smtClean="0"/>
              <a:t>25/10/17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1384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A809C-6762-D444-B514-E07BF7E0D06D}" type="datetimeFigureOut">
              <a:rPr lang="en-US" smtClean="0"/>
              <a:t>25/10/17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6358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25/10/17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72840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25/10/17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86513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25/10/17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2244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25/10/17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3648347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A809C-6762-D444-B514-E07BF7E0D06D}" type="datetimeFigureOut">
              <a:rPr lang="en-US" smtClean="0"/>
              <a:t>25/10/17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3DBE6-6C25-A045-A7D3-28FF3B61F555}" type="slidenum">
              <a:rPr lang="en-US" smtClean="0"/>
              <a:t>‹#›</a:t>
            </a:fld>
            <a:endParaRPr lang="en-US"/>
          </a:p>
        </p:txBody>
      </p:sp>
    </p:spTree>
    <p:extLst>
      <p:ext uri="{BB962C8B-B14F-4D97-AF65-F5344CB8AC3E}">
        <p14:creationId xmlns:p14="http://schemas.microsoft.com/office/powerpoint/2010/main" val="289923202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hyperlink" Target="http://today.uconn.edu/wp-content/uploads/2012/07/FSU_protest_Tallahassee_rc01458.jpg" TargetMode="External"/><Relationship Id="rId4" Type="http://schemas.openxmlformats.org/officeDocument/2006/relationships/hyperlink" Target="http://digital.lib.uiowa.edu/cdm/ref/collection/ictcs/id/4949" TargetMode="External"/><Relationship Id="rId5" Type="http://schemas.openxmlformats.org/officeDocument/2006/relationships/image" Target="../media/image5.jpeg"/><Relationship Id="rId6"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 Id="rId3" Type="http://schemas.openxmlformats.org/officeDocument/2006/relationships/image" Target="../media/image18.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800" dirty="0" smtClean="0"/>
              <a:t>TRRS5008</a:t>
            </a:r>
            <a:endParaRPr lang="en-US" sz="2800" dirty="0"/>
          </a:p>
        </p:txBody>
      </p:sp>
      <p:sp>
        <p:nvSpPr>
          <p:cNvPr id="3" name="Subtitle 2"/>
          <p:cNvSpPr>
            <a:spLocks noGrp="1"/>
          </p:cNvSpPr>
          <p:nvPr>
            <p:ph type="subTitle" idx="1"/>
          </p:nvPr>
        </p:nvSpPr>
        <p:spPr/>
        <p:txBody>
          <a:bodyPr/>
          <a:lstStyle/>
          <a:p>
            <a:r>
              <a:rPr lang="en-US" dirty="0" smtClean="0"/>
              <a:t>SECTS, SELF AND </a:t>
            </a:r>
            <a:r>
              <a:rPr lang="en-US" dirty="0" smtClean="0"/>
              <a:t>SOCIETY</a:t>
            </a:r>
            <a:endParaRPr lang="en-US" dirty="0"/>
          </a:p>
        </p:txBody>
      </p:sp>
    </p:spTree>
    <p:extLst>
      <p:ext uri="{BB962C8B-B14F-4D97-AF65-F5344CB8AC3E}">
        <p14:creationId xmlns:p14="http://schemas.microsoft.com/office/powerpoint/2010/main" val="2995147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korean wa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584" y="0"/>
            <a:ext cx="5796416" cy="3231732"/>
          </a:xfrm>
          <a:prstGeom prst="rect">
            <a:avLst/>
          </a:prstGeom>
        </p:spPr>
      </p:pic>
      <p:pic>
        <p:nvPicPr>
          <p:cNvPr id="6" name="Picture 5" descr="vietnam wa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76798"/>
            <a:ext cx="6714192" cy="4381202"/>
          </a:xfrm>
          <a:prstGeom prst="rect">
            <a:avLst/>
          </a:prstGeom>
        </p:spPr>
      </p:pic>
    </p:spTree>
    <p:extLst>
      <p:ext uri="{BB962C8B-B14F-4D97-AF65-F5344CB8AC3E}">
        <p14:creationId xmlns:p14="http://schemas.microsoft.com/office/powerpoint/2010/main" val="2402216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vietnam new york 1967.jpg"/>
          <p:cNvPicPr>
            <a:picLocks noGrp="1" noChangeAspect="1"/>
          </p:cNvPicPr>
          <p:nvPr>
            <p:ph idx="1"/>
          </p:nvPr>
        </p:nvPicPr>
        <p:blipFill>
          <a:blip r:embed="rId2">
            <a:extLst>
              <a:ext uri="{28A0092B-C50C-407E-A947-70E740481C1C}">
                <a14:useLocalDpi xmlns:a14="http://schemas.microsoft.com/office/drawing/2010/main" val="0"/>
              </a:ext>
            </a:extLst>
          </a:blip>
          <a:srcRect l="-1101" r="-1101"/>
          <a:stretch>
            <a:fillRect/>
          </a:stretch>
        </p:blipFill>
        <p:spPr>
          <a:xfrm>
            <a:off x="457200" y="1600200"/>
            <a:ext cx="8229600" cy="4525963"/>
          </a:xfrm>
        </p:spPr>
      </p:pic>
    </p:spTree>
    <p:extLst>
      <p:ext uri="{BB962C8B-B14F-4D97-AF65-F5344CB8AC3E}">
        <p14:creationId xmlns:p14="http://schemas.microsoft.com/office/powerpoint/2010/main" val="3217170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5616624" cy="3744416"/>
          </a:xfrm>
          <a:prstGeom prst="rect">
            <a:avLst/>
          </a:prstGeom>
        </p:spPr>
      </p:pic>
      <p:sp>
        <p:nvSpPr>
          <p:cNvPr id="5" name="TextBox 4"/>
          <p:cNvSpPr txBox="1"/>
          <p:nvPr/>
        </p:nvSpPr>
        <p:spPr>
          <a:xfrm>
            <a:off x="1" y="6165304"/>
            <a:ext cx="7308304" cy="830997"/>
          </a:xfrm>
          <a:prstGeom prst="rect">
            <a:avLst/>
          </a:prstGeom>
          <a:noFill/>
        </p:spPr>
        <p:txBody>
          <a:bodyPr wrap="square" rtlCol="0">
            <a:spAutoFit/>
          </a:bodyPr>
          <a:lstStyle/>
          <a:p>
            <a:r>
              <a:rPr lang="en-GB" sz="1000" dirty="0">
                <a:hlinkClick r:id="rId3"/>
              </a:rPr>
              <a:t>http://</a:t>
            </a:r>
            <a:r>
              <a:rPr lang="en-GB" sz="1000" dirty="0" smtClean="0">
                <a:hlinkClick r:id="rId3"/>
              </a:rPr>
              <a:t>today.uconn.edu/wp-content/uploads/2012/07/FSU_protest_Tallahassee_rc01458.jpg</a:t>
            </a:r>
            <a:endParaRPr lang="en-GB" sz="1000" dirty="0" smtClean="0"/>
          </a:p>
          <a:p>
            <a:r>
              <a:rPr lang="en-GB" sz="1000" dirty="0">
                <a:hlinkClick r:id="rId4"/>
              </a:rPr>
              <a:t>http://</a:t>
            </a:r>
            <a:r>
              <a:rPr lang="en-GB" sz="1000" dirty="0" smtClean="0">
                <a:hlinkClick r:id="rId4"/>
              </a:rPr>
              <a:t>digital.lib.uiowa.edu/cdm/ref/collection/ictcs/id/4949</a:t>
            </a:r>
            <a:endParaRPr lang="en-GB" sz="1000" dirty="0" smtClean="0"/>
          </a:p>
          <a:p>
            <a:endParaRPr lang="en-GB" sz="1000"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2835808"/>
            <a:ext cx="4377709" cy="374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7167" y="3987020"/>
            <a:ext cx="2095500" cy="2095500"/>
          </a:xfrm>
          <a:prstGeom prst="rect">
            <a:avLst/>
          </a:prstGeom>
        </p:spPr>
      </p:pic>
    </p:spTree>
    <p:extLst>
      <p:ext uri="{BB962C8B-B14F-4D97-AF65-F5344CB8AC3E}">
        <p14:creationId xmlns:p14="http://schemas.microsoft.com/office/powerpoint/2010/main" val="159273420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t="9636" b="9636"/>
          <a:stretch>
            <a:fillRect/>
          </a:stretch>
        </p:blipFill>
        <p:spPr/>
      </p:pic>
    </p:spTree>
    <p:extLst>
      <p:ext uri="{BB962C8B-B14F-4D97-AF65-F5344CB8AC3E}">
        <p14:creationId xmlns:p14="http://schemas.microsoft.com/office/powerpoint/2010/main" val="287416609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115" b="1115"/>
          <a:stretch>
            <a:fillRect/>
          </a:stretch>
        </p:blipFill>
        <p:spPr/>
      </p:pic>
    </p:spTree>
    <p:extLst>
      <p:ext uri="{BB962C8B-B14F-4D97-AF65-F5344CB8AC3E}">
        <p14:creationId xmlns:p14="http://schemas.microsoft.com/office/powerpoint/2010/main" val="50555526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48241"/>
            <a:ext cx="3451502" cy="435752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30199"/>
            <a:ext cx="4286773" cy="37936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4164399"/>
            <a:ext cx="4132684" cy="2749824"/>
          </a:xfrm>
          <a:prstGeom prst="rect">
            <a:avLst/>
          </a:prstGeom>
        </p:spPr>
      </p:pic>
    </p:spTree>
    <p:extLst>
      <p:ext uri="{BB962C8B-B14F-4D97-AF65-F5344CB8AC3E}">
        <p14:creationId xmlns:p14="http://schemas.microsoft.com/office/powerpoint/2010/main" val="312952213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air.jpg"/>
          <p:cNvPicPr>
            <a:picLocks noGrp="1" noChangeAspect="1"/>
          </p:cNvPicPr>
          <p:nvPr>
            <p:ph idx="1"/>
          </p:nvPr>
        </p:nvPicPr>
        <p:blipFill>
          <a:blip r:embed="rId2">
            <a:extLst>
              <a:ext uri="{28A0092B-C50C-407E-A947-70E740481C1C}">
                <a14:useLocalDpi xmlns:a14="http://schemas.microsoft.com/office/drawing/2010/main" val="0"/>
              </a:ext>
            </a:extLst>
          </a:blip>
          <a:srcRect l="-11232" r="-11232"/>
          <a:stretch>
            <a:fillRect/>
          </a:stretch>
        </p:blipFill>
        <p:spPr/>
      </p:pic>
    </p:spTree>
    <p:extLst>
      <p:ext uri="{BB962C8B-B14F-4D97-AF65-F5344CB8AC3E}">
        <p14:creationId xmlns:p14="http://schemas.microsoft.com/office/powerpoint/2010/main" val="3867631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009" r="6009"/>
          <a:stretch>
            <a:fillRect/>
          </a:stretch>
        </p:blipFill>
        <p:spPr/>
      </p:pic>
    </p:spTree>
    <p:extLst>
      <p:ext uri="{BB962C8B-B14F-4D97-AF65-F5344CB8AC3E}">
        <p14:creationId xmlns:p14="http://schemas.microsoft.com/office/powerpoint/2010/main" val="314826398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280" b="1280"/>
          <a:stretch>
            <a:fillRect/>
          </a:stretch>
        </p:blipFill>
        <p:spPr/>
      </p:pic>
    </p:spTree>
    <p:extLst>
      <p:ext uri="{BB962C8B-B14F-4D97-AF65-F5344CB8AC3E}">
        <p14:creationId xmlns:p14="http://schemas.microsoft.com/office/powerpoint/2010/main" val="190611940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28801" b="28801"/>
          <a:stretch>
            <a:fillRect/>
          </a:stretch>
        </p:blipFill>
        <p:spPr/>
      </p:pic>
    </p:spTree>
    <p:extLst>
      <p:ext uri="{BB962C8B-B14F-4D97-AF65-F5344CB8AC3E}">
        <p14:creationId xmlns:p14="http://schemas.microsoft.com/office/powerpoint/2010/main" val="408666730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sz="3700" dirty="0">
                <a:latin typeface="+mj-lt"/>
                <a:ea typeface="Times New Roman"/>
                <a:cs typeface="Latha"/>
              </a:rPr>
              <a:t>1960s western world: Increased affluence, access to greater diversity of cultural experience, mass education</a:t>
            </a:r>
            <a:r>
              <a:rPr lang="en-GB" sz="3700" dirty="0" smtClean="0">
                <a:latin typeface="+mj-lt"/>
                <a:ea typeface="Times New Roman"/>
                <a:cs typeface="Latha"/>
              </a:rPr>
              <a:t>.</a:t>
            </a:r>
          </a:p>
          <a:p>
            <a:r>
              <a:rPr lang="en-GB" sz="3700" dirty="0" smtClean="0">
                <a:latin typeface="+mj-lt"/>
              </a:rPr>
              <a:t>The </a:t>
            </a:r>
            <a:r>
              <a:rPr lang="en-GB" sz="3700" dirty="0">
                <a:latin typeface="+mj-lt"/>
              </a:rPr>
              <a:t>mid-1960s to mid-1970s:  the counterculture, a social and sexual revolution that rendered possible new experiences and approaches.  </a:t>
            </a:r>
            <a:endParaRPr lang="en-GB" sz="3700" dirty="0" smtClean="0">
              <a:latin typeface="+mj-lt"/>
            </a:endParaRPr>
          </a:p>
          <a:p>
            <a:r>
              <a:rPr lang="en-GB" sz="3700" dirty="0" smtClean="0">
                <a:latin typeface="+mj-lt"/>
              </a:rPr>
              <a:t>Susan </a:t>
            </a:r>
            <a:r>
              <a:rPr lang="en-GB" sz="37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3608146361"/>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a:t>
            </a:r>
            <a:r>
              <a:rPr lang="en-GB" dirty="0" smtClean="0"/>
              <a:t>“</a:t>
            </a:r>
            <a:r>
              <a:rPr lang="en-GB" dirty="0" err="1" smtClean="0"/>
              <a:t>Youthquake</a:t>
            </a:r>
            <a:r>
              <a:rPr lang="en-GB" dirty="0" smtClean="0"/>
              <a:t>”, Prestige</a:t>
            </a:r>
            <a:r>
              <a:rPr lang="en-GB" dirty="0"/>
              <a:t>.  Gangs.  Music,  </a:t>
            </a:r>
            <a:r>
              <a:rPr lang="en-GB" dirty="0" smtClean="0"/>
              <a:t>Fashion (miniskirt).  </a:t>
            </a:r>
            <a:r>
              <a:rPr lang="en-GB" dirty="0"/>
              <a:t>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50090393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732616"/>
          </a:xfrm>
        </p:spPr>
        <p:txBody>
          <a:bodyPr>
            <a:normAutofit fontScale="90000"/>
          </a:bodyPr>
          <a:lstStyle/>
          <a:p>
            <a:r>
              <a:rPr lang="en-GB" dirty="0" smtClean="0"/>
              <a:t>Political Activism, Sexual Revolution, Censorship, Psychedelic drugs, Religion (NRMs), </a:t>
            </a:r>
            <a:r>
              <a:rPr lang="en-GB" dirty="0" err="1" smtClean="0"/>
              <a:t>Spiritualities</a:t>
            </a:r>
            <a:r>
              <a:rPr lang="en-GB" dirty="0" smtClean="0"/>
              <a:t> (‘New Age’/’Alternative’ </a:t>
            </a:r>
            <a:r>
              <a:rPr lang="en-GB" dirty="0" err="1" smtClean="0"/>
              <a:t>Spiritualities</a:t>
            </a:r>
            <a:r>
              <a:rPr lang="en-GB" dirty="0" smtClean="0"/>
              <a:t>)</a:t>
            </a:r>
            <a:endParaRPr lang="en-GB" dirty="0"/>
          </a:p>
        </p:txBody>
      </p:sp>
      <p:sp>
        <p:nvSpPr>
          <p:cNvPr id="3" name="Content Placeholder 2"/>
          <p:cNvSpPr>
            <a:spLocks noGrp="1"/>
          </p:cNvSpPr>
          <p:nvPr>
            <p:ph idx="1"/>
          </p:nvPr>
        </p:nvSpPr>
        <p:spPr>
          <a:xfrm>
            <a:off x="685800" y="3348416"/>
            <a:ext cx="7770813" cy="2518983"/>
          </a:xfrm>
        </p:spPr>
        <p:txBody>
          <a:bodyPr>
            <a:normAutofit fontScale="92500" lnSpcReduction="20000"/>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267894019"/>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Move away from Christianity to Secularity?</a:t>
            </a:r>
            <a:endParaRPr lang="en-GB" dirty="0"/>
          </a:p>
        </p:txBody>
      </p:sp>
      <p:sp>
        <p:nvSpPr>
          <p:cNvPr id="2" name="Content Placeholder 1"/>
          <p:cNvSpPr>
            <a:spLocks noGrp="1"/>
          </p:cNvSpPr>
          <p:nvPr>
            <p:ph idx="1"/>
          </p:nvPr>
        </p:nvSpPr>
        <p:spPr/>
        <p:txBody>
          <a:bodyPr>
            <a:normAutofit fontScale="92500" lnSpcReduction="20000"/>
          </a:bodyPr>
          <a:lstStyle/>
          <a:p>
            <a:r>
              <a:rPr lang="en-GB" dirty="0" smtClean="0"/>
              <a:t>End of Empire.  Immigration.  Diversity.</a:t>
            </a:r>
          </a:p>
          <a:p>
            <a:r>
              <a:rPr lang="en-GB" dirty="0"/>
              <a:t>Immigration and Naturalization Act of 1965 </a:t>
            </a:r>
            <a:endParaRPr lang="en-GB" dirty="0" smtClean="0"/>
          </a:p>
          <a:p>
            <a:r>
              <a:rPr lang="en-GB" dirty="0" smtClean="0"/>
              <a:t>Missionary </a:t>
            </a:r>
            <a:r>
              <a:rPr lang="en-GB" dirty="0" smtClean="0"/>
              <a:t>activity from NRMs originating in USA, Korea, Japan.</a:t>
            </a:r>
          </a:p>
          <a:p>
            <a:r>
              <a:rPr lang="en-GB" dirty="0"/>
              <a:t>The changes to the nature of western society in the 1960s gave rise to new expressions of religiosity, firstly through the usually rigidly structured NRMs and then New Age, which was far less well structured.  When NRMs began to lose their appeal New Age ideas became more noticeable and began to flourish. </a:t>
            </a:r>
          </a:p>
        </p:txBody>
      </p:sp>
    </p:spTree>
    <p:extLst>
      <p:ext uri="{BB962C8B-B14F-4D97-AF65-F5344CB8AC3E}">
        <p14:creationId xmlns:p14="http://schemas.microsoft.com/office/powerpoint/2010/main" val="3005055330"/>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pPr indent="-274320" fontAlgn="auto">
              <a:spcAft>
                <a:spcPts val="0"/>
              </a:spcAft>
              <a:buFont typeface="Wingdings 2" pitchFamily="18" charset="2"/>
              <a:buChar char=""/>
              <a:defRPr/>
            </a:pPr>
            <a:r>
              <a:rPr lang="en-GB" dirty="0"/>
              <a:t>Baby-boomers, education, communication, travel, politics, racial inequality, fear of nuclear war,  environmentalism and ecology, LSD, the Pill, Vietnam, psychology, eastern traditions, secularisation theory, celebrities, entertainment media. </a:t>
            </a:r>
          </a:p>
          <a:p>
            <a:pPr indent="-274320" fontAlgn="auto">
              <a:spcAft>
                <a:spcPts val="0"/>
              </a:spcAft>
              <a:buFont typeface="Wingdings 2" pitchFamily="18" charset="2"/>
              <a:buChar char=""/>
              <a:defRPr/>
            </a:pPr>
            <a:r>
              <a:rPr lang="en-GB" dirty="0"/>
              <a:t>Greater variety than previous centuries.</a:t>
            </a:r>
          </a:p>
          <a:p>
            <a:pPr indent="-274320" fontAlgn="auto">
              <a:spcAft>
                <a:spcPts val="0"/>
              </a:spcAft>
              <a:buFont typeface="Wingdings 2" pitchFamily="18" charset="2"/>
              <a:buChar char=""/>
              <a:defRPr/>
            </a:pPr>
            <a:r>
              <a:rPr lang="en-GB" dirty="0"/>
              <a:t>NRMs: rigid doctrine, charismatic leadership, membership, physical community, rules and regulations. </a:t>
            </a:r>
          </a:p>
          <a:p>
            <a:pPr indent="-274320" fontAlgn="auto">
              <a:spcAft>
                <a:spcPts val="0"/>
              </a:spcAft>
              <a:buFont typeface="Wingdings 2" pitchFamily="18" charset="2"/>
              <a:buChar char=""/>
              <a:defRPr/>
            </a:pPr>
            <a:r>
              <a:rPr lang="en-GB" dirty="0"/>
              <a:t>Decline of NRMs. The growth of ‘New Age’</a:t>
            </a:r>
          </a:p>
          <a:p>
            <a:pPr indent="-274320" fontAlgn="auto">
              <a:spcAft>
                <a:spcPts val="0"/>
              </a:spcAft>
              <a:buFont typeface="Wingdings 2" pitchFamily="18" charset="2"/>
              <a:buChar char=""/>
              <a:defRPr/>
            </a:pPr>
            <a:r>
              <a:rPr lang="en-GB" dirty="0"/>
              <a:t>Strict </a:t>
            </a:r>
            <a:r>
              <a:rPr lang="en-GB" dirty="0" smtClean="0"/>
              <a:t>(restricted) New </a:t>
            </a:r>
            <a:r>
              <a:rPr lang="en-GB" dirty="0"/>
              <a:t>Age – the core </a:t>
            </a:r>
          </a:p>
          <a:p>
            <a:pPr indent="-274320" fontAlgn="auto">
              <a:spcAft>
                <a:spcPts val="0"/>
              </a:spcAft>
              <a:buFont typeface="Wingdings 2" pitchFamily="18" charset="2"/>
              <a:buChar char=""/>
              <a:defRPr/>
            </a:pPr>
            <a:r>
              <a:rPr lang="en-GB" dirty="0"/>
              <a:t>General New Age – the fringe…the mainstream</a:t>
            </a:r>
          </a:p>
          <a:p>
            <a:endParaRPr lang="en-US" dirty="0"/>
          </a:p>
        </p:txBody>
      </p:sp>
    </p:spTree>
    <p:extLst>
      <p:ext uri="{BB962C8B-B14F-4D97-AF65-F5344CB8AC3E}">
        <p14:creationId xmlns:p14="http://schemas.microsoft.com/office/powerpoint/2010/main" val="1323648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8024"/>
            <a:ext cx="8229600" cy="6652087"/>
          </a:xfrm>
        </p:spPr>
        <p:txBody>
          <a:bodyPr>
            <a:normAutofit/>
          </a:bodyPr>
          <a:lstStyle/>
          <a:p>
            <a:pPr marL="0" indent="0">
              <a:buNone/>
            </a:pPr>
            <a:r>
              <a:rPr lang="en-US" dirty="0" smtClean="0"/>
              <a:t>McLeod Hugh (2006</a:t>
            </a:r>
            <a:r>
              <a:rPr lang="en-US" dirty="0" smtClean="0"/>
              <a:t>): </a:t>
            </a:r>
          </a:p>
          <a:p>
            <a:pPr marL="0" indent="0">
              <a:buNone/>
            </a:pPr>
            <a:r>
              <a:rPr lang="en-US" dirty="0" smtClean="0"/>
              <a:t>The </a:t>
            </a:r>
            <a:r>
              <a:rPr lang="en-US" dirty="0" smtClean="0"/>
              <a:t>‘long 1960s’: 1958-1974</a:t>
            </a:r>
          </a:p>
          <a:p>
            <a:r>
              <a:rPr lang="en-US" dirty="0" smtClean="0"/>
              <a:t>Building on ‘religious toleration’ of previous centuries</a:t>
            </a:r>
          </a:p>
          <a:p>
            <a:r>
              <a:rPr lang="en-US" dirty="0" smtClean="0"/>
              <a:t>Increase in different worldviews</a:t>
            </a:r>
          </a:p>
          <a:p>
            <a:r>
              <a:rPr lang="en-US" dirty="0" smtClean="0"/>
              <a:t>Pluralism/secularity/post-</a:t>
            </a:r>
            <a:r>
              <a:rPr lang="en-US" dirty="0" smtClean="0"/>
              <a:t>Christian/Humanist Christianity</a:t>
            </a:r>
            <a:endParaRPr lang="en-US" dirty="0" smtClean="0"/>
          </a:p>
          <a:p>
            <a:r>
              <a:rPr lang="en-US" dirty="0" smtClean="0"/>
              <a:t>Changing view of root of ethics (since 19</a:t>
            </a:r>
            <a:r>
              <a:rPr lang="en-US" baseline="30000" dirty="0" smtClean="0"/>
              <a:t>th</a:t>
            </a:r>
            <a:r>
              <a:rPr lang="en-US" dirty="0" smtClean="0"/>
              <a:t> century)</a:t>
            </a:r>
          </a:p>
          <a:p>
            <a:r>
              <a:rPr lang="en-US" dirty="0" smtClean="0"/>
              <a:t>In-fighting in churches (not between churches)</a:t>
            </a:r>
          </a:p>
          <a:p>
            <a:r>
              <a:rPr lang="en-US" dirty="0" smtClean="0"/>
              <a:t>Sexual </a:t>
            </a:r>
            <a:r>
              <a:rPr lang="en-US" dirty="0" smtClean="0"/>
              <a:t>revolution / Cultural </a:t>
            </a:r>
            <a:r>
              <a:rPr lang="en-US" dirty="0"/>
              <a:t>r</a:t>
            </a:r>
            <a:r>
              <a:rPr lang="en-US" dirty="0" smtClean="0"/>
              <a:t>evolution</a:t>
            </a:r>
            <a:endParaRPr lang="en-US" dirty="0" smtClean="0"/>
          </a:p>
          <a:p>
            <a:endParaRPr lang="en-US" dirty="0"/>
          </a:p>
          <a:p>
            <a:endParaRPr lang="en-US" dirty="0"/>
          </a:p>
        </p:txBody>
      </p:sp>
    </p:spTree>
    <p:extLst>
      <p:ext uri="{BB962C8B-B14F-4D97-AF65-F5344CB8AC3E}">
        <p14:creationId xmlns:p14="http://schemas.microsoft.com/office/powerpoint/2010/main" val="97145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Theosophy</a:t>
            </a:r>
            <a:endParaRPr lang="en-US" dirty="0"/>
          </a:p>
        </p:txBody>
      </p:sp>
      <p:sp>
        <p:nvSpPr>
          <p:cNvPr id="3" name="Content Placeholder 2"/>
          <p:cNvSpPr>
            <a:spLocks noGrp="1"/>
          </p:cNvSpPr>
          <p:nvPr>
            <p:ph idx="1"/>
          </p:nvPr>
        </p:nvSpPr>
        <p:spPr/>
        <p:txBody>
          <a:bodyPr>
            <a:normAutofit fontScale="77500" lnSpcReduction="20000"/>
          </a:bodyPr>
          <a:lstStyle/>
          <a:p>
            <a:r>
              <a:rPr lang="en-GB" dirty="0"/>
              <a:t>Diem and </a:t>
            </a:r>
            <a:r>
              <a:rPr lang="en-GB" dirty="0" smtClean="0"/>
              <a:t>Lewis (1992, 48ff): Theosophy - a </a:t>
            </a:r>
            <a:r>
              <a:rPr lang="en-GB" dirty="0"/>
              <a:t>great influence on New Age </a:t>
            </a:r>
            <a:r>
              <a:rPr lang="en-GB" dirty="0" smtClean="0"/>
              <a:t>cosmology.</a:t>
            </a:r>
          </a:p>
          <a:p>
            <a:r>
              <a:rPr lang="en-GB" dirty="0" smtClean="0"/>
              <a:t>Hinduism: </a:t>
            </a:r>
            <a:r>
              <a:rPr lang="en-GB" dirty="0"/>
              <a:t>British East India Company</a:t>
            </a:r>
            <a:r>
              <a:rPr lang="en-GB" dirty="0"/>
              <a:t> </a:t>
            </a:r>
            <a:endParaRPr lang="en-GB" dirty="0" smtClean="0"/>
          </a:p>
          <a:p>
            <a:r>
              <a:rPr lang="en-GB" dirty="0"/>
              <a:t>Swami </a:t>
            </a:r>
            <a:r>
              <a:rPr lang="en-GB" dirty="0" smtClean="0"/>
              <a:t>Vivekananda: Vedanta </a:t>
            </a:r>
            <a:r>
              <a:rPr lang="en-GB" dirty="0"/>
              <a:t>Society in New </a:t>
            </a:r>
            <a:r>
              <a:rPr lang="en-GB" dirty="0" smtClean="0"/>
              <a:t>York (1894)</a:t>
            </a:r>
          </a:p>
          <a:p>
            <a:r>
              <a:rPr lang="en-GB" dirty="0" err="1" smtClean="0"/>
              <a:t>Yogananda</a:t>
            </a:r>
            <a:r>
              <a:rPr lang="en-GB" dirty="0"/>
              <a:t>, the Self-Realization Fellowship</a:t>
            </a:r>
            <a:r>
              <a:rPr lang="en-GB" dirty="0"/>
              <a:t> </a:t>
            </a:r>
            <a:r>
              <a:rPr lang="en-GB" dirty="0" smtClean="0"/>
              <a:t>(1920)</a:t>
            </a:r>
          </a:p>
          <a:p>
            <a:r>
              <a:rPr lang="en-GB" dirty="0"/>
              <a:t>Kevin </a:t>
            </a:r>
            <a:r>
              <a:rPr lang="en-GB" dirty="0" err="1"/>
              <a:t>Tingay</a:t>
            </a:r>
            <a:r>
              <a:rPr lang="en-GB" dirty="0"/>
              <a:t> </a:t>
            </a:r>
            <a:r>
              <a:rPr lang="en-GB" dirty="0" smtClean="0"/>
              <a:t>(2000, 37) ‘</a:t>
            </a:r>
            <a:r>
              <a:rPr lang="en-GB" dirty="0"/>
              <a:t>…the writings of Theosophists appear as a constant backdrop to many of the alternative spiritual traditions of the twentieth century.  The society can be seen as the major institutional culmination of the growth of interest in occultism in the nineteenth century and its influence continues to be felt in our own times’.  </a:t>
            </a:r>
          </a:p>
          <a:p>
            <a:endParaRPr lang="en-US" dirty="0"/>
          </a:p>
        </p:txBody>
      </p:sp>
    </p:spTree>
    <p:extLst>
      <p:ext uri="{BB962C8B-B14F-4D97-AF65-F5344CB8AC3E}">
        <p14:creationId xmlns:p14="http://schemas.microsoft.com/office/powerpoint/2010/main" val="3936443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3308"/>
            <a:ext cx="8229600" cy="5902855"/>
          </a:xfrm>
        </p:spPr>
        <p:txBody>
          <a:bodyPr/>
          <a:lstStyle/>
          <a:p>
            <a:r>
              <a:rPr lang="en-GB" dirty="0"/>
              <a:t>Helena </a:t>
            </a:r>
            <a:r>
              <a:rPr lang="en-GB" dirty="0" err="1"/>
              <a:t>Petrova</a:t>
            </a:r>
            <a:r>
              <a:rPr lang="en-GB" dirty="0"/>
              <a:t> </a:t>
            </a:r>
            <a:r>
              <a:rPr lang="en-GB" dirty="0" smtClean="0"/>
              <a:t>Blavatsky: Theosophical </a:t>
            </a:r>
            <a:r>
              <a:rPr lang="en-GB" dirty="0"/>
              <a:t>Society with Henry </a:t>
            </a:r>
            <a:r>
              <a:rPr lang="en-GB" dirty="0" err="1"/>
              <a:t>Olcott</a:t>
            </a:r>
            <a:r>
              <a:rPr lang="en-GB" dirty="0"/>
              <a:t>, in 1875, in New </a:t>
            </a:r>
            <a:r>
              <a:rPr lang="en-GB" dirty="0" smtClean="0"/>
              <a:t>York.</a:t>
            </a:r>
          </a:p>
          <a:p>
            <a:r>
              <a:rPr lang="en-GB" dirty="0" smtClean="0"/>
              <a:t>“God Wisdom” </a:t>
            </a:r>
            <a:r>
              <a:rPr lang="mr-IN" dirty="0" smtClean="0"/>
              <a:t>–</a:t>
            </a:r>
            <a:r>
              <a:rPr lang="en-GB" dirty="0" smtClean="0"/>
              <a:t> knowledge of all things</a:t>
            </a:r>
          </a:p>
          <a:p>
            <a:r>
              <a:rPr lang="en-GB" dirty="0" smtClean="0"/>
              <a:t>Esoteric, perennial wisdom.</a:t>
            </a:r>
          </a:p>
          <a:p>
            <a:r>
              <a:rPr lang="en-GB" dirty="0" smtClean="0"/>
              <a:t>1891: Annie </a:t>
            </a:r>
            <a:r>
              <a:rPr lang="en-GB" dirty="0"/>
              <a:t>Besant and </a:t>
            </a:r>
            <a:r>
              <a:rPr lang="en-GB" dirty="0" smtClean="0"/>
              <a:t>C.W. </a:t>
            </a:r>
            <a:r>
              <a:rPr lang="en-GB" dirty="0" err="1"/>
              <a:t>Leadbeater</a:t>
            </a:r>
            <a:r>
              <a:rPr lang="en-GB" dirty="0"/>
              <a:t>. </a:t>
            </a:r>
            <a:endParaRPr lang="en-US" dirty="0"/>
          </a:p>
        </p:txBody>
      </p:sp>
    </p:spTree>
    <p:extLst>
      <p:ext uri="{BB962C8B-B14F-4D97-AF65-F5344CB8AC3E}">
        <p14:creationId xmlns:p14="http://schemas.microsoft.com/office/powerpoint/2010/main" val="96527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Science</a:t>
            </a:r>
            <a:endParaRPr lang="en-US" dirty="0"/>
          </a:p>
        </p:txBody>
      </p:sp>
      <p:sp>
        <p:nvSpPr>
          <p:cNvPr id="3" name="Content Placeholder 2"/>
          <p:cNvSpPr>
            <a:spLocks noGrp="1"/>
          </p:cNvSpPr>
          <p:nvPr>
            <p:ph idx="1"/>
          </p:nvPr>
        </p:nvSpPr>
        <p:spPr/>
        <p:txBody>
          <a:bodyPr>
            <a:normAutofit/>
          </a:bodyPr>
          <a:lstStyle/>
          <a:p>
            <a:r>
              <a:rPr lang="en-GB" dirty="0"/>
              <a:t>Mary Baker Eddy </a:t>
            </a:r>
            <a:endParaRPr lang="en-GB" dirty="0" smtClean="0"/>
          </a:p>
          <a:p>
            <a:r>
              <a:rPr lang="en-GB" i="1" dirty="0"/>
              <a:t>Science and Mental Health with a Key to the Scriptures</a:t>
            </a:r>
            <a:r>
              <a:rPr lang="en-GB" dirty="0"/>
              <a:t>, </a:t>
            </a:r>
            <a:r>
              <a:rPr lang="en-GB" dirty="0" smtClean="0"/>
              <a:t>1875</a:t>
            </a:r>
            <a:r>
              <a:rPr lang="en-GB" dirty="0"/>
              <a:t>. </a:t>
            </a:r>
            <a:endParaRPr lang="en-GB" dirty="0" smtClean="0"/>
          </a:p>
          <a:p>
            <a:r>
              <a:rPr lang="en-GB" dirty="0" smtClean="0"/>
              <a:t>Church of Christ, Scientist, 1879, Boston </a:t>
            </a:r>
          </a:p>
          <a:p>
            <a:r>
              <a:rPr lang="en-GB" dirty="0"/>
              <a:t>Phineas </a:t>
            </a:r>
            <a:r>
              <a:rPr lang="en-GB" dirty="0" err="1"/>
              <a:t>Quimby</a:t>
            </a:r>
            <a:r>
              <a:rPr lang="en-GB" dirty="0"/>
              <a:t>, </a:t>
            </a:r>
            <a:r>
              <a:rPr lang="en-GB" dirty="0" smtClean="0"/>
              <a:t>“</a:t>
            </a:r>
            <a:r>
              <a:rPr lang="en-GB" dirty="0"/>
              <a:t>wrong thinking</a:t>
            </a:r>
            <a:r>
              <a:rPr lang="en-GB" dirty="0" smtClean="0"/>
              <a:t>”, ‘correct thinking”, mesmerist </a:t>
            </a:r>
            <a:r>
              <a:rPr lang="en-GB" dirty="0"/>
              <a:t>– animal </a:t>
            </a:r>
            <a:r>
              <a:rPr lang="en-GB" dirty="0" err="1" smtClean="0"/>
              <a:t>magneticism</a:t>
            </a:r>
            <a:r>
              <a:rPr lang="en-GB" dirty="0" smtClean="0"/>
              <a:t>. </a:t>
            </a:r>
          </a:p>
          <a:p>
            <a:r>
              <a:rPr lang="en-GB" dirty="0" smtClean="0"/>
              <a:t>Healing</a:t>
            </a:r>
            <a:endParaRPr lang="en-US" dirty="0"/>
          </a:p>
        </p:txBody>
      </p:sp>
    </p:spTree>
    <p:extLst>
      <p:ext uri="{BB962C8B-B14F-4D97-AF65-F5344CB8AC3E}">
        <p14:creationId xmlns:p14="http://schemas.microsoft.com/office/powerpoint/2010/main" val="1279666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7500" lnSpcReduction="20000"/>
          </a:bodyPr>
          <a:lstStyle/>
          <a:p>
            <a:r>
              <a:rPr lang="en-GB" dirty="0"/>
              <a:t>J Gordon </a:t>
            </a:r>
            <a:r>
              <a:rPr lang="en-GB" dirty="0" smtClean="0"/>
              <a:t>Melton: New </a:t>
            </a:r>
            <a:r>
              <a:rPr lang="en-GB" dirty="0"/>
              <a:t>Thought </a:t>
            </a:r>
            <a:r>
              <a:rPr lang="en-GB" dirty="0" smtClean="0"/>
              <a:t>provided </a:t>
            </a:r>
            <a:r>
              <a:rPr lang="en-GB" dirty="0"/>
              <a:t>speakers and clientele for the New Age</a:t>
            </a:r>
            <a:r>
              <a:rPr lang="en-GB" dirty="0" smtClean="0"/>
              <a:t>.</a:t>
            </a:r>
            <a:endParaRPr lang="en-GB" dirty="0"/>
          </a:p>
          <a:p>
            <a:r>
              <a:rPr lang="en-GB" dirty="0"/>
              <a:t>New Thought arose in the United States and England in the 1880s out of Christian Science, establishing itself as a new and separate movement. </a:t>
            </a:r>
            <a:endParaRPr lang="en-GB" dirty="0" smtClean="0"/>
          </a:p>
          <a:p>
            <a:r>
              <a:rPr lang="en-GB" dirty="0" smtClean="0"/>
              <a:t>Emma </a:t>
            </a:r>
            <a:r>
              <a:rPr lang="en-GB" dirty="0"/>
              <a:t>Curtis </a:t>
            </a:r>
            <a:r>
              <a:rPr lang="en-GB" dirty="0" smtClean="0"/>
              <a:t>Hopkins, 1886, Chicago</a:t>
            </a:r>
            <a:r>
              <a:rPr lang="en-GB" dirty="0"/>
              <a:t>, </a:t>
            </a:r>
            <a:r>
              <a:rPr lang="en-GB" dirty="0" smtClean="0"/>
              <a:t>the Christian </a:t>
            </a:r>
            <a:r>
              <a:rPr lang="en-GB" dirty="0"/>
              <a:t>Science Theological Seminary.  It was run on similar lines to Christian Science, with emphasis on spiritual healing. </a:t>
            </a:r>
            <a:endParaRPr lang="en-GB" dirty="0" smtClean="0"/>
          </a:p>
          <a:p>
            <a:r>
              <a:rPr lang="en-GB" dirty="0" smtClean="0"/>
              <a:t>1886  - 1895: Divine </a:t>
            </a:r>
            <a:r>
              <a:rPr lang="en-GB" dirty="0"/>
              <a:t>Science, Unity School of Christianity, Homes of Truth and Religious Science. </a:t>
            </a:r>
            <a:endParaRPr lang="en-GB" dirty="0" smtClean="0"/>
          </a:p>
          <a:p>
            <a:endParaRPr lang="en-GB" dirty="0"/>
          </a:p>
          <a:p>
            <a:r>
              <a:rPr lang="en-GB" dirty="0" smtClean="0"/>
              <a:t>1890s</a:t>
            </a:r>
            <a:r>
              <a:rPr lang="en-GB" dirty="0"/>
              <a:t>, New </a:t>
            </a:r>
            <a:r>
              <a:rPr lang="en-GB" dirty="0" smtClean="0"/>
              <a:t>Thought established </a:t>
            </a:r>
            <a:r>
              <a:rPr lang="mr-IN" dirty="0" smtClean="0"/>
              <a:t>–</a:t>
            </a:r>
            <a:r>
              <a:rPr lang="en-GB" dirty="0" smtClean="0"/>
              <a:t> </a:t>
            </a:r>
          </a:p>
          <a:p>
            <a:r>
              <a:rPr lang="en-GB" dirty="0" smtClean="0"/>
              <a:t>1916</a:t>
            </a:r>
            <a:r>
              <a:rPr lang="en-GB" dirty="0"/>
              <a:t>, </a:t>
            </a:r>
            <a:r>
              <a:rPr lang="en-GB" dirty="0" smtClean="0"/>
              <a:t>New </a:t>
            </a:r>
            <a:r>
              <a:rPr lang="en-GB" dirty="0"/>
              <a:t>Thought Alliance was formed. </a:t>
            </a:r>
            <a:endParaRPr lang="en-GB" dirty="0" smtClean="0"/>
          </a:p>
          <a:p>
            <a:r>
              <a:rPr lang="en-GB" dirty="0" smtClean="0"/>
              <a:t>1957</a:t>
            </a:r>
            <a:r>
              <a:rPr lang="en-GB" dirty="0"/>
              <a:t>, the Alliance deleted all reference to Christianity from its creed.  The new ‘Declaration of Principles’ affirmed the ‘</a:t>
            </a:r>
            <a:r>
              <a:rPr lang="en-GB" i="1" dirty="0"/>
              <a:t>inseparable oneness of God and</a:t>
            </a:r>
            <a:r>
              <a:rPr lang="en-GB" dirty="0"/>
              <a:t> </a:t>
            </a:r>
            <a:r>
              <a:rPr lang="en-GB" i="1" dirty="0"/>
              <a:t>humanity</a:t>
            </a:r>
            <a:r>
              <a:rPr lang="en-GB" dirty="0"/>
              <a:t>’, that humans can ‘</a:t>
            </a:r>
            <a:r>
              <a:rPr lang="en-GB" i="1" dirty="0"/>
              <a:t>reproduce the Divine perfection in</a:t>
            </a:r>
            <a:r>
              <a:rPr lang="en-GB" dirty="0"/>
              <a:t> [their] </a:t>
            </a:r>
            <a:r>
              <a:rPr lang="en-GB" i="1" dirty="0"/>
              <a:t>body, emotions and all</a:t>
            </a:r>
            <a:r>
              <a:rPr lang="en-GB" dirty="0"/>
              <a:t> [their] </a:t>
            </a:r>
            <a:r>
              <a:rPr lang="en-GB" i="1" dirty="0"/>
              <a:t>external</a:t>
            </a:r>
            <a:r>
              <a:rPr lang="en-GB" dirty="0"/>
              <a:t> </a:t>
            </a:r>
            <a:r>
              <a:rPr lang="en-GB" i="1" dirty="0"/>
              <a:t>affairs</a:t>
            </a:r>
            <a:r>
              <a:rPr lang="en-GB" dirty="0"/>
              <a:t>’, and that the ‘</a:t>
            </a:r>
            <a:r>
              <a:rPr lang="en-GB" i="1" dirty="0"/>
              <a:t>Universe is the body of God, spiritual</a:t>
            </a:r>
            <a:r>
              <a:rPr lang="en-GB" dirty="0"/>
              <a:t> </a:t>
            </a:r>
            <a:r>
              <a:rPr lang="en-GB" i="1" dirty="0"/>
              <a:t>in</a:t>
            </a:r>
            <a:r>
              <a:rPr lang="en-GB" dirty="0"/>
              <a:t> </a:t>
            </a:r>
            <a:r>
              <a:rPr lang="en-GB" i="1" dirty="0"/>
              <a:t>essence</a:t>
            </a:r>
            <a:r>
              <a:rPr lang="en-GB" dirty="0"/>
              <a:t>’.  </a:t>
            </a:r>
          </a:p>
          <a:p>
            <a:pPr marL="0" indent="0">
              <a:buNone/>
            </a:pPr>
            <a:r>
              <a:rPr lang="en-GB" dirty="0"/>
              <a:t> </a:t>
            </a:r>
          </a:p>
          <a:p>
            <a:r>
              <a:rPr lang="en-US" dirty="0" smtClean="0"/>
              <a:t>“”New Thought is an ever evolving understanding that all of life happens through us, never to us</a:t>
            </a:r>
            <a:r>
              <a:rPr lang="mr-IN" dirty="0" smtClean="0"/>
              <a:t>…</a:t>
            </a:r>
            <a:r>
              <a:rPr lang="cy-GB" dirty="0" smtClean="0"/>
              <a:t>” (online, 2017)</a:t>
            </a:r>
          </a:p>
          <a:p>
            <a:endParaRPr lang="cy-GB" dirty="0"/>
          </a:p>
          <a:p>
            <a:r>
              <a:rPr lang="cy-GB" dirty="0" smtClean="0"/>
              <a:t>‘Manipulationist Sect , Gnostic Sect (Wilson, 1970)</a:t>
            </a:r>
          </a:p>
          <a:p>
            <a:r>
              <a:rPr lang="cy-GB" dirty="0" smtClean="0"/>
              <a:t>World-affirming sect (Wallis, 1984)</a:t>
            </a:r>
            <a:endParaRPr lang="en-US" dirty="0"/>
          </a:p>
        </p:txBody>
      </p:sp>
      <p:sp>
        <p:nvSpPr>
          <p:cNvPr id="4" name="TextBox 3"/>
          <p:cNvSpPr txBox="1"/>
          <p:nvPr/>
        </p:nvSpPr>
        <p:spPr>
          <a:xfrm>
            <a:off x="2609581" y="418702"/>
            <a:ext cx="4401566" cy="1015663"/>
          </a:xfrm>
          <a:prstGeom prst="rect">
            <a:avLst/>
          </a:prstGeom>
          <a:noFill/>
        </p:spPr>
        <p:txBody>
          <a:bodyPr wrap="none" rtlCol="0">
            <a:spAutoFit/>
          </a:bodyPr>
          <a:lstStyle/>
          <a:p>
            <a:r>
              <a:rPr lang="en-US" sz="6000" dirty="0" smtClean="0"/>
              <a:t>New Thought</a:t>
            </a:r>
            <a:endParaRPr lang="en-US" sz="6000" dirty="0"/>
          </a:p>
        </p:txBody>
      </p:sp>
    </p:spTree>
    <p:extLst>
      <p:ext uri="{BB962C8B-B14F-4D97-AF65-F5344CB8AC3E}">
        <p14:creationId xmlns:p14="http://schemas.microsoft.com/office/powerpoint/2010/main" val="1659287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Barrett </a:t>
            </a:r>
            <a:r>
              <a:rPr lang="en-GB" dirty="0" smtClean="0"/>
              <a:t>(2001) - ‘</a:t>
            </a:r>
            <a:r>
              <a:rPr lang="en-GB" dirty="0"/>
              <a:t>personal development </a:t>
            </a:r>
            <a:r>
              <a:rPr lang="en-GB" dirty="0" smtClean="0"/>
              <a:t>movements’</a:t>
            </a:r>
            <a:endParaRPr lang="en-GB" dirty="0"/>
          </a:p>
          <a:p>
            <a:r>
              <a:rPr lang="en-GB" dirty="0" err="1" smtClean="0"/>
              <a:t>Heelas</a:t>
            </a:r>
            <a:r>
              <a:rPr lang="en-GB" dirty="0" smtClean="0"/>
              <a:t> (1996) - ‘</a:t>
            </a:r>
            <a:r>
              <a:rPr lang="en-GB" dirty="0"/>
              <a:t>self religions</a:t>
            </a:r>
            <a:r>
              <a:rPr lang="en-GB" dirty="0" smtClean="0"/>
              <a:t>’ </a:t>
            </a:r>
            <a:r>
              <a:rPr lang="mr-IN" dirty="0" smtClean="0"/>
              <a:t>–</a:t>
            </a:r>
            <a:r>
              <a:rPr lang="en-GB" dirty="0" smtClean="0"/>
              <a:t> religion and psychoanalysis</a:t>
            </a:r>
          </a:p>
          <a:p>
            <a:r>
              <a:rPr lang="en-GB" dirty="0" smtClean="0"/>
              <a:t>Wallis (1984)  ‘world </a:t>
            </a:r>
            <a:r>
              <a:rPr lang="en-GB" dirty="0"/>
              <a:t>affirming </a:t>
            </a:r>
            <a:r>
              <a:rPr lang="en-GB" dirty="0" smtClean="0"/>
              <a:t>NRMs’ </a:t>
            </a:r>
          </a:p>
          <a:p>
            <a:r>
              <a:rPr lang="en-GB" dirty="0" smtClean="0"/>
              <a:t>Chryssides (1999, 280) - Human </a:t>
            </a:r>
            <a:r>
              <a:rPr lang="en-GB" dirty="0"/>
              <a:t>Potential </a:t>
            </a:r>
            <a:r>
              <a:rPr lang="en-GB" dirty="0" smtClean="0"/>
              <a:t>Movement “typically </a:t>
            </a:r>
            <a:r>
              <a:rPr lang="en-GB" dirty="0"/>
              <a:t>leads seekers to understand that their potential is much greater: they have within themselves a divine quality, which endows them with unlimited potential, and encourages them to allow this godlike or enlightened quality to control their lives”. </a:t>
            </a:r>
            <a:endParaRPr lang="en-US" dirty="0"/>
          </a:p>
        </p:txBody>
      </p:sp>
      <p:sp>
        <p:nvSpPr>
          <p:cNvPr id="4" name="TextBox 3"/>
          <p:cNvSpPr txBox="1"/>
          <p:nvPr/>
        </p:nvSpPr>
        <p:spPr>
          <a:xfrm>
            <a:off x="352454" y="494555"/>
            <a:ext cx="8455159" cy="707886"/>
          </a:xfrm>
          <a:prstGeom prst="rect">
            <a:avLst/>
          </a:prstGeom>
          <a:noFill/>
        </p:spPr>
        <p:txBody>
          <a:bodyPr wrap="none" rtlCol="0">
            <a:spAutoFit/>
          </a:bodyPr>
          <a:lstStyle/>
          <a:p>
            <a:r>
              <a:rPr lang="en-US" sz="4000" dirty="0" smtClean="0"/>
              <a:t>The Human Potential Movement (HPM)</a:t>
            </a:r>
            <a:endParaRPr lang="en-US" sz="4000" dirty="0"/>
          </a:p>
        </p:txBody>
      </p:sp>
    </p:spTree>
    <p:extLst>
      <p:ext uri="{BB962C8B-B14F-4D97-AF65-F5344CB8AC3E}">
        <p14:creationId xmlns:p14="http://schemas.microsoft.com/office/powerpoint/2010/main" val="3861974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1859 </a:t>
            </a:r>
            <a:r>
              <a:rPr lang="en-GB" dirty="0" smtClean="0"/>
              <a:t>Samuel </a:t>
            </a:r>
            <a:r>
              <a:rPr lang="en-GB" dirty="0"/>
              <a:t>Smiles’ </a:t>
            </a:r>
            <a:r>
              <a:rPr lang="en-GB" i="1" dirty="0"/>
              <a:t>Self Help</a:t>
            </a:r>
            <a:r>
              <a:rPr lang="en-GB" dirty="0"/>
              <a:t> </a:t>
            </a:r>
            <a:endParaRPr lang="en-GB" dirty="0" smtClean="0"/>
          </a:p>
          <a:p>
            <a:r>
              <a:rPr lang="en-GB" dirty="0" smtClean="0"/>
              <a:t>1939 </a:t>
            </a:r>
            <a:r>
              <a:rPr lang="en-GB" dirty="0"/>
              <a:t>Dale </a:t>
            </a:r>
            <a:r>
              <a:rPr lang="en-GB" dirty="0" smtClean="0"/>
              <a:t>Carnegie </a:t>
            </a:r>
            <a:r>
              <a:rPr lang="en-GB" i="1" dirty="0"/>
              <a:t>How to Win Friends and Influence People</a:t>
            </a:r>
            <a:r>
              <a:rPr lang="en-GB" dirty="0"/>
              <a:t> </a:t>
            </a:r>
            <a:endParaRPr lang="en-GB" dirty="0" smtClean="0"/>
          </a:p>
          <a:p>
            <a:r>
              <a:rPr lang="en-GB" dirty="0" smtClean="0"/>
              <a:t>1950 Ron Hubbard </a:t>
            </a:r>
            <a:r>
              <a:rPr lang="en-GB" i="1" dirty="0" err="1" smtClean="0"/>
              <a:t>Dianetics</a:t>
            </a:r>
            <a:r>
              <a:rPr lang="en-GB" i="1" dirty="0" smtClean="0"/>
              <a:t>, the Modern Science of Mental Health</a:t>
            </a:r>
          </a:p>
          <a:p>
            <a:r>
              <a:rPr lang="en-GB" i="1" dirty="0" smtClean="0"/>
              <a:t>Groups </a:t>
            </a:r>
            <a:r>
              <a:rPr lang="mr-IN" i="1" dirty="0" smtClean="0"/>
              <a:t>–</a:t>
            </a:r>
            <a:r>
              <a:rPr lang="en-GB" i="1" dirty="0" smtClean="0"/>
              <a:t> lectures - books </a:t>
            </a:r>
            <a:r>
              <a:rPr lang="mr-IN" i="1" dirty="0" smtClean="0"/>
              <a:t>–</a:t>
            </a:r>
            <a:r>
              <a:rPr lang="en-GB" i="1" dirty="0" smtClean="0"/>
              <a:t> podcasts - Apps</a:t>
            </a:r>
            <a:endParaRPr lang="en-GB" dirty="0" smtClean="0"/>
          </a:p>
          <a:p>
            <a:endParaRPr lang="en-US" dirty="0"/>
          </a:p>
        </p:txBody>
      </p:sp>
    </p:spTree>
    <p:extLst>
      <p:ext uri="{BB962C8B-B14F-4D97-AF65-F5344CB8AC3E}">
        <p14:creationId xmlns:p14="http://schemas.microsoft.com/office/powerpoint/2010/main" val="1520119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Psychology</a:t>
            </a:r>
            <a:endParaRPr lang="en-US" dirty="0"/>
          </a:p>
        </p:txBody>
      </p:sp>
      <p:sp>
        <p:nvSpPr>
          <p:cNvPr id="3" name="Content Placeholder 2"/>
          <p:cNvSpPr>
            <a:spLocks noGrp="1"/>
          </p:cNvSpPr>
          <p:nvPr>
            <p:ph idx="1"/>
          </p:nvPr>
        </p:nvSpPr>
        <p:spPr/>
        <p:txBody>
          <a:bodyPr>
            <a:normAutofit fontScale="70000" lnSpcReduction="20000"/>
          </a:bodyPr>
          <a:lstStyle/>
          <a:p>
            <a:r>
              <a:rPr lang="en-GB" dirty="0" smtClean="0"/>
              <a:t>Behaviourism: ‘truly </a:t>
            </a:r>
            <a:r>
              <a:rPr lang="en-GB" dirty="0"/>
              <a:t>scientific’. </a:t>
            </a:r>
            <a:r>
              <a:rPr lang="en-GB" dirty="0" smtClean="0"/>
              <a:t> Behaviour not intangible </a:t>
            </a:r>
            <a:r>
              <a:rPr lang="en-GB" dirty="0"/>
              <a:t>human experiences </a:t>
            </a:r>
            <a:r>
              <a:rPr lang="en-GB" dirty="0" smtClean="0"/>
              <a:t>(emotions </a:t>
            </a:r>
            <a:r>
              <a:rPr lang="en-GB" dirty="0"/>
              <a:t>and </a:t>
            </a:r>
            <a:r>
              <a:rPr lang="en-GB" dirty="0" smtClean="0"/>
              <a:t>feelings)</a:t>
            </a:r>
          </a:p>
          <a:p>
            <a:r>
              <a:rPr lang="en-GB" dirty="0" smtClean="0"/>
              <a:t>John </a:t>
            </a:r>
            <a:r>
              <a:rPr lang="en-GB" dirty="0"/>
              <a:t>Watson </a:t>
            </a:r>
            <a:r>
              <a:rPr lang="en-GB" dirty="0" smtClean="0"/>
              <a:t>‘</a:t>
            </a:r>
            <a:r>
              <a:rPr lang="en-GB" dirty="0"/>
              <a:t>all learning is a response to the </a:t>
            </a:r>
            <a:r>
              <a:rPr lang="en-GB" dirty="0" smtClean="0"/>
              <a:t>environment’.</a:t>
            </a:r>
          </a:p>
          <a:p>
            <a:r>
              <a:rPr lang="en-GB" dirty="0" smtClean="0"/>
              <a:t>Ivan </a:t>
            </a:r>
            <a:r>
              <a:rPr lang="en-GB" dirty="0"/>
              <a:t>Pavlov and BF Skinner, their work rejecting the notion of the ‘personality’ and the ‘self’</a:t>
            </a:r>
            <a:r>
              <a:rPr lang="en-GB" dirty="0" smtClean="0"/>
              <a:t>.</a:t>
            </a:r>
          </a:p>
          <a:p>
            <a:r>
              <a:rPr lang="en-GB" dirty="0" smtClean="0"/>
              <a:t>1974 </a:t>
            </a:r>
            <a:r>
              <a:rPr lang="en-GB" dirty="0"/>
              <a:t>Skinner </a:t>
            </a:r>
            <a:r>
              <a:rPr lang="en-GB" dirty="0" smtClean="0"/>
              <a:t>: </a:t>
            </a:r>
            <a:r>
              <a:rPr lang="en-GB" dirty="0"/>
              <a:t>‘There is no place in the scientific position for a self as a true originator or initiator of actions’. </a:t>
            </a:r>
            <a:endParaRPr lang="en-GB" dirty="0" smtClean="0"/>
          </a:p>
          <a:p>
            <a:r>
              <a:rPr lang="en-GB" dirty="0" smtClean="0"/>
              <a:t>The </a:t>
            </a:r>
            <a:r>
              <a:rPr lang="en-GB" dirty="0"/>
              <a:t>Human Potential Movement (HPM) rose in part against the limitations of behaviourism.  Personal </a:t>
            </a:r>
            <a:r>
              <a:rPr lang="en-GB" dirty="0" smtClean="0"/>
              <a:t>growth, inner </a:t>
            </a:r>
            <a:r>
              <a:rPr lang="en-GB" dirty="0"/>
              <a:t>states of being, </a:t>
            </a:r>
            <a:r>
              <a:rPr lang="en-GB" dirty="0" smtClean="0"/>
              <a:t>fears </a:t>
            </a:r>
            <a:r>
              <a:rPr lang="en-GB" dirty="0"/>
              <a:t>and repressions.  The importance of exploring new </a:t>
            </a:r>
            <a:r>
              <a:rPr lang="en-GB" dirty="0" smtClean="0"/>
              <a:t>states.</a:t>
            </a:r>
          </a:p>
          <a:p>
            <a:endParaRPr lang="en-GB" dirty="0" smtClean="0"/>
          </a:p>
          <a:p>
            <a:pPr marL="0" indent="0">
              <a:buNone/>
            </a:pPr>
            <a:r>
              <a:rPr lang="en-GB" dirty="0" smtClean="0"/>
              <a:t>(See Drury</a:t>
            </a:r>
            <a:r>
              <a:rPr lang="en-GB" dirty="0"/>
              <a:t>, </a:t>
            </a:r>
            <a:r>
              <a:rPr lang="en-GB" dirty="0" err="1" smtClean="0"/>
              <a:t>Nevill</a:t>
            </a:r>
            <a:r>
              <a:rPr lang="en-GB" dirty="0" smtClean="0"/>
              <a:t> </a:t>
            </a:r>
            <a:r>
              <a:rPr lang="en-GB" dirty="0"/>
              <a:t>(1989) </a:t>
            </a:r>
            <a:r>
              <a:rPr lang="en-GB" i="1" dirty="0"/>
              <a:t>Elements of Human Potential</a:t>
            </a:r>
            <a:r>
              <a:rPr lang="en-GB" dirty="0"/>
              <a:t>, Dorset: Element Books </a:t>
            </a:r>
            <a:r>
              <a:rPr lang="en-GB" dirty="0" smtClean="0"/>
              <a:t>Limited)</a:t>
            </a:r>
            <a:endParaRPr lang="en-US" dirty="0"/>
          </a:p>
        </p:txBody>
      </p:sp>
    </p:spTree>
    <p:extLst>
      <p:ext uri="{BB962C8B-B14F-4D97-AF65-F5344CB8AC3E}">
        <p14:creationId xmlns:p14="http://schemas.microsoft.com/office/powerpoint/2010/main" val="99472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Humanistic Psychology</a:t>
            </a:r>
            <a:endParaRPr lang="en-US" dirty="0"/>
          </a:p>
        </p:txBody>
      </p:sp>
      <p:sp>
        <p:nvSpPr>
          <p:cNvPr id="3" name="Content Placeholder 2"/>
          <p:cNvSpPr>
            <a:spLocks noGrp="1"/>
          </p:cNvSpPr>
          <p:nvPr>
            <p:ph idx="1"/>
          </p:nvPr>
        </p:nvSpPr>
        <p:spPr/>
        <p:txBody>
          <a:bodyPr>
            <a:normAutofit fontScale="92500"/>
          </a:bodyPr>
          <a:lstStyle/>
          <a:p>
            <a:r>
              <a:rPr lang="en-US" dirty="0" smtClean="0"/>
              <a:t>Sigmund Freud (1856 </a:t>
            </a:r>
            <a:r>
              <a:rPr lang="mr-IN" dirty="0" smtClean="0"/>
              <a:t>–</a:t>
            </a:r>
            <a:r>
              <a:rPr lang="en-US" dirty="0" smtClean="0"/>
              <a:t> 1939) </a:t>
            </a:r>
            <a:r>
              <a:rPr lang="mr-IN" dirty="0" smtClean="0"/>
              <a:t>–</a:t>
            </a:r>
            <a:r>
              <a:rPr lang="en-US" dirty="0" smtClean="0"/>
              <a:t> tripartite mind</a:t>
            </a:r>
          </a:p>
          <a:p>
            <a:r>
              <a:rPr lang="en-US" dirty="0" smtClean="0"/>
              <a:t>Carl Gustav Jung (1875 </a:t>
            </a:r>
            <a:r>
              <a:rPr lang="mr-IN" dirty="0" smtClean="0"/>
              <a:t>–</a:t>
            </a:r>
            <a:r>
              <a:rPr lang="en-US" dirty="0" smtClean="0"/>
              <a:t> 1961) </a:t>
            </a:r>
            <a:r>
              <a:rPr lang="mr-IN" dirty="0" smtClean="0"/>
              <a:t>–</a:t>
            </a:r>
            <a:r>
              <a:rPr lang="en-US" dirty="0" smtClean="0"/>
              <a:t> the ‘shadow’ </a:t>
            </a:r>
            <a:r>
              <a:rPr lang="cy-GB" dirty="0" smtClean="0"/>
              <a:t>‘individuation’.  East/West ‘</a:t>
            </a:r>
            <a:r>
              <a:rPr lang="en-GB" dirty="0"/>
              <a:t>“If we now try to cover our nakedness with the gorgeous trappings of the East, as the theosophists do, we would be playing our own history false</a:t>
            </a:r>
            <a:r>
              <a:rPr lang="en-GB" dirty="0" smtClean="0"/>
              <a:t>” (1936).</a:t>
            </a:r>
          </a:p>
          <a:p>
            <a:r>
              <a:rPr lang="en-GB" dirty="0" smtClean="0"/>
              <a:t>George </a:t>
            </a:r>
            <a:r>
              <a:rPr lang="en-GB" dirty="0" err="1" smtClean="0"/>
              <a:t>Ivanovich</a:t>
            </a:r>
            <a:r>
              <a:rPr lang="en-GB" dirty="0" smtClean="0"/>
              <a:t> </a:t>
            </a:r>
            <a:r>
              <a:rPr lang="en-GB" dirty="0" err="1" smtClean="0"/>
              <a:t>Gurdjieff</a:t>
            </a:r>
            <a:r>
              <a:rPr lang="en-GB" dirty="0" smtClean="0"/>
              <a:t> (1866 </a:t>
            </a:r>
            <a:r>
              <a:rPr lang="mr-IN" dirty="0" smtClean="0"/>
              <a:t>–</a:t>
            </a:r>
            <a:r>
              <a:rPr lang="en-GB" dirty="0" smtClean="0"/>
              <a:t> 1949) </a:t>
            </a:r>
            <a:r>
              <a:rPr lang="mr-IN" dirty="0" smtClean="0"/>
              <a:t>–</a:t>
            </a:r>
            <a:r>
              <a:rPr lang="en-GB" dirty="0" smtClean="0"/>
              <a:t> ‘objective consciousness’, ‘enlightenment’, the ‘real and unchanging “I”’</a:t>
            </a:r>
            <a:endParaRPr lang="en-GB" dirty="0"/>
          </a:p>
          <a:p>
            <a:endParaRPr lang="en-US" dirty="0" smtClean="0"/>
          </a:p>
          <a:p>
            <a:endParaRPr lang="en-US" dirty="0"/>
          </a:p>
        </p:txBody>
      </p:sp>
    </p:spTree>
    <p:extLst>
      <p:ext uri="{BB962C8B-B14F-4D97-AF65-F5344CB8AC3E}">
        <p14:creationId xmlns:p14="http://schemas.microsoft.com/office/powerpoint/2010/main" val="1102289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8920"/>
            <a:ext cx="8229600" cy="5777244"/>
          </a:xfrm>
        </p:spPr>
        <p:txBody>
          <a:bodyPr/>
          <a:lstStyle/>
          <a:p>
            <a:r>
              <a:rPr lang="en-US" dirty="0" smtClean="0"/>
              <a:t>William James (1842 </a:t>
            </a:r>
            <a:r>
              <a:rPr lang="mr-IN" dirty="0" smtClean="0"/>
              <a:t>–</a:t>
            </a:r>
            <a:r>
              <a:rPr lang="en-US" dirty="0" smtClean="0"/>
              <a:t> 1910) </a:t>
            </a:r>
            <a:r>
              <a:rPr lang="mr-IN" dirty="0" smtClean="0"/>
              <a:t>–</a:t>
            </a:r>
            <a:r>
              <a:rPr lang="en-US" dirty="0" smtClean="0"/>
              <a:t> positive thinking</a:t>
            </a:r>
          </a:p>
          <a:p>
            <a:r>
              <a:rPr lang="en-US" dirty="0" smtClean="0"/>
              <a:t>Wilhelm Reich (1897 </a:t>
            </a:r>
            <a:r>
              <a:rPr lang="mr-IN" dirty="0" smtClean="0"/>
              <a:t>–</a:t>
            </a:r>
            <a:r>
              <a:rPr lang="en-US" dirty="0" smtClean="0"/>
              <a:t> 1957) </a:t>
            </a:r>
            <a:r>
              <a:rPr lang="mr-IN" dirty="0" smtClean="0"/>
              <a:t>–</a:t>
            </a:r>
            <a:r>
              <a:rPr lang="en-US" dirty="0" smtClean="0"/>
              <a:t> ‘character </a:t>
            </a:r>
            <a:r>
              <a:rPr lang="en-US" dirty="0" err="1" smtClean="0"/>
              <a:t>armour</a:t>
            </a:r>
            <a:r>
              <a:rPr lang="en-US" dirty="0" smtClean="0"/>
              <a:t>’, ‘body </a:t>
            </a:r>
            <a:r>
              <a:rPr lang="en-US" dirty="0" err="1" smtClean="0"/>
              <a:t>armour</a:t>
            </a:r>
            <a:r>
              <a:rPr lang="en-US" dirty="0" smtClean="0"/>
              <a:t>’, ‘blockages’.</a:t>
            </a:r>
          </a:p>
          <a:p>
            <a:r>
              <a:rPr lang="en-GB" dirty="0" smtClean="0"/>
              <a:t>Abraham Maslow (1908 </a:t>
            </a:r>
            <a:r>
              <a:rPr lang="mr-IN" dirty="0" smtClean="0"/>
              <a:t>–</a:t>
            </a:r>
            <a:r>
              <a:rPr lang="en-GB" dirty="0" smtClean="0"/>
              <a:t> 1970) - The </a:t>
            </a:r>
            <a:r>
              <a:rPr lang="en-GB" dirty="0"/>
              <a:t>Humanistic School and Transpersonal Psychology</a:t>
            </a:r>
            <a:r>
              <a:rPr lang="en-GB" dirty="0"/>
              <a:t> </a:t>
            </a:r>
            <a:endParaRPr lang="en-US" dirty="0"/>
          </a:p>
        </p:txBody>
      </p:sp>
    </p:spTree>
    <p:extLst>
      <p:ext uri="{BB962C8B-B14F-4D97-AF65-F5344CB8AC3E}">
        <p14:creationId xmlns:p14="http://schemas.microsoft.com/office/powerpoint/2010/main" val="2197886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2335"/>
          </a:xfrm>
        </p:spPr>
        <p:txBody>
          <a:bodyPr>
            <a:normAutofit fontScale="90000"/>
          </a:bodyPr>
          <a:lstStyle/>
          <a:p>
            <a:r>
              <a:rPr lang="en-US" dirty="0" smtClean="0"/>
              <a:t>‘Strict’ (restricted) / General</a:t>
            </a:r>
            <a:endParaRPr lang="en-US" dirty="0"/>
          </a:p>
        </p:txBody>
      </p:sp>
      <p:sp>
        <p:nvSpPr>
          <p:cNvPr id="3" name="Content Placeholder 2"/>
          <p:cNvSpPr>
            <a:spLocks noGrp="1"/>
          </p:cNvSpPr>
          <p:nvPr>
            <p:ph idx="1"/>
          </p:nvPr>
        </p:nvSpPr>
        <p:spPr>
          <a:xfrm>
            <a:off x="457200" y="976974"/>
            <a:ext cx="8229600" cy="5764138"/>
          </a:xfrm>
        </p:spPr>
        <p:txBody>
          <a:bodyPr>
            <a:normAutofit fontScale="55000" lnSpcReduction="20000"/>
          </a:bodyPr>
          <a:lstStyle/>
          <a:p>
            <a:r>
              <a:rPr lang="en-GB" dirty="0" err="1"/>
              <a:t>Wouter</a:t>
            </a:r>
            <a:r>
              <a:rPr lang="en-GB" dirty="0"/>
              <a:t> </a:t>
            </a:r>
            <a:r>
              <a:rPr lang="en-GB" dirty="0" err="1"/>
              <a:t>Hanegraaff</a:t>
            </a:r>
            <a:r>
              <a:rPr lang="en-GB" dirty="0"/>
              <a:t> </a:t>
            </a:r>
            <a:r>
              <a:rPr lang="mr-IN" dirty="0" smtClean="0"/>
              <a:t>–</a:t>
            </a:r>
            <a:r>
              <a:rPr lang="en-GB" dirty="0" smtClean="0"/>
              <a:t> (1996 and 2006) New </a:t>
            </a:r>
            <a:r>
              <a:rPr lang="en-GB" dirty="0"/>
              <a:t>Age in a “wide” or “general” sense and New Age in a “strict</a:t>
            </a:r>
            <a:r>
              <a:rPr lang="en-GB" dirty="0" smtClean="0"/>
              <a:t>” (‘restricted’) sense</a:t>
            </a:r>
            <a:r>
              <a:rPr lang="en-GB" dirty="0"/>
              <a:t>.  </a:t>
            </a:r>
          </a:p>
          <a:p>
            <a:pPr marL="0" indent="0">
              <a:buNone/>
            </a:pPr>
            <a:endParaRPr lang="en-GB" dirty="0"/>
          </a:p>
          <a:p>
            <a:r>
              <a:rPr lang="en-GB" dirty="0" smtClean="0"/>
              <a:t>(</a:t>
            </a:r>
            <a:r>
              <a:rPr lang="en-GB" dirty="0" err="1" smtClean="0"/>
              <a:t>Hanegraff</a:t>
            </a:r>
            <a:r>
              <a:rPr lang="en-GB" dirty="0" smtClean="0"/>
              <a:t>: “While </a:t>
            </a:r>
            <a:r>
              <a:rPr lang="en-GB" dirty="0"/>
              <a:t>the original New Age movement had been carried by high minded idealism and an ethic of service to humanity, the movement of the 1980s quickly developed into an increasingly commercialized spiritual marketplace catering to the tastes and whims of an individualistic clientele.  While the original movement had espoused a reasonably coherent Theosophical metaphysics and philosophy of history, the movement of the 1980s seemed to present a </a:t>
            </a:r>
            <a:r>
              <a:rPr lang="en-GB" dirty="0" err="1"/>
              <a:t>hotch-potch</a:t>
            </a:r>
            <a:r>
              <a:rPr lang="en-GB" dirty="0"/>
              <a:t> of ideas and speculations without a clear focus and direction.  While the excited expectation of a radical New Age dominated the earlier movement, this expectation ceased to be central to the movement of the 1980s which…tends to concentrate on the spiritual development of the individual rather than of </a:t>
            </a:r>
            <a:r>
              <a:rPr lang="en-GB" dirty="0" smtClean="0"/>
              <a:t>society”.  </a:t>
            </a:r>
            <a:endParaRPr lang="en-GB" dirty="0"/>
          </a:p>
          <a:p>
            <a:pPr marL="0" indent="0">
              <a:buNone/>
            </a:pPr>
            <a:endParaRPr lang="en-GB" dirty="0"/>
          </a:p>
          <a:p>
            <a:r>
              <a:rPr lang="en-GB" dirty="0" smtClean="0"/>
              <a:t>Sutcliffe (2003, 3): “</a:t>
            </a:r>
            <a:r>
              <a:rPr lang="en-GB" dirty="0"/>
              <a:t>The first ‘New Age’ currents – pre 1970s – tended to be ascetic, puritanical and other-worldly; the second – post 1970s – were emotionally expressive, hedonistic and firmly this-worldly”.  </a:t>
            </a:r>
          </a:p>
          <a:p>
            <a:pPr marL="0" indent="0">
              <a:buNone/>
            </a:pPr>
            <a:endParaRPr lang="en-GB" u="sng" dirty="0"/>
          </a:p>
          <a:p>
            <a:r>
              <a:rPr lang="en-GB" dirty="0" smtClean="0"/>
              <a:t>Clarke (2006, 25) “</a:t>
            </a:r>
            <a:r>
              <a:rPr lang="en-GB" dirty="0"/>
              <a:t>Prior to the 1970s when New Age Spirituality started to become a global pursuit it was largely an interest </a:t>
            </a:r>
            <a:r>
              <a:rPr lang="en-GB" dirty="0" smtClean="0"/>
              <a:t>of </a:t>
            </a:r>
            <a:r>
              <a:rPr lang="en-GB" dirty="0"/>
              <a:t>a coterie of elite poets and intellectuals</a:t>
            </a:r>
            <a:r>
              <a:rPr lang="en-GB" dirty="0" smtClean="0"/>
              <a:t>…”</a:t>
            </a:r>
            <a:endParaRPr lang="en-GB" u="sng" dirty="0"/>
          </a:p>
          <a:p>
            <a:endParaRPr lang="en-GB" dirty="0" smtClean="0"/>
          </a:p>
        </p:txBody>
      </p:sp>
    </p:spTree>
    <p:extLst>
      <p:ext uri="{BB962C8B-B14F-4D97-AF65-F5344CB8AC3E}">
        <p14:creationId xmlns:p14="http://schemas.microsoft.com/office/powerpoint/2010/main" val="14997352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1116013" y="692150"/>
            <a:ext cx="7024687" cy="614363"/>
          </a:xfrm>
        </p:spPr>
        <p:txBody>
          <a:bodyPr rtlCol="0">
            <a:normAutofit fontScale="90000"/>
          </a:bodyPr>
          <a:lstStyle/>
          <a:p>
            <a:pPr algn="ctr" fontAlgn="auto">
              <a:spcAft>
                <a:spcPts val="0"/>
              </a:spcAft>
              <a:defRPr/>
            </a:pPr>
            <a:r>
              <a:rPr lang="en-GB" altLang="en-US" dirty="0" smtClean="0">
                <a:solidFill>
                  <a:schemeClr val="accent1">
                    <a:satMod val="150000"/>
                  </a:schemeClr>
                </a:solidFill>
                <a:ea typeface="ＭＳ Ｐゴシック" pitchFamily="34" charset="-128"/>
                <a:cs typeface="+mj-cs"/>
              </a:rPr>
              <a:t>Bibliography</a:t>
            </a:r>
          </a:p>
        </p:txBody>
      </p:sp>
      <p:sp>
        <p:nvSpPr>
          <p:cNvPr id="31746" name="Content Placeholder 2"/>
          <p:cNvSpPr>
            <a:spLocks noGrp="1"/>
          </p:cNvSpPr>
          <p:nvPr>
            <p:ph idx="1"/>
          </p:nvPr>
        </p:nvSpPr>
        <p:spPr>
          <a:xfrm>
            <a:off x="1042988" y="1268412"/>
            <a:ext cx="6777037" cy="5589587"/>
          </a:xfrm>
        </p:spPr>
        <p:txBody>
          <a:bodyPr rtlCol="0">
            <a:normAutofit/>
          </a:bodyPr>
          <a:lstStyle/>
          <a:p>
            <a:pPr indent="-274320">
              <a:buFont typeface="Wingdings 2" pitchFamily="18" charset="2"/>
              <a:buChar char=""/>
              <a:defRPr/>
            </a:pPr>
            <a:r>
              <a:rPr lang="en-GB" sz="1400" dirty="0"/>
              <a:t>Barrett, </a:t>
            </a:r>
            <a:r>
              <a:rPr lang="en-GB" sz="1400" dirty="0" smtClean="0"/>
              <a:t>David  </a:t>
            </a:r>
            <a:r>
              <a:rPr lang="en-GB" sz="1400" dirty="0"/>
              <a:t>(2001) </a:t>
            </a:r>
            <a:r>
              <a:rPr lang="en-GB" sz="1400" i="1" dirty="0"/>
              <a:t>Sects, ‘Cults’ and Alternative Religions</a:t>
            </a:r>
            <a:r>
              <a:rPr lang="en-GB" sz="1400" dirty="0"/>
              <a:t>, London: </a:t>
            </a:r>
            <a:r>
              <a:rPr lang="en-GB" sz="1400" dirty="0" err="1"/>
              <a:t>Cassell</a:t>
            </a:r>
            <a:r>
              <a:rPr lang="en-GB" sz="1400" dirty="0"/>
              <a:t>.</a:t>
            </a:r>
            <a:r>
              <a:rPr lang="en-GB" sz="1400" dirty="0"/>
              <a:t> </a:t>
            </a:r>
            <a:endParaRPr lang="en-US" sz="1400" dirty="0" smtClean="0"/>
          </a:p>
          <a:p>
            <a:pPr indent="-274320">
              <a:buFont typeface="Wingdings 2" pitchFamily="18" charset="2"/>
              <a:buChar char=""/>
              <a:defRPr/>
            </a:pPr>
            <a:r>
              <a:rPr lang="en-US" sz="1400" dirty="0" err="1" smtClean="0"/>
              <a:t>Brierley</a:t>
            </a:r>
            <a:r>
              <a:rPr lang="en-US" sz="1400" dirty="0"/>
              <a:t>, Peter W. (2006) </a:t>
            </a:r>
            <a:r>
              <a:rPr lang="en-US" sz="1400" i="1" dirty="0"/>
              <a:t>Pulling out of the Nosedive: A Contemporary Picture of Churchgoing - What the 2005 English Church Census Reveals, </a:t>
            </a:r>
            <a:r>
              <a:rPr lang="en-US" sz="1400" dirty="0"/>
              <a:t>London, Christian Research</a:t>
            </a:r>
            <a:r>
              <a:rPr lang="en-US" sz="1400" dirty="0" smtClean="0"/>
              <a:t>.</a:t>
            </a:r>
          </a:p>
          <a:p>
            <a:pPr indent="-274320">
              <a:buFont typeface="Wingdings 2" pitchFamily="18" charset="2"/>
              <a:buChar char=""/>
              <a:defRPr/>
            </a:pPr>
            <a:r>
              <a:rPr lang="en-US" sz="1400" dirty="0"/>
              <a:t>Brown, </a:t>
            </a:r>
            <a:r>
              <a:rPr lang="en-US" sz="1400" dirty="0" err="1"/>
              <a:t>Callum</a:t>
            </a:r>
            <a:r>
              <a:rPr lang="en-US" sz="1400" dirty="0"/>
              <a:t> G. (2001) </a:t>
            </a:r>
            <a:r>
              <a:rPr lang="en-US" sz="1400" i="1" dirty="0"/>
              <a:t>The Death of Christian Britain: Understanding </a:t>
            </a:r>
            <a:r>
              <a:rPr lang="en-US" sz="1400" i="1" dirty="0" err="1"/>
              <a:t>Secularisation</a:t>
            </a:r>
            <a:r>
              <a:rPr lang="en-US" sz="1400" i="1" dirty="0"/>
              <a:t> 1800-2000, </a:t>
            </a:r>
            <a:r>
              <a:rPr lang="en-US" sz="1400" dirty="0" smtClean="0"/>
              <a:t>Abingdon, </a:t>
            </a:r>
            <a:r>
              <a:rPr lang="en-US" sz="1400" dirty="0" err="1"/>
              <a:t>Routledge</a:t>
            </a:r>
            <a:r>
              <a:rPr lang="en-US" sz="1400" dirty="0"/>
              <a:t>.</a:t>
            </a:r>
            <a:endParaRPr lang="en-GB" sz="1400" dirty="0"/>
          </a:p>
          <a:p>
            <a:pPr indent="-274320">
              <a:buFont typeface="Wingdings 2" pitchFamily="18" charset="2"/>
              <a:buChar char=""/>
              <a:defRPr/>
            </a:pPr>
            <a:r>
              <a:rPr lang="en-US" sz="1400" dirty="0" smtClean="0"/>
              <a:t>Bruce</a:t>
            </a:r>
            <a:r>
              <a:rPr lang="en-US" sz="1400" dirty="0"/>
              <a:t>, Steve (2002) </a:t>
            </a:r>
            <a:r>
              <a:rPr lang="en-US" sz="1400" i="1" dirty="0"/>
              <a:t>God Is Dead: Secularization in the West, </a:t>
            </a:r>
            <a:r>
              <a:rPr lang="en-US" sz="1400" dirty="0"/>
              <a:t>Oxford, Blackwell</a:t>
            </a:r>
            <a:r>
              <a:rPr lang="en-US" sz="1400" dirty="0" smtClean="0"/>
              <a:t>.</a:t>
            </a:r>
          </a:p>
          <a:p>
            <a:pPr indent="-274320">
              <a:buFont typeface="Wingdings 2" pitchFamily="18" charset="2"/>
              <a:buChar char=""/>
              <a:defRPr/>
            </a:pPr>
            <a:r>
              <a:rPr lang="en-GB" sz="1400" dirty="0"/>
              <a:t>Chryssides, G (1999) </a:t>
            </a:r>
            <a:r>
              <a:rPr lang="en-GB" sz="1400" i="1" dirty="0"/>
              <a:t>Exploring New Religions</a:t>
            </a:r>
            <a:r>
              <a:rPr lang="en-GB" sz="1400" dirty="0"/>
              <a:t>, London: </a:t>
            </a:r>
            <a:r>
              <a:rPr lang="en-GB" sz="1400" dirty="0" err="1"/>
              <a:t>Cassell</a:t>
            </a:r>
            <a:r>
              <a:rPr lang="en-GB" sz="1400" dirty="0"/>
              <a:t>.</a:t>
            </a:r>
            <a:r>
              <a:rPr lang="en-GB" sz="1400" dirty="0"/>
              <a:t> </a:t>
            </a:r>
            <a:endParaRPr lang="en-GB" sz="1400" dirty="0" smtClean="0"/>
          </a:p>
          <a:p>
            <a:pPr indent="-274320">
              <a:buFont typeface="Wingdings 2" pitchFamily="18" charset="2"/>
              <a:buChar char=""/>
              <a:defRPr/>
            </a:pPr>
            <a:r>
              <a:rPr lang="en-GB" sz="1400" dirty="0"/>
              <a:t>Clarke, </a:t>
            </a:r>
            <a:r>
              <a:rPr lang="en-GB" sz="1400" dirty="0" smtClean="0"/>
              <a:t>Peter </a:t>
            </a:r>
            <a:r>
              <a:rPr lang="en-GB" sz="1400" dirty="0"/>
              <a:t>(2006) </a:t>
            </a:r>
            <a:r>
              <a:rPr lang="en-GB" sz="1400" i="1" dirty="0"/>
              <a:t>New Religions in Global Perspective</a:t>
            </a:r>
            <a:r>
              <a:rPr lang="en-GB" sz="1400" dirty="0"/>
              <a:t>, Abingdon, </a:t>
            </a:r>
            <a:r>
              <a:rPr lang="en-GB" sz="1400" dirty="0" err="1"/>
              <a:t>Routledge</a:t>
            </a:r>
            <a:r>
              <a:rPr lang="en-GB" sz="1400" dirty="0"/>
              <a:t> </a:t>
            </a:r>
            <a:endParaRPr lang="en-US" sz="1400" dirty="0" smtClean="0"/>
          </a:p>
          <a:p>
            <a:pPr indent="-274320" fontAlgn="auto">
              <a:spcAft>
                <a:spcPts val="0"/>
              </a:spcAft>
              <a:buFont typeface="Wingdings 2" pitchFamily="18" charset="2"/>
              <a:buChar char=""/>
              <a:defRPr/>
            </a:pPr>
            <a:r>
              <a:rPr lang="en-GB" sz="1400" dirty="0" smtClean="0">
                <a:ea typeface="+mn-ea"/>
                <a:cs typeface="+mn-cs"/>
              </a:rPr>
              <a:t>Davie</a:t>
            </a:r>
            <a:r>
              <a:rPr lang="en-GB" sz="1400" dirty="0">
                <a:ea typeface="+mn-ea"/>
                <a:cs typeface="+mn-cs"/>
              </a:rPr>
              <a:t>, Grace (2015) </a:t>
            </a:r>
            <a:r>
              <a:rPr lang="en-GB" sz="1400" i="1" dirty="0">
                <a:ea typeface="+mn-ea"/>
                <a:cs typeface="+mn-cs"/>
              </a:rPr>
              <a:t>Religion in Britain: A Persistent Paradox</a:t>
            </a:r>
            <a:r>
              <a:rPr lang="en-GB" sz="1400" dirty="0">
                <a:ea typeface="+mn-ea"/>
                <a:cs typeface="+mn-cs"/>
              </a:rPr>
              <a:t>, Sussex: Wiley-Blackwell</a:t>
            </a:r>
            <a:r>
              <a:rPr lang="en-GB" sz="1400" dirty="0" smtClean="0">
                <a:ea typeface="+mn-ea"/>
                <a:cs typeface="+mn-cs"/>
              </a:rPr>
              <a:t>.</a:t>
            </a:r>
          </a:p>
          <a:p>
            <a:pPr indent="-274320" fontAlgn="auto">
              <a:spcAft>
                <a:spcPts val="0"/>
              </a:spcAft>
              <a:buFont typeface="Wingdings 2" pitchFamily="18" charset="2"/>
              <a:buChar char=""/>
              <a:defRPr/>
            </a:pPr>
            <a:r>
              <a:rPr lang="en-GB" sz="1400" dirty="0"/>
              <a:t>Diem, AG &amp; Lewis, JR (1992) “Imagining India: The Influence of Hinduism on the New Age Movement”, in Lewis, </a:t>
            </a:r>
            <a:r>
              <a:rPr lang="en-GB" sz="1400" dirty="0" smtClean="0"/>
              <a:t>James R </a:t>
            </a:r>
            <a:r>
              <a:rPr lang="en-GB" sz="1400" dirty="0"/>
              <a:t>&amp; Melton, </a:t>
            </a:r>
            <a:r>
              <a:rPr lang="en-GB" sz="1400" dirty="0" smtClean="0"/>
              <a:t>George R </a:t>
            </a:r>
            <a:r>
              <a:rPr lang="en-GB" sz="1400" dirty="0" err="1" smtClean="0"/>
              <a:t>eds</a:t>
            </a:r>
            <a:r>
              <a:rPr lang="en-GB" sz="1400" dirty="0"/>
              <a:t>,  </a:t>
            </a:r>
            <a:r>
              <a:rPr lang="en-GB" sz="1400" i="1" dirty="0"/>
              <a:t>Perspectives on the New Age</a:t>
            </a:r>
            <a:r>
              <a:rPr lang="en-GB" sz="1400" dirty="0"/>
              <a:t>, Albany: State University of New York Press</a:t>
            </a:r>
            <a:r>
              <a:rPr lang="en-GB" sz="1400" dirty="0"/>
              <a:t> </a:t>
            </a:r>
            <a:endParaRPr lang="en-GB" sz="1400" dirty="0" smtClean="0"/>
          </a:p>
          <a:p>
            <a:pPr indent="-274320" fontAlgn="auto">
              <a:spcAft>
                <a:spcPts val="0"/>
              </a:spcAft>
              <a:buFont typeface="Wingdings 2" pitchFamily="18" charset="2"/>
              <a:buChar char=""/>
              <a:defRPr/>
            </a:pPr>
            <a:r>
              <a:rPr lang="en-GB" sz="1400" dirty="0"/>
              <a:t>Drury, </a:t>
            </a:r>
            <a:r>
              <a:rPr lang="en-GB" sz="1400" dirty="0" err="1" smtClean="0"/>
              <a:t>Nevill</a:t>
            </a:r>
            <a:r>
              <a:rPr lang="en-GB" sz="1400" dirty="0" smtClean="0"/>
              <a:t> </a:t>
            </a:r>
            <a:r>
              <a:rPr lang="en-GB" sz="1400" dirty="0"/>
              <a:t>(1989) </a:t>
            </a:r>
            <a:r>
              <a:rPr lang="en-GB" sz="1400" i="1" dirty="0"/>
              <a:t>Elements of Human Potential</a:t>
            </a:r>
            <a:r>
              <a:rPr lang="en-GB" sz="1400" dirty="0"/>
              <a:t>, Dorset: Element Books Limited</a:t>
            </a:r>
            <a:r>
              <a:rPr lang="en-GB" sz="1400" dirty="0"/>
              <a:t> </a:t>
            </a:r>
            <a:endParaRPr lang="en-GB" sz="1400" dirty="0" smtClean="0">
              <a:ea typeface="+mn-ea"/>
              <a:cs typeface="+mn-cs"/>
            </a:endParaRPr>
          </a:p>
          <a:p>
            <a:pPr indent="-274320">
              <a:buFont typeface="Wingdings 2" pitchFamily="18" charset="2"/>
              <a:buChar char=""/>
              <a:defRPr/>
            </a:pPr>
            <a:r>
              <a:rPr lang="en-US" sz="1400" dirty="0"/>
              <a:t>Gill, Robin (2003) </a:t>
            </a:r>
            <a:r>
              <a:rPr lang="en-US" sz="1400" i="1" dirty="0"/>
              <a:t>The "Empty Church" Revisited, </a:t>
            </a:r>
            <a:r>
              <a:rPr lang="en-US" sz="1400" dirty="0" err="1"/>
              <a:t>Aldershot</a:t>
            </a:r>
            <a:r>
              <a:rPr lang="en-US" sz="1400" dirty="0"/>
              <a:t>, </a:t>
            </a:r>
            <a:r>
              <a:rPr lang="en-US" sz="1400" dirty="0" err="1"/>
              <a:t>Ashgate</a:t>
            </a:r>
            <a:r>
              <a:rPr lang="en-US" sz="1400" dirty="0" smtClean="0"/>
              <a:t>.</a:t>
            </a:r>
          </a:p>
          <a:p>
            <a:pPr indent="-274320">
              <a:buFont typeface="Wingdings 2" pitchFamily="18" charset="2"/>
              <a:buChar char=""/>
              <a:defRPr/>
            </a:pPr>
            <a:r>
              <a:rPr lang="en-GB" sz="1400" dirty="0" err="1"/>
              <a:t>Heelas</a:t>
            </a:r>
            <a:r>
              <a:rPr lang="en-GB" sz="1400" dirty="0"/>
              <a:t>, </a:t>
            </a:r>
            <a:r>
              <a:rPr lang="en-GB" sz="1400" dirty="0" smtClean="0"/>
              <a:t>Paul </a:t>
            </a:r>
            <a:r>
              <a:rPr lang="en-GB" sz="1400" dirty="0"/>
              <a:t>(1996) </a:t>
            </a:r>
            <a:r>
              <a:rPr lang="en-GB" sz="1400" i="1" dirty="0"/>
              <a:t>The New Age Movement</a:t>
            </a:r>
            <a:r>
              <a:rPr lang="en-GB" sz="1400" dirty="0"/>
              <a:t>, Oxford: Blackwell.</a:t>
            </a:r>
            <a:r>
              <a:rPr lang="en-GB" sz="1400" dirty="0"/>
              <a:t> </a:t>
            </a:r>
            <a:endParaRPr lang="en-GB" sz="1400" dirty="0" smtClean="0"/>
          </a:p>
          <a:p>
            <a:pPr indent="-274320">
              <a:buFont typeface="Wingdings 2" pitchFamily="18" charset="2"/>
              <a:buChar char=""/>
              <a:defRPr/>
            </a:pPr>
            <a:r>
              <a:rPr lang="en-GB" sz="1400" dirty="0"/>
              <a:t>Lewis, James R &amp; Melton, George R </a:t>
            </a:r>
            <a:r>
              <a:rPr lang="en-GB" sz="1400" dirty="0" err="1"/>
              <a:t>eds</a:t>
            </a:r>
            <a:r>
              <a:rPr lang="en-GB" sz="1400" dirty="0"/>
              <a:t>,  </a:t>
            </a:r>
            <a:r>
              <a:rPr lang="en-GB" sz="1400" i="1" dirty="0"/>
              <a:t>Perspectives on the New Age</a:t>
            </a:r>
            <a:r>
              <a:rPr lang="en-GB" sz="1400" dirty="0"/>
              <a:t>, Albany: State University of New York Press </a:t>
            </a:r>
          </a:p>
          <a:p>
            <a:pPr indent="-274320">
              <a:buFont typeface="Wingdings 2" pitchFamily="18" charset="2"/>
              <a:buChar char=""/>
              <a:defRPr/>
            </a:pPr>
            <a:endParaRPr lang="en-GB" sz="1400" dirty="0">
              <a:ea typeface="+mn-ea"/>
              <a:cs typeface="+mn-cs"/>
            </a:endParaRPr>
          </a:p>
          <a:p>
            <a:pPr indent="-274320">
              <a:buFont typeface="Wingdings 2" pitchFamily="18" charset="2"/>
              <a:buChar char=""/>
              <a:defRPr/>
            </a:pPr>
            <a:endParaRPr lang="en-GB" sz="1400" dirty="0"/>
          </a:p>
          <a:p>
            <a:pPr indent="-274320">
              <a:buFont typeface="Wingdings 2" pitchFamily="18" charset="2"/>
              <a:buChar char=""/>
              <a:defRPr/>
            </a:pPr>
            <a:endParaRPr lang="en-US" sz="1400" dirty="0"/>
          </a:p>
          <a:p>
            <a:pPr indent="-274320">
              <a:buFont typeface="Wingdings 2" pitchFamily="18" charset="2"/>
              <a:buChar char=""/>
              <a:defRPr/>
            </a:pPr>
            <a:endParaRPr lang="en-US" sz="1400" dirty="0"/>
          </a:p>
          <a:p>
            <a:pPr indent="-274320" fontAlgn="auto">
              <a:spcAft>
                <a:spcPts val="0"/>
              </a:spcAft>
              <a:buFont typeface="Wingdings 2" pitchFamily="18" charset="2"/>
              <a:buChar char=""/>
              <a:defRPr/>
            </a:pPr>
            <a:endParaRPr lang="en-GB" sz="1300" dirty="0">
              <a:latin typeface="Corbel" charset="0"/>
              <a:ea typeface="+mn-ea"/>
            </a:endParaRPr>
          </a:p>
        </p:txBody>
      </p:sp>
    </p:spTree>
    <p:extLst>
      <p:ext uri="{BB962C8B-B14F-4D97-AF65-F5344CB8AC3E}">
        <p14:creationId xmlns:p14="http://schemas.microsoft.com/office/powerpoint/2010/main" val="22960307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3308"/>
            <a:ext cx="8229600" cy="5902855"/>
          </a:xfrm>
        </p:spPr>
        <p:txBody>
          <a:bodyPr>
            <a:normAutofit fontScale="47500" lnSpcReduction="20000"/>
          </a:bodyPr>
          <a:lstStyle/>
          <a:p>
            <a:pPr indent="-274320">
              <a:buFont typeface="Wingdings 2" pitchFamily="18" charset="2"/>
              <a:buChar char=""/>
              <a:defRPr/>
            </a:pPr>
            <a:r>
              <a:rPr lang="en-GB" dirty="0" err="1"/>
              <a:t>Hanegraaff</a:t>
            </a:r>
            <a:r>
              <a:rPr lang="en-GB" dirty="0"/>
              <a:t>, </a:t>
            </a:r>
            <a:r>
              <a:rPr lang="en-GB" dirty="0" err="1" smtClean="0"/>
              <a:t>Wouter</a:t>
            </a:r>
            <a:r>
              <a:rPr lang="en-GB" dirty="0" smtClean="0"/>
              <a:t> J </a:t>
            </a:r>
            <a:r>
              <a:rPr lang="en-GB" dirty="0"/>
              <a:t>(1996) </a:t>
            </a:r>
            <a:r>
              <a:rPr lang="en-GB" i="1" dirty="0"/>
              <a:t>New Age Religion and Western Culture</a:t>
            </a:r>
            <a:r>
              <a:rPr lang="en-GB" dirty="0"/>
              <a:t>, New York: EJ Brill</a:t>
            </a:r>
            <a:r>
              <a:rPr lang="en-GB" dirty="0" smtClean="0"/>
              <a:t>.</a:t>
            </a:r>
          </a:p>
          <a:p>
            <a:pPr indent="-274320">
              <a:buFont typeface="Wingdings 2" pitchFamily="18" charset="2"/>
              <a:buChar char=""/>
              <a:defRPr/>
            </a:pPr>
            <a:r>
              <a:rPr lang="en-GB" dirty="0" err="1"/>
              <a:t>Hanegraaff</a:t>
            </a:r>
            <a:r>
              <a:rPr lang="en-GB" dirty="0"/>
              <a:t>, </a:t>
            </a:r>
            <a:r>
              <a:rPr lang="en-GB" dirty="0" err="1" smtClean="0"/>
              <a:t>Wouter</a:t>
            </a:r>
            <a:r>
              <a:rPr lang="en-GB" dirty="0" smtClean="0"/>
              <a:t> J </a:t>
            </a:r>
            <a:r>
              <a:rPr lang="en-GB" dirty="0"/>
              <a:t>(2006) “New Age religion”, in </a:t>
            </a:r>
            <a:r>
              <a:rPr lang="en-GB" dirty="0" err="1"/>
              <a:t>Woodhead</a:t>
            </a:r>
            <a:r>
              <a:rPr lang="en-GB" dirty="0"/>
              <a:t>, L, Fletcher, P, </a:t>
            </a:r>
            <a:r>
              <a:rPr lang="en-GB" dirty="0" err="1"/>
              <a:t>Kawanami</a:t>
            </a:r>
            <a:r>
              <a:rPr lang="en-GB" dirty="0"/>
              <a:t>, H &amp; Smith, D, </a:t>
            </a:r>
            <a:r>
              <a:rPr lang="en-GB" dirty="0" err="1"/>
              <a:t>eds</a:t>
            </a:r>
            <a:r>
              <a:rPr lang="en-GB" dirty="0"/>
              <a:t> (2006) </a:t>
            </a:r>
            <a:r>
              <a:rPr lang="en-GB" i="1" dirty="0"/>
              <a:t>Religions in the Modern World</a:t>
            </a:r>
            <a:r>
              <a:rPr lang="en-GB" dirty="0"/>
              <a:t>, London, </a:t>
            </a:r>
            <a:r>
              <a:rPr lang="en-GB" dirty="0" err="1"/>
              <a:t>Routledge</a:t>
            </a:r>
            <a:r>
              <a:rPr lang="en-GB" dirty="0"/>
              <a:t> </a:t>
            </a:r>
            <a:endParaRPr lang="en-GB" dirty="0" smtClean="0"/>
          </a:p>
          <a:p>
            <a:pPr indent="-274320">
              <a:buFont typeface="Wingdings 2" pitchFamily="18" charset="2"/>
              <a:buChar char=""/>
              <a:defRPr/>
            </a:pPr>
            <a:r>
              <a:rPr lang="en-GB" dirty="0"/>
              <a:t>Jung, </a:t>
            </a:r>
            <a:r>
              <a:rPr lang="en-GB" dirty="0" smtClean="0"/>
              <a:t>Carl G </a:t>
            </a:r>
            <a:r>
              <a:rPr lang="en-GB" dirty="0"/>
              <a:t>(1981) </a:t>
            </a:r>
            <a:r>
              <a:rPr lang="en-GB" i="1" dirty="0"/>
              <a:t>The Archetypes and The Collective Unconscious</a:t>
            </a:r>
            <a:r>
              <a:rPr lang="en-GB" dirty="0"/>
              <a:t>, Princeton University Press; (1</a:t>
            </a:r>
            <a:r>
              <a:rPr lang="en-GB" baseline="30000" dirty="0"/>
              <a:t>st</a:t>
            </a:r>
            <a:r>
              <a:rPr lang="en-GB" dirty="0"/>
              <a:t> published 1936).</a:t>
            </a:r>
            <a:r>
              <a:rPr lang="en-GB" dirty="0"/>
              <a:t> </a:t>
            </a:r>
          </a:p>
          <a:p>
            <a:pPr indent="-274320">
              <a:buFont typeface="Wingdings 2" pitchFamily="18" charset="2"/>
              <a:buChar char=""/>
              <a:defRPr/>
            </a:pPr>
            <a:r>
              <a:rPr lang="en-US" dirty="0"/>
              <a:t>McLeod Hugh (2006) in </a:t>
            </a:r>
            <a:r>
              <a:rPr lang="en-US" i="1" dirty="0"/>
              <a:t>The Religious Crisis of the 1960s</a:t>
            </a:r>
            <a:r>
              <a:rPr lang="en-US" dirty="0"/>
              <a:t>, Oxford: Oxford University Press.</a:t>
            </a:r>
          </a:p>
          <a:p>
            <a:pPr indent="-274320">
              <a:buFont typeface="Wingdings 2" pitchFamily="18" charset="2"/>
              <a:buChar char=""/>
              <a:defRPr/>
            </a:pPr>
            <a:r>
              <a:rPr lang="en-GB" i="1" dirty="0"/>
              <a:t>Office for </a:t>
            </a:r>
            <a:r>
              <a:rPr lang="en-US" i="1" dirty="0"/>
              <a:t>N</a:t>
            </a:r>
            <a:r>
              <a:rPr lang="en-GB" i="1" dirty="0" err="1"/>
              <a:t>ational</a:t>
            </a:r>
            <a:r>
              <a:rPr lang="en-GB" i="1" dirty="0"/>
              <a:t> Statistics</a:t>
            </a:r>
            <a:r>
              <a:rPr lang="en-US" dirty="0"/>
              <a:t> (ONS)</a:t>
            </a:r>
            <a:r>
              <a:rPr lang="en-GB" dirty="0"/>
              <a:t>, ‘</a:t>
            </a:r>
            <a:r>
              <a:rPr lang="en-US" dirty="0"/>
              <a:t>Changing picture of religious affiliation over last decade’, </a:t>
            </a:r>
            <a:r>
              <a:rPr lang="en-GB" dirty="0"/>
              <a:t>http://</a:t>
            </a:r>
            <a:r>
              <a:rPr lang="en-GB" dirty="0" err="1"/>
              <a:t>www.ons.gov.uk</a:t>
            </a:r>
            <a:r>
              <a:rPr lang="en-GB" dirty="0"/>
              <a:t>/</a:t>
            </a:r>
            <a:r>
              <a:rPr lang="en-GB" dirty="0" err="1"/>
              <a:t>ons</a:t>
            </a:r>
            <a:r>
              <a:rPr lang="en-GB" dirty="0"/>
              <a:t>/</a:t>
            </a:r>
            <a:r>
              <a:rPr lang="en-GB" dirty="0" err="1"/>
              <a:t>rel</a:t>
            </a:r>
            <a:r>
              <a:rPr lang="en-GB" dirty="0"/>
              <a:t>/census/2011-census/key-statistics-for-local-authorities-in-</a:t>
            </a:r>
            <a:r>
              <a:rPr lang="en-GB" dirty="0" err="1"/>
              <a:t>england</a:t>
            </a:r>
            <a:r>
              <a:rPr lang="en-GB" dirty="0"/>
              <a:t>-and-wales/rpt-religion.html#tab-Changing-picture-of-religious-affiliation-over-last-decade  [23.10.2017]</a:t>
            </a:r>
          </a:p>
          <a:p>
            <a:pPr indent="-274320">
              <a:buFont typeface="Wingdings 2" pitchFamily="18" charset="2"/>
              <a:buChar char=""/>
              <a:defRPr/>
            </a:pPr>
            <a:r>
              <a:rPr lang="en-GB" dirty="0"/>
              <a:t>Snell, K. D. M. &amp; Paul S. Ell (2000) Rival </a:t>
            </a:r>
            <a:r>
              <a:rPr lang="en-GB" dirty="0" err="1"/>
              <a:t>Jerusalems</a:t>
            </a:r>
            <a:r>
              <a:rPr lang="en-GB" dirty="0"/>
              <a:t>: The Geography of Victorian Religion, Cambridge, Cambridge University Press. </a:t>
            </a:r>
            <a:endParaRPr lang="en-GB" dirty="0" smtClean="0"/>
          </a:p>
          <a:p>
            <a:pPr indent="-274320">
              <a:buFont typeface="Wingdings 2" pitchFamily="18" charset="2"/>
              <a:buChar char=""/>
              <a:defRPr/>
            </a:pPr>
            <a:r>
              <a:rPr lang="en-GB" dirty="0" err="1"/>
              <a:t>Storr</a:t>
            </a:r>
            <a:r>
              <a:rPr lang="en-GB" dirty="0"/>
              <a:t>, </a:t>
            </a:r>
            <a:r>
              <a:rPr lang="en-GB" dirty="0" smtClean="0"/>
              <a:t>Anthony </a:t>
            </a:r>
            <a:r>
              <a:rPr lang="en-GB" dirty="0"/>
              <a:t>(1996) </a:t>
            </a:r>
            <a:r>
              <a:rPr lang="en-GB" i="1" dirty="0"/>
              <a:t>Feet of Clay</a:t>
            </a:r>
            <a:r>
              <a:rPr lang="en-GB" dirty="0"/>
              <a:t>, London, HarperCollins Publishers</a:t>
            </a:r>
            <a:r>
              <a:rPr lang="en-GB" dirty="0"/>
              <a:t> </a:t>
            </a:r>
            <a:endParaRPr lang="en-GB" dirty="0" smtClean="0"/>
          </a:p>
          <a:p>
            <a:pPr indent="-274320">
              <a:buFont typeface="Wingdings 2" pitchFamily="18" charset="2"/>
              <a:buChar char=""/>
              <a:defRPr/>
            </a:pPr>
            <a:r>
              <a:rPr lang="en-GB" dirty="0"/>
              <a:t>Sutcliffe, </a:t>
            </a:r>
            <a:r>
              <a:rPr lang="en-GB" dirty="0" smtClean="0"/>
              <a:t>Stephen </a:t>
            </a:r>
            <a:r>
              <a:rPr lang="en-GB" dirty="0"/>
              <a:t>(2003) </a:t>
            </a:r>
            <a:r>
              <a:rPr lang="en-GB" i="1" dirty="0"/>
              <a:t>Children of the New Age</a:t>
            </a:r>
            <a:r>
              <a:rPr lang="en-GB" dirty="0"/>
              <a:t>, London, </a:t>
            </a:r>
            <a:r>
              <a:rPr lang="en-GB" dirty="0" err="1"/>
              <a:t>Routledge</a:t>
            </a:r>
            <a:r>
              <a:rPr lang="en-GB" dirty="0"/>
              <a:t>, </a:t>
            </a:r>
            <a:endParaRPr lang="en-GB" dirty="0"/>
          </a:p>
          <a:p>
            <a:pPr indent="-274320">
              <a:buFont typeface="Wingdings 2" pitchFamily="18" charset="2"/>
              <a:buChar char=""/>
              <a:defRPr/>
            </a:pPr>
            <a:r>
              <a:rPr lang="en-GB" dirty="0" err="1"/>
              <a:t>Tingay</a:t>
            </a:r>
            <a:r>
              <a:rPr lang="en-GB" dirty="0"/>
              <a:t>, Kevin Madame Blavatsky’s Children: Theosophy and Its Heirs’, in Sutcliff, S &amp; Bowman, M </a:t>
            </a:r>
            <a:r>
              <a:rPr lang="en-GB" dirty="0" err="1"/>
              <a:t>eds</a:t>
            </a:r>
            <a:r>
              <a:rPr lang="en-GB" dirty="0"/>
              <a:t>, (2000) </a:t>
            </a:r>
            <a:r>
              <a:rPr lang="en-GB" i="1" dirty="0"/>
              <a:t>Beyond New Age</a:t>
            </a:r>
            <a:r>
              <a:rPr lang="en-GB" dirty="0"/>
              <a:t>, Edinburgh: Edinburgh University Press </a:t>
            </a:r>
          </a:p>
          <a:p>
            <a:pPr indent="-274320">
              <a:buFont typeface="Wingdings 2" pitchFamily="18" charset="2"/>
              <a:buChar char=""/>
              <a:defRPr/>
            </a:pPr>
            <a:r>
              <a:rPr lang="en-GB" dirty="0"/>
              <a:t>Tipton, </a:t>
            </a:r>
            <a:r>
              <a:rPr lang="en-GB" dirty="0" smtClean="0"/>
              <a:t>Steven M </a:t>
            </a:r>
            <a:r>
              <a:rPr lang="en-GB" dirty="0"/>
              <a:t>(1982) </a:t>
            </a:r>
            <a:r>
              <a:rPr lang="en-GB" i="1" dirty="0"/>
              <a:t>Getting Saved from the Sixties</a:t>
            </a:r>
            <a:r>
              <a:rPr lang="en-GB" dirty="0"/>
              <a:t>, Berkeley; London, University of California Press. </a:t>
            </a:r>
            <a:endParaRPr lang="en-GB" dirty="0" smtClean="0"/>
          </a:p>
          <a:p>
            <a:pPr indent="-274320">
              <a:buFont typeface="Wingdings 2" pitchFamily="18" charset="2"/>
              <a:buChar char=""/>
              <a:defRPr/>
            </a:pPr>
            <a:r>
              <a:rPr lang="en-GB" dirty="0"/>
              <a:t>Wallis, </a:t>
            </a:r>
            <a:r>
              <a:rPr lang="en-GB" dirty="0" smtClean="0"/>
              <a:t>Roy </a:t>
            </a:r>
            <a:r>
              <a:rPr lang="en-GB" dirty="0"/>
              <a:t>(1984) </a:t>
            </a:r>
            <a:r>
              <a:rPr lang="en-GB" i="1" dirty="0"/>
              <a:t>The Elementary forms of New Religious Life</a:t>
            </a:r>
            <a:r>
              <a:rPr lang="en-GB" dirty="0"/>
              <a:t>, London: </a:t>
            </a:r>
            <a:r>
              <a:rPr lang="en-GB" dirty="0" err="1"/>
              <a:t>Routledge</a:t>
            </a:r>
            <a:r>
              <a:rPr lang="en-GB" dirty="0"/>
              <a:t> &amp; </a:t>
            </a:r>
            <a:r>
              <a:rPr lang="en-GB" dirty="0" err="1"/>
              <a:t>Kegan</a:t>
            </a:r>
            <a:r>
              <a:rPr lang="en-GB" dirty="0"/>
              <a:t> Paul. </a:t>
            </a:r>
            <a:endParaRPr lang="en-GB" dirty="0" smtClean="0"/>
          </a:p>
          <a:p>
            <a:pPr indent="-274320">
              <a:buFont typeface="Wingdings 2" pitchFamily="18" charset="2"/>
              <a:buChar char=""/>
              <a:defRPr/>
            </a:pPr>
            <a:r>
              <a:rPr lang="en-GB" dirty="0" smtClean="0"/>
              <a:t>Wilson</a:t>
            </a:r>
            <a:r>
              <a:rPr lang="en-GB" dirty="0"/>
              <a:t>, Bryan (1970) </a:t>
            </a:r>
            <a:r>
              <a:rPr lang="en-GB" i="1" dirty="0"/>
              <a:t>Religious Sects</a:t>
            </a:r>
            <a:r>
              <a:rPr lang="en-GB" dirty="0"/>
              <a:t>, London, World University </a:t>
            </a:r>
            <a:r>
              <a:rPr lang="en-GB" dirty="0" smtClean="0"/>
              <a:t>Library.</a:t>
            </a:r>
          </a:p>
          <a:p>
            <a:pPr indent="-274320">
              <a:buFont typeface="Wingdings 2" pitchFamily="18" charset="2"/>
              <a:buChar char=""/>
              <a:defRPr/>
            </a:pPr>
            <a:r>
              <a:rPr lang="en-GB" dirty="0" err="1"/>
              <a:t>Woodrum</a:t>
            </a:r>
            <a:r>
              <a:rPr lang="en-GB" dirty="0"/>
              <a:t>, Eric, “Religious Organizational Change: An Analysis Based on the TM Movement”, </a:t>
            </a:r>
            <a:r>
              <a:rPr lang="en-GB" i="1" dirty="0"/>
              <a:t>Review of Religious Research, </a:t>
            </a:r>
            <a:r>
              <a:rPr lang="en-GB" dirty="0"/>
              <a:t>1982, 24(2):89-103</a:t>
            </a:r>
            <a:r>
              <a:rPr lang="en-GB" dirty="0"/>
              <a:t> </a:t>
            </a:r>
          </a:p>
          <a:p>
            <a:endParaRPr lang="en-US" dirty="0"/>
          </a:p>
        </p:txBody>
      </p:sp>
    </p:spTree>
    <p:extLst>
      <p:ext uri="{BB962C8B-B14F-4D97-AF65-F5344CB8AC3E}">
        <p14:creationId xmlns:p14="http://schemas.microsoft.com/office/powerpoint/2010/main" val="3858771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Channelling</a:t>
            </a:r>
            <a:r>
              <a:rPr lang="en-US" dirty="0" smtClean="0"/>
              <a:t> </a:t>
            </a:r>
            <a:r>
              <a:rPr lang="en-US" dirty="0" smtClean="0"/>
              <a:t/>
            </a:r>
            <a:br>
              <a:rPr lang="en-US" dirty="0" smtClean="0"/>
            </a:br>
            <a:r>
              <a:rPr lang="en-US" dirty="0" smtClean="0"/>
              <a:t>- </a:t>
            </a:r>
            <a:r>
              <a:rPr lang="en-US" dirty="0" err="1"/>
              <a:t>interdimensional</a:t>
            </a:r>
            <a:r>
              <a:rPr lang="en-US" dirty="0"/>
              <a:t> communication</a:t>
            </a:r>
            <a:r>
              <a:rPr lang="en-GB" dirty="0"/>
              <a:t> </a:t>
            </a:r>
            <a:endParaRPr lang="en-US" dirty="0"/>
          </a:p>
        </p:txBody>
      </p:sp>
      <p:sp>
        <p:nvSpPr>
          <p:cNvPr id="3" name="Content Placeholder 2"/>
          <p:cNvSpPr>
            <a:spLocks noGrp="1"/>
          </p:cNvSpPr>
          <p:nvPr>
            <p:ph sz="quarter" idx="4294967295"/>
          </p:nvPr>
        </p:nvSpPr>
        <p:spPr>
          <a:xfrm>
            <a:off x="274320" y="1755348"/>
            <a:ext cx="8595360" cy="4892570"/>
          </a:xfrm>
          <a:prstGeom prst="rect">
            <a:avLst/>
          </a:prstGeom>
        </p:spPr>
        <p:txBody>
          <a:bodyPr/>
          <a:lstStyle/>
          <a:p>
            <a:endParaRPr lang="en-US" dirty="0" smtClean="0"/>
          </a:p>
          <a:p>
            <a:r>
              <a:rPr lang="en-US" dirty="0" err="1" smtClean="0"/>
              <a:t>Channelling</a:t>
            </a:r>
            <a:r>
              <a:rPr lang="en-US" dirty="0" smtClean="0"/>
              <a:t> </a:t>
            </a:r>
            <a:r>
              <a:rPr lang="en-US" dirty="0"/>
              <a:t>is when someone claims to be in contact with a supernatural source of information from which teachings are received (Melton, 1992, 18). </a:t>
            </a:r>
            <a:endParaRPr lang="en-US" dirty="0" smtClean="0"/>
          </a:p>
          <a:p>
            <a:endParaRPr lang="en-US" dirty="0"/>
          </a:p>
          <a:p>
            <a:r>
              <a:rPr lang="en-US" dirty="0"/>
              <a:t>‘Recently, [</a:t>
            </a:r>
            <a:r>
              <a:rPr lang="en-US" dirty="0" err="1"/>
              <a:t>channelling</a:t>
            </a:r>
            <a:r>
              <a:rPr lang="en-US" dirty="0"/>
              <a:t>] has been seen as something of a fad’ (Campbell &amp; Brennan, 1990, 84).</a:t>
            </a:r>
            <a:endParaRPr lang="en-GB" dirty="0"/>
          </a:p>
          <a:p>
            <a:endParaRPr lang="en-US" dirty="0" smtClean="0"/>
          </a:p>
          <a:p>
            <a:endParaRPr lang="en-US" dirty="0"/>
          </a:p>
        </p:txBody>
      </p:sp>
    </p:spTree>
    <p:extLst>
      <p:ext uri="{BB962C8B-B14F-4D97-AF65-F5344CB8AC3E}">
        <p14:creationId xmlns:p14="http://schemas.microsoft.com/office/powerpoint/2010/main" val="3315549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1298448"/>
            <a:ext cx="8595360" cy="4937760"/>
          </a:xfrm>
          <a:prstGeom prst="rect">
            <a:avLst/>
          </a:prstGeom>
        </p:spPr>
        <p:txBody>
          <a:bodyPr>
            <a:normAutofit fontScale="85000" lnSpcReduction="20000"/>
          </a:bodyPr>
          <a:lstStyle/>
          <a:p>
            <a:r>
              <a:rPr lang="en-US" dirty="0"/>
              <a:t>Suzanne Riordan (1992, 105</a:t>
            </a:r>
            <a:r>
              <a:rPr lang="en-US" dirty="0" smtClean="0"/>
              <a:t>): If</a:t>
            </a:r>
            <a:r>
              <a:rPr lang="en-US" dirty="0"/>
              <a:t>, in the words of James Hillman (1975), "the modern vision of ourselves and the world has stultified our imaginations", then the New Age movement is a backlash against modernity.  '...the pendulum is swinging from a worldview in which there was no place for gnomes, goblins, and angels to one teeming with nature spirits, extraterrestrials, and ascended masters.  If the former is dry and sterile in its relentlessly materialistic focus, the latter is wildly imaginative and infinitely suggestible.  As traditional peoples have always known, humanity is not alone in the cosmos, and the subtle realms which science and monotheism have ignored are a source of great fascination to these post-modern seekers</a:t>
            </a:r>
            <a:r>
              <a:rPr lang="en-US" dirty="0" smtClean="0"/>
              <a:t>’).</a:t>
            </a:r>
            <a:endParaRPr lang="en-US" dirty="0"/>
          </a:p>
        </p:txBody>
      </p:sp>
    </p:spTree>
    <p:extLst>
      <p:ext uri="{BB962C8B-B14F-4D97-AF65-F5344CB8AC3E}">
        <p14:creationId xmlns:p14="http://schemas.microsoft.com/office/powerpoint/2010/main" val="1108312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1298448"/>
            <a:ext cx="8595360" cy="4937760"/>
          </a:xfrm>
          <a:prstGeom prst="rect">
            <a:avLst/>
          </a:prstGeom>
        </p:spPr>
        <p:txBody>
          <a:bodyPr>
            <a:normAutofit fontScale="70000" lnSpcReduction="20000"/>
          </a:bodyPr>
          <a:lstStyle/>
          <a:p>
            <a:r>
              <a:rPr lang="en-US" dirty="0"/>
              <a:t>Melton (1992, 18) notes that New Thought drew in part on Theosophy and in part on Spiritualism.  '…the channel (medium) moved into an altered state of consciousness (trance) and the entity spoke through him or her'. </a:t>
            </a:r>
            <a:endParaRPr lang="en-US" dirty="0" smtClean="0"/>
          </a:p>
          <a:p>
            <a:endParaRPr lang="en-US" dirty="0"/>
          </a:p>
          <a:p>
            <a:r>
              <a:rPr lang="en-US" dirty="0" err="1"/>
              <a:t>Hanegraaff</a:t>
            </a:r>
            <a:r>
              <a:rPr lang="en-US" dirty="0"/>
              <a:t> (1996, 27) writes of the 'central importance [of </a:t>
            </a:r>
            <a:r>
              <a:rPr lang="en-US" dirty="0" err="1"/>
              <a:t>channelling</a:t>
            </a:r>
            <a:r>
              <a:rPr lang="en-US" dirty="0"/>
              <a:t>] in the genesis of New Age religion'. </a:t>
            </a:r>
            <a:endParaRPr lang="en-US" dirty="0" smtClean="0"/>
          </a:p>
          <a:p>
            <a:endParaRPr lang="en-US" dirty="0"/>
          </a:p>
          <a:p>
            <a:r>
              <a:rPr lang="en-US" dirty="0" err="1"/>
              <a:t>Hanegraaff</a:t>
            </a:r>
            <a:r>
              <a:rPr lang="en-US" dirty="0"/>
              <a:t> (1996, 27-28) divides </a:t>
            </a:r>
            <a:r>
              <a:rPr lang="en-US" dirty="0" err="1"/>
              <a:t>channelling</a:t>
            </a:r>
            <a:r>
              <a:rPr lang="en-US" dirty="0"/>
              <a:t> into several groups.  First, trance </a:t>
            </a:r>
            <a:r>
              <a:rPr lang="en-US" dirty="0" err="1"/>
              <a:t>channelling</a:t>
            </a:r>
            <a:r>
              <a:rPr lang="en-US" dirty="0"/>
              <a:t>, although the depth of trance varies.  Like shamanic spirit-possession? Although says that many channels think more in terms of blending than possession (1996, 33). Second, various kinds of automatisms, such as the </a:t>
            </a:r>
            <a:r>
              <a:rPr lang="en-US" dirty="0" err="1"/>
              <a:t>ouija</a:t>
            </a:r>
            <a:r>
              <a:rPr lang="en-US" dirty="0"/>
              <a:t> board and automatic writing.  Third, those examples of clairaudient and/or clairvoyant communication.  Fourth, open </a:t>
            </a:r>
            <a:r>
              <a:rPr lang="en-US" dirty="0" err="1"/>
              <a:t>channelling</a:t>
            </a:r>
            <a:r>
              <a:rPr lang="en-US" dirty="0"/>
              <a:t>.  But modes can change.</a:t>
            </a:r>
            <a:endParaRPr lang="en-GB" dirty="0"/>
          </a:p>
          <a:p>
            <a:endParaRPr lang="en-US" dirty="0"/>
          </a:p>
        </p:txBody>
      </p:sp>
    </p:spTree>
    <p:extLst>
      <p:ext uri="{BB962C8B-B14F-4D97-AF65-F5344CB8AC3E}">
        <p14:creationId xmlns:p14="http://schemas.microsoft.com/office/powerpoint/2010/main" val="7792936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Among the best known…</a:t>
            </a:r>
            <a:endParaRPr lang="en-US" dirty="0"/>
          </a:p>
        </p:txBody>
      </p:sp>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Jane </a:t>
            </a:r>
            <a:r>
              <a:rPr lang="en-US" dirty="0" smtClean="0"/>
              <a:t>Roberts </a:t>
            </a:r>
            <a:r>
              <a:rPr lang="en-US" dirty="0"/>
              <a:t>and </a:t>
            </a:r>
            <a:r>
              <a:rPr lang="en-US" dirty="0" smtClean="0"/>
              <a:t>Seth</a:t>
            </a:r>
          </a:p>
          <a:p>
            <a:r>
              <a:rPr lang="en-US" dirty="0" smtClean="0"/>
              <a:t>JZ </a:t>
            </a:r>
            <a:r>
              <a:rPr lang="en-US" dirty="0"/>
              <a:t>Knight and </a:t>
            </a:r>
            <a:r>
              <a:rPr lang="en-US" dirty="0" err="1" smtClean="0"/>
              <a:t>Ramtha</a:t>
            </a:r>
            <a:r>
              <a:rPr lang="en-US" dirty="0" smtClean="0"/>
              <a:t> </a:t>
            </a:r>
          </a:p>
          <a:p>
            <a:r>
              <a:rPr lang="en-US" dirty="0" err="1" smtClean="0"/>
              <a:t>Jach</a:t>
            </a:r>
            <a:r>
              <a:rPr lang="en-US" dirty="0" smtClean="0"/>
              <a:t> </a:t>
            </a:r>
            <a:r>
              <a:rPr lang="en-US" dirty="0" err="1"/>
              <a:t>Pursel</a:t>
            </a:r>
            <a:r>
              <a:rPr lang="en-US" dirty="0"/>
              <a:t> and </a:t>
            </a:r>
            <a:r>
              <a:rPr lang="en-US" dirty="0" err="1" smtClean="0"/>
              <a:t>Lazaris</a:t>
            </a:r>
            <a:endParaRPr lang="en-US" dirty="0" smtClean="0"/>
          </a:p>
          <a:p>
            <a:r>
              <a:rPr lang="en-US" dirty="0" smtClean="0"/>
              <a:t>Pat </a:t>
            </a:r>
            <a:r>
              <a:rPr lang="en-US" dirty="0" err="1" smtClean="0"/>
              <a:t>Rodegast</a:t>
            </a:r>
            <a:r>
              <a:rPr lang="en-US" dirty="0" smtClean="0"/>
              <a:t> and Emmanuel</a:t>
            </a:r>
            <a:endParaRPr lang="en-US" dirty="0"/>
          </a:p>
        </p:txBody>
      </p:sp>
    </p:spTree>
    <p:extLst>
      <p:ext uri="{BB962C8B-B14F-4D97-AF65-F5344CB8AC3E}">
        <p14:creationId xmlns:p14="http://schemas.microsoft.com/office/powerpoint/2010/main" val="2311234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r>
            <a:br>
              <a:rPr lang="en-US" dirty="0"/>
            </a:br>
            <a:r>
              <a:rPr lang="en-US" dirty="0"/>
              <a:t/>
            </a:r>
            <a:br>
              <a:rPr lang="en-US" dirty="0"/>
            </a:br>
            <a:r>
              <a:rPr lang="en-US" dirty="0"/>
              <a:t>Jane Roberts and Seth</a:t>
            </a:r>
          </a:p>
        </p:txBody>
      </p:sp>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Seth was a spirit being </a:t>
            </a:r>
            <a:r>
              <a:rPr lang="en-US" dirty="0" err="1"/>
              <a:t>channelled</a:t>
            </a:r>
            <a:r>
              <a:rPr lang="en-US" dirty="0"/>
              <a:t> through Jane Roberts.  Several books of material from Seth were published, including The Seth Material (1970), Seth Speaks (1988), and The Nature of Personal Reality (1988).  The main message of Seth is that each individual creates her or his own reality through our beliefs and desires (</a:t>
            </a:r>
            <a:r>
              <a:rPr lang="en-US" dirty="0" err="1"/>
              <a:t>Cambell</a:t>
            </a:r>
            <a:r>
              <a:rPr lang="en-US" dirty="0"/>
              <a:t> &amp; Brennan, 1990, 275)</a:t>
            </a:r>
            <a:r>
              <a:rPr lang="en-US" dirty="0" smtClean="0"/>
              <a:t>.</a:t>
            </a:r>
            <a:endParaRPr lang="en-GB" dirty="0"/>
          </a:p>
        </p:txBody>
      </p:sp>
      <p:pic>
        <p:nvPicPr>
          <p:cNvPr id="5" name="Picture 4" descr="JaneRober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2303"/>
            <a:ext cx="2971122" cy="3435697"/>
          </a:xfrm>
          <a:prstGeom prst="rect">
            <a:avLst/>
          </a:prstGeom>
        </p:spPr>
      </p:pic>
    </p:spTree>
    <p:extLst>
      <p:ext uri="{BB962C8B-B14F-4D97-AF65-F5344CB8AC3E}">
        <p14:creationId xmlns:p14="http://schemas.microsoft.com/office/powerpoint/2010/main" val="3526891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JZ Knight and </a:t>
            </a:r>
            <a:r>
              <a:rPr lang="en-US" dirty="0" err="1" smtClean="0"/>
              <a:t>Ramtha</a:t>
            </a:r>
            <a:endParaRPr lang="en-US" dirty="0"/>
          </a:p>
        </p:txBody>
      </p:sp>
      <p:sp>
        <p:nvSpPr>
          <p:cNvPr id="3" name="Content Placeholder 2"/>
          <p:cNvSpPr>
            <a:spLocks noGrp="1"/>
          </p:cNvSpPr>
          <p:nvPr>
            <p:ph sz="quarter" idx="4294967295"/>
          </p:nvPr>
        </p:nvSpPr>
        <p:spPr>
          <a:xfrm>
            <a:off x="3506436" y="1298448"/>
            <a:ext cx="5363243" cy="4937760"/>
          </a:xfrm>
          <a:prstGeom prst="rect">
            <a:avLst/>
          </a:prstGeom>
        </p:spPr>
        <p:txBody>
          <a:bodyPr/>
          <a:lstStyle/>
          <a:p>
            <a:r>
              <a:rPr lang="en-US" dirty="0"/>
              <a:t>Through JZ Knight, a 35,000 year-old warrior from Atlantis.  ‘</a:t>
            </a:r>
            <a:r>
              <a:rPr lang="en-US" dirty="0" err="1"/>
              <a:t>Ramtha</a:t>
            </a:r>
            <a:r>
              <a:rPr lang="en-US" dirty="0"/>
              <a:t> first appeared to her in a vision in her suburban kitchen’. Knight claims that she leaves her body so that </a:t>
            </a:r>
            <a:r>
              <a:rPr lang="en-US" dirty="0" err="1"/>
              <a:t>Ramtha</a:t>
            </a:r>
            <a:r>
              <a:rPr lang="en-US" dirty="0"/>
              <a:t> can enter.</a:t>
            </a:r>
            <a:endParaRPr lang="en-GB" dirty="0"/>
          </a:p>
          <a:p>
            <a:endParaRPr lang="en-US" dirty="0"/>
          </a:p>
        </p:txBody>
      </p:sp>
      <p:pic>
        <p:nvPicPr>
          <p:cNvPr id="5" name="Picture 4" descr="JZ-Knight_2015.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10806" y="3934635"/>
            <a:ext cx="1179576" cy="1207008"/>
          </a:xfrm>
          <a:prstGeom prst="rect">
            <a:avLst/>
          </a:prstGeom>
        </p:spPr>
      </p:pic>
      <p:pic>
        <p:nvPicPr>
          <p:cNvPr id="8" name="Picture 7" descr="ramth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05" y="1587660"/>
            <a:ext cx="3333490" cy="5270340"/>
          </a:xfrm>
          <a:prstGeom prst="rect">
            <a:avLst/>
          </a:prstGeom>
        </p:spPr>
      </p:pic>
    </p:spTree>
    <p:extLst>
      <p:ext uri="{BB962C8B-B14F-4D97-AF65-F5344CB8AC3E}">
        <p14:creationId xmlns:p14="http://schemas.microsoft.com/office/powerpoint/2010/main" val="10407102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Jach</a:t>
            </a:r>
            <a:r>
              <a:rPr lang="en-US" dirty="0"/>
              <a:t> </a:t>
            </a:r>
            <a:r>
              <a:rPr lang="en-US" dirty="0" err="1"/>
              <a:t>Pursel</a:t>
            </a:r>
            <a:r>
              <a:rPr lang="en-US" dirty="0"/>
              <a:t> </a:t>
            </a:r>
            <a:r>
              <a:rPr lang="en-US" dirty="0" smtClean="0"/>
              <a:t> and </a:t>
            </a:r>
            <a:r>
              <a:rPr lang="en-US" dirty="0" err="1" smtClean="0"/>
              <a:t>Lazaris</a:t>
            </a:r>
            <a:endParaRPr lang="en-US" dirty="0"/>
          </a:p>
        </p:txBody>
      </p:sp>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Channels through </a:t>
            </a:r>
            <a:r>
              <a:rPr lang="en-US" dirty="0" err="1"/>
              <a:t>Jach</a:t>
            </a:r>
            <a:r>
              <a:rPr lang="en-US" dirty="0"/>
              <a:t> </a:t>
            </a:r>
            <a:r>
              <a:rPr lang="en-US" dirty="0" err="1"/>
              <a:t>Pursel</a:t>
            </a:r>
            <a:r>
              <a:rPr lang="en-US" dirty="0"/>
              <a:t>.  Concerned with techniques for psychological and spiritual growth.</a:t>
            </a:r>
            <a:endParaRPr lang="en-GB" dirty="0"/>
          </a:p>
          <a:p>
            <a:endParaRPr lang="en-US" dirty="0"/>
          </a:p>
        </p:txBody>
      </p:sp>
      <p:pic>
        <p:nvPicPr>
          <p:cNvPr id="4" name="Picture 3" descr="lazari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169" y="3055112"/>
            <a:ext cx="2540000" cy="3149600"/>
          </a:xfrm>
          <a:prstGeom prst="rect">
            <a:avLst/>
          </a:prstGeom>
        </p:spPr>
      </p:pic>
    </p:spTree>
    <p:extLst>
      <p:ext uri="{BB962C8B-B14F-4D97-AF65-F5344CB8AC3E}">
        <p14:creationId xmlns:p14="http://schemas.microsoft.com/office/powerpoint/2010/main" val="33628455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Pat </a:t>
            </a:r>
            <a:r>
              <a:rPr lang="en-US" dirty="0" err="1"/>
              <a:t>Rodegast</a:t>
            </a:r>
            <a:r>
              <a:rPr lang="en-US" dirty="0"/>
              <a:t> and Emmanuel</a:t>
            </a:r>
            <a:br>
              <a:rPr lang="en-US" dirty="0"/>
            </a:br>
            <a:endParaRPr lang="en-US" dirty="0"/>
          </a:p>
        </p:txBody>
      </p:sp>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Emmanuel says: ‘The gifts I wish to give you are my deepest love, the safety of truth, the wisdom of the universe and the reality of God…The issue of whether there is a Greater Reality or not, for me at least, has been settled.  I know that there is.  So I will speak to you from the knowing that I possess’.</a:t>
            </a:r>
            <a:r>
              <a:rPr lang="en-GB" dirty="0"/>
              <a:t> </a:t>
            </a:r>
            <a:endParaRPr lang="en-US" dirty="0"/>
          </a:p>
        </p:txBody>
      </p:sp>
      <p:pic>
        <p:nvPicPr>
          <p:cNvPr id="5" name="Picture 4" descr="rodegas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8489" y="3931212"/>
            <a:ext cx="1524000" cy="1816100"/>
          </a:xfrm>
          <a:prstGeom prst="rect">
            <a:avLst/>
          </a:prstGeom>
        </p:spPr>
      </p:pic>
    </p:spTree>
    <p:extLst>
      <p:ext uri="{BB962C8B-B14F-4D97-AF65-F5344CB8AC3E}">
        <p14:creationId xmlns:p14="http://schemas.microsoft.com/office/powerpoint/2010/main" val="21810968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261435"/>
            <a:ext cx="8595360" cy="5974773"/>
          </a:xfrm>
          <a:prstGeom prst="rect">
            <a:avLst/>
          </a:prstGeom>
        </p:spPr>
        <p:txBody>
          <a:bodyPr/>
          <a:lstStyle/>
          <a:p>
            <a:pPr marL="0" indent="0">
              <a:buNone/>
            </a:pPr>
            <a:r>
              <a:rPr lang="en-US" sz="2800" dirty="0" smtClean="0"/>
              <a:t>Marion Bowman </a:t>
            </a:r>
            <a:r>
              <a:rPr lang="en-US" sz="2800" dirty="0"/>
              <a:t>(2000, 90) notes the “growing hunger for ‘hidden knowledge’ of various sorts”, noting that </a:t>
            </a:r>
            <a:r>
              <a:rPr lang="en-US" sz="2800" dirty="0" err="1"/>
              <a:t>channelled</a:t>
            </a:r>
            <a:r>
              <a:rPr lang="en-US" sz="2800" dirty="0"/>
              <a:t> wisdom “…both imparts knowledge about the past, and advice for the present and future from diverse disembodied sources including historical figures, religious teachers, </a:t>
            </a:r>
            <a:r>
              <a:rPr lang="en-US" sz="2800" dirty="0"/>
              <a:t>a</a:t>
            </a:r>
            <a:r>
              <a:rPr lang="en-US" sz="2800" dirty="0" smtClean="0"/>
              <a:t>liens</a:t>
            </a:r>
            <a:r>
              <a:rPr lang="en-US" sz="2800" dirty="0"/>
              <a:t>, angels and ascended masters”.  </a:t>
            </a:r>
            <a:r>
              <a:rPr lang="en-US" sz="2800" dirty="0" err="1"/>
              <a:t>Channelling</a:t>
            </a:r>
            <a:r>
              <a:rPr lang="en-US" sz="2800" dirty="0"/>
              <a:t> also, she argues, links with the “importance in contemporary spirituality…[of]…the idea of interconnectedness between all life-forms, between </a:t>
            </a:r>
            <a:r>
              <a:rPr lang="en-US" sz="2800" dirty="0" smtClean="0"/>
              <a:t>humanity </a:t>
            </a:r>
            <a:r>
              <a:rPr lang="en-US" sz="2800" dirty="0"/>
              <a:t>and nature, between the empirical world and unseen realms, between past, present and future” (Bowman, 2000, 91).</a:t>
            </a:r>
            <a:endParaRPr lang="en-GB" sz="2800" dirty="0"/>
          </a:p>
          <a:p>
            <a:endParaRPr lang="en-US" dirty="0"/>
          </a:p>
        </p:txBody>
      </p:sp>
    </p:spTree>
    <p:extLst>
      <p:ext uri="{BB962C8B-B14F-4D97-AF65-F5344CB8AC3E}">
        <p14:creationId xmlns:p14="http://schemas.microsoft.com/office/powerpoint/2010/main" val="11739116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130717"/>
            <a:ext cx="8595360" cy="6105491"/>
          </a:xfrm>
          <a:prstGeom prst="rect">
            <a:avLst/>
          </a:prstGeom>
        </p:spPr>
        <p:txBody>
          <a:bodyPr/>
          <a:lstStyle/>
          <a:p>
            <a:r>
              <a:rPr lang="en-US" sz="2800" dirty="0" err="1"/>
              <a:t>Heelas</a:t>
            </a:r>
            <a:r>
              <a:rPr lang="en-US" sz="2800" dirty="0"/>
              <a:t> (2000, 238) notes “Today,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endParaRPr lang="en-GB" sz="2800" dirty="0"/>
          </a:p>
          <a:p>
            <a:r>
              <a:rPr lang="en-US" sz="2800" dirty="0"/>
              <a:t>Chris Partridge (2004, 74-5)</a:t>
            </a:r>
            <a:r>
              <a:rPr lang="en-US" sz="2800" baseline="30000" dirty="0"/>
              <a:t> </a:t>
            </a:r>
            <a:r>
              <a:rPr lang="en-US" sz="2800" dirty="0"/>
              <a:t>says that </a:t>
            </a:r>
            <a:r>
              <a:rPr lang="en-US" sz="2800" dirty="0" err="1"/>
              <a:t>channelling</a:t>
            </a:r>
            <a:r>
              <a:rPr lang="en-US" sz="2800" dirty="0"/>
              <a:t> is central to much </a:t>
            </a:r>
            <a:r>
              <a:rPr lang="en-US" sz="2800" dirty="0" err="1"/>
              <a:t>occultural</a:t>
            </a:r>
            <a:r>
              <a:rPr lang="en-US" sz="2800" dirty="0"/>
              <a:t> spirituality.  He says there are 2 areas where the knowledge can be thought to come from 1) higher external sources (most common on New Age), 2) from within ourselves – what Partridge says comes close to narcissistic subjectivism. </a:t>
            </a:r>
          </a:p>
        </p:txBody>
      </p:sp>
    </p:spTree>
    <p:extLst>
      <p:ext uri="{BB962C8B-B14F-4D97-AF65-F5344CB8AC3E}">
        <p14:creationId xmlns:p14="http://schemas.microsoft.com/office/powerpoint/2010/main" val="4092949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Angels</a:t>
            </a:r>
            <a:endParaRPr lang="en-US" dirty="0"/>
          </a:p>
        </p:txBody>
      </p:sp>
      <p:sp>
        <p:nvSpPr>
          <p:cNvPr id="3" name="Content Placeholder 2"/>
          <p:cNvSpPr>
            <a:spLocks noGrp="1"/>
          </p:cNvSpPr>
          <p:nvPr>
            <p:ph sz="quarter" idx="4294967295"/>
          </p:nvPr>
        </p:nvSpPr>
        <p:spPr>
          <a:xfrm>
            <a:off x="5356224" y="1298448"/>
            <a:ext cx="3513455" cy="4937760"/>
          </a:xfrm>
          <a:prstGeom prst="rect">
            <a:avLst/>
          </a:prstGeom>
        </p:spPr>
        <p:txBody>
          <a:bodyPr>
            <a:normAutofit fontScale="70000" lnSpcReduction="20000"/>
          </a:bodyPr>
          <a:lstStyle/>
          <a:p>
            <a:r>
              <a:rPr lang="en-US" dirty="0"/>
              <a:t>an angel stands at a person’s right shoulder and ‘provides the voice of conscience’ (Brennan </a:t>
            </a:r>
            <a:r>
              <a:rPr lang="en-US" dirty="0" err="1"/>
              <a:t>Cambell</a:t>
            </a:r>
            <a:r>
              <a:rPr lang="en-US" dirty="0"/>
              <a:t> &amp; Brennan, 1990, 153). In the New Age, say Brennan and Campbell, this medieval idea has been extended and many believe that it is possible to communicate with our guardian angel and derive magical powers from it. </a:t>
            </a:r>
            <a:endParaRPr lang="en-US" dirty="0" smtClean="0"/>
          </a:p>
          <a:p>
            <a:endParaRPr lang="en-GB" dirty="0"/>
          </a:p>
          <a:p>
            <a:endParaRPr lang="en-US" dirty="0"/>
          </a:p>
        </p:txBody>
      </p:sp>
      <p:pic>
        <p:nvPicPr>
          <p:cNvPr id="5" name="Picture 4" descr="ange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25" y="2945990"/>
            <a:ext cx="5080000" cy="3810000"/>
          </a:xfrm>
          <a:prstGeom prst="rect">
            <a:avLst/>
          </a:prstGeom>
        </p:spPr>
      </p:pic>
    </p:spTree>
    <p:extLst>
      <p:ext uri="{BB962C8B-B14F-4D97-AF65-F5344CB8AC3E}">
        <p14:creationId xmlns:p14="http://schemas.microsoft.com/office/powerpoint/2010/main" val="26564347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Ruth White (1996, 31) on guardian Angels: ‘…it is possible to get a physically tangible sense of their softness and protection as they enfold us’</a:t>
            </a:r>
            <a:r>
              <a:rPr lang="en-US" dirty="0" smtClean="0"/>
              <a:t>.</a:t>
            </a:r>
            <a:endParaRPr lang="en-US" dirty="0"/>
          </a:p>
        </p:txBody>
      </p:sp>
    </p:spTree>
    <p:extLst>
      <p:ext uri="{BB962C8B-B14F-4D97-AF65-F5344CB8AC3E}">
        <p14:creationId xmlns:p14="http://schemas.microsoft.com/office/powerpoint/2010/main" val="22960289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Faeries</a:t>
            </a:r>
            <a:endParaRPr lang="en-US" dirty="0"/>
          </a:p>
        </p:txBody>
      </p:sp>
      <p:sp>
        <p:nvSpPr>
          <p:cNvPr id="3" name="Content Placeholder 2"/>
          <p:cNvSpPr>
            <a:spLocks noGrp="1"/>
          </p:cNvSpPr>
          <p:nvPr>
            <p:ph sz="quarter" idx="4294967295"/>
          </p:nvPr>
        </p:nvSpPr>
        <p:spPr>
          <a:xfrm>
            <a:off x="274320" y="1298448"/>
            <a:ext cx="6187409" cy="4937760"/>
          </a:xfrm>
          <a:prstGeom prst="rect">
            <a:avLst/>
          </a:prstGeom>
        </p:spPr>
        <p:txBody>
          <a:bodyPr>
            <a:normAutofit/>
          </a:bodyPr>
          <a:lstStyle/>
          <a:p>
            <a:r>
              <a:rPr lang="en-US" dirty="0"/>
              <a:t>There is an invisible spirit to all living things (Bloom, 1998, 10)</a:t>
            </a:r>
            <a:r>
              <a:rPr lang="en-US" dirty="0" smtClean="0"/>
              <a:t>.</a:t>
            </a:r>
          </a:p>
          <a:p>
            <a:endParaRPr lang="en-GB" dirty="0"/>
          </a:p>
          <a:p>
            <a:r>
              <a:rPr lang="en-US" dirty="0"/>
              <a:t> </a:t>
            </a:r>
            <a:r>
              <a:rPr lang="en-US" dirty="0" smtClean="0"/>
              <a:t>’…</a:t>
            </a:r>
            <a:r>
              <a:rPr lang="en-US" dirty="0"/>
              <a:t>angels look like angels and fairies look like fairies’ (White, 1996, 30).</a:t>
            </a:r>
            <a:endParaRPr lang="en-GB" dirty="0"/>
          </a:p>
          <a:p>
            <a:endParaRPr lang="en-GB" dirty="0"/>
          </a:p>
          <a:p>
            <a:endParaRPr lang="en-US" dirty="0"/>
          </a:p>
        </p:txBody>
      </p:sp>
      <p:pic>
        <p:nvPicPr>
          <p:cNvPr id="4" name="Picture 3" descr="guardian ange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7200" y="3390900"/>
            <a:ext cx="2336800" cy="3467100"/>
          </a:xfrm>
          <a:prstGeom prst="rect">
            <a:avLst/>
          </a:prstGeom>
        </p:spPr>
      </p:pic>
    </p:spTree>
    <p:extLst>
      <p:ext uri="{BB962C8B-B14F-4D97-AF65-F5344CB8AC3E}">
        <p14:creationId xmlns:p14="http://schemas.microsoft.com/office/powerpoint/2010/main" val="39216353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err="1"/>
              <a:t>Heelas</a:t>
            </a:r>
            <a:r>
              <a:rPr lang="en-US" dirty="0"/>
              <a:t> (1996, 74</a:t>
            </a:r>
            <a:r>
              <a:rPr lang="en-US" dirty="0" smtClean="0"/>
              <a:t>) : </a:t>
            </a:r>
            <a:r>
              <a:rPr lang="en-US" dirty="0"/>
              <a:t>'Faith might be placed in solar bodies, the assumption being that utopia will dawn when a particular (Aquarian) configuration becomes established.  Or faith might be placed in the role played by highly evolved spiritual beings'. </a:t>
            </a:r>
          </a:p>
        </p:txBody>
      </p:sp>
    </p:spTree>
    <p:extLst>
      <p:ext uri="{BB962C8B-B14F-4D97-AF65-F5344CB8AC3E}">
        <p14:creationId xmlns:p14="http://schemas.microsoft.com/office/powerpoint/2010/main" val="7141433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4294967295"/>
          </p:nvPr>
        </p:nvSpPr>
        <p:spPr>
          <a:xfrm>
            <a:off x="274320" y="1298448"/>
            <a:ext cx="8595360" cy="4937760"/>
          </a:xfrm>
          <a:prstGeom prst="rect">
            <a:avLst/>
          </a:prstGeom>
        </p:spPr>
        <p:txBody>
          <a:bodyPr/>
          <a:lstStyle/>
          <a:p>
            <a:r>
              <a:rPr lang="en-US" dirty="0"/>
              <a:t>‘Unfortunately, the vast majority of people are too busy with personal pursuits to consider this subject and, consequently, add to the problem rather than helping to solve it’ (Armstrong, 1993, 94). </a:t>
            </a:r>
            <a:endParaRPr lang="en-GB" dirty="0"/>
          </a:p>
          <a:p>
            <a:endParaRPr lang="en-GB" dirty="0"/>
          </a:p>
          <a:p>
            <a:r>
              <a:rPr lang="en-US" dirty="0"/>
              <a:t>‘…people have…to overcome criticism of their beliefs and the conditioning of centuries by churches, parents and peers’ (Morrow, 1993, 85).</a:t>
            </a:r>
            <a:endParaRPr lang="en-GB" dirty="0"/>
          </a:p>
          <a:p>
            <a:endParaRPr lang="en-GB" dirty="0"/>
          </a:p>
          <a:p>
            <a:r>
              <a:rPr lang="en-US" dirty="0"/>
              <a:t>‘…you may have to simply think as a child’ (Morrow, 1993, 85).</a:t>
            </a:r>
            <a:endParaRPr lang="en-GB" dirty="0"/>
          </a:p>
          <a:p>
            <a:endParaRPr lang="en-US" dirty="0"/>
          </a:p>
        </p:txBody>
      </p:sp>
    </p:spTree>
    <p:extLst>
      <p:ext uri="{BB962C8B-B14F-4D97-AF65-F5344CB8AC3E}">
        <p14:creationId xmlns:p14="http://schemas.microsoft.com/office/powerpoint/2010/main" val="15502790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sz="quarter" idx="4294967295"/>
          </p:nvPr>
        </p:nvSpPr>
        <p:spPr>
          <a:xfrm>
            <a:off x="274320" y="1298448"/>
            <a:ext cx="8595360" cy="4937760"/>
          </a:xfrm>
          <a:prstGeom prst="rect">
            <a:avLst/>
          </a:prstGeom>
        </p:spPr>
        <p:txBody>
          <a:bodyPr>
            <a:normAutofit fontScale="47500" lnSpcReduction="20000"/>
          </a:bodyPr>
          <a:lstStyle/>
          <a:p>
            <a:r>
              <a:rPr lang="en-US" dirty="0"/>
              <a:t>Andrews, Ted (1998) </a:t>
            </a:r>
            <a:r>
              <a:rPr lang="en-US" i="1" dirty="0"/>
              <a:t>How to Meet and Work with Spirit Guides</a:t>
            </a:r>
            <a:r>
              <a:rPr lang="en-US" dirty="0"/>
              <a:t>, (Woodbury MN, Llewellyn Publications.  </a:t>
            </a:r>
            <a:endParaRPr lang="en-GB" dirty="0"/>
          </a:p>
          <a:p>
            <a:r>
              <a:rPr lang="en-GB" dirty="0"/>
              <a:t>Bowman, Marion (2000) “Alternative spirituality in Glastonbury”, in </a:t>
            </a:r>
            <a:r>
              <a:rPr lang="en-GB" i="1" dirty="0"/>
              <a:t>Beyond the New Age</a:t>
            </a:r>
            <a:r>
              <a:rPr lang="en-GB" dirty="0"/>
              <a:t>, Marion Bowman and Steven Sutcliffe </a:t>
            </a:r>
            <a:r>
              <a:rPr lang="en-GB" dirty="0" err="1"/>
              <a:t>eds</a:t>
            </a:r>
            <a:r>
              <a:rPr lang="en-GB" dirty="0"/>
              <a:t>, Edinburgh, Edinburgh University Press.  </a:t>
            </a:r>
          </a:p>
          <a:p>
            <a:r>
              <a:rPr lang="en-US" dirty="0"/>
              <a:t>Burns, Barbara/</a:t>
            </a:r>
            <a:r>
              <a:rPr lang="en-US" dirty="0" err="1"/>
              <a:t>Vywamus</a:t>
            </a:r>
            <a:r>
              <a:rPr lang="en-US" dirty="0"/>
              <a:t> (1993) ‘What is Channeling?’, in </a:t>
            </a:r>
            <a:r>
              <a:rPr lang="en-US" i="1" dirty="0"/>
              <a:t>The New Age Primer</a:t>
            </a:r>
            <a:r>
              <a:rPr lang="en-US" dirty="0"/>
              <a:t>, Flagstaff, AZ, Light Technology Publishing.</a:t>
            </a:r>
            <a:endParaRPr lang="en-GB" dirty="0"/>
          </a:p>
          <a:p>
            <a:r>
              <a:rPr lang="en-US" dirty="0"/>
              <a:t>Campbell, Eileen &amp; JH Brennan (1990), </a:t>
            </a:r>
            <a:r>
              <a:rPr lang="en-US" i="1" dirty="0"/>
              <a:t>The Aquarian Guide to the New Age</a:t>
            </a:r>
            <a:r>
              <a:rPr lang="en-US" dirty="0"/>
              <a:t>, Detroit, Aquarian Press.</a:t>
            </a:r>
            <a:endParaRPr lang="en-GB" dirty="0"/>
          </a:p>
          <a:p>
            <a:r>
              <a:rPr lang="en-GB" dirty="0" err="1"/>
              <a:t>Hanegraaff</a:t>
            </a:r>
            <a:r>
              <a:rPr lang="en-GB" dirty="0"/>
              <a:t>, </a:t>
            </a:r>
            <a:r>
              <a:rPr lang="en-GB" dirty="0" err="1"/>
              <a:t>Wouter</a:t>
            </a:r>
            <a:r>
              <a:rPr lang="en-GB" dirty="0"/>
              <a:t> J (1996) </a:t>
            </a:r>
            <a:r>
              <a:rPr lang="en-GB" i="1" dirty="0"/>
              <a:t>New Age Religion and Western Culture</a:t>
            </a:r>
            <a:r>
              <a:rPr lang="en-GB" dirty="0"/>
              <a:t>, Leiden, Brill.</a:t>
            </a:r>
          </a:p>
          <a:p>
            <a:r>
              <a:rPr lang="en-US" dirty="0" err="1"/>
              <a:t>Heelas</a:t>
            </a:r>
            <a:r>
              <a:rPr lang="en-US" dirty="0"/>
              <a:t>, Paul (1996) </a:t>
            </a:r>
            <a:r>
              <a:rPr lang="en-US" i="1" dirty="0"/>
              <a:t>The New Age Movement</a:t>
            </a:r>
            <a:r>
              <a:rPr lang="en-US" dirty="0"/>
              <a:t>, (Oxford, Blackwell.  </a:t>
            </a:r>
            <a:endParaRPr lang="en-GB" dirty="0"/>
          </a:p>
          <a:p>
            <a:r>
              <a:rPr lang="en-US" dirty="0"/>
              <a:t>Hillman, James (1975) </a:t>
            </a:r>
            <a:r>
              <a:rPr lang="en-US" i="1" dirty="0"/>
              <a:t>Re-Visioning Psychology</a:t>
            </a:r>
            <a:r>
              <a:rPr lang="en-US" dirty="0"/>
              <a:t>,</a:t>
            </a:r>
            <a:r>
              <a:rPr lang="en-US" i="1" dirty="0"/>
              <a:t> </a:t>
            </a:r>
            <a:r>
              <a:rPr lang="en-US" dirty="0"/>
              <a:t>New York, Harper &amp; Row.  </a:t>
            </a:r>
            <a:endParaRPr lang="en-GB" dirty="0"/>
          </a:p>
          <a:p>
            <a:r>
              <a:rPr lang="en-GB" dirty="0" err="1"/>
              <a:t>Heelas</a:t>
            </a:r>
            <a:r>
              <a:rPr lang="en-GB" dirty="0"/>
              <a:t>, Paul “Sources of Significance Beyond Church and Chapel”, in </a:t>
            </a:r>
            <a:r>
              <a:rPr lang="en-GB" i="1" dirty="0"/>
              <a:t>Beyond the New Age</a:t>
            </a:r>
            <a:r>
              <a:rPr lang="en-GB" dirty="0"/>
              <a:t>, Marion Bowman and Steven Sutcliffe </a:t>
            </a:r>
            <a:r>
              <a:rPr lang="en-GB" dirty="0" err="1"/>
              <a:t>eds</a:t>
            </a:r>
            <a:r>
              <a:rPr lang="en-GB" dirty="0"/>
              <a:t>, Edinburgh, Edinburgh University Press.  </a:t>
            </a:r>
          </a:p>
          <a:p>
            <a:r>
              <a:rPr lang="en-US" dirty="0" err="1"/>
              <a:t>Klimo</a:t>
            </a:r>
            <a:r>
              <a:rPr lang="en-US" dirty="0"/>
              <a:t>, Jon (1987) </a:t>
            </a:r>
            <a:r>
              <a:rPr lang="en-US" i="1" dirty="0"/>
              <a:t>Channeling: Investigations on Receiving Information from Paranormal Sources</a:t>
            </a:r>
            <a:r>
              <a:rPr lang="en-US" dirty="0"/>
              <a:t>, Berkeley, North Atlantic Books.</a:t>
            </a:r>
            <a:endParaRPr lang="en-GB" dirty="0"/>
          </a:p>
          <a:p>
            <a:r>
              <a:rPr lang="en-US" dirty="0"/>
              <a:t>Melton, J Gordon (1992) 'New Thought and the New Age', in JR Lewis &amp; J Gordon Melton eds., </a:t>
            </a:r>
            <a:r>
              <a:rPr lang="en-US" i="1" dirty="0"/>
              <a:t>Perspectives on the New Age</a:t>
            </a:r>
            <a:r>
              <a:rPr lang="en-US" dirty="0"/>
              <a:t>, Albany, New York Press</a:t>
            </a:r>
            <a:endParaRPr lang="en-GB" dirty="0"/>
          </a:p>
          <a:p>
            <a:r>
              <a:rPr lang="en-US" dirty="0"/>
              <a:t>McLaughlin, Corrine (1991) 'How to Evaluate </a:t>
            </a:r>
            <a:r>
              <a:rPr lang="en-US" dirty="0" err="1"/>
              <a:t>Channelling</a:t>
            </a:r>
            <a:r>
              <a:rPr lang="en-US" dirty="0"/>
              <a:t>', in William Bloom, ed., </a:t>
            </a:r>
            <a:r>
              <a:rPr lang="en-US" i="1" dirty="0"/>
              <a:t>The New Age</a:t>
            </a:r>
            <a:r>
              <a:rPr lang="en-US" dirty="0"/>
              <a:t>, London, Rider.</a:t>
            </a:r>
            <a:endParaRPr lang="en-GB" dirty="0"/>
          </a:p>
          <a:p>
            <a:r>
              <a:rPr lang="en-GB" dirty="0"/>
              <a:t>Partridge, Christopher (2004) </a:t>
            </a:r>
            <a:r>
              <a:rPr lang="en-GB" i="1" dirty="0"/>
              <a:t>The Re-Enchantment of the </a:t>
            </a:r>
            <a:r>
              <a:rPr lang="en-GB" dirty="0"/>
              <a:t>West, </a:t>
            </a:r>
            <a:r>
              <a:rPr lang="en-GB" dirty="0" err="1"/>
              <a:t>vol</a:t>
            </a:r>
            <a:r>
              <a:rPr lang="en-GB" dirty="0"/>
              <a:t> 1, London, T&amp;T Clark, 125.</a:t>
            </a:r>
          </a:p>
          <a:p>
            <a:r>
              <a:rPr lang="en-US" dirty="0"/>
              <a:t>Riordan, Suzanne (1992) 'Channeling: A New Revelation?', in JR Lewis &amp; J Gordon Melton eds., </a:t>
            </a:r>
            <a:r>
              <a:rPr lang="en-US" i="1" dirty="0"/>
              <a:t>Perspectives on the New Age, </a:t>
            </a:r>
            <a:r>
              <a:rPr lang="en-US" dirty="0"/>
              <a:t>Albany, New York Press. </a:t>
            </a:r>
            <a:endParaRPr lang="en-GB" dirty="0"/>
          </a:p>
          <a:p>
            <a:r>
              <a:rPr lang="en-US" dirty="0"/>
              <a:t>White, Ruth (1996) </a:t>
            </a:r>
            <a:r>
              <a:rPr lang="en-US" i="1" dirty="0"/>
              <a:t>Working with Guides and Angels</a:t>
            </a:r>
            <a:r>
              <a:rPr lang="en-US" dirty="0"/>
              <a:t>, Judy </a:t>
            </a:r>
            <a:r>
              <a:rPr lang="en-US" dirty="0" err="1"/>
              <a:t>Piatkus</a:t>
            </a:r>
            <a:r>
              <a:rPr lang="en-US" dirty="0"/>
              <a:t> Publishers Ltd.</a:t>
            </a:r>
            <a:endParaRPr lang="en-GB" dirty="0"/>
          </a:p>
          <a:p>
            <a:endParaRPr lang="en-US" dirty="0"/>
          </a:p>
        </p:txBody>
      </p:sp>
    </p:spTree>
    <p:extLst>
      <p:ext uri="{BB962C8B-B14F-4D97-AF65-F5344CB8AC3E}">
        <p14:creationId xmlns:p14="http://schemas.microsoft.com/office/powerpoint/2010/main" val="2807665677"/>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1263</TotalTime>
  <Words>3719</Words>
  <Application>Microsoft Macintosh PowerPoint</Application>
  <PresentationFormat>On-screen Show (4:3)</PresentationFormat>
  <Paragraphs>183</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TRRS5008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Activism, Sexual Revolution, Censorship, Psychedelic drugs, Religion (NRMs), Spiritualities (‘New Age’/’Alternative’ Spiritualities)</vt:lpstr>
      <vt:lpstr>Move away from Christianity to Secularity?</vt:lpstr>
      <vt:lpstr>PowerPoint Presentation</vt:lpstr>
      <vt:lpstr>PowerPoint Presentation</vt:lpstr>
      <vt:lpstr>Theosophy</vt:lpstr>
      <vt:lpstr>PowerPoint Presentation</vt:lpstr>
      <vt:lpstr>Christian Science</vt:lpstr>
      <vt:lpstr>PowerPoint Presentation</vt:lpstr>
      <vt:lpstr>PowerPoint Presentation</vt:lpstr>
      <vt:lpstr>PowerPoint Presentation</vt:lpstr>
      <vt:lpstr>Psychology</vt:lpstr>
      <vt:lpstr>Humanistic Psychology</vt:lpstr>
      <vt:lpstr>PowerPoint Presentation</vt:lpstr>
      <vt:lpstr>‘Strict’ (restricted) / General</vt:lpstr>
      <vt:lpstr>Bibliography</vt:lpstr>
      <vt:lpstr>PowerPoint Presentation</vt:lpstr>
      <vt:lpstr>Channelling  - interdimensional communication </vt:lpstr>
      <vt:lpstr>PowerPoint Presentation</vt:lpstr>
      <vt:lpstr>PowerPoint Presentation</vt:lpstr>
      <vt:lpstr>Among the best known…</vt:lpstr>
      <vt:lpstr>  Jane Roberts and Seth</vt:lpstr>
      <vt:lpstr>JZ Knight and Ramtha</vt:lpstr>
      <vt:lpstr>Jach Pursel  and Lazaris</vt:lpstr>
      <vt:lpstr>Pat Rodegast and Emmanuel </vt:lpstr>
      <vt:lpstr>PowerPoint Presentation</vt:lpstr>
      <vt:lpstr>PowerPoint Presentation</vt:lpstr>
      <vt:lpstr>Angels</vt:lpstr>
      <vt:lpstr>PowerPoint Presentation</vt:lpstr>
      <vt:lpstr>Faeries</vt:lpstr>
      <vt:lpstr>PowerPoint Presentation</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37</cp:revision>
  <dcterms:created xsi:type="dcterms:W3CDTF">2015-09-30T19:55:14Z</dcterms:created>
  <dcterms:modified xsi:type="dcterms:W3CDTF">2017-10-25T22:02:23Z</dcterms:modified>
</cp:coreProperties>
</file>