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8" r:id="rId4"/>
  </p:sldMasterIdLst>
  <p:notesMasterIdLst>
    <p:notesMasterId r:id="rId15"/>
  </p:notesMasterIdLst>
  <p:sldIdLst>
    <p:sldId id="298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89F04F-7919-445C-99E3-44CE3E3188B6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8392C-3AB9-4960-AC3D-454E9A596D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731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Buna </a:t>
            </a:r>
            <a:r>
              <a:rPr lang="en-US" dirty="0" err="1"/>
              <a:t>dimineata</a:t>
            </a:r>
            <a:r>
              <a:rPr lang="en-US" dirty="0"/>
              <a:t>, </a:t>
            </a:r>
            <a:r>
              <a:rPr lang="en-US" dirty="0" err="1"/>
              <a:t>numele</a:t>
            </a:r>
            <a:r>
              <a:rPr lang="en-US" dirty="0"/>
              <a:t> meu </a:t>
            </a:r>
            <a:r>
              <a:rPr lang="en-US" dirty="0" err="1"/>
              <a:t>este</a:t>
            </a:r>
            <a:r>
              <a:rPr lang="en-US" dirty="0"/>
              <a:t> Luciana Stafi </a:t>
            </a:r>
            <a:r>
              <a:rPr lang="en-US" dirty="0" err="1"/>
              <a:t>si</a:t>
            </a:r>
            <a:r>
              <a:rPr lang="en-US" dirty="0"/>
              <a:t> sunt HR </a:t>
            </a:r>
            <a:r>
              <a:rPr lang="en-US" dirty="0" err="1"/>
              <a:t>Asistant</a:t>
            </a:r>
            <a:r>
              <a:rPr lang="en-US" dirty="0"/>
              <a:t> al </a:t>
            </a:r>
            <a:r>
              <a:rPr lang="en-US" dirty="0" err="1"/>
              <a:t>companiei</a:t>
            </a:r>
            <a:r>
              <a:rPr lang="en-US" dirty="0"/>
              <a:t> </a:t>
            </a:r>
            <a:r>
              <a:rPr lang="en-US" dirty="0" err="1"/>
              <a:t>Cyno</a:t>
            </a:r>
            <a:r>
              <a:rPr lang="en-US" dirty="0"/>
              <a:t> Healthcare.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B8392C-3AB9-4960-AC3D-454E9A596DA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047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B8392C-3AB9-4960-AC3D-454E9A596DA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547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957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59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086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985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685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947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349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12/8/2024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753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6818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283357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38925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277109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7978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06864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97463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5000"/>
                <a:lumOff val="55000"/>
              </a:schemeClr>
            </a:gs>
            <a:gs pos="0">
              <a:schemeClr val="tx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12/8/2024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396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  <p:sldLayoutId id="2147483821" r:id="rId13"/>
    <p:sldLayoutId id="2147483822" r:id="rId14"/>
    <p:sldLayoutId id="2147483823" r:id="rId15"/>
    <p:sldLayoutId id="214748382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meritus.org/blog/leadership-what-is-democratic-leadership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5000"/>
                <a:lumOff val="55000"/>
              </a:schemeClr>
            </a:gs>
            <a:gs pos="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04767" y="2621052"/>
            <a:ext cx="7182465" cy="2901694"/>
          </a:xfrm>
        </p:spPr>
        <p:txBody>
          <a:bodyPr anchor="b"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a leader engage in the change process?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9020" y="5522746"/>
            <a:ext cx="3205640" cy="774186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Luciana Stafi HR Assistant - 2130653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09.12.2024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36958E7-DC91-C804-0AA5-022DBEA0FA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DA87C4-C516-2D38-5FC0-9C3A61F2D8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189" y="245660"/>
            <a:ext cx="4503758" cy="45037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B384ABB-AC02-7F74-7689-C466C74CDF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73394" y="870154"/>
            <a:ext cx="8996516" cy="4881717"/>
          </a:xfrm>
          <a:effectLst>
            <a:glow rad="63500">
              <a:schemeClr val="accent2">
                <a:satMod val="175000"/>
                <a:alpha val="40000"/>
              </a:schemeClr>
            </a:glow>
            <a:reflection blurRad="6350" stA="50000" endA="300" endPos="55000" dir="5400000" sy="-100000" algn="bl" rotWithShape="0"/>
          </a:effectLst>
          <a:scene3d>
            <a:camera prst="perspectiveContrastingRightFacing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551656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B435B-55DF-755C-3270-C5C095B3A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Compassionate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6872D-278C-243C-595F-0D7A95515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“The ability to understand and respond to the emotional needs of employees, promoting a work environment based on empathy and mutual support"</a:t>
            </a:r>
          </a:p>
          <a:p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(West, 2021)</a:t>
            </a:r>
            <a:endParaRPr lang="en-US" sz="2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FA7F73-7BB4-73F2-EBD6-D91416CBEA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6209" y="3429000"/>
            <a:ext cx="4488597" cy="25248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85762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92F05-0ED6-0929-AB58-FCE50BD28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is the Leadership Questionnaire important?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8201B1-1C5E-BA5A-3CBE-86EC82EB0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8334" y="1569490"/>
            <a:ext cx="3519628" cy="487847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52AA5E-2BCB-092E-51E4-8F535F7469C7}"/>
              </a:ext>
            </a:extLst>
          </p:cNvPr>
          <p:cNvSpPr txBox="1"/>
          <p:nvPr/>
        </p:nvSpPr>
        <p:spPr>
          <a:xfrm>
            <a:off x="1120480" y="2808397"/>
            <a:ext cx="39589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accent1"/>
              </a:solidFill>
            </a:endParaRPr>
          </a:p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"Effective leadership begins with honest self-reflection on one's own competencies and behaviours."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DAA38C-3526-4402-8BE1-DB85C434D0EB}"/>
              </a:ext>
            </a:extLst>
          </p:cNvPr>
          <p:cNvSpPr txBox="1"/>
          <p:nvPr/>
        </p:nvSpPr>
        <p:spPr>
          <a:xfrm>
            <a:off x="920975" y="5842860"/>
            <a:ext cx="571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(Goleman, Boyatzis, and McKee, 2013)  </a:t>
            </a:r>
          </a:p>
        </p:txBody>
      </p:sp>
    </p:spTree>
    <p:extLst>
      <p:ext uri="{BB962C8B-B14F-4D97-AF65-F5344CB8AC3E}">
        <p14:creationId xmlns:p14="http://schemas.microsoft.com/office/powerpoint/2010/main" val="3859767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53F1-ED32-2828-9C2A-9B0CC8731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Analysis of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0635E-F16F-7F7B-AAE5-53E014DCE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487606"/>
            <a:ext cx="8084529" cy="32754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endParaRPr lang="en-US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</a:rPr>
              <a:t>   </a:t>
            </a: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Empowering 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Increase employee satisfaction</a:t>
            </a:r>
          </a:p>
          <a:p>
            <a:pPr marL="0" indent="0">
              <a:buNone/>
            </a:pPr>
            <a:endParaRPr lang="en-US" sz="1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 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Slower decision-making    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Can lead to communication failures    </a:t>
            </a:r>
          </a:p>
          <a:p>
            <a:pPr>
              <a:buFontTx/>
              <a:buChar char="-"/>
            </a:pP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EB1836-367F-F215-705F-B206117856FF}"/>
              </a:ext>
            </a:extLst>
          </p:cNvPr>
          <p:cNvSpPr txBox="1"/>
          <p:nvPr/>
        </p:nvSpPr>
        <p:spPr>
          <a:xfrm>
            <a:off x="677334" y="6073254"/>
            <a:ext cx="7074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(Shinde, 2024)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3BC037-D810-8606-B5F6-4812FE4AD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4822" y="1930400"/>
            <a:ext cx="5398922" cy="303795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144387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6208C-3625-6E5B-458E-12316E908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CE28E-0D3B-58F2-E96B-43040EAF3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812" y="2734027"/>
            <a:ext cx="4561093" cy="177410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"Emotional intelligence is the ability to recognize, understand and manage one's own emotions and those of others."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630DFD-7C8D-B0E4-6E1E-AD28A0432FDE}"/>
              </a:ext>
            </a:extLst>
          </p:cNvPr>
          <p:cNvSpPr txBox="1"/>
          <p:nvPr/>
        </p:nvSpPr>
        <p:spPr>
          <a:xfrm>
            <a:off x="677334" y="5721927"/>
            <a:ext cx="2453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(Mayer et al., 2021)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6EAAD9-9C46-C896-F0A1-631F3349D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4894" y="1783581"/>
            <a:ext cx="5526270" cy="36841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blurRad="6350" stA="52000" endA="300" endPos="350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20874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AA056-7407-D0AE-C465-2D265EA31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the Change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836BB-5D62-D04A-137A-35380D9AF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process by which organizations move from a current state to a desired state to increase their effectiveness."</a:t>
            </a:r>
          </a:p>
          <a:p>
            <a:pPr marL="0" indent="0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marL="685800" lvl="1">
              <a:lnSpc>
                <a:spcPct val="120000"/>
              </a:lnSpc>
            </a:pPr>
            <a:r>
              <a:rPr lang="en-US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Planning</a:t>
            </a:r>
          </a:p>
          <a:p>
            <a:pPr marL="685800" lvl="1">
              <a:lnSpc>
                <a:spcPct val="120000"/>
              </a:lnSpc>
            </a:pPr>
            <a:r>
              <a:rPr lang="en-US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Implementation</a:t>
            </a:r>
          </a:p>
          <a:p>
            <a:pPr marL="685800" lvl="1">
              <a:lnSpc>
                <a:spcPct val="120000"/>
              </a:lnSpc>
            </a:pPr>
            <a:r>
              <a:rPr lang="en-US" b="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8DC7D9-08B2-B7CA-3125-9D8E0BE1F9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9789" y="3294678"/>
            <a:ext cx="2854213" cy="28542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F6B1C0-496A-5B59-13C7-A5CF48746C40}"/>
              </a:ext>
            </a:extLst>
          </p:cNvPr>
          <p:cNvSpPr txBox="1"/>
          <p:nvPr/>
        </p:nvSpPr>
        <p:spPr>
          <a:xfrm>
            <a:off x="850232" y="6256421"/>
            <a:ext cx="4961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(Kotter, 1996),  (Cameron and Green, 2020) </a:t>
            </a:r>
          </a:p>
        </p:txBody>
      </p:sp>
    </p:spTree>
    <p:extLst>
      <p:ext uri="{BB962C8B-B14F-4D97-AF65-F5344CB8AC3E}">
        <p14:creationId xmlns:p14="http://schemas.microsoft.com/office/powerpoint/2010/main" val="2209203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2B6F739-69E9-A4DB-7CCA-434216958E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5769" y="1215189"/>
            <a:ext cx="9320462" cy="442762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533170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747C2F9-CB96-C8A6-162C-C60616BA75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0883" y="657725"/>
            <a:ext cx="8598569" cy="529389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076288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21F4B-8501-DD47-54FE-1B26FE9F2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EDB87-8E41-7557-4DEA-8AE4FF6E3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Cameron, E. &amp; Green, M., 2020. Making Sense of Change Management: A Complete Guide to the Models, Tools and Techniques of Organizational Change. 5th ed. London: Kogan Page.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Goleman, D., Boyatzis, R. &amp; McKee, A., 2013. Primal Leadership: Unleashing the Power of Emotional Intelligence. 10th Anniversary ed. Boston: Harvard Business Review Press.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Kotter, J.P. (1996). Leading Change. Boston: Harvard Business School Press.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Mayer, J. D., Salovey, P., &amp; Caruso, D. R. (2021). Emotional Intelligence Theory and Practice. Springer.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Shinde, S. (2024). What is Democratic Leadership? A Simple and Comprehensive Guide. Available at: </a:t>
            </a: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https://emeritus.org/blog/leadership-what-is-democratic-leadership/</a:t>
            </a: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06 Dec. 2024).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West, M.A. (2021) Compassionate Leadership: Sustaining Wisdom, Humanity and Presence in Health and Social Care. London: The Swirling Leaf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9059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2957789-34B8-480C-AF9B-3EB54B9E5C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1025</TotalTime>
  <Words>391</Words>
  <Application>Microsoft Office PowerPoint</Application>
  <PresentationFormat>Widescreen</PresentationFormat>
  <Paragraphs>45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How does a leader engage in the change process?</vt:lpstr>
      <vt:lpstr>PowerPoint Presentation</vt:lpstr>
      <vt:lpstr>Compassionate Leadership</vt:lpstr>
      <vt:lpstr>Why is the Leadership Questionnaire important?</vt:lpstr>
      <vt:lpstr>Analysis of Leadership Style</vt:lpstr>
      <vt:lpstr>Emotional Intelligence</vt:lpstr>
      <vt:lpstr>Why the Change is important?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Stafi</dc:creator>
  <cp:lastModifiedBy>Andrei Stafi</cp:lastModifiedBy>
  <cp:revision>14</cp:revision>
  <dcterms:created xsi:type="dcterms:W3CDTF">2024-12-06T22:15:25Z</dcterms:created>
  <dcterms:modified xsi:type="dcterms:W3CDTF">2024-12-08T22:24:10Z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