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61" r:id="rId2"/>
    <p:sldId id="263" r:id="rId3"/>
    <p:sldId id="264" r:id="rId4"/>
    <p:sldId id="266" r:id="rId5"/>
    <p:sldId id="267" r:id="rId6"/>
    <p:sldId id="26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3151" autoAdjust="0"/>
  </p:normalViewPr>
  <p:slideViewPr>
    <p:cSldViewPr snapToGrid="0">
      <p:cViewPr varScale="1">
        <p:scale>
          <a:sx n="80" d="100"/>
          <a:sy n="80" d="100"/>
        </p:scale>
        <p:origin x="773" y="53"/>
      </p:cViewPr>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52B9EB-070C-4613-8C90-F876AA11208D}" type="datetimeFigureOut">
              <a:rPr lang="en-GB" smtClean="0"/>
              <a:t>02/03/2021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573D5E-1493-465B-8FFA-9E5350F534C1}" type="slidenum">
              <a:rPr lang="en-GB" smtClean="0"/>
              <a:t>‹#›</a:t>
            </a:fld>
            <a:endParaRPr lang="en-GB"/>
          </a:p>
        </p:txBody>
      </p:sp>
    </p:spTree>
    <p:extLst>
      <p:ext uri="{BB962C8B-B14F-4D97-AF65-F5344CB8AC3E}">
        <p14:creationId xmlns:p14="http://schemas.microsoft.com/office/powerpoint/2010/main" val="1931516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21EF3-067A-4039-88D9-7CCDEF1F8C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939FCA-55DD-4067-AD84-0A7CBCB76C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91AC3B8-F68D-4B31-8E03-3BCAC3853AAE}"/>
              </a:ext>
            </a:extLst>
          </p:cNvPr>
          <p:cNvSpPr>
            <a:spLocks noGrp="1"/>
          </p:cNvSpPr>
          <p:nvPr>
            <p:ph type="dt" sz="half" idx="10"/>
          </p:nvPr>
        </p:nvSpPr>
        <p:spPr/>
        <p:txBody>
          <a:bodyPr/>
          <a:lstStyle/>
          <a:p>
            <a:fld id="{8CFC0163-48FB-4354-97CF-ECFA0C1AD233}" type="datetimeFigureOut">
              <a:rPr lang="en-GB" smtClean="0"/>
              <a:t>02/03/2021</a:t>
            </a:fld>
            <a:endParaRPr lang="en-GB"/>
          </a:p>
        </p:txBody>
      </p:sp>
      <p:sp>
        <p:nvSpPr>
          <p:cNvPr id="5" name="Footer Placeholder 4">
            <a:extLst>
              <a:ext uri="{FF2B5EF4-FFF2-40B4-BE49-F238E27FC236}">
                <a16:creationId xmlns:a16="http://schemas.microsoft.com/office/drawing/2014/main" id="{9EE10C95-F204-4B36-A6E0-325F909ABB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54BFB3-F4FE-411D-9A19-50F20C7A8B64}"/>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1204184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83994-196D-4D31-86B8-0465F495E7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881DC3-F61A-47B4-8E0C-8C7E190A2E8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DBF790-8B82-4328-BB02-5B10011819D2}"/>
              </a:ext>
            </a:extLst>
          </p:cNvPr>
          <p:cNvSpPr>
            <a:spLocks noGrp="1"/>
          </p:cNvSpPr>
          <p:nvPr>
            <p:ph type="dt" sz="half" idx="10"/>
          </p:nvPr>
        </p:nvSpPr>
        <p:spPr/>
        <p:txBody>
          <a:bodyPr/>
          <a:lstStyle/>
          <a:p>
            <a:fld id="{8CFC0163-48FB-4354-97CF-ECFA0C1AD233}" type="datetimeFigureOut">
              <a:rPr lang="en-GB" smtClean="0"/>
              <a:t>02/03/2021</a:t>
            </a:fld>
            <a:endParaRPr lang="en-GB"/>
          </a:p>
        </p:txBody>
      </p:sp>
      <p:sp>
        <p:nvSpPr>
          <p:cNvPr id="5" name="Footer Placeholder 4">
            <a:extLst>
              <a:ext uri="{FF2B5EF4-FFF2-40B4-BE49-F238E27FC236}">
                <a16:creationId xmlns:a16="http://schemas.microsoft.com/office/drawing/2014/main" id="{49AEC5DC-7B65-4F8E-9FB4-FE620655F7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39CCF5-94A9-43E9-83F5-8CB2D2E5FBBD}"/>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3147069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89DB5-51C2-469E-A8E7-066B26ED2C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793BE1-6DAB-4B82-8C42-2C17586FCD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FC0473F-B12E-47B9-ADA9-AE9C3707DD03}"/>
              </a:ext>
            </a:extLst>
          </p:cNvPr>
          <p:cNvSpPr>
            <a:spLocks noGrp="1"/>
          </p:cNvSpPr>
          <p:nvPr>
            <p:ph type="dt" sz="half" idx="10"/>
          </p:nvPr>
        </p:nvSpPr>
        <p:spPr/>
        <p:txBody>
          <a:bodyPr/>
          <a:lstStyle/>
          <a:p>
            <a:fld id="{8CFC0163-48FB-4354-97CF-ECFA0C1AD233}" type="datetimeFigureOut">
              <a:rPr lang="en-GB" smtClean="0"/>
              <a:t>02/03/2021</a:t>
            </a:fld>
            <a:endParaRPr lang="en-GB"/>
          </a:p>
        </p:txBody>
      </p:sp>
      <p:sp>
        <p:nvSpPr>
          <p:cNvPr id="5" name="Footer Placeholder 4">
            <a:extLst>
              <a:ext uri="{FF2B5EF4-FFF2-40B4-BE49-F238E27FC236}">
                <a16:creationId xmlns:a16="http://schemas.microsoft.com/office/drawing/2014/main" id="{4115F7F9-615D-41A4-BBF3-4250CEB3BD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567A5B-EF18-4811-A75D-244020D32C95}"/>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2888804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4975F-EA13-44DA-865E-18F85DE1BC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38D50A-B732-4514-A139-DEB1AAB8360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BC6641-B851-41F6-8EBA-699F2B05703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2374EF-5DF8-4E19-88E6-C6E1E6CCD2C4}"/>
              </a:ext>
            </a:extLst>
          </p:cNvPr>
          <p:cNvSpPr>
            <a:spLocks noGrp="1"/>
          </p:cNvSpPr>
          <p:nvPr>
            <p:ph type="dt" sz="half" idx="10"/>
          </p:nvPr>
        </p:nvSpPr>
        <p:spPr/>
        <p:txBody>
          <a:bodyPr/>
          <a:lstStyle/>
          <a:p>
            <a:fld id="{8CFC0163-48FB-4354-97CF-ECFA0C1AD233}" type="datetimeFigureOut">
              <a:rPr lang="en-GB" smtClean="0"/>
              <a:t>02/03/2021</a:t>
            </a:fld>
            <a:endParaRPr lang="en-GB"/>
          </a:p>
        </p:txBody>
      </p:sp>
      <p:sp>
        <p:nvSpPr>
          <p:cNvPr id="6" name="Footer Placeholder 5">
            <a:extLst>
              <a:ext uri="{FF2B5EF4-FFF2-40B4-BE49-F238E27FC236}">
                <a16:creationId xmlns:a16="http://schemas.microsoft.com/office/drawing/2014/main" id="{A8871A8A-C179-4012-AD98-1F4983B282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84B78-A351-4AD9-9C2B-7CF8199C0EAA}"/>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2780433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87F47-D447-44A0-9F33-180BDB533A0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08FD18-F1BC-497C-933D-2960C305FF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C6A5D10-0326-44A7-9867-52AEBA541DC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11C40C-EBE6-4F6D-96CD-B1F7E4FE15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A36A9D1-54B6-4884-B54D-BF7EF3E2223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83AEC5-36A6-41DA-B5BE-E3EA2B4D1E97}"/>
              </a:ext>
            </a:extLst>
          </p:cNvPr>
          <p:cNvSpPr>
            <a:spLocks noGrp="1"/>
          </p:cNvSpPr>
          <p:nvPr>
            <p:ph type="dt" sz="half" idx="10"/>
          </p:nvPr>
        </p:nvSpPr>
        <p:spPr/>
        <p:txBody>
          <a:bodyPr/>
          <a:lstStyle/>
          <a:p>
            <a:fld id="{8CFC0163-48FB-4354-97CF-ECFA0C1AD233}" type="datetimeFigureOut">
              <a:rPr lang="en-GB" smtClean="0"/>
              <a:t>02/03/2021</a:t>
            </a:fld>
            <a:endParaRPr lang="en-GB"/>
          </a:p>
        </p:txBody>
      </p:sp>
      <p:sp>
        <p:nvSpPr>
          <p:cNvPr id="8" name="Footer Placeholder 7">
            <a:extLst>
              <a:ext uri="{FF2B5EF4-FFF2-40B4-BE49-F238E27FC236}">
                <a16:creationId xmlns:a16="http://schemas.microsoft.com/office/drawing/2014/main" id="{B63329A3-48FF-4AC7-AC5B-4B5C30BC1A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49C549-A883-4826-BA6D-C4988F4A7AC8}"/>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2790590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3D994-F3B8-4031-A3F3-6213A07067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56F423-C115-4768-ABDF-00D7BA92B4C3}"/>
              </a:ext>
            </a:extLst>
          </p:cNvPr>
          <p:cNvSpPr>
            <a:spLocks noGrp="1"/>
          </p:cNvSpPr>
          <p:nvPr>
            <p:ph type="dt" sz="half" idx="10"/>
          </p:nvPr>
        </p:nvSpPr>
        <p:spPr/>
        <p:txBody>
          <a:bodyPr/>
          <a:lstStyle/>
          <a:p>
            <a:fld id="{8CFC0163-48FB-4354-97CF-ECFA0C1AD233}" type="datetimeFigureOut">
              <a:rPr lang="en-GB" smtClean="0"/>
              <a:t>02/03/2021</a:t>
            </a:fld>
            <a:endParaRPr lang="en-GB"/>
          </a:p>
        </p:txBody>
      </p:sp>
      <p:sp>
        <p:nvSpPr>
          <p:cNvPr id="4" name="Footer Placeholder 3">
            <a:extLst>
              <a:ext uri="{FF2B5EF4-FFF2-40B4-BE49-F238E27FC236}">
                <a16:creationId xmlns:a16="http://schemas.microsoft.com/office/drawing/2014/main" id="{D25115A1-0175-46E3-8F9F-53CBB532C7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53F0EF-4A6D-4EEF-9568-CC7C3F960BED}"/>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688477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0F8A5C-8EF5-46B0-B074-47B3BC5439F0}"/>
              </a:ext>
            </a:extLst>
          </p:cNvPr>
          <p:cNvSpPr>
            <a:spLocks noGrp="1"/>
          </p:cNvSpPr>
          <p:nvPr>
            <p:ph type="dt" sz="half" idx="10"/>
          </p:nvPr>
        </p:nvSpPr>
        <p:spPr/>
        <p:txBody>
          <a:bodyPr/>
          <a:lstStyle/>
          <a:p>
            <a:fld id="{8CFC0163-48FB-4354-97CF-ECFA0C1AD233}" type="datetimeFigureOut">
              <a:rPr lang="en-GB" smtClean="0"/>
              <a:t>02/03/2021</a:t>
            </a:fld>
            <a:endParaRPr lang="en-GB"/>
          </a:p>
        </p:txBody>
      </p:sp>
      <p:sp>
        <p:nvSpPr>
          <p:cNvPr id="3" name="Footer Placeholder 2">
            <a:extLst>
              <a:ext uri="{FF2B5EF4-FFF2-40B4-BE49-F238E27FC236}">
                <a16:creationId xmlns:a16="http://schemas.microsoft.com/office/drawing/2014/main" id="{2A6C88F0-EF48-4F77-A344-9B7CA490A4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A98FB95-036B-4D03-82FB-BD5AD0509405}"/>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3676250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BF665-B2C9-4BF4-9C0A-9F7FCFA22F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C847DB-CABC-4206-9B00-22483743C0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4C7602-D245-4F8D-BE41-F99405B091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2FE5590-9ABA-4FB9-AC12-5990CCEDFEAE}"/>
              </a:ext>
            </a:extLst>
          </p:cNvPr>
          <p:cNvSpPr>
            <a:spLocks noGrp="1"/>
          </p:cNvSpPr>
          <p:nvPr>
            <p:ph type="dt" sz="half" idx="10"/>
          </p:nvPr>
        </p:nvSpPr>
        <p:spPr/>
        <p:txBody>
          <a:bodyPr/>
          <a:lstStyle/>
          <a:p>
            <a:fld id="{8CFC0163-48FB-4354-97CF-ECFA0C1AD233}" type="datetimeFigureOut">
              <a:rPr lang="en-GB" smtClean="0"/>
              <a:t>02/03/2021</a:t>
            </a:fld>
            <a:endParaRPr lang="en-GB"/>
          </a:p>
        </p:txBody>
      </p:sp>
      <p:sp>
        <p:nvSpPr>
          <p:cNvPr id="6" name="Footer Placeholder 5">
            <a:extLst>
              <a:ext uri="{FF2B5EF4-FFF2-40B4-BE49-F238E27FC236}">
                <a16:creationId xmlns:a16="http://schemas.microsoft.com/office/drawing/2014/main" id="{708478BA-6D90-4C08-8B8B-D8CBA7CF5F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100D6E-E47E-4756-9DCA-CB02A9662F30}"/>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1084813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B55FD-34C3-43A9-9FB8-93C744716F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C2DD1F-4209-4CAB-B3D6-799142067F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498E2B-B454-48FF-95AD-5ABC34D922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C4F790C-B76E-4EC7-A35D-DF6EC0B46260}"/>
              </a:ext>
            </a:extLst>
          </p:cNvPr>
          <p:cNvSpPr>
            <a:spLocks noGrp="1"/>
          </p:cNvSpPr>
          <p:nvPr>
            <p:ph type="dt" sz="half" idx="10"/>
          </p:nvPr>
        </p:nvSpPr>
        <p:spPr/>
        <p:txBody>
          <a:bodyPr/>
          <a:lstStyle/>
          <a:p>
            <a:fld id="{8CFC0163-48FB-4354-97CF-ECFA0C1AD233}" type="datetimeFigureOut">
              <a:rPr lang="en-GB" smtClean="0"/>
              <a:t>02/03/2021</a:t>
            </a:fld>
            <a:endParaRPr lang="en-GB"/>
          </a:p>
        </p:txBody>
      </p:sp>
      <p:sp>
        <p:nvSpPr>
          <p:cNvPr id="6" name="Footer Placeholder 5">
            <a:extLst>
              <a:ext uri="{FF2B5EF4-FFF2-40B4-BE49-F238E27FC236}">
                <a16:creationId xmlns:a16="http://schemas.microsoft.com/office/drawing/2014/main" id="{A03A82C1-47DB-41FC-BFCC-2A92B00BDD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854D49-82BE-420A-AD20-94CD96499A24}"/>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3419099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A6B88-6B34-4BDF-83C7-B25AC98746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5E0CE4-041D-4E82-8BFA-8E6D66BD86A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E8E09C-5922-4884-BBBC-FAF284E98CEE}"/>
              </a:ext>
            </a:extLst>
          </p:cNvPr>
          <p:cNvSpPr>
            <a:spLocks noGrp="1"/>
          </p:cNvSpPr>
          <p:nvPr>
            <p:ph type="dt" sz="half" idx="10"/>
          </p:nvPr>
        </p:nvSpPr>
        <p:spPr/>
        <p:txBody>
          <a:bodyPr/>
          <a:lstStyle/>
          <a:p>
            <a:fld id="{8CFC0163-48FB-4354-97CF-ECFA0C1AD233}" type="datetimeFigureOut">
              <a:rPr lang="en-GB" smtClean="0"/>
              <a:t>02/03/2021</a:t>
            </a:fld>
            <a:endParaRPr lang="en-GB"/>
          </a:p>
        </p:txBody>
      </p:sp>
      <p:sp>
        <p:nvSpPr>
          <p:cNvPr id="5" name="Footer Placeholder 4">
            <a:extLst>
              <a:ext uri="{FF2B5EF4-FFF2-40B4-BE49-F238E27FC236}">
                <a16:creationId xmlns:a16="http://schemas.microsoft.com/office/drawing/2014/main" id="{AADF9B34-AC33-4A2E-9E5E-E411CEBDBF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5DF533-20D9-4904-A4B6-4984909545F8}"/>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771787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57EC63-2DDD-4508-B509-656004EC3A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E6F546-121B-4EE1-8F0F-4D7BF7592EF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8131AD-15E5-474D-B145-6674B4DDE314}"/>
              </a:ext>
            </a:extLst>
          </p:cNvPr>
          <p:cNvSpPr>
            <a:spLocks noGrp="1"/>
          </p:cNvSpPr>
          <p:nvPr>
            <p:ph type="dt" sz="half" idx="10"/>
          </p:nvPr>
        </p:nvSpPr>
        <p:spPr/>
        <p:txBody>
          <a:bodyPr/>
          <a:lstStyle/>
          <a:p>
            <a:fld id="{8CFC0163-48FB-4354-97CF-ECFA0C1AD233}" type="datetimeFigureOut">
              <a:rPr lang="en-GB" smtClean="0"/>
              <a:t>02/03/2021</a:t>
            </a:fld>
            <a:endParaRPr lang="en-GB"/>
          </a:p>
        </p:txBody>
      </p:sp>
      <p:sp>
        <p:nvSpPr>
          <p:cNvPr id="5" name="Footer Placeholder 4">
            <a:extLst>
              <a:ext uri="{FF2B5EF4-FFF2-40B4-BE49-F238E27FC236}">
                <a16:creationId xmlns:a16="http://schemas.microsoft.com/office/drawing/2014/main" id="{E36CB1B3-93CD-49F9-8C92-4B4AF3ECB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D32C7F-8FFA-4020-9281-C9868B3A0C35}"/>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1492438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7A84AF-90F9-43FD-B126-415297290B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D6394F-3215-4D7A-BE9A-6AEDC272AA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90D172-C122-46CC-BB5B-DF6B68AD5A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FC0163-48FB-4354-97CF-ECFA0C1AD233}" type="datetimeFigureOut">
              <a:rPr lang="en-GB" smtClean="0"/>
              <a:t>02/03/2021</a:t>
            </a:fld>
            <a:endParaRPr lang="en-GB"/>
          </a:p>
        </p:txBody>
      </p:sp>
      <p:sp>
        <p:nvSpPr>
          <p:cNvPr id="5" name="Footer Placeholder 4">
            <a:extLst>
              <a:ext uri="{FF2B5EF4-FFF2-40B4-BE49-F238E27FC236}">
                <a16:creationId xmlns:a16="http://schemas.microsoft.com/office/drawing/2014/main" id="{1F59C0AB-3B85-487D-B971-5CBEF1DCA5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168442-4F96-4FC1-B564-DD118680EC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8C12A6-10CF-49CB-9DC0-8AF3F5C581D2}" type="slidenum">
              <a:rPr lang="en-GB" smtClean="0"/>
              <a:t>‹#›</a:t>
            </a:fld>
            <a:endParaRPr lang="en-GB"/>
          </a:p>
        </p:txBody>
      </p:sp>
    </p:spTree>
    <p:extLst>
      <p:ext uri="{BB962C8B-B14F-4D97-AF65-F5344CB8AC3E}">
        <p14:creationId xmlns:p14="http://schemas.microsoft.com/office/powerpoint/2010/main" val="4100556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hyperlink" Target="https://instructionaldev.umassd.edu/zoom/" TargetMode="External"/><Relationship Id="rId3" Type="http://schemas.openxmlformats.org/officeDocument/2006/relationships/hyperlink" Target="https://www.webanywhere.co.uk/blog/2011/10/improve-personalised-learning-e-learning-resources/" TargetMode="External"/><Relationship Id="rId7" Type="http://schemas.openxmlformats.org/officeDocument/2006/relationships/hyperlink" Target="https://en.wikipedia.org/wiki/Microsoft_Teams" TargetMode="External"/><Relationship Id="rId2" Type="http://schemas.openxmlformats.org/officeDocument/2006/relationships/hyperlink" Target="https://sites.google.com/a/rock.k12.nc.us/bethany-kindergarten-14-15/fun-links-for-at-home-learning" TargetMode="External"/><Relationship Id="rId1" Type="http://schemas.openxmlformats.org/officeDocument/2006/relationships/slideLayout" Target="../slideLayouts/slideLayout2.xml"/><Relationship Id="rId6" Type="http://schemas.openxmlformats.org/officeDocument/2006/relationships/hyperlink" Target="http://clipartmag.com/group-meeting-clipart" TargetMode="External"/><Relationship Id="rId5" Type="http://schemas.openxmlformats.org/officeDocument/2006/relationships/hyperlink" Target="https://blog.edmentum.com/back-virtual-school-5-things-parents-can-do-support-students-virtual-courses" TargetMode="External"/><Relationship Id="rId4" Type="http://schemas.openxmlformats.org/officeDocument/2006/relationships/hyperlink" Target="https://www.clipartkey.com/view/ThwhJR_clip-art-thinking-cap-png-transparent-png-png/" TargetMode="External"/><Relationship Id="rId9" Type="http://schemas.openxmlformats.org/officeDocument/2006/relationships/hyperlink" Target="https://gatlabs.com/audit-google-classroom-ga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808CA9-3998-4ACB-8221-9DAC6CEC2438}"/>
              </a:ext>
            </a:extLst>
          </p:cNvPr>
          <p:cNvSpPr>
            <a:spLocks noGrp="1"/>
          </p:cNvSpPr>
          <p:nvPr>
            <p:ph type="ctrTitle"/>
          </p:nvPr>
        </p:nvSpPr>
        <p:spPr>
          <a:xfrm>
            <a:off x="1524000" y="1122363"/>
            <a:ext cx="9144000" cy="1392237"/>
          </a:xfrm>
        </p:spPr>
        <p:style>
          <a:lnRef idx="2">
            <a:schemeClr val="dk1"/>
          </a:lnRef>
          <a:fillRef idx="1">
            <a:schemeClr val="lt1"/>
          </a:fillRef>
          <a:effectRef idx="0">
            <a:schemeClr val="dk1"/>
          </a:effectRef>
          <a:fontRef idx="minor">
            <a:schemeClr val="dk1"/>
          </a:fontRef>
        </p:style>
        <p:txBody>
          <a:bodyPr>
            <a:normAutofit/>
          </a:bodyPr>
          <a:lstStyle/>
          <a:p>
            <a:r>
              <a:rPr lang="en-GB" dirty="0"/>
              <a:t>Parveen Akhtar</a:t>
            </a:r>
          </a:p>
        </p:txBody>
      </p:sp>
      <p:sp>
        <p:nvSpPr>
          <p:cNvPr id="5" name="Content Placeholder 4">
            <a:extLst>
              <a:ext uri="{FF2B5EF4-FFF2-40B4-BE49-F238E27FC236}">
                <a16:creationId xmlns:a16="http://schemas.microsoft.com/office/drawing/2014/main" id="{366A5850-9E93-47F0-A661-CF254D699FD2}"/>
              </a:ext>
            </a:extLst>
          </p:cNvPr>
          <p:cNvSpPr>
            <a:spLocks noGrp="1"/>
          </p:cNvSpPr>
          <p:nvPr>
            <p:ph type="subTitle" idx="1"/>
          </p:nvPr>
        </p:nvSpPr>
        <p:spPr>
          <a:xfrm>
            <a:off x="1524000" y="3076575"/>
            <a:ext cx="9144000" cy="2181225"/>
          </a:xfrm>
        </p:spPr>
        <p:style>
          <a:lnRef idx="2">
            <a:schemeClr val="dk1"/>
          </a:lnRef>
          <a:fillRef idx="1">
            <a:schemeClr val="lt1"/>
          </a:fillRef>
          <a:effectRef idx="0">
            <a:schemeClr val="dk1"/>
          </a:effectRef>
          <a:fontRef idx="minor">
            <a:schemeClr val="dk1"/>
          </a:fontRef>
        </p:style>
        <p:txBody>
          <a:bodyPr>
            <a:normAutofit lnSpcReduction="10000"/>
          </a:bodyPr>
          <a:lstStyle/>
          <a:p>
            <a:pPr marL="0" indent="0">
              <a:buNone/>
            </a:pPr>
            <a:r>
              <a:rPr lang="en-GB" dirty="0"/>
              <a:t>1817693</a:t>
            </a:r>
          </a:p>
          <a:p>
            <a:pPr marL="0" indent="0">
              <a:buNone/>
            </a:pPr>
            <a:r>
              <a:rPr lang="en-GB" dirty="0"/>
              <a:t>Changemakers: Creativity and Value Creation</a:t>
            </a:r>
          </a:p>
          <a:p>
            <a:pPr marL="0" indent="0">
              <a:buNone/>
            </a:pPr>
            <a:r>
              <a:rPr lang="en-GB" dirty="0"/>
              <a:t>Module Code: BMHP5014</a:t>
            </a:r>
          </a:p>
          <a:p>
            <a:pPr marL="0" indent="0">
              <a:buNone/>
            </a:pPr>
            <a:r>
              <a:rPr lang="en-GB" dirty="0" err="1"/>
              <a:t>Dr.</a:t>
            </a:r>
            <a:r>
              <a:rPr lang="en-GB" dirty="0"/>
              <a:t> </a:t>
            </a:r>
            <a:r>
              <a:rPr lang="en-GB" dirty="0" err="1"/>
              <a:t>Azora</a:t>
            </a:r>
            <a:r>
              <a:rPr lang="en-GB" dirty="0"/>
              <a:t> Hurd</a:t>
            </a:r>
          </a:p>
          <a:p>
            <a:pPr marL="0" indent="0">
              <a:buNone/>
            </a:pPr>
            <a:r>
              <a:rPr lang="en-GB" dirty="0"/>
              <a:t>Tasks 3 and 4</a:t>
            </a:r>
          </a:p>
        </p:txBody>
      </p:sp>
    </p:spTree>
    <p:extLst>
      <p:ext uri="{BB962C8B-B14F-4D97-AF65-F5344CB8AC3E}">
        <p14:creationId xmlns:p14="http://schemas.microsoft.com/office/powerpoint/2010/main" val="885111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7CCA75-92E4-4B30-977E-0A1452E9E463}"/>
              </a:ext>
            </a:extLst>
          </p:cNvPr>
          <p:cNvSpPr txBox="1"/>
          <p:nvPr/>
        </p:nvSpPr>
        <p:spPr>
          <a:xfrm>
            <a:off x="219075" y="852487"/>
            <a:ext cx="4010025" cy="5940088"/>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dirty="0"/>
              <a:t>Thank you for joining us today in the launch of our online event where we will be showing you the benefits that can be accessed through online learning.</a:t>
            </a:r>
          </a:p>
          <a:p>
            <a:endParaRPr lang="en-GB" sz="2000" dirty="0"/>
          </a:p>
          <a:p>
            <a:r>
              <a:rPr lang="en-GB" sz="2000" dirty="0"/>
              <a:t>Due to the current Covid-19 restrictions and the issues that many of us have faced, we are all united in the fact that although traditional teaching is clearly the best method of delivering education, at the moment, the most effective and accessible way is through online teaching and learning, there really is no other option. </a:t>
            </a:r>
          </a:p>
          <a:p>
            <a:endParaRPr lang="en-GB" sz="2000" dirty="0"/>
          </a:p>
          <a:p>
            <a:r>
              <a:rPr lang="en-GB" sz="2000" dirty="0"/>
              <a:t>I hope you will find this informative and useful. </a:t>
            </a:r>
          </a:p>
        </p:txBody>
      </p:sp>
      <p:sp>
        <p:nvSpPr>
          <p:cNvPr id="7" name="TextBox 6">
            <a:extLst>
              <a:ext uri="{FF2B5EF4-FFF2-40B4-BE49-F238E27FC236}">
                <a16:creationId xmlns:a16="http://schemas.microsoft.com/office/drawing/2014/main" id="{2FCE3533-E49F-4A6E-814D-588E9E787D7C}"/>
              </a:ext>
            </a:extLst>
          </p:cNvPr>
          <p:cNvSpPr txBox="1"/>
          <p:nvPr/>
        </p:nvSpPr>
        <p:spPr>
          <a:xfrm>
            <a:off x="219075" y="219075"/>
            <a:ext cx="3943350" cy="52322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800" b="1" dirty="0"/>
              <a:t>How can we help you?</a:t>
            </a:r>
          </a:p>
        </p:txBody>
      </p:sp>
      <p:sp>
        <p:nvSpPr>
          <p:cNvPr id="8" name="Arrow: Down 7">
            <a:extLst>
              <a:ext uri="{FF2B5EF4-FFF2-40B4-BE49-F238E27FC236}">
                <a16:creationId xmlns:a16="http://schemas.microsoft.com/office/drawing/2014/main" id="{6B7253D6-7B36-4F2E-945F-2C615791DBB4}"/>
              </a:ext>
            </a:extLst>
          </p:cNvPr>
          <p:cNvSpPr/>
          <p:nvPr/>
        </p:nvSpPr>
        <p:spPr>
          <a:xfrm>
            <a:off x="95250" y="453389"/>
            <a:ext cx="457200" cy="40957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EAC511B3-854E-4A85-8B78-75BAA405DB96}"/>
              </a:ext>
            </a:extLst>
          </p:cNvPr>
          <p:cNvSpPr/>
          <p:nvPr/>
        </p:nvSpPr>
        <p:spPr>
          <a:xfrm rot="16200000">
            <a:off x="4355309" y="-123706"/>
            <a:ext cx="457200" cy="13287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513AA379-7183-4E16-8DFB-291F254A6DBC}"/>
              </a:ext>
            </a:extLst>
          </p:cNvPr>
          <p:cNvSpPr txBox="1"/>
          <p:nvPr/>
        </p:nvSpPr>
        <p:spPr>
          <a:xfrm>
            <a:off x="5248275" y="219075"/>
            <a:ext cx="6724649" cy="6740307"/>
          </a:xfrm>
          <a:prstGeom prst="rect">
            <a:avLst/>
          </a:prstGeom>
          <a:ln w="28575"/>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600" dirty="0"/>
              <a:t>Firstly, we understand the stresses associated with online learning.  Time factors and technical issues have become the new normal for all. </a:t>
            </a:r>
          </a:p>
          <a:p>
            <a:r>
              <a:rPr lang="en-GB" sz="1600" dirty="0"/>
              <a:t>However, online became important to practically everyone in the aftermath of the outbreak of Covid-19 in March 2020. (Danson, H, 2021)</a:t>
            </a:r>
          </a:p>
          <a:p>
            <a:r>
              <a:rPr lang="en-GB" sz="1600" dirty="0"/>
              <a:t>With the onslaught and spread of the infection classrooms and schools closed and many children faced an uncertain period in their educational process.</a:t>
            </a:r>
          </a:p>
          <a:p>
            <a:endParaRPr lang="en-GB" sz="1600" dirty="0"/>
          </a:p>
          <a:p>
            <a:r>
              <a:rPr lang="en-GB" sz="1600" dirty="0"/>
              <a:t>Many schools began the lockdown period with packs of work being given to pupils which they would need to complete in line with the learning within the classroom. As the government were uncertain in terms of how long this would last, it soon became apparent that there would be a need to improve the quality of the provision provided by schools. (Armstrong, S, 2021)</a:t>
            </a:r>
          </a:p>
          <a:p>
            <a:endParaRPr lang="en-GB" sz="1600" dirty="0"/>
          </a:p>
          <a:p>
            <a:r>
              <a:rPr lang="en-GB" sz="1600" dirty="0"/>
              <a:t>This is how the online journey really began. Schools across the UK were busy loading work on to their various portals and systems in the hope that the mass majority of pupils would be able to:</a:t>
            </a:r>
          </a:p>
          <a:p>
            <a:endParaRPr lang="en-GB" sz="1600" dirty="0"/>
          </a:p>
          <a:p>
            <a:pPr marL="285750" indent="-285750">
              <a:buFont typeface="Arial" panose="020B0604020202020204" pitchFamily="34" charset="0"/>
              <a:buChar char="•"/>
            </a:pPr>
            <a:r>
              <a:rPr lang="en-GB" sz="1600" dirty="0"/>
              <a:t>Access a computer system</a:t>
            </a:r>
          </a:p>
          <a:p>
            <a:pPr marL="285750" indent="-285750">
              <a:buFont typeface="Arial" panose="020B0604020202020204" pitchFamily="34" charset="0"/>
              <a:buChar char="•"/>
            </a:pPr>
            <a:r>
              <a:rPr lang="en-GB" sz="1600" dirty="0"/>
              <a:t>Download work in a workable format</a:t>
            </a:r>
          </a:p>
          <a:p>
            <a:pPr marL="285750" indent="-285750">
              <a:buFont typeface="Arial" panose="020B0604020202020204" pitchFamily="34" charset="0"/>
              <a:buChar char="•"/>
            </a:pPr>
            <a:r>
              <a:rPr lang="en-GB" sz="1600" dirty="0"/>
              <a:t>Complete the work in the time frame set by their teacher</a:t>
            </a:r>
          </a:p>
          <a:p>
            <a:pPr marL="285750" indent="-285750">
              <a:buFont typeface="Arial" panose="020B0604020202020204" pitchFamily="34" charset="0"/>
              <a:buChar char="•"/>
            </a:pPr>
            <a:r>
              <a:rPr lang="en-GB" sz="1600" dirty="0"/>
              <a:t>Up load their work as proof of completion</a:t>
            </a:r>
          </a:p>
          <a:p>
            <a:pPr marL="285750" indent="-285750">
              <a:buFont typeface="Arial" panose="020B0604020202020204" pitchFamily="34" charset="0"/>
              <a:buChar char="•"/>
            </a:pPr>
            <a:r>
              <a:rPr lang="en-GB" sz="1600" dirty="0"/>
              <a:t>Receive some form of feedback in line with the work sent back and set</a:t>
            </a:r>
          </a:p>
          <a:p>
            <a:endParaRPr lang="en-GB" sz="1600" dirty="0"/>
          </a:p>
          <a:p>
            <a:r>
              <a:rPr lang="en-GB" sz="1600" dirty="0"/>
              <a:t>However, it soon became apparent that this was not necessarily a workable model for all pupils and parents. There were notable problems and not just on a base level. . (Danson, H, 2021. This is where our system becomes important to you…</a:t>
            </a:r>
          </a:p>
        </p:txBody>
      </p:sp>
      <p:sp>
        <p:nvSpPr>
          <p:cNvPr id="11" name="TextBox 10">
            <a:extLst>
              <a:ext uri="{FF2B5EF4-FFF2-40B4-BE49-F238E27FC236}">
                <a16:creationId xmlns:a16="http://schemas.microsoft.com/office/drawing/2014/main" id="{1694F641-0E2F-498F-B6FB-F3A24F50EFF6}"/>
              </a:ext>
            </a:extLst>
          </p:cNvPr>
          <p:cNvSpPr txBox="1"/>
          <p:nvPr/>
        </p:nvSpPr>
        <p:spPr>
          <a:xfrm rot="16200000">
            <a:off x="2343156" y="3884919"/>
            <a:ext cx="5010150" cy="646331"/>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r>
              <a:rPr lang="en-GB" sz="3600" dirty="0"/>
              <a:t>Why On-Line Teaching?:</a:t>
            </a:r>
          </a:p>
        </p:txBody>
      </p:sp>
    </p:spTree>
    <p:extLst>
      <p:ext uri="{BB962C8B-B14F-4D97-AF65-F5344CB8AC3E}">
        <p14:creationId xmlns:p14="http://schemas.microsoft.com/office/powerpoint/2010/main" val="3240659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6326E6-68F7-4153-8F50-F24888E08E65}"/>
              </a:ext>
            </a:extLst>
          </p:cNvPr>
          <p:cNvSpPr/>
          <p:nvPr/>
        </p:nvSpPr>
        <p:spPr>
          <a:xfrm>
            <a:off x="2292345" y="212289"/>
            <a:ext cx="4425315" cy="2800767"/>
          </a:xfrm>
          <a:prstGeom prst="rect">
            <a:avLst/>
          </a:prstGeom>
          <a:ln w="38100"/>
        </p:spPr>
        <p:style>
          <a:lnRef idx="2">
            <a:schemeClr val="accent3"/>
          </a:lnRef>
          <a:fillRef idx="1">
            <a:schemeClr val="lt1"/>
          </a:fillRef>
          <a:effectRef idx="0">
            <a:schemeClr val="accent3"/>
          </a:effectRef>
          <a:fontRef idx="minor">
            <a:schemeClr val="dk1"/>
          </a:fontRef>
        </p:style>
        <p:txBody>
          <a:bodyPr wrap="square">
            <a:spAutoFit/>
          </a:bodyPr>
          <a:lstStyle/>
          <a:p>
            <a:r>
              <a:rPr lang="en-GB" sz="1600" dirty="0"/>
              <a:t>Schools have adopted various on-line platforms such as: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Teams </a:t>
            </a:r>
          </a:p>
          <a:p>
            <a:pPr marL="285750" indent="-285750">
              <a:buFont typeface="Arial" panose="020B0604020202020204" pitchFamily="34" charset="0"/>
              <a:buChar char="•"/>
            </a:pPr>
            <a:r>
              <a:rPr lang="en-GB" sz="1600" dirty="0"/>
              <a:t>Zoom </a:t>
            </a:r>
          </a:p>
          <a:p>
            <a:pPr marL="285750" indent="-285750">
              <a:buFont typeface="Arial" panose="020B0604020202020204" pitchFamily="34" charset="0"/>
              <a:buChar char="•"/>
            </a:pPr>
            <a:r>
              <a:rPr lang="en-GB" sz="1600" dirty="0"/>
              <a:t>Google Classroom </a:t>
            </a:r>
          </a:p>
          <a:p>
            <a:endParaRPr lang="en-GB" sz="1600" dirty="0"/>
          </a:p>
          <a:p>
            <a:r>
              <a:rPr lang="en-GB" sz="1600" dirty="0"/>
              <a:t>and other programmes designed for online meeting but which could be adapted to use as a virtual classroom where learning could take place.</a:t>
            </a:r>
          </a:p>
          <a:p>
            <a:r>
              <a:rPr lang="en-GB" sz="1600" dirty="0"/>
              <a:t>. </a:t>
            </a:r>
          </a:p>
        </p:txBody>
      </p:sp>
      <p:sp>
        <p:nvSpPr>
          <p:cNvPr id="4" name="Arrow: Right 3">
            <a:extLst>
              <a:ext uri="{FF2B5EF4-FFF2-40B4-BE49-F238E27FC236}">
                <a16:creationId xmlns:a16="http://schemas.microsoft.com/office/drawing/2014/main" id="{670BCC68-D027-4D5B-A2BE-BE443C252567}"/>
              </a:ext>
            </a:extLst>
          </p:cNvPr>
          <p:cNvSpPr/>
          <p:nvPr/>
        </p:nvSpPr>
        <p:spPr>
          <a:xfrm>
            <a:off x="200025" y="212289"/>
            <a:ext cx="2025015" cy="23083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What are the benefits?</a:t>
            </a:r>
          </a:p>
        </p:txBody>
      </p:sp>
      <p:sp>
        <p:nvSpPr>
          <p:cNvPr id="5" name="TextBox 4">
            <a:extLst>
              <a:ext uri="{FF2B5EF4-FFF2-40B4-BE49-F238E27FC236}">
                <a16:creationId xmlns:a16="http://schemas.microsoft.com/office/drawing/2014/main" id="{D63FAFFA-F098-489E-9361-0CCF684EEECB}"/>
              </a:ext>
            </a:extLst>
          </p:cNvPr>
          <p:cNvSpPr txBox="1"/>
          <p:nvPr/>
        </p:nvSpPr>
        <p:spPr>
          <a:xfrm>
            <a:off x="200026" y="2887682"/>
            <a:ext cx="5314950" cy="397031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dirty="0"/>
              <a:t>With the third full lock down now in full process, schools have become completely virtual. This has ensured that all pupils are able to receive the lessons that they would have done if they were in school.</a:t>
            </a:r>
          </a:p>
          <a:p>
            <a:r>
              <a:rPr lang="en-GB" dirty="0"/>
              <a:t>The drawbacks to this process are still ensuring that all pupils are engaged in learning for the allotted time each day, with many schools using the pastoral teams in order to chase up pupils who are not logging on to their lessons. With the development of the electronic registers, schools are also able to see if pupils are choosing to attend certain lessons but not others. They are also able to see where a pupil logs into a lesson purely to get their mark and then leaves.</a:t>
            </a:r>
            <a:r>
              <a:rPr lang="en-GB" dirty="0">
                <a:solidFill>
                  <a:schemeClr val="tx1"/>
                </a:solidFill>
              </a:rPr>
              <a:t> Snelling, J, 2021)</a:t>
            </a:r>
            <a:r>
              <a:rPr lang="en-GB" dirty="0"/>
              <a:t> </a:t>
            </a:r>
          </a:p>
        </p:txBody>
      </p:sp>
      <p:sp>
        <p:nvSpPr>
          <p:cNvPr id="6" name="TextBox 5">
            <a:extLst>
              <a:ext uri="{FF2B5EF4-FFF2-40B4-BE49-F238E27FC236}">
                <a16:creationId xmlns:a16="http://schemas.microsoft.com/office/drawing/2014/main" id="{87547F95-CB80-4B53-B53F-F1D335544188}"/>
              </a:ext>
            </a:extLst>
          </p:cNvPr>
          <p:cNvSpPr txBox="1"/>
          <p:nvPr/>
        </p:nvSpPr>
        <p:spPr>
          <a:xfrm>
            <a:off x="10172700" y="2886075"/>
            <a:ext cx="1733550" cy="3108543"/>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2400" dirty="0"/>
              <a:t>However, </a:t>
            </a:r>
            <a:r>
              <a:rPr lang="en-GB" sz="2800" dirty="0"/>
              <a:t>this</a:t>
            </a:r>
            <a:r>
              <a:rPr lang="en-GB" sz="2400" dirty="0"/>
              <a:t> is by far the best solution for delivering learning at the minute. </a:t>
            </a:r>
          </a:p>
          <a:p>
            <a:endParaRPr lang="en-GB" sz="2400" dirty="0"/>
          </a:p>
        </p:txBody>
      </p:sp>
      <p:sp>
        <p:nvSpPr>
          <p:cNvPr id="8" name="TextBox 7">
            <a:extLst>
              <a:ext uri="{FF2B5EF4-FFF2-40B4-BE49-F238E27FC236}">
                <a16:creationId xmlns:a16="http://schemas.microsoft.com/office/drawing/2014/main" id="{5EA886A0-535C-4A88-9446-8A25492F95D5}"/>
              </a:ext>
            </a:extLst>
          </p:cNvPr>
          <p:cNvSpPr txBox="1"/>
          <p:nvPr/>
        </p:nvSpPr>
        <p:spPr>
          <a:xfrm>
            <a:off x="5831840" y="2886075"/>
            <a:ext cx="4003040" cy="369331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square" rtlCol="0">
            <a:spAutoFit/>
          </a:bodyPr>
          <a:lstStyle/>
          <a:p>
            <a:r>
              <a:rPr lang="en-GB" dirty="0">
                <a:solidFill>
                  <a:schemeClr val="tx1"/>
                </a:solidFill>
              </a:rPr>
              <a:t>With the development of the online learning, it will be possible to ensure that whatever happens in terms of lockdowns and the Covid-19 pandemic, education is still able to deliver the best possible curriculum a school can. It also means that in future, snow days for example, will no longer be a day off but a day where the curriculum is delivered from the homes of teachers and pupils log on to their respective online learning platform.</a:t>
            </a:r>
          </a:p>
          <a:p>
            <a:r>
              <a:rPr lang="en-GB" dirty="0">
                <a:solidFill>
                  <a:schemeClr val="tx1"/>
                </a:solidFill>
              </a:rPr>
              <a:t>(Snelling, J, 2021)</a:t>
            </a:r>
          </a:p>
        </p:txBody>
      </p:sp>
      <p:sp>
        <p:nvSpPr>
          <p:cNvPr id="9" name="Arrow: Down 8">
            <a:extLst>
              <a:ext uri="{FF2B5EF4-FFF2-40B4-BE49-F238E27FC236}">
                <a16:creationId xmlns:a16="http://schemas.microsoft.com/office/drawing/2014/main" id="{878738BC-A36E-458D-BBDD-A2DC8A954D7A}"/>
              </a:ext>
            </a:extLst>
          </p:cNvPr>
          <p:cNvSpPr/>
          <p:nvPr/>
        </p:nvSpPr>
        <p:spPr>
          <a:xfrm rot="16200000">
            <a:off x="5227640" y="2803843"/>
            <a:ext cx="457200" cy="79311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Arrow: Down 9">
            <a:extLst>
              <a:ext uri="{FF2B5EF4-FFF2-40B4-BE49-F238E27FC236}">
                <a16:creationId xmlns:a16="http://schemas.microsoft.com/office/drawing/2014/main" id="{2917DB8C-EBD3-41D5-A5D1-4DE41D7D4B40}"/>
              </a:ext>
            </a:extLst>
          </p:cNvPr>
          <p:cNvSpPr/>
          <p:nvPr/>
        </p:nvSpPr>
        <p:spPr>
          <a:xfrm rot="16200000">
            <a:off x="9517065" y="2803844"/>
            <a:ext cx="457200" cy="79311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FC78C32D-2E9F-4029-8B6D-E6C4864B5595}"/>
              </a:ext>
            </a:extLst>
          </p:cNvPr>
          <p:cNvSpPr txBox="1"/>
          <p:nvPr/>
        </p:nvSpPr>
        <p:spPr>
          <a:xfrm>
            <a:off x="7032467" y="350788"/>
            <a:ext cx="4959508" cy="2031325"/>
          </a:xfrm>
          <a:prstGeom prst="rect">
            <a:avLst/>
          </a:prstGeom>
          <a:noFill/>
          <a:ln w="38100">
            <a:solidFill>
              <a:srgbClr val="FF0000"/>
            </a:solidFill>
          </a:ln>
        </p:spPr>
        <p:txBody>
          <a:bodyPr wrap="square" rtlCol="0">
            <a:spAutoFit/>
          </a:bodyPr>
          <a:lstStyle/>
          <a:p>
            <a:r>
              <a:rPr lang="en-GB" dirty="0"/>
              <a:t>We know the best ways in which to enable children to learn. But do you?</a:t>
            </a:r>
          </a:p>
          <a:p>
            <a:r>
              <a:rPr lang="en-GB" dirty="0"/>
              <a:t>We are offering support and guidance for families who are learning from home so that you can:</a:t>
            </a:r>
          </a:p>
          <a:p>
            <a:pPr marL="285750" indent="-285750">
              <a:buFont typeface="Arial" panose="020B0604020202020204" pitchFamily="34" charset="0"/>
              <a:buChar char="•"/>
            </a:pPr>
            <a:r>
              <a:rPr lang="en-GB" dirty="0"/>
              <a:t>Support your child’s learning</a:t>
            </a:r>
          </a:p>
          <a:p>
            <a:pPr marL="285750" indent="-285750">
              <a:buFont typeface="Arial" panose="020B0604020202020204" pitchFamily="34" charset="0"/>
              <a:buChar char="•"/>
            </a:pPr>
            <a:r>
              <a:rPr lang="en-GB" dirty="0"/>
              <a:t>Understand the basics of on-line learning</a:t>
            </a:r>
          </a:p>
          <a:p>
            <a:pPr marL="285750" indent="-285750">
              <a:buFont typeface="Arial" panose="020B0604020202020204" pitchFamily="34" charset="0"/>
              <a:buChar char="•"/>
            </a:pPr>
            <a:r>
              <a:rPr lang="en-GB" dirty="0"/>
              <a:t>How to access the benefits of on-line learning</a:t>
            </a:r>
          </a:p>
        </p:txBody>
      </p:sp>
      <p:sp>
        <p:nvSpPr>
          <p:cNvPr id="12" name="Arrow: Right 11">
            <a:extLst>
              <a:ext uri="{FF2B5EF4-FFF2-40B4-BE49-F238E27FC236}">
                <a16:creationId xmlns:a16="http://schemas.microsoft.com/office/drawing/2014/main" id="{EFDB31C4-D5AA-464C-81CD-D747E2B7851B}"/>
              </a:ext>
            </a:extLst>
          </p:cNvPr>
          <p:cNvSpPr/>
          <p:nvPr/>
        </p:nvSpPr>
        <p:spPr>
          <a:xfrm>
            <a:off x="5159532" y="614243"/>
            <a:ext cx="1872935" cy="1150085"/>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a:t>What we are offering you today:</a:t>
            </a:r>
          </a:p>
        </p:txBody>
      </p:sp>
    </p:spTree>
    <p:extLst>
      <p:ext uri="{BB962C8B-B14F-4D97-AF65-F5344CB8AC3E}">
        <p14:creationId xmlns:p14="http://schemas.microsoft.com/office/powerpoint/2010/main" val="4014056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A95CAB-30C5-424D-A0FB-B1EF0540B2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153" y="165100"/>
            <a:ext cx="3056763" cy="3787140"/>
          </a:xfrm>
          <a:prstGeom prst="rect">
            <a:avLst/>
          </a:prstGeom>
        </p:spPr>
        <p:style>
          <a:lnRef idx="2">
            <a:schemeClr val="dk1"/>
          </a:lnRef>
          <a:fillRef idx="1">
            <a:schemeClr val="lt1"/>
          </a:fillRef>
          <a:effectRef idx="0">
            <a:schemeClr val="dk1"/>
          </a:effectRef>
          <a:fontRef idx="minor">
            <a:schemeClr val="dk1"/>
          </a:fontRef>
        </p:style>
      </p:pic>
      <p:sp>
        <p:nvSpPr>
          <p:cNvPr id="4" name="Speech Bubble: Rectangle with Corners Rounded 3">
            <a:extLst>
              <a:ext uri="{FF2B5EF4-FFF2-40B4-BE49-F238E27FC236}">
                <a16:creationId xmlns:a16="http://schemas.microsoft.com/office/drawing/2014/main" id="{1167572F-647F-4A0D-BEA5-C17952564391}"/>
              </a:ext>
            </a:extLst>
          </p:cNvPr>
          <p:cNvSpPr/>
          <p:nvPr/>
        </p:nvSpPr>
        <p:spPr>
          <a:xfrm>
            <a:off x="3484880" y="165100"/>
            <a:ext cx="8482966" cy="3118547"/>
          </a:xfrm>
          <a:prstGeom prst="wedgeRoundRectCallout">
            <a:avLst>
              <a:gd name="adj1" fmla="val -63112"/>
              <a:gd name="adj2" fmla="val 33703"/>
              <a:gd name="adj3" fmla="val 16667"/>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solidFill>
                  <a:srgbClr val="0070C0"/>
                </a:solidFill>
              </a:rPr>
              <a:t>How can we, help you?</a:t>
            </a:r>
            <a:endParaRPr lang="en-GB" sz="2400" b="1" dirty="0"/>
          </a:p>
          <a:p>
            <a:r>
              <a:rPr lang="en-GB" b="1" dirty="0"/>
              <a:t>The challenges of working from home are endless! And let’s face it, understanding how to log on has become a nightmare and the statement ‘try logging in again’ has become the new normal!</a:t>
            </a:r>
          </a:p>
          <a:p>
            <a:endParaRPr lang="en-GB" b="1" dirty="0"/>
          </a:p>
          <a:p>
            <a:r>
              <a:rPr lang="en-GB" b="1" dirty="0"/>
              <a:t>With our support your on-line learning needs could be solved in no time at all!</a:t>
            </a:r>
          </a:p>
          <a:p>
            <a:endParaRPr lang="en-GB" b="1" dirty="0"/>
          </a:p>
          <a:p>
            <a:r>
              <a:rPr lang="en-GB" b="1" dirty="0"/>
              <a:t>We aim to offer you the support to understand how on-line working works and show you the benefits as well as enabling you to overcome the stress and anxiety. </a:t>
            </a:r>
          </a:p>
          <a:p>
            <a:endParaRPr lang="en-GB" b="1" dirty="0"/>
          </a:p>
        </p:txBody>
      </p:sp>
      <p:sp>
        <p:nvSpPr>
          <p:cNvPr id="5" name="TextBox 4">
            <a:extLst>
              <a:ext uri="{FF2B5EF4-FFF2-40B4-BE49-F238E27FC236}">
                <a16:creationId xmlns:a16="http://schemas.microsoft.com/office/drawing/2014/main" id="{AE1DBA7E-F999-47CD-BBEE-70BF912A47CB}"/>
              </a:ext>
            </a:extLst>
          </p:cNvPr>
          <p:cNvSpPr txBox="1"/>
          <p:nvPr/>
        </p:nvSpPr>
        <p:spPr>
          <a:xfrm>
            <a:off x="224154" y="4135120"/>
            <a:ext cx="3260726" cy="2862322"/>
          </a:xfrm>
          <a:prstGeom prst="rect">
            <a:avLst/>
          </a:prstGeom>
          <a:ln w="38100"/>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Our Promise…:</a:t>
            </a:r>
          </a:p>
          <a:p>
            <a:endParaRPr lang="en-GB" dirty="0"/>
          </a:p>
          <a:p>
            <a:pPr marL="285750" indent="-285750">
              <a:buFont typeface="Arial" panose="020B0604020202020204" pitchFamily="34" charset="0"/>
              <a:buChar char="•"/>
            </a:pPr>
            <a:r>
              <a:rPr lang="en-GB" dirty="0"/>
              <a:t>From primary level through A level support</a:t>
            </a:r>
          </a:p>
          <a:p>
            <a:pPr marL="285750" indent="-285750">
              <a:buFont typeface="Arial" panose="020B0604020202020204" pitchFamily="34" charset="0"/>
              <a:buChar char="•"/>
            </a:pPr>
            <a:r>
              <a:rPr lang="en-GB" dirty="0"/>
              <a:t>Easy access and booking system</a:t>
            </a:r>
          </a:p>
          <a:p>
            <a:pPr marL="285750" indent="-285750">
              <a:buFont typeface="Arial" panose="020B0604020202020204" pitchFamily="34" charset="0"/>
              <a:buChar char="•"/>
            </a:pPr>
            <a:r>
              <a:rPr lang="en-GB" dirty="0"/>
              <a:t>Teams,  Zoom, Google Classroom, Skype friendly </a:t>
            </a:r>
          </a:p>
          <a:p>
            <a:pPr marL="285750" indent="-285750">
              <a:buFont typeface="Arial" panose="020B0604020202020204" pitchFamily="34" charset="0"/>
              <a:buChar char="•"/>
            </a:pPr>
            <a:r>
              <a:rPr lang="en-GB" dirty="0"/>
              <a:t>Contact: PARVEEN 07792211355</a:t>
            </a:r>
          </a:p>
        </p:txBody>
      </p:sp>
      <p:sp>
        <p:nvSpPr>
          <p:cNvPr id="7" name="Flowchart: Alternate Process 6">
            <a:extLst>
              <a:ext uri="{FF2B5EF4-FFF2-40B4-BE49-F238E27FC236}">
                <a16:creationId xmlns:a16="http://schemas.microsoft.com/office/drawing/2014/main" id="{ECA3D1DF-1519-49BA-9277-0A70489B836F}"/>
              </a:ext>
            </a:extLst>
          </p:cNvPr>
          <p:cNvSpPr/>
          <p:nvPr/>
        </p:nvSpPr>
        <p:spPr>
          <a:xfrm>
            <a:off x="3662997" y="3429000"/>
            <a:ext cx="5516246" cy="3263900"/>
          </a:xfrm>
          <a:prstGeom prst="flowChartAlternate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solidFill>
                  <a:schemeClr val="tx1"/>
                </a:solidFill>
              </a:rPr>
              <a:t>Lighten your load by joining us on line. We will show you the best ways to access your child’s learning and show you the benefits of on-line learning. In these unprecedented times, we understand the frustration you are faced with. </a:t>
            </a:r>
          </a:p>
          <a:p>
            <a:pPr algn="ctr"/>
            <a:r>
              <a:rPr lang="en-GB" dirty="0">
                <a:solidFill>
                  <a:schemeClr val="tx1"/>
                </a:solidFill>
              </a:rPr>
              <a:t>Learning via online has never been so accessible and we can show you all the benefits that you and your child</a:t>
            </a:r>
            <a:r>
              <a:rPr lang="en-GB" dirty="0">
                <a:solidFill>
                  <a:srgbClr val="FF0000"/>
                </a:solidFill>
              </a:rPr>
              <a:t> </a:t>
            </a:r>
          </a:p>
          <a:p>
            <a:pPr algn="ctr"/>
            <a:r>
              <a:rPr lang="en-GB" b="1" u="sng" dirty="0">
                <a:solidFill>
                  <a:srgbClr val="FF0000"/>
                </a:solidFill>
              </a:rPr>
              <a:t>Join us for a socially distanced introduction on Friday 5</a:t>
            </a:r>
            <a:r>
              <a:rPr lang="en-GB" b="1" u="sng" baseline="30000" dirty="0">
                <a:solidFill>
                  <a:srgbClr val="FF0000"/>
                </a:solidFill>
              </a:rPr>
              <a:t>th</a:t>
            </a:r>
            <a:r>
              <a:rPr lang="en-GB" b="1" u="sng" dirty="0">
                <a:solidFill>
                  <a:srgbClr val="FF0000"/>
                </a:solidFill>
              </a:rPr>
              <a:t> March 2021 – bring along any questions you may have</a:t>
            </a:r>
          </a:p>
        </p:txBody>
      </p:sp>
      <p:pic>
        <p:nvPicPr>
          <p:cNvPr id="1026" name="Picture 2" descr="Image result for computer home learning">
            <a:extLst>
              <a:ext uri="{FF2B5EF4-FFF2-40B4-BE49-F238E27FC236}">
                <a16:creationId xmlns:a16="http://schemas.microsoft.com/office/drawing/2014/main" id="{5FAD6DEF-FE3A-458D-84C0-831F83E8B8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90011" y="3375742"/>
            <a:ext cx="2747964" cy="1819963"/>
          </a:xfrm>
          <a:prstGeom prst="rect">
            <a:avLst/>
          </a:prstGeom>
          <a:extLst>
            <a:ext uri="{909E8E84-426E-40DD-AFC4-6F175D3DCCD1}">
              <a14:hiddenFill xmlns:a14="http://schemas.microsoft.com/office/drawing/2010/main">
                <a:solidFill>
                  <a:srgbClr val="FFFFFF"/>
                </a:solidFill>
              </a14:hiddenFill>
            </a:ext>
          </a:extLst>
        </p:spPr>
        <p:style>
          <a:lnRef idx="2">
            <a:schemeClr val="dk1"/>
          </a:lnRef>
          <a:fillRef idx="1">
            <a:schemeClr val="lt1"/>
          </a:fillRef>
          <a:effectRef idx="0">
            <a:schemeClr val="dk1"/>
          </a:effectRef>
          <a:fontRef idx="minor">
            <a:schemeClr val="dk1"/>
          </a:fontRef>
        </p:style>
      </p:pic>
      <p:pic>
        <p:nvPicPr>
          <p:cNvPr id="10" name="Picture 9">
            <a:extLst>
              <a:ext uri="{FF2B5EF4-FFF2-40B4-BE49-F238E27FC236}">
                <a16:creationId xmlns:a16="http://schemas.microsoft.com/office/drawing/2014/main" id="{C6005D95-099B-463F-8374-643F8D4EA8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1623" y="3283647"/>
            <a:ext cx="1461374" cy="1509907"/>
          </a:xfrm>
          <a:prstGeom prst="rect">
            <a:avLst/>
          </a:prstGeom>
          <a:ln w="38100"/>
        </p:spPr>
        <p:style>
          <a:lnRef idx="2">
            <a:schemeClr val="dk1"/>
          </a:lnRef>
          <a:fillRef idx="1">
            <a:schemeClr val="lt1"/>
          </a:fillRef>
          <a:effectRef idx="0">
            <a:schemeClr val="dk1"/>
          </a:effectRef>
          <a:fontRef idx="minor">
            <a:schemeClr val="dk1"/>
          </a:fontRef>
        </p:style>
      </p:pic>
      <p:sp>
        <p:nvSpPr>
          <p:cNvPr id="2" name="Explosion: 8 Points 1">
            <a:extLst>
              <a:ext uri="{FF2B5EF4-FFF2-40B4-BE49-F238E27FC236}">
                <a16:creationId xmlns:a16="http://schemas.microsoft.com/office/drawing/2014/main" id="{9B37A786-4C56-42AE-866E-87D271F0273F}"/>
              </a:ext>
            </a:extLst>
          </p:cNvPr>
          <p:cNvSpPr/>
          <p:nvPr/>
        </p:nvSpPr>
        <p:spPr>
          <a:xfrm>
            <a:off x="8896350" y="4669069"/>
            <a:ext cx="3564255" cy="2293705"/>
          </a:xfrm>
          <a:prstGeom prst="irregularSeal1">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B9F1C33D-E5F8-42A2-974E-54FF4327AFA9}"/>
              </a:ext>
            </a:extLst>
          </p:cNvPr>
          <p:cNvSpPr txBox="1"/>
          <p:nvPr/>
        </p:nvSpPr>
        <p:spPr>
          <a:xfrm>
            <a:off x="9379407" y="5400422"/>
            <a:ext cx="2598140" cy="830997"/>
          </a:xfrm>
          <a:prstGeom prst="rect">
            <a:avLst/>
          </a:prstGeom>
          <a:noFill/>
        </p:spPr>
        <p:txBody>
          <a:bodyPr wrap="square" rtlCol="0">
            <a:spAutoFit/>
          </a:bodyPr>
          <a:lstStyle/>
          <a:p>
            <a:pPr algn="ctr"/>
            <a:r>
              <a:rPr lang="en-GB" sz="2400" b="1" dirty="0"/>
              <a:t>Make everyday a productive one!</a:t>
            </a:r>
          </a:p>
        </p:txBody>
      </p:sp>
    </p:spTree>
    <p:extLst>
      <p:ext uri="{BB962C8B-B14F-4D97-AF65-F5344CB8AC3E}">
        <p14:creationId xmlns:p14="http://schemas.microsoft.com/office/powerpoint/2010/main" val="3239192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3" name="Subtitle 2">
            <a:extLst>
              <a:ext uri="{FF2B5EF4-FFF2-40B4-BE49-F238E27FC236}">
                <a16:creationId xmlns:a16="http://schemas.microsoft.com/office/drawing/2014/main" id="{B3369E65-4ECF-45E1-8211-64FC5C720132}"/>
              </a:ext>
            </a:extLst>
          </p:cNvPr>
          <p:cNvSpPr>
            <a:spLocks noGrp="1"/>
          </p:cNvSpPr>
          <p:nvPr>
            <p:ph type="subTitle" idx="1"/>
          </p:nvPr>
        </p:nvSpPr>
        <p:spPr>
          <a:xfrm>
            <a:off x="137620" y="4323731"/>
            <a:ext cx="3983793" cy="1215382"/>
          </a:xfrm>
          <a:ln>
            <a:solidFill>
              <a:srgbClr val="00B0F0"/>
            </a:solidFill>
          </a:ln>
        </p:spPr>
        <p:txBody>
          <a:bodyPr anchor="ctr">
            <a:noAutofit/>
          </a:bodyPr>
          <a:lstStyle/>
          <a:p>
            <a:r>
              <a:rPr lang="en-GB" sz="1800" b="1" dirty="0">
                <a:solidFill>
                  <a:srgbClr val="000000"/>
                </a:solidFill>
              </a:rPr>
              <a:t>Learn how to support your child online and help them make the most of their online learning journey by attending our free parents to teacher workshop!</a:t>
            </a:r>
          </a:p>
        </p:txBody>
      </p:sp>
      <p:sp>
        <p:nvSpPr>
          <p:cNvPr id="7" name="Star: 7 Points 6">
            <a:extLst>
              <a:ext uri="{FF2B5EF4-FFF2-40B4-BE49-F238E27FC236}">
                <a16:creationId xmlns:a16="http://schemas.microsoft.com/office/drawing/2014/main" id="{DAF3CB96-A9A2-48B8-B169-827AADC35788}"/>
              </a:ext>
            </a:extLst>
          </p:cNvPr>
          <p:cNvSpPr/>
          <p:nvPr/>
        </p:nvSpPr>
        <p:spPr>
          <a:xfrm>
            <a:off x="2962955" y="218739"/>
            <a:ext cx="5886450" cy="5554514"/>
          </a:xfrm>
          <a:prstGeom prst="star7">
            <a:avLst>
              <a:gd name="adj" fmla="val 32971"/>
              <a:gd name="hf" fmla="val 102572"/>
              <a:gd name="vf" fmla="val 105210"/>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37A8F8F2-CD26-4713-987C-F13CF9AACACB}"/>
              </a:ext>
            </a:extLst>
          </p:cNvPr>
          <p:cNvSpPr/>
          <p:nvPr/>
        </p:nvSpPr>
        <p:spPr>
          <a:xfrm>
            <a:off x="3610994" y="1680122"/>
            <a:ext cx="4590371" cy="3877985"/>
          </a:xfrm>
          <a:prstGeom prst="rect">
            <a:avLst/>
          </a:prstGeom>
          <a:noFill/>
        </p:spPr>
        <p:txBody>
          <a:bodyPr wrap="square" lIns="91440" tIns="45720" rIns="91440" bIns="45720">
            <a:spAutoFit/>
          </a:bodyPr>
          <a:lstStyle/>
          <a:p>
            <a:pPr algn="ctr"/>
            <a:r>
              <a:rPr lang="en-US" sz="48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COME AND JOIN US ON THE LEARNING JOURNEY!</a:t>
            </a:r>
          </a:p>
          <a:p>
            <a:pPr algn="ctr"/>
            <a:endParaRPr lang="en-US"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a:p>
            <a:pPr algn="ctr"/>
            <a:endParaRPr lang="en-US"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a:p>
            <a:pPr algn="ctr"/>
            <a:endParaRPr lang="en-US"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1028" name="Picture 4" descr="See the source image">
            <a:extLst>
              <a:ext uri="{FF2B5EF4-FFF2-40B4-BE49-F238E27FC236}">
                <a16:creationId xmlns:a16="http://schemas.microsoft.com/office/drawing/2014/main" id="{A7A5BECB-69FF-46EA-8741-47BE63E3F6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3990" y="1883159"/>
            <a:ext cx="4004962" cy="222567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2E6BF068-BA5B-4ED0-ACBA-52B1058A80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420" y="1831846"/>
            <a:ext cx="2760011" cy="180000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E447BAF-4FA8-4E23-BFC1-0F5E278F56F7}"/>
              </a:ext>
            </a:extLst>
          </p:cNvPr>
          <p:cNvSpPr txBox="1"/>
          <p:nvPr/>
        </p:nvSpPr>
        <p:spPr>
          <a:xfrm>
            <a:off x="3695700" y="5773253"/>
            <a:ext cx="4762500" cy="892552"/>
          </a:xfrm>
          <a:prstGeom prst="rect">
            <a:avLst/>
          </a:prstGeom>
          <a:noFill/>
          <a:ln>
            <a:solidFill>
              <a:srgbClr val="00B0F0"/>
            </a:solidFill>
          </a:ln>
        </p:spPr>
        <p:txBody>
          <a:bodyPr wrap="square" rtlCol="0">
            <a:spAutoFit/>
          </a:bodyPr>
          <a:lstStyle/>
          <a:p>
            <a:pPr algn="ctr"/>
            <a:r>
              <a:rPr lang="en-GB" sz="2600" b="1" dirty="0"/>
              <a:t>Feel free to join us on 5</a:t>
            </a:r>
            <a:r>
              <a:rPr lang="en-GB" sz="2600" b="1" baseline="30000" dirty="0"/>
              <a:t>th</a:t>
            </a:r>
            <a:r>
              <a:rPr lang="en-GB" sz="2600" b="1" dirty="0"/>
              <a:t> March at  12.00 - 14.00</a:t>
            </a:r>
          </a:p>
        </p:txBody>
      </p:sp>
      <p:sp>
        <p:nvSpPr>
          <p:cNvPr id="16" name="Subtitle 2">
            <a:extLst>
              <a:ext uri="{FF2B5EF4-FFF2-40B4-BE49-F238E27FC236}">
                <a16:creationId xmlns:a16="http://schemas.microsoft.com/office/drawing/2014/main" id="{E30C8490-B767-4509-977E-74C312C4F483}"/>
              </a:ext>
            </a:extLst>
          </p:cNvPr>
          <p:cNvSpPr txBox="1">
            <a:spLocks/>
          </p:cNvSpPr>
          <p:nvPr/>
        </p:nvSpPr>
        <p:spPr>
          <a:xfrm>
            <a:off x="7911746" y="4342725"/>
            <a:ext cx="3983793" cy="1215382"/>
          </a:xfrm>
          <a:prstGeom prst="rect">
            <a:avLst/>
          </a:prstGeom>
          <a:ln>
            <a:solidFill>
              <a:srgbClr val="00B0F0"/>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b="1" dirty="0">
                <a:solidFill>
                  <a:srgbClr val="000000"/>
                </a:solidFill>
              </a:rPr>
              <a:t>Don’t forget your face masks and to keep a social distance! </a:t>
            </a:r>
          </a:p>
        </p:txBody>
      </p:sp>
      <p:sp>
        <p:nvSpPr>
          <p:cNvPr id="18" name="Subtitle 2">
            <a:extLst>
              <a:ext uri="{FF2B5EF4-FFF2-40B4-BE49-F238E27FC236}">
                <a16:creationId xmlns:a16="http://schemas.microsoft.com/office/drawing/2014/main" id="{9C20936E-D680-4343-B1D2-E24FD547FA4E}"/>
              </a:ext>
            </a:extLst>
          </p:cNvPr>
          <p:cNvSpPr txBox="1">
            <a:spLocks/>
          </p:cNvSpPr>
          <p:nvPr/>
        </p:nvSpPr>
        <p:spPr>
          <a:xfrm>
            <a:off x="7986902" y="125404"/>
            <a:ext cx="3983793" cy="1320826"/>
          </a:xfrm>
          <a:prstGeom prst="rect">
            <a:avLst/>
          </a:prstGeom>
          <a:ln>
            <a:solidFill>
              <a:srgbClr val="00B0F0"/>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sz="1400" b="1" dirty="0">
              <a:solidFill>
                <a:srgbClr val="000000"/>
              </a:solidFill>
            </a:endParaRPr>
          </a:p>
          <a:p>
            <a:endParaRPr lang="en-GB" sz="1400" b="1" dirty="0">
              <a:solidFill>
                <a:srgbClr val="000000"/>
              </a:solidFill>
            </a:endParaRPr>
          </a:p>
          <a:p>
            <a:r>
              <a:rPr lang="en-GB" sz="1400" b="1" dirty="0">
                <a:solidFill>
                  <a:srgbClr val="000000"/>
                </a:solidFill>
              </a:rPr>
              <a:t>This workshop will inform you on the following:</a:t>
            </a:r>
          </a:p>
          <a:p>
            <a:pPr marL="285750" indent="-285750">
              <a:buFont typeface="Arial" panose="020B0604020202020204" pitchFamily="34" charset="0"/>
              <a:buChar char="•"/>
            </a:pPr>
            <a:r>
              <a:rPr lang="en-GB" sz="1400" b="1" dirty="0">
                <a:solidFill>
                  <a:srgbClr val="000000"/>
                </a:solidFill>
              </a:rPr>
              <a:t>Teams</a:t>
            </a:r>
          </a:p>
          <a:p>
            <a:pPr marL="285750" indent="-285750">
              <a:buFont typeface="Arial" panose="020B0604020202020204" pitchFamily="34" charset="0"/>
              <a:buChar char="•"/>
            </a:pPr>
            <a:r>
              <a:rPr lang="en-GB" sz="1400" b="1" dirty="0">
                <a:solidFill>
                  <a:srgbClr val="000000"/>
                </a:solidFill>
              </a:rPr>
              <a:t>Zoom </a:t>
            </a:r>
          </a:p>
          <a:p>
            <a:pPr marL="285750" indent="-285750">
              <a:buFont typeface="Arial" panose="020B0604020202020204" pitchFamily="34" charset="0"/>
              <a:buChar char="•"/>
            </a:pPr>
            <a:r>
              <a:rPr lang="en-GB" sz="1400" b="1" dirty="0">
                <a:solidFill>
                  <a:srgbClr val="000000"/>
                </a:solidFill>
              </a:rPr>
              <a:t>Google classroom</a:t>
            </a:r>
          </a:p>
          <a:p>
            <a:endParaRPr lang="en-GB" sz="1400" b="1" dirty="0">
              <a:solidFill>
                <a:srgbClr val="000000"/>
              </a:solidFill>
            </a:endParaRPr>
          </a:p>
          <a:p>
            <a:endParaRPr lang="en-GB" sz="1800" b="1" dirty="0">
              <a:solidFill>
                <a:srgbClr val="000000"/>
              </a:solidFill>
            </a:endParaRPr>
          </a:p>
        </p:txBody>
      </p:sp>
      <p:pic>
        <p:nvPicPr>
          <p:cNvPr id="1032" name="Picture 8" descr="See the source image">
            <a:extLst>
              <a:ext uri="{FF2B5EF4-FFF2-40B4-BE49-F238E27FC236}">
                <a16:creationId xmlns:a16="http://schemas.microsoft.com/office/drawing/2014/main" id="{242DA845-8982-455A-8A15-B671069ECCB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7620" y="303361"/>
            <a:ext cx="1037503" cy="96491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D5D69B81-A80B-40EC-9E97-53804C762B8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27859" y="247055"/>
            <a:ext cx="1133550" cy="114843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ee the source image">
            <a:extLst>
              <a:ext uri="{FF2B5EF4-FFF2-40B4-BE49-F238E27FC236}">
                <a16:creationId xmlns:a16="http://schemas.microsoft.com/office/drawing/2014/main" id="{01BDDB41-D27B-47A4-8DBE-2C8EE5EB4B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44420" y="247055"/>
            <a:ext cx="1540056" cy="1155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8160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4A673-A94C-4052-8AF2-7E3E38645266}"/>
              </a:ext>
            </a:extLst>
          </p:cNvPr>
          <p:cNvSpPr>
            <a:spLocks noGrp="1"/>
          </p:cNvSpPr>
          <p:nvPr>
            <p:ph type="title"/>
          </p:nvPr>
        </p:nvSpPr>
        <p:spPr/>
        <p:style>
          <a:lnRef idx="2">
            <a:schemeClr val="dk1"/>
          </a:lnRef>
          <a:fillRef idx="1">
            <a:schemeClr val="lt1"/>
          </a:fillRef>
          <a:effectRef idx="0">
            <a:schemeClr val="dk1"/>
          </a:effectRef>
          <a:fontRef idx="minor">
            <a:schemeClr val="dk1"/>
          </a:fontRef>
        </p:style>
        <p:txBody>
          <a:bodyPr/>
          <a:lstStyle/>
          <a:p>
            <a:r>
              <a:rPr lang="en-GB" dirty="0"/>
              <a:t>References:</a:t>
            </a:r>
          </a:p>
        </p:txBody>
      </p:sp>
      <p:sp>
        <p:nvSpPr>
          <p:cNvPr id="3" name="Content Placeholder 2">
            <a:extLst>
              <a:ext uri="{FF2B5EF4-FFF2-40B4-BE49-F238E27FC236}">
                <a16:creationId xmlns:a16="http://schemas.microsoft.com/office/drawing/2014/main" id="{D5D93219-9C2B-438D-BBEC-0EAA817A68DC}"/>
              </a:ext>
            </a:extLst>
          </p:cNvPr>
          <p:cNvSpPr>
            <a:spLocks noGrp="1"/>
          </p:cNvSpPr>
          <p:nvPr>
            <p:ph idx="1"/>
          </p:nvPr>
        </p:nvSpPr>
        <p:spPr>
          <a:xfrm>
            <a:off x="838200" y="1825625"/>
            <a:ext cx="10515600" cy="4756150"/>
          </a:xfrm>
        </p:spPr>
        <p:style>
          <a:lnRef idx="2">
            <a:schemeClr val="dk1"/>
          </a:lnRef>
          <a:fillRef idx="1">
            <a:schemeClr val="lt1"/>
          </a:fillRef>
          <a:effectRef idx="0">
            <a:schemeClr val="dk1"/>
          </a:effectRef>
          <a:fontRef idx="minor">
            <a:schemeClr val="dk1"/>
          </a:fontRef>
        </p:style>
        <p:txBody>
          <a:bodyPr>
            <a:normAutofit/>
          </a:bodyPr>
          <a:lstStyle/>
          <a:p>
            <a:pPr marL="0" indent="0">
              <a:buNone/>
            </a:pPr>
            <a:r>
              <a:rPr lang="en-GB" sz="1200" dirty="0">
                <a:solidFill>
                  <a:schemeClr val="tx1"/>
                </a:solidFill>
                <a:latin typeface="Arial" panose="020B0604020202020204" pitchFamily="34" charset="0"/>
                <a:cs typeface="Arial" panose="020B0604020202020204" pitchFamily="34" charset="0"/>
              </a:rPr>
              <a:t>image of’ Boy on computer’- </a:t>
            </a:r>
            <a:r>
              <a:rPr lang="en-GB" sz="12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https://sites.google.com/a/rock.k12.nc.us/bethany-kindergarten-14-15/fun-links-for-at-home-learning</a:t>
            </a:r>
            <a:r>
              <a:rPr lang="en-GB" sz="1200" dirty="0">
                <a:solidFill>
                  <a:schemeClr val="tx1"/>
                </a:solidFill>
                <a:latin typeface="Arial" panose="020B0604020202020204" pitchFamily="34" charset="0"/>
                <a:cs typeface="Arial" panose="020B0604020202020204" pitchFamily="34" charset="0"/>
              </a:rPr>
              <a:t> (Accessed 27 February 2021)</a:t>
            </a:r>
          </a:p>
          <a:p>
            <a:pPr marL="0" indent="0">
              <a:buNone/>
            </a:pPr>
            <a:r>
              <a:rPr lang="en-GB" sz="1200" dirty="0">
                <a:solidFill>
                  <a:schemeClr val="tx1"/>
                </a:solidFill>
                <a:latin typeface="Arial" panose="020B0604020202020204" pitchFamily="34" charset="0"/>
                <a:cs typeface="Arial" panose="020B0604020202020204" pitchFamily="34" charset="0"/>
              </a:rPr>
              <a:t>Image of ‘child with arms in the air’ - </a:t>
            </a:r>
            <a:r>
              <a:rPr lang="en-GB" sz="12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https://www.webanywhere.co.uk/blog/2011/10/improve-personalised-learning-e-learning-resources/</a:t>
            </a:r>
            <a:r>
              <a:rPr lang="en-GB" sz="1200" dirty="0">
                <a:solidFill>
                  <a:schemeClr val="tx1"/>
                </a:solidFill>
                <a:latin typeface="Arial" panose="020B0604020202020204" pitchFamily="34" charset="0"/>
                <a:cs typeface="Arial" panose="020B0604020202020204" pitchFamily="34" charset="0"/>
              </a:rPr>
              <a:t> (Accessed 28 February 2021)</a:t>
            </a:r>
          </a:p>
          <a:p>
            <a:pPr marL="0" indent="0">
              <a:buNone/>
            </a:pPr>
            <a:r>
              <a:rPr lang="en-GB" sz="1200" dirty="0">
                <a:solidFill>
                  <a:schemeClr val="tx1"/>
                </a:solidFill>
                <a:latin typeface="Arial" panose="020B0604020202020204" pitchFamily="34" charset="0"/>
                <a:cs typeface="Arial" panose="020B0604020202020204" pitchFamily="34" charset="0"/>
              </a:rPr>
              <a:t>Image of ‘Thinking Cap’ - </a:t>
            </a:r>
            <a:r>
              <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https://www.clipartkey.com/view/ThwhJR_clip-art-thinking-cap-png-transparent-png-png/</a:t>
            </a:r>
            <a:r>
              <a:rPr lang="en-GB" sz="1200" dirty="0">
                <a:solidFill>
                  <a:schemeClr val="tx1"/>
                </a:solidFill>
                <a:latin typeface="Arial" panose="020B0604020202020204" pitchFamily="34" charset="0"/>
                <a:cs typeface="Arial" panose="020B0604020202020204" pitchFamily="34" charset="0"/>
              </a:rPr>
              <a:t> (Accessed 1 march 2021)</a:t>
            </a:r>
          </a:p>
          <a:p>
            <a:pPr marL="0" indent="0">
              <a:buNone/>
            </a:pPr>
            <a:r>
              <a:rPr lang="en-GB" sz="1200" dirty="0">
                <a:solidFill>
                  <a:schemeClr val="tx1"/>
                </a:solidFill>
                <a:latin typeface="Arial" panose="020B0604020202020204" pitchFamily="34" charset="0"/>
                <a:cs typeface="Arial" panose="020B0604020202020204" pitchFamily="34" charset="0"/>
              </a:rPr>
              <a:t>Image of ‘ Adult and child on computer’ - </a:t>
            </a:r>
            <a:r>
              <a:rPr lang="en-GB" sz="12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Back to (Virtual) School: 5 Things Parents Can Do to Support Students in Virtual Courses | Edmentum Blog</a:t>
            </a:r>
            <a:r>
              <a:rPr lang="en-GB" sz="1200" dirty="0">
                <a:solidFill>
                  <a:schemeClr val="tx1"/>
                </a:solidFill>
                <a:latin typeface="Arial" panose="020B0604020202020204" pitchFamily="34" charset="0"/>
                <a:cs typeface="Arial" panose="020B0604020202020204" pitchFamily="34" charset="0"/>
              </a:rPr>
              <a:t>(Accessed 1 march 2021)</a:t>
            </a:r>
          </a:p>
          <a:p>
            <a:pPr marL="0" indent="0">
              <a:buNone/>
            </a:pPr>
            <a:r>
              <a:rPr lang="en-GB" sz="1200" dirty="0">
                <a:solidFill>
                  <a:schemeClr val="tx1"/>
                </a:solidFill>
                <a:latin typeface="Arial" panose="020B0604020202020204" pitchFamily="34" charset="0"/>
                <a:cs typeface="Arial" panose="020B0604020202020204" pitchFamily="34" charset="0"/>
              </a:rPr>
              <a:t>Image of ‘ Adults meeting’ -</a:t>
            </a:r>
            <a:r>
              <a:rPr lang="en-GB" sz="12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Group Meeting Clipart | Free download on </a:t>
            </a:r>
            <a:r>
              <a:rPr lang="en-GB" sz="1200" dirty="0" err="1">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ClipArtMag</a:t>
            </a:r>
            <a:r>
              <a:rPr lang="en-GB" sz="1200" dirty="0">
                <a:solidFill>
                  <a:schemeClr val="tx1"/>
                </a:solidFill>
                <a:latin typeface="Arial" panose="020B0604020202020204" pitchFamily="34" charset="0"/>
                <a:cs typeface="Arial" panose="020B0604020202020204" pitchFamily="34" charset="0"/>
              </a:rPr>
              <a:t>(Accessed February 28 2021)</a:t>
            </a:r>
          </a:p>
          <a:p>
            <a:pPr marL="0" indent="0">
              <a:buNone/>
            </a:pPr>
            <a:r>
              <a:rPr lang="en-GB" sz="1200" dirty="0">
                <a:solidFill>
                  <a:schemeClr val="tx1"/>
                </a:solidFill>
                <a:latin typeface="Arial" panose="020B0604020202020204" pitchFamily="34" charset="0"/>
                <a:cs typeface="Arial" panose="020B0604020202020204" pitchFamily="34" charset="0"/>
              </a:rPr>
              <a:t>Image of ‘Teams logo’- </a:t>
            </a:r>
            <a:r>
              <a:rPr lang="en-GB" sz="12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Microsoft Teams – Wikipedia</a:t>
            </a:r>
            <a:r>
              <a:rPr lang="en-GB" sz="1200" dirty="0">
                <a:solidFill>
                  <a:schemeClr val="tx1"/>
                </a:solidFill>
                <a:latin typeface="Arial" panose="020B0604020202020204" pitchFamily="34" charset="0"/>
                <a:cs typeface="Arial" panose="020B0604020202020204" pitchFamily="34" charset="0"/>
              </a:rPr>
              <a:t>(Accessed 1 march 2021)</a:t>
            </a:r>
          </a:p>
          <a:p>
            <a:pPr marL="0" indent="0">
              <a:buNone/>
            </a:pPr>
            <a:r>
              <a:rPr lang="en-GB" sz="1200" dirty="0">
                <a:solidFill>
                  <a:schemeClr val="tx1"/>
                </a:solidFill>
                <a:latin typeface="Arial" panose="020B0604020202020204" pitchFamily="34" charset="0"/>
                <a:cs typeface="Arial" panose="020B0604020202020204" pitchFamily="34" charset="0"/>
              </a:rPr>
              <a:t>Image of ‘Zoom logo’- </a:t>
            </a:r>
            <a:r>
              <a:rPr lang="en-GB" sz="1200" dirty="0">
                <a:solidFill>
                  <a:schemeClr val="tx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Web-conference with Zoom – Instructional Development (umassd.edu)</a:t>
            </a:r>
            <a:r>
              <a:rPr lang="en-GB" sz="1200" dirty="0">
                <a:solidFill>
                  <a:schemeClr val="tx1"/>
                </a:solidFill>
                <a:latin typeface="Arial" panose="020B0604020202020204" pitchFamily="34" charset="0"/>
                <a:cs typeface="Arial" panose="020B0604020202020204" pitchFamily="34" charset="0"/>
              </a:rPr>
              <a:t>(Accessed 27 February 2021)</a:t>
            </a:r>
          </a:p>
          <a:p>
            <a:pPr marL="0" indent="0">
              <a:buNone/>
            </a:pPr>
            <a:r>
              <a:rPr lang="en-GB" sz="1200" dirty="0">
                <a:solidFill>
                  <a:schemeClr val="tx1"/>
                </a:solidFill>
                <a:latin typeface="Arial" panose="020B0604020202020204" pitchFamily="34" charset="0"/>
                <a:cs typeface="Arial" panose="020B0604020202020204" pitchFamily="34" charset="0"/>
              </a:rPr>
              <a:t>Image of ‘Google classroom logo’- </a:t>
            </a:r>
            <a:r>
              <a:rPr lang="en-GB" sz="1200" dirty="0">
                <a:solidFill>
                  <a:schemeClr val="tx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Google Admin Console Configuration - Audit Google Classrooms | GAT Labs</a:t>
            </a:r>
            <a:r>
              <a:rPr lang="en-GB" sz="1200" dirty="0">
                <a:solidFill>
                  <a:schemeClr val="tx1"/>
                </a:solidFill>
                <a:latin typeface="Arial" panose="020B0604020202020204" pitchFamily="34" charset="0"/>
                <a:cs typeface="Arial" panose="020B0604020202020204" pitchFamily="34" charset="0"/>
              </a:rPr>
              <a:t>(Accessed 20 February 2021)</a:t>
            </a:r>
            <a:endParaRPr lang="en-GB" sz="1200" b="1" dirty="0">
              <a:solidFill>
                <a:schemeClr val="tx1"/>
              </a:solidFill>
              <a:latin typeface="Arial" panose="020B0604020202020204" pitchFamily="34" charset="0"/>
              <a:cs typeface="Arial" panose="020B0604020202020204" pitchFamily="34" charset="0"/>
            </a:endParaRPr>
          </a:p>
          <a:p>
            <a:pPr marL="0" indent="0">
              <a:buNone/>
            </a:pPr>
            <a:r>
              <a:rPr lang="en-GB" sz="1100" b="1" dirty="0">
                <a:solidFill>
                  <a:srgbClr val="666666"/>
                </a:solidFill>
                <a:effectLst/>
                <a:latin typeface="Arial" panose="020B0604020202020204" pitchFamily="34" charset="0"/>
                <a:ea typeface="Times New Roman" panose="02020603050405020304" pitchFamily="18" charset="0"/>
              </a:rPr>
              <a:t> </a:t>
            </a:r>
            <a:r>
              <a:rPr lang="en-GB" sz="1100" b="1" dirty="0" err="1">
                <a:solidFill>
                  <a:srgbClr val="000000"/>
                </a:solidFill>
                <a:latin typeface="Arial" panose="020B0604020202020204" pitchFamily="34" charset="0"/>
                <a:ea typeface="Times New Roman" panose="02020603050405020304" pitchFamily="18" charset="0"/>
              </a:rPr>
              <a:t>A</a:t>
            </a:r>
            <a:r>
              <a:rPr lang="en-GB" sz="1100" dirty="0" err="1">
                <a:solidFill>
                  <a:srgbClr val="000000"/>
                </a:solidFill>
                <a:effectLst/>
                <a:latin typeface="Arial" panose="020B0604020202020204" pitchFamily="34" charset="0"/>
                <a:ea typeface="Times New Roman" panose="02020603050405020304" pitchFamily="18" charset="0"/>
              </a:rPr>
              <a:t>rmstorg</a:t>
            </a:r>
            <a:r>
              <a:rPr lang="en-GB" sz="1100" dirty="0">
                <a:solidFill>
                  <a:srgbClr val="000000"/>
                </a:solidFill>
                <a:effectLst/>
                <a:latin typeface="Arial" panose="020B0604020202020204" pitchFamily="34" charset="0"/>
                <a:ea typeface="Times New Roman" panose="02020603050405020304" pitchFamily="18" charset="0"/>
              </a:rPr>
              <a:t>, s., 2021. </a:t>
            </a:r>
            <a:r>
              <a:rPr lang="en-GB" sz="1100" i="1" dirty="0">
                <a:solidFill>
                  <a:srgbClr val="000000"/>
                </a:solidFill>
                <a:effectLst/>
                <a:latin typeface="Arial" panose="020B0604020202020204" pitchFamily="34" charset="0"/>
                <a:ea typeface="Times New Roman" panose="02020603050405020304" pitchFamily="18" charset="0"/>
              </a:rPr>
              <a:t>What Are the Advantages and Disadvantages Of Online Learning? - eLearning Industry</a:t>
            </a:r>
            <a:r>
              <a:rPr lang="en-GB" sz="1100" dirty="0">
                <a:solidFill>
                  <a:srgbClr val="000000"/>
                </a:solidFill>
                <a:effectLst/>
                <a:latin typeface="Arial" panose="020B0604020202020204" pitchFamily="34" charset="0"/>
                <a:ea typeface="Times New Roman" panose="02020603050405020304" pitchFamily="18" charset="0"/>
              </a:rPr>
              <a:t>. [online] eLearning Industry. Available at: &lt;https://elearningindustry.com/advantages-and-disadvantages-of-online-learning&gt; [Accessed 27 February 2021]</a:t>
            </a:r>
            <a:endParaRPr lang="en-GB"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Danson, h., 2021. </a:t>
            </a:r>
            <a:r>
              <a:rPr lang="en-GB" sz="12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Coronavirus</a:t>
            </a:r>
            <a:r>
              <a:rPr lang="en-GB"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NEU. Available at: &lt;https://neu.org.uk/coronavirus&gt; [Accessed 27 February 2021)</a:t>
            </a:r>
          </a:p>
          <a:p>
            <a:pPr marL="0" indent="0">
              <a:buNone/>
            </a:pPr>
            <a:r>
              <a:rPr lang="en-GB" sz="1100" b="1" dirty="0">
                <a:solidFill>
                  <a:srgbClr val="666666"/>
                </a:solidFill>
                <a:effectLst/>
                <a:latin typeface="Arial" panose="020B0604020202020204" pitchFamily="34" charset="0"/>
                <a:ea typeface="Times New Roman" panose="02020603050405020304" pitchFamily="18" charset="0"/>
              </a:rPr>
              <a:t> </a:t>
            </a:r>
            <a:r>
              <a:rPr lang="en-GB" sz="1100" dirty="0">
                <a:solidFill>
                  <a:srgbClr val="000000"/>
                </a:solidFill>
                <a:effectLst/>
                <a:latin typeface="Arial" panose="020B0604020202020204" pitchFamily="34" charset="0"/>
                <a:ea typeface="Times New Roman" panose="02020603050405020304" pitchFamily="18" charset="0"/>
              </a:rPr>
              <a:t>Snelling, J., 2021. </a:t>
            </a:r>
            <a:r>
              <a:rPr lang="en-GB" sz="1100" i="1" dirty="0">
                <a:solidFill>
                  <a:srgbClr val="000000"/>
                </a:solidFill>
                <a:effectLst/>
                <a:latin typeface="Arial" panose="020B0604020202020204" pitchFamily="34" charset="0"/>
                <a:ea typeface="Times New Roman" panose="02020603050405020304" pitchFamily="18" charset="0"/>
              </a:rPr>
              <a:t>10 strategies for online learning during a coronavirus outbreak | ISTE</a:t>
            </a:r>
            <a:r>
              <a:rPr lang="en-GB" sz="1100" dirty="0">
                <a:solidFill>
                  <a:srgbClr val="000000"/>
                </a:solidFill>
                <a:effectLst/>
                <a:latin typeface="Arial" panose="020B0604020202020204" pitchFamily="34" charset="0"/>
                <a:ea typeface="Times New Roman" panose="02020603050405020304" pitchFamily="18" charset="0"/>
              </a:rPr>
              <a:t>. [online] Iste.org. Available at: &lt;https://www.iste.org/explore/learning-during-covid-19/10-strategies-online-learning-during-coronavirus-outbreak&gt; [Accessed 27 February 2021</a:t>
            </a:r>
            <a:r>
              <a:rPr lang="en-GB" sz="1800" dirty="0">
                <a:solidFill>
                  <a:srgbClr val="000000"/>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1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dirty="0"/>
          </a:p>
          <a:p>
            <a:pPr marL="0" indent="0">
              <a:buNone/>
            </a:pPr>
            <a:endParaRPr lang="en-GB" sz="1400" dirty="0"/>
          </a:p>
          <a:p>
            <a:pPr marL="0" indent="0">
              <a:buNone/>
            </a:pPr>
            <a:endParaRPr lang="en-GB" dirty="0"/>
          </a:p>
        </p:txBody>
      </p:sp>
    </p:spTree>
    <p:extLst>
      <p:ext uri="{BB962C8B-B14F-4D97-AF65-F5344CB8AC3E}">
        <p14:creationId xmlns:p14="http://schemas.microsoft.com/office/powerpoint/2010/main" val="27038351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ctr">
          <a:defRPr sz="2600" b="1" dirty="0"/>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2160</TotalTime>
  <Words>1380</Words>
  <Application>Microsoft Office PowerPoint</Application>
  <PresentationFormat>Widescreen</PresentationFormat>
  <Paragraphs>91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Parveen Akhtar</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Zoe Robbins</dc:creator>
  <cp:lastModifiedBy>Mohammed Ibrahim - 16ibrahm</cp:lastModifiedBy>
  <cp:revision>27</cp:revision>
  <dcterms:created xsi:type="dcterms:W3CDTF">2021-02-10T19:57:41Z</dcterms:created>
  <dcterms:modified xsi:type="dcterms:W3CDTF">2021-03-02T18:39:30Z</dcterms:modified>
</cp:coreProperties>
</file>