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notesMasterIdLst>
    <p:notesMasterId r:id="rId4"/>
  </p:notesMasterIdLst>
  <p:sldIdLst>
    <p:sldId id="266" r:id="rId2"/>
    <p:sldId id="26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78820"/>
  </p:normalViewPr>
  <p:slideViewPr>
    <p:cSldViewPr snapToGrid="0" snapToObjects="1">
      <p:cViewPr varScale="1">
        <p:scale>
          <a:sx n="89" d="100"/>
          <a:sy n="89" d="100"/>
        </p:scale>
        <p:origin x="143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16308A-7255-7744-A762-3C628BF65C73}" type="datetimeFigureOut">
              <a:rPr lang="en-US" smtClean="0"/>
              <a:t>3/19/19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D1471-0F7A-7C42-95EF-375972F155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013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Good Practices Handbook for </a:t>
            </a:r>
            <a:r>
              <a:rPr lang="en-US" b="1" dirty="0"/>
              <a:t>Integrating Urban Development and Wetland Conservation </a:t>
            </a:r>
            <a:r>
              <a:rPr lang="en-US" b="0" dirty="0"/>
              <a:t>(2018)</a:t>
            </a:r>
            <a:r>
              <a:rPr lang="en-US" b="1" dirty="0"/>
              <a:t> </a:t>
            </a:r>
            <a:r>
              <a:rPr lang="en-US" b="0" dirty="0"/>
              <a:t> - https://</a:t>
            </a:r>
            <a:r>
              <a:rPr lang="en-US" b="0" dirty="0" err="1"/>
              <a:t>www.wwtconsulting.co.uk</a:t>
            </a:r>
            <a:r>
              <a:rPr lang="en-US" b="0" dirty="0"/>
              <a:t>/</a:t>
            </a:r>
            <a:r>
              <a:rPr lang="en-US" b="0" dirty="0" err="1"/>
              <a:t>wp</a:t>
            </a:r>
            <a:r>
              <a:rPr lang="en-US" b="0" dirty="0"/>
              <a:t>-content/uploads/2018/10/Good-practices-urban-wetlands-handbook-181004-FOR-WEBSITE.pdf </a:t>
            </a:r>
          </a:p>
          <a:p>
            <a:endParaRPr lang="en-US" b="0" dirty="0"/>
          </a:p>
          <a:p>
            <a:r>
              <a:rPr lang="en-US" b="1" dirty="0"/>
              <a:t>Water-sensitive urban design: Opportunities for the UK </a:t>
            </a:r>
            <a:r>
              <a:rPr lang="en-US" b="0" dirty="0"/>
              <a:t>(2013) – http://</a:t>
            </a:r>
            <a:r>
              <a:rPr lang="en-US" b="0" dirty="0" err="1"/>
              <a:t>eprints.whiterose.ac.uk</a:t>
            </a:r>
            <a:r>
              <a:rPr lang="en-US" b="0" dirty="0"/>
              <a:t>/75856/1/Ashley%20et%20al.pdf </a:t>
            </a:r>
          </a:p>
          <a:p>
            <a:endParaRPr lang="en-US" b="0" dirty="0"/>
          </a:p>
          <a:p>
            <a:r>
              <a:rPr lang="en-US" b="1" dirty="0"/>
              <a:t>Water sensitive </a:t>
            </a:r>
            <a:r>
              <a:rPr lang="en-US" b="1"/>
              <a:t>urban design </a:t>
            </a:r>
            <a:r>
              <a:rPr lang="en-US" b="1" dirty="0"/>
              <a:t>in the UK </a:t>
            </a:r>
            <a:r>
              <a:rPr lang="en-US" b="0" dirty="0"/>
              <a:t>– http://</a:t>
            </a:r>
            <a:r>
              <a:rPr lang="en-US" b="0" dirty="0" err="1"/>
              <a:t>urbanwater-eco.services</a:t>
            </a:r>
            <a:r>
              <a:rPr lang="en-US" b="0" dirty="0"/>
              <a:t>/project/water-sensitive-urban-design-</a:t>
            </a:r>
            <a:r>
              <a:rPr lang="en-US" b="0" dirty="0" err="1"/>
              <a:t>wsud</a:t>
            </a:r>
            <a:r>
              <a:rPr lang="en-US" b="0" dirty="0"/>
              <a:t>-in-the-</a:t>
            </a:r>
            <a:r>
              <a:rPr lang="en-US" b="0" dirty="0" err="1"/>
              <a:t>uk</a:t>
            </a:r>
            <a:r>
              <a:rPr lang="en-US" b="0" dirty="0"/>
              <a:t>/ </a:t>
            </a:r>
            <a:br>
              <a:rPr lang="en-US" b="0" dirty="0"/>
            </a:br>
            <a:br>
              <a:rPr lang="en-US" b="0" dirty="0"/>
            </a:br>
            <a:r>
              <a:rPr lang="en-US" b="0" dirty="0"/>
              <a:t>CRC for Water Sensitive Cities (2018), </a:t>
            </a:r>
            <a:r>
              <a:rPr lang="en-US" b="1" dirty="0"/>
              <a:t>Designing water sensitive cities </a:t>
            </a:r>
            <a:r>
              <a:rPr lang="en-US" b="0" dirty="0"/>
              <a:t>– https://</a:t>
            </a:r>
            <a:r>
              <a:rPr lang="en-US" b="0" dirty="0" err="1"/>
              <a:t>watersensitivecities.org.au</a:t>
            </a:r>
            <a:r>
              <a:rPr lang="en-US" b="0" dirty="0"/>
              <a:t>/collaborate/collaborating-with-industry/designing-water-sensitive-cities/</a:t>
            </a:r>
          </a:p>
          <a:p>
            <a:endParaRPr lang="en-US" b="0" dirty="0"/>
          </a:p>
          <a:p>
            <a:r>
              <a:rPr lang="en-US" b="1" dirty="0"/>
              <a:t>Nature’s Way: the Environment for Success, </a:t>
            </a:r>
            <a:r>
              <a:rPr lang="en-US" b="0" dirty="0"/>
              <a:t>Practical proposals for the Government’s 25 year Environment Plan - https://</a:t>
            </a:r>
            <a:r>
              <a:rPr lang="en-US" b="0" dirty="0" err="1"/>
              <a:t>www.wwt.org.uk</a:t>
            </a:r>
            <a:r>
              <a:rPr lang="en-US" b="0" dirty="0"/>
              <a:t>/our-work/wetland-conservation-unit/publications/natures-way/ </a:t>
            </a:r>
            <a:br>
              <a:rPr lang="en-US" b="0" dirty="0"/>
            </a:br>
            <a:r>
              <a:rPr lang="en-US" b="0" dirty="0"/>
              <a:t>(May be a useful resource for exam and other modules?)</a:t>
            </a:r>
            <a:br>
              <a:rPr lang="en-US" b="0" dirty="0"/>
            </a:br>
            <a:endParaRPr lang="en-US" b="0" dirty="0"/>
          </a:p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A87F77-8281-B94B-8458-C4A0F4B2D2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263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772486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802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638284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853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54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567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59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03732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64798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310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684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254AF7A7-DB29-2F46-B06C-3C93544C31EF}" type="datetimeFigureOut">
              <a:rPr lang="en-US" smtClean="0"/>
              <a:t>3/19/19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8A58D5BD-47B3-3546-80DF-B2B73BDC84E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7478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3ECB-CB5E-2143-BAE2-CAF134DC4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Self-led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4D75C-507F-B94A-B38E-AAE24E269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Session 9</a:t>
            </a:r>
          </a:p>
        </p:txBody>
      </p:sp>
    </p:spTree>
    <p:extLst>
      <p:ext uri="{BB962C8B-B14F-4D97-AF65-F5344CB8AC3E}">
        <p14:creationId xmlns:p14="http://schemas.microsoft.com/office/powerpoint/2010/main" val="104411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2A90-1EE5-104F-914B-54F40999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282962"/>
            <a:ext cx="10329865" cy="1485900"/>
          </a:xfrm>
        </p:spPr>
        <p:txBody>
          <a:bodyPr>
            <a:normAutofit/>
          </a:bodyPr>
          <a:lstStyle/>
          <a:p>
            <a:r>
              <a:rPr lang="en-GB" sz="4000" b="1" dirty="0"/>
              <a:t>The Urban Environment</a:t>
            </a:r>
            <a:br>
              <a:rPr lang="en-GB" sz="3000" b="1" dirty="0"/>
            </a:br>
            <a:r>
              <a:rPr lang="en-GB" sz="3000" b="1" dirty="0"/>
              <a:t>Urban area planning developments &amp; water management</a:t>
            </a:r>
            <a:endParaRPr lang="en-US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DD57-BBBE-E44A-829F-498DDACF0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00200"/>
            <a:ext cx="10329864" cy="39674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Look up the following and take notes in detail of our progress on creating effective urban water solutions for both people, communities and the biodiversity in the area…</a:t>
            </a:r>
            <a:br>
              <a:rPr lang="en-GB" b="1" dirty="0"/>
            </a:br>
            <a:endParaRPr lang="en-GB" b="1" dirty="0"/>
          </a:p>
          <a:p>
            <a:r>
              <a:rPr lang="en-GB" b="1" dirty="0"/>
              <a:t>Water-saving technologies &amp; techniques</a:t>
            </a:r>
            <a:br>
              <a:rPr lang="en-GB" b="1" dirty="0"/>
            </a:br>
            <a:r>
              <a:rPr lang="en-GB" dirty="0"/>
              <a:t>Rainwater harvesting, compost toilets, low flush toilets, percussion taps and waterless urinals and other uses.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Changing the way we design &amp; plan our urban developments –</a:t>
            </a:r>
            <a:r>
              <a:rPr lang="en-GB" dirty="0"/>
              <a:t> How, where and costs</a:t>
            </a:r>
            <a:br>
              <a:rPr lang="en-GB" dirty="0"/>
            </a:br>
            <a:r>
              <a:rPr lang="en-GB" dirty="0"/>
              <a:t>Water Sensitive Urban Design (WSUD) and Sustainable Urban Drainage Systems (</a:t>
            </a:r>
            <a:r>
              <a:rPr lang="en-GB" dirty="0" err="1"/>
              <a:t>SuDs</a:t>
            </a:r>
            <a:r>
              <a:rPr lang="en-GB" dirty="0"/>
              <a:t>).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BDA5FEF-C604-7F45-BEC8-FA2F06FAC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29113"/>
            <a:ext cx="12192000" cy="34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C4B8965-CE8A-774C-A50B-198ED2D73110}"/>
              </a:ext>
            </a:extLst>
          </p:cNvPr>
          <p:cNvSpPr/>
          <p:nvPr/>
        </p:nvSpPr>
        <p:spPr>
          <a:xfrm>
            <a:off x="0" y="64886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s.pengelly@uwtsd.ac.uk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09158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{95B181F6-A54D-DB4A-8040-B196A9826A34}tf10001072</Template>
  <TotalTime>0</TotalTime>
  <Words>129</Words>
  <Application>Microsoft Macintosh PowerPoint</Application>
  <PresentationFormat>Widescreen</PresentationFormat>
  <Paragraphs>15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Calibri</vt:lpstr>
      <vt:lpstr>Franklin Gothic Book</vt:lpstr>
      <vt:lpstr>Crop</vt:lpstr>
      <vt:lpstr>Self-led Tutorial</vt:lpstr>
      <vt:lpstr>The Urban Environment Urban area planning developments &amp; water management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</dc:title>
  <dc:creator>Sam! Sam!</dc:creator>
  <cp:lastModifiedBy>Sam! Sam!</cp:lastModifiedBy>
  <cp:revision>2</cp:revision>
  <dcterms:created xsi:type="dcterms:W3CDTF">2019-03-19T19:50:18Z</dcterms:created>
  <dcterms:modified xsi:type="dcterms:W3CDTF">2019-03-19T19:50:49Z</dcterms:modified>
</cp:coreProperties>
</file>