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8.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1.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37"/>
  </p:notesMasterIdLst>
  <p:sldIdLst>
    <p:sldId id="256" r:id="rId2"/>
    <p:sldId id="257" r:id="rId3"/>
    <p:sldId id="261" r:id="rId4"/>
    <p:sldId id="262" r:id="rId5"/>
    <p:sldId id="263" r:id="rId6"/>
    <p:sldId id="264" r:id="rId7"/>
    <p:sldId id="265" r:id="rId8"/>
    <p:sldId id="266" r:id="rId9"/>
    <p:sldId id="275" r:id="rId10"/>
    <p:sldId id="259" r:id="rId11"/>
    <p:sldId id="258" r:id="rId12"/>
    <p:sldId id="319" r:id="rId13"/>
    <p:sldId id="343" r:id="rId14"/>
    <p:sldId id="321" r:id="rId15"/>
    <p:sldId id="344" r:id="rId16"/>
    <p:sldId id="335" r:id="rId17"/>
    <p:sldId id="325" r:id="rId18"/>
    <p:sldId id="336" r:id="rId19"/>
    <p:sldId id="337" r:id="rId20"/>
    <p:sldId id="340" r:id="rId21"/>
    <p:sldId id="341" r:id="rId22"/>
    <p:sldId id="333" r:id="rId23"/>
    <p:sldId id="346" r:id="rId24"/>
    <p:sldId id="347" r:id="rId25"/>
    <p:sldId id="345" r:id="rId26"/>
    <p:sldId id="348" r:id="rId27"/>
    <p:sldId id="349" r:id="rId28"/>
    <p:sldId id="350" r:id="rId29"/>
    <p:sldId id="351" r:id="rId30"/>
    <p:sldId id="352" r:id="rId31"/>
    <p:sldId id="342" r:id="rId32"/>
    <p:sldId id="353" r:id="rId33"/>
    <p:sldId id="354" r:id="rId34"/>
    <p:sldId id="355" r:id="rId35"/>
    <p:sldId id="356"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76" autoAdjust="0"/>
  </p:normalViewPr>
  <p:slideViewPr>
    <p:cSldViewPr snapToGrid="0">
      <p:cViewPr varScale="1">
        <p:scale>
          <a:sx n="78" d="100"/>
          <a:sy n="78" d="100"/>
        </p:scale>
        <p:origin x="1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ata6.xml.rels><?xml version="1.0" encoding="UTF-8" standalone="yes"?>
<Relationships xmlns="http://schemas.openxmlformats.org/package/2006/relationships"><Relationship Id="rId1" Type="http://schemas.openxmlformats.org/officeDocument/2006/relationships/hyperlink" Target="mailto:2107156@students.uwtsd.ac.uk" TargetMode="External"/></Relationships>
</file>

<file path=ppt/diagrams/_rels/drawing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6.xml.rels><?xml version="1.0" encoding="UTF-8" standalone="yes"?>
<Relationships xmlns="http://schemas.openxmlformats.org/package/2006/relationships"><Relationship Id="rId1" Type="http://schemas.openxmlformats.org/officeDocument/2006/relationships/hyperlink" Target="mailto:2107156@students.uwtsd.ac.uk"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669993-73A1-4D18-B88D-5F809DD3C10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9DBAF3F-2CE4-4AC5-BFD3-088B7CF940F1}">
      <dgm:prSet/>
      <dgm:spPr/>
      <dgm:t>
        <a:bodyPr/>
        <a:lstStyle/>
        <a:p>
          <a:r>
            <a:rPr lang="en-GB"/>
            <a:t>Article 102 of the TFEU. </a:t>
          </a:r>
          <a:endParaRPr lang="en-US"/>
        </a:p>
      </dgm:t>
    </dgm:pt>
    <dgm:pt modelId="{CDA588BF-289A-43FA-98BB-7F3CEE45B98D}" type="parTrans" cxnId="{513A4EB2-0E68-4971-B91D-0695B69E43D3}">
      <dgm:prSet/>
      <dgm:spPr/>
      <dgm:t>
        <a:bodyPr/>
        <a:lstStyle/>
        <a:p>
          <a:endParaRPr lang="en-US"/>
        </a:p>
      </dgm:t>
    </dgm:pt>
    <dgm:pt modelId="{8FE1E859-186C-46C3-B8AE-17FFE7B1BD05}" type="sibTrans" cxnId="{513A4EB2-0E68-4971-B91D-0695B69E43D3}">
      <dgm:prSet/>
      <dgm:spPr/>
      <dgm:t>
        <a:bodyPr/>
        <a:lstStyle/>
        <a:p>
          <a:endParaRPr lang="en-US"/>
        </a:p>
      </dgm:t>
    </dgm:pt>
    <dgm:pt modelId="{8B648C8D-5768-4CBE-AE98-D020E337710D}">
      <dgm:prSet/>
      <dgm:spPr/>
      <dgm:t>
        <a:bodyPr/>
        <a:lstStyle/>
        <a:p>
          <a:r>
            <a:rPr lang="en-GB"/>
            <a:t>A breach of article 102 TFEU. </a:t>
          </a:r>
          <a:endParaRPr lang="en-US"/>
        </a:p>
      </dgm:t>
    </dgm:pt>
    <dgm:pt modelId="{86B0892E-1AEF-406E-BA8D-09B9189178B9}" type="parTrans" cxnId="{030CCA2A-E139-41A2-A3F0-E509A46528E5}">
      <dgm:prSet/>
      <dgm:spPr/>
      <dgm:t>
        <a:bodyPr/>
        <a:lstStyle/>
        <a:p>
          <a:endParaRPr lang="en-US"/>
        </a:p>
      </dgm:t>
    </dgm:pt>
    <dgm:pt modelId="{BB777FFB-1F26-45B2-9D9E-E71E54B3361D}" type="sibTrans" cxnId="{030CCA2A-E139-41A2-A3F0-E509A46528E5}">
      <dgm:prSet/>
      <dgm:spPr/>
      <dgm:t>
        <a:bodyPr/>
        <a:lstStyle/>
        <a:p>
          <a:endParaRPr lang="en-US"/>
        </a:p>
      </dgm:t>
    </dgm:pt>
    <dgm:pt modelId="{3CFDE445-FCA3-47BA-8D61-05A781C3AA2F}">
      <dgm:prSet/>
      <dgm:spPr/>
      <dgm:t>
        <a:bodyPr/>
        <a:lstStyle/>
        <a:p>
          <a:r>
            <a:rPr lang="en-GB"/>
            <a:t>Article 102 prohibits a number of elements. </a:t>
          </a:r>
          <a:endParaRPr lang="en-US"/>
        </a:p>
      </dgm:t>
    </dgm:pt>
    <dgm:pt modelId="{E8674C56-68D1-4457-90E1-63B396DF4E6F}" type="parTrans" cxnId="{763BFA81-A339-4E26-B0B5-F5882822ACF3}">
      <dgm:prSet/>
      <dgm:spPr/>
      <dgm:t>
        <a:bodyPr/>
        <a:lstStyle/>
        <a:p>
          <a:endParaRPr lang="en-US"/>
        </a:p>
      </dgm:t>
    </dgm:pt>
    <dgm:pt modelId="{7DA009EB-0833-4CEF-B13A-B3A22751A17F}" type="sibTrans" cxnId="{763BFA81-A339-4E26-B0B5-F5882822ACF3}">
      <dgm:prSet/>
      <dgm:spPr/>
      <dgm:t>
        <a:bodyPr/>
        <a:lstStyle/>
        <a:p>
          <a:endParaRPr lang="en-US"/>
        </a:p>
      </dgm:t>
    </dgm:pt>
    <dgm:pt modelId="{37D6AB08-C7CF-4E20-8EB9-26B4DDBDAD2C}">
      <dgm:prSet/>
      <dgm:spPr/>
      <dgm:t>
        <a:bodyPr/>
        <a:lstStyle/>
        <a:p>
          <a:r>
            <a:rPr lang="en-GB"/>
            <a:t>What is dominance? </a:t>
          </a:r>
          <a:endParaRPr lang="en-US"/>
        </a:p>
      </dgm:t>
    </dgm:pt>
    <dgm:pt modelId="{6D7FE32D-A4E8-4C00-9525-00A38CBCBA06}" type="parTrans" cxnId="{BE6D5278-8FB1-433E-8017-C94B99A9CD6B}">
      <dgm:prSet/>
      <dgm:spPr/>
      <dgm:t>
        <a:bodyPr/>
        <a:lstStyle/>
        <a:p>
          <a:endParaRPr lang="en-US"/>
        </a:p>
      </dgm:t>
    </dgm:pt>
    <dgm:pt modelId="{3691F0D4-3182-4929-89ED-A2279609CACB}" type="sibTrans" cxnId="{BE6D5278-8FB1-433E-8017-C94B99A9CD6B}">
      <dgm:prSet/>
      <dgm:spPr/>
      <dgm:t>
        <a:bodyPr/>
        <a:lstStyle/>
        <a:p>
          <a:endParaRPr lang="en-US"/>
        </a:p>
      </dgm:t>
    </dgm:pt>
    <dgm:pt modelId="{68BAC949-FE39-4F99-B2C3-B73BE71D16DC}">
      <dgm:prSet/>
      <dgm:spPr/>
      <dgm:t>
        <a:bodyPr/>
        <a:lstStyle/>
        <a:p>
          <a:r>
            <a:rPr lang="en-GB"/>
            <a:t>Case law? </a:t>
          </a:r>
          <a:endParaRPr lang="en-US"/>
        </a:p>
      </dgm:t>
    </dgm:pt>
    <dgm:pt modelId="{3A0EF3AF-1A04-4BCB-8595-6727CC0FF92B}" type="parTrans" cxnId="{D19D0B65-BD87-44D0-89DF-DDB7ABFEAC7F}">
      <dgm:prSet/>
      <dgm:spPr/>
      <dgm:t>
        <a:bodyPr/>
        <a:lstStyle/>
        <a:p>
          <a:endParaRPr lang="en-US"/>
        </a:p>
      </dgm:t>
    </dgm:pt>
    <dgm:pt modelId="{8DAD4416-726D-4AA8-AB97-B9B84C482773}" type="sibTrans" cxnId="{D19D0B65-BD87-44D0-89DF-DDB7ABFEAC7F}">
      <dgm:prSet/>
      <dgm:spPr/>
      <dgm:t>
        <a:bodyPr/>
        <a:lstStyle/>
        <a:p>
          <a:endParaRPr lang="en-US"/>
        </a:p>
      </dgm:t>
    </dgm:pt>
    <dgm:pt modelId="{50EDE53B-7998-43A9-B18D-E365075B63F0}" type="pres">
      <dgm:prSet presAssocID="{CF669993-73A1-4D18-B88D-5F809DD3C10B}" presName="linear" presStyleCnt="0">
        <dgm:presLayoutVars>
          <dgm:animLvl val="lvl"/>
          <dgm:resizeHandles val="exact"/>
        </dgm:presLayoutVars>
      </dgm:prSet>
      <dgm:spPr/>
    </dgm:pt>
    <dgm:pt modelId="{9E090BB9-9E02-42E3-8D8F-15DCA109FF0D}" type="pres">
      <dgm:prSet presAssocID="{39DBAF3F-2CE4-4AC5-BFD3-088B7CF940F1}" presName="parentText" presStyleLbl="node1" presStyleIdx="0" presStyleCnt="5">
        <dgm:presLayoutVars>
          <dgm:chMax val="0"/>
          <dgm:bulletEnabled val="1"/>
        </dgm:presLayoutVars>
      </dgm:prSet>
      <dgm:spPr/>
    </dgm:pt>
    <dgm:pt modelId="{6F107D2A-8B57-455D-BCCE-3349B2137783}" type="pres">
      <dgm:prSet presAssocID="{8FE1E859-186C-46C3-B8AE-17FFE7B1BD05}" presName="spacer" presStyleCnt="0"/>
      <dgm:spPr/>
    </dgm:pt>
    <dgm:pt modelId="{57DCFE3A-AC0B-4C62-BBEE-D17720E53639}" type="pres">
      <dgm:prSet presAssocID="{8B648C8D-5768-4CBE-AE98-D020E337710D}" presName="parentText" presStyleLbl="node1" presStyleIdx="1" presStyleCnt="5">
        <dgm:presLayoutVars>
          <dgm:chMax val="0"/>
          <dgm:bulletEnabled val="1"/>
        </dgm:presLayoutVars>
      </dgm:prSet>
      <dgm:spPr/>
    </dgm:pt>
    <dgm:pt modelId="{ECCE286F-D22C-45B1-B323-801378787742}" type="pres">
      <dgm:prSet presAssocID="{BB777FFB-1F26-45B2-9D9E-E71E54B3361D}" presName="spacer" presStyleCnt="0"/>
      <dgm:spPr/>
    </dgm:pt>
    <dgm:pt modelId="{37005D4F-33D4-4186-BCE4-D4F361F11C58}" type="pres">
      <dgm:prSet presAssocID="{3CFDE445-FCA3-47BA-8D61-05A781C3AA2F}" presName="parentText" presStyleLbl="node1" presStyleIdx="2" presStyleCnt="5">
        <dgm:presLayoutVars>
          <dgm:chMax val="0"/>
          <dgm:bulletEnabled val="1"/>
        </dgm:presLayoutVars>
      </dgm:prSet>
      <dgm:spPr/>
    </dgm:pt>
    <dgm:pt modelId="{969CC6FE-689D-4EFE-8FE7-4F136098EB4C}" type="pres">
      <dgm:prSet presAssocID="{7DA009EB-0833-4CEF-B13A-B3A22751A17F}" presName="spacer" presStyleCnt="0"/>
      <dgm:spPr/>
    </dgm:pt>
    <dgm:pt modelId="{F63F1898-ADF2-4907-AEB6-798B5D40836C}" type="pres">
      <dgm:prSet presAssocID="{37D6AB08-C7CF-4E20-8EB9-26B4DDBDAD2C}" presName="parentText" presStyleLbl="node1" presStyleIdx="3" presStyleCnt="5">
        <dgm:presLayoutVars>
          <dgm:chMax val="0"/>
          <dgm:bulletEnabled val="1"/>
        </dgm:presLayoutVars>
      </dgm:prSet>
      <dgm:spPr/>
    </dgm:pt>
    <dgm:pt modelId="{F1C53163-A26D-4718-B48B-BA7D0B062402}" type="pres">
      <dgm:prSet presAssocID="{3691F0D4-3182-4929-89ED-A2279609CACB}" presName="spacer" presStyleCnt="0"/>
      <dgm:spPr/>
    </dgm:pt>
    <dgm:pt modelId="{7E06BFF5-DF0D-400D-B304-19F3E41B2B0A}" type="pres">
      <dgm:prSet presAssocID="{68BAC949-FE39-4F99-B2C3-B73BE71D16DC}" presName="parentText" presStyleLbl="node1" presStyleIdx="4" presStyleCnt="5">
        <dgm:presLayoutVars>
          <dgm:chMax val="0"/>
          <dgm:bulletEnabled val="1"/>
        </dgm:presLayoutVars>
      </dgm:prSet>
      <dgm:spPr/>
    </dgm:pt>
  </dgm:ptLst>
  <dgm:cxnLst>
    <dgm:cxn modelId="{7031E50C-0DFB-4646-B0AD-B1C9557FB0BD}" type="presOf" srcId="{37D6AB08-C7CF-4E20-8EB9-26B4DDBDAD2C}" destId="{F63F1898-ADF2-4907-AEB6-798B5D40836C}" srcOrd="0" destOrd="0" presId="urn:microsoft.com/office/officeart/2005/8/layout/vList2"/>
    <dgm:cxn modelId="{19A2751C-B305-4DF0-AA49-C3F27D466B2B}" type="presOf" srcId="{68BAC949-FE39-4F99-B2C3-B73BE71D16DC}" destId="{7E06BFF5-DF0D-400D-B304-19F3E41B2B0A}" srcOrd="0" destOrd="0" presId="urn:microsoft.com/office/officeart/2005/8/layout/vList2"/>
    <dgm:cxn modelId="{030CCA2A-E139-41A2-A3F0-E509A46528E5}" srcId="{CF669993-73A1-4D18-B88D-5F809DD3C10B}" destId="{8B648C8D-5768-4CBE-AE98-D020E337710D}" srcOrd="1" destOrd="0" parTransId="{86B0892E-1AEF-406E-BA8D-09B9189178B9}" sibTransId="{BB777FFB-1F26-45B2-9D9E-E71E54B3361D}"/>
    <dgm:cxn modelId="{CA9E762D-3B98-4908-8E38-6C1C91AE4D87}" type="presOf" srcId="{8B648C8D-5768-4CBE-AE98-D020E337710D}" destId="{57DCFE3A-AC0B-4C62-BBEE-D17720E53639}" srcOrd="0" destOrd="0" presId="urn:microsoft.com/office/officeart/2005/8/layout/vList2"/>
    <dgm:cxn modelId="{E4200636-897D-426C-9E17-D020A0EB64C3}" type="presOf" srcId="{3CFDE445-FCA3-47BA-8D61-05A781C3AA2F}" destId="{37005D4F-33D4-4186-BCE4-D4F361F11C58}" srcOrd="0" destOrd="0" presId="urn:microsoft.com/office/officeart/2005/8/layout/vList2"/>
    <dgm:cxn modelId="{D19D0B65-BD87-44D0-89DF-DDB7ABFEAC7F}" srcId="{CF669993-73A1-4D18-B88D-5F809DD3C10B}" destId="{68BAC949-FE39-4F99-B2C3-B73BE71D16DC}" srcOrd="4" destOrd="0" parTransId="{3A0EF3AF-1A04-4BCB-8595-6727CC0FF92B}" sibTransId="{8DAD4416-726D-4AA8-AB97-B9B84C482773}"/>
    <dgm:cxn modelId="{BE6D5278-8FB1-433E-8017-C94B99A9CD6B}" srcId="{CF669993-73A1-4D18-B88D-5F809DD3C10B}" destId="{37D6AB08-C7CF-4E20-8EB9-26B4DDBDAD2C}" srcOrd="3" destOrd="0" parTransId="{6D7FE32D-A4E8-4C00-9525-00A38CBCBA06}" sibTransId="{3691F0D4-3182-4929-89ED-A2279609CACB}"/>
    <dgm:cxn modelId="{763BFA81-A339-4E26-B0B5-F5882822ACF3}" srcId="{CF669993-73A1-4D18-B88D-5F809DD3C10B}" destId="{3CFDE445-FCA3-47BA-8D61-05A781C3AA2F}" srcOrd="2" destOrd="0" parTransId="{E8674C56-68D1-4457-90E1-63B396DF4E6F}" sibTransId="{7DA009EB-0833-4CEF-B13A-B3A22751A17F}"/>
    <dgm:cxn modelId="{1310AAAD-AA0D-4026-8EFC-14FD945AD36E}" type="presOf" srcId="{39DBAF3F-2CE4-4AC5-BFD3-088B7CF940F1}" destId="{9E090BB9-9E02-42E3-8D8F-15DCA109FF0D}" srcOrd="0" destOrd="0" presId="urn:microsoft.com/office/officeart/2005/8/layout/vList2"/>
    <dgm:cxn modelId="{513A4EB2-0E68-4971-B91D-0695B69E43D3}" srcId="{CF669993-73A1-4D18-B88D-5F809DD3C10B}" destId="{39DBAF3F-2CE4-4AC5-BFD3-088B7CF940F1}" srcOrd="0" destOrd="0" parTransId="{CDA588BF-289A-43FA-98BB-7F3CEE45B98D}" sibTransId="{8FE1E859-186C-46C3-B8AE-17FFE7B1BD05}"/>
    <dgm:cxn modelId="{38553FC2-6994-4756-88CA-0DAD8D0275F4}" type="presOf" srcId="{CF669993-73A1-4D18-B88D-5F809DD3C10B}" destId="{50EDE53B-7998-43A9-B18D-E365075B63F0}" srcOrd="0" destOrd="0" presId="urn:microsoft.com/office/officeart/2005/8/layout/vList2"/>
    <dgm:cxn modelId="{33A0F73A-F3ED-4875-B12F-B2874E807540}" type="presParOf" srcId="{50EDE53B-7998-43A9-B18D-E365075B63F0}" destId="{9E090BB9-9E02-42E3-8D8F-15DCA109FF0D}" srcOrd="0" destOrd="0" presId="urn:microsoft.com/office/officeart/2005/8/layout/vList2"/>
    <dgm:cxn modelId="{C9E80FEF-46AB-48DA-A338-1EDE62FDA247}" type="presParOf" srcId="{50EDE53B-7998-43A9-B18D-E365075B63F0}" destId="{6F107D2A-8B57-455D-BCCE-3349B2137783}" srcOrd="1" destOrd="0" presId="urn:microsoft.com/office/officeart/2005/8/layout/vList2"/>
    <dgm:cxn modelId="{444FCF45-7C20-44EE-89CC-7FF11747E01B}" type="presParOf" srcId="{50EDE53B-7998-43A9-B18D-E365075B63F0}" destId="{57DCFE3A-AC0B-4C62-BBEE-D17720E53639}" srcOrd="2" destOrd="0" presId="urn:microsoft.com/office/officeart/2005/8/layout/vList2"/>
    <dgm:cxn modelId="{CB010D75-AFC3-4023-9779-698A048800F9}" type="presParOf" srcId="{50EDE53B-7998-43A9-B18D-E365075B63F0}" destId="{ECCE286F-D22C-45B1-B323-801378787742}" srcOrd="3" destOrd="0" presId="urn:microsoft.com/office/officeart/2005/8/layout/vList2"/>
    <dgm:cxn modelId="{D1135797-FC9A-4EAB-BACE-0BEB0E69E6B8}" type="presParOf" srcId="{50EDE53B-7998-43A9-B18D-E365075B63F0}" destId="{37005D4F-33D4-4186-BCE4-D4F361F11C58}" srcOrd="4" destOrd="0" presId="urn:microsoft.com/office/officeart/2005/8/layout/vList2"/>
    <dgm:cxn modelId="{666F1F7F-FBB8-4768-A86C-D37167C07815}" type="presParOf" srcId="{50EDE53B-7998-43A9-B18D-E365075B63F0}" destId="{969CC6FE-689D-4EFE-8FE7-4F136098EB4C}" srcOrd="5" destOrd="0" presId="urn:microsoft.com/office/officeart/2005/8/layout/vList2"/>
    <dgm:cxn modelId="{1770D4A6-F147-4A6A-A6BE-B51A11F50585}" type="presParOf" srcId="{50EDE53B-7998-43A9-B18D-E365075B63F0}" destId="{F63F1898-ADF2-4907-AEB6-798B5D40836C}" srcOrd="6" destOrd="0" presId="urn:microsoft.com/office/officeart/2005/8/layout/vList2"/>
    <dgm:cxn modelId="{4F33AB80-A3A1-4987-B78A-E6C5323FFB45}" type="presParOf" srcId="{50EDE53B-7998-43A9-B18D-E365075B63F0}" destId="{F1C53163-A26D-4718-B48B-BA7D0B062402}" srcOrd="7" destOrd="0" presId="urn:microsoft.com/office/officeart/2005/8/layout/vList2"/>
    <dgm:cxn modelId="{C1DDBEBB-E461-4872-9961-EEB8163B1849}" type="presParOf" srcId="{50EDE53B-7998-43A9-B18D-E365075B63F0}" destId="{7E06BFF5-DF0D-400D-B304-19F3E41B2B0A}" srcOrd="8"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CB4E2BF-EBC3-42C8-A556-4F4480850C2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F5C6E50B-73B1-4A7B-A4D4-8003EDE05DFA}">
      <dgm:prSet/>
      <dgm:spPr/>
      <dgm:t>
        <a:bodyPr/>
        <a:lstStyle/>
        <a:p>
          <a:r>
            <a:rPr lang="en-GB"/>
            <a:t>The relevant market; </a:t>
          </a:r>
          <a:endParaRPr lang="en-US"/>
        </a:p>
      </dgm:t>
    </dgm:pt>
    <dgm:pt modelId="{C6DD3311-E548-40B0-8512-FBE0A8731580}" type="parTrans" cxnId="{1CDBEE54-0969-4421-B624-32703D126A7C}">
      <dgm:prSet/>
      <dgm:spPr/>
      <dgm:t>
        <a:bodyPr/>
        <a:lstStyle/>
        <a:p>
          <a:endParaRPr lang="en-US"/>
        </a:p>
      </dgm:t>
    </dgm:pt>
    <dgm:pt modelId="{9206BCA0-62E8-4F8A-B5A0-BBE9E76BC57A}" type="sibTrans" cxnId="{1CDBEE54-0969-4421-B624-32703D126A7C}">
      <dgm:prSet/>
      <dgm:spPr/>
      <dgm:t>
        <a:bodyPr/>
        <a:lstStyle/>
        <a:p>
          <a:endParaRPr lang="en-US"/>
        </a:p>
      </dgm:t>
    </dgm:pt>
    <dgm:pt modelId="{C2FCDC94-C73B-492A-AD29-CB7B6203CC18}">
      <dgm:prSet/>
      <dgm:spPr/>
      <dgm:t>
        <a:bodyPr/>
        <a:lstStyle/>
        <a:p>
          <a:r>
            <a:rPr lang="en-GB"/>
            <a:t>United Brands [1978] </a:t>
          </a:r>
          <a:endParaRPr lang="en-US"/>
        </a:p>
      </dgm:t>
    </dgm:pt>
    <dgm:pt modelId="{0B1BD264-2A1E-4155-82DE-AFA02465FEF2}" type="parTrans" cxnId="{F4A1E06C-8D43-45FD-8831-EF3960D82BF1}">
      <dgm:prSet/>
      <dgm:spPr/>
      <dgm:t>
        <a:bodyPr/>
        <a:lstStyle/>
        <a:p>
          <a:endParaRPr lang="en-US"/>
        </a:p>
      </dgm:t>
    </dgm:pt>
    <dgm:pt modelId="{33123B86-6747-451B-9DD5-1A2BB9BD4DD7}" type="sibTrans" cxnId="{F4A1E06C-8D43-45FD-8831-EF3960D82BF1}">
      <dgm:prSet/>
      <dgm:spPr/>
      <dgm:t>
        <a:bodyPr/>
        <a:lstStyle/>
        <a:p>
          <a:endParaRPr lang="en-US"/>
        </a:p>
      </dgm:t>
    </dgm:pt>
    <dgm:pt modelId="{B9ACA894-0426-4596-A538-EF36295D2D44}">
      <dgm:prSet/>
      <dgm:spPr/>
      <dgm:t>
        <a:bodyPr/>
        <a:lstStyle/>
        <a:p>
          <a:r>
            <a:rPr lang="en-GB"/>
            <a:t>SS.NIP test - </a:t>
          </a:r>
          <a:r>
            <a:rPr lang="en-US"/>
            <a:t>Case-322/81, </a:t>
          </a:r>
          <a:r>
            <a:rPr lang="en-US" b="1" i="1"/>
            <a:t>Michelin v Commission [1983]</a:t>
          </a:r>
          <a:endParaRPr lang="en-US"/>
        </a:p>
      </dgm:t>
    </dgm:pt>
    <dgm:pt modelId="{F76FC25F-D80A-472D-BD3F-A9762EB259F1}" type="parTrans" cxnId="{BC62C6A5-1153-4E28-BABF-1255E747E0E7}">
      <dgm:prSet/>
      <dgm:spPr/>
      <dgm:t>
        <a:bodyPr/>
        <a:lstStyle/>
        <a:p>
          <a:endParaRPr lang="en-US"/>
        </a:p>
      </dgm:t>
    </dgm:pt>
    <dgm:pt modelId="{AF716DFD-ABC5-496C-950B-DEF9F620124B}" type="sibTrans" cxnId="{BC62C6A5-1153-4E28-BABF-1255E747E0E7}">
      <dgm:prSet/>
      <dgm:spPr/>
      <dgm:t>
        <a:bodyPr/>
        <a:lstStyle/>
        <a:p>
          <a:endParaRPr lang="en-US"/>
        </a:p>
      </dgm:t>
    </dgm:pt>
    <dgm:pt modelId="{0A99DA2B-EA78-4DC8-BDBB-7E582D60DAB1}">
      <dgm:prSet/>
      <dgm:spPr/>
      <dgm:t>
        <a:bodyPr/>
        <a:lstStyle/>
        <a:p>
          <a:r>
            <a:rPr lang="en-US" b="1" i="1"/>
            <a:t>Additional product market factors ; </a:t>
          </a:r>
          <a:endParaRPr lang="en-US"/>
        </a:p>
      </dgm:t>
    </dgm:pt>
    <dgm:pt modelId="{CD5ED307-3B98-471A-B6DA-BD9E5B7CAA23}" type="parTrans" cxnId="{D8C24E0D-337D-4303-BA8C-D374EE06F178}">
      <dgm:prSet/>
      <dgm:spPr/>
      <dgm:t>
        <a:bodyPr/>
        <a:lstStyle/>
        <a:p>
          <a:endParaRPr lang="en-US"/>
        </a:p>
      </dgm:t>
    </dgm:pt>
    <dgm:pt modelId="{F42BB059-9068-4352-8CC8-9C8E9AC12883}" type="sibTrans" cxnId="{D8C24E0D-337D-4303-BA8C-D374EE06F178}">
      <dgm:prSet/>
      <dgm:spPr/>
      <dgm:t>
        <a:bodyPr/>
        <a:lstStyle/>
        <a:p>
          <a:endParaRPr lang="en-US"/>
        </a:p>
      </dgm:t>
    </dgm:pt>
    <dgm:pt modelId="{205CC2E7-2264-4FD8-BCCB-D20F6ACF4F31}">
      <dgm:prSet/>
      <dgm:spPr/>
      <dgm:t>
        <a:bodyPr/>
        <a:lstStyle/>
        <a:p>
          <a:r>
            <a:rPr lang="en-US"/>
            <a:t>Cases 6 and 7/73, </a:t>
          </a:r>
          <a:r>
            <a:rPr lang="en-US" b="1" i="1"/>
            <a:t>Commercial Solvents [1974]</a:t>
          </a:r>
          <a:endParaRPr lang="en-US"/>
        </a:p>
      </dgm:t>
    </dgm:pt>
    <dgm:pt modelId="{545B07EF-4824-4773-94FD-C228ABAE9602}" type="parTrans" cxnId="{10A1F3B3-155C-41A9-93E1-1C88E45839D6}">
      <dgm:prSet/>
      <dgm:spPr/>
      <dgm:t>
        <a:bodyPr/>
        <a:lstStyle/>
        <a:p>
          <a:endParaRPr lang="en-US"/>
        </a:p>
      </dgm:t>
    </dgm:pt>
    <dgm:pt modelId="{235CD132-F15B-4203-B14E-7E6ECF1A0D0D}" type="sibTrans" cxnId="{10A1F3B3-155C-41A9-93E1-1C88E45839D6}">
      <dgm:prSet/>
      <dgm:spPr/>
      <dgm:t>
        <a:bodyPr/>
        <a:lstStyle/>
        <a:p>
          <a:endParaRPr lang="en-US"/>
        </a:p>
      </dgm:t>
    </dgm:pt>
    <dgm:pt modelId="{3FE2AD8F-8249-4070-9E8F-C58174CF2E37}">
      <dgm:prSet/>
      <dgm:spPr/>
      <dgm:t>
        <a:bodyPr/>
        <a:lstStyle/>
        <a:p>
          <a:r>
            <a:rPr lang="en-US" b="1" i="1"/>
            <a:t>Spare parts; </a:t>
          </a:r>
          <a:r>
            <a:rPr lang="en-US"/>
            <a:t>Case C-53/92P, </a:t>
          </a:r>
          <a:r>
            <a:rPr lang="en-US" b="1" i="1"/>
            <a:t>Hugin v Commission [1994 ].</a:t>
          </a:r>
          <a:endParaRPr lang="en-US"/>
        </a:p>
      </dgm:t>
    </dgm:pt>
    <dgm:pt modelId="{62751810-13C9-42BB-82E5-63C569DEEA49}" type="parTrans" cxnId="{B01F16E2-DAD3-4DD3-9BED-D4F47E2ACA94}">
      <dgm:prSet/>
      <dgm:spPr/>
      <dgm:t>
        <a:bodyPr/>
        <a:lstStyle/>
        <a:p>
          <a:endParaRPr lang="en-US"/>
        </a:p>
      </dgm:t>
    </dgm:pt>
    <dgm:pt modelId="{7F9CA583-1769-4459-AEA8-3B3CB504287E}" type="sibTrans" cxnId="{B01F16E2-DAD3-4DD3-9BED-D4F47E2ACA94}">
      <dgm:prSet/>
      <dgm:spPr/>
      <dgm:t>
        <a:bodyPr/>
        <a:lstStyle/>
        <a:p>
          <a:endParaRPr lang="en-US"/>
        </a:p>
      </dgm:t>
    </dgm:pt>
    <dgm:pt modelId="{505C4EF0-7AB5-4269-9617-1891D401112B}" type="pres">
      <dgm:prSet presAssocID="{ACB4E2BF-EBC3-42C8-A556-4F4480850C21}" presName="vert0" presStyleCnt="0">
        <dgm:presLayoutVars>
          <dgm:dir/>
          <dgm:animOne val="branch"/>
          <dgm:animLvl val="lvl"/>
        </dgm:presLayoutVars>
      </dgm:prSet>
      <dgm:spPr/>
    </dgm:pt>
    <dgm:pt modelId="{64A767CF-9F77-4647-9915-2849A0E05FC7}" type="pres">
      <dgm:prSet presAssocID="{F5C6E50B-73B1-4A7B-A4D4-8003EDE05DFA}" presName="thickLine" presStyleLbl="alignNode1" presStyleIdx="0" presStyleCnt="6"/>
      <dgm:spPr/>
    </dgm:pt>
    <dgm:pt modelId="{4D7A84E6-E300-4134-AD40-98272DC9715C}" type="pres">
      <dgm:prSet presAssocID="{F5C6E50B-73B1-4A7B-A4D4-8003EDE05DFA}" presName="horz1" presStyleCnt="0"/>
      <dgm:spPr/>
    </dgm:pt>
    <dgm:pt modelId="{5C13D85D-5539-4BA9-8F98-0A0CCAFB6423}" type="pres">
      <dgm:prSet presAssocID="{F5C6E50B-73B1-4A7B-A4D4-8003EDE05DFA}" presName="tx1" presStyleLbl="revTx" presStyleIdx="0" presStyleCnt="6"/>
      <dgm:spPr/>
    </dgm:pt>
    <dgm:pt modelId="{627C7D78-6AC7-4616-8EF6-319F677D9380}" type="pres">
      <dgm:prSet presAssocID="{F5C6E50B-73B1-4A7B-A4D4-8003EDE05DFA}" presName="vert1" presStyleCnt="0"/>
      <dgm:spPr/>
    </dgm:pt>
    <dgm:pt modelId="{286AA2C0-4457-4950-B241-C5CF6D1D40B8}" type="pres">
      <dgm:prSet presAssocID="{C2FCDC94-C73B-492A-AD29-CB7B6203CC18}" presName="thickLine" presStyleLbl="alignNode1" presStyleIdx="1" presStyleCnt="6"/>
      <dgm:spPr/>
    </dgm:pt>
    <dgm:pt modelId="{8BBB587A-8CD8-4621-BB44-19E16FC7DE33}" type="pres">
      <dgm:prSet presAssocID="{C2FCDC94-C73B-492A-AD29-CB7B6203CC18}" presName="horz1" presStyleCnt="0"/>
      <dgm:spPr/>
    </dgm:pt>
    <dgm:pt modelId="{067D43A5-EBEC-4B99-A239-0461549002AA}" type="pres">
      <dgm:prSet presAssocID="{C2FCDC94-C73B-492A-AD29-CB7B6203CC18}" presName="tx1" presStyleLbl="revTx" presStyleIdx="1" presStyleCnt="6"/>
      <dgm:spPr/>
    </dgm:pt>
    <dgm:pt modelId="{CB911ABF-C6F1-4ABF-8C19-7222767FC5C3}" type="pres">
      <dgm:prSet presAssocID="{C2FCDC94-C73B-492A-AD29-CB7B6203CC18}" presName="vert1" presStyleCnt="0"/>
      <dgm:spPr/>
    </dgm:pt>
    <dgm:pt modelId="{B5D8C83B-8698-48FC-80B5-4F2F8922C860}" type="pres">
      <dgm:prSet presAssocID="{B9ACA894-0426-4596-A538-EF36295D2D44}" presName="thickLine" presStyleLbl="alignNode1" presStyleIdx="2" presStyleCnt="6"/>
      <dgm:spPr/>
    </dgm:pt>
    <dgm:pt modelId="{19619BC1-86A2-41B7-932A-6D86A29E053C}" type="pres">
      <dgm:prSet presAssocID="{B9ACA894-0426-4596-A538-EF36295D2D44}" presName="horz1" presStyleCnt="0"/>
      <dgm:spPr/>
    </dgm:pt>
    <dgm:pt modelId="{6E46A2AA-3D02-4FCE-9DEB-7B04F792B6E9}" type="pres">
      <dgm:prSet presAssocID="{B9ACA894-0426-4596-A538-EF36295D2D44}" presName="tx1" presStyleLbl="revTx" presStyleIdx="2" presStyleCnt="6"/>
      <dgm:spPr/>
    </dgm:pt>
    <dgm:pt modelId="{4D77D371-3F93-491E-BD2E-5C1A7A22AB6A}" type="pres">
      <dgm:prSet presAssocID="{B9ACA894-0426-4596-A538-EF36295D2D44}" presName="vert1" presStyleCnt="0"/>
      <dgm:spPr/>
    </dgm:pt>
    <dgm:pt modelId="{75EBDF53-C332-427D-AD28-CF673236B06C}" type="pres">
      <dgm:prSet presAssocID="{0A99DA2B-EA78-4DC8-BDBB-7E582D60DAB1}" presName="thickLine" presStyleLbl="alignNode1" presStyleIdx="3" presStyleCnt="6"/>
      <dgm:spPr/>
    </dgm:pt>
    <dgm:pt modelId="{2BFEAB8D-6595-41AC-A93E-00DD969D2522}" type="pres">
      <dgm:prSet presAssocID="{0A99DA2B-EA78-4DC8-BDBB-7E582D60DAB1}" presName="horz1" presStyleCnt="0"/>
      <dgm:spPr/>
    </dgm:pt>
    <dgm:pt modelId="{9020DD94-80E0-46CC-8C7C-82E033D86176}" type="pres">
      <dgm:prSet presAssocID="{0A99DA2B-EA78-4DC8-BDBB-7E582D60DAB1}" presName="tx1" presStyleLbl="revTx" presStyleIdx="3" presStyleCnt="6"/>
      <dgm:spPr/>
    </dgm:pt>
    <dgm:pt modelId="{145678F0-BCD1-4E7A-96F8-E8672FC2EB71}" type="pres">
      <dgm:prSet presAssocID="{0A99DA2B-EA78-4DC8-BDBB-7E582D60DAB1}" presName="vert1" presStyleCnt="0"/>
      <dgm:spPr/>
    </dgm:pt>
    <dgm:pt modelId="{FC84938B-0711-45F3-8E82-12FBEC8C56F1}" type="pres">
      <dgm:prSet presAssocID="{205CC2E7-2264-4FD8-BCCB-D20F6ACF4F31}" presName="thickLine" presStyleLbl="alignNode1" presStyleIdx="4" presStyleCnt="6"/>
      <dgm:spPr/>
    </dgm:pt>
    <dgm:pt modelId="{FF65D0AC-A843-45D9-8CCC-AA1BC53B88D1}" type="pres">
      <dgm:prSet presAssocID="{205CC2E7-2264-4FD8-BCCB-D20F6ACF4F31}" presName="horz1" presStyleCnt="0"/>
      <dgm:spPr/>
    </dgm:pt>
    <dgm:pt modelId="{8FC41A87-A76B-4D27-AD07-59B2B7D7EAB7}" type="pres">
      <dgm:prSet presAssocID="{205CC2E7-2264-4FD8-BCCB-D20F6ACF4F31}" presName="tx1" presStyleLbl="revTx" presStyleIdx="4" presStyleCnt="6"/>
      <dgm:spPr/>
    </dgm:pt>
    <dgm:pt modelId="{2F230293-5B3F-45B0-90FE-07F4BF4AED67}" type="pres">
      <dgm:prSet presAssocID="{205CC2E7-2264-4FD8-BCCB-D20F6ACF4F31}" presName="vert1" presStyleCnt="0"/>
      <dgm:spPr/>
    </dgm:pt>
    <dgm:pt modelId="{9F7D2A2C-44AE-4F80-AFB3-73D5DF32ED9B}" type="pres">
      <dgm:prSet presAssocID="{3FE2AD8F-8249-4070-9E8F-C58174CF2E37}" presName="thickLine" presStyleLbl="alignNode1" presStyleIdx="5" presStyleCnt="6"/>
      <dgm:spPr/>
    </dgm:pt>
    <dgm:pt modelId="{615E9C38-3782-4E42-8543-8ABF25CDAD37}" type="pres">
      <dgm:prSet presAssocID="{3FE2AD8F-8249-4070-9E8F-C58174CF2E37}" presName="horz1" presStyleCnt="0"/>
      <dgm:spPr/>
    </dgm:pt>
    <dgm:pt modelId="{F911DC40-B154-42D9-A8C8-012ECD327673}" type="pres">
      <dgm:prSet presAssocID="{3FE2AD8F-8249-4070-9E8F-C58174CF2E37}" presName="tx1" presStyleLbl="revTx" presStyleIdx="5" presStyleCnt="6"/>
      <dgm:spPr/>
    </dgm:pt>
    <dgm:pt modelId="{E87E9B54-1B52-4DBB-9AB0-5B163343AA6E}" type="pres">
      <dgm:prSet presAssocID="{3FE2AD8F-8249-4070-9E8F-C58174CF2E37}" presName="vert1" presStyleCnt="0"/>
      <dgm:spPr/>
    </dgm:pt>
  </dgm:ptLst>
  <dgm:cxnLst>
    <dgm:cxn modelId="{D8C24E0D-337D-4303-BA8C-D374EE06F178}" srcId="{ACB4E2BF-EBC3-42C8-A556-4F4480850C21}" destId="{0A99DA2B-EA78-4DC8-BDBB-7E582D60DAB1}" srcOrd="3" destOrd="0" parTransId="{CD5ED307-3B98-471A-B6DA-BD9E5B7CAA23}" sibTransId="{F42BB059-9068-4352-8CC8-9C8E9AC12883}"/>
    <dgm:cxn modelId="{1CAE290F-D3AD-4409-8697-CEB74036816E}" type="presOf" srcId="{205CC2E7-2264-4FD8-BCCB-D20F6ACF4F31}" destId="{8FC41A87-A76B-4D27-AD07-59B2B7D7EAB7}" srcOrd="0" destOrd="0" presId="urn:microsoft.com/office/officeart/2008/layout/LinedList"/>
    <dgm:cxn modelId="{41F37219-F97C-4F21-B86C-0EF85F015A71}" type="presOf" srcId="{3FE2AD8F-8249-4070-9E8F-C58174CF2E37}" destId="{F911DC40-B154-42D9-A8C8-012ECD327673}" srcOrd="0" destOrd="0" presId="urn:microsoft.com/office/officeart/2008/layout/LinedList"/>
    <dgm:cxn modelId="{13DF3D2F-B9F2-4158-80C7-0DA3263B4247}" type="presOf" srcId="{C2FCDC94-C73B-492A-AD29-CB7B6203CC18}" destId="{067D43A5-EBEC-4B99-A239-0461549002AA}" srcOrd="0" destOrd="0" presId="urn:microsoft.com/office/officeart/2008/layout/LinedList"/>
    <dgm:cxn modelId="{C41B364B-2951-4907-B75C-BD08777F571A}" type="presOf" srcId="{B9ACA894-0426-4596-A538-EF36295D2D44}" destId="{6E46A2AA-3D02-4FCE-9DEB-7B04F792B6E9}" srcOrd="0" destOrd="0" presId="urn:microsoft.com/office/officeart/2008/layout/LinedList"/>
    <dgm:cxn modelId="{F4A1E06C-8D43-45FD-8831-EF3960D82BF1}" srcId="{ACB4E2BF-EBC3-42C8-A556-4F4480850C21}" destId="{C2FCDC94-C73B-492A-AD29-CB7B6203CC18}" srcOrd="1" destOrd="0" parTransId="{0B1BD264-2A1E-4155-82DE-AFA02465FEF2}" sibTransId="{33123B86-6747-451B-9DD5-1A2BB9BD4DD7}"/>
    <dgm:cxn modelId="{229F8C4E-8740-4779-8E5E-959843742684}" type="presOf" srcId="{F5C6E50B-73B1-4A7B-A4D4-8003EDE05DFA}" destId="{5C13D85D-5539-4BA9-8F98-0A0CCAFB6423}" srcOrd="0" destOrd="0" presId="urn:microsoft.com/office/officeart/2008/layout/LinedList"/>
    <dgm:cxn modelId="{1CDBEE54-0969-4421-B624-32703D126A7C}" srcId="{ACB4E2BF-EBC3-42C8-A556-4F4480850C21}" destId="{F5C6E50B-73B1-4A7B-A4D4-8003EDE05DFA}" srcOrd="0" destOrd="0" parTransId="{C6DD3311-E548-40B0-8512-FBE0A8731580}" sibTransId="{9206BCA0-62E8-4F8A-B5A0-BBE9E76BC57A}"/>
    <dgm:cxn modelId="{6F3EEC8E-5C26-4AD5-948B-D56B9702588C}" type="presOf" srcId="{0A99DA2B-EA78-4DC8-BDBB-7E582D60DAB1}" destId="{9020DD94-80E0-46CC-8C7C-82E033D86176}" srcOrd="0" destOrd="0" presId="urn:microsoft.com/office/officeart/2008/layout/LinedList"/>
    <dgm:cxn modelId="{BC62C6A5-1153-4E28-BABF-1255E747E0E7}" srcId="{ACB4E2BF-EBC3-42C8-A556-4F4480850C21}" destId="{B9ACA894-0426-4596-A538-EF36295D2D44}" srcOrd="2" destOrd="0" parTransId="{F76FC25F-D80A-472D-BD3F-A9762EB259F1}" sibTransId="{AF716DFD-ABC5-496C-950B-DEF9F620124B}"/>
    <dgm:cxn modelId="{10A1F3B3-155C-41A9-93E1-1C88E45839D6}" srcId="{ACB4E2BF-EBC3-42C8-A556-4F4480850C21}" destId="{205CC2E7-2264-4FD8-BCCB-D20F6ACF4F31}" srcOrd="4" destOrd="0" parTransId="{545B07EF-4824-4773-94FD-C228ABAE9602}" sibTransId="{235CD132-F15B-4203-B14E-7E6ECF1A0D0D}"/>
    <dgm:cxn modelId="{B01F16E2-DAD3-4DD3-9BED-D4F47E2ACA94}" srcId="{ACB4E2BF-EBC3-42C8-A556-4F4480850C21}" destId="{3FE2AD8F-8249-4070-9E8F-C58174CF2E37}" srcOrd="5" destOrd="0" parTransId="{62751810-13C9-42BB-82E5-63C569DEEA49}" sibTransId="{7F9CA583-1769-4459-AEA8-3B3CB504287E}"/>
    <dgm:cxn modelId="{43C35FE2-BA27-47D1-8233-63B25933A37A}" type="presOf" srcId="{ACB4E2BF-EBC3-42C8-A556-4F4480850C21}" destId="{505C4EF0-7AB5-4269-9617-1891D401112B}" srcOrd="0" destOrd="0" presId="urn:microsoft.com/office/officeart/2008/layout/LinedList"/>
    <dgm:cxn modelId="{9671A1C4-E062-4586-B29A-C8A24A3E42DF}" type="presParOf" srcId="{505C4EF0-7AB5-4269-9617-1891D401112B}" destId="{64A767CF-9F77-4647-9915-2849A0E05FC7}" srcOrd="0" destOrd="0" presId="urn:microsoft.com/office/officeart/2008/layout/LinedList"/>
    <dgm:cxn modelId="{E117C76C-6CCF-4437-95E6-9BECE01A30F2}" type="presParOf" srcId="{505C4EF0-7AB5-4269-9617-1891D401112B}" destId="{4D7A84E6-E300-4134-AD40-98272DC9715C}" srcOrd="1" destOrd="0" presId="urn:microsoft.com/office/officeart/2008/layout/LinedList"/>
    <dgm:cxn modelId="{7F5F3343-279F-4D3D-B60C-45835DB764A7}" type="presParOf" srcId="{4D7A84E6-E300-4134-AD40-98272DC9715C}" destId="{5C13D85D-5539-4BA9-8F98-0A0CCAFB6423}" srcOrd="0" destOrd="0" presId="urn:microsoft.com/office/officeart/2008/layout/LinedList"/>
    <dgm:cxn modelId="{178740C9-F6AB-4D59-BDBA-95C0F2187CDC}" type="presParOf" srcId="{4D7A84E6-E300-4134-AD40-98272DC9715C}" destId="{627C7D78-6AC7-4616-8EF6-319F677D9380}" srcOrd="1" destOrd="0" presId="urn:microsoft.com/office/officeart/2008/layout/LinedList"/>
    <dgm:cxn modelId="{26852902-3362-4DB5-94A2-3A81618619E3}" type="presParOf" srcId="{505C4EF0-7AB5-4269-9617-1891D401112B}" destId="{286AA2C0-4457-4950-B241-C5CF6D1D40B8}" srcOrd="2" destOrd="0" presId="urn:microsoft.com/office/officeart/2008/layout/LinedList"/>
    <dgm:cxn modelId="{2D62E3EC-3459-4E5D-A856-CD11729E95C3}" type="presParOf" srcId="{505C4EF0-7AB5-4269-9617-1891D401112B}" destId="{8BBB587A-8CD8-4621-BB44-19E16FC7DE33}" srcOrd="3" destOrd="0" presId="urn:microsoft.com/office/officeart/2008/layout/LinedList"/>
    <dgm:cxn modelId="{E9E04FBB-5194-4D61-951E-73416D412A50}" type="presParOf" srcId="{8BBB587A-8CD8-4621-BB44-19E16FC7DE33}" destId="{067D43A5-EBEC-4B99-A239-0461549002AA}" srcOrd="0" destOrd="0" presId="urn:microsoft.com/office/officeart/2008/layout/LinedList"/>
    <dgm:cxn modelId="{D28EC1B2-9128-4B0F-A98D-BEDA146DD685}" type="presParOf" srcId="{8BBB587A-8CD8-4621-BB44-19E16FC7DE33}" destId="{CB911ABF-C6F1-4ABF-8C19-7222767FC5C3}" srcOrd="1" destOrd="0" presId="urn:microsoft.com/office/officeart/2008/layout/LinedList"/>
    <dgm:cxn modelId="{20129914-C8B0-4F8C-9FEA-57666626B35C}" type="presParOf" srcId="{505C4EF0-7AB5-4269-9617-1891D401112B}" destId="{B5D8C83B-8698-48FC-80B5-4F2F8922C860}" srcOrd="4" destOrd="0" presId="urn:microsoft.com/office/officeart/2008/layout/LinedList"/>
    <dgm:cxn modelId="{5D8035C8-82BB-474A-8119-052E9C069498}" type="presParOf" srcId="{505C4EF0-7AB5-4269-9617-1891D401112B}" destId="{19619BC1-86A2-41B7-932A-6D86A29E053C}" srcOrd="5" destOrd="0" presId="urn:microsoft.com/office/officeart/2008/layout/LinedList"/>
    <dgm:cxn modelId="{0E9544BE-190A-4AEB-A040-2A6F4A47AD3D}" type="presParOf" srcId="{19619BC1-86A2-41B7-932A-6D86A29E053C}" destId="{6E46A2AA-3D02-4FCE-9DEB-7B04F792B6E9}" srcOrd="0" destOrd="0" presId="urn:microsoft.com/office/officeart/2008/layout/LinedList"/>
    <dgm:cxn modelId="{7391F152-E483-40D7-82CB-519BD8A6DB4A}" type="presParOf" srcId="{19619BC1-86A2-41B7-932A-6D86A29E053C}" destId="{4D77D371-3F93-491E-BD2E-5C1A7A22AB6A}" srcOrd="1" destOrd="0" presId="urn:microsoft.com/office/officeart/2008/layout/LinedList"/>
    <dgm:cxn modelId="{0D833E90-7955-4B02-9ACC-13BD6DBCCABF}" type="presParOf" srcId="{505C4EF0-7AB5-4269-9617-1891D401112B}" destId="{75EBDF53-C332-427D-AD28-CF673236B06C}" srcOrd="6" destOrd="0" presId="urn:microsoft.com/office/officeart/2008/layout/LinedList"/>
    <dgm:cxn modelId="{57FA90DB-01A7-4F80-8200-C0695F6E1AE7}" type="presParOf" srcId="{505C4EF0-7AB5-4269-9617-1891D401112B}" destId="{2BFEAB8D-6595-41AC-A93E-00DD969D2522}" srcOrd="7" destOrd="0" presId="urn:microsoft.com/office/officeart/2008/layout/LinedList"/>
    <dgm:cxn modelId="{826FDB6E-9ADD-492F-847E-27271B2A1DD8}" type="presParOf" srcId="{2BFEAB8D-6595-41AC-A93E-00DD969D2522}" destId="{9020DD94-80E0-46CC-8C7C-82E033D86176}" srcOrd="0" destOrd="0" presId="urn:microsoft.com/office/officeart/2008/layout/LinedList"/>
    <dgm:cxn modelId="{1516694E-743D-4840-81B8-ECA7A7EA4763}" type="presParOf" srcId="{2BFEAB8D-6595-41AC-A93E-00DD969D2522}" destId="{145678F0-BCD1-4E7A-96F8-E8672FC2EB71}" srcOrd="1" destOrd="0" presId="urn:microsoft.com/office/officeart/2008/layout/LinedList"/>
    <dgm:cxn modelId="{E26094C3-7BE5-4155-A4A0-7A85930B13A6}" type="presParOf" srcId="{505C4EF0-7AB5-4269-9617-1891D401112B}" destId="{FC84938B-0711-45F3-8E82-12FBEC8C56F1}" srcOrd="8" destOrd="0" presId="urn:microsoft.com/office/officeart/2008/layout/LinedList"/>
    <dgm:cxn modelId="{57F50E58-7E92-49B8-B6B6-AE8E47A7A638}" type="presParOf" srcId="{505C4EF0-7AB5-4269-9617-1891D401112B}" destId="{FF65D0AC-A843-45D9-8CCC-AA1BC53B88D1}" srcOrd="9" destOrd="0" presId="urn:microsoft.com/office/officeart/2008/layout/LinedList"/>
    <dgm:cxn modelId="{BA7B5C25-6C7C-4ACA-A874-84F11194EA8A}" type="presParOf" srcId="{FF65D0AC-A843-45D9-8CCC-AA1BC53B88D1}" destId="{8FC41A87-A76B-4D27-AD07-59B2B7D7EAB7}" srcOrd="0" destOrd="0" presId="urn:microsoft.com/office/officeart/2008/layout/LinedList"/>
    <dgm:cxn modelId="{4FB882C4-58C8-4E4C-BB05-00B962A7E9C4}" type="presParOf" srcId="{FF65D0AC-A843-45D9-8CCC-AA1BC53B88D1}" destId="{2F230293-5B3F-45B0-90FE-07F4BF4AED67}" srcOrd="1" destOrd="0" presId="urn:microsoft.com/office/officeart/2008/layout/LinedList"/>
    <dgm:cxn modelId="{EBE1CB96-E2BB-4FC3-B954-E734D48E35F4}" type="presParOf" srcId="{505C4EF0-7AB5-4269-9617-1891D401112B}" destId="{9F7D2A2C-44AE-4F80-AFB3-73D5DF32ED9B}" srcOrd="10" destOrd="0" presId="urn:microsoft.com/office/officeart/2008/layout/LinedList"/>
    <dgm:cxn modelId="{13047D22-F094-499F-B076-C66A2AF23450}" type="presParOf" srcId="{505C4EF0-7AB5-4269-9617-1891D401112B}" destId="{615E9C38-3782-4E42-8543-8ABF25CDAD37}" srcOrd="11" destOrd="0" presId="urn:microsoft.com/office/officeart/2008/layout/LinedList"/>
    <dgm:cxn modelId="{5F8B8003-9AE2-49F0-80AF-4AA2502BEF82}" type="presParOf" srcId="{615E9C38-3782-4E42-8543-8ABF25CDAD37}" destId="{F911DC40-B154-42D9-A8C8-012ECD327673}" srcOrd="0" destOrd="0" presId="urn:microsoft.com/office/officeart/2008/layout/LinedList"/>
    <dgm:cxn modelId="{78B2ECF9-C172-49FE-B9D5-FC35640AA0FA}" type="presParOf" srcId="{615E9C38-3782-4E42-8543-8ABF25CDAD37}" destId="{E87E9B54-1B52-4DBB-9AB0-5B163343AA6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09E0D6-67CE-4BB1-B742-584232CF4CA0}"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D1F2FD42-5B11-4012-B3A1-1AB724F225FD}">
      <dgm:prSet/>
      <dgm:spPr/>
      <dgm:t>
        <a:bodyPr/>
        <a:lstStyle/>
        <a:p>
          <a:r>
            <a:rPr lang="en-GB"/>
            <a:t>Relevant Geographical market. </a:t>
          </a:r>
          <a:endParaRPr lang="en-US"/>
        </a:p>
      </dgm:t>
    </dgm:pt>
    <dgm:pt modelId="{7ABBE495-4FE6-469F-9332-463BA2DA87B8}" type="parTrans" cxnId="{144A18BA-A8CB-4DB5-9404-9B728708ED9D}">
      <dgm:prSet/>
      <dgm:spPr/>
      <dgm:t>
        <a:bodyPr/>
        <a:lstStyle/>
        <a:p>
          <a:endParaRPr lang="en-US"/>
        </a:p>
      </dgm:t>
    </dgm:pt>
    <dgm:pt modelId="{D65896A4-EA86-4073-9950-B4A7A290D345}" type="sibTrans" cxnId="{144A18BA-A8CB-4DB5-9404-9B728708ED9D}">
      <dgm:prSet/>
      <dgm:spPr/>
      <dgm:t>
        <a:bodyPr/>
        <a:lstStyle/>
        <a:p>
          <a:endParaRPr lang="en-US"/>
        </a:p>
      </dgm:t>
    </dgm:pt>
    <dgm:pt modelId="{0A8E8499-126C-431F-8F00-09E294A402CD}">
      <dgm:prSet/>
      <dgm:spPr/>
      <dgm:t>
        <a:bodyPr/>
        <a:lstStyle/>
        <a:p>
          <a:r>
            <a:rPr lang="en-GB"/>
            <a:t>Where can seller sell their products? ; </a:t>
          </a:r>
          <a:r>
            <a:rPr lang="en-US"/>
            <a:t>Hilti v Commission [1991] </a:t>
          </a:r>
        </a:p>
      </dgm:t>
    </dgm:pt>
    <dgm:pt modelId="{8AD92B51-A036-4CF5-A290-4C5AD4AE4757}" type="parTrans" cxnId="{83E3F565-36D1-4F15-8C84-69E8CB9C19FC}">
      <dgm:prSet/>
      <dgm:spPr/>
      <dgm:t>
        <a:bodyPr/>
        <a:lstStyle/>
        <a:p>
          <a:endParaRPr lang="en-US"/>
        </a:p>
      </dgm:t>
    </dgm:pt>
    <dgm:pt modelId="{CB3F4079-C548-4E53-86DC-E5A891B8EFFD}" type="sibTrans" cxnId="{83E3F565-36D1-4F15-8C84-69E8CB9C19FC}">
      <dgm:prSet/>
      <dgm:spPr/>
      <dgm:t>
        <a:bodyPr/>
        <a:lstStyle/>
        <a:p>
          <a:endParaRPr lang="en-US"/>
        </a:p>
      </dgm:t>
    </dgm:pt>
    <dgm:pt modelId="{102A6632-1610-402C-A845-ED2B57CB7E78}">
      <dgm:prSet/>
      <dgm:spPr/>
      <dgm:t>
        <a:bodyPr/>
        <a:lstStyle/>
        <a:p>
          <a:r>
            <a:rPr lang="en-US"/>
            <a:t>What about the consumer?; Case C-241/91, </a:t>
          </a:r>
          <a:r>
            <a:rPr lang="en-US" b="1" i="1"/>
            <a:t>RTE v Commission [1995] </a:t>
          </a:r>
          <a:endParaRPr lang="en-US"/>
        </a:p>
      </dgm:t>
    </dgm:pt>
    <dgm:pt modelId="{0233B702-AC64-492F-9B4A-4DE91EDF840A}" type="parTrans" cxnId="{E5AE8FAF-1CC5-44AB-B0B8-E6BF0B90D8FD}">
      <dgm:prSet/>
      <dgm:spPr/>
      <dgm:t>
        <a:bodyPr/>
        <a:lstStyle/>
        <a:p>
          <a:endParaRPr lang="en-US"/>
        </a:p>
      </dgm:t>
    </dgm:pt>
    <dgm:pt modelId="{3F05A012-382D-4B34-AA5A-57864F3B219D}" type="sibTrans" cxnId="{E5AE8FAF-1CC5-44AB-B0B8-E6BF0B90D8FD}">
      <dgm:prSet/>
      <dgm:spPr/>
      <dgm:t>
        <a:bodyPr/>
        <a:lstStyle/>
        <a:p>
          <a:endParaRPr lang="en-US"/>
        </a:p>
      </dgm:t>
    </dgm:pt>
    <dgm:pt modelId="{E8EE0ACD-6D8A-4318-BEED-BECEDD9693BD}">
      <dgm:prSet/>
      <dgm:spPr/>
      <dgm:t>
        <a:bodyPr/>
        <a:lstStyle/>
        <a:p>
          <a:r>
            <a:rPr lang="en-US"/>
            <a:t>The relevant temporal market.  </a:t>
          </a:r>
        </a:p>
      </dgm:t>
    </dgm:pt>
    <dgm:pt modelId="{B690AFB4-E1F9-4569-AA58-9B508E81BBF2}" type="parTrans" cxnId="{2F30456A-0226-489E-BA38-F95A49416272}">
      <dgm:prSet/>
      <dgm:spPr/>
      <dgm:t>
        <a:bodyPr/>
        <a:lstStyle/>
        <a:p>
          <a:endParaRPr lang="en-US"/>
        </a:p>
      </dgm:t>
    </dgm:pt>
    <dgm:pt modelId="{4A0B0759-E057-405E-9500-3BA1D3108E8B}" type="sibTrans" cxnId="{2F30456A-0226-489E-BA38-F95A49416272}">
      <dgm:prSet/>
      <dgm:spPr/>
      <dgm:t>
        <a:bodyPr/>
        <a:lstStyle/>
        <a:p>
          <a:endParaRPr lang="en-US"/>
        </a:p>
      </dgm:t>
    </dgm:pt>
    <dgm:pt modelId="{FF8680CC-ACBF-4333-9D48-1B8FA49E8F26}" type="pres">
      <dgm:prSet presAssocID="{4809E0D6-67CE-4BB1-B742-584232CF4CA0}" presName="outerComposite" presStyleCnt="0">
        <dgm:presLayoutVars>
          <dgm:chMax val="5"/>
          <dgm:dir/>
          <dgm:resizeHandles val="exact"/>
        </dgm:presLayoutVars>
      </dgm:prSet>
      <dgm:spPr/>
    </dgm:pt>
    <dgm:pt modelId="{68F2F6EF-C944-4CB8-9279-ECF207F50647}" type="pres">
      <dgm:prSet presAssocID="{4809E0D6-67CE-4BB1-B742-584232CF4CA0}" presName="dummyMaxCanvas" presStyleCnt="0">
        <dgm:presLayoutVars/>
      </dgm:prSet>
      <dgm:spPr/>
    </dgm:pt>
    <dgm:pt modelId="{5B45F8EF-754A-438B-9C17-0335C27C3D9B}" type="pres">
      <dgm:prSet presAssocID="{4809E0D6-67CE-4BB1-B742-584232CF4CA0}" presName="FourNodes_1" presStyleLbl="node1" presStyleIdx="0" presStyleCnt="4">
        <dgm:presLayoutVars>
          <dgm:bulletEnabled val="1"/>
        </dgm:presLayoutVars>
      </dgm:prSet>
      <dgm:spPr/>
    </dgm:pt>
    <dgm:pt modelId="{623BA42A-5408-4B6D-AE36-873E0C03754E}" type="pres">
      <dgm:prSet presAssocID="{4809E0D6-67CE-4BB1-B742-584232CF4CA0}" presName="FourNodes_2" presStyleLbl="node1" presStyleIdx="1" presStyleCnt="4">
        <dgm:presLayoutVars>
          <dgm:bulletEnabled val="1"/>
        </dgm:presLayoutVars>
      </dgm:prSet>
      <dgm:spPr/>
    </dgm:pt>
    <dgm:pt modelId="{DD2C5A86-3CDA-47CF-A7AE-92DAF13FCD4F}" type="pres">
      <dgm:prSet presAssocID="{4809E0D6-67CE-4BB1-B742-584232CF4CA0}" presName="FourNodes_3" presStyleLbl="node1" presStyleIdx="2" presStyleCnt="4">
        <dgm:presLayoutVars>
          <dgm:bulletEnabled val="1"/>
        </dgm:presLayoutVars>
      </dgm:prSet>
      <dgm:spPr/>
    </dgm:pt>
    <dgm:pt modelId="{89C72960-9D01-4DFE-B495-F9ED15AF5031}" type="pres">
      <dgm:prSet presAssocID="{4809E0D6-67CE-4BB1-B742-584232CF4CA0}" presName="FourNodes_4" presStyleLbl="node1" presStyleIdx="3" presStyleCnt="4">
        <dgm:presLayoutVars>
          <dgm:bulletEnabled val="1"/>
        </dgm:presLayoutVars>
      </dgm:prSet>
      <dgm:spPr/>
    </dgm:pt>
    <dgm:pt modelId="{80889270-0AF7-4822-8BB6-B3E85C5938A3}" type="pres">
      <dgm:prSet presAssocID="{4809E0D6-67CE-4BB1-B742-584232CF4CA0}" presName="FourConn_1-2" presStyleLbl="fgAccFollowNode1" presStyleIdx="0" presStyleCnt="3">
        <dgm:presLayoutVars>
          <dgm:bulletEnabled val="1"/>
        </dgm:presLayoutVars>
      </dgm:prSet>
      <dgm:spPr/>
    </dgm:pt>
    <dgm:pt modelId="{A35F6508-AE11-4CA8-B664-130770FA3C22}" type="pres">
      <dgm:prSet presAssocID="{4809E0D6-67CE-4BB1-B742-584232CF4CA0}" presName="FourConn_2-3" presStyleLbl="fgAccFollowNode1" presStyleIdx="1" presStyleCnt="3">
        <dgm:presLayoutVars>
          <dgm:bulletEnabled val="1"/>
        </dgm:presLayoutVars>
      </dgm:prSet>
      <dgm:spPr/>
    </dgm:pt>
    <dgm:pt modelId="{84746C64-5F19-4C0B-B420-248B45B82D9A}" type="pres">
      <dgm:prSet presAssocID="{4809E0D6-67CE-4BB1-B742-584232CF4CA0}" presName="FourConn_3-4" presStyleLbl="fgAccFollowNode1" presStyleIdx="2" presStyleCnt="3">
        <dgm:presLayoutVars>
          <dgm:bulletEnabled val="1"/>
        </dgm:presLayoutVars>
      </dgm:prSet>
      <dgm:spPr/>
    </dgm:pt>
    <dgm:pt modelId="{1DC9E3AA-8A52-4BEC-9DD6-2C4A8FB26E3A}" type="pres">
      <dgm:prSet presAssocID="{4809E0D6-67CE-4BB1-B742-584232CF4CA0}" presName="FourNodes_1_text" presStyleLbl="node1" presStyleIdx="3" presStyleCnt="4">
        <dgm:presLayoutVars>
          <dgm:bulletEnabled val="1"/>
        </dgm:presLayoutVars>
      </dgm:prSet>
      <dgm:spPr/>
    </dgm:pt>
    <dgm:pt modelId="{D88B9D19-552E-4222-82B9-26C00DCC7514}" type="pres">
      <dgm:prSet presAssocID="{4809E0D6-67CE-4BB1-B742-584232CF4CA0}" presName="FourNodes_2_text" presStyleLbl="node1" presStyleIdx="3" presStyleCnt="4">
        <dgm:presLayoutVars>
          <dgm:bulletEnabled val="1"/>
        </dgm:presLayoutVars>
      </dgm:prSet>
      <dgm:spPr/>
    </dgm:pt>
    <dgm:pt modelId="{12959CF2-7204-44AB-8919-10B98D9025C6}" type="pres">
      <dgm:prSet presAssocID="{4809E0D6-67CE-4BB1-B742-584232CF4CA0}" presName="FourNodes_3_text" presStyleLbl="node1" presStyleIdx="3" presStyleCnt="4">
        <dgm:presLayoutVars>
          <dgm:bulletEnabled val="1"/>
        </dgm:presLayoutVars>
      </dgm:prSet>
      <dgm:spPr/>
    </dgm:pt>
    <dgm:pt modelId="{63E24343-B3CE-45C4-9BD1-E69D80337568}" type="pres">
      <dgm:prSet presAssocID="{4809E0D6-67CE-4BB1-B742-584232CF4CA0}" presName="FourNodes_4_text" presStyleLbl="node1" presStyleIdx="3" presStyleCnt="4">
        <dgm:presLayoutVars>
          <dgm:bulletEnabled val="1"/>
        </dgm:presLayoutVars>
      </dgm:prSet>
      <dgm:spPr/>
    </dgm:pt>
  </dgm:ptLst>
  <dgm:cxnLst>
    <dgm:cxn modelId="{7B027837-3493-43D0-897F-399617BD56F1}" type="presOf" srcId="{D1F2FD42-5B11-4012-B3A1-1AB724F225FD}" destId="{5B45F8EF-754A-438B-9C17-0335C27C3D9B}" srcOrd="0" destOrd="0" presId="urn:microsoft.com/office/officeart/2005/8/layout/vProcess5"/>
    <dgm:cxn modelId="{5828CA3A-5E53-4E10-99A3-0858B95C2B69}" type="presOf" srcId="{4809E0D6-67CE-4BB1-B742-584232CF4CA0}" destId="{FF8680CC-ACBF-4333-9D48-1B8FA49E8F26}" srcOrd="0" destOrd="0" presId="urn:microsoft.com/office/officeart/2005/8/layout/vProcess5"/>
    <dgm:cxn modelId="{B52AC43B-E002-4E97-8452-1EE8F3491E46}" type="presOf" srcId="{E8EE0ACD-6D8A-4318-BEED-BECEDD9693BD}" destId="{89C72960-9D01-4DFE-B495-F9ED15AF5031}" srcOrd="0" destOrd="0" presId="urn:microsoft.com/office/officeart/2005/8/layout/vProcess5"/>
    <dgm:cxn modelId="{45F69462-5034-4C9B-8056-560EA9875FB3}" type="presOf" srcId="{0A8E8499-126C-431F-8F00-09E294A402CD}" destId="{D88B9D19-552E-4222-82B9-26C00DCC7514}" srcOrd="1" destOrd="0" presId="urn:microsoft.com/office/officeart/2005/8/layout/vProcess5"/>
    <dgm:cxn modelId="{83E3F565-36D1-4F15-8C84-69E8CB9C19FC}" srcId="{4809E0D6-67CE-4BB1-B742-584232CF4CA0}" destId="{0A8E8499-126C-431F-8F00-09E294A402CD}" srcOrd="1" destOrd="0" parTransId="{8AD92B51-A036-4CF5-A290-4C5AD4AE4757}" sibTransId="{CB3F4079-C548-4E53-86DC-E5A891B8EFFD}"/>
    <dgm:cxn modelId="{BBCE1267-D650-45BA-809B-8F2ABA2EBDD6}" type="presOf" srcId="{E8EE0ACD-6D8A-4318-BEED-BECEDD9693BD}" destId="{63E24343-B3CE-45C4-9BD1-E69D80337568}" srcOrd="1" destOrd="0" presId="urn:microsoft.com/office/officeart/2005/8/layout/vProcess5"/>
    <dgm:cxn modelId="{40994369-7AFF-47BA-A583-4B9F9DFAED75}" type="presOf" srcId="{0A8E8499-126C-431F-8F00-09E294A402CD}" destId="{623BA42A-5408-4B6D-AE36-873E0C03754E}" srcOrd="0" destOrd="0" presId="urn:microsoft.com/office/officeart/2005/8/layout/vProcess5"/>
    <dgm:cxn modelId="{2F30456A-0226-489E-BA38-F95A49416272}" srcId="{4809E0D6-67CE-4BB1-B742-584232CF4CA0}" destId="{E8EE0ACD-6D8A-4318-BEED-BECEDD9693BD}" srcOrd="3" destOrd="0" parTransId="{B690AFB4-E1F9-4569-AA58-9B508E81BBF2}" sibTransId="{4A0B0759-E057-405E-9500-3BA1D3108E8B}"/>
    <dgm:cxn modelId="{16AA9E6F-7073-4B59-BE67-A52FB421C157}" type="presOf" srcId="{D1F2FD42-5B11-4012-B3A1-1AB724F225FD}" destId="{1DC9E3AA-8A52-4BEC-9DD6-2C4A8FB26E3A}" srcOrd="1" destOrd="0" presId="urn:microsoft.com/office/officeart/2005/8/layout/vProcess5"/>
    <dgm:cxn modelId="{8622B087-AA94-44DA-ADF3-52E17E2EF204}" type="presOf" srcId="{102A6632-1610-402C-A845-ED2B57CB7E78}" destId="{DD2C5A86-3CDA-47CF-A7AE-92DAF13FCD4F}" srcOrd="0" destOrd="0" presId="urn:microsoft.com/office/officeart/2005/8/layout/vProcess5"/>
    <dgm:cxn modelId="{97A4BC95-7CB5-4A3E-AFB6-30956C03820E}" type="presOf" srcId="{3F05A012-382D-4B34-AA5A-57864F3B219D}" destId="{84746C64-5F19-4C0B-B420-248B45B82D9A}" srcOrd="0" destOrd="0" presId="urn:microsoft.com/office/officeart/2005/8/layout/vProcess5"/>
    <dgm:cxn modelId="{9C3718A1-AD19-4039-B28B-1D74D184EDAC}" type="presOf" srcId="{102A6632-1610-402C-A845-ED2B57CB7E78}" destId="{12959CF2-7204-44AB-8919-10B98D9025C6}" srcOrd="1" destOrd="0" presId="urn:microsoft.com/office/officeart/2005/8/layout/vProcess5"/>
    <dgm:cxn modelId="{289844AC-A14A-4DF6-9DB6-427610D9202D}" type="presOf" srcId="{D65896A4-EA86-4073-9950-B4A7A290D345}" destId="{80889270-0AF7-4822-8BB6-B3E85C5938A3}" srcOrd="0" destOrd="0" presId="urn:microsoft.com/office/officeart/2005/8/layout/vProcess5"/>
    <dgm:cxn modelId="{E5AE8FAF-1CC5-44AB-B0B8-E6BF0B90D8FD}" srcId="{4809E0D6-67CE-4BB1-B742-584232CF4CA0}" destId="{102A6632-1610-402C-A845-ED2B57CB7E78}" srcOrd="2" destOrd="0" parTransId="{0233B702-AC64-492F-9B4A-4DE91EDF840A}" sibTransId="{3F05A012-382D-4B34-AA5A-57864F3B219D}"/>
    <dgm:cxn modelId="{144A18BA-A8CB-4DB5-9404-9B728708ED9D}" srcId="{4809E0D6-67CE-4BB1-B742-584232CF4CA0}" destId="{D1F2FD42-5B11-4012-B3A1-1AB724F225FD}" srcOrd="0" destOrd="0" parTransId="{7ABBE495-4FE6-469F-9332-463BA2DA87B8}" sibTransId="{D65896A4-EA86-4073-9950-B4A7A290D345}"/>
    <dgm:cxn modelId="{4A54F9E3-6CD8-4E13-8B9E-BD44C531D21F}" type="presOf" srcId="{CB3F4079-C548-4E53-86DC-E5A891B8EFFD}" destId="{A35F6508-AE11-4CA8-B664-130770FA3C22}" srcOrd="0" destOrd="0" presId="urn:microsoft.com/office/officeart/2005/8/layout/vProcess5"/>
    <dgm:cxn modelId="{60A70DD8-0DAE-49C5-866D-A111826AD4B0}" type="presParOf" srcId="{FF8680CC-ACBF-4333-9D48-1B8FA49E8F26}" destId="{68F2F6EF-C944-4CB8-9279-ECF207F50647}" srcOrd="0" destOrd="0" presId="urn:microsoft.com/office/officeart/2005/8/layout/vProcess5"/>
    <dgm:cxn modelId="{8943F5C2-846D-4822-81DE-C73CC3E0124E}" type="presParOf" srcId="{FF8680CC-ACBF-4333-9D48-1B8FA49E8F26}" destId="{5B45F8EF-754A-438B-9C17-0335C27C3D9B}" srcOrd="1" destOrd="0" presId="urn:microsoft.com/office/officeart/2005/8/layout/vProcess5"/>
    <dgm:cxn modelId="{B75C6262-25C8-4193-BA70-51A3B6DBE629}" type="presParOf" srcId="{FF8680CC-ACBF-4333-9D48-1B8FA49E8F26}" destId="{623BA42A-5408-4B6D-AE36-873E0C03754E}" srcOrd="2" destOrd="0" presId="urn:microsoft.com/office/officeart/2005/8/layout/vProcess5"/>
    <dgm:cxn modelId="{2D7C7905-73CD-4CD6-A8CB-799BC4C59699}" type="presParOf" srcId="{FF8680CC-ACBF-4333-9D48-1B8FA49E8F26}" destId="{DD2C5A86-3CDA-47CF-A7AE-92DAF13FCD4F}" srcOrd="3" destOrd="0" presId="urn:microsoft.com/office/officeart/2005/8/layout/vProcess5"/>
    <dgm:cxn modelId="{E1811A6A-E92E-4484-9425-C0375A057D96}" type="presParOf" srcId="{FF8680CC-ACBF-4333-9D48-1B8FA49E8F26}" destId="{89C72960-9D01-4DFE-B495-F9ED15AF5031}" srcOrd="4" destOrd="0" presId="urn:microsoft.com/office/officeart/2005/8/layout/vProcess5"/>
    <dgm:cxn modelId="{E2D439AF-AE5A-4B72-A5EE-5AA93FFF453E}" type="presParOf" srcId="{FF8680CC-ACBF-4333-9D48-1B8FA49E8F26}" destId="{80889270-0AF7-4822-8BB6-B3E85C5938A3}" srcOrd="5" destOrd="0" presId="urn:microsoft.com/office/officeart/2005/8/layout/vProcess5"/>
    <dgm:cxn modelId="{B05723D1-F54B-4986-A7B0-F68612D6D270}" type="presParOf" srcId="{FF8680CC-ACBF-4333-9D48-1B8FA49E8F26}" destId="{A35F6508-AE11-4CA8-B664-130770FA3C22}" srcOrd="6" destOrd="0" presId="urn:microsoft.com/office/officeart/2005/8/layout/vProcess5"/>
    <dgm:cxn modelId="{C90F7826-7B63-433B-8D0A-63ECD5F17A68}" type="presParOf" srcId="{FF8680CC-ACBF-4333-9D48-1B8FA49E8F26}" destId="{84746C64-5F19-4C0B-B420-248B45B82D9A}" srcOrd="7" destOrd="0" presId="urn:microsoft.com/office/officeart/2005/8/layout/vProcess5"/>
    <dgm:cxn modelId="{F5949B40-CADD-4DE9-932D-99DFEAF41B17}" type="presParOf" srcId="{FF8680CC-ACBF-4333-9D48-1B8FA49E8F26}" destId="{1DC9E3AA-8A52-4BEC-9DD6-2C4A8FB26E3A}" srcOrd="8" destOrd="0" presId="urn:microsoft.com/office/officeart/2005/8/layout/vProcess5"/>
    <dgm:cxn modelId="{2F9E872A-CB8A-4C05-A8DF-599EA78DE504}" type="presParOf" srcId="{FF8680CC-ACBF-4333-9D48-1B8FA49E8F26}" destId="{D88B9D19-552E-4222-82B9-26C00DCC7514}" srcOrd="9" destOrd="0" presId="urn:microsoft.com/office/officeart/2005/8/layout/vProcess5"/>
    <dgm:cxn modelId="{0808F490-BE55-4B50-A3AA-F7F44986BE28}" type="presParOf" srcId="{FF8680CC-ACBF-4333-9D48-1B8FA49E8F26}" destId="{12959CF2-7204-44AB-8919-10B98D9025C6}" srcOrd="10" destOrd="0" presId="urn:microsoft.com/office/officeart/2005/8/layout/vProcess5"/>
    <dgm:cxn modelId="{41645A90-52E3-413F-9C1C-F0BD20131176}" type="presParOf" srcId="{FF8680CC-ACBF-4333-9D48-1B8FA49E8F26}" destId="{63E24343-B3CE-45C4-9BD1-E69D80337568}"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62D252-2C88-4158-A88F-69DA39514AA3}"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4EA1D8FD-3AD0-4ED7-AF84-34746DF1A624}">
      <dgm:prSet/>
      <dgm:spPr/>
      <dgm:t>
        <a:bodyPr/>
        <a:lstStyle/>
        <a:p>
          <a:r>
            <a:rPr lang="en-GB"/>
            <a:t>Discriminatory pricing; </a:t>
          </a:r>
          <a:endParaRPr lang="en-US"/>
        </a:p>
      </dgm:t>
    </dgm:pt>
    <dgm:pt modelId="{B6F3D2EF-70E1-43FE-A8C3-1AECBD97A68B}" type="parTrans" cxnId="{2CA15E61-C3E5-4E6F-AC0D-8043BCCF2D77}">
      <dgm:prSet/>
      <dgm:spPr/>
      <dgm:t>
        <a:bodyPr/>
        <a:lstStyle/>
        <a:p>
          <a:endParaRPr lang="en-US"/>
        </a:p>
      </dgm:t>
    </dgm:pt>
    <dgm:pt modelId="{AEA4DAB0-220A-4A55-B58F-717FA84D9473}" type="sibTrans" cxnId="{2CA15E61-C3E5-4E6F-AC0D-8043BCCF2D77}">
      <dgm:prSet/>
      <dgm:spPr/>
      <dgm:t>
        <a:bodyPr/>
        <a:lstStyle/>
        <a:p>
          <a:endParaRPr lang="en-US"/>
        </a:p>
      </dgm:t>
    </dgm:pt>
    <dgm:pt modelId="{02495C0A-D6FA-42DD-BCE9-5103C32F0C02}">
      <dgm:prSet/>
      <dgm:spPr/>
      <dgm:t>
        <a:bodyPr/>
        <a:lstStyle/>
        <a:p>
          <a:r>
            <a:rPr lang="en-GB"/>
            <a:t>Predatory pricing; </a:t>
          </a:r>
          <a:endParaRPr lang="en-US"/>
        </a:p>
      </dgm:t>
    </dgm:pt>
    <dgm:pt modelId="{BF8B8F4C-5E5E-4B13-BC1A-F635BF1CF5A7}" type="parTrans" cxnId="{472F962C-5E88-4958-AB03-5BF830DEE5F2}">
      <dgm:prSet/>
      <dgm:spPr/>
      <dgm:t>
        <a:bodyPr/>
        <a:lstStyle/>
        <a:p>
          <a:endParaRPr lang="en-US"/>
        </a:p>
      </dgm:t>
    </dgm:pt>
    <dgm:pt modelId="{860B54D5-5978-446B-82EA-5B3528356205}" type="sibTrans" cxnId="{472F962C-5E88-4958-AB03-5BF830DEE5F2}">
      <dgm:prSet/>
      <dgm:spPr/>
      <dgm:t>
        <a:bodyPr/>
        <a:lstStyle/>
        <a:p>
          <a:endParaRPr lang="en-US"/>
        </a:p>
      </dgm:t>
    </dgm:pt>
    <dgm:pt modelId="{E5ACEB39-5288-4711-B670-81EB1702AF7D}">
      <dgm:prSet/>
      <dgm:spPr/>
      <dgm:t>
        <a:bodyPr/>
        <a:lstStyle/>
        <a:p>
          <a:r>
            <a:rPr lang="en-GB"/>
            <a:t>Margin Squeezing;</a:t>
          </a:r>
          <a:endParaRPr lang="en-US"/>
        </a:p>
      </dgm:t>
    </dgm:pt>
    <dgm:pt modelId="{983B4227-DD6A-40EA-BEEC-A85AA1563290}" type="parTrans" cxnId="{8E4959B5-80E9-41AB-93B7-B19C942F0776}">
      <dgm:prSet/>
      <dgm:spPr/>
      <dgm:t>
        <a:bodyPr/>
        <a:lstStyle/>
        <a:p>
          <a:endParaRPr lang="en-US"/>
        </a:p>
      </dgm:t>
    </dgm:pt>
    <dgm:pt modelId="{7E4AF543-25D7-461B-9851-0BD301449E84}" type="sibTrans" cxnId="{8E4959B5-80E9-41AB-93B7-B19C942F0776}">
      <dgm:prSet/>
      <dgm:spPr/>
      <dgm:t>
        <a:bodyPr/>
        <a:lstStyle/>
        <a:p>
          <a:endParaRPr lang="en-US"/>
        </a:p>
      </dgm:t>
    </dgm:pt>
    <dgm:pt modelId="{4B926EFA-DBF9-4BDB-8E32-02436E0E38F6}">
      <dgm:prSet/>
      <dgm:spPr/>
      <dgm:t>
        <a:bodyPr/>
        <a:lstStyle/>
        <a:p>
          <a:r>
            <a:rPr lang="en-GB"/>
            <a:t>Refusal to supply. </a:t>
          </a:r>
          <a:endParaRPr lang="en-US"/>
        </a:p>
      </dgm:t>
    </dgm:pt>
    <dgm:pt modelId="{A7F20A2C-3D59-4C8C-9FDE-71DCEF066C48}" type="parTrans" cxnId="{73F0D7AD-92AA-40B0-BCC4-D2C285640BF1}">
      <dgm:prSet/>
      <dgm:spPr/>
      <dgm:t>
        <a:bodyPr/>
        <a:lstStyle/>
        <a:p>
          <a:endParaRPr lang="en-US"/>
        </a:p>
      </dgm:t>
    </dgm:pt>
    <dgm:pt modelId="{EC9485BE-14E0-40DE-9FC1-183E53CB958E}" type="sibTrans" cxnId="{73F0D7AD-92AA-40B0-BCC4-D2C285640BF1}">
      <dgm:prSet/>
      <dgm:spPr/>
      <dgm:t>
        <a:bodyPr/>
        <a:lstStyle/>
        <a:p>
          <a:endParaRPr lang="en-US"/>
        </a:p>
      </dgm:t>
    </dgm:pt>
    <dgm:pt modelId="{3D5D9342-A93D-4E63-A4FF-E5D804FCC2F3}" type="pres">
      <dgm:prSet presAssocID="{2262D252-2C88-4158-A88F-69DA39514AA3}" presName="vert0" presStyleCnt="0">
        <dgm:presLayoutVars>
          <dgm:dir/>
          <dgm:animOne val="branch"/>
          <dgm:animLvl val="lvl"/>
        </dgm:presLayoutVars>
      </dgm:prSet>
      <dgm:spPr/>
    </dgm:pt>
    <dgm:pt modelId="{1084E332-4B3C-43B4-8B8D-5071C4C2CB0D}" type="pres">
      <dgm:prSet presAssocID="{4EA1D8FD-3AD0-4ED7-AF84-34746DF1A624}" presName="thickLine" presStyleLbl="alignNode1" presStyleIdx="0" presStyleCnt="4"/>
      <dgm:spPr/>
    </dgm:pt>
    <dgm:pt modelId="{D472D11C-3943-4DB2-AAD1-B4EEC0FE764A}" type="pres">
      <dgm:prSet presAssocID="{4EA1D8FD-3AD0-4ED7-AF84-34746DF1A624}" presName="horz1" presStyleCnt="0"/>
      <dgm:spPr/>
    </dgm:pt>
    <dgm:pt modelId="{7B076448-99CE-4781-8B12-3629F6FCC354}" type="pres">
      <dgm:prSet presAssocID="{4EA1D8FD-3AD0-4ED7-AF84-34746DF1A624}" presName="tx1" presStyleLbl="revTx" presStyleIdx="0" presStyleCnt="4"/>
      <dgm:spPr/>
    </dgm:pt>
    <dgm:pt modelId="{5D3C582B-AE1A-46BB-9BFC-B61D274F06DB}" type="pres">
      <dgm:prSet presAssocID="{4EA1D8FD-3AD0-4ED7-AF84-34746DF1A624}" presName="vert1" presStyleCnt="0"/>
      <dgm:spPr/>
    </dgm:pt>
    <dgm:pt modelId="{A5EBD36B-459D-4C29-9C1A-F192C3D62BE4}" type="pres">
      <dgm:prSet presAssocID="{02495C0A-D6FA-42DD-BCE9-5103C32F0C02}" presName="thickLine" presStyleLbl="alignNode1" presStyleIdx="1" presStyleCnt="4"/>
      <dgm:spPr/>
    </dgm:pt>
    <dgm:pt modelId="{93C0D065-90D5-493E-A110-E115BD8D9754}" type="pres">
      <dgm:prSet presAssocID="{02495C0A-D6FA-42DD-BCE9-5103C32F0C02}" presName="horz1" presStyleCnt="0"/>
      <dgm:spPr/>
    </dgm:pt>
    <dgm:pt modelId="{F4670A5D-3033-4684-A000-86ACF8A7A3EC}" type="pres">
      <dgm:prSet presAssocID="{02495C0A-D6FA-42DD-BCE9-5103C32F0C02}" presName="tx1" presStyleLbl="revTx" presStyleIdx="1" presStyleCnt="4"/>
      <dgm:spPr/>
    </dgm:pt>
    <dgm:pt modelId="{826AD27C-4946-43E4-8795-5605F5E22118}" type="pres">
      <dgm:prSet presAssocID="{02495C0A-D6FA-42DD-BCE9-5103C32F0C02}" presName="vert1" presStyleCnt="0"/>
      <dgm:spPr/>
    </dgm:pt>
    <dgm:pt modelId="{41C754C9-C9DD-43E0-ADB9-25CB4DFA9AF2}" type="pres">
      <dgm:prSet presAssocID="{E5ACEB39-5288-4711-B670-81EB1702AF7D}" presName="thickLine" presStyleLbl="alignNode1" presStyleIdx="2" presStyleCnt="4"/>
      <dgm:spPr/>
    </dgm:pt>
    <dgm:pt modelId="{3063BA9D-205B-4605-A312-527AB26ADB88}" type="pres">
      <dgm:prSet presAssocID="{E5ACEB39-5288-4711-B670-81EB1702AF7D}" presName="horz1" presStyleCnt="0"/>
      <dgm:spPr/>
    </dgm:pt>
    <dgm:pt modelId="{7CBA7377-31A1-49FF-B7B7-9A06D91DB4FA}" type="pres">
      <dgm:prSet presAssocID="{E5ACEB39-5288-4711-B670-81EB1702AF7D}" presName="tx1" presStyleLbl="revTx" presStyleIdx="2" presStyleCnt="4"/>
      <dgm:spPr/>
    </dgm:pt>
    <dgm:pt modelId="{3547EA27-FFEE-4E1A-8037-DBAC04CF8C36}" type="pres">
      <dgm:prSet presAssocID="{E5ACEB39-5288-4711-B670-81EB1702AF7D}" presName="vert1" presStyleCnt="0"/>
      <dgm:spPr/>
    </dgm:pt>
    <dgm:pt modelId="{FC1C7513-5AB8-4CB5-AB61-F71A8F3E4958}" type="pres">
      <dgm:prSet presAssocID="{4B926EFA-DBF9-4BDB-8E32-02436E0E38F6}" presName="thickLine" presStyleLbl="alignNode1" presStyleIdx="3" presStyleCnt="4"/>
      <dgm:spPr/>
    </dgm:pt>
    <dgm:pt modelId="{4E00B67C-674B-41C7-98A9-718EEEB10211}" type="pres">
      <dgm:prSet presAssocID="{4B926EFA-DBF9-4BDB-8E32-02436E0E38F6}" presName="horz1" presStyleCnt="0"/>
      <dgm:spPr/>
    </dgm:pt>
    <dgm:pt modelId="{DCAAE2AB-6CC8-4034-A6F6-2CBB616A2F3B}" type="pres">
      <dgm:prSet presAssocID="{4B926EFA-DBF9-4BDB-8E32-02436E0E38F6}" presName="tx1" presStyleLbl="revTx" presStyleIdx="3" presStyleCnt="4"/>
      <dgm:spPr/>
    </dgm:pt>
    <dgm:pt modelId="{0A6E669A-0475-4ED9-8E60-FDE5D0666794}" type="pres">
      <dgm:prSet presAssocID="{4B926EFA-DBF9-4BDB-8E32-02436E0E38F6}" presName="vert1" presStyleCnt="0"/>
      <dgm:spPr/>
    </dgm:pt>
  </dgm:ptLst>
  <dgm:cxnLst>
    <dgm:cxn modelId="{E4D64A05-3B24-4CC0-A8A5-696DA7D1E3A3}" type="presOf" srcId="{E5ACEB39-5288-4711-B670-81EB1702AF7D}" destId="{7CBA7377-31A1-49FF-B7B7-9A06D91DB4FA}" srcOrd="0" destOrd="0" presId="urn:microsoft.com/office/officeart/2008/layout/LinedList"/>
    <dgm:cxn modelId="{472F962C-5E88-4958-AB03-5BF830DEE5F2}" srcId="{2262D252-2C88-4158-A88F-69DA39514AA3}" destId="{02495C0A-D6FA-42DD-BCE9-5103C32F0C02}" srcOrd="1" destOrd="0" parTransId="{BF8B8F4C-5E5E-4B13-BC1A-F635BF1CF5A7}" sibTransId="{860B54D5-5978-446B-82EA-5B3528356205}"/>
    <dgm:cxn modelId="{2CA15E61-C3E5-4E6F-AC0D-8043BCCF2D77}" srcId="{2262D252-2C88-4158-A88F-69DA39514AA3}" destId="{4EA1D8FD-3AD0-4ED7-AF84-34746DF1A624}" srcOrd="0" destOrd="0" parTransId="{B6F3D2EF-70E1-43FE-A8C3-1AECBD97A68B}" sibTransId="{AEA4DAB0-220A-4A55-B58F-717FA84D9473}"/>
    <dgm:cxn modelId="{63BBBD63-1782-4A0B-BA40-E02CD222F2CF}" type="presOf" srcId="{4EA1D8FD-3AD0-4ED7-AF84-34746DF1A624}" destId="{7B076448-99CE-4781-8B12-3629F6FCC354}" srcOrd="0" destOrd="0" presId="urn:microsoft.com/office/officeart/2008/layout/LinedList"/>
    <dgm:cxn modelId="{CCE88897-481B-4BB4-A558-A012DF80E60C}" type="presOf" srcId="{4B926EFA-DBF9-4BDB-8E32-02436E0E38F6}" destId="{DCAAE2AB-6CC8-4034-A6F6-2CBB616A2F3B}" srcOrd="0" destOrd="0" presId="urn:microsoft.com/office/officeart/2008/layout/LinedList"/>
    <dgm:cxn modelId="{73F0D7AD-92AA-40B0-BCC4-D2C285640BF1}" srcId="{2262D252-2C88-4158-A88F-69DA39514AA3}" destId="{4B926EFA-DBF9-4BDB-8E32-02436E0E38F6}" srcOrd="3" destOrd="0" parTransId="{A7F20A2C-3D59-4C8C-9FDE-71DCEF066C48}" sibTransId="{EC9485BE-14E0-40DE-9FC1-183E53CB958E}"/>
    <dgm:cxn modelId="{8E4959B5-80E9-41AB-93B7-B19C942F0776}" srcId="{2262D252-2C88-4158-A88F-69DA39514AA3}" destId="{E5ACEB39-5288-4711-B670-81EB1702AF7D}" srcOrd="2" destOrd="0" parTransId="{983B4227-DD6A-40EA-BEEC-A85AA1563290}" sibTransId="{7E4AF543-25D7-461B-9851-0BD301449E84}"/>
    <dgm:cxn modelId="{6A1170B9-0E44-4965-9D1C-CB72E4225344}" type="presOf" srcId="{02495C0A-D6FA-42DD-BCE9-5103C32F0C02}" destId="{F4670A5D-3033-4684-A000-86ACF8A7A3EC}" srcOrd="0" destOrd="0" presId="urn:microsoft.com/office/officeart/2008/layout/LinedList"/>
    <dgm:cxn modelId="{26FEC9E6-E26B-45F2-8596-22B5ACB7EC6F}" type="presOf" srcId="{2262D252-2C88-4158-A88F-69DA39514AA3}" destId="{3D5D9342-A93D-4E63-A4FF-E5D804FCC2F3}" srcOrd="0" destOrd="0" presId="urn:microsoft.com/office/officeart/2008/layout/LinedList"/>
    <dgm:cxn modelId="{93AC6478-C930-4997-AA9D-0C0F56987CAF}" type="presParOf" srcId="{3D5D9342-A93D-4E63-A4FF-E5D804FCC2F3}" destId="{1084E332-4B3C-43B4-8B8D-5071C4C2CB0D}" srcOrd="0" destOrd="0" presId="urn:microsoft.com/office/officeart/2008/layout/LinedList"/>
    <dgm:cxn modelId="{9FB68935-0364-4373-AFF1-44A2D392D513}" type="presParOf" srcId="{3D5D9342-A93D-4E63-A4FF-E5D804FCC2F3}" destId="{D472D11C-3943-4DB2-AAD1-B4EEC0FE764A}" srcOrd="1" destOrd="0" presId="urn:microsoft.com/office/officeart/2008/layout/LinedList"/>
    <dgm:cxn modelId="{4DB06C94-807C-4D03-8C32-6EE4253B372D}" type="presParOf" srcId="{D472D11C-3943-4DB2-AAD1-B4EEC0FE764A}" destId="{7B076448-99CE-4781-8B12-3629F6FCC354}" srcOrd="0" destOrd="0" presId="urn:microsoft.com/office/officeart/2008/layout/LinedList"/>
    <dgm:cxn modelId="{F0B87286-5234-4398-88DF-3CD25F491BF1}" type="presParOf" srcId="{D472D11C-3943-4DB2-AAD1-B4EEC0FE764A}" destId="{5D3C582B-AE1A-46BB-9BFC-B61D274F06DB}" srcOrd="1" destOrd="0" presId="urn:microsoft.com/office/officeart/2008/layout/LinedList"/>
    <dgm:cxn modelId="{832C1F29-B92E-48FF-A18D-B47324EBE4B8}" type="presParOf" srcId="{3D5D9342-A93D-4E63-A4FF-E5D804FCC2F3}" destId="{A5EBD36B-459D-4C29-9C1A-F192C3D62BE4}" srcOrd="2" destOrd="0" presId="urn:microsoft.com/office/officeart/2008/layout/LinedList"/>
    <dgm:cxn modelId="{3AAFC464-4954-4C2A-BA63-D3446F8D8C1F}" type="presParOf" srcId="{3D5D9342-A93D-4E63-A4FF-E5D804FCC2F3}" destId="{93C0D065-90D5-493E-A110-E115BD8D9754}" srcOrd="3" destOrd="0" presId="urn:microsoft.com/office/officeart/2008/layout/LinedList"/>
    <dgm:cxn modelId="{DEA58FD7-79ED-4F08-9869-A2A26ED1AD75}" type="presParOf" srcId="{93C0D065-90D5-493E-A110-E115BD8D9754}" destId="{F4670A5D-3033-4684-A000-86ACF8A7A3EC}" srcOrd="0" destOrd="0" presId="urn:microsoft.com/office/officeart/2008/layout/LinedList"/>
    <dgm:cxn modelId="{5E9E6C01-B715-4334-B437-44793636644B}" type="presParOf" srcId="{93C0D065-90D5-493E-A110-E115BD8D9754}" destId="{826AD27C-4946-43E4-8795-5605F5E22118}" srcOrd="1" destOrd="0" presId="urn:microsoft.com/office/officeart/2008/layout/LinedList"/>
    <dgm:cxn modelId="{3F21B8D1-A053-4C2D-9656-C7A81342766B}" type="presParOf" srcId="{3D5D9342-A93D-4E63-A4FF-E5D804FCC2F3}" destId="{41C754C9-C9DD-43E0-ADB9-25CB4DFA9AF2}" srcOrd="4" destOrd="0" presId="urn:microsoft.com/office/officeart/2008/layout/LinedList"/>
    <dgm:cxn modelId="{E1F3D867-D0DE-4DAE-B1DE-7ABD167203F2}" type="presParOf" srcId="{3D5D9342-A93D-4E63-A4FF-E5D804FCC2F3}" destId="{3063BA9D-205B-4605-A312-527AB26ADB88}" srcOrd="5" destOrd="0" presId="urn:microsoft.com/office/officeart/2008/layout/LinedList"/>
    <dgm:cxn modelId="{ACA399E9-00C3-46C2-BA68-08BA4A8C7815}" type="presParOf" srcId="{3063BA9D-205B-4605-A312-527AB26ADB88}" destId="{7CBA7377-31A1-49FF-B7B7-9A06D91DB4FA}" srcOrd="0" destOrd="0" presId="urn:microsoft.com/office/officeart/2008/layout/LinedList"/>
    <dgm:cxn modelId="{CDC8696B-469F-49FD-88BE-CFF4C74B9923}" type="presParOf" srcId="{3063BA9D-205B-4605-A312-527AB26ADB88}" destId="{3547EA27-FFEE-4E1A-8037-DBAC04CF8C36}" srcOrd="1" destOrd="0" presId="urn:microsoft.com/office/officeart/2008/layout/LinedList"/>
    <dgm:cxn modelId="{C0CC12D7-29D7-409A-9C72-4881BA46355E}" type="presParOf" srcId="{3D5D9342-A93D-4E63-A4FF-E5D804FCC2F3}" destId="{FC1C7513-5AB8-4CB5-AB61-F71A8F3E4958}" srcOrd="6" destOrd="0" presId="urn:microsoft.com/office/officeart/2008/layout/LinedList"/>
    <dgm:cxn modelId="{0229E2EF-E934-40F8-A547-7EE50CCFF241}" type="presParOf" srcId="{3D5D9342-A93D-4E63-A4FF-E5D804FCC2F3}" destId="{4E00B67C-674B-41C7-98A9-718EEEB10211}" srcOrd="7" destOrd="0" presId="urn:microsoft.com/office/officeart/2008/layout/LinedList"/>
    <dgm:cxn modelId="{55CAF461-B284-447F-8F21-DF1F26C6C5F2}" type="presParOf" srcId="{4E00B67C-674B-41C7-98A9-718EEEB10211}" destId="{DCAAE2AB-6CC8-4034-A6F6-2CBB616A2F3B}" srcOrd="0" destOrd="0" presId="urn:microsoft.com/office/officeart/2008/layout/LinedList"/>
    <dgm:cxn modelId="{4424FB01-FA1D-4598-9001-B92A2E0C449F}" type="presParOf" srcId="{4E00B67C-674B-41C7-98A9-718EEEB10211}" destId="{0A6E669A-0475-4ED9-8E60-FDE5D0666794}"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AE423D4-95DC-4206-B76E-E32E83FF085F}" type="doc">
      <dgm:prSet loTypeId="urn:microsoft.com/office/officeart/2018/5/layout/IconCircleLabel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C393F0C4-DD1F-438F-8B2A-0B76511D6709}">
      <dgm:prSet/>
      <dgm:spPr/>
      <dgm:t>
        <a:bodyPr/>
        <a:lstStyle/>
        <a:p>
          <a:pPr>
            <a:defRPr cap="all"/>
          </a:pPr>
          <a:r>
            <a:rPr lang="en-GB"/>
            <a:t>Now is the time for a Kahoot. </a:t>
          </a:r>
          <a:endParaRPr lang="en-US"/>
        </a:p>
      </dgm:t>
    </dgm:pt>
    <dgm:pt modelId="{24F56E06-2E96-44C7-946E-F4C9119C62A2}" type="parTrans" cxnId="{D652D267-9504-4716-8E6A-585C6C5D2F14}">
      <dgm:prSet/>
      <dgm:spPr/>
      <dgm:t>
        <a:bodyPr/>
        <a:lstStyle/>
        <a:p>
          <a:endParaRPr lang="en-US"/>
        </a:p>
      </dgm:t>
    </dgm:pt>
    <dgm:pt modelId="{9B87E401-361F-4415-A4FC-39960E62AFFA}" type="sibTrans" cxnId="{D652D267-9504-4716-8E6A-585C6C5D2F14}">
      <dgm:prSet/>
      <dgm:spPr/>
      <dgm:t>
        <a:bodyPr/>
        <a:lstStyle/>
        <a:p>
          <a:endParaRPr lang="en-US"/>
        </a:p>
      </dgm:t>
    </dgm:pt>
    <dgm:pt modelId="{73A6DE79-14A9-424B-86AD-11A6CF637F9E}">
      <dgm:prSet/>
      <dgm:spPr/>
      <dgm:t>
        <a:bodyPr/>
        <a:lstStyle/>
        <a:p>
          <a:pPr>
            <a:defRPr cap="all"/>
          </a:pPr>
          <a:r>
            <a:rPr lang="en-GB"/>
            <a:t>Simply head to Kahoot.com and enter the game pin.</a:t>
          </a:r>
          <a:endParaRPr lang="en-US"/>
        </a:p>
      </dgm:t>
    </dgm:pt>
    <dgm:pt modelId="{721AB747-9F8D-4C2E-9D25-5D9FA33FB40A}" type="parTrans" cxnId="{0CA7608A-EF87-4ED6-BBCE-DDBA1ACD3D52}">
      <dgm:prSet/>
      <dgm:spPr/>
      <dgm:t>
        <a:bodyPr/>
        <a:lstStyle/>
        <a:p>
          <a:endParaRPr lang="en-US"/>
        </a:p>
      </dgm:t>
    </dgm:pt>
    <dgm:pt modelId="{548B422B-A904-4DCD-83C6-4B0C9B3F6BBB}" type="sibTrans" cxnId="{0CA7608A-EF87-4ED6-BBCE-DDBA1ACD3D52}">
      <dgm:prSet/>
      <dgm:spPr/>
      <dgm:t>
        <a:bodyPr/>
        <a:lstStyle/>
        <a:p>
          <a:endParaRPr lang="en-US"/>
        </a:p>
      </dgm:t>
    </dgm:pt>
    <dgm:pt modelId="{5535D87E-A23E-4AC4-BC54-EBF5359F2875}" type="pres">
      <dgm:prSet presAssocID="{7AE423D4-95DC-4206-B76E-E32E83FF085F}" presName="root" presStyleCnt="0">
        <dgm:presLayoutVars>
          <dgm:dir/>
          <dgm:resizeHandles val="exact"/>
        </dgm:presLayoutVars>
      </dgm:prSet>
      <dgm:spPr/>
    </dgm:pt>
    <dgm:pt modelId="{B8629EFF-F2A8-4B8C-9082-DE0CC8B51B4A}" type="pres">
      <dgm:prSet presAssocID="{C393F0C4-DD1F-438F-8B2A-0B76511D6709}" presName="compNode" presStyleCnt="0"/>
      <dgm:spPr/>
    </dgm:pt>
    <dgm:pt modelId="{D28A0F3E-B184-45D4-94C2-59BB6A35B2CE}" type="pres">
      <dgm:prSet presAssocID="{C393F0C4-DD1F-438F-8B2A-0B76511D6709}" presName="iconBgRect" presStyleLbl="bgShp" presStyleIdx="0" presStyleCnt="2"/>
      <dgm:spPr/>
    </dgm:pt>
    <dgm:pt modelId="{C19C0BCB-D284-4B2F-9EE1-B0EC02B3B5FC}" type="pres">
      <dgm:prSet presAssocID="{C393F0C4-DD1F-438F-8B2A-0B76511D670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tch"/>
        </a:ext>
      </dgm:extLst>
    </dgm:pt>
    <dgm:pt modelId="{B3FA76B0-CE79-4D3E-8702-1249CC6B3368}" type="pres">
      <dgm:prSet presAssocID="{C393F0C4-DD1F-438F-8B2A-0B76511D6709}" presName="spaceRect" presStyleCnt="0"/>
      <dgm:spPr/>
    </dgm:pt>
    <dgm:pt modelId="{C484A310-F1C3-424F-8678-2D4EB7B016C9}" type="pres">
      <dgm:prSet presAssocID="{C393F0C4-DD1F-438F-8B2A-0B76511D6709}" presName="textRect" presStyleLbl="revTx" presStyleIdx="0" presStyleCnt="2">
        <dgm:presLayoutVars>
          <dgm:chMax val="1"/>
          <dgm:chPref val="1"/>
        </dgm:presLayoutVars>
      </dgm:prSet>
      <dgm:spPr/>
    </dgm:pt>
    <dgm:pt modelId="{C89A18EA-6128-4118-8693-D43B4D6DA0B5}" type="pres">
      <dgm:prSet presAssocID="{9B87E401-361F-4415-A4FC-39960E62AFFA}" presName="sibTrans" presStyleCnt="0"/>
      <dgm:spPr/>
    </dgm:pt>
    <dgm:pt modelId="{6F83DEA2-3896-4F71-8DDA-FB17ECFB2BFC}" type="pres">
      <dgm:prSet presAssocID="{73A6DE79-14A9-424B-86AD-11A6CF637F9E}" presName="compNode" presStyleCnt="0"/>
      <dgm:spPr/>
    </dgm:pt>
    <dgm:pt modelId="{5E9AF6C4-256D-4BE5-A119-7A335AF81B61}" type="pres">
      <dgm:prSet presAssocID="{73A6DE79-14A9-424B-86AD-11A6CF637F9E}" presName="iconBgRect" presStyleLbl="bgShp" presStyleIdx="1" presStyleCnt="2"/>
      <dgm:spPr/>
    </dgm:pt>
    <dgm:pt modelId="{3FAB0455-9190-49C1-B251-64E91A7BBF1F}" type="pres">
      <dgm:prSet presAssocID="{73A6DE79-14A9-424B-86AD-11A6CF637F9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in"/>
        </a:ext>
      </dgm:extLst>
    </dgm:pt>
    <dgm:pt modelId="{73300CDA-A40E-49D8-8B79-8D64789AC4AA}" type="pres">
      <dgm:prSet presAssocID="{73A6DE79-14A9-424B-86AD-11A6CF637F9E}" presName="spaceRect" presStyleCnt="0"/>
      <dgm:spPr/>
    </dgm:pt>
    <dgm:pt modelId="{1E0A6F80-C775-4042-9226-7314E28534A3}" type="pres">
      <dgm:prSet presAssocID="{73A6DE79-14A9-424B-86AD-11A6CF637F9E}" presName="textRect" presStyleLbl="revTx" presStyleIdx="1" presStyleCnt="2">
        <dgm:presLayoutVars>
          <dgm:chMax val="1"/>
          <dgm:chPref val="1"/>
        </dgm:presLayoutVars>
      </dgm:prSet>
      <dgm:spPr/>
    </dgm:pt>
  </dgm:ptLst>
  <dgm:cxnLst>
    <dgm:cxn modelId="{AFEF002E-17A1-4CA6-B9AB-AD8C632A57BD}" type="presOf" srcId="{C393F0C4-DD1F-438F-8B2A-0B76511D6709}" destId="{C484A310-F1C3-424F-8678-2D4EB7B016C9}" srcOrd="0" destOrd="0" presId="urn:microsoft.com/office/officeart/2018/5/layout/IconCircleLabelList"/>
    <dgm:cxn modelId="{D652D267-9504-4716-8E6A-585C6C5D2F14}" srcId="{7AE423D4-95DC-4206-B76E-E32E83FF085F}" destId="{C393F0C4-DD1F-438F-8B2A-0B76511D6709}" srcOrd="0" destOrd="0" parTransId="{24F56E06-2E96-44C7-946E-F4C9119C62A2}" sibTransId="{9B87E401-361F-4415-A4FC-39960E62AFFA}"/>
    <dgm:cxn modelId="{2CB0DC71-55DD-48EC-BDA2-A9C65DDB1544}" type="presOf" srcId="{73A6DE79-14A9-424B-86AD-11A6CF637F9E}" destId="{1E0A6F80-C775-4042-9226-7314E28534A3}" srcOrd="0" destOrd="0" presId="urn:microsoft.com/office/officeart/2018/5/layout/IconCircleLabelList"/>
    <dgm:cxn modelId="{6EAD6874-696A-4727-AD81-535370CA8711}" type="presOf" srcId="{7AE423D4-95DC-4206-B76E-E32E83FF085F}" destId="{5535D87E-A23E-4AC4-BC54-EBF5359F2875}" srcOrd="0" destOrd="0" presId="urn:microsoft.com/office/officeart/2018/5/layout/IconCircleLabelList"/>
    <dgm:cxn modelId="{0CA7608A-EF87-4ED6-BBCE-DDBA1ACD3D52}" srcId="{7AE423D4-95DC-4206-B76E-E32E83FF085F}" destId="{73A6DE79-14A9-424B-86AD-11A6CF637F9E}" srcOrd="1" destOrd="0" parTransId="{721AB747-9F8D-4C2E-9D25-5D9FA33FB40A}" sibTransId="{548B422B-A904-4DCD-83C6-4B0C9B3F6BBB}"/>
    <dgm:cxn modelId="{AF052325-B1D8-4A65-821A-3E3A46991753}" type="presParOf" srcId="{5535D87E-A23E-4AC4-BC54-EBF5359F2875}" destId="{B8629EFF-F2A8-4B8C-9082-DE0CC8B51B4A}" srcOrd="0" destOrd="0" presId="urn:microsoft.com/office/officeart/2018/5/layout/IconCircleLabelList"/>
    <dgm:cxn modelId="{129BFEB1-817C-4B62-9109-C322A109FA71}" type="presParOf" srcId="{B8629EFF-F2A8-4B8C-9082-DE0CC8B51B4A}" destId="{D28A0F3E-B184-45D4-94C2-59BB6A35B2CE}" srcOrd="0" destOrd="0" presId="urn:microsoft.com/office/officeart/2018/5/layout/IconCircleLabelList"/>
    <dgm:cxn modelId="{EF7422ED-F41F-40D2-900D-925A4DC5956F}" type="presParOf" srcId="{B8629EFF-F2A8-4B8C-9082-DE0CC8B51B4A}" destId="{C19C0BCB-D284-4B2F-9EE1-B0EC02B3B5FC}" srcOrd="1" destOrd="0" presId="urn:microsoft.com/office/officeart/2018/5/layout/IconCircleLabelList"/>
    <dgm:cxn modelId="{782E566A-5F76-4858-9911-ED44FFC6D62C}" type="presParOf" srcId="{B8629EFF-F2A8-4B8C-9082-DE0CC8B51B4A}" destId="{B3FA76B0-CE79-4D3E-8702-1249CC6B3368}" srcOrd="2" destOrd="0" presId="urn:microsoft.com/office/officeart/2018/5/layout/IconCircleLabelList"/>
    <dgm:cxn modelId="{6A6C042A-9B45-4BBB-943B-EBEAF8963EB0}" type="presParOf" srcId="{B8629EFF-F2A8-4B8C-9082-DE0CC8B51B4A}" destId="{C484A310-F1C3-424F-8678-2D4EB7B016C9}" srcOrd="3" destOrd="0" presId="urn:microsoft.com/office/officeart/2018/5/layout/IconCircleLabelList"/>
    <dgm:cxn modelId="{AADBB861-F04A-4808-AD0D-9FD792B5604D}" type="presParOf" srcId="{5535D87E-A23E-4AC4-BC54-EBF5359F2875}" destId="{C89A18EA-6128-4118-8693-D43B4D6DA0B5}" srcOrd="1" destOrd="0" presId="urn:microsoft.com/office/officeart/2018/5/layout/IconCircleLabelList"/>
    <dgm:cxn modelId="{F3372968-ADFB-40C5-B899-DA7E9BAA2A38}" type="presParOf" srcId="{5535D87E-A23E-4AC4-BC54-EBF5359F2875}" destId="{6F83DEA2-3896-4F71-8DDA-FB17ECFB2BFC}" srcOrd="2" destOrd="0" presId="urn:microsoft.com/office/officeart/2018/5/layout/IconCircleLabelList"/>
    <dgm:cxn modelId="{1B73C104-AC20-4517-80F0-A7C186A5F8F5}" type="presParOf" srcId="{6F83DEA2-3896-4F71-8DDA-FB17ECFB2BFC}" destId="{5E9AF6C4-256D-4BE5-A119-7A335AF81B61}" srcOrd="0" destOrd="0" presId="urn:microsoft.com/office/officeart/2018/5/layout/IconCircleLabelList"/>
    <dgm:cxn modelId="{EBEA94CA-96CB-4425-9F16-E5B55E842649}" type="presParOf" srcId="{6F83DEA2-3896-4F71-8DDA-FB17ECFB2BFC}" destId="{3FAB0455-9190-49C1-B251-64E91A7BBF1F}" srcOrd="1" destOrd="0" presId="urn:microsoft.com/office/officeart/2018/5/layout/IconCircleLabelList"/>
    <dgm:cxn modelId="{B4CDCA06-C21E-482C-82B8-1455C53796A7}" type="presParOf" srcId="{6F83DEA2-3896-4F71-8DDA-FB17ECFB2BFC}" destId="{73300CDA-A40E-49D8-8B79-8D64789AC4AA}" srcOrd="2" destOrd="0" presId="urn:microsoft.com/office/officeart/2018/5/layout/IconCircleLabelList"/>
    <dgm:cxn modelId="{515C478F-5405-4A1F-AE0F-36B3DFE90640}" type="presParOf" srcId="{6F83DEA2-3896-4F71-8DDA-FB17ECFB2BFC}" destId="{1E0A6F80-C775-4042-9226-7314E28534A3}"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0773556-57D9-4565-9E24-E4D7D11B61C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610EA609-79DF-4654-B0F5-A3026BB36390}">
      <dgm:prSet/>
      <dgm:spPr/>
      <dgm:t>
        <a:bodyPr/>
        <a:lstStyle/>
        <a:p>
          <a:r>
            <a:rPr lang="en-GB"/>
            <a:t>Nigel Foster, Eu Law.</a:t>
          </a:r>
          <a:endParaRPr lang="en-US"/>
        </a:p>
      </dgm:t>
    </dgm:pt>
    <dgm:pt modelId="{9C25E3A0-3BD3-474A-B94F-9399F8F04DA8}" type="parTrans" cxnId="{C26F8A5B-B1B4-4F68-A5BB-CC9E409D0BB8}">
      <dgm:prSet/>
      <dgm:spPr/>
      <dgm:t>
        <a:bodyPr/>
        <a:lstStyle/>
        <a:p>
          <a:endParaRPr lang="en-US"/>
        </a:p>
      </dgm:t>
    </dgm:pt>
    <dgm:pt modelId="{40F2F047-AA99-498E-ADE6-6CE02691DCBA}" type="sibTrans" cxnId="{C26F8A5B-B1B4-4F68-A5BB-CC9E409D0BB8}">
      <dgm:prSet/>
      <dgm:spPr/>
      <dgm:t>
        <a:bodyPr/>
        <a:lstStyle/>
        <a:p>
          <a:endParaRPr lang="en-US"/>
        </a:p>
      </dgm:t>
    </dgm:pt>
    <dgm:pt modelId="{2B9E4FF5-2244-4AC4-B463-220373C40272}">
      <dgm:prSet/>
      <dgm:spPr/>
      <dgm:t>
        <a:bodyPr/>
        <a:lstStyle/>
        <a:p>
          <a:r>
            <a:rPr lang="en-GB"/>
            <a:t>My email: </a:t>
          </a:r>
          <a:r>
            <a:rPr lang="en-GB">
              <a:hlinkClick xmlns:r="http://schemas.openxmlformats.org/officeDocument/2006/relationships" r:id="rId1"/>
            </a:rPr>
            <a:t>2107156@students.uwtsd.ac.uk</a:t>
          </a:r>
          <a:r>
            <a:rPr lang="en-GB"/>
            <a:t>  </a:t>
          </a:r>
          <a:endParaRPr lang="en-US"/>
        </a:p>
      </dgm:t>
    </dgm:pt>
    <dgm:pt modelId="{531E331B-301D-4D71-B5A5-AED02251BF05}" type="parTrans" cxnId="{10A38D0E-F564-46A2-B8C2-582B8F9C5752}">
      <dgm:prSet/>
      <dgm:spPr/>
      <dgm:t>
        <a:bodyPr/>
        <a:lstStyle/>
        <a:p>
          <a:endParaRPr lang="en-US"/>
        </a:p>
      </dgm:t>
    </dgm:pt>
    <dgm:pt modelId="{E420A13B-D31B-4004-B1F8-C7B1549B12EA}" type="sibTrans" cxnId="{10A38D0E-F564-46A2-B8C2-582B8F9C5752}">
      <dgm:prSet/>
      <dgm:spPr/>
      <dgm:t>
        <a:bodyPr/>
        <a:lstStyle/>
        <a:p>
          <a:endParaRPr lang="en-US"/>
        </a:p>
      </dgm:t>
    </dgm:pt>
    <dgm:pt modelId="{9CA2FACA-4C2A-471A-B6A8-69E4926DB29E}" type="pres">
      <dgm:prSet presAssocID="{D0773556-57D9-4565-9E24-E4D7D11B61C6}" presName="linear" presStyleCnt="0">
        <dgm:presLayoutVars>
          <dgm:animLvl val="lvl"/>
          <dgm:resizeHandles val="exact"/>
        </dgm:presLayoutVars>
      </dgm:prSet>
      <dgm:spPr/>
    </dgm:pt>
    <dgm:pt modelId="{33E27D49-3C29-4F0C-B68B-6D465BCBE330}" type="pres">
      <dgm:prSet presAssocID="{610EA609-79DF-4654-B0F5-A3026BB36390}" presName="parentText" presStyleLbl="node1" presStyleIdx="0" presStyleCnt="2">
        <dgm:presLayoutVars>
          <dgm:chMax val="0"/>
          <dgm:bulletEnabled val="1"/>
        </dgm:presLayoutVars>
      </dgm:prSet>
      <dgm:spPr/>
    </dgm:pt>
    <dgm:pt modelId="{7B74248B-8544-4FC1-98F7-7F3848E5460C}" type="pres">
      <dgm:prSet presAssocID="{40F2F047-AA99-498E-ADE6-6CE02691DCBA}" presName="spacer" presStyleCnt="0"/>
      <dgm:spPr/>
    </dgm:pt>
    <dgm:pt modelId="{BE28E243-F6E1-4AE7-9C2D-5EC741C0FAC3}" type="pres">
      <dgm:prSet presAssocID="{2B9E4FF5-2244-4AC4-B463-220373C40272}" presName="parentText" presStyleLbl="node1" presStyleIdx="1" presStyleCnt="2">
        <dgm:presLayoutVars>
          <dgm:chMax val="0"/>
          <dgm:bulletEnabled val="1"/>
        </dgm:presLayoutVars>
      </dgm:prSet>
      <dgm:spPr/>
    </dgm:pt>
  </dgm:ptLst>
  <dgm:cxnLst>
    <dgm:cxn modelId="{10A38D0E-F564-46A2-B8C2-582B8F9C5752}" srcId="{D0773556-57D9-4565-9E24-E4D7D11B61C6}" destId="{2B9E4FF5-2244-4AC4-B463-220373C40272}" srcOrd="1" destOrd="0" parTransId="{531E331B-301D-4D71-B5A5-AED02251BF05}" sibTransId="{E420A13B-D31B-4004-B1F8-C7B1549B12EA}"/>
    <dgm:cxn modelId="{C26F8A5B-B1B4-4F68-A5BB-CC9E409D0BB8}" srcId="{D0773556-57D9-4565-9E24-E4D7D11B61C6}" destId="{610EA609-79DF-4654-B0F5-A3026BB36390}" srcOrd="0" destOrd="0" parTransId="{9C25E3A0-3BD3-474A-B94F-9399F8F04DA8}" sibTransId="{40F2F047-AA99-498E-ADE6-6CE02691DCBA}"/>
    <dgm:cxn modelId="{05F83B63-345C-468B-8184-0B19F74C9802}" type="presOf" srcId="{2B9E4FF5-2244-4AC4-B463-220373C40272}" destId="{BE28E243-F6E1-4AE7-9C2D-5EC741C0FAC3}" srcOrd="0" destOrd="0" presId="urn:microsoft.com/office/officeart/2005/8/layout/vList2"/>
    <dgm:cxn modelId="{2AD73293-1C9B-4E39-98F2-3119684A9436}" type="presOf" srcId="{610EA609-79DF-4654-B0F5-A3026BB36390}" destId="{33E27D49-3C29-4F0C-B68B-6D465BCBE330}" srcOrd="0" destOrd="0" presId="urn:microsoft.com/office/officeart/2005/8/layout/vList2"/>
    <dgm:cxn modelId="{66190AFF-55C6-45DD-9074-9597BBB20DE1}" type="presOf" srcId="{D0773556-57D9-4565-9E24-E4D7D11B61C6}" destId="{9CA2FACA-4C2A-471A-B6A8-69E4926DB29E}" srcOrd="0" destOrd="0" presId="urn:microsoft.com/office/officeart/2005/8/layout/vList2"/>
    <dgm:cxn modelId="{35A34BB4-3E7A-42B8-A784-7221E5853F60}" type="presParOf" srcId="{9CA2FACA-4C2A-471A-B6A8-69E4926DB29E}" destId="{33E27D49-3C29-4F0C-B68B-6D465BCBE330}" srcOrd="0" destOrd="0" presId="urn:microsoft.com/office/officeart/2005/8/layout/vList2"/>
    <dgm:cxn modelId="{D576FE5A-B030-4101-A640-FCE06085C360}" type="presParOf" srcId="{9CA2FACA-4C2A-471A-B6A8-69E4926DB29E}" destId="{7B74248B-8544-4FC1-98F7-7F3848E5460C}" srcOrd="1" destOrd="0" presId="urn:microsoft.com/office/officeart/2005/8/layout/vList2"/>
    <dgm:cxn modelId="{56E6998D-11A5-4F47-80EF-443E10F704D0}" type="presParOf" srcId="{9CA2FACA-4C2A-471A-B6A8-69E4926DB29E}" destId="{BE28E243-F6E1-4AE7-9C2D-5EC741C0FAC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CFD71ED-A913-4EF2-BBAA-3009D481D428}"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5A86A0FC-E0EF-4E8E-A20A-79B630C5F0F2}">
      <dgm:prSet/>
      <dgm:spPr/>
      <dgm:t>
        <a:bodyPr/>
        <a:lstStyle/>
        <a:p>
          <a:r>
            <a:rPr lang="en-GB"/>
            <a:t>‘’ the term given to judicial enforcement of rights arising from provisions of EU law that can be upheld in favour of individuals in the courts of the member state’’. </a:t>
          </a:r>
          <a:endParaRPr lang="en-US"/>
        </a:p>
      </dgm:t>
    </dgm:pt>
    <dgm:pt modelId="{3D4C2D42-628A-4974-9594-2313D9284D25}" type="parTrans" cxnId="{6767C3D1-C720-42D5-B2FA-2DB57E21FBD5}">
      <dgm:prSet/>
      <dgm:spPr/>
      <dgm:t>
        <a:bodyPr/>
        <a:lstStyle/>
        <a:p>
          <a:endParaRPr lang="en-US"/>
        </a:p>
      </dgm:t>
    </dgm:pt>
    <dgm:pt modelId="{70496C9C-2483-458B-B8A9-D3679A1F3D54}" type="sibTrans" cxnId="{6767C3D1-C720-42D5-B2FA-2DB57E21FBD5}">
      <dgm:prSet/>
      <dgm:spPr/>
      <dgm:t>
        <a:bodyPr/>
        <a:lstStyle/>
        <a:p>
          <a:endParaRPr lang="en-US"/>
        </a:p>
      </dgm:t>
    </dgm:pt>
    <dgm:pt modelId="{1CFAB938-384C-4830-AD03-2E729D1784B3}">
      <dgm:prSet/>
      <dgm:spPr/>
      <dgm:t>
        <a:bodyPr/>
        <a:lstStyle/>
        <a:p>
          <a:r>
            <a:rPr lang="en-GB"/>
            <a:t>Apply to treaties, directives, fundamental rights, general principles, decisions and provisions of international agreements. </a:t>
          </a:r>
          <a:endParaRPr lang="en-US"/>
        </a:p>
      </dgm:t>
    </dgm:pt>
    <dgm:pt modelId="{D2477640-B7D3-4AB3-A57A-ECC626EB4D9A}" type="parTrans" cxnId="{9F98955D-A94B-4B44-B562-D334DC32E051}">
      <dgm:prSet/>
      <dgm:spPr/>
      <dgm:t>
        <a:bodyPr/>
        <a:lstStyle/>
        <a:p>
          <a:endParaRPr lang="en-US"/>
        </a:p>
      </dgm:t>
    </dgm:pt>
    <dgm:pt modelId="{2F517A5E-30B6-46CA-BA80-045EEF8F197D}" type="sibTrans" cxnId="{9F98955D-A94B-4B44-B562-D334DC32E051}">
      <dgm:prSet/>
      <dgm:spPr/>
      <dgm:t>
        <a:bodyPr/>
        <a:lstStyle/>
        <a:p>
          <a:endParaRPr lang="en-US"/>
        </a:p>
      </dgm:t>
    </dgm:pt>
    <dgm:pt modelId="{C41EFA97-3743-4BC9-AC85-C2B31D71A3FE}" type="pres">
      <dgm:prSet presAssocID="{FCFD71ED-A913-4EF2-BBAA-3009D481D428}" presName="vert0" presStyleCnt="0">
        <dgm:presLayoutVars>
          <dgm:dir/>
          <dgm:animOne val="branch"/>
          <dgm:animLvl val="lvl"/>
        </dgm:presLayoutVars>
      </dgm:prSet>
      <dgm:spPr/>
    </dgm:pt>
    <dgm:pt modelId="{2F5B91BB-CF2C-4AC5-97F7-CF2F7F6D6C86}" type="pres">
      <dgm:prSet presAssocID="{5A86A0FC-E0EF-4E8E-A20A-79B630C5F0F2}" presName="thickLine" presStyleLbl="alignNode1" presStyleIdx="0" presStyleCnt="2"/>
      <dgm:spPr/>
    </dgm:pt>
    <dgm:pt modelId="{D2E76505-4B01-4B79-A737-28C332CA17BA}" type="pres">
      <dgm:prSet presAssocID="{5A86A0FC-E0EF-4E8E-A20A-79B630C5F0F2}" presName="horz1" presStyleCnt="0"/>
      <dgm:spPr/>
    </dgm:pt>
    <dgm:pt modelId="{D5726CA8-784E-466C-A56F-2B5B83871C07}" type="pres">
      <dgm:prSet presAssocID="{5A86A0FC-E0EF-4E8E-A20A-79B630C5F0F2}" presName="tx1" presStyleLbl="revTx" presStyleIdx="0" presStyleCnt="2"/>
      <dgm:spPr/>
    </dgm:pt>
    <dgm:pt modelId="{D5A3CC6D-F972-40E9-AC9E-FC78CC8AD4DD}" type="pres">
      <dgm:prSet presAssocID="{5A86A0FC-E0EF-4E8E-A20A-79B630C5F0F2}" presName="vert1" presStyleCnt="0"/>
      <dgm:spPr/>
    </dgm:pt>
    <dgm:pt modelId="{87B7279E-2E1D-47AF-99C9-C12F42154CA2}" type="pres">
      <dgm:prSet presAssocID="{1CFAB938-384C-4830-AD03-2E729D1784B3}" presName="thickLine" presStyleLbl="alignNode1" presStyleIdx="1" presStyleCnt="2"/>
      <dgm:spPr/>
    </dgm:pt>
    <dgm:pt modelId="{52BC7BCE-F60C-40AC-8A74-AB1CA6C59387}" type="pres">
      <dgm:prSet presAssocID="{1CFAB938-384C-4830-AD03-2E729D1784B3}" presName="horz1" presStyleCnt="0"/>
      <dgm:spPr/>
    </dgm:pt>
    <dgm:pt modelId="{36A346F2-7902-44D8-A30F-1283A862D355}" type="pres">
      <dgm:prSet presAssocID="{1CFAB938-384C-4830-AD03-2E729D1784B3}" presName="tx1" presStyleLbl="revTx" presStyleIdx="1" presStyleCnt="2"/>
      <dgm:spPr/>
    </dgm:pt>
    <dgm:pt modelId="{566C0435-787C-4831-B342-432CA74AE113}" type="pres">
      <dgm:prSet presAssocID="{1CFAB938-384C-4830-AD03-2E729D1784B3}" presName="vert1" presStyleCnt="0"/>
      <dgm:spPr/>
    </dgm:pt>
  </dgm:ptLst>
  <dgm:cxnLst>
    <dgm:cxn modelId="{9AB2461D-3B87-41E7-8F71-5BFBA39D3AAB}" type="presOf" srcId="{FCFD71ED-A913-4EF2-BBAA-3009D481D428}" destId="{C41EFA97-3743-4BC9-AC85-C2B31D71A3FE}" srcOrd="0" destOrd="0" presId="urn:microsoft.com/office/officeart/2008/layout/LinedList"/>
    <dgm:cxn modelId="{9F98955D-A94B-4B44-B562-D334DC32E051}" srcId="{FCFD71ED-A913-4EF2-BBAA-3009D481D428}" destId="{1CFAB938-384C-4830-AD03-2E729D1784B3}" srcOrd="1" destOrd="0" parTransId="{D2477640-B7D3-4AB3-A57A-ECC626EB4D9A}" sibTransId="{2F517A5E-30B6-46CA-BA80-045EEF8F197D}"/>
    <dgm:cxn modelId="{3710CD5E-FB23-4EF3-8D12-59BD8CF02A07}" type="presOf" srcId="{5A86A0FC-E0EF-4E8E-A20A-79B630C5F0F2}" destId="{D5726CA8-784E-466C-A56F-2B5B83871C07}" srcOrd="0" destOrd="0" presId="urn:microsoft.com/office/officeart/2008/layout/LinedList"/>
    <dgm:cxn modelId="{A34855BC-4E2F-458D-B84B-D62DE457BD0E}" type="presOf" srcId="{1CFAB938-384C-4830-AD03-2E729D1784B3}" destId="{36A346F2-7902-44D8-A30F-1283A862D355}" srcOrd="0" destOrd="0" presId="urn:microsoft.com/office/officeart/2008/layout/LinedList"/>
    <dgm:cxn modelId="{6767C3D1-C720-42D5-B2FA-2DB57E21FBD5}" srcId="{FCFD71ED-A913-4EF2-BBAA-3009D481D428}" destId="{5A86A0FC-E0EF-4E8E-A20A-79B630C5F0F2}" srcOrd="0" destOrd="0" parTransId="{3D4C2D42-628A-4974-9594-2313D9284D25}" sibTransId="{70496C9C-2483-458B-B8A9-D3679A1F3D54}"/>
    <dgm:cxn modelId="{4C33897A-E86B-413F-834C-AC7E5B1423B0}" type="presParOf" srcId="{C41EFA97-3743-4BC9-AC85-C2B31D71A3FE}" destId="{2F5B91BB-CF2C-4AC5-97F7-CF2F7F6D6C86}" srcOrd="0" destOrd="0" presId="urn:microsoft.com/office/officeart/2008/layout/LinedList"/>
    <dgm:cxn modelId="{75C9F1D0-2454-434F-9BB2-9A259C99DEB0}" type="presParOf" srcId="{C41EFA97-3743-4BC9-AC85-C2B31D71A3FE}" destId="{D2E76505-4B01-4B79-A737-28C332CA17BA}" srcOrd="1" destOrd="0" presId="urn:microsoft.com/office/officeart/2008/layout/LinedList"/>
    <dgm:cxn modelId="{8A2D58D1-7710-4C7D-85EB-BF861F7A7449}" type="presParOf" srcId="{D2E76505-4B01-4B79-A737-28C332CA17BA}" destId="{D5726CA8-784E-466C-A56F-2B5B83871C07}" srcOrd="0" destOrd="0" presId="urn:microsoft.com/office/officeart/2008/layout/LinedList"/>
    <dgm:cxn modelId="{85008120-3063-4E9F-B425-31A836E6B2D6}" type="presParOf" srcId="{D2E76505-4B01-4B79-A737-28C332CA17BA}" destId="{D5A3CC6D-F972-40E9-AC9E-FC78CC8AD4DD}" srcOrd="1" destOrd="0" presId="urn:microsoft.com/office/officeart/2008/layout/LinedList"/>
    <dgm:cxn modelId="{E46B8FD1-9620-4171-8F6B-9CAD395999C9}" type="presParOf" srcId="{C41EFA97-3743-4BC9-AC85-C2B31D71A3FE}" destId="{87B7279E-2E1D-47AF-99C9-C12F42154CA2}" srcOrd="2" destOrd="0" presId="urn:microsoft.com/office/officeart/2008/layout/LinedList"/>
    <dgm:cxn modelId="{3F33B87B-8007-457C-8486-194BFC6B0109}" type="presParOf" srcId="{C41EFA97-3743-4BC9-AC85-C2B31D71A3FE}" destId="{52BC7BCE-F60C-40AC-8A74-AB1CA6C59387}" srcOrd="3" destOrd="0" presId="urn:microsoft.com/office/officeart/2008/layout/LinedList"/>
    <dgm:cxn modelId="{BAC92CBE-9C01-4A70-AC58-594551DB82A0}" type="presParOf" srcId="{52BC7BCE-F60C-40AC-8A74-AB1CA6C59387}" destId="{36A346F2-7902-44D8-A30F-1283A862D355}" srcOrd="0" destOrd="0" presId="urn:microsoft.com/office/officeart/2008/layout/LinedList"/>
    <dgm:cxn modelId="{487BE073-38CE-4D0F-B0CB-59A493401FB8}" type="presParOf" srcId="{52BC7BCE-F60C-40AC-8A74-AB1CA6C59387}" destId="{566C0435-787C-4831-B342-432CA74AE113}"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987087D-10B4-4B29-8598-BA72AC9E863C}"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A4B6A7E3-29B8-4DAA-BCE3-D38AB1D4D39C}">
      <dgm:prSet/>
      <dgm:spPr/>
      <dgm:t>
        <a:bodyPr/>
        <a:lstStyle/>
        <a:p>
          <a:r>
            <a:rPr lang="en-GB"/>
            <a:t>26/62 Ven gend en Loos. </a:t>
          </a:r>
          <a:endParaRPr lang="en-US"/>
        </a:p>
      </dgm:t>
    </dgm:pt>
    <dgm:pt modelId="{8D2CF902-DC8D-497F-A602-C1B109178271}" type="parTrans" cxnId="{99B1A2B5-6252-4E34-9596-971CBFD297EE}">
      <dgm:prSet/>
      <dgm:spPr/>
      <dgm:t>
        <a:bodyPr/>
        <a:lstStyle/>
        <a:p>
          <a:endParaRPr lang="en-US"/>
        </a:p>
      </dgm:t>
    </dgm:pt>
    <dgm:pt modelId="{3AA498E6-9FA6-4DFA-AF92-0CD5E04DBCD2}" type="sibTrans" cxnId="{99B1A2B5-6252-4E34-9596-971CBFD297EE}">
      <dgm:prSet/>
      <dgm:spPr/>
      <dgm:t>
        <a:bodyPr/>
        <a:lstStyle/>
        <a:p>
          <a:endParaRPr lang="en-US"/>
        </a:p>
      </dgm:t>
    </dgm:pt>
    <dgm:pt modelId="{DFD6FDEC-64DB-461A-BF87-DC2082AA9B37}">
      <dgm:prSet/>
      <dgm:spPr/>
      <dgm:t>
        <a:bodyPr/>
        <a:lstStyle/>
        <a:p>
          <a:r>
            <a:rPr lang="en-GB"/>
            <a:t>Requirements for enforceable direct effects. </a:t>
          </a:r>
          <a:endParaRPr lang="en-US"/>
        </a:p>
      </dgm:t>
    </dgm:pt>
    <dgm:pt modelId="{2BF142C2-730D-482F-B20E-DAF452299B97}" type="parTrans" cxnId="{DFD5C50F-B352-4B68-B3C9-854FB55FFF9F}">
      <dgm:prSet/>
      <dgm:spPr/>
      <dgm:t>
        <a:bodyPr/>
        <a:lstStyle/>
        <a:p>
          <a:endParaRPr lang="en-US"/>
        </a:p>
      </dgm:t>
    </dgm:pt>
    <dgm:pt modelId="{CED9E92F-792A-4185-8B21-F7D20D57A8A8}" type="sibTrans" cxnId="{DFD5C50F-B352-4B68-B3C9-854FB55FFF9F}">
      <dgm:prSet/>
      <dgm:spPr/>
      <dgm:t>
        <a:bodyPr/>
        <a:lstStyle/>
        <a:p>
          <a:endParaRPr lang="en-US"/>
        </a:p>
      </dgm:t>
    </dgm:pt>
    <dgm:pt modelId="{CADFD7F6-BD2A-448B-8F7A-9760B9FD80F6}">
      <dgm:prSet/>
      <dgm:spPr/>
      <dgm:t>
        <a:bodyPr/>
        <a:lstStyle/>
        <a:p>
          <a:r>
            <a:rPr lang="en-GB" dirty="0"/>
            <a:t>Article 12 TEU. </a:t>
          </a:r>
          <a:endParaRPr lang="en-US" dirty="0"/>
        </a:p>
      </dgm:t>
    </dgm:pt>
    <dgm:pt modelId="{8D7E1E49-8749-4BF8-BD18-165D76231929}" type="parTrans" cxnId="{40971C54-1CE6-434C-AED0-C79C5D1E9131}">
      <dgm:prSet/>
      <dgm:spPr/>
      <dgm:t>
        <a:bodyPr/>
        <a:lstStyle/>
        <a:p>
          <a:endParaRPr lang="en-US"/>
        </a:p>
      </dgm:t>
    </dgm:pt>
    <dgm:pt modelId="{5279DAF8-7D10-428C-AB48-57E935DA2797}" type="sibTrans" cxnId="{40971C54-1CE6-434C-AED0-C79C5D1E9131}">
      <dgm:prSet/>
      <dgm:spPr/>
      <dgm:t>
        <a:bodyPr/>
        <a:lstStyle/>
        <a:p>
          <a:endParaRPr lang="en-US"/>
        </a:p>
      </dgm:t>
    </dgm:pt>
    <dgm:pt modelId="{7016EC07-8413-45A8-9812-288CF2CF1817}" type="pres">
      <dgm:prSet presAssocID="{0987087D-10B4-4B29-8598-BA72AC9E863C}" presName="hierChild1" presStyleCnt="0">
        <dgm:presLayoutVars>
          <dgm:chPref val="1"/>
          <dgm:dir/>
          <dgm:animOne val="branch"/>
          <dgm:animLvl val="lvl"/>
          <dgm:resizeHandles/>
        </dgm:presLayoutVars>
      </dgm:prSet>
      <dgm:spPr/>
    </dgm:pt>
    <dgm:pt modelId="{C1D06F5E-F5CD-4675-914C-CFC26BDE505E}" type="pres">
      <dgm:prSet presAssocID="{A4B6A7E3-29B8-4DAA-BCE3-D38AB1D4D39C}" presName="hierRoot1" presStyleCnt="0"/>
      <dgm:spPr/>
    </dgm:pt>
    <dgm:pt modelId="{C7CE01B4-8CC3-4DC9-8D77-974D592DE198}" type="pres">
      <dgm:prSet presAssocID="{A4B6A7E3-29B8-4DAA-BCE3-D38AB1D4D39C}" presName="composite" presStyleCnt="0"/>
      <dgm:spPr/>
    </dgm:pt>
    <dgm:pt modelId="{30B491A9-C10B-439D-9BAA-198785C990EB}" type="pres">
      <dgm:prSet presAssocID="{A4B6A7E3-29B8-4DAA-BCE3-D38AB1D4D39C}" presName="background" presStyleLbl="node0" presStyleIdx="0" presStyleCnt="3"/>
      <dgm:spPr/>
    </dgm:pt>
    <dgm:pt modelId="{E0EABC8C-FA5B-4A60-B677-CC5F857443D1}" type="pres">
      <dgm:prSet presAssocID="{A4B6A7E3-29B8-4DAA-BCE3-D38AB1D4D39C}" presName="text" presStyleLbl="fgAcc0" presStyleIdx="0" presStyleCnt="3">
        <dgm:presLayoutVars>
          <dgm:chPref val="3"/>
        </dgm:presLayoutVars>
      </dgm:prSet>
      <dgm:spPr/>
    </dgm:pt>
    <dgm:pt modelId="{E30A4032-AE22-40D7-8630-DBC5D3D8EB73}" type="pres">
      <dgm:prSet presAssocID="{A4B6A7E3-29B8-4DAA-BCE3-D38AB1D4D39C}" presName="hierChild2" presStyleCnt="0"/>
      <dgm:spPr/>
    </dgm:pt>
    <dgm:pt modelId="{CC8321EE-4176-48E1-88A7-A91548ED460D}" type="pres">
      <dgm:prSet presAssocID="{DFD6FDEC-64DB-461A-BF87-DC2082AA9B37}" presName="hierRoot1" presStyleCnt="0"/>
      <dgm:spPr/>
    </dgm:pt>
    <dgm:pt modelId="{9F0560B4-0833-49A1-B183-3BDC04C3DF04}" type="pres">
      <dgm:prSet presAssocID="{DFD6FDEC-64DB-461A-BF87-DC2082AA9B37}" presName="composite" presStyleCnt="0"/>
      <dgm:spPr/>
    </dgm:pt>
    <dgm:pt modelId="{4D95D5AA-90BE-46C0-A36E-6512DDACD09D}" type="pres">
      <dgm:prSet presAssocID="{DFD6FDEC-64DB-461A-BF87-DC2082AA9B37}" presName="background" presStyleLbl="node0" presStyleIdx="1" presStyleCnt="3"/>
      <dgm:spPr/>
    </dgm:pt>
    <dgm:pt modelId="{307CF910-5C79-4848-871F-0637BED06CDC}" type="pres">
      <dgm:prSet presAssocID="{DFD6FDEC-64DB-461A-BF87-DC2082AA9B37}" presName="text" presStyleLbl="fgAcc0" presStyleIdx="1" presStyleCnt="3">
        <dgm:presLayoutVars>
          <dgm:chPref val="3"/>
        </dgm:presLayoutVars>
      </dgm:prSet>
      <dgm:spPr/>
    </dgm:pt>
    <dgm:pt modelId="{8C806D93-BDDE-4E9F-9107-B398F314D179}" type="pres">
      <dgm:prSet presAssocID="{DFD6FDEC-64DB-461A-BF87-DC2082AA9B37}" presName="hierChild2" presStyleCnt="0"/>
      <dgm:spPr/>
    </dgm:pt>
    <dgm:pt modelId="{DFA65586-64B4-4075-B662-03D0F8E00648}" type="pres">
      <dgm:prSet presAssocID="{CADFD7F6-BD2A-448B-8F7A-9760B9FD80F6}" presName="hierRoot1" presStyleCnt="0"/>
      <dgm:spPr/>
    </dgm:pt>
    <dgm:pt modelId="{168B0A78-EB15-4D9F-ABC2-CA43561F95E0}" type="pres">
      <dgm:prSet presAssocID="{CADFD7F6-BD2A-448B-8F7A-9760B9FD80F6}" presName="composite" presStyleCnt="0"/>
      <dgm:spPr/>
    </dgm:pt>
    <dgm:pt modelId="{CED5D12F-5CE8-4089-A8B6-4C398725CDFD}" type="pres">
      <dgm:prSet presAssocID="{CADFD7F6-BD2A-448B-8F7A-9760B9FD80F6}" presName="background" presStyleLbl="node0" presStyleIdx="2" presStyleCnt="3"/>
      <dgm:spPr/>
    </dgm:pt>
    <dgm:pt modelId="{81930C64-17EE-4E8A-A788-BE1F0FECEBF0}" type="pres">
      <dgm:prSet presAssocID="{CADFD7F6-BD2A-448B-8F7A-9760B9FD80F6}" presName="text" presStyleLbl="fgAcc0" presStyleIdx="2" presStyleCnt="3">
        <dgm:presLayoutVars>
          <dgm:chPref val="3"/>
        </dgm:presLayoutVars>
      </dgm:prSet>
      <dgm:spPr/>
    </dgm:pt>
    <dgm:pt modelId="{937736B3-F85E-4696-A526-7F11E081AF50}" type="pres">
      <dgm:prSet presAssocID="{CADFD7F6-BD2A-448B-8F7A-9760B9FD80F6}" presName="hierChild2" presStyleCnt="0"/>
      <dgm:spPr/>
    </dgm:pt>
  </dgm:ptLst>
  <dgm:cxnLst>
    <dgm:cxn modelId="{85ACB80F-A408-4339-A776-6647D3C4BD43}" type="presOf" srcId="{CADFD7F6-BD2A-448B-8F7A-9760B9FD80F6}" destId="{81930C64-17EE-4E8A-A788-BE1F0FECEBF0}" srcOrd="0" destOrd="0" presId="urn:microsoft.com/office/officeart/2005/8/layout/hierarchy1"/>
    <dgm:cxn modelId="{DFD5C50F-B352-4B68-B3C9-854FB55FFF9F}" srcId="{0987087D-10B4-4B29-8598-BA72AC9E863C}" destId="{DFD6FDEC-64DB-461A-BF87-DC2082AA9B37}" srcOrd="1" destOrd="0" parTransId="{2BF142C2-730D-482F-B20E-DAF452299B97}" sibTransId="{CED9E92F-792A-4185-8B21-F7D20D57A8A8}"/>
    <dgm:cxn modelId="{36EC8318-BD3C-4698-8AD5-8FE73EB75E6F}" type="presOf" srcId="{DFD6FDEC-64DB-461A-BF87-DC2082AA9B37}" destId="{307CF910-5C79-4848-871F-0637BED06CDC}" srcOrd="0" destOrd="0" presId="urn:microsoft.com/office/officeart/2005/8/layout/hierarchy1"/>
    <dgm:cxn modelId="{691D422B-34EE-4333-9145-501C1A2B6C1D}" type="presOf" srcId="{0987087D-10B4-4B29-8598-BA72AC9E863C}" destId="{7016EC07-8413-45A8-9812-288CF2CF1817}" srcOrd="0" destOrd="0" presId="urn:microsoft.com/office/officeart/2005/8/layout/hierarchy1"/>
    <dgm:cxn modelId="{40971C54-1CE6-434C-AED0-C79C5D1E9131}" srcId="{0987087D-10B4-4B29-8598-BA72AC9E863C}" destId="{CADFD7F6-BD2A-448B-8F7A-9760B9FD80F6}" srcOrd="2" destOrd="0" parTransId="{8D7E1E49-8749-4BF8-BD18-165D76231929}" sibTransId="{5279DAF8-7D10-428C-AB48-57E935DA2797}"/>
    <dgm:cxn modelId="{7625BC8C-5AD6-4F29-9027-E0D3737F329C}" type="presOf" srcId="{A4B6A7E3-29B8-4DAA-BCE3-D38AB1D4D39C}" destId="{E0EABC8C-FA5B-4A60-B677-CC5F857443D1}" srcOrd="0" destOrd="0" presId="urn:microsoft.com/office/officeart/2005/8/layout/hierarchy1"/>
    <dgm:cxn modelId="{99B1A2B5-6252-4E34-9596-971CBFD297EE}" srcId="{0987087D-10B4-4B29-8598-BA72AC9E863C}" destId="{A4B6A7E3-29B8-4DAA-BCE3-D38AB1D4D39C}" srcOrd="0" destOrd="0" parTransId="{8D2CF902-DC8D-497F-A602-C1B109178271}" sibTransId="{3AA498E6-9FA6-4DFA-AF92-0CD5E04DBCD2}"/>
    <dgm:cxn modelId="{28A6B8E7-FA19-404A-A1A0-6F85E2C69155}" type="presParOf" srcId="{7016EC07-8413-45A8-9812-288CF2CF1817}" destId="{C1D06F5E-F5CD-4675-914C-CFC26BDE505E}" srcOrd="0" destOrd="0" presId="urn:microsoft.com/office/officeart/2005/8/layout/hierarchy1"/>
    <dgm:cxn modelId="{67F7E15F-3416-4447-9DA3-61D10602D308}" type="presParOf" srcId="{C1D06F5E-F5CD-4675-914C-CFC26BDE505E}" destId="{C7CE01B4-8CC3-4DC9-8D77-974D592DE198}" srcOrd="0" destOrd="0" presId="urn:microsoft.com/office/officeart/2005/8/layout/hierarchy1"/>
    <dgm:cxn modelId="{F75033E2-C15D-44B9-A9B7-CA7FF84D8A88}" type="presParOf" srcId="{C7CE01B4-8CC3-4DC9-8D77-974D592DE198}" destId="{30B491A9-C10B-439D-9BAA-198785C990EB}" srcOrd="0" destOrd="0" presId="urn:microsoft.com/office/officeart/2005/8/layout/hierarchy1"/>
    <dgm:cxn modelId="{FBC89584-FA1B-412A-94CF-19FE83F72F0D}" type="presParOf" srcId="{C7CE01B4-8CC3-4DC9-8D77-974D592DE198}" destId="{E0EABC8C-FA5B-4A60-B677-CC5F857443D1}" srcOrd="1" destOrd="0" presId="urn:microsoft.com/office/officeart/2005/8/layout/hierarchy1"/>
    <dgm:cxn modelId="{A6888425-9B94-4E46-9565-41C0824D5D78}" type="presParOf" srcId="{C1D06F5E-F5CD-4675-914C-CFC26BDE505E}" destId="{E30A4032-AE22-40D7-8630-DBC5D3D8EB73}" srcOrd="1" destOrd="0" presId="urn:microsoft.com/office/officeart/2005/8/layout/hierarchy1"/>
    <dgm:cxn modelId="{37518214-B88B-437F-9C90-BEFE4F02B95A}" type="presParOf" srcId="{7016EC07-8413-45A8-9812-288CF2CF1817}" destId="{CC8321EE-4176-48E1-88A7-A91548ED460D}" srcOrd="1" destOrd="0" presId="urn:microsoft.com/office/officeart/2005/8/layout/hierarchy1"/>
    <dgm:cxn modelId="{5601FA65-F842-46F3-92A3-8E780F8532AE}" type="presParOf" srcId="{CC8321EE-4176-48E1-88A7-A91548ED460D}" destId="{9F0560B4-0833-49A1-B183-3BDC04C3DF04}" srcOrd="0" destOrd="0" presId="urn:microsoft.com/office/officeart/2005/8/layout/hierarchy1"/>
    <dgm:cxn modelId="{AA47BF53-E6A1-4257-94C4-0A1FF075B48B}" type="presParOf" srcId="{9F0560B4-0833-49A1-B183-3BDC04C3DF04}" destId="{4D95D5AA-90BE-46C0-A36E-6512DDACD09D}" srcOrd="0" destOrd="0" presId="urn:microsoft.com/office/officeart/2005/8/layout/hierarchy1"/>
    <dgm:cxn modelId="{5831F9F2-C06D-4CD7-BA81-1ABF718EBC11}" type="presParOf" srcId="{9F0560B4-0833-49A1-B183-3BDC04C3DF04}" destId="{307CF910-5C79-4848-871F-0637BED06CDC}" srcOrd="1" destOrd="0" presId="urn:microsoft.com/office/officeart/2005/8/layout/hierarchy1"/>
    <dgm:cxn modelId="{C1F7D628-1C64-48A3-8F05-453CFC04D454}" type="presParOf" srcId="{CC8321EE-4176-48E1-88A7-A91548ED460D}" destId="{8C806D93-BDDE-4E9F-9107-B398F314D179}" srcOrd="1" destOrd="0" presId="urn:microsoft.com/office/officeart/2005/8/layout/hierarchy1"/>
    <dgm:cxn modelId="{30DD0117-0233-4F21-B09D-D5B3DECCADEF}" type="presParOf" srcId="{7016EC07-8413-45A8-9812-288CF2CF1817}" destId="{DFA65586-64B4-4075-B662-03D0F8E00648}" srcOrd="2" destOrd="0" presId="urn:microsoft.com/office/officeart/2005/8/layout/hierarchy1"/>
    <dgm:cxn modelId="{DCEEADAD-4C85-44B9-8BEC-6514A02ED629}" type="presParOf" srcId="{DFA65586-64B4-4075-B662-03D0F8E00648}" destId="{168B0A78-EB15-4D9F-ABC2-CA43561F95E0}" srcOrd="0" destOrd="0" presId="urn:microsoft.com/office/officeart/2005/8/layout/hierarchy1"/>
    <dgm:cxn modelId="{478E98CE-0391-4C57-8A57-8CD810796BE9}" type="presParOf" srcId="{168B0A78-EB15-4D9F-ABC2-CA43561F95E0}" destId="{CED5D12F-5CE8-4089-A8B6-4C398725CDFD}" srcOrd="0" destOrd="0" presId="urn:microsoft.com/office/officeart/2005/8/layout/hierarchy1"/>
    <dgm:cxn modelId="{E786EB7B-7FBF-4A13-811B-2077ED0800DD}" type="presParOf" srcId="{168B0A78-EB15-4D9F-ABC2-CA43561F95E0}" destId="{81930C64-17EE-4E8A-A788-BE1F0FECEBF0}" srcOrd="1" destOrd="0" presId="urn:microsoft.com/office/officeart/2005/8/layout/hierarchy1"/>
    <dgm:cxn modelId="{F834A939-D945-42BF-9838-A3A8038E8299}" type="presParOf" srcId="{DFA65586-64B4-4075-B662-03D0F8E00648}" destId="{937736B3-F85E-4696-A526-7F11E081AF50}"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9E75097-D4FF-42FF-9D8E-8C267E6A5CD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3070787-4C17-47FE-A118-689DCBCBCD10}">
      <dgm:prSet/>
      <dgm:spPr/>
      <dgm:t>
        <a:bodyPr/>
        <a:lstStyle/>
        <a:p>
          <a:r>
            <a:rPr lang="en-GB" b="1" i="1" u="sng" dirty="0"/>
            <a:t>Regulations</a:t>
          </a:r>
          <a:r>
            <a:rPr lang="en-GB" dirty="0"/>
            <a:t> - Article 288 TFEU- directly applicable.</a:t>
          </a:r>
          <a:endParaRPr lang="en-US" dirty="0"/>
        </a:p>
      </dgm:t>
    </dgm:pt>
    <dgm:pt modelId="{02ECF38B-9F22-4883-8617-80B7A78EA701}" type="parTrans" cxnId="{EB5C5B92-8D87-4E56-A44F-285C2DD8F73B}">
      <dgm:prSet/>
      <dgm:spPr/>
      <dgm:t>
        <a:bodyPr/>
        <a:lstStyle/>
        <a:p>
          <a:endParaRPr lang="en-US"/>
        </a:p>
      </dgm:t>
    </dgm:pt>
    <dgm:pt modelId="{5FC15717-77D1-4230-A2E8-6F3E4232E589}" type="sibTrans" cxnId="{EB5C5B92-8D87-4E56-A44F-285C2DD8F73B}">
      <dgm:prSet/>
      <dgm:spPr/>
      <dgm:t>
        <a:bodyPr/>
        <a:lstStyle/>
        <a:p>
          <a:endParaRPr lang="en-US"/>
        </a:p>
      </dgm:t>
    </dgm:pt>
    <dgm:pt modelId="{B37A5655-5BD7-478B-8924-A4C8F7E722D4}">
      <dgm:prSet/>
      <dgm:spPr/>
      <dgm:t>
        <a:bodyPr/>
        <a:lstStyle/>
        <a:p>
          <a:r>
            <a:rPr lang="en-GB"/>
            <a:t>However, do not have direct effect unless satisfy the test within Ven Gend en loos. </a:t>
          </a:r>
          <a:endParaRPr lang="en-US"/>
        </a:p>
      </dgm:t>
    </dgm:pt>
    <dgm:pt modelId="{B48D00E2-7E7B-43D0-A567-34A3743C31BB}" type="parTrans" cxnId="{585019F6-3AED-4A9E-8B36-B3D7D3B28953}">
      <dgm:prSet/>
      <dgm:spPr/>
      <dgm:t>
        <a:bodyPr/>
        <a:lstStyle/>
        <a:p>
          <a:endParaRPr lang="en-US"/>
        </a:p>
      </dgm:t>
    </dgm:pt>
    <dgm:pt modelId="{798C1B2F-6FC4-4B01-A419-770E95775546}" type="sibTrans" cxnId="{585019F6-3AED-4A9E-8B36-B3D7D3B28953}">
      <dgm:prSet/>
      <dgm:spPr/>
      <dgm:t>
        <a:bodyPr/>
        <a:lstStyle/>
        <a:p>
          <a:endParaRPr lang="en-US"/>
        </a:p>
      </dgm:t>
    </dgm:pt>
    <dgm:pt modelId="{222FE1C1-6A62-43EB-8982-05932D931C9B}">
      <dgm:prSet/>
      <dgm:spPr/>
      <dgm:t>
        <a:bodyPr/>
        <a:lstStyle/>
        <a:p>
          <a:r>
            <a:rPr lang="en-GB"/>
            <a:t>Can also be horizontal. </a:t>
          </a:r>
          <a:endParaRPr lang="en-US"/>
        </a:p>
      </dgm:t>
    </dgm:pt>
    <dgm:pt modelId="{533B26E5-0CC6-4829-AABC-F13565042F93}" type="parTrans" cxnId="{462D366E-73CF-4E05-AA3D-012DA905BDED}">
      <dgm:prSet/>
      <dgm:spPr/>
      <dgm:t>
        <a:bodyPr/>
        <a:lstStyle/>
        <a:p>
          <a:endParaRPr lang="en-US"/>
        </a:p>
      </dgm:t>
    </dgm:pt>
    <dgm:pt modelId="{D395E85B-BCA5-45A1-80F1-F9FDB49F5FC9}" type="sibTrans" cxnId="{462D366E-73CF-4E05-AA3D-012DA905BDED}">
      <dgm:prSet/>
      <dgm:spPr/>
      <dgm:t>
        <a:bodyPr/>
        <a:lstStyle/>
        <a:p>
          <a:endParaRPr lang="en-US"/>
        </a:p>
      </dgm:t>
    </dgm:pt>
    <dgm:pt modelId="{74892EAF-9C86-4506-A289-60B671D0F34A}">
      <dgm:prSet/>
      <dgm:spPr/>
      <dgm:t>
        <a:bodyPr/>
        <a:lstStyle/>
        <a:p>
          <a:r>
            <a:rPr lang="en-GB" b="1" i="1" u="sng" dirty="0"/>
            <a:t>General principles </a:t>
          </a:r>
          <a:r>
            <a:rPr lang="en-GB" dirty="0"/>
            <a:t>– could have direct effect both vertically and horizontally.</a:t>
          </a:r>
          <a:endParaRPr lang="en-US" dirty="0"/>
        </a:p>
      </dgm:t>
    </dgm:pt>
    <dgm:pt modelId="{FF4AE331-7B36-41DC-B290-5FBAEA0E4549}" type="parTrans" cxnId="{35C5B3E4-6136-4C77-8903-E9A1AC1BB690}">
      <dgm:prSet/>
      <dgm:spPr/>
      <dgm:t>
        <a:bodyPr/>
        <a:lstStyle/>
        <a:p>
          <a:endParaRPr lang="en-US"/>
        </a:p>
      </dgm:t>
    </dgm:pt>
    <dgm:pt modelId="{80722369-4D53-4E19-A05B-90EE1F7ABAD3}" type="sibTrans" cxnId="{35C5B3E4-6136-4C77-8903-E9A1AC1BB690}">
      <dgm:prSet/>
      <dgm:spPr/>
      <dgm:t>
        <a:bodyPr/>
        <a:lstStyle/>
        <a:p>
          <a:endParaRPr lang="en-US"/>
        </a:p>
      </dgm:t>
    </dgm:pt>
    <dgm:pt modelId="{8D392210-71E1-4175-ADA6-85DC76EB33FC}">
      <dgm:prSet/>
      <dgm:spPr/>
      <dgm:t>
        <a:bodyPr/>
        <a:lstStyle/>
        <a:p>
          <a:r>
            <a:rPr lang="en-GB" b="1" i="1" u="sng" dirty="0"/>
            <a:t>EU charter of fundamental rights </a:t>
          </a:r>
          <a:r>
            <a:rPr lang="en-GB" dirty="0"/>
            <a:t>– Article 51(1). </a:t>
          </a:r>
          <a:endParaRPr lang="en-US" dirty="0"/>
        </a:p>
      </dgm:t>
    </dgm:pt>
    <dgm:pt modelId="{8193C9ED-2A09-4A8E-92F0-50E0A4F96609}" type="parTrans" cxnId="{B038E74C-C789-454D-AFE7-C16B737D4825}">
      <dgm:prSet/>
      <dgm:spPr/>
      <dgm:t>
        <a:bodyPr/>
        <a:lstStyle/>
        <a:p>
          <a:endParaRPr lang="en-US"/>
        </a:p>
      </dgm:t>
    </dgm:pt>
    <dgm:pt modelId="{CE5FE52E-F5A6-4C56-8D17-F143168F187F}" type="sibTrans" cxnId="{B038E74C-C789-454D-AFE7-C16B737D4825}">
      <dgm:prSet/>
      <dgm:spPr/>
      <dgm:t>
        <a:bodyPr/>
        <a:lstStyle/>
        <a:p>
          <a:endParaRPr lang="en-US"/>
        </a:p>
      </dgm:t>
    </dgm:pt>
    <dgm:pt modelId="{DCF4FF43-5860-43AD-873D-00CBE8C517A9}">
      <dgm:prSet/>
      <dgm:spPr/>
      <dgm:t>
        <a:bodyPr/>
        <a:lstStyle/>
        <a:p>
          <a:r>
            <a:rPr lang="en-GB"/>
            <a:t>Confusing because case law shows can give rise to horizontal rights- but it is not seen to have direct effect, as seen under Article 51(1) of the EU charter of Fundamental rights. </a:t>
          </a:r>
          <a:endParaRPr lang="en-US"/>
        </a:p>
      </dgm:t>
    </dgm:pt>
    <dgm:pt modelId="{243A6CB0-044D-4838-BCBC-C90ED8D4BD97}" type="parTrans" cxnId="{57ACF01C-DCBC-45E9-BCC1-C7E70568B8C8}">
      <dgm:prSet/>
      <dgm:spPr/>
      <dgm:t>
        <a:bodyPr/>
        <a:lstStyle/>
        <a:p>
          <a:endParaRPr lang="en-US"/>
        </a:p>
      </dgm:t>
    </dgm:pt>
    <dgm:pt modelId="{DF6E29E0-03C0-46B0-83D6-44B3D5D482CE}" type="sibTrans" cxnId="{57ACF01C-DCBC-45E9-BCC1-C7E70568B8C8}">
      <dgm:prSet/>
      <dgm:spPr/>
      <dgm:t>
        <a:bodyPr/>
        <a:lstStyle/>
        <a:p>
          <a:endParaRPr lang="en-US"/>
        </a:p>
      </dgm:t>
    </dgm:pt>
    <dgm:pt modelId="{3D3E7727-969A-4B36-A83A-99A5E09AC791}" type="pres">
      <dgm:prSet presAssocID="{19E75097-D4FF-42FF-9D8E-8C267E6A5CDE}" presName="linear" presStyleCnt="0">
        <dgm:presLayoutVars>
          <dgm:animLvl val="lvl"/>
          <dgm:resizeHandles val="exact"/>
        </dgm:presLayoutVars>
      </dgm:prSet>
      <dgm:spPr/>
    </dgm:pt>
    <dgm:pt modelId="{6C41B5A6-7928-4F8D-BCF3-17F8F4240BFD}" type="pres">
      <dgm:prSet presAssocID="{F3070787-4C17-47FE-A118-689DCBCBCD10}" presName="parentText" presStyleLbl="node1" presStyleIdx="0" presStyleCnt="6">
        <dgm:presLayoutVars>
          <dgm:chMax val="0"/>
          <dgm:bulletEnabled val="1"/>
        </dgm:presLayoutVars>
      </dgm:prSet>
      <dgm:spPr/>
    </dgm:pt>
    <dgm:pt modelId="{519BBEA8-D418-4E39-9281-F582A3E0ACFA}" type="pres">
      <dgm:prSet presAssocID="{5FC15717-77D1-4230-A2E8-6F3E4232E589}" presName="spacer" presStyleCnt="0"/>
      <dgm:spPr/>
    </dgm:pt>
    <dgm:pt modelId="{9FF3685C-21D1-400D-8297-80B1F97ADAFC}" type="pres">
      <dgm:prSet presAssocID="{B37A5655-5BD7-478B-8924-A4C8F7E722D4}" presName="parentText" presStyleLbl="node1" presStyleIdx="1" presStyleCnt="6">
        <dgm:presLayoutVars>
          <dgm:chMax val="0"/>
          <dgm:bulletEnabled val="1"/>
        </dgm:presLayoutVars>
      </dgm:prSet>
      <dgm:spPr/>
    </dgm:pt>
    <dgm:pt modelId="{504E97DD-7AFD-4AB2-91F8-E4683471B7DB}" type="pres">
      <dgm:prSet presAssocID="{798C1B2F-6FC4-4B01-A419-770E95775546}" presName="spacer" presStyleCnt="0"/>
      <dgm:spPr/>
    </dgm:pt>
    <dgm:pt modelId="{26C94F96-6E6A-476D-9FE1-6DCD1D1E1376}" type="pres">
      <dgm:prSet presAssocID="{222FE1C1-6A62-43EB-8982-05932D931C9B}" presName="parentText" presStyleLbl="node1" presStyleIdx="2" presStyleCnt="6">
        <dgm:presLayoutVars>
          <dgm:chMax val="0"/>
          <dgm:bulletEnabled val="1"/>
        </dgm:presLayoutVars>
      </dgm:prSet>
      <dgm:spPr/>
    </dgm:pt>
    <dgm:pt modelId="{9A0BBFEC-59D3-4758-9BD8-39D87F63F056}" type="pres">
      <dgm:prSet presAssocID="{D395E85B-BCA5-45A1-80F1-F9FDB49F5FC9}" presName="spacer" presStyleCnt="0"/>
      <dgm:spPr/>
    </dgm:pt>
    <dgm:pt modelId="{5BC001AF-725D-4078-B4DE-08D582BF0E05}" type="pres">
      <dgm:prSet presAssocID="{74892EAF-9C86-4506-A289-60B671D0F34A}" presName="parentText" presStyleLbl="node1" presStyleIdx="3" presStyleCnt="6">
        <dgm:presLayoutVars>
          <dgm:chMax val="0"/>
          <dgm:bulletEnabled val="1"/>
        </dgm:presLayoutVars>
      </dgm:prSet>
      <dgm:spPr/>
    </dgm:pt>
    <dgm:pt modelId="{0E87A260-A2D1-4A4D-BFED-4A4796743BE3}" type="pres">
      <dgm:prSet presAssocID="{80722369-4D53-4E19-A05B-90EE1F7ABAD3}" presName="spacer" presStyleCnt="0"/>
      <dgm:spPr/>
    </dgm:pt>
    <dgm:pt modelId="{429131B3-F4C6-4C2A-B350-A2FF7B48FECC}" type="pres">
      <dgm:prSet presAssocID="{8D392210-71E1-4175-ADA6-85DC76EB33FC}" presName="parentText" presStyleLbl="node1" presStyleIdx="4" presStyleCnt="6">
        <dgm:presLayoutVars>
          <dgm:chMax val="0"/>
          <dgm:bulletEnabled val="1"/>
        </dgm:presLayoutVars>
      </dgm:prSet>
      <dgm:spPr/>
    </dgm:pt>
    <dgm:pt modelId="{8D90096E-5F0F-460E-8715-B932998F5EA5}" type="pres">
      <dgm:prSet presAssocID="{CE5FE52E-F5A6-4C56-8D17-F143168F187F}" presName="spacer" presStyleCnt="0"/>
      <dgm:spPr/>
    </dgm:pt>
    <dgm:pt modelId="{143740D2-5698-4A81-92DD-D0C6CE818756}" type="pres">
      <dgm:prSet presAssocID="{DCF4FF43-5860-43AD-873D-00CBE8C517A9}" presName="parentText" presStyleLbl="node1" presStyleIdx="5" presStyleCnt="6">
        <dgm:presLayoutVars>
          <dgm:chMax val="0"/>
          <dgm:bulletEnabled val="1"/>
        </dgm:presLayoutVars>
      </dgm:prSet>
      <dgm:spPr/>
    </dgm:pt>
  </dgm:ptLst>
  <dgm:cxnLst>
    <dgm:cxn modelId="{57ACF01C-DCBC-45E9-BCC1-C7E70568B8C8}" srcId="{19E75097-D4FF-42FF-9D8E-8C267E6A5CDE}" destId="{DCF4FF43-5860-43AD-873D-00CBE8C517A9}" srcOrd="5" destOrd="0" parTransId="{243A6CB0-044D-4838-BCBC-C90ED8D4BD97}" sibTransId="{DF6E29E0-03C0-46B0-83D6-44B3D5D482CE}"/>
    <dgm:cxn modelId="{DDC35F2C-81C5-48C7-B6BD-F8AD732239C5}" type="presOf" srcId="{F3070787-4C17-47FE-A118-689DCBCBCD10}" destId="{6C41B5A6-7928-4F8D-BCF3-17F8F4240BFD}" srcOrd="0" destOrd="0" presId="urn:microsoft.com/office/officeart/2005/8/layout/vList2"/>
    <dgm:cxn modelId="{033EB340-F24C-4EB1-B874-747D2B491E79}" type="presOf" srcId="{19E75097-D4FF-42FF-9D8E-8C267E6A5CDE}" destId="{3D3E7727-969A-4B36-A83A-99A5E09AC791}" srcOrd="0" destOrd="0" presId="urn:microsoft.com/office/officeart/2005/8/layout/vList2"/>
    <dgm:cxn modelId="{D3735F6B-980E-442B-BB2C-2964588CAC32}" type="presOf" srcId="{B37A5655-5BD7-478B-8924-A4C8F7E722D4}" destId="{9FF3685C-21D1-400D-8297-80B1F97ADAFC}" srcOrd="0" destOrd="0" presId="urn:microsoft.com/office/officeart/2005/8/layout/vList2"/>
    <dgm:cxn modelId="{B038E74C-C789-454D-AFE7-C16B737D4825}" srcId="{19E75097-D4FF-42FF-9D8E-8C267E6A5CDE}" destId="{8D392210-71E1-4175-ADA6-85DC76EB33FC}" srcOrd="4" destOrd="0" parTransId="{8193C9ED-2A09-4A8E-92F0-50E0A4F96609}" sibTransId="{CE5FE52E-F5A6-4C56-8D17-F143168F187F}"/>
    <dgm:cxn modelId="{462D366E-73CF-4E05-AA3D-012DA905BDED}" srcId="{19E75097-D4FF-42FF-9D8E-8C267E6A5CDE}" destId="{222FE1C1-6A62-43EB-8982-05932D931C9B}" srcOrd="2" destOrd="0" parTransId="{533B26E5-0CC6-4829-AABC-F13565042F93}" sibTransId="{D395E85B-BCA5-45A1-80F1-F9FDB49F5FC9}"/>
    <dgm:cxn modelId="{2236F883-6706-4F94-8587-1174D481D46F}" type="presOf" srcId="{222FE1C1-6A62-43EB-8982-05932D931C9B}" destId="{26C94F96-6E6A-476D-9FE1-6DCD1D1E1376}" srcOrd="0" destOrd="0" presId="urn:microsoft.com/office/officeart/2005/8/layout/vList2"/>
    <dgm:cxn modelId="{EB5C5B92-8D87-4E56-A44F-285C2DD8F73B}" srcId="{19E75097-D4FF-42FF-9D8E-8C267E6A5CDE}" destId="{F3070787-4C17-47FE-A118-689DCBCBCD10}" srcOrd="0" destOrd="0" parTransId="{02ECF38B-9F22-4883-8617-80B7A78EA701}" sibTransId="{5FC15717-77D1-4230-A2E8-6F3E4232E589}"/>
    <dgm:cxn modelId="{538534D0-716A-4B30-8DB4-A7D541C63C68}" type="presOf" srcId="{8D392210-71E1-4175-ADA6-85DC76EB33FC}" destId="{429131B3-F4C6-4C2A-B350-A2FF7B48FECC}" srcOrd="0" destOrd="0" presId="urn:microsoft.com/office/officeart/2005/8/layout/vList2"/>
    <dgm:cxn modelId="{31C27CE1-FAFE-4279-8578-8DBF3C78A135}" type="presOf" srcId="{74892EAF-9C86-4506-A289-60B671D0F34A}" destId="{5BC001AF-725D-4078-B4DE-08D582BF0E05}" srcOrd="0" destOrd="0" presId="urn:microsoft.com/office/officeart/2005/8/layout/vList2"/>
    <dgm:cxn modelId="{35C5B3E4-6136-4C77-8903-E9A1AC1BB690}" srcId="{19E75097-D4FF-42FF-9D8E-8C267E6A5CDE}" destId="{74892EAF-9C86-4506-A289-60B671D0F34A}" srcOrd="3" destOrd="0" parTransId="{FF4AE331-7B36-41DC-B290-5FBAEA0E4549}" sibTransId="{80722369-4D53-4E19-A05B-90EE1F7ABAD3}"/>
    <dgm:cxn modelId="{79000CE6-1E4A-4262-A6A5-E644ABB404DF}" type="presOf" srcId="{DCF4FF43-5860-43AD-873D-00CBE8C517A9}" destId="{143740D2-5698-4A81-92DD-D0C6CE818756}" srcOrd="0" destOrd="0" presId="urn:microsoft.com/office/officeart/2005/8/layout/vList2"/>
    <dgm:cxn modelId="{585019F6-3AED-4A9E-8B36-B3D7D3B28953}" srcId="{19E75097-D4FF-42FF-9D8E-8C267E6A5CDE}" destId="{B37A5655-5BD7-478B-8924-A4C8F7E722D4}" srcOrd="1" destOrd="0" parTransId="{B48D00E2-7E7B-43D0-A567-34A3743C31BB}" sibTransId="{798C1B2F-6FC4-4B01-A419-770E95775546}"/>
    <dgm:cxn modelId="{D0A9554D-9105-446F-AAF9-7600D65155E8}" type="presParOf" srcId="{3D3E7727-969A-4B36-A83A-99A5E09AC791}" destId="{6C41B5A6-7928-4F8D-BCF3-17F8F4240BFD}" srcOrd="0" destOrd="0" presId="urn:microsoft.com/office/officeart/2005/8/layout/vList2"/>
    <dgm:cxn modelId="{E3AD5FBB-C4C1-437F-95D6-D7CFB216C7B9}" type="presParOf" srcId="{3D3E7727-969A-4B36-A83A-99A5E09AC791}" destId="{519BBEA8-D418-4E39-9281-F582A3E0ACFA}" srcOrd="1" destOrd="0" presId="urn:microsoft.com/office/officeart/2005/8/layout/vList2"/>
    <dgm:cxn modelId="{0A19AB57-7B68-4527-AD30-E4DEAD57DD75}" type="presParOf" srcId="{3D3E7727-969A-4B36-A83A-99A5E09AC791}" destId="{9FF3685C-21D1-400D-8297-80B1F97ADAFC}" srcOrd="2" destOrd="0" presId="urn:microsoft.com/office/officeart/2005/8/layout/vList2"/>
    <dgm:cxn modelId="{997CFC76-3DAC-4FFD-9887-7D0BDAE9A766}" type="presParOf" srcId="{3D3E7727-969A-4B36-A83A-99A5E09AC791}" destId="{504E97DD-7AFD-4AB2-91F8-E4683471B7DB}" srcOrd="3" destOrd="0" presId="urn:microsoft.com/office/officeart/2005/8/layout/vList2"/>
    <dgm:cxn modelId="{030C70BC-ECD4-46A7-9CF8-1282867A7356}" type="presParOf" srcId="{3D3E7727-969A-4B36-A83A-99A5E09AC791}" destId="{26C94F96-6E6A-476D-9FE1-6DCD1D1E1376}" srcOrd="4" destOrd="0" presId="urn:microsoft.com/office/officeart/2005/8/layout/vList2"/>
    <dgm:cxn modelId="{5CA14944-E2BF-472A-91FF-9FCC84D58987}" type="presParOf" srcId="{3D3E7727-969A-4B36-A83A-99A5E09AC791}" destId="{9A0BBFEC-59D3-4758-9BD8-39D87F63F056}" srcOrd="5" destOrd="0" presId="urn:microsoft.com/office/officeart/2005/8/layout/vList2"/>
    <dgm:cxn modelId="{ABB71701-7C36-4EBC-8099-A3D85977C446}" type="presParOf" srcId="{3D3E7727-969A-4B36-A83A-99A5E09AC791}" destId="{5BC001AF-725D-4078-B4DE-08D582BF0E05}" srcOrd="6" destOrd="0" presId="urn:microsoft.com/office/officeart/2005/8/layout/vList2"/>
    <dgm:cxn modelId="{E6ABB4E1-5595-46DD-9BDC-0343975B2485}" type="presParOf" srcId="{3D3E7727-969A-4B36-A83A-99A5E09AC791}" destId="{0E87A260-A2D1-4A4D-BFED-4A4796743BE3}" srcOrd="7" destOrd="0" presId="urn:microsoft.com/office/officeart/2005/8/layout/vList2"/>
    <dgm:cxn modelId="{3CDBC5B7-94F0-4B41-A408-EF59244DDE19}" type="presParOf" srcId="{3D3E7727-969A-4B36-A83A-99A5E09AC791}" destId="{429131B3-F4C6-4C2A-B350-A2FF7B48FECC}" srcOrd="8" destOrd="0" presId="urn:microsoft.com/office/officeart/2005/8/layout/vList2"/>
    <dgm:cxn modelId="{B780442F-7E8E-438A-A818-934AAE904593}" type="presParOf" srcId="{3D3E7727-969A-4B36-A83A-99A5E09AC791}" destId="{8D90096E-5F0F-460E-8715-B932998F5EA5}" srcOrd="9" destOrd="0" presId="urn:microsoft.com/office/officeart/2005/8/layout/vList2"/>
    <dgm:cxn modelId="{F3B14A5A-433D-4AB2-8593-D68702EF2F96}" type="presParOf" srcId="{3D3E7727-969A-4B36-A83A-99A5E09AC791}" destId="{143740D2-5698-4A81-92DD-D0C6CE818756}"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8842ECE-1CA9-43CB-8720-54ED9756BA8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708BED6-916C-49DA-8A68-791F867B5A2E}">
      <dgm:prSet/>
      <dgm:spPr/>
      <dgm:t>
        <a:bodyPr/>
        <a:lstStyle/>
        <a:p>
          <a:r>
            <a:rPr lang="en-GB" b="1" i="1" u="sng" dirty="0"/>
            <a:t>Directives-</a:t>
          </a:r>
          <a:r>
            <a:rPr lang="en-GB" dirty="0"/>
            <a:t> </a:t>
          </a:r>
          <a:endParaRPr lang="en-US" dirty="0"/>
        </a:p>
      </dgm:t>
    </dgm:pt>
    <dgm:pt modelId="{A5185827-CAB0-46FF-B703-2E83113085FD}" type="parTrans" cxnId="{63E6E47E-DC4A-486E-96BE-8BFFC3CB8D22}">
      <dgm:prSet/>
      <dgm:spPr/>
      <dgm:t>
        <a:bodyPr/>
        <a:lstStyle/>
        <a:p>
          <a:endParaRPr lang="en-US"/>
        </a:p>
      </dgm:t>
    </dgm:pt>
    <dgm:pt modelId="{7BD2661A-9512-4AD2-A2F9-394DA2E7EE3C}" type="sibTrans" cxnId="{63E6E47E-DC4A-486E-96BE-8BFFC3CB8D22}">
      <dgm:prSet/>
      <dgm:spPr/>
      <dgm:t>
        <a:bodyPr/>
        <a:lstStyle/>
        <a:p>
          <a:endParaRPr lang="en-US"/>
        </a:p>
      </dgm:t>
    </dgm:pt>
    <dgm:pt modelId="{33F06F9A-3E5D-4981-91B8-E1F3E7C41D8B}">
      <dgm:prSet/>
      <dgm:spPr/>
      <dgm:t>
        <a:bodyPr/>
        <a:lstStyle/>
        <a:p>
          <a:r>
            <a:rPr lang="en-GB"/>
            <a:t>Article 288 TFEU. </a:t>
          </a:r>
          <a:endParaRPr lang="en-US"/>
        </a:p>
      </dgm:t>
    </dgm:pt>
    <dgm:pt modelId="{7A22C855-AC22-488B-8886-A3D6DE3817FF}" type="parTrans" cxnId="{9635E123-E849-4238-B9BC-ACB49B8C570B}">
      <dgm:prSet/>
      <dgm:spPr/>
      <dgm:t>
        <a:bodyPr/>
        <a:lstStyle/>
        <a:p>
          <a:endParaRPr lang="en-US"/>
        </a:p>
      </dgm:t>
    </dgm:pt>
    <dgm:pt modelId="{3A1A0C24-02CE-498D-BFEB-E3B47ADD1182}" type="sibTrans" cxnId="{9635E123-E849-4238-B9BC-ACB49B8C570B}">
      <dgm:prSet/>
      <dgm:spPr/>
      <dgm:t>
        <a:bodyPr/>
        <a:lstStyle/>
        <a:p>
          <a:endParaRPr lang="en-US"/>
        </a:p>
      </dgm:t>
    </dgm:pt>
    <dgm:pt modelId="{C90301B1-FC0B-48CF-84B4-031EBA10FE33}">
      <dgm:prSet/>
      <dgm:spPr/>
      <dgm:t>
        <a:bodyPr/>
        <a:lstStyle/>
        <a:p>
          <a:r>
            <a:rPr lang="en-GB"/>
            <a:t>Confusion because did not fit the test in Ven Gend en Loos. </a:t>
          </a:r>
          <a:endParaRPr lang="en-US"/>
        </a:p>
      </dgm:t>
    </dgm:pt>
    <dgm:pt modelId="{28B854FF-C6AD-4AE3-BCA0-9FDFF76338A7}" type="parTrans" cxnId="{1732B852-9096-4F46-ABE8-AF15F5BEB013}">
      <dgm:prSet/>
      <dgm:spPr/>
      <dgm:t>
        <a:bodyPr/>
        <a:lstStyle/>
        <a:p>
          <a:endParaRPr lang="en-US"/>
        </a:p>
      </dgm:t>
    </dgm:pt>
    <dgm:pt modelId="{0F43C233-B9FB-4E08-BF02-F65052382059}" type="sibTrans" cxnId="{1732B852-9096-4F46-ABE8-AF15F5BEB013}">
      <dgm:prSet/>
      <dgm:spPr/>
      <dgm:t>
        <a:bodyPr/>
        <a:lstStyle/>
        <a:p>
          <a:endParaRPr lang="en-US"/>
        </a:p>
      </dgm:t>
    </dgm:pt>
    <dgm:pt modelId="{5E06C8FA-7230-455E-A79A-2F4CB13BBF87}">
      <dgm:prSet/>
      <dgm:spPr/>
      <dgm:t>
        <a:bodyPr/>
        <a:lstStyle/>
        <a:p>
          <a:r>
            <a:rPr lang="en-GB" dirty="0"/>
            <a:t>9/70 Grad – clarified this.</a:t>
          </a:r>
          <a:endParaRPr lang="en-US" dirty="0"/>
        </a:p>
      </dgm:t>
    </dgm:pt>
    <dgm:pt modelId="{70C9C538-3621-46A2-888B-05C16D97B666}" type="parTrans" cxnId="{23C54A75-FFDE-4087-BDC3-3D0458BF77D7}">
      <dgm:prSet/>
      <dgm:spPr/>
      <dgm:t>
        <a:bodyPr/>
        <a:lstStyle/>
        <a:p>
          <a:endParaRPr lang="en-US"/>
        </a:p>
      </dgm:t>
    </dgm:pt>
    <dgm:pt modelId="{F26CE697-1A4E-4829-B3F0-BD5B5A68F234}" type="sibTrans" cxnId="{23C54A75-FFDE-4087-BDC3-3D0458BF77D7}">
      <dgm:prSet/>
      <dgm:spPr/>
      <dgm:t>
        <a:bodyPr/>
        <a:lstStyle/>
        <a:p>
          <a:endParaRPr lang="en-US"/>
        </a:p>
      </dgm:t>
    </dgm:pt>
    <dgm:pt modelId="{4AC8CDF9-48C3-45E2-817E-702BAAAB45EC}">
      <dgm:prSet/>
      <dgm:spPr/>
      <dgm:t>
        <a:bodyPr/>
        <a:lstStyle/>
        <a:p>
          <a:r>
            <a:rPr lang="en-GB"/>
            <a:t>41/74 Van Duyn v The Home Office- have to meet criteria of Ven gend en loos and directives can do this. </a:t>
          </a:r>
          <a:endParaRPr lang="en-US"/>
        </a:p>
      </dgm:t>
    </dgm:pt>
    <dgm:pt modelId="{F9FD5AC4-57CA-4B1C-945C-D0508CAF8B96}" type="parTrans" cxnId="{A644915D-DB3A-4BA5-90EE-B035ECD12E74}">
      <dgm:prSet/>
      <dgm:spPr/>
      <dgm:t>
        <a:bodyPr/>
        <a:lstStyle/>
        <a:p>
          <a:endParaRPr lang="en-US"/>
        </a:p>
      </dgm:t>
    </dgm:pt>
    <dgm:pt modelId="{2031066A-82D6-4B4C-B5BB-4179613C51BF}" type="sibTrans" cxnId="{A644915D-DB3A-4BA5-90EE-B035ECD12E74}">
      <dgm:prSet/>
      <dgm:spPr/>
      <dgm:t>
        <a:bodyPr/>
        <a:lstStyle/>
        <a:p>
          <a:endParaRPr lang="en-US"/>
        </a:p>
      </dgm:t>
    </dgm:pt>
    <dgm:pt modelId="{E82BB76D-A147-418E-9AF3-2037585C19A4}">
      <dgm:prSet/>
      <dgm:spPr/>
      <dgm:t>
        <a:bodyPr/>
        <a:lstStyle/>
        <a:p>
          <a:r>
            <a:rPr lang="en-GB"/>
            <a:t>Article 297 TFEU- official journal. </a:t>
          </a:r>
          <a:endParaRPr lang="en-US"/>
        </a:p>
      </dgm:t>
    </dgm:pt>
    <dgm:pt modelId="{76E60680-36AA-46EF-BEE4-7A64459D9138}" type="parTrans" cxnId="{C1C567F5-33FE-4080-B40A-5739636CE63B}">
      <dgm:prSet/>
      <dgm:spPr/>
      <dgm:t>
        <a:bodyPr/>
        <a:lstStyle/>
        <a:p>
          <a:endParaRPr lang="en-US"/>
        </a:p>
      </dgm:t>
    </dgm:pt>
    <dgm:pt modelId="{4BBE1B5F-81F1-4636-B12E-98592212BFC3}" type="sibTrans" cxnId="{C1C567F5-33FE-4080-B40A-5739636CE63B}">
      <dgm:prSet/>
      <dgm:spPr/>
      <dgm:t>
        <a:bodyPr/>
        <a:lstStyle/>
        <a:p>
          <a:endParaRPr lang="en-US"/>
        </a:p>
      </dgm:t>
    </dgm:pt>
    <dgm:pt modelId="{CEFB31C0-DE03-49E7-972C-02B17599D234}">
      <dgm:prSet/>
      <dgm:spPr/>
      <dgm:t>
        <a:bodyPr/>
        <a:lstStyle/>
        <a:p>
          <a:r>
            <a:rPr lang="en-GB"/>
            <a:t>152/84 Marshall v Southampton Area Health Authority- ‘’enforced against state or arms of state’’ but not individual v individual. </a:t>
          </a:r>
          <a:endParaRPr lang="en-US"/>
        </a:p>
      </dgm:t>
    </dgm:pt>
    <dgm:pt modelId="{23FB956F-BBB1-4750-8B41-266DD0AB0170}" type="parTrans" cxnId="{3DBBCBD6-1DD4-4836-8EA7-2668C7ED15B1}">
      <dgm:prSet/>
      <dgm:spPr/>
      <dgm:t>
        <a:bodyPr/>
        <a:lstStyle/>
        <a:p>
          <a:endParaRPr lang="en-US"/>
        </a:p>
      </dgm:t>
    </dgm:pt>
    <dgm:pt modelId="{22E2BB5F-A46A-4419-B9B4-DD9CD56A0103}" type="sibTrans" cxnId="{3DBBCBD6-1DD4-4836-8EA7-2668C7ED15B1}">
      <dgm:prSet/>
      <dgm:spPr/>
      <dgm:t>
        <a:bodyPr/>
        <a:lstStyle/>
        <a:p>
          <a:endParaRPr lang="en-US"/>
        </a:p>
      </dgm:t>
    </dgm:pt>
    <dgm:pt modelId="{3AD30C7A-7354-4923-B716-91521B521D84}">
      <dgm:prSet/>
      <dgm:spPr/>
      <dgm:t>
        <a:bodyPr/>
        <a:lstStyle/>
        <a:p>
          <a:r>
            <a:rPr lang="en-GB"/>
            <a:t>Case – 222/84 Johnston v RUC and C-188/89 foster v British Gas. </a:t>
          </a:r>
          <a:endParaRPr lang="en-US"/>
        </a:p>
      </dgm:t>
    </dgm:pt>
    <dgm:pt modelId="{8F75484D-5FC3-424A-9B22-10E8F89D7698}" type="parTrans" cxnId="{1CC8F0C1-A3F0-4ED8-B237-BBDC0D509409}">
      <dgm:prSet/>
      <dgm:spPr/>
      <dgm:t>
        <a:bodyPr/>
        <a:lstStyle/>
        <a:p>
          <a:endParaRPr lang="en-US"/>
        </a:p>
      </dgm:t>
    </dgm:pt>
    <dgm:pt modelId="{5FF772F4-A891-45C2-8E01-5030D78D4362}" type="sibTrans" cxnId="{1CC8F0C1-A3F0-4ED8-B237-BBDC0D509409}">
      <dgm:prSet/>
      <dgm:spPr/>
      <dgm:t>
        <a:bodyPr/>
        <a:lstStyle/>
        <a:p>
          <a:endParaRPr lang="en-US"/>
        </a:p>
      </dgm:t>
    </dgm:pt>
    <dgm:pt modelId="{98A97180-9EA9-499E-A574-FD3BDEB57057}">
      <dgm:prSet/>
      <dgm:spPr/>
      <dgm:t>
        <a:bodyPr/>
        <a:lstStyle/>
        <a:p>
          <a:r>
            <a:rPr lang="en-GB"/>
            <a:t>Case – 8/81 Becker – indirect effect because of the issue with directives. </a:t>
          </a:r>
          <a:endParaRPr lang="en-US"/>
        </a:p>
      </dgm:t>
    </dgm:pt>
    <dgm:pt modelId="{9F19D3A5-0263-4BB9-AE69-44447338E8F4}" type="parTrans" cxnId="{1F969C5A-974B-42CF-91EB-99ED17F2851A}">
      <dgm:prSet/>
      <dgm:spPr/>
      <dgm:t>
        <a:bodyPr/>
        <a:lstStyle/>
        <a:p>
          <a:endParaRPr lang="en-US"/>
        </a:p>
      </dgm:t>
    </dgm:pt>
    <dgm:pt modelId="{B25CD7FD-96E8-4359-8A60-059244438740}" type="sibTrans" cxnId="{1F969C5A-974B-42CF-91EB-99ED17F2851A}">
      <dgm:prSet/>
      <dgm:spPr/>
      <dgm:t>
        <a:bodyPr/>
        <a:lstStyle/>
        <a:p>
          <a:endParaRPr lang="en-US"/>
        </a:p>
      </dgm:t>
    </dgm:pt>
    <dgm:pt modelId="{90442DBD-78A2-4E51-B830-24E310E3D9C8}" type="pres">
      <dgm:prSet presAssocID="{28842ECE-1CA9-43CB-8720-54ED9756BA85}" presName="linear" presStyleCnt="0">
        <dgm:presLayoutVars>
          <dgm:animLvl val="lvl"/>
          <dgm:resizeHandles val="exact"/>
        </dgm:presLayoutVars>
      </dgm:prSet>
      <dgm:spPr/>
    </dgm:pt>
    <dgm:pt modelId="{F101BB18-1F8C-42CF-AF7A-8FB176D3D501}" type="pres">
      <dgm:prSet presAssocID="{9708BED6-916C-49DA-8A68-791F867B5A2E}" presName="parentText" presStyleLbl="node1" presStyleIdx="0" presStyleCnt="9">
        <dgm:presLayoutVars>
          <dgm:chMax val="0"/>
          <dgm:bulletEnabled val="1"/>
        </dgm:presLayoutVars>
      </dgm:prSet>
      <dgm:spPr/>
    </dgm:pt>
    <dgm:pt modelId="{3FF92287-45A2-469D-B612-3A44C255B431}" type="pres">
      <dgm:prSet presAssocID="{7BD2661A-9512-4AD2-A2F9-394DA2E7EE3C}" presName="spacer" presStyleCnt="0"/>
      <dgm:spPr/>
    </dgm:pt>
    <dgm:pt modelId="{A2CC55B0-BE46-41B0-B961-AE2996D2206B}" type="pres">
      <dgm:prSet presAssocID="{33F06F9A-3E5D-4981-91B8-E1F3E7C41D8B}" presName="parentText" presStyleLbl="node1" presStyleIdx="1" presStyleCnt="9">
        <dgm:presLayoutVars>
          <dgm:chMax val="0"/>
          <dgm:bulletEnabled val="1"/>
        </dgm:presLayoutVars>
      </dgm:prSet>
      <dgm:spPr/>
    </dgm:pt>
    <dgm:pt modelId="{64948818-D3F7-45C8-95D0-FB00E3B40D40}" type="pres">
      <dgm:prSet presAssocID="{3A1A0C24-02CE-498D-BFEB-E3B47ADD1182}" presName="spacer" presStyleCnt="0"/>
      <dgm:spPr/>
    </dgm:pt>
    <dgm:pt modelId="{427A69B9-D60C-4392-A1BE-A271E8656177}" type="pres">
      <dgm:prSet presAssocID="{C90301B1-FC0B-48CF-84B4-031EBA10FE33}" presName="parentText" presStyleLbl="node1" presStyleIdx="2" presStyleCnt="9">
        <dgm:presLayoutVars>
          <dgm:chMax val="0"/>
          <dgm:bulletEnabled val="1"/>
        </dgm:presLayoutVars>
      </dgm:prSet>
      <dgm:spPr/>
    </dgm:pt>
    <dgm:pt modelId="{6B231595-FCA8-42EC-8BB2-7A18DDF16837}" type="pres">
      <dgm:prSet presAssocID="{0F43C233-B9FB-4E08-BF02-F65052382059}" presName="spacer" presStyleCnt="0"/>
      <dgm:spPr/>
    </dgm:pt>
    <dgm:pt modelId="{F105F140-6C7D-436F-908E-C95758EB962F}" type="pres">
      <dgm:prSet presAssocID="{5E06C8FA-7230-455E-A79A-2F4CB13BBF87}" presName="parentText" presStyleLbl="node1" presStyleIdx="3" presStyleCnt="9">
        <dgm:presLayoutVars>
          <dgm:chMax val="0"/>
          <dgm:bulletEnabled val="1"/>
        </dgm:presLayoutVars>
      </dgm:prSet>
      <dgm:spPr/>
    </dgm:pt>
    <dgm:pt modelId="{7A923005-8546-4DE3-82FF-E0D766D8EC16}" type="pres">
      <dgm:prSet presAssocID="{F26CE697-1A4E-4829-B3F0-BD5B5A68F234}" presName="spacer" presStyleCnt="0"/>
      <dgm:spPr/>
    </dgm:pt>
    <dgm:pt modelId="{3410E9EF-B4C2-40C9-B86F-1954DC245601}" type="pres">
      <dgm:prSet presAssocID="{4AC8CDF9-48C3-45E2-817E-702BAAAB45EC}" presName="parentText" presStyleLbl="node1" presStyleIdx="4" presStyleCnt="9">
        <dgm:presLayoutVars>
          <dgm:chMax val="0"/>
          <dgm:bulletEnabled val="1"/>
        </dgm:presLayoutVars>
      </dgm:prSet>
      <dgm:spPr/>
    </dgm:pt>
    <dgm:pt modelId="{D5FE3361-01B5-4028-AA3D-26E7B37999D4}" type="pres">
      <dgm:prSet presAssocID="{2031066A-82D6-4B4C-B5BB-4179613C51BF}" presName="spacer" presStyleCnt="0"/>
      <dgm:spPr/>
    </dgm:pt>
    <dgm:pt modelId="{AF4BAE28-75D1-48DD-85A5-6C485763696A}" type="pres">
      <dgm:prSet presAssocID="{E82BB76D-A147-418E-9AF3-2037585C19A4}" presName="parentText" presStyleLbl="node1" presStyleIdx="5" presStyleCnt="9">
        <dgm:presLayoutVars>
          <dgm:chMax val="0"/>
          <dgm:bulletEnabled val="1"/>
        </dgm:presLayoutVars>
      </dgm:prSet>
      <dgm:spPr/>
    </dgm:pt>
    <dgm:pt modelId="{D963052B-4191-4821-86B2-27570189F1F8}" type="pres">
      <dgm:prSet presAssocID="{4BBE1B5F-81F1-4636-B12E-98592212BFC3}" presName="spacer" presStyleCnt="0"/>
      <dgm:spPr/>
    </dgm:pt>
    <dgm:pt modelId="{A54A9816-E5FD-4079-B742-82D12E66EC36}" type="pres">
      <dgm:prSet presAssocID="{CEFB31C0-DE03-49E7-972C-02B17599D234}" presName="parentText" presStyleLbl="node1" presStyleIdx="6" presStyleCnt="9">
        <dgm:presLayoutVars>
          <dgm:chMax val="0"/>
          <dgm:bulletEnabled val="1"/>
        </dgm:presLayoutVars>
      </dgm:prSet>
      <dgm:spPr/>
    </dgm:pt>
    <dgm:pt modelId="{8BF21430-9247-4B63-9728-D0F18681CC74}" type="pres">
      <dgm:prSet presAssocID="{22E2BB5F-A46A-4419-B9B4-DD9CD56A0103}" presName="spacer" presStyleCnt="0"/>
      <dgm:spPr/>
    </dgm:pt>
    <dgm:pt modelId="{3E88C234-4327-49CE-8F00-594C39A345DD}" type="pres">
      <dgm:prSet presAssocID="{3AD30C7A-7354-4923-B716-91521B521D84}" presName="parentText" presStyleLbl="node1" presStyleIdx="7" presStyleCnt="9">
        <dgm:presLayoutVars>
          <dgm:chMax val="0"/>
          <dgm:bulletEnabled val="1"/>
        </dgm:presLayoutVars>
      </dgm:prSet>
      <dgm:spPr/>
    </dgm:pt>
    <dgm:pt modelId="{41428FFD-D7AC-42F7-A604-2CFF03C8EA74}" type="pres">
      <dgm:prSet presAssocID="{5FF772F4-A891-45C2-8E01-5030D78D4362}" presName="spacer" presStyleCnt="0"/>
      <dgm:spPr/>
    </dgm:pt>
    <dgm:pt modelId="{BCA1C3F7-3845-406F-8497-FA1FB45FDAD7}" type="pres">
      <dgm:prSet presAssocID="{98A97180-9EA9-499E-A574-FD3BDEB57057}" presName="parentText" presStyleLbl="node1" presStyleIdx="8" presStyleCnt="9">
        <dgm:presLayoutVars>
          <dgm:chMax val="0"/>
          <dgm:bulletEnabled val="1"/>
        </dgm:presLayoutVars>
      </dgm:prSet>
      <dgm:spPr/>
    </dgm:pt>
  </dgm:ptLst>
  <dgm:cxnLst>
    <dgm:cxn modelId="{47099C23-4910-4B25-A7B9-956BAA6E8859}" type="presOf" srcId="{33F06F9A-3E5D-4981-91B8-E1F3E7C41D8B}" destId="{A2CC55B0-BE46-41B0-B961-AE2996D2206B}" srcOrd="0" destOrd="0" presId="urn:microsoft.com/office/officeart/2005/8/layout/vList2"/>
    <dgm:cxn modelId="{9635E123-E849-4238-B9BC-ACB49B8C570B}" srcId="{28842ECE-1CA9-43CB-8720-54ED9756BA85}" destId="{33F06F9A-3E5D-4981-91B8-E1F3E7C41D8B}" srcOrd="1" destOrd="0" parTransId="{7A22C855-AC22-488B-8886-A3D6DE3817FF}" sibTransId="{3A1A0C24-02CE-498D-BFEB-E3B47ADD1182}"/>
    <dgm:cxn modelId="{A644915D-DB3A-4BA5-90EE-B035ECD12E74}" srcId="{28842ECE-1CA9-43CB-8720-54ED9756BA85}" destId="{4AC8CDF9-48C3-45E2-817E-702BAAAB45EC}" srcOrd="4" destOrd="0" parTransId="{F9FD5AC4-57CA-4B1C-945C-D0508CAF8B96}" sibTransId="{2031066A-82D6-4B4C-B5BB-4179613C51BF}"/>
    <dgm:cxn modelId="{A4622C65-EEE9-4543-960F-A6FCB5FB4AB6}" type="presOf" srcId="{28842ECE-1CA9-43CB-8720-54ED9756BA85}" destId="{90442DBD-78A2-4E51-B830-24E310E3D9C8}" srcOrd="0" destOrd="0" presId="urn:microsoft.com/office/officeart/2005/8/layout/vList2"/>
    <dgm:cxn modelId="{8CCE554C-3674-469E-9B37-C2251F455BAC}" type="presOf" srcId="{4AC8CDF9-48C3-45E2-817E-702BAAAB45EC}" destId="{3410E9EF-B4C2-40C9-B86F-1954DC245601}" srcOrd="0" destOrd="0" presId="urn:microsoft.com/office/officeart/2005/8/layout/vList2"/>
    <dgm:cxn modelId="{6D76A36F-B361-46E0-94C7-A306EDBAFF13}" type="presOf" srcId="{3AD30C7A-7354-4923-B716-91521B521D84}" destId="{3E88C234-4327-49CE-8F00-594C39A345DD}" srcOrd="0" destOrd="0" presId="urn:microsoft.com/office/officeart/2005/8/layout/vList2"/>
    <dgm:cxn modelId="{1732B852-9096-4F46-ABE8-AF15F5BEB013}" srcId="{28842ECE-1CA9-43CB-8720-54ED9756BA85}" destId="{C90301B1-FC0B-48CF-84B4-031EBA10FE33}" srcOrd="2" destOrd="0" parTransId="{28B854FF-C6AD-4AE3-BCA0-9FDFF76338A7}" sibTransId="{0F43C233-B9FB-4E08-BF02-F65052382059}"/>
    <dgm:cxn modelId="{23C54A75-FFDE-4087-BDC3-3D0458BF77D7}" srcId="{28842ECE-1CA9-43CB-8720-54ED9756BA85}" destId="{5E06C8FA-7230-455E-A79A-2F4CB13BBF87}" srcOrd="3" destOrd="0" parTransId="{70C9C538-3621-46A2-888B-05C16D97B666}" sibTransId="{F26CE697-1A4E-4829-B3F0-BD5B5A68F234}"/>
    <dgm:cxn modelId="{1F969C5A-974B-42CF-91EB-99ED17F2851A}" srcId="{28842ECE-1CA9-43CB-8720-54ED9756BA85}" destId="{98A97180-9EA9-499E-A574-FD3BDEB57057}" srcOrd="8" destOrd="0" parTransId="{9F19D3A5-0263-4BB9-AE69-44447338E8F4}" sibTransId="{B25CD7FD-96E8-4359-8A60-059244438740}"/>
    <dgm:cxn modelId="{2D57787D-C1B3-4748-9875-9F731BCAF53D}" type="presOf" srcId="{5E06C8FA-7230-455E-A79A-2F4CB13BBF87}" destId="{F105F140-6C7D-436F-908E-C95758EB962F}" srcOrd="0" destOrd="0" presId="urn:microsoft.com/office/officeart/2005/8/layout/vList2"/>
    <dgm:cxn modelId="{63E6E47E-DC4A-486E-96BE-8BFFC3CB8D22}" srcId="{28842ECE-1CA9-43CB-8720-54ED9756BA85}" destId="{9708BED6-916C-49DA-8A68-791F867B5A2E}" srcOrd="0" destOrd="0" parTransId="{A5185827-CAB0-46FF-B703-2E83113085FD}" sibTransId="{7BD2661A-9512-4AD2-A2F9-394DA2E7EE3C}"/>
    <dgm:cxn modelId="{AF3D2C92-405F-4E9C-9FFB-604A6BAF5C6A}" type="presOf" srcId="{CEFB31C0-DE03-49E7-972C-02B17599D234}" destId="{A54A9816-E5FD-4079-B742-82D12E66EC36}" srcOrd="0" destOrd="0" presId="urn:microsoft.com/office/officeart/2005/8/layout/vList2"/>
    <dgm:cxn modelId="{860C3D9F-9766-4ADD-96A5-0B9B00488FEA}" type="presOf" srcId="{9708BED6-916C-49DA-8A68-791F867B5A2E}" destId="{F101BB18-1F8C-42CF-AF7A-8FB176D3D501}" srcOrd="0" destOrd="0" presId="urn:microsoft.com/office/officeart/2005/8/layout/vList2"/>
    <dgm:cxn modelId="{F90635A0-B03B-4EE9-BC1F-9974449AAFB8}" type="presOf" srcId="{C90301B1-FC0B-48CF-84B4-031EBA10FE33}" destId="{427A69B9-D60C-4392-A1BE-A271E8656177}" srcOrd="0" destOrd="0" presId="urn:microsoft.com/office/officeart/2005/8/layout/vList2"/>
    <dgm:cxn modelId="{C92057B7-9AC7-49FA-BC34-9393B6AFB7CE}" type="presOf" srcId="{E82BB76D-A147-418E-9AF3-2037585C19A4}" destId="{AF4BAE28-75D1-48DD-85A5-6C485763696A}" srcOrd="0" destOrd="0" presId="urn:microsoft.com/office/officeart/2005/8/layout/vList2"/>
    <dgm:cxn modelId="{1CC8F0C1-A3F0-4ED8-B237-BBDC0D509409}" srcId="{28842ECE-1CA9-43CB-8720-54ED9756BA85}" destId="{3AD30C7A-7354-4923-B716-91521B521D84}" srcOrd="7" destOrd="0" parTransId="{8F75484D-5FC3-424A-9B22-10E8F89D7698}" sibTransId="{5FF772F4-A891-45C2-8E01-5030D78D4362}"/>
    <dgm:cxn modelId="{1BA74CD5-1DC6-4995-A31D-B243321A6054}" type="presOf" srcId="{98A97180-9EA9-499E-A574-FD3BDEB57057}" destId="{BCA1C3F7-3845-406F-8497-FA1FB45FDAD7}" srcOrd="0" destOrd="0" presId="urn:microsoft.com/office/officeart/2005/8/layout/vList2"/>
    <dgm:cxn modelId="{3DBBCBD6-1DD4-4836-8EA7-2668C7ED15B1}" srcId="{28842ECE-1CA9-43CB-8720-54ED9756BA85}" destId="{CEFB31C0-DE03-49E7-972C-02B17599D234}" srcOrd="6" destOrd="0" parTransId="{23FB956F-BBB1-4750-8B41-266DD0AB0170}" sibTransId="{22E2BB5F-A46A-4419-B9B4-DD9CD56A0103}"/>
    <dgm:cxn modelId="{C1C567F5-33FE-4080-B40A-5739636CE63B}" srcId="{28842ECE-1CA9-43CB-8720-54ED9756BA85}" destId="{E82BB76D-A147-418E-9AF3-2037585C19A4}" srcOrd="5" destOrd="0" parTransId="{76E60680-36AA-46EF-BEE4-7A64459D9138}" sibTransId="{4BBE1B5F-81F1-4636-B12E-98592212BFC3}"/>
    <dgm:cxn modelId="{ADFFE14D-71AD-4463-BEA4-20CBCF452B46}" type="presParOf" srcId="{90442DBD-78A2-4E51-B830-24E310E3D9C8}" destId="{F101BB18-1F8C-42CF-AF7A-8FB176D3D501}" srcOrd="0" destOrd="0" presId="urn:microsoft.com/office/officeart/2005/8/layout/vList2"/>
    <dgm:cxn modelId="{9655CF9E-A5C9-4C3C-B81F-A85F5CC36EFA}" type="presParOf" srcId="{90442DBD-78A2-4E51-B830-24E310E3D9C8}" destId="{3FF92287-45A2-469D-B612-3A44C255B431}" srcOrd="1" destOrd="0" presId="urn:microsoft.com/office/officeart/2005/8/layout/vList2"/>
    <dgm:cxn modelId="{C8C9C3C3-4A66-4651-BC8B-912E97478343}" type="presParOf" srcId="{90442DBD-78A2-4E51-B830-24E310E3D9C8}" destId="{A2CC55B0-BE46-41B0-B961-AE2996D2206B}" srcOrd="2" destOrd="0" presId="urn:microsoft.com/office/officeart/2005/8/layout/vList2"/>
    <dgm:cxn modelId="{B2CEB4DF-83D2-44E4-AE67-CDF393691F8E}" type="presParOf" srcId="{90442DBD-78A2-4E51-B830-24E310E3D9C8}" destId="{64948818-D3F7-45C8-95D0-FB00E3B40D40}" srcOrd="3" destOrd="0" presId="urn:microsoft.com/office/officeart/2005/8/layout/vList2"/>
    <dgm:cxn modelId="{7A7AFDF1-041B-4145-9A8A-E724EAC149AD}" type="presParOf" srcId="{90442DBD-78A2-4E51-B830-24E310E3D9C8}" destId="{427A69B9-D60C-4392-A1BE-A271E8656177}" srcOrd="4" destOrd="0" presId="urn:microsoft.com/office/officeart/2005/8/layout/vList2"/>
    <dgm:cxn modelId="{FE75876E-AA9C-4EC6-ABD7-2070D182C625}" type="presParOf" srcId="{90442DBD-78A2-4E51-B830-24E310E3D9C8}" destId="{6B231595-FCA8-42EC-8BB2-7A18DDF16837}" srcOrd="5" destOrd="0" presId="urn:microsoft.com/office/officeart/2005/8/layout/vList2"/>
    <dgm:cxn modelId="{0A675783-9865-46BD-B50D-0E1C4544B142}" type="presParOf" srcId="{90442DBD-78A2-4E51-B830-24E310E3D9C8}" destId="{F105F140-6C7D-436F-908E-C95758EB962F}" srcOrd="6" destOrd="0" presId="urn:microsoft.com/office/officeart/2005/8/layout/vList2"/>
    <dgm:cxn modelId="{C6EC6B98-BC1B-4C97-B81F-C2FCC10A3B26}" type="presParOf" srcId="{90442DBD-78A2-4E51-B830-24E310E3D9C8}" destId="{7A923005-8546-4DE3-82FF-E0D766D8EC16}" srcOrd="7" destOrd="0" presId="urn:microsoft.com/office/officeart/2005/8/layout/vList2"/>
    <dgm:cxn modelId="{C29A86B6-7915-472F-BE83-37D860564816}" type="presParOf" srcId="{90442DBD-78A2-4E51-B830-24E310E3D9C8}" destId="{3410E9EF-B4C2-40C9-B86F-1954DC245601}" srcOrd="8" destOrd="0" presId="urn:microsoft.com/office/officeart/2005/8/layout/vList2"/>
    <dgm:cxn modelId="{FAF94A53-6EB6-4DE4-A22E-5335CC029197}" type="presParOf" srcId="{90442DBD-78A2-4E51-B830-24E310E3D9C8}" destId="{D5FE3361-01B5-4028-AA3D-26E7B37999D4}" srcOrd="9" destOrd="0" presId="urn:microsoft.com/office/officeart/2005/8/layout/vList2"/>
    <dgm:cxn modelId="{3A2C4DAE-2295-4FFD-9B67-BEC7CA04F178}" type="presParOf" srcId="{90442DBD-78A2-4E51-B830-24E310E3D9C8}" destId="{AF4BAE28-75D1-48DD-85A5-6C485763696A}" srcOrd="10" destOrd="0" presId="urn:microsoft.com/office/officeart/2005/8/layout/vList2"/>
    <dgm:cxn modelId="{30CD1A84-7C80-4273-B291-F61664AC53E6}" type="presParOf" srcId="{90442DBD-78A2-4E51-B830-24E310E3D9C8}" destId="{D963052B-4191-4821-86B2-27570189F1F8}" srcOrd="11" destOrd="0" presId="urn:microsoft.com/office/officeart/2005/8/layout/vList2"/>
    <dgm:cxn modelId="{C695DB0A-A767-4D02-BB15-BEE153483A31}" type="presParOf" srcId="{90442DBD-78A2-4E51-B830-24E310E3D9C8}" destId="{A54A9816-E5FD-4079-B742-82D12E66EC36}" srcOrd="12" destOrd="0" presId="urn:microsoft.com/office/officeart/2005/8/layout/vList2"/>
    <dgm:cxn modelId="{04990B4A-EE06-460F-A149-D7F4E547672E}" type="presParOf" srcId="{90442DBD-78A2-4E51-B830-24E310E3D9C8}" destId="{8BF21430-9247-4B63-9728-D0F18681CC74}" srcOrd="13" destOrd="0" presId="urn:microsoft.com/office/officeart/2005/8/layout/vList2"/>
    <dgm:cxn modelId="{9E2D0D03-4AE6-4422-8ABE-6DE0AC7D030A}" type="presParOf" srcId="{90442DBD-78A2-4E51-B830-24E310E3D9C8}" destId="{3E88C234-4327-49CE-8F00-594C39A345DD}" srcOrd="14" destOrd="0" presId="urn:microsoft.com/office/officeart/2005/8/layout/vList2"/>
    <dgm:cxn modelId="{9ED18CD6-D98A-4D24-BB1F-98CFA4CF9D5C}" type="presParOf" srcId="{90442DBD-78A2-4E51-B830-24E310E3D9C8}" destId="{41428FFD-D7AC-42F7-A604-2CFF03C8EA74}" srcOrd="15" destOrd="0" presId="urn:microsoft.com/office/officeart/2005/8/layout/vList2"/>
    <dgm:cxn modelId="{605D322E-5506-484A-B8ED-F5D81F3CD006}" type="presParOf" srcId="{90442DBD-78A2-4E51-B830-24E310E3D9C8}" destId="{BCA1C3F7-3845-406F-8497-FA1FB45FDAD7}"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0619499-8823-4380-9159-9FFA8EA79E9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2002126-4E47-4E4C-AE84-730B859083B7}">
      <dgm:prSet/>
      <dgm:spPr/>
      <dgm:t>
        <a:bodyPr/>
        <a:lstStyle/>
        <a:p>
          <a:r>
            <a:rPr lang="en-GB" b="1" i="1" u="sng" dirty="0"/>
            <a:t>International agreements- </a:t>
          </a:r>
          <a:endParaRPr lang="en-US" b="1" i="1" u="sng" dirty="0"/>
        </a:p>
      </dgm:t>
    </dgm:pt>
    <dgm:pt modelId="{AC8F8B52-9086-4F8C-A83B-099FC67A7588}" type="parTrans" cxnId="{8B495DDF-43A7-4D89-AE20-EE5F084F3033}">
      <dgm:prSet/>
      <dgm:spPr/>
      <dgm:t>
        <a:bodyPr/>
        <a:lstStyle/>
        <a:p>
          <a:endParaRPr lang="en-US"/>
        </a:p>
      </dgm:t>
    </dgm:pt>
    <dgm:pt modelId="{EB189E29-D4ED-4D76-BD6A-585F1160F58E}" type="sibTrans" cxnId="{8B495DDF-43A7-4D89-AE20-EE5F084F3033}">
      <dgm:prSet/>
      <dgm:spPr/>
      <dgm:t>
        <a:bodyPr/>
        <a:lstStyle/>
        <a:p>
          <a:endParaRPr lang="en-US"/>
        </a:p>
      </dgm:t>
    </dgm:pt>
    <dgm:pt modelId="{AB1E24DF-D356-4464-828B-38E70F9569DF}">
      <dgm:prSet/>
      <dgm:spPr/>
      <dgm:t>
        <a:bodyPr/>
        <a:lstStyle/>
        <a:p>
          <a:r>
            <a:rPr lang="en-GB"/>
            <a:t>Need to meet the criteria for direct effects.</a:t>
          </a:r>
          <a:endParaRPr lang="en-US"/>
        </a:p>
      </dgm:t>
    </dgm:pt>
    <dgm:pt modelId="{E98B294F-9AC4-46B5-B59B-9DD02D502917}" type="parTrans" cxnId="{371BC373-D90A-4A69-A363-3122EC395B88}">
      <dgm:prSet/>
      <dgm:spPr/>
      <dgm:t>
        <a:bodyPr/>
        <a:lstStyle/>
        <a:p>
          <a:endParaRPr lang="en-US"/>
        </a:p>
      </dgm:t>
    </dgm:pt>
    <dgm:pt modelId="{0976E7E6-598A-442C-8E9E-4E28767608EB}" type="sibTrans" cxnId="{371BC373-D90A-4A69-A363-3122EC395B88}">
      <dgm:prSet/>
      <dgm:spPr/>
      <dgm:t>
        <a:bodyPr/>
        <a:lstStyle/>
        <a:p>
          <a:endParaRPr lang="en-US"/>
        </a:p>
      </dgm:t>
    </dgm:pt>
    <dgm:pt modelId="{949C26E4-9CAA-4A0B-8C4B-931B6741144B}">
      <dgm:prSet/>
      <dgm:spPr/>
      <dgm:t>
        <a:bodyPr/>
        <a:lstStyle/>
        <a:p>
          <a:r>
            <a:rPr lang="en-GB"/>
            <a:t>Depends on the agreement. </a:t>
          </a:r>
          <a:endParaRPr lang="en-US"/>
        </a:p>
      </dgm:t>
    </dgm:pt>
    <dgm:pt modelId="{C5750FDE-B417-4493-A326-981C572D0996}" type="parTrans" cxnId="{D94F7572-8D2C-4049-A951-B19E8735DD10}">
      <dgm:prSet/>
      <dgm:spPr/>
      <dgm:t>
        <a:bodyPr/>
        <a:lstStyle/>
        <a:p>
          <a:endParaRPr lang="en-US"/>
        </a:p>
      </dgm:t>
    </dgm:pt>
    <dgm:pt modelId="{7470DAFC-5B19-421A-96F1-2FF5C6884D7C}" type="sibTrans" cxnId="{D94F7572-8D2C-4049-A951-B19E8735DD10}">
      <dgm:prSet/>
      <dgm:spPr/>
      <dgm:t>
        <a:bodyPr/>
        <a:lstStyle/>
        <a:p>
          <a:endParaRPr lang="en-US"/>
        </a:p>
      </dgm:t>
    </dgm:pt>
    <dgm:pt modelId="{15C01214-8849-44FE-82C1-3B8CE93A24C3}">
      <dgm:prSet/>
      <dgm:spPr/>
      <dgm:t>
        <a:bodyPr/>
        <a:lstStyle/>
        <a:p>
          <a:r>
            <a:rPr lang="en-GB" b="1" i="1" u="sng" dirty="0"/>
            <a:t>Decisions</a:t>
          </a:r>
          <a:r>
            <a:rPr lang="en-GB" dirty="0"/>
            <a:t> – no horizontal direct effect- C- 80/06 Carp.</a:t>
          </a:r>
          <a:endParaRPr lang="en-US" dirty="0"/>
        </a:p>
      </dgm:t>
    </dgm:pt>
    <dgm:pt modelId="{DD5ABDD3-7F32-4026-8A82-C881F9A945D8}" type="parTrans" cxnId="{9FF15986-6C6D-4066-AAFB-8F8DBFFAD676}">
      <dgm:prSet/>
      <dgm:spPr/>
      <dgm:t>
        <a:bodyPr/>
        <a:lstStyle/>
        <a:p>
          <a:endParaRPr lang="en-US"/>
        </a:p>
      </dgm:t>
    </dgm:pt>
    <dgm:pt modelId="{9CEE4FC8-5727-4750-A572-B8F8F73239AB}" type="sibTrans" cxnId="{9FF15986-6C6D-4066-AAFB-8F8DBFFAD676}">
      <dgm:prSet/>
      <dgm:spPr/>
      <dgm:t>
        <a:bodyPr/>
        <a:lstStyle/>
        <a:p>
          <a:endParaRPr lang="en-US"/>
        </a:p>
      </dgm:t>
    </dgm:pt>
    <dgm:pt modelId="{B5078A9B-0D00-48A5-9A0F-09DD31C7C406}">
      <dgm:prSet/>
      <dgm:spPr/>
      <dgm:t>
        <a:bodyPr/>
        <a:lstStyle/>
        <a:p>
          <a:r>
            <a:rPr lang="en-GB"/>
            <a:t>- Vertical direct effect as long as meet the criteria.  </a:t>
          </a:r>
          <a:endParaRPr lang="en-US"/>
        </a:p>
      </dgm:t>
    </dgm:pt>
    <dgm:pt modelId="{C3B66B5F-AD45-46EC-BF25-B083544C23DA}" type="parTrans" cxnId="{40EF335D-9FD8-4CBD-9E46-7AF5C0E5A113}">
      <dgm:prSet/>
      <dgm:spPr/>
      <dgm:t>
        <a:bodyPr/>
        <a:lstStyle/>
        <a:p>
          <a:endParaRPr lang="en-US"/>
        </a:p>
      </dgm:t>
    </dgm:pt>
    <dgm:pt modelId="{FF36DA7B-5C88-418C-B7CB-0000DAF46D99}" type="sibTrans" cxnId="{40EF335D-9FD8-4CBD-9E46-7AF5C0E5A113}">
      <dgm:prSet/>
      <dgm:spPr/>
      <dgm:t>
        <a:bodyPr/>
        <a:lstStyle/>
        <a:p>
          <a:endParaRPr lang="en-US"/>
        </a:p>
      </dgm:t>
    </dgm:pt>
    <dgm:pt modelId="{8ED8A9F4-3667-4D35-B818-581860124853}" type="pres">
      <dgm:prSet presAssocID="{90619499-8823-4380-9159-9FFA8EA79E97}" presName="linear" presStyleCnt="0">
        <dgm:presLayoutVars>
          <dgm:animLvl val="lvl"/>
          <dgm:resizeHandles val="exact"/>
        </dgm:presLayoutVars>
      </dgm:prSet>
      <dgm:spPr/>
    </dgm:pt>
    <dgm:pt modelId="{EF4757C2-C6F9-4059-B0BE-5B45A1032FAC}" type="pres">
      <dgm:prSet presAssocID="{E2002126-4E47-4E4C-AE84-730B859083B7}" presName="parentText" presStyleLbl="node1" presStyleIdx="0" presStyleCnt="5">
        <dgm:presLayoutVars>
          <dgm:chMax val="0"/>
          <dgm:bulletEnabled val="1"/>
        </dgm:presLayoutVars>
      </dgm:prSet>
      <dgm:spPr/>
    </dgm:pt>
    <dgm:pt modelId="{397510D5-8B10-4419-9A22-042B3772058A}" type="pres">
      <dgm:prSet presAssocID="{EB189E29-D4ED-4D76-BD6A-585F1160F58E}" presName="spacer" presStyleCnt="0"/>
      <dgm:spPr/>
    </dgm:pt>
    <dgm:pt modelId="{56F1FE14-3211-47C4-9DC8-700ECF18D163}" type="pres">
      <dgm:prSet presAssocID="{AB1E24DF-D356-4464-828B-38E70F9569DF}" presName="parentText" presStyleLbl="node1" presStyleIdx="1" presStyleCnt="5">
        <dgm:presLayoutVars>
          <dgm:chMax val="0"/>
          <dgm:bulletEnabled val="1"/>
        </dgm:presLayoutVars>
      </dgm:prSet>
      <dgm:spPr/>
    </dgm:pt>
    <dgm:pt modelId="{73571641-D1D3-47E2-8B82-B53751682BD2}" type="pres">
      <dgm:prSet presAssocID="{0976E7E6-598A-442C-8E9E-4E28767608EB}" presName="spacer" presStyleCnt="0"/>
      <dgm:spPr/>
    </dgm:pt>
    <dgm:pt modelId="{956C1D71-6C5F-4670-9869-76A9C7790941}" type="pres">
      <dgm:prSet presAssocID="{949C26E4-9CAA-4A0B-8C4B-931B6741144B}" presName="parentText" presStyleLbl="node1" presStyleIdx="2" presStyleCnt="5">
        <dgm:presLayoutVars>
          <dgm:chMax val="0"/>
          <dgm:bulletEnabled val="1"/>
        </dgm:presLayoutVars>
      </dgm:prSet>
      <dgm:spPr/>
    </dgm:pt>
    <dgm:pt modelId="{7270EB4E-5868-4C67-B33F-8D913C260742}" type="pres">
      <dgm:prSet presAssocID="{7470DAFC-5B19-421A-96F1-2FF5C6884D7C}" presName="spacer" presStyleCnt="0"/>
      <dgm:spPr/>
    </dgm:pt>
    <dgm:pt modelId="{14951C44-E626-46C7-AFC2-661EFD44BD4A}" type="pres">
      <dgm:prSet presAssocID="{15C01214-8849-44FE-82C1-3B8CE93A24C3}" presName="parentText" presStyleLbl="node1" presStyleIdx="3" presStyleCnt="5">
        <dgm:presLayoutVars>
          <dgm:chMax val="0"/>
          <dgm:bulletEnabled val="1"/>
        </dgm:presLayoutVars>
      </dgm:prSet>
      <dgm:spPr/>
    </dgm:pt>
    <dgm:pt modelId="{073967E9-AA5B-4E41-8466-AFC7055730D1}" type="pres">
      <dgm:prSet presAssocID="{9CEE4FC8-5727-4750-A572-B8F8F73239AB}" presName="spacer" presStyleCnt="0"/>
      <dgm:spPr/>
    </dgm:pt>
    <dgm:pt modelId="{B2A71BF1-29FF-4005-888C-A1141C6CFE2A}" type="pres">
      <dgm:prSet presAssocID="{B5078A9B-0D00-48A5-9A0F-09DD31C7C406}" presName="parentText" presStyleLbl="node1" presStyleIdx="4" presStyleCnt="5">
        <dgm:presLayoutVars>
          <dgm:chMax val="0"/>
          <dgm:bulletEnabled val="1"/>
        </dgm:presLayoutVars>
      </dgm:prSet>
      <dgm:spPr/>
    </dgm:pt>
  </dgm:ptLst>
  <dgm:cxnLst>
    <dgm:cxn modelId="{38C4130B-AA33-40DE-B857-2C42FF796F2B}" type="presOf" srcId="{B5078A9B-0D00-48A5-9A0F-09DD31C7C406}" destId="{B2A71BF1-29FF-4005-888C-A1141C6CFE2A}" srcOrd="0" destOrd="0" presId="urn:microsoft.com/office/officeart/2005/8/layout/vList2"/>
    <dgm:cxn modelId="{40EF335D-9FD8-4CBD-9E46-7AF5C0E5A113}" srcId="{90619499-8823-4380-9159-9FFA8EA79E97}" destId="{B5078A9B-0D00-48A5-9A0F-09DD31C7C406}" srcOrd="4" destOrd="0" parTransId="{C3B66B5F-AD45-46EC-BF25-B083544C23DA}" sibTransId="{FF36DA7B-5C88-418C-B7CB-0000DAF46D99}"/>
    <dgm:cxn modelId="{D94F7572-8D2C-4049-A951-B19E8735DD10}" srcId="{90619499-8823-4380-9159-9FFA8EA79E97}" destId="{949C26E4-9CAA-4A0B-8C4B-931B6741144B}" srcOrd="2" destOrd="0" parTransId="{C5750FDE-B417-4493-A326-981C572D0996}" sibTransId="{7470DAFC-5B19-421A-96F1-2FF5C6884D7C}"/>
    <dgm:cxn modelId="{92285953-2562-43A2-825F-492C4FC0AE11}" type="presOf" srcId="{15C01214-8849-44FE-82C1-3B8CE93A24C3}" destId="{14951C44-E626-46C7-AFC2-661EFD44BD4A}" srcOrd="0" destOrd="0" presId="urn:microsoft.com/office/officeart/2005/8/layout/vList2"/>
    <dgm:cxn modelId="{371BC373-D90A-4A69-A363-3122EC395B88}" srcId="{90619499-8823-4380-9159-9FFA8EA79E97}" destId="{AB1E24DF-D356-4464-828B-38E70F9569DF}" srcOrd="1" destOrd="0" parTransId="{E98B294F-9AC4-46B5-B59B-9DD02D502917}" sibTransId="{0976E7E6-598A-442C-8E9E-4E28767608EB}"/>
    <dgm:cxn modelId="{D1F58E57-F990-4597-B704-1B512900928F}" type="presOf" srcId="{90619499-8823-4380-9159-9FFA8EA79E97}" destId="{8ED8A9F4-3667-4D35-B818-581860124853}" srcOrd="0" destOrd="0" presId="urn:microsoft.com/office/officeart/2005/8/layout/vList2"/>
    <dgm:cxn modelId="{F10E5A85-36DC-47DA-BAA7-FDC1D4F07704}" type="presOf" srcId="{AB1E24DF-D356-4464-828B-38E70F9569DF}" destId="{56F1FE14-3211-47C4-9DC8-700ECF18D163}" srcOrd="0" destOrd="0" presId="urn:microsoft.com/office/officeart/2005/8/layout/vList2"/>
    <dgm:cxn modelId="{9FF15986-6C6D-4066-AAFB-8F8DBFFAD676}" srcId="{90619499-8823-4380-9159-9FFA8EA79E97}" destId="{15C01214-8849-44FE-82C1-3B8CE93A24C3}" srcOrd="3" destOrd="0" parTransId="{DD5ABDD3-7F32-4026-8A82-C881F9A945D8}" sibTransId="{9CEE4FC8-5727-4750-A572-B8F8F73239AB}"/>
    <dgm:cxn modelId="{197AC08C-9BF7-49D8-9494-51BF8B9409C5}" type="presOf" srcId="{949C26E4-9CAA-4A0B-8C4B-931B6741144B}" destId="{956C1D71-6C5F-4670-9869-76A9C7790941}" srcOrd="0" destOrd="0" presId="urn:microsoft.com/office/officeart/2005/8/layout/vList2"/>
    <dgm:cxn modelId="{0F2A13D8-7812-4BF8-8C22-2A9F5FA89745}" type="presOf" srcId="{E2002126-4E47-4E4C-AE84-730B859083B7}" destId="{EF4757C2-C6F9-4059-B0BE-5B45A1032FAC}" srcOrd="0" destOrd="0" presId="urn:microsoft.com/office/officeart/2005/8/layout/vList2"/>
    <dgm:cxn modelId="{8B495DDF-43A7-4D89-AE20-EE5F084F3033}" srcId="{90619499-8823-4380-9159-9FFA8EA79E97}" destId="{E2002126-4E47-4E4C-AE84-730B859083B7}" srcOrd="0" destOrd="0" parTransId="{AC8F8B52-9086-4F8C-A83B-099FC67A7588}" sibTransId="{EB189E29-D4ED-4D76-BD6A-585F1160F58E}"/>
    <dgm:cxn modelId="{926F0A91-A318-4450-90EB-D52E6B39E707}" type="presParOf" srcId="{8ED8A9F4-3667-4D35-B818-581860124853}" destId="{EF4757C2-C6F9-4059-B0BE-5B45A1032FAC}" srcOrd="0" destOrd="0" presId="urn:microsoft.com/office/officeart/2005/8/layout/vList2"/>
    <dgm:cxn modelId="{88E1B2EF-BAE2-4DA7-BCC2-3555C5F730AE}" type="presParOf" srcId="{8ED8A9F4-3667-4D35-B818-581860124853}" destId="{397510D5-8B10-4419-9A22-042B3772058A}" srcOrd="1" destOrd="0" presId="urn:microsoft.com/office/officeart/2005/8/layout/vList2"/>
    <dgm:cxn modelId="{1A8F5A4D-3AC5-419E-A754-7DFF773DECCF}" type="presParOf" srcId="{8ED8A9F4-3667-4D35-B818-581860124853}" destId="{56F1FE14-3211-47C4-9DC8-700ECF18D163}" srcOrd="2" destOrd="0" presId="urn:microsoft.com/office/officeart/2005/8/layout/vList2"/>
    <dgm:cxn modelId="{B71259C8-3A0E-4115-9F36-C216BDDD9BAA}" type="presParOf" srcId="{8ED8A9F4-3667-4D35-B818-581860124853}" destId="{73571641-D1D3-47E2-8B82-B53751682BD2}" srcOrd="3" destOrd="0" presId="urn:microsoft.com/office/officeart/2005/8/layout/vList2"/>
    <dgm:cxn modelId="{D75FB94A-D188-4ECA-86F3-40413D5A8236}" type="presParOf" srcId="{8ED8A9F4-3667-4D35-B818-581860124853}" destId="{956C1D71-6C5F-4670-9869-76A9C7790941}" srcOrd="4" destOrd="0" presId="urn:microsoft.com/office/officeart/2005/8/layout/vList2"/>
    <dgm:cxn modelId="{57B73F5D-773A-4E09-841F-ED1506674514}" type="presParOf" srcId="{8ED8A9F4-3667-4D35-B818-581860124853}" destId="{7270EB4E-5868-4C67-B33F-8D913C260742}" srcOrd="5" destOrd="0" presId="urn:microsoft.com/office/officeart/2005/8/layout/vList2"/>
    <dgm:cxn modelId="{21C9D67D-7C35-406F-AAE7-C79A023488E2}" type="presParOf" srcId="{8ED8A9F4-3667-4D35-B818-581860124853}" destId="{14951C44-E626-46C7-AFC2-661EFD44BD4A}" srcOrd="6" destOrd="0" presId="urn:microsoft.com/office/officeart/2005/8/layout/vList2"/>
    <dgm:cxn modelId="{6C14FE3A-46AA-4677-AC43-01CCAC93E168}" type="presParOf" srcId="{8ED8A9F4-3667-4D35-B818-581860124853}" destId="{073967E9-AA5B-4E41-8466-AFC7055730D1}" srcOrd="7" destOrd="0" presId="urn:microsoft.com/office/officeart/2005/8/layout/vList2"/>
    <dgm:cxn modelId="{031B7D48-7C7F-44D9-8D6B-553322179833}" type="presParOf" srcId="{8ED8A9F4-3667-4D35-B818-581860124853}" destId="{B2A71BF1-29FF-4005-888C-A1141C6CFE2A}"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7370825-6335-46D8-9615-921E4B89C626}" type="doc">
      <dgm:prSet loTypeId="urn:microsoft.com/office/officeart/2005/8/layout/matrix2" loCatId="matrix" qsTypeId="urn:microsoft.com/office/officeart/2005/8/quickstyle/simple1" qsCatId="simple" csTypeId="urn:microsoft.com/office/officeart/2005/8/colors/colorful5" csCatId="colorful"/>
      <dgm:spPr/>
      <dgm:t>
        <a:bodyPr/>
        <a:lstStyle/>
        <a:p>
          <a:endParaRPr lang="en-US"/>
        </a:p>
      </dgm:t>
    </dgm:pt>
    <dgm:pt modelId="{05DFAA75-DDFE-4C91-9E16-90B3FB1C0DF3}">
      <dgm:prSet/>
      <dgm:spPr/>
      <dgm:t>
        <a:bodyPr/>
        <a:lstStyle/>
        <a:p>
          <a:r>
            <a:rPr lang="en-GB"/>
            <a:t>Directives can be influenced by general principles. </a:t>
          </a:r>
          <a:endParaRPr lang="en-US"/>
        </a:p>
      </dgm:t>
    </dgm:pt>
    <dgm:pt modelId="{CF0A5D6C-6EC6-4A9F-899A-42FB43086729}" type="parTrans" cxnId="{48476AAA-A734-4B6E-B098-7B843B85C9CF}">
      <dgm:prSet/>
      <dgm:spPr/>
      <dgm:t>
        <a:bodyPr/>
        <a:lstStyle/>
        <a:p>
          <a:endParaRPr lang="en-US"/>
        </a:p>
      </dgm:t>
    </dgm:pt>
    <dgm:pt modelId="{68DDBD48-012A-43B7-AF0A-FF00F5B7470F}" type="sibTrans" cxnId="{48476AAA-A734-4B6E-B098-7B843B85C9CF}">
      <dgm:prSet/>
      <dgm:spPr/>
      <dgm:t>
        <a:bodyPr/>
        <a:lstStyle/>
        <a:p>
          <a:endParaRPr lang="en-US"/>
        </a:p>
      </dgm:t>
    </dgm:pt>
    <dgm:pt modelId="{6F2EC922-27DF-47BD-BB6C-F9419544056A}">
      <dgm:prSet/>
      <dgm:spPr/>
      <dgm:t>
        <a:bodyPr/>
        <a:lstStyle/>
        <a:p>
          <a:r>
            <a:rPr lang="en-GB"/>
            <a:t>C144/04 Mangold v Helm. </a:t>
          </a:r>
          <a:endParaRPr lang="en-US"/>
        </a:p>
      </dgm:t>
    </dgm:pt>
    <dgm:pt modelId="{C2664CE3-004C-43E9-A116-F1AB1CE88FCE}" type="parTrans" cxnId="{EDBF7BBD-7481-4465-8279-5A1E4635F963}">
      <dgm:prSet/>
      <dgm:spPr/>
      <dgm:t>
        <a:bodyPr/>
        <a:lstStyle/>
        <a:p>
          <a:endParaRPr lang="en-US"/>
        </a:p>
      </dgm:t>
    </dgm:pt>
    <dgm:pt modelId="{9BB7332F-DB2B-41D6-9D60-ED10FED46101}" type="sibTrans" cxnId="{EDBF7BBD-7481-4465-8279-5A1E4635F963}">
      <dgm:prSet/>
      <dgm:spPr/>
      <dgm:t>
        <a:bodyPr/>
        <a:lstStyle/>
        <a:p>
          <a:endParaRPr lang="en-US"/>
        </a:p>
      </dgm:t>
    </dgm:pt>
    <dgm:pt modelId="{673E6362-6B8A-47A5-AB03-E35F8E8E7BC5}">
      <dgm:prSet/>
      <dgm:spPr/>
      <dgm:t>
        <a:bodyPr/>
        <a:lstStyle/>
        <a:p>
          <a:r>
            <a:rPr lang="en-GB"/>
            <a:t>Horizontal direct effect does not apply to directives. </a:t>
          </a:r>
          <a:endParaRPr lang="en-US"/>
        </a:p>
      </dgm:t>
    </dgm:pt>
    <dgm:pt modelId="{D3A45D48-DCBC-4132-9EDC-8D26414C30E1}" type="parTrans" cxnId="{B87CBE24-CF86-4182-B8C2-64C783B87FA1}">
      <dgm:prSet/>
      <dgm:spPr/>
      <dgm:t>
        <a:bodyPr/>
        <a:lstStyle/>
        <a:p>
          <a:endParaRPr lang="en-US"/>
        </a:p>
      </dgm:t>
    </dgm:pt>
    <dgm:pt modelId="{F5BB6986-6B76-4F18-946E-A4382B1FEC94}" type="sibTrans" cxnId="{B87CBE24-CF86-4182-B8C2-64C783B87FA1}">
      <dgm:prSet/>
      <dgm:spPr/>
      <dgm:t>
        <a:bodyPr/>
        <a:lstStyle/>
        <a:p>
          <a:endParaRPr lang="en-US"/>
        </a:p>
      </dgm:t>
    </dgm:pt>
    <dgm:pt modelId="{C9955954-4298-44CA-AC91-37D26F982979}">
      <dgm:prSet/>
      <dgm:spPr/>
      <dgm:t>
        <a:bodyPr/>
        <a:lstStyle/>
        <a:p>
          <a:r>
            <a:rPr lang="en-GB"/>
            <a:t>C-212/04 Adeneler v ELOG- clarified the position held in Mangold. </a:t>
          </a:r>
          <a:endParaRPr lang="en-US"/>
        </a:p>
      </dgm:t>
    </dgm:pt>
    <dgm:pt modelId="{EE7CECB4-6909-461A-974B-C233E7366A23}" type="parTrans" cxnId="{93287B3E-F22A-4484-B7EF-CA9B5B3BE293}">
      <dgm:prSet/>
      <dgm:spPr/>
      <dgm:t>
        <a:bodyPr/>
        <a:lstStyle/>
        <a:p>
          <a:endParaRPr lang="en-US"/>
        </a:p>
      </dgm:t>
    </dgm:pt>
    <dgm:pt modelId="{26DDBE8E-13A4-4323-8296-0941038D803A}" type="sibTrans" cxnId="{93287B3E-F22A-4484-B7EF-CA9B5B3BE293}">
      <dgm:prSet/>
      <dgm:spPr/>
      <dgm:t>
        <a:bodyPr/>
        <a:lstStyle/>
        <a:p>
          <a:endParaRPr lang="en-US"/>
        </a:p>
      </dgm:t>
    </dgm:pt>
    <dgm:pt modelId="{6A9F56A4-9C69-4741-9DC9-EE648156E3EF}" type="pres">
      <dgm:prSet presAssocID="{17370825-6335-46D8-9615-921E4B89C626}" presName="matrix" presStyleCnt="0">
        <dgm:presLayoutVars>
          <dgm:chMax val="1"/>
          <dgm:dir/>
          <dgm:resizeHandles val="exact"/>
        </dgm:presLayoutVars>
      </dgm:prSet>
      <dgm:spPr/>
    </dgm:pt>
    <dgm:pt modelId="{0B3D1A85-9719-4111-8D31-201161961E56}" type="pres">
      <dgm:prSet presAssocID="{17370825-6335-46D8-9615-921E4B89C626}" presName="axisShape" presStyleLbl="bgShp" presStyleIdx="0" presStyleCnt="1"/>
      <dgm:spPr/>
    </dgm:pt>
    <dgm:pt modelId="{C9574416-09EE-4E9B-B98D-17F601EEE5B8}" type="pres">
      <dgm:prSet presAssocID="{17370825-6335-46D8-9615-921E4B89C626}" presName="rect1" presStyleLbl="node1" presStyleIdx="0" presStyleCnt="4">
        <dgm:presLayoutVars>
          <dgm:chMax val="0"/>
          <dgm:chPref val="0"/>
          <dgm:bulletEnabled val="1"/>
        </dgm:presLayoutVars>
      </dgm:prSet>
      <dgm:spPr/>
    </dgm:pt>
    <dgm:pt modelId="{408B2D0B-5D73-4A34-B830-1450FAF918E3}" type="pres">
      <dgm:prSet presAssocID="{17370825-6335-46D8-9615-921E4B89C626}" presName="rect2" presStyleLbl="node1" presStyleIdx="1" presStyleCnt="4">
        <dgm:presLayoutVars>
          <dgm:chMax val="0"/>
          <dgm:chPref val="0"/>
          <dgm:bulletEnabled val="1"/>
        </dgm:presLayoutVars>
      </dgm:prSet>
      <dgm:spPr/>
    </dgm:pt>
    <dgm:pt modelId="{311E0566-4F7D-49EE-939C-628475E8122C}" type="pres">
      <dgm:prSet presAssocID="{17370825-6335-46D8-9615-921E4B89C626}" presName="rect3" presStyleLbl="node1" presStyleIdx="2" presStyleCnt="4">
        <dgm:presLayoutVars>
          <dgm:chMax val="0"/>
          <dgm:chPref val="0"/>
          <dgm:bulletEnabled val="1"/>
        </dgm:presLayoutVars>
      </dgm:prSet>
      <dgm:spPr/>
    </dgm:pt>
    <dgm:pt modelId="{D70C2615-AD31-46C0-AF7A-B670BF19B9AC}" type="pres">
      <dgm:prSet presAssocID="{17370825-6335-46D8-9615-921E4B89C626}" presName="rect4" presStyleLbl="node1" presStyleIdx="3" presStyleCnt="4">
        <dgm:presLayoutVars>
          <dgm:chMax val="0"/>
          <dgm:chPref val="0"/>
          <dgm:bulletEnabled val="1"/>
        </dgm:presLayoutVars>
      </dgm:prSet>
      <dgm:spPr/>
    </dgm:pt>
  </dgm:ptLst>
  <dgm:cxnLst>
    <dgm:cxn modelId="{B87CBE24-CF86-4182-B8C2-64C783B87FA1}" srcId="{17370825-6335-46D8-9615-921E4B89C626}" destId="{673E6362-6B8A-47A5-AB03-E35F8E8E7BC5}" srcOrd="2" destOrd="0" parTransId="{D3A45D48-DCBC-4132-9EDC-8D26414C30E1}" sibTransId="{F5BB6986-6B76-4F18-946E-A4382B1FEC94}"/>
    <dgm:cxn modelId="{93287B3E-F22A-4484-B7EF-CA9B5B3BE293}" srcId="{17370825-6335-46D8-9615-921E4B89C626}" destId="{C9955954-4298-44CA-AC91-37D26F982979}" srcOrd="3" destOrd="0" parTransId="{EE7CECB4-6909-461A-974B-C233E7366A23}" sibTransId="{26DDBE8E-13A4-4323-8296-0941038D803A}"/>
    <dgm:cxn modelId="{49F3AA41-47E1-40E3-A465-923966A3C940}" type="presOf" srcId="{C9955954-4298-44CA-AC91-37D26F982979}" destId="{D70C2615-AD31-46C0-AF7A-B670BF19B9AC}" srcOrd="0" destOrd="0" presId="urn:microsoft.com/office/officeart/2005/8/layout/matrix2"/>
    <dgm:cxn modelId="{F83E7D6A-B4CB-47E3-BD66-73DFFE6A2802}" type="presOf" srcId="{673E6362-6B8A-47A5-AB03-E35F8E8E7BC5}" destId="{311E0566-4F7D-49EE-939C-628475E8122C}" srcOrd="0" destOrd="0" presId="urn:microsoft.com/office/officeart/2005/8/layout/matrix2"/>
    <dgm:cxn modelId="{BCEC1B79-FCFD-4119-8B3A-8A791B8B1813}" type="presOf" srcId="{17370825-6335-46D8-9615-921E4B89C626}" destId="{6A9F56A4-9C69-4741-9DC9-EE648156E3EF}" srcOrd="0" destOrd="0" presId="urn:microsoft.com/office/officeart/2005/8/layout/matrix2"/>
    <dgm:cxn modelId="{48476AAA-A734-4B6E-B098-7B843B85C9CF}" srcId="{17370825-6335-46D8-9615-921E4B89C626}" destId="{05DFAA75-DDFE-4C91-9E16-90B3FB1C0DF3}" srcOrd="0" destOrd="0" parTransId="{CF0A5D6C-6EC6-4A9F-899A-42FB43086729}" sibTransId="{68DDBD48-012A-43B7-AF0A-FF00F5B7470F}"/>
    <dgm:cxn modelId="{9A7798AE-CC96-4E61-A2AD-E5D5915D748D}" type="presOf" srcId="{05DFAA75-DDFE-4C91-9E16-90B3FB1C0DF3}" destId="{C9574416-09EE-4E9B-B98D-17F601EEE5B8}" srcOrd="0" destOrd="0" presId="urn:microsoft.com/office/officeart/2005/8/layout/matrix2"/>
    <dgm:cxn modelId="{203181B8-3DFD-46B4-9E90-17920CF5216E}" type="presOf" srcId="{6F2EC922-27DF-47BD-BB6C-F9419544056A}" destId="{408B2D0B-5D73-4A34-B830-1450FAF918E3}" srcOrd="0" destOrd="0" presId="urn:microsoft.com/office/officeart/2005/8/layout/matrix2"/>
    <dgm:cxn modelId="{EDBF7BBD-7481-4465-8279-5A1E4635F963}" srcId="{17370825-6335-46D8-9615-921E4B89C626}" destId="{6F2EC922-27DF-47BD-BB6C-F9419544056A}" srcOrd="1" destOrd="0" parTransId="{C2664CE3-004C-43E9-A116-F1AB1CE88FCE}" sibTransId="{9BB7332F-DB2B-41D6-9D60-ED10FED46101}"/>
    <dgm:cxn modelId="{E9043AAC-0257-4EAB-A436-62AD58219C12}" type="presParOf" srcId="{6A9F56A4-9C69-4741-9DC9-EE648156E3EF}" destId="{0B3D1A85-9719-4111-8D31-201161961E56}" srcOrd="0" destOrd="0" presId="urn:microsoft.com/office/officeart/2005/8/layout/matrix2"/>
    <dgm:cxn modelId="{E73FFD4D-8C88-47C8-8FC4-D88A4913DF43}" type="presParOf" srcId="{6A9F56A4-9C69-4741-9DC9-EE648156E3EF}" destId="{C9574416-09EE-4E9B-B98D-17F601EEE5B8}" srcOrd="1" destOrd="0" presId="urn:microsoft.com/office/officeart/2005/8/layout/matrix2"/>
    <dgm:cxn modelId="{63282FC1-5D23-4AC5-8AE9-141423A75642}" type="presParOf" srcId="{6A9F56A4-9C69-4741-9DC9-EE648156E3EF}" destId="{408B2D0B-5D73-4A34-B830-1450FAF918E3}" srcOrd="2" destOrd="0" presId="urn:microsoft.com/office/officeart/2005/8/layout/matrix2"/>
    <dgm:cxn modelId="{5FF95FD3-A92D-4404-A026-D660856555AE}" type="presParOf" srcId="{6A9F56A4-9C69-4741-9DC9-EE648156E3EF}" destId="{311E0566-4F7D-49EE-939C-628475E8122C}" srcOrd="3" destOrd="0" presId="urn:microsoft.com/office/officeart/2005/8/layout/matrix2"/>
    <dgm:cxn modelId="{B556C030-AAAC-4615-80B7-B4E408B0152C}" type="presParOf" srcId="{6A9F56A4-9C69-4741-9DC9-EE648156E3EF}" destId="{D70C2615-AD31-46C0-AF7A-B670BF19B9AC}"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E319F27-9042-40E7-8E83-DDAF40CC9B7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9ACE31B-A316-4DEF-92F7-0F204899C2C1}">
      <dgm:prSet/>
      <dgm:spPr/>
      <dgm:t>
        <a:bodyPr/>
        <a:lstStyle/>
        <a:p>
          <a:r>
            <a:rPr lang="en-GB"/>
            <a:t>Horizontal effects have been seen by the COJ.</a:t>
          </a:r>
          <a:endParaRPr lang="en-US"/>
        </a:p>
      </dgm:t>
    </dgm:pt>
    <dgm:pt modelId="{44A7AF9D-D0CA-4FCC-89A0-688FB0956BAA}" type="parTrans" cxnId="{00351D7A-0809-4C05-82C7-6CA189DD9C70}">
      <dgm:prSet/>
      <dgm:spPr/>
      <dgm:t>
        <a:bodyPr/>
        <a:lstStyle/>
        <a:p>
          <a:endParaRPr lang="en-US"/>
        </a:p>
      </dgm:t>
    </dgm:pt>
    <dgm:pt modelId="{77FF5E73-583B-44A4-BD50-C32F9529CD54}" type="sibTrans" cxnId="{00351D7A-0809-4C05-82C7-6CA189DD9C70}">
      <dgm:prSet/>
      <dgm:spPr/>
      <dgm:t>
        <a:bodyPr/>
        <a:lstStyle/>
        <a:p>
          <a:endParaRPr lang="en-US"/>
        </a:p>
      </dgm:t>
    </dgm:pt>
    <dgm:pt modelId="{BBE93A31-4C7C-46A0-BAA8-DDD2E40C5049}">
      <dgm:prSet/>
      <dgm:spPr/>
      <dgm:t>
        <a:bodyPr/>
        <a:lstStyle/>
        <a:p>
          <a:r>
            <a:rPr lang="en-GB"/>
            <a:t>Incidental rather than direct. </a:t>
          </a:r>
          <a:endParaRPr lang="en-US"/>
        </a:p>
      </dgm:t>
    </dgm:pt>
    <dgm:pt modelId="{33562287-12E4-4FB3-90B4-81F87FEA37C9}" type="parTrans" cxnId="{DCB312A8-F7FA-4C76-B2F2-40760600E4FF}">
      <dgm:prSet/>
      <dgm:spPr/>
      <dgm:t>
        <a:bodyPr/>
        <a:lstStyle/>
        <a:p>
          <a:endParaRPr lang="en-US"/>
        </a:p>
      </dgm:t>
    </dgm:pt>
    <dgm:pt modelId="{492B5D5D-98F3-42AE-8E42-C6670B788793}" type="sibTrans" cxnId="{DCB312A8-F7FA-4C76-B2F2-40760600E4FF}">
      <dgm:prSet/>
      <dgm:spPr/>
      <dgm:t>
        <a:bodyPr/>
        <a:lstStyle/>
        <a:p>
          <a:endParaRPr lang="en-US"/>
        </a:p>
      </dgm:t>
    </dgm:pt>
    <dgm:pt modelId="{A5593951-E09F-4737-A0BE-19F1202903CA}">
      <dgm:prSet/>
      <dgm:spPr/>
      <dgm:t>
        <a:bodyPr/>
        <a:lstStyle/>
        <a:p>
          <a:r>
            <a:rPr lang="en-GB"/>
            <a:t>C-194/94 CIA security international SA v Signalson SA and Securitel SPRL. </a:t>
          </a:r>
          <a:endParaRPr lang="en-US"/>
        </a:p>
      </dgm:t>
    </dgm:pt>
    <dgm:pt modelId="{BFFF2063-BA1C-4DA3-AED6-FCAC8F22A36D}" type="parTrans" cxnId="{7406F0D3-30FD-4920-B1DB-CA87349F5342}">
      <dgm:prSet/>
      <dgm:spPr/>
      <dgm:t>
        <a:bodyPr/>
        <a:lstStyle/>
        <a:p>
          <a:endParaRPr lang="en-US"/>
        </a:p>
      </dgm:t>
    </dgm:pt>
    <dgm:pt modelId="{836C53AF-B4F3-49E6-8E5B-CD3A1F46FE3A}" type="sibTrans" cxnId="{7406F0D3-30FD-4920-B1DB-CA87349F5342}">
      <dgm:prSet/>
      <dgm:spPr/>
      <dgm:t>
        <a:bodyPr/>
        <a:lstStyle/>
        <a:p>
          <a:endParaRPr lang="en-US"/>
        </a:p>
      </dgm:t>
    </dgm:pt>
    <dgm:pt modelId="{3B876234-57C9-4E00-AA34-D5D3FDF9E9BD}">
      <dgm:prSet/>
      <dgm:spPr/>
      <dgm:t>
        <a:bodyPr/>
        <a:lstStyle/>
        <a:p>
          <a:r>
            <a:rPr lang="en-GB"/>
            <a:t>This judgement has a major effect. </a:t>
          </a:r>
          <a:endParaRPr lang="en-US"/>
        </a:p>
      </dgm:t>
    </dgm:pt>
    <dgm:pt modelId="{D0AEA71A-0B40-451E-921A-7BCAB5741BDF}" type="parTrans" cxnId="{A579C624-8E78-49BE-B2B5-CA0C3DECCD9A}">
      <dgm:prSet/>
      <dgm:spPr/>
      <dgm:t>
        <a:bodyPr/>
        <a:lstStyle/>
        <a:p>
          <a:endParaRPr lang="en-US"/>
        </a:p>
      </dgm:t>
    </dgm:pt>
    <dgm:pt modelId="{864EA14D-E8D9-4177-92E8-4521F67F98B8}" type="sibTrans" cxnId="{A579C624-8E78-49BE-B2B5-CA0C3DECCD9A}">
      <dgm:prSet/>
      <dgm:spPr/>
      <dgm:t>
        <a:bodyPr/>
        <a:lstStyle/>
        <a:p>
          <a:endParaRPr lang="en-US"/>
        </a:p>
      </dgm:t>
    </dgm:pt>
    <dgm:pt modelId="{8F5F2FB1-2EC9-47F0-BD64-C1CBCE1A4AF1}">
      <dgm:prSet/>
      <dgm:spPr/>
      <dgm:t>
        <a:bodyPr/>
        <a:lstStyle/>
        <a:p>
          <a:r>
            <a:rPr lang="en-GB"/>
            <a:t>C-266/97 Lemmens</a:t>
          </a:r>
          <a:endParaRPr lang="en-US"/>
        </a:p>
      </dgm:t>
    </dgm:pt>
    <dgm:pt modelId="{BAD1BEAF-A57E-4433-9F99-0F11316D40C6}" type="parTrans" cxnId="{0A7CF3C8-D8D3-41EF-99AA-F88DC4D0162A}">
      <dgm:prSet/>
      <dgm:spPr/>
      <dgm:t>
        <a:bodyPr/>
        <a:lstStyle/>
        <a:p>
          <a:endParaRPr lang="en-US"/>
        </a:p>
      </dgm:t>
    </dgm:pt>
    <dgm:pt modelId="{410FC319-61A2-4FA0-A34A-CA03EAF5C5E9}" type="sibTrans" cxnId="{0A7CF3C8-D8D3-41EF-99AA-F88DC4D0162A}">
      <dgm:prSet/>
      <dgm:spPr/>
      <dgm:t>
        <a:bodyPr/>
        <a:lstStyle/>
        <a:p>
          <a:endParaRPr lang="en-US"/>
        </a:p>
      </dgm:t>
    </dgm:pt>
    <dgm:pt modelId="{50CC9C19-BF1D-4BBF-AC02-5353999FD7C9}">
      <dgm:prSet/>
      <dgm:spPr/>
      <dgm:t>
        <a:bodyPr/>
        <a:lstStyle/>
        <a:p>
          <a:r>
            <a:rPr lang="en-GB"/>
            <a:t>‘’Legal difficulties between individuals can be caused by the failure of a member state to comply with an EU directive’’. </a:t>
          </a:r>
          <a:endParaRPr lang="en-US"/>
        </a:p>
      </dgm:t>
    </dgm:pt>
    <dgm:pt modelId="{717B54BD-370B-489B-B409-6184816080C3}" type="parTrans" cxnId="{40752CE3-540C-4AD5-A1A6-F0668A31B624}">
      <dgm:prSet/>
      <dgm:spPr/>
      <dgm:t>
        <a:bodyPr/>
        <a:lstStyle/>
        <a:p>
          <a:endParaRPr lang="en-US"/>
        </a:p>
      </dgm:t>
    </dgm:pt>
    <dgm:pt modelId="{0B72688C-1669-4E87-85C5-F84B6475379B}" type="sibTrans" cxnId="{40752CE3-540C-4AD5-A1A6-F0668A31B624}">
      <dgm:prSet/>
      <dgm:spPr/>
      <dgm:t>
        <a:bodyPr/>
        <a:lstStyle/>
        <a:p>
          <a:endParaRPr lang="en-US"/>
        </a:p>
      </dgm:t>
    </dgm:pt>
    <dgm:pt modelId="{BF14A94A-FE45-4AFC-9A5F-1DC5E39716BC}" type="pres">
      <dgm:prSet presAssocID="{5E319F27-9042-40E7-8E83-DDAF40CC9B7A}" presName="linear" presStyleCnt="0">
        <dgm:presLayoutVars>
          <dgm:animLvl val="lvl"/>
          <dgm:resizeHandles val="exact"/>
        </dgm:presLayoutVars>
      </dgm:prSet>
      <dgm:spPr/>
    </dgm:pt>
    <dgm:pt modelId="{7936ED63-BA18-4364-AE34-E3A78B53906D}" type="pres">
      <dgm:prSet presAssocID="{39ACE31B-A316-4DEF-92F7-0F204899C2C1}" presName="parentText" presStyleLbl="node1" presStyleIdx="0" presStyleCnt="6">
        <dgm:presLayoutVars>
          <dgm:chMax val="0"/>
          <dgm:bulletEnabled val="1"/>
        </dgm:presLayoutVars>
      </dgm:prSet>
      <dgm:spPr/>
    </dgm:pt>
    <dgm:pt modelId="{93478C2F-BA85-496A-94C8-B7DE47D489F1}" type="pres">
      <dgm:prSet presAssocID="{77FF5E73-583B-44A4-BD50-C32F9529CD54}" presName="spacer" presStyleCnt="0"/>
      <dgm:spPr/>
    </dgm:pt>
    <dgm:pt modelId="{802E6E51-C3FF-4B5D-81FD-4428B1E110F2}" type="pres">
      <dgm:prSet presAssocID="{BBE93A31-4C7C-46A0-BAA8-DDD2E40C5049}" presName="parentText" presStyleLbl="node1" presStyleIdx="1" presStyleCnt="6">
        <dgm:presLayoutVars>
          <dgm:chMax val="0"/>
          <dgm:bulletEnabled val="1"/>
        </dgm:presLayoutVars>
      </dgm:prSet>
      <dgm:spPr/>
    </dgm:pt>
    <dgm:pt modelId="{8284C748-6BCE-4157-9630-268DB5596379}" type="pres">
      <dgm:prSet presAssocID="{492B5D5D-98F3-42AE-8E42-C6670B788793}" presName="spacer" presStyleCnt="0"/>
      <dgm:spPr/>
    </dgm:pt>
    <dgm:pt modelId="{FE1591DD-3CFD-4839-AD81-713EE50D546E}" type="pres">
      <dgm:prSet presAssocID="{A5593951-E09F-4737-A0BE-19F1202903CA}" presName="parentText" presStyleLbl="node1" presStyleIdx="2" presStyleCnt="6">
        <dgm:presLayoutVars>
          <dgm:chMax val="0"/>
          <dgm:bulletEnabled val="1"/>
        </dgm:presLayoutVars>
      </dgm:prSet>
      <dgm:spPr/>
    </dgm:pt>
    <dgm:pt modelId="{F0053F5C-B1E4-4919-A039-0187CC4D67B0}" type="pres">
      <dgm:prSet presAssocID="{836C53AF-B4F3-49E6-8E5B-CD3A1F46FE3A}" presName="spacer" presStyleCnt="0"/>
      <dgm:spPr/>
    </dgm:pt>
    <dgm:pt modelId="{DE25930A-FD46-4D05-A2DD-1BBD150D2FF8}" type="pres">
      <dgm:prSet presAssocID="{3B876234-57C9-4E00-AA34-D5D3FDF9E9BD}" presName="parentText" presStyleLbl="node1" presStyleIdx="3" presStyleCnt="6">
        <dgm:presLayoutVars>
          <dgm:chMax val="0"/>
          <dgm:bulletEnabled val="1"/>
        </dgm:presLayoutVars>
      </dgm:prSet>
      <dgm:spPr/>
    </dgm:pt>
    <dgm:pt modelId="{560B5552-620E-4032-8A1B-3625E0F6D191}" type="pres">
      <dgm:prSet presAssocID="{864EA14D-E8D9-4177-92E8-4521F67F98B8}" presName="spacer" presStyleCnt="0"/>
      <dgm:spPr/>
    </dgm:pt>
    <dgm:pt modelId="{27F0353D-5F2A-4BA3-A2D6-E55D4297DD2D}" type="pres">
      <dgm:prSet presAssocID="{8F5F2FB1-2EC9-47F0-BD64-C1CBCE1A4AF1}" presName="parentText" presStyleLbl="node1" presStyleIdx="4" presStyleCnt="6">
        <dgm:presLayoutVars>
          <dgm:chMax val="0"/>
          <dgm:bulletEnabled val="1"/>
        </dgm:presLayoutVars>
      </dgm:prSet>
      <dgm:spPr/>
    </dgm:pt>
    <dgm:pt modelId="{741CA6CB-A084-419A-AC4C-1CE9572C0CB9}" type="pres">
      <dgm:prSet presAssocID="{410FC319-61A2-4FA0-A34A-CA03EAF5C5E9}" presName="spacer" presStyleCnt="0"/>
      <dgm:spPr/>
    </dgm:pt>
    <dgm:pt modelId="{577CE688-ACF3-48EB-8456-D2AE83020C15}" type="pres">
      <dgm:prSet presAssocID="{50CC9C19-BF1D-4BBF-AC02-5353999FD7C9}" presName="parentText" presStyleLbl="node1" presStyleIdx="5" presStyleCnt="6">
        <dgm:presLayoutVars>
          <dgm:chMax val="0"/>
          <dgm:bulletEnabled val="1"/>
        </dgm:presLayoutVars>
      </dgm:prSet>
      <dgm:spPr/>
    </dgm:pt>
  </dgm:ptLst>
  <dgm:cxnLst>
    <dgm:cxn modelId="{2A3F3117-424B-4331-812E-9DC7569C51E7}" type="presOf" srcId="{A5593951-E09F-4737-A0BE-19F1202903CA}" destId="{FE1591DD-3CFD-4839-AD81-713EE50D546E}" srcOrd="0" destOrd="0" presId="urn:microsoft.com/office/officeart/2005/8/layout/vList2"/>
    <dgm:cxn modelId="{A579C624-8E78-49BE-B2B5-CA0C3DECCD9A}" srcId="{5E319F27-9042-40E7-8E83-DDAF40CC9B7A}" destId="{3B876234-57C9-4E00-AA34-D5D3FDF9E9BD}" srcOrd="3" destOrd="0" parTransId="{D0AEA71A-0B40-451E-921A-7BCAB5741BDF}" sibTransId="{864EA14D-E8D9-4177-92E8-4521F67F98B8}"/>
    <dgm:cxn modelId="{162BF22C-2148-4261-BAFF-EC61FED4575E}" type="presOf" srcId="{39ACE31B-A316-4DEF-92F7-0F204899C2C1}" destId="{7936ED63-BA18-4364-AE34-E3A78B53906D}" srcOrd="0" destOrd="0" presId="urn:microsoft.com/office/officeart/2005/8/layout/vList2"/>
    <dgm:cxn modelId="{42CDF732-5487-4096-8554-C247B02E1A1E}" type="presOf" srcId="{50CC9C19-BF1D-4BBF-AC02-5353999FD7C9}" destId="{577CE688-ACF3-48EB-8456-D2AE83020C15}" srcOrd="0" destOrd="0" presId="urn:microsoft.com/office/officeart/2005/8/layout/vList2"/>
    <dgm:cxn modelId="{1FA3CB51-3234-4108-A903-0EEE973C5CD8}" type="presOf" srcId="{8F5F2FB1-2EC9-47F0-BD64-C1CBCE1A4AF1}" destId="{27F0353D-5F2A-4BA3-A2D6-E55D4297DD2D}" srcOrd="0" destOrd="0" presId="urn:microsoft.com/office/officeart/2005/8/layout/vList2"/>
    <dgm:cxn modelId="{00351D7A-0809-4C05-82C7-6CA189DD9C70}" srcId="{5E319F27-9042-40E7-8E83-DDAF40CC9B7A}" destId="{39ACE31B-A316-4DEF-92F7-0F204899C2C1}" srcOrd="0" destOrd="0" parTransId="{44A7AF9D-D0CA-4FCC-89A0-688FB0956BAA}" sibTransId="{77FF5E73-583B-44A4-BD50-C32F9529CD54}"/>
    <dgm:cxn modelId="{DCB312A8-F7FA-4C76-B2F2-40760600E4FF}" srcId="{5E319F27-9042-40E7-8E83-DDAF40CC9B7A}" destId="{BBE93A31-4C7C-46A0-BAA8-DDD2E40C5049}" srcOrd="1" destOrd="0" parTransId="{33562287-12E4-4FB3-90B4-81F87FEA37C9}" sibTransId="{492B5D5D-98F3-42AE-8E42-C6670B788793}"/>
    <dgm:cxn modelId="{0A7CF3C8-D8D3-41EF-99AA-F88DC4D0162A}" srcId="{5E319F27-9042-40E7-8E83-DDAF40CC9B7A}" destId="{8F5F2FB1-2EC9-47F0-BD64-C1CBCE1A4AF1}" srcOrd="4" destOrd="0" parTransId="{BAD1BEAF-A57E-4433-9F99-0F11316D40C6}" sibTransId="{410FC319-61A2-4FA0-A34A-CA03EAF5C5E9}"/>
    <dgm:cxn modelId="{2B05FFCB-9AB0-455C-A7FC-24B61A8F0FDD}" type="presOf" srcId="{5E319F27-9042-40E7-8E83-DDAF40CC9B7A}" destId="{BF14A94A-FE45-4AFC-9A5F-1DC5E39716BC}" srcOrd="0" destOrd="0" presId="urn:microsoft.com/office/officeart/2005/8/layout/vList2"/>
    <dgm:cxn modelId="{7406F0D3-30FD-4920-B1DB-CA87349F5342}" srcId="{5E319F27-9042-40E7-8E83-DDAF40CC9B7A}" destId="{A5593951-E09F-4737-A0BE-19F1202903CA}" srcOrd="2" destOrd="0" parTransId="{BFFF2063-BA1C-4DA3-AED6-FCAC8F22A36D}" sibTransId="{836C53AF-B4F3-49E6-8E5B-CD3A1F46FE3A}"/>
    <dgm:cxn modelId="{40752CE3-540C-4AD5-A1A6-F0668A31B624}" srcId="{5E319F27-9042-40E7-8E83-DDAF40CC9B7A}" destId="{50CC9C19-BF1D-4BBF-AC02-5353999FD7C9}" srcOrd="5" destOrd="0" parTransId="{717B54BD-370B-489B-B409-6184816080C3}" sibTransId="{0B72688C-1669-4E87-85C5-F84B6475379B}"/>
    <dgm:cxn modelId="{0E1E36F1-756E-40BD-A88D-F8BD01A5196D}" type="presOf" srcId="{BBE93A31-4C7C-46A0-BAA8-DDD2E40C5049}" destId="{802E6E51-C3FF-4B5D-81FD-4428B1E110F2}" srcOrd="0" destOrd="0" presId="urn:microsoft.com/office/officeart/2005/8/layout/vList2"/>
    <dgm:cxn modelId="{120AACFB-845A-4BF8-A819-8725C533E8BD}" type="presOf" srcId="{3B876234-57C9-4E00-AA34-D5D3FDF9E9BD}" destId="{DE25930A-FD46-4D05-A2DD-1BBD150D2FF8}" srcOrd="0" destOrd="0" presId="urn:microsoft.com/office/officeart/2005/8/layout/vList2"/>
    <dgm:cxn modelId="{7A20BB6B-3332-4AE7-8C85-980717C03FA4}" type="presParOf" srcId="{BF14A94A-FE45-4AFC-9A5F-1DC5E39716BC}" destId="{7936ED63-BA18-4364-AE34-E3A78B53906D}" srcOrd="0" destOrd="0" presId="urn:microsoft.com/office/officeart/2005/8/layout/vList2"/>
    <dgm:cxn modelId="{776E088B-1BAE-4982-B380-000FD4799FD1}" type="presParOf" srcId="{BF14A94A-FE45-4AFC-9A5F-1DC5E39716BC}" destId="{93478C2F-BA85-496A-94C8-B7DE47D489F1}" srcOrd="1" destOrd="0" presId="urn:microsoft.com/office/officeart/2005/8/layout/vList2"/>
    <dgm:cxn modelId="{DFB82F9E-D7F2-46CF-9059-AB787C77CE1D}" type="presParOf" srcId="{BF14A94A-FE45-4AFC-9A5F-1DC5E39716BC}" destId="{802E6E51-C3FF-4B5D-81FD-4428B1E110F2}" srcOrd="2" destOrd="0" presId="urn:microsoft.com/office/officeart/2005/8/layout/vList2"/>
    <dgm:cxn modelId="{7A744843-CDBA-431A-B946-4413E471E7BB}" type="presParOf" srcId="{BF14A94A-FE45-4AFC-9A5F-1DC5E39716BC}" destId="{8284C748-6BCE-4157-9630-268DB5596379}" srcOrd="3" destOrd="0" presId="urn:microsoft.com/office/officeart/2005/8/layout/vList2"/>
    <dgm:cxn modelId="{C3B056BD-074D-479D-8DF4-14F8CB6C4AC7}" type="presParOf" srcId="{BF14A94A-FE45-4AFC-9A5F-1DC5E39716BC}" destId="{FE1591DD-3CFD-4839-AD81-713EE50D546E}" srcOrd="4" destOrd="0" presId="urn:microsoft.com/office/officeart/2005/8/layout/vList2"/>
    <dgm:cxn modelId="{AE9467DF-D15D-4BA9-A91A-F75A04DDE3A0}" type="presParOf" srcId="{BF14A94A-FE45-4AFC-9A5F-1DC5E39716BC}" destId="{F0053F5C-B1E4-4919-A039-0187CC4D67B0}" srcOrd="5" destOrd="0" presId="urn:microsoft.com/office/officeart/2005/8/layout/vList2"/>
    <dgm:cxn modelId="{11101099-A5E1-4CE8-B008-F171D991FDA7}" type="presParOf" srcId="{BF14A94A-FE45-4AFC-9A5F-1DC5E39716BC}" destId="{DE25930A-FD46-4D05-A2DD-1BBD150D2FF8}" srcOrd="6" destOrd="0" presId="urn:microsoft.com/office/officeart/2005/8/layout/vList2"/>
    <dgm:cxn modelId="{0D929742-2B67-4068-9897-84F1602484F7}" type="presParOf" srcId="{BF14A94A-FE45-4AFC-9A5F-1DC5E39716BC}" destId="{560B5552-620E-4032-8A1B-3625E0F6D191}" srcOrd="7" destOrd="0" presId="urn:microsoft.com/office/officeart/2005/8/layout/vList2"/>
    <dgm:cxn modelId="{BB7230AE-6D5F-46D0-996B-ED70D40357EF}" type="presParOf" srcId="{BF14A94A-FE45-4AFC-9A5F-1DC5E39716BC}" destId="{27F0353D-5F2A-4BA3-A2D6-E55D4297DD2D}" srcOrd="8" destOrd="0" presId="urn:microsoft.com/office/officeart/2005/8/layout/vList2"/>
    <dgm:cxn modelId="{336BBE43-73CC-4FF2-934A-D496CB2B2C81}" type="presParOf" srcId="{BF14A94A-FE45-4AFC-9A5F-1DC5E39716BC}" destId="{741CA6CB-A084-419A-AC4C-1CE9572C0CB9}" srcOrd="9" destOrd="0" presId="urn:microsoft.com/office/officeart/2005/8/layout/vList2"/>
    <dgm:cxn modelId="{BBF998BC-107B-4538-BC71-2B6EAD99E645}" type="presParOf" srcId="{BF14A94A-FE45-4AFC-9A5F-1DC5E39716BC}" destId="{577CE688-ACF3-48EB-8456-D2AE83020C1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C43A41-3ADB-49B6-B8B0-151F9B06D065}"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513384DF-BD4D-4509-B61B-59D9E8D9597E}">
      <dgm:prSet/>
      <dgm:spPr/>
      <dgm:t>
        <a:bodyPr/>
        <a:lstStyle/>
        <a:p>
          <a:r>
            <a:rPr lang="en-GB"/>
            <a:t>‘’  </a:t>
          </a:r>
          <a:r>
            <a:rPr lang="en-GB" i="0"/>
            <a:t>A principle of interpretation whereby the courts of the member states of the European Union (EU) must interpret national laws (particularly any that implement EU directives) as far as possible in a manner that is consistent with the provisions of EU law even if they do not have direct effect.’’ </a:t>
          </a:r>
          <a:endParaRPr lang="en-US" dirty="0"/>
        </a:p>
      </dgm:t>
    </dgm:pt>
    <dgm:pt modelId="{F1A9466F-EBD9-417A-901C-736C18EE9B6F}" type="parTrans" cxnId="{A80C6502-0F56-45D5-9F22-1BAA49F1F56B}">
      <dgm:prSet/>
      <dgm:spPr/>
      <dgm:t>
        <a:bodyPr/>
        <a:lstStyle/>
        <a:p>
          <a:endParaRPr lang="en-US"/>
        </a:p>
      </dgm:t>
    </dgm:pt>
    <dgm:pt modelId="{012C5FE0-2F7F-4074-B1CD-572F3E416B4E}" type="sibTrans" cxnId="{A80C6502-0F56-45D5-9F22-1BAA49F1F56B}">
      <dgm:prSet/>
      <dgm:spPr/>
      <dgm:t>
        <a:bodyPr/>
        <a:lstStyle/>
        <a:p>
          <a:endParaRPr lang="en-US"/>
        </a:p>
      </dgm:t>
    </dgm:pt>
    <dgm:pt modelId="{DC02D1FD-7B22-4E3B-9E00-B16F302CA65A}">
      <dgm:prSet/>
      <dgm:spPr/>
      <dgm:t>
        <a:bodyPr/>
        <a:lstStyle/>
        <a:p>
          <a:r>
            <a:rPr lang="en-GB"/>
            <a:t>C-106/89 Marleasing </a:t>
          </a:r>
          <a:endParaRPr lang="en-US"/>
        </a:p>
      </dgm:t>
    </dgm:pt>
    <dgm:pt modelId="{EE1D9B7C-BB7A-4F27-925F-C8113FE9F94D}" type="parTrans" cxnId="{EAD525F0-D808-4F1E-9B61-3A95BEF93209}">
      <dgm:prSet/>
      <dgm:spPr/>
      <dgm:t>
        <a:bodyPr/>
        <a:lstStyle/>
        <a:p>
          <a:endParaRPr lang="en-US"/>
        </a:p>
      </dgm:t>
    </dgm:pt>
    <dgm:pt modelId="{3F3522F3-56F1-4785-8097-940135779095}" type="sibTrans" cxnId="{EAD525F0-D808-4F1E-9B61-3A95BEF93209}">
      <dgm:prSet/>
      <dgm:spPr/>
      <dgm:t>
        <a:bodyPr/>
        <a:lstStyle/>
        <a:p>
          <a:endParaRPr lang="en-US"/>
        </a:p>
      </dgm:t>
    </dgm:pt>
    <dgm:pt modelId="{863B47F8-CCAD-40D5-8503-ED4D51B6820A}">
      <dgm:prSet/>
      <dgm:spPr/>
      <dgm:t>
        <a:bodyPr/>
        <a:lstStyle/>
        <a:p>
          <a:r>
            <a:rPr lang="en-GB"/>
            <a:t>C-105/03 Pupino </a:t>
          </a:r>
          <a:endParaRPr lang="en-US"/>
        </a:p>
      </dgm:t>
    </dgm:pt>
    <dgm:pt modelId="{104F7AAD-C1ED-4C3D-B962-B63DC2622722}" type="parTrans" cxnId="{1756B220-136C-4B3D-89F6-CAF0FF223D22}">
      <dgm:prSet/>
      <dgm:spPr/>
      <dgm:t>
        <a:bodyPr/>
        <a:lstStyle/>
        <a:p>
          <a:endParaRPr lang="en-US"/>
        </a:p>
      </dgm:t>
    </dgm:pt>
    <dgm:pt modelId="{FDFECAD6-AFB0-450A-BAEE-BCE8F63BEF95}" type="sibTrans" cxnId="{1756B220-136C-4B3D-89F6-CAF0FF223D22}">
      <dgm:prSet/>
      <dgm:spPr/>
      <dgm:t>
        <a:bodyPr/>
        <a:lstStyle/>
        <a:p>
          <a:endParaRPr lang="en-US"/>
        </a:p>
      </dgm:t>
    </dgm:pt>
    <dgm:pt modelId="{98522BFC-BB1A-4DE8-8682-44AC6BB60385}">
      <dgm:prSet/>
      <dgm:spPr/>
      <dgm:t>
        <a:bodyPr/>
        <a:lstStyle/>
        <a:p>
          <a:r>
            <a:rPr lang="en-GB"/>
            <a:t>C-334/93 Wagner Miret </a:t>
          </a:r>
          <a:endParaRPr lang="en-US"/>
        </a:p>
      </dgm:t>
    </dgm:pt>
    <dgm:pt modelId="{DF583BFF-1AD1-4263-A689-0A4D84223F82}" type="parTrans" cxnId="{6A41D863-35A5-4BA9-8A91-A2ACD2F1B916}">
      <dgm:prSet/>
      <dgm:spPr/>
      <dgm:t>
        <a:bodyPr/>
        <a:lstStyle/>
        <a:p>
          <a:endParaRPr lang="en-US"/>
        </a:p>
      </dgm:t>
    </dgm:pt>
    <dgm:pt modelId="{D80179BC-7AD7-44E3-8146-68D3B1E19307}" type="sibTrans" cxnId="{6A41D863-35A5-4BA9-8A91-A2ACD2F1B916}">
      <dgm:prSet/>
      <dgm:spPr/>
      <dgm:t>
        <a:bodyPr/>
        <a:lstStyle/>
        <a:p>
          <a:endParaRPr lang="en-US"/>
        </a:p>
      </dgm:t>
    </dgm:pt>
    <dgm:pt modelId="{10A36DA5-6C08-49BF-BF7F-166B5AEDAEB4}">
      <dgm:prSet/>
      <dgm:spPr/>
      <dgm:t>
        <a:bodyPr/>
        <a:lstStyle/>
        <a:p>
          <a:r>
            <a:rPr lang="en-GB"/>
            <a:t>If direct effect and indirect effect is not available, the final resort available is to ‘’obtain damages’’. </a:t>
          </a:r>
          <a:endParaRPr lang="en-US"/>
        </a:p>
      </dgm:t>
    </dgm:pt>
    <dgm:pt modelId="{A77E6646-1252-482B-8809-6E82664646B1}" type="parTrans" cxnId="{89904D25-1579-4851-A87F-C5E82B0A1A0B}">
      <dgm:prSet/>
      <dgm:spPr/>
      <dgm:t>
        <a:bodyPr/>
        <a:lstStyle/>
        <a:p>
          <a:endParaRPr lang="en-US"/>
        </a:p>
      </dgm:t>
    </dgm:pt>
    <dgm:pt modelId="{FA0ED66F-9BFE-4336-8014-EB2025DFC84F}" type="sibTrans" cxnId="{89904D25-1579-4851-A87F-C5E82B0A1A0B}">
      <dgm:prSet/>
      <dgm:spPr/>
      <dgm:t>
        <a:bodyPr/>
        <a:lstStyle/>
        <a:p>
          <a:endParaRPr lang="en-US"/>
        </a:p>
      </dgm:t>
    </dgm:pt>
    <dgm:pt modelId="{2F058AD3-7420-4CCF-BE4B-AD974EE34B38}" type="pres">
      <dgm:prSet presAssocID="{87C43A41-3ADB-49B6-B8B0-151F9B06D065}" presName="linear" presStyleCnt="0">
        <dgm:presLayoutVars>
          <dgm:animLvl val="lvl"/>
          <dgm:resizeHandles val="exact"/>
        </dgm:presLayoutVars>
      </dgm:prSet>
      <dgm:spPr/>
    </dgm:pt>
    <dgm:pt modelId="{16C76308-F241-4781-9388-9148A47EAB8D}" type="pres">
      <dgm:prSet presAssocID="{513384DF-BD4D-4509-B61B-59D9E8D9597E}" presName="parentText" presStyleLbl="node1" presStyleIdx="0" presStyleCnt="5">
        <dgm:presLayoutVars>
          <dgm:chMax val="0"/>
          <dgm:bulletEnabled val="1"/>
        </dgm:presLayoutVars>
      </dgm:prSet>
      <dgm:spPr/>
    </dgm:pt>
    <dgm:pt modelId="{0608074C-EEA5-4AB6-9E44-CE4116DA4430}" type="pres">
      <dgm:prSet presAssocID="{012C5FE0-2F7F-4074-B1CD-572F3E416B4E}" presName="spacer" presStyleCnt="0"/>
      <dgm:spPr/>
    </dgm:pt>
    <dgm:pt modelId="{77763F4E-96F4-4C2B-8F35-3DE1FDC04B1C}" type="pres">
      <dgm:prSet presAssocID="{DC02D1FD-7B22-4E3B-9E00-B16F302CA65A}" presName="parentText" presStyleLbl="node1" presStyleIdx="1" presStyleCnt="5">
        <dgm:presLayoutVars>
          <dgm:chMax val="0"/>
          <dgm:bulletEnabled val="1"/>
        </dgm:presLayoutVars>
      </dgm:prSet>
      <dgm:spPr/>
    </dgm:pt>
    <dgm:pt modelId="{6B3A99CD-0F7A-4A9C-A3F9-E2E5463E7A53}" type="pres">
      <dgm:prSet presAssocID="{3F3522F3-56F1-4785-8097-940135779095}" presName="spacer" presStyleCnt="0"/>
      <dgm:spPr/>
    </dgm:pt>
    <dgm:pt modelId="{D0D43EAE-D204-4373-BA3D-510249CB9065}" type="pres">
      <dgm:prSet presAssocID="{863B47F8-CCAD-40D5-8503-ED4D51B6820A}" presName="parentText" presStyleLbl="node1" presStyleIdx="2" presStyleCnt="5">
        <dgm:presLayoutVars>
          <dgm:chMax val="0"/>
          <dgm:bulletEnabled val="1"/>
        </dgm:presLayoutVars>
      </dgm:prSet>
      <dgm:spPr/>
    </dgm:pt>
    <dgm:pt modelId="{0D930A6B-7B91-4C4E-A842-854E37EE20F8}" type="pres">
      <dgm:prSet presAssocID="{FDFECAD6-AFB0-450A-BAEE-BCE8F63BEF95}" presName="spacer" presStyleCnt="0"/>
      <dgm:spPr/>
    </dgm:pt>
    <dgm:pt modelId="{9180B3D2-FA00-40CE-A4C9-6C971327EC12}" type="pres">
      <dgm:prSet presAssocID="{98522BFC-BB1A-4DE8-8682-44AC6BB60385}" presName="parentText" presStyleLbl="node1" presStyleIdx="3" presStyleCnt="5">
        <dgm:presLayoutVars>
          <dgm:chMax val="0"/>
          <dgm:bulletEnabled val="1"/>
        </dgm:presLayoutVars>
      </dgm:prSet>
      <dgm:spPr/>
    </dgm:pt>
    <dgm:pt modelId="{82BC96E0-9434-4EB1-BEC8-359B4A224F67}" type="pres">
      <dgm:prSet presAssocID="{D80179BC-7AD7-44E3-8146-68D3B1E19307}" presName="spacer" presStyleCnt="0"/>
      <dgm:spPr/>
    </dgm:pt>
    <dgm:pt modelId="{FFCE4A7F-E989-4098-BC3C-8B4CCBE41C7B}" type="pres">
      <dgm:prSet presAssocID="{10A36DA5-6C08-49BF-BF7F-166B5AEDAEB4}" presName="parentText" presStyleLbl="node1" presStyleIdx="4" presStyleCnt="5">
        <dgm:presLayoutVars>
          <dgm:chMax val="0"/>
          <dgm:bulletEnabled val="1"/>
        </dgm:presLayoutVars>
      </dgm:prSet>
      <dgm:spPr/>
    </dgm:pt>
  </dgm:ptLst>
  <dgm:cxnLst>
    <dgm:cxn modelId="{A80C6502-0F56-45D5-9F22-1BAA49F1F56B}" srcId="{87C43A41-3ADB-49B6-B8B0-151F9B06D065}" destId="{513384DF-BD4D-4509-B61B-59D9E8D9597E}" srcOrd="0" destOrd="0" parTransId="{F1A9466F-EBD9-417A-901C-736C18EE9B6F}" sibTransId="{012C5FE0-2F7F-4074-B1CD-572F3E416B4E}"/>
    <dgm:cxn modelId="{1756B220-136C-4B3D-89F6-CAF0FF223D22}" srcId="{87C43A41-3ADB-49B6-B8B0-151F9B06D065}" destId="{863B47F8-CCAD-40D5-8503-ED4D51B6820A}" srcOrd="2" destOrd="0" parTransId="{104F7AAD-C1ED-4C3D-B962-B63DC2622722}" sibTransId="{FDFECAD6-AFB0-450A-BAEE-BCE8F63BEF95}"/>
    <dgm:cxn modelId="{89904D25-1579-4851-A87F-C5E82B0A1A0B}" srcId="{87C43A41-3ADB-49B6-B8B0-151F9B06D065}" destId="{10A36DA5-6C08-49BF-BF7F-166B5AEDAEB4}" srcOrd="4" destOrd="0" parTransId="{A77E6646-1252-482B-8809-6E82664646B1}" sibTransId="{FA0ED66F-9BFE-4336-8014-EB2025DFC84F}"/>
    <dgm:cxn modelId="{6A41D863-35A5-4BA9-8A91-A2ACD2F1B916}" srcId="{87C43A41-3ADB-49B6-B8B0-151F9B06D065}" destId="{98522BFC-BB1A-4DE8-8682-44AC6BB60385}" srcOrd="3" destOrd="0" parTransId="{DF583BFF-1AD1-4263-A689-0A4D84223F82}" sibTransId="{D80179BC-7AD7-44E3-8146-68D3B1E19307}"/>
    <dgm:cxn modelId="{D6252457-736A-4618-ACA6-A93340578A93}" type="presOf" srcId="{10A36DA5-6C08-49BF-BF7F-166B5AEDAEB4}" destId="{FFCE4A7F-E989-4098-BC3C-8B4CCBE41C7B}" srcOrd="0" destOrd="0" presId="urn:microsoft.com/office/officeart/2005/8/layout/vList2"/>
    <dgm:cxn modelId="{04D2F597-EE3D-4E71-9F49-93F85EE03FD5}" type="presOf" srcId="{513384DF-BD4D-4509-B61B-59D9E8D9597E}" destId="{16C76308-F241-4781-9388-9148A47EAB8D}" srcOrd="0" destOrd="0" presId="urn:microsoft.com/office/officeart/2005/8/layout/vList2"/>
    <dgm:cxn modelId="{A5A475AD-F279-4D88-AC54-D0D30E476138}" type="presOf" srcId="{98522BFC-BB1A-4DE8-8682-44AC6BB60385}" destId="{9180B3D2-FA00-40CE-A4C9-6C971327EC12}" srcOrd="0" destOrd="0" presId="urn:microsoft.com/office/officeart/2005/8/layout/vList2"/>
    <dgm:cxn modelId="{FD439CC5-0980-43A8-926A-99F258940340}" type="presOf" srcId="{87C43A41-3ADB-49B6-B8B0-151F9B06D065}" destId="{2F058AD3-7420-4CCF-BE4B-AD974EE34B38}" srcOrd="0" destOrd="0" presId="urn:microsoft.com/office/officeart/2005/8/layout/vList2"/>
    <dgm:cxn modelId="{DBD848D3-4874-4E68-B0EE-C8D209CD663E}" type="presOf" srcId="{DC02D1FD-7B22-4E3B-9E00-B16F302CA65A}" destId="{77763F4E-96F4-4C2B-8F35-3DE1FDC04B1C}" srcOrd="0" destOrd="0" presId="urn:microsoft.com/office/officeart/2005/8/layout/vList2"/>
    <dgm:cxn modelId="{5A321DD8-E6E2-4AC0-80C6-F9EA9011C578}" type="presOf" srcId="{863B47F8-CCAD-40D5-8503-ED4D51B6820A}" destId="{D0D43EAE-D204-4373-BA3D-510249CB9065}" srcOrd="0" destOrd="0" presId="urn:microsoft.com/office/officeart/2005/8/layout/vList2"/>
    <dgm:cxn modelId="{EAD525F0-D808-4F1E-9B61-3A95BEF93209}" srcId="{87C43A41-3ADB-49B6-B8B0-151F9B06D065}" destId="{DC02D1FD-7B22-4E3B-9E00-B16F302CA65A}" srcOrd="1" destOrd="0" parTransId="{EE1D9B7C-BB7A-4F27-925F-C8113FE9F94D}" sibTransId="{3F3522F3-56F1-4785-8097-940135779095}"/>
    <dgm:cxn modelId="{0CE6C3D7-4270-4303-80C0-29D3E6CE09C5}" type="presParOf" srcId="{2F058AD3-7420-4CCF-BE4B-AD974EE34B38}" destId="{16C76308-F241-4781-9388-9148A47EAB8D}" srcOrd="0" destOrd="0" presId="urn:microsoft.com/office/officeart/2005/8/layout/vList2"/>
    <dgm:cxn modelId="{B1DCDCB7-5A0C-4BA6-A097-F4AE8CF2DEEE}" type="presParOf" srcId="{2F058AD3-7420-4CCF-BE4B-AD974EE34B38}" destId="{0608074C-EEA5-4AB6-9E44-CE4116DA4430}" srcOrd="1" destOrd="0" presId="urn:microsoft.com/office/officeart/2005/8/layout/vList2"/>
    <dgm:cxn modelId="{AA109771-1DDB-4C38-B358-35FC574153B4}" type="presParOf" srcId="{2F058AD3-7420-4CCF-BE4B-AD974EE34B38}" destId="{77763F4E-96F4-4C2B-8F35-3DE1FDC04B1C}" srcOrd="2" destOrd="0" presId="urn:microsoft.com/office/officeart/2005/8/layout/vList2"/>
    <dgm:cxn modelId="{941CFBC2-BCE0-4FC0-A938-E62D77596BF4}" type="presParOf" srcId="{2F058AD3-7420-4CCF-BE4B-AD974EE34B38}" destId="{6B3A99CD-0F7A-4A9C-A3F9-E2E5463E7A53}" srcOrd="3" destOrd="0" presId="urn:microsoft.com/office/officeart/2005/8/layout/vList2"/>
    <dgm:cxn modelId="{D52534D8-7D68-4DDE-AE7F-A0B74AD53511}" type="presParOf" srcId="{2F058AD3-7420-4CCF-BE4B-AD974EE34B38}" destId="{D0D43EAE-D204-4373-BA3D-510249CB9065}" srcOrd="4" destOrd="0" presId="urn:microsoft.com/office/officeart/2005/8/layout/vList2"/>
    <dgm:cxn modelId="{B6EE5DEC-94BC-4315-9C85-F507CC572C0A}" type="presParOf" srcId="{2F058AD3-7420-4CCF-BE4B-AD974EE34B38}" destId="{0D930A6B-7B91-4C4E-A842-854E37EE20F8}" srcOrd="5" destOrd="0" presId="urn:microsoft.com/office/officeart/2005/8/layout/vList2"/>
    <dgm:cxn modelId="{690F49A2-DB80-4BF4-B3D4-5849F9AC55F1}" type="presParOf" srcId="{2F058AD3-7420-4CCF-BE4B-AD974EE34B38}" destId="{9180B3D2-FA00-40CE-A4C9-6C971327EC12}" srcOrd="6" destOrd="0" presId="urn:microsoft.com/office/officeart/2005/8/layout/vList2"/>
    <dgm:cxn modelId="{84CA9080-2CDF-41CA-B292-8909A4EB2CA9}" type="presParOf" srcId="{2F058AD3-7420-4CCF-BE4B-AD974EE34B38}" destId="{82BC96E0-9434-4EB1-BEC8-359B4A224F67}" srcOrd="7" destOrd="0" presId="urn:microsoft.com/office/officeart/2005/8/layout/vList2"/>
    <dgm:cxn modelId="{B89CE186-F2E3-4C65-B0CC-2C98BF70EAC9}" type="presParOf" srcId="{2F058AD3-7420-4CCF-BE4B-AD974EE34B38}" destId="{FFCE4A7F-E989-4098-BC3C-8B4CCBE41C7B}"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7370825-6335-46D8-9615-921E4B89C626}" type="doc">
      <dgm:prSet loTypeId="urn:microsoft.com/office/officeart/2005/8/layout/matrix2" loCatId="matrix" qsTypeId="urn:microsoft.com/office/officeart/2005/8/quickstyle/simple1" qsCatId="simple" csTypeId="urn:microsoft.com/office/officeart/2005/8/colors/colorful5" csCatId="colorful"/>
      <dgm:spPr/>
      <dgm:t>
        <a:bodyPr/>
        <a:lstStyle/>
        <a:p>
          <a:endParaRPr lang="en-US"/>
        </a:p>
      </dgm:t>
    </dgm:pt>
    <dgm:pt modelId="{05DFAA75-DDFE-4C91-9E16-90B3FB1C0DF3}">
      <dgm:prSet/>
      <dgm:spPr/>
      <dgm:t>
        <a:bodyPr/>
        <a:lstStyle/>
        <a:p>
          <a:r>
            <a:rPr lang="en-GB"/>
            <a:t>Directives can be influenced by general principles. </a:t>
          </a:r>
          <a:endParaRPr lang="en-US"/>
        </a:p>
      </dgm:t>
    </dgm:pt>
    <dgm:pt modelId="{CF0A5D6C-6EC6-4A9F-899A-42FB43086729}" type="parTrans" cxnId="{48476AAA-A734-4B6E-B098-7B843B85C9CF}">
      <dgm:prSet/>
      <dgm:spPr/>
      <dgm:t>
        <a:bodyPr/>
        <a:lstStyle/>
        <a:p>
          <a:endParaRPr lang="en-US"/>
        </a:p>
      </dgm:t>
    </dgm:pt>
    <dgm:pt modelId="{68DDBD48-012A-43B7-AF0A-FF00F5B7470F}" type="sibTrans" cxnId="{48476AAA-A734-4B6E-B098-7B843B85C9CF}">
      <dgm:prSet/>
      <dgm:spPr/>
      <dgm:t>
        <a:bodyPr/>
        <a:lstStyle/>
        <a:p>
          <a:endParaRPr lang="en-US"/>
        </a:p>
      </dgm:t>
    </dgm:pt>
    <dgm:pt modelId="{6F2EC922-27DF-47BD-BB6C-F9419544056A}">
      <dgm:prSet/>
      <dgm:spPr/>
      <dgm:t>
        <a:bodyPr/>
        <a:lstStyle/>
        <a:p>
          <a:r>
            <a:rPr lang="en-GB"/>
            <a:t>C144/04 Mangold v Helm. </a:t>
          </a:r>
          <a:endParaRPr lang="en-US"/>
        </a:p>
      </dgm:t>
    </dgm:pt>
    <dgm:pt modelId="{C2664CE3-004C-43E9-A116-F1AB1CE88FCE}" type="parTrans" cxnId="{EDBF7BBD-7481-4465-8279-5A1E4635F963}">
      <dgm:prSet/>
      <dgm:spPr/>
      <dgm:t>
        <a:bodyPr/>
        <a:lstStyle/>
        <a:p>
          <a:endParaRPr lang="en-US"/>
        </a:p>
      </dgm:t>
    </dgm:pt>
    <dgm:pt modelId="{9BB7332F-DB2B-41D6-9D60-ED10FED46101}" type="sibTrans" cxnId="{EDBF7BBD-7481-4465-8279-5A1E4635F963}">
      <dgm:prSet/>
      <dgm:spPr/>
      <dgm:t>
        <a:bodyPr/>
        <a:lstStyle/>
        <a:p>
          <a:endParaRPr lang="en-US"/>
        </a:p>
      </dgm:t>
    </dgm:pt>
    <dgm:pt modelId="{673E6362-6B8A-47A5-AB03-E35F8E8E7BC5}">
      <dgm:prSet/>
      <dgm:spPr/>
      <dgm:t>
        <a:bodyPr/>
        <a:lstStyle/>
        <a:p>
          <a:r>
            <a:rPr lang="en-GB"/>
            <a:t>Horizontal direct effect does not apply to directives. </a:t>
          </a:r>
          <a:endParaRPr lang="en-US"/>
        </a:p>
      </dgm:t>
    </dgm:pt>
    <dgm:pt modelId="{D3A45D48-DCBC-4132-9EDC-8D26414C30E1}" type="parTrans" cxnId="{B87CBE24-CF86-4182-B8C2-64C783B87FA1}">
      <dgm:prSet/>
      <dgm:spPr/>
      <dgm:t>
        <a:bodyPr/>
        <a:lstStyle/>
        <a:p>
          <a:endParaRPr lang="en-US"/>
        </a:p>
      </dgm:t>
    </dgm:pt>
    <dgm:pt modelId="{F5BB6986-6B76-4F18-946E-A4382B1FEC94}" type="sibTrans" cxnId="{B87CBE24-CF86-4182-B8C2-64C783B87FA1}">
      <dgm:prSet/>
      <dgm:spPr/>
      <dgm:t>
        <a:bodyPr/>
        <a:lstStyle/>
        <a:p>
          <a:endParaRPr lang="en-US"/>
        </a:p>
      </dgm:t>
    </dgm:pt>
    <dgm:pt modelId="{C9955954-4298-44CA-AC91-37D26F982979}">
      <dgm:prSet/>
      <dgm:spPr/>
      <dgm:t>
        <a:bodyPr/>
        <a:lstStyle/>
        <a:p>
          <a:r>
            <a:rPr lang="en-GB"/>
            <a:t>C-212/04 Adeneler v ELOG- clarified the position held in Mangold. </a:t>
          </a:r>
          <a:endParaRPr lang="en-US"/>
        </a:p>
      </dgm:t>
    </dgm:pt>
    <dgm:pt modelId="{EE7CECB4-6909-461A-974B-C233E7366A23}" type="parTrans" cxnId="{93287B3E-F22A-4484-B7EF-CA9B5B3BE293}">
      <dgm:prSet/>
      <dgm:spPr/>
      <dgm:t>
        <a:bodyPr/>
        <a:lstStyle/>
        <a:p>
          <a:endParaRPr lang="en-US"/>
        </a:p>
      </dgm:t>
    </dgm:pt>
    <dgm:pt modelId="{26DDBE8E-13A4-4323-8296-0941038D803A}" type="sibTrans" cxnId="{93287B3E-F22A-4484-B7EF-CA9B5B3BE293}">
      <dgm:prSet/>
      <dgm:spPr/>
      <dgm:t>
        <a:bodyPr/>
        <a:lstStyle/>
        <a:p>
          <a:endParaRPr lang="en-US"/>
        </a:p>
      </dgm:t>
    </dgm:pt>
    <dgm:pt modelId="{6A9F56A4-9C69-4741-9DC9-EE648156E3EF}" type="pres">
      <dgm:prSet presAssocID="{17370825-6335-46D8-9615-921E4B89C626}" presName="matrix" presStyleCnt="0">
        <dgm:presLayoutVars>
          <dgm:chMax val="1"/>
          <dgm:dir/>
          <dgm:resizeHandles val="exact"/>
        </dgm:presLayoutVars>
      </dgm:prSet>
      <dgm:spPr/>
    </dgm:pt>
    <dgm:pt modelId="{0B3D1A85-9719-4111-8D31-201161961E56}" type="pres">
      <dgm:prSet presAssocID="{17370825-6335-46D8-9615-921E4B89C626}" presName="axisShape" presStyleLbl="bgShp" presStyleIdx="0" presStyleCnt="1"/>
      <dgm:spPr/>
    </dgm:pt>
    <dgm:pt modelId="{C9574416-09EE-4E9B-B98D-17F601EEE5B8}" type="pres">
      <dgm:prSet presAssocID="{17370825-6335-46D8-9615-921E4B89C626}" presName="rect1" presStyleLbl="node1" presStyleIdx="0" presStyleCnt="4">
        <dgm:presLayoutVars>
          <dgm:chMax val="0"/>
          <dgm:chPref val="0"/>
          <dgm:bulletEnabled val="1"/>
        </dgm:presLayoutVars>
      </dgm:prSet>
      <dgm:spPr/>
    </dgm:pt>
    <dgm:pt modelId="{408B2D0B-5D73-4A34-B830-1450FAF918E3}" type="pres">
      <dgm:prSet presAssocID="{17370825-6335-46D8-9615-921E4B89C626}" presName="rect2" presStyleLbl="node1" presStyleIdx="1" presStyleCnt="4">
        <dgm:presLayoutVars>
          <dgm:chMax val="0"/>
          <dgm:chPref val="0"/>
          <dgm:bulletEnabled val="1"/>
        </dgm:presLayoutVars>
      </dgm:prSet>
      <dgm:spPr/>
    </dgm:pt>
    <dgm:pt modelId="{311E0566-4F7D-49EE-939C-628475E8122C}" type="pres">
      <dgm:prSet presAssocID="{17370825-6335-46D8-9615-921E4B89C626}" presName="rect3" presStyleLbl="node1" presStyleIdx="2" presStyleCnt="4">
        <dgm:presLayoutVars>
          <dgm:chMax val="0"/>
          <dgm:chPref val="0"/>
          <dgm:bulletEnabled val="1"/>
        </dgm:presLayoutVars>
      </dgm:prSet>
      <dgm:spPr/>
    </dgm:pt>
    <dgm:pt modelId="{D70C2615-AD31-46C0-AF7A-B670BF19B9AC}" type="pres">
      <dgm:prSet presAssocID="{17370825-6335-46D8-9615-921E4B89C626}" presName="rect4" presStyleLbl="node1" presStyleIdx="3" presStyleCnt="4">
        <dgm:presLayoutVars>
          <dgm:chMax val="0"/>
          <dgm:chPref val="0"/>
          <dgm:bulletEnabled val="1"/>
        </dgm:presLayoutVars>
      </dgm:prSet>
      <dgm:spPr/>
    </dgm:pt>
  </dgm:ptLst>
  <dgm:cxnLst>
    <dgm:cxn modelId="{B87CBE24-CF86-4182-B8C2-64C783B87FA1}" srcId="{17370825-6335-46D8-9615-921E4B89C626}" destId="{673E6362-6B8A-47A5-AB03-E35F8E8E7BC5}" srcOrd="2" destOrd="0" parTransId="{D3A45D48-DCBC-4132-9EDC-8D26414C30E1}" sibTransId="{F5BB6986-6B76-4F18-946E-A4382B1FEC94}"/>
    <dgm:cxn modelId="{93287B3E-F22A-4484-B7EF-CA9B5B3BE293}" srcId="{17370825-6335-46D8-9615-921E4B89C626}" destId="{C9955954-4298-44CA-AC91-37D26F982979}" srcOrd="3" destOrd="0" parTransId="{EE7CECB4-6909-461A-974B-C233E7366A23}" sibTransId="{26DDBE8E-13A4-4323-8296-0941038D803A}"/>
    <dgm:cxn modelId="{49F3AA41-47E1-40E3-A465-923966A3C940}" type="presOf" srcId="{C9955954-4298-44CA-AC91-37D26F982979}" destId="{D70C2615-AD31-46C0-AF7A-B670BF19B9AC}" srcOrd="0" destOrd="0" presId="urn:microsoft.com/office/officeart/2005/8/layout/matrix2"/>
    <dgm:cxn modelId="{F83E7D6A-B4CB-47E3-BD66-73DFFE6A2802}" type="presOf" srcId="{673E6362-6B8A-47A5-AB03-E35F8E8E7BC5}" destId="{311E0566-4F7D-49EE-939C-628475E8122C}" srcOrd="0" destOrd="0" presId="urn:microsoft.com/office/officeart/2005/8/layout/matrix2"/>
    <dgm:cxn modelId="{BCEC1B79-FCFD-4119-8B3A-8A791B8B1813}" type="presOf" srcId="{17370825-6335-46D8-9615-921E4B89C626}" destId="{6A9F56A4-9C69-4741-9DC9-EE648156E3EF}" srcOrd="0" destOrd="0" presId="urn:microsoft.com/office/officeart/2005/8/layout/matrix2"/>
    <dgm:cxn modelId="{48476AAA-A734-4B6E-B098-7B843B85C9CF}" srcId="{17370825-6335-46D8-9615-921E4B89C626}" destId="{05DFAA75-DDFE-4C91-9E16-90B3FB1C0DF3}" srcOrd="0" destOrd="0" parTransId="{CF0A5D6C-6EC6-4A9F-899A-42FB43086729}" sibTransId="{68DDBD48-012A-43B7-AF0A-FF00F5B7470F}"/>
    <dgm:cxn modelId="{9A7798AE-CC96-4E61-A2AD-E5D5915D748D}" type="presOf" srcId="{05DFAA75-DDFE-4C91-9E16-90B3FB1C0DF3}" destId="{C9574416-09EE-4E9B-B98D-17F601EEE5B8}" srcOrd="0" destOrd="0" presId="urn:microsoft.com/office/officeart/2005/8/layout/matrix2"/>
    <dgm:cxn modelId="{203181B8-3DFD-46B4-9E90-17920CF5216E}" type="presOf" srcId="{6F2EC922-27DF-47BD-BB6C-F9419544056A}" destId="{408B2D0B-5D73-4A34-B830-1450FAF918E3}" srcOrd="0" destOrd="0" presId="urn:microsoft.com/office/officeart/2005/8/layout/matrix2"/>
    <dgm:cxn modelId="{EDBF7BBD-7481-4465-8279-5A1E4635F963}" srcId="{17370825-6335-46D8-9615-921E4B89C626}" destId="{6F2EC922-27DF-47BD-BB6C-F9419544056A}" srcOrd="1" destOrd="0" parTransId="{C2664CE3-004C-43E9-A116-F1AB1CE88FCE}" sibTransId="{9BB7332F-DB2B-41D6-9D60-ED10FED46101}"/>
    <dgm:cxn modelId="{E9043AAC-0257-4EAB-A436-62AD58219C12}" type="presParOf" srcId="{6A9F56A4-9C69-4741-9DC9-EE648156E3EF}" destId="{0B3D1A85-9719-4111-8D31-201161961E56}" srcOrd="0" destOrd="0" presId="urn:microsoft.com/office/officeart/2005/8/layout/matrix2"/>
    <dgm:cxn modelId="{E73FFD4D-8C88-47C8-8FC4-D88A4913DF43}" type="presParOf" srcId="{6A9F56A4-9C69-4741-9DC9-EE648156E3EF}" destId="{C9574416-09EE-4E9B-B98D-17F601EEE5B8}" srcOrd="1" destOrd="0" presId="urn:microsoft.com/office/officeart/2005/8/layout/matrix2"/>
    <dgm:cxn modelId="{63282FC1-5D23-4AC5-8AE9-141423A75642}" type="presParOf" srcId="{6A9F56A4-9C69-4741-9DC9-EE648156E3EF}" destId="{408B2D0B-5D73-4A34-B830-1450FAF918E3}" srcOrd="2" destOrd="0" presId="urn:microsoft.com/office/officeart/2005/8/layout/matrix2"/>
    <dgm:cxn modelId="{5FF95FD3-A92D-4404-A026-D660856555AE}" type="presParOf" srcId="{6A9F56A4-9C69-4741-9DC9-EE648156E3EF}" destId="{311E0566-4F7D-49EE-939C-628475E8122C}" srcOrd="3" destOrd="0" presId="urn:microsoft.com/office/officeart/2005/8/layout/matrix2"/>
    <dgm:cxn modelId="{B556C030-AAAC-4615-80B7-B4E408B0152C}" type="presParOf" srcId="{6A9F56A4-9C69-4741-9DC9-EE648156E3EF}" destId="{D70C2615-AD31-46C0-AF7A-B670BF19B9AC}"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A16317F-E31C-4A02-BE8F-82CC0CBC49A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2C17887-E9CB-4EB4-92A5-850A29CBF99C}">
      <dgm:prSet/>
      <dgm:spPr/>
      <dgm:t>
        <a:bodyPr/>
        <a:lstStyle/>
        <a:p>
          <a:r>
            <a:rPr lang="en-GB"/>
            <a:t>‘’Provide new remedies to ensure a balance between the objective to protect the national procedural autonomy and at the same time to protect the effectiveness of EU law.’’</a:t>
          </a:r>
          <a:endParaRPr lang="en-US"/>
        </a:p>
      </dgm:t>
    </dgm:pt>
    <dgm:pt modelId="{EC6749B4-C61D-4BD0-9C29-B526627D767A}" type="parTrans" cxnId="{F989F513-DFB6-4758-860D-D69D838A0600}">
      <dgm:prSet/>
      <dgm:spPr/>
      <dgm:t>
        <a:bodyPr/>
        <a:lstStyle/>
        <a:p>
          <a:endParaRPr lang="en-US"/>
        </a:p>
      </dgm:t>
    </dgm:pt>
    <dgm:pt modelId="{8456FBC5-EF37-437C-8692-8FD7C0CA81BE}" type="sibTrans" cxnId="{F989F513-DFB6-4758-860D-D69D838A0600}">
      <dgm:prSet/>
      <dgm:spPr/>
      <dgm:t>
        <a:bodyPr/>
        <a:lstStyle/>
        <a:p>
          <a:endParaRPr lang="en-US"/>
        </a:p>
      </dgm:t>
    </dgm:pt>
    <dgm:pt modelId="{E5F24A9C-1A95-4212-B94C-B11E8DDBF4CB}">
      <dgm:prSet/>
      <dgm:spPr/>
      <dgm:t>
        <a:bodyPr/>
        <a:lstStyle/>
        <a:p>
          <a:r>
            <a:rPr lang="en-GB"/>
            <a:t>Article 19 (1) TEU. </a:t>
          </a:r>
          <a:endParaRPr lang="en-US"/>
        </a:p>
      </dgm:t>
    </dgm:pt>
    <dgm:pt modelId="{E1813287-4AEA-4352-844F-D21498EA5203}" type="parTrans" cxnId="{0A8311B5-6D7C-41DD-87C2-35B4D4F00D66}">
      <dgm:prSet/>
      <dgm:spPr/>
      <dgm:t>
        <a:bodyPr/>
        <a:lstStyle/>
        <a:p>
          <a:endParaRPr lang="en-US"/>
        </a:p>
      </dgm:t>
    </dgm:pt>
    <dgm:pt modelId="{7F993825-28F4-4372-8DA0-7003F3A43260}" type="sibTrans" cxnId="{0A8311B5-6D7C-41DD-87C2-35B4D4F00D66}">
      <dgm:prSet/>
      <dgm:spPr/>
      <dgm:t>
        <a:bodyPr/>
        <a:lstStyle/>
        <a:p>
          <a:endParaRPr lang="en-US"/>
        </a:p>
      </dgm:t>
    </dgm:pt>
    <dgm:pt modelId="{11A175C2-A0FA-4EF5-86F6-30EAC26A8CA4}" type="pres">
      <dgm:prSet presAssocID="{FA16317F-E31C-4A02-BE8F-82CC0CBC49A2}" presName="linear" presStyleCnt="0">
        <dgm:presLayoutVars>
          <dgm:animLvl val="lvl"/>
          <dgm:resizeHandles val="exact"/>
        </dgm:presLayoutVars>
      </dgm:prSet>
      <dgm:spPr/>
    </dgm:pt>
    <dgm:pt modelId="{0B2925E5-79FA-4D1E-8D2C-9681CC007DE8}" type="pres">
      <dgm:prSet presAssocID="{E2C17887-E9CB-4EB4-92A5-850A29CBF99C}" presName="parentText" presStyleLbl="node1" presStyleIdx="0" presStyleCnt="2">
        <dgm:presLayoutVars>
          <dgm:chMax val="0"/>
          <dgm:bulletEnabled val="1"/>
        </dgm:presLayoutVars>
      </dgm:prSet>
      <dgm:spPr/>
    </dgm:pt>
    <dgm:pt modelId="{6E7B36AF-C797-4C8C-9C19-EF39434AB2F4}" type="pres">
      <dgm:prSet presAssocID="{8456FBC5-EF37-437C-8692-8FD7C0CA81BE}" presName="spacer" presStyleCnt="0"/>
      <dgm:spPr/>
    </dgm:pt>
    <dgm:pt modelId="{9BD95F42-B03D-4F57-B7AB-BDA33D836BD4}" type="pres">
      <dgm:prSet presAssocID="{E5F24A9C-1A95-4212-B94C-B11E8DDBF4CB}" presName="parentText" presStyleLbl="node1" presStyleIdx="1" presStyleCnt="2">
        <dgm:presLayoutVars>
          <dgm:chMax val="0"/>
          <dgm:bulletEnabled val="1"/>
        </dgm:presLayoutVars>
      </dgm:prSet>
      <dgm:spPr/>
    </dgm:pt>
  </dgm:ptLst>
  <dgm:cxnLst>
    <dgm:cxn modelId="{4A584C02-1C35-4AF4-BD5C-2B1415E84416}" type="presOf" srcId="{E5F24A9C-1A95-4212-B94C-B11E8DDBF4CB}" destId="{9BD95F42-B03D-4F57-B7AB-BDA33D836BD4}" srcOrd="0" destOrd="0" presId="urn:microsoft.com/office/officeart/2005/8/layout/vList2"/>
    <dgm:cxn modelId="{F989F513-DFB6-4758-860D-D69D838A0600}" srcId="{FA16317F-E31C-4A02-BE8F-82CC0CBC49A2}" destId="{E2C17887-E9CB-4EB4-92A5-850A29CBF99C}" srcOrd="0" destOrd="0" parTransId="{EC6749B4-C61D-4BD0-9C29-B526627D767A}" sibTransId="{8456FBC5-EF37-437C-8692-8FD7C0CA81BE}"/>
    <dgm:cxn modelId="{179A8946-8403-44C4-92E3-49E3A899462C}" type="presOf" srcId="{E2C17887-E9CB-4EB4-92A5-850A29CBF99C}" destId="{0B2925E5-79FA-4D1E-8D2C-9681CC007DE8}" srcOrd="0" destOrd="0" presId="urn:microsoft.com/office/officeart/2005/8/layout/vList2"/>
    <dgm:cxn modelId="{1C1BBD8B-B8E4-42AF-9082-053FD1B11D1C}" type="presOf" srcId="{FA16317F-E31C-4A02-BE8F-82CC0CBC49A2}" destId="{11A175C2-A0FA-4EF5-86F6-30EAC26A8CA4}" srcOrd="0" destOrd="0" presId="urn:microsoft.com/office/officeart/2005/8/layout/vList2"/>
    <dgm:cxn modelId="{0A8311B5-6D7C-41DD-87C2-35B4D4F00D66}" srcId="{FA16317F-E31C-4A02-BE8F-82CC0CBC49A2}" destId="{E5F24A9C-1A95-4212-B94C-B11E8DDBF4CB}" srcOrd="1" destOrd="0" parTransId="{E1813287-4AEA-4352-844F-D21498EA5203}" sibTransId="{7F993825-28F4-4372-8DA0-7003F3A43260}"/>
    <dgm:cxn modelId="{530B4FB4-5FA8-443F-9850-D0FE71588595}" type="presParOf" srcId="{11A175C2-A0FA-4EF5-86F6-30EAC26A8CA4}" destId="{0B2925E5-79FA-4D1E-8D2C-9681CC007DE8}" srcOrd="0" destOrd="0" presId="urn:microsoft.com/office/officeart/2005/8/layout/vList2"/>
    <dgm:cxn modelId="{8E43ABC6-5B66-418C-A365-68F414617A2D}" type="presParOf" srcId="{11A175C2-A0FA-4EF5-86F6-30EAC26A8CA4}" destId="{6E7B36AF-C797-4C8C-9C19-EF39434AB2F4}" srcOrd="1" destOrd="0" presId="urn:microsoft.com/office/officeart/2005/8/layout/vList2"/>
    <dgm:cxn modelId="{1E2EF174-57D2-44E4-A92C-8386100895F0}" type="presParOf" srcId="{11A175C2-A0FA-4EF5-86F6-30EAC26A8CA4}" destId="{9BD95F42-B03D-4F57-B7AB-BDA33D836BD4}" srcOrd="2"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C9D58AB-C460-4E22-BD81-F674FB619345}"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GB"/>
        </a:p>
      </dgm:t>
    </dgm:pt>
    <dgm:pt modelId="{72148B49-0EC4-4957-939E-C40E41C22DD7}">
      <dgm:prSet phldrT="[Text]"/>
      <dgm:spPr/>
      <dgm:t>
        <a:bodyPr/>
        <a:lstStyle/>
        <a:p>
          <a:r>
            <a:rPr lang="en-GB" dirty="0"/>
            <a:t>Individual </a:t>
          </a:r>
        </a:p>
      </dgm:t>
    </dgm:pt>
    <dgm:pt modelId="{8C7A3DED-D1CD-4885-87AF-3EE652EA7641}" type="parTrans" cxnId="{D7073ED5-C58B-48F9-A699-9284366D1608}">
      <dgm:prSet/>
      <dgm:spPr/>
      <dgm:t>
        <a:bodyPr/>
        <a:lstStyle/>
        <a:p>
          <a:endParaRPr lang="en-GB"/>
        </a:p>
      </dgm:t>
    </dgm:pt>
    <dgm:pt modelId="{D4734818-2F8A-475B-9DD7-4D29451061ED}" type="sibTrans" cxnId="{D7073ED5-C58B-48F9-A699-9284366D1608}">
      <dgm:prSet/>
      <dgm:spPr/>
      <dgm:t>
        <a:bodyPr/>
        <a:lstStyle/>
        <a:p>
          <a:endParaRPr lang="en-GB"/>
        </a:p>
      </dgm:t>
    </dgm:pt>
    <dgm:pt modelId="{0FF9E2BD-4129-43C1-9D4F-DDFD6CD14C6C}">
      <dgm:prSet phldrT="[Text]"/>
      <dgm:spPr/>
      <dgm:t>
        <a:bodyPr/>
        <a:lstStyle/>
        <a:p>
          <a:r>
            <a:rPr lang="en-GB" dirty="0"/>
            <a:t>State </a:t>
          </a:r>
        </a:p>
      </dgm:t>
    </dgm:pt>
    <dgm:pt modelId="{E5EC9218-7666-415D-9D0A-C6A4C020D894}" type="parTrans" cxnId="{AD665D2D-6702-4F87-9594-CAA5C3623AD4}">
      <dgm:prSet/>
      <dgm:spPr/>
      <dgm:t>
        <a:bodyPr/>
        <a:lstStyle/>
        <a:p>
          <a:endParaRPr lang="en-GB"/>
        </a:p>
      </dgm:t>
    </dgm:pt>
    <dgm:pt modelId="{CCE86701-3A16-47BF-9E6C-79A6D0317213}" type="sibTrans" cxnId="{AD665D2D-6702-4F87-9594-CAA5C3623AD4}">
      <dgm:prSet/>
      <dgm:spPr/>
      <dgm:t>
        <a:bodyPr/>
        <a:lstStyle/>
        <a:p>
          <a:endParaRPr lang="en-GB"/>
        </a:p>
      </dgm:t>
    </dgm:pt>
    <dgm:pt modelId="{12DE6AB1-27AF-4455-9DBD-DCF1470D34E5}" type="pres">
      <dgm:prSet presAssocID="{6C9D58AB-C460-4E22-BD81-F674FB619345}" presName="diagram" presStyleCnt="0">
        <dgm:presLayoutVars>
          <dgm:dir/>
          <dgm:resizeHandles val="exact"/>
        </dgm:presLayoutVars>
      </dgm:prSet>
      <dgm:spPr/>
    </dgm:pt>
    <dgm:pt modelId="{6229A93E-05BD-4B99-BAB9-BDE88ACF1A4C}" type="pres">
      <dgm:prSet presAssocID="{72148B49-0EC4-4957-939E-C40E41C22DD7}" presName="arrow" presStyleLbl="node1" presStyleIdx="0" presStyleCnt="2" custScaleY="100027">
        <dgm:presLayoutVars>
          <dgm:bulletEnabled val="1"/>
        </dgm:presLayoutVars>
      </dgm:prSet>
      <dgm:spPr/>
    </dgm:pt>
    <dgm:pt modelId="{C4AB8785-E519-4892-BB55-2570E6695B87}" type="pres">
      <dgm:prSet presAssocID="{0FF9E2BD-4129-43C1-9D4F-DDFD6CD14C6C}" presName="arrow" presStyleLbl="node1" presStyleIdx="1" presStyleCnt="2">
        <dgm:presLayoutVars>
          <dgm:bulletEnabled val="1"/>
        </dgm:presLayoutVars>
      </dgm:prSet>
      <dgm:spPr/>
    </dgm:pt>
  </dgm:ptLst>
  <dgm:cxnLst>
    <dgm:cxn modelId="{AACDA701-6117-457B-9D60-533D7870C461}" type="presOf" srcId="{6C9D58AB-C460-4E22-BD81-F674FB619345}" destId="{12DE6AB1-27AF-4455-9DBD-DCF1470D34E5}" srcOrd="0" destOrd="0" presId="urn:microsoft.com/office/officeart/2005/8/layout/arrow5"/>
    <dgm:cxn modelId="{931F1E0D-3054-4BD5-92F4-F673740ED2B5}" type="presOf" srcId="{0FF9E2BD-4129-43C1-9D4F-DDFD6CD14C6C}" destId="{C4AB8785-E519-4892-BB55-2570E6695B87}" srcOrd="0" destOrd="0" presId="urn:microsoft.com/office/officeart/2005/8/layout/arrow5"/>
    <dgm:cxn modelId="{AD665D2D-6702-4F87-9594-CAA5C3623AD4}" srcId="{6C9D58AB-C460-4E22-BD81-F674FB619345}" destId="{0FF9E2BD-4129-43C1-9D4F-DDFD6CD14C6C}" srcOrd="1" destOrd="0" parTransId="{E5EC9218-7666-415D-9D0A-C6A4C020D894}" sibTransId="{CCE86701-3A16-47BF-9E6C-79A6D0317213}"/>
    <dgm:cxn modelId="{8D89D6A0-FE35-4B9B-B31B-F43075BA9670}" type="presOf" srcId="{72148B49-0EC4-4957-939E-C40E41C22DD7}" destId="{6229A93E-05BD-4B99-BAB9-BDE88ACF1A4C}" srcOrd="0" destOrd="0" presId="urn:microsoft.com/office/officeart/2005/8/layout/arrow5"/>
    <dgm:cxn modelId="{D7073ED5-C58B-48F9-A699-9284366D1608}" srcId="{6C9D58AB-C460-4E22-BD81-F674FB619345}" destId="{72148B49-0EC4-4957-939E-C40E41C22DD7}" srcOrd="0" destOrd="0" parTransId="{8C7A3DED-D1CD-4885-87AF-3EE652EA7641}" sibTransId="{D4734818-2F8A-475B-9DD7-4D29451061ED}"/>
    <dgm:cxn modelId="{3F4E1436-406C-4059-B9BA-0E1D23A5DF55}" type="presParOf" srcId="{12DE6AB1-27AF-4455-9DBD-DCF1470D34E5}" destId="{6229A93E-05BD-4B99-BAB9-BDE88ACF1A4C}" srcOrd="0" destOrd="0" presId="urn:microsoft.com/office/officeart/2005/8/layout/arrow5"/>
    <dgm:cxn modelId="{6D615E81-2F48-4BB9-BB11-027BD2BFFDB0}" type="presParOf" srcId="{12DE6AB1-27AF-4455-9DBD-DCF1470D34E5}" destId="{C4AB8785-E519-4892-BB55-2570E6695B87}"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9CA2A02-A03D-4C19-92AF-CB0210531F51}"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668EA981-80A7-4B59-B626-5BDEE7246D5B}">
      <dgm:prSet/>
      <dgm:spPr/>
      <dgm:t>
        <a:bodyPr/>
        <a:lstStyle/>
        <a:p>
          <a:r>
            <a:rPr lang="en-GB" dirty="0"/>
            <a:t>‘’Member state failed to comply with the Community law obligations. ‘’ </a:t>
          </a:r>
          <a:endParaRPr lang="en-US" dirty="0"/>
        </a:p>
      </dgm:t>
    </dgm:pt>
    <dgm:pt modelId="{93F2E0EE-1EEA-4E47-993D-83EB1EF12029}" type="parTrans" cxnId="{08EE0ED1-B462-472E-A9F6-779C8E45AB9A}">
      <dgm:prSet/>
      <dgm:spPr/>
      <dgm:t>
        <a:bodyPr/>
        <a:lstStyle/>
        <a:p>
          <a:endParaRPr lang="en-US"/>
        </a:p>
      </dgm:t>
    </dgm:pt>
    <dgm:pt modelId="{1A7C646E-09ED-4223-A407-226C4D4267A2}" type="sibTrans" cxnId="{08EE0ED1-B462-472E-A9F6-779C8E45AB9A}">
      <dgm:prSet/>
      <dgm:spPr/>
      <dgm:t>
        <a:bodyPr/>
        <a:lstStyle/>
        <a:p>
          <a:endParaRPr lang="en-US"/>
        </a:p>
      </dgm:t>
    </dgm:pt>
    <dgm:pt modelId="{54D8F91C-398F-4147-8881-755794A4EB0B}">
      <dgm:prSet/>
      <dgm:spPr/>
      <dgm:t>
        <a:bodyPr/>
        <a:lstStyle/>
        <a:p>
          <a:r>
            <a:rPr lang="en-GB"/>
            <a:t>‘’Allowed action against member states to enforce EU law and overcome the difficulties generated by the lack of Horizontal direct effects of directives or where the Ven gend en loos criteria is not met’’</a:t>
          </a:r>
          <a:endParaRPr lang="en-US"/>
        </a:p>
      </dgm:t>
    </dgm:pt>
    <dgm:pt modelId="{6A7104F0-20C6-4AFF-8C40-B250C621E14F}" type="parTrans" cxnId="{25295C1C-CDA4-472C-BF2A-6F2B8AE60DAA}">
      <dgm:prSet/>
      <dgm:spPr/>
      <dgm:t>
        <a:bodyPr/>
        <a:lstStyle/>
        <a:p>
          <a:endParaRPr lang="en-US"/>
        </a:p>
      </dgm:t>
    </dgm:pt>
    <dgm:pt modelId="{37CD0098-359F-44A5-82EE-15D9AE9C39C7}" type="sibTrans" cxnId="{25295C1C-CDA4-472C-BF2A-6F2B8AE60DAA}">
      <dgm:prSet/>
      <dgm:spPr/>
      <dgm:t>
        <a:bodyPr/>
        <a:lstStyle/>
        <a:p>
          <a:endParaRPr lang="en-US"/>
        </a:p>
      </dgm:t>
    </dgm:pt>
    <dgm:pt modelId="{83DD45BB-82D0-4B4D-8BBC-14333949E1C1}">
      <dgm:prSet/>
      <dgm:spPr/>
      <dgm:t>
        <a:bodyPr/>
        <a:lstStyle/>
        <a:p>
          <a:r>
            <a:rPr lang="en-GB"/>
            <a:t>If breach article 4(3) TEU and 288 TFEU- remedy. </a:t>
          </a:r>
          <a:endParaRPr lang="en-US"/>
        </a:p>
      </dgm:t>
    </dgm:pt>
    <dgm:pt modelId="{62D9C43B-518E-44F3-B4AC-B0CF991F8BA3}" type="parTrans" cxnId="{DED40286-CA7C-4FFA-BB37-ADA0F0F4DD30}">
      <dgm:prSet/>
      <dgm:spPr/>
      <dgm:t>
        <a:bodyPr/>
        <a:lstStyle/>
        <a:p>
          <a:endParaRPr lang="en-US"/>
        </a:p>
      </dgm:t>
    </dgm:pt>
    <dgm:pt modelId="{7D063D63-17EB-463B-A851-68343154A770}" type="sibTrans" cxnId="{DED40286-CA7C-4FFA-BB37-ADA0F0F4DD30}">
      <dgm:prSet/>
      <dgm:spPr/>
      <dgm:t>
        <a:bodyPr/>
        <a:lstStyle/>
        <a:p>
          <a:endParaRPr lang="en-US"/>
        </a:p>
      </dgm:t>
    </dgm:pt>
    <dgm:pt modelId="{6C90625E-B9AD-4A0C-93D2-379D758DC751}">
      <dgm:prSet/>
      <dgm:spPr/>
      <dgm:t>
        <a:bodyPr/>
        <a:lstStyle/>
        <a:p>
          <a:r>
            <a:rPr lang="en-GB"/>
            <a:t>Developed by C-46 and 48/93 Brasserie du pecheur v federal republic of Germany, factortame v UK (No.3) </a:t>
          </a:r>
          <a:endParaRPr lang="en-US"/>
        </a:p>
      </dgm:t>
    </dgm:pt>
    <dgm:pt modelId="{9CF60B81-5F0C-4BAD-A8EF-C166F1208B52}" type="parTrans" cxnId="{9BC2A994-570C-48E0-9892-4D15AE5F852B}">
      <dgm:prSet/>
      <dgm:spPr/>
      <dgm:t>
        <a:bodyPr/>
        <a:lstStyle/>
        <a:p>
          <a:endParaRPr lang="en-US"/>
        </a:p>
      </dgm:t>
    </dgm:pt>
    <dgm:pt modelId="{6CDB9959-9333-4093-855E-ED20B2815474}" type="sibTrans" cxnId="{9BC2A994-570C-48E0-9892-4D15AE5F852B}">
      <dgm:prSet/>
      <dgm:spPr/>
      <dgm:t>
        <a:bodyPr/>
        <a:lstStyle/>
        <a:p>
          <a:endParaRPr lang="en-US"/>
        </a:p>
      </dgm:t>
    </dgm:pt>
    <dgm:pt modelId="{81681F06-805F-4095-9FB6-5A7860EB02BB}">
      <dgm:prSet/>
      <dgm:spPr/>
      <dgm:t>
        <a:bodyPr/>
        <a:lstStyle/>
        <a:p>
          <a:r>
            <a:rPr lang="en-GB"/>
            <a:t>Developed the requirements. </a:t>
          </a:r>
          <a:endParaRPr lang="en-US"/>
        </a:p>
      </dgm:t>
    </dgm:pt>
    <dgm:pt modelId="{939C3CF0-FB98-4B57-B815-D2E4ECD9C458}" type="parTrans" cxnId="{1A738F86-CFDB-4F5B-A8F2-B9EAA5CFB5BD}">
      <dgm:prSet/>
      <dgm:spPr/>
      <dgm:t>
        <a:bodyPr/>
        <a:lstStyle/>
        <a:p>
          <a:endParaRPr lang="en-US"/>
        </a:p>
      </dgm:t>
    </dgm:pt>
    <dgm:pt modelId="{9C9CE6BD-7758-4533-8005-B89B99FA1AFD}" type="sibTrans" cxnId="{1A738F86-CFDB-4F5B-A8F2-B9EAA5CFB5BD}">
      <dgm:prSet/>
      <dgm:spPr/>
      <dgm:t>
        <a:bodyPr/>
        <a:lstStyle/>
        <a:p>
          <a:endParaRPr lang="en-US"/>
        </a:p>
      </dgm:t>
    </dgm:pt>
    <dgm:pt modelId="{D38BA473-BB3B-47E7-8299-FC66AEC05E3B}" type="pres">
      <dgm:prSet presAssocID="{79CA2A02-A03D-4C19-92AF-CB0210531F51}" presName="linear" presStyleCnt="0">
        <dgm:presLayoutVars>
          <dgm:animLvl val="lvl"/>
          <dgm:resizeHandles val="exact"/>
        </dgm:presLayoutVars>
      </dgm:prSet>
      <dgm:spPr/>
    </dgm:pt>
    <dgm:pt modelId="{17C62698-CE6B-48A7-B193-0776782156E8}" type="pres">
      <dgm:prSet presAssocID="{668EA981-80A7-4B59-B626-5BDEE7246D5B}" presName="parentText" presStyleLbl="node1" presStyleIdx="0" presStyleCnt="5">
        <dgm:presLayoutVars>
          <dgm:chMax val="0"/>
          <dgm:bulletEnabled val="1"/>
        </dgm:presLayoutVars>
      </dgm:prSet>
      <dgm:spPr/>
    </dgm:pt>
    <dgm:pt modelId="{A9D434D6-958B-478B-9AEE-B7A98554F8E0}" type="pres">
      <dgm:prSet presAssocID="{1A7C646E-09ED-4223-A407-226C4D4267A2}" presName="spacer" presStyleCnt="0"/>
      <dgm:spPr/>
    </dgm:pt>
    <dgm:pt modelId="{5992F30F-BE84-453D-92C4-5145C92FD8AE}" type="pres">
      <dgm:prSet presAssocID="{54D8F91C-398F-4147-8881-755794A4EB0B}" presName="parentText" presStyleLbl="node1" presStyleIdx="1" presStyleCnt="5">
        <dgm:presLayoutVars>
          <dgm:chMax val="0"/>
          <dgm:bulletEnabled val="1"/>
        </dgm:presLayoutVars>
      </dgm:prSet>
      <dgm:spPr/>
    </dgm:pt>
    <dgm:pt modelId="{01877433-9E10-408C-A5B0-9193CAD97E93}" type="pres">
      <dgm:prSet presAssocID="{37CD0098-359F-44A5-82EE-15D9AE9C39C7}" presName="spacer" presStyleCnt="0"/>
      <dgm:spPr/>
    </dgm:pt>
    <dgm:pt modelId="{22FFAA08-2394-41FE-A42A-46112A9C8B3B}" type="pres">
      <dgm:prSet presAssocID="{83DD45BB-82D0-4B4D-8BBC-14333949E1C1}" presName="parentText" presStyleLbl="node1" presStyleIdx="2" presStyleCnt="5">
        <dgm:presLayoutVars>
          <dgm:chMax val="0"/>
          <dgm:bulletEnabled val="1"/>
        </dgm:presLayoutVars>
      </dgm:prSet>
      <dgm:spPr/>
    </dgm:pt>
    <dgm:pt modelId="{28DA547D-89C6-440C-8508-BA6F9B5C5DE1}" type="pres">
      <dgm:prSet presAssocID="{7D063D63-17EB-463B-A851-68343154A770}" presName="spacer" presStyleCnt="0"/>
      <dgm:spPr/>
    </dgm:pt>
    <dgm:pt modelId="{577F1238-E515-4052-A216-39C0C44922FF}" type="pres">
      <dgm:prSet presAssocID="{6C90625E-B9AD-4A0C-93D2-379D758DC751}" presName="parentText" presStyleLbl="node1" presStyleIdx="3" presStyleCnt="5">
        <dgm:presLayoutVars>
          <dgm:chMax val="0"/>
          <dgm:bulletEnabled val="1"/>
        </dgm:presLayoutVars>
      </dgm:prSet>
      <dgm:spPr/>
    </dgm:pt>
    <dgm:pt modelId="{B5E09B39-43BA-4955-8260-CA4D517E6946}" type="pres">
      <dgm:prSet presAssocID="{6CDB9959-9333-4093-855E-ED20B2815474}" presName="spacer" presStyleCnt="0"/>
      <dgm:spPr/>
    </dgm:pt>
    <dgm:pt modelId="{FB8A8F5E-CF54-400D-BC9F-B94E6C965FFE}" type="pres">
      <dgm:prSet presAssocID="{81681F06-805F-4095-9FB6-5A7860EB02BB}" presName="parentText" presStyleLbl="node1" presStyleIdx="4" presStyleCnt="5">
        <dgm:presLayoutVars>
          <dgm:chMax val="0"/>
          <dgm:bulletEnabled val="1"/>
        </dgm:presLayoutVars>
      </dgm:prSet>
      <dgm:spPr/>
    </dgm:pt>
  </dgm:ptLst>
  <dgm:cxnLst>
    <dgm:cxn modelId="{A108430D-688D-4C56-BF31-CD98B6CFD963}" type="presOf" srcId="{81681F06-805F-4095-9FB6-5A7860EB02BB}" destId="{FB8A8F5E-CF54-400D-BC9F-B94E6C965FFE}" srcOrd="0" destOrd="0" presId="urn:microsoft.com/office/officeart/2005/8/layout/vList2"/>
    <dgm:cxn modelId="{25295C1C-CDA4-472C-BF2A-6F2B8AE60DAA}" srcId="{79CA2A02-A03D-4C19-92AF-CB0210531F51}" destId="{54D8F91C-398F-4147-8881-755794A4EB0B}" srcOrd="1" destOrd="0" parTransId="{6A7104F0-20C6-4AFF-8C40-B250C621E14F}" sibTransId="{37CD0098-359F-44A5-82EE-15D9AE9C39C7}"/>
    <dgm:cxn modelId="{36FC961C-1A83-464F-BB5C-B661C812AC24}" type="presOf" srcId="{83DD45BB-82D0-4B4D-8BBC-14333949E1C1}" destId="{22FFAA08-2394-41FE-A42A-46112A9C8B3B}" srcOrd="0" destOrd="0" presId="urn:microsoft.com/office/officeart/2005/8/layout/vList2"/>
    <dgm:cxn modelId="{3A81581F-2F1F-4BD8-BBDC-D534489368A5}" type="presOf" srcId="{668EA981-80A7-4B59-B626-5BDEE7246D5B}" destId="{17C62698-CE6B-48A7-B193-0776782156E8}" srcOrd="0" destOrd="0" presId="urn:microsoft.com/office/officeart/2005/8/layout/vList2"/>
    <dgm:cxn modelId="{DED40286-CA7C-4FFA-BB37-ADA0F0F4DD30}" srcId="{79CA2A02-A03D-4C19-92AF-CB0210531F51}" destId="{83DD45BB-82D0-4B4D-8BBC-14333949E1C1}" srcOrd="2" destOrd="0" parTransId="{62D9C43B-518E-44F3-B4AC-B0CF991F8BA3}" sibTransId="{7D063D63-17EB-463B-A851-68343154A770}"/>
    <dgm:cxn modelId="{1A738F86-CFDB-4F5B-A8F2-B9EAA5CFB5BD}" srcId="{79CA2A02-A03D-4C19-92AF-CB0210531F51}" destId="{81681F06-805F-4095-9FB6-5A7860EB02BB}" srcOrd="4" destOrd="0" parTransId="{939C3CF0-FB98-4B57-B815-D2E4ECD9C458}" sibTransId="{9C9CE6BD-7758-4533-8005-B89B99FA1AFD}"/>
    <dgm:cxn modelId="{9BC2A994-570C-48E0-9892-4D15AE5F852B}" srcId="{79CA2A02-A03D-4C19-92AF-CB0210531F51}" destId="{6C90625E-B9AD-4A0C-93D2-379D758DC751}" srcOrd="3" destOrd="0" parTransId="{9CF60B81-5F0C-4BAD-A8EF-C166F1208B52}" sibTransId="{6CDB9959-9333-4093-855E-ED20B2815474}"/>
    <dgm:cxn modelId="{529787A4-FE64-43A0-A64A-47A108C9CC57}" type="presOf" srcId="{6C90625E-B9AD-4A0C-93D2-379D758DC751}" destId="{577F1238-E515-4052-A216-39C0C44922FF}" srcOrd="0" destOrd="0" presId="urn:microsoft.com/office/officeart/2005/8/layout/vList2"/>
    <dgm:cxn modelId="{9647ECA8-66E5-47A8-A18C-D5650BE835F9}" type="presOf" srcId="{79CA2A02-A03D-4C19-92AF-CB0210531F51}" destId="{D38BA473-BB3B-47E7-8299-FC66AEC05E3B}" srcOrd="0" destOrd="0" presId="urn:microsoft.com/office/officeart/2005/8/layout/vList2"/>
    <dgm:cxn modelId="{08EE0ED1-B462-472E-A9F6-779C8E45AB9A}" srcId="{79CA2A02-A03D-4C19-92AF-CB0210531F51}" destId="{668EA981-80A7-4B59-B626-5BDEE7246D5B}" srcOrd="0" destOrd="0" parTransId="{93F2E0EE-1EEA-4E47-993D-83EB1EF12029}" sibTransId="{1A7C646E-09ED-4223-A407-226C4D4267A2}"/>
    <dgm:cxn modelId="{ACC1D7FC-20B2-4BA7-BFD0-AA02360E29FE}" type="presOf" srcId="{54D8F91C-398F-4147-8881-755794A4EB0B}" destId="{5992F30F-BE84-453D-92C4-5145C92FD8AE}" srcOrd="0" destOrd="0" presId="urn:microsoft.com/office/officeart/2005/8/layout/vList2"/>
    <dgm:cxn modelId="{9D714441-C4E0-48B7-8106-049AE73DB5B0}" type="presParOf" srcId="{D38BA473-BB3B-47E7-8299-FC66AEC05E3B}" destId="{17C62698-CE6B-48A7-B193-0776782156E8}" srcOrd="0" destOrd="0" presId="urn:microsoft.com/office/officeart/2005/8/layout/vList2"/>
    <dgm:cxn modelId="{5578A167-6FBC-4385-99E3-B7261EA56C3D}" type="presParOf" srcId="{D38BA473-BB3B-47E7-8299-FC66AEC05E3B}" destId="{A9D434D6-958B-478B-9AEE-B7A98554F8E0}" srcOrd="1" destOrd="0" presId="urn:microsoft.com/office/officeart/2005/8/layout/vList2"/>
    <dgm:cxn modelId="{E7B18CCC-F288-4C9B-A2A3-649C5A446B76}" type="presParOf" srcId="{D38BA473-BB3B-47E7-8299-FC66AEC05E3B}" destId="{5992F30F-BE84-453D-92C4-5145C92FD8AE}" srcOrd="2" destOrd="0" presId="urn:microsoft.com/office/officeart/2005/8/layout/vList2"/>
    <dgm:cxn modelId="{691BB6BC-862B-4F80-8B11-057072C44E4D}" type="presParOf" srcId="{D38BA473-BB3B-47E7-8299-FC66AEC05E3B}" destId="{01877433-9E10-408C-A5B0-9193CAD97E93}" srcOrd="3" destOrd="0" presId="urn:microsoft.com/office/officeart/2005/8/layout/vList2"/>
    <dgm:cxn modelId="{235F7105-A3BA-4863-915C-4C5D9F79ED85}" type="presParOf" srcId="{D38BA473-BB3B-47E7-8299-FC66AEC05E3B}" destId="{22FFAA08-2394-41FE-A42A-46112A9C8B3B}" srcOrd="4" destOrd="0" presId="urn:microsoft.com/office/officeart/2005/8/layout/vList2"/>
    <dgm:cxn modelId="{6E61BDBC-B8ED-4CA5-893A-339A44019466}" type="presParOf" srcId="{D38BA473-BB3B-47E7-8299-FC66AEC05E3B}" destId="{28DA547D-89C6-440C-8508-BA6F9B5C5DE1}" srcOrd="5" destOrd="0" presId="urn:microsoft.com/office/officeart/2005/8/layout/vList2"/>
    <dgm:cxn modelId="{2B09AB7F-CE9A-479E-8B38-7F0DE509FF6C}" type="presParOf" srcId="{D38BA473-BB3B-47E7-8299-FC66AEC05E3B}" destId="{577F1238-E515-4052-A216-39C0C44922FF}" srcOrd="6" destOrd="0" presId="urn:microsoft.com/office/officeart/2005/8/layout/vList2"/>
    <dgm:cxn modelId="{7DFFFC7D-18D5-4C29-A100-1120E21D5B36}" type="presParOf" srcId="{D38BA473-BB3B-47E7-8299-FC66AEC05E3B}" destId="{B5E09B39-43BA-4955-8260-CA4D517E6946}" srcOrd="7" destOrd="0" presId="urn:microsoft.com/office/officeart/2005/8/layout/vList2"/>
    <dgm:cxn modelId="{C24939EB-4CD4-4EAD-8AD6-C798D552A20C}" type="presParOf" srcId="{D38BA473-BB3B-47E7-8299-FC66AEC05E3B}" destId="{FB8A8F5E-CF54-400D-BC9F-B94E6C965FFE}"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DF2EFD6-0D53-4810-903E-DEE6B52C457E}" type="doc">
      <dgm:prSet loTypeId="urn:microsoft.com/office/officeart/2016/7/layout/VerticalDownArrowProcess" loCatId="process" qsTypeId="urn:microsoft.com/office/officeart/2005/8/quickstyle/simple1" qsCatId="simple" csTypeId="urn:microsoft.com/office/officeart/2005/8/colors/colorful2" csCatId="colorful"/>
      <dgm:spPr/>
      <dgm:t>
        <a:bodyPr/>
        <a:lstStyle/>
        <a:p>
          <a:endParaRPr lang="en-US"/>
        </a:p>
      </dgm:t>
    </dgm:pt>
    <dgm:pt modelId="{17406F06-A5F5-4EB0-8748-B91AD8F3D030}">
      <dgm:prSet/>
      <dgm:spPr/>
      <dgm:t>
        <a:bodyPr/>
        <a:lstStyle/>
        <a:p>
          <a:r>
            <a:rPr lang="en-US"/>
            <a:t>Use</a:t>
          </a:r>
        </a:p>
      </dgm:t>
    </dgm:pt>
    <dgm:pt modelId="{11759A77-18B8-42F1-B2D9-15EC9E1288F9}" type="parTrans" cxnId="{82204F78-77BD-4681-9C74-84803E16C8DF}">
      <dgm:prSet/>
      <dgm:spPr/>
      <dgm:t>
        <a:bodyPr/>
        <a:lstStyle/>
        <a:p>
          <a:endParaRPr lang="en-US"/>
        </a:p>
      </dgm:t>
    </dgm:pt>
    <dgm:pt modelId="{6D35E8CF-DD55-41CF-93B5-61BB910ADF23}" type="sibTrans" cxnId="{82204F78-77BD-4681-9C74-84803E16C8DF}">
      <dgm:prSet/>
      <dgm:spPr/>
      <dgm:t>
        <a:bodyPr/>
        <a:lstStyle/>
        <a:p>
          <a:endParaRPr lang="en-US"/>
        </a:p>
      </dgm:t>
    </dgm:pt>
    <dgm:pt modelId="{EFA20675-F538-48ED-B8D0-33D8D41B8D4C}">
      <dgm:prSet/>
      <dgm:spPr/>
      <dgm:t>
        <a:bodyPr/>
        <a:lstStyle/>
        <a:p>
          <a:r>
            <a:rPr lang="en-US"/>
            <a:t>Use the referencing guide on Moodle. </a:t>
          </a:r>
        </a:p>
      </dgm:t>
    </dgm:pt>
    <dgm:pt modelId="{4A046EAA-BDDB-428A-95A3-0B24E354C899}" type="parTrans" cxnId="{740CB8C4-BCA0-42CE-9AD3-0F84D31A4943}">
      <dgm:prSet/>
      <dgm:spPr/>
      <dgm:t>
        <a:bodyPr/>
        <a:lstStyle/>
        <a:p>
          <a:endParaRPr lang="en-US"/>
        </a:p>
      </dgm:t>
    </dgm:pt>
    <dgm:pt modelId="{797D6439-164B-4AE7-9585-61A7EC1B0B08}" type="sibTrans" cxnId="{740CB8C4-BCA0-42CE-9AD3-0F84D31A4943}">
      <dgm:prSet/>
      <dgm:spPr/>
      <dgm:t>
        <a:bodyPr/>
        <a:lstStyle/>
        <a:p>
          <a:endParaRPr lang="en-US"/>
        </a:p>
      </dgm:t>
    </dgm:pt>
    <dgm:pt modelId="{AC3114CE-EDB9-49BB-8967-5E41FC4380C5}">
      <dgm:prSet/>
      <dgm:spPr/>
      <dgm:t>
        <a:bodyPr/>
        <a:lstStyle/>
        <a:p>
          <a:r>
            <a:rPr lang="en-US"/>
            <a:t>Check</a:t>
          </a:r>
        </a:p>
      </dgm:t>
    </dgm:pt>
    <dgm:pt modelId="{7AB9B9C8-9288-43A7-968F-54A8D70176FA}" type="parTrans" cxnId="{188C8F41-ABCE-4925-B136-8EF13949E589}">
      <dgm:prSet/>
      <dgm:spPr/>
      <dgm:t>
        <a:bodyPr/>
        <a:lstStyle/>
        <a:p>
          <a:endParaRPr lang="en-US"/>
        </a:p>
      </dgm:t>
    </dgm:pt>
    <dgm:pt modelId="{7DAFBD3A-D1A4-4E43-ABC8-EFAFDF7DEDA5}" type="sibTrans" cxnId="{188C8F41-ABCE-4925-B136-8EF13949E589}">
      <dgm:prSet/>
      <dgm:spPr/>
      <dgm:t>
        <a:bodyPr/>
        <a:lstStyle/>
        <a:p>
          <a:endParaRPr lang="en-US"/>
        </a:p>
      </dgm:t>
    </dgm:pt>
    <dgm:pt modelId="{8BD92AAD-8F7F-4DA7-A79F-5D781DBF1CBB}">
      <dgm:prSet/>
      <dgm:spPr/>
      <dgm:t>
        <a:bodyPr/>
        <a:lstStyle/>
        <a:p>
          <a:r>
            <a:rPr lang="en-US"/>
            <a:t>Check gramma and spelling. </a:t>
          </a:r>
        </a:p>
      </dgm:t>
    </dgm:pt>
    <dgm:pt modelId="{E0EC2DBD-ADCF-425E-8D73-F0C55266D4A1}" type="parTrans" cxnId="{96281BE4-82EF-456E-8120-B3AAABF2F5E5}">
      <dgm:prSet/>
      <dgm:spPr/>
      <dgm:t>
        <a:bodyPr/>
        <a:lstStyle/>
        <a:p>
          <a:endParaRPr lang="en-US"/>
        </a:p>
      </dgm:t>
    </dgm:pt>
    <dgm:pt modelId="{E02F8C4F-9EE8-4900-9D31-B88CAAC5E854}" type="sibTrans" cxnId="{96281BE4-82EF-456E-8120-B3AAABF2F5E5}">
      <dgm:prSet/>
      <dgm:spPr/>
      <dgm:t>
        <a:bodyPr/>
        <a:lstStyle/>
        <a:p>
          <a:endParaRPr lang="en-US"/>
        </a:p>
      </dgm:t>
    </dgm:pt>
    <dgm:pt modelId="{EE35C335-9C61-4849-BCF5-4BD8812FE01A}">
      <dgm:prSet/>
      <dgm:spPr/>
      <dgm:t>
        <a:bodyPr/>
        <a:lstStyle/>
        <a:p>
          <a:r>
            <a:rPr lang="en-US"/>
            <a:t>Read</a:t>
          </a:r>
        </a:p>
      </dgm:t>
    </dgm:pt>
    <dgm:pt modelId="{B7758956-FFD1-4A1C-A785-F9EE8C833E5E}" type="parTrans" cxnId="{02972A51-C0F0-49AA-99A7-EBD2BDD1880D}">
      <dgm:prSet/>
      <dgm:spPr/>
      <dgm:t>
        <a:bodyPr/>
        <a:lstStyle/>
        <a:p>
          <a:endParaRPr lang="en-US"/>
        </a:p>
      </dgm:t>
    </dgm:pt>
    <dgm:pt modelId="{3B0F08FA-29DF-48B3-86CA-4867D5196CCC}" type="sibTrans" cxnId="{02972A51-C0F0-49AA-99A7-EBD2BDD1880D}">
      <dgm:prSet/>
      <dgm:spPr/>
      <dgm:t>
        <a:bodyPr/>
        <a:lstStyle/>
        <a:p>
          <a:endParaRPr lang="en-US"/>
        </a:p>
      </dgm:t>
    </dgm:pt>
    <dgm:pt modelId="{A2BEC472-5AB9-4E18-A205-88B5547EA1A1}">
      <dgm:prSet/>
      <dgm:spPr/>
      <dgm:t>
        <a:bodyPr/>
        <a:lstStyle/>
        <a:p>
          <a:r>
            <a:rPr lang="en-US"/>
            <a:t>Read your essay before submitting.</a:t>
          </a:r>
        </a:p>
      </dgm:t>
    </dgm:pt>
    <dgm:pt modelId="{D82C90AD-B331-4F7A-B047-F473AD52BB0E}" type="parTrans" cxnId="{86D5AC00-9477-4C3F-9D09-B74926A2B13F}">
      <dgm:prSet/>
      <dgm:spPr/>
      <dgm:t>
        <a:bodyPr/>
        <a:lstStyle/>
        <a:p>
          <a:endParaRPr lang="en-US"/>
        </a:p>
      </dgm:t>
    </dgm:pt>
    <dgm:pt modelId="{FDF1E3A7-C6BC-4515-8FA8-2DD7F62C4D63}" type="sibTrans" cxnId="{86D5AC00-9477-4C3F-9D09-B74926A2B13F}">
      <dgm:prSet/>
      <dgm:spPr/>
      <dgm:t>
        <a:bodyPr/>
        <a:lstStyle/>
        <a:p>
          <a:endParaRPr lang="en-US"/>
        </a:p>
      </dgm:t>
    </dgm:pt>
    <dgm:pt modelId="{3EE40018-EF26-45DE-96C0-F61AA4FB04C9}">
      <dgm:prSet/>
      <dgm:spPr/>
      <dgm:t>
        <a:bodyPr/>
        <a:lstStyle/>
        <a:p>
          <a:r>
            <a:rPr lang="en-US"/>
            <a:t>Leave</a:t>
          </a:r>
        </a:p>
      </dgm:t>
    </dgm:pt>
    <dgm:pt modelId="{8E5F1AB5-278F-4EE8-8ABB-2681A1ADF9BA}" type="parTrans" cxnId="{B63302A1-E0BD-41F3-8C60-A7519C94DDDB}">
      <dgm:prSet/>
      <dgm:spPr/>
      <dgm:t>
        <a:bodyPr/>
        <a:lstStyle/>
        <a:p>
          <a:endParaRPr lang="en-US"/>
        </a:p>
      </dgm:t>
    </dgm:pt>
    <dgm:pt modelId="{44551A23-BF1F-423A-A408-E9396FB46076}" type="sibTrans" cxnId="{B63302A1-E0BD-41F3-8C60-A7519C94DDDB}">
      <dgm:prSet/>
      <dgm:spPr/>
      <dgm:t>
        <a:bodyPr/>
        <a:lstStyle/>
        <a:p>
          <a:endParaRPr lang="en-US"/>
        </a:p>
      </dgm:t>
    </dgm:pt>
    <dgm:pt modelId="{DC14D0BE-5C34-467E-837C-A2227B8C3D5C}">
      <dgm:prSet/>
      <dgm:spPr/>
      <dgm:t>
        <a:bodyPr/>
        <a:lstStyle/>
        <a:p>
          <a:r>
            <a:rPr lang="en-US"/>
            <a:t>Leave enough time to ensure that you can contact someone if you need to re-submit your assignment. </a:t>
          </a:r>
        </a:p>
      </dgm:t>
    </dgm:pt>
    <dgm:pt modelId="{8F638358-02E2-4ACB-B067-7245B51F6BAD}" type="parTrans" cxnId="{5132FBE9-A5A9-4A27-B26F-D8631D1EC612}">
      <dgm:prSet/>
      <dgm:spPr/>
      <dgm:t>
        <a:bodyPr/>
        <a:lstStyle/>
        <a:p>
          <a:endParaRPr lang="en-US"/>
        </a:p>
      </dgm:t>
    </dgm:pt>
    <dgm:pt modelId="{73810A4C-BC10-448F-9235-D5D9B5B6AEF5}" type="sibTrans" cxnId="{5132FBE9-A5A9-4A27-B26F-D8631D1EC612}">
      <dgm:prSet/>
      <dgm:spPr/>
      <dgm:t>
        <a:bodyPr/>
        <a:lstStyle/>
        <a:p>
          <a:endParaRPr lang="en-US"/>
        </a:p>
      </dgm:t>
    </dgm:pt>
    <dgm:pt modelId="{2687045D-9704-40D3-812E-76267C69D544}" type="pres">
      <dgm:prSet presAssocID="{EDF2EFD6-0D53-4810-903E-DEE6B52C457E}" presName="Name0" presStyleCnt="0">
        <dgm:presLayoutVars>
          <dgm:dir/>
          <dgm:animLvl val="lvl"/>
          <dgm:resizeHandles val="exact"/>
        </dgm:presLayoutVars>
      </dgm:prSet>
      <dgm:spPr/>
    </dgm:pt>
    <dgm:pt modelId="{D1B5BF9E-E857-4BC2-92D5-DEC008A7328E}" type="pres">
      <dgm:prSet presAssocID="{3EE40018-EF26-45DE-96C0-F61AA4FB04C9}" presName="boxAndChildren" presStyleCnt="0"/>
      <dgm:spPr/>
    </dgm:pt>
    <dgm:pt modelId="{F36BCC49-DE96-4ACA-B1DA-8CBF633FBA04}" type="pres">
      <dgm:prSet presAssocID="{3EE40018-EF26-45DE-96C0-F61AA4FB04C9}" presName="parentTextBox" presStyleLbl="alignNode1" presStyleIdx="0" presStyleCnt="4"/>
      <dgm:spPr/>
    </dgm:pt>
    <dgm:pt modelId="{101EBF3B-07E8-431E-AA55-B5085C8B45A2}" type="pres">
      <dgm:prSet presAssocID="{3EE40018-EF26-45DE-96C0-F61AA4FB04C9}" presName="descendantBox" presStyleLbl="bgAccFollowNode1" presStyleIdx="0" presStyleCnt="4"/>
      <dgm:spPr/>
    </dgm:pt>
    <dgm:pt modelId="{5C1217F1-8906-42C5-999F-0D3DB83CB993}" type="pres">
      <dgm:prSet presAssocID="{3B0F08FA-29DF-48B3-86CA-4867D5196CCC}" presName="sp" presStyleCnt="0"/>
      <dgm:spPr/>
    </dgm:pt>
    <dgm:pt modelId="{6953BE4E-18A2-4B11-8BF1-B5F6F3773D6B}" type="pres">
      <dgm:prSet presAssocID="{EE35C335-9C61-4849-BCF5-4BD8812FE01A}" presName="arrowAndChildren" presStyleCnt="0"/>
      <dgm:spPr/>
    </dgm:pt>
    <dgm:pt modelId="{DE047810-9463-4816-A24F-BC945ED9A3EF}" type="pres">
      <dgm:prSet presAssocID="{EE35C335-9C61-4849-BCF5-4BD8812FE01A}" presName="parentTextArrow" presStyleLbl="node1" presStyleIdx="0" presStyleCnt="0"/>
      <dgm:spPr/>
    </dgm:pt>
    <dgm:pt modelId="{F546AE27-8205-496D-8D97-EB86D8075516}" type="pres">
      <dgm:prSet presAssocID="{EE35C335-9C61-4849-BCF5-4BD8812FE01A}" presName="arrow" presStyleLbl="alignNode1" presStyleIdx="1" presStyleCnt="4"/>
      <dgm:spPr/>
    </dgm:pt>
    <dgm:pt modelId="{7654DE0E-7B1E-4A8C-9AC4-0393EBF2BF68}" type="pres">
      <dgm:prSet presAssocID="{EE35C335-9C61-4849-BCF5-4BD8812FE01A}" presName="descendantArrow" presStyleLbl="bgAccFollowNode1" presStyleIdx="1" presStyleCnt="4"/>
      <dgm:spPr/>
    </dgm:pt>
    <dgm:pt modelId="{31648D60-E4AD-4D5B-B97B-FAADE6CCC9D4}" type="pres">
      <dgm:prSet presAssocID="{7DAFBD3A-D1A4-4E43-ABC8-EFAFDF7DEDA5}" presName="sp" presStyleCnt="0"/>
      <dgm:spPr/>
    </dgm:pt>
    <dgm:pt modelId="{B31C47C5-E920-4C01-9BA9-3DB1313EEE42}" type="pres">
      <dgm:prSet presAssocID="{AC3114CE-EDB9-49BB-8967-5E41FC4380C5}" presName="arrowAndChildren" presStyleCnt="0"/>
      <dgm:spPr/>
    </dgm:pt>
    <dgm:pt modelId="{1934BF21-1879-4109-B9B1-EB4C1DA95652}" type="pres">
      <dgm:prSet presAssocID="{AC3114CE-EDB9-49BB-8967-5E41FC4380C5}" presName="parentTextArrow" presStyleLbl="node1" presStyleIdx="0" presStyleCnt="0"/>
      <dgm:spPr/>
    </dgm:pt>
    <dgm:pt modelId="{D08E94BB-DB79-4D1C-824F-0CF29086D8F3}" type="pres">
      <dgm:prSet presAssocID="{AC3114CE-EDB9-49BB-8967-5E41FC4380C5}" presName="arrow" presStyleLbl="alignNode1" presStyleIdx="2" presStyleCnt="4"/>
      <dgm:spPr/>
    </dgm:pt>
    <dgm:pt modelId="{1C163BCC-FEEC-4E24-88F9-9660F209C7BA}" type="pres">
      <dgm:prSet presAssocID="{AC3114CE-EDB9-49BB-8967-5E41FC4380C5}" presName="descendantArrow" presStyleLbl="bgAccFollowNode1" presStyleIdx="2" presStyleCnt="4"/>
      <dgm:spPr/>
    </dgm:pt>
    <dgm:pt modelId="{5D7A2C7D-2260-4D6B-8F80-4146164C9BCD}" type="pres">
      <dgm:prSet presAssocID="{6D35E8CF-DD55-41CF-93B5-61BB910ADF23}" presName="sp" presStyleCnt="0"/>
      <dgm:spPr/>
    </dgm:pt>
    <dgm:pt modelId="{9597940B-07E3-4A01-ABCC-C2251897EE33}" type="pres">
      <dgm:prSet presAssocID="{17406F06-A5F5-4EB0-8748-B91AD8F3D030}" presName="arrowAndChildren" presStyleCnt="0"/>
      <dgm:spPr/>
    </dgm:pt>
    <dgm:pt modelId="{711A0677-B2A9-44F8-A428-DA08A9AF2F59}" type="pres">
      <dgm:prSet presAssocID="{17406F06-A5F5-4EB0-8748-B91AD8F3D030}" presName="parentTextArrow" presStyleLbl="node1" presStyleIdx="0" presStyleCnt="0"/>
      <dgm:spPr/>
    </dgm:pt>
    <dgm:pt modelId="{AEF4A3D6-64E9-4F0A-BCD9-BF655BFD9708}" type="pres">
      <dgm:prSet presAssocID="{17406F06-A5F5-4EB0-8748-B91AD8F3D030}" presName="arrow" presStyleLbl="alignNode1" presStyleIdx="3" presStyleCnt="4"/>
      <dgm:spPr/>
    </dgm:pt>
    <dgm:pt modelId="{18786500-64AA-4D10-A756-8509C497F0A9}" type="pres">
      <dgm:prSet presAssocID="{17406F06-A5F5-4EB0-8748-B91AD8F3D030}" presName="descendantArrow" presStyleLbl="bgAccFollowNode1" presStyleIdx="3" presStyleCnt="4"/>
      <dgm:spPr/>
    </dgm:pt>
  </dgm:ptLst>
  <dgm:cxnLst>
    <dgm:cxn modelId="{86D5AC00-9477-4C3F-9D09-B74926A2B13F}" srcId="{EE35C335-9C61-4849-BCF5-4BD8812FE01A}" destId="{A2BEC472-5AB9-4E18-A205-88B5547EA1A1}" srcOrd="0" destOrd="0" parTransId="{D82C90AD-B331-4F7A-B047-F473AD52BB0E}" sibTransId="{FDF1E3A7-C6BC-4515-8FA8-2DD7F62C4D63}"/>
    <dgm:cxn modelId="{DDB3F807-19A0-47AF-8FE4-1BB6DA52A9A0}" type="presOf" srcId="{17406F06-A5F5-4EB0-8748-B91AD8F3D030}" destId="{711A0677-B2A9-44F8-A428-DA08A9AF2F59}" srcOrd="0" destOrd="0" presId="urn:microsoft.com/office/officeart/2016/7/layout/VerticalDownArrowProcess"/>
    <dgm:cxn modelId="{FDDDDF0E-E96E-44F5-BF60-88919E147D69}" type="presOf" srcId="{8BD92AAD-8F7F-4DA7-A79F-5D781DBF1CBB}" destId="{1C163BCC-FEEC-4E24-88F9-9660F209C7BA}" srcOrd="0" destOrd="0" presId="urn:microsoft.com/office/officeart/2016/7/layout/VerticalDownArrowProcess"/>
    <dgm:cxn modelId="{188C8F41-ABCE-4925-B136-8EF13949E589}" srcId="{EDF2EFD6-0D53-4810-903E-DEE6B52C457E}" destId="{AC3114CE-EDB9-49BB-8967-5E41FC4380C5}" srcOrd="1" destOrd="0" parTransId="{7AB9B9C8-9288-43A7-968F-54A8D70176FA}" sibTransId="{7DAFBD3A-D1A4-4E43-ABC8-EFAFDF7DEDA5}"/>
    <dgm:cxn modelId="{501D474C-F6E5-4F7C-A498-4590C7E64C95}" type="presOf" srcId="{AC3114CE-EDB9-49BB-8967-5E41FC4380C5}" destId="{D08E94BB-DB79-4D1C-824F-0CF29086D8F3}" srcOrd="1" destOrd="0" presId="urn:microsoft.com/office/officeart/2016/7/layout/VerticalDownArrowProcess"/>
    <dgm:cxn modelId="{02972A51-C0F0-49AA-99A7-EBD2BDD1880D}" srcId="{EDF2EFD6-0D53-4810-903E-DEE6B52C457E}" destId="{EE35C335-9C61-4849-BCF5-4BD8812FE01A}" srcOrd="2" destOrd="0" parTransId="{B7758956-FFD1-4A1C-A785-F9EE8C833E5E}" sibTransId="{3B0F08FA-29DF-48B3-86CA-4867D5196CCC}"/>
    <dgm:cxn modelId="{F64D3E52-F7CB-4507-8010-E5BEB80904F2}" type="presOf" srcId="{AC3114CE-EDB9-49BB-8967-5E41FC4380C5}" destId="{1934BF21-1879-4109-B9B1-EB4C1DA95652}" srcOrd="0" destOrd="0" presId="urn:microsoft.com/office/officeart/2016/7/layout/VerticalDownArrowProcess"/>
    <dgm:cxn modelId="{DE0FAB57-425C-42ED-B420-E8F6C2D5E60D}" type="presOf" srcId="{17406F06-A5F5-4EB0-8748-B91AD8F3D030}" destId="{AEF4A3D6-64E9-4F0A-BCD9-BF655BFD9708}" srcOrd="1" destOrd="0" presId="urn:microsoft.com/office/officeart/2016/7/layout/VerticalDownArrowProcess"/>
    <dgm:cxn modelId="{82204F78-77BD-4681-9C74-84803E16C8DF}" srcId="{EDF2EFD6-0D53-4810-903E-DEE6B52C457E}" destId="{17406F06-A5F5-4EB0-8748-B91AD8F3D030}" srcOrd="0" destOrd="0" parTransId="{11759A77-18B8-42F1-B2D9-15EC9E1288F9}" sibTransId="{6D35E8CF-DD55-41CF-93B5-61BB910ADF23}"/>
    <dgm:cxn modelId="{AD877480-8187-4730-B543-F3578DD5181E}" type="presOf" srcId="{EE35C335-9C61-4849-BCF5-4BD8812FE01A}" destId="{DE047810-9463-4816-A24F-BC945ED9A3EF}" srcOrd="0" destOrd="0" presId="urn:microsoft.com/office/officeart/2016/7/layout/VerticalDownArrowProcess"/>
    <dgm:cxn modelId="{CA17999C-7C81-40E5-A074-9F52DD59260E}" type="presOf" srcId="{3EE40018-EF26-45DE-96C0-F61AA4FB04C9}" destId="{F36BCC49-DE96-4ACA-B1DA-8CBF633FBA04}" srcOrd="0" destOrd="0" presId="urn:microsoft.com/office/officeart/2016/7/layout/VerticalDownArrowProcess"/>
    <dgm:cxn modelId="{B63302A1-E0BD-41F3-8C60-A7519C94DDDB}" srcId="{EDF2EFD6-0D53-4810-903E-DEE6B52C457E}" destId="{3EE40018-EF26-45DE-96C0-F61AA4FB04C9}" srcOrd="3" destOrd="0" parTransId="{8E5F1AB5-278F-4EE8-8ABB-2681A1ADF9BA}" sibTransId="{44551A23-BF1F-423A-A408-E9396FB46076}"/>
    <dgm:cxn modelId="{32F4D4B5-B441-41EB-AAFC-FEECA14769F8}" type="presOf" srcId="{EDF2EFD6-0D53-4810-903E-DEE6B52C457E}" destId="{2687045D-9704-40D3-812E-76267C69D544}" srcOrd="0" destOrd="0" presId="urn:microsoft.com/office/officeart/2016/7/layout/VerticalDownArrowProcess"/>
    <dgm:cxn modelId="{740CB8C4-BCA0-42CE-9AD3-0F84D31A4943}" srcId="{17406F06-A5F5-4EB0-8748-B91AD8F3D030}" destId="{EFA20675-F538-48ED-B8D0-33D8D41B8D4C}" srcOrd="0" destOrd="0" parTransId="{4A046EAA-BDDB-428A-95A3-0B24E354C899}" sibTransId="{797D6439-164B-4AE7-9585-61A7EC1B0B08}"/>
    <dgm:cxn modelId="{96281BE4-82EF-456E-8120-B3AAABF2F5E5}" srcId="{AC3114CE-EDB9-49BB-8967-5E41FC4380C5}" destId="{8BD92AAD-8F7F-4DA7-A79F-5D781DBF1CBB}" srcOrd="0" destOrd="0" parTransId="{E0EC2DBD-ADCF-425E-8D73-F0C55266D4A1}" sibTransId="{E02F8C4F-9EE8-4900-9D31-B88CAAC5E854}"/>
    <dgm:cxn modelId="{5132FBE9-A5A9-4A27-B26F-D8631D1EC612}" srcId="{3EE40018-EF26-45DE-96C0-F61AA4FB04C9}" destId="{DC14D0BE-5C34-467E-837C-A2227B8C3D5C}" srcOrd="0" destOrd="0" parTransId="{8F638358-02E2-4ACB-B067-7245B51F6BAD}" sibTransId="{73810A4C-BC10-448F-9235-D5D9B5B6AEF5}"/>
    <dgm:cxn modelId="{1EBCCDF5-411D-49C6-9417-9C45D0EBC50C}" type="presOf" srcId="{A2BEC472-5AB9-4E18-A205-88B5547EA1A1}" destId="{7654DE0E-7B1E-4A8C-9AC4-0393EBF2BF68}" srcOrd="0" destOrd="0" presId="urn:microsoft.com/office/officeart/2016/7/layout/VerticalDownArrowProcess"/>
    <dgm:cxn modelId="{4CDEBEF7-7C45-484C-8714-303CB8E74CC3}" type="presOf" srcId="{EFA20675-F538-48ED-B8D0-33D8D41B8D4C}" destId="{18786500-64AA-4D10-A756-8509C497F0A9}" srcOrd="0" destOrd="0" presId="urn:microsoft.com/office/officeart/2016/7/layout/VerticalDownArrowProcess"/>
    <dgm:cxn modelId="{33E6F0FB-2006-4BBD-9294-B3B851F6AB87}" type="presOf" srcId="{EE35C335-9C61-4849-BCF5-4BD8812FE01A}" destId="{F546AE27-8205-496D-8D97-EB86D8075516}" srcOrd="1" destOrd="0" presId="urn:microsoft.com/office/officeart/2016/7/layout/VerticalDownArrowProcess"/>
    <dgm:cxn modelId="{B6347AFE-9576-4CF7-B7E4-7C652C360FA2}" type="presOf" srcId="{DC14D0BE-5C34-467E-837C-A2227B8C3D5C}" destId="{101EBF3B-07E8-431E-AA55-B5085C8B45A2}" srcOrd="0" destOrd="0" presId="urn:microsoft.com/office/officeart/2016/7/layout/VerticalDownArrowProcess"/>
    <dgm:cxn modelId="{EFD28A14-0949-454B-8CA1-7AF56D5D9B0D}" type="presParOf" srcId="{2687045D-9704-40D3-812E-76267C69D544}" destId="{D1B5BF9E-E857-4BC2-92D5-DEC008A7328E}" srcOrd="0" destOrd="0" presId="urn:microsoft.com/office/officeart/2016/7/layout/VerticalDownArrowProcess"/>
    <dgm:cxn modelId="{2448BDB5-70BE-438F-B8C0-880A3C20B9F1}" type="presParOf" srcId="{D1B5BF9E-E857-4BC2-92D5-DEC008A7328E}" destId="{F36BCC49-DE96-4ACA-B1DA-8CBF633FBA04}" srcOrd="0" destOrd="0" presId="urn:microsoft.com/office/officeart/2016/7/layout/VerticalDownArrowProcess"/>
    <dgm:cxn modelId="{7D1B4A6F-DCE7-4C9E-B66F-0901BCFC3FBE}" type="presParOf" srcId="{D1B5BF9E-E857-4BC2-92D5-DEC008A7328E}" destId="{101EBF3B-07E8-431E-AA55-B5085C8B45A2}" srcOrd="1" destOrd="0" presId="urn:microsoft.com/office/officeart/2016/7/layout/VerticalDownArrowProcess"/>
    <dgm:cxn modelId="{B87C1932-979B-4165-A582-06B47AA01611}" type="presParOf" srcId="{2687045D-9704-40D3-812E-76267C69D544}" destId="{5C1217F1-8906-42C5-999F-0D3DB83CB993}" srcOrd="1" destOrd="0" presId="urn:microsoft.com/office/officeart/2016/7/layout/VerticalDownArrowProcess"/>
    <dgm:cxn modelId="{679D8805-E3AD-42DC-AA12-1F5628AFF094}" type="presParOf" srcId="{2687045D-9704-40D3-812E-76267C69D544}" destId="{6953BE4E-18A2-4B11-8BF1-B5F6F3773D6B}" srcOrd="2" destOrd="0" presId="urn:microsoft.com/office/officeart/2016/7/layout/VerticalDownArrowProcess"/>
    <dgm:cxn modelId="{68CB0486-9191-43B8-9A39-AC5DCE9BA7EA}" type="presParOf" srcId="{6953BE4E-18A2-4B11-8BF1-B5F6F3773D6B}" destId="{DE047810-9463-4816-A24F-BC945ED9A3EF}" srcOrd="0" destOrd="0" presId="urn:microsoft.com/office/officeart/2016/7/layout/VerticalDownArrowProcess"/>
    <dgm:cxn modelId="{362D4A96-0AB2-4C2A-87FB-CA0BF2BDAC91}" type="presParOf" srcId="{6953BE4E-18A2-4B11-8BF1-B5F6F3773D6B}" destId="{F546AE27-8205-496D-8D97-EB86D8075516}" srcOrd="1" destOrd="0" presId="urn:microsoft.com/office/officeart/2016/7/layout/VerticalDownArrowProcess"/>
    <dgm:cxn modelId="{43F9EAE4-CEE5-47AE-A9C4-5F4EC9BE8714}" type="presParOf" srcId="{6953BE4E-18A2-4B11-8BF1-B5F6F3773D6B}" destId="{7654DE0E-7B1E-4A8C-9AC4-0393EBF2BF68}" srcOrd="2" destOrd="0" presId="urn:microsoft.com/office/officeart/2016/7/layout/VerticalDownArrowProcess"/>
    <dgm:cxn modelId="{4BCFACB0-D654-4C2A-9B4C-675610DB0140}" type="presParOf" srcId="{2687045D-9704-40D3-812E-76267C69D544}" destId="{31648D60-E4AD-4D5B-B97B-FAADE6CCC9D4}" srcOrd="3" destOrd="0" presId="urn:microsoft.com/office/officeart/2016/7/layout/VerticalDownArrowProcess"/>
    <dgm:cxn modelId="{471409D5-073E-4A51-9CF8-B309A89D869F}" type="presParOf" srcId="{2687045D-9704-40D3-812E-76267C69D544}" destId="{B31C47C5-E920-4C01-9BA9-3DB1313EEE42}" srcOrd="4" destOrd="0" presId="urn:microsoft.com/office/officeart/2016/7/layout/VerticalDownArrowProcess"/>
    <dgm:cxn modelId="{1C4BE1B5-8B3D-4CDB-A35F-FB8F09CC495C}" type="presParOf" srcId="{B31C47C5-E920-4C01-9BA9-3DB1313EEE42}" destId="{1934BF21-1879-4109-B9B1-EB4C1DA95652}" srcOrd="0" destOrd="0" presId="urn:microsoft.com/office/officeart/2016/7/layout/VerticalDownArrowProcess"/>
    <dgm:cxn modelId="{196FC1D6-208C-42F9-AE58-E4D079132364}" type="presParOf" srcId="{B31C47C5-E920-4C01-9BA9-3DB1313EEE42}" destId="{D08E94BB-DB79-4D1C-824F-0CF29086D8F3}" srcOrd="1" destOrd="0" presId="urn:microsoft.com/office/officeart/2016/7/layout/VerticalDownArrowProcess"/>
    <dgm:cxn modelId="{B15DE8A0-E161-4A1E-B365-4C410CD47390}" type="presParOf" srcId="{B31C47C5-E920-4C01-9BA9-3DB1313EEE42}" destId="{1C163BCC-FEEC-4E24-88F9-9660F209C7BA}" srcOrd="2" destOrd="0" presId="urn:microsoft.com/office/officeart/2016/7/layout/VerticalDownArrowProcess"/>
    <dgm:cxn modelId="{3475D5D2-6151-4579-B57C-69EFFD8F6606}" type="presParOf" srcId="{2687045D-9704-40D3-812E-76267C69D544}" destId="{5D7A2C7D-2260-4D6B-8F80-4146164C9BCD}" srcOrd="5" destOrd="0" presId="urn:microsoft.com/office/officeart/2016/7/layout/VerticalDownArrowProcess"/>
    <dgm:cxn modelId="{848E9498-3866-4FFB-8AA7-F5929E562AAD}" type="presParOf" srcId="{2687045D-9704-40D3-812E-76267C69D544}" destId="{9597940B-07E3-4A01-ABCC-C2251897EE33}" srcOrd="6" destOrd="0" presId="urn:microsoft.com/office/officeart/2016/7/layout/VerticalDownArrowProcess"/>
    <dgm:cxn modelId="{223B7BCA-E6B3-4D12-8DE8-BB9CE69BDECF}" type="presParOf" srcId="{9597940B-07E3-4A01-ABCC-C2251897EE33}" destId="{711A0677-B2A9-44F8-A428-DA08A9AF2F59}" srcOrd="0" destOrd="0" presId="urn:microsoft.com/office/officeart/2016/7/layout/VerticalDownArrowProcess"/>
    <dgm:cxn modelId="{FA8D25CC-C9C4-489A-8D83-D29041E0C13B}" type="presParOf" srcId="{9597940B-07E3-4A01-ABCC-C2251897EE33}" destId="{AEF4A3D6-64E9-4F0A-BCD9-BF655BFD9708}" srcOrd="1" destOrd="0" presId="urn:microsoft.com/office/officeart/2016/7/layout/VerticalDownArrowProcess"/>
    <dgm:cxn modelId="{8EDA603D-6CCE-475F-978D-B36C6F962E0C}" type="presParOf" srcId="{9597940B-07E3-4A01-ABCC-C2251897EE33}" destId="{18786500-64AA-4D10-A756-8509C497F0A9}" srcOrd="2" destOrd="0" presId="urn:microsoft.com/office/officeart/2016/7/layout/VerticalDownArrowProcess"/>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090BB9-9E02-42E3-8D8F-15DCA109FF0D}">
      <dsp:nvSpPr>
        <dsp:cNvPr id="0" name=""/>
        <dsp:cNvSpPr/>
      </dsp:nvSpPr>
      <dsp:spPr>
        <a:xfrm>
          <a:off x="0" y="34596"/>
          <a:ext cx="5141912" cy="100766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Article 102 of the TFEU. </a:t>
          </a:r>
          <a:endParaRPr lang="en-US" sz="2600" kern="1200"/>
        </a:p>
      </dsp:txBody>
      <dsp:txXfrm>
        <a:off x="49190" y="83786"/>
        <a:ext cx="5043532" cy="909282"/>
      </dsp:txXfrm>
    </dsp:sp>
    <dsp:sp modelId="{57DCFE3A-AC0B-4C62-BBEE-D17720E53639}">
      <dsp:nvSpPr>
        <dsp:cNvPr id="0" name=""/>
        <dsp:cNvSpPr/>
      </dsp:nvSpPr>
      <dsp:spPr>
        <a:xfrm>
          <a:off x="0" y="1117138"/>
          <a:ext cx="5141912" cy="1007662"/>
        </a:xfrm>
        <a:prstGeom prst="roundRect">
          <a:avLst/>
        </a:prstGeom>
        <a:solidFill>
          <a:schemeClr val="accent2">
            <a:hueOff val="476947"/>
            <a:satOff val="-10882"/>
            <a:lumOff val="402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A breach of article 102 TFEU. </a:t>
          </a:r>
          <a:endParaRPr lang="en-US" sz="2600" kern="1200"/>
        </a:p>
      </dsp:txBody>
      <dsp:txXfrm>
        <a:off x="49190" y="1166328"/>
        <a:ext cx="5043532" cy="909282"/>
      </dsp:txXfrm>
    </dsp:sp>
    <dsp:sp modelId="{37005D4F-33D4-4186-BCE4-D4F361F11C58}">
      <dsp:nvSpPr>
        <dsp:cNvPr id="0" name=""/>
        <dsp:cNvSpPr/>
      </dsp:nvSpPr>
      <dsp:spPr>
        <a:xfrm>
          <a:off x="0" y="2199681"/>
          <a:ext cx="5141912" cy="1007662"/>
        </a:xfrm>
        <a:prstGeom prst="roundRect">
          <a:avLst/>
        </a:prstGeom>
        <a:solidFill>
          <a:schemeClr val="accent2">
            <a:hueOff val="953895"/>
            <a:satOff val="-21764"/>
            <a:lumOff val="80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Article 102 prohibits a number of elements. </a:t>
          </a:r>
          <a:endParaRPr lang="en-US" sz="2600" kern="1200"/>
        </a:p>
      </dsp:txBody>
      <dsp:txXfrm>
        <a:off x="49190" y="2248871"/>
        <a:ext cx="5043532" cy="909282"/>
      </dsp:txXfrm>
    </dsp:sp>
    <dsp:sp modelId="{F63F1898-ADF2-4907-AEB6-798B5D40836C}">
      <dsp:nvSpPr>
        <dsp:cNvPr id="0" name=""/>
        <dsp:cNvSpPr/>
      </dsp:nvSpPr>
      <dsp:spPr>
        <a:xfrm>
          <a:off x="0" y="3282223"/>
          <a:ext cx="5141912" cy="1007662"/>
        </a:xfrm>
        <a:prstGeom prst="roundRect">
          <a:avLst/>
        </a:prstGeom>
        <a:solidFill>
          <a:schemeClr val="accent2">
            <a:hueOff val="1430842"/>
            <a:satOff val="-32646"/>
            <a:lumOff val="1205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What is dominance? </a:t>
          </a:r>
          <a:endParaRPr lang="en-US" sz="2600" kern="1200"/>
        </a:p>
      </dsp:txBody>
      <dsp:txXfrm>
        <a:off x="49190" y="3331413"/>
        <a:ext cx="5043532" cy="909282"/>
      </dsp:txXfrm>
    </dsp:sp>
    <dsp:sp modelId="{7E06BFF5-DF0D-400D-B304-19F3E41B2B0A}">
      <dsp:nvSpPr>
        <dsp:cNvPr id="0" name=""/>
        <dsp:cNvSpPr/>
      </dsp:nvSpPr>
      <dsp:spPr>
        <a:xfrm>
          <a:off x="0" y="4364766"/>
          <a:ext cx="5141912" cy="1007662"/>
        </a:xfrm>
        <a:prstGeom prst="round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Case law? </a:t>
          </a:r>
          <a:endParaRPr lang="en-US" sz="2600" kern="1200"/>
        </a:p>
      </dsp:txBody>
      <dsp:txXfrm>
        <a:off x="49190" y="4413956"/>
        <a:ext cx="5043532" cy="9092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A767CF-9F77-4647-9915-2849A0E05FC7}">
      <dsp:nvSpPr>
        <dsp:cNvPr id="0" name=""/>
        <dsp:cNvSpPr/>
      </dsp:nvSpPr>
      <dsp:spPr>
        <a:xfrm>
          <a:off x="0" y="1977"/>
          <a:ext cx="100583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13D85D-5539-4BA9-8F98-0A0CCAFB6423}">
      <dsp:nvSpPr>
        <dsp:cNvPr id="0" name=""/>
        <dsp:cNvSpPr/>
      </dsp:nvSpPr>
      <dsp:spPr>
        <a:xfrm>
          <a:off x="0" y="1977"/>
          <a:ext cx="10058399" cy="674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The relevant market; </a:t>
          </a:r>
          <a:endParaRPr lang="en-US" sz="2800" kern="1200"/>
        </a:p>
      </dsp:txBody>
      <dsp:txXfrm>
        <a:off x="0" y="1977"/>
        <a:ext cx="10058399" cy="674472"/>
      </dsp:txXfrm>
    </dsp:sp>
    <dsp:sp modelId="{286AA2C0-4457-4950-B241-C5CF6D1D40B8}">
      <dsp:nvSpPr>
        <dsp:cNvPr id="0" name=""/>
        <dsp:cNvSpPr/>
      </dsp:nvSpPr>
      <dsp:spPr>
        <a:xfrm>
          <a:off x="0" y="676450"/>
          <a:ext cx="100583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7D43A5-EBEC-4B99-A239-0461549002AA}">
      <dsp:nvSpPr>
        <dsp:cNvPr id="0" name=""/>
        <dsp:cNvSpPr/>
      </dsp:nvSpPr>
      <dsp:spPr>
        <a:xfrm>
          <a:off x="0" y="676450"/>
          <a:ext cx="10058399" cy="674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United Brands [1978] </a:t>
          </a:r>
          <a:endParaRPr lang="en-US" sz="2800" kern="1200"/>
        </a:p>
      </dsp:txBody>
      <dsp:txXfrm>
        <a:off x="0" y="676450"/>
        <a:ext cx="10058399" cy="674472"/>
      </dsp:txXfrm>
    </dsp:sp>
    <dsp:sp modelId="{B5D8C83B-8698-48FC-80B5-4F2F8922C860}">
      <dsp:nvSpPr>
        <dsp:cNvPr id="0" name=""/>
        <dsp:cNvSpPr/>
      </dsp:nvSpPr>
      <dsp:spPr>
        <a:xfrm>
          <a:off x="0" y="1350923"/>
          <a:ext cx="100583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46A2AA-3D02-4FCE-9DEB-7B04F792B6E9}">
      <dsp:nvSpPr>
        <dsp:cNvPr id="0" name=""/>
        <dsp:cNvSpPr/>
      </dsp:nvSpPr>
      <dsp:spPr>
        <a:xfrm>
          <a:off x="0" y="1350923"/>
          <a:ext cx="10058399" cy="674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SS.NIP test - </a:t>
          </a:r>
          <a:r>
            <a:rPr lang="en-US" sz="2800" kern="1200"/>
            <a:t>Case-322/81, </a:t>
          </a:r>
          <a:r>
            <a:rPr lang="en-US" sz="2800" b="1" i="1" kern="1200"/>
            <a:t>Michelin v Commission [1983]</a:t>
          </a:r>
          <a:endParaRPr lang="en-US" sz="2800" kern="1200"/>
        </a:p>
      </dsp:txBody>
      <dsp:txXfrm>
        <a:off x="0" y="1350923"/>
        <a:ext cx="10058399" cy="674472"/>
      </dsp:txXfrm>
    </dsp:sp>
    <dsp:sp modelId="{75EBDF53-C332-427D-AD28-CF673236B06C}">
      <dsp:nvSpPr>
        <dsp:cNvPr id="0" name=""/>
        <dsp:cNvSpPr/>
      </dsp:nvSpPr>
      <dsp:spPr>
        <a:xfrm>
          <a:off x="0" y="2025395"/>
          <a:ext cx="100583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20DD94-80E0-46CC-8C7C-82E033D86176}">
      <dsp:nvSpPr>
        <dsp:cNvPr id="0" name=""/>
        <dsp:cNvSpPr/>
      </dsp:nvSpPr>
      <dsp:spPr>
        <a:xfrm>
          <a:off x="0" y="2025396"/>
          <a:ext cx="10058399" cy="674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i="1" kern="1200"/>
            <a:t>Additional product market factors ; </a:t>
          </a:r>
          <a:endParaRPr lang="en-US" sz="2800" kern="1200"/>
        </a:p>
      </dsp:txBody>
      <dsp:txXfrm>
        <a:off x="0" y="2025396"/>
        <a:ext cx="10058399" cy="674472"/>
      </dsp:txXfrm>
    </dsp:sp>
    <dsp:sp modelId="{FC84938B-0711-45F3-8E82-12FBEC8C56F1}">
      <dsp:nvSpPr>
        <dsp:cNvPr id="0" name=""/>
        <dsp:cNvSpPr/>
      </dsp:nvSpPr>
      <dsp:spPr>
        <a:xfrm>
          <a:off x="0" y="2699868"/>
          <a:ext cx="100583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C41A87-A76B-4D27-AD07-59B2B7D7EAB7}">
      <dsp:nvSpPr>
        <dsp:cNvPr id="0" name=""/>
        <dsp:cNvSpPr/>
      </dsp:nvSpPr>
      <dsp:spPr>
        <a:xfrm>
          <a:off x="0" y="2699868"/>
          <a:ext cx="10058399" cy="674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Cases 6 and 7/73, </a:t>
          </a:r>
          <a:r>
            <a:rPr lang="en-US" sz="2800" b="1" i="1" kern="1200"/>
            <a:t>Commercial Solvents [1974]</a:t>
          </a:r>
          <a:endParaRPr lang="en-US" sz="2800" kern="1200"/>
        </a:p>
      </dsp:txBody>
      <dsp:txXfrm>
        <a:off x="0" y="2699868"/>
        <a:ext cx="10058399" cy="674472"/>
      </dsp:txXfrm>
    </dsp:sp>
    <dsp:sp modelId="{9F7D2A2C-44AE-4F80-AFB3-73D5DF32ED9B}">
      <dsp:nvSpPr>
        <dsp:cNvPr id="0" name=""/>
        <dsp:cNvSpPr/>
      </dsp:nvSpPr>
      <dsp:spPr>
        <a:xfrm>
          <a:off x="0" y="3374341"/>
          <a:ext cx="100583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11DC40-B154-42D9-A8C8-012ECD327673}">
      <dsp:nvSpPr>
        <dsp:cNvPr id="0" name=""/>
        <dsp:cNvSpPr/>
      </dsp:nvSpPr>
      <dsp:spPr>
        <a:xfrm>
          <a:off x="0" y="3374341"/>
          <a:ext cx="10058399" cy="674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i="1" kern="1200"/>
            <a:t>Spare parts; </a:t>
          </a:r>
          <a:r>
            <a:rPr lang="en-US" sz="2800" kern="1200"/>
            <a:t>Case C-53/92P, </a:t>
          </a:r>
          <a:r>
            <a:rPr lang="en-US" sz="2800" b="1" i="1" kern="1200"/>
            <a:t>Hugin v Commission [1994 ].</a:t>
          </a:r>
          <a:endParaRPr lang="en-US" sz="2800" kern="1200"/>
        </a:p>
      </dsp:txBody>
      <dsp:txXfrm>
        <a:off x="0" y="3374341"/>
        <a:ext cx="10058399" cy="6744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5F8EF-754A-438B-9C17-0335C27C3D9B}">
      <dsp:nvSpPr>
        <dsp:cNvPr id="0" name=""/>
        <dsp:cNvSpPr/>
      </dsp:nvSpPr>
      <dsp:spPr>
        <a:xfrm>
          <a:off x="0" y="0"/>
          <a:ext cx="8046720" cy="8911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Relevant Geographical market. </a:t>
          </a:r>
          <a:endParaRPr lang="en-US" sz="2400" kern="1200"/>
        </a:p>
      </dsp:txBody>
      <dsp:txXfrm>
        <a:off x="26102" y="26102"/>
        <a:ext cx="7009768" cy="838970"/>
      </dsp:txXfrm>
    </dsp:sp>
    <dsp:sp modelId="{623BA42A-5408-4B6D-AE36-873E0C03754E}">
      <dsp:nvSpPr>
        <dsp:cNvPr id="0" name=""/>
        <dsp:cNvSpPr/>
      </dsp:nvSpPr>
      <dsp:spPr>
        <a:xfrm>
          <a:off x="673912" y="1053205"/>
          <a:ext cx="8046720" cy="8911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Where can seller sell their products? ; </a:t>
          </a:r>
          <a:r>
            <a:rPr lang="en-US" sz="2400" kern="1200"/>
            <a:t>Hilti v Commission [1991] </a:t>
          </a:r>
        </a:p>
      </dsp:txBody>
      <dsp:txXfrm>
        <a:off x="700014" y="1079307"/>
        <a:ext cx="6741339" cy="838970"/>
      </dsp:txXfrm>
    </dsp:sp>
    <dsp:sp modelId="{DD2C5A86-3CDA-47CF-A7AE-92DAF13FCD4F}">
      <dsp:nvSpPr>
        <dsp:cNvPr id="0" name=""/>
        <dsp:cNvSpPr/>
      </dsp:nvSpPr>
      <dsp:spPr>
        <a:xfrm>
          <a:off x="1337767" y="2106411"/>
          <a:ext cx="8046720" cy="8911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What about the consumer?; Case C-241/91, </a:t>
          </a:r>
          <a:r>
            <a:rPr lang="en-US" sz="2400" b="1" i="1" kern="1200"/>
            <a:t>RTE v Commission [1995] </a:t>
          </a:r>
          <a:endParaRPr lang="en-US" sz="2400" kern="1200"/>
        </a:p>
      </dsp:txBody>
      <dsp:txXfrm>
        <a:off x="1363869" y="2132513"/>
        <a:ext cx="6751398" cy="838970"/>
      </dsp:txXfrm>
    </dsp:sp>
    <dsp:sp modelId="{89C72960-9D01-4DFE-B495-F9ED15AF5031}">
      <dsp:nvSpPr>
        <dsp:cNvPr id="0" name=""/>
        <dsp:cNvSpPr/>
      </dsp:nvSpPr>
      <dsp:spPr>
        <a:xfrm>
          <a:off x="2011680" y="3159617"/>
          <a:ext cx="8046720" cy="8911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The relevant temporal market.  </a:t>
          </a:r>
        </a:p>
      </dsp:txBody>
      <dsp:txXfrm>
        <a:off x="2037782" y="3185719"/>
        <a:ext cx="6741339" cy="838970"/>
      </dsp:txXfrm>
    </dsp:sp>
    <dsp:sp modelId="{80889270-0AF7-4822-8BB6-B3E85C5938A3}">
      <dsp:nvSpPr>
        <dsp:cNvPr id="0" name=""/>
        <dsp:cNvSpPr/>
      </dsp:nvSpPr>
      <dsp:spPr>
        <a:xfrm>
          <a:off x="7467456" y="682558"/>
          <a:ext cx="579263" cy="57926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597790" y="682558"/>
        <a:ext cx="318595" cy="435895"/>
      </dsp:txXfrm>
    </dsp:sp>
    <dsp:sp modelId="{A35F6508-AE11-4CA8-B664-130770FA3C22}">
      <dsp:nvSpPr>
        <dsp:cNvPr id="0" name=""/>
        <dsp:cNvSpPr/>
      </dsp:nvSpPr>
      <dsp:spPr>
        <a:xfrm>
          <a:off x="8141369" y="1735764"/>
          <a:ext cx="579263" cy="57926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271703" y="1735764"/>
        <a:ext cx="318595" cy="435895"/>
      </dsp:txXfrm>
    </dsp:sp>
    <dsp:sp modelId="{84746C64-5F19-4C0B-B420-248B45B82D9A}">
      <dsp:nvSpPr>
        <dsp:cNvPr id="0" name=""/>
        <dsp:cNvSpPr/>
      </dsp:nvSpPr>
      <dsp:spPr>
        <a:xfrm>
          <a:off x="8805223" y="2788970"/>
          <a:ext cx="579263" cy="57926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935557" y="2788970"/>
        <a:ext cx="318595" cy="4358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4E332-4B3C-43B4-8B8D-5071C4C2CB0D}">
      <dsp:nvSpPr>
        <dsp:cNvPr id="0" name=""/>
        <dsp:cNvSpPr/>
      </dsp:nvSpPr>
      <dsp:spPr>
        <a:xfrm>
          <a:off x="0" y="0"/>
          <a:ext cx="51419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076448-99CE-4781-8B12-3629F6FCC354}">
      <dsp:nvSpPr>
        <dsp:cNvPr id="0" name=""/>
        <dsp:cNvSpPr/>
      </dsp:nvSpPr>
      <dsp:spPr>
        <a:xfrm>
          <a:off x="0" y="0"/>
          <a:ext cx="5141912" cy="1351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Discriminatory pricing; </a:t>
          </a:r>
          <a:endParaRPr lang="en-US" sz="3900" kern="1200"/>
        </a:p>
      </dsp:txBody>
      <dsp:txXfrm>
        <a:off x="0" y="0"/>
        <a:ext cx="5141912" cy="1351756"/>
      </dsp:txXfrm>
    </dsp:sp>
    <dsp:sp modelId="{A5EBD36B-459D-4C29-9C1A-F192C3D62BE4}">
      <dsp:nvSpPr>
        <dsp:cNvPr id="0" name=""/>
        <dsp:cNvSpPr/>
      </dsp:nvSpPr>
      <dsp:spPr>
        <a:xfrm>
          <a:off x="0" y="1351756"/>
          <a:ext cx="51419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670A5D-3033-4684-A000-86ACF8A7A3EC}">
      <dsp:nvSpPr>
        <dsp:cNvPr id="0" name=""/>
        <dsp:cNvSpPr/>
      </dsp:nvSpPr>
      <dsp:spPr>
        <a:xfrm>
          <a:off x="0" y="1351756"/>
          <a:ext cx="5141912" cy="1351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Predatory pricing; </a:t>
          </a:r>
          <a:endParaRPr lang="en-US" sz="3900" kern="1200"/>
        </a:p>
      </dsp:txBody>
      <dsp:txXfrm>
        <a:off x="0" y="1351756"/>
        <a:ext cx="5141912" cy="1351756"/>
      </dsp:txXfrm>
    </dsp:sp>
    <dsp:sp modelId="{41C754C9-C9DD-43E0-ADB9-25CB4DFA9AF2}">
      <dsp:nvSpPr>
        <dsp:cNvPr id="0" name=""/>
        <dsp:cNvSpPr/>
      </dsp:nvSpPr>
      <dsp:spPr>
        <a:xfrm>
          <a:off x="0" y="2703512"/>
          <a:ext cx="51419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BA7377-31A1-49FF-B7B7-9A06D91DB4FA}">
      <dsp:nvSpPr>
        <dsp:cNvPr id="0" name=""/>
        <dsp:cNvSpPr/>
      </dsp:nvSpPr>
      <dsp:spPr>
        <a:xfrm>
          <a:off x="0" y="2703512"/>
          <a:ext cx="5141912" cy="1351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Margin Squeezing;</a:t>
          </a:r>
          <a:endParaRPr lang="en-US" sz="3900" kern="1200"/>
        </a:p>
      </dsp:txBody>
      <dsp:txXfrm>
        <a:off x="0" y="2703512"/>
        <a:ext cx="5141912" cy="1351756"/>
      </dsp:txXfrm>
    </dsp:sp>
    <dsp:sp modelId="{FC1C7513-5AB8-4CB5-AB61-F71A8F3E4958}">
      <dsp:nvSpPr>
        <dsp:cNvPr id="0" name=""/>
        <dsp:cNvSpPr/>
      </dsp:nvSpPr>
      <dsp:spPr>
        <a:xfrm>
          <a:off x="0" y="4055268"/>
          <a:ext cx="51419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AAE2AB-6CC8-4034-A6F6-2CBB616A2F3B}">
      <dsp:nvSpPr>
        <dsp:cNvPr id="0" name=""/>
        <dsp:cNvSpPr/>
      </dsp:nvSpPr>
      <dsp:spPr>
        <a:xfrm>
          <a:off x="0" y="4055268"/>
          <a:ext cx="5141912" cy="1351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Refusal to supply. </a:t>
          </a:r>
          <a:endParaRPr lang="en-US" sz="3900" kern="1200"/>
        </a:p>
      </dsp:txBody>
      <dsp:txXfrm>
        <a:off x="0" y="4055268"/>
        <a:ext cx="5141912" cy="13517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8A0F3E-B184-45D4-94C2-59BB6A35B2CE}">
      <dsp:nvSpPr>
        <dsp:cNvPr id="0" name=""/>
        <dsp:cNvSpPr/>
      </dsp:nvSpPr>
      <dsp:spPr>
        <a:xfrm>
          <a:off x="1816199" y="8922"/>
          <a:ext cx="2196000" cy="2196000"/>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9C0BCB-D284-4B2F-9EE1-B0EC02B3B5FC}">
      <dsp:nvSpPr>
        <dsp:cNvPr id="0" name=""/>
        <dsp:cNvSpPr/>
      </dsp:nvSpPr>
      <dsp:spPr>
        <a:xfrm>
          <a:off x="2284199" y="476922"/>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84A310-F1C3-424F-8678-2D4EB7B016C9}">
      <dsp:nvSpPr>
        <dsp:cNvPr id="0" name=""/>
        <dsp:cNvSpPr/>
      </dsp:nvSpPr>
      <dsp:spPr>
        <a:xfrm>
          <a:off x="1114199" y="288892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Now is the time for a Kahoot. </a:t>
          </a:r>
          <a:endParaRPr lang="en-US" sz="1800" kern="1200"/>
        </a:p>
      </dsp:txBody>
      <dsp:txXfrm>
        <a:off x="1114199" y="2888922"/>
        <a:ext cx="3600000" cy="720000"/>
      </dsp:txXfrm>
    </dsp:sp>
    <dsp:sp modelId="{5E9AF6C4-256D-4BE5-A119-7A335AF81B61}">
      <dsp:nvSpPr>
        <dsp:cNvPr id="0" name=""/>
        <dsp:cNvSpPr/>
      </dsp:nvSpPr>
      <dsp:spPr>
        <a:xfrm>
          <a:off x="6046199" y="8922"/>
          <a:ext cx="2196000" cy="2196000"/>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AB0455-9190-49C1-B251-64E91A7BBF1F}">
      <dsp:nvSpPr>
        <dsp:cNvPr id="0" name=""/>
        <dsp:cNvSpPr/>
      </dsp:nvSpPr>
      <dsp:spPr>
        <a:xfrm>
          <a:off x="6514199" y="476922"/>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E0A6F80-C775-4042-9226-7314E28534A3}">
      <dsp:nvSpPr>
        <dsp:cNvPr id="0" name=""/>
        <dsp:cNvSpPr/>
      </dsp:nvSpPr>
      <dsp:spPr>
        <a:xfrm>
          <a:off x="5344199" y="288892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Simply head to Kahoot.com and enter the game pin.</a:t>
          </a:r>
          <a:endParaRPr lang="en-US" sz="1800" kern="1200"/>
        </a:p>
      </dsp:txBody>
      <dsp:txXfrm>
        <a:off x="5344199" y="2888922"/>
        <a:ext cx="360000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E27D49-3C29-4F0C-B68B-6D465BCBE330}">
      <dsp:nvSpPr>
        <dsp:cNvPr id="0" name=""/>
        <dsp:cNvSpPr/>
      </dsp:nvSpPr>
      <dsp:spPr>
        <a:xfrm>
          <a:off x="0" y="15583"/>
          <a:ext cx="10058399" cy="193781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a:lnSpc>
              <a:spcPct val="90000"/>
            </a:lnSpc>
            <a:spcBef>
              <a:spcPct val="0"/>
            </a:spcBef>
            <a:spcAft>
              <a:spcPct val="35000"/>
            </a:spcAft>
            <a:buNone/>
          </a:pPr>
          <a:r>
            <a:rPr lang="en-GB" sz="5000" kern="1200"/>
            <a:t>Nigel Foster, Eu Law.</a:t>
          </a:r>
          <a:endParaRPr lang="en-US" sz="5000" kern="1200"/>
        </a:p>
      </dsp:txBody>
      <dsp:txXfrm>
        <a:off x="94596" y="110179"/>
        <a:ext cx="9869207" cy="1748620"/>
      </dsp:txXfrm>
    </dsp:sp>
    <dsp:sp modelId="{BE28E243-F6E1-4AE7-9C2D-5EC741C0FAC3}">
      <dsp:nvSpPr>
        <dsp:cNvPr id="0" name=""/>
        <dsp:cNvSpPr/>
      </dsp:nvSpPr>
      <dsp:spPr>
        <a:xfrm>
          <a:off x="0" y="2097396"/>
          <a:ext cx="10058399" cy="193781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a:lnSpc>
              <a:spcPct val="90000"/>
            </a:lnSpc>
            <a:spcBef>
              <a:spcPct val="0"/>
            </a:spcBef>
            <a:spcAft>
              <a:spcPct val="35000"/>
            </a:spcAft>
            <a:buNone/>
          </a:pPr>
          <a:r>
            <a:rPr lang="en-GB" sz="5000" kern="1200"/>
            <a:t>My email: </a:t>
          </a:r>
          <a:r>
            <a:rPr lang="en-GB" sz="5000" kern="1200">
              <a:hlinkClick xmlns:r="http://schemas.openxmlformats.org/officeDocument/2006/relationships" r:id="rId1"/>
            </a:rPr>
            <a:t>2107156@students.uwtsd.ac.uk</a:t>
          </a:r>
          <a:r>
            <a:rPr lang="en-GB" sz="5000" kern="1200"/>
            <a:t>  </a:t>
          </a:r>
          <a:endParaRPr lang="en-US" sz="5000" kern="1200"/>
        </a:p>
      </dsp:txBody>
      <dsp:txXfrm>
        <a:off x="94596" y="2191992"/>
        <a:ext cx="9869207" cy="17486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5B91BB-CF2C-4AC5-97F7-CF2F7F6D6C86}">
      <dsp:nvSpPr>
        <dsp:cNvPr id="0" name=""/>
        <dsp:cNvSpPr/>
      </dsp:nvSpPr>
      <dsp:spPr>
        <a:xfrm>
          <a:off x="0" y="0"/>
          <a:ext cx="51419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726CA8-784E-466C-A56F-2B5B83871C07}">
      <dsp:nvSpPr>
        <dsp:cNvPr id="0" name=""/>
        <dsp:cNvSpPr/>
      </dsp:nvSpPr>
      <dsp:spPr>
        <a:xfrm>
          <a:off x="0" y="0"/>
          <a:ext cx="5141912" cy="2703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 the term given to judicial enforcement of rights arising from provisions of EU law that can be upheld in favour of individuals in the courts of the member state’’. </a:t>
          </a:r>
          <a:endParaRPr lang="en-US" sz="2900" kern="1200"/>
        </a:p>
      </dsp:txBody>
      <dsp:txXfrm>
        <a:off x="0" y="0"/>
        <a:ext cx="5141912" cy="2703512"/>
      </dsp:txXfrm>
    </dsp:sp>
    <dsp:sp modelId="{87B7279E-2E1D-47AF-99C9-C12F42154CA2}">
      <dsp:nvSpPr>
        <dsp:cNvPr id="0" name=""/>
        <dsp:cNvSpPr/>
      </dsp:nvSpPr>
      <dsp:spPr>
        <a:xfrm>
          <a:off x="0" y="2703512"/>
          <a:ext cx="5141912" cy="0"/>
        </a:xfrm>
        <a:prstGeom prst="line">
          <a:avLst/>
        </a:prstGeom>
        <a:solidFill>
          <a:schemeClr val="accent2">
            <a:hueOff val="1907789"/>
            <a:satOff val="-43528"/>
            <a:lumOff val="16079"/>
            <a:alphaOff val="0"/>
          </a:schemeClr>
        </a:solidFill>
        <a:ln w="12700" cap="flat" cmpd="sng" algn="ctr">
          <a:solidFill>
            <a:schemeClr val="accent2">
              <a:hueOff val="1907789"/>
              <a:satOff val="-43528"/>
              <a:lumOff val="1607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A346F2-7902-44D8-A30F-1283A862D355}">
      <dsp:nvSpPr>
        <dsp:cNvPr id="0" name=""/>
        <dsp:cNvSpPr/>
      </dsp:nvSpPr>
      <dsp:spPr>
        <a:xfrm>
          <a:off x="0" y="2703512"/>
          <a:ext cx="5141912" cy="2703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Apply to treaties, directives, fundamental rights, general principles, decisions and provisions of international agreements. </a:t>
          </a:r>
          <a:endParaRPr lang="en-US" sz="2900" kern="1200"/>
        </a:p>
      </dsp:txBody>
      <dsp:txXfrm>
        <a:off x="0" y="2703512"/>
        <a:ext cx="5141912" cy="270351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B491A9-C10B-439D-9BAA-198785C990EB}">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EABC8C-FA5B-4A60-B677-CC5F857443D1}">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26/62 Ven gend en Loos. </a:t>
          </a:r>
          <a:endParaRPr lang="en-US" sz="2900" kern="1200"/>
        </a:p>
      </dsp:txBody>
      <dsp:txXfrm>
        <a:off x="383617" y="1447754"/>
        <a:ext cx="2847502" cy="1768010"/>
      </dsp:txXfrm>
    </dsp:sp>
    <dsp:sp modelId="{4D95D5AA-90BE-46C0-A36E-6512DDACD09D}">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7CF910-5C79-4848-871F-0637BED06CDC}">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Requirements for enforceable direct effects. </a:t>
          </a:r>
          <a:endParaRPr lang="en-US" sz="2900" kern="1200"/>
        </a:p>
      </dsp:txBody>
      <dsp:txXfrm>
        <a:off x="3998355" y="1447754"/>
        <a:ext cx="2847502" cy="1768010"/>
      </dsp:txXfrm>
    </dsp:sp>
    <dsp:sp modelId="{CED5D12F-5CE8-4089-A8B6-4C398725CDFD}">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1930C64-17EE-4E8A-A788-BE1F0FECEBF0}">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dirty="0"/>
            <a:t>Article 12 TEU. </a:t>
          </a:r>
          <a:endParaRPr lang="en-US" sz="2900" kern="1200" dirty="0"/>
        </a:p>
      </dsp:txBody>
      <dsp:txXfrm>
        <a:off x="7613092" y="1447754"/>
        <a:ext cx="2847502" cy="176801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41B5A6-7928-4F8D-BCF3-17F8F4240BFD}">
      <dsp:nvSpPr>
        <dsp:cNvPr id="0" name=""/>
        <dsp:cNvSpPr/>
      </dsp:nvSpPr>
      <dsp:spPr>
        <a:xfrm>
          <a:off x="0" y="121561"/>
          <a:ext cx="6245265" cy="85263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i="1" u="sng" kern="1200" dirty="0"/>
            <a:t>Regulations</a:t>
          </a:r>
          <a:r>
            <a:rPr lang="en-GB" sz="1600" kern="1200" dirty="0"/>
            <a:t> - Article 288 TFEU- directly applicable.</a:t>
          </a:r>
          <a:endParaRPr lang="en-US" sz="1600" kern="1200" dirty="0"/>
        </a:p>
      </dsp:txBody>
      <dsp:txXfrm>
        <a:off x="41622" y="163183"/>
        <a:ext cx="6162021" cy="769393"/>
      </dsp:txXfrm>
    </dsp:sp>
    <dsp:sp modelId="{9FF3685C-21D1-400D-8297-80B1F97ADAFC}">
      <dsp:nvSpPr>
        <dsp:cNvPr id="0" name=""/>
        <dsp:cNvSpPr/>
      </dsp:nvSpPr>
      <dsp:spPr>
        <a:xfrm>
          <a:off x="0" y="1020278"/>
          <a:ext cx="6245265" cy="852637"/>
        </a:xfrm>
        <a:prstGeom prst="roundRect">
          <a:avLst/>
        </a:prstGeom>
        <a:solidFill>
          <a:schemeClr val="accent2">
            <a:hueOff val="381558"/>
            <a:satOff val="-8706"/>
            <a:lumOff val="3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However, do not have direct effect unless satisfy the test within Ven Gend en loos. </a:t>
          </a:r>
          <a:endParaRPr lang="en-US" sz="1600" kern="1200"/>
        </a:p>
      </dsp:txBody>
      <dsp:txXfrm>
        <a:off x="41622" y="1061900"/>
        <a:ext cx="6162021" cy="769393"/>
      </dsp:txXfrm>
    </dsp:sp>
    <dsp:sp modelId="{26C94F96-6E6A-476D-9FE1-6DCD1D1E1376}">
      <dsp:nvSpPr>
        <dsp:cNvPr id="0" name=""/>
        <dsp:cNvSpPr/>
      </dsp:nvSpPr>
      <dsp:spPr>
        <a:xfrm>
          <a:off x="0" y="1918996"/>
          <a:ext cx="6245265" cy="852637"/>
        </a:xfrm>
        <a:prstGeom prst="roundRect">
          <a:avLst/>
        </a:prstGeom>
        <a:solidFill>
          <a:schemeClr val="accent2">
            <a:hueOff val="763116"/>
            <a:satOff val="-17411"/>
            <a:lumOff val="643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Can also be horizontal. </a:t>
          </a:r>
          <a:endParaRPr lang="en-US" sz="1600" kern="1200"/>
        </a:p>
      </dsp:txBody>
      <dsp:txXfrm>
        <a:off x="41622" y="1960618"/>
        <a:ext cx="6162021" cy="769393"/>
      </dsp:txXfrm>
    </dsp:sp>
    <dsp:sp modelId="{5BC001AF-725D-4078-B4DE-08D582BF0E05}">
      <dsp:nvSpPr>
        <dsp:cNvPr id="0" name=""/>
        <dsp:cNvSpPr/>
      </dsp:nvSpPr>
      <dsp:spPr>
        <a:xfrm>
          <a:off x="0" y="2817713"/>
          <a:ext cx="6245265" cy="852637"/>
        </a:xfrm>
        <a:prstGeom prst="roundRect">
          <a:avLst/>
        </a:prstGeom>
        <a:solidFill>
          <a:schemeClr val="accent2">
            <a:hueOff val="1144674"/>
            <a:satOff val="-26117"/>
            <a:lumOff val="964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i="1" u="sng" kern="1200" dirty="0"/>
            <a:t>General principles </a:t>
          </a:r>
          <a:r>
            <a:rPr lang="en-GB" sz="1600" kern="1200" dirty="0"/>
            <a:t>– could have direct effect both vertically and horizontally.</a:t>
          </a:r>
          <a:endParaRPr lang="en-US" sz="1600" kern="1200" dirty="0"/>
        </a:p>
      </dsp:txBody>
      <dsp:txXfrm>
        <a:off x="41622" y="2859335"/>
        <a:ext cx="6162021" cy="769393"/>
      </dsp:txXfrm>
    </dsp:sp>
    <dsp:sp modelId="{429131B3-F4C6-4C2A-B350-A2FF7B48FECC}">
      <dsp:nvSpPr>
        <dsp:cNvPr id="0" name=""/>
        <dsp:cNvSpPr/>
      </dsp:nvSpPr>
      <dsp:spPr>
        <a:xfrm>
          <a:off x="0" y="3716431"/>
          <a:ext cx="6245265" cy="852637"/>
        </a:xfrm>
        <a:prstGeom prst="roundRect">
          <a:avLst/>
        </a:prstGeom>
        <a:solidFill>
          <a:schemeClr val="accent2">
            <a:hueOff val="1526231"/>
            <a:satOff val="-34822"/>
            <a:lumOff val="1286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i="1" u="sng" kern="1200" dirty="0"/>
            <a:t>EU charter of fundamental rights </a:t>
          </a:r>
          <a:r>
            <a:rPr lang="en-GB" sz="1600" kern="1200" dirty="0"/>
            <a:t>– Article 51(1). </a:t>
          </a:r>
          <a:endParaRPr lang="en-US" sz="1600" kern="1200" dirty="0"/>
        </a:p>
      </dsp:txBody>
      <dsp:txXfrm>
        <a:off x="41622" y="3758053"/>
        <a:ext cx="6162021" cy="769393"/>
      </dsp:txXfrm>
    </dsp:sp>
    <dsp:sp modelId="{143740D2-5698-4A81-92DD-D0C6CE818756}">
      <dsp:nvSpPr>
        <dsp:cNvPr id="0" name=""/>
        <dsp:cNvSpPr/>
      </dsp:nvSpPr>
      <dsp:spPr>
        <a:xfrm>
          <a:off x="0" y="4615148"/>
          <a:ext cx="6245265" cy="852637"/>
        </a:xfrm>
        <a:prstGeom prst="round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Confusing because case law shows can give rise to horizontal rights- but it is not seen to have direct effect, as seen under Article 51(1) of the EU charter of Fundamental rights. </a:t>
          </a:r>
          <a:endParaRPr lang="en-US" sz="1600" kern="1200"/>
        </a:p>
      </dsp:txBody>
      <dsp:txXfrm>
        <a:off x="41622" y="4656770"/>
        <a:ext cx="6162021" cy="76939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1BB18-1F8C-42CF-AF7A-8FB176D3D501}">
      <dsp:nvSpPr>
        <dsp:cNvPr id="0" name=""/>
        <dsp:cNvSpPr/>
      </dsp:nvSpPr>
      <dsp:spPr>
        <a:xfrm>
          <a:off x="0" y="5826"/>
          <a:ext cx="6245265" cy="58134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i="1" u="sng" kern="1200" dirty="0"/>
            <a:t>Directives-</a:t>
          </a:r>
          <a:r>
            <a:rPr lang="en-GB" sz="1500" kern="1200" dirty="0"/>
            <a:t> </a:t>
          </a:r>
          <a:endParaRPr lang="en-US" sz="1500" kern="1200" dirty="0"/>
        </a:p>
      </dsp:txBody>
      <dsp:txXfrm>
        <a:off x="28379" y="34205"/>
        <a:ext cx="6188507" cy="524585"/>
      </dsp:txXfrm>
    </dsp:sp>
    <dsp:sp modelId="{A2CC55B0-BE46-41B0-B961-AE2996D2206B}">
      <dsp:nvSpPr>
        <dsp:cNvPr id="0" name=""/>
        <dsp:cNvSpPr/>
      </dsp:nvSpPr>
      <dsp:spPr>
        <a:xfrm>
          <a:off x="0" y="630370"/>
          <a:ext cx="6245265" cy="581343"/>
        </a:xfrm>
        <a:prstGeom prst="roundRect">
          <a:avLst/>
        </a:prstGeom>
        <a:solidFill>
          <a:schemeClr val="accent2">
            <a:hueOff val="238474"/>
            <a:satOff val="-5441"/>
            <a:lumOff val="201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Article 288 TFEU. </a:t>
          </a:r>
          <a:endParaRPr lang="en-US" sz="1500" kern="1200"/>
        </a:p>
      </dsp:txBody>
      <dsp:txXfrm>
        <a:off x="28379" y="658749"/>
        <a:ext cx="6188507" cy="524585"/>
      </dsp:txXfrm>
    </dsp:sp>
    <dsp:sp modelId="{427A69B9-D60C-4392-A1BE-A271E8656177}">
      <dsp:nvSpPr>
        <dsp:cNvPr id="0" name=""/>
        <dsp:cNvSpPr/>
      </dsp:nvSpPr>
      <dsp:spPr>
        <a:xfrm>
          <a:off x="0" y="1254914"/>
          <a:ext cx="6245265" cy="581343"/>
        </a:xfrm>
        <a:prstGeom prst="roundRect">
          <a:avLst/>
        </a:prstGeom>
        <a:solidFill>
          <a:schemeClr val="accent2">
            <a:hueOff val="476947"/>
            <a:satOff val="-10882"/>
            <a:lumOff val="402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Confusion because did not fit the test in Ven Gend en Loos. </a:t>
          </a:r>
          <a:endParaRPr lang="en-US" sz="1500" kern="1200"/>
        </a:p>
      </dsp:txBody>
      <dsp:txXfrm>
        <a:off x="28379" y="1283293"/>
        <a:ext cx="6188507" cy="524585"/>
      </dsp:txXfrm>
    </dsp:sp>
    <dsp:sp modelId="{F105F140-6C7D-436F-908E-C95758EB962F}">
      <dsp:nvSpPr>
        <dsp:cNvPr id="0" name=""/>
        <dsp:cNvSpPr/>
      </dsp:nvSpPr>
      <dsp:spPr>
        <a:xfrm>
          <a:off x="0" y="1879457"/>
          <a:ext cx="6245265" cy="581343"/>
        </a:xfrm>
        <a:prstGeom prst="roundRect">
          <a:avLst/>
        </a:prstGeom>
        <a:solidFill>
          <a:schemeClr val="accent2">
            <a:hueOff val="715421"/>
            <a:satOff val="-16323"/>
            <a:lumOff val="60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9/70 Grad – clarified this.</a:t>
          </a:r>
          <a:endParaRPr lang="en-US" sz="1500" kern="1200" dirty="0"/>
        </a:p>
      </dsp:txBody>
      <dsp:txXfrm>
        <a:off x="28379" y="1907836"/>
        <a:ext cx="6188507" cy="524585"/>
      </dsp:txXfrm>
    </dsp:sp>
    <dsp:sp modelId="{3410E9EF-B4C2-40C9-B86F-1954DC245601}">
      <dsp:nvSpPr>
        <dsp:cNvPr id="0" name=""/>
        <dsp:cNvSpPr/>
      </dsp:nvSpPr>
      <dsp:spPr>
        <a:xfrm>
          <a:off x="0" y="2504001"/>
          <a:ext cx="6245265" cy="581343"/>
        </a:xfrm>
        <a:prstGeom prst="roundRect">
          <a:avLst/>
        </a:prstGeom>
        <a:solidFill>
          <a:schemeClr val="accent2">
            <a:hueOff val="953895"/>
            <a:satOff val="-21764"/>
            <a:lumOff val="80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41/74 Van Duyn v The Home Office- have to meet criteria of Ven gend en loos and directives can do this. </a:t>
          </a:r>
          <a:endParaRPr lang="en-US" sz="1500" kern="1200"/>
        </a:p>
      </dsp:txBody>
      <dsp:txXfrm>
        <a:off x="28379" y="2532380"/>
        <a:ext cx="6188507" cy="524585"/>
      </dsp:txXfrm>
    </dsp:sp>
    <dsp:sp modelId="{AF4BAE28-75D1-48DD-85A5-6C485763696A}">
      <dsp:nvSpPr>
        <dsp:cNvPr id="0" name=""/>
        <dsp:cNvSpPr/>
      </dsp:nvSpPr>
      <dsp:spPr>
        <a:xfrm>
          <a:off x="0" y="3128545"/>
          <a:ext cx="6245265" cy="581343"/>
        </a:xfrm>
        <a:prstGeom prst="roundRect">
          <a:avLst/>
        </a:prstGeom>
        <a:solidFill>
          <a:schemeClr val="accent2">
            <a:hueOff val="1192368"/>
            <a:satOff val="-27205"/>
            <a:lumOff val="1004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Article 297 TFEU- official journal. </a:t>
          </a:r>
          <a:endParaRPr lang="en-US" sz="1500" kern="1200"/>
        </a:p>
      </dsp:txBody>
      <dsp:txXfrm>
        <a:off x="28379" y="3156924"/>
        <a:ext cx="6188507" cy="524585"/>
      </dsp:txXfrm>
    </dsp:sp>
    <dsp:sp modelId="{A54A9816-E5FD-4079-B742-82D12E66EC36}">
      <dsp:nvSpPr>
        <dsp:cNvPr id="0" name=""/>
        <dsp:cNvSpPr/>
      </dsp:nvSpPr>
      <dsp:spPr>
        <a:xfrm>
          <a:off x="0" y="3753089"/>
          <a:ext cx="6245265" cy="581343"/>
        </a:xfrm>
        <a:prstGeom prst="roundRect">
          <a:avLst/>
        </a:prstGeom>
        <a:solidFill>
          <a:schemeClr val="accent2">
            <a:hueOff val="1430842"/>
            <a:satOff val="-32646"/>
            <a:lumOff val="1205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152/84 Marshall v Southampton Area Health Authority- ‘’enforced against state or arms of state’’ but not individual v individual. </a:t>
          </a:r>
          <a:endParaRPr lang="en-US" sz="1500" kern="1200"/>
        </a:p>
      </dsp:txBody>
      <dsp:txXfrm>
        <a:off x="28379" y="3781468"/>
        <a:ext cx="6188507" cy="524585"/>
      </dsp:txXfrm>
    </dsp:sp>
    <dsp:sp modelId="{3E88C234-4327-49CE-8F00-594C39A345DD}">
      <dsp:nvSpPr>
        <dsp:cNvPr id="0" name=""/>
        <dsp:cNvSpPr/>
      </dsp:nvSpPr>
      <dsp:spPr>
        <a:xfrm>
          <a:off x="0" y="4377632"/>
          <a:ext cx="6245265" cy="581343"/>
        </a:xfrm>
        <a:prstGeom prst="roundRect">
          <a:avLst/>
        </a:prstGeom>
        <a:solidFill>
          <a:schemeClr val="accent2">
            <a:hueOff val="1669316"/>
            <a:satOff val="-38087"/>
            <a:lumOff val="1406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Case – 222/84 Johnston v RUC and C-188/89 foster v British Gas. </a:t>
          </a:r>
          <a:endParaRPr lang="en-US" sz="1500" kern="1200"/>
        </a:p>
      </dsp:txBody>
      <dsp:txXfrm>
        <a:off x="28379" y="4406011"/>
        <a:ext cx="6188507" cy="524585"/>
      </dsp:txXfrm>
    </dsp:sp>
    <dsp:sp modelId="{BCA1C3F7-3845-406F-8497-FA1FB45FDAD7}">
      <dsp:nvSpPr>
        <dsp:cNvPr id="0" name=""/>
        <dsp:cNvSpPr/>
      </dsp:nvSpPr>
      <dsp:spPr>
        <a:xfrm>
          <a:off x="0" y="5002176"/>
          <a:ext cx="6245265" cy="581343"/>
        </a:xfrm>
        <a:prstGeom prst="round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Case – 8/81 Becker – indirect effect because of the issue with directives. </a:t>
          </a:r>
          <a:endParaRPr lang="en-US" sz="1500" kern="1200"/>
        </a:p>
      </dsp:txBody>
      <dsp:txXfrm>
        <a:off x="28379" y="5030555"/>
        <a:ext cx="6188507" cy="52458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4757C2-C6F9-4059-B0BE-5B45A1032FAC}">
      <dsp:nvSpPr>
        <dsp:cNvPr id="0" name=""/>
        <dsp:cNvSpPr/>
      </dsp:nvSpPr>
      <dsp:spPr>
        <a:xfrm>
          <a:off x="0" y="23106"/>
          <a:ext cx="6245265" cy="104641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b="1" i="1" u="sng" kern="1200" dirty="0"/>
            <a:t>International agreements- </a:t>
          </a:r>
          <a:endParaRPr lang="en-US" sz="2700" b="1" i="1" u="sng" kern="1200" dirty="0"/>
        </a:p>
      </dsp:txBody>
      <dsp:txXfrm>
        <a:off x="51082" y="74188"/>
        <a:ext cx="6143101" cy="944254"/>
      </dsp:txXfrm>
    </dsp:sp>
    <dsp:sp modelId="{56F1FE14-3211-47C4-9DC8-700ECF18D163}">
      <dsp:nvSpPr>
        <dsp:cNvPr id="0" name=""/>
        <dsp:cNvSpPr/>
      </dsp:nvSpPr>
      <dsp:spPr>
        <a:xfrm>
          <a:off x="0" y="1147285"/>
          <a:ext cx="6245265" cy="1046418"/>
        </a:xfrm>
        <a:prstGeom prst="roundRect">
          <a:avLst/>
        </a:prstGeom>
        <a:solidFill>
          <a:schemeClr val="accent2">
            <a:hueOff val="476947"/>
            <a:satOff val="-10882"/>
            <a:lumOff val="402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Need to meet the criteria for direct effects.</a:t>
          </a:r>
          <a:endParaRPr lang="en-US" sz="2700" kern="1200"/>
        </a:p>
      </dsp:txBody>
      <dsp:txXfrm>
        <a:off x="51082" y="1198367"/>
        <a:ext cx="6143101" cy="944254"/>
      </dsp:txXfrm>
    </dsp:sp>
    <dsp:sp modelId="{956C1D71-6C5F-4670-9869-76A9C7790941}">
      <dsp:nvSpPr>
        <dsp:cNvPr id="0" name=""/>
        <dsp:cNvSpPr/>
      </dsp:nvSpPr>
      <dsp:spPr>
        <a:xfrm>
          <a:off x="0" y="2271464"/>
          <a:ext cx="6245265" cy="1046418"/>
        </a:xfrm>
        <a:prstGeom prst="roundRect">
          <a:avLst/>
        </a:prstGeom>
        <a:solidFill>
          <a:schemeClr val="accent2">
            <a:hueOff val="953895"/>
            <a:satOff val="-21764"/>
            <a:lumOff val="80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Depends on the agreement. </a:t>
          </a:r>
          <a:endParaRPr lang="en-US" sz="2700" kern="1200"/>
        </a:p>
      </dsp:txBody>
      <dsp:txXfrm>
        <a:off x="51082" y="2322546"/>
        <a:ext cx="6143101" cy="944254"/>
      </dsp:txXfrm>
    </dsp:sp>
    <dsp:sp modelId="{14951C44-E626-46C7-AFC2-661EFD44BD4A}">
      <dsp:nvSpPr>
        <dsp:cNvPr id="0" name=""/>
        <dsp:cNvSpPr/>
      </dsp:nvSpPr>
      <dsp:spPr>
        <a:xfrm>
          <a:off x="0" y="3395642"/>
          <a:ext cx="6245265" cy="1046418"/>
        </a:xfrm>
        <a:prstGeom prst="roundRect">
          <a:avLst/>
        </a:prstGeom>
        <a:solidFill>
          <a:schemeClr val="accent2">
            <a:hueOff val="1430842"/>
            <a:satOff val="-32646"/>
            <a:lumOff val="1205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b="1" i="1" u="sng" kern="1200" dirty="0"/>
            <a:t>Decisions</a:t>
          </a:r>
          <a:r>
            <a:rPr lang="en-GB" sz="2700" kern="1200" dirty="0"/>
            <a:t> – no horizontal direct effect- C- 80/06 Carp.</a:t>
          </a:r>
          <a:endParaRPr lang="en-US" sz="2700" kern="1200" dirty="0"/>
        </a:p>
      </dsp:txBody>
      <dsp:txXfrm>
        <a:off x="51082" y="3446724"/>
        <a:ext cx="6143101" cy="944254"/>
      </dsp:txXfrm>
    </dsp:sp>
    <dsp:sp modelId="{B2A71BF1-29FF-4005-888C-A1141C6CFE2A}">
      <dsp:nvSpPr>
        <dsp:cNvPr id="0" name=""/>
        <dsp:cNvSpPr/>
      </dsp:nvSpPr>
      <dsp:spPr>
        <a:xfrm>
          <a:off x="0" y="4519821"/>
          <a:ext cx="6245265" cy="1046418"/>
        </a:xfrm>
        <a:prstGeom prst="round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 Vertical direct effect as long as meet the criteria.  </a:t>
          </a:r>
          <a:endParaRPr lang="en-US" sz="2700" kern="1200"/>
        </a:p>
      </dsp:txBody>
      <dsp:txXfrm>
        <a:off x="51082" y="4570903"/>
        <a:ext cx="6143101" cy="94425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D1A85-9719-4111-8D31-201161961E56}">
      <dsp:nvSpPr>
        <dsp:cNvPr id="0" name=""/>
        <dsp:cNvSpPr/>
      </dsp:nvSpPr>
      <dsp:spPr>
        <a:xfrm>
          <a:off x="3082131" y="0"/>
          <a:ext cx="4351338" cy="4351338"/>
        </a:xfrm>
        <a:prstGeom prst="quadArrow">
          <a:avLst>
            <a:gd name="adj1" fmla="val 2000"/>
            <a:gd name="adj2" fmla="val 4000"/>
            <a:gd name="adj3" fmla="val 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574416-09EE-4E9B-B98D-17F601EEE5B8}">
      <dsp:nvSpPr>
        <dsp:cNvPr id="0" name=""/>
        <dsp:cNvSpPr/>
      </dsp:nvSpPr>
      <dsp:spPr>
        <a:xfrm>
          <a:off x="3364967" y="282836"/>
          <a:ext cx="1740535" cy="174053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Directives can be influenced by general principles. </a:t>
          </a:r>
          <a:endParaRPr lang="en-US" sz="1700" kern="1200"/>
        </a:p>
      </dsp:txBody>
      <dsp:txXfrm>
        <a:off x="3449933" y="367802"/>
        <a:ext cx="1570603" cy="1570603"/>
      </dsp:txXfrm>
    </dsp:sp>
    <dsp:sp modelId="{408B2D0B-5D73-4A34-B830-1450FAF918E3}">
      <dsp:nvSpPr>
        <dsp:cNvPr id="0" name=""/>
        <dsp:cNvSpPr/>
      </dsp:nvSpPr>
      <dsp:spPr>
        <a:xfrm>
          <a:off x="5410096" y="282836"/>
          <a:ext cx="1740535" cy="1740535"/>
        </a:xfrm>
        <a:prstGeom prst="roundRect">
          <a:avLst/>
        </a:prstGeom>
        <a:solidFill>
          <a:schemeClr val="accent5">
            <a:hueOff val="-7107707"/>
            <a:satOff val="4040"/>
            <a:lumOff val="-333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C144/04 Mangold v Helm. </a:t>
          </a:r>
          <a:endParaRPr lang="en-US" sz="1700" kern="1200"/>
        </a:p>
      </dsp:txBody>
      <dsp:txXfrm>
        <a:off x="5495062" y="367802"/>
        <a:ext cx="1570603" cy="1570603"/>
      </dsp:txXfrm>
    </dsp:sp>
    <dsp:sp modelId="{311E0566-4F7D-49EE-939C-628475E8122C}">
      <dsp:nvSpPr>
        <dsp:cNvPr id="0" name=""/>
        <dsp:cNvSpPr/>
      </dsp:nvSpPr>
      <dsp:spPr>
        <a:xfrm>
          <a:off x="3364967" y="2327965"/>
          <a:ext cx="1740535" cy="1740535"/>
        </a:xfrm>
        <a:prstGeom prst="roundRect">
          <a:avLst/>
        </a:prstGeom>
        <a:solidFill>
          <a:schemeClr val="accent5">
            <a:hueOff val="-14215414"/>
            <a:satOff val="8079"/>
            <a:lumOff val="-666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Horizontal direct effect does not apply to directives. </a:t>
          </a:r>
          <a:endParaRPr lang="en-US" sz="1700" kern="1200"/>
        </a:p>
      </dsp:txBody>
      <dsp:txXfrm>
        <a:off x="3449933" y="2412931"/>
        <a:ext cx="1570603" cy="1570603"/>
      </dsp:txXfrm>
    </dsp:sp>
    <dsp:sp modelId="{D70C2615-AD31-46C0-AF7A-B670BF19B9AC}">
      <dsp:nvSpPr>
        <dsp:cNvPr id="0" name=""/>
        <dsp:cNvSpPr/>
      </dsp:nvSpPr>
      <dsp:spPr>
        <a:xfrm>
          <a:off x="5410096" y="2327965"/>
          <a:ext cx="1740535" cy="1740535"/>
        </a:xfrm>
        <a:prstGeom prst="roundRect">
          <a:avLst/>
        </a:prstGeom>
        <a:solidFill>
          <a:schemeClr val="accent5">
            <a:hueOff val="-21323121"/>
            <a:satOff val="12119"/>
            <a:lumOff val="-10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C-212/04 Adeneler v ELOG- clarified the position held in Mangold. </a:t>
          </a:r>
          <a:endParaRPr lang="en-US" sz="1700" kern="1200"/>
        </a:p>
      </dsp:txBody>
      <dsp:txXfrm>
        <a:off x="5495062" y="2412931"/>
        <a:ext cx="1570603" cy="157060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36ED63-BA18-4364-AE34-E3A78B53906D}">
      <dsp:nvSpPr>
        <dsp:cNvPr id="0" name=""/>
        <dsp:cNvSpPr/>
      </dsp:nvSpPr>
      <dsp:spPr>
        <a:xfrm>
          <a:off x="0" y="695704"/>
          <a:ext cx="6245265" cy="65885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Horizontal effects have been seen by the COJ.</a:t>
          </a:r>
          <a:endParaRPr lang="en-US" sz="1700" kern="1200"/>
        </a:p>
      </dsp:txBody>
      <dsp:txXfrm>
        <a:off x="32163" y="727867"/>
        <a:ext cx="6180939" cy="594530"/>
      </dsp:txXfrm>
    </dsp:sp>
    <dsp:sp modelId="{802E6E51-C3FF-4B5D-81FD-4428B1E110F2}">
      <dsp:nvSpPr>
        <dsp:cNvPr id="0" name=""/>
        <dsp:cNvSpPr/>
      </dsp:nvSpPr>
      <dsp:spPr>
        <a:xfrm>
          <a:off x="0" y="1403521"/>
          <a:ext cx="6245265" cy="658856"/>
        </a:xfrm>
        <a:prstGeom prst="roundRect">
          <a:avLst/>
        </a:prstGeom>
        <a:solidFill>
          <a:schemeClr val="accent2">
            <a:hueOff val="381558"/>
            <a:satOff val="-8706"/>
            <a:lumOff val="3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Incidental rather than direct. </a:t>
          </a:r>
          <a:endParaRPr lang="en-US" sz="1700" kern="1200"/>
        </a:p>
      </dsp:txBody>
      <dsp:txXfrm>
        <a:off x="32163" y="1435684"/>
        <a:ext cx="6180939" cy="594530"/>
      </dsp:txXfrm>
    </dsp:sp>
    <dsp:sp modelId="{FE1591DD-3CFD-4839-AD81-713EE50D546E}">
      <dsp:nvSpPr>
        <dsp:cNvPr id="0" name=""/>
        <dsp:cNvSpPr/>
      </dsp:nvSpPr>
      <dsp:spPr>
        <a:xfrm>
          <a:off x="0" y="2111337"/>
          <a:ext cx="6245265" cy="658856"/>
        </a:xfrm>
        <a:prstGeom prst="roundRect">
          <a:avLst/>
        </a:prstGeom>
        <a:solidFill>
          <a:schemeClr val="accent2">
            <a:hueOff val="763116"/>
            <a:satOff val="-17411"/>
            <a:lumOff val="643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C-194/94 CIA security international SA v Signalson SA and Securitel SPRL. </a:t>
          </a:r>
          <a:endParaRPr lang="en-US" sz="1700" kern="1200"/>
        </a:p>
      </dsp:txBody>
      <dsp:txXfrm>
        <a:off x="32163" y="2143500"/>
        <a:ext cx="6180939" cy="594530"/>
      </dsp:txXfrm>
    </dsp:sp>
    <dsp:sp modelId="{DE25930A-FD46-4D05-A2DD-1BBD150D2FF8}">
      <dsp:nvSpPr>
        <dsp:cNvPr id="0" name=""/>
        <dsp:cNvSpPr/>
      </dsp:nvSpPr>
      <dsp:spPr>
        <a:xfrm>
          <a:off x="0" y="2819153"/>
          <a:ext cx="6245265" cy="658856"/>
        </a:xfrm>
        <a:prstGeom prst="roundRect">
          <a:avLst/>
        </a:prstGeom>
        <a:solidFill>
          <a:schemeClr val="accent2">
            <a:hueOff val="1144674"/>
            <a:satOff val="-26117"/>
            <a:lumOff val="964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This judgement has a major effect. </a:t>
          </a:r>
          <a:endParaRPr lang="en-US" sz="1700" kern="1200"/>
        </a:p>
      </dsp:txBody>
      <dsp:txXfrm>
        <a:off x="32163" y="2851316"/>
        <a:ext cx="6180939" cy="594530"/>
      </dsp:txXfrm>
    </dsp:sp>
    <dsp:sp modelId="{27F0353D-5F2A-4BA3-A2D6-E55D4297DD2D}">
      <dsp:nvSpPr>
        <dsp:cNvPr id="0" name=""/>
        <dsp:cNvSpPr/>
      </dsp:nvSpPr>
      <dsp:spPr>
        <a:xfrm>
          <a:off x="0" y="3526969"/>
          <a:ext cx="6245265" cy="658856"/>
        </a:xfrm>
        <a:prstGeom prst="roundRect">
          <a:avLst/>
        </a:prstGeom>
        <a:solidFill>
          <a:schemeClr val="accent2">
            <a:hueOff val="1526231"/>
            <a:satOff val="-34822"/>
            <a:lumOff val="1286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C-266/97 Lemmens</a:t>
          </a:r>
          <a:endParaRPr lang="en-US" sz="1700" kern="1200"/>
        </a:p>
      </dsp:txBody>
      <dsp:txXfrm>
        <a:off x="32163" y="3559132"/>
        <a:ext cx="6180939" cy="594530"/>
      </dsp:txXfrm>
    </dsp:sp>
    <dsp:sp modelId="{577CE688-ACF3-48EB-8456-D2AE83020C15}">
      <dsp:nvSpPr>
        <dsp:cNvPr id="0" name=""/>
        <dsp:cNvSpPr/>
      </dsp:nvSpPr>
      <dsp:spPr>
        <a:xfrm>
          <a:off x="0" y="4234786"/>
          <a:ext cx="6245265" cy="658856"/>
        </a:xfrm>
        <a:prstGeom prst="round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‘’Legal difficulties between individuals can be caused by the failure of a member state to comply with an EU directive’’. </a:t>
          </a:r>
          <a:endParaRPr lang="en-US" sz="1700" kern="1200"/>
        </a:p>
      </dsp:txBody>
      <dsp:txXfrm>
        <a:off x="32163" y="4266949"/>
        <a:ext cx="6180939" cy="59453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C76308-F241-4781-9388-9148A47EAB8D}">
      <dsp:nvSpPr>
        <dsp:cNvPr id="0" name=""/>
        <dsp:cNvSpPr/>
      </dsp:nvSpPr>
      <dsp:spPr>
        <a:xfrm>
          <a:off x="0" y="64986"/>
          <a:ext cx="10553700" cy="8073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  </a:t>
          </a:r>
          <a:r>
            <a:rPr lang="en-GB" sz="1500" i="0" kern="1200"/>
            <a:t>A principle of interpretation whereby the courts of the member states of the European Union (EU) must interpret national laws (particularly any that implement EU directives) as far as possible in a manner that is consistent with the provisions of EU law even if they do not have direct effect.’’ </a:t>
          </a:r>
          <a:endParaRPr lang="en-US" sz="1500" kern="1200" dirty="0"/>
        </a:p>
      </dsp:txBody>
      <dsp:txXfrm>
        <a:off x="39409" y="104395"/>
        <a:ext cx="10474882" cy="728482"/>
      </dsp:txXfrm>
    </dsp:sp>
    <dsp:sp modelId="{77763F4E-96F4-4C2B-8F35-3DE1FDC04B1C}">
      <dsp:nvSpPr>
        <dsp:cNvPr id="0" name=""/>
        <dsp:cNvSpPr/>
      </dsp:nvSpPr>
      <dsp:spPr>
        <a:xfrm>
          <a:off x="0" y="915486"/>
          <a:ext cx="10553700" cy="8073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C-106/89 Marleasing </a:t>
          </a:r>
          <a:endParaRPr lang="en-US" sz="1500" kern="1200"/>
        </a:p>
      </dsp:txBody>
      <dsp:txXfrm>
        <a:off x="39409" y="954895"/>
        <a:ext cx="10474882" cy="728482"/>
      </dsp:txXfrm>
    </dsp:sp>
    <dsp:sp modelId="{D0D43EAE-D204-4373-BA3D-510249CB9065}">
      <dsp:nvSpPr>
        <dsp:cNvPr id="0" name=""/>
        <dsp:cNvSpPr/>
      </dsp:nvSpPr>
      <dsp:spPr>
        <a:xfrm>
          <a:off x="0" y="1765986"/>
          <a:ext cx="10553700" cy="8073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C-105/03 Pupino </a:t>
          </a:r>
          <a:endParaRPr lang="en-US" sz="1500" kern="1200"/>
        </a:p>
      </dsp:txBody>
      <dsp:txXfrm>
        <a:off x="39409" y="1805395"/>
        <a:ext cx="10474882" cy="728482"/>
      </dsp:txXfrm>
    </dsp:sp>
    <dsp:sp modelId="{9180B3D2-FA00-40CE-A4C9-6C971327EC12}">
      <dsp:nvSpPr>
        <dsp:cNvPr id="0" name=""/>
        <dsp:cNvSpPr/>
      </dsp:nvSpPr>
      <dsp:spPr>
        <a:xfrm>
          <a:off x="0" y="2616486"/>
          <a:ext cx="10553700" cy="8073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C-334/93 Wagner Miret </a:t>
          </a:r>
          <a:endParaRPr lang="en-US" sz="1500" kern="1200"/>
        </a:p>
      </dsp:txBody>
      <dsp:txXfrm>
        <a:off x="39409" y="2655895"/>
        <a:ext cx="10474882" cy="728482"/>
      </dsp:txXfrm>
    </dsp:sp>
    <dsp:sp modelId="{FFCE4A7F-E989-4098-BC3C-8B4CCBE41C7B}">
      <dsp:nvSpPr>
        <dsp:cNvPr id="0" name=""/>
        <dsp:cNvSpPr/>
      </dsp:nvSpPr>
      <dsp:spPr>
        <a:xfrm>
          <a:off x="0" y="3466986"/>
          <a:ext cx="10553700" cy="8073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If direct effect and indirect effect is not available, the final resort available is to ‘’obtain damages’’. </a:t>
          </a:r>
          <a:endParaRPr lang="en-US" sz="1500" kern="1200"/>
        </a:p>
      </dsp:txBody>
      <dsp:txXfrm>
        <a:off x="39409" y="3506395"/>
        <a:ext cx="10474882" cy="72848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D1A85-9719-4111-8D31-201161961E56}">
      <dsp:nvSpPr>
        <dsp:cNvPr id="0" name=""/>
        <dsp:cNvSpPr/>
      </dsp:nvSpPr>
      <dsp:spPr>
        <a:xfrm>
          <a:off x="3082131" y="0"/>
          <a:ext cx="4351338" cy="4351338"/>
        </a:xfrm>
        <a:prstGeom prst="quadArrow">
          <a:avLst>
            <a:gd name="adj1" fmla="val 2000"/>
            <a:gd name="adj2" fmla="val 4000"/>
            <a:gd name="adj3" fmla="val 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574416-09EE-4E9B-B98D-17F601EEE5B8}">
      <dsp:nvSpPr>
        <dsp:cNvPr id="0" name=""/>
        <dsp:cNvSpPr/>
      </dsp:nvSpPr>
      <dsp:spPr>
        <a:xfrm>
          <a:off x="3364967" y="282836"/>
          <a:ext cx="1740535" cy="174053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Directives can be influenced by general principles. </a:t>
          </a:r>
          <a:endParaRPr lang="en-US" sz="1700" kern="1200"/>
        </a:p>
      </dsp:txBody>
      <dsp:txXfrm>
        <a:off x="3449933" y="367802"/>
        <a:ext cx="1570603" cy="1570603"/>
      </dsp:txXfrm>
    </dsp:sp>
    <dsp:sp modelId="{408B2D0B-5D73-4A34-B830-1450FAF918E3}">
      <dsp:nvSpPr>
        <dsp:cNvPr id="0" name=""/>
        <dsp:cNvSpPr/>
      </dsp:nvSpPr>
      <dsp:spPr>
        <a:xfrm>
          <a:off x="5410096" y="282836"/>
          <a:ext cx="1740535" cy="1740535"/>
        </a:xfrm>
        <a:prstGeom prst="roundRect">
          <a:avLst/>
        </a:prstGeom>
        <a:solidFill>
          <a:schemeClr val="accent5">
            <a:hueOff val="-7107707"/>
            <a:satOff val="4040"/>
            <a:lumOff val="-333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C144/04 Mangold v Helm. </a:t>
          </a:r>
          <a:endParaRPr lang="en-US" sz="1700" kern="1200"/>
        </a:p>
      </dsp:txBody>
      <dsp:txXfrm>
        <a:off x="5495062" y="367802"/>
        <a:ext cx="1570603" cy="1570603"/>
      </dsp:txXfrm>
    </dsp:sp>
    <dsp:sp modelId="{311E0566-4F7D-49EE-939C-628475E8122C}">
      <dsp:nvSpPr>
        <dsp:cNvPr id="0" name=""/>
        <dsp:cNvSpPr/>
      </dsp:nvSpPr>
      <dsp:spPr>
        <a:xfrm>
          <a:off x="3364967" y="2327965"/>
          <a:ext cx="1740535" cy="1740535"/>
        </a:xfrm>
        <a:prstGeom prst="roundRect">
          <a:avLst/>
        </a:prstGeom>
        <a:solidFill>
          <a:schemeClr val="accent5">
            <a:hueOff val="-14215414"/>
            <a:satOff val="8079"/>
            <a:lumOff val="-666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Horizontal direct effect does not apply to directives. </a:t>
          </a:r>
          <a:endParaRPr lang="en-US" sz="1700" kern="1200"/>
        </a:p>
      </dsp:txBody>
      <dsp:txXfrm>
        <a:off x="3449933" y="2412931"/>
        <a:ext cx="1570603" cy="1570603"/>
      </dsp:txXfrm>
    </dsp:sp>
    <dsp:sp modelId="{D70C2615-AD31-46C0-AF7A-B670BF19B9AC}">
      <dsp:nvSpPr>
        <dsp:cNvPr id="0" name=""/>
        <dsp:cNvSpPr/>
      </dsp:nvSpPr>
      <dsp:spPr>
        <a:xfrm>
          <a:off x="5410096" y="2327965"/>
          <a:ext cx="1740535" cy="1740535"/>
        </a:xfrm>
        <a:prstGeom prst="roundRect">
          <a:avLst/>
        </a:prstGeom>
        <a:solidFill>
          <a:schemeClr val="accent5">
            <a:hueOff val="-21323121"/>
            <a:satOff val="12119"/>
            <a:lumOff val="-10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C-212/04 Adeneler v ELOG- clarified the position held in Mangold. </a:t>
          </a:r>
          <a:endParaRPr lang="en-US" sz="1700" kern="1200"/>
        </a:p>
      </dsp:txBody>
      <dsp:txXfrm>
        <a:off x="5495062" y="2412931"/>
        <a:ext cx="1570603" cy="157060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2925E5-79FA-4D1E-8D2C-9681CC007DE8}">
      <dsp:nvSpPr>
        <dsp:cNvPr id="0" name=""/>
        <dsp:cNvSpPr/>
      </dsp:nvSpPr>
      <dsp:spPr>
        <a:xfrm>
          <a:off x="0" y="210512"/>
          <a:ext cx="5141912" cy="2457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‘’Provide new remedies to ensure a balance between the objective to protect the national procedural autonomy and at the same time to protect the effectiveness of EU law.’’</a:t>
          </a:r>
          <a:endParaRPr lang="en-US" sz="2500" kern="1200"/>
        </a:p>
      </dsp:txBody>
      <dsp:txXfrm>
        <a:off x="119941" y="330453"/>
        <a:ext cx="4902030" cy="2217118"/>
      </dsp:txXfrm>
    </dsp:sp>
    <dsp:sp modelId="{9BD95F42-B03D-4F57-B7AB-BDA33D836BD4}">
      <dsp:nvSpPr>
        <dsp:cNvPr id="0" name=""/>
        <dsp:cNvSpPr/>
      </dsp:nvSpPr>
      <dsp:spPr>
        <a:xfrm>
          <a:off x="0" y="2739512"/>
          <a:ext cx="5141912" cy="2457000"/>
        </a:xfrm>
        <a:prstGeom prst="round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Article 19 (1) TEU. </a:t>
          </a:r>
          <a:endParaRPr lang="en-US" sz="2500" kern="1200"/>
        </a:p>
      </dsp:txBody>
      <dsp:txXfrm>
        <a:off x="119941" y="2859453"/>
        <a:ext cx="4902030" cy="221711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9A93E-05BD-4B99-BAB9-BDE88ACF1A4C}">
      <dsp:nvSpPr>
        <dsp:cNvPr id="0" name=""/>
        <dsp:cNvSpPr/>
      </dsp:nvSpPr>
      <dsp:spPr>
        <a:xfrm rot="16200000">
          <a:off x="2402" y="2446"/>
          <a:ext cx="3256309" cy="3257189"/>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GB" sz="3600" kern="1200" dirty="0"/>
            <a:t>Individual </a:t>
          </a:r>
        </a:p>
      </dsp:txBody>
      <dsp:txXfrm rot="5400000">
        <a:off x="1962" y="816963"/>
        <a:ext cx="2687335" cy="1628155"/>
      </dsp:txXfrm>
    </dsp:sp>
    <dsp:sp modelId="{C4AB8785-E519-4892-BB55-2570E6695B87}">
      <dsp:nvSpPr>
        <dsp:cNvPr id="0" name=""/>
        <dsp:cNvSpPr/>
      </dsp:nvSpPr>
      <dsp:spPr>
        <a:xfrm rot="5400000">
          <a:off x="6769742" y="2886"/>
          <a:ext cx="3256309" cy="3256309"/>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GB" sz="3600" kern="1200" dirty="0"/>
            <a:t>State </a:t>
          </a:r>
        </a:p>
      </dsp:txBody>
      <dsp:txXfrm rot="-5400000">
        <a:off x="7339596" y="816963"/>
        <a:ext cx="2686455" cy="162815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C62698-CE6B-48A7-B193-0776782156E8}">
      <dsp:nvSpPr>
        <dsp:cNvPr id="0" name=""/>
        <dsp:cNvSpPr/>
      </dsp:nvSpPr>
      <dsp:spPr>
        <a:xfrm>
          <a:off x="0" y="38085"/>
          <a:ext cx="5141912" cy="103161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‘’Member state failed to comply with the Community law obligations. ‘’ </a:t>
          </a:r>
          <a:endParaRPr lang="en-US" sz="1500" kern="1200" dirty="0"/>
        </a:p>
      </dsp:txBody>
      <dsp:txXfrm>
        <a:off x="50359" y="88444"/>
        <a:ext cx="5041194" cy="930892"/>
      </dsp:txXfrm>
    </dsp:sp>
    <dsp:sp modelId="{5992F30F-BE84-453D-92C4-5145C92FD8AE}">
      <dsp:nvSpPr>
        <dsp:cNvPr id="0" name=""/>
        <dsp:cNvSpPr/>
      </dsp:nvSpPr>
      <dsp:spPr>
        <a:xfrm>
          <a:off x="0" y="1112896"/>
          <a:ext cx="5141912" cy="1031610"/>
        </a:xfrm>
        <a:prstGeom prst="roundRect">
          <a:avLst/>
        </a:prstGeom>
        <a:solidFill>
          <a:schemeClr val="accent2">
            <a:hueOff val="476947"/>
            <a:satOff val="-10882"/>
            <a:lumOff val="402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‘’Allowed action against member states to enforce EU law and overcome the difficulties generated by the lack of Horizontal direct effects of directives or where the Ven gend en loos criteria is not met’’</a:t>
          </a:r>
          <a:endParaRPr lang="en-US" sz="1500" kern="1200"/>
        </a:p>
      </dsp:txBody>
      <dsp:txXfrm>
        <a:off x="50359" y="1163255"/>
        <a:ext cx="5041194" cy="930892"/>
      </dsp:txXfrm>
    </dsp:sp>
    <dsp:sp modelId="{22FFAA08-2394-41FE-A42A-46112A9C8B3B}">
      <dsp:nvSpPr>
        <dsp:cNvPr id="0" name=""/>
        <dsp:cNvSpPr/>
      </dsp:nvSpPr>
      <dsp:spPr>
        <a:xfrm>
          <a:off x="0" y="2187707"/>
          <a:ext cx="5141912" cy="1031610"/>
        </a:xfrm>
        <a:prstGeom prst="roundRect">
          <a:avLst/>
        </a:prstGeom>
        <a:solidFill>
          <a:schemeClr val="accent2">
            <a:hueOff val="953895"/>
            <a:satOff val="-21764"/>
            <a:lumOff val="80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If breach article 4(3) TEU and 288 TFEU- remedy. </a:t>
          </a:r>
          <a:endParaRPr lang="en-US" sz="1500" kern="1200"/>
        </a:p>
      </dsp:txBody>
      <dsp:txXfrm>
        <a:off x="50359" y="2238066"/>
        <a:ext cx="5041194" cy="930892"/>
      </dsp:txXfrm>
    </dsp:sp>
    <dsp:sp modelId="{577F1238-E515-4052-A216-39C0C44922FF}">
      <dsp:nvSpPr>
        <dsp:cNvPr id="0" name=""/>
        <dsp:cNvSpPr/>
      </dsp:nvSpPr>
      <dsp:spPr>
        <a:xfrm>
          <a:off x="0" y="3262517"/>
          <a:ext cx="5141912" cy="1031610"/>
        </a:xfrm>
        <a:prstGeom prst="roundRect">
          <a:avLst/>
        </a:prstGeom>
        <a:solidFill>
          <a:schemeClr val="accent2">
            <a:hueOff val="1430842"/>
            <a:satOff val="-32646"/>
            <a:lumOff val="1205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Developed by C-46 and 48/93 Brasserie du pecheur v federal republic of Germany, factortame v UK (No.3) </a:t>
          </a:r>
          <a:endParaRPr lang="en-US" sz="1500" kern="1200"/>
        </a:p>
      </dsp:txBody>
      <dsp:txXfrm>
        <a:off x="50359" y="3312876"/>
        <a:ext cx="5041194" cy="930892"/>
      </dsp:txXfrm>
    </dsp:sp>
    <dsp:sp modelId="{FB8A8F5E-CF54-400D-BC9F-B94E6C965FFE}">
      <dsp:nvSpPr>
        <dsp:cNvPr id="0" name=""/>
        <dsp:cNvSpPr/>
      </dsp:nvSpPr>
      <dsp:spPr>
        <a:xfrm>
          <a:off x="0" y="4337328"/>
          <a:ext cx="5141912" cy="1031610"/>
        </a:xfrm>
        <a:prstGeom prst="round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Developed the requirements. </a:t>
          </a:r>
          <a:endParaRPr lang="en-US" sz="1500" kern="1200"/>
        </a:p>
      </dsp:txBody>
      <dsp:txXfrm>
        <a:off x="50359" y="4387687"/>
        <a:ext cx="5041194" cy="93089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6BCC49-DE96-4ACA-B1DA-8CBF633FBA04}">
      <dsp:nvSpPr>
        <dsp:cNvPr id="0" name=""/>
        <dsp:cNvSpPr/>
      </dsp:nvSpPr>
      <dsp:spPr>
        <a:xfrm>
          <a:off x="0" y="4434932"/>
          <a:ext cx="1285478" cy="97025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23" tIns="199136" rIns="91423" bIns="199136" numCol="1" spcCol="1270" anchor="ctr" anchorCtr="0">
          <a:noAutofit/>
        </a:bodyPr>
        <a:lstStyle/>
        <a:p>
          <a:pPr marL="0" lvl="0" indent="0" algn="ctr" defTabSz="1244600">
            <a:lnSpc>
              <a:spcPct val="90000"/>
            </a:lnSpc>
            <a:spcBef>
              <a:spcPct val="0"/>
            </a:spcBef>
            <a:spcAft>
              <a:spcPct val="35000"/>
            </a:spcAft>
            <a:buNone/>
          </a:pPr>
          <a:r>
            <a:rPr lang="en-US" sz="2800" kern="1200"/>
            <a:t>Leave</a:t>
          </a:r>
        </a:p>
      </dsp:txBody>
      <dsp:txXfrm>
        <a:off x="0" y="4434932"/>
        <a:ext cx="1285478" cy="970254"/>
      </dsp:txXfrm>
    </dsp:sp>
    <dsp:sp modelId="{101EBF3B-07E8-431E-AA55-B5085C8B45A2}">
      <dsp:nvSpPr>
        <dsp:cNvPr id="0" name=""/>
        <dsp:cNvSpPr/>
      </dsp:nvSpPr>
      <dsp:spPr>
        <a:xfrm>
          <a:off x="1285477" y="4434932"/>
          <a:ext cx="3856434" cy="97025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27" tIns="177800" rIns="78227" bIns="177800" numCol="1" spcCol="1270" anchor="ctr" anchorCtr="0">
          <a:noAutofit/>
        </a:bodyPr>
        <a:lstStyle/>
        <a:p>
          <a:pPr marL="0" lvl="0" indent="0" algn="l" defTabSz="622300">
            <a:lnSpc>
              <a:spcPct val="90000"/>
            </a:lnSpc>
            <a:spcBef>
              <a:spcPct val="0"/>
            </a:spcBef>
            <a:spcAft>
              <a:spcPct val="35000"/>
            </a:spcAft>
            <a:buNone/>
          </a:pPr>
          <a:r>
            <a:rPr lang="en-US" sz="1400" kern="1200"/>
            <a:t>Leave enough time to ensure that you can contact someone if you need to re-submit your assignment. </a:t>
          </a:r>
        </a:p>
      </dsp:txBody>
      <dsp:txXfrm>
        <a:off x="1285477" y="4434932"/>
        <a:ext cx="3856434" cy="970254"/>
      </dsp:txXfrm>
    </dsp:sp>
    <dsp:sp modelId="{F546AE27-8205-496D-8D97-EB86D8075516}">
      <dsp:nvSpPr>
        <dsp:cNvPr id="0" name=""/>
        <dsp:cNvSpPr/>
      </dsp:nvSpPr>
      <dsp:spPr>
        <a:xfrm rot="10800000">
          <a:off x="0" y="2957234"/>
          <a:ext cx="1285478" cy="1492251"/>
        </a:xfrm>
        <a:prstGeom prst="upArrowCallout">
          <a:avLst>
            <a:gd name="adj1" fmla="val 5000"/>
            <a:gd name="adj2" fmla="val 10000"/>
            <a:gd name="adj3" fmla="val 15000"/>
            <a:gd name="adj4" fmla="val 64977"/>
          </a:avLst>
        </a:prstGeom>
        <a:solidFill>
          <a:schemeClr val="accent2">
            <a:hueOff val="635930"/>
            <a:satOff val="-14509"/>
            <a:lumOff val="5360"/>
            <a:alphaOff val="0"/>
          </a:schemeClr>
        </a:solidFill>
        <a:ln w="12700" cap="flat" cmpd="sng" algn="ctr">
          <a:solidFill>
            <a:schemeClr val="accent2">
              <a:hueOff val="635930"/>
              <a:satOff val="-14509"/>
              <a:lumOff val="536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23" tIns="199136" rIns="91423" bIns="199136" numCol="1" spcCol="1270" anchor="ctr" anchorCtr="0">
          <a:noAutofit/>
        </a:bodyPr>
        <a:lstStyle/>
        <a:p>
          <a:pPr marL="0" lvl="0" indent="0" algn="ctr" defTabSz="1244600">
            <a:lnSpc>
              <a:spcPct val="90000"/>
            </a:lnSpc>
            <a:spcBef>
              <a:spcPct val="0"/>
            </a:spcBef>
            <a:spcAft>
              <a:spcPct val="35000"/>
            </a:spcAft>
            <a:buNone/>
          </a:pPr>
          <a:r>
            <a:rPr lang="en-US" sz="2800" kern="1200"/>
            <a:t>Read</a:t>
          </a:r>
        </a:p>
      </dsp:txBody>
      <dsp:txXfrm rot="-10800000">
        <a:off x="0" y="2957234"/>
        <a:ext cx="1285478" cy="969963"/>
      </dsp:txXfrm>
    </dsp:sp>
    <dsp:sp modelId="{7654DE0E-7B1E-4A8C-9AC4-0393EBF2BF68}">
      <dsp:nvSpPr>
        <dsp:cNvPr id="0" name=""/>
        <dsp:cNvSpPr/>
      </dsp:nvSpPr>
      <dsp:spPr>
        <a:xfrm>
          <a:off x="1285477" y="2957234"/>
          <a:ext cx="3856434" cy="969963"/>
        </a:xfrm>
        <a:prstGeom prst="rect">
          <a:avLst/>
        </a:prstGeom>
        <a:solidFill>
          <a:schemeClr val="accent2">
            <a:tint val="40000"/>
            <a:alpha val="90000"/>
            <a:hueOff val="658188"/>
            <a:satOff val="-1724"/>
            <a:lumOff val="617"/>
            <a:alphaOff val="0"/>
          </a:schemeClr>
        </a:solidFill>
        <a:ln w="12700" cap="flat" cmpd="sng" algn="ctr">
          <a:solidFill>
            <a:schemeClr val="accent2">
              <a:tint val="40000"/>
              <a:alpha val="90000"/>
              <a:hueOff val="658188"/>
              <a:satOff val="-1724"/>
              <a:lumOff val="61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27" tIns="177800" rIns="78227" bIns="177800" numCol="1" spcCol="1270" anchor="ctr" anchorCtr="0">
          <a:noAutofit/>
        </a:bodyPr>
        <a:lstStyle/>
        <a:p>
          <a:pPr marL="0" lvl="0" indent="0" algn="l" defTabSz="622300">
            <a:lnSpc>
              <a:spcPct val="90000"/>
            </a:lnSpc>
            <a:spcBef>
              <a:spcPct val="0"/>
            </a:spcBef>
            <a:spcAft>
              <a:spcPct val="35000"/>
            </a:spcAft>
            <a:buNone/>
          </a:pPr>
          <a:r>
            <a:rPr lang="en-US" sz="1400" kern="1200"/>
            <a:t>Read your essay before submitting.</a:t>
          </a:r>
        </a:p>
      </dsp:txBody>
      <dsp:txXfrm>
        <a:off x="1285477" y="2957234"/>
        <a:ext cx="3856434" cy="969963"/>
      </dsp:txXfrm>
    </dsp:sp>
    <dsp:sp modelId="{D08E94BB-DB79-4D1C-824F-0CF29086D8F3}">
      <dsp:nvSpPr>
        <dsp:cNvPr id="0" name=""/>
        <dsp:cNvSpPr/>
      </dsp:nvSpPr>
      <dsp:spPr>
        <a:xfrm rot="10800000">
          <a:off x="0" y="1479536"/>
          <a:ext cx="1285478" cy="1492251"/>
        </a:xfrm>
        <a:prstGeom prst="upArrowCallout">
          <a:avLst>
            <a:gd name="adj1" fmla="val 5000"/>
            <a:gd name="adj2" fmla="val 10000"/>
            <a:gd name="adj3" fmla="val 15000"/>
            <a:gd name="adj4" fmla="val 64977"/>
          </a:avLst>
        </a:prstGeom>
        <a:solidFill>
          <a:schemeClr val="accent2">
            <a:hueOff val="1271860"/>
            <a:satOff val="-29019"/>
            <a:lumOff val="10719"/>
            <a:alphaOff val="0"/>
          </a:schemeClr>
        </a:solidFill>
        <a:ln w="12700" cap="flat" cmpd="sng" algn="ctr">
          <a:solidFill>
            <a:schemeClr val="accent2">
              <a:hueOff val="1271860"/>
              <a:satOff val="-29019"/>
              <a:lumOff val="1071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23" tIns="199136" rIns="91423" bIns="199136" numCol="1" spcCol="1270" anchor="ctr" anchorCtr="0">
          <a:noAutofit/>
        </a:bodyPr>
        <a:lstStyle/>
        <a:p>
          <a:pPr marL="0" lvl="0" indent="0" algn="ctr" defTabSz="1244600">
            <a:lnSpc>
              <a:spcPct val="90000"/>
            </a:lnSpc>
            <a:spcBef>
              <a:spcPct val="0"/>
            </a:spcBef>
            <a:spcAft>
              <a:spcPct val="35000"/>
            </a:spcAft>
            <a:buNone/>
          </a:pPr>
          <a:r>
            <a:rPr lang="en-US" sz="2800" kern="1200"/>
            <a:t>Check</a:t>
          </a:r>
        </a:p>
      </dsp:txBody>
      <dsp:txXfrm rot="-10800000">
        <a:off x="0" y="1479536"/>
        <a:ext cx="1285478" cy="969963"/>
      </dsp:txXfrm>
    </dsp:sp>
    <dsp:sp modelId="{1C163BCC-FEEC-4E24-88F9-9660F209C7BA}">
      <dsp:nvSpPr>
        <dsp:cNvPr id="0" name=""/>
        <dsp:cNvSpPr/>
      </dsp:nvSpPr>
      <dsp:spPr>
        <a:xfrm>
          <a:off x="1285477" y="1479536"/>
          <a:ext cx="3856434" cy="969963"/>
        </a:xfrm>
        <a:prstGeom prst="rect">
          <a:avLst/>
        </a:prstGeom>
        <a:solidFill>
          <a:schemeClr val="accent2">
            <a:tint val="40000"/>
            <a:alpha val="90000"/>
            <a:hueOff val="1316376"/>
            <a:satOff val="-3449"/>
            <a:lumOff val="1235"/>
            <a:alphaOff val="0"/>
          </a:schemeClr>
        </a:solidFill>
        <a:ln w="12700" cap="flat" cmpd="sng" algn="ctr">
          <a:solidFill>
            <a:schemeClr val="accent2">
              <a:tint val="40000"/>
              <a:alpha val="90000"/>
              <a:hueOff val="1316376"/>
              <a:satOff val="-3449"/>
              <a:lumOff val="12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27" tIns="177800" rIns="78227" bIns="177800" numCol="1" spcCol="1270" anchor="ctr" anchorCtr="0">
          <a:noAutofit/>
        </a:bodyPr>
        <a:lstStyle/>
        <a:p>
          <a:pPr marL="0" lvl="0" indent="0" algn="l" defTabSz="622300">
            <a:lnSpc>
              <a:spcPct val="90000"/>
            </a:lnSpc>
            <a:spcBef>
              <a:spcPct val="0"/>
            </a:spcBef>
            <a:spcAft>
              <a:spcPct val="35000"/>
            </a:spcAft>
            <a:buNone/>
          </a:pPr>
          <a:r>
            <a:rPr lang="en-US" sz="1400" kern="1200"/>
            <a:t>Check gramma and spelling. </a:t>
          </a:r>
        </a:p>
      </dsp:txBody>
      <dsp:txXfrm>
        <a:off x="1285477" y="1479536"/>
        <a:ext cx="3856434" cy="969963"/>
      </dsp:txXfrm>
    </dsp:sp>
    <dsp:sp modelId="{AEF4A3D6-64E9-4F0A-BCD9-BF655BFD9708}">
      <dsp:nvSpPr>
        <dsp:cNvPr id="0" name=""/>
        <dsp:cNvSpPr/>
      </dsp:nvSpPr>
      <dsp:spPr>
        <a:xfrm rot="10800000">
          <a:off x="0" y="1838"/>
          <a:ext cx="1285478" cy="1492251"/>
        </a:xfrm>
        <a:prstGeom prst="upArrowCallout">
          <a:avLst>
            <a:gd name="adj1" fmla="val 5000"/>
            <a:gd name="adj2" fmla="val 10000"/>
            <a:gd name="adj3" fmla="val 15000"/>
            <a:gd name="adj4" fmla="val 64977"/>
          </a:avLst>
        </a:prstGeom>
        <a:solidFill>
          <a:schemeClr val="accent2">
            <a:hueOff val="1907789"/>
            <a:satOff val="-43528"/>
            <a:lumOff val="16079"/>
            <a:alphaOff val="0"/>
          </a:schemeClr>
        </a:solidFill>
        <a:ln w="12700" cap="flat" cmpd="sng" algn="ctr">
          <a:solidFill>
            <a:schemeClr val="accent2">
              <a:hueOff val="1907789"/>
              <a:satOff val="-43528"/>
              <a:lumOff val="1607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23" tIns="199136" rIns="91423" bIns="199136" numCol="1" spcCol="1270" anchor="ctr" anchorCtr="0">
          <a:noAutofit/>
        </a:bodyPr>
        <a:lstStyle/>
        <a:p>
          <a:pPr marL="0" lvl="0" indent="0" algn="ctr" defTabSz="1244600">
            <a:lnSpc>
              <a:spcPct val="90000"/>
            </a:lnSpc>
            <a:spcBef>
              <a:spcPct val="0"/>
            </a:spcBef>
            <a:spcAft>
              <a:spcPct val="35000"/>
            </a:spcAft>
            <a:buNone/>
          </a:pPr>
          <a:r>
            <a:rPr lang="en-US" sz="2800" kern="1200"/>
            <a:t>Use</a:t>
          </a:r>
        </a:p>
      </dsp:txBody>
      <dsp:txXfrm rot="-10800000">
        <a:off x="0" y="1838"/>
        <a:ext cx="1285478" cy="969963"/>
      </dsp:txXfrm>
    </dsp:sp>
    <dsp:sp modelId="{18786500-64AA-4D10-A756-8509C497F0A9}">
      <dsp:nvSpPr>
        <dsp:cNvPr id="0" name=""/>
        <dsp:cNvSpPr/>
      </dsp:nvSpPr>
      <dsp:spPr>
        <a:xfrm>
          <a:off x="1285477" y="1838"/>
          <a:ext cx="3856434" cy="969963"/>
        </a:xfrm>
        <a:prstGeom prst="rect">
          <a:avLst/>
        </a:prstGeom>
        <a:solidFill>
          <a:schemeClr val="accent2">
            <a:tint val="40000"/>
            <a:alpha val="90000"/>
            <a:hueOff val="1974564"/>
            <a:satOff val="-5173"/>
            <a:lumOff val="1852"/>
            <a:alphaOff val="0"/>
          </a:schemeClr>
        </a:solidFill>
        <a:ln w="12700" cap="flat" cmpd="sng" algn="ctr">
          <a:solidFill>
            <a:schemeClr val="accent2">
              <a:tint val="40000"/>
              <a:alpha val="90000"/>
              <a:hueOff val="1974564"/>
              <a:satOff val="-5173"/>
              <a:lumOff val="185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27" tIns="177800" rIns="78227" bIns="177800" numCol="1" spcCol="1270" anchor="ctr" anchorCtr="0">
          <a:noAutofit/>
        </a:bodyPr>
        <a:lstStyle/>
        <a:p>
          <a:pPr marL="0" lvl="0" indent="0" algn="l" defTabSz="622300">
            <a:lnSpc>
              <a:spcPct val="90000"/>
            </a:lnSpc>
            <a:spcBef>
              <a:spcPct val="0"/>
            </a:spcBef>
            <a:spcAft>
              <a:spcPct val="35000"/>
            </a:spcAft>
            <a:buNone/>
          </a:pPr>
          <a:r>
            <a:rPr lang="en-US" sz="1400" kern="1200"/>
            <a:t>Use the referencing guide on Moodle. </a:t>
          </a:r>
        </a:p>
      </dsp:txBody>
      <dsp:txXfrm>
        <a:off x="1285477" y="1838"/>
        <a:ext cx="3856434" cy="96996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837CCC-DA88-4AAF-BE91-F5BED8E41ECA}" type="datetimeFigureOut">
              <a:rPr lang="en-GB" smtClean="0"/>
              <a:t>25/03/2022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5C4843-FC27-4051-A42C-000829971540}" type="slidenum">
              <a:rPr lang="en-GB" smtClean="0"/>
              <a:t>‹#›</a:t>
            </a:fld>
            <a:endParaRPr lang="en-GB"/>
          </a:p>
        </p:txBody>
      </p:sp>
    </p:spTree>
    <p:extLst>
      <p:ext uri="{BB962C8B-B14F-4D97-AF65-F5344CB8AC3E}">
        <p14:creationId xmlns:p14="http://schemas.microsoft.com/office/powerpoint/2010/main" val="978724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uk.practicallaw.thomsonreuters.com/7-107-6712?transitionType=Default&amp;contextData=(sc.Default)&amp;firstPage=true"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ab.gov.tr/files/EKYB/egitim_materyalleri/main_characteristics_of_eu_law.pdf"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Tell students indirect effect will be covered next week.</a:t>
            </a:r>
          </a:p>
        </p:txBody>
      </p:sp>
      <p:sp>
        <p:nvSpPr>
          <p:cNvPr id="4" name="Slide Number Placeholder 3"/>
          <p:cNvSpPr>
            <a:spLocks noGrp="1"/>
          </p:cNvSpPr>
          <p:nvPr>
            <p:ph type="sldNum" sz="quarter" idx="5"/>
          </p:nvPr>
        </p:nvSpPr>
        <p:spPr/>
        <p:txBody>
          <a:bodyPr/>
          <a:lstStyle/>
          <a:p>
            <a:fld id="{F751AFB1-1A0D-4465-9C69-5C319B14D7BF}" type="slidenum">
              <a:rPr lang="en-US" smtClean="0"/>
              <a:t>12</a:t>
            </a:fld>
            <a:endParaRPr lang="en-US" dirty="0"/>
          </a:p>
        </p:txBody>
      </p:sp>
    </p:spTree>
    <p:extLst>
      <p:ext uri="{BB962C8B-B14F-4D97-AF65-F5344CB8AC3E}">
        <p14:creationId xmlns:p14="http://schemas.microsoft.com/office/powerpoint/2010/main" val="2764650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Start at 0.39. </a:t>
            </a:r>
          </a:p>
        </p:txBody>
      </p:sp>
      <p:sp>
        <p:nvSpPr>
          <p:cNvPr id="4" name="Slide Number Placeholder 3"/>
          <p:cNvSpPr>
            <a:spLocks noGrp="1"/>
          </p:cNvSpPr>
          <p:nvPr>
            <p:ph type="sldNum" sz="quarter" idx="5"/>
          </p:nvPr>
        </p:nvSpPr>
        <p:spPr/>
        <p:txBody>
          <a:bodyPr/>
          <a:lstStyle/>
          <a:p>
            <a:fld id="{F751AFB1-1A0D-4465-9C69-5C319B14D7BF}" type="slidenum">
              <a:rPr lang="en-US" smtClean="0"/>
              <a:t>13</a:t>
            </a:fld>
            <a:endParaRPr lang="en-US" dirty="0"/>
          </a:p>
        </p:txBody>
      </p:sp>
    </p:spTree>
    <p:extLst>
      <p:ext uri="{BB962C8B-B14F-4D97-AF65-F5344CB8AC3E}">
        <p14:creationId xmlns:p14="http://schemas.microsoft.com/office/powerpoint/2010/main" val="3296694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Remedies from the COJ. </a:t>
            </a:r>
          </a:p>
          <a:p>
            <a:endParaRPr lang="en-GB" dirty="0"/>
          </a:p>
          <a:p>
            <a:r>
              <a:rPr lang="en-GB" dirty="0"/>
              <a:t>Deals with conflicting national and EU law. </a:t>
            </a:r>
          </a:p>
          <a:p>
            <a:endParaRPr lang="en-GB" dirty="0"/>
          </a:p>
          <a:p>
            <a:r>
              <a:rPr lang="en-GB" dirty="0"/>
              <a:t>Directly effect relates to the supremacy of EU law. </a:t>
            </a:r>
          </a:p>
          <a:p>
            <a:endParaRPr lang="en-GB" dirty="0"/>
          </a:p>
          <a:p>
            <a:r>
              <a:rPr lang="en-GB" dirty="0"/>
              <a:t>Direct effect developed by the court of justice. </a:t>
            </a:r>
          </a:p>
          <a:p>
            <a:endParaRPr lang="en-GB" dirty="0"/>
          </a:p>
          <a:p>
            <a:r>
              <a:rPr lang="en-GB" dirty="0"/>
              <a:t>The two are often confused. </a:t>
            </a:r>
          </a:p>
          <a:p>
            <a:endParaRPr lang="en-GB" dirty="0"/>
          </a:p>
          <a:p>
            <a:r>
              <a:rPr lang="en-GB" dirty="0"/>
              <a:t>Case law clarifies this 131/79 </a:t>
            </a:r>
            <a:r>
              <a:rPr lang="en-GB" dirty="0" err="1"/>
              <a:t>Santilo</a:t>
            </a:r>
            <a:r>
              <a:rPr lang="en-GB" dirty="0"/>
              <a:t>. </a:t>
            </a:r>
          </a:p>
          <a:p>
            <a:endParaRPr lang="en-GB" dirty="0"/>
          </a:p>
          <a:p>
            <a:r>
              <a:rPr lang="en-GB" dirty="0"/>
              <a:t>9/70 Grad. </a:t>
            </a:r>
          </a:p>
          <a:p>
            <a:endParaRPr lang="en-GB" dirty="0"/>
          </a:p>
          <a:p>
            <a:r>
              <a:rPr lang="en-GB" dirty="0"/>
              <a:t>Directly applicable refers to the way in which the law is incorporated into the member states law. </a:t>
            </a:r>
          </a:p>
          <a:p>
            <a:endParaRPr lang="en-GB" dirty="0"/>
          </a:p>
          <a:p>
            <a:r>
              <a:rPr lang="en-GB" dirty="0"/>
              <a:t>Article 288 TFEU- directly applicable described with regards to regulations. </a:t>
            </a:r>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F751AFB1-1A0D-4465-9C69-5C319B14D7BF}" type="slidenum">
              <a:rPr lang="en-US" smtClean="0"/>
              <a:t>15</a:t>
            </a:fld>
            <a:endParaRPr lang="en-US" dirty="0"/>
          </a:p>
        </p:txBody>
      </p:sp>
    </p:spTree>
    <p:extLst>
      <p:ext uri="{BB962C8B-B14F-4D97-AF65-F5344CB8AC3E}">
        <p14:creationId xmlns:p14="http://schemas.microsoft.com/office/powerpoint/2010/main" val="1494964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Vertical Direct effect - Ven </a:t>
            </a:r>
            <a:r>
              <a:rPr lang="en-GB" dirty="0" err="1"/>
              <a:t>gend</a:t>
            </a:r>
            <a:r>
              <a:rPr lang="en-GB" dirty="0"/>
              <a:t> </a:t>
            </a:r>
            <a:r>
              <a:rPr lang="en-GB" dirty="0" err="1"/>
              <a:t>en</a:t>
            </a:r>
            <a:r>
              <a:rPr lang="en-GB" dirty="0"/>
              <a:t> loos – Article 12 </a:t>
            </a:r>
            <a:r>
              <a:rPr lang="en-GB" dirty="0" err="1"/>
              <a:t>teu</a:t>
            </a:r>
            <a:r>
              <a:rPr lang="en-GB" dirty="0"/>
              <a:t>- requirements to be enforceable. </a:t>
            </a:r>
          </a:p>
          <a:p>
            <a:endParaRPr lang="en-GB" dirty="0"/>
          </a:p>
          <a:p>
            <a:r>
              <a:rPr lang="en-GB" dirty="0"/>
              <a:t>Horizontal direct effect – employer has to comply with the treaty articles. </a:t>
            </a:r>
          </a:p>
          <a:p>
            <a:endParaRPr lang="en-GB" dirty="0"/>
          </a:p>
          <a:p>
            <a:r>
              <a:rPr lang="en-GB" dirty="0"/>
              <a:t>43/75 </a:t>
            </a:r>
            <a:r>
              <a:rPr lang="en-GB" dirty="0" err="1"/>
              <a:t>Derfrenne</a:t>
            </a:r>
            <a:r>
              <a:rPr lang="en-GB" dirty="0"/>
              <a:t> v Sabena (No.2) – example of horizontal direct effect. </a:t>
            </a:r>
          </a:p>
          <a:p>
            <a:endParaRPr lang="en-GB" dirty="0"/>
          </a:p>
          <a:p>
            <a:r>
              <a:rPr lang="en-GB" dirty="0"/>
              <a:t>Cannot discriminate – Article 18 TEU. </a:t>
            </a:r>
          </a:p>
          <a:p>
            <a:endParaRPr lang="en-GB" dirty="0"/>
          </a:p>
          <a:p>
            <a:r>
              <a:rPr lang="en-GB" dirty="0"/>
              <a:t>36/74 </a:t>
            </a:r>
            <a:r>
              <a:rPr lang="en-GB" dirty="0" err="1"/>
              <a:t>Walrave</a:t>
            </a:r>
            <a:r>
              <a:rPr lang="en-GB" dirty="0"/>
              <a:t> and Koch </a:t>
            </a:r>
          </a:p>
          <a:p>
            <a:r>
              <a:rPr lang="en-GB" dirty="0"/>
              <a:t>C-92/92 Phil Collins v </a:t>
            </a:r>
            <a:r>
              <a:rPr lang="en-GB" dirty="0" err="1"/>
              <a:t>Imrat</a:t>
            </a:r>
            <a:r>
              <a:rPr lang="en-GB" dirty="0"/>
              <a:t> </a:t>
            </a:r>
          </a:p>
          <a:p>
            <a:endParaRPr lang="en-GB" dirty="0"/>
          </a:p>
          <a:p>
            <a:r>
              <a:rPr lang="en-GB" dirty="0"/>
              <a:t>What is the difference between vertical and horizontal. </a:t>
            </a:r>
          </a:p>
          <a:p>
            <a:endParaRPr lang="en-GB" dirty="0"/>
          </a:p>
          <a:p>
            <a:r>
              <a:rPr lang="en-GB" dirty="0"/>
              <a:t>Vertical  is state v individual </a:t>
            </a:r>
          </a:p>
          <a:p>
            <a:r>
              <a:rPr lang="en-GB" dirty="0"/>
              <a:t>Horizontal is Individual v Individual </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F751AFB1-1A0D-4465-9C69-5C319B14D7BF}" type="slidenum">
              <a:rPr lang="en-US" smtClean="0"/>
              <a:t>16</a:t>
            </a:fld>
            <a:endParaRPr lang="en-US" dirty="0"/>
          </a:p>
        </p:txBody>
      </p:sp>
    </p:spTree>
    <p:extLst>
      <p:ext uri="{BB962C8B-B14F-4D97-AF65-F5344CB8AC3E}">
        <p14:creationId xmlns:p14="http://schemas.microsoft.com/office/powerpoint/2010/main" val="489439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Marshall – one way to change this decision is to expand the definition of the state. </a:t>
            </a:r>
          </a:p>
        </p:txBody>
      </p:sp>
      <p:sp>
        <p:nvSpPr>
          <p:cNvPr id="4" name="Slide Number Placeholder 3"/>
          <p:cNvSpPr>
            <a:spLocks noGrp="1"/>
          </p:cNvSpPr>
          <p:nvPr>
            <p:ph type="sldNum" sz="quarter" idx="5"/>
          </p:nvPr>
        </p:nvSpPr>
        <p:spPr/>
        <p:txBody>
          <a:bodyPr/>
          <a:lstStyle/>
          <a:p>
            <a:fld id="{F751AFB1-1A0D-4465-9C69-5C319B14D7BF}" type="slidenum">
              <a:rPr lang="en-US" smtClean="0"/>
              <a:t>18</a:t>
            </a:fld>
            <a:endParaRPr lang="en-US" dirty="0"/>
          </a:p>
        </p:txBody>
      </p:sp>
    </p:spTree>
    <p:extLst>
      <p:ext uri="{BB962C8B-B14F-4D97-AF65-F5344CB8AC3E}">
        <p14:creationId xmlns:p14="http://schemas.microsoft.com/office/powerpoint/2010/main" val="423932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 international agreements – have different meeting the criteria for direct effects. </a:t>
            </a:r>
          </a:p>
          <a:p>
            <a:endParaRPr lang="en-GB" dirty="0"/>
          </a:p>
          <a:p>
            <a:endParaRPr lang="en-GB" dirty="0"/>
          </a:p>
        </p:txBody>
      </p:sp>
      <p:sp>
        <p:nvSpPr>
          <p:cNvPr id="4" name="Slide Number Placeholder 3"/>
          <p:cNvSpPr>
            <a:spLocks noGrp="1"/>
          </p:cNvSpPr>
          <p:nvPr>
            <p:ph type="sldNum" sz="quarter" idx="5"/>
          </p:nvPr>
        </p:nvSpPr>
        <p:spPr/>
        <p:txBody>
          <a:bodyPr/>
          <a:lstStyle/>
          <a:p>
            <a:fld id="{F751AFB1-1A0D-4465-9C69-5C319B14D7BF}" type="slidenum">
              <a:rPr lang="en-US" smtClean="0"/>
              <a:t>19</a:t>
            </a:fld>
            <a:endParaRPr lang="en-US" dirty="0"/>
          </a:p>
        </p:txBody>
      </p:sp>
    </p:spTree>
    <p:extLst>
      <p:ext uri="{BB962C8B-B14F-4D97-AF65-F5344CB8AC3E}">
        <p14:creationId xmlns:p14="http://schemas.microsoft.com/office/powerpoint/2010/main" val="31994555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ELOG case – ‘’Means that they should not, prior to the expiry of the implementation, interpret national law in a manner that might compromise the objectives of the directive when the implementation period has then expired. . Removes the difference between  directives and regulations, which is the implementation period’’.</a:t>
            </a:r>
          </a:p>
          <a:p>
            <a:endParaRPr lang="en-GB" dirty="0"/>
          </a:p>
          <a:p>
            <a:r>
              <a:rPr lang="en-GB" dirty="0"/>
              <a:t>‘’ in other words, the directive constitutes a specific , application of the general principle of equal treatment and it is the general principle that applies directly between parties, not the directive’’. </a:t>
            </a:r>
          </a:p>
        </p:txBody>
      </p:sp>
      <p:sp>
        <p:nvSpPr>
          <p:cNvPr id="4" name="Slide Number Placeholder 3"/>
          <p:cNvSpPr>
            <a:spLocks noGrp="1"/>
          </p:cNvSpPr>
          <p:nvPr>
            <p:ph type="sldNum" sz="quarter" idx="5"/>
          </p:nvPr>
        </p:nvSpPr>
        <p:spPr/>
        <p:txBody>
          <a:bodyPr/>
          <a:lstStyle/>
          <a:p>
            <a:fld id="{F751AFB1-1A0D-4465-9C69-5C319B14D7BF}" type="slidenum">
              <a:rPr lang="en-US" smtClean="0"/>
              <a:t>20</a:t>
            </a:fld>
            <a:endParaRPr lang="en-US" dirty="0"/>
          </a:p>
        </p:txBody>
      </p:sp>
    </p:spTree>
    <p:extLst>
      <p:ext uri="{BB962C8B-B14F-4D97-AF65-F5344CB8AC3E}">
        <p14:creationId xmlns:p14="http://schemas.microsoft.com/office/powerpoint/2010/main" val="18225303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Indirect effect (EU) | Practical Law (thomsonreuters.com)</a:t>
            </a:r>
            <a:r>
              <a:rPr lang="en-GB" dirty="0"/>
              <a:t> </a:t>
            </a:r>
          </a:p>
          <a:p>
            <a:endParaRPr lang="en-GB" dirty="0"/>
          </a:p>
        </p:txBody>
      </p:sp>
      <p:sp>
        <p:nvSpPr>
          <p:cNvPr id="4" name="Slide Number Placeholder 3"/>
          <p:cNvSpPr>
            <a:spLocks noGrp="1"/>
          </p:cNvSpPr>
          <p:nvPr>
            <p:ph type="sldNum" sz="quarter" idx="5"/>
          </p:nvPr>
        </p:nvSpPr>
        <p:spPr/>
        <p:txBody>
          <a:bodyPr/>
          <a:lstStyle/>
          <a:p>
            <a:fld id="{A1F858ED-7EB8-48F4-A5FD-4E780E0AFF2F}" type="slidenum">
              <a:rPr lang="en-GB" smtClean="0"/>
              <a:t>24</a:t>
            </a:fld>
            <a:endParaRPr lang="en-GB"/>
          </a:p>
        </p:txBody>
      </p:sp>
    </p:spTree>
    <p:extLst>
      <p:ext uri="{BB962C8B-B14F-4D97-AF65-F5344CB8AC3E}">
        <p14:creationId xmlns:p14="http://schemas.microsoft.com/office/powerpoint/2010/main" val="2745133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Microsoft PowerPoint - Main characteristics of EU law </a:t>
            </a:r>
            <a:r>
              <a:rPr lang="en-GB" dirty="0" err="1">
                <a:hlinkClick r:id="rId3"/>
              </a:rPr>
              <a:t>TKR_Ankara</a:t>
            </a:r>
            <a:r>
              <a:rPr lang="en-GB" dirty="0">
                <a:hlinkClick r:id="rId3"/>
              </a:rPr>
              <a:t> May 2011 [</a:t>
            </a:r>
            <a:r>
              <a:rPr lang="en-GB" dirty="0" err="1">
                <a:hlinkClick r:id="rId3"/>
              </a:rPr>
              <a:t>Uyumluluk</a:t>
            </a:r>
            <a:r>
              <a:rPr lang="en-GB" dirty="0">
                <a:hlinkClick r:id="rId3"/>
              </a:rPr>
              <a:t> </a:t>
            </a:r>
            <a:r>
              <a:rPr lang="en-GB" dirty="0" err="1">
                <a:hlinkClick r:id="rId3"/>
              </a:rPr>
              <a:t>Modu</a:t>
            </a:r>
            <a:r>
              <a:rPr lang="en-GB" dirty="0">
                <a:hlinkClick r:id="rId3"/>
              </a:rPr>
              <a:t>] (ab.gov.tr)</a:t>
            </a:r>
            <a:endParaRPr lang="en-GB" dirty="0"/>
          </a:p>
        </p:txBody>
      </p:sp>
      <p:sp>
        <p:nvSpPr>
          <p:cNvPr id="4" name="Slide Number Placeholder 3"/>
          <p:cNvSpPr>
            <a:spLocks noGrp="1"/>
          </p:cNvSpPr>
          <p:nvPr>
            <p:ph type="sldNum" sz="quarter" idx="5"/>
          </p:nvPr>
        </p:nvSpPr>
        <p:spPr/>
        <p:txBody>
          <a:bodyPr/>
          <a:lstStyle/>
          <a:p>
            <a:fld id="{A1F858ED-7EB8-48F4-A5FD-4E780E0AFF2F}" type="slidenum">
              <a:rPr lang="en-GB" smtClean="0"/>
              <a:t>25</a:t>
            </a:fld>
            <a:endParaRPr lang="en-GB"/>
          </a:p>
        </p:txBody>
      </p:sp>
    </p:spTree>
    <p:extLst>
      <p:ext uri="{BB962C8B-B14F-4D97-AF65-F5344CB8AC3E}">
        <p14:creationId xmlns:p14="http://schemas.microsoft.com/office/powerpoint/2010/main" val="27286699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ELOG case – ‘’Means that they should not, prior to the expiry of the implementation, interpret national law in a manner that might compromise the objectives of the directive when the implementation period has then expired. . Removes the difference between  directives and regulations, which is the implementation period’’.</a:t>
            </a:r>
          </a:p>
          <a:p>
            <a:endParaRPr lang="en-GB" dirty="0"/>
          </a:p>
          <a:p>
            <a:r>
              <a:rPr lang="en-GB" dirty="0"/>
              <a:t>‘’ in other words, the directive constitutes a specific , application of the general principle of equal treatment and it is the general principle that applies directly between parties, not the directive’’. </a:t>
            </a:r>
          </a:p>
          <a:p>
            <a:endParaRPr lang="en-GB" dirty="0"/>
          </a:p>
        </p:txBody>
      </p:sp>
      <p:sp>
        <p:nvSpPr>
          <p:cNvPr id="4" name="Slide Number Placeholder 3"/>
          <p:cNvSpPr>
            <a:spLocks noGrp="1"/>
          </p:cNvSpPr>
          <p:nvPr>
            <p:ph type="sldNum" sz="quarter" idx="5"/>
          </p:nvPr>
        </p:nvSpPr>
        <p:spPr/>
        <p:txBody>
          <a:bodyPr/>
          <a:lstStyle/>
          <a:p>
            <a:fld id="{A1F858ED-7EB8-48F4-A5FD-4E780E0AFF2F}" type="slidenum">
              <a:rPr lang="en-GB" smtClean="0"/>
              <a:t>27</a:t>
            </a:fld>
            <a:endParaRPr lang="en-GB"/>
          </a:p>
        </p:txBody>
      </p:sp>
    </p:spTree>
    <p:extLst>
      <p:ext uri="{BB962C8B-B14F-4D97-AF65-F5344CB8AC3E}">
        <p14:creationId xmlns:p14="http://schemas.microsoft.com/office/powerpoint/2010/main" val="35024895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Liability without breach can happen. </a:t>
            </a:r>
          </a:p>
          <a:p>
            <a:r>
              <a:rPr lang="en-GB" dirty="0"/>
              <a:t>Article 258 TFEU. </a:t>
            </a:r>
          </a:p>
          <a:p>
            <a:r>
              <a:rPr lang="en-GB" dirty="0"/>
              <a:t>If the breach can be proven then – ‘’the damages arise from the date of infringement.’’</a:t>
            </a:r>
          </a:p>
          <a:p>
            <a:endParaRPr lang="en-GB" dirty="0"/>
          </a:p>
          <a:p>
            <a:r>
              <a:rPr lang="en-GB" dirty="0"/>
              <a:t>‘’Extended to determined liability between private parties’’</a:t>
            </a:r>
          </a:p>
          <a:p>
            <a:r>
              <a:rPr lang="en-GB" dirty="0"/>
              <a:t>‘’State liability also applies to a breach of EU law rights by the judiciary’’ </a:t>
            </a:r>
          </a:p>
          <a:p>
            <a:endParaRPr lang="en-GB" dirty="0"/>
          </a:p>
          <a:p>
            <a:r>
              <a:rPr lang="en-GB" dirty="0"/>
              <a:t>C-224/01 Gerhard </a:t>
            </a:r>
            <a:r>
              <a:rPr lang="en-GB" dirty="0" err="1"/>
              <a:t>Kobler</a:t>
            </a:r>
            <a:r>
              <a:rPr lang="en-GB" dirty="0"/>
              <a:t> v Republic of Austria. </a:t>
            </a:r>
          </a:p>
          <a:p>
            <a:endParaRPr lang="en-GB" dirty="0"/>
          </a:p>
          <a:p>
            <a:endParaRPr lang="en-GB" dirty="0"/>
          </a:p>
        </p:txBody>
      </p:sp>
      <p:sp>
        <p:nvSpPr>
          <p:cNvPr id="4" name="Slide Number Placeholder 3"/>
          <p:cNvSpPr>
            <a:spLocks noGrp="1"/>
          </p:cNvSpPr>
          <p:nvPr>
            <p:ph type="sldNum" sz="quarter" idx="5"/>
          </p:nvPr>
        </p:nvSpPr>
        <p:spPr/>
        <p:txBody>
          <a:bodyPr/>
          <a:lstStyle/>
          <a:p>
            <a:fld id="{F751AFB1-1A0D-4465-9C69-5C319B14D7BF}" type="slidenum">
              <a:rPr lang="en-US" smtClean="0"/>
              <a:t>31</a:t>
            </a:fld>
            <a:endParaRPr lang="en-US" dirty="0"/>
          </a:p>
        </p:txBody>
      </p:sp>
    </p:spTree>
    <p:extLst>
      <p:ext uri="{BB962C8B-B14F-4D97-AF65-F5344CB8AC3E}">
        <p14:creationId xmlns:p14="http://schemas.microsoft.com/office/powerpoint/2010/main" val="3952563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our last EU law session together. </a:t>
            </a:r>
          </a:p>
          <a:p>
            <a:r>
              <a:rPr lang="en-GB" dirty="0"/>
              <a:t>It has been a pleasure to teach you all. </a:t>
            </a:r>
          </a:p>
          <a:p>
            <a:r>
              <a:rPr lang="en-GB" dirty="0"/>
              <a:t>Thank you for all your kind words and for welcoming me into the classroom and engaging within the session. </a:t>
            </a:r>
          </a:p>
          <a:p>
            <a:endParaRPr lang="en-GB" dirty="0"/>
          </a:p>
        </p:txBody>
      </p:sp>
      <p:sp>
        <p:nvSpPr>
          <p:cNvPr id="4" name="Slide Number Placeholder 3"/>
          <p:cNvSpPr>
            <a:spLocks noGrp="1"/>
          </p:cNvSpPr>
          <p:nvPr>
            <p:ph type="sldNum" sz="quarter" idx="5"/>
          </p:nvPr>
        </p:nvSpPr>
        <p:spPr/>
        <p:txBody>
          <a:bodyPr/>
          <a:lstStyle/>
          <a:p>
            <a:fld id="{685C4843-FC27-4051-A42C-000829971540}" type="slidenum">
              <a:rPr lang="en-GB" smtClean="0"/>
              <a:t>35</a:t>
            </a:fld>
            <a:endParaRPr lang="en-GB"/>
          </a:p>
        </p:txBody>
      </p:sp>
    </p:spTree>
    <p:extLst>
      <p:ext uri="{BB962C8B-B14F-4D97-AF65-F5344CB8AC3E}">
        <p14:creationId xmlns:p14="http://schemas.microsoft.com/office/powerpoint/2010/main" val="1973384737"/>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3/25/2022</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3/25/2022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3/25/2022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3/25/2022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3/25/2022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3/25/2022</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3/25/2022</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ection break">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2F236E68-2CF8-44ED-939D-0302808CE819}"/>
              </a:ext>
            </a:extLst>
          </p:cNvPr>
          <p:cNvSpPr>
            <a:spLocks noGrp="1"/>
          </p:cNvSpPr>
          <p:nvPr>
            <p:ph type="pic" sz="quarter" idx="13"/>
          </p:nvPr>
        </p:nvSpPr>
        <p:spPr>
          <a:xfrm>
            <a:off x="0" y="0"/>
            <a:ext cx="12188370" cy="6858000"/>
          </a:xfrm>
          <a:custGeom>
            <a:avLst/>
            <a:gdLst>
              <a:gd name="connsiteX0" fmla="*/ 0 w 12188370"/>
              <a:gd name="connsiteY0" fmla="*/ 0 h 6858000"/>
              <a:gd name="connsiteX1" fmla="*/ 12188370 w 12188370"/>
              <a:gd name="connsiteY1" fmla="*/ 0 h 6858000"/>
              <a:gd name="connsiteX2" fmla="*/ 12188370 w 12188370"/>
              <a:gd name="connsiteY2" fmla="*/ 6858000 h 6858000"/>
              <a:gd name="connsiteX3" fmla="*/ 0 w 12188370"/>
              <a:gd name="connsiteY3" fmla="*/ 6858000 h 6858000"/>
              <a:gd name="connsiteX4" fmla="*/ 0 w 12188370"/>
              <a:gd name="connsiteY4" fmla="*/ 843875 h 6858000"/>
              <a:gd name="connsiteX5" fmla="*/ 8473201 w 12188370"/>
              <a:gd name="connsiteY5" fmla="*/ 843875 h 6858000"/>
              <a:gd name="connsiteX6" fmla="*/ 8473201 w 12188370"/>
              <a:gd name="connsiteY6" fmla="*/ 816443 h 6858000"/>
              <a:gd name="connsiteX7" fmla="*/ 0 w 12188370"/>
              <a:gd name="connsiteY7" fmla="*/ 8164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370" h="6858000">
                <a:moveTo>
                  <a:pt x="0" y="0"/>
                </a:moveTo>
                <a:lnTo>
                  <a:pt x="12188370" y="0"/>
                </a:lnTo>
                <a:lnTo>
                  <a:pt x="12188370" y="6858000"/>
                </a:lnTo>
                <a:lnTo>
                  <a:pt x="0" y="6858000"/>
                </a:lnTo>
                <a:lnTo>
                  <a:pt x="0" y="843875"/>
                </a:lnTo>
                <a:lnTo>
                  <a:pt x="8473201" y="843875"/>
                </a:lnTo>
                <a:lnTo>
                  <a:pt x="8473201" y="816443"/>
                </a:lnTo>
                <a:lnTo>
                  <a:pt x="0" y="816443"/>
                </a:lnTo>
                <a:close/>
              </a:path>
            </a:pathLst>
          </a:custGeom>
        </p:spPr>
        <p:txBody>
          <a:bodyPr wrap="square">
            <a:noAutofit/>
          </a:bodyPr>
          <a:lstStyle/>
          <a:p>
            <a:r>
              <a:rPr lang="en-US"/>
              <a:t>Click icon to add picture</a:t>
            </a:r>
            <a:endParaRPr lang="en-US" dirty="0"/>
          </a:p>
        </p:txBody>
      </p:sp>
      <p:sp>
        <p:nvSpPr>
          <p:cNvPr id="2" name="Title 1">
            <a:extLst>
              <a:ext uri="{FF2B5EF4-FFF2-40B4-BE49-F238E27FC236}">
                <a16:creationId xmlns:a16="http://schemas.microsoft.com/office/drawing/2014/main" id="{532F3A8F-B976-406D-827A-8714EFF80344}"/>
              </a:ext>
            </a:extLst>
          </p:cNvPr>
          <p:cNvSpPr>
            <a:spLocks noGrp="1"/>
          </p:cNvSpPr>
          <p:nvPr>
            <p:ph type="title" hasCustomPrompt="1"/>
          </p:nvPr>
        </p:nvSpPr>
        <p:spPr>
          <a:xfrm>
            <a:off x="1256275" y="2276439"/>
            <a:ext cx="9679448" cy="2868439"/>
          </a:xfrm>
        </p:spPr>
        <p:txBody>
          <a:bodyPr anchor="b">
            <a:noAutofit/>
          </a:bodyPr>
          <a:lstStyle>
            <a:lvl1pPr algn="l">
              <a:defRPr lang="en-US" sz="7200" b="1" kern="1200" cap="all" dirty="0">
                <a:solidFill>
                  <a:schemeClr val="bg1"/>
                </a:solidFill>
                <a:latin typeface="+mj-lt"/>
                <a:ea typeface="+mj-ea"/>
                <a:cs typeface="+mj-cs"/>
              </a:defRPr>
            </a:lvl1pPr>
          </a:lstStyle>
          <a:p>
            <a:r>
              <a:rPr lang="en-US" dirty="0"/>
              <a:t>CLICK TO EDIT MASTER TITLE STYLE</a:t>
            </a:r>
          </a:p>
        </p:txBody>
      </p:sp>
      <p:sp>
        <p:nvSpPr>
          <p:cNvPr id="13" name="Text Placeholder 3">
            <a:extLst>
              <a:ext uri="{FF2B5EF4-FFF2-40B4-BE49-F238E27FC236}">
                <a16:creationId xmlns:a16="http://schemas.microsoft.com/office/drawing/2014/main" id="{91D9E9B9-E0A7-4C75-946E-BBAEBCC2CA6A}"/>
              </a:ext>
            </a:extLst>
          </p:cNvPr>
          <p:cNvSpPr>
            <a:spLocks noGrp="1"/>
          </p:cNvSpPr>
          <p:nvPr>
            <p:ph type="body" idx="14"/>
          </p:nvPr>
        </p:nvSpPr>
        <p:spPr>
          <a:xfrm>
            <a:off x="1256275" y="5098254"/>
            <a:ext cx="9679449" cy="750259"/>
          </a:xfrm>
        </p:spPr>
        <p:txBody>
          <a:bodyPr vert="horz" lIns="91440" tIns="45720" rIns="91440" bIns="45720" rtlCol="0" anchor="ctr">
            <a:normAutofit/>
          </a:bodyPr>
          <a:lstStyle>
            <a:lvl1pPr marL="0" indent="0">
              <a:buNone/>
              <a:defRPr sz="2000">
                <a:solidFill>
                  <a:schemeClr val="bg1"/>
                </a:solidFill>
              </a:defRPr>
            </a:lvl1pPr>
          </a:lstStyle>
          <a:p>
            <a:pPr lvl="0"/>
            <a:r>
              <a:rPr lang="en-US" sz="2000" kern="1200">
                <a:solidFill>
                  <a:srgbClr val="FFFFFF"/>
                </a:solidFill>
                <a:latin typeface="+mn-lt"/>
                <a:ea typeface="+mn-ea"/>
                <a:cs typeface="+mn-cs"/>
              </a:rPr>
              <a:t>Click to edit Master text styles</a:t>
            </a:r>
          </a:p>
        </p:txBody>
      </p:sp>
      <p:cxnSp>
        <p:nvCxnSpPr>
          <p:cNvPr id="6" name="Straight Connector 5">
            <a:extLst>
              <a:ext uri="{FF2B5EF4-FFF2-40B4-BE49-F238E27FC236}">
                <a16:creationId xmlns:a16="http://schemas.microsoft.com/office/drawing/2014/main" id="{03C6873F-B921-4626-97A7-FD8E9398E4E7}"/>
              </a:ext>
            </a:extLst>
          </p:cNvPr>
          <p:cNvCxnSpPr>
            <a:cxnSpLocks/>
          </p:cNvCxnSpPr>
          <p:nvPr userDrawn="1"/>
        </p:nvCxnSpPr>
        <p:spPr>
          <a:xfrm flipH="1">
            <a:off x="-10886" y="821523"/>
            <a:ext cx="847320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Graphic 13">
            <a:extLst>
              <a:ext uri="{FF2B5EF4-FFF2-40B4-BE49-F238E27FC236}">
                <a16:creationId xmlns:a16="http://schemas.microsoft.com/office/drawing/2014/main" id="{275D0799-1240-4A8C-98BF-96679D262568}"/>
              </a:ext>
            </a:extLst>
          </p:cNvPr>
          <p:cNvSpPr/>
          <p:nvPr userDrawn="1"/>
        </p:nvSpPr>
        <p:spPr>
          <a:xfrm>
            <a:off x="544954" y="2865643"/>
            <a:ext cx="146329" cy="157937"/>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9" name="Graphic 12">
            <a:extLst>
              <a:ext uri="{FF2B5EF4-FFF2-40B4-BE49-F238E27FC236}">
                <a16:creationId xmlns:a16="http://schemas.microsoft.com/office/drawing/2014/main" id="{3F7A1898-37E9-4DF7-9E1E-A5D41681C6D9}"/>
              </a:ext>
            </a:extLst>
          </p:cNvPr>
          <p:cNvSpPr/>
          <p:nvPr userDrawn="1"/>
        </p:nvSpPr>
        <p:spPr>
          <a:xfrm>
            <a:off x="903734" y="3094942"/>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9" name="Graphic 15">
            <a:extLst>
              <a:ext uri="{FF2B5EF4-FFF2-40B4-BE49-F238E27FC236}">
                <a16:creationId xmlns:a16="http://schemas.microsoft.com/office/drawing/2014/main" id="{DA49FC99-340D-4901-98CD-6C4D1941C969}"/>
              </a:ext>
            </a:extLst>
          </p:cNvPr>
          <p:cNvSpPr/>
          <p:nvPr userDrawn="1"/>
        </p:nvSpPr>
        <p:spPr>
          <a:xfrm>
            <a:off x="532920" y="3619230"/>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2589574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Introduction">
    <p:spTree>
      <p:nvGrpSpPr>
        <p:cNvPr id="1" name=""/>
        <p:cNvGrpSpPr/>
        <p:nvPr/>
      </p:nvGrpSpPr>
      <p:grpSpPr>
        <a:xfrm>
          <a:off x="0" y="0"/>
          <a:ext cx="0" cy="0"/>
          <a:chOff x="0" y="0"/>
          <a:chExt cx="0" cy="0"/>
        </a:xfrm>
      </p:grpSpPr>
      <p:cxnSp>
        <p:nvCxnSpPr>
          <p:cNvPr id="18" name="Straight Connector 17">
            <a:extLst>
              <a:ext uri="{FF2B5EF4-FFF2-40B4-BE49-F238E27FC236}">
                <a16:creationId xmlns:a16="http://schemas.microsoft.com/office/drawing/2014/main" id="{AB8238B2-89F4-4CBF-8949-A4979F889CE8}"/>
              </a:ext>
              <a:ext uri="{C183D7F6-B498-43B3-948B-1728B52AA6E4}">
                <adec:decorative xmlns:adec="http://schemas.microsoft.com/office/drawing/2017/decorative" val="1"/>
              </a:ext>
            </a:extLst>
          </p:cNvPr>
          <p:cNvCxnSpPr>
            <a:cxnSpLocks/>
          </p:cNvCxnSpPr>
          <p:nvPr userDrawn="1"/>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E48A8E28-7873-4AFA-A619-0E497E0180D0}"/>
              </a:ext>
              <a:ext uri="{C183D7F6-B498-43B3-948B-1728B52AA6E4}">
                <adec:decorative xmlns:adec="http://schemas.microsoft.com/office/drawing/2017/decorative" val="1"/>
              </a:ext>
            </a:extLst>
          </p:cNvPr>
          <p:cNvSpPr/>
          <p:nvPr userDrawn="1"/>
        </p:nvSpPr>
        <p:spPr>
          <a:xfrm>
            <a:off x="192268" y="536567"/>
            <a:ext cx="5784867" cy="5784867"/>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6946745-2521-4BB4-80EC-24CD13FF3A60}"/>
              </a:ext>
            </a:extLst>
          </p:cNvPr>
          <p:cNvSpPr>
            <a:spLocks noGrp="1"/>
          </p:cNvSpPr>
          <p:nvPr>
            <p:ph type="title"/>
          </p:nvPr>
        </p:nvSpPr>
        <p:spPr>
          <a:xfrm>
            <a:off x="867340" y="2446418"/>
            <a:ext cx="4434721" cy="1965163"/>
          </a:xfrm>
        </p:spPr>
        <p:txBody>
          <a:bodyPr anchor="ctr">
            <a:normAutofit/>
          </a:bodyPr>
          <a:lstStyle>
            <a:lvl1pPr algn="ctr">
              <a:defRPr lang="en-US" sz="4500" kern="1200" dirty="0">
                <a:solidFill>
                  <a:schemeClr val="bg1"/>
                </a:solidFill>
                <a:latin typeface="+mj-lt"/>
                <a:ea typeface="+mj-ea"/>
                <a:cs typeface="+mj-cs"/>
              </a:defRPr>
            </a:lvl1pPr>
          </a:lstStyle>
          <a:p>
            <a:r>
              <a:rPr lang="en-US"/>
              <a:t>Click to edit Master title style</a:t>
            </a:r>
            <a:endParaRPr lang="en-US" dirty="0"/>
          </a:p>
        </p:txBody>
      </p:sp>
      <p:sp>
        <p:nvSpPr>
          <p:cNvPr id="14" name="Content Placeholder 2">
            <a:extLst>
              <a:ext uri="{FF2B5EF4-FFF2-40B4-BE49-F238E27FC236}">
                <a16:creationId xmlns:a16="http://schemas.microsoft.com/office/drawing/2014/main" id="{1F83215D-2938-4915-9C53-FDF71E3F0E14}"/>
              </a:ext>
            </a:extLst>
          </p:cNvPr>
          <p:cNvSpPr>
            <a:spLocks noGrp="1"/>
          </p:cNvSpPr>
          <p:nvPr>
            <p:ph idx="1" hasCustomPrompt="1"/>
          </p:nvPr>
        </p:nvSpPr>
        <p:spPr>
          <a:xfrm>
            <a:off x="6392583" y="536567"/>
            <a:ext cx="4518504" cy="5784867"/>
          </a:xfrm>
        </p:spPr>
        <p:txBody>
          <a:bodyPr anchor="ctr">
            <a:normAutofit/>
          </a:bodyPr>
          <a:lstStyle>
            <a:lvl1pPr marL="0" indent="0">
              <a:lnSpc>
                <a:spcPts val="2500"/>
              </a:lnSpc>
              <a:buNone/>
              <a:defRPr sz="1800"/>
            </a:lvl1pPr>
          </a:lstStyle>
          <a:p>
            <a:r>
              <a:rPr lang="en-US" sz="1800" dirty="0">
                <a:cs typeface="Calibri"/>
              </a:rPr>
              <a:t>Click to edit master text style</a:t>
            </a:r>
          </a:p>
        </p:txBody>
      </p:sp>
      <p:sp>
        <p:nvSpPr>
          <p:cNvPr id="4" name="Graphic 13">
            <a:extLst>
              <a:ext uri="{FF2B5EF4-FFF2-40B4-BE49-F238E27FC236}">
                <a16:creationId xmlns:a16="http://schemas.microsoft.com/office/drawing/2014/main" id="{5EB0124E-1A8A-4EB1-A9CF-E273590B60B9}"/>
              </a:ext>
              <a:ext uri="{C183D7F6-B498-43B3-948B-1728B52AA6E4}">
                <adec:decorative xmlns:adec="http://schemas.microsoft.com/office/drawing/2017/decorative" val="1"/>
              </a:ext>
            </a:extLst>
          </p:cNvPr>
          <p:cNvSpPr/>
          <p:nvPr userDrawn="1"/>
        </p:nvSpPr>
        <p:spPr>
          <a:xfrm>
            <a:off x="1109945" y="351421"/>
            <a:ext cx="198609" cy="198609"/>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accent2"/>
          </a:solidFill>
          <a:ln w="603" cap="flat">
            <a:noFill/>
            <a:prstDash val="solid"/>
            <a:miter/>
          </a:ln>
        </p:spPr>
        <p:txBody>
          <a:bodyPr rtlCol="0" anchor="ctr"/>
          <a:lstStyle/>
          <a:p>
            <a:endParaRPr lang="en-US" dirty="0"/>
          </a:p>
        </p:txBody>
      </p:sp>
      <p:sp>
        <p:nvSpPr>
          <p:cNvPr id="5" name="Graphic 12">
            <a:extLst>
              <a:ext uri="{FF2B5EF4-FFF2-40B4-BE49-F238E27FC236}">
                <a16:creationId xmlns:a16="http://schemas.microsoft.com/office/drawing/2014/main" id="{44654EA2-A648-4219-B093-1C05AE964626}"/>
              </a:ext>
              <a:ext uri="{C183D7F6-B498-43B3-948B-1728B52AA6E4}">
                <adec:decorative xmlns:adec="http://schemas.microsoft.com/office/drawing/2017/decorative" val="1"/>
              </a:ext>
            </a:extLst>
          </p:cNvPr>
          <p:cNvSpPr/>
          <p:nvPr userDrawn="1"/>
        </p:nvSpPr>
        <p:spPr>
          <a:xfrm>
            <a:off x="5425883" y="5732852"/>
            <a:ext cx="130186" cy="130186"/>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81C0EC89-A66C-4027-8FF0-F7605B506229}"/>
              </a:ext>
              <a:ext uri="{C183D7F6-B498-43B3-948B-1728B52AA6E4}">
                <adec:decorative xmlns:adec="http://schemas.microsoft.com/office/drawing/2017/decorative" val="1"/>
              </a:ext>
            </a:extLst>
          </p:cNvPr>
          <p:cNvSpPr/>
          <p:nvPr userDrawn="1"/>
        </p:nvSpPr>
        <p:spPr>
          <a:xfrm>
            <a:off x="539223" y="1072473"/>
            <a:ext cx="182432" cy="182432"/>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2" name="Date Placeholder 2">
            <a:extLst>
              <a:ext uri="{FF2B5EF4-FFF2-40B4-BE49-F238E27FC236}">
                <a16:creationId xmlns:a16="http://schemas.microsoft.com/office/drawing/2014/main" id="{411FC072-5A30-4F87-8D5F-B58BC2023A98}"/>
              </a:ext>
            </a:extLst>
          </p:cNvPr>
          <p:cNvSpPr>
            <a:spLocks noGrp="1"/>
          </p:cNvSpPr>
          <p:nvPr>
            <p:ph type="dt" sz="half" idx="12"/>
          </p:nvPr>
        </p:nvSpPr>
        <p:spPr>
          <a:xfrm>
            <a:off x="5785751" y="6356350"/>
            <a:ext cx="2743200" cy="365125"/>
          </a:xfrm>
        </p:spPr>
        <p:txBody>
          <a:bodyPr/>
          <a:lstStyle/>
          <a:p>
            <a:r>
              <a:rPr lang="en-US"/>
              <a:t>20xx</a:t>
            </a:r>
            <a:endParaRPr lang="en-US" dirty="0"/>
          </a:p>
        </p:txBody>
      </p:sp>
      <p:sp>
        <p:nvSpPr>
          <p:cNvPr id="13" name="Footer Placeholder 3">
            <a:extLst>
              <a:ext uri="{FF2B5EF4-FFF2-40B4-BE49-F238E27FC236}">
                <a16:creationId xmlns:a16="http://schemas.microsoft.com/office/drawing/2014/main" id="{A406C42C-BE3A-4833-B0B7-357CE8FB62CA}"/>
              </a:ext>
            </a:extLst>
          </p:cNvPr>
          <p:cNvSpPr>
            <a:spLocks noGrp="1"/>
          </p:cNvSpPr>
          <p:nvPr>
            <p:ph type="ftr" sz="quarter" idx="13"/>
          </p:nvPr>
        </p:nvSpPr>
        <p:spPr>
          <a:xfrm rot="16200000">
            <a:off x="9812116" y="1591485"/>
            <a:ext cx="3548094" cy="365125"/>
          </a:xfrm>
        </p:spPr>
        <p:txBody>
          <a:bodyPr/>
          <a:lstStyle/>
          <a:p>
            <a:r>
              <a:rPr lang="en-US" dirty="0"/>
              <a:t>Sample footer text</a:t>
            </a:r>
          </a:p>
        </p:txBody>
      </p:sp>
      <p:sp>
        <p:nvSpPr>
          <p:cNvPr id="19" name="Slide Number Placeholder 4">
            <a:extLst>
              <a:ext uri="{FF2B5EF4-FFF2-40B4-BE49-F238E27FC236}">
                <a16:creationId xmlns:a16="http://schemas.microsoft.com/office/drawing/2014/main" id="{4E6E8B18-45E0-4925-8E5D-41F418C91ED8}"/>
              </a:ext>
            </a:extLst>
          </p:cNvPr>
          <p:cNvSpPr>
            <a:spLocks noGrp="1"/>
          </p:cNvSpPr>
          <p:nvPr>
            <p:ph type="sldNum" sz="quarter" idx="14"/>
          </p:nvPr>
        </p:nvSpPr>
        <p:spPr>
          <a:xfrm>
            <a:off x="8610600" y="6356350"/>
            <a:ext cx="2743200" cy="365125"/>
          </a:xfrm>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90424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microsoft.com/office/2007/relationships/hdphoto" Target="../media/hdphoto1.wdp"/><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3/25/2022</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5">
                <a:duotone>
                  <a:schemeClr val="accent1">
                    <a:shade val="45000"/>
                    <a:satMod val="135000"/>
                  </a:schemeClr>
                  <a:prstClr val="white"/>
                </a:duotone>
                <a:extLst>
                  <a:ext uri="{BEBA8EAE-BF5A-486C-A8C5-ECC9F3942E4B}">
                    <a14:imgProps xmlns:a14="http://schemas.microsoft.com/office/drawing/2010/main">
                      <a14:imgLayer r:embed="rId16">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Lst>
  <p:hf sldNum="0" hdr="0" ftr="0" dt="0"/>
  <p:txStyles>
    <p:titleStyle>
      <a:lvl1pPr algn="l" defTabSz="914400" rtl="0" eaLnBrk="1" latinLnBrk="0" hangingPunct="1">
        <a:lnSpc>
          <a:spcPct val="90000"/>
        </a:lnSpc>
        <a:spcBef>
          <a:spcPct val="0"/>
        </a:spcBef>
        <a:buNone/>
        <a:defRPr sz="5400" kern="1200" cap="all" baseline="0">
          <a:blipFill>
            <a:blip r:embed="rId17">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microsoft.com/office/2007/relationships/hdphoto" Target="../media/hdphoto3.wdp"/><Relationship Id="rId7" Type="http://schemas.openxmlformats.org/officeDocument/2006/relationships/diagramLayout" Target="../diagrams/layout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microsoft.com/office/2007/relationships/hdphoto" Target="../media/hdphoto2.wdp"/><Relationship Id="rId10" Type="http://schemas.microsoft.com/office/2007/relationships/diagramDrawing" Target="../diagrams/drawing1.xml"/><Relationship Id="rId4" Type="http://schemas.openxmlformats.org/officeDocument/2006/relationships/image" Target="../media/image4.png"/><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microsoft.com/office/2007/relationships/hdphoto" Target="../media/hdphoto3.wdp"/><Relationship Id="rId7" Type="http://schemas.openxmlformats.org/officeDocument/2006/relationships/diagramLayout" Target="../diagrams/layout4.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Data" Target="../diagrams/data4.xml"/><Relationship Id="rId5" Type="http://schemas.microsoft.com/office/2007/relationships/hdphoto" Target="../media/hdphoto2.wdp"/><Relationship Id="rId10" Type="http://schemas.microsoft.com/office/2007/relationships/diagramDrawing" Target="../diagrams/drawing4.xml"/><Relationship Id="rId4" Type="http://schemas.openxmlformats.org/officeDocument/2006/relationships/image" Target="../media/image4.png"/><Relationship Id="rId9" Type="http://schemas.openxmlformats.org/officeDocument/2006/relationships/diagramColors" Target="../diagrams/colors4.xml"/></Relationships>
</file>

<file path=ppt/slides/_rels/slide9.xml.rels><?xml version="1.0" encoding="UTF-8" standalone="yes"?>
<Relationships xmlns="http://schemas.openxmlformats.org/package/2006/relationships"><Relationship Id="rId8" Type="http://schemas.microsoft.com/office/2007/relationships/diagramDrawing" Target="../diagrams/drawing5.xml"/><Relationship Id="rId3" Type="http://schemas.microsoft.com/office/2007/relationships/hdphoto" Target="../media/hdphoto2.wdp"/><Relationship Id="rId7" Type="http://schemas.openxmlformats.org/officeDocument/2006/relationships/diagramColors" Target="../diagrams/colors5.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3.sv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png"/><Relationship Id="rId7"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microsoft.com/office/2007/relationships/hdphoto" Target="../media/hdphoto1.wdp"/><Relationship Id="rId5" Type="http://schemas.openxmlformats.org/officeDocument/2006/relationships/image" Target="../media/image3.png"/><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www.youtube.com/watch?v=FuHCchLGWx0" TargetMode="Externa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microsoft.com/office/2007/relationships/hdphoto" Target="../media/hdphoto1.wdp"/><Relationship Id="rId5" Type="http://schemas.openxmlformats.org/officeDocument/2006/relationships/image" Target="../media/image3.png"/><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microsoft.com/office/2007/relationships/hdphoto" Target="../media/hdphoto3.wdp"/><Relationship Id="rId7" Type="http://schemas.openxmlformats.org/officeDocument/2006/relationships/diagramLayout" Target="../diagrams/layout7.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Data" Target="../diagrams/data7.xml"/><Relationship Id="rId5" Type="http://schemas.microsoft.com/office/2007/relationships/hdphoto" Target="../media/hdphoto2.wdp"/><Relationship Id="rId10" Type="http://schemas.microsoft.com/office/2007/relationships/diagramDrawing" Target="../diagrams/drawing7.xml"/><Relationship Id="rId4" Type="http://schemas.openxmlformats.org/officeDocument/2006/relationships/image" Target="../media/image4.png"/><Relationship Id="rId9" Type="http://schemas.openxmlformats.org/officeDocument/2006/relationships/diagramColors" Target="../diagrams/colors7.xml"/></Relationships>
</file>

<file path=ppt/slides/_rels/slide1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6.jpe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microsoft.com/office/2007/relationships/hdphoto" Target="../media/hdphoto2.wdp"/><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3.wdp"/></Relationships>
</file>

<file path=ppt/slides/_rels/slide2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s://www.youtube.com/watch?v=Rusup3Pm22Y" TargetMode="External"/><Relationship Id="rId5" Type="http://schemas.microsoft.com/office/2007/relationships/hdphoto" Target="../media/hdphoto2.wdp"/><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16.xml"/><Relationship Id="rId3" Type="http://schemas.microsoft.com/office/2007/relationships/hdphoto" Target="../media/hdphoto3.wdp"/><Relationship Id="rId7" Type="http://schemas.openxmlformats.org/officeDocument/2006/relationships/diagramLayout" Target="../diagrams/layout16.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Data" Target="../diagrams/data16.xml"/><Relationship Id="rId5" Type="http://schemas.microsoft.com/office/2007/relationships/hdphoto" Target="../media/hdphoto2.wdp"/><Relationship Id="rId10" Type="http://schemas.microsoft.com/office/2007/relationships/diagramDrawing" Target="../diagrams/drawing16.xml"/><Relationship Id="rId4" Type="http://schemas.openxmlformats.org/officeDocument/2006/relationships/image" Target="../media/image4.png"/><Relationship Id="rId9" Type="http://schemas.openxmlformats.org/officeDocument/2006/relationships/diagramColors" Target="../diagrams/colors16.xml"/></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watch?v=QXo4aDceRFo" TargetMode="External"/><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diagramLayout" Target="../diagrams/layout17.xml"/><Relationship Id="rId7" Type="http://schemas.openxmlformats.org/officeDocument/2006/relationships/image" Target="../media/image19.pn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18.xml"/><Relationship Id="rId3" Type="http://schemas.openxmlformats.org/officeDocument/2006/relationships/image" Target="../media/image7.png"/><Relationship Id="rId7" Type="http://schemas.openxmlformats.org/officeDocument/2006/relationships/diagramData" Target="../diagrams/data18.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microsoft.com/office/2007/relationships/hdphoto" Target="../media/hdphoto2.wdp"/><Relationship Id="rId11" Type="http://schemas.microsoft.com/office/2007/relationships/diagramDrawing" Target="../diagrams/drawing18.xml"/><Relationship Id="rId5" Type="http://schemas.openxmlformats.org/officeDocument/2006/relationships/image" Target="../media/image4.png"/><Relationship Id="rId10" Type="http://schemas.openxmlformats.org/officeDocument/2006/relationships/diagramColors" Target="../diagrams/colors18.xml"/><Relationship Id="rId4" Type="http://schemas.microsoft.com/office/2007/relationships/hdphoto" Target="../media/hdphoto3.wdp"/><Relationship Id="rId9" Type="http://schemas.openxmlformats.org/officeDocument/2006/relationships/diagramQuickStyle" Target="../diagrams/quickStyle18.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diagramQuickStyle" Target="../diagrams/quickStyle19.xml"/><Relationship Id="rId3" Type="http://schemas.microsoft.com/office/2007/relationships/hdphoto" Target="../media/hdphoto3.wdp"/><Relationship Id="rId7" Type="http://schemas.openxmlformats.org/officeDocument/2006/relationships/diagramLayout" Target="../diagrams/layout19.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Data" Target="../diagrams/data19.xml"/><Relationship Id="rId5" Type="http://schemas.microsoft.com/office/2007/relationships/hdphoto" Target="../media/hdphoto2.wdp"/><Relationship Id="rId10" Type="http://schemas.microsoft.com/office/2007/relationships/diagramDrawing" Target="../diagrams/drawing19.xml"/><Relationship Id="rId4" Type="http://schemas.openxmlformats.org/officeDocument/2006/relationships/image" Target="../media/image4.png"/><Relationship Id="rId9" Type="http://schemas.openxmlformats.org/officeDocument/2006/relationships/diagramColors" Target="../diagrams/colors1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B9C4F-A575-4004-A8EE-367258B5DEDE}"/>
              </a:ext>
            </a:extLst>
          </p:cNvPr>
          <p:cNvSpPr>
            <a:spLocks noGrp="1"/>
          </p:cNvSpPr>
          <p:nvPr>
            <p:ph type="ctrTitle"/>
          </p:nvPr>
        </p:nvSpPr>
        <p:spPr/>
        <p:txBody>
          <a:bodyPr/>
          <a:lstStyle/>
          <a:p>
            <a:pPr algn="ctr"/>
            <a:r>
              <a:rPr lang="en-GB" sz="8800" b="1" i="1" u="sng" dirty="0"/>
              <a:t>Abuse of a dominant position</a:t>
            </a:r>
          </a:p>
        </p:txBody>
      </p:sp>
      <p:sp>
        <p:nvSpPr>
          <p:cNvPr id="3" name="Subtitle 2">
            <a:extLst>
              <a:ext uri="{FF2B5EF4-FFF2-40B4-BE49-F238E27FC236}">
                <a16:creationId xmlns:a16="http://schemas.microsoft.com/office/drawing/2014/main" id="{7F48EE94-5E42-4F87-A69A-E5E8E036213F}"/>
              </a:ext>
            </a:extLst>
          </p:cNvPr>
          <p:cNvSpPr>
            <a:spLocks noGrp="1"/>
          </p:cNvSpPr>
          <p:nvPr>
            <p:ph type="subTitle" idx="1"/>
          </p:nvPr>
        </p:nvSpPr>
        <p:spPr/>
        <p:txBody>
          <a:bodyPr/>
          <a:lstStyle/>
          <a:p>
            <a:r>
              <a:rPr lang="en-GB" dirty="0"/>
              <a:t>By Zita Draper </a:t>
            </a:r>
          </a:p>
        </p:txBody>
      </p:sp>
    </p:spTree>
    <p:extLst>
      <p:ext uri="{BB962C8B-B14F-4D97-AF65-F5344CB8AC3E}">
        <p14:creationId xmlns:p14="http://schemas.microsoft.com/office/powerpoint/2010/main" val="397477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2F9B8D9-2A0F-48A2-AD9F-81D8C49703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1672" y="0"/>
            <a:ext cx="7540328"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5B85C8-E8B0-4EA2-9593-2D81AF1A2DDF}"/>
              </a:ext>
            </a:extLst>
          </p:cNvPr>
          <p:cNvSpPr>
            <a:spLocks noGrp="1"/>
          </p:cNvSpPr>
          <p:nvPr>
            <p:ph type="title"/>
          </p:nvPr>
        </p:nvSpPr>
        <p:spPr>
          <a:xfrm>
            <a:off x="4970109" y="484632"/>
            <a:ext cx="6730277" cy="1609344"/>
          </a:xfrm>
          <a:ln>
            <a:noFill/>
          </a:ln>
        </p:spPr>
        <p:txBody>
          <a:bodyPr>
            <a:normAutofit/>
          </a:bodyPr>
          <a:lstStyle/>
          <a:p>
            <a:r>
              <a:rPr lang="en-GB" sz="4400" b="1" i="1" u="sng"/>
              <a:t>Content</a:t>
            </a:r>
            <a:r>
              <a:rPr lang="en-GB" sz="4400"/>
              <a:t> </a:t>
            </a:r>
          </a:p>
        </p:txBody>
      </p:sp>
      <p:pic>
        <p:nvPicPr>
          <p:cNvPr id="5" name="Graphic 4" descr="Clipboard Checked with solid fill">
            <a:extLst>
              <a:ext uri="{FF2B5EF4-FFF2-40B4-BE49-F238E27FC236}">
                <a16:creationId xmlns:a16="http://schemas.microsoft.com/office/drawing/2014/main" id="{6548921B-B649-4569-8759-CE57409C3A7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33999" y="1573080"/>
            <a:ext cx="3722101" cy="3722101"/>
          </a:xfrm>
          <a:prstGeom prst="rect">
            <a:avLst/>
          </a:prstGeom>
        </p:spPr>
      </p:pic>
      <p:sp>
        <p:nvSpPr>
          <p:cNvPr id="3" name="Content Placeholder 2">
            <a:extLst>
              <a:ext uri="{FF2B5EF4-FFF2-40B4-BE49-F238E27FC236}">
                <a16:creationId xmlns:a16="http://schemas.microsoft.com/office/drawing/2014/main" id="{02408C4F-F454-47A9-9598-DB358B845721}"/>
              </a:ext>
            </a:extLst>
          </p:cNvPr>
          <p:cNvSpPr>
            <a:spLocks noGrp="1"/>
          </p:cNvSpPr>
          <p:nvPr>
            <p:ph idx="1"/>
          </p:nvPr>
        </p:nvSpPr>
        <p:spPr>
          <a:xfrm>
            <a:off x="4970109" y="2121408"/>
            <a:ext cx="6730276" cy="4050792"/>
          </a:xfrm>
        </p:spPr>
        <p:txBody>
          <a:bodyPr>
            <a:normAutofit/>
          </a:bodyPr>
          <a:lstStyle/>
          <a:p>
            <a:r>
              <a:rPr lang="en-GB" dirty="0"/>
              <a:t>Aims and Learning Objectives. </a:t>
            </a:r>
          </a:p>
          <a:p>
            <a:r>
              <a:rPr lang="en-GB" dirty="0"/>
              <a:t>Recap of the abuse of a dominant position lecture. </a:t>
            </a:r>
          </a:p>
          <a:p>
            <a:r>
              <a:rPr lang="en-GB" dirty="0"/>
              <a:t>Kahoot. </a:t>
            </a:r>
          </a:p>
          <a:p>
            <a:r>
              <a:rPr lang="en-GB" dirty="0"/>
              <a:t>Summary </a:t>
            </a:r>
          </a:p>
          <a:p>
            <a:r>
              <a:rPr lang="en-GB" dirty="0"/>
              <a:t>Thank you!</a:t>
            </a:r>
          </a:p>
          <a:p>
            <a:r>
              <a:rPr lang="en-GB" dirty="0"/>
              <a:t>Direct/indirect effect. </a:t>
            </a:r>
          </a:p>
          <a:p>
            <a:r>
              <a:rPr lang="en-GB" dirty="0"/>
              <a:t>Assignment 2.</a:t>
            </a:r>
          </a:p>
          <a:p>
            <a:r>
              <a:rPr lang="en-GB" dirty="0"/>
              <a:t>Any Questions?</a:t>
            </a:r>
          </a:p>
          <a:p>
            <a:pPr marL="0" indent="0">
              <a:buNone/>
            </a:pPr>
            <a:endParaRPr lang="en-GB" dirty="0"/>
          </a:p>
        </p:txBody>
      </p:sp>
      <p:grpSp>
        <p:nvGrpSpPr>
          <p:cNvPr id="12" name="Group 11">
            <a:extLst>
              <a:ext uri="{FF2B5EF4-FFF2-40B4-BE49-F238E27FC236}">
                <a16:creationId xmlns:a16="http://schemas.microsoft.com/office/drawing/2014/main" id="{0F7E20FF-7DA6-46B7-AB0E-E6CBFDD072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3" name="Oval 12">
              <a:extLst>
                <a:ext uri="{FF2B5EF4-FFF2-40B4-BE49-F238E27FC236}">
                  <a16:creationId xmlns:a16="http://schemas.microsoft.com/office/drawing/2014/main" id="{6BE624B6-B9F4-4C3F-9F6E-2182D90EC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6">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8710C23B-B5E1-45A6-80F6-55643AC62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543291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0" name="Group 9">
            <a:extLst>
              <a:ext uri="{FF2B5EF4-FFF2-40B4-BE49-F238E27FC236}">
                <a16:creationId xmlns:a16="http://schemas.microsoft.com/office/drawing/2014/main" id="{E799C3D5-7D55-4046-808C-F290F456D6E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1035" y="1679569"/>
            <a:ext cx="3498864" cy="3498858"/>
            <a:chOff x="1061035" y="1679569"/>
            <a:chExt cx="3498864" cy="3498858"/>
          </a:xfrm>
        </p:grpSpPr>
        <p:sp>
          <p:nvSpPr>
            <p:cNvPr id="11" name="Oval 10">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a:extLst>
              <a:ext uri="{FF2B5EF4-FFF2-40B4-BE49-F238E27FC236}">
                <a16:creationId xmlns:a16="http://schemas.microsoft.com/office/drawing/2014/main" id="{1BB52211-5061-4F52-BBF7-E1E293B4FB87}"/>
              </a:ext>
            </a:extLst>
          </p:cNvPr>
          <p:cNvSpPr>
            <a:spLocks noGrp="1"/>
          </p:cNvSpPr>
          <p:nvPr>
            <p:ph type="title"/>
          </p:nvPr>
        </p:nvSpPr>
        <p:spPr>
          <a:xfrm>
            <a:off x="1490145" y="2376862"/>
            <a:ext cx="2640646" cy="2104273"/>
          </a:xfrm>
          <a:noFill/>
        </p:spPr>
        <p:txBody>
          <a:bodyPr>
            <a:normAutofit/>
          </a:bodyPr>
          <a:lstStyle/>
          <a:p>
            <a:pPr algn="ctr"/>
            <a:r>
              <a:rPr lang="en-GB" sz="3000" b="1" i="1" u="sng">
                <a:solidFill>
                  <a:srgbClr val="FFFFFF"/>
                </a:solidFill>
              </a:rPr>
              <a:t>Aims and Learning Objectives </a:t>
            </a:r>
          </a:p>
        </p:txBody>
      </p:sp>
      <p:sp>
        <p:nvSpPr>
          <p:cNvPr id="14" name="Rectangle 13">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F5CDADD1-795F-4C80-9FD8-2761157FA9BB}"/>
              </a:ext>
            </a:extLst>
          </p:cNvPr>
          <p:cNvSpPr>
            <a:spLocks noGrp="1"/>
          </p:cNvSpPr>
          <p:nvPr>
            <p:ph idx="1"/>
          </p:nvPr>
        </p:nvSpPr>
        <p:spPr>
          <a:xfrm>
            <a:off x="6081089" y="725394"/>
            <a:ext cx="5142658" cy="5407212"/>
          </a:xfrm>
        </p:spPr>
        <p:txBody>
          <a:bodyPr anchor="ctr">
            <a:normAutofit/>
          </a:bodyPr>
          <a:lstStyle/>
          <a:p>
            <a:r>
              <a:rPr lang="en-GB" dirty="0"/>
              <a:t>The aim of todays session is to recap the lecture content and apply what has been learnt to the activities set. </a:t>
            </a:r>
          </a:p>
          <a:p>
            <a:endParaRPr lang="en-GB" dirty="0"/>
          </a:p>
          <a:p>
            <a:r>
              <a:rPr lang="en-GB" dirty="0"/>
              <a:t>By the end of todays session students should be able to demonstrate that they understand abuse of a dominate position. Students should also be able to demonstrate that they understand the assignment requirements. </a:t>
            </a:r>
          </a:p>
        </p:txBody>
      </p:sp>
    </p:spTree>
    <p:extLst>
      <p:ext uri="{BB962C8B-B14F-4D97-AF65-F5344CB8AC3E}">
        <p14:creationId xmlns:p14="http://schemas.microsoft.com/office/powerpoint/2010/main" val="3513660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Oval 10">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3" name="Oval 12">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C12A8EF2-2416-44A6-BDD3-4F19E1AD283A}"/>
              </a:ext>
            </a:extLst>
          </p:cNvPr>
          <p:cNvSpPr>
            <a:spLocks noGrp="1"/>
          </p:cNvSpPr>
          <p:nvPr>
            <p:ph type="title"/>
          </p:nvPr>
        </p:nvSpPr>
        <p:spPr>
          <a:xfrm>
            <a:off x="1490145" y="2376862"/>
            <a:ext cx="2640646" cy="2104273"/>
          </a:xfrm>
          <a:noFill/>
        </p:spPr>
        <p:txBody>
          <a:bodyPr>
            <a:normAutofit/>
          </a:bodyPr>
          <a:lstStyle/>
          <a:p>
            <a:pPr algn="ctr"/>
            <a:r>
              <a:rPr lang="en-GB" sz="3000" b="1" i="1" u="sng">
                <a:solidFill>
                  <a:srgbClr val="FFFFFF"/>
                </a:solidFill>
              </a:rPr>
              <a:t>Recap of the lecture content </a:t>
            </a:r>
          </a:p>
        </p:txBody>
      </p:sp>
      <p:sp>
        <p:nvSpPr>
          <p:cNvPr id="15" name="Rectangle 14">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F903E42C-509A-3A27-8EB1-10E4B43B9FB5}"/>
              </a:ext>
            </a:extLst>
          </p:cNvPr>
          <p:cNvGraphicFramePr>
            <a:graphicFrameLocks noGrp="1"/>
          </p:cNvGraphicFramePr>
          <p:nvPr>
            <p:ph idx="1"/>
            <p:extLst>
              <p:ext uri="{D42A27DB-BD31-4B8C-83A1-F6EECF244321}">
                <p14:modId xmlns:p14="http://schemas.microsoft.com/office/powerpoint/2010/main" val="936002877"/>
              </p:ext>
            </p:extLst>
          </p:nvPr>
        </p:nvGraphicFramePr>
        <p:xfrm>
          <a:off x="6081713" y="725488"/>
          <a:ext cx="5141912" cy="540702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806583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56A4A-B4BC-492C-B07F-E751D1782D8F}"/>
              </a:ext>
            </a:extLst>
          </p:cNvPr>
          <p:cNvSpPr>
            <a:spLocks noGrp="1"/>
          </p:cNvSpPr>
          <p:nvPr>
            <p:ph type="title"/>
          </p:nvPr>
        </p:nvSpPr>
        <p:spPr/>
        <p:txBody>
          <a:bodyPr/>
          <a:lstStyle/>
          <a:p>
            <a:pPr algn="ctr"/>
            <a:r>
              <a:rPr lang="en-GB" b="1" i="1" u="sng" dirty="0"/>
              <a:t>Continued</a:t>
            </a:r>
          </a:p>
        </p:txBody>
      </p:sp>
      <p:graphicFrame>
        <p:nvGraphicFramePr>
          <p:cNvPr id="5" name="Content Placeholder 2">
            <a:extLst>
              <a:ext uri="{FF2B5EF4-FFF2-40B4-BE49-F238E27FC236}">
                <a16:creationId xmlns:a16="http://schemas.microsoft.com/office/drawing/2014/main" id="{084290C8-9033-E032-AF73-0CC95A4BBFE9}"/>
              </a:ext>
            </a:extLst>
          </p:cNvPr>
          <p:cNvGraphicFramePr>
            <a:graphicFrameLocks noGrp="1"/>
          </p:cNvGraphicFramePr>
          <p:nvPr>
            <p:ph idx="1"/>
          </p:nvPr>
        </p:nvGraphicFramePr>
        <p:xfrm>
          <a:off x="1069848" y="21214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4761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672A0-CE30-4A7A-B852-FC9C6A88DF6E}"/>
              </a:ext>
            </a:extLst>
          </p:cNvPr>
          <p:cNvSpPr>
            <a:spLocks noGrp="1"/>
          </p:cNvSpPr>
          <p:nvPr>
            <p:ph type="title"/>
          </p:nvPr>
        </p:nvSpPr>
        <p:spPr/>
        <p:txBody>
          <a:bodyPr/>
          <a:lstStyle/>
          <a:p>
            <a:pPr algn="ctr"/>
            <a:r>
              <a:rPr lang="en-GB" b="1" i="1" u="sng"/>
              <a:t>Continued</a:t>
            </a:r>
            <a:r>
              <a:rPr lang="en-GB"/>
              <a:t> </a:t>
            </a:r>
            <a:endParaRPr lang="en-GB" dirty="0"/>
          </a:p>
        </p:txBody>
      </p:sp>
      <p:graphicFrame>
        <p:nvGraphicFramePr>
          <p:cNvPr id="5" name="Content Placeholder 2">
            <a:extLst>
              <a:ext uri="{FF2B5EF4-FFF2-40B4-BE49-F238E27FC236}">
                <a16:creationId xmlns:a16="http://schemas.microsoft.com/office/drawing/2014/main" id="{9F88613D-6D80-591A-D9D8-332D42264B7B}"/>
              </a:ext>
            </a:extLst>
          </p:cNvPr>
          <p:cNvGraphicFramePr>
            <a:graphicFrameLocks noGrp="1"/>
          </p:cNvGraphicFramePr>
          <p:nvPr>
            <p:ph idx="1"/>
          </p:nvPr>
        </p:nvGraphicFramePr>
        <p:xfrm>
          <a:off x="1069848" y="21214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0953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8C1A9-0357-4DF1-918E-51B167A39B5B}"/>
              </a:ext>
            </a:extLst>
          </p:cNvPr>
          <p:cNvSpPr>
            <a:spLocks noGrp="1"/>
          </p:cNvSpPr>
          <p:nvPr>
            <p:ph type="title"/>
          </p:nvPr>
        </p:nvSpPr>
        <p:spPr/>
        <p:txBody>
          <a:bodyPr/>
          <a:lstStyle/>
          <a:p>
            <a:pPr algn="ctr"/>
            <a:r>
              <a:rPr lang="en-GB" b="1" i="1" u="sng" dirty="0"/>
              <a:t>Assessment of dominance </a:t>
            </a:r>
          </a:p>
        </p:txBody>
      </p:sp>
      <p:sp>
        <p:nvSpPr>
          <p:cNvPr id="3" name="Content Placeholder 2">
            <a:extLst>
              <a:ext uri="{FF2B5EF4-FFF2-40B4-BE49-F238E27FC236}">
                <a16:creationId xmlns:a16="http://schemas.microsoft.com/office/drawing/2014/main" id="{83870184-DB5A-4740-975D-713E0393505E}"/>
              </a:ext>
            </a:extLst>
          </p:cNvPr>
          <p:cNvSpPr>
            <a:spLocks noGrp="1"/>
          </p:cNvSpPr>
          <p:nvPr>
            <p:ph idx="1"/>
          </p:nvPr>
        </p:nvSpPr>
        <p:spPr/>
        <p:txBody>
          <a:bodyPr/>
          <a:lstStyle/>
          <a:p>
            <a:r>
              <a:rPr lang="en-GB" dirty="0"/>
              <a:t>Market share – most important. </a:t>
            </a:r>
          </a:p>
          <a:p>
            <a:r>
              <a:rPr lang="en-US" b="1" i="1" dirty="0">
                <a:solidFill>
                  <a:schemeClr val="tx1"/>
                </a:solidFill>
              </a:rPr>
              <a:t>AKZO </a:t>
            </a:r>
            <a:r>
              <a:rPr lang="en-US" b="1" i="1" dirty="0" err="1">
                <a:solidFill>
                  <a:schemeClr val="tx1"/>
                </a:solidFill>
              </a:rPr>
              <a:t>Chemie</a:t>
            </a:r>
            <a:r>
              <a:rPr lang="en-US" b="1" i="1" dirty="0">
                <a:solidFill>
                  <a:schemeClr val="tx1"/>
                </a:solidFill>
              </a:rPr>
              <a:t> BV v Commission</a:t>
            </a:r>
            <a:r>
              <a:rPr lang="en-GB" b="1" i="1" dirty="0">
                <a:solidFill>
                  <a:schemeClr val="tx1"/>
                </a:solidFill>
              </a:rPr>
              <a:t> </a:t>
            </a:r>
          </a:p>
          <a:p>
            <a:r>
              <a:rPr lang="en-GB" dirty="0"/>
              <a:t>Barriers to entry; </a:t>
            </a:r>
          </a:p>
          <a:p>
            <a:r>
              <a:rPr lang="en-GB" dirty="0"/>
              <a:t>Financial and technical resources;</a:t>
            </a:r>
          </a:p>
          <a:p>
            <a:r>
              <a:rPr lang="en-GB" dirty="0"/>
              <a:t>Vertical integration;</a:t>
            </a:r>
          </a:p>
          <a:p>
            <a:r>
              <a:rPr lang="en-GB" dirty="0"/>
              <a:t>Abusive conduct;</a:t>
            </a:r>
          </a:p>
          <a:p>
            <a:r>
              <a:rPr lang="en-GB" dirty="0"/>
              <a:t>Unfair trading conditions; </a:t>
            </a:r>
          </a:p>
          <a:p>
            <a:r>
              <a:rPr lang="en-GB" dirty="0"/>
              <a:t>Tying/bundling;</a:t>
            </a:r>
          </a:p>
          <a:p>
            <a:r>
              <a:rPr lang="en-US" dirty="0"/>
              <a:t>Microsoft v Commission [2007]</a:t>
            </a:r>
            <a:endParaRPr lang="en-GB" dirty="0"/>
          </a:p>
        </p:txBody>
      </p:sp>
    </p:spTree>
    <p:extLst>
      <p:ext uri="{BB962C8B-B14F-4D97-AF65-F5344CB8AC3E}">
        <p14:creationId xmlns:p14="http://schemas.microsoft.com/office/powerpoint/2010/main" val="4189454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Oval 10">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3" name="Oval 12">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E5967339-EC2D-4078-B529-0B2241C0E06D}"/>
              </a:ext>
            </a:extLst>
          </p:cNvPr>
          <p:cNvSpPr>
            <a:spLocks noGrp="1"/>
          </p:cNvSpPr>
          <p:nvPr>
            <p:ph type="title"/>
          </p:nvPr>
        </p:nvSpPr>
        <p:spPr>
          <a:xfrm>
            <a:off x="1490145" y="2376862"/>
            <a:ext cx="2640646" cy="2104273"/>
          </a:xfrm>
          <a:noFill/>
        </p:spPr>
        <p:txBody>
          <a:bodyPr>
            <a:normAutofit/>
          </a:bodyPr>
          <a:lstStyle/>
          <a:p>
            <a:pPr algn="ctr"/>
            <a:r>
              <a:rPr lang="en-GB" sz="3000" b="1" i="1" u="sng">
                <a:solidFill>
                  <a:srgbClr val="FFFFFF"/>
                </a:solidFill>
              </a:rPr>
              <a:t>Continued</a:t>
            </a:r>
            <a:r>
              <a:rPr lang="en-GB" sz="3000">
                <a:solidFill>
                  <a:srgbClr val="FFFFFF"/>
                </a:solidFill>
              </a:rPr>
              <a:t> </a:t>
            </a:r>
          </a:p>
        </p:txBody>
      </p:sp>
      <p:sp>
        <p:nvSpPr>
          <p:cNvPr id="15" name="Rectangle 14">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389A10E6-2541-AB8E-1481-373E8FDDF63D}"/>
              </a:ext>
            </a:extLst>
          </p:cNvPr>
          <p:cNvGraphicFramePr>
            <a:graphicFrameLocks noGrp="1"/>
          </p:cNvGraphicFramePr>
          <p:nvPr>
            <p:ph idx="1"/>
            <p:extLst>
              <p:ext uri="{D42A27DB-BD31-4B8C-83A1-F6EECF244321}">
                <p14:modId xmlns:p14="http://schemas.microsoft.com/office/powerpoint/2010/main" val="4189421430"/>
              </p:ext>
            </p:extLst>
          </p:nvPr>
        </p:nvGraphicFramePr>
        <p:xfrm>
          <a:off x="6081713" y="725488"/>
          <a:ext cx="5141912" cy="540702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072132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4F01D-0C55-40E6-AB51-EAB423B42545}"/>
              </a:ext>
            </a:extLst>
          </p:cNvPr>
          <p:cNvSpPr>
            <a:spLocks noGrp="1"/>
          </p:cNvSpPr>
          <p:nvPr>
            <p:ph type="title"/>
          </p:nvPr>
        </p:nvSpPr>
        <p:spPr>
          <a:xfrm>
            <a:off x="1069848" y="484632"/>
            <a:ext cx="10058400" cy="1609344"/>
          </a:xfrm>
        </p:spPr>
        <p:txBody>
          <a:bodyPr>
            <a:normAutofit/>
          </a:bodyPr>
          <a:lstStyle/>
          <a:p>
            <a:r>
              <a:rPr lang="en-GB" b="1" i="1" u="sng"/>
              <a:t>Activity</a:t>
            </a:r>
          </a:p>
        </p:txBody>
      </p:sp>
      <p:sp>
        <p:nvSpPr>
          <p:cNvPr id="9" name="Rectangle 8">
            <a:extLst>
              <a:ext uri="{FF2B5EF4-FFF2-40B4-BE49-F238E27FC236}">
                <a16:creationId xmlns:a16="http://schemas.microsoft.com/office/drawing/2014/main" id="{3FD711E9-7F79-40A9-8D9E-4AE293C154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2013293"/>
            <a:ext cx="1005840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E13ADCD-DAC9-70BF-2994-56E7CB907EA9}"/>
              </a:ext>
            </a:extLst>
          </p:cNvPr>
          <p:cNvGraphicFramePr>
            <a:graphicFrameLocks noGrp="1"/>
          </p:cNvGraphicFramePr>
          <p:nvPr>
            <p:ph idx="1"/>
            <p:extLst>
              <p:ext uri="{D42A27DB-BD31-4B8C-83A1-F6EECF244321}">
                <p14:modId xmlns:p14="http://schemas.microsoft.com/office/powerpoint/2010/main" val="2002829700"/>
              </p:ext>
            </p:extLst>
          </p:nvPr>
        </p:nvGraphicFramePr>
        <p:xfrm>
          <a:off x="1069975" y="2385390"/>
          <a:ext cx="10058400" cy="36178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5375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2F9B8D9-2A0F-48A2-AD9F-81D8C49703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1672" y="0"/>
            <a:ext cx="7540328"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8D0CCE-997F-4A41-8DB7-AF6FBEE44101}"/>
              </a:ext>
            </a:extLst>
          </p:cNvPr>
          <p:cNvSpPr>
            <a:spLocks noGrp="1"/>
          </p:cNvSpPr>
          <p:nvPr>
            <p:ph type="title"/>
          </p:nvPr>
        </p:nvSpPr>
        <p:spPr>
          <a:xfrm>
            <a:off x="4970109" y="484632"/>
            <a:ext cx="6730277" cy="1609344"/>
          </a:xfrm>
          <a:ln>
            <a:noFill/>
          </a:ln>
        </p:spPr>
        <p:txBody>
          <a:bodyPr>
            <a:normAutofit/>
          </a:bodyPr>
          <a:lstStyle/>
          <a:p>
            <a:r>
              <a:rPr lang="en-GB" sz="4400" b="1" i="1" u="sng"/>
              <a:t>Summary </a:t>
            </a:r>
          </a:p>
        </p:txBody>
      </p:sp>
      <p:pic>
        <p:nvPicPr>
          <p:cNvPr id="5" name="Graphic 4" descr="Advertising with solid fill">
            <a:extLst>
              <a:ext uri="{FF2B5EF4-FFF2-40B4-BE49-F238E27FC236}">
                <a16:creationId xmlns:a16="http://schemas.microsoft.com/office/drawing/2014/main" id="{81B624F7-357D-49A7-8D59-4E116FAFD79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33999" y="1573080"/>
            <a:ext cx="3722101" cy="3722101"/>
          </a:xfrm>
          <a:prstGeom prst="rect">
            <a:avLst/>
          </a:prstGeom>
        </p:spPr>
      </p:pic>
      <p:sp>
        <p:nvSpPr>
          <p:cNvPr id="3" name="Content Placeholder 2">
            <a:extLst>
              <a:ext uri="{FF2B5EF4-FFF2-40B4-BE49-F238E27FC236}">
                <a16:creationId xmlns:a16="http://schemas.microsoft.com/office/drawing/2014/main" id="{2CE5D021-E2C8-4CA4-AB9E-FEBB5C59249A}"/>
              </a:ext>
            </a:extLst>
          </p:cNvPr>
          <p:cNvSpPr>
            <a:spLocks noGrp="1"/>
          </p:cNvSpPr>
          <p:nvPr>
            <p:ph idx="1"/>
          </p:nvPr>
        </p:nvSpPr>
        <p:spPr>
          <a:xfrm>
            <a:off x="4970109" y="2121408"/>
            <a:ext cx="6730276" cy="4050792"/>
          </a:xfrm>
        </p:spPr>
        <p:txBody>
          <a:bodyPr>
            <a:normAutofit/>
          </a:bodyPr>
          <a:lstStyle/>
          <a:p>
            <a:r>
              <a:rPr lang="en-GB" dirty="0"/>
              <a:t>Article 102 of the Treaty of the Functioning of the European Union. </a:t>
            </a:r>
          </a:p>
          <a:p>
            <a:endParaRPr lang="en-GB" dirty="0"/>
          </a:p>
          <a:p>
            <a:r>
              <a:rPr lang="en-GB" dirty="0"/>
              <a:t>Important case law. </a:t>
            </a:r>
          </a:p>
          <a:p>
            <a:endParaRPr lang="en-GB" dirty="0"/>
          </a:p>
          <a:p>
            <a:r>
              <a:rPr lang="en-GB" dirty="0"/>
              <a:t>United Brands.</a:t>
            </a:r>
          </a:p>
          <a:p>
            <a:pPr marL="0" indent="0">
              <a:buNone/>
            </a:pPr>
            <a:endParaRPr lang="en-GB" dirty="0"/>
          </a:p>
        </p:txBody>
      </p:sp>
      <p:grpSp>
        <p:nvGrpSpPr>
          <p:cNvPr id="12" name="Group 11">
            <a:extLst>
              <a:ext uri="{FF2B5EF4-FFF2-40B4-BE49-F238E27FC236}">
                <a16:creationId xmlns:a16="http://schemas.microsoft.com/office/drawing/2014/main" id="{0F7E20FF-7DA6-46B7-AB0E-E6CBFDD072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3" name="Oval 12">
              <a:extLst>
                <a:ext uri="{FF2B5EF4-FFF2-40B4-BE49-F238E27FC236}">
                  <a16:creationId xmlns:a16="http://schemas.microsoft.com/office/drawing/2014/main" id="{6BE624B6-B9F4-4C3F-9F6E-2182D90EC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6">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8710C23B-B5E1-45A6-80F6-55643AC62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869774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35C92-7BFA-4312-991B-7C72F0FBB001}"/>
              </a:ext>
            </a:extLst>
          </p:cNvPr>
          <p:cNvSpPr>
            <a:spLocks noGrp="1"/>
          </p:cNvSpPr>
          <p:nvPr>
            <p:ph type="title"/>
          </p:nvPr>
        </p:nvSpPr>
        <p:spPr/>
        <p:txBody>
          <a:bodyPr/>
          <a:lstStyle/>
          <a:p>
            <a:pPr algn="ctr"/>
            <a:r>
              <a:rPr lang="en-GB" b="1" i="1" u="sng" dirty="0"/>
              <a:t>References </a:t>
            </a:r>
          </a:p>
        </p:txBody>
      </p:sp>
      <p:graphicFrame>
        <p:nvGraphicFramePr>
          <p:cNvPr id="5" name="Content Placeholder 2">
            <a:extLst>
              <a:ext uri="{FF2B5EF4-FFF2-40B4-BE49-F238E27FC236}">
                <a16:creationId xmlns:a16="http://schemas.microsoft.com/office/drawing/2014/main" id="{7BDE1739-6EEF-833B-C630-FD20B9954D60}"/>
              </a:ext>
            </a:extLst>
          </p:cNvPr>
          <p:cNvGraphicFramePr>
            <a:graphicFrameLocks noGrp="1"/>
          </p:cNvGraphicFramePr>
          <p:nvPr>
            <p:ph idx="1"/>
          </p:nvPr>
        </p:nvGraphicFramePr>
        <p:xfrm>
          <a:off x="1069848" y="21214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0026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550AE69-AC86-4188-83E5-A856C4F1D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34694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EC4CA156-2C9D-4F0C-B229-88D8B5E17B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429969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D7361ED3-EBE5-4EFC-8DA3-D0CE4BF2F4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484779"/>
            <a:ext cx="10222992" cy="2743200"/>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0" name="Group 19">
            <a:extLst>
              <a:ext uri="{FF2B5EF4-FFF2-40B4-BE49-F238E27FC236}">
                <a16:creationId xmlns:a16="http://schemas.microsoft.com/office/drawing/2014/main" id="{85105087-7F16-4C94-837C-C4544511666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9215" y="4068923"/>
            <a:ext cx="1080904" cy="1080902"/>
            <a:chOff x="9685338" y="4460675"/>
            <a:chExt cx="1080904" cy="1080902"/>
          </a:xfrm>
        </p:grpSpPr>
        <p:sp>
          <p:nvSpPr>
            <p:cNvPr id="29" name="Oval 20">
              <a:extLst>
                <a:ext uri="{FF2B5EF4-FFF2-40B4-BE49-F238E27FC236}">
                  <a16:creationId xmlns:a16="http://schemas.microsoft.com/office/drawing/2014/main" id="{4F2F3467-E50F-4A91-B27D-E324936A66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95000"/>
                        </a14:imgEffect>
                      </a14:imgLayer>
                    </a14:imgProps>
                  </a:ext>
                </a:extLst>
              </a:blip>
              <a:srcRect/>
              <a:tile tx="0" ty="0" sx="85000" sy="85000" flip="none" algn="tl"/>
            </a:blipFill>
            <a:ln w="25400" cap="flat" cmpd="sng" algn="ctr">
              <a:noFill/>
              <a:prstDash val="solid"/>
            </a:ln>
            <a:effectLst/>
          </p:spPr>
        </p:sp>
        <p:sp>
          <p:nvSpPr>
            <p:cNvPr id="30" name="Oval 21">
              <a:extLst>
                <a:ext uri="{FF2B5EF4-FFF2-40B4-BE49-F238E27FC236}">
                  <a16:creationId xmlns:a16="http://schemas.microsoft.com/office/drawing/2014/main" id="{D678BE03-AC84-4940-A7FD-5B143FE2D6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4" name="Rectangle 23">
            <a:extLst>
              <a:ext uri="{FF2B5EF4-FFF2-40B4-BE49-F238E27FC236}">
                <a16:creationId xmlns:a16="http://schemas.microsoft.com/office/drawing/2014/main" id="{5C28659E-412C-4600-B45E-BAE370BC2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Chart, radar chart&#10;&#10;Description automatically generated">
            <a:extLst>
              <a:ext uri="{FF2B5EF4-FFF2-40B4-BE49-F238E27FC236}">
                <a16:creationId xmlns:a16="http://schemas.microsoft.com/office/drawing/2014/main" id="{432B8562-8BFA-EDDE-7F2F-4EBD67356C1D}"/>
              </a:ext>
            </a:extLst>
          </p:cNvPr>
          <p:cNvPicPr>
            <a:picLocks noChangeAspect="1"/>
          </p:cNvPicPr>
          <p:nvPr/>
        </p:nvPicPr>
        <p:blipFill rotWithShape="1">
          <a:blip r:embed="rId7"/>
          <a:srcRect t="7382" b="5069"/>
          <a:stretch/>
        </p:blipFill>
        <p:spPr>
          <a:xfrm>
            <a:off x="20" y="10"/>
            <a:ext cx="12191980" cy="6857989"/>
          </a:xfrm>
          <a:prstGeom prst="rect">
            <a:avLst/>
          </a:prstGeom>
        </p:spPr>
      </p:pic>
      <p:sp>
        <p:nvSpPr>
          <p:cNvPr id="26" name="Rectangle 25">
            <a:extLst>
              <a:ext uri="{FF2B5EF4-FFF2-40B4-BE49-F238E27FC236}">
                <a16:creationId xmlns:a16="http://schemas.microsoft.com/office/drawing/2014/main" id="{AE95896B-6905-4618-A7DF-DED8A61FB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7748BD8C-4984-4138-94CA-2DC5F39DC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blipFill dpi="0" rotWithShape="1">
            <a:blip r:embed="rId8">
              <a:alphaModFix amt="30000"/>
              <a:duotone>
                <a:prstClr val="black"/>
                <a:schemeClr val="accent1">
                  <a:tint val="45000"/>
                  <a:satMod val="400000"/>
                </a:schemeClr>
              </a:duotone>
              <a:extLst>
                <a:ext uri="{BEBA8EAE-BF5A-486C-A8C5-ECC9F3942E4B}">
                  <a14:imgProps xmlns:a14="http://schemas.microsoft.com/office/drawing/2010/main">
                    <a14:imgLayer r:embed="rId4">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a:extLst>
              <a:ext uri="{FF2B5EF4-FFF2-40B4-BE49-F238E27FC236}">
                <a16:creationId xmlns:a16="http://schemas.microsoft.com/office/drawing/2014/main" id="{C796675C-368C-49CD-995C-5D988E7D93A0}"/>
              </a:ext>
            </a:extLst>
          </p:cNvPr>
          <p:cNvSpPr>
            <a:spLocks noGrp="1"/>
          </p:cNvSpPr>
          <p:nvPr>
            <p:ph type="title"/>
          </p:nvPr>
        </p:nvSpPr>
        <p:spPr>
          <a:xfrm>
            <a:off x="1051560" y="1432223"/>
            <a:ext cx="9966960" cy="3035808"/>
          </a:xfrm>
        </p:spPr>
        <p:txBody>
          <a:bodyPr vert="horz" lIns="91440" tIns="45720" rIns="91440" bIns="45720" rtlCol="0" anchor="b">
            <a:normAutofit/>
          </a:bodyPr>
          <a:lstStyle/>
          <a:p>
            <a:pPr>
              <a:lnSpc>
                <a:spcPct val="80000"/>
              </a:lnSpc>
            </a:pPr>
            <a:r>
              <a:rPr lang="en-US" sz="9600" i="1" u="sng">
                <a:solidFill>
                  <a:srgbClr val="FFFFFF"/>
                </a:solidFill>
              </a:rPr>
              <a:t>Direct effect </a:t>
            </a:r>
          </a:p>
        </p:txBody>
      </p:sp>
      <p:sp>
        <p:nvSpPr>
          <p:cNvPr id="5" name="Date Placeholder 4">
            <a:extLst>
              <a:ext uri="{FF2B5EF4-FFF2-40B4-BE49-F238E27FC236}">
                <a16:creationId xmlns:a16="http://schemas.microsoft.com/office/drawing/2014/main" id="{CC4AC2CA-BF08-460A-9A68-553810454628}"/>
              </a:ext>
            </a:extLst>
          </p:cNvPr>
          <p:cNvSpPr>
            <a:spLocks noGrp="1"/>
          </p:cNvSpPr>
          <p:nvPr>
            <p:ph type="dt" sz="half" idx="4294967295"/>
          </p:nvPr>
        </p:nvSpPr>
        <p:spPr>
          <a:xfrm>
            <a:off x="7061620" y="6258657"/>
            <a:ext cx="3273552" cy="365125"/>
          </a:xfrm>
        </p:spPr>
        <p:txBody>
          <a:bodyPr vert="horz" lIns="91440" tIns="45720" rIns="91440" bIns="45720" rtlCol="0" anchor="ctr">
            <a:normAutofit/>
          </a:bodyPr>
          <a:lstStyle/>
          <a:p>
            <a:pPr>
              <a:spcAft>
                <a:spcPts val="600"/>
              </a:spcAft>
            </a:pPr>
            <a:r>
              <a:rPr lang="en-US">
                <a:solidFill>
                  <a:srgbClr val="FFFFFF"/>
                </a:solidFill>
              </a:rPr>
              <a:t>20xx</a:t>
            </a:r>
          </a:p>
        </p:txBody>
      </p:sp>
    </p:spTree>
    <p:extLst>
      <p:ext uri="{BB962C8B-B14F-4D97-AF65-F5344CB8AC3E}">
        <p14:creationId xmlns:p14="http://schemas.microsoft.com/office/powerpoint/2010/main" val="2889332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4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9A3D0CE2-91FF-49B3-A5D8-181E900D7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34694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a:extLst>
              <a:ext uri="{FF2B5EF4-FFF2-40B4-BE49-F238E27FC236}">
                <a16:creationId xmlns:a16="http://schemas.microsoft.com/office/drawing/2014/main" id="{58AEBD96-C315-4F53-9D9E-0E20E993E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429969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a:extLst>
              <a:ext uri="{FF2B5EF4-FFF2-40B4-BE49-F238E27FC236}">
                <a16:creationId xmlns:a16="http://schemas.microsoft.com/office/drawing/2014/main" id="{78916AAA-66F6-4DFA-88ED-7E27CF6B8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484779"/>
            <a:ext cx="10222992" cy="2743200"/>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9" name="Group 28">
            <a:extLst>
              <a:ext uri="{FF2B5EF4-FFF2-40B4-BE49-F238E27FC236}">
                <a16:creationId xmlns:a16="http://schemas.microsoft.com/office/drawing/2014/main" id="{A137D43F-BAD6-47F1-AA65-AEEA38A2FF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9215" y="4068923"/>
            <a:ext cx="1080904" cy="1080902"/>
            <a:chOff x="9685338" y="4460675"/>
            <a:chExt cx="1080904" cy="1080902"/>
          </a:xfrm>
        </p:grpSpPr>
        <p:sp>
          <p:nvSpPr>
            <p:cNvPr id="30" name="Oval 29">
              <a:extLst>
                <a:ext uri="{FF2B5EF4-FFF2-40B4-BE49-F238E27FC236}">
                  <a16:creationId xmlns:a16="http://schemas.microsoft.com/office/drawing/2014/main" id="{D512C9B2-6B22-4211-A940-FCD7C2CD0B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95000"/>
                        </a14:imgEffect>
                      </a14:imgLayer>
                    </a14:imgProps>
                  </a:ext>
                </a:extLst>
              </a:blip>
              <a:srcRect/>
              <a:tile tx="0" ty="0" sx="85000" sy="85000" flip="none" algn="tl"/>
            </a:blipFill>
            <a:ln w="25400" cap="flat" cmpd="sng" algn="ctr">
              <a:noFill/>
              <a:prstDash val="solid"/>
            </a:ln>
            <a:effectLst/>
          </p:spPr>
        </p:sp>
        <p:sp>
          <p:nvSpPr>
            <p:cNvPr id="31" name="Oval 30">
              <a:extLst>
                <a:ext uri="{FF2B5EF4-FFF2-40B4-BE49-F238E27FC236}">
                  <a16:creationId xmlns:a16="http://schemas.microsoft.com/office/drawing/2014/main" id="{85F7DB84-CDE7-46F8-90DD-9D048A7D52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sp>
      </p:grpSp>
      <p:sp useBgFill="1">
        <p:nvSpPr>
          <p:cNvPr id="33" name="Rectangle 32">
            <a:extLst>
              <a:ext uri="{FF2B5EF4-FFF2-40B4-BE49-F238E27FC236}">
                <a16:creationId xmlns:a16="http://schemas.microsoft.com/office/drawing/2014/main" id="{68C84B8E-16E8-4E54-B4AC-84CE51595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 name="Title 4">
            <a:extLst>
              <a:ext uri="{FF2B5EF4-FFF2-40B4-BE49-F238E27FC236}">
                <a16:creationId xmlns:a16="http://schemas.microsoft.com/office/drawing/2014/main" id="{903A9C6B-4CCF-4C62-AF69-D70CAE765CDA}"/>
              </a:ext>
            </a:extLst>
          </p:cNvPr>
          <p:cNvSpPr>
            <a:spLocks noGrp="1"/>
          </p:cNvSpPr>
          <p:nvPr>
            <p:ph type="title"/>
          </p:nvPr>
        </p:nvSpPr>
        <p:spPr>
          <a:xfrm>
            <a:off x="1051560" y="1110054"/>
            <a:ext cx="6558608" cy="4580300"/>
          </a:xfrm>
        </p:spPr>
        <p:txBody>
          <a:bodyPr vert="horz" lIns="91440" tIns="45720" rIns="91440" bIns="45720" rtlCol="0" anchor="ctr">
            <a:normAutofit/>
          </a:bodyPr>
          <a:lstStyle/>
          <a:p>
            <a:pPr algn="r">
              <a:lnSpc>
                <a:spcPct val="80000"/>
              </a:lnSpc>
            </a:pPr>
            <a:r>
              <a:rPr lang="en-US" sz="8800" b="1" i="1" u="sng">
                <a:blipFill dpi="0" rotWithShape="1">
                  <a:blip r:embed="rId5"/>
                  <a:srcRect/>
                  <a:tile tx="6350" ty="-127000" sx="65000" sy="64000" flip="none" algn="tl"/>
                </a:blipFill>
              </a:rPr>
              <a:t>Direct effect </a:t>
            </a:r>
          </a:p>
        </p:txBody>
      </p:sp>
      <p:sp>
        <p:nvSpPr>
          <p:cNvPr id="35" name="Rectangle 34">
            <a:extLst>
              <a:ext uri="{FF2B5EF4-FFF2-40B4-BE49-F238E27FC236}">
                <a16:creationId xmlns:a16="http://schemas.microsoft.com/office/drawing/2014/main" id="{ECE9EEEA-5DB7-4DC7-AF9F-74D1C19B7E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928117"/>
            <a:ext cx="10351008" cy="80683"/>
          </a:xfrm>
          <a:prstGeom prst="rect">
            <a:avLst/>
          </a:prstGeom>
          <a:blipFill dpi="0" rotWithShape="1">
            <a:blip r:embed="rId3">
              <a:alphaModFix amt="85000"/>
              <a:lum bright="70000" contrast="-70000"/>
              <a:extLs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DF199147-B958-49C0-9BE2-65BDD892F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85470" y="1110053"/>
            <a:ext cx="3386371" cy="4580301"/>
          </a:xfrm>
          <a:prstGeom prst="rect">
            <a:avLst/>
          </a:prstGeom>
          <a:blipFill dpi="0" rotWithShape="1">
            <a:blip r:embed="rId3">
              <a:alphaModFix amt="85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EF70505D-EC2C-4D1A-86DE-2583778074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5780565"/>
            <a:ext cx="10351008" cy="80683"/>
          </a:xfrm>
          <a:prstGeom prst="rect">
            <a:avLst/>
          </a:prstGeom>
          <a:blipFill dpi="0" rotWithShape="1">
            <a:blip r:embed="rId3">
              <a:alphaModFix amt="85000"/>
              <a:lum bright="70000" contrast="-70000"/>
              <a:extLs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2DF20BDF-18D7-4E94-9BA1-9CEB40470C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6920" y="5257800"/>
            <a:ext cx="1080904" cy="1080902"/>
            <a:chOff x="9646920" y="5257800"/>
            <a:chExt cx="1080904" cy="1080902"/>
          </a:xfrm>
        </p:grpSpPr>
        <p:sp>
          <p:nvSpPr>
            <p:cNvPr id="42" name="Oval 41">
              <a:extLst>
                <a:ext uri="{FF2B5EF4-FFF2-40B4-BE49-F238E27FC236}">
                  <a16:creationId xmlns:a16="http://schemas.microsoft.com/office/drawing/2014/main" id="{98F42242-4089-4E5D-95C3-C113C73DA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46920" y="5257800"/>
              <a:ext cx="1080904" cy="1080902"/>
            </a:xfrm>
            <a:prstGeom prst="ellipse">
              <a:avLst/>
            </a:prstGeom>
            <a:blipFill dpi="0" rotWithShape="1">
              <a:blip r:embed="rId5">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43" name="Oval 42">
              <a:extLst>
                <a:ext uri="{FF2B5EF4-FFF2-40B4-BE49-F238E27FC236}">
                  <a16:creationId xmlns:a16="http://schemas.microsoft.com/office/drawing/2014/main" id="{796F87F1-ABB5-42FB-86BD-EED111CD33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55011" y="5365890"/>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18" name="TextBox 17">
            <a:extLst>
              <a:ext uri="{FF2B5EF4-FFF2-40B4-BE49-F238E27FC236}">
                <a16:creationId xmlns:a16="http://schemas.microsoft.com/office/drawing/2014/main" id="{2EE14C85-B1C5-4D10-8C88-9663EE9B71AA}"/>
              </a:ext>
            </a:extLst>
          </p:cNvPr>
          <p:cNvSpPr txBox="1"/>
          <p:nvPr/>
        </p:nvSpPr>
        <p:spPr>
          <a:xfrm>
            <a:off x="1337637" y="6254127"/>
            <a:ext cx="6116854" cy="369332"/>
          </a:xfrm>
          <a:prstGeom prst="rect">
            <a:avLst/>
          </a:prstGeom>
          <a:noFill/>
        </p:spPr>
        <p:txBody>
          <a:bodyPr wrap="square">
            <a:spAutoFit/>
          </a:bodyPr>
          <a:lstStyle/>
          <a:p>
            <a:pPr>
              <a:spcAft>
                <a:spcPts val="600"/>
              </a:spcAft>
            </a:pPr>
            <a:r>
              <a:rPr lang="en-GB" dirty="0">
                <a:hlinkClick r:id="rId7"/>
              </a:rPr>
              <a:t>EU Law - Direct Effect - YouTube</a:t>
            </a:r>
            <a:endParaRPr lang="en-GB"/>
          </a:p>
        </p:txBody>
      </p:sp>
    </p:spTree>
    <p:extLst>
      <p:ext uri="{BB962C8B-B14F-4D97-AF65-F5344CB8AC3E}">
        <p14:creationId xmlns:p14="http://schemas.microsoft.com/office/powerpoint/2010/main" val="5288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8" name="Oval 17">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0" name="Oval 19">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8" name="Title 7">
            <a:extLst>
              <a:ext uri="{FF2B5EF4-FFF2-40B4-BE49-F238E27FC236}">
                <a16:creationId xmlns:a16="http://schemas.microsoft.com/office/drawing/2014/main" id="{EAA0E546-25D0-4FDA-8D3B-CCCE724FA659}"/>
              </a:ext>
            </a:extLst>
          </p:cNvPr>
          <p:cNvSpPr>
            <a:spLocks noGrp="1"/>
          </p:cNvSpPr>
          <p:nvPr>
            <p:ph type="title"/>
          </p:nvPr>
        </p:nvSpPr>
        <p:spPr>
          <a:xfrm>
            <a:off x="1490145" y="2376862"/>
            <a:ext cx="2640646" cy="2104273"/>
          </a:xfrm>
          <a:noFill/>
        </p:spPr>
        <p:txBody>
          <a:bodyPr>
            <a:normAutofit/>
          </a:bodyPr>
          <a:lstStyle/>
          <a:p>
            <a:pPr algn="ctr"/>
            <a:r>
              <a:rPr lang="en-GB" sz="3000">
                <a:solidFill>
                  <a:srgbClr val="FFFFFF"/>
                </a:solidFill>
              </a:rPr>
              <a:t>What is direct effect?</a:t>
            </a:r>
          </a:p>
        </p:txBody>
      </p:sp>
      <p:sp>
        <p:nvSpPr>
          <p:cNvPr id="22" name="Rectangle 21">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Slide Number Placeholder 6">
            <a:extLst>
              <a:ext uri="{FF2B5EF4-FFF2-40B4-BE49-F238E27FC236}">
                <a16:creationId xmlns:a16="http://schemas.microsoft.com/office/drawing/2014/main" id="{453E96DE-AE7C-4935-A83A-472A68996E3A}"/>
              </a:ext>
            </a:extLst>
          </p:cNvPr>
          <p:cNvSpPr>
            <a:spLocks noGrp="1"/>
          </p:cNvSpPr>
          <p:nvPr>
            <p:ph type="sldNum" sz="quarter" idx="12"/>
          </p:nvPr>
        </p:nvSpPr>
        <p:spPr>
          <a:xfrm>
            <a:off x="11311128" y="6272784"/>
            <a:ext cx="640080" cy="365125"/>
          </a:xfrm>
        </p:spPr>
        <p:txBody>
          <a:bodyPr>
            <a:normAutofit/>
          </a:bodyPr>
          <a:lstStyle/>
          <a:p>
            <a:pPr>
              <a:lnSpc>
                <a:spcPct val="90000"/>
              </a:lnSpc>
              <a:spcAft>
                <a:spcPts val="600"/>
              </a:spcAft>
            </a:pPr>
            <a:fld id="{294A09A9-5501-47C1-A89A-A340965A2BE2}" type="slidenum">
              <a:rPr lang="en-US" sz="1900">
                <a:solidFill>
                  <a:schemeClr val="accent1"/>
                </a:solidFill>
              </a:rPr>
              <a:pPr>
                <a:lnSpc>
                  <a:spcPct val="90000"/>
                </a:lnSpc>
                <a:spcAft>
                  <a:spcPts val="600"/>
                </a:spcAft>
              </a:pPr>
              <a:t>14</a:t>
            </a:fld>
            <a:endParaRPr lang="en-US" sz="1900">
              <a:solidFill>
                <a:schemeClr val="accent1"/>
              </a:solidFill>
            </a:endParaRPr>
          </a:p>
        </p:txBody>
      </p:sp>
      <p:graphicFrame>
        <p:nvGraphicFramePr>
          <p:cNvPr id="11" name="Content Placeholder 8">
            <a:extLst>
              <a:ext uri="{FF2B5EF4-FFF2-40B4-BE49-F238E27FC236}">
                <a16:creationId xmlns:a16="http://schemas.microsoft.com/office/drawing/2014/main" id="{F2AE8AE8-B947-41F6-8BB5-BE928E2FD1AD}"/>
              </a:ext>
            </a:extLst>
          </p:cNvPr>
          <p:cNvGraphicFramePr>
            <a:graphicFrameLocks noGrp="1"/>
          </p:cNvGraphicFramePr>
          <p:nvPr>
            <p:ph idx="1"/>
            <p:extLst>
              <p:ext uri="{D42A27DB-BD31-4B8C-83A1-F6EECF244321}">
                <p14:modId xmlns:p14="http://schemas.microsoft.com/office/powerpoint/2010/main" val="4258918376"/>
              </p:ext>
            </p:extLst>
          </p:nvPr>
        </p:nvGraphicFramePr>
        <p:xfrm>
          <a:off x="6081713" y="725488"/>
          <a:ext cx="5141912" cy="540702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320621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37">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itle 7">
            <a:extLst>
              <a:ext uri="{FF2B5EF4-FFF2-40B4-BE49-F238E27FC236}">
                <a16:creationId xmlns:a16="http://schemas.microsoft.com/office/drawing/2014/main" id="{5708B48E-6268-41ED-A218-C8F018F566F4}"/>
              </a:ext>
            </a:extLst>
          </p:cNvPr>
          <p:cNvSpPr>
            <a:spLocks noGrp="1"/>
          </p:cNvSpPr>
          <p:nvPr>
            <p:ph type="title"/>
          </p:nvPr>
        </p:nvSpPr>
        <p:spPr>
          <a:xfrm>
            <a:off x="5939624" y="978010"/>
            <a:ext cx="5188624" cy="1831344"/>
          </a:xfrm>
        </p:spPr>
        <p:txBody>
          <a:bodyPr>
            <a:normAutofit/>
          </a:bodyPr>
          <a:lstStyle/>
          <a:p>
            <a:r>
              <a:rPr lang="en-GB" sz="4800" b="1" i="1" u="sng"/>
              <a:t>Direct effect </a:t>
            </a:r>
          </a:p>
        </p:txBody>
      </p:sp>
      <p:pic>
        <p:nvPicPr>
          <p:cNvPr id="11" name="Picture 10" descr="Sticky notes with question marks">
            <a:extLst>
              <a:ext uri="{FF2B5EF4-FFF2-40B4-BE49-F238E27FC236}">
                <a16:creationId xmlns:a16="http://schemas.microsoft.com/office/drawing/2014/main" id="{9CD3F992-A74B-4353-8303-3D0BA130F8FB}"/>
              </a:ext>
            </a:extLst>
          </p:cNvPr>
          <p:cNvPicPr>
            <a:picLocks noChangeAspect="1"/>
          </p:cNvPicPr>
          <p:nvPr/>
        </p:nvPicPr>
        <p:blipFill rotWithShape="1">
          <a:blip r:embed="rId3"/>
          <a:srcRect l="16625" r="16627" b="2"/>
          <a:stretch/>
        </p:blipFill>
        <p:spPr>
          <a:xfrm>
            <a:off x="1060704" y="1682496"/>
            <a:ext cx="3502152" cy="3502152"/>
          </a:xfrm>
          <a:custGeom>
            <a:avLst/>
            <a:gdLst/>
            <a:ahLst/>
            <a:cxnLst/>
            <a:rect l="l" t="t" r="r" b="b"/>
            <a:pathLst>
              <a:path w="3502152" h="3502152">
                <a:moveTo>
                  <a:pt x="1751076" y="196996"/>
                </a:moveTo>
                <a:cubicBezTo>
                  <a:pt x="2609371" y="196996"/>
                  <a:pt x="3305156" y="892781"/>
                  <a:pt x="3305156" y="1751076"/>
                </a:cubicBezTo>
                <a:cubicBezTo>
                  <a:pt x="3305156" y="2609371"/>
                  <a:pt x="2609371" y="3305156"/>
                  <a:pt x="1751076" y="3305156"/>
                </a:cubicBezTo>
                <a:cubicBezTo>
                  <a:pt x="892781" y="3305156"/>
                  <a:pt x="196996" y="2609371"/>
                  <a:pt x="196996" y="1751076"/>
                </a:cubicBezTo>
                <a:cubicBezTo>
                  <a:pt x="196996" y="892781"/>
                  <a:pt x="892781" y="196996"/>
                  <a:pt x="1751076" y="196996"/>
                </a:cubicBezTo>
                <a:close/>
                <a:moveTo>
                  <a:pt x="1751076" y="153219"/>
                </a:moveTo>
                <a:cubicBezTo>
                  <a:pt x="868604" y="153219"/>
                  <a:pt x="153219" y="868604"/>
                  <a:pt x="153219" y="1751076"/>
                </a:cubicBezTo>
                <a:cubicBezTo>
                  <a:pt x="153219" y="2633548"/>
                  <a:pt x="868604" y="3348933"/>
                  <a:pt x="1751076" y="3348933"/>
                </a:cubicBezTo>
                <a:cubicBezTo>
                  <a:pt x="2633548" y="3348933"/>
                  <a:pt x="3348933" y="2633548"/>
                  <a:pt x="3348933" y="1751076"/>
                </a:cubicBezTo>
                <a:cubicBezTo>
                  <a:pt x="3348933" y="868604"/>
                  <a:pt x="2633548" y="153219"/>
                  <a:pt x="1751076" y="153219"/>
                </a:cubicBezTo>
                <a:close/>
                <a:moveTo>
                  <a:pt x="1751076" y="0"/>
                </a:moveTo>
                <a:cubicBezTo>
                  <a:pt x="2718169" y="0"/>
                  <a:pt x="3502152" y="783984"/>
                  <a:pt x="3502152" y="1751076"/>
                </a:cubicBezTo>
                <a:cubicBezTo>
                  <a:pt x="3502152" y="2718169"/>
                  <a:pt x="2718169" y="3502152"/>
                  <a:pt x="1751076" y="3502152"/>
                </a:cubicBezTo>
                <a:cubicBezTo>
                  <a:pt x="783983" y="3502152"/>
                  <a:pt x="0" y="2718169"/>
                  <a:pt x="0" y="1751076"/>
                </a:cubicBezTo>
                <a:cubicBezTo>
                  <a:pt x="0" y="783984"/>
                  <a:pt x="783983" y="0"/>
                  <a:pt x="1751076" y="0"/>
                </a:cubicBezTo>
                <a:close/>
              </a:path>
            </a:pathLst>
          </a:custGeom>
        </p:spPr>
      </p:pic>
      <p:sp>
        <p:nvSpPr>
          <p:cNvPr id="48" name="Freeform: Shape 39">
            <a:extLst>
              <a:ext uri="{FF2B5EF4-FFF2-40B4-BE49-F238E27FC236}">
                <a16:creationId xmlns:a16="http://schemas.microsoft.com/office/drawing/2014/main" id="{89F78725-8B4F-43D3-B767-EB7DB0C02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9391" y="1682496"/>
            <a:ext cx="3502152" cy="3502152"/>
          </a:xfrm>
          <a:custGeom>
            <a:avLst/>
            <a:gdLst>
              <a:gd name="connsiteX0" fmla="*/ 3657600 w 7315200"/>
              <a:gd name="connsiteY0" fmla="*/ 411480 h 7315200"/>
              <a:gd name="connsiteX1" fmla="*/ 6903720 w 7315200"/>
              <a:gd name="connsiteY1" fmla="*/ 3657600 h 7315200"/>
              <a:gd name="connsiteX2" fmla="*/ 3657600 w 7315200"/>
              <a:gd name="connsiteY2" fmla="*/ 6903720 h 7315200"/>
              <a:gd name="connsiteX3" fmla="*/ 411480 w 7315200"/>
              <a:gd name="connsiteY3" fmla="*/ 3657600 h 7315200"/>
              <a:gd name="connsiteX4" fmla="*/ 3657600 w 7315200"/>
              <a:gd name="connsiteY4" fmla="*/ 411480 h 7315200"/>
              <a:gd name="connsiteX5" fmla="*/ 3657600 w 7315200"/>
              <a:gd name="connsiteY5" fmla="*/ 320040 h 7315200"/>
              <a:gd name="connsiteX6" fmla="*/ 320040 w 7315200"/>
              <a:gd name="connsiteY6" fmla="*/ 3657600 h 7315200"/>
              <a:gd name="connsiteX7" fmla="*/ 3657600 w 7315200"/>
              <a:gd name="connsiteY7" fmla="*/ 6995160 h 7315200"/>
              <a:gd name="connsiteX8" fmla="*/ 6995160 w 7315200"/>
              <a:gd name="connsiteY8" fmla="*/ 3657600 h 7315200"/>
              <a:gd name="connsiteX9" fmla="*/ 3657600 w 7315200"/>
              <a:gd name="connsiteY9" fmla="*/ 320040 h 7315200"/>
              <a:gd name="connsiteX10" fmla="*/ 3657600 w 7315200"/>
              <a:gd name="connsiteY10" fmla="*/ 0 h 7315200"/>
              <a:gd name="connsiteX11" fmla="*/ 7315200 w 7315200"/>
              <a:gd name="connsiteY11" fmla="*/ 3657600 h 7315200"/>
              <a:gd name="connsiteX12" fmla="*/ 3657600 w 7315200"/>
              <a:gd name="connsiteY12" fmla="*/ 7315200 h 7315200"/>
              <a:gd name="connsiteX13" fmla="*/ 0 w 7315200"/>
              <a:gd name="connsiteY13" fmla="*/ 3657600 h 7315200"/>
              <a:gd name="connsiteX14" fmla="*/ 3657600 w 7315200"/>
              <a:gd name="connsiteY14" fmla="*/ 0 h 73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315200" h="7315200">
                <a:moveTo>
                  <a:pt x="3657600" y="411480"/>
                </a:moveTo>
                <a:cubicBezTo>
                  <a:pt x="5450383" y="411480"/>
                  <a:pt x="6903720" y="1864817"/>
                  <a:pt x="6903720" y="3657600"/>
                </a:cubicBezTo>
                <a:cubicBezTo>
                  <a:pt x="6903720" y="5450383"/>
                  <a:pt x="5450383" y="6903720"/>
                  <a:pt x="3657600" y="6903720"/>
                </a:cubicBezTo>
                <a:cubicBezTo>
                  <a:pt x="1864817" y="6903720"/>
                  <a:pt x="411480" y="5450383"/>
                  <a:pt x="411480" y="3657600"/>
                </a:cubicBezTo>
                <a:cubicBezTo>
                  <a:pt x="411480" y="1864817"/>
                  <a:pt x="1864817" y="411480"/>
                  <a:pt x="3657600" y="411480"/>
                </a:cubicBezTo>
                <a:close/>
                <a:moveTo>
                  <a:pt x="3657600" y="320040"/>
                </a:moveTo>
                <a:cubicBezTo>
                  <a:pt x="1814317" y="320040"/>
                  <a:pt x="320040" y="1814317"/>
                  <a:pt x="320040" y="3657600"/>
                </a:cubicBezTo>
                <a:cubicBezTo>
                  <a:pt x="320040" y="5500883"/>
                  <a:pt x="1814317" y="6995160"/>
                  <a:pt x="3657600" y="6995160"/>
                </a:cubicBezTo>
                <a:cubicBezTo>
                  <a:pt x="5500883" y="6995160"/>
                  <a:pt x="6995160" y="5500883"/>
                  <a:pt x="6995160" y="3657600"/>
                </a:cubicBezTo>
                <a:cubicBezTo>
                  <a:pt x="6995160" y="1814317"/>
                  <a:pt x="5500883" y="320040"/>
                  <a:pt x="3657600" y="320040"/>
                </a:cubicBezTo>
                <a:close/>
                <a:moveTo>
                  <a:pt x="3657600" y="0"/>
                </a:moveTo>
                <a:cubicBezTo>
                  <a:pt x="5677637" y="0"/>
                  <a:pt x="7315200" y="1637563"/>
                  <a:pt x="7315200" y="3657600"/>
                </a:cubicBezTo>
                <a:cubicBezTo>
                  <a:pt x="7315200" y="5677637"/>
                  <a:pt x="5677637" y="7315200"/>
                  <a:pt x="3657600" y="7315200"/>
                </a:cubicBezTo>
                <a:cubicBezTo>
                  <a:pt x="1637563" y="7315200"/>
                  <a:pt x="0" y="5677637"/>
                  <a:pt x="0" y="3657600"/>
                </a:cubicBezTo>
                <a:cubicBezTo>
                  <a:pt x="0" y="1637563"/>
                  <a:pt x="1637563" y="0"/>
                  <a:pt x="3657600" y="0"/>
                </a:cubicBezTo>
                <a:close/>
              </a:path>
            </a:pathLst>
          </a:custGeom>
          <a:blipFill dpi="0" rotWithShape="1">
            <a:blip r:embed="rId4">
              <a:alphaModFix amt="30000"/>
              <a:duotone>
                <a:prstClr val="black"/>
                <a:schemeClr val="accent1">
                  <a:tint val="45000"/>
                  <a:satMod val="400000"/>
                </a:schemeClr>
              </a:duotone>
              <a:extLst>
                <a:ext uri="{BEBA8EAE-BF5A-486C-A8C5-ECC9F3942E4B}">
                  <a14:imgProps xmlns:a14="http://schemas.microsoft.com/office/drawing/2010/main">
                    <a14:imgLayer r:embed="rId5">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49" name="Rectangle 41">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6">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Content Placeholder 8">
            <a:extLst>
              <a:ext uri="{FF2B5EF4-FFF2-40B4-BE49-F238E27FC236}">
                <a16:creationId xmlns:a16="http://schemas.microsoft.com/office/drawing/2014/main" id="{59F7CDA3-0670-4F2B-B853-6C3B03CC1188}"/>
              </a:ext>
            </a:extLst>
          </p:cNvPr>
          <p:cNvSpPr>
            <a:spLocks noGrp="1"/>
          </p:cNvSpPr>
          <p:nvPr>
            <p:ph idx="1"/>
          </p:nvPr>
        </p:nvSpPr>
        <p:spPr>
          <a:xfrm>
            <a:off x="5939624" y="3029446"/>
            <a:ext cx="5188624" cy="3142753"/>
          </a:xfrm>
        </p:spPr>
        <p:txBody>
          <a:bodyPr>
            <a:normAutofit/>
          </a:bodyPr>
          <a:lstStyle/>
          <a:p>
            <a:pPr marL="0" indent="0">
              <a:buNone/>
            </a:pPr>
            <a:endParaRPr lang="en-GB"/>
          </a:p>
          <a:p>
            <a:pPr>
              <a:buFont typeface="Wingdings" panose="05000000000000000000" pitchFamily="2" charset="2"/>
              <a:buChar char="Ø"/>
            </a:pPr>
            <a:r>
              <a:rPr lang="en-GB"/>
              <a:t>The importance of Ven </a:t>
            </a:r>
            <a:r>
              <a:rPr lang="en-GB" err="1"/>
              <a:t>gend</a:t>
            </a:r>
            <a:r>
              <a:rPr lang="en-GB"/>
              <a:t> </a:t>
            </a:r>
            <a:r>
              <a:rPr lang="en-GB" err="1"/>
              <a:t>en</a:t>
            </a:r>
            <a:r>
              <a:rPr lang="en-GB"/>
              <a:t> loos.</a:t>
            </a:r>
          </a:p>
          <a:p>
            <a:pPr marL="0" indent="0">
              <a:buNone/>
            </a:pPr>
            <a:endParaRPr lang="en-GB"/>
          </a:p>
          <a:p>
            <a:pPr>
              <a:buFont typeface="Wingdings" panose="05000000000000000000" pitchFamily="2" charset="2"/>
              <a:buChar char="Ø"/>
            </a:pPr>
            <a:r>
              <a:rPr lang="en-GB"/>
              <a:t> What is the difference between direct effect and directly applicable?  </a:t>
            </a:r>
          </a:p>
          <a:p>
            <a:pPr>
              <a:buFont typeface="Wingdings" panose="05000000000000000000" pitchFamily="2" charset="2"/>
              <a:buChar char="Ø"/>
            </a:pPr>
            <a:endParaRPr lang="en-GB"/>
          </a:p>
          <a:p>
            <a:pPr marL="0" indent="0">
              <a:buNone/>
            </a:pPr>
            <a:endParaRPr lang="en-GB"/>
          </a:p>
          <a:p>
            <a:pPr>
              <a:buFont typeface="Wingdings" panose="05000000000000000000" pitchFamily="2" charset="2"/>
              <a:buChar char="Ø"/>
            </a:pPr>
            <a:endParaRPr lang="en-GB"/>
          </a:p>
        </p:txBody>
      </p:sp>
      <p:grpSp>
        <p:nvGrpSpPr>
          <p:cNvPr id="50" name="Group 43">
            <a:extLst>
              <a:ext uri="{FF2B5EF4-FFF2-40B4-BE49-F238E27FC236}">
                <a16:creationId xmlns:a16="http://schemas.microsoft.com/office/drawing/2014/main" id="{7381F52A-25D7-415C-8E15-66BFB3F7B3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45" name="Oval 44">
              <a:extLst>
                <a:ext uri="{FF2B5EF4-FFF2-40B4-BE49-F238E27FC236}">
                  <a16:creationId xmlns:a16="http://schemas.microsoft.com/office/drawing/2014/main" id="{F31CC467-05B2-44CA-A28C-2018F5094C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7">
                <a:duotone>
                  <a:schemeClr val="accent1">
                    <a:shade val="45000"/>
                    <a:satMod val="135000"/>
                  </a:schemeClr>
                  <a:prstClr val="white"/>
                </a:duotone>
                <a:extLst>
                  <a:ext uri="{BEBA8EAE-BF5A-486C-A8C5-ECC9F3942E4B}">
                    <a14:imgProps xmlns:a14="http://schemas.microsoft.com/office/drawing/2010/main">
                      <a14:imgLayer r:embed="rId8">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46" name="Oval 45">
              <a:extLst>
                <a:ext uri="{FF2B5EF4-FFF2-40B4-BE49-F238E27FC236}">
                  <a16:creationId xmlns:a16="http://schemas.microsoft.com/office/drawing/2014/main" id="{DF3A2CCB-9C68-497B-AFC1-78E9931528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sp>
      </p:grpSp>
      <p:sp>
        <p:nvSpPr>
          <p:cNvPr id="7" name="Slide Number Placeholder 6">
            <a:extLst>
              <a:ext uri="{FF2B5EF4-FFF2-40B4-BE49-F238E27FC236}">
                <a16:creationId xmlns:a16="http://schemas.microsoft.com/office/drawing/2014/main" id="{CD0546A6-64DD-4FCF-BDAF-A3D33B708778}"/>
              </a:ext>
            </a:extLst>
          </p:cNvPr>
          <p:cNvSpPr>
            <a:spLocks noGrp="1"/>
          </p:cNvSpPr>
          <p:nvPr>
            <p:ph type="sldNum" sz="quarter" idx="12"/>
          </p:nvPr>
        </p:nvSpPr>
        <p:spPr>
          <a:xfrm>
            <a:off x="11311128" y="6272784"/>
            <a:ext cx="640080" cy="365125"/>
          </a:xfrm>
        </p:spPr>
        <p:txBody>
          <a:bodyPr>
            <a:normAutofit/>
          </a:bodyPr>
          <a:lstStyle/>
          <a:p>
            <a:pPr>
              <a:spcAft>
                <a:spcPts val="600"/>
              </a:spcAft>
            </a:pPr>
            <a:fld id="{294A09A9-5501-47C1-A89A-A340965A2BE2}" type="slidenum">
              <a:rPr lang="en-US"/>
              <a:pPr>
                <a:spcAft>
                  <a:spcPts val="600"/>
                </a:spcAft>
              </a:pPr>
              <a:t>15</a:t>
            </a:fld>
            <a:endParaRPr lang="en-US"/>
          </a:p>
        </p:txBody>
      </p:sp>
    </p:spTree>
    <p:extLst>
      <p:ext uri="{BB962C8B-B14F-4D97-AF65-F5344CB8AC3E}">
        <p14:creationId xmlns:p14="http://schemas.microsoft.com/office/powerpoint/2010/main" val="1044774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51FA4-9275-46E0-9141-A2EDFD6F2FD4}"/>
              </a:ext>
            </a:extLst>
          </p:cNvPr>
          <p:cNvSpPr>
            <a:spLocks noGrp="1"/>
          </p:cNvSpPr>
          <p:nvPr>
            <p:ph type="title"/>
          </p:nvPr>
        </p:nvSpPr>
        <p:spPr/>
        <p:txBody>
          <a:bodyPr/>
          <a:lstStyle/>
          <a:p>
            <a:pPr algn="ctr"/>
            <a:r>
              <a:rPr lang="en-GB" b="1" i="1" u="sng" dirty="0"/>
              <a:t>How does it apply? </a:t>
            </a:r>
          </a:p>
        </p:txBody>
      </p:sp>
      <p:graphicFrame>
        <p:nvGraphicFramePr>
          <p:cNvPr id="10" name="Content Placeholder 7">
            <a:extLst>
              <a:ext uri="{FF2B5EF4-FFF2-40B4-BE49-F238E27FC236}">
                <a16:creationId xmlns:a16="http://schemas.microsoft.com/office/drawing/2014/main" id="{99429F49-E3F7-43AA-9F74-30DB001CE34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5">
            <a:extLst>
              <a:ext uri="{FF2B5EF4-FFF2-40B4-BE49-F238E27FC236}">
                <a16:creationId xmlns:a16="http://schemas.microsoft.com/office/drawing/2014/main" id="{15EA459A-DC46-4A4A-AA24-2EB3BBEABF0E}"/>
              </a:ext>
            </a:extLst>
          </p:cNvPr>
          <p:cNvSpPr>
            <a:spLocks noGrp="1"/>
          </p:cNvSpPr>
          <p:nvPr>
            <p:ph type="sldNum" sz="quarter" idx="12"/>
          </p:nvPr>
        </p:nvSpPr>
        <p:spPr/>
        <p:txBody>
          <a:bodyPr/>
          <a:lstStyle/>
          <a:p>
            <a:fld id="{27CE633F-9882-4A5C-83A2-1109D0C73261}" type="slidenum">
              <a:rPr lang="en-US" smtClean="0"/>
              <a:t>16</a:t>
            </a:fld>
            <a:endParaRPr lang="en-US" dirty="0"/>
          </a:p>
        </p:txBody>
      </p:sp>
      <p:sp>
        <p:nvSpPr>
          <p:cNvPr id="7" name="Text Placeholder 6">
            <a:extLst>
              <a:ext uri="{FF2B5EF4-FFF2-40B4-BE49-F238E27FC236}">
                <a16:creationId xmlns:a16="http://schemas.microsoft.com/office/drawing/2014/main" id="{55C085D5-4F8E-4311-9282-25EAD890F51A}"/>
              </a:ext>
            </a:extLst>
          </p:cNvPr>
          <p:cNvSpPr>
            <a:spLocks noGrp="1"/>
          </p:cNvSpPr>
          <p:nvPr>
            <p:ph type="body" idx="4294967295"/>
          </p:nvPr>
        </p:nvSpPr>
        <p:spPr>
          <a:xfrm>
            <a:off x="683394" y="1690688"/>
            <a:ext cx="3282950" cy="823912"/>
          </a:xfrm>
        </p:spPr>
        <p:txBody>
          <a:bodyPr/>
          <a:lstStyle/>
          <a:p>
            <a:pPr algn="ctr"/>
            <a:r>
              <a:rPr lang="en-GB" i="1" u="sng" dirty="0"/>
              <a:t>Treaty Articles </a:t>
            </a:r>
          </a:p>
        </p:txBody>
      </p:sp>
    </p:spTree>
    <p:extLst>
      <p:ext uri="{BB962C8B-B14F-4D97-AF65-F5344CB8AC3E}">
        <p14:creationId xmlns:p14="http://schemas.microsoft.com/office/powerpoint/2010/main" val="1056646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79C0460-2E52-4FD4-941D-42A83EAEFEFC}"/>
              </a:ext>
            </a:extLst>
          </p:cNvPr>
          <p:cNvSpPr>
            <a:spLocks noGrp="1"/>
          </p:cNvSpPr>
          <p:nvPr>
            <p:ph type="title"/>
          </p:nvPr>
        </p:nvSpPr>
        <p:spPr>
          <a:xfrm>
            <a:off x="479394" y="1062487"/>
            <a:ext cx="3939688" cy="5583126"/>
          </a:xfrm>
        </p:spPr>
        <p:txBody>
          <a:bodyPr>
            <a:normAutofit/>
          </a:bodyPr>
          <a:lstStyle/>
          <a:p>
            <a:pPr algn="r"/>
            <a:r>
              <a:rPr lang="en-GB" sz="7200" b="1" i="1" u="sng" dirty="0">
                <a:solidFill>
                  <a:schemeClr val="tx1"/>
                </a:solidFill>
              </a:rPr>
              <a:t>Other sources </a:t>
            </a:r>
            <a:r>
              <a:rPr lang="en-GB" sz="7200" b="1" i="1" u="sng" dirty="0">
                <a:solidFill>
                  <a:schemeClr val="bg1"/>
                </a:solidFill>
              </a:rPr>
              <a:t>of EU law </a:t>
            </a:r>
          </a:p>
        </p:txBody>
      </p:sp>
      <p:sp>
        <p:nvSpPr>
          <p:cNvPr id="7" name="Slide Number Placeholder 6">
            <a:extLst>
              <a:ext uri="{FF2B5EF4-FFF2-40B4-BE49-F238E27FC236}">
                <a16:creationId xmlns:a16="http://schemas.microsoft.com/office/drawing/2014/main" id="{394144BD-D7C7-4E19-8C21-A102E6354191}"/>
              </a:ext>
            </a:extLst>
          </p:cNvPr>
          <p:cNvSpPr>
            <a:spLocks noGrp="1"/>
          </p:cNvSpPr>
          <p:nvPr>
            <p:ph type="sldNum" sz="quarter" idx="12"/>
          </p:nvPr>
        </p:nvSpPr>
        <p:spPr>
          <a:xfrm>
            <a:off x="8610600" y="311279"/>
            <a:ext cx="2743200" cy="365125"/>
          </a:xfrm>
        </p:spPr>
        <p:txBody>
          <a:bodyPr>
            <a:normAutofit/>
          </a:bodyPr>
          <a:lstStyle/>
          <a:p>
            <a:pPr>
              <a:spcAft>
                <a:spcPts val="600"/>
              </a:spcAft>
            </a:pPr>
            <a:fld id="{294A09A9-5501-47C1-A89A-A340965A2BE2}" type="slidenum">
              <a:rPr lang="en-US">
                <a:solidFill>
                  <a:schemeClr val="bg1"/>
                </a:solidFill>
              </a:rPr>
              <a:pPr>
                <a:spcAft>
                  <a:spcPts val="600"/>
                </a:spcAft>
              </a:pPr>
              <a:t>17</a:t>
            </a:fld>
            <a:endParaRPr lang="en-US">
              <a:solidFill>
                <a:schemeClr val="bg1"/>
              </a:solidFill>
            </a:endParaRPr>
          </a:p>
        </p:txBody>
      </p:sp>
      <p:graphicFrame>
        <p:nvGraphicFramePr>
          <p:cNvPr id="11" name="Content Placeholder 8">
            <a:extLst>
              <a:ext uri="{FF2B5EF4-FFF2-40B4-BE49-F238E27FC236}">
                <a16:creationId xmlns:a16="http://schemas.microsoft.com/office/drawing/2014/main" id="{12DDBFAC-E982-464B-838D-3CBE5D192ACC}"/>
              </a:ext>
            </a:extLst>
          </p:cNvPr>
          <p:cNvGraphicFramePr>
            <a:graphicFrameLocks noGrp="1"/>
          </p:cNvGraphicFramePr>
          <p:nvPr>
            <p:ph idx="1"/>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4660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45800-0595-4013-BE8B-0267CFCFA879}"/>
              </a:ext>
            </a:extLst>
          </p:cNvPr>
          <p:cNvSpPr>
            <a:spLocks noGrp="1"/>
          </p:cNvSpPr>
          <p:nvPr>
            <p:ph type="title"/>
          </p:nvPr>
        </p:nvSpPr>
        <p:spPr>
          <a:xfrm>
            <a:off x="479394" y="1062487"/>
            <a:ext cx="3939688" cy="5583126"/>
          </a:xfrm>
        </p:spPr>
        <p:txBody>
          <a:bodyPr>
            <a:normAutofit/>
          </a:bodyPr>
          <a:lstStyle/>
          <a:p>
            <a:pPr algn="r"/>
            <a:r>
              <a:rPr lang="en-GB" sz="4500" b="1" i="1" u="sng" dirty="0">
                <a:solidFill>
                  <a:schemeClr val="tx1"/>
                </a:solidFill>
              </a:rPr>
              <a:t>Continued</a:t>
            </a:r>
            <a:r>
              <a:rPr lang="en-GB" sz="4500" b="1" i="1" u="sng" dirty="0">
                <a:solidFill>
                  <a:schemeClr val="bg1"/>
                </a:solidFill>
              </a:rPr>
              <a:t>….. </a:t>
            </a:r>
          </a:p>
        </p:txBody>
      </p:sp>
      <p:sp>
        <p:nvSpPr>
          <p:cNvPr id="6" name="Slide Number Placeholder 5">
            <a:extLst>
              <a:ext uri="{FF2B5EF4-FFF2-40B4-BE49-F238E27FC236}">
                <a16:creationId xmlns:a16="http://schemas.microsoft.com/office/drawing/2014/main" id="{02C5C7E3-60B9-43A1-A06F-26F17CF0F040}"/>
              </a:ext>
            </a:extLst>
          </p:cNvPr>
          <p:cNvSpPr>
            <a:spLocks noGrp="1"/>
          </p:cNvSpPr>
          <p:nvPr>
            <p:ph type="sldNum" sz="quarter" idx="12"/>
          </p:nvPr>
        </p:nvSpPr>
        <p:spPr>
          <a:xfrm>
            <a:off x="8610600" y="311279"/>
            <a:ext cx="2743200" cy="365125"/>
          </a:xfrm>
        </p:spPr>
        <p:txBody>
          <a:bodyPr>
            <a:normAutofit/>
          </a:bodyPr>
          <a:lstStyle/>
          <a:p>
            <a:pPr>
              <a:spcAft>
                <a:spcPts val="600"/>
              </a:spcAft>
            </a:pPr>
            <a:fld id="{27CE633F-9882-4A5C-83A2-1109D0C73261}" type="slidenum">
              <a:rPr lang="en-US">
                <a:solidFill>
                  <a:schemeClr val="bg1"/>
                </a:solidFill>
              </a:rPr>
              <a:pPr>
                <a:spcAft>
                  <a:spcPts val="600"/>
                </a:spcAft>
              </a:pPr>
              <a:t>18</a:t>
            </a:fld>
            <a:endParaRPr lang="en-US">
              <a:solidFill>
                <a:schemeClr val="bg1"/>
              </a:solidFill>
            </a:endParaRPr>
          </a:p>
        </p:txBody>
      </p:sp>
      <p:graphicFrame>
        <p:nvGraphicFramePr>
          <p:cNvPr id="8" name="Content Placeholder 2">
            <a:extLst>
              <a:ext uri="{FF2B5EF4-FFF2-40B4-BE49-F238E27FC236}">
                <a16:creationId xmlns:a16="http://schemas.microsoft.com/office/drawing/2014/main" id="{461452F3-1A87-48A2-902F-11CF0207C8C7}"/>
              </a:ext>
            </a:extLst>
          </p:cNvPr>
          <p:cNvGraphicFramePr>
            <a:graphicFrameLocks noGrp="1"/>
          </p:cNvGraphicFramePr>
          <p:nvPr>
            <p:ph idx="1"/>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2663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F4A64-4F2E-4598-871B-995DC967A4AB}"/>
              </a:ext>
            </a:extLst>
          </p:cNvPr>
          <p:cNvSpPr>
            <a:spLocks noGrp="1"/>
          </p:cNvSpPr>
          <p:nvPr>
            <p:ph type="title"/>
          </p:nvPr>
        </p:nvSpPr>
        <p:spPr>
          <a:xfrm>
            <a:off x="479394" y="1062487"/>
            <a:ext cx="3939688" cy="5583126"/>
          </a:xfrm>
        </p:spPr>
        <p:txBody>
          <a:bodyPr>
            <a:normAutofit/>
          </a:bodyPr>
          <a:lstStyle/>
          <a:p>
            <a:pPr algn="r"/>
            <a:r>
              <a:rPr lang="en-GB" sz="5600" b="1" i="1" u="sng" dirty="0">
                <a:solidFill>
                  <a:schemeClr val="tx1"/>
                </a:solidFill>
              </a:rPr>
              <a:t>Continued </a:t>
            </a:r>
          </a:p>
        </p:txBody>
      </p:sp>
      <p:sp>
        <p:nvSpPr>
          <p:cNvPr id="6" name="Slide Number Placeholder 5">
            <a:extLst>
              <a:ext uri="{FF2B5EF4-FFF2-40B4-BE49-F238E27FC236}">
                <a16:creationId xmlns:a16="http://schemas.microsoft.com/office/drawing/2014/main" id="{C484BB6A-9047-4265-9B99-635AC8CF30D8}"/>
              </a:ext>
            </a:extLst>
          </p:cNvPr>
          <p:cNvSpPr>
            <a:spLocks noGrp="1"/>
          </p:cNvSpPr>
          <p:nvPr>
            <p:ph type="sldNum" sz="quarter" idx="12"/>
          </p:nvPr>
        </p:nvSpPr>
        <p:spPr>
          <a:xfrm>
            <a:off x="8610600" y="311279"/>
            <a:ext cx="2743200" cy="365125"/>
          </a:xfrm>
        </p:spPr>
        <p:txBody>
          <a:bodyPr>
            <a:normAutofit/>
          </a:bodyPr>
          <a:lstStyle/>
          <a:p>
            <a:pPr>
              <a:spcAft>
                <a:spcPts val="600"/>
              </a:spcAft>
            </a:pPr>
            <a:fld id="{27CE633F-9882-4A5C-83A2-1109D0C73261}" type="slidenum">
              <a:rPr lang="en-US">
                <a:solidFill>
                  <a:schemeClr val="bg1"/>
                </a:solidFill>
              </a:rPr>
              <a:pPr>
                <a:spcAft>
                  <a:spcPts val="600"/>
                </a:spcAft>
              </a:pPr>
              <a:t>19</a:t>
            </a:fld>
            <a:endParaRPr lang="en-US">
              <a:solidFill>
                <a:schemeClr val="bg1"/>
              </a:solidFill>
            </a:endParaRPr>
          </a:p>
        </p:txBody>
      </p:sp>
      <p:graphicFrame>
        <p:nvGraphicFramePr>
          <p:cNvPr id="8" name="Content Placeholder 2">
            <a:extLst>
              <a:ext uri="{FF2B5EF4-FFF2-40B4-BE49-F238E27FC236}">
                <a16:creationId xmlns:a16="http://schemas.microsoft.com/office/drawing/2014/main" id="{0EB1832C-489D-47E9-97C1-F2167A3C9C2D}"/>
              </a:ext>
            </a:extLst>
          </p:cNvPr>
          <p:cNvGraphicFramePr>
            <a:graphicFrameLocks noGrp="1"/>
          </p:cNvGraphicFramePr>
          <p:nvPr>
            <p:ph idx="1"/>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6873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B6BE6-54E7-40A1-B66D-9CBCB49CF7C6}"/>
              </a:ext>
            </a:extLst>
          </p:cNvPr>
          <p:cNvSpPr>
            <a:spLocks noGrp="1"/>
          </p:cNvSpPr>
          <p:nvPr>
            <p:ph type="title"/>
          </p:nvPr>
        </p:nvSpPr>
        <p:spPr>
          <a:xfrm>
            <a:off x="3506755" y="365125"/>
            <a:ext cx="7161245" cy="1325563"/>
          </a:xfrm>
        </p:spPr>
        <p:txBody>
          <a:bodyPr>
            <a:normAutofit/>
          </a:bodyPr>
          <a:lstStyle/>
          <a:p>
            <a:r>
              <a:rPr lang="en-GB" sz="3600" b="1" i="1" u="sng" dirty="0">
                <a:solidFill>
                  <a:schemeClr val="tx1"/>
                </a:solidFill>
              </a:rPr>
              <a:t>General Principles and the direct effects</a:t>
            </a:r>
          </a:p>
        </p:txBody>
      </p:sp>
      <p:sp>
        <p:nvSpPr>
          <p:cNvPr id="6" name="Slide Number Placeholder 5">
            <a:extLst>
              <a:ext uri="{FF2B5EF4-FFF2-40B4-BE49-F238E27FC236}">
                <a16:creationId xmlns:a16="http://schemas.microsoft.com/office/drawing/2014/main" id="{DF02DE48-1A5A-414B-9B94-2ADF9B50703E}"/>
              </a:ext>
            </a:extLst>
          </p:cNvPr>
          <p:cNvSpPr>
            <a:spLocks noGrp="1"/>
          </p:cNvSpPr>
          <p:nvPr>
            <p:ph type="sldNum" sz="quarter" idx="12"/>
          </p:nvPr>
        </p:nvSpPr>
        <p:spPr>
          <a:xfrm>
            <a:off x="8610600" y="6356350"/>
            <a:ext cx="2743200" cy="365125"/>
          </a:xfrm>
        </p:spPr>
        <p:txBody>
          <a:bodyPr>
            <a:normAutofit/>
          </a:bodyPr>
          <a:lstStyle/>
          <a:p>
            <a:pPr>
              <a:spcAft>
                <a:spcPts val="600"/>
              </a:spcAft>
            </a:pPr>
            <a:fld id="{27CE633F-9882-4A5C-83A2-1109D0C73261}" type="slidenum">
              <a:rPr lang="en-US">
                <a:solidFill>
                  <a:schemeClr val="bg1"/>
                </a:solidFill>
              </a:rPr>
              <a:pPr>
                <a:spcAft>
                  <a:spcPts val="600"/>
                </a:spcAft>
              </a:pPr>
              <a:t>20</a:t>
            </a:fld>
            <a:endParaRPr lang="en-US">
              <a:solidFill>
                <a:schemeClr val="bg1"/>
              </a:solidFill>
            </a:endParaRPr>
          </a:p>
        </p:txBody>
      </p:sp>
      <p:graphicFrame>
        <p:nvGraphicFramePr>
          <p:cNvPr id="27" name="Content Placeholder 2">
            <a:extLst>
              <a:ext uri="{FF2B5EF4-FFF2-40B4-BE49-F238E27FC236}">
                <a16:creationId xmlns:a16="http://schemas.microsoft.com/office/drawing/2014/main" id="{F380A7AC-76CF-4A92-982E-A4A0FA0109A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27323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64B8D-4353-489E-902F-AB931C10DAC8}"/>
              </a:ext>
            </a:extLst>
          </p:cNvPr>
          <p:cNvSpPr>
            <a:spLocks noGrp="1"/>
          </p:cNvSpPr>
          <p:nvPr>
            <p:ph type="title"/>
          </p:nvPr>
        </p:nvSpPr>
        <p:spPr>
          <a:xfrm>
            <a:off x="479394" y="1062487"/>
            <a:ext cx="3939688" cy="5583126"/>
          </a:xfrm>
        </p:spPr>
        <p:txBody>
          <a:bodyPr>
            <a:normAutofit/>
          </a:bodyPr>
          <a:lstStyle/>
          <a:p>
            <a:pPr algn="r"/>
            <a:r>
              <a:rPr lang="en-GB" sz="5600" b="1" i="1" u="sng" dirty="0">
                <a:solidFill>
                  <a:schemeClr val="tx1"/>
                </a:solidFill>
              </a:rPr>
              <a:t>Horizontal effects </a:t>
            </a:r>
          </a:p>
        </p:txBody>
      </p:sp>
      <p:sp>
        <p:nvSpPr>
          <p:cNvPr id="6" name="Slide Number Placeholder 5">
            <a:extLst>
              <a:ext uri="{FF2B5EF4-FFF2-40B4-BE49-F238E27FC236}">
                <a16:creationId xmlns:a16="http://schemas.microsoft.com/office/drawing/2014/main" id="{6E23DFB1-B04F-4BCE-BEAE-6C526597CC66}"/>
              </a:ext>
            </a:extLst>
          </p:cNvPr>
          <p:cNvSpPr>
            <a:spLocks noGrp="1"/>
          </p:cNvSpPr>
          <p:nvPr>
            <p:ph type="sldNum" sz="quarter" idx="12"/>
          </p:nvPr>
        </p:nvSpPr>
        <p:spPr>
          <a:xfrm>
            <a:off x="8610600" y="311279"/>
            <a:ext cx="2743200" cy="365125"/>
          </a:xfrm>
        </p:spPr>
        <p:txBody>
          <a:bodyPr>
            <a:normAutofit/>
          </a:bodyPr>
          <a:lstStyle/>
          <a:p>
            <a:pPr>
              <a:spcAft>
                <a:spcPts val="600"/>
              </a:spcAft>
            </a:pPr>
            <a:fld id="{27CE633F-9882-4A5C-83A2-1109D0C73261}" type="slidenum">
              <a:rPr lang="en-US">
                <a:solidFill>
                  <a:schemeClr val="bg1"/>
                </a:solidFill>
              </a:rPr>
              <a:pPr>
                <a:spcAft>
                  <a:spcPts val="600"/>
                </a:spcAft>
              </a:pPr>
              <a:t>21</a:t>
            </a:fld>
            <a:endParaRPr lang="en-US">
              <a:solidFill>
                <a:schemeClr val="bg1"/>
              </a:solidFill>
            </a:endParaRPr>
          </a:p>
        </p:txBody>
      </p:sp>
      <p:graphicFrame>
        <p:nvGraphicFramePr>
          <p:cNvPr id="8" name="Content Placeholder 2">
            <a:extLst>
              <a:ext uri="{FF2B5EF4-FFF2-40B4-BE49-F238E27FC236}">
                <a16:creationId xmlns:a16="http://schemas.microsoft.com/office/drawing/2014/main" id="{AA178AD8-7713-4936-B79A-9CA0F8D33514}"/>
              </a:ext>
            </a:extLst>
          </p:cNvPr>
          <p:cNvGraphicFramePr>
            <a:graphicFrameLocks noGrp="1"/>
          </p:cNvGraphicFramePr>
          <p:nvPr>
            <p:ph idx="1"/>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27872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Yellow paper aeroplane flying the opposite way as many grey paper aeroplanes">
            <a:extLst>
              <a:ext uri="{FF2B5EF4-FFF2-40B4-BE49-F238E27FC236}">
                <a16:creationId xmlns:a16="http://schemas.microsoft.com/office/drawing/2014/main" id="{9FD0E5D9-8709-48C7-A0D0-3588F84A6883}"/>
              </a:ext>
            </a:extLst>
          </p:cNvPr>
          <p:cNvPicPr>
            <a:picLocks noChangeAspect="1"/>
          </p:cNvPicPr>
          <p:nvPr/>
        </p:nvPicPr>
        <p:blipFill rotWithShape="1">
          <a:blip r:embed="rId2">
            <a:duotone>
              <a:schemeClr val="accent1">
                <a:shade val="45000"/>
                <a:satMod val="135000"/>
              </a:schemeClr>
              <a:prstClr val="white"/>
            </a:duotone>
            <a:alphaModFix amt="35000"/>
          </a:blip>
          <a:srcRect t="8497" b="7234"/>
          <a:stretch/>
        </p:blipFill>
        <p:spPr>
          <a:xfrm>
            <a:off x="20" y="-8877"/>
            <a:ext cx="12191980" cy="6858000"/>
          </a:xfrm>
          <a:prstGeom prst="rect">
            <a:avLst/>
          </a:prstGeom>
        </p:spPr>
      </p:pic>
      <p:sp>
        <p:nvSpPr>
          <p:cNvPr id="8" name="Title 7">
            <a:extLst>
              <a:ext uri="{FF2B5EF4-FFF2-40B4-BE49-F238E27FC236}">
                <a16:creationId xmlns:a16="http://schemas.microsoft.com/office/drawing/2014/main" id="{1445E3D2-615F-4EC9-9537-9F1BBCCAFE5C}"/>
              </a:ext>
            </a:extLst>
          </p:cNvPr>
          <p:cNvSpPr>
            <a:spLocks noGrp="1"/>
          </p:cNvSpPr>
          <p:nvPr>
            <p:ph type="title"/>
          </p:nvPr>
        </p:nvSpPr>
        <p:spPr>
          <a:xfrm>
            <a:off x="985631" y="-1275416"/>
            <a:ext cx="5257801" cy="5181523"/>
          </a:xfrm>
        </p:spPr>
        <p:txBody>
          <a:bodyPr vert="horz" lIns="91440" tIns="45720" rIns="91440" bIns="45720" rtlCol="0" anchor="b">
            <a:normAutofit/>
          </a:bodyPr>
          <a:lstStyle/>
          <a:p>
            <a:pPr algn="l"/>
            <a:r>
              <a:rPr lang="en-US" sz="7200" b="1" i="1" u="sng" kern="1200" dirty="0">
                <a:solidFill>
                  <a:srgbClr val="FFFFFF"/>
                </a:solidFill>
                <a:latin typeface="+mj-lt"/>
                <a:ea typeface="+mj-ea"/>
                <a:cs typeface="+mj-cs"/>
              </a:rPr>
              <a:t>Summary</a:t>
            </a:r>
          </a:p>
        </p:txBody>
      </p:sp>
      <p:sp>
        <p:nvSpPr>
          <p:cNvPr id="2" name="TextBox 1">
            <a:extLst>
              <a:ext uri="{FF2B5EF4-FFF2-40B4-BE49-F238E27FC236}">
                <a16:creationId xmlns:a16="http://schemas.microsoft.com/office/drawing/2014/main" id="{DBB9E2F3-1042-415B-87EF-2297CD184DFB}"/>
              </a:ext>
            </a:extLst>
          </p:cNvPr>
          <p:cNvSpPr txBox="1"/>
          <p:nvPr/>
        </p:nvSpPr>
        <p:spPr>
          <a:xfrm>
            <a:off x="7229042" y="698643"/>
            <a:ext cx="4124758" cy="5301467"/>
          </a:xfrm>
          <a:prstGeom prst="rect">
            <a:avLst/>
          </a:prstGeom>
        </p:spPr>
        <p:txBody>
          <a:bodyPr vert="horz" lIns="91440" tIns="45720" rIns="91440" bIns="45720" rtlCol="0" anchor="b">
            <a:normAutofit/>
          </a:bodyPr>
          <a:lstStyle/>
          <a:p>
            <a:pPr marL="285750" indent="-228600">
              <a:lnSpc>
                <a:spcPct val="90000"/>
              </a:lnSpc>
              <a:spcAft>
                <a:spcPts val="600"/>
              </a:spcAft>
              <a:buFont typeface="Arial" panose="020B0604020202020204" pitchFamily="34" charset="0"/>
              <a:buChar char="•"/>
            </a:pPr>
            <a:r>
              <a:rPr lang="en-US" dirty="0">
                <a:solidFill>
                  <a:srgbClr val="FFFFFF"/>
                </a:solidFill>
              </a:rPr>
              <a:t>Direct effect</a:t>
            </a:r>
          </a:p>
          <a:p>
            <a:pPr marL="285750" indent="-228600">
              <a:lnSpc>
                <a:spcPct val="90000"/>
              </a:lnSpc>
              <a:spcAft>
                <a:spcPts val="600"/>
              </a:spcAft>
              <a:buFont typeface="Arial" panose="020B0604020202020204" pitchFamily="34" charset="0"/>
              <a:buChar char="•"/>
            </a:pPr>
            <a:r>
              <a:rPr lang="en-US" dirty="0">
                <a:solidFill>
                  <a:srgbClr val="FFFFFF"/>
                </a:solidFill>
              </a:rPr>
              <a:t>Difference between direct effect and direct applicability. </a:t>
            </a:r>
          </a:p>
          <a:p>
            <a:pPr marL="57150">
              <a:lnSpc>
                <a:spcPct val="90000"/>
              </a:lnSpc>
              <a:spcAft>
                <a:spcPts val="600"/>
              </a:spcAft>
            </a:pPr>
            <a:endParaRPr lang="en-US" dirty="0">
              <a:solidFill>
                <a:srgbClr val="FFFFFF"/>
              </a:solidFill>
            </a:endParaRPr>
          </a:p>
        </p:txBody>
      </p:sp>
      <p:sp>
        <p:nvSpPr>
          <p:cNvPr id="7" name="Slide Number Placeholder 6">
            <a:extLst>
              <a:ext uri="{FF2B5EF4-FFF2-40B4-BE49-F238E27FC236}">
                <a16:creationId xmlns:a16="http://schemas.microsoft.com/office/drawing/2014/main" id="{9BCF32DD-FD30-44B8-8C63-57D3D03A57AC}"/>
              </a:ext>
            </a:extLst>
          </p:cNvPr>
          <p:cNvSpPr>
            <a:spLocks noGrp="1"/>
          </p:cNvSpPr>
          <p:nvPr>
            <p:ph type="sldNum" sz="quarter" idx="14"/>
          </p:nvPr>
        </p:nvSpPr>
        <p:spPr>
          <a:xfrm>
            <a:off x="8610600" y="6356350"/>
            <a:ext cx="2743200" cy="365125"/>
          </a:xfrm>
        </p:spPr>
        <p:txBody>
          <a:bodyPr vert="horz" lIns="91440" tIns="45720" rIns="91440" bIns="45720" rtlCol="0" anchor="ctr">
            <a:normAutofit/>
          </a:bodyPr>
          <a:lstStyle/>
          <a:p>
            <a:pPr>
              <a:spcAft>
                <a:spcPts val="600"/>
              </a:spcAft>
            </a:pPr>
            <a:fld id="{294A09A9-5501-47C1-A89A-A340965A2BE2}" type="slidenum">
              <a:rPr lang="en-US">
                <a:solidFill>
                  <a:srgbClr val="FFFFFF"/>
                </a:solidFill>
              </a:rPr>
              <a:pPr>
                <a:spcAft>
                  <a:spcPts val="600"/>
                </a:spcAft>
              </a:pPr>
              <a:t>22</a:t>
            </a:fld>
            <a:endParaRPr lang="en-US">
              <a:solidFill>
                <a:srgbClr val="FFFFFF"/>
              </a:solidFill>
            </a:endParaRPr>
          </a:p>
        </p:txBody>
      </p:sp>
    </p:spTree>
    <p:extLst>
      <p:ext uri="{BB962C8B-B14F-4D97-AF65-F5344CB8AC3E}">
        <p14:creationId xmlns:p14="http://schemas.microsoft.com/office/powerpoint/2010/main" val="10440631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2B4CD-5C53-4F10-A18D-4DF6D61DCE85}"/>
              </a:ext>
            </a:extLst>
          </p:cNvPr>
          <p:cNvSpPr>
            <a:spLocks noGrp="1"/>
          </p:cNvSpPr>
          <p:nvPr>
            <p:ph type="ctrTitle"/>
          </p:nvPr>
        </p:nvSpPr>
        <p:spPr/>
        <p:txBody>
          <a:bodyPr/>
          <a:lstStyle/>
          <a:p>
            <a:pPr algn="ctr"/>
            <a:r>
              <a:rPr lang="en-GB" i="1" u="sng" dirty="0"/>
              <a:t>Indirect effect and state liability  </a:t>
            </a:r>
          </a:p>
        </p:txBody>
      </p:sp>
      <p:sp>
        <p:nvSpPr>
          <p:cNvPr id="3" name="Subtitle 2">
            <a:extLst>
              <a:ext uri="{FF2B5EF4-FFF2-40B4-BE49-F238E27FC236}">
                <a16:creationId xmlns:a16="http://schemas.microsoft.com/office/drawing/2014/main" id="{E0A16BB4-3D25-402A-9D19-1C3E8D071620}"/>
              </a:ext>
            </a:extLst>
          </p:cNvPr>
          <p:cNvSpPr>
            <a:spLocks noGrp="1"/>
          </p:cNvSpPr>
          <p:nvPr>
            <p:ph type="subTitle" idx="1"/>
          </p:nvPr>
        </p:nvSpPr>
        <p:spPr/>
        <p:txBody>
          <a:bodyPr/>
          <a:lstStyle/>
          <a:p>
            <a:r>
              <a:rPr lang="en-GB" dirty="0"/>
              <a:t>By Zita Draper </a:t>
            </a:r>
          </a:p>
        </p:txBody>
      </p:sp>
    </p:spTree>
    <p:extLst>
      <p:ext uri="{BB962C8B-B14F-4D97-AF65-F5344CB8AC3E}">
        <p14:creationId xmlns:p14="http://schemas.microsoft.com/office/powerpoint/2010/main" val="27315062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19818-96CB-4E6C-999A-891BA6AFAA78}"/>
              </a:ext>
            </a:extLst>
          </p:cNvPr>
          <p:cNvSpPr>
            <a:spLocks noGrp="1"/>
          </p:cNvSpPr>
          <p:nvPr>
            <p:ph type="title"/>
          </p:nvPr>
        </p:nvSpPr>
        <p:spPr>
          <a:xfrm>
            <a:off x="810000" y="447188"/>
            <a:ext cx="10571998" cy="970450"/>
          </a:xfrm>
        </p:spPr>
        <p:txBody>
          <a:bodyPr>
            <a:normAutofit/>
          </a:bodyPr>
          <a:lstStyle/>
          <a:p>
            <a:r>
              <a:rPr lang="en-GB" i="1" u="sng" dirty="0"/>
              <a:t>Indirect effect </a:t>
            </a:r>
          </a:p>
        </p:txBody>
      </p:sp>
      <p:graphicFrame>
        <p:nvGraphicFramePr>
          <p:cNvPr id="4" name="Content Placeholder 8">
            <a:extLst>
              <a:ext uri="{FF2B5EF4-FFF2-40B4-BE49-F238E27FC236}">
                <a16:creationId xmlns:a16="http://schemas.microsoft.com/office/drawing/2014/main" id="{C27D9368-BC4D-4E6E-955F-BF6D9A2F0C76}"/>
              </a:ext>
            </a:extLst>
          </p:cNvPr>
          <p:cNvGraphicFramePr>
            <a:graphicFrameLocks noGrp="1"/>
          </p:cNvGraphicFramePr>
          <p:nvPr>
            <p:ph idx="1"/>
            <p:extLst>
              <p:ext uri="{D42A27DB-BD31-4B8C-83A1-F6EECF244321}">
                <p14:modId xmlns:p14="http://schemas.microsoft.com/office/powerpoint/2010/main" val="1144816658"/>
              </p:ext>
            </p:extLst>
          </p:nvPr>
        </p:nvGraphicFramePr>
        <p:xfrm>
          <a:off x="819150" y="1520190"/>
          <a:ext cx="10553700" cy="43392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94025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0" name="Group 9">
            <a:extLst>
              <a:ext uri="{FF2B5EF4-FFF2-40B4-BE49-F238E27FC236}">
                <a16:creationId xmlns:a16="http://schemas.microsoft.com/office/drawing/2014/main" id="{E799C3D5-7D55-4046-808C-F290F456D6E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1035" y="1679569"/>
            <a:ext cx="3498864" cy="3498858"/>
            <a:chOff x="1061035" y="1679569"/>
            <a:chExt cx="3498864" cy="3498858"/>
          </a:xfrm>
        </p:grpSpPr>
        <p:sp>
          <p:nvSpPr>
            <p:cNvPr id="11" name="Oval 10">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3">
                <a:duotone>
                  <a:schemeClr val="accent1">
                    <a:shade val="45000"/>
                    <a:satMod val="135000"/>
                  </a:schemeClr>
                  <a:prstClr val="white"/>
                </a:duotone>
                <a:extLst>
                  <a:ext uri="{BEBA8EAE-BF5A-486C-A8C5-ECC9F3942E4B}">
                    <a14:imgProps xmlns:a14="http://schemas.microsoft.com/office/drawing/2010/main">
                      <a14:imgLayer r:embed="rId4">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a:extLst>
              <a:ext uri="{FF2B5EF4-FFF2-40B4-BE49-F238E27FC236}">
                <a16:creationId xmlns:a16="http://schemas.microsoft.com/office/drawing/2014/main" id="{67ECDC0E-177C-4397-A71F-F6EB6E5E2D4A}"/>
              </a:ext>
            </a:extLst>
          </p:cNvPr>
          <p:cNvSpPr>
            <a:spLocks noGrp="1"/>
          </p:cNvSpPr>
          <p:nvPr>
            <p:ph type="title"/>
          </p:nvPr>
        </p:nvSpPr>
        <p:spPr>
          <a:xfrm>
            <a:off x="1490145" y="2376862"/>
            <a:ext cx="2640646" cy="2104273"/>
          </a:xfrm>
          <a:noFill/>
        </p:spPr>
        <p:txBody>
          <a:bodyPr>
            <a:normAutofit/>
          </a:bodyPr>
          <a:lstStyle/>
          <a:p>
            <a:pPr algn="ctr"/>
            <a:r>
              <a:rPr lang="en-GB" sz="3000" i="1" u="sng">
                <a:solidFill>
                  <a:srgbClr val="FFFFFF"/>
                </a:solidFill>
              </a:rPr>
              <a:t>Indirect effect</a:t>
            </a:r>
          </a:p>
        </p:txBody>
      </p:sp>
      <p:sp>
        <p:nvSpPr>
          <p:cNvPr id="14" name="Rectangle 13">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5">
              <a:alphaModFix amt="85000"/>
              <a:lum bright="70000" contrast="-70000"/>
              <a:extLst>
                <a:ext uri="{BEBA8EAE-BF5A-486C-A8C5-ECC9F3942E4B}">
                  <a14:imgProps xmlns:a14="http://schemas.microsoft.com/office/drawing/2010/main">
                    <a14:imgLayer r:embed="rId6">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3A99C066-5238-409C-BBA8-6B2E266A2A4B}"/>
              </a:ext>
            </a:extLst>
          </p:cNvPr>
          <p:cNvSpPr>
            <a:spLocks noGrp="1"/>
          </p:cNvSpPr>
          <p:nvPr>
            <p:ph idx="1"/>
          </p:nvPr>
        </p:nvSpPr>
        <p:spPr>
          <a:xfrm>
            <a:off x="6081089" y="725394"/>
            <a:ext cx="5142658" cy="5407212"/>
          </a:xfrm>
        </p:spPr>
        <p:txBody>
          <a:bodyPr anchor="ctr">
            <a:normAutofit/>
          </a:bodyPr>
          <a:lstStyle/>
          <a:p>
            <a:r>
              <a:rPr lang="en-GB" dirty="0"/>
              <a:t>National law needs to be interpreted in light to EU law. </a:t>
            </a:r>
          </a:p>
          <a:p>
            <a:endParaRPr lang="en-GB" dirty="0"/>
          </a:p>
        </p:txBody>
      </p:sp>
    </p:spTree>
    <p:extLst>
      <p:ext uri="{BB962C8B-B14F-4D97-AF65-F5344CB8AC3E}">
        <p14:creationId xmlns:p14="http://schemas.microsoft.com/office/powerpoint/2010/main" val="30859887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1" name="Group 10">
            <a:extLst>
              <a:ext uri="{FF2B5EF4-FFF2-40B4-BE49-F238E27FC236}">
                <a16:creationId xmlns:a16="http://schemas.microsoft.com/office/drawing/2014/main" id="{E799C3D5-7D55-4046-808C-F290F456D6E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1035" y="1679569"/>
            <a:ext cx="3498864" cy="3498858"/>
            <a:chOff x="1061035" y="1679569"/>
            <a:chExt cx="3498864" cy="3498858"/>
          </a:xfrm>
        </p:grpSpPr>
        <p:sp>
          <p:nvSpPr>
            <p:cNvPr id="12" name="Oval 11">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3" name="Oval 12">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a:extLst>
              <a:ext uri="{FF2B5EF4-FFF2-40B4-BE49-F238E27FC236}">
                <a16:creationId xmlns:a16="http://schemas.microsoft.com/office/drawing/2014/main" id="{707B8023-1958-4A58-9E2C-7699159E5CB5}"/>
              </a:ext>
            </a:extLst>
          </p:cNvPr>
          <p:cNvSpPr>
            <a:spLocks noGrp="1"/>
          </p:cNvSpPr>
          <p:nvPr>
            <p:ph type="title"/>
          </p:nvPr>
        </p:nvSpPr>
        <p:spPr>
          <a:xfrm>
            <a:off x="1490145" y="2376862"/>
            <a:ext cx="2640646" cy="2104273"/>
          </a:xfrm>
          <a:noFill/>
        </p:spPr>
        <p:txBody>
          <a:bodyPr>
            <a:normAutofit/>
          </a:bodyPr>
          <a:lstStyle/>
          <a:p>
            <a:pPr algn="ctr"/>
            <a:r>
              <a:rPr lang="en-GB" sz="3000" i="1" u="sng">
                <a:solidFill>
                  <a:srgbClr val="FFFFFF"/>
                </a:solidFill>
              </a:rPr>
              <a:t>Indirect effect </a:t>
            </a:r>
          </a:p>
        </p:txBody>
      </p:sp>
      <p:sp>
        <p:nvSpPr>
          <p:cNvPr id="15" name="Rectangle 14">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 name="Content Placeholder 3">
            <a:extLst>
              <a:ext uri="{FF2B5EF4-FFF2-40B4-BE49-F238E27FC236}">
                <a16:creationId xmlns:a16="http://schemas.microsoft.com/office/drawing/2014/main" id="{78903537-57A0-43A3-BA2D-9DC44F15B071}"/>
              </a:ext>
            </a:extLst>
          </p:cNvPr>
          <p:cNvSpPr txBox="1">
            <a:spLocks noGrp="1"/>
          </p:cNvSpPr>
          <p:nvPr>
            <p:ph idx="1"/>
          </p:nvPr>
        </p:nvSpPr>
        <p:spPr>
          <a:xfrm>
            <a:off x="6081089" y="725394"/>
            <a:ext cx="5142658" cy="5407212"/>
          </a:xfrm>
          <a:prstGeom prst="rect">
            <a:avLst/>
          </a:prstGeom>
        </p:spPr>
        <p:txBody>
          <a:bodyPr rtlCol="0" anchor="ctr">
            <a:normAutofit/>
          </a:bodyPr>
          <a:lstStyle/>
          <a:p>
            <a:r>
              <a:rPr lang="en-GB" b="1" dirty="0">
                <a:hlinkClick r:id="rId6">
                  <a:extLst>
                    <a:ext uri="{A12FA001-AC4F-418D-AE19-62706E023703}">
                      <ahyp:hlinkClr xmlns:ahyp="http://schemas.microsoft.com/office/drawing/2018/hyperlinkcolor" val="tx"/>
                    </a:ext>
                  </a:extLst>
                </a:hlinkClick>
              </a:rPr>
              <a:t>https://www.youtube.com/watch?v=Rusup3Pm22Y</a:t>
            </a:r>
            <a:r>
              <a:rPr lang="en-GB" b="1" dirty="0"/>
              <a:t> </a:t>
            </a:r>
          </a:p>
        </p:txBody>
      </p:sp>
    </p:spTree>
    <p:extLst>
      <p:ext uri="{BB962C8B-B14F-4D97-AF65-F5344CB8AC3E}">
        <p14:creationId xmlns:p14="http://schemas.microsoft.com/office/powerpoint/2010/main" val="1470959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2EAD4-D3BE-4E51-8435-9012BB082383}"/>
              </a:ext>
            </a:extLst>
          </p:cNvPr>
          <p:cNvSpPr>
            <a:spLocks noGrp="1"/>
          </p:cNvSpPr>
          <p:nvPr>
            <p:ph type="title"/>
          </p:nvPr>
        </p:nvSpPr>
        <p:spPr/>
        <p:txBody>
          <a:bodyPr/>
          <a:lstStyle/>
          <a:p>
            <a:pPr algn="ctr"/>
            <a:r>
              <a:rPr lang="en-GB" i="1" u="sng" dirty="0"/>
              <a:t>Indirect effect </a:t>
            </a:r>
          </a:p>
        </p:txBody>
      </p:sp>
      <p:graphicFrame>
        <p:nvGraphicFramePr>
          <p:cNvPr id="7" name="Content Placeholder 2">
            <a:extLst>
              <a:ext uri="{FF2B5EF4-FFF2-40B4-BE49-F238E27FC236}">
                <a16:creationId xmlns:a16="http://schemas.microsoft.com/office/drawing/2014/main" id="{E9818709-7ECD-4067-913E-48BA0B678AFB}"/>
              </a:ext>
            </a:extLst>
          </p:cNvPr>
          <p:cNvGraphicFramePr>
            <a:graphicFrameLocks noGrp="1"/>
          </p:cNvGraphicFramePr>
          <p:nvPr>
            <p:ph idx="1"/>
          </p:nvPr>
        </p:nvGraphicFramePr>
        <p:xfrm>
          <a:off x="953946" y="2172866"/>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45301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Oval 14">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7" name="Oval 16">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D02AC78F-FCBA-4339-8E3D-8356E7595FD2}"/>
              </a:ext>
            </a:extLst>
          </p:cNvPr>
          <p:cNvSpPr>
            <a:spLocks noGrp="1"/>
          </p:cNvSpPr>
          <p:nvPr>
            <p:ph type="title"/>
          </p:nvPr>
        </p:nvSpPr>
        <p:spPr>
          <a:xfrm>
            <a:off x="1490145" y="2376862"/>
            <a:ext cx="2640646" cy="2104273"/>
          </a:xfrm>
          <a:noFill/>
        </p:spPr>
        <p:txBody>
          <a:bodyPr>
            <a:normAutofit/>
          </a:bodyPr>
          <a:lstStyle/>
          <a:p>
            <a:pPr algn="ctr"/>
            <a:r>
              <a:rPr lang="en-GB" sz="3000" b="1" i="1" u="sng">
                <a:solidFill>
                  <a:srgbClr val="FFFFFF"/>
                </a:solidFill>
              </a:rPr>
              <a:t>Remedies</a:t>
            </a:r>
            <a:r>
              <a:rPr lang="en-GB" sz="3000">
                <a:solidFill>
                  <a:srgbClr val="FFFFFF"/>
                </a:solidFill>
              </a:rPr>
              <a:t> </a:t>
            </a:r>
          </a:p>
        </p:txBody>
      </p:sp>
      <p:sp>
        <p:nvSpPr>
          <p:cNvPr id="19" name="Rectangle 18">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Slide Number Placeholder 5">
            <a:extLst>
              <a:ext uri="{FF2B5EF4-FFF2-40B4-BE49-F238E27FC236}">
                <a16:creationId xmlns:a16="http://schemas.microsoft.com/office/drawing/2014/main" id="{2C6E19CE-7113-4B9B-B5D5-F0CF07A05DB8}"/>
              </a:ext>
            </a:extLst>
          </p:cNvPr>
          <p:cNvSpPr>
            <a:spLocks noGrp="1"/>
          </p:cNvSpPr>
          <p:nvPr>
            <p:ph type="sldNum" sz="quarter" idx="12"/>
          </p:nvPr>
        </p:nvSpPr>
        <p:spPr>
          <a:xfrm>
            <a:off x="11311128" y="6272784"/>
            <a:ext cx="640080" cy="365125"/>
          </a:xfrm>
        </p:spPr>
        <p:txBody>
          <a:bodyPr>
            <a:normAutofit/>
          </a:bodyPr>
          <a:lstStyle/>
          <a:p>
            <a:pPr>
              <a:lnSpc>
                <a:spcPct val="90000"/>
              </a:lnSpc>
              <a:spcAft>
                <a:spcPts val="600"/>
              </a:spcAft>
            </a:pPr>
            <a:fld id="{27CE633F-9882-4A5C-83A2-1109D0C73261}" type="slidenum">
              <a:rPr lang="en-US" sz="1900">
                <a:solidFill>
                  <a:schemeClr val="accent1"/>
                </a:solidFill>
              </a:rPr>
              <a:pPr>
                <a:lnSpc>
                  <a:spcPct val="90000"/>
                </a:lnSpc>
                <a:spcAft>
                  <a:spcPts val="600"/>
                </a:spcAft>
              </a:pPr>
              <a:t>28</a:t>
            </a:fld>
            <a:endParaRPr lang="en-US" sz="1900">
              <a:solidFill>
                <a:schemeClr val="accent1"/>
              </a:solidFill>
            </a:endParaRPr>
          </a:p>
        </p:txBody>
      </p:sp>
      <p:graphicFrame>
        <p:nvGraphicFramePr>
          <p:cNvPr id="8" name="Content Placeholder 2">
            <a:extLst>
              <a:ext uri="{FF2B5EF4-FFF2-40B4-BE49-F238E27FC236}">
                <a16:creationId xmlns:a16="http://schemas.microsoft.com/office/drawing/2014/main" id="{5AD0966A-CBF3-48D1-8CB3-F2A603C67DD2}"/>
              </a:ext>
            </a:extLst>
          </p:cNvPr>
          <p:cNvGraphicFramePr>
            <a:graphicFrameLocks noGrp="1"/>
          </p:cNvGraphicFramePr>
          <p:nvPr>
            <p:ph idx="1"/>
            <p:extLst>
              <p:ext uri="{D42A27DB-BD31-4B8C-83A1-F6EECF244321}">
                <p14:modId xmlns:p14="http://schemas.microsoft.com/office/powerpoint/2010/main" val="526185823"/>
              </p:ext>
            </p:extLst>
          </p:nvPr>
        </p:nvGraphicFramePr>
        <p:xfrm>
          <a:off x="6081713" y="725488"/>
          <a:ext cx="5141912" cy="540702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5299944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Black and white spiralling staircase">
            <a:extLst>
              <a:ext uri="{FF2B5EF4-FFF2-40B4-BE49-F238E27FC236}">
                <a16:creationId xmlns:a16="http://schemas.microsoft.com/office/drawing/2014/main" id="{F0489BA0-0120-4FCC-8B48-A72ECB40C97D}"/>
              </a:ext>
            </a:extLst>
          </p:cNvPr>
          <p:cNvPicPr>
            <a:picLocks noChangeAspect="1"/>
          </p:cNvPicPr>
          <p:nvPr/>
        </p:nvPicPr>
        <p:blipFill rotWithShape="1">
          <a:blip r:embed="rId2"/>
          <a:srcRect t="15709" r="-1" b="-1"/>
          <a:stretch/>
        </p:blipFill>
        <p:spPr>
          <a:xfrm>
            <a:off x="20" y="10"/>
            <a:ext cx="12188932" cy="6857990"/>
          </a:xfrm>
          <a:prstGeom prst="rect">
            <a:avLst/>
          </a:prstGeom>
        </p:spPr>
      </p:pic>
      <p:sp>
        <p:nvSpPr>
          <p:cNvPr id="7" name="Title 6">
            <a:extLst>
              <a:ext uri="{FF2B5EF4-FFF2-40B4-BE49-F238E27FC236}">
                <a16:creationId xmlns:a16="http://schemas.microsoft.com/office/drawing/2014/main" id="{D23BAB45-7244-427E-8BA1-BF69103BBD8C}"/>
              </a:ext>
            </a:extLst>
          </p:cNvPr>
          <p:cNvSpPr>
            <a:spLocks noGrp="1"/>
          </p:cNvSpPr>
          <p:nvPr>
            <p:ph type="title"/>
          </p:nvPr>
        </p:nvSpPr>
        <p:spPr>
          <a:xfrm>
            <a:off x="1524000" y="4416721"/>
            <a:ext cx="9144000" cy="1152663"/>
          </a:xfrm>
        </p:spPr>
        <p:txBody>
          <a:bodyPr vert="horz" lIns="91440" tIns="45720" rIns="91440" bIns="45720" rtlCol="0" anchor="b">
            <a:normAutofit/>
          </a:bodyPr>
          <a:lstStyle/>
          <a:p>
            <a:pPr algn="ctr"/>
            <a:r>
              <a:rPr lang="en-US" sz="4400" b="1" i="0" u="sng" kern="1200" cap="all" baseline="0">
                <a:latin typeface="+mj-lt"/>
                <a:ea typeface="+mj-ea"/>
                <a:cs typeface="+mj-cs"/>
              </a:rPr>
              <a:t>State liability </a:t>
            </a:r>
          </a:p>
        </p:txBody>
      </p:sp>
      <p:sp>
        <p:nvSpPr>
          <p:cNvPr id="6" name="Slide Number Placeholder 5">
            <a:extLst>
              <a:ext uri="{FF2B5EF4-FFF2-40B4-BE49-F238E27FC236}">
                <a16:creationId xmlns:a16="http://schemas.microsoft.com/office/drawing/2014/main" id="{3BC41A1A-EE33-49D0-98F0-38AF8338D034}"/>
              </a:ext>
            </a:extLst>
          </p:cNvPr>
          <p:cNvSpPr>
            <a:spLocks noGrp="1"/>
          </p:cNvSpPr>
          <p:nvPr>
            <p:ph type="sldNum" sz="quarter" idx="4294967295"/>
          </p:nvPr>
        </p:nvSpPr>
        <p:spPr>
          <a:xfrm>
            <a:off x="8610600" y="6356350"/>
            <a:ext cx="2743200" cy="365125"/>
          </a:xfrm>
        </p:spPr>
        <p:txBody>
          <a:bodyPr vert="horz" lIns="91440" tIns="45720" rIns="91440" bIns="45720" rtlCol="0" anchor="ctr">
            <a:normAutofit/>
          </a:bodyPr>
          <a:lstStyle/>
          <a:p>
            <a:pPr>
              <a:spcAft>
                <a:spcPts val="600"/>
              </a:spcAft>
            </a:pPr>
            <a:fld id="{27CE633F-9882-4A5C-83A2-1109D0C73261}" type="slidenum">
              <a:rPr lang="en-US">
                <a:solidFill>
                  <a:schemeClr val="bg1"/>
                </a:solidFill>
              </a:rPr>
              <a:pPr>
                <a:spcAft>
                  <a:spcPts val="600"/>
                </a:spcAft>
              </a:pPr>
              <a:t>29</a:t>
            </a:fld>
            <a:endParaRPr lang="en-US" dirty="0">
              <a:solidFill>
                <a:schemeClr val="bg1"/>
              </a:solidFill>
            </a:endParaRPr>
          </a:p>
        </p:txBody>
      </p:sp>
      <p:sp>
        <p:nvSpPr>
          <p:cNvPr id="16" name="TextBox 15">
            <a:extLst>
              <a:ext uri="{FF2B5EF4-FFF2-40B4-BE49-F238E27FC236}">
                <a16:creationId xmlns:a16="http://schemas.microsoft.com/office/drawing/2014/main" id="{ED93B77C-C435-47C0-B304-C0E3A98A622D}"/>
              </a:ext>
            </a:extLst>
          </p:cNvPr>
          <p:cNvSpPr txBox="1"/>
          <p:nvPr/>
        </p:nvSpPr>
        <p:spPr>
          <a:xfrm>
            <a:off x="3793156" y="5509368"/>
            <a:ext cx="6189044" cy="369332"/>
          </a:xfrm>
          <a:prstGeom prst="rect">
            <a:avLst/>
          </a:prstGeom>
          <a:noFill/>
        </p:spPr>
        <p:txBody>
          <a:bodyPr wrap="square">
            <a:spAutoFit/>
          </a:bodyPr>
          <a:lstStyle/>
          <a:p>
            <a:r>
              <a:rPr lang="en-GB" dirty="0">
                <a:solidFill>
                  <a:schemeClr val="bg1">
                    <a:lumMod val="95000"/>
                  </a:schemeClr>
                </a:solidFill>
                <a:hlinkClick r:id="rId3">
                  <a:extLst>
                    <a:ext uri="{A12FA001-AC4F-418D-AE19-62706E023703}">
                      <ahyp:hlinkClr xmlns:ahyp="http://schemas.microsoft.com/office/drawing/2018/hyperlinkcolor" val="tx"/>
                    </a:ext>
                  </a:extLst>
                </a:hlinkClick>
              </a:rPr>
              <a:t>EU Law - State Liability - YouTube</a:t>
            </a:r>
            <a:endParaRPr lang="en-GB" dirty="0">
              <a:solidFill>
                <a:schemeClr val="bg1">
                  <a:lumMod val="95000"/>
                </a:schemeClr>
              </a:solidFill>
            </a:endParaRPr>
          </a:p>
        </p:txBody>
      </p:sp>
    </p:spTree>
    <p:extLst>
      <p:ext uri="{BB962C8B-B14F-4D97-AF65-F5344CB8AC3E}">
        <p14:creationId xmlns:p14="http://schemas.microsoft.com/office/powerpoint/2010/main" val="41797695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2C5ABD-E3E7-49CA-B89F-5F11135343BC}"/>
              </a:ext>
            </a:extLst>
          </p:cNvPr>
          <p:cNvSpPr>
            <a:spLocks noGrp="1"/>
          </p:cNvSpPr>
          <p:nvPr>
            <p:ph type="title"/>
          </p:nvPr>
        </p:nvSpPr>
        <p:spPr/>
        <p:txBody>
          <a:bodyPr/>
          <a:lstStyle/>
          <a:p>
            <a:pPr algn="ctr"/>
            <a:r>
              <a:rPr lang="en-GB" i="1" u="sng" dirty="0"/>
              <a:t>State Liability </a:t>
            </a:r>
          </a:p>
        </p:txBody>
      </p:sp>
      <p:sp>
        <p:nvSpPr>
          <p:cNvPr id="6" name="Content Placeholder 5">
            <a:extLst>
              <a:ext uri="{FF2B5EF4-FFF2-40B4-BE49-F238E27FC236}">
                <a16:creationId xmlns:a16="http://schemas.microsoft.com/office/drawing/2014/main" id="{DE6521F2-B6C1-43B0-8539-4AC5243816EE}"/>
              </a:ext>
            </a:extLst>
          </p:cNvPr>
          <p:cNvSpPr>
            <a:spLocks noGrp="1"/>
          </p:cNvSpPr>
          <p:nvPr>
            <p:ph idx="1"/>
          </p:nvPr>
        </p:nvSpPr>
        <p:spPr>
          <a:xfrm>
            <a:off x="555652" y="2093976"/>
            <a:ext cx="10554574" cy="3636511"/>
          </a:xfrm>
        </p:spPr>
        <p:txBody>
          <a:bodyPr/>
          <a:lstStyle/>
          <a:p>
            <a:r>
              <a:rPr lang="en-GB" dirty="0"/>
              <a:t>Failed to implement a directive- individual needs to rely on state liability to bring their case. </a:t>
            </a:r>
          </a:p>
        </p:txBody>
      </p:sp>
      <p:graphicFrame>
        <p:nvGraphicFramePr>
          <p:cNvPr id="7" name="Diagram 6">
            <a:extLst>
              <a:ext uri="{FF2B5EF4-FFF2-40B4-BE49-F238E27FC236}">
                <a16:creationId xmlns:a16="http://schemas.microsoft.com/office/drawing/2014/main" id="{DCA51D8C-F3DD-4DD2-AD85-782FDF0FB341}"/>
              </a:ext>
            </a:extLst>
          </p:cNvPr>
          <p:cNvGraphicFramePr/>
          <p:nvPr/>
        </p:nvGraphicFramePr>
        <p:xfrm>
          <a:off x="1081771" y="3429000"/>
          <a:ext cx="10028455" cy="3262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10" descr="Scales of justice with solid fill">
            <a:extLst>
              <a:ext uri="{FF2B5EF4-FFF2-40B4-BE49-F238E27FC236}">
                <a16:creationId xmlns:a16="http://schemas.microsoft.com/office/drawing/2014/main" id="{1DE7B466-5C92-4A17-9460-93357B83641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088018" y="3913268"/>
            <a:ext cx="2015959" cy="2015959"/>
          </a:xfrm>
          <a:prstGeom prst="rect">
            <a:avLst/>
          </a:prstGeom>
        </p:spPr>
      </p:pic>
    </p:spTree>
    <p:extLst>
      <p:ext uri="{BB962C8B-B14F-4D97-AF65-F5344CB8AC3E}">
        <p14:creationId xmlns:p14="http://schemas.microsoft.com/office/powerpoint/2010/main" val="1747108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Oval 14">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3">
              <a:duotone>
                <a:schemeClr val="accent1">
                  <a:shade val="45000"/>
                  <a:satMod val="135000"/>
                </a:schemeClr>
                <a:prstClr val="white"/>
              </a:duotone>
              <a:extLst>
                <a:ext uri="{BEBA8EAE-BF5A-486C-A8C5-ECC9F3942E4B}">
                  <a14:imgProps xmlns:a14="http://schemas.microsoft.com/office/drawing/2010/main">
                    <a14:imgLayer r:embed="rId4">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7" name="Oval 16">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E4DA15E8-BA0E-4086-8A79-47EC15AE65B1}"/>
              </a:ext>
            </a:extLst>
          </p:cNvPr>
          <p:cNvSpPr>
            <a:spLocks noGrp="1"/>
          </p:cNvSpPr>
          <p:nvPr>
            <p:ph type="title"/>
          </p:nvPr>
        </p:nvSpPr>
        <p:spPr>
          <a:xfrm>
            <a:off x="1490145" y="2376862"/>
            <a:ext cx="2640646" cy="2104273"/>
          </a:xfrm>
          <a:noFill/>
        </p:spPr>
        <p:txBody>
          <a:bodyPr>
            <a:normAutofit/>
          </a:bodyPr>
          <a:lstStyle/>
          <a:p>
            <a:pPr algn="ctr"/>
            <a:r>
              <a:rPr lang="en-GB" sz="3000" b="1" i="1" u="sng">
                <a:solidFill>
                  <a:srgbClr val="FFFFFF"/>
                </a:solidFill>
              </a:rPr>
              <a:t>C-6 and 9/90 Francovich </a:t>
            </a:r>
          </a:p>
        </p:txBody>
      </p:sp>
      <p:sp>
        <p:nvSpPr>
          <p:cNvPr id="19" name="Rectangle 18">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5">
              <a:alphaModFix amt="85000"/>
              <a:lum bright="70000" contrast="-70000"/>
              <a:extLst>
                <a:ext uri="{BEBA8EAE-BF5A-486C-A8C5-ECC9F3942E4B}">
                  <a14:imgProps xmlns:a14="http://schemas.microsoft.com/office/drawing/2010/main">
                    <a14:imgLayer r:embed="rId6">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Slide Number Placeholder 5">
            <a:extLst>
              <a:ext uri="{FF2B5EF4-FFF2-40B4-BE49-F238E27FC236}">
                <a16:creationId xmlns:a16="http://schemas.microsoft.com/office/drawing/2014/main" id="{89F28F11-316B-4A25-8ECF-476277E7D68F}"/>
              </a:ext>
            </a:extLst>
          </p:cNvPr>
          <p:cNvSpPr>
            <a:spLocks noGrp="1"/>
          </p:cNvSpPr>
          <p:nvPr>
            <p:ph type="sldNum" sz="quarter" idx="12"/>
          </p:nvPr>
        </p:nvSpPr>
        <p:spPr>
          <a:xfrm>
            <a:off x="11311128" y="6272784"/>
            <a:ext cx="640080" cy="365125"/>
          </a:xfrm>
        </p:spPr>
        <p:txBody>
          <a:bodyPr>
            <a:normAutofit/>
          </a:bodyPr>
          <a:lstStyle/>
          <a:p>
            <a:pPr>
              <a:lnSpc>
                <a:spcPct val="90000"/>
              </a:lnSpc>
              <a:spcAft>
                <a:spcPts val="600"/>
              </a:spcAft>
            </a:pPr>
            <a:fld id="{27CE633F-9882-4A5C-83A2-1109D0C73261}" type="slidenum">
              <a:rPr lang="en-US" sz="1900">
                <a:solidFill>
                  <a:schemeClr val="accent1"/>
                </a:solidFill>
              </a:rPr>
              <a:pPr>
                <a:lnSpc>
                  <a:spcPct val="90000"/>
                </a:lnSpc>
                <a:spcAft>
                  <a:spcPts val="600"/>
                </a:spcAft>
              </a:pPr>
              <a:t>31</a:t>
            </a:fld>
            <a:endParaRPr lang="en-US" sz="1900">
              <a:solidFill>
                <a:schemeClr val="accent1"/>
              </a:solidFill>
            </a:endParaRPr>
          </a:p>
        </p:txBody>
      </p:sp>
      <p:graphicFrame>
        <p:nvGraphicFramePr>
          <p:cNvPr id="8" name="Content Placeholder 2">
            <a:extLst>
              <a:ext uri="{FF2B5EF4-FFF2-40B4-BE49-F238E27FC236}">
                <a16:creationId xmlns:a16="http://schemas.microsoft.com/office/drawing/2014/main" id="{9E7FD733-A198-4CA2-AB73-C3EFAA0E0B62}"/>
              </a:ext>
            </a:extLst>
          </p:cNvPr>
          <p:cNvGraphicFramePr>
            <a:graphicFrameLocks noGrp="1"/>
          </p:cNvGraphicFramePr>
          <p:nvPr>
            <p:ph idx="1"/>
            <p:extLst>
              <p:ext uri="{D42A27DB-BD31-4B8C-83A1-F6EECF244321}">
                <p14:modId xmlns:p14="http://schemas.microsoft.com/office/powerpoint/2010/main" val="1488108084"/>
              </p:ext>
            </p:extLst>
          </p:nvPr>
        </p:nvGraphicFramePr>
        <p:xfrm>
          <a:off x="6081713" y="725488"/>
          <a:ext cx="5141912" cy="540702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250761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en placed on top of a signature line">
            <a:extLst>
              <a:ext uri="{FF2B5EF4-FFF2-40B4-BE49-F238E27FC236}">
                <a16:creationId xmlns:a16="http://schemas.microsoft.com/office/drawing/2014/main" id="{6E0391B5-473C-4D77-B67D-F768DC61033F}"/>
              </a:ext>
            </a:extLst>
          </p:cNvPr>
          <p:cNvPicPr>
            <a:picLocks noChangeAspect="1"/>
          </p:cNvPicPr>
          <p:nvPr/>
        </p:nvPicPr>
        <p:blipFill rotWithShape="1">
          <a:blip r:embed="rId2">
            <a:duotone>
              <a:schemeClr val="accent1">
                <a:shade val="45000"/>
                <a:satMod val="135000"/>
              </a:schemeClr>
              <a:prstClr val="white"/>
            </a:duotone>
          </a:blip>
          <a:srcRect l="40682" r="-2" b="-2"/>
          <a:stretch/>
        </p:blipFill>
        <p:spPr>
          <a:xfrm>
            <a:off x="6108700" y="-1"/>
            <a:ext cx="6094450" cy="6858001"/>
          </a:xfrm>
          <a:prstGeom prst="rect">
            <a:avLst/>
          </a:prstGeom>
        </p:spPr>
      </p:pic>
      <p:sp>
        <p:nvSpPr>
          <p:cNvPr id="2" name="Title 1">
            <a:extLst>
              <a:ext uri="{FF2B5EF4-FFF2-40B4-BE49-F238E27FC236}">
                <a16:creationId xmlns:a16="http://schemas.microsoft.com/office/drawing/2014/main" id="{D30F2C6C-157A-4D42-B5A4-B4414C7AE00E}"/>
              </a:ext>
            </a:extLst>
          </p:cNvPr>
          <p:cNvSpPr>
            <a:spLocks noGrp="1"/>
          </p:cNvSpPr>
          <p:nvPr>
            <p:ph type="title"/>
          </p:nvPr>
        </p:nvSpPr>
        <p:spPr>
          <a:xfrm>
            <a:off x="810000" y="447188"/>
            <a:ext cx="5070100" cy="1559412"/>
          </a:xfrm>
        </p:spPr>
        <p:txBody>
          <a:bodyPr>
            <a:normAutofit/>
          </a:bodyPr>
          <a:lstStyle/>
          <a:p>
            <a:r>
              <a:rPr lang="en-GB" i="1" u="sng" dirty="0"/>
              <a:t>Summary </a:t>
            </a:r>
            <a:endParaRPr lang="en-GB" i="1" u="sng"/>
          </a:p>
        </p:txBody>
      </p:sp>
      <p:sp>
        <p:nvSpPr>
          <p:cNvPr id="3" name="Content Placeholder 2">
            <a:extLst>
              <a:ext uri="{FF2B5EF4-FFF2-40B4-BE49-F238E27FC236}">
                <a16:creationId xmlns:a16="http://schemas.microsoft.com/office/drawing/2014/main" id="{B10C11AF-CDFD-4E86-A04F-4D3A90284405}"/>
              </a:ext>
            </a:extLst>
          </p:cNvPr>
          <p:cNvSpPr>
            <a:spLocks noGrp="1"/>
          </p:cNvSpPr>
          <p:nvPr>
            <p:ph idx="1"/>
          </p:nvPr>
        </p:nvSpPr>
        <p:spPr>
          <a:xfrm>
            <a:off x="818712" y="2413000"/>
            <a:ext cx="5055923" cy="3632200"/>
          </a:xfrm>
        </p:spPr>
        <p:txBody>
          <a:bodyPr>
            <a:normAutofit/>
          </a:bodyPr>
          <a:lstStyle/>
          <a:p>
            <a:r>
              <a:rPr lang="en-GB" dirty="0"/>
              <a:t>What is indirect effect?</a:t>
            </a:r>
          </a:p>
          <a:p>
            <a:r>
              <a:rPr lang="en-GB" dirty="0"/>
              <a:t>What is the difference between direct effect and indirect effect?</a:t>
            </a:r>
          </a:p>
          <a:p>
            <a:r>
              <a:rPr lang="en-GB" dirty="0"/>
              <a:t>What is state liability?</a:t>
            </a:r>
          </a:p>
          <a:p>
            <a:r>
              <a:rPr lang="en-GB" dirty="0"/>
              <a:t>Why is it important?</a:t>
            </a:r>
          </a:p>
          <a:p>
            <a:r>
              <a:rPr lang="en-GB" dirty="0"/>
              <a:t>Case law. </a:t>
            </a:r>
          </a:p>
        </p:txBody>
      </p:sp>
    </p:spTree>
    <p:extLst>
      <p:ext uri="{BB962C8B-B14F-4D97-AF65-F5344CB8AC3E}">
        <p14:creationId xmlns:p14="http://schemas.microsoft.com/office/powerpoint/2010/main" val="11821073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83D0C-D79E-4489-8C5C-B47228C1C67E}"/>
              </a:ext>
            </a:extLst>
          </p:cNvPr>
          <p:cNvSpPr>
            <a:spLocks noGrp="1"/>
          </p:cNvSpPr>
          <p:nvPr>
            <p:ph type="title"/>
          </p:nvPr>
        </p:nvSpPr>
        <p:spPr/>
        <p:txBody>
          <a:bodyPr/>
          <a:lstStyle/>
          <a:p>
            <a:pPr algn="ctr"/>
            <a:r>
              <a:rPr lang="en-GB" b="1" i="1" u="sng" dirty="0"/>
              <a:t>Assignment Guidance </a:t>
            </a:r>
          </a:p>
        </p:txBody>
      </p:sp>
      <p:sp>
        <p:nvSpPr>
          <p:cNvPr id="3" name="Content Placeholder 2">
            <a:extLst>
              <a:ext uri="{FF2B5EF4-FFF2-40B4-BE49-F238E27FC236}">
                <a16:creationId xmlns:a16="http://schemas.microsoft.com/office/drawing/2014/main" id="{6D50CF9C-C51F-4C8F-9143-7B82D7148BBF}"/>
              </a:ext>
            </a:extLst>
          </p:cNvPr>
          <p:cNvSpPr>
            <a:spLocks noGrp="1"/>
          </p:cNvSpPr>
          <p:nvPr>
            <p:ph idx="1"/>
          </p:nvPr>
        </p:nvSpPr>
        <p:spPr/>
        <p:txBody>
          <a:bodyPr>
            <a:normAutofit fontScale="70000" lnSpcReduction="20000"/>
          </a:bodyPr>
          <a:lstStyle/>
          <a:p>
            <a:r>
              <a:rPr lang="en-GB" dirty="0"/>
              <a:t>Follow the guidance on Moodle. </a:t>
            </a:r>
          </a:p>
          <a:p>
            <a:r>
              <a:rPr lang="en-GB" dirty="0"/>
              <a:t>Which includes; </a:t>
            </a:r>
          </a:p>
          <a:p>
            <a:r>
              <a:rPr lang="en-GB" dirty="0"/>
              <a:t>Cases; </a:t>
            </a:r>
          </a:p>
          <a:p>
            <a:pPr marL="457200"/>
            <a:r>
              <a:rPr lang="en-GB" sz="1800" dirty="0">
                <a:effectLst/>
                <a:latin typeface="Arial" panose="020B0604020202020204" pitchFamily="34" charset="0"/>
                <a:ea typeface="Times New Roman" panose="02020603050405020304" pitchFamily="18" charset="0"/>
              </a:rPr>
              <a:t>‘’Van </a:t>
            </a:r>
            <a:r>
              <a:rPr lang="en-GB" sz="1800" dirty="0" err="1">
                <a:effectLst/>
                <a:latin typeface="Arial" panose="020B0604020202020204" pitchFamily="34" charset="0"/>
                <a:ea typeface="Times New Roman" panose="02020603050405020304" pitchFamily="18" charset="0"/>
              </a:rPr>
              <a:t>Gend</a:t>
            </a:r>
            <a:r>
              <a:rPr lang="en-GB" sz="1800" dirty="0">
                <a:effectLst/>
                <a:latin typeface="Arial" panose="020B0604020202020204" pitchFamily="34" charset="0"/>
                <a:ea typeface="Times New Roman" panose="02020603050405020304" pitchFamily="18" charset="0"/>
              </a:rPr>
              <a:t> </a:t>
            </a:r>
            <a:r>
              <a:rPr lang="en-GB" sz="1800" dirty="0" err="1">
                <a:effectLst/>
                <a:latin typeface="Arial" panose="020B0604020202020204" pitchFamily="34" charset="0"/>
                <a:ea typeface="Times New Roman" panose="02020603050405020304" pitchFamily="18" charset="0"/>
              </a:rPr>
              <a:t>en</a:t>
            </a:r>
            <a:r>
              <a:rPr lang="en-GB" sz="1800" dirty="0">
                <a:effectLst/>
                <a:latin typeface="Arial" panose="020B0604020202020204" pitchFamily="34" charset="0"/>
                <a:ea typeface="Times New Roman" panose="02020603050405020304" pitchFamily="18" charset="0"/>
              </a:rPr>
              <a:t> Loos [1963]</a:t>
            </a:r>
            <a:endParaRPr lang="en-GB" sz="1800" dirty="0">
              <a:effectLst/>
              <a:latin typeface="Times New Roman" panose="02020603050405020304" pitchFamily="18" charset="0"/>
              <a:ea typeface="Times New Roman" panose="02020603050405020304" pitchFamily="18" charset="0"/>
            </a:endParaRPr>
          </a:p>
          <a:p>
            <a:pPr marL="457200"/>
            <a:r>
              <a:rPr lang="en-GB" sz="1800" dirty="0" err="1">
                <a:effectLst/>
                <a:latin typeface="Arial" panose="020B0604020202020204" pitchFamily="34" charset="0"/>
                <a:ea typeface="Times New Roman" panose="02020603050405020304" pitchFamily="18" charset="0"/>
              </a:rPr>
              <a:t>Defrenne</a:t>
            </a:r>
            <a:r>
              <a:rPr lang="en-GB" sz="1800" dirty="0">
                <a:effectLst/>
                <a:latin typeface="Arial" panose="020B0604020202020204" pitchFamily="34" charset="0"/>
                <a:ea typeface="Times New Roman" panose="02020603050405020304" pitchFamily="18" charset="0"/>
              </a:rPr>
              <a:t> v Sabena (No 2) [1976]</a:t>
            </a:r>
            <a:endParaRPr lang="en-GB" sz="1800" dirty="0">
              <a:effectLst/>
              <a:latin typeface="Times New Roman" panose="02020603050405020304" pitchFamily="18" charset="0"/>
              <a:ea typeface="Times New Roman" panose="02020603050405020304" pitchFamily="18" charset="0"/>
            </a:endParaRPr>
          </a:p>
          <a:p>
            <a:pPr marL="457200"/>
            <a:r>
              <a:rPr lang="en-GB" sz="1800" dirty="0">
                <a:effectLst/>
                <a:latin typeface="Arial" panose="020B0604020202020204" pitchFamily="34" charset="0"/>
                <a:ea typeface="Times New Roman" panose="02020603050405020304" pitchFamily="18" charset="0"/>
              </a:rPr>
              <a:t>Van </a:t>
            </a:r>
            <a:r>
              <a:rPr lang="en-GB" sz="1800" dirty="0" err="1">
                <a:effectLst/>
                <a:latin typeface="Arial" panose="020B0604020202020204" pitchFamily="34" charset="0"/>
                <a:ea typeface="Times New Roman" panose="02020603050405020304" pitchFamily="18" charset="0"/>
              </a:rPr>
              <a:t>Duyn</a:t>
            </a:r>
            <a:r>
              <a:rPr lang="en-GB" sz="1800" dirty="0">
                <a:effectLst/>
                <a:latin typeface="Arial" panose="020B0604020202020204" pitchFamily="34" charset="0"/>
                <a:ea typeface="Times New Roman" panose="02020603050405020304" pitchFamily="18" charset="0"/>
              </a:rPr>
              <a:t> v Home Office [1974]</a:t>
            </a:r>
            <a:endParaRPr lang="en-GB" sz="1800" dirty="0">
              <a:effectLst/>
              <a:latin typeface="Times New Roman" panose="02020603050405020304" pitchFamily="18" charset="0"/>
              <a:ea typeface="Times New Roman" panose="02020603050405020304" pitchFamily="18" charset="0"/>
            </a:endParaRPr>
          </a:p>
          <a:p>
            <a:pPr marL="457200"/>
            <a:r>
              <a:rPr lang="it-IT" sz="1800" dirty="0">
                <a:effectLst/>
                <a:latin typeface="Arial" panose="020B0604020202020204" pitchFamily="34" charset="0"/>
                <a:ea typeface="Times New Roman" panose="02020603050405020304" pitchFamily="18" charset="0"/>
              </a:rPr>
              <a:t>Pubblico Ministero v Tullio Ratti [1979]</a:t>
            </a:r>
            <a:endParaRPr lang="en-GB" sz="1800" dirty="0">
              <a:effectLst/>
              <a:latin typeface="Times New Roman" panose="02020603050405020304" pitchFamily="18" charset="0"/>
              <a:ea typeface="Times New Roman" panose="02020603050405020304" pitchFamily="18" charset="0"/>
            </a:endParaRPr>
          </a:p>
          <a:p>
            <a:pPr marL="457200"/>
            <a:r>
              <a:rPr lang="it-IT" sz="1800" dirty="0">
                <a:effectLst/>
                <a:latin typeface="Arial" panose="020B0604020202020204" pitchFamily="34" charset="0"/>
                <a:ea typeface="Times New Roman" panose="02020603050405020304" pitchFamily="18" charset="0"/>
              </a:rPr>
              <a:t>Faccini Dori v Recreb [1994]</a:t>
            </a:r>
            <a:endParaRPr lang="en-GB" sz="1800" dirty="0">
              <a:effectLst/>
              <a:latin typeface="Times New Roman" panose="02020603050405020304" pitchFamily="18" charset="0"/>
              <a:ea typeface="Times New Roman" panose="02020603050405020304" pitchFamily="18" charset="0"/>
            </a:endParaRPr>
          </a:p>
          <a:p>
            <a:pPr marL="457200"/>
            <a:r>
              <a:rPr lang="it-IT" sz="1800" dirty="0">
                <a:effectLst/>
                <a:latin typeface="Arial" panose="020B0604020202020204" pitchFamily="34" charset="0"/>
                <a:ea typeface="Times New Roman" panose="02020603050405020304" pitchFamily="18" charset="0"/>
              </a:rPr>
              <a:t>Von Colson [1984]</a:t>
            </a:r>
            <a:endParaRPr lang="en-GB" sz="1800" dirty="0">
              <a:effectLst/>
              <a:latin typeface="Times New Roman" panose="02020603050405020304" pitchFamily="18" charset="0"/>
              <a:ea typeface="Times New Roman" panose="02020603050405020304" pitchFamily="18" charset="0"/>
            </a:endParaRPr>
          </a:p>
          <a:p>
            <a:pPr marL="457200"/>
            <a:r>
              <a:rPr lang="it-IT" sz="1800" dirty="0">
                <a:effectLst/>
                <a:latin typeface="Arial" panose="020B0604020202020204" pitchFamily="34" charset="0"/>
                <a:ea typeface="Times New Roman" panose="02020603050405020304" pitchFamily="18" charset="0"/>
              </a:rPr>
              <a:t>Marleasing SA v CIA [1990]</a:t>
            </a:r>
            <a:endParaRPr lang="en-GB" sz="1800" dirty="0">
              <a:effectLst/>
              <a:latin typeface="Times New Roman" panose="02020603050405020304" pitchFamily="18" charset="0"/>
              <a:ea typeface="Times New Roman" panose="02020603050405020304" pitchFamily="18" charset="0"/>
            </a:endParaRPr>
          </a:p>
          <a:p>
            <a:pPr marL="457200"/>
            <a:r>
              <a:rPr lang="it-IT" sz="1800" dirty="0">
                <a:effectLst/>
                <a:latin typeface="Arial" panose="020B0604020202020204" pitchFamily="34" charset="0"/>
                <a:ea typeface="Times New Roman" panose="02020603050405020304" pitchFamily="18" charset="0"/>
              </a:rPr>
              <a:t>Wagner v Miret [1993]</a:t>
            </a:r>
            <a:endParaRPr lang="en-GB" sz="1800" dirty="0">
              <a:effectLst/>
              <a:latin typeface="Times New Roman" panose="02020603050405020304" pitchFamily="18" charset="0"/>
              <a:ea typeface="Times New Roman" panose="02020603050405020304" pitchFamily="18" charset="0"/>
            </a:endParaRPr>
          </a:p>
          <a:p>
            <a:pPr marL="457200"/>
            <a:r>
              <a:rPr lang="it-IT" sz="1800" dirty="0">
                <a:effectLst/>
                <a:latin typeface="Arial" panose="020B0604020202020204" pitchFamily="34" charset="0"/>
                <a:ea typeface="Times New Roman" panose="02020603050405020304" pitchFamily="18" charset="0"/>
              </a:rPr>
              <a:t>Francovich v Italy [1991]</a:t>
            </a:r>
            <a:endParaRPr lang="en-GB" sz="1800" dirty="0">
              <a:effectLst/>
              <a:latin typeface="Times New Roman" panose="02020603050405020304" pitchFamily="18" charset="0"/>
              <a:ea typeface="Times New Roman" panose="02020603050405020304" pitchFamily="18" charset="0"/>
            </a:endParaRPr>
          </a:p>
          <a:p>
            <a:pPr marL="457200"/>
            <a:r>
              <a:rPr lang="fr-FR" sz="1800" dirty="0">
                <a:effectLst/>
                <a:latin typeface="Arial" panose="020B0604020202020204" pitchFamily="34" charset="0"/>
                <a:ea typeface="Times New Roman" panose="02020603050405020304" pitchFamily="18" charset="0"/>
              </a:rPr>
              <a:t>Brasserie du Pécheur/</a:t>
            </a:r>
            <a:r>
              <a:rPr lang="fr-FR" sz="1800" dirty="0" err="1">
                <a:effectLst/>
                <a:latin typeface="Arial" panose="020B0604020202020204" pitchFamily="34" charset="0"/>
                <a:ea typeface="Times New Roman" panose="02020603050405020304" pitchFamily="18" charset="0"/>
              </a:rPr>
              <a:t>Facortame</a:t>
            </a:r>
            <a:r>
              <a:rPr lang="fr-FR" sz="1800" dirty="0">
                <a:effectLst/>
                <a:latin typeface="Arial" panose="020B0604020202020204" pitchFamily="34" charset="0"/>
                <a:ea typeface="Times New Roman" panose="02020603050405020304" pitchFamily="18" charset="0"/>
              </a:rPr>
              <a:t> III [1996]</a:t>
            </a:r>
            <a:endParaRPr lang="en-GB" sz="1800" dirty="0">
              <a:effectLst/>
              <a:latin typeface="Times New Roman" panose="02020603050405020304" pitchFamily="18" charset="0"/>
              <a:ea typeface="Times New Roman" panose="02020603050405020304" pitchFamily="18" charset="0"/>
            </a:endParaRPr>
          </a:p>
          <a:p>
            <a:pPr marL="457200"/>
            <a:r>
              <a:rPr lang="en-GB" sz="1800" dirty="0">
                <a:effectLst/>
                <a:latin typeface="Arial" panose="020B0604020202020204" pitchFamily="34" charset="0"/>
                <a:ea typeface="Times New Roman" panose="02020603050405020304" pitchFamily="18" charset="0"/>
              </a:rPr>
              <a:t>Additionally, you will also need to consider the impact of Art 288 TFEU, Art 258 TFEU and Art 4.3 TEU’’</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41871780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Oval 10">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3" name="Oval 12">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B0DE09C6-89DA-4256-9E11-6DF6839892B3}"/>
              </a:ext>
            </a:extLst>
          </p:cNvPr>
          <p:cNvSpPr>
            <a:spLocks noGrp="1"/>
          </p:cNvSpPr>
          <p:nvPr>
            <p:ph type="title"/>
          </p:nvPr>
        </p:nvSpPr>
        <p:spPr>
          <a:xfrm>
            <a:off x="1490145" y="2376862"/>
            <a:ext cx="2640646" cy="2104273"/>
          </a:xfrm>
          <a:noFill/>
        </p:spPr>
        <p:txBody>
          <a:bodyPr>
            <a:normAutofit/>
          </a:bodyPr>
          <a:lstStyle/>
          <a:p>
            <a:pPr algn="ctr"/>
            <a:r>
              <a:rPr lang="en-GB" sz="3000" b="1" i="1" u="sng">
                <a:solidFill>
                  <a:srgbClr val="FFFFFF"/>
                </a:solidFill>
              </a:rPr>
              <a:t>Assessment Tips</a:t>
            </a:r>
          </a:p>
        </p:txBody>
      </p:sp>
      <p:sp>
        <p:nvSpPr>
          <p:cNvPr id="15" name="Rectangle 14">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7249ED53-AC7E-3DE1-4A40-5ADC014B713C}"/>
              </a:ext>
            </a:extLst>
          </p:cNvPr>
          <p:cNvGraphicFramePr>
            <a:graphicFrameLocks noGrp="1"/>
          </p:cNvGraphicFramePr>
          <p:nvPr>
            <p:ph idx="1"/>
            <p:extLst>
              <p:ext uri="{D42A27DB-BD31-4B8C-83A1-F6EECF244321}">
                <p14:modId xmlns:p14="http://schemas.microsoft.com/office/powerpoint/2010/main" val="1223208182"/>
              </p:ext>
            </p:extLst>
          </p:nvPr>
        </p:nvGraphicFramePr>
        <p:xfrm>
          <a:off x="6081713" y="725488"/>
          <a:ext cx="5141912" cy="540702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286508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18AC5C-B85A-4B2A-A236-9FD638600DE7}"/>
              </a:ext>
            </a:extLst>
          </p:cNvPr>
          <p:cNvSpPr>
            <a:spLocks noGrp="1"/>
          </p:cNvSpPr>
          <p:nvPr>
            <p:ph type="ctrTitle"/>
          </p:nvPr>
        </p:nvSpPr>
        <p:spPr/>
        <p:txBody>
          <a:bodyPr/>
          <a:lstStyle/>
          <a:p>
            <a:r>
              <a:rPr lang="en-GB" dirty="0"/>
              <a:t>Thank you </a:t>
            </a:r>
          </a:p>
        </p:txBody>
      </p:sp>
      <p:sp>
        <p:nvSpPr>
          <p:cNvPr id="5" name="Subtitle 4">
            <a:extLst>
              <a:ext uri="{FF2B5EF4-FFF2-40B4-BE49-F238E27FC236}">
                <a16:creationId xmlns:a16="http://schemas.microsoft.com/office/drawing/2014/main" id="{5C6079C9-F130-4579-AF6E-562A3ACD2B3F}"/>
              </a:ext>
            </a:extLst>
          </p:cNvPr>
          <p:cNvSpPr>
            <a:spLocks noGrp="1"/>
          </p:cNvSpPr>
          <p:nvPr>
            <p:ph type="subTitle" idx="1"/>
          </p:nvPr>
        </p:nvSpPr>
        <p:spPr/>
        <p:txBody>
          <a:bodyPr/>
          <a:lstStyle/>
          <a:p>
            <a:r>
              <a:rPr lang="en-GB" dirty="0"/>
              <a:t>Any Questions? </a:t>
            </a:r>
          </a:p>
        </p:txBody>
      </p:sp>
    </p:spTree>
    <p:extLst>
      <p:ext uri="{BB962C8B-B14F-4D97-AF65-F5344CB8AC3E}">
        <p14:creationId xmlns:p14="http://schemas.microsoft.com/office/powerpoint/2010/main" val="33181321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619</TotalTime>
  <Words>1839</Words>
  <Application>Microsoft Office PowerPoint</Application>
  <PresentationFormat>Widescreen</PresentationFormat>
  <Paragraphs>264</Paragraphs>
  <Slides>35</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Rockwell</vt:lpstr>
      <vt:lpstr>Rockwell Condensed</vt:lpstr>
      <vt:lpstr>Rockwell Extra Bold</vt:lpstr>
      <vt:lpstr>Times New Roman</vt:lpstr>
      <vt:lpstr>Wingdings</vt:lpstr>
      <vt:lpstr>Wood Type</vt:lpstr>
      <vt:lpstr>Abuse of a dominant position</vt:lpstr>
      <vt:lpstr>Content </vt:lpstr>
      <vt:lpstr>Aims and Learning Objectives </vt:lpstr>
      <vt:lpstr>Recap of the lecture content </vt:lpstr>
      <vt:lpstr>Continued</vt:lpstr>
      <vt:lpstr>Continued </vt:lpstr>
      <vt:lpstr>Assessment of dominance </vt:lpstr>
      <vt:lpstr>Continued </vt:lpstr>
      <vt:lpstr>Activity</vt:lpstr>
      <vt:lpstr>Summary </vt:lpstr>
      <vt:lpstr>References </vt:lpstr>
      <vt:lpstr>Direct effect </vt:lpstr>
      <vt:lpstr>Direct effect </vt:lpstr>
      <vt:lpstr>What is direct effect?</vt:lpstr>
      <vt:lpstr>Direct effect </vt:lpstr>
      <vt:lpstr>How does it apply? </vt:lpstr>
      <vt:lpstr>Other sources of EU law </vt:lpstr>
      <vt:lpstr>Continued….. </vt:lpstr>
      <vt:lpstr>Continued </vt:lpstr>
      <vt:lpstr>General Principles and the direct effects</vt:lpstr>
      <vt:lpstr>Horizontal effects </vt:lpstr>
      <vt:lpstr>Summary</vt:lpstr>
      <vt:lpstr>Indirect effect and state liability  </vt:lpstr>
      <vt:lpstr>Indirect effect </vt:lpstr>
      <vt:lpstr>Indirect effect</vt:lpstr>
      <vt:lpstr>Indirect effect </vt:lpstr>
      <vt:lpstr>Indirect effect </vt:lpstr>
      <vt:lpstr>Remedies </vt:lpstr>
      <vt:lpstr>State liability </vt:lpstr>
      <vt:lpstr>State Liability </vt:lpstr>
      <vt:lpstr>C-6 and 9/90 Francovich </vt:lpstr>
      <vt:lpstr>Summary </vt:lpstr>
      <vt:lpstr>Assignment Guidance </vt:lpstr>
      <vt:lpstr>Assessment Tips</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Zita Draper</dc:creator>
  <cp:lastModifiedBy>Zita Draper (2107156)</cp:lastModifiedBy>
  <cp:revision>3</cp:revision>
  <dcterms:created xsi:type="dcterms:W3CDTF">2022-03-01T22:31:36Z</dcterms:created>
  <dcterms:modified xsi:type="dcterms:W3CDTF">2022-03-25T22:03:56Z</dcterms:modified>
</cp:coreProperties>
</file>