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5" r:id="rId3"/>
    <p:sldId id="269" r:id="rId4"/>
    <p:sldId id="276" r:id="rId5"/>
    <p:sldId id="270" r:id="rId6"/>
    <p:sldId id="271" r:id="rId7"/>
    <p:sldId id="272" r:id="rId8"/>
    <p:sldId id="273" r:id="rId9"/>
    <p:sldId id="261" r:id="rId10"/>
    <p:sldId id="263" r:id="rId11"/>
    <p:sldId id="264" r:id="rId12"/>
    <p:sldId id="274" r:id="rId13"/>
    <p:sldId id="277" r:id="rId14"/>
    <p:sldId id="265" r:id="rId15"/>
    <p:sldId id="266" r:id="rId16"/>
    <p:sldId id="267" r:id="rId17"/>
    <p:sldId id="268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996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63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40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8069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75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9213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71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6790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831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314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815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B2EB02-BF2A-45FE-9463-A405333B0964}" type="datetimeFigureOut">
              <a:rPr lang="en-GB" smtClean="0"/>
              <a:t>29/10/2014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D6070-4A30-46F4-BBFB-5BFEB6BB04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458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2.bp.blogspot.com/-d9b8zjs5qNE/UZsrYcnpCNI/AAAAAAAABEw/YSoRU6sDIWs/s1600/DSC00539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AHAN5007</a:t>
            </a:r>
            <a:br>
              <a:rPr lang="en-GB" dirty="0" smtClean="0"/>
            </a:br>
            <a:r>
              <a:rPr lang="en-GB" dirty="0" smtClean="0"/>
              <a:t>The Body, Culture and Society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Healthy Bodies and Disability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16736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Another ideal: the healthy body</a:t>
            </a:r>
          </a:p>
        </p:txBody>
      </p:sp>
      <p:sp>
        <p:nvSpPr>
          <p:cNvPr id="296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en-GB" sz="2800" smtClean="0"/>
              <a:t>“</a:t>
            </a:r>
            <a:r>
              <a:rPr lang="en-GB" sz="2800" i="1" smtClean="0"/>
              <a:t>Health is a state of complete physical, mental and social well-being and not merely the absence of disease or infirmity</a:t>
            </a:r>
            <a:r>
              <a:rPr lang="en-GB" sz="2800" smtClean="0"/>
              <a:t>.” (World Health Organization)</a:t>
            </a:r>
          </a:p>
        </p:txBody>
      </p:sp>
      <p:pic>
        <p:nvPicPr>
          <p:cNvPr id="29702" name="Picture 6" descr="WH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3284538"/>
            <a:ext cx="3101975" cy="29654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2583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disability?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conceptions of the ‘ideal body’ are based around the functions performed by the body.</a:t>
            </a:r>
          </a:p>
          <a:p>
            <a:r>
              <a:rPr lang="en-GB" dirty="0" smtClean="0"/>
              <a:t>What functions do you consider an ‘ideal’ or  ‘able’ body should be able to perform?</a:t>
            </a:r>
          </a:p>
          <a:p>
            <a:r>
              <a:rPr lang="en-GB" dirty="0" smtClean="0"/>
              <a:t>In other words, how do you define disability?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07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4038600" cy="543346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Drive </a:t>
            </a:r>
            <a:r>
              <a:rPr lang="en-GB" dirty="0"/>
              <a:t>a car?</a:t>
            </a:r>
          </a:p>
          <a:p>
            <a:r>
              <a:rPr lang="en-GB" dirty="0"/>
              <a:t>Read a recipe and cook basic food?</a:t>
            </a:r>
          </a:p>
          <a:p>
            <a:r>
              <a:rPr lang="en-GB" dirty="0"/>
              <a:t>Speak in a way that others can easily understand?</a:t>
            </a:r>
          </a:p>
          <a:p>
            <a:r>
              <a:rPr lang="en-GB" dirty="0"/>
              <a:t>Walk independently?</a:t>
            </a:r>
          </a:p>
          <a:p>
            <a:r>
              <a:rPr lang="en-GB" dirty="0"/>
              <a:t>Walk more than 5 miles?</a:t>
            </a:r>
          </a:p>
          <a:p>
            <a:r>
              <a:rPr lang="en-GB" dirty="0"/>
              <a:t>Run a marathon?</a:t>
            </a:r>
          </a:p>
          <a:p>
            <a:r>
              <a:rPr lang="en-GB" dirty="0"/>
              <a:t>Lift a pencil and write with it?</a:t>
            </a:r>
          </a:p>
          <a:p>
            <a:r>
              <a:rPr lang="en-GB" dirty="0"/>
              <a:t>Write using other technological aides?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sp>
        <p:nvSpPr>
          <p:cNvPr id="5" name="Content Placeholder 5"/>
          <p:cNvSpPr txBox="1">
            <a:spLocks/>
          </p:cNvSpPr>
          <p:nvPr/>
        </p:nvSpPr>
        <p:spPr>
          <a:xfrm>
            <a:off x="4648200" y="692696"/>
            <a:ext cx="4038600" cy="54334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/>
              <a:t>Lift a small child?</a:t>
            </a:r>
          </a:p>
          <a:p>
            <a:r>
              <a:rPr lang="en-GB" sz="2400" dirty="0" smtClean="0"/>
              <a:t>Lift and move a piece of furniture?</a:t>
            </a:r>
          </a:p>
          <a:p>
            <a:r>
              <a:rPr lang="en-GB" sz="2400" dirty="0" smtClean="0"/>
              <a:t>Carry a heavy load for five miles?</a:t>
            </a:r>
          </a:p>
          <a:p>
            <a:r>
              <a:rPr lang="en-GB" sz="2400" dirty="0" smtClean="0"/>
              <a:t>Carry a heavy load all day?</a:t>
            </a:r>
          </a:p>
          <a:p>
            <a:r>
              <a:rPr lang="en-GB" sz="2400" dirty="0" smtClean="0"/>
              <a:t>Empathise with peers?</a:t>
            </a:r>
          </a:p>
          <a:p>
            <a:r>
              <a:rPr lang="en-GB" sz="2400" dirty="0" smtClean="0"/>
              <a:t>Empathise with animals?</a:t>
            </a:r>
          </a:p>
          <a:p>
            <a:r>
              <a:rPr lang="en-GB" sz="2400" dirty="0" smtClean="0"/>
              <a:t>Feel happy most of the time?</a:t>
            </a:r>
          </a:p>
          <a:p>
            <a:r>
              <a:rPr lang="en-GB" sz="2400" dirty="0" smtClean="0"/>
              <a:t>Manage heavy workloads under extreme pressure?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6653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67544" y="692696"/>
            <a:ext cx="4038600" cy="547260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Hear </a:t>
            </a:r>
            <a:r>
              <a:rPr lang="en-GB" dirty="0" smtClean="0"/>
              <a:t>a normal speaking voice?</a:t>
            </a:r>
          </a:p>
          <a:p>
            <a:r>
              <a:rPr lang="en-GB" dirty="0" smtClean="0"/>
              <a:t>Hear a whisper clearly from across the room?</a:t>
            </a:r>
          </a:p>
          <a:p>
            <a:r>
              <a:rPr lang="en-GB" dirty="0" smtClean="0"/>
              <a:t>Understand and communicate with animals?</a:t>
            </a:r>
          </a:p>
          <a:p>
            <a:r>
              <a:rPr lang="en-GB" dirty="0" smtClean="0"/>
              <a:t>Understand and communicate with spirits?</a:t>
            </a:r>
          </a:p>
          <a:p>
            <a:r>
              <a:rPr lang="en-GB" dirty="0" smtClean="0"/>
              <a:t>See a car approaching in time to move away?</a:t>
            </a:r>
          </a:p>
          <a:p>
            <a:endParaRPr lang="en-GB" sz="2400" dirty="0" smtClean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692696"/>
            <a:ext cx="4038600" cy="5433467"/>
          </a:xfrm>
        </p:spPr>
        <p:txBody>
          <a:bodyPr>
            <a:normAutofit fontScale="92500"/>
          </a:bodyPr>
          <a:lstStyle/>
          <a:p>
            <a:r>
              <a:rPr lang="en-GB" dirty="0"/>
              <a:t>Hear a loud noise clearly?</a:t>
            </a:r>
          </a:p>
          <a:p>
            <a:r>
              <a:rPr lang="en-GB" dirty="0" smtClean="0"/>
              <a:t>Judge </a:t>
            </a:r>
            <a:r>
              <a:rPr lang="en-GB" dirty="0"/>
              <a:t>by sight the distance of a flying bird?</a:t>
            </a:r>
          </a:p>
          <a:p>
            <a:r>
              <a:rPr lang="en-GB" dirty="0"/>
              <a:t>Put together parts on an assembly line?</a:t>
            </a:r>
          </a:p>
          <a:p>
            <a:r>
              <a:rPr lang="en-GB" dirty="0"/>
              <a:t>Hunt animals with a spear?</a:t>
            </a:r>
          </a:p>
          <a:p>
            <a:r>
              <a:rPr lang="en-GB" dirty="0"/>
              <a:t>Hunt animals with a bow and arrow?</a:t>
            </a:r>
          </a:p>
          <a:p>
            <a:r>
              <a:rPr lang="en-GB" dirty="0"/>
              <a:t>Hunt animals with a gun?</a:t>
            </a:r>
          </a:p>
          <a:p>
            <a:r>
              <a:rPr lang="en-GB" dirty="0" err="1"/>
              <a:t>Plow</a:t>
            </a:r>
            <a:r>
              <a:rPr lang="en-GB" dirty="0"/>
              <a:t> a field?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594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Rise of Disability with Industrialisation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"Deafness, while working alone at agricultural tasks, that </a:t>
            </a:r>
            <a:r>
              <a:rPr lang="en-GB" b="1" i="1" dirty="0"/>
              <a:t>all</a:t>
            </a:r>
            <a:r>
              <a:rPr lang="en-GB" i="1" dirty="0"/>
              <a:t> children learned by observation…did not limit the capacity for employment too severely.  Blindness was less of a hazard in uncongested rural surroundings.  The environment of an industrial society was however different</a:t>
            </a:r>
            <a:r>
              <a:rPr lang="en-GB" i="1" dirty="0" smtClean="0"/>
              <a:t>.“ </a:t>
            </a:r>
            <a:r>
              <a:rPr lang="en-GB" dirty="0" smtClean="0"/>
              <a:t>(</a:t>
            </a:r>
            <a:r>
              <a:rPr lang="en-GB" dirty="0" err="1" smtClean="0"/>
              <a:t>Topliss</a:t>
            </a:r>
            <a:r>
              <a:rPr lang="en-GB" dirty="0" smtClean="0"/>
              <a:t>, 1979, cited </a:t>
            </a:r>
            <a:r>
              <a:rPr lang="en-GB" dirty="0"/>
              <a:t>in Oliver, 1990, p.27, emphasis added)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725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://overthrowingilluminati.files.wordpress.com/2013/08/industrial_revolu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5963"/>
            <a:ext cx="9753068" cy="6839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51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 smtClean="0"/>
              <a:t>Those unable to contribute to mechanised, standardised production were removed from mainstream society.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Asylum for the deaf and dumb, Camberwell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5593" y="0"/>
            <a:ext cx="9580142" cy="6873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0749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By contrast, agricultural and smaller-scale production may be more amenable to different impairments.</a:t>
            </a:r>
            <a:endParaRPr lang="en-GB" sz="3600" dirty="0"/>
          </a:p>
        </p:txBody>
      </p:sp>
      <p:pic>
        <p:nvPicPr>
          <p:cNvPr id="3074" name="Picture 2" descr="http://2.bp.blogspot.com/-d9b8zjs5qNE/UZsrYcnpCNI/AAAAAAAABEw/YSoRU6sDIWs/s400/DSC00539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72816"/>
            <a:ext cx="6192688" cy="4644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5588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Disability and the Eugenics Movements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Disabilities were seen as inherited traits to be removed from the population’s gene pool.</a:t>
            </a:r>
          </a:p>
          <a:p>
            <a:r>
              <a:rPr lang="en-GB" i="1" dirty="0" smtClean="0"/>
              <a:t>"The multiplication of the feeble-minded is a very terrible danger to the race.”</a:t>
            </a:r>
          </a:p>
          <a:p>
            <a:pPr lvl="1"/>
            <a:r>
              <a:rPr lang="en-GB" dirty="0" smtClean="0"/>
              <a:t>(Winston Churchill, 1910)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Nazi Germany, disabled people were subject to forced sterilisation and, later, mass murder.</a:t>
            </a:r>
          </a:p>
          <a:p>
            <a:endParaRPr lang="en-GB" dirty="0"/>
          </a:p>
        </p:txBody>
      </p:sp>
      <p:pic>
        <p:nvPicPr>
          <p:cNvPr id="5124" name="Picture 4" descr="http://www.ushmm.org/m/img/73719-700x33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147" y="4077072"/>
            <a:ext cx="4109605" cy="1966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0532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After WWII many servicemen returned from the war with disabilities from injuries sustained in the fighting.</a:t>
            </a:r>
          </a:p>
          <a:p>
            <a:r>
              <a:rPr lang="en-GB" dirty="0"/>
              <a:t>Disabled Persons (Employment) Act </a:t>
            </a:r>
            <a:r>
              <a:rPr lang="en-GB" dirty="0" smtClean="0"/>
              <a:t>1944 introduced </a:t>
            </a:r>
            <a:r>
              <a:rPr lang="en-GB" dirty="0"/>
              <a:t>the concept of ‘</a:t>
            </a:r>
            <a:r>
              <a:rPr lang="en-GB" i="1" dirty="0"/>
              <a:t>Registered Disabled Persons</a:t>
            </a:r>
            <a:r>
              <a:rPr lang="en-GB" dirty="0"/>
              <a:t>’. 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Act stated that any workforce employing more than 20 people had to have 4% of its workforce as Registered Disabled </a:t>
            </a:r>
            <a:r>
              <a:rPr lang="en-GB" dirty="0" smtClean="0"/>
              <a:t>People.</a:t>
            </a:r>
          </a:p>
          <a:p>
            <a:r>
              <a:rPr lang="en-GB" dirty="0" smtClean="0"/>
              <a:t>The Act defined people in terms of what they could </a:t>
            </a:r>
            <a:r>
              <a:rPr lang="en-GB" i="1" dirty="0" smtClean="0"/>
              <a:t>not</a:t>
            </a:r>
            <a:r>
              <a:rPr lang="en-GB" dirty="0" smtClean="0"/>
              <a:t> do rather than in terms of their relative skills.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144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</a:t>
            </a:r>
            <a:r>
              <a:rPr lang="en-GB" smtClean="0"/>
              <a:t>for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What conditions of modern, Western, industrialised society make disability such a problem?</a:t>
            </a:r>
          </a:p>
          <a:p>
            <a:r>
              <a:rPr lang="en-GB" dirty="0" smtClean="0"/>
              <a:t>How might we conceive of disability in different ways, depending on different social conditions?</a:t>
            </a:r>
          </a:p>
          <a:p>
            <a:r>
              <a:rPr lang="en-GB" dirty="0" smtClean="0"/>
              <a:t>What is the relationship between society and the ideal body as expressed in our notions of disability?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996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Three periods of history (</a:t>
            </a:r>
            <a:r>
              <a:rPr lang="en-GB" sz="3600" dirty="0" err="1" smtClean="0"/>
              <a:t>Finklestein</a:t>
            </a:r>
            <a:r>
              <a:rPr lang="en-GB" sz="3600" dirty="0" smtClean="0"/>
              <a:t>, 1980)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Phase 1 (pre-industrial) – rural based economies, disabled people participate fully according to their individual ability – seen as part of the natural order of things</a:t>
            </a:r>
          </a:p>
          <a:p>
            <a:r>
              <a:rPr lang="en-GB" dirty="0" smtClean="0"/>
              <a:t>Phase 2 (industrial) – work shifted from home to factory and disabled people excluded</a:t>
            </a:r>
          </a:p>
          <a:p>
            <a:r>
              <a:rPr lang="en-GB" dirty="0" smtClean="0"/>
              <a:t>Phase 3 – more enlightened work practices and new technology will once again foster inclusion of people with disabilities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9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Medical model of disability as an abnormal condition to be treated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 hangingPunct="0"/>
            <a:r>
              <a:rPr lang="en-US" dirty="0"/>
              <a:t>Disability is </a:t>
            </a:r>
            <a:r>
              <a:rPr lang="en-US" dirty="0" smtClean="0"/>
              <a:t>seen as </a:t>
            </a:r>
            <a:r>
              <a:rPr lang="en-US" dirty="0"/>
              <a:t>an organic condition.  The search for biological causes overrides all other factors.</a:t>
            </a:r>
            <a:endParaRPr lang="en-GB" dirty="0"/>
          </a:p>
          <a:p>
            <a:pPr lvl="0" hangingPunct="0"/>
            <a:r>
              <a:rPr lang="en-US" dirty="0"/>
              <a:t>Disease is a temporary state that can be cured by medical intervention.</a:t>
            </a:r>
            <a:endParaRPr lang="en-GB" dirty="0"/>
          </a:p>
          <a:p>
            <a:pPr lvl="0" hangingPunct="0"/>
            <a:r>
              <a:rPr lang="en-US" dirty="0"/>
              <a:t>Disease (and disability) is something </a:t>
            </a:r>
            <a:r>
              <a:rPr lang="en-US" dirty="0" smtClean="0"/>
              <a:t>passively </a:t>
            </a:r>
            <a:r>
              <a:rPr lang="en-US" dirty="0"/>
              <a:t>experienced by the 'sick' (or disabled) individual who is then the object of treatment.</a:t>
            </a:r>
            <a:endParaRPr lang="en-GB" dirty="0"/>
          </a:p>
          <a:p>
            <a:pPr lvl="0" hangingPunct="0"/>
            <a:r>
              <a:rPr lang="en-US" dirty="0"/>
              <a:t>The application of medicine is a reactive (rather than proactive) process.</a:t>
            </a:r>
            <a:endParaRPr lang="en-GB" dirty="0"/>
          </a:p>
          <a:p>
            <a:pPr lvl="0" hangingPunct="0"/>
            <a:r>
              <a:rPr lang="en-US" dirty="0"/>
              <a:t>Treatment is undertaken in a medical or </a:t>
            </a:r>
            <a:r>
              <a:rPr lang="en-GB" dirty="0" err="1"/>
              <a:t>medicalised</a:t>
            </a:r>
            <a:r>
              <a:rPr lang="en-US" dirty="0"/>
              <a:t> environment</a:t>
            </a:r>
            <a:r>
              <a:rPr lang="en-US" dirty="0" smtClean="0"/>
              <a:t>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008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"Medicine subjects us to possible private and public invalidation by others...it has a tendency to ignore, minimise the importance of, or deny outright any of my bodily experiences that it cannot explain."</a:t>
            </a:r>
          </a:p>
          <a:p>
            <a:pPr lvl="1"/>
            <a:r>
              <a:rPr lang="en-GB" dirty="0"/>
              <a:t>(Wendell, </a:t>
            </a:r>
            <a:r>
              <a:rPr lang="en-GB" dirty="0" smtClean="0"/>
              <a:t>1996)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126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Emergence of the ‘Disability Movement’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1960s and 1970s see disabled people demanding more autonomy in their lives.</a:t>
            </a:r>
          </a:p>
          <a:p>
            <a:r>
              <a:rPr lang="en-GB" dirty="0" smtClean="0"/>
              <a:t>Focused on the </a:t>
            </a:r>
            <a:r>
              <a:rPr lang="en-GB" i="1" dirty="0" smtClean="0"/>
              <a:t>right</a:t>
            </a:r>
            <a:r>
              <a:rPr lang="en-GB" dirty="0" smtClean="0"/>
              <a:t> to more equitable social treatment and equality of opportunity</a:t>
            </a:r>
          </a:p>
          <a:p>
            <a:r>
              <a:rPr lang="en-GB" dirty="0" err="1" smtClean="0"/>
              <a:t>Analagous</a:t>
            </a:r>
            <a:r>
              <a:rPr lang="en-GB" dirty="0" smtClean="0"/>
              <a:t> to other civil rights movements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89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Model of Disability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Argues that it is society, not a medical condition, that disables certain people.</a:t>
            </a:r>
          </a:p>
          <a:p>
            <a:r>
              <a:rPr lang="en-GB" dirty="0" smtClean="0"/>
              <a:t>Therefore, the solution to the problem lies with society – needs to be more accommodating of different bodies and abilities.</a:t>
            </a:r>
          </a:p>
          <a:p>
            <a:r>
              <a:rPr lang="en-GB" dirty="0" smtClean="0"/>
              <a:t>Has been critiqued as ignoring the role of the body and potential for medical/technological treatments that many people would benefit from.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82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1569</TotalTime>
  <Words>872</Words>
  <Application>Microsoft Office PowerPoint</Application>
  <PresentationFormat>On-screen Show (4:3)</PresentationFormat>
  <Paragraphs>73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AHAN5007 The Body, Culture and Society</vt:lpstr>
      <vt:lpstr>Another ideal: the healthy body</vt:lpstr>
      <vt:lpstr>What is disability?</vt:lpstr>
      <vt:lpstr>PowerPoint Presentation</vt:lpstr>
      <vt:lpstr>PowerPoint Presentation</vt:lpstr>
      <vt:lpstr>Rise of Disability with Industrialisation</vt:lpstr>
      <vt:lpstr>PowerPoint Presentation</vt:lpstr>
      <vt:lpstr>Those unable to contribute to mechanised, standardised production were removed from mainstream society.</vt:lpstr>
      <vt:lpstr>By contrast, agricultural and smaller-scale production may be more amenable to different impairments.</vt:lpstr>
      <vt:lpstr>Disability and the Eugenics Movements</vt:lpstr>
      <vt:lpstr>PowerPoint Presentation</vt:lpstr>
      <vt:lpstr>Questions for discussion</vt:lpstr>
      <vt:lpstr>Three periods of history (Finklestein, 1980)</vt:lpstr>
      <vt:lpstr>Medical model of disability as an abnormal condition to be treated</vt:lpstr>
      <vt:lpstr>PowerPoint Presentation</vt:lpstr>
      <vt:lpstr>Emergence of the ‘Disability Movement’</vt:lpstr>
      <vt:lpstr>Social Model of Disability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AHAN5007 The Body, Culture and Society</dc:title>
  <dc:creator>Rachel Casiday</dc:creator>
  <cp:lastModifiedBy>Rachel Casiday</cp:lastModifiedBy>
  <cp:revision>11</cp:revision>
  <dcterms:created xsi:type="dcterms:W3CDTF">2014-03-06T14:30:33Z</dcterms:created>
  <dcterms:modified xsi:type="dcterms:W3CDTF">2014-10-29T10:03:06Z</dcterms:modified>
</cp:coreProperties>
</file>