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335" r:id="rId3"/>
    <p:sldId id="378" r:id="rId4"/>
    <p:sldId id="345" r:id="rId5"/>
    <p:sldId id="336" r:id="rId6"/>
    <p:sldId id="337" r:id="rId7"/>
    <p:sldId id="338" r:id="rId8"/>
    <p:sldId id="376" r:id="rId9"/>
    <p:sldId id="339" r:id="rId10"/>
    <p:sldId id="340" r:id="rId11"/>
    <p:sldId id="341" r:id="rId12"/>
    <p:sldId id="342" r:id="rId13"/>
    <p:sldId id="343" r:id="rId14"/>
    <p:sldId id="344" r:id="rId15"/>
    <p:sldId id="258" r:id="rId16"/>
    <p:sldId id="373" r:id="rId17"/>
    <p:sldId id="370" r:id="rId18"/>
    <p:sldId id="377"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6" d="100"/>
          <a:sy n="76" d="100"/>
        </p:scale>
        <p:origin x="114"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C959C8-DD89-42D3-9ED7-F08FD8157B49}" type="doc">
      <dgm:prSet loTypeId="urn:microsoft.com/office/officeart/2016/7/layout/RepeatingBendingProcessNew" loCatId="process" qsTypeId="urn:microsoft.com/office/officeart/2005/8/quickstyle/simple4" qsCatId="simple" csTypeId="urn:microsoft.com/office/officeart/2005/8/colors/accent6_2" csCatId="accent6" phldr="1"/>
      <dgm:spPr/>
      <dgm:t>
        <a:bodyPr/>
        <a:lstStyle/>
        <a:p>
          <a:endParaRPr lang="en-US"/>
        </a:p>
      </dgm:t>
    </dgm:pt>
    <dgm:pt modelId="{8EAF677B-F2E4-43A3-A528-03FF2A1BDC39}">
      <dgm:prSet custT="1"/>
      <dgm:spPr/>
      <dgm:t>
        <a:bodyPr/>
        <a:lstStyle/>
        <a:p>
          <a:r>
            <a:rPr lang="en-GB" sz="1400" baseline="0" dirty="0"/>
            <a:t>The stages of Psychosocial Development involves challenges that a person must overcome in order for him to become successful in the later stages. </a:t>
          </a:r>
          <a:endParaRPr lang="en-US" sz="1400" dirty="0"/>
        </a:p>
      </dgm:t>
    </dgm:pt>
    <dgm:pt modelId="{A940A1B7-24A1-4F21-99A3-7CA16794A596}" type="parTrans" cxnId="{1FE2AB40-C88E-42E8-875B-F3F638B218C4}">
      <dgm:prSet/>
      <dgm:spPr/>
      <dgm:t>
        <a:bodyPr/>
        <a:lstStyle/>
        <a:p>
          <a:endParaRPr lang="en-US"/>
        </a:p>
      </dgm:t>
    </dgm:pt>
    <dgm:pt modelId="{732884A5-7ED0-4AD7-8F5B-A1EA054CE62F}" type="sibTrans" cxnId="{1FE2AB40-C88E-42E8-875B-F3F638B218C4}">
      <dgm:prSet/>
      <dgm:spPr/>
      <dgm:t>
        <a:bodyPr/>
        <a:lstStyle/>
        <a:p>
          <a:endParaRPr lang="en-US"/>
        </a:p>
      </dgm:t>
    </dgm:pt>
    <dgm:pt modelId="{E4A0E9E9-674A-4836-A98D-D2C9CFE5AE95}">
      <dgm:prSet custT="1"/>
      <dgm:spPr/>
      <dgm:t>
        <a:bodyPr/>
        <a:lstStyle/>
        <a:p>
          <a:r>
            <a:rPr lang="en-GB" sz="1400" baseline="0" dirty="0"/>
            <a:t>First, at age 0 to 1 year, the child must have the ability to trust others; else he will become fearful later in his life as he would feel he couldn't trust anyone. </a:t>
          </a:r>
          <a:endParaRPr lang="en-US" sz="1400" dirty="0"/>
        </a:p>
      </dgm:t>
    </dgm:pt>
    <dgm:pt modelId="{C379C1AF-BEC2-484F-BC34-AC1677B96C5B}" type="parTrans" cxnId="{FCA0C6D1-1486-430F-870C-39C54C78B47E}">
      <dgm:prSet/>
      <dgm:spPr/>
      <dgm:t>
        <a:bodyPr/>
        <a:lstStyle/>
        <a:p>
          <a:endParaRPr lang="en-US"/>
        </a:p>
      </dgm:t>
    </dgm:pt>
    <dgm:pt modelId="{E89019EB-814F-41DE-A94E-A7DD2CDA9618}" type="sibTrans" cxnId="{FCA0C6D1-1486-430F-870C-39C54C78B47E}">
      <dgm:prSet/>
      <dgm:spPr/>
      <dgm:t>
        <a:bodyPr/>
        <a:lstStyle/>
        <a:p>
          <a:endParaRPr lang="en-US"/>
        </a:p>
      </dgm:t>
    </dgm:pt>
    <dgm:pt modelId="{385BADED-C8F6-43D5-AE95-EDED06EA28EB}">
      <dgm:prSet/>
      <dgm:spPr/>
      <dgm:t>
        <a:bodyPr/>
        <a:lstStyle/>
        <a:p>
          <a:r>
            <a:rPr lang="en-GB" baseline="0" dirty="0"/>
            <a:t>Second, at age 1 to 3, he must develop autonomy, or he will suffer from shame and doubt in the future. Third, at age 3 to six, he must learn to assert himself by planning and leading activities, or he will feel guilty and remain a follower and decline leadership opportunities. </a:t>
          </a:r>
          <a:endParaRPr lang="en-US" dirty="0"/>
        </a:p>
      </dgm:t>
    </dgm:pt>
    <dgm:pt modelId="{EEE3485A-8F3F-47F6-BE7A-9290D5A31533}" type="parTrans" cxnId="{F908D947-8307-46C3-BC49-CFFE680B6108}">
      <dgm:prSet/>
      <dgm:spPr/>
      <dgm:t>
        <a:bodyPr/>
        <a:lstStyle/>
        <a:p>
          <a:endParaRPr lang="en-US"/>
        </a:p>
      </dgm:t>
    </dgm:pt>
    <dgm:pt modelId="{A1755E82-941C-410B-933F-AAA9B45BA0C1}" type="sibTrans" cxnId="{F908D947-8307-46C3-BC49-CFFE680B6108}">
      <dgm:prSet/>
      <dgm:spPr/>
      <dgm:t>
        <a:bodyPr/>
        <a:lstStyle/>
        <a:p>
          <a:endParaRPr lang="en-US"/>
        </a:p>
      </dgm:t>
    </dgm:pt>
    <dgm:pt modelId="{9AD583E2-1E07-44B3-AF62-2D01F1920CDC}">
      <dgm:prSet custT="1"/>
      <dgm:spPr/>
      <dgm:t>
        <a:bodyPr/>
        <a:lstStyle/>
        <a:p>
          <a:r>
            <a:rPr lang="en-GB" sz="1400" baseline="0" dirty="0"/>
            <a:t>Fourth, at age 6 to 12, the child must nurture a sense of pride and confidence through his achievements; else he will feel discouraged and will always doubt about what he can do</a:t>
          </a:r>
          <a:r>
            <a:rPr lang="en-GB" sz="1200" baseline="0" dirty="0"/>
            <a:t>.</a:t>
          </a:r>
          <a:endParaRPr lang="en-US" sz="1200" dirty="0"/>
        </a:p>
      </dgm:t>
    </dgm:pt>
    <dgm:pt modelId="{34271B2B-2440-4ECC-9C73-880F07DECEDD}" type="parTrans" cxnId="{30747049-1047-47F2-90F7-FD5721A40A66}">
      <dgm:prSet/>
      <dgm:spPr/>
      <dgm:t>
        <a:bodyPr/>
        <a:lstStyle/>
        <a:p>
          <a:endParaRPr lang="en-US"/>
        </a:p>
      </dgm:t>
    </dgm:pt>
    <dgm:pt modelId="{BDC70E45-4886-4468-8D06-9A09C14A2DAC}" type="sibTrans" cxnId="{30747049-1047-47F2-90F7-FD5721A40A66}">
      <dgm:prSet/>
      <dgm:spPr/>
      <dgm:t>
        <a:bodyPr/>
        <a:lstStyle/>
        <a:p>
          <a:endParaRPr lang="en-US"/>
        </a:p>
      </dgm:t>
    </dgm:pt>
    <dgm:pt modelId="{6EEB43C4-DA5F-4620-8E22-41D4CC6EB06C}">
      <dgm:prSet custT="1"/>
      <dgm:spPr/>
      <dgm:t>
        <a:bodyPr/>
        <a:lstStyle/>
        <a:p>
          <a:r>
            <a:rPr lang="en-GB" sz="1400" baseline="0" dirty="0"/>
            <a:t>Fifth, at adolescence, the teenager must have a strong sense of identity; or else he will have personality problems as he becomes confused of what he wants to accomplish. </a:t>
          </a:r>
          <a:endParaRPr lang="en-US" sz="1400" dirty="0"/>
        </a:p>
      </dgm:t>
    </dgm:pt>
    <dgm:pt modelId="{B8F9D8A3-7F04-41C1-8CE3-AC3910105477}" type="parTrans" cxnId="{84C473F4-ED8E-4075-9DB9-DE9E4D70DE12}">
      <dgm:prSet/>
      <dgm:spPr/>
      <dgm:t>
        <a:bodyPr/>
        <a:lstStyle/>
        <a:p>
          <a:endParaRPr lang="en-US"/>
        </a:p>
      </dgm:t>
    </dgm:pt>
    <dgm:pt modelId="{0284F3B8-1190-429B-A0FE-EB0CA70ED2E8}" type="sibTrans" cxnId="{84C473F4-ED8E-4075-9DB9-DE9E4D70DE12}">
      <dgm:prSet/>
      <dgm:spPr/>
      <dgm:t>
        <a:bodyPr/>
        <a:lstStyle/>
        <a:p>
          <a:endParaRPr lang="en-US"/>
        </a:p>
      </dgm:t>
    </dgm:pt>
    <dgm:pt modelId="{24E832AD-CC6F-45E8-9507-A6DC1562B512}">
      <dgm:prSet custT="1"/>
      <dgm:spPr/>
      <dgm:t>
        <a:bodyPr/>
        <a:lstStyle/>
        <a:p>
          <a:r>
            <a:rPr lang="en-GB" sz="1400" baseline="0" dirty="0"/>
            <a:t>Sixth, the young adult may be optimistic of the things around him because he is involved in an intimate relationship, or he may become pessimistic because he may not be committed in a healthy romantic relationship. </a:t>
          </a:r>
          <a:endParaRPr lang="en-US" sz="1400" dirty="0"/>
        </a:p>
      </dgm:t>
    </dgm:pt>
    <dgm:pt modelId="{FC7F2504-D096-4E04-ABB9-95C2862648CA}" type="parTrans" cxnId="{8C623CC3-826F-4DFA-9BFB-0A53E11896F3}">
      <dgm:prSet/>
      <dgm:spPr/>
      <dgm:t>
        <a:bodyPr/>
        <a:lstStyle/>
        <a:p>
          <a:endParaRPr lang="en-US"/>
        </a:p>
      </dgm:t>
    </dgm:pt>
    <dgm:pt modelId="{F818C9FD-FA08-4CE1-A8EE-3D3F8CD48B62}" type="sibTrans" cxnId="{8C623CC3-826F-4DFA-9BFB-0A53E11896F3}">
      <dgm:prSet/>
      <dgm:spPr/>
      <dgm:t>
        <a:bodyPr/>
        <a:lstStyle/>
        <a:p>
          <a:endParaRPr lang="en-US"/>
        </a:p>
      </dgm:t>
    </dgm:pt>
    <dgm:pt modelId="{053692DC-4F56-4733-B827-B16EDBCFC5F9}">
      <dgm:prSet custT="1"/>
      <dgm:spPr/>
      <dgm:t>
        <a:bodyPr/>
        <a:lstStyle/>
        <a:p>
          <a:r>
            <a:rPr lang="en-GB" sz="1400" baseline="0" dirty="0"/>
            <a:t>Seventh, during middle adulthood, a person feels productive when he is able to contribute to the society through hard work, while he may feel the other way around when he fails to do his job well. </a:t>
          </a:r>
          <a:endParaRPr lang="en-US" sz="1400" dirty="0"/>
        </a:p>
      </dgm:t>
    </dgm:pt>
    <dgm:pt modelId="{E8535714-857E-46E8-B29E-9A3EB419E91F}" type="parTrans" cxnId="{3237D16B-E6E3-4198-9A01-843FE0BE2EEB}">
      <dgm:prSet/>
      <dgm:spPr/>
      <dgm:t>
        <a:bodyPr/>
        <a:lstStyle/>
        <a:p>
          <a:endParaRPr lang="en-US"/>
        </a:p>
      </dgm:t>
    </dgm:pt>
    <dgm:pt modelId="{6DD39AE9-6341-4987-8BF9-AAFD86D879C5}" type="sibTrans" cxnId="{3237D16B-E6E3-4198-9A01-843FE0BE2EEB}">
      <dgm:prSet/>
      <dgm:spPr/>
      <dgm:t>
        <a:bodyPr/>
        <a:lstStyle/>
        <a:p>
          <a:endParaRPr lang="en-US"/>
        </a:p>
      </dgm:t>
    </dgm:pt>
    <dgm:pt modelId="{B77252D0-00D7-4B3F-ABE3-EB30B1F96FE3}">
      <dgm:prSet custT="1"/>
      <dgm:spPr/>
      <dgm:t>
        <a:bodyPr/>
        <a:lstStyle/>
        <a:p>
          <a:r>
            <a:rPr lang="en-GB" sz="1400" baseline="0" dirty="0"/>
            <a:t>Lastly, ego integrity in late adulthood brings about a joyful, positive personality while despair is felt by those who looked back at their early years and saw that they were unproductive.</a:t>
          </a:r>
          <a:endParaRPr lang="en-US" sz="1400" dirty="0"/>
        </a:p>
      </dgm:t>
    </dgm:pt>
    <dgm:pt modelId="{D59AEA2A-749E-4857-82E4-E5C923809C01}" type="parTrans" cxnId="{63BBDB1C-D67C-405A-8752-F6C612FF7EE9}">
      <dgm:prSet/>
      <dgm:spPr/>
      <dgm:t>
        <a:bodyPr/>
        <a:lstStyle/>
        <a:p>
          <a:endParaRPr lang="en-US"/>
        </a:p>
      </dgm:t>
    </dgm:pt>
    <dgm:pt modelId="{19AB017F-1236-47AF-A108-74A7629195AB}" type="sibTrans" cxnId="{63BBDB1C-D67C-405A-8752-F6C612FF7EE9}">
      <dgm:prSet/>
      <dgm:spPr/>
      <dgm:t>
        <a:bodyPr/>
        <a:lstStyle/>
        <a:p>
          <a:endParaRPr lang="en-US"/>
        </a:p>
      </dgm:t>
    </dgm:pt>
    <dgm:pt modelId="{590F7A66-D5E2-40CF-8D38-153AAFA81708}">
      <dgm:prSet/>
      <dgm:spPr/>
      <dgm:t>
        <a:bodyPr/>
        <a:lstStyle/>
        <a:p>
          <a:r>
            <a:rPr lang="en-US" altLang="en-US" dirty="0"/>
            <a:t>Third - Ages 3-5</a:t>
          </a:r>
        </a:p>
        <a:p>
          <a:r>
            <a:rPr lang="en-US" altLang="en-US" dirty="0"/>
            <a:t>Success: Child expresses desire to take initiative in activities and is allowed to take it</a:t>
          </a:r>
        </a:p>
        <a:p>
          <a:r>
            <a:rPr lang="en-US" altLang="en-US" dirty="0"/>
            <a:t>Fail: parents punish child for initiative: child develops feelings of guilt that will affect self-directed activity throughout life</a:t>
          </a:r>
          <a:endParaRPr lang="en-GB" dirty="0"/>
        </a:p>
      </dgm:t>
    </dgm:pt>
    <dgm:pt modelId="{63CFD35F-2EE7-430F-885A-CBFF7BC24D5A}" type="parTrans" cxnId="{4C5A52C0-9606-48A0-B86E-E580FE051600}">
      <dgm:prSet/>
      <dgm:spPr/>
      <dgm:t>
        <a:bodyPr/>
        <a:lstStyle/>
        <a:p>
          <a:endParaRPr lang="en-GB"/>
        </a:p>
      </dgm:t>
    </dgm:pt>
    <dgm:pt modelId="{2EBC8E9E-E6A2-471E-955C-3A3B6C335F08}" type="sibTrans" cxnId="{4C5A52C0-9606-48A0-B86E-E580FE051600}">
      <dgm:prSet/>
      <dgm:spPr/>
      <dgm:t>
        <a:bodyPr/>
        <a:lstStyle/>
        <a:p>
          <a:endParaRPr lang="en-GB"/>
        </a:p>
      </dgm:t>
    </dgm:pt>
    <dgm:pt modelId="{E2B5A9B4-39D7-4E44-9CAA-5746A260E4B0}" type="pres">
      <dgm:prSet presAssocID="{DBC959C8-DD89-42D3-9ED7-F08FD8157B49}" presName="Name0" presStyleCnt="0">
        <dgm:presLayoutVars>
          <dgm:dir/>
          <dgm:resizeHandles val="exact"/>
        </dgm:presLayoutVars>
      </dgm:prSet>
      <dgm:spPr/>
    </dgm:pt>
    <dgm:pt modelId="{A9255B92-53CD-49CC-A7EA-5D024B918A13}" type="pres">
      <dgm:prSet presAssocID="{8EAF677B-F2E4-43A3-A528-03FF2A1BDC39}" presName="node" presStyleLbl="node1" presStyleIdx="0" presStyleCnt="9">
        <dgm:presLayoutVars>
          <dgm:bulletEnabled val="1"/>
        </dgm:presLayoutVars>
      </dgm:prSet>
      <dgm:spPr/>
    </dgm:pt>
    <dgm:pt modelId="{37CDBEDC-7F87-46BF-AFCA-72A5CBC41C7B}" type="pres">
      <dgm:prSet presAssocID="{732884A5-7ED0-4AD7-8F5B-A1EA054CE62F}" presName="sibTrans" presStyleLbl="sibTrans1D1" presStyleIdx="0" presStyleCnt="8"/>
      <dgm:spPr/>
    </dgm:pt>
    <dgm:pt modelId="{6BCE2780-66C2-4EC4-B16B-061202085434}" type="pres">
      <dgm:prSet presAssocID="{732884A5-7ED0-4AD7-8F5B-A1EA054CE62F}" presName="connectorText" presStyleLbl="sibTrans1D1" presStyleIdx="0" presStyleCnt="8"/>
      <dgm:spPr/>
    </dgm:pt>
    <dgm:pt modelId="{761F3269-8F4C-47D1-847D-E2279982F75D}" type="pres">
      <dgm:prSet presAssocID="{E4A0E9E9-674A-4836-A98D-D2C9CFE5AE95}" presName="node" presStyleLbl="node1" presStyleIdx="1" presStyleCnt="9">
        <dgm:presLayoutVars>
          <dgm:bulletEnabled val="1"/>
        </dgm:presLayoutVars>
      </dgm:prSet>
      <dgm:spPr/>
    </dgm:pt>
    <dgm:pt modelId="{3BF4496E-DF50-456F-B9FD-3351ADA65977}" type="pres">
      <dgm:prSet presAssocID="{E89019EB-814F-41DE-A94E-A7DD2CDA9618}" presName="sibTrans" presStyleLbl="sibTrans1D1" presStyleIdx="1" presStyleCnt="8"/>
      <dgm:spPr/>
    </dgm:pt>
    <dgm:pt modelId="{42F54E19-54C3-4F79-A821-DE281DA86B24}" type="pres">
      <dgm:prSet presAssocID="{E89019EB-814F-41DE-A94E-A7DD2CDA9618}" presName="connectorText" presStyleLbl="sibTrans1D1" presStyleIdx="1" presStyleCnt="8"/>
      <dgm:spPr/>
    </dgm:pt>
    <dgm:pt modelId="{9BCD4D47-8A19-4D4A-88D9-2F4148C73043}" type="pres">
      <dgm:prSet presAssocID="{385BADED-C8F6-43D5-AE95-EDED06EA28EB}" presName="node" presStyleLbl="node1" presStyleIdx="2" presStyleCnt="9">
        <dgm:presLayoutVars>
          <dgm:bulletEnabled val="1"/>
        </dgm:presLayoutVars>
      </dgm:prSet>
      <dgm:spPr/>
    </dgm:pt>
    <dgm:pt modelId="{3066FEEE-6F29-4E34-894E-24F51E176435}" type="pres">
      <dgm:prSet presAssocID="{A1755E82-941C-410B-933F-AAA9B45BA0C1}" presName="sibTrans" presStyleLbl="sibTrans1D1" presStyleIdx="2" presStyleCnt="8"/>
      <dgm:spPr/>
    </dgm:pt>
    <dgm:pt modelId="{CA55B248-831B-45BE-98B1-31DAD3939847}" type="pres">
      <dgm:prSet presAssocID="{A1755E82-941C-410B-933F-AAA9B45BA0C1}" presName="connectorText" presStyleLbl="sibTrans1D1" presStyleIdx="2" presStyleCnt="8"/>
      <dgm:spPr/>
    </dgm:pt>
    <dgm:pt modelId="{B61D7553-4362-4E22-A522-92822E9F0DCE}" type="pres">
      <dgm:prSet presAssocID="{590F7A66-D5E2-40CF-8D38-153AAFA81708}" presName="node" presStyleLbl="node1" presStyleIdx="3" presStyleCnt="9">
        <dgm:presLayoutVars>
          <dgm:bulletEnabled val="1"/>
        </dgm:presLayoutVars>
      </dgm:prSet>
      <dgm:spPr/>
    </dgm:pt>
    <dgm:pt modelId="{DFE92165-284F-4641-8418-A9654988E30E}" type="pres">
      <dgm:prSet presAssocID="{2EBC8E9E-E6A2-471E-955C-3A3B6C335F08}" presName="sibTrans" presStyleLbl="sibTrans1D1" presStyleIdx="3" presStyleCnt="8"/>
      <dgm:spPr/>
    </dgm:pt>
    <dgm:pt modelId="{38FD1D2D-DD81-47D7-B551-0AE76AB30B9F}" type="pres">
      <dgm:prSet presAssocID="{2EBC8E9E-E6A2-471E-955C-3A3B6C335F08}" presName="connectorText" presStyleLbl="sibTrans1D1" presStyleIdx="3" presStyleCnt="8"/>
      <dgm:spPr/>
    </dgm:pt>
    <dgm:pt modelId="{46398300-081C-41A4-B0A6-E2533B74C103}" type="pres">
      <dgm:prSet presAssocID="{9AD583E2-1E07-44B3-AF62-2D01F1920CDC}" presName="node" presStyleLbl="node1" presStyleIdx="4" presStyleCnt="9">
        <dgm:presLayoutVars>
          <dgm:bulletEnabled val="1"/>
        </dgm:presLayoutVars>
      </dgm:prSet>
      <dgm:spPr/>
    </dgm:pt>
    <dgm:pt modelId="{CD0FF53D-0F7C-4695-9DD3-5AF040D0AB54}" type="pres">
      <dgm:prSet presAssocID="{BDC70E45-4886-4468-8D06-9A09C14A2DAC}" presName="sibTrans" presStyleLbl="sibTrans1D1" presStyleIdx="4" presStyleCnt="8"/>
      <dgm:spPr/>
    </dgm:pt>
    <dgm:pt modelId="{09EB1AC4-DDBC-4C9A-968A-B0B68F3F80C0}" type="pres">
      <dgm:prSet presAssocID="{BDC70E45-4886-4468-8D06-9A09C14A2DAC}" presName="connectorText" presStyleLbl="sibTrans1D1" presStyleIdx="4" presStyleCnt="8"/>
      <dgm:spPr/>
    </dgm:pt>
    <dgm:pt modelId="{35691832-CC22-49EC-9CC0-11F539D51583}" type="pres">
      <dgm:prSet presAssocID="{6EEB43C4-DA5F-4620-8E22-41D4CC6EB06C}" presName="node" presStyleLbl="node1" presStyleIdx="5" presStyleCnt="9">
        <dgm:presLayoutVars>
          <dgm:bulletEnabled val="1"/>
        </dgm:presLayoutVars>
      </dgm:prSet>
      <dgm:spPr/>
    </dgm:pt>
    <dgm:pt modelId="{E3A4D8B5-4260-4199-9944-B058E1655297}" type="pres">
      <dgm:prSet presAssocID="{0284F3B8-1190-429B-A0FE-EB0CA70ED2E8}" presName="sibTrans" presStyleLbl="sibTrans1D1" presStyleIdx="5" presStyleCnt="8"/>
      <dgm:spPr/>
    </dgm:pt>
    <dgm:pt modelId="{78A33C26-B33D-4CF2-A2D0-1BCBED5838EC}" type="pres">
      <dgm:prSet presAssocID="{0284F3B8-1190-429B-A0FE-EB0CA70ED2E8}" presName="connectorText" presStyleLbl="sibTrans1D1" presStyleIdx="5" presStyleCnt="8"/>
      <dgm:spPr/>
    </dgm:pt>
    <dgm:pt modelId="{1A05A8A3-EF3E-461D-8808-B8CDB80BEBD2}" type="pres">
      <dgm:prSet presAssocID="{24E832AD-CC6F-45E8-9507-A6DC1562B512}" presName="node" presStyleLbl="node1" presStyleIdx="6" presStyleCnt="9">
        <dgm:presLayoutVars>
          <dgm:bulletEnabled val="1"/>
        </dgm:presLayoutVars>
      </dgm:prSet>
      <dgm:spPr/>
    </dgm:pt>
    <dgm:pt modelId="{3EA996FC-081F-4892-9537-583C83DC8F9E}" type="pres">
      <dgm:prSet presAssocID="{F818C9FD-FA08-4CE1-A8EE-3D3F8CD48B62}" presName="sibTrans" presStyleLbl="sibTrans1D1" presStyleIdx="6" presStyleCnt="8"/>
      <dgm:spPr/>
    </dgm:pt>
    <dgm:pt modelId="{AD4CFE38-E3C7-4E24-BB6A-2A0DFDF4FC56}" type="pres">
      <dgm:prSet presAssocID="{F818C9FD-FA08-4CE1-A8EE-3D3F8CD48B62}" presName="connectorText" presStyleLbl="sibTrans1D1" presStyleIdx="6" presStyleCnt="8"/>
      <dgm:spPr/>
    </dgm:pt>
    <dgm:pt modelId="{D5FAD230-3DA4-4B4F-A728-4AB5BD8F8D15}" type="pres">
      <dgm:prSet presAssocID="{053692DC-4F56-4733-B827-B16EDBCFC5F9}" presName="node" presStyleLbl="node1" presStyleIdx="7" presStyleCnt="9">
        <dgm:presLayoutVars>
          <dgm:bulletEnabled val="1"/>
        </dgm:presLayoutVars>
      </dgm:prSet>
      <dgm:spPr/>
    </dgm:pt>
    <dgm:pt modelId="{445CE96D-97C7-4724-A3CC-53A4ECC3F66B}" type="pres">
      <dgm:prSet presAssocID="{6DD39AE9-6341-4987-8BF9-AAFD86D879C5}" presName="sibTrans" presStyleLbl="sibTrans1D1" presStyleIdx="7" presStyleCnt="8"/>
      <dgm:spPr/>
    </dgm:pt>
    <dgm:pt modelId="{E99F4684-7660-4786-B59A-A82683226369}" type="pres">
      <dgm:prSet presAssocID="{6DD39AE9-6341-4987-8BF9-AAFD86D879C5}" presName="connectorText" presStyleLbl="sibTrans1D1" presStyleIdx="7" presStyleCnt="8"/>
      <dgm:spPr/>
    </dgm:pt>
    <dgm:pt modelId="{D4B8C0CF-60CF-4973-B3A0-58531FA44EE9}" type="pres">
      <dgm:prSet presAssocID="{B77252D0-00D7-4B3F-ABE3-EB30B1F96FE3}" presName="node" presStyleLbl="node1" presStyleIdx="8" presStyleCnt="9">
        <dgm:presLayoutVars>
          <dgm:bulletEnabled val="1"/>
        </dgm:presLayoutVars>
      </dgm:prSet>
      <dgm:spPr/>
    </dgm:pt>
  </dgm:ptLst>
  <dgm:cxnLst>
    <dgm:cxn modelId="{46FBB10B-61FD-4C32-9477-BC3A9FFA46A6}" type="presOf" srcId="{2EBC8E9E-E6A2-471E-955C-3A3B6C335F08}" destId="{DFE92165-284F-4641-8418-A9654988E30E}" srcOrd="0" destOrd="0" presId="urn:microsoft.com/office/officeart/2016/7/layout/RepeatingBendingProcessNew"/>
    <dgm:cxn modelId="{63BBDB1C-D67C-405A-8752-F6C612FF7EE9}" srcId="{DBC959C8-DD89-42D3-9ED7-F08FD8157B49}" destId="{B77252D0-00D7-4B3F-ABE3-EB30B1F96FE3}" srcOrd="8" destOrd="0" parTransId="{D59AEA2A-749E-4857-82E4-E5C923809C01}" sibTransId="{19AB017F-1236-47AF-A108-74A7629195AB}"/>
    <dgm:cxn modelId="{A438741E-662B-4827-B29A-3A9CF0A1C408}" type="presOf" srcId="{385BADED-C8F6-43D5-AE95-EDED06EA28EB}" destId="{9BCD4D47-8A19-4D4A-88D9-2F4148C73043}" srcOrd="0" destOrd="0" presId="urn:microsoft.com/office/officeart/2016/7/layout/RepeatingBendingProcessNew"/>
    <dgm:cxn modelId="{7C52592E-D89B-4464-A393-8B07F1395F36}" type="presOf" srcId="{0284F3B8-1190-429B-A0FE-EB0CA70ED2E8}" destId="{E3A4D8B5-4260-4199-9944-B058E1655297}" srcOrd="0" destOrd="0" presId="urn:microsoft.com/office/officeart/2016/7/layout/RepeatingBendingProcessNew"/>
    <dgm:cxn modelId="{598EBD35-E2FD-4D14-B181-D2D886CA49E3}" type="presOf" srcId="{6DD39AE9-6341-4987-8BF9-AAFD86D879C5}" destId="{445CE96D-97C7-4724-A3CC-53A4ECC3F66B}" srcOrd="0" destOrd="0" presId="urn:microsoft.com/office/officeart/2016/7/layout/RepeatingBendingProcessNew"/>
    <dgm:cxn modelId="{7D7CBF38-EE56-468A-8F65-94258AAE81C8}" type="presOf" srcId="{BDC70E45-4886-4468-8D06-9A09C14A2DAC}" destId="{CD0FF53D-0F7C-4695-9DD3-5AF040D0AB54}" srcOrd="0" destOrd="0" presId="urn:microsoft.com/office/officeart/2016/7/layout/RepeatingBendingProcessNew"/>
    <dgm:cxn modelId="{357E0D3C-9BB8-4437-ADEC-6A5B35C712E6}" type="presOf" srcId="{A1755E82-941C-410B-933F-AAA9B45BA0C1}" destId="{3066FEEE-6F29-4E34-894E-24F51E176435}" srcOrd="0" destOrd="0" presId="urn:microsoft.com/office/officeart/2016/7/layout/RepeatingBendingProcessNew"/>
    <dgm:cxn modelId="{1FE2AB40-C88E-42E8-875B-F3F638B218C4}" srcId="{DBC959C8-DD89-42D3-9ED7-F08FD8157B49}" destId="{8EAF677B-F2E4-43A3-A528-03FF2A1BDC39}" srcOrd="0" destOrd="0" parTransId="{A940A1B7-24A1-4F21-99A3-7CA16794A596}" sibTransId="{732884A5-7ED0-4AD7-8F5B-A1EA054CE62F}"/>
    <dgm:cxn modelId="{B45EB345-4E1D-4D8F-B457-353149571C35}" type="presOf" srcId="{732884A5-7ED0-4AD7-8F5B-A1EA054CE62F}" destId="{37CDBEDC-7F87-46BF-AFCA-72A5CBC41C7B}" srcOrd="0" destOrd="0" presId="urn:microsoft.com/office/officeart/2016/7/layout/RepeatingBendingProcessNew"/>
    <dgm:cxn modelId="{48C84846-D282-4073-B90E-5CA39D8A92CA}" type="presOf" srcId="{E89019EB-814F-41DE-A94E-A7DD2CDA9618}" destId="{3BF4496E-DF50-456F-B9FD-3351ADA65977}" srcOrd="0" destOrd="0" presId="urn:microsoft.com/office/officeart/2016/7/layout/RepeatingBendingProcessNew"/>
    <dgm:cxn modelId="{D45DB746-0E48-4531-8F55-9607052175C4}" type="presOf" srcId="{BDC70E45-4886-4468-8D06-9A09C14A2DAC}" destId="{09EB1AC4-DDBC-4C9A-968A-B0B68F3F80C0}" srcOrd="1" destOrd="0" presId="urn:microsoft.com/office/officeart/2016/7/layout/RepeatingBendingProcessNew"/>
    <dgm:cxn modelId="{F908D947-8307-46C3-BC49-CFFE680B6108}" srcId="{DBC959C8-DD89-42D3-9ED7-F08FD8157B49}" destId="{385BADED-C8F6-43D5-AE95-EDED06EA28EB}" srcOrd="2" destOrd="0" parTransId="{EEE3485A-8F3F-47F6-BE7A-9290D5A31533}" sibTransId="{A1755E82-941C-410B-933F-AAA9B45BA0C1}"/>
    <dgm:cxn modelId="{E79FE647-9848-4A98-B65D-9109F31DCD62}" type="presOf" srcId="{F818C9FD-FA08-4CE1-A8EE-3D3F8CD48B62}" destId="{AD4CFE38-E3C7-4E24-BB6A-2A0DFDF4FC56}" srcOrd="1" destOrd="0" presId="urn:microsoft.com/office/officeart/2016/7/layout/RepeatingBendingProcessNew"/>
    <dgm:cxn modelId="{30747049-1047-47F2-90F7-FD5721A40A66}" srcId="{DBC959C8-DD89-42D3-9ED7-F08FD8157B49}" destId="{9AD583E2-1E07-44B3-AF62-2D01F1920CDC}" srcOrd="4" destOrd="0" parTransId="{34271B2B-2440-4ECC-9C73-880F07DECEDD}" sibTransId="{BDC70E45-4886-4468-8D06-9A09C14A2DAC}"/>
    <dgm:cxn modelId="{3237D16B-E6E3-4198-9A01-843FE0BE2EEB}" srcId="{DBC959C8-DD89-42D3-9ED7-F08FD8157B49}" destId="{053692DC-4F56-4733-B827-B16EDBCFC5F9}" srcOrd="7" destOrd="0" parTransId="{E8535714-857E-46E8-B29E-9A3EB419E91F}" sibTransId="{6DD39AE9-6341-4987-8BF9-AAFD86D879C5}"/>
    <dgm:cxn modelId="{2FA74570-36E6-4AD6-9A99-EFE34261ACC7}" type="presOf" srcId="{9AD583E2-1E07-44B3-AF62-2D01F1920CDC}" destId="{46398300-081C-41A4-B0A6-E2533B74C103}" srcOrd="0" destOrd="0" presId="urn:microsoft.com/office/officeart/2016/7/layout/RepeatingBendingProcessNew"/>
    <dgm:cxn modelId="{008E047A-0B1F-4BA2-9C13-1A866CC48B3F}" type="presOf" srcId="{F818C9FD-FA08-4CE1-A8EE-3D3F8CD48B62}" destId="{3EA996FC-081F-4892-9537-583C83DC8F9E}" srcOrd="0" destOrd="0" presId="urn:microsoft.com/office/officeart/2016/7/layout/RepeatingBendingProcessNew"/>
    <dgm:cxn modelId="{DC4B788B-0894-4A41-91AC-AB7123EC4461}" type="presOf" srcId="{A1755E82-941C-410B-933F-AAA9B45BA0C1}" destId="{CA55B248-831B-45BE-98B1-31DAD3939847}" srcOrd="1" destOrd="0" presId="urn:microsoft.com/office/officeart/2016/7/layout/RepeatingBendingProcessNew"/>
    <dgm:cxn modelId="{DA13008E-5451-48C2-AD06-736FF7E8FBC8}" type="presOf" srcId="{053692DC-4F56-4733-B827-B16EDBCFC5F9}" destId="{D5FAD230-3DA4-4B4F-A728-4AB5BD8F8D15}" srcOrd="0" destOrd="0" presId="urn:microsoft.com/office/officeart/2016/7/layout/RepeatingBendingProcessNew"/>
    <dgm:cxn modelId="{C42E2999-23B0-4DAC-8226-32EFD9227564}" type="presOf" srcId="{E89019EB-814F-41DE-A94E-A7DD2CDA9618}" destId="{42F54E19-54C3-4F79-A821-DE281DA86B24}" srcOrd="1" destOrd="0" presId="urn:microsoft.com/office/officeart/2016/7/layout/RepeatingBendingProcessNew"/>
    <dgm:cxn modelId="{461F1F9D-43AF-4439-9E63-1C3CB8A230BB}" type="presOf" srcId="{24E832AD-CC6F-45E8-9507-A6DC1562B512}" destId="{1A05A8A3-EF3E-461D-8808-B8CDB80BEBD2}" srcOrd="0" destOrd="0" presId="urn:microsoft.com/office/officeart/2016/7/layout/RepeatingBendingProcessNew"/>
    <dgm:cxn modelId="{FECBCBA9-C80B-4907-B10C-2BCF1A7AB6A4}" type="presOf" srcId="{B77252D0-00D7-4B3F-ABE3-EB30B1F96FE3}" destId="{D4B8C0CF-60CF-4973-B3A0-58531FA44EE9}" srcOrd="0" destOrd="0" presId="urn:microsoft.com/office/officeart/2016/7/layout/RepeatingBendingProcessNew"/>
    <dgm:cxn modelId="{B66C6AAF-C8CB-4FA2-A1A1-162675B44C61}" type="presOf" srcId="{590F7A66-D5E2-40CF-8D38-153AAFA81708}" destId="{B61D7553-4362-4E22-A522-92822E9F0DCE}" srcOrd="0" destOrd="0" presId="urn:microsoft.com/office/officeart/2016/7/layout/RepeatingBendingProcessNew"/>
    <dgm:cxn modelId="{4C5A52C0-9606-48A0-B86E-E580FE051600}" srcId="{DBC959C8-DD89-42D3-9ED7-F08FD8157B49}" destId="{590F7A66-D5E2-40CF-8D38-153AAFA81708}" srcOrd="3" destOrd="0" parTransId="{63CFD35F-2EE7-430F-885A-CBFF7BC24D5A}" sibTransId="{2EBC8E9E-E6A2-471E-955C-3A3B6C335F08}"/>
    <dgm:cxn modelId="{8C623CC3-826F-4DFA-9BFB-0A53E11896F3}" srcId="{DBC959C8-DD89-42D3-9ED7-F08FD8157B49}" destId="{24E832AD-CC6F-45E8-9507-A6DC1562B512}" srcOrd="6" destOrd="0" parTransId="{FC7F2504-D096-4E04-ABB9-95C2862648CA}" sibTransId="{F818C9FD-FA08-4CE1-A8EE-3D3F8CD48B62}"/>
    <dgm:cxn modelId="{FCA0C6D1-1486-430F-870C-39C54C78B47E}" srcId="{DBC959C8-DD89-42D3-9ED7-F08FD8157B49}" destId="{E4A0E9E9-674A-4836-A98D-D2C9CFE5AE95}" srcOrd="1" destOrd="0" parTransId="{C379C1AF-BEC2-484F-BC34-AC1677B96C5B}" sibTransId="{E89019EB-814F-41DE-A94E-A7DD2CDA9618}"/>
    <dgm:cxn modelId="{D5D964D2-353E-4713-9346-FBBC0B750892}" type="presOf" srcId="{732884A5-7ED0-4AD7-8F5B-A1EA054CE62F}" destId="{6BCE2780-66C2-4EC4-B16B-061202085434}" srcOrd="1" destOrd="0" presId="urn:microsoft.com/office/officeart/2016/7/layout/RepeatingBendingProcessNew"/>
    <dgm:cxn modelId="{3C6295D7-2B85-4E57-936D-02996645018B}" type="presOf" srcId="{DBC959C8-DD89-42D3-9ED7-F08FD8157B49}" destId="{E2B5A9B4-39D7-4E44-9CAA-5746A260E4B0}" srcOrd="0" destOrd="0" presId="urn:microsoft.com/office/officeart/2016/7/layout/RepeatingBendingProcessNew"/>
    <dgm:cxn modelId="{C792C9DB-75F6-491F-9BB9-4FC27E3A4794}" type="presOf" srcId="{6DD39AE9-6341-4987-8BF9-AAFD86D879C5}" destId="{E99F4684-7660-4786-B59A-A82683226369}" srcOrd="1" destOrd="0" presId="urn:microsoft.com/office/officeart/2016/7/layout/RepeatingBendingProcessNew"/>
    <dgm:cxn modelId="{092209E1-ECD5-4C5C-B28C-6773083B403C}" type="presOf" srcId="{E4A0E9E9-674A-4836-A98D-D2C9CFE5AE95}" destId="{761F3269-8F4C-47D1-847D-E2279982F75D}" srcOrd="0" destOrd="0" presId="urn:microsoft.com/office/officeart/2016/7/layout/RepeatingBendingProcessNew"/>
    <dgm:cxn modelId="{C03243E2-1345-4973-B736-ACC72D75F498}" type="presOf" srcId="{6EEB43C4-DA5F-4620-8E22-41D4CC6EB06C}" destId="{35691832-CC22-49EC-9CC0-11F539D51583}" srcOrd="0" destOrd="0" presId="urn:microsoft.com/office/officeart/2016/7/layout/RepeatingBendingProcessNew"/>
    <dgm:cxn modelId="{E5E35CEA-49F1-43B4-8265-09C7BE566605}" type="presOf" srcId="{0284F3B8-1190-429B-A0FE-EB0CA70ED2E8}" destId="{78A33C26-B33D-4CF2-A2D0-1BCBED5838EC}" srcOrd="1" destOrd="0" presId="urn:microsoft.com/office/officeart/2016/7/layout/RepeatingBendingProcessNew"/>
    <dgm:cxn modelId="{1D7BEDF3-DAB4-4C18-8FF0-4DC2B18BCAAB}" type="presOf" srcId="{2EBC8E9E-E6A2-471E-955C-3A3B6C335F08}" destId="{38FD1D2D-DD81-47D7-B551-0AE76AB30B9F}" srcOrd="1" destOrd="0" presId="urn:microsoft.com/office/officeart/2016/7/layout/RepeatingBendingProcessNew"/>
    <dgm:cxn modelId="{84C473F4-ED8E-4075-9DB9-DE9E4D70DE12}" srcId="{DBC959C8-DD89-42D3-9ED7-F08FD8157B49}" destId="{6EEB43C4-DA5F-4620-8E22-41D4CC6EB06C}" srcOrd="5" destOrd="0" parTransId="{B8F9D8A3-7F04-41C1-8CE3-AC3910105477}" sibTransId="{0284F3B8-1190-429B-A0FE-EB0CA70ED2E8}"/>
    <dgm:cxn modelId="{10CA0BFC-C147-4924-A414-A45260792B1E}" type="presOf" srcId="{8EAF677B-F2E4-43A3-A528-03FF2A1BDC39}" destId="{A9255B92-53CD-49CC-A7EA-5D024B918A13}" srcOrd="0" destOrd="0" presId="urn:microsoft.com/office/officeart/2016/7/layout/RepeatingBendingProcessNew"/>
    <dgm:cxn modelId="{FB7F5AA2-1947-4263-A5BA-8838D854E9AD}" type="presParOf" srcId="{E2B5A9B4-39D7-4E44-9CAA-5746A260E4B0}" destId="{A9255B92-53CD-49CC-A7EA-5D024B918A13}" srcOrd="0" destOrd="0" presId="urn:microsoft.com/office/officeart/2016/7/layout/RepeatingBendingProcessNew"/>
    <dgm:cxn modelId="{6C9E978A-54BF-4323-A7F1-D5B5923510E0}" type="presParOf" srcId="{E2B5A9B4-39D7-4E44-9CAA-5746A260E4B0}" destId="{37CDBEDC-7F87-46BF-AFCA-72A5CBC41C7B}" srcOrd="1" destOrd="0" presId="urn:microsoft.com/office/officeart/2016/7/layout/RepeatingBendingProcessNew"/>
    <dgm:cxn modelId="{E0BE573F-A75B-4023-9ECD-99DB56F124C5}" type="presParOf" srcId="{37CDBEDC-7F87-46BF-AFCA-72A5CBC41C7B}" destId="{6BCE2780-66C2-4EC4-B16B-061202085434}" srcOrd="0" destOrd="0" presId="urn:microsoft.com/office/officeart/2016/7/layout/RepeatingBendingProcessNew"/>
    <dgm:cxn modelId="{9C2C3F2B-46E4-495C-9036-DCB9D446F9BE}" type="presParOf" srcId="{E2B5A9B4-39D7-4E44-9CAA-5746A260E4B0}" destId="{761F3269-8F4C-47D1-847D-E2279982F75D}" srcOrd="2" destOrd="0" presId="urn:microsoft.com/office/officeart/2016/7/layout/RepeatingBendingProcessNew"/>
    <dgm:cxn modelId="{8B14C33E-C9C5-42F4-9257-04DDE2F3F8C9}" type="presParOf" srcId="{E2B5A9B4-39D7-4E44-9CAA-5746A260E4B0}" destId="{3BF4496E-DF50-456F-B9FD-3351ADA65977}" srcOrd="3" destOrd="0" presId="urn:microsoft.com/office/officeart/2016/7/layout/RepeatingBendingProcessNew"/>
    <dgm:cxn modelId="{AC50EA93-6FA8-4916-AE7D-C9177B13FB64}" type="presParOf" srcId="{3BF4496E-DF50-456F-B9FD-3351ADA65977}" destId="{42F54E19-54C3-4F79-A821-DE281DA86B24}" srcOrd="0" destOrd="0" presId="urn:microsoft.com/office/officeart/2016/7/layout/RepeatingBendingProcessNew"/>
    <dgm:cxn modelId="{CCA40177-AAD5-42EC-B566-5BBF3D329BB3}" type="presParOf" srcId="{E2B5A9B4-39D7-4E44-9CAA-5746A260E4B0}" destId="{9BCD4D47-8A19-4D4A-88D9-2F4148C73043}" srcOrd="4" destOrd="0" presId="urn:microsoft.com/office/officeart/2016/7/layout/RepeatingBendingProcessNew"/>
    <dgm:cxn modelId="{BE08D192-85A0-40D5-BF28-78FC926043F4}" type="presParOf" srcId="{E2B5A9B4-39D7-4E44-9CAA-5746A260E4B0}" destId="{3066FEEE-6F29-4E34-894E-24F51E176435}" srcOrd="5" destOrd="0" presId="urn:microsoft.com/office/officeart/2016/7/layout/RepeatingBendingProcessNew"/>
    <dgm:cxn modelId="{CD89D46A-926E-4E21-8764-959F7A64D866}" type="presParOf" srcId="{3066FEEE-6F29-4E34-894E-24F51E176435}" destId="{CA55B248-831B-45BE-98B1-31DAD3939847}" srcOrd="0" destOrd="0" presId="urn:microsoft.com/office/officeart/2016/7/layout/RepeatingBendingProcessNew"/>
    <dgm:cxn modelId="{00F26A88-4461-4E04-B313-195EC794C9B0}" type="presParOf" srcId="{E2B5A9B4-39D7-4E44-9CAA-5746A260E4B0}" destId="{B61D7553-4362-4E22-A522-92822E9F0DCE}" srcOrd="6" destOrd="0" presId="urn:microsoft.com/office/officeart/2016/7/layout/RepeatingBendingProcessNew"/>
    <dgm:cxn modelId="{969BD0B5-509A-418B-8BEB-E7A7CCDE5EB0}" type="presParOf" srcId="{E2B5A9B4-39D7-4E44-9CAA-5746A260E4B0}" destId="{DFE92165-284F-4641-8418-A9654988E30E}" srcOrd="7" destOrd="0" presId="urn:microsoft.com/office/officeart/2016/7/layout/RepeatingBendingProcessNew"/>
    <dgm:cxn modelId="{ECC007AE-2E52-4C98-8C97-F52C2AB6E50C}" type="presParOf" srcId="{DFE92165-284F-4641-8418-A9654988E30E}" destId="{38FD1D2D-DD81-47D7-B551-0AE76AB30B9F}" srcOrd="0" destOrd="0" presId="urn:microsoft.com/office/officeart/2016/7/layout/RepeatingBendingProcessNew"/>
    <dgm:cxn modelId="{DA2B58B1-31B6-4B03-9C13-3B4559E573A0}" type="presParOf" srcId="{E2B5A9B4-39D7-4E44-9CAA-5746A260E4B0}" destId="{46398300-081C-41A4-B0A6-E2533B74C103}" srcOrd="8" destOrd="0" presId="urn:microsoft.com/office/officeart/2016/7/layout/RepeatingBendingProcessNew"/>
    <dgm:cxn modelId="{D5C88733-C6A6-4F90-949A-A86AEB8E7415}" type="presParOf" srcId="{E2B5A9B4-39D7-4E44-9CAA-5746A260E4B0}" destId="{CD0FF53D-0F7C-4695-9DD3-5AF040D0AB54}" srcOrd="9" destOrd="0" presId="urn:microsoft.com/office/officeart/2016/7/layout/RepeatingBendingProcessNew"/>
    <dgm:cxn modelId="{16C2AFEC-1655-49FC-A438-FA2BB5305020}" type="presParOf" srcId="{CD0FF53D-0F7C-4695-9DD3-5AF040D0AB54}" destId="{09EB1AC4-DDBC-4C9A-968A-B0B68F3F80C0}" srcOrd="0" destOrd="0" presId="urn:microsoft.com/office/officeart/2016/7/layout/RepeatingBendingProcessNew"/>
    <dgm:cxn modelId="{077EB9DD-577B-4F56-8940-E8314DB1F5C9}" type="presParOf" srcId="{E2B5A9B4-39D7-4E44-9CAA-5746A260E4B0}" destId="{35691832-CC22-49EC-9CC0-11F539D51583}" srcOrd="10" destOrd="0" presId="urn:microsoft.com/office/officeart/2016/7/layout/RepeatingBendingProcessNew"/>
    <dgm:cxn modelId="{2D6A31A2-D341-4582-8F34-1DCD5C558A6C}" type="presParOf" srcId="{E2B5A9B4-39D7-4E44-9CAA-5746A260E4B0}" destId="{E3A4D8B5-4260-4199-9944-B058E1655297}" srcOrd="11" destOrd="0" presId="urn:microsoft.com/office/officeart/2016/7/layout/RepeatingBendingProcessNew"/>
    <dgm:cxn modelId="{60105AA1-8073-47B7-811F-E4E1CF9CFCE1}" type="presParOf" srcId="{E3A4D8B5-4260-4199-9944-B058E1655297}" destId="{78A33C26-B33D-4CF2-A2D0-1BCBED5838EC}" srcOrd="0" destOrd="0" presId="urn:microsoft.com/office/officeart/2016/7/layout/RepeatingBendingProcessNew"/>
    <dgm:cxn modelId="{E1EEC645-FFD9-4FBE-B7A1-B3941C088B89}" type="presParOf" srcId="{E2B5A9B4-39D7-4E44-9CAA-5746A260E4B0}" destId="{1A05A8A3-EF3E-461D-8808-B8CDB80BEBD2}" srcOrd="12" destOrd="0" presId="urn:microsoft.com/office/officeart/2016/7/layout/RepeatingBendingProcessNew"/>
    <dgm:cxn modelId="{AAF43D84-547E-4487-B1CA-424AC1BA2CBD}" type="presParOf" srcId="{E2B5A9B4-39D7-4E44-9CAA-5746A260E4B0}" destId="{3EA996FC-081F-4892-9537-583C83DC8F9E}" srcOrd="13" destOrd="0" presId="urn:microsoft.com/office/officeart/2016/7/layout/RepeatingBendingProcessNew"/>
    <dgm:cxn modelId="{CCFA80D4-DAB8-4C8F-B1CB-E6F418498C5E}" type="presParOf" srcId="{3EA996FC-081F-4892-9537-583C83DC8F9E}" destId="{AD4CFE38-E3C7-4E24-BB6A-2A0DFDF4FC56}" srcOrd="0" destOrd="0" presId="urn:microsoft.com/office/officeart/2016/7/layout/RepeatingBendingProcessNew"/>
    <dgm:cxn modelId="{58503DDB-22C4-4C7E-8A7E-63F778799744}" type="presParOf" srcId="{E2B5A9B4-39D7-4E44-9CAA-5746A260E4B0}" destId="{D5FAD230-3DA4-4B4F-A728-4AB5BD8F8D15}" srcOrd="14" destOrd="0" presId="urn:microsoft.com/office/officeart/2016/7/layout/RepeatingBendingProcessNew"/>
    <dgm:cxn modelId="{9CF97E52-EEB6-4525-8D0C-9103CEEFA9C6}" type="presParOf" srcId="{E2B5A9B4-39D7-4E44-9CAA-5746A260E4B0}" destId="{445CE96D-97C7-4724-A3CC-53A4ECC3F66B}" srcOrd="15" destOrd="0" presId="urn:microsoft.com/office/officeart/2016/7/layout/RepeatingBendingProcessNew"/>
    <dgm:cxn modelId="{6B0B7F5B-D04A-4D57-A04D-F61FE8164240}" type="presParOf" srcId="{445CE96D-97C7-4724-A3CC-53A4ECC3F66B}" destId="{E99F4684-7660-4786-B59A-A82683226369}" srcOrd="0" destOrd="0" presId="urn:microsoft.com/office/officeart/2016/7/layout/RepeatingBendingProcessNew"/>
    <dgm:cxn modelId="{7A158FFA-6C36-462C-AB8C-901735529ADC}" type="presParOf" srcId="{E2B5A9B4-39D7-4E44-9CAA-5746A260E4B0}" destId="{D4B8C0CF-60CF-4973-B3A0-58531FA44EE9}" srcOrd="1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CDBEDC-7F87-46BF-AFCA-72A5CBC41C7B}">
      <dsp:nvSpPr>
        <dsp:cNvPr id="0" name=""/>
        <dsp:cNvSpPr/>
      </dsp:nvSpPr>
      <dsp:spPr>
        <a:xfrm>
          <a:off x="4133499" y="732986"/>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00643" y="775730"/>
        <a:ext cx="29730" cy="5951"/>
      </dsp:txXfrm>
    </dsp:sp>
    <dsp:sp modelId="{A9255B92-53CD-49CC-A7EA-5D024B918A13}">
      <dsp:nvSpPr>
        <dsp:cNvPr id="0" name=""/>
        <dsp:cNvSpPr/>
      </dsp:nvSpPr>
      <dsp:spPr>
        <a:xfrm>
          <a:off x="1550006" y="3118"/>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The stages of Psychosocial Development involves challenges that a person must overcome in order for him to become successful in the later stages. </a:t>
          </a:r>
          <a:endParaRPr lang="en-US" sz="1400" kern="1200" dirty="0"/>
        </a:p>
      </dsp:txBody>
      <dsp:txXfrm>
        <a:off x="1550006" y="3118"/>
        <a:ext cx="2585293" cy="1551175"/>
      </dsp:txXfrm>
    </dsp:sp>
    <dsp:sp modelId="{3BF4496E-DF50-456F-B9FD-3351ADA65977}">
      <dsp:nvSpPr>
        <dsp:cNvPr id="0" name=""/>
        <dsp:cNvSpPr/>
      </dsp:nvSpPr>
      <dsp:spPr>
        <a:xfrm>
          <a:off x="7313410" y="732986"/>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775730"/>
        <a:ext cx="29730" cy="5951"/>
      </dsp:txXfrm>
    </dsp:sp>
    <dsp:sp modelId="{761F3269-8F4C-47D1-847D-E2279982F75D}">
      <dsp:nvSpPr>
        <dsp:cNvPr id="0" name=""/>
        <dsp:cNvSpPr/>
      </dsp:nvSpPr>
      <dsp:spPr>
        <a:xfrm>
          <a:off x="4729917" y="3118"/>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First, at age 0 to 1 year, the child must have the ability to trust others; else he will become fearful later in his life as he would feel he couldn't trust anyone. </a:t>
          </a:r>
          <a:endParaRPr lang="en-US" sz="1400" kern="1200" dirty="0"/>
        </a:p>
      </dsp:txBody>
      <dsp:txXfrm>
        <a:off x="4729917" y="3118"/>
        <a:ext cx="2585293" cy="1551175"/>
      </dsp:txXfrm>
    </dsp:sp>
    <dsp:sp modelId="{3066FEEE-6F29-4E34-894E-24F51E176435}">
      <dsp:nvSpPr>
        <dsp:cNvPr id="0" name=""/>
        <dsp:cNvSpPr/>
      </dsp:nvSpPr>
      <dsp:spPr>
        <a:xfrm>
          <a:off x="2842653" y="1552494"/>
          <a:ext cx="6359821" cy="564017"/>
        </a:xfrm>
        <a:custGeom>
          <a:avLst/>
          <a:gdLst/>
          <a:ahLst/>
          <a:cxnLst/>
          <a:rect l="0" t="0" r="0" b="0"/>
          <a:pathLst>
            <a:path>
              <a:moveTo>
                <a:pt x="6359821" y="0"/>
              </a:moveTo>
              <a:lnTo>
                <a:pt x="6359821" y="299108"/>
              </a:lnTo>
              <a:lnTo>
                <a:pt x="0" y="299108"/>
              </a:lnTo>
              <a:lnTo>
                <a:pt x="0" y="564017"/>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62875" y="1831526"/>
        <a:ext cx="319377" cy="5951"/>
      </dsp:txXfrm>
    </dsp:sp>
    <dsp:sp modelId="{9BCD4D47-8A19-4D4A-88D9-2F4148C73043}">
      <dsp:nvSpPr>
        <dsp:cNvPr id="0" name=""/>
        <dsp:cNvSpPr/>
      </dsp:nvSpPr>
      <dsp:spPr>
        <a:xfrm>
          <a:off x="7909828" y="3118"/>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533400">
            <a:lnSpc>
              <a:spcPct val="90000"/>
            </a:lnSpc>
            <a:spcBef>
              <a:spcPct val="0"/>
            </a:spcBef>
            <a:spcAft>
              <a:spcPct val="35000"/>
            </a:spcAft>
            <a:buNone/>
          </a:pPr>
          <a:r>
            <a:rPr lang="en-GB" sz="1200" kern="1200" baseline="0" dirty="0"/>
            <a:t>Second, at age 1 to 3, he must develop autonomy, or he will suffer from shame and doubt in the future. Third, at age 3 to six, he must learn to assert himself by planning and leading activities, or he will feel guilty and remain a follower and decline leadership opportunities. </a:t>
          </a:r>
          <a:endParaRPr lang="en-US" sz="1200" kern="1200" dirty="0"/>
        </a:p>
      </dsp:txBody>
      <dsp:txXfrm>
        <a:off x="7909828" y="3118"/>
        <a:ext cx="2585293" cy="1551175"/>
      </dsp:txXfrm>
    </dsp:sp>
    <dsp:sp modelId="{DFE92165-284F-4641-8418-A9654988E30E}">
      <dsp:nvSpPr>
        <dsp:cNvPr id="0" name=""/>
        <dsp:cNvSpPr/>
      </dsp:nvSpPr>
      <dsp:spPr>
        <a:xfrm>
          <a:off x="4133499" y="2878779"/>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00643" y="2921523"/>
        <a:ext cx="29730" cy="5951"/>
      </dsp:txXfrm>
    </dsp:sp>
    <dsp:sp modelId="{B61D7553-4362-4E22-A522-92822E9F0DCE}">
      <dsp:nvSpPr>
        <dsp:cNvPr id="0" name=""/>
        <dsp:cNvSpPr/>
      </dsp:nvSpPr>
      <dsp:spPr>
        <a:xfrm>
          <a:off x="1550006" y="2148911"/>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533400">
            <a:lnSpc>
              <a:spcPct val="90000"/>
            </a:lnSpc>
            <a:spcBef>
              <a:spcPct val="0"/>
            </a:spcBef>
            <a:spcAft>
              <a:spcPct val="35000"/>
            </a:spcAft>
            <a:buNone/>
          </a:pPr>
          <a:r>
            <a:rPr lang="en-US" altLang="en-US" sz="1200" kern="1200" dirty="0"/>
            <a:t>Third - Ages 3-5</a:t>
          </a:r>
        </a:p>
        <a:p>
          <a:pPr marL="0" lvl="0" indent="0" algn="ctr" defTabSz="533400">
            <a:lnSpc>
              <a:spcPct val="90000"/>
            </a:lnSpc>
            <a:spcBef>
              <a:spcPct val="0"/>
            </a:spcBef>
            <a:spcAft>
              <a:spcPct val="35000"/>
            </a:spcAft>
            <a:buNone/>
          </a:pPr>
          <a:r>
            <a:rPr lang="en-US" altLang="en-US" sz="1200" kern="1200" dirty="0"/>
            <a:t>Success: Child expresses desire to take initiative in activities and is allowed to take it</a:t>
          </a:r>
        </a:p>
        <a:p>
          <a:pPr marL="0" lvl="0" indent="0" algn="ctr" defTabSz="533400">
            <a:lnSpc>
              <a:spcPct val="90000"/>
            </a:lnSpc>
            <a:spcBef>
              <a:spcPct val="0"/>
            </a:spcBef>
            <a:spcAft>
              <a:spcPct val="35000"/>
            </a:spcAft>
            <a:buNone/>
          </a:pPr>
          <a:r>
            <a:rPr lang="en-US" altLang="en-US" sz="1200" kern="1200" dirty="0"/>
            <a:t>Fail: parents punish child for initiative: child develops feelings of guilt that will affect self-directed activity throughout life</a:t>
          </a:r>
          <a:endParaRPr lang="en-GB" sz="1200" kern="1200" dirty="0"/>
        </a:p>
      </dsp:txBody>
      <dsp:txXfrm>
        <a:off x="1550006" y="2148911"/>
        <a:ext cx="2585293" cy="1551175"/>
      </dsp:txXfrm>
    </dsp:sp>
    <dsp:sp modelId="{CD0FF53D-0F7C-4695-9DD3-5AF040D0AB54}">
      <dsp:nvSpPr>
        <dsp:cNvPr id="0" name=""/>
        <dsp:cNvSpPr/>
      </dsp:nvSpPr>
      <dsp:spPr>
        <a:xfrm>
          <a:off x="7313410" y="2878779"/>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2921523"/>
        <a:ext cx="29730" cy="5951"/>
      </dsp:txXfrm>
    </dsp:sp>
    <dsp:sp modelId="{46398300-081C-41A4-B0A6-E2533B74C103}">
      <dsp:nvSpPr>
        <dsp:cNvPr id="0" name=""/>
        <dsp:cNvSpPr/>
      </dsp:nvSpPr>
      <dsp:spPr>
        <a:xfrm>
          <a:off x="4729917" y="2148911"/>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Fourth, at age 6 to 12, the child must nurture a sense of pride and confidence through his achievements; else he will feel discouraged and will always doubt about what he can do</a:t>
          </a:r>
          <a:r>
            <a:rPr lang="en-GB" sz="1200" kern="1200" baseline="0" dirty="0"/>
            <a:t>.</a:t>
          </a:r>
          <a:endParaRPr lang="en-US" sz="1200" kern="1200" dirty="0"/>
        </a:p>
      </dsp:txBody>
      <dsp:txXfrm>
        <a:off x="4729917" y="2148911"/>
        <a:ext cx="2585293" cy="1551175"/>
      </dsp:txXfrm>
    </dsp:sp>
    <dsp:sp modelId="{E3A4D8B5-4260-4199-9944-B058E1655297}">
      <dsp:nvSpPr>
        <dsp:cNvPr id="0" name=""/>
        <dsp:cNvSpPr/>
      </dsp:nvSpPr>
      <dsp:spPr>
        <a:xfrm>
          <a:off x="2842653" y="3698287"/>
          <a:ext cx="6359821" cy="564017"/>
        </a:xfrm>
        <a:custGeom>
          <a:avLst/>
          <a:gdLst/>
          <a:ahLst/>
          <a:cxnLst/>
          <a:rect l="0" t="0" r="0" b="0"/>
          <a:pathLst>
            <a:path>
              <a:moveTo>
                <a:pt x="6359821" y="0"/>
              </a:moveTo>
              <a:lnTo>
                <a:pt x="6359821" y="299108"/>
              </a:lnTo>
              <a:lnTo>
                <a:pt x="0" y="299108"/>
              </a:lnTo>
              <a:lnTo>
                <a:pt x="0" y="564017"/>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62875" y="3977320"/>
        <a:ext cx="319377" cy="5951"/>
      </dsp:txXfrm>
    </dsp:sp>
    <dsp:sp modelId="{35691832-CC22-49EC-9CC0-11F539D51583}">
      <dsp:nvSpPr>
        <dsp:cNvPr id="0" name=""/>
        <dsp:cNvSpPr/>
      </dsp:nvSpPr>
      <dsp:spPr>
        <a:xfrm>
          <a:off x="7909828" y="2148911"/>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Fifth, at adolescence, the teenager must have a strong sense of identity; or else he will have personality problems as he becomes confused of what he wants to accomplish. </a:t>
          </a:r>
          <a:endParaRPr lang="en-US" sz="1400" kern="1200" dirty="0"/>
        </a:p>
      </dsp:txBody>
      <dsp:txXfrm>
        <a:off x="7909828" y="2148911"/>
        <a:ext cx="2585293" cy="1551175"/>
      </dsp:txXfrm>
    </dsp:sp>
    <dsp:sp modelId="{3EA996FC-081F-4892-9537-583C83DC8F9E}">
      <dsp:nvSpPr>
        <dsp:cNvPr id="0" name=""/>
        <dsp:cNvSpPr/>
      </dsp:nvSpPr>
      <dsp:spPr>
        <a:xfrm>
          <a:off x="4133499" y="5024572"/>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00643" y="5067316"/>
        <a:ext cx="29730" cy="5951"/>
      </dsp:txXfrm>
    </dsp:sp>
    <dsp:sp modelId="{1A05A8A3-EF3E-461D-8808-B8CDB80BEBD2}">
      <dsp:nvSpPr>
        <dsp:cNvPr id="0" name=""/>
        <dsp:cNvSpPr/>
      </dsp:nvSpPr>
      <dsp:spPr>
        <a:xfrm>
          <a:off x="1550006" y="4294704"/>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Sixth, the young adult may be optimistic of the things around him because he is involved in an intimate relationship, or he may become pessimistic because he may not be committed in a healthy romantic relationship. </a:t>
          </a:r>
          <a:endParaRPr lang="en-US" sz="1400" kern="1200" dirty="0"/>
        </a:p>
      </dsp:txBody>
      <dsp:txXfrm>
        <a:off x="1550006" y="4294704"/>
        <a:ext cx="2585293" cy="1551175"/>
      </dsp:txXfrm>
    </dsp:sp>
    <dsp:sp modelId="{445CE96D-97C7-4724-A3CC-53A4ECC3F66B}">
      <dsp:nvSpPr>
        <dsp:cNvPr id="0" name=""/>
        <dsp:cNvSpPr/>
      </dsp:nvSpPr>
      <dsp:spPr>
        <a:xfrm>
          <a:off x="7313410" y="5024572"/>
          <a:ext cx="564017" cy="91440"/>
        </a:xfrm>
        <a:custGeom>
          <a:avLst/>
          <a:gdLst/>
          <a:ahLst/>
          <a:cxnLst/>
          <a:rect l="0" t="0" r="0" b="0"/>
          <a:pathLst>
            <a:path>
              <a:moveTo>
                <a:pt x="0" y="45720"/>
              </a:moveTo>
              <a:lnTo>
                <a:pt x="564017" y="45720"/>
              </a:lnTo>
            </a:path>
          </a:pathLst>
        </a:custGeom>
        <a:noFill/>
        <a:ln w="6350" cap="flat" cmpd="sng" algn="in">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80553" y="5067316"/>
        <a:ext cx="29730" cy="5951"/>
      </dsp:txXfrm>
    </dsp:sp>
    <dsp:sp modelId="{D5FAD230-3DA4-4B4F-A728-4AB5BD8F8D15}">
      <dsp:nvSpPr>
        <dsp:cNvPr id="0" name=""/>
        <dsp:cNvSpPr/>
      </dsp:nvSpPr>
      <dsp:spPr>
        <a:xfrm>
          <a:off x="4729917" y="4294704"/>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Seventh, during middle adulthood, a person feels productive when he is able to contribute to the society through hard work, while he may feel the other way around when he fails to do his job well. </a:t>
          </a:r>
          <a:endParaRPr lang="en-US" sz="1400" kern="1200" dirty="0"/>
        </a:p>
      </dsp:txBody>
      <dsp:txXfrm>
        <a:off x="4729917" y="4294704"/>
        <a:ext cx="2585293" cy="1551175"/>
      </dsp:txXfrm>
    </dsp:sp>
    <dsp:sp modelId="{D4B8C0CF-60CF-4973-B3A0-58531FA44EE9}">
      <dsp:nvSpPr>
        <dsp:cNvPr id="0" name=""/>
        <dsp:cNvSpPr/>
      </dsp:nvSpPr>
      <dsp:spPr>
        <a:xfrm>
          <a:off x="7909828" y="4294704"/>
          <a:ext cx="2585293" cy="1551175"/>
        </a:xfrm>
        <a:prstGeom prst="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6682" tIns="132975" rIns="126682" bIns="132975" numCol="1" spcCol="1270" anchor="ctr" anchorCtr="0">
          <a:noAutofit/>
        </a:bodyPr>
        <a:lstStyle/>
        <a:p>
          <a:pPr marL="0" lvl="0" indent="0" algn="ctr" defTabSz="622300">
            <a:lnSpc>
              <a:spcPct val="90000"/>
            </a:lnSpc>
            <a:spcBef>
              <a:spcPct val="0"/>
            </a:spcBef>
            <a:spcAft>
              <a:spcPct val="35000"/>
            </a:spcAft>
            <a:buNone/>
          </a:pPr>
          <a:r>
            <a:rPr lang="en-GB" sz="1400" kern="1200" baseline="0" dirty="0"/>
            <a:t>Lastly, ego integrity in late adulthood brings about a joyful, positive personality while despair is felt by those who looked back at their early years and saw that they were unproductive.</a:t>
          </a:r>
          <a:endParaRPr lang="en-US" sz="1400" kern="1200" dirty="0"/>
        </a:p>
      </dsp:txBody>
      <dsp:txXfrm>
        <a:off x="7909828" y="4294704"/>
        <a:ext cx="2585293" cy="155117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10/4/2021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10/4/2021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10/4/2021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10/4/2021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10/4/2021</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11" Type="http://schemas.openxmlformats.org/officeDocument/2006/relationships/image" Target="../media/image20.svg"/><Relationship Id="rId5" Type="http://schemas.openxmlformats.org/officeDocument/2006/relationships/image" Target="../media/image14.sv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3F91-56F4-415B-B145-17CCF21C8161}"/>
              </a:ext>
            </a:extLst>
          </p:cNvPr>
          <p:cNvSpPr>
            <a:spLocks noGrp="1"/>
          </p:cNvSpPr>
          <p:nvPr>
            <p:ph type="ctrTitle"/>
          </p:nvPr>
        </p:nvSpPr>
        <p:spPr/>
        <p:txBody>
          <a:bodyPr/>
          <a:lstStyle/>
          <a:p>
            <a:r>
              <a:rPr lang="en-GB" dirty="0"/>
              <a:t>Psycho-Social Development</a:t>
            </a:r>
          </a:p>
        </p:txBody>
      </p:sp>
      <p:sp>
        <p:nvSpPr>
          <p:cNvPr id="3" name="Subtitle 2">
            <a:extLst>
              <a:ext uri="{FF2B5EF4-FFF2-40B4-BE49-F238E27FC236}">
                <a16:creationId xmlns:a16="http://schemas.microsoft.com/office/drawing/2014/main" id="{746CFCC8-A609-4965-8101-8F3F278EAC5B}"/>
              </a:ext>
            </a:extLst>
          </p:cNvPr>
          <p:cNvSpPr>
            <a:spLocks noGrp="1"/>
          </p:cNvSpPr>
          <p:nvPr>
            <p:ph type="subTitle" idx="1"/>
          </p:nvPr>
        </p:nvSpPr>
        <p:spPr>
          <a:xfrm>
            <a:off x="565880" y="5382408"/>
            <a:ext cx="6831673" cy="1086237"/>
          </a:xfrm>
        </p:spPr>
        <p:txBody>
          <a:bodyPr>
            <a:normAutofit/>
          </a:bodyPr>
          <a:lstStyle/>
          <a:p>
            <a:pPr algn="l"/>
            <a:r>
              <a:rPr lang="en-GB" sz="3600" dirty="0"/>
              <a:t>Week 3 </a:t>
            </a:r>
          </a:p>
        </p:txBody>
      </p:sp>
    </p:spTree>
    <p:extLst>
      <p:ext uri="{BB962C8B-B14F-4D97-AF65-F5344CB8AC3E}">
        <p14:creationId xmlns:p14="http://schemas.microsoft.com/office/powerpoint/2010/main" val="3903261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DB78825-B4C6-4E23-8273-DD7A18AD71E3}"/>
              </a:ext>
            </a:extLst>
          </p:cNvPr>
          <p:cNvPicPr>
            <a:picLocks noChangeAspect="1"/>
          </p:cNvPicPr>
          <p:nvPr/>
        </p:nvPicPr>
        <p:blipFill rotWithShape="1">
          <a:blip r:embed="rId2">
            <a:alphaModFix amt="35000"/>
          </a:blip>
          <a:srcRect b="14122"/>
          <a:stretch/>
        </p:blipFill>
        <p:spPr>
          <a:xfrm>
            <a:off x="-1" y="10"/>
            <a:ext cx="12192001" cy="6857990"/>
          </a:xfrm>
          <a:prstGeom prst="rect">
            <a:avLst/>
          </a:prstGeom>
        </p:spPr>
      </p:pic>
      <p:sp>
        <p:nvSpPr>
          <p:cNvPr id="5122" name="Rectangle 2">
            <a:extLst>
              <a:ext uri="{FF2B5EF4-FFF2-40B4-BE49-F238E27FC236}">
                <a16:creationId xmlns:a16="http://schemas.microsoft.com/office/drawing/2014/main" id="{FD53DE73-B846-46B4-8E4A-1D8FE9C60FE9}"/>
              </a:ext>
            </a:extLst>
          </p:cNvPr>
          <p:cNvSpPr>
            <a:spLocks noGrp="1"/>
          </p:cNvSpPr>
          <p:nvPr>
            <p:ph type="title"/>
          </p:nvPr>
        </p:nvSpPr>
        <p:spPr>
          <a:xfrm>
            <a:off x="1029023" y="661231"/>
            <a:ext cx="9601200" cy="1485900"/>
          </a:xfrm>
        </p:spPr>
        <p:txBody>
          <a:bodyPr>
            <a:normAutofit/>
          </a:bodyPr>
          <a:lstStyle/>
          <a:p>
            <a:pPr eaLnBrk="1" hangingPunct="1"/>
            <a:r>
              <a:rPr lang="en-GB" altLang="en-US" dirty="0">
                <a:latin typeface="Arial" panose="020B0604020202020204" pitchFamily="34" charset="0"/>
                <a:cs typeface="Arial" panose="020B0604020202020204" pitchFamily="34" charset="0"/>
              </a:rPr>
              <a:t>Erik Erikson </a:t>
            </a:r>
            <a:endParaRPr lang="en-US" altLang="en-US" dirty="0">
              <a:latin typeface="Arial" panose="020B0604020202020204" pitchFamily="34" charset="0"/>
              <a:cs typeface="Arial" panose="020B0604020202020204" pitchFamily="34" charset="0"/>
            </a:endParaRPr>
          </a:p>
        </p:txBody>
      </p:sp>
      <p:sp>
        <p:nvSpPr>
          <p:cNvPr id="5123" name="Rectangle 3">
            <a:extLst>
              <a:ext uri="{FF2B5EF4-FFF2-40B4-BE49-F238E27FC236}">
                <a16:creationId xmlns:a16="http://schemas.microsoft.com/office/drawing/2014/main" id="{5D88A8D8-B6CB-43B3-A46B-5B27B118573E}"/>
              </a:ext>
            </a:extLst>
          </p:cNvPr>
          <p:cNvSpPr>
            <a:spLocks noGrp="1"/>
          </p:cNvSpPr>
          <p:nvPr>
            <p:ph idx="1"/>
          </p:nvPr>
        </p:nvSpPr>
        <p:spPr>
          <a:xfrm>
            <a:off x="1149928" y="2147131"/>
            <a:ext cx="11042072" cy="3956859"/>
          </a:xfrm>
        </p:spPr>
        <p:txBody>
          <a:bodyPr>
            <a:noAutofit/>
          </a:bodyPr>
          <a:lstStyle/>
          <a:p>
            <a:pPr marL="0" indent="0">
              <a:buNone/>
            </a:pPr>
            <a:r>
              <a:rPr lang="en-US" altLang="en-US" dirty="0">
                <a:latin typeface="Arial" panose="020B0604020202020204" pitchFamily="34" charset="0"/>
                <a:cs typeface="Arial" panose="020B0604020202020204" pitchFamily="34" charset="0"/>
              </a:rPr>
              <a:t>Erikson believed that</a:t>
            </a:r>
          </a:p>
          <a:p>
            <a:r>
              <a:rPr lang="en-US" altLang="en-US" dirty="0">
                <a:latin typeface="Arial" panose="020B0604020202020204" pitchFamily="34" charset="0"/>
                <a:cs typeface="Arial" panose="020B0604020202020204" pitchFamily="34" charset="0"/>
              </a:rPr>
              <a:t>Personality develops in stages </a:t>
            </a:r>
          </a:p>
          <a:p>
            <a:pPr lvl="1"/>
            <a:r>
              <a:rPr lang="en-US" altLang="en-US" dirty="0">
                <a:latin typeface="Arial" panose="020B0604020202020204" pitchFamily="34" charset="0"/>
                <a:cs typeface="Arial" panose="020B0604020202020204" pitchFamily="34" charset="0"/>
              </a:rPr>
              <a:t>8 stage across the lifespan</a:t>
            </a:r>
          </a:p>
          <a:p>
            <a:pPr marL="0" indent="0">
              <a:buNone/>
            </a:pPr>
            <a:r>
              <a:rPr lang="en-US" altLang="en-US" dirty="0">
                <a:latin typeface="Arial" panose="020B0604020202020204" pitchFamily="34" charset="0"/>
                <a:cs typeface="Arial" panose="020B0604020202020204" pitchFamily="34" charset="0"/>
              </a:rPr>
              <a:t>	</a:t>
            </a:r>
          </a:p>
          <a:p>
            <a:pPr eaLnBrk="1" hangingPunct="1"/>
            <a:r>
              <a:rPr lang="en-US" altLang="en-US" dirty="0">
                <a:latin typeface="Arial" panose="020B0604020202020204" pitchFamily="34" charset="0"/>
                <a:cs typeface="Arial" panose="020B0604020202020204" pitchFamily="34" charset="0"/>
              </a:rPr>
              <a:t>Each stage is linked to social experiences across the lifespan</a:t>
            </a:r>
          </a:p>
          <a:p>
            <a:pPr eaLnBrk="1" hangingPunct="1"/>
            <a:endParaRPr lang="en-US" altLang="en-US" dirty="0">
              <a:latin typeface="Arial" panose="020B0604020202020204" pitchFamily="34" charset="0"/>
              <a:cs typeface="Arial" panose="020B0604020202020204" pitchFamily="34" charset="0"/>
            </a:endParaRPr>
          </a:p>
          <a:p>
            <a:pPr eaLnBrk="1" hangingPunct="1"/>
            <a:r>
              <a:rPr lang="en-US" altLang="en-US" dirty="0">
                <a:latin typeface="Arial" panose="020B0604020202020204" pitchFamily="34" charset="0"/>
                <a:cs typeface="Arial" panose="020B0604020202020204" pitchFamily="34" charset="0"/>
              </a:rPr>
              <a:t>At each stage the person must successfully or unsuccessfully cope</a:t>
            </a:r>
          </a:p>
          <a:p>
            <a:pPr eaLnBrk="1" hangingPunct="1"/>
            <a:endParaRPr lang="en-US" altLang="en-US" dirty="0">
              <a:latin typeface="Arial" panose="020B0604020202020204" pitchFamily="34" charset="0"/>
              <a:cs typeface="Arial" panose="020B0604020202020204" pitchFamily="34" charset="0"/>
            </a:endParaRPr>
          </a:p>
          <a:p>
            <a:pPr lvl="1" eaLnBrk="1" hangingPunct="1"/>
            <a:r>
              <a:rPr lang="en-US" altLang="en-US" dirty="0">
                <a:latin typeface="Arial" panose="020B0604020202020204" pitchFamily="34" charset="0"/>
                <a:cs typeface="Arial" panose="020B0604020202020204" pitchFamily="34" charset="0"/>
              </a:rPr>
              <a:t>Success: acquire strengths needed for next developmental stage</a:t>
            </a:r>
          </a:p>
          <a:p>
            <a:pPr lvl="1" eaLnBrk="1" hangingPunct="1"/>
            <a:r>
              <a:rPr lang="en-US" altLang="en-US" dirty="0">
                <a:latin typeface="Arial" panose="020B0604020202020204" pitchFamily="34" charset="0"/>
                <a:cs typeface="Arial" panose="020B0604020202020204" pitchFamily="34" charset="0"/>
              </a:rPr>
              <a:t>Unsuccessful: less likely to be able to adapt to later problems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heel(1)">
                                      <p:cBhvr>
                                        <p:cTn id="7" dur="2000"/>
                                        <p:tgtEl>
                                          <p:spTgt spid="5123">
                                            <p:txEl>
                                              <p:pRg st="0" end="0"/>
                                            </p:txEl>
                                          </p:spTgt>
                                        </p:tgtEl>
                                      </p:cBhvr>
                                    </p:animEffect>
                                  </p:childTnLst>
                                </p:cTn>
                              </p:par>
                              <p:par>
                                <p:cTn id="8" presetID="21" presetClass="entr" presetSubtype="1" fill="hold" nodeType="withEffect">
                                  <p:stCondLst>
                                    <p:cond delay="0"/>
                                  </p:stCondLst>
                                  <p:childTnLst>
                                    <p:set>
                                      <p:cBhvr>
                                        <p:cTn id="9" dur="1" fill="hold">
                                          <p:stCondLst>
                                            <p:cond delay="0"/>
                                          </p:stCondLst>
                                        </p:cTn>
                                        <p:tgtEl>
                                          <p:spTgt spid="5123">
                                            <p:txEl>
                                              <p:pRg st="1" end="1"/>
                                            </p:txEl>
                                          </p:spTgt>
                                        </p:tgtEl>
                                        <p:attrNameLst>
                                          <p:attrName>style.visibility</p:attrName>
                                        </p:attrNameLst>
                                      </p:cBhvr>
                                      <p:to>
                                        <p:strVal val="visible"/>
                                      </p:to>
                                    </p:set>
                                    <p:animEffect transition="in" filter="wheel(1)">
                                      <p:cBhvr>
                                        <p:cTn id="10" dur="2000"/>
                                        <p:tgtEl>
                                          <p:spTgt spid="5123">
                                            <p:txEl>
                                              <p:pRg st="1" end="1"/>
                                            </p:txEl>
                                          </p:spTgt>
                                        </p:tgtEl>
                                      </p:cBhvr>
                                    </p:animEffect>
                                  </p:childTnLst>
                                </p:cTn>
                              </p:par>
                              <p:par>
                                <p:cTn id="11" presetID="21" presetClass="entr" presetSubtype="1" fill="hold" nodeType="withEffect">
                                  <p:stCondLst>
                                    <p:cond delay="0"/>
                                  </p:stCondLst>
                                  <p:childTnLst>
                                    <p:set>
                                      <p:cBhvr>
                                        <p:cTn id="12" dur="1" fill="hold">
                                          <p:stCondLst>
                                            <p:cond delay="0"/>
                                          </p:stCondLst>
                                        </p:cTn>
                                        <p:tgtEl>
                                          <p:spTgt spid="5123">
                                            <p:txEl>
                                              <p:pRg st="2" end="2"/>
                                            </p:txEl>
                                          </p:spTgt>
                                        </p:tgtEl>
                                        <p:attrNameLst>
                                          <p:attrName>style.visibility</p:attrName>
                                        </p:attrNameLst>
                                      </p:cBhvr>
                                      <p:to>
                                        <p:strVal val="visible"/>
                                      </p:to>
                                    </p:set>
                                    <p:animEffect transition="in" filter="wheel(1)">
                                      <p:cBhvr>
                                        <p:cTn id="13" dur="2000"/>
                                        <p:tgtEl>
                                          <p:spTgt spid="512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21" presetClass="entr" presetSubtype="1" fill="hold" nodeType="clickEffect">
                                  <p:stCondLst>
                                    <p:cond delay="0"/>
                                  </p:stCondLst>
                                  <p:childTnLst>
                                    <p:set>
                                      <p:cBhvr>
                                        <p:cTn id="17" dur="1" fill="hold">
                                          <p:stCondLst>
                                            <p:cond delay="0"/>
                                          </p:stCondLst>
                                        </p:cTn>
                                        <p:tgtEl>
                                          <p:spTgt spid="5123">
                                            <p:txEl>
                                              <p:pRg st="4" end="4"/>
                                            </p:txEl>
                                          </p:spTgt>
                                        </p:tgtEl>
                                        <p:attrNameLst>
                                          <p:attrName>style.visibility</p:attrName>
                                        </p:attrNameLst>
                                      </p:cBhvr>
                                      <p:to>
                                        <p:strVal val="visible"/>
                                      </p:to>
                                    </p:set>
                                    <p:animEffect transition="in" filter="wheel(1)">
                                      <p:cBhvr>
                                        <p:cTn id="18" dur="2000"/>
                                        <p:tgtEl>
                                          <p:spTgt spid="512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1" presetClass="entr" presetSubtype="1" fill="hold" nodeType="clickEffect">
                                  <p:stCondLst>
                                    <p:cond delay="0"/>
                                  </p:stCondLst>
                                  <p:childTnLst>
                                    <p:set>
                                      <p:cBhvr>
                                        <p:cTn id="22" dur="1" fill="hold">
                                          <p:stCondLst>
                                            <p:cond delay="0"/>
                                          </p:stCondLst>
                                        </p:cTn>
                                        <p:tgtEl>
                                          <p:spTgt spid="5123">
                                            <p:txEl>
                                              <p:pRg st="6" end="6"/>
                                            </p:txEl>
                                          </p:spTgt>
                                        </p:tgtEl>
                                        <p:attrNameLst>
                                          <p:attrName>style.visibility</p:attrName>
                                        </p:attrNameLst>
                                      </p:cBhvr>
                                      <p:to>
                                        <p:strVal val="visible"/>
                                      </p:to>
                                    </p:set>
                                    <p:animEffect transition="in" filter="wheel(1)">
                                      <p:cBhvr>
                                        <p:cTn id="23" dur="2000"/>
                                        <p:tgtEl>
                                          <p:spTgt spid="5123">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1" presetClass="entr" presetSubtype="1" fill="hold" nodeType="clickEffect">
                                  <p:stCondLst>
                                    <p:cond delay="0"/>
                                  </p:stCondLst>
                                  <p:childTnLst>
                                    <p:set>
                                      <p:cBhvr>
                                        <p:cTn id="27" dur="1" fill="hold">
                                          <p:stCondLst>
                                            <p:cond delay="0"/>
                                          </p:stCondLst>
                                        </p:cTn>
                                        <p:tgtEl>
                                          <p:spTgt spid="5123">
                                            <p:txEl>
                                              <p:pRg st="8" end="8"/>
                                            </p:txEl>
                                          </p:spTgt>
                                        </p:tgtEl>
                                        <p:attrNameLst>
                                          <p:attrName>style.visibility</p:attrName>
                                        </p:attrNameLst>
                                      </p:cBhvr>
                                      <p:to>
                                        <p:strVal val="visible"/>
                                      </p:to>
                                    </p:set>
                                    <p:animEffect transition="in" filter="wheel(1)">
                                      <p:cBhvr>
                                        <p:cTn id="28" dur="2000"/>
                                        <p:tgtEl>
                                          <p:spTgt spid="5123">
                                            <p:txEl>
                                              <p:pRg st="8" end="8"/>
                                            </p:txEl>
                                          </p:spTgt>
                                        </p:tgtEl>
                                      </p:cBhvr>
                                    </p:animEffect>
                                  </p:childTnLst>
                                </p:cTn>
                              </p:par>
                              <p:par>
                                <p:cTn id="29" presetID="21" presetClass="entr" presetSubtype="1" fill="hold" nodeType="withEffect">
                                  <p:stCondLst>
                                    <p:cond delay="0"/>
                                  </p:stCondLst>
                                  <p:childTnLst>
                                    <p:set>
                                      <p:cBhvr>
                                        <p:cTn id="30" dur="1" fill="hold">
                                          <p:stCondLst>
                                            <p:cond delay="0"/>
                                          </p:stCondLst>
                                        </p:cTn>
                                        <p:tgtEl>
                                          <p:spTgt spid="5123">
                                            <p:txEl>
                                              <p:pRg st="9" end="9"/>
                                            </p:txEl>
                                          </p:spTgt>
                                        </p:tgtEl>
                                        <p:attrNameLst>
                                          <p:attrName>style.visibility</p:attrName>
                                        </p:attrNameLst>
                                      </p:cBhvr>
                                      <p:to>
                                        <p:strVal val="visible"/>
                                      </p:to>
                                    </p:set>
                                    <p:animEffect transition="in" filter="wheel(1)">
                                      <p:cBhvr>
                                        <p:cTn id="31" dur="2000"/>
                                        <p:tgtEl>
                                          <p:spTgt spid="512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30348-BDB6-45B8-A2CB-72F3BFE6E93E}"/>
              </a:ext>
            </a:extLst>
          </p:cNvPr>
          <p:cNvSpPr>
            <a:spLocks noGrp="1"/>
          </p:cNvSpPr>
          <p:nvPr>
            <p:ph type="title"/>
          </p:nvPr>
        </p:nvSpPr>
        <p:spPr/>
        <p:txBody>
          <a:bodyPr/>
          <a:lstStyle/>
          <a:p>
            <a:r>
              <a:rPr lang="en-GB" dirty="0"/>
              <a:t>Session Aims</a:t>
            </a:r>
          </a:p>
        </p:txBody>
      </p:sp>
      <p:sp>
        <p:nvSpPr>
          <p:cNvPr id="3" name="Content Placeholder 2">
            <a:extLst>
              <a:ext uri="{FF2B5EF4-FFF2-40B4-BE49-F238E27FC236}">
                <a16:creationId xmlns:a16="http://schemas.microsoft.com/office/drawing/2014/main" id="{31374BC0-29D8-4A94-A194-4EA689459352}"/>
              </a:ext>
            </a:extLst>
          </p:cNvPr>
          <p:cNvSpPr>
            <a:spLocks noGrp="1"/>
          </p:cNvSpPr>
          <p:nvPr>
            <p:ph idx="1"/>
          </p:nvPr>
        </p:nvSpPr>
        <p:spPr>
          <a:xfrm>
            <a:off x="1295400" y="1996580"/>
            <a:ext cx="9601200" cy="4567106"/>
          </a:xfrm>
        </p:spPr>
        <p:txBody>
          <a:bodyPr>
            <a:normAutofit/>
          </a:bodyPr>
          <a:lstStyle/>
          <a:p>
            <a:r>
              <a:rPr lang="en-GB" sz="2800" dirty="0"/>
              <a:t>To gain an understanding of Erikson’s Theory of Psychosocial development</a:t>
            </a:r>
          </a:p>
          <a:p>
            <a:r>
              <a:rPr lang="en-GB" sz="2800" dirty="0"/>
              <a:t>To engage with a peer reviewed journal exploring Erikson’s theory. </a:t>
            </a:r>
          </a:p>
          <a:p>
            <a:r>
              <a:rPr lang="en-GB" sz="2800" dirty="0"/>
              <a:t>To find sources of information to inform your understanding further, </a:t>
            </a:r>
          </a:p>
        </p:txBody>
      </p:sp>
    </p:spTree>
    <p:extLst>
      <p:ext uri="{BB962C8B-B14F-4D97-AF65-F5344CB8AC3E}">
        <p14:creationId xmlns:p14="http://schemas.microsoft.com/office/powerpoint/2010/main" val="68663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73"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74"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76" name="Rectangle 75">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9" name="Picture 2" descr="Image result for psychosexual theory">
            <a:extLst>
              <a:ext uri="{FF2B5EF4-FFF2-40B4-BE49-F238E27FC236}">
                <a16:creationId xmlns:a16="http://schemas.microsoft.com/office/drawing/2014/main" id="{C2203DA1-5ACA-47A1-95AE-308ED071E3F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a:xfrm>
            <a:off x="634275" y="1272631"/>
            <a:ext cx="6900380" cy="4312737"/>
          </a:xfrm>
          <a:prstGeom prst="rect">
            <a:avLst/>
          </a:prstGeom>
          <a:noFill/>
        </p:spPr>
      </p:pic>
      <p:sp>
        <p:nvSpPr>
          <p:cNvPr id="78"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4098" name="Title 1">
            <a:extLst>
              <a:ext uri="{FF2B5EF4-FFF2-40B4-BE49-F238E27FC236}">
                <a16:creationId xmlns:a16="http://schemas.microsoft.com/office/drawing/2014/main" id="{5CACB8EC-A329-4930-8717-7A0C0E443241}"/>
              </a:ext>
            </a:extLst>
          </p:cNvPr>
          <p:cNvSpPr>
            <a:spLocks noGrp="1"/>
          </p:cNvSpPr>
          <p:nvPr>
            <p:ph type="title"/>
          </p:nvPr>
        </p:nvSpPr>
        <p:spPr>
          <a:xfrm>
            <a:off x="8569666" y="1314922"/>
            <a:ext cx="3176246" cy="3000139"/>
          </a:xfrm>
        </p:spPr>
        <p:txBody>
          <a:bodyPr vert="horz" lIns="91440" tIns="45720" rIns="91440" bIns="45720" rtlCol="0" anchor="b">
            <a:normAutofit/>
          </a:bodyPr>
          <a:lstStyle/>
          <a:p>
            <a:r>
              <a:rPr lang="en-US" altLang="en-US" sz="3400" cap="all" dirty="0"/>
              <a:t>Erikson’s Psycho-Social Development</a:t>
            </a: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D3CC427C-F90A-470C-99A0-A62538D5872D}"/>
              </a:ext>
            </a:extLst>
          </p:cNvPr>
          <p:cNvSpPr>
            <a:spLocks noGrp="1"/>
          </p:cNvSpPr>
          <p:nvPr>
            <p:ph type="title"/>
          </p:nvPr>
        </p:nvSpPr>
        <p:spPr>
          <a:xfrm>
            <a:off x="803234" y="377813"/>
            <a:ext cx="4033940" cy="1485900"/>
          </a:xfrm>
        </p:spPr>
        <p:txBody>
          <a:bodyPr>
            <a:normAutofit/>
          </a:bodyPr>
          <a:lstStyle/>
          <a:p>
            <a:pPr eaLnBrk="1" hangingPunct="1"/>
            <a:r>
              <a:rPr lang="en-US" altLang="en-US" sz="3400"/>
              <a:t>Stage 1:  Basic Trust vs. Mistrust</a:t>
            </a:r>
            <a:endParaRPr lang="en-US" altLang="en-US" sz="3400" dirty="0"/>
          </a:p>
        </p:txBody>
      </p:sp>
      <p:sp>
        <p:nvSpPr>
          <p:cNvPr id="6147" name="Rectangle 3">
            <a:extLst>
              <a:ext uri="{FF2B5EF4-FFF2-40B4-BE49-F238E27FC236}">
                <a16:creationId xmlns:a16="http://schemas.microsoft.com/office/drawing/2014/main" id="{E3D2B294-EBE7-4755-8206-1E0BE5494B04}"/>
              </a:ext>
            </a:extLst>
          </p:cNvPr>
          <p:cNvSpPr>
            <a:spLocks noGrp="1"/>
          </p:cNvSpPr>
          <p:nvPr>
            <p:ph idx="1"/>
          </p:nvPr>
        </p:nvSpPr>
        <p:spPr>
          <a:xfrm>
            <a:off x="803234" y="1695795"/>
            <a:ext cx="4033940" cy="4389121"/>
          </a:xfrm>
        </p:spPr>
        <p:txBody>
          <a:bodyPr>
            <a:normAutofit/>
          </a:bodyPr>
          <a:lstStyle/>
          <a:p>
            <a:pPr eaLnBrk="1" hangingPunct="1"/>
            <a:r>
              <a:rPr lang="en-US" altLang="en-US" dirty="0">
                <a:latin typeface="Arial" panose="020B0604020202020204" pitchFamily="34" charset="0"/>
                <a:cs typeface="Arial" panose="020B0604020202020204" pitchFamily="34" charset="0"/>
              </a:rPr>
              <a:t>Birth to age 1</a:t>
            </a:r>
          </a:p>
          <a:p>
            <a:pPr eaLnBrk="1" hangingPunct="1"/>
            <a:r>
              <a:rPr lang="en-US" altLang="en-US" dirty="0">
                <a:latin typeface="Arial" panose="020B0604020202020204" pitchFamily="34" charset="0"/>
                <a:cs typeface="Arial" panose="020B0604020202020204" pitchFamily="34" charset="0"/>
              </a:rPr>
              <a:t>Success: Caregiver meets needs: child develops trust</a:t>
            </a:r>
          </a:p>
          <a:p>
            <a:pPr eaLnBrk="1" hangingPunct="1"/>
            <a:r>
              <a:rPr lang="en-US" altLang="en-US" dirty="0">
                <a:latin typeface="Arial" panose="020B0604020202020204" pitchFamily="34" charset="0"/>
                <a:cs typeface="Arial" panose="020B0604020202020204" pitchFamily="34" charset="0"/>
              </a:rPr>
              <a:t>Fail: Caregiver does not meet needs: child develops mistrust</a:t>
            </a:r>
          </a:p>
          <a:p>
            <a:pPr eaLnBrk="1" hangingPunct="1"/>
            <a:r>
              <a:rPr lang="en-US" altLang="en-US" dirty="0">
                <a:latin typeface="Arial" panose="020B0604020202020204" pitchFamily="34" charset="0"/>
                <a:cs typeface="Arial" panose="020B0604020202020204" pitchFamily="34" charset="0"/>
              </a:rPr>
              <a:t>Basic strength: Hope</a:t>
            </a:r>
          </a:p>
          <a:p>
            <a:pPr lvl="1" eaLnBrk="1" hangingPunct="1"/>
            <a:r>
              <a:rPr lang="en-US" altLang="en-US" dirty="0">
                <a:latin typeface="Arial" panose="020B0604020202020204" pitchFamily="34" charset="0"/>
                <a:cs typeface="Arial" panose="020B0604020202020204" pitchFamily="34" charset="0"/>
              </a:rPr>
              <a:t>Hope our desires will be satisfied</a:t>
            </a:r>
          </a:p>
          <a:p>
            <a:pPr lvl="1" eaLnBrk="1" hangingPunct="1"/>
            <a:r>
              <a:rPr lang="en-US" altLang="en-US" dirty="0">
                <a:latin typeface="Arial" panose="020B0604020202020204" pitchFamily="34" charset="0"/>
                <a:cs typeface="Arial" panose="020B0604020202020204" pitchFamily="34" charset="0"/>
              </a:rPr>
              <a:t>Feel confident our needs will be met </a:t>
            </a:r>
          </a:p>
        </p:txBody>
      </p:sp>
      <p:pic>
        <p:nvPicPr>
          <p:cNvPr id="2" name="Picture 1">
            <a:extLst>
              <a:ext uri="{FF2B5EF4-FFF2-40B4-BE49-F238E27FC236}">
                <a16:creationId xmlns:a16="http://schemas.microsoft.com/office/drawing/2014/main" id="{4B8C905E-CE81-42FB-9B9D-B2D4552A17C5}"/>
              </a:ext>
            </a:extLst>
          </p:cNvPr>
          <p:cNvPicPr>
            <a:picLocks noChangeAspect="1"/>
          </p:cNvPicPr>
          <p:nvPr/>
        </p:nvPicPr>
        <p:blipFill>
          <a:blip r:embed="rId2"/>
          <a:stretch>
            <a:fillRect/>
          </a:stretch>
        </p:blipFill>
        <p:spPr>
          <a:xfrm>
            <a:off x="5031467" y="939129"/>
            <a:ext cx="6517065" cy="465970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wipe(down)">
                                      <p:cBhvr>
                                        <p:cTn id="7" dur="500"/>
                                        <p:tgtEl>
                                          <p:spTgt spid="6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wipe(down)">
                                      <p:cBhvr>
                                        <p:cTn id="12" dur="500"/>
                                        <p:tgtEl>
                                          <p:spTgt spid="614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wipe(down)">
                                      <p:cBhvr>
                                        <p:cTn id="17" dur="500"/>
                                        <p:tgtEl>
                                          <p:spTgt spid="614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wipe(down)">
                                      <p:cBhvr>
                                        <p:cTn id="22" dur="500"/>
                                        <p:tgtEl>
                                          <p:spTgt spid="6147">
                                            <p:txEl>
                                              <p:pRg st="3" end="3"/>
                                            </p:txEl>
                                          </p:spTgt>
                                        </p:tgtEl>
                                      </p:cBhvr>
                                    </p:animEffect>
                                  </p:childTnLst>
                                </p:cTn>
                              </p:par>
                              <p:par>
                                <p:cTn id="23" presetID="22" presetClass="entr" presetSubtype="4" fill="hold" nodeType="withEffect">
                                  <p:stCondLst>
                                    <p:cond delay="0"/>
                                  </p:stCondLst>
                                  <p:childTnLst>
                                    <p:set>
                                      <p:cBhvr>
                                        <p:cTn id="24" dur="1" fill="hold">
                                          <p:stCondLst>
                                            <p:cond delay="0"/>
                                          </p:stCondLst>
                                        </p:cTn>
                                        <p:tgtEl>
                                          <p:spTgt spid="6147">
                                            <p:txEl>
                                              <p:pRg st="4" end="4"/>
                                            </p:txEl>
                                          </p:spTgt>
                                        </p:tgtEl>
                                        <p:attrNameLst>
                                          <p:attrName>style.visibility</p:attrName>
                                        </p:attrNameLst>
                                      </p:cBhvr>
                                      <p:to>
                                        <p:strVal val="visible"/>
                                      </p:to>
                                    </p:set>
                                    <p:animEffect transition="in" filter="wipe(down)">
                                      <p:cBhvr>
                                        <p:cTn id="25" dur="500"/>
                                        <p:tgtEl>
                                          <p:spTgt spid="6147">
                                            <p:txEl>
                                              <p:pRg st="4" end="4"/>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6147">
                                            <p:txEl>
                                              <p:pRg st="5" end="5"/>
                                            </p:txEl>
                                          </p:spTgt>
                                        </p:tgtEl>
                                        <p:attrNameLst>
                                          <p:attrName>style.visibility</p:attrName>
                                        </p:attrNameLst>
                                      </p:cBhvr>
                                      <p:to>
                                        <p:strVal val="visible"/>
                                      </p:to>
                                    </p:set>
                                    <p:animEffect transition="in" filter="wipe(down)">
                                      <p:cBhvr>
                                        <p:cTn id="28" dur="500"/>
                                        <p:tgtEl>
                                          <p:spTgt spid="614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EC20075-043C-4CB2-9C6C-D055D945FFCA}"/>
              </a:ext>
            </a:extLst>
          </p:cNvPr>
          <p:cNvSpPr>
            <a:spLocks noGrp="1"/>
          </p:cNvSpPr>
          <p:nvPr>
            <p:ph type="title"/>
          </p:nvPr>
        </p:nvSpPr>
        <p:spPr>
          <a:xfrm>
            <a:off x="784743" y="685800"/>
            <a:ext cx="5958837" cy="1485900"/>
          </a:xfrm>
        </p:spPr>
        <p:txBody>
          <a:bodyPr>
            <a:normAutofit/>
          </a:bodyPr>
          <a:lstStyle/>
          <a:p>
            <a:pPr eaLnBrk="1" hangingPunct="1"/>
            <a:r>
              <a:rPr lang="en-US" altLang="en-US" dirty="0"/>
              <a:t>Stage 2:  Autonomy vs. Shame and Doubt</a:t>
            </a:r>
          </a:p>
        </p:txBody>
      </p:sp>
      <p:sp>
        <p:nvSpPr>
          <p:cNvPr id="7171" name="Rectangle 3">
            <a:extLst>
              <a:ext uri="{FF2B5EF4-FFF2-40B4-BE49-F238E27FC236}">
                <a16:creationId xmlns:a16="http://schemas.microsoft.com/office/drawing/2014/main" id="{3725E642-8AEA-4CAB-8406-5A0CE253DAD6}"/>
              </a:ext>
            </a:extLst>
          </p:cNvPr>
          <p:cNvSpPr>
            <a:spLocks noGrp="1"/>
          </p:cNvSpPr>
          <p:nvPr>
            <p:ph idx="1"/>
          </p:nvPr>
        </p:nvSpPr>
        <p:spPr>
          <a:xfrm>
            <a:off x="1264119" y="2193151"/>
            <a:ext cx="6377820" cy="4231178"/>
          </a:xfrm>
        </p:spPr>
        <p:txBody>
          <a:bodyPr>
            <a:normAutofit/>
          </a:bodyPr>
          <a:lstStyle/>
          <a:p>
            <a:r>
              <a:rPr lang="en-US" altLang="en-US" sz="2400" dirty="0"/>
              <a:t>Ages 1-3</a:t>
            </a:r>
          </a:p>
          <a:p>
            <a:r>
              <a:rPr lang="en-US" altLang="en-US" sz="2400" dirty="0"/>
              <a:t>Success: Child able to exercise some degree of choice, becomes secure and confident </a:t>
            </a:r>
          </a:p>
          <a:p>
            <a:r>
              <a:rPr lang="en-US" altLang="en-US" sz="2400" dirty="0"/>
              <a:t>Fail: Child’s independence is thwarted: child develops feelings of self-doubt, shame in dealing with others</a:t>
            </a:r>
          </a:p>
          <a:p>
            <a:r>
              <a:rPr lang="en-US" altLang="en-US" sz="2400" dirty="0"/>
              <a:t>Basic Strength: Will	</a:t>
            </a:r>
          </a:p>
          <a:p>
            <a:pPr lvl="1"/>
            <a:r>
              <a:rPr lang="en-US" altLang="en-US" sz="2400" dirty="0"/>
              <a:t> Confident and determined to exercise freedom of choice in face of society’s demands</a:t>
            </a:r>
          </a:p>
        </p:txBody>
      </p:sp>
      <p:pic>
        <p:nvPicPr>
          <p:cNvPr id="2" name="Picture 1">
            <a:extLst>
              <a:ext uri="{FF2B5EF4-FFF2-40B4-BE49-F238E27FC236}">
                <a16:creationId xmlns:a16="http://schemas.microsoft.com/office/drawing/2014/main" id="{24468766-96C5-4823-A7B3-E26D68B20A48}"/>
              </a:ext>
            </a:extLst>
          </p:cNvPr>
          <p:cNvPicPr>
            <a:picLocks noChangeAspect="1"/>
          </p:cNvPicPr>
          <p:nvPr/>
        </p:nvPicPr>
        <p:blipFill>
          <a:blip r:embed="rId2"/>
          <a:stretch>
            <a:fillRect/>
          </a:stretch>
        </p:blipFill>
        <p:spPr>
          <a:xfrm>
            <a:off x="8252340" y="2331514"/>
            <a:ext cx="3299579" cy="219422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animEffect transition="in" filter="fade">
                                      <p:cBhvr>
                                        <p:cTn id="7" dur="500"/>
                                        <p:tgtEl>
                                          <p:spTgt spid="71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1">
                                            <p:txEl>
                                              <p:pRg st="1" end="1"/>
                                            </p:txEl>
                                          </p:spTgt>
                                        </p:tgtEl>
                                        <p:attrNameLst>
                                          <p:attrName>style.visibility</p:attrName>
                                        </p:attrNameLst>
                                      </p:cBhvr>
                                      <p:to>
                                        <p:strVal val="visible"/>
                                      </p:to>
                                    </p:set>
                                    <p:animEffect transition="in" filter="fade">
                                      <p:cBhvr>
                                        <p:cTn id="12" dur="500"/>
                                        <p:tgtEl>
                                          <p:spTgt spid="717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171">
                                            <p:txEl>
                                              <p:pRg st="2" end="2"/>
                                            </p:txEl>
                                          </p:spTgt>
                                        </p:tgtEl>
                                        <p:attrNameLst>
                                          <p:attrName>style.visibility</p:attrName>
                                        </p:attrNameLst>
                                      </p:cBhvr>
                                      <p:to>
                                        <p:strVal val="visible"/>
                                      </p:to>
                                    </p:set>
                                    <p:animEffect transition="in" filter="fade">
                                      <p:cBhvr>
                                        <p:cTn id="17" dur="500"/>
                                        <p:tgtEl>
                                          <p:spTgt spid="717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171">
                                            <p:txEl>
                                              <p:pRg st="3" end="3"/>
                                            </p:txEl>
                                          </p:spTgt>
                                        </p:tgtEl>
                                        <p:attrNameLst>
                                          <p:attrName>style.visibility</p:attrName>
                                        </p:attrNameLst>
                                      </p:cBhvr>
                                      <p:to>
                                        <p:strVal val="visible"/>
                                      </p:to>
                                    </p:set>
                                    <p:animEffect transition="in" filter="fade">
                                      <p:cBhvr>
                                        <p:cTn id="22" dur="500"/>
                                        <p:tgtEl>
                                          <p:spTgt spid="7171">
                                            <p:txEl>
                                              <p:pRg st="3" end="3"/>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171">
                                            <p:txEl>
                                              <p:pRg st="4" end="4"/>
                                            </p:txEl>
                                          </p:spTgt>
                                        </p:tgtEl>
                                        <p:attrNameLst>
                                          <p:attrName>style.visibility</p:attrName>
                                        </p:attrNameLst>
                                      </p:cBhvr>
                                      <p:to>
                                        <p:strVal val="visible"/>
                                      </p:to>
                                    </p:set>
                                    <p:animEffect transition="in" filter="fade">
                                      <p:cBhvr>
                                        <p:cTn id="25" dur="500"/>
                                        <p:tgtEl>
                                          <p:spTgt spid="717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0B8BC6-C2D6-4736-9367-D1E199D593FE}"/>
              </a:ext>
            </a:extLst>
          </p:cNvPr>
          <p:cNvPicPr>
            <a:picLocks noChangeAspect="1"/>
          </p:cNvPicPr>
          <p:nvPr/>
        </p:nvPicPr>
        <p:blipFill rotWithShape="1">
          <a:blip r:embed="rId2">
            <a:alphaModFix amt="35000"/>
          </a:blip>
          <a:srcRect r="11111"/>
          <a:stretch/>
        </p:blipFill>
        <p:spPr>
          <a:xfrm>
            <a:off x="20" y="-59620"/>
            <a:ext cx="12191980" cy="6858000"/>
          </a:xfrm>
          <a:prstGeom prst="rect">
            <a:avLst/>
          </a:prstGeom>
        </p:spPr>
      </p:pic>
      <p:sp>
        <p:nvSpPr>
          <p:cNvPr id="8194" name="Rectangle 2">
            <a:extLst>
              <a:ext uri="{FF2B5EF4-FFF2-40B4-BE49-F238E27FC236}">
                <a16:creationId xmlns:a16="http://schemas.microsoft.com/office/drawing/2014/main" id="{DBF04BBD-BC53-4341-985D-F4ABC20EB31F}"/>
              </a:ext>
            </a:extLst>
          </p:cNvPr>
          <p:cNvSpPr>
            <a:spLocks noGrp="1"/>
          </p:cNvSpPr>
          <p:nvPr>
            <p:ph type="title"/>
          </p:nvPr>
        </p:nvSpPr>
        <p:spPr>
          <a:xfrm>
            <a:off x="840050" y="1075090"/>
            <a:ext cx="4891887" cy="1025935"/>
          </a:xfrm>
        </p:spPr>
        <p:txBody>
          <a:bodyPr anchor="ctr">
            <a:normAutofit/>
          </a:bodyPr>
          <a:lstStyle/>
          <a:p>
            <a:pPr eaLnBrk="1" hangingPunct="1"/>
            <a:r>
              <a:rPr lang="en-US" altLang="en-US" sz="3300" dirty="0"/>
              <a:t>Stage 3: Initiative vs. Guilt</a:t>
            </a:r>
          </a:p>
        </p:txBody>
      </p:sp>
      <p:sp>
        <p:nvSpPr>
          <p:cNvPr id="8195" name="Rectangle 3">
            <a:extLst>
              <a:ext uri="{FF2B5EF4-FFF2-40B4-BE49-F238E27FC236}">
                <a16:creationId xmlns:a16="http://schemas.microsoft.com/office/drawing/2014/main" id="{17FF4D17-869C-4BC5-AE3F-A78714C0A157}"/>
              </a:ext>
            </a:extLst>
          </p:cNvPr>
          <p:cNvSpPr>
            <a:spLocks noGrp="1"/>
          </p:cNvSpPr>
          <p:nvPr>
            <p:ph idx="1"/>
          </p:nvPr>
        </p:nvSpPr>
        <p:spPr>
          <a:xfrm>
            <a:off x="905400" y="2101024"/>
            <a:ext cx="6678247" cy="4014549"/>
          </a:xfrm>
        </p:spPr>
        <p:txBody>
          <a:bodyPr>
            <a:noAutofit/>
          </a:bodyPr>
          <a:lstStyle/>
          <a:p>
            <a:pPr eaLnBrk="1" hangingPunct="1"/>
            <a:r>
              <a:rPr lang="en-US" altLang="en-US" sz="2400" dirty="0"/>
              <a:t>Ages 3-5</a:t>
            </a:r>
          </a:p>
          <a:p>
            <a:pPr eaLnBrk="1" hangingPunct="1"/>
            <a:r>
              <a:rPr lang="en-US" altLang="en-US" sz="2400" dirty="0"/>
              <a:t>Success: Child expresses desire to take initiative in activities and is allowed to take it</a:t>
            </a:r>
          </a:p>
          <a:p>
            <a:pPr eaLnBrk="1" hangingPunct="1"/>
            <a:r>
              <a:rPr lang="en-US" altLang="en-US" sz="2400" dirty="0"/>
              <a:t>Fail: parents punish child for initiative: child develops feelings of guilt that will affect self-directed activity throughout life</a:t>
            </a:r>
          </a:p>
          <a:p>
            <a:pPr eaLnBrk="1" hangingPunct="1"/>
            <a:r>
              <a:rPr lang="en-US" altLang="en-US" sz="2400" dirty="0"/>
              <a:t>Basic strength: Purpose</a:t>
            </a:r>
          </a:p>
          <a:p>
            <a:pPr lvl="1" eaLnBrk="1" hangingPunct="1"/>
            <a:r>
              <a:rPr lang="en-US" altLang="en-US" sz="2400" dirty="0"/>
              <a:t>Courage to pursue goals</a:t>
            </a:r>
          </a:p>
          <a:p>
            <a:pPr lvl="1" eaLnBrk="1" hangingPunct="1"/>
            <a:r>
              <a:rPr lang="en-US" altLang="en-US" dirty="0"/>
              <a:t>Capable and able to lead others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arn(inVertical)">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arn(inVertical)">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arn(inVertical)">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barn(inVertical)">
                                      <p:cBhvr>
                                        <p:cTn id="22" dur="500"/>
                                        <p:tgtEl>
                                          <p:spTgt spid="8195">
                                            <p:txEl>
                                              <p:pRg st="3" end="3"/>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Effect transition="in" filter="barn(inVertical)">
                                      <p:cBhvr>
                                        <p:cTn id="25" dur="500"/>
                                        <p:tgtEl>
                                          <p:spTgt spid="8195">
                                            <p:txEl>
                                              <p:pRg st="4" end="4"/>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8195">
                                            <p:txEl>
                                              <p:pRg st="5" end="5"/>
                                            </p:txEl>
                                          </p:spTgt>
                                        </p:tgtEl>
                                        <p:attrNameLst>
                                          <p:attrName>style.visibility</p:attrName>
                                        </p:attrNameLst>
                                      </p:cBhvr>
                                      <p:to>
                                        <p:strVal val="visible"/>
                                      </p:to>
                                    </p:set>
                                    <p:animEffect transition="in" filter="barn(inVertical)">
                                      <p:cBhvr>
                                        <p:cTn id="28" dur="500"/>
                                        <p:tgtEl>
                                          <p:spTgt spid="81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child painting a picture&#10;&#10;Description automatically generated with medium confidence">
            <a:extLst>
              <a:ext uri="{FF2B5EF4-FFF2-40B4-BE49-F238E27FC236}">
                <a16:creationId xmlns:a16="http://schemas.microsoft.com/office/drawing/2014/main" id="{F10B8BC6-C2D6-4736-9367-D1E199D593FE}"/>
              </a:ext>
            </a:extLst>
          </p:cNvPr>
          <p:cNvPicPr>
            <a:picLocks noChangeAspect="1"/>
          </p:cNvPicPr>
          <p:nvPr/>
        </p:nvPicPr>
        <p:blipFill rotWithShape="1">
          <a:blip r:embed="rId2"/>
          <a:srcRect r="11111"/>
          <a:stretch/>
        </p:blipFill>
        <p:spPr>
          <a:xfrm>
            <a:off x="0" y="0"/>
            <a:ext cx="12191980" cy="6858000"/>
          </a:xfrm>
          <a:prstGeom prst="rect">
            <a:avLst/>
          </a:prstGeom>
        </p:spPr>
      </p:pic>
      <p:sp>
        <p:nvSpPr>
          <p:cNvPr id="72" name="Rectangle 71">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8194" name="Rectangle 2">
            <a:extLst>
              <a:ext uri="{FF2B5EF4-FFF2-40B4-BE49-F238E27FC236}">
                <a16:creationId xmlns:a16="http://schemas.microsoft.com/office/drawing/2014/main" id="{DBF04BBD-BC53-4341-985D-F4ABC20EB31F}"/>
              </a:ext>
            </a:extLst>
          </p:cNvPr>
          <p:cNvSpPr>
            <a:spLocks noGrp="1"/>
          </p:cNvSpPr>
          <p:nvPr>
            <p:ph type="title"/>
          </p:nvPr>
        </p:nvSpPr>
        <p:spPr>
          <a:xfrm>
            <a:off x="1661370" y="1578429"/>
            <a:ext cx="4891887" cy="1025935"/>
          </a:xfrm>
        </p:spPr>
        <p:txBody>
          <a:bodyPr anchor="ctr">
            <a:normAutofit/>
          </a:bodyPr>
          <a:lstStyle/>
          <a:p>
            <a:pPr eaLnBrk="1" hangingPunct="1"/>
            <a:r>
              <a:rPr lang="en-US" altLang="en-US" sz="3300" dirty="0"/>
              <a:t>Stage 3: Initiative vs. Guilt</a:t>
            </a:r>
          </a:p>
        </p:txBody>
      </p:sp>
      <p:sp>
        <p:nvSpPr>
          <p:cNvPr id="8195" name="Rectangle 3">
            <a:extLst>
              <a:ext uri="{FF2B5EF4-FFF2-40B4-BE49-F238E27FC236}">
                <a16:creationId xmlns:a16="http://schemas.microsoft.com/office/drawing/2014/main" id="{17FF4D17-869C-4BC5-AE3F-A78714C0A157}"/>
              </a:ext>
            </a:extLst>
          </p:cNvPr>
          <p:cNvSpPr>
            <a:spLocks noGrp="1"/>
          </p:cNvSpPr>
          <p:nvPr>
            <p:ph idx="1"/>
          </p:nvPr>
        </p:nvSpPr>
        <p:spPr>
          <a:xfrm>
            <a:off x="1661371" y="2454442"/>
            <a:ext cx="5116476" cy="2825129"/>
          </a:xfrm>
        </p:spPr>
        <p:txBody>
          <a:bodyPr>
            <a:normAutofit/>
          </a:bodyPr>
          <a:lstStyle/>
          <a:p>
            <a:pPr eaLnBrk="1" hangingPunct="1"/>
            <a:r>
              <a:rPr lang="en-US" altLang="en-US" sz="1600" dirty="0">
                <a:latin typeface="Arial" panose="020B0604020202020204" pitchFamily="34" charset="0"/>
                <a:cs typeface="Arial" panose="020B0604020202020204" pitchFamily="34" charset="0"/>
              </a:rPr>
              <a:t>Ages 3-5</a:t>
            </a:r>
          </a:p>
          <a:p>
            <a:pPr eaLnBrk="1" hangingPunct="1"/>
            <a:r>
              <a:rPr lang="en-US" altLang="en-US" sz="1600" dirty="0">
                <a:latin typeface="Arial" panose="020B0604020202020204" pitchFamily="34" charset="0"/>
                <a:cs typeface="Arial" panose="020B0604020202020204" pitchFamily="34" charset="0"/>
              </a:rPr>
              <a:t>Success: Child expresses desire to take initiative in activities and is allowed to take it</a:t>
            </a:r>
          </a:p>
          <a:p>
            <a:pPr eaLnBrk="1" hangingPunct="1"/>
            <a:r>
              <a:rPr lang="en-US" altLang="en-US" sz="1600" dirty="0">
                <a:latin typeface="Arial" panose="020B0604020202020204" pitchFamily="34" charset="0"/>
                <a:cs typeface="Arial" panose="020B0604020202020204" pitchFamily="34" charset="0"/>
              </a:rPr>
              <a:t>Fail: parents punish child for initiative: child develops feelings of guilt that will affect self-directed activity throughout life</a:t>
            </a:r>
          </a:p>
          <a:p>
            <a:pPr eaLnBrk="1" hangingPunct="1"/>
            <a:r>
              <a:rPr lang="en-US" altLang="en-US" sz="1600" dirty="0">
                <a:latin typeface="Arial" panose="020B0604020202020204" pitchFamily="34" charset="0"/>
                <a:cs typeface="Arial" panose="020B0604020202020204" pitchFamily="34" charset="0"/>
              </a:rPr>
              <a:t>Basic strength: Purpose</a:t>
            </a:r>
          </a:p>
          <a:p>
            <a:pPr lvl="1" eaLnBrk="1" hangingPunct="1"/>
            <a:r>
              <a:rPr lang="en-US" altLang="en-US" sz="1600" dirty="0">
                <a:latin typeface="Arial" panose="020B0604020202020204" pitchFamily="34" charset="0"/>
                <a:cs typeface="Arial" panose="020B0604020202020204" pitchFamily="34" charset="0"/>
              </a:rPr>
              <a:t>Courage to pursue goals</a:t>
            </a:r>
          </a:p>
          <a:p>
            <a:pPr lvl="1" eaLnBrk="1" hangingPunct="1"/>
            <a:r>
              <a:rPr lang="en-US" altLang="en-US" sz="1600" dirty="0">
                <a:latin typeface="Arial" panose="020B0604020202020204" pitchFamily="34" charset="0"/>
                <a:cs typeface="Arial" panose="020B0604020202020204" pitchFamily="34" charset="0"/>
              </a:rPr>
              <a:t>Capable and able to lead others</a:t>
            </a:r>
          </a:p>
        </p:txBody>
      </p:sp>
    </p:spTree>
    <p:extLst>
      <p:ext uri="{BB962C8B-B14F-4D97-AF65-F5344CB8AC3E}">
        <p14:creationId xmlns:p14="http://schemas.microsoft.com/office/powerpoint/2010/main" val="1173515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arn(inVertical)">
                                      <p:cBhvr>
                                        <p:cTn id="7" dur="500"/>
                                        <p:tgtEl>
                                          <p:spTgt spid="819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arn(inVertical)">
                                      <p:cBhvr>
                                        <p:cTn id="12" dur="500"/>
                                        <p:tgtEl>
                                          <p:spTgt spid="819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arn(inVertical)">
                                      <p:cBhvr>
                                        <p:cTn id="17" dur="500"/>
                                        <p:tgtEl>
                                          <p:spTgt spid="819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8195">
                                            <p:txEl>
                                              <p:pRg st="3" end="3"/>
                                            </p:txEl>
                                          </p:spTgt>
                                        </p:tgtEl>
                                        <p:attrNameLst>
                                          <p:attrName>style.visibility</p:attrName>
                                        </p:attrNameLst>
                                      </p:cBhvr>
                                      <p:to>
                                        <p:strVal val="visible"/>
                                      </p:to>
                                    </p:set>
                                    <p:animEffect transition="in" filter="barn(inVertical)">
                                      <p:cBhvr>
                                        <p:cTn id="22" dur="500"/>
                                        <p:tgtEl>
                                          <p:spTgt spid="8195">
                                            <p:txEl>
                                              <p:pRg st="3" end="3"/>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8195">
                                            <p:txEl>
                                              <p:pRg st="4" end="4"/>
                                            </p:txEl>
                                          </p:spTgt>
                                        </p:tgtEl>
                                        <p:attrNameLst>
                                          <p:attrName>style.visibility</p:attrName>
                                        </p:attrNameLst>
                                      </p:cBhvr>
                                      <p:to>
                                        <p:strVal val="visible"/>
                                      </p:to>
                                    </p:set>
                                    <p:animEffect transition="in" filter="barn(inVertical)">
                                      <p:cBhvr>
                                        <p:cTn id="25" dur="500"/>
                                        <p:tgtEl>
                                          <p:spTgt spid="8195">
                                            <p:txEl>
                                              <p:pRg st="4" end="4"/>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8195">
                                            <p:txEl>
                                              <p:pRg st="5" end="5"/>
                                            </p:txEl>
                                          </p:spTgt>
                                        </p:tgtEl>
                                        <p:attrNameLst>
                                          <p:attrName>style.visibility</p:attrName>
                                        </p:attrNameLst>
                                      </p:cBhvr>
                                      <p:to>
                                        <p:strVal val="visible"/>
                                      </p:to>
                                    </p:set>
                                    <p:animEffect transition="in" filter="barn(inVertical)">
                                      <p:cBhvr>
                                        <p:cTn id="28" dur="500"/>
                                        <p:tgtEl>
                                          <p:spTgt spid="81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42368DBF-ACEC-4276-B7D8-242AD839C3B0}"/>
              </a:ext>
            </a:extLst>
          </p:cNvPr>
          <p:cNvSpPr>
            <a:spLocks noGrp="1"/>
          </p:cNvSpPr>
          <p:nvPr>
            <p:ph type="title"/>
          </p:nvPr>
        </p:nvSpPr>
        <p:spPr>
          <a:xfrm>
            <a:off x="4818191" y="247650"/>
            <a:ext cx="6176776" cy="1485900"/>
          </a:xfrm>
        </p:spPr>
        <p:txBody>
          <a:bodyPr>
            <a:normAutofit/>
          </a:bodyPr>
          <a:lstStyle/>
          <a:p>
            <a:pPr eaLnBrk="1" hangingPunct="1"/>
            <a:r>
              <a:rPr lang="en-US" altLang="en-US" dirty="0"/>
              <a:t>Stage 4: Industriousness vs. Inferiority</a:t>
            </a:r>
          </a:p>
        </p:txBody>
      </p:sp>
      <p:sp>
        <p:nvSpPr>
          <p:cNvPr id="9219" name="Rectangle 3">
            <a:extLst>
              <a:ext uri="{FF2B5EF4-FFF2-40B4-BE49-F238E27FC236}">
                <a16:creationId xmlns:a16="http://schemas.microsoft.com/office/drawing/2014/main" id="{A2FDA450-1305-47BD-8901-3E438A3F05EC}"/>
              </a:ext>
            </a:extLst>
          </p:cNvPr>
          <p:cNvSpPr>
            <a:spLocks noGrp="1"/>
          </p:cNvSpPr>
          <p:nvPr>
            <p:ph idx="1"/>
          </p:nvPr>
        </p:nvSpPr>
        <p:spPr>
          <a:xfrm>
            <a:off x="4856333" y="1733550"/>
            <a:ext cx="6852878" cy="4876800"/>
          </a:xfrm>
        </p:spPr>
        <p:txBody>
          <a:bodyPr>
            <a:noAutofit/>
          </a:bodyPr>
          <a:lstStyle/>
          <a:p>
            <a:pPr eaLnBrk="1" hangingPunct="1"/>
            <a:r>
              <a:rPr lang="en-US" altLang="en-US" sz="2400" dirty="0"/>
              <a:t>Ages 6-11</a:t>
            </a:r>
          </a:p>
          <a:p>
            <a:pPr eaLnBrk="1" hangingPunct="1"/>
            <a:r>
              <a:rPr lang="en-US" altLang="en-US" sz="2400" dirty="0"/>
              <a:t>Success: Child develops abilities to complete tasks (schoolwork, play). Takes pride in accomplishments and abilities </a:t>
            </a:r>
          </a:p>
          <a:p>
            <a:pPr eaLnBrk="1" hangingPunct="1"/>
            <a:r>
              <a:rPr lang="en-US" altLang="en-US" sz="2400" dirty="0"/>
              <a:t>Fail: Parents/teachers do not support child’s efforts: child develops feelings of inferiority and inadequacy</a:t>
            </a:r>
          </a:p>
          <a:p>
            <a:pPr eaLnBrk="1" hangingPunct="1"/>
            <a:r>
              <a:rPr lang="en-US" altLang="en-US" sz="2400" dirty="0"/>
              <a:t>Basic strength: Competence</a:t>
            </a:r>
          </a:p>
          <a:p>
            <a:pPr lvl="1" eaLnBrk="1" hangingPunct="1"/>
            <a:r>
              <a:rPr lang="en-US" altLang="en-US" sz="2400" dirty="0"/>
              <a:t>Use skill and intelligence to complete tasks</a:t>
            </a:r>
          </a:p>
          <a:p>
            <a:pPr lvl="1" eaLnBrk="1" hangingPunct="1"/>
            <a:r>
              <a:rPr lang="en-US" altLang="en-US" sz="2400" dirty="0"/>
              <a:t>Competent in their beliefs and skills </a:t>
            </a:r>
          </a:p>
        </p:txBody>
      </p:sp>
      <p:pic>
        <p:nvPicPr>
          <p:cNvPr id="4" name="Picture 3" descr="Young girl using tablet">
            <a:extLst>
              <a:ext uri="{FF2B5EF4-FFF2-40B4-BE49-F238E27FC236}">
                <a16:creationId xmlns:a16="http://schemas.microsoft.com/office/drawing/2014/main" id="{607FE372-270D-47B0-AF1B-F557FC1D53E5}"/>
              </a:ext>
            </a:extLst>
          </p:cNvPr>
          <p:cNvPicPr>
            <a:picLocks noChangeAspect="1"/>
          </p:cNvPicPr>
          <p:nvPr/>
        </p:nvPicPr>
        <p:blipFill>
          <a:blip r:embed="rId2"/>
          <a:stretch>
            <a:fillRect/>
          </a:stretch>
        </p:blipFill>
        <p:spPr>
          <a:xfrm>
            <a:off x="1779134" y="247650"/>
            <a:ext cx="1861852" cy="592921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 calcmode="lin" valueType="num">
                                      <p:cBhvr additive="base">
                                        <p:cTn id="7" dur="500" fill="hold"/>
                                        <p:tgtEl>
                                          <p:spTgt spid="92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2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219">
                                            <p:txEl>
                                              <p:pRg st="1" end="1"/>
                                            </p:txEl>
                                          </p:spTgt>
                                        </p:tgtEl>
                                        <p:attrNameLst>
                                          <p:attrName>style.visibility</p:attrName>
                                        </p:attrNameLst>
                                      </p:cBhvr>
                                      <p:to>
                                        <p:strVal val="visible"/>
                                      </p:to>
                                    </p:set>
                                    <p:anim calcmode="lin" valueType="num">
                                      <p:cBhvr additive="base">
                                        <p:cTn id="13" dur="500" fill="hold"/>
                                        <p:tgtEl>
                                          <p:spTgt spid="92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2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219">
                                            <p:txEl>
                                              <p:pRg st="2" end="2"/>
                                            </p:txEl>
                                          </p:spTgt>
                                        </p:tgtEl>
                                        <p:attrNameLst>
                                          <p:attrName>style.visibility</p:attrName>
                                        </p:attrNameLst>
                                      </p:cBhvr>
                                      <p:to>
                                        <p:strVal val="visible"/>
                                      </p:to>
                                    </p:set>
                                    <p:anim calcmode="lin" valueType="num">
                                      <p:cBhvr additive="base">
                                        <p:cTn id="19" dur="500" fill="hold"/>
                                        <p:tgtEl>
                                          <p:spTgt spid="92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2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219">
                                            <p:txEl>
                                              <p:pRg st="3" end="3"/>
                                            </p:txEl>
                                          </p:spTgt>
                                        </p:tgtEl>
                                        <p:attrNameLst>
                                          <p:attrName>style.visibility</p:attrName>
                                        </p:attrNameLst>
                                      </p:cBhvr>
                                      <p:to>
                                        <p:strVal val="visible"/>
                                      </p:to>
                                    </p:set>
                                    <p:anim calcmode="lin" valueType="num">
                                      <p:cBhvr additive="base">
                                        <p:cTn id="25" dur="500" fill="hold"/>
                                        <p:tgtEl>
                                          <p:spTgt spid="92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219">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9219">
                                            <p:txEl>
                                              <p:pRg st="4" end="4"/>
                                            </p:txEl>
                                          </p:spTgt>
                                        </p:tgtEl>
                                        <p:attrNameLst>
                                          <p:attrName>style.visibility</p:attrName>
                                        </p:attrNameLst>
                                      </p:cBhvr>
                                      <p:to>
                                        <p:strVal val="visible"/>
                                      </p:to>
                                    </p:set>
                                    <p:anim calcmode="lin" valueType="num">
                                      <p:cBhvr additive="base">
                                        <p:cTn id="29" dur="500" fill="hold"/>
                                        <p:tgtEl>
                                          <p:spTgt spid="9219">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9219">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9219">
                                            <p:txEl>
                                              <p:pRg st="5" end="5"/>
                                            </p:txEl>
                                          </p:spTgt>
                                        </p:tgtEl>
                                        <p:attrNameLst>
                                          <p:attrName>style.visibility</p:attrName>
                                        </p:attrNameLst>
                                      </p:cBhvr>
                                      <p:to>
                                        <p:strVal val="visible"/>
                                      </p:to>
                                    </p:set>
                                    <p:anim calcmode="lin" valueType="num">
                                      <p:cBhvr additive="base">
                                        <p:cTn id="33" dur="500" fill="hold"/>
                                        <p:tgtEl>
                                          <p:spTgt spid="9219">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92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947A998-5FF1-4568-88E4-D4DF073711C0}"/>
              </a:ext>
            </a:extLst>
          </p:cNvPr>
          <p:cNvGrpSpPr/>
          <p:nvPr/>
        </p:nvGrpSpPr>
        <p:grpSpPr>
          <a:xfrm>
            <a:off x="3350962" y="4981027"/>
            <a:ext cx="5959475" cy="1378104"/>
            <a:chOff x="784225" y="4838453"/>
            <a:chExt cx="5959475" cy="1378104"/>
          </a:xfrm>
        </p:grpSpPr>
        <p:sp>
          <p:nvSpPr>
            <p:cNvPr id="3" name="Freeform: Shape 2">
              <a:extLst>
                <a:ext uri="{FF2B5EF4-FFF2-40B4-BE49-F238E27FC236}">
                  <a16:creationId xmlns:a16="http://schemas.microsoft.com/office/drawing/2014/main" id="{B39B00C2-8D3C-406B-878D-48F732A6860F}"/>
                </a:ext>
              </a:extLst>
            </p:cNvPr>
            <p:cNvSpPr/>
            <p:nvPr/>
          </p:nvSpPr>
          <p:spPr>
            <a:xfrm>
              <a:off x="784225" y="4838453"/>
              <a:ext cx="5959475" cy="1378104"/>
            </a:xfrm>
            <a:custGeom>
              <a:avLst/>
              <a:gdLst>
                <a:gd name="connsiteX0" fmla="*/ 0 w 5959475"/>
                <a:gd name="connsiteY0" fmla="*/ 0 h 1378104"/>
                <a:gd name="connsiteX1" fmla="*/ 5959475 w 5959475"/>
                <a:gd name="connsiteY1" fmla="*/ 0 h 1378104"/>
                <a:gd name="connsiteX2" fmla="*/ 5959475 w 5959475"/>
                <a:gd name="connsiteY2" fmla="*/ 1378104 h 1378104"/>
                <a:gd name="connsiteX3" fmla="*/ 0 w 5959475"/>
                <a:gd name="connsiteY3" fmla="*/ 1378104 h 1378104"/>
                <a:gd name="connsiteX4" fmla="*/ 0 w 5959475"/>
                <a:gd name="connsiteY4" fmla="*/ 0 h 13781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9475" h="1378104">
                  <a:moveTo>
                    <a:pt x="0" y="0"/>
                  </a:moveTo>
                  <a:lnTo>
                    <a:pt x="5959475" y="0"/>
                  </a:lnTo>
                  <a:lnTo>
                    <a:pt x="5959475" y="1378104"/>
                  </a:lnTo>
                  <a:lnTo>
                    <a:pt x="0" y="1378104"/>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2024" tIns="192024" rIns="192024" bIns="825952" numCol="1" spcCol="1270" anchor="ctr" anchorCtr="0">
              <a:noAutofit/>
            </a:bodyPr>
            <a:lstStyle/>
            <a:p>
              <a:pPr marL="0" lvl="0" indent="0" algn="ctr" defTabSz="1200150">
                <a:lnSpc>
                  <a:spcPct val="90000"/>
                </a:lnSpc>
                <a:spcBef>
                  <a:spcPct val="0"/>
                </a:spcBef>
                <a:spcAft>
                  <a:spcPct val="35000"/>
                </a:spcAft>
                <a:buNone/>
              </a:pPr>
              <a:r>
                <a:rPr lang="en-US" sz="2700" kern="1200"/>
                <a:t>Stages 5-8</a:t>
              </a:r>
            </a:p>
          </p:txBody>
        </p:sp>
        <p:sp>
          <p:nvSpPr>
            <p:cNvPr id="4" name="Freeform: Shape 3">
              <a:extLst>
                <a:ext uri="{FF2B5EF4-FFF2-40B4-BE49-F238E27FC236}">
                  <a16:creationId xmlns:a16="http://schemas.microsoft.com/office/drawing/2014/main" id="{7310C934-29EC-4682-9483-6031650A8448}"/>
                </a:ext>
              </a:extLst>
            </p:cNvPr>
            <p:cNvSpPr/>
            <p:nvPr/>
          </p:nvSpPr>
          <p:spPr>
            <a:xfrm>
              <a:off x="784225" y="5555068"/>
              <a:ext cx="2979737" cy="633927"/>
            </a:xfrm>
            <a:custGeom>
              <a:avLst/>
              <a:gdLst>
                <a:gd name="connsiteX0" fmla="*/ 0 w 2979737"/>
                <a:gd name="connsiteY0" fmla="*/ 0 h 633927"/>
                <a:gd name="connsiteX1" fmla="*/ 2979737 w 2979737"/>
                <a:gd name="connsiteY1" fmla="*/ 0 h 633927"/>
                <a:gd name="connsiteX2" fmla="*/ 2979737 w 2979737"/>
                <a:gd name="connsiteY2" fmla="*/ 633927 h 633927"/>
                <a:gd name="connsiteX3" fmla="*/ 0 w 2979737"/>
                <a:gd name="connsiteY3" fmla="*/ 633927 h 633927"/>
                <a:gd name="connsiteX4" fmla="*/ 0 w 2979737"/>
                <a:gd name="connsiteY4" fmla="*/ 0 h 633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9737" h="633927">
                  <a:moveTo>
                    <a:pt x="0" y="0"/>
                  </a:moveTo>
                  <a:lnTo>
                    <a:pt x="2979737" y="0"/>
                  </a:lnTo>
                  <a:lnTo>
                    <a:pt x="2979737" y="633927"/>
                  </a:lnTo>
                  <a:lnTo>
                    <a:pt x="0" y="633927"/>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Individual has more control over environment</a:t>
              </a:r>
            </a:p>
          </p:txBody>
        </p:sp>
        <p:sp>
          <p:nvSpPr>
            <p:cNvPr id="5" name="Freeform: Shape 4">
              <a:extLst>
                <a:ext uri="{FF2B5EF4-FFF2-40B4-BE49-F238E27FC236}">
                  <a16:creationId xmlns:a16="http://schemas.microsoft.com/office/drawing/2014/main" id="{9CF6EE90-E801-4375-914E-DA9EE49128B4}"/>
                </a:ext>
              </a:extLst>
            </p:cNvPr>
            <p:cNvSpPr/>
            <p:nvPr/>
          </p:nvSpPr>
          <p:spPr>
            <a:xfrm>
              <a:off x="3763962" y="5555068"/>
              <a:ext cx="2979737" cy="633927"/>
            </a:xfrm>
            <a:custGeom>
              <a:avLst/>
              <a:gdLst>
                <a:gd name="connsiteX0" fmla="*/ 0 w 2979737"/>
                <a:gd name="connsiteY0" fmla="*/ 0 h 633927"/>
                <a:gd name="connsiteX1" fmla="*/ 2979737 w 2979737"/>
                <a:gd name="connsiteY1" fmla="*/ 0 h 633927"/>
                <a:gd name="connsiteX2" fmla="*/ 2979737 w 2979737"/>
                <a:gd name="connsiteY2" fmla="*/ 633927 h 633927"/>
                <a:gd name="connsiteX3" fmla="*/ 0 w 2979737"/>
                <a:gd name="connsiteY3" fmla="*/ 633927 h 633927"/>
                <a:gd name="connsiteX4" fmla="*/ 0 w 2979737"/>
                <a:gd name="connsiteY4" fmla="*/ 0 h 633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79737" h="633927">
                  <a:moveTo>
                    <a:pt x="0" y="0"/>
                  </a:moveTo>
                  <a:lnTo>
                    <a:pt x="2979737" y="0"/>
                  </a:lnTo>
                  <a:lnTo>
                    <a:pt x="2979737" y="633927"/>
                  </a:lnTo>
                  <a:lnTo>
                    <a:pt x="0" y="633927"/>
                  </a:lnTo>
                  <a:lnTo>
                    <a:pt x="0" y="0"/>
                  </a:lnTo>
                  <a:close/>
                </a:path>
              </a:pathLst>
            </a:custGeom>
          </p:spPr>
          <p:style>
            <a:lnRef idx="2">
              <a:schemeClr val="accent2">
                <a:tint val="40000"/>
                <a:alpha val="90000"/>
                <a:hueOff val="-17911"/>
                <a:satOff val="-27334"/>
                <a:lumOff val="-2823"/>
                <a:alphaOff val="0"/>
              </a:schemeClr>
            </a:lnRef>
            <a:fillRef idx="1">
              <a:schemeClr val="accent2">
                <a:tint val="40000"/>
                <a:alpha val="90000"/>
                <a:hueOff val="-17911"/>
                <a:satOff val="-27334"/>
                <a:lumOff val="-2823"/>
                <a:alphaOff val="0"/>
              </a:schemeClr>
            </a:fillRef>
            <a:effectRef idx="0">
              <a:schemeClr val="accent2">
                <a:tint val="40000"/>
                <a:alpha val="90000"/>
                <a:hueOff val="-17911"/>
                <a:satOff val="-27334"/>
                <a:lumOff val="-2823"/>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dirty="0"/>
                <a:t>Individual responsibility for crisis resolution in each stage</a:t>
              </a:r>
            </a:p>
          </p:txBody>
        </p:sp>
      </p:grpSp>
      <p:grpSp>
        <p:nvGrpSpPr>
          <p:cNvPr id="9" name="Group 8">
            <a:extLst>
              <a:ext uri="{FF2B5EF4-FFF2-40B4-BE49-F238E27FC236}">
                <a16:creationId xmlns:a16="http://schemas.microsoft.com/office/drawing/2014/main" id="{18A3CC98-FCF9-47EB-8630-1FCBE941F46B}"/>
              </a:ext>
            </a:extLst>
          </p:cNvPr>
          <p:cNvGrpSpPr/>
          <p:nvPr/>
        </p:nvGrpSpPr>
        <p:grpSpPr>
          <a:xfrm>
            <a:off x="3350961" y="2861502"/>
            <a:ext cx="5959476" cy="2119525"/>
            <a:chOff x="784224" y="2739601"/>
            <a:chExt cx="5959476" cy="2119525"/>
          </a:xfrm>
        </p:grpSpPr>
        <p:sp>
          <p:nvSpPr>
            <p:cNvPr id="6" name="Freeform: Shape 5">
              <a:extLst>
                <a:ext uri="{FF2B5EF4-FFF2-40B4-BE49-F238E27FC236}">
                  <a16:creationId xmlns:a16="http://schemas.microsoft.com/office/drawing/2014/main" id="{B8380D14-D0AC-4CC9-BECE-2CF32F00B4F9}"/>
                </a:ext>
              </a:extLst>
            </p:cNvPr>
            <p:cNvSpPr/>
            <p:nvPr/>
          </p:nvSpPr>
          <p:spPr>
            <a:xfrm>
              <a:off x="784224" y="2739601"/>
              <a:ext cx="5959476" cy="2119525"/>
            </a:xfrm>
            <a:custGeom>
              <a:avLst/>
              <a:gdLst>
                <a:gd name="connsiteX0" fmla="*/ 0 w 5959475"/>
                <a:gd name="connsiteY0" fmla="*/ 742321 h 2119524"/>
                <a:gd name="connsiteX1" fmla="*/ 2714797 w 5959475"/>
                <a:gd name="connsiteY1" fmla="*/ 742321 h 2119524"/>
                <a:gd name="connsiteX2" fmla="*/ 2714797 w 5959475"/>
                <a:gd name="connsiteY2" fmla="*/ 529881 h 2119524"/>
                <a:gd name="connsiteX3" fmla="*/ 2449857 w 5959475"/>
                <a:gd name="connsiteY3" fmla="*/ 529881 h 2119524"/>
                <a:gd name="connsiteX4" fmla="*/ 2979738 w 5959475"/>
                <a:gd name="connsiteY4" fmla="*/ 0 h 2119524"/>
                <a:gd name="connsiteX5" fmla="*/ 3509619 w 5959475"/>
                <a:gd name="connsiteY5" fmla="*/ 529881 h 2119524"/>
                <a:gd name="connsiteX6" fmla="*/ 3244678 w 5959475"/>
                <a:gd name="connsiteY6" fmla="*/ 529881 h 2119524"/>
                <a:gd name="connsiteX7" fmla="*/ 3244678 w 5959475"/>
                <a:gd name="connsiteY7" fmla="*/ 742321 h 2119524"/>
                <a:gd name="connsiteX8" fmla="*/ 5959475 w 5959475"/>
                <a:gd name="connsiteY8" fmla="*/ 742321 h 2119524"/>
                <a:gd name="connsiteX9" fmla="*/ 5959475 w 5959475"/>
                <a:gd name="connsiteY9" fmla="*/ 2119524 h 2119524"/>
                <a:gd name="connsiteX10" fmla="*/ 0 w 5959475"/>
                <a:gd name="connsiteY10" fmla="*/ 2119524 h 2119524"/>
                <a:gd name="connsiteX11" fmla="*/ 0 w 5959475"/>
                <a:gd name="connsiteY11" fmla="*/ 742321 h 2119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59475" h="2119524">
                  <a:moveTo>
                    <a:pt x="5959475" y="1377203"/>
                  </a:moveTo>
                  <a:lnTo>
                    <a:pt x="3244678" y="1377203"/>
                  </a:lnTo>
                  <a:lnTo>
                    <a:pt x="3244678" y="1589643"/>
                  </a:lnTo>
                  <a:lnTo>
                    <a:pt x="3509618" y="1589643"/>
                  </a:lnTo>
                  <a:lnTo>
                    <a:pt x="2979737" y="2119523"/>
                  </a:lnTo>
                  <a:lnTo>
                    <a:pt x="2449856" y="1589643"/>
                  </a:lnTo>
                  <a:lnTo>
                    <a:pt x="2714797" y="1589643"/>
                  </a:lnTo>
                  <a:lnTo>
                    <a:pt x="2714797" y="1377203"/>
                  </a:lnTo>
                  <a:lnTo>
                    <a:pt x="0" y="1377203"/>
                  </a:lnTo>
                  <a:lnTo>
                    <a:pt x="0" y="1"/>
                  </a:lnTo>
                  <a:lnTo>
                    <a:pt x="5959475" y="1"/>
                  </a:lnTo>
                  <a:lnTo>
                    <a:pt x="5959475" y="1377203"/>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92025" tIns="192024" rIns="192024" bIns="1567597" numCol="1" spcCol="1270" anchor="ctr" anchorCtr="0">
              <a:noAutofit/>
            </a:bodyPr>
            <a:lstStyle/>
            <a:p>
              <a:pPr marL="0" lvl="0" indent="0" algn="ctr" defTabSz="1200150">
                <a:lnSpc>
                  <a:spcPct val="90000"/>
                </a:lnSpc>
                <a:spcBef>
                  <a:spcPct val="0"/>
                </a:spcBef>
                <a:spcAft>
                  <a:spcPct val="35000"/>
                </a:spcAft>
                <a:buNone/>
              </a:pPr>
              <a:r>
                <a:rPr lang="en-US" sz="2700" kern="1200"/>
                <a:t>Stages 1-4</a:t>
              </a:r>
            </a:p>
          </p:txBody>
        </p:sp>
        <p:sp>
          <p:nvSpPr>
            <p:cNvPr id="7" name="Freeform: Shape 6">
              <a:extLst>
                <a:ext uri="{FF2B5EF4-FFF2-40B4-BE49-F238E27FC236}">
                  <a16:creationId xmlns:a16="http://schemas.microsoft.com/office/drawing/2014/main" id="{EC22AA4E-1825-4E72-AEC4-8BB2590319F8}"/>
                </a:ext>
              </a:extLst>
            </p:cNvPr>
            <p:cNvSpPr/>
            <p:nvPr/>
          </p:nvSpPr>
          <p:spPr>
            <a:xfrm>
              <a:off x="784225" y="3483554"/>
              <a:ext cx="5959475" cy="633737"/>
            </a:xfrm>
            <a:custGeom>
              <a:avLst/>
              <a:gdLst>
                <a:gd name="connsiteX0" fmla="*/ 0 w 5959475"/>
                <a:gd name="connsiteY0" fmla="*/ 0 h 633737"/>
                <a:gd name="connsiteX1" fmla="*/ 5959475 w 5959475"/>
                <a:gd name="connsiteY1" fmla="*/ 0 h 633737"/>
                <a:gd name="connsiteX2" fmla="*/ 5959475 w 5959475"/>
                <a:gd name="connsiteY2" fmla="*/ 633737 h 633737"/>
                <a:gd name="connsiteX3" fmla="*/ 0 w 5959475"/>
                <a:gd name="connsiteY3" fmla="*/ 633737 h 633737"/>
                <a:gd name="connsiteX4" fmla="*/ 0 w 5959475"/>
                <a:gd name="connsiteY4" fmla="*/ 0 h 6337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59475" h="633737">
                  <a:moveTo>
                    <a:pt x="0" y="0"/>
                  </a:moveTo>
                  <a:lnTo>
                    <a:pt x="5959475" y="0"/>
                  </a:lnTo>
                  <a:lnTo>
                    <a:pt x="5959475" y="633737"/>
                  </a:lnTo>
                  <a:lnTo>
                    <a:pt x="0" y="633737"/>
                  </a:lnTo>
                  <a:lnTo>
                    <a:pt x="0" y="0"/>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US" sz="1700" kern="1200"/>
                <a:t>Largely determined by others (parents, teachers)</a:t>
              </a:r>
            </a:p>
          </p:txBody>
        </p:sp>
      </p:grpSp>
      <p:sp>
        <p:nvSpPr>
          <p:cNvPr id="8" name="Freeform: Shape 7">
            <a:extLst>
              <a:ext uri="{FF2B5EF4-FFF2-40B4-BE49-F238E27FC236}">
                <a16:creationId xmlns:a16="http://schemas.microsoft.com/office/drawing/2014/main" id="{FBB293A7-17FF-4EC6-898F-91B25983C618}"/>
              </a:ext>
            </a:extLst>
          </p:cNvPr>
          <p:cNvSpPr/>
          <p:nvPr/>
        </p:nvSpPr>
        <p:spPr>
          <a:xfrm>
            <a:off x="3350962" y="817210"/>
            <a:ext cx="5959475" cy="2119526"/>
          </a:xfrm>
          <a:custGeom>
            <a:avLst/>
            <a:gdLst>
              <a:gd name="connsiteX0" fmla="*/ 0 w 5959475"/>
              <a:gd name="connsiteY0" fmla="*/ 742321 h 2119524"/>
              <a:gd name="connsiteX1" fmla="*/ 2714797 w 5959475"/>
              <a:gd name="connsiteY1" fmla="*/ 742321 h 2119524"/>
              <a:gd name="connsiteX2" fmla="*/ 2714797 w 5959475"/>
              <a:gd name="connsiteY2" fmla="*/ 529881 h 2119524"/>
              <a:gd name="connsiteX3" fmla="*/ 2449857 w 5959475"/>
              <a:gd name="connsiteY3" fmla="*/ 529881 h 2119524"/>
              <a:gd name="connsiteX4" fmla="*/ 2979738 w 5959475"/>
              <a:gd name="connsiteY4" fmla="*/ 0 h 2119524"/>
              <a:gd name="connsiteX5" fmla="*/ 3509619 w 5959475"/>
              <a:gd name="connsiteY5" fmla="*/ 529881 h 2119524"/>
              <a:gd name="connsiteX6" fmla="*/ 3244678 w 5959475"/>
              <a:gd name="connsiteY6" fmla="*/ 529881 h 2119524"/>
              <a:gd name="connsiteX7" fmla="*/ 3244678 w 5959475"/>
              <a:gd name="connsiteY7" fmla="*/ 742321 h 2119524"/>
              <a:gd name="connsiteX8" fmla="*/ 5959475 w 5959475"/>
              <a:gd name="connsiteY8" fmla="*/ 742321 h 2119524"/>
              <a:gd name="connsiteX9" fmla="*/ 5959475 w 5959475"/>
              <a:gd name="connsiteY9" fmla="*/ 2119524 h 2119524"/>
              <a:gd name="connsiteX10" fmla="*/ 0 w 5959475"/>
              <a:gd name="connsiteY10" fmla="*/ 2119524 h 2119524"/>
              <a:gd name="connsiteX11" fmla="*/ 0 w 5959475"/>
              <a:gd name="connsiteY11" fmla="*/ 742321 h 2119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959475" h="2119524">
                <a:moveTo>
                  <a:pt x="5959475" y="1377203"/>
                </a:moveTo>
                <a:lnTo>
                  <a:pt x="3244678" y="1377203"/>
                </a:lnTo>
                <a:lnTo>
                  <a:pt x="3244678" y="1589643"/>
                </a:lnTo>
                <a:lnTo>
                  <a:pt x="3509618" y="1589643"/>
                </a:lnTo>
                <a:lnTo>
                  <a:pt x="2979737" y="2119523"/>
                </a:lnTo>
                <a:lnTo>
                  <a:pt x="2449856" y="1589643"/>
                </a:lnTo>
                <a:lnTo>
                  <a:pt x="2714797" y="1589643"/>
                </a:lnTo>
                <a:lnTo>
                  <a:pt x="2714797" y="1377203"/>
                </a:lnTo>
                <a:lnTo>
                  <a:pt x="0" y="1377203"/>
                </a:lnTo>
                <a:lnTo>
                  <a:pt x="0" y="1"/>
                </a:lnTo>
                <a:lnTo>
                  <a:pt x="5959475" y="1"/>
                </a:lnTo>
                <a:lnTo>
                  <a:pt x="5959475" y="1377203"/>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92024" tIns="192025" rIns="192024" bIns="934346" numCol="1" spcCol="1270" anchor="ctr" anchorCtr="0">
            <a:noAutofit/>
          </a:bodyPr>
          <a:lstStyle/>
          <a:p>
            <a:pPr marL="0" lvl="0" indent="0" algn="ctr" defTabSz="1200150">
              <a:lnSpc>
                <a:spcPct val="90000"/>
              </a:lnSpc>
              <a:spcBef>
                <a:spcPct val="0"/>
              </a:spcBef>
              <a:spcAft>
                <a:spcPct val="35000"/>
              </a:spcAft>
              <a:buNone/>
            </a:pPr>
            <a:r>
              <a:rPr lang="en-US" sz="2700" kern="1200"/>
              <a:t>Influences……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6" name="Rectangle 2">
            <a:extLst>
              <a:ext uri="{FF2B5EF4-FFF2-40B4-BE49-F238E27FC236}">
                <a16:creationId xmlns:a16="http://schemas.microsoft.com/office/drawing/2014/main" id="{5AB43595-CDD8-4382-88AD-A6FCDFB60003}"/>
              </a:ext>
            </a:extLst>
          </p:cNvPr>
          <p:cNvSpPr>
            <a:spLocks noGrp="1"/>
          </p:cNvSpPr>
          <p:nvPr>
            <p:ph type="title"/>
          </p:nvPr>
        </p:nvSpPr>
        <p:spPr>
          <a:xfrm>
            <a:off x="8471424" y="1110882"/>
            <a:ext cx="3053039" cy="1060817"/>
          </a:xfrm>
        </p:spPr>
        <p:txBody>
          <a:bodyPr anchor="b">
            <a:normAutofit/>
          </a:bodyPr>
          <a:lstStyle/>
          <a:p>
            <a:pPr eaLnBrk="1" hangingPunct="1"/>
            <a:r>
              <a:rPr lang="en-US" altLang="en-US" sz="2800" dirty="0"/>
              <a:t>Stage 5: Identity vs. Role Confusion</a:t>
            </a:r>
          </a:p>
        </p:txBody>
      </p:sp>
      <p:pic>
        <p:nvPicPr>
          <p:cNvPr id="2" name="Picture 1">
            <a:extLst>
              <a:ext uri="{FF2B5EF4-FFF2-40B4-BE49-F238E27FC236}">
                <a16:creationId xmlns:a16="http://schemas.microsoft.com/office/drawing/2014/main" id="{AD416050-6114-4BD5-AB2A-EB69B185EB2C}"/>
              </a:ext>
            </a:extLst>
          </p:cNvPr>
          <p:cNvPicPr>
            <a:picLocks noChangeAspect="1"/>
          </p:cNvPicPr>
          <p:nvPr/>
        </p:nvPicPr>
        <p:blipFill>
          <a:blip r:embed="rId2"/>
          <a:stretch>
            <a:fillRect/>
          </a:stretch>
        </p:blipFill>
        <p:spPr>
          <a:xfrm>
            <a:off x="1912538" y="124096"/>
            <a:ext cx="4336310" cy="3041889"/>
          </a:xfrm>
          <a:prstGeom prst="rect">
            <a:avLst/>
          </a:prstGeom>
        </p:spPr>
      </p:pic>
      <p:sp>
        <p:nvSpPr>
          <p:cNvPr id="11267" name="Rectangle 3">
            <a:extLst>
              <a:ext uri="{FF2B5EF4-FFF2-40B4-BE49-F238E27FC236}">
                <a16:creationId xmlns:a16="http://schemas.microsoft.com/office/drawing/2014/main" id="{3E831F10-D660-4D06-AA81-76CD87543682}"/>
              </a:ext>
            </a:extLst>
          </p:cNvPr>
          <p:cNvSpPr>
            <a:spLocks noGrp="1"/>
          </p:cNvSpPr>
          <p:nvPr>
            <p:ph idx="1"/>
          </p:nvPr>
        </p:nvSpPr>
        <p:spPr>
          <a:xfrm>
            <a:off x="8471423" y="2286000"/>
            <a:ext cx="3542625" cy="4396154"/>
          </a:xfrm>
        </p:spPr>
        <p:txBody>
          <a:bodyPr>
            <a:noAutofit/>
          </a:bodyPr>
          <a:lstStyle/>
          <a:p>
            <a:pPr eaLnBrk="1" hangingPunct="1"/>
            <a:r>
              <a:rPr lang="en-US" altLang="en-US" sz="1800" dirty="0">
                <a:latin typeface="Arial" panose="020B0604020202020204" pitchFamily="34" charset="0"/>
                <a:cs typeface="Arial" panose="020B0604020202020204" pitchFamily="34" charset="0"/>
              </a:rPr>
              <a:t>Ages 12-18</a:t>
            </a:r>
          </a:p>
          <a:p>
            <a:pPr eaLnBrk="1" hangingPunct="1"/>
            <a:r>
              <a:rPr lang="en-US" altLang="en-US" sz="1800" dirty="0">
                <a:latin typeface="Arial" panose="020B0604020202020204" pitchFamily="34" charset="0"/>
                <a:cs typeface="Arial" panose="020B0604020202020204" pitchFamily="34" charset="0"/>
              </a:rPr>
              <a:t>Success: Explore independence and develop a sense of self / self image</a:t>
            </a:r>
          </a:p>
          <a:p>
            <a:pPr eaLnBrk="1" hangingPunct="1"/>
            <a:r>
              <a:rPr lang="en-US" altLang="en-US" sz="1800" dirty="0">
                <a:latin typeface="Arial" panose="020B0604020202020204" pitchFamily="34" charset="0"/>
                <a:cs typeface="Arial" panose="020B0604020202020204" pitchFamily="34" charset="0"/>
              </a:rPr>
              <a:t>Fail: unsuccessful in becoming independent. Develop poor self image</a:t>
            </a:r>
          </a:p>
          <a:p>
            <a:pPr eaLnBrk="1" hangingPunct="1"/>
            <a:r>
              <a:rPr lang="en-US" altLang="en-US" sz="1800" dirty="0">
                <a:latin typeface="Arial" panose="020B0604020202020204" pitchFamily="34" charset="0"/>
                <a:cs typeface="Arial" panose="020B0604020202020204" pitchFamily="34" charset="0"/>
              </a:rPr>
              <a:t>Basic strength: Fidelity</a:t>
            </a:r>
          </a:p>
          <a:p>
            <a:pPr lvl="1" eaLnBrk="1" hangingPunct="1"/>
            <a:r>
              <a:rPr lang="en-US" altLang="en-US" sz="1800" dirty="0">
                <a:latin typeface="Arial" panose="020B0604020202020204" pitchFamily="34" charset="0"/>
                <a:cs typeface="Arial" panose="020B0604020202020204" pitchFamily="34" charset="0"/>
              </a:rPr>
              <a:t>Strong sense of identity and face adulthood with certainty and confidence</a:t>
            </a:r>
          </a:p>
          <a:p>
            <a:pPr lvl="1" eaLnBrk="1" hangingPunct="1"/>
            <a:r>
              <a:rPr lang="en-US" altLang="en-US" sz="1800" dirty="0">
                <a:latin typeface="Arial" panose="020B0604020202020204" pitchFamily="34" charset="0"/>
                <a:cs typeface="Arial" panose="020B0604020202020204" pitchFamily="34" charset="0"/>
              </a:rPr>
              <a:t>Sincere, genuine, Independent</a:t>
            </a:r>
          </a:p>
        </p:txBody>
      </p:sp>
      <p:sp>
        <p:nvSpPr>
          <p:cNvPr id="74"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3" name="TextBox 2">
            <a:extLst>
              <a:ext uri="{FF2B5EF4-FFF2-40B4-BE49-F238E27FC236}">
                <a16:creationId xmlns:a16="http://schemas.microsoft.com/office/drawing/2014/main" id="{0F6ACFA6-5483-43AE-8C4D-60924C206622}"/>
              </a:ext>
            </a:extLst>
          </p:cNvPr>
          <p:cNvSpPr txBox="1"/>
          <p:nvPr/>
        </p:nvSpPr>
        <p:spPr>
          <a:xfrm>
            <a:off x="455120" y="3431647"/>
            <a:ext cx="7535097" cy="3046988"/>
          </a:xfrm>
          <a:prstGeom prst="rect">
            <a:avLst/>
          </a:prstGeom>
          <a:noFill/>
        </p:spPr>
        <p:txBody>
          <a:bodyPr wrap="square" rtlCol="0">
            <a:spAutoFit/>
          </a:bodyPr>
          <a:lstStyle/>
          <a:p>
            <a:pPr>
              <a:spcAft>
                <a:spcPts val="600"/>
              </a:spcAft>
            </a:pPr>
            <a:r>
              <a:rPr lang="en-GB" sz="2400" dirty="0">
                <a:latin typeface="Arial" panose="020B0604020202020204" pitchFamily="34" charset="0"/>
                <a:cs typeface="Arial" panose="020B0604020202020204" pitchFamily="34" charset="0"/>
              </a:rPr>
              <a:t>“With puberty, the teenager’s social goals and circumstances change markedly. In this crisis of </a:t>
            </a:r>
            <a:r>
              <a:rPr lang="en-GB" sz="2400" i="1" dirty="0">
                <a:latin typeface="Arial" panose="020B0604020202020204" pitchFamily="34" charset="0"/>
                <a:cs typeface="Arial" panose="020B0604020202020204" pitchFamily="34" charset="0"/>
              </a:rPr>
              <a:t>identity versus role diffusion, </a:t>
            </a:r>
            <a:r>
              <a:rPr lang="en-GB" sz="2400" dirty="0">
                <a:latin typeface="Arial" panose="020B0604020202020204" pitchFamily="34" charset="0"/>
                <a:cs typeface="Arial" panose="020B0604020202020204" pitchFamily="34" charset="0"/>
              </a:rPr>
              <a:t>the adolescent begins an intensive effort to develop a sense of self as an individual, seeking his or her own pathway in life. Erikson called this challenge of moving away from the family the </a:t>
            </a:r>
            <a:r>
              <a:rPr lang="en-GB" sz="2400" i="1" dirty="0">
                <a:latin typeface="Arial" panose="020B0604020202020204" pitchFamily="34" charset="0"/>
                <a:cs typeface="Arial" panose="020B0604020202020204" pitchFamily="34" charset="0"/>
              </a:rPr>
              <a:t>identity crisis, </a:t>
            </a:r>
            <a:r>
              <a:rPr lang="en-GB" sz="2400" dirty="0">
                <a:latin typeface="Arial" panose="020B0604020202020204" pitchFamily="34" charset="0"/>
                <a:cs typeface="Arial" panose="020B0604020202020204" pitchFamily="34" charset="0"/>
              </a:rPr>
              <a:t>a time of personal upheaval and uncertainty.” (</a:t>
            </a:r>
            <a:r>
              <a:rPr lang="fr-FR" sz="2400" dirty="0" err="1">
                <a:latin typeface="Arial" panose="020B0604020202020204" pitchFamily="34" charset="0"/>
                <a:cs typeface="Arial" panose="020B0604020202020204" pitchFamily="34" charset="0"/>
              </a:rPr>
              <a:t>Fernald</a:t>
            </a:r>
            <a:r>
              <a:rPr lang="fr-FR" sz="2400" dirty="0">
                <a:latin typeface="Arial" panose="020B0604020202020204" pitchFamily="34" charset="0"/>
                <a:cs typeface="Arial" panose="020B0604020202020204" pitchFamily="34" charset="0"/>
              </a:rPr>
              <a:t>, 2008, p106)</a:t>
            </a:r>
            <a:endParaRPr lang="en-GB" sz="2400" dirty="0">
              <a:latin typeface="Arial" panose="020B0604020202020204" pitchFamily="34" charset="0"/>
              <a:cs typeface="Arial" panose="020B0604020202020204" pitchFamily="34"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nodeType="clickEffect">
                                  <p:stCondLst>
                                    <p:cond delay="0"/>
                                  </p:stCondLst>
                                  <p:childTnLst>
                                    <p:set>
                                      <p:cBhvr>
                                        <p:cTn id="17"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0"/>
                                          </p:stCondLst>
                                        </p:cTn>
                                        <p:tgtEl>
                                          <p:spTgt spid="11267">
                                            <p:txEl>
                                              <p:pRg st="3" end="3"/>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11267">
                                            <p:txEl>
                                              <p:pRg st="4" end="4"/>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987C27D3-AAF5-4E64-A54B-98B62FAE926B}"/>
              </a:ext>
            </a:extLst>
          </p:cNvPr>
          <p:cNvSpPr>
            <a:spLocks noGrp="1"/>
          </p:cNvSpPr>
          <p:nvPr>
            <p:ph type="title"/>
          </p:nvPr>
        </p:nvSpPr>
        <p:spPr>
          <a:xfrm>
            <a:off x="882245" y="595023"/>
            <a:ext cx="10493524" cy="1485900"/>
          </a:xfrm>
        </p:spPr>
        <p:txBody>
          <a:bodyPr>
            <a:normAutofit/>
          </a:bodyPr>
          <a:lstStyle/>
          <a:p>
            <a:pPr eaLnBrk="1" hangingPunct="1"/>
            <a:r>
              <a:rPr lang="en-US" altLang="en-US" dirty="0"/>
              <a:t>Stage 6: Intimacy vs. Isolation</a:t>
            </a:r>
          </a:p>
        </p:txBody>
      </p:sp>
      <p:sp>
        <p:nvSpPr>
          <p:cNvPr id="12291" name="Rectangle 3">
            <a:extLst>
              <a:ext uri="{FF2B5EF4-FFF2-40B4-BE49-F238E27FC236}">
                <a16:creationId xmlns:a16="http://schemas.microsoft.com/office/drawing/2014/main" id="{B9730C98-163D-498C-B518-733F3A695600}"/>
              </a:ext>
            </a:extLst>
          </p:cNvPr>
          <p:cNvSpPr>
            <a:spLocks noGrp="1"/>
          </p:cNvSpPr>
          <p:nvPr>
            <p:ph idx="1"/>
          </p:nvPr>
        </p:nvSpPr>
        <p:spPr>
          <a:xfrm>
            <a:off x="674914" y="1562793"/>
            <a:ext cx="5454093" cy="5070763"/>
          </a:xfrm>
        </p:spPr>
        <p:txBody>
          <a:bodyPr>
            <a:noAutofit/>
          </a:bodyPr>
          <a:lstStyle/>
          <a:p>
            <a:pPr eaLnBrk="1" hangingPunct="1"/>
            <a:r>
              <a:rPr lang="en-US" altLang="en-US" sz="2400" dirty="0"/>
              <a:t>Ages 18-35 (approximately)</a:t>
            </a:r>
          </a:p>
          <a:p>
            <a:pPr eaLnBrk="1" hangingPunct="1"/>
            <a:r>
              <a:rPr lang="en-US" altLang="en-US" sz="2400" dirty="0"/>
              <a:t>Success: Explore personal relationships and develop committed and secure intimate relationships</a:t>
            </a:r>
          </a:p>
          <a:p>
            <a:pPr eaLnBrk="1" hangingPunct="1"/>
            <a:r>
              <a:rPr lang="en-US" altLang="en-US" sz="2400" dirty="0"/>
              <a:t>Fail: Inability to establish intimacy leads to social isolation, loneliness and depression </a:t>
            </a:r>
          </a:p>
          <a:p>
            <a:pPr eaLnBrk="1" hangingPunct="1"/>
            <a:r>
              <a:rPr lang="en-US" altLang="en-US" sz="2400" dirty="0"/>
              <a:t>Basic strength: Love</a:t>
            </a:r>
          </a:p>
          <a:p>
            <a:pPr lvl="1" eaLnBrk="1" hangingPunct="1"/>
            <a:r>
              <a:rPr lang="en-US" altLang="en-US" sz="2400" dirty="0"/>
              <a:t>Give and receive love, mutual devotion </a:t>
            </a:r>
          </a:p>
          <a:p>
            <a:pPr lvl="1" eaLnBrk="1" hangingPunct="1"/>
            <a:r>
              <a:rPr lang="en-US" altLang="en-US" sz="2400" dirty="0"/>
              <a:t>Need a strong sense of identity from last stage for this stage to be successful </a:t>
            </a:r>
          </a:p>
        </p:txBody>
      </p:sp>
      <p:pic>
        <p:nvPicPr>
          <p:cNvPr id="2" name="Picture 1">
            <a:extLst>
              <a:ext uri="{FF2B5EF4-FFF2-40B4-BE49-F238E27FC236}">
                <a16:creationId xmlns:a16="http://schemas.microsoft.com/office/drawing/2014/main" id="{AC56A142-FC35-42C0-B83E-747E14411EE2}"/>
              </a:ext>
            </a:extLst>
          </p:cNvPr>
          <p:cNvPicPr>
            <a:picLocks noChangeAspect="1"/>
          </p:cNvPicPr>
          <p:nvPr/>
        </p:nvPicPr>
        <p:blipFill>
          <a:blip r:embed="rId2"/>
          <a:stretch>
            <a:fillRect/>
          </a:stretch>
        </p:blipFill>
        <p:spPr>
          <a:xfrm>
            <a:off x="6411641" y="2263455"/>
            <a:ext cx="5105445" cy="27186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 calcmode="lin" valueType="num">
                                      <p:cBhvr additive="base">
                                        <p:cTn id="19"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anim calcmode="lin" valueType="num">
                                      <p:cBhvr additive="base">
                                        <p:cTn id="25"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2291">
                                            <p:txEl>
                                              <p:pRg st="4" end="4"/>
                                            </p:txEl>
                                          </p:spTgt>
                                        </p:tgtEl>
                                        <p:attrNameLst>
                                          <p:attrName>style.visibility</p:attrName>
                                        </p:attrNameLst>
                                      </p:cBhvr>
                                      <p:to>
                                        <p:strVal val="visible"/>
                                      </p:to>
                                    </p:set>
                                    <p:anim calcmode="lin" valueType="num">
                                      <p:cBhvr additive="base">
                                        <p:cTn id="29"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12291">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2291">
                                            <p:txEl>
                                              <p:pRg st="5" end="5"/>
                                            </p:txEl>
                                          </p:spTgt>
                                        </p:tgtEl>
                                        <p:attrNameLst>
                                          <p:attrName>style.visibility</p:attrName>
                                        </p:attrNameLst>
                                      </p:cBhvr>
                                      <p:to>
                                        <p:strVal val="visible"/>
                                      </p:to>
                                    </p:set>
                                    <p:anim calcmode="lin" valueType="num">
                                      <p:cBhvr additive="base">
                                        <p:cTn id="33" dur="500" fill="hold"/>
                                        <p:tgtEl>
                                          <p:spTgt spid="12291">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122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F7A2095-1581-40C3-801D-AD9577DB0447}"/>
              </a:ext>
            </a:extLst>
          </p:cNvPr>
          <p:cNvSpPr>
            <a:spLocks noGrp="1"/>
          </p:cNvSpPr>
          <p:nvPr>
            <p:ph type="title"/>
          </p:nvPr>
        </p:nvSpPr>
        <p:spPr>
          <a:xfrm>
            <a:off x="1390650" y="685800"/>
            <a:ext cx="9886950" cy="1485900"/>
          </a:xfrm>
        </p:spPr>
        <p:txBody>
          <a:bodyPr>
            <a:normAutofit/>
          </a:bodyPr>
          <a:lstStyle/>
          <a:p>
            <a:pPr eaLnBrk="1" hangingPunct="1"/>
            <a:r>
              <a:rPr lang="en-US" altLang="en-US"/>
              <a:t>Stage 7: Generativity vs. Stagnation</a:t>
            </a:r>
          </a:p>
        </p:txBody>
      </p:sp>
      <p:pic>
        <p:nvPicPr>
          <p:cNvPr id="2" name="Picture 1">
            <a:extLst>
              <a:ext uri="{FF2B5EF4-FFF2-40B4-BE49-F238E27FC236}">
                <a16:creationId xmlns:a16="http://schemas.microsoft.com/office/drawing/2014/main" id="{07E8D6E1-9DF4-4C97-AC3F-736FA92FF9BE}"/>
              </a:ext>
            </a:extLst>
          </p:cNvPr>
          <p:cNvPicPr>
            <a:picLocks noChangeAspect="1"/>
          </p:cNvPicPr>
          <p:nvPr/>
        </p:nvPicPr>
        <p:blipFill rotWithShape="1">
          <a:blip r:embed="rId2"/>
          <a:srcRect l="41940" r="26562" b="-1"/>
          <a:stretch/>
        </p:blipFill>
        <p:spPr>
          <a:xfrm>
            <a:off x="1390649" y="2401556"/>
            <a:ext cx="3211495" cy="3466681"/>
          </a:xfrm>
          <a:prstGeom prst="rect">
            <a:avLst/>
          </a:prstGeom>
        </p:spPr>
      </p:pic>
      <p:sp>
        <p:nvSpPr>
          <p:cNvPr id="13315" name="Rectangle 3">
            <a:extLst>
              <a:ext uri="{FF2B5EF4-FFF2-40B4-BE49-F238E27FC236}">
                <a16:creationId xmlns:a16="http://schemas.microsoft.com/office/drawing/2014/main" id="{C6124C64-3361-4575-9566-54DAF4B14C9A}"/>
              </a:ext>
            </a:extLst>
          </p:cNvPr>
          <p:cNvSpPr>
            <a:spLocks noGrp="1"/>
          </p:cNvSpPr>
          <p:nvPr>
            <p:ph idx="1"/>
          </p:nvPr>
        </p:nvSpPr>
        <p:spPr>
          <a:xfrm>
            <a:off x="5100824" y="2286000"/>
            <a:ext cx="6176776" cy="3581400"/>
          </a:xfrm>
        </p:spPr>
        <p:txBody>
          <a:bodyPr>
            <a:noAutofit/>
          </a:bodyPr>
          <a:lstStyle/>
          <a:p>
            <a:pPr eaLnBrk="1" hangingPunct="1"/>
            <a:r>
              <a:rPr lang="en-US" altLang="en-US" dirty="0"/>
              <a:t>Ages 35-55 (approximately)</a:t>
            </a:r>
          </a:p>
          <a:p>
            <a:pPr eaLnBrk="1" hangingPunct="1"/>
            <a:r>
              <a:rPr lang="en-US" altLang="en-US" dirty="0"/>
              <a:t>Success: Build successful careers and families and become active in teaching/guiding the next generation</a:t>
            </a:r>
          </a:p>
          <a:p>
            <a:pPr eaLnBrk="1" hangingPunct="1"/>
            <a:r>
              <a:rPr lang="en-US" altLang="en-US" dirty="0"/>
              <a:t>Fail: Unsuccessful careers, families and not seeking outlets for being active in the community. Unproductive and uninvolved in the world</a:t>
            </a:r>
          </a:p>
          <a:p>
            <a:pPr eaLnBrk="1" hangingPunct="1"/>
            <a:r>
              <a:rPr lang="en-US" altLang="en-US" dirty="0"/>
              <a:t>Basic strength: Care</a:t>
            </a:r>
          </a:p>
          <a:p>
            <a:pPr lvl="1" eaLnBrk="1" hangingPunct="1"/>
            <a:r>
              <a:rPr lang="en-US" altLang="en-US" dirty="0"/>
              <a:t>Broad concern for others</a:t>
            </a:r>
          </a:p>
          <a:p>
            <a:pPr lvl="1" eaLnBrk="1" hangingPunct="1"/>
            <a:r>
              <a:rPr lang="en-US" altLang="en-US" dirty="0"/>
              <a:t>Need to teach others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Effect transition="in" filter="fade">
                                      <p:cBhvr>
                                        <p:cTn id="7" dur="1000"/>
                                        <p:tgtEl>
                                          <p:spTgt spid="13315">
                                            <p:txEl>
                                              <p:pRg st="0" end="0"/>
                                            </p:txEl>
                                          </p:spTgt>
                                        </p:tgtEl>
                                      </p:cBhvr>
                                    </p:animEffect>
                                    <p:anim calcmode="lin" valueType="num">
                                      <p:cBhvr>
                                        <p:cTn id="8" dur="1000" fill="hold"/>
                                        <p:tgtEl>
                                          <p:spTgt spid="133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3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3315">
                                            <p:txEl>
                                              <p:pRg st="1" end="1"/>
                                            </p:txEl>
                                          </p:spTgt>
                                        </p:tgtEl>
                                        <p:attrNameLst>
                                          <p:attrName>style.visibility</p:attrName>
                                        </p:attrNameLst>
                                      </p:cBhvr>
                                      <p:to>
                                        <p:strVal val="visible"/>
                                      </p:to>
                                    </p:set>
                                    <p:animEffect transition="in" filter="fade">
                                      <p:cBhvr>
                                        <p:cTn id="14" dur="1000"/>
                                        <p:tgtEl>
                                          <p:spTgt spid="13315">
                                            <p:txEl>
                                              <p:pRg st="1" end="1"/>
                                            </p:txEl>
                                          </p:spTgt>
                                        </p:tgtEl>
                                      </p:cBhvr>
                                    </p:animEffect>
                                    <p:anim calcmode="lin" valueType="num">
                                      <p:cBhvr>
                                        <p:cTn id="15" dur="1000" fill="hold"/>
                                        <p:tgtEl>
                                          <p:spTgt spid="1331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33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3315">
                                            <p:txEl>
                                              <p:pRg st="2" end="2"/>
                                            </p:txEl>
                                          </p:spTgt>
                                        </p:tgtEl>
                                        <p:attrNameLst>
                                          <p:attrName>style.visibility</p:attrName>
                                        </p:attrNameLst>
                                      </p:cBhvr>
                                      <p:to>
                                        <p:strVal val="visible"/>
                                      </p:to>
                                    </p:set>
                                    <p:animEffect transition="in" filter="fade">
                                      <p:cBhvr>
                                        <p:cTn id="21" dur="1000"/>
                                        <p:tgtEl>
                                          <p:spTgt spid="13315">
                                            <p:txEl>
                                              <p:pRg st="2" end="2"/>
                                            </p:txEl>
                                          </p:spTgt>
                                        </p:tgtEl>
                                      </p:cBhvr>
                                    </p:animEffect>
                                    <p:anim calcmode="lin" valueType="num">
                                      <p:cBhvr>
                                        <p:cTn id="22" dur="1000" fill="hold"/>
                                        <p:tgtEl>
                                          <p:spTgt spid="1331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331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3315">
                                            <p:txEl>
                                              <p:pRg st="3" end="3"/>
                                            </p:txEl>
                                          </p:spTgt>
                                        </p:tgtEl>
                                        <p:attrNameLst>
                                          <p:attrName>style.visibility</p:attrName>
                                        </p:attrNameLst>
                                      </p:cBhvr>
                                      <p:to>
                                        <p:strVal val="visible"/>
                                      </p:to>
                                    </p:set>
                                    <p:animEffect transition="in" filter="fade">
                                      <p:cBhvr>
                                        <p:cTn id="28" dur="1000"/>
                                        <p:tgtEl>
                                          <p:spTgt spid="13315">
                                            <p:txEl>
                                              <p:pRg st="3" end="3"/>
                                            </p:txEl>
                                          </p:spTgt>
                                        </p:tgtEl>
                                      </p:cBhvr>
                                    </p:animEffect>
                                    <p:anim calcmode="lin" valueType="num">
                                      <p:cBhvr>
                                        <p:cTn id="29" dur="1000" fill="hold"/>
                                        <p:tgtEl>
                                          <p:spTgt spid="1331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3315">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13315">
                                            <p:txEl>
                                              <p:pRg st="4" end="4"/>
                                            </p:txEl>
                                          </p:spTgt>
                                        </p:tgtEl>
                                        <p:attrNameLst>
                                          <p:attrName>style.visibility</p:attrName>
                                        </p:attrNameLst>
                                      </p:cBhvr>
                                      <p:to>
                                        <p:strVal val="visible"/>
                                      </p:to>
                                    </p:set>
                                    <p:animEffect transition="in" filter="fade">
                                      <p:cBhvr>
                                        <p:cTn id="33" dur="1000"/>
                                        <p:tgtEl>
                                          <p:spTgt spid="13315">
                                            <p:txEl>
                                              <p:pRg st="4" end="4"/>
                                            </p:txEl>
                                          </p:spTgt>
                                        </p:tgtEl>
                                      </p:cBhvr>
                                    </p:animEffect>
                                    <p:anim calcmode="lin" valueType="num">
                                      <p:cBhvr>
                                        <p:cTn id="34" dur="1000" fill="hold"/>
                                        <p:tgtEl>
                                          <p:spTgt spid="13315">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13315">
                                            <p:txEl>
                                              <p:pRg st="4" end="4"/>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3315">
                                            <p:txEl>
                                              <p:pRg st="5" end="5"/>
                                            </p:txEl>
                                          </p:spTgt>
                                        </p:tgtEl>
                                        <p:attrNameLst>
                                          <p:attrName>style.visibility</p:attrName>
                                        </p:attrNameLst>
                                      </p:cBhvr>
                                      <p:to>
                                        <p:strVal val="visible"/>
                                      </p:to>
                                    </p:set>
                                    <p:animEffect transition="in" filter="fade">
                                      <p:cBhvr>
                                        <p:cTn id="38" dur="1000"/>
                                        <p:tgtEl>
                                          <p:spTgt spid="13315">
                                            <p:txEl>
                                              <p:pRg st="5" end="5"/>
                                            </p:txEl>
                                          </p:spTgt>
                                        </p:tgtEl>
                                      </p:cBhvr>
                                    </p:animEffect>
                                    <p:anim calcmode="lin" valueType="num">
                                      <p:cBhvr>
                                        <p:cTn id="39" dur="1000" fill="hold"/>
                                        <p:tgtEl>
                                          <p:spTgt spid="13315">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1331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C07FBD1-E531-4580-90D6-0274B977FB6D}"/>
              </a:ext>
            </a:extLst>
          </p:cNvPr>
          <p:cNvPicPr>
            <a:picLocks noChangeAspect="1"/>
          </p:cNvPicPr>
          <p:nvPr/>
        </p:nvPicPr>
        <p:blipFill rotWithShape="1">
          <a:blip r:embed="rId2">
            <a:alphaModFix amt="35000"/>
            <a:extLst>
              <a:ext uri="{BEBA8EAE-BF5A-486C-A8C5-ECC9F3942E4B}">
                <a14:imgProps xmlns:a14="http://schemas.microsoft.com/office/drawing/2010/main">
                  <a14:imgLayer r:embed="rId3">
                    <a14:imgEffect>
                      <a14:saturation sat="0"/>
                    </a14:imgEffect>
                  </a14:imgLayer>
                </a14:imgProps>
              </a:ext>
            </a:extLst>
          </a:blip>
          <a:srcRect l="4935" r="2" b="2"/>
          <a:stretch/>
        </p:blipFill>
        <p:spPr>
          <a:xfrm>
            <a:off x="-1" y="10"/>
            <a:ext cx="12188652" cy="6857990"/>
          </a:xfrm>
          <a:prstGeom prst="rect">
            <a:avLst/>
          </a:prstGeom>
        </p:spPr>
      </p:pic>
      <p:sp>
        <p:nvSpPr>
          <p:cNvPr id="14338" name="Rectangle 2">
            <a:extLst>
              <a:ext uri="{FF2B5EF4-FFF2-40B4-BE49-F238E27FC236}">
                <a16:creationId xmlns:a16="http://schemas.microsoft.com/office/drawing/2014/main" id="{E0A2F3C0-F272-41D2-8DBC-924C01E996F6}"/>
              </a:ext>
            </a:extLst>
          </p:cNvPr>
          <p:cNvSpPr>
            <a:spLocks noGrp="1"/>
          </p:cNvSpPr>
          <p:nvPr>
            <p:ph type="title"/>
          </p:nvPr>
        </p:nvSpPr>
        <p:spPr>
          <a:xfrm>
            <a:off x="1371600" y="685800"/>
            <a:ext cx="9601200" cy="1485900"/>
          </a:xfrm>
        </p:spPr>
        <p:txBody>
          <a:bodyPr>
            <a:normAutofit/>
          </a:bodyPr>
          <a:lstStyle/>
          <a:p>
            <a:pPr eaLnBrk="1" hangingPunct="1"/>
            <a:r>
              <a:rPr lang="en-US" altLang="en-US" dirty="0"/>
              <a:t>Stage 8: Ego Integrity vs. Despair</a:t>
            </a:r>
          </a:p>
        </p:txBody>
      </p:sp>
      <p:sp>
        <p:nvSpPr>
          <p:cNvPr id="14339" name="Rectangle 3">
            <a:extLst>
              <a:ext uri="{FF2B5EF4-FFF2-40B4-BE49-F238E27FC236}">
                <a16:creationId xmlns:a16="http://schemas.microsoft.com/office/drawing/2014/main" id="{A9EC31DE-3619-43C3-AF72-9C1BEA4C95ED}"/>
              </a:ext>
            </a:extLst>
          </p:cNvPr>
          <p:cNvSpPr>
            <a:spLocks noGrp="1"/>
          </p:cNvSpPr>
          <p:nvPr>
            <p:ph idx="1"/>
          </p:nvPr>
        </p:nvSpPr>
        <p:spPr>
          <a:xfrm>
            <a:off x="1371600" y="2286000"/>
            <a:ext cx="9601200" cy="3581400"/>
          </a:xfrm>
        </p:spPr>
        <p:txBody>
          <a:bodyPr>
            <a:noAutofit/>
          </a:bodyPr>
          <a:lstStyle/>
          <a:p>
            <a:pPr eaLnBrk="1" hangingPunct="1"/>
            <a:r>
              <a:rPr lang="en-US" altLang="en-US" sz="2800" dirty="0"/>
              <a:t>Ages 55+</a:t>
            </a:r>
          </a:p>
          <a:p>
            <a:pPr eaLnBrk="1" hangingPunct="1"/>
            <a:r>
              <a:rPr lang="en-US" altLang="en-US" sz="2800" dirty="0"/>
              <a:t>This is when we start to evaluate life</a:t>
            </a:r>
          </a:p>
          <a:p>
            <a:pPr eaLnBrk="1" hangingPunct="1"/>
            <a:r>
              <a:rPr lang="en-US" altLang="en-US" sz="2800" dirty="0"/>
              <a:t>Success: Look back with satisfaction, wisdom and few regrets</a:t>
            </a:r>
          </a:p>
          <a:p>
            <a:pPr eaLnBrk="1" hangingPunct="1"/>
            <a:r>
              <a:rPr lang="en-US" altLang="en-US" sz="2800" dirty="0"/>
              <a:t>Fail: Review with anger, frustration, feel like life was unsuccessful </a:t>
            </a:r>
          </a:p>
          <a:p>
            <a:pPr eaLnBrk="1" hangingPunct="1"/>
            <a:r>
              <a:rPr lang="en-US" altLang="en-US" sz="2800" dirty="0"/>
              <a:t>Basic strength: Wisdom</a:t>
            </a:r>
          </a:p>
          <a:p>
            <a:pPr lvl="1" eaLnBrk="1" hangingPunct="1"/>
            <a:r>
              <a:rPr lang="en-US" altLang="en-US" sz="2800" dirty="0"/>
              <a:t>Pride, Satisfaction, Wisdom and knowledge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fade">
                                      <p:cBhvr>
                                        <p:cTn id="7" dur="1000"/>
                                        <p:tgtEl>
                                          <p:spTgt spid="14339">
                                            <p:txEl>
                                              <p:pRg st="0" end="0"/>
                                            </p:txEl>
                                          </p:spTgt>
                                        </p:tgtEl>
                                      </p:cBhvr>
                                    </p:animEffect>
                                    <p:anim calcmode="lin" valueType="num">
                                      <p:cBhvr>
                                        <p:cTn id="8" dur="1000" fill="hold"/>
                                        <p:tgtEl>
                                          <p:spTgt spid="143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3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4339">
                                            <p:txEl>
                                              <p:pRg st="1" end="1"/>
                                            </p:txEl>
                                          </p:spTgt>
                                        </p:tgtEl>
                                        <p:attrNameLst>
                                          <p:attrName>style.visibility</p:attrName>
                                        </p:attrNameLst>
                                      </p:cBhvr>
                                      <p:to>
                                        <p:strVal val="visible"/>
                                      </p:to>
                                    </p:set>
                                    <p:animEffect transition="in" filter="fade">
                                      <p:cBhvr>
                                        <p:cTn id="14" dur="1000"/>
                                        <p:tgtEl>
                                          <p:spTgt spid="14339">
                                            <p:txEl>
                                              <p:pRg st="1" end="1"/>
                                            </p:txEl>
                                          </p:spTgt>
                                        </p:tgtEl>
                                      </p:cBhvr>
                                    </p:animEffect>
                                    <p:anim calcmode="lin" valueType="num">
                                      <p:cBhvr>
                                        <p:cTn id="15" dur="10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33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14339">
                                            <p:txEl>
                                              <p:pRg st="2" end="2"/>
                                            </p:txEl>
                                          </p:spTgt>
                                        </p:tgtEl>
                                        <p:attrNameLst>
                                          <p:attrName>style.visibility</p:attrName>
                                        </p:attrNameLst>
                                      </p:cBhvr>
                                      <p:to>
                                        <p:strVal val="visible"/>
                                      </p:to>
                                    </p:set>
                                    <p:animEffect transition="in" filter="fade">
                                      <p:cBhvr>
                                        <p:cTn id="21" dur="1000"/>
                                        <p:tgtEl>
                                          <p:spTgt spid="14339">
                                            <p:txEl>
                                              <p:pRg st="2" end="2"/>
                                            </p:txEl>
                                          </p:spTgt>
                                        </p:tgtEl>
                                      </p:cBhvr>
                                    </p:animEffect>
                                    <p:anim calcmode="lin" valueType="num">
                                      <p:cBhvr>
                                        <p:cTn id="22" dur="10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33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4339">
                                            <p:txEl>
                                              <p:pRg st="3" end="3"/>
                                            </p:txEl>
                                          </p:spTgt>
                                        </p:tgtEl>
                                        <p:attrNameLst>
                                          <p:attrName>style.visibility</p:attrName>
                                        </p:attrNameLst>
                                      </p:cBhvr>
                                      <p:to>
                                        <p:strVal val="visible"/>
                                      </p:to>
                                    </p:set>
                                    <p:animEffect transition="in" filter="fade">
                                      <p:cBhvr>
                                        <p:cTn id="28" dur="1000"/>
                                        <p:tgtEl>
                                          <p:spTgt spid="14339">
                                            <p:txEl>
                                              <p:pRg st="3" end="3"/>
                                            </p:txEl>
                                          </p:spTgt>
                                        </p:tgtEl>
                                      </p:cBhvr>
                                    </p:animEffect>
                                    <p:anim calcmode="lin" valueType="num">
                                      <p:cBhvr>
                                        <p:cTn id="29" dur="1000" fill="hold"/>
                                        <p:tgtEl>
                                          <p:spTgt spid="1433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4339">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14339">
                                            <p:txEl>
                                              <p:pRg st="4" end="4"/>
                                            </p:txEl>
                                          </p:spTgt>
                                        </p:tgtEl>
                                        <p:attrNameLst>
                                          <p:attrName>style.visibility</p:attrName>
                                        </p:attrNameLst>
                                      </p:cBhvr>
                                      <p:to>
                                        <p:strVal val="visible"/>
                                      </p:to>
                                    </p:set>
                                    <p:animEffect transition="in" filter="fade">
                                      <p:cBhvr>
                                        <p:cTn id="35" dur="1000"/>
                                        <p:tgtEl>
                                          <p:spTgt spid="14339">
                                            <p:txEl>
                                              <p:pRg st="4" end="4"/>
                                            </p:txEl>
                                          </p:spTgt>
                                        </p:tgtEl>
                                      </p:cBhvr>
                                    </p:animEffect>
                                    <p:anim calcmode="lin" valueType="num">
                                      <p:cBhvr>
                                        <p:cTn id="36" dur="10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4339">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14339">
                                            <p:txEl>
                                              <p:pRg st="5" end="5"/>
                                            </p:txEl>
                                          </p:spTgt>
                                        </p:tgtEl>
                                        <p:attrNameLst>
                                          <p:attrName>style.visibility</p:attrName>
                                        </p:attrNameLst>
                                      </p:cBhvr>
                                      <p:to>
                                        <p:strVal val="visible"/>
                                      </p:to>
                                    </p:set>
                                    <p:animEffect transition="in" filter="fade">
                                      <p:cBhvr>
                                        <p:cTn id="40" dur="1000"/>
                                        <p:tgtEl>
                                          <p:spTgt spid="14339">
                                            <p:txEl>
                                              <p:pRg st="5" end="5"/>
                                            </p:txEl>
                                          </p:spTgt>
                                        </p:tgtEl>
                                      </p:cBhvr>
                                    </p:animEffect>
                                    <p:anim calcmode="lin" valueType="num">
                                      <p:cBhvr>
                                        <p:cTn id="41" dur="10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14339">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C24F-9E84-42D7-977E-5F4A2D129062}"/>
              </a:ext>
            </a:extLst>
          </p:cNvPr>
          <p:cNvSpPr>
            <a:spLocks noGrp="1"/>
          </p:cNvSpPr>
          <p:nvPr>
            <p:ph type="title"/>
          </p:nvPr>
        </p:nvSpPr>
        <p:spPr>
          <a:xfrm>
            <a:off x="846035" y="6128216"/>
            <a:ext cx="11827378" cy="729784"/>
          </a:xfrm>
        </p:spPr>
        <p:txBody>
          <a:bodyPr>
            <a:normAutofit/>
          </a:bodyPr>
          <a:lstStyle/>
          <a:p>
            <a:r>
              <a:rPr lang="en-GB" sz="3600" dirty="0"/>
              <a:t>Erik Erikson’s  Theory of Psycho-Social   Development</a:t>
            </a:r>
          </a:p>
        </p:txBody>
      </p:sp>
      <p:graphicFrame>
        <p:nvGraphicFramePr>
          <p:cNvPr id="8" name="Content Placeholder 2">
            <a:extLst>
              <a:ext uri="{FF2B5EF4-FFF2-40B4-BE49-F238E27FC236}">
                <a16:creationId xmlns:a16="http://schemas.microsoft.com/office/drawing/2014/main" id="{564DDD7A-190B-473A-83E5-1837CDFD9288}"/>
              </a:ext>
            </a:extLst>
          </p:cNvPr>
          <p:cNvGraphicFramePr>
            <a:graphicFrameLocks/>
          </p:cNvGraphicFramePr>
          <p:nvPr>
            <p:extLst>
              <p:ext uri="{D42A27DB-BD31-4B8C-83A1-F6EECF244321}">
                <p14:modId xmlns:p14="http://schemas.microsoft.com/office/powerpoint/2010/main" val="4229565782"/>
              </p:ext>
            </p:extLst>
          </p:nvPr>
        </p:nvGraphicFramePr>
        <p:xfrm>
          <a:off x="-141886" y="279216"/>
          <a:ext cx="12045128" cy="58489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6783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4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942F2-BE85-4878-9DC9-D026A4EF9FC9}"/>
              </a:ext>
            </a:extLst>
          </p:cNvPr>
          <p:cNvSpPr>
            <a:spLocks noGrp="1"/>
          </p:cNvSpPr>
          <p:nvPr>
            <p:ph type="title"/>
          </p:nvPr>
        </p:nvSpPr>
        <p:spPr>
          <a:xfrm>
            <a:off x="8717562" y="639703"/>
            <a:ext cx="3299579" cy="5577840"/>
          </a:xfrm>
        </p:spPr>
        <p:txBody>
          <a:bodyPr anchor="ctr">
            <a:normAutofit/>
          </a:bodyPr>
          <a:lstStyle/>
          <a:p>
            <a:r>
              <a:rPr lang="en-GB" dirty="0"/>
              <a:t>Activity 45 Minutes</a:t>
            </a:r>
          </a:p>
        </p:txBody>
      </p:sp>
      <p:sp>
        <p:nvSpPr>
          <p:cNvPr id="7" name="Rectangle: Rounded Corners 6">
            <a:extLst>
              <a:ext uri="{FF2B5EF4-FFF2-40B4-BE49-F238E27FC236}">
                <a16:creationId xmlns:a16="http://schemas.microsoft.com/office/drawing/2014/main" id="{C6BF806C-0A91-412F-8599-FA8F3412ADA2}"/>
              </a:ext>
            </a:extLst>
          </p:cNvPr>
          <p:cNvSpPr/>
          <p:nvPr/>
        </p:nvSpPr>
        <p:spPr>
          <a:xfrm>
            <a:off x="920854" y="644091"/>
            <a:ext cx="7565420" cy="928177"/>
          </a:xfrm>
          <a:prstGeom prst="roundRect">
            <a:avLst>
              <a:gd name="adj" fmla="val 10000"/>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8" name="Rectangle 7" descr="Health">
            <a:extLst>
              <a:ext uri="{FF2B5EF4-FFF2-40B4-BE49-F238E27FC236}">
                <a16:creationId xmlns:a16="http://schemas.microsoft.com/office/drawing/2014/main" id="{5606B66B-0408-453C-9C28-54A143E4F1A7}"/>
              </a:ext>
            </a:extLst>
          </p:cNvPr>
          <p:cNvSpPr/>
          <p:nvPr/>
        </p:nvSpPr>
        <p:spPr>
          <a:xfrm>
            <a:off x="920854" y="852931"/>
            <a:ext cx="510497" cy="51049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176360A0-40D4-4032-87A0-1B4517883C2B}"/>
              </a:ext>
            </a:extLst>
          </p:cNvPr>
          <p:cNvSpPr/>
          <p:nvPr/>
        </p:nvSpPr>
        <p:spPr>
          <a:xfrm>
            <a:off x="1712126" y="644091"/>
            <a:ext cx="6501432"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sz="2000" kern="1200" dirty="0"/>
              <a:t>As life expectancy continues to rise in the UK – is there a need to consider a ninth stage? </a:t>
            </a:r>
            <a:endParaRPr lang="en-US" sz="2000" kern="1200" dirty="0"/>
          </a:p>
        </p:txBody>
      </p:sp>
      <p:sp>
        <p:nvSpPr>
          <p:cNvPr id="12" name="Rectangle: Rounded Corners 11">
            <a:extLst>
              <a:ext uri="{FF2B5EF4-FFF2-40B4-BE49-F238E27FC236}">
                <a16:creationId xmlns:a16="http://schemas.microsoft.com/office/drawing/2014/main" id="{6FADBC0E-1FC6-41F1-B526-2ABDB4B0377D}"/>
              </a:ext>
            </a:extLst>
          </p:cNvPr>
          <p:cNvSpPr/>
          <p:nvPr/>
        </p:nvSpPr>
        <p:spPr>
          <a:xfrm>
            <a:off x="885535" y="1744163"/>
            <a:ext cx="7600739" cy="928177"/>
          </a:xfrm>
          <a:prstGeom prst="roundRect">
            <a:avLst>
              <a:gd name="adj" fmla="val 10000"/>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4" name="Rectangle 13" descr="Education">
            <a:extLst>
              <a:ext uri="{FF2B5EF4-FFF2-40B4-BE49-F238E27FC236}">
                <a16:creationId xmlns:a16="http://schemas.microsoft.com/office/drawing/2014/main" id="{76D8C1BB-DF54-485C-951B-D9B22C08B417}"/>
              </a:ext>
            </a:extLst>
          </p:cNvPr>
          <p:cNvSpPr/>
          <p:nvPr/>
        </p:nvSpPr>
        <p:spPr>
          <a:xfrm>
            <a:off x="920854" y="2013153"/>
            <a:ext cx="510497" cy="51049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5" name="Freeform: Shape 14">
            <a:extLst>
              <a:ext uri="{FF2B5EF4-FFF2-40B4-BE49-F238E27FC236}">
                <a16:creationId xmlns:a16="http://schemas.microsoft.com/office/drawing/2014/main" id="{31130930-CB69-4464-AC2E-0952536A798D}"/>
              </a:ext>
            </a:extLst>
          </p:cNvPr>
          <p:cNvSpPr/>
          <p:nvPr/>
        </p:nvSpPr>
        <p:spPr>
          <a:xfrm>
            <a:off x="1712126" y="1804313"/>
            <a:ext cx="6501432"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sz="2000" kern="1200" dirty="0"/>
              <a:t>After his death Erikson’s wife Joan examined the feasibility of adding a stage 9 to the theory. </a:t>
            </a:r>
            <a:endParaRPr lang="en-US" sz="2000" kern="1200" dirty="0"/>
          </a:p>
        </p:txBody>
      </p:sp>
      <p:sp>
        <p:nvSpPr>
          <p:cNvPr id="16" name="Rectangle: Rounded Corners 15">
            <a:extLst>
              <a:ext uri="{FF2B5EF4-FFF2-40B4-BE49-F238E27FC236}">
                <a16:creationId xmlns:a16="http://schemas.microsoft.com/office/drawing/2014/main" id="{ABE26324-E1EA-4C2B-A2F4-CD755D86DBAC}"/>
              </a:ext>
            </a:extLst>
          </p:cNvPr>
          <p:cNvSpPr/>
          <p:nvPr/>
        </p:nvSpPr>
        <p:spPr>
          <a:xfrm>
            <a:off x="857054" y="2964535"/>
            <a:ext cx="7629220" cy="928177"/>
          </a:xfrm>
          <a:prstGeom prst="roundRect">
            <a:avLst>
              <a:gd name="adj" fmla="val 10000"/>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7" name="Rectangle 16" descr="Right Double Quote">
            <a:extLst>
              <a:ext uri="{FF2B5EF4-FFF2-40B4-BE49-F238E27FC236}">
                <a16:creationId xmlns:a16="http://schemas.microsoft.com/office/drawing/2014/main" id="{76B25380-AAC7-47DE-AFAD-2234BC72179E}"/>
              </a:ext>
            </a:extLst>
          </p:cNvPr>
          <p:cNvSpPr/>
          <p:nvPr/>
        </p:nvSpPr>
        <p:spPr>
          <a:xfrm>
            <a:off x="920854" y="3173375"/>
            <a:ext cx="510497" cy="51049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8" name="Freeform: Shape 17">
            <a:extLst>
              <a:ext uri="{FF2B5EF4-FFF2-40B4-BE49-F238E27FC236}">
                <a16:creationId xmlns:a16="http://schemas.microsoft.com/office/drawing/2014/main" id="{D6FB07B4-6775-45F5-8D01-2D063D63A62E}"/>
              </a:ext>
            </a:extLst>
          </p:cNvPr>
          <p:cNvSpPr/>
          <p:nvPr/>
        </p:nvSpPr>
        <p:spPr>
          <a:xfrm>
            <a:off x="1712126" y="2964535"/>
            <a:ext cx="6645811"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kern="1200" dirty="0"/>
              <a:t>Read the Journal article, ‘Psychosocial development in the elderly: An investigation into Erikson's ninth stage’ – do you feel a ninth stage would improve this theory? </a:t>
            </a:r>
            <a:endParaRPr lang="en-US" kern="1200" dirty="0"/>
          </a:p>
        </p:txBody>
      </p:sp>
      <p:sp>
        <p:nvSpPr>
          <p:cNvPr id="19" name="Rectangle: Rounded Corners 18">
            <a:extLst>
              <a:ext uri="{FF2B5EF4-FFF2-40B4-BE49-F238E27FC236}">
                <a16:creationId xmlns:a16="http://schemas.microsoft.com/office/drawing/2014/main" id="{C52E6ED2-0197-4DB7-A8CE-2D5412745ABF}"/>
              </a:ext>
            </a:extLst>
          </p:cNvPr>
          <p:cNvSpPr/>
          <p:nvPr/>
        </p:nvSpPr>
        <p:spPr>
          <a:xfrm>
            <a:off x="857053" y="4110943"/>
            <a:ext cx="7629220" cy="928177"/>
          </a:xfrm>
          <a:prstGeom prst="roundRect">
            <a:avLst>
              <a:gd name="adj" fmla="val 10000"/>
            </a:avLst>
          </a:prstGeom>
        </p:spPr>
        <p:style>
          <a:lnRef idx="0">
            <a:schemeClr val="lt1">
              <a:alpha val="0"/>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p:style>
      </p:sp>
      <p:sp>
        <p:nvSpPr>
          <p:cNvPr id="20" name="Rectangle 19" descr="Chat">
            <a:extLst>
              <a:ext uri="{FF2B5EF4-FFF2-40B4-BE49-F238E27FC236}">
                <a16:creationId xmlns:a16="http://schemas.microsoft.com/office/drawing/2014/main" id="{297F24CF-FDBA-4464-93C8-FF936EF8DBF8}"/>
              </a:ext>
            </a:extLst>
          </p:cNvPr>
          <p:cNvSpPr/>
          <p:nvPr/>
        </p:nvSpPr>
        <p:spPr>
          <a:xfrm>
            <a:off x="920854" y="4333597"/>
            <a:ext cx="510497" cy="510497"/>
          </a:xfrm>
          <a:prstGeom prst="rect">
            <a:avLst/>
          </a:prstGeom>
          <a: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1" name="Freeform: Shape 20">
            <a:extLst>
              <a:ext uri="{FF2B5EF4-FFF2-40B4-BE49-F238E27FC236}">
                <a16:creationId xmlns:a16="http://schemas.microsoft.com/office/drawing/2014/main" id="{90952E57-D5AE-46FE-9FA4-095E51CF9EDD}"/>
              </a:ext>
            </a:extLst>
          </p:cNvPr>
          <p:cNvSpPr/>
          <p:nvPr/>
        </p:nvSpPr>
        <p:spPr>
          <a:xfrm>
            <a:off x="1712126" y="4124757"/>
            <a:ext cx="6645811"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dirty="0"/>
              <a:t>Complete the Moodle task</a:t>
            </a:r>
            <a:r>
              <a:rPr lang="en-GB" kern="1200" dirty="0"/>
              <a:t>, stating whether you believe a ninth stage </a:t>
            </a:r>
            <a:r>
              <a:rPr lang="en-GB" b="1" kern="1200" dirty="0"/>
              <a:t>would</a:t>
            </a:r>
            <a:r>
              <a:rPr lang="en-GB" kern="1200" dirty="0"/>
              <a:t> or </a:t>
            </a:r>
            <a:r>
              <a:rPr lang="en-GB" b="1" kern="1200" dirty="0"/>
              <a:t>wouldn’t</a:t>
            </a:r>
            <a:r>
              <a:rPr lang="en-GB" kern="1200" dirty="0"/>
              <a:t> improve this theory, make reference to the article. </a:t>
            </a:r>
            <a:endParaRPr lang="en-US" kern="1200" dirty="0"/>
          </a:p>
        </p:txBody>
      </p:sp>
      <p:sp>
        <p:nvSpPr>
          <p:cNvPr id="22" name="Rectangle: Rounded Corners 21">
            <a:extLst>
              <a:ext uri="{FF2B5EF4-FFF2-40B4-BE49-F238E27FC236}">
                <a16:creationId xmlns:a16="http://schemas.microsoft.com/office/drawing/2014/main" id="{02106BE5-5626-4755-9BF3-E637FD02DBB6}"/>
              </a:ext>
            </a:extLst>
          </p:cNvPr>
          <p:cNvSpPr/>
          <p:nvPr/>
        </p:nvSpPr>
        <p:spPr>
          <a:xfrm>
            <a:off x="815013" y="5284978"/>
            <a:ext cx="7671260" cy="928177"/>
          </a:xfrm>
          <a:prstGeom prst="roundRect">
            <a:avLst>
              <a:gd name="adj" fmla="val 10000"/>
            </a:avLst>
          </a:prstGeom>
        </p:spPr>
        <p:style>
          <a:lnRef idx="0">
            <a:schemeClr val="lt1">
              <a:alpha val="0"/>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p:style>
      </p:sp>
      <p:sp>
        <p:nvSpPr>
          <p:cNvPr id="23" name="Rectangle 22" descr="Fingerprint">
            <a:extLst>
              <a:ext uri="{FF2B5EF4-FFF2-40B4-BE49-F238E27FC236}">
                <a16:creationId xmlns:a16="http://schemas.microsoft.com/office/drawing/2014/main" id="{E60E1B52-CF62-4BDE-95CC-E935D3D19351}"/>
              </a:ext>
            </a:extLst>
          </p:cNvPr>
          <p:cNvSpPr/>
          <p:nvPr/>
        </p:nvSpPr>
        <p:spPr>
          <a:xfrm>
            <a:off x="920854" y="5493819"/>
            <a:ext cx="510497" cy="510497"/>
          </a:xfrm>
          <a:prstGeom prst="rect">
            <a:avLst/>
          </a:prstGeom>
          <a: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4" name="Freeform: Shape 23">
            <a:extLst>
              <a:ext uri="{FF2B5EF4-FFF2-40B4-BE49-F238E27FC236}">
                <a16:creationId xmlns:a16="http://schemas.microsoft.com/office/drawing/2014/main" id="{8B3A3479-2D5B-4520-8498-13630D58FF11}"/>
              </a:ext>
            </a:extLst>
          </p:cNvPr>
          <p:cNvSpPr/>
          <p:nvPr/>
        </p:nvSpPr>
        <p:spPr>
          <a:xfrm>
            <a:off x="1421559" y="5321924"/>
            <a:ext cx="7000546" cy="928177"/>
          </a:xfrm>
          <a:custGeom>
            <a:avLst/>
            <a:gdLst>
              <a:gd name="connsiteX0" fmla="*/ 0 w 4887429"/>
              <a:gd name="connsiteY0" fmla="*/ 0 h 928177"/>
              <a:gd name="connsiteX1" fmla="*/ 4887429 w 4887429"/>
              <a:gd name="connsiteY1" fmla="*/ 0 h 928177"/>
              <a:gd name="connsiteX2" fmla="*/ 4887429 w 4887429"/>
              <a:gd name="connsiteY2" fmla="*/ 928177 h 928177"/>
              <a:gd name="connsiteX3" fmla="*/ 0 w 4887429"/>
              <a:gd name="connsiteY3" fmla="*/ 928177 h 928177"/>
              <a:gd name="connsiteX4" fmla="*/ 0 w 4887429"/>
              <a:gd name="connsiteY4" fmla="*/ 0 h 928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87429" h="928177">
                <a:moveTo>
                  <a:pt x="0" y="0"/>
                </a:moveTo>
                <a:lnTo>
                  <a:pt x="4887429" y="0"/>
                </a:lnTo>
                <a:lnTo>
                  <a:pt x="4887429" y="928177"/>
                </a:lnTo>
                <a:lnTo>
                  <a:pt x="0" y="928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spcFirstLastPara="0" vert="horz" wrap="square" lIns="98232" tIns="98232" rIns="98232" bIns="98232" numCol="1" spcCol="1270" anchor="ctr" anchorCtr="0">
            <a:noAutofit/>
          </a:bodyPr>
          <a:lstStyle/>
          <a:p>
            <a:pPr marL="0" lvl="0" indent="0" algn="l" defTabSz="666750">
              <a:lnSpc>
                <a:spcPct val="90000"/>
              </a:lnSpc>
              <a:spcBef>
                <a:spcPct val="0"/>
              </a:spcBef>
              <a:spcAft>
                <a:spcPct val="35000"/>
              </a:spcAft>
              <a:buNone/>
            </a:pPr>
            <a:r>
              <a:rPr lang="en-GB" b="1" u="sng" kern="1200" dirty="0"/>
              <a:t>Reference </a:t>
            </a:r>
            <a:r>
              <a:rPr lang="en-GB" kern="1200" dirty="0"/>
              <a:t>Brown, C. and </a:t>
            </a:r>
            <a:r>
              <a:rPr lang="en-GB" kern="1200" dirty="0" err="1"/>
              <a:t>Lowis</a:t>
            </a:r>
            <a:r>
              <a:rPr lang="en-GB" kern="1200" dirty="0"/>
              <a:t>, M. J. (2003) ‘Psychosocial development in the elderly: An investigation into Erikson’s ninth stage’, </a:t>
            </a:r>
            <a:r>
              <a:rPr lang="en-GB" i="1" kern="1200" dirty="0"/>
              <a:t>JOURNAL OF AGING STUDIES</a:t>
            </a:r>
            <a:r>
              <a:rPr lang="en-GB" kern="1200" dirty="0"/>
              <a:t>, pp. 415 - 426</a:t>
            </a:r>
            <a:endParaRPr lang="en-US" kern="1200" dirty="0"/>
          </a:p>
        </p:txBody>
      </p:sp>
    </p:spTree>
    <p:extLst>
      <p:ext uri="{BB962C8B-B14F-4D97-AF65-F5344CB8AC3E}">
        <p14:creationId xmlns:p14="http://schemas.microsoft.com/office/powerpoint/2010/main" val="595103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F2A7E81C-0B98-4835-800A-8AF7DBD583BC}"/>
              </a:ext>
            </a:extLst>
          </p:cNvPr>
          <p:cNvSpPr>
            <a:spLocks noGrp="1" noChangeArrowheads="1"/>
          </p:cNvSpPr>
          <p:nvPr>
            <p:ph type="title"/>
          </p:nvPr>
        </p:nvSpPr>
        <p:spPr/>
        <p:txBody>
          <a:bodyPr/>
          <a:lstStyle/>
          <a:p>
            <a:r>
              <a:rPr lang="en-GB" altLang="en-US" dirty="0"/>
              <a:t>References</a:t>
            </a:r>
          </a:p>
        </p:txBody>
      </p:sp>
      <p:sp>
        <p:nvSpPr>
          <p:cNvPr id="3" name="Content Placeholder 2">
            <a:extLst>
              <a:ext uri="{FF2B5EF4-FFF2-40B4-BE49-F238E27FC236}">
                <a16:creationId xmlns:a16="http://schemas.microsoft.com/office/drawing/2014/main" id="{12FF56E4-DD1D-4E16-B8A7-4EBD07984452}"/>
              </a:ext>
            </a:extLst>
          </p:cNvPr>
          <p:cNvSpPr>
            <a:spLocks noGrp="1"/>
          </p:cNvSpPr>
          <p:nvPr>
            <p:ph idx="1"/>
          </p:nvPr>
        </p:nvSpPr>
        <p:spPr>
          <a:xfrm>
            <a:off x="1371600" y="1327759"/>
            <a:ext cx="9601200" cy="4539641"/>
          </a:xfrm>
        </p:spPr>
        <p:txBody>
          <a:bodyPr>
            <a:normAutofit/>
          </a:bodyPr>
          <a:lstStyle/>
          <a:p>
            <a:pPr eaLnBrk="1" hangingPunct="1">
              <a:defRPr/>
            </a:pPr>
            <a:r>
              <a:rPr lang="en-GB" altLang="en-US" dirty="0"/>
              <a:t>Carlson, N, R., </a:t>
            </a:r>
            <a:r>
              <a:rPr lang="en-GB" altLang="en-US" dirty="0" err="1"/>
              <a:t>Buskist</a:t>
            </a:r>
            <a:r>
              <a:rPr lang="en-GB" altLang="en-US" dirty="0"/>
              <a:t>, W., (2013), </a:t>
            </a:r>
            <a:r>
              <a:rPr lang="en-GB" altLang="en-US" i="1" dirty="0"/>
              <a:t>Psychology</a:t>
            </a:r>
            <a:r>
              <a:rPr lang="en-GB" altLang="en-US" dirty="0"/>
              <a:t> : UEL, Pearson Education UK, 2013. ProQuest </a:t>
            </a:r>
            <a:r>
              <a:rPr lang="en-GB" altLang="en-US" dirty="0" err="1"/>
              <a:t>Ebook</a:t>
            </a:r>
            <a:r>
              <a:rPr lang="en-GB" altLang="en-US" dirty="0"/>
              <a:t> Central,</a:t>
            </a:r>
          </a:p>
          <a:p>
            <a:pPr>
              <a:defRPr/>
            </a:pPr>
            <a:r>
              <a:rPr lang="en-GB" altLang="en-US" dirty="0"/>
              <a:t>Eysenck, M, W., (2017), </a:t>
            </a:r>
            <a:r>
              <a:rPr lang="en-GB" altLang="en-US" i="1" dirty="0"/>
              <a:t>Simply Psychology</a:t>
            </a:r>
            <a:r>
              <a:rPr lang="en-GB" altLang="en-US" dirty="0"/>
              <a:t>, Taylor &amp; Francis Group, ProQuest </a:t>
            </a:r>
            <a:r>
              <a:rPr lang="en-GB" altLang="en-US" dirty="0" err="1"/>
              <a:t>Ebook</a:t>
            </a:r>
            <a:r>
              <a:rPr lang="en-GB" altLang="en-US" dirty="0"/>
              <a:t> Central</a:t>
            </a:r>
          </a:p>
          <a:p>
            <a:pPr>
              <a:defRPr/>
            </a:pPr>
            <a:r>
              <a:rPr lang="fr-FR" dirty="0" err="1"/>
              <a:t>Fernald</a:t>
            </a:r>
            <a:r>
              <a:rPr lang="fr-FR" dirty="0"/>
              <a:t>, L. D. (2008) </a:t>
            </a:r>
            <a:r>
              <a:rPr lang="fr-FR" i="1" dirty="0"/>
              <a:t>Psychology : Six Perspectives</a:t>
            </a:r>
            <a:r>
              <a:rPr lang="fr-FR" dirty="0"/>
              <a:t>. Los Angeles: SAGE Publications, </a:t>
            </a:r>
            <a:r>
              <a:rPr lang="fr-FR" dirty="0" err="1"/>
              <a:t>Inc</a:t>
            </a:r>
            <a:endParaRPr lang="en-GB" altLang="en-US" dirty="0"/>
          </a:p>
          <a:p>
            <a:pPr eaLnBrk="1" hangingPunct="1">
              <a:defRPr/>
            </a:pPr>
            <a:r>
              <a:rPr lang="en-GB" altLang="en-US" dirty="0"/>
              <a:t>Gross, R, D., (2015), Psychology: The Science of Mind and Behaviour 7th Edition, Hodder Education Group, EBSCO Publishing : eBook Collection (EBSCOhost)</a:t>
            </a:r>
          </a:p>
          <a:p>
            <a:pPr>
              <a:defRPr/>
            </a:pPr>
            <a:r>
              <a:rPr lang="en-GB" dirty="0"/>
              <a:t>Plomin, R. and Daniels, D. (1987) ‘Children in the same family are very different, but why?’, </a:t>
            </a:r>
            <a:r>
              <a:rPr lang="en-GB" i="1" dirty="0" err="1"/>
              <a:t>Behavioral</a:t>
            </a:r>
            <a:r>
              <a:rPr lang="en-GB" i="1" dirty="0"/>
              <a:t> &amp; Brain Sciences</a:t>
            </a:r>
            <a:r>
              <a:rPr lang="en-GB" dirty="0"/>
              <a:t>, 10(1), p. 44.</a:t>
            </a:r>
          </a:p>
          <a:p>
            <a:pPr>
              <a:defRPr/>
            </a:pPr>
            <a:r>
              <a:rPr lang="en-GB" dirty="0" err="1"/>
              <a:t>Sulloway</a:t>
            </a:r>
            <a:r>
              <a:rPr lang="en-GB" dirty="0"/>
              <a:t>, F. J. (1996) </a:t>
            </a:r>
            <a:r>
              <a:rPr lang="en-GB" i="1" dirty="0"/>
              <a:t>Born to rebel: Birth order, family dynamics, and creative lives</a:t>
            </a:r>
            <a:r>
              <a:rPr lang="en-GB" dirty="0"/>
              <a:t>. New York, NY: Pantheon Books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C3A69-1CA9-4D22-BF53-2E0E474561BC}"/>
              </a:ext>
            </a:extLst>
          </p:cNvPr>
          <p:cNvSpPr>
            <a:spLocks noGrp="1"/>
          </p:cNvSpPr>
          <p:nvPr>
            <p:ph type="title"/>
          </p:nvPr>
        </p:nvSpPr>
        <p:spPr/>
        <p:txBody>
          <a:bodyPr/>
          <a:lstStyle/>
          <a:p>
            <a:r>
              <a:rPr lang="en-GB" dirty="0"/>
              <a:t>Using the reading list. </a:t>
            </a:r>
          </a:p>
        </p:txBody>
      </p:sp>
      <p:sp>
        <p:nvSpPr>
          <p:cNvPr id="3" name="Content Placeholder 2">
            <a:extLst>
              <a:ext uri="{FF2B5EF4-FFF2-40B4-BE49-F238E27FC236}">
                <a16:creationId xmlns:a16="http://schemas.microsoft.com/office/drawing/2014/main" id="{5A2B60F1-68E8-4EE2-94F1-739DD0AADBA3}"/>
              </a:ext>
            </a:extLst>
          </p:cNvPr>
          <p:cNvSpPr>
            <a:spLocks noGrp="1"/>
          </p:cNvSpPr>
          <p:nvPr>
            <p:ph idx="1"/>
          </p:nvPr>
        </p:nvSpPr>
        <p:spPr>
          <a:xfrm>
            <a:off x="946485" y="1652337"/>
            <a:ext cx="10764252" cy="4764505"/>
          </a:xfrm>
        </p:spPr>
        <p:txBody>
          <a:bodyPr>
            <a:normAutofit/>
          </a:bodyPr>
          <a:lstStyle/>
          <a:p>
            <a:r>
              <a:rPr lang="en-GB" sz="3200" dirty="0">
                <a:latin typeface="Arial" panose="020B0604020202020204" pitchFamily="34" charset="0"/>
                <a:cs typeface="Arial" panose="020B0604020202020204" pitchFamily="34" charset="0"/>
              </a:rPr>
              <a:t>For the remainder of the session you have time to familiarize yourself with the reading list. </a:t>
            </a:r>
          </a:p>
          <a:p>
            <a:r>
              <a:rPr lang="en-GB" sz="3200" dirty="0">
                <a:latin typeface="Arial" panose="020B0604020202020204" pitchFamily="34" charset="0"/>
                <a:cs typeface="Arial" panose="020B0604020202020204" pitchFamily="34" charset="0"/>
              </a:rPr>
              <a:t>Use the reading list to find at least three sources that will help you in completing your component 1 assignment. </a:t>
            </a:r>
          </a:p>
          <a:p>
            <a:r>
              <a:rPr lang="en-GB" sz="3200" dirty="0">
                <a:latin typeface="Arial" panose="020B0604020202020204" pitchFamily="34" charset="0"/>
                <a:cs typeface="Arial" panose="020B0604020202020204" pitchFamily="34" charset="0"/>
              </a:rPr>
              <a:t>Complete the Moodle activity – ‘</a:t>
            </a:r>
            <a:r>
              <a:rPr lang="en-GB" sz="3200" i="1" dirty="0">
                <a:latin typeface="Arial" panose="020B0604020202020204" pitchFamily="34" charset="0"/>
                <a:cs typeface="Arial" panose="020B0604020202020204" pitchFamily="34" charset="0"/>
              </a:rPr>
              <a:t>Finding sources log</a:t>
            </a:r>
            <a:r>
              <a:rPr lang="en-GB" sz="3200" dirty="0">
                <a:latin typeface="Arial" panose="020B0604020202020204" pitchFamily="34" charset="0"/>
                <a:cs typeface="Arial" panose="020B0604020202020204" pitchFamily="34" charset="0"/>
              </a:rPr>
              <a:t>’ to record which sources you have found, detailing relevant pages or chapter. </a:t>
            </a:r>
          </a:p>
          <a:p>
            <a:r>
              <a:rPr lang="en-GB" sz="3200" dirty="0">
                <a:latin typeface="Arial" panose="020B0604020202020204" pitchFamily="34" charset="0"/>
                <a:cs typeface="Arial" panose="020B0604020202020204" pitchFamily="34" charset="0"/>
              </a:rPr>
              <a:t>Attempt to construct the references  for your sources. </a:t>
            </a:r>
          </a:p>
        </p:txBody>
      </p:sp>
    </p:spTree>
    <p:extLst>
      <p:ext uri="{BB962C8B-B14F-4D97-AF65-F5344CB8AC3E}">
        <p14:creationId xmlns:p14="http://schemas.microsoft.com/office/powerpoint/2010/main" val="1370304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Crop</Template>
  <TotalTime>35</TotalTime>
  <Words>1459</Words>
  <Application>Microsoft Office PowerPoint</Application>
  <PresentationFormat>Widescreen</PresentationFormat>
  <Paragraphs>117</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Franklin Gothic Book</vt:lpstr>
      <vt:lpstr>Crop</vt:lpstr>
      <vt:lpstr>Psycho-Social Development</vt:lpstr>
      <vt:lpstr>Erik Erikson </vt:lpstr>
      <vt:lpstr>Session Aims</vt:lpstr>
      <vt:lpstr>Erikson’s Psycho-Social Development</vt:lpstr>
      <vt:lpstr>Stage 1:  Basic Trust vs. Mistrust</vt:lpstr>
      <vt:lpstr>Stage 2:  Autonomy vs. Shame and Doubt</vt:lpstr>
      <vt:lpstr>Stage 3: Initiative vs. Guilt</vt:lpstr>
      <vt:lpstr>Stage 3: Initiative vs. Guilt</vt:lpstr>
      <vt:lpstr>Stage 4: Industriousness vs. Inferiority</vt:lpstr>
      <vt:lpstr>PowerPoint Presentation</vt:lpstr>
      <vt:lpstr>Stage 5: Identity vs. Role Confusion</vt:lpstr>
      <vt:lpstr>Stage 6: Intimacy vs. Isolation</vt:lpstr>
      <vt:lpstr>Stage 7: Generativity vs. Stagnation</vt:lpstr>
      <vt:lpstr>Stage 8: Ego Integrity vs. Despair</vt:lpstr>
      <vt:lpstr>Erik Erikson’s  Theory of Psycho-Social   Development</vt:lpstr>
      <vt:lpstr>Activity 45 Minutes</vt:lpstr>
      <vt:lpstr>References</vt:lpstr>
      <vt:lpstr>Using the reading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Psycho-Social Development</dc:title>
  <dc:creator>Rebecca Stewart</dc:creator>
  <cp:lastModifiedBy>Rebecca Kavanagh</cp:lastModifiedBy>
  <cp:revision>6</cp:revision>
  <dcterms:created xsi:type="dcterms:W3CDTF">2021-05-24T10:15:03Z</dcterms:created>
  <dcterms:modified xsi:type="dcterms:W3CDTF">2021-10-04T11:51:24Z</dcterms:modified>
</cp:coreProperties>
</file>