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24"/>
  </p:notesMasterIdLst>
  <p:sldIdLst>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71759" autoAdjust="0"/>
  </p:normalViewPr>
  <p:slideViewPr>
    <p:cSldViewPr snapToGrid="0">
      <p:cViewPr varScale="1">
        <p:scale>
          <a:sx n="78" d="100"/>
          <a:sy n="78" d="100"/>
        </p:scale>
        <p:origin x="1872"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viewProps" Target="viewProps.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notesMaster" Target="notesMasters/notesMaster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61CE215-01C3-495B-BFBB-AE3AF76046E9}" type="doc">
      <dgm:prSet loTypeId="urn:microsoft.com/office/officeart/2005/8/layout/cycle6" loCatId="relationship" qsTypeId="urn:microsoft.com/office/officeart/2005/8/quickstyle/3d2" qsCatId="3D" csTypeId="urn:microsoft.com/office/officeart/2005/8/colors/accent1_2" csCatId="accent1" phldr="1"/>
      <dgm:spPr/>
      <dgm:t>
        <a:bodyPr/>
        <a:lstStyle/>
        <a:p>
          <a:endParaRPr lang="en-GB"/>
        </a:p>
      </dgm:t>
    </dgm:pt>
    <dgm:pt modelId="{D9129D44-CFE1-4692-AEAD-56E75E8DCF26}">
      <dgm:prSet phldrT="[Text]"/>
      <dgm:spPr/>
      <dgm:t>
        <a:bodyPr/>
        <a:lstStyle/>
        <a:p>
          <a:r>
            <a:rPr lang="en-GB" dirty="0"/>
            <a:t>Embedding Children's Rights </a:t>
          </a:r>
        </a:p>
      </dgm:t>
    </dgm:pt>
    <dgm:pt modelId="{12510893-B2EA-49ED-A98F-52CD31733FB2}" type="parTrans" cxnId="{A974BD0C-B9A1-44C8-AA35-DE0839043D5B}">
      <dgm:prSet/>
      <dgm:spPr/>
      <dgm:t>
        <a:bodyPr/>
        <a:lstStyle/>
        <a:p>
          <a:endParaRPr lang="en-GB"/>
        </a:p>
      </dgm:t>
    </dgm:pt>
    <dgm:pt modelId="{82752C78-7730-4131-BF3B-B0B4E1F18B56}" type="sibTrans" cxnId="{A974BD0C-B9A1-44C8-AA35-DE0839043D5B}">
      <dgm:prSet/>
      <dgm:spPr/>
      <dgm:t>
        <a:bodyPr/>
        <a:lstStyle/>
        <a:p>
          <a:endParaRPr lang="en-GB"/>
        </a:p>
      </dgm:t>
    </dgm:pt>
    <dgm:pt modelId="{C781C0FB-6CD1-41A1-A8B5-035C83B4140C}">
      <dgm:prSet phldrT="[Text]"/>
      <dgm:spPr/>
      <dgm:t>
        <a:bodyPr/>
        <a:lstStyle/>
        <a:p>
          <a:r>
            <a:rPr lang="en-GB"/>
            <a:t>Accountability </a:t>
          </a:r>
        </a:p>
      </dgm:t>
    </dgm:pt>
    <dgm:pt modelId="{E87A9BA8-7726-45DE-9989-5A672CB74CB5}" type="parTrans" cxnId="{D5AD0858-C220-4C94-92D4-A151235EA5F1}">
      <dgm:prSet/>
      <dgm:spPr/>
      <dgm:t>
        <a:bodyPr/>
        <a:lstStyle/>
        <a:p>
          <a:endParaRPr lang="en-GB"/>
        </a:p>
      </dgm:t>
    </dgm:pt>
    <dgm:pt modelId="{7AFF0EFB-C4CB-4606-84AF-48A15EFA70AF}" type="sibTrans" cxnId="{D5AD0858-C220-4C94-92D4-A151235EA5F1}">
      <dgm:prSet/>
      <dgm:spPr/>
      <dgm:t>
        <a:bodyPr/>
        <a:lstStyle/>
        <a:p>
          <a:endParaRPr lang="en-GB"/>
        </a:p>
      </dgm:t>
    </dgm:pt>
    <dgm:pt modelId="{63AC3EDE-5D67-4A06-B7CB-40B9C4D82A4D}">
      <dgm:prSet phldrT="[Text]"/>
      <dgm:spPr/>
      <dgm:t>
        <a:bodyPr/>
        <a:lstStyle/>
        <a:p>
          <a:r>
            <a:rPr lang="en-GB"/>
            <a:t>Partcipation </a:t>
          </a:r>
        </a:p>
      </dgm:t>
    </dgm:pt>
    <dgm:pt modelId="{3B26773F-E0F2-4F4A-9E0F-8800F8C644A8}" type="parTrans" cxnId="{82763765-F62D-4CF0-ACA6-A8E3C075A7F0}">
      <dgm:prSet/>
      <dgm:spPr/>
      <dgm:t>
        <a:bodyPr/>
        <a:lstStyle/>
        <a:p>
          <a:endParaRPr lang="en-GB"/>
        </a:p>
      </dgm:t>
    </dgm:pt>
    <dgm:pt modelId="{9C34D783-F089-4A4D-9C16-72EFCCA0334F}" type="sibTrans" cxnId="{82763765-F62D-4CF0-ACA6-A8E3C075A7F0}">
      <dgm:prSet/>
      <dgm:spPr/>
      <dgm:t>
        <a:bodyPr/>
        <a:lstStyle/>
        <a:p>
          <a:endParaRPr lang="en-GB"/>
        </a:p>
      </dgm:t>
    </dgm:pt>
    <dgm:pt modelId="{5091E02E-726F-4F76-BAA5-D3F3414FFD59}">
      <dgm:prSet phldrT="[Text]"/>
      <dgm:spPr/>
      <dgm:t>
        <a:bodyPr/>
        <a:lstStyle/>
        <a:p>
          <a:r>
            <a:rPr lang="en-GB"/>
            <a:t>Empowering Children </a:t>
          </a:r>
        </a:p>
      </dgm:t>
    </dgm:pt>
    <dgm:pt modelId="{E2CA65AF-D362-4CDC-B974-0B9A1B8ADAB9}" type="parTrans" cxnId="{A51C813D-2D98-4FE4-9A77-EA6C0CC617C4}">
      <dgm:prSet/>
      <dgm:spPr/>
      <dgm:t>
        <a:bodyPr/>
        <a:lstStyle/>
        <a:p>
          <a:endParaRPr lang="en-GB"/>
        </a:p>
      </dgm:t>
    </dgm:pt>
    <dgm:pt modelId="{8CA8DD7A-80B0-4FA2-8FA3-EE2CB5DF8AE9}" type="sibTrans" cxnId="{A51C813D-2D98-4FE4-9A77-EA6C0CC617C4}">
      <dgm:prSet/>
      <dgm:spPr/>
      <dgm:t>
        <a:bodyPr/>
        <a:lstStyle/>
        <a:p>
          <a:endParaRPr lang="en-GB"/>
        </a:p>
      </dgm:t>
    </dgm:pt>
    <dgm:pt modelId="{82A1DA91-312F-498C-BF42-B48005C35BDB}">
      <dgm:prSet phldrT="[Text]"/>
      <dgm:spPr/>
      <dgm:t>
        <a:bodyPr/>
        <a:lstStyle/>
        <a:p>
          <a:r>
            <a:rPr lang="en-GB"/>
            <a:t>Equlality and Non-discrimination </a:t>
          </a:r>
        </a:p>
      </dgm:t>
    </dgm:pt>
    <dgm:pt modelId="{777EC428-55EB-4E3F-B2A0-D26A4AC4B482}" type="parTrans" cxnId="{CCBE0CC7-D0DF-4801-8F17-52B4A266FC4E}">
      <dgm:prSet/>
      <dgm:spPr/>
      <dgm:t>
        <a:bodyPr/>
        <a:lstStyle/>
        <a:p>
          <a:endParaRPr lang="en-GB"/>
        </a:p>
      </dgm:t>
    </dgm:pt>
    <dgm:pt modelId="{63C862E6-055B-4838-A5C9-48D3E2FB5E5F}" type="sibTrans" cxnId="{CCBE0CC7-D0DF-4801-8F17-52B4A266FC4E}">
      <dgm:prSet/>
      <dgm:spPr/>
      <dgm:t>
        <a:bodyPr/>
        <a:lstStyle/>
        <a:p>
          <a:endParaRPr lang="en-GB"/>
        </a:p>
      </dgm:t>
    </dgm:pt>
    <dgm:pt modelId="{9363A7FF-FD9B-4427-9C88-76697B886152}" type="pres">
      <dgm:prSet presAssocID="{D61CE215-01C3-495B-BFBB-AE3AF76046E9}" presName="cycle" presStyleCnt="0">
        <dgm:presLayoutVars>
          <dgm:dir/>
          <dgm:resizeHandles val="exact"/>
        </dgm:presLayoutVars>
      </dgm:prSet>
      <dgm:spPr/>
      <dgm:t>
        <a:bodyPr/>
        <a:lstStyle/>
        <a:p>
          <a:endParaRPr lang="en-GB"/>
        </a:p>
      </dgm:t>
    </dgm:pt>
    <dgm:pt modelId="{AC4EE705-0DA5-4563-8759-51243C3D7BBE}" type="pres">
      <dgm:prSet presAssocID="{D9129D44-CFE1-4692-AEAD-56E75E8DCF26}" presName="node" presStyleLbl="node1" presStyleIdx="0" presStyleCnt="5">
        <dgm:presLayoutVars>
          <dgm:bulletEnabled val="1"/>
        </dgm:presLayoutVars>
      </dgm:prSet>
      <dgm:spPr/>
      <dgm:t>
        <a:bodyPr/>
        <a:lstStyle/>
        <a:p>
          <a:endParaRPr lang="en-GB"/>
        </a:p>
      </dgm:t>
    </dgm:pt>
    <dgm:pt modelId="{2350C78A-879D-4BAA-BE98-79D57AC1E47E}" type="pres">
      <dgm:prSet presAssocID="{D9129D44-CFE1-4692-AEAD-56E75E8DCF26}" presName="spNode" presStyleCnt="0"/>
      <dgm:spPr/>
    </dgm:pt>
    <dgm:pt modelId="{388A027F-7AF1-414A-A782-2749B3054E8C}" type="pres">
      <dgm:prSet presAssocID="{82752C78-7730-4131-BF3B-B0B4E1F18B56}" presName="sibTrans" presStyleLbl="sibTrans1D1" presStyleIdx="0" presStyleCnt="5"/>
      <dgm:spPr/>
      <dgm:t>
        <a:bodyPr/>
        <a:lstStyle/>
        <a:p>
          <a:endParaRPr lang="en-GB"/>
        </a:p>
      </dgm:t>
    </dgm:pt>
    <dgm:pt modelId="{78B4D959-51B0-4C6C-A55E-5ACC81026674}" type="pres">
      <dgm:prSet presAssocID="{82A1DA91-312F-498C-BF42-B48005C35BDB}" presName="node" presStyleLbl="node1" presStyleIdx="1" presStyleCnt="5" custRadScaleRad="94982" custRadScaleInc="-4110">
        <dgm:presLayoutVars>
          <dgm:bulletEnabled val="1"/>
        </dgm:presLayoutVars>
      </dgm:prSet>
      <dgm:spPr/>
      <dgm:t>
        <a:bodyPr/>
        <a:lstStyle/>
        <a:p>
          <a:endParaRPr lang="en-GB"/>
        </a:p>
      </dgm:t>
    </dgm:pt>
    <dgm:pt modelId="{A957FD0A-09C9-474C-849F-23584C2559A5}" type="pres">
      <dgm:prSet presAssocID="{82A1DA91-312F-498C-BF42-B48005C35BDB}" presName="spNode" presStyleCnt="0"/>
      <dgm:spPr/>
    </dgm:pt>
    <dgm:pt modelId="{7DA9EFDB-E42E-42D1-AAC0-8BD691EFA35C}" type="pres">
      <dgm:prSet presAssocID="{63C862E6-055B-4838-A5C9-48D3E2FB5E5F}" presName="sibTrans" presStyleLbl="sibTrans1D1" presStyleIdx="1" presStyleCnt="5"/>
      <dgm:spPr/>
      <dgm:t>
        <a:bodyPr/>
        <a:lstStyle/>
        <a:p>
          <a:endParaRPr lang="en-GB"/>
        </a:p>
      </dgm:t>
    </dgm:pt>
    <dgm:pt modelId="{B3AFBA5B-4644-40EF-8C9A-0419FF11AA37}" type="pres">
      <dgm:prSet presAssocID="{C781C0FB-6CD1-41A1-A8B5-035C83B4140C}" presName="node" presStyleLbl="node1" presStyleIdx="2" presStyleCnt="5" custRadScaleRad="96984" custRadScaleInc="10540">
        <dgm:presLayoutVars>
          <dgm:bulletEnabled val="1"/>
        </dgm:presLayoutVars>
      </dgm:prSet>
      <dgm:spPr/>
      <dgm:t>
        <a:bodyPr/>
        <a:lstStyle/>
        <a:p>
          <a:endParaRPr lang="en-GB"/>
        </a:p>
      </dgm:t>
    </dgm:pt>
    <dgm:pt modelId="{CA56A819-5183-4444-8ADA-E33F7B0BBD92}" type="pres">
      <dgm:prSet presAssocID="{C781C0FB-6CD1-41A1-A8B5-035C83B4140C}" presName="spNode" presStyleCnt="0"/>
      <dgm:spPr/>
    </dgm:pt>
    <dgm:pt modelId="{DB7BF4B1-4AA1-4F9B-BD54-849B04B71186}" type="pres">
      <dgm:prSet presAssocID="{7AFF0EFB-C4CB-4606-84AF-48A15EFA70AF}" presName="sibTrans" presStyleLbl="sibTrans1D1" presStyleIdx="2" presStyleCnt="5"/>
      <dgm:spPr/>
      <dgm:t>
        <a:bodyPr/>
        <a:lstStyle/>
        <a:p>
          <a:endParaRPr lang="en-GB"/>
        </a:p>
      </dgm:t>
    </dgm:pt>
    <dgm:pt modelId="{18566AC2-F5BC-4D86-ABAA-6D5DB7D1D5F0}" type="pres">
      <dgm:prSet presAssocID="{63AC3EDE-5D67-4A06-B7CB-40B9C4D82A4D}" presName="node" presStyleLbl="node1" presStyleIdx="3" presStyleCnt="5" custRadScaleRad="99673" custRadScaleInc="5311">
        <dgm:presLayoutVars>
          <dgm:bulletEnabled val="1"/>
        </dgm:presLayoutVars>
      </dgm:prSet>
      <dgm:spPr/>
      <dgm:t>
        <a:bodyPr/>
        <a:lstStyle/>
        <a:p>
          <a:endParaRPr lang="en-GB"/>
        </a:p>
      </dgm:t>
    </dgm:pt>
    <dgm:pt modelId="{AEE03ED3-D40C-424A-A4D2-A4E7C3D8564D}" type="pres">
      <dgm:prSet presAssocID="{63AC3EDE-5D67-4A06-B7CB-40B9C4D82A4D}" presName="spNode" presStyleCnt="0"/>
      <dgm:spPr/>
    </dgm:pt>
    <dgm:pt modelId="{F92CFA0F-D35D-4ED6-8DB4-749CF6DC819A}" type="pres">
      <dgm:prSet presAssocID="{9C34D783-F089-4A4D-9C16-72EFCCA0334F}" presName="sibTrans" presStyleLbl="sibTrans1D1" presStyleIdx="3" presStyleCnt="5"/>
      <dgm:spPr/>
      <dgm:t>
        <a:bodyPr/>
        <a:lstStyle/>
        <a:p>
          <a:endParaRPr lang="en-GB"/>
        </a:p>
      </dgm:t>
    </dgm:pt>
    <dgm:pt modelId="{14C550D4-1F0F-4532-8DA7-BEECEA35EBFB}" type="pres">
      <dgm:prSet presAssocID="{5091E02E-726F-4F76-BAA5-D3F3414FFD59}" presName="node" presStyleLbl="node1" presStyleIdx="4" presStyleCnt="5">
        <dgm:presLayoutVars>
          <dgm:bulletEnabled val="1"/>
        </dgm:presLayoutVars>
      </dgm:prSet>
      <dgm:spPr/>
      <dgm:t>
        <a:bodyPr/>
        <a:lstStyle/>
        <a:p>
          <a:endParaRPr lang="en-GB"/>
        </a:p>
      </dgm:t>
    </dgm:pt>
    <dgm:pt modelId="{6B948CBB-3820-4B5B-8C4E-E6E57158662F}" type="pres">
      <dgm:prSet presAssocID="{5091E02E-726F-4F76-BAA5-D3F3414FFD59}" presName="spNode" presStyleCnt="0"/>
      <dgm:spPr/>
    </dgm:pt>
    <dgm:pt modelId="{59763F7C-583B-4E62-A81B-B2509FCEFB2D}" type="pres">
      <dgm:prSet presAssocID="{8CA8DD7A-80B0-4FA2-8FA3-EE2CB5DF8AE9}" presName="sibTrans" presStyleLbl="sibTrans1D1" presStyleIdx="4" presStyleCnt="5"/>
      <dgm:spPr/>
      <dgm:t>
        <a:bodyPr/>
        <a:lstStyle/>
        <a:p>
          <a:endParaRPr lang="en-GB"/>
        </a:p>
      </dgm:t>
    </dgm:pt>
  </dgm:ptLst>
  <dgm:cxnLst>
    <dgm:cxn modelId="{CCBE0CC7-D0DF-4801-8F17-52B4A266FC4E}" srcId="{D61CE215-01C3-495B-BFBB-AE3AF76046E9}" destId="{82A1DA91-312F-498C-BF42-B48005C35BDB}" srcOrd="1" destOrd="0" parTransId="{777EC428-55EB-4E3F-B2A0-D26A4AC4B482}" sibTransId="{63C862E6-055B-4838-A5C9-48D3E2FB5E5F}"/>
    <dgm:cxn modelId="{1DC2FDF1-94AC-4A81-AD9A-16117C00EECA}" type="presOf" srcId="{7AFF0EFB-C4CB-4606-84AF-48A15EFA70AF}" destId="{DB7BF4B1-4AA1-4F9B-BD54-849B04B71186}" srcOrd="0" destOrd="0" presId="urn:microsoft.com/office/officeart/2005/8/layout/cycle6"/>
    <dgm:cxn modelId="{466AE10F-4FDB-42BB-BFA4-3C878F03BC73}" type="presOf" srcId="{C781C0FB-6CD1-41A1-A8B5-035C83B4140C}" destId="{B3AFBA5B-4644-40EF-8C9A-0419FF11AA37}" srcOrd="0" destOrd="0" presId="urn:microsoft.com/office/officeart/2005/8/layout/cycle6"/>
    <dgm:cxn modelId="{64835DB2-A4E8-4CDA-9F2E-F57E1B226301}" type="presOf" srcId="{8CA8DD7A-80B0-4FA2-8FA3-EE2CB5DF8AE9}" destId="{59763F7C-583B-4E62-A81B-B2509FCEFB2D}" srcOrd="0" destOrd="0" presId="urn:microsoft.com/office/officeart/2005/8/layout/cycle6"/>
    <dgm:cxn modelId="{341869C8-5793-4214-B7FE-85018D1D633A}" type="presOf" srcId="{D9129D44-CFE1-4692-AEAD-56E75E8DCF26}" destId="{AC4EE705-0DA5-4563-8759-51243C3D7BBE}" srcOrd="0" destOrd="0" presId="urn:microsoft.com/office/officeart/2005/8/layout/cycle6"/>
    <dgm:cxn modelId="{6EE57D24-6F40-4EC7-8930-EC3E6E34F7DC}" type="presOf" srcId="{63AC3EDE-5D67-4A06-B7CB-40B9C4D82A4D}" destId="{18566AC2-F5BC-4D86-ABAA-6D5DB7D1D5F0}" srcOrd="0" destOrd="0" presId="urn:microsoft.com/office/officeart/2005/8/layout/cycle6"/>
    <dgm:cxn modelId="{A51C813D-2D98-4FE4-9A77-EA6C0CC617C4}" srcId="{D61CE215-01C3-495B-BFBB-AE3AF76046E9}" destId="{5091E02E-726F-4F76-BAA5-D3F3414FFD59}" srcOrd="4" destOrd="0" parTransId="{E2CA65AF-D362-4CDC-B974-0B9A1B8ADAB9}" sibTransId="{8CA8DD7A-80B0-4FA2-8FA3-EE2CB5DF8AE9}"/>
    <dgm:cxn modelId="{43CDA2AF-4851-49BC-912D-12CB17FFDDA5}" type="presOf" srcId="{D61CE215-01C3-495B-BFBB-AE3AF76046E9}" destId="{9363A7FF-FD9B-4427-9C88-76697B886152}" srcOrd="0" destOrd="0" presId="urn:microsoft.com/office/officeart/2005/8/layout/cycle6"/>
    <dgm:cxn modelId="{3C055695-6F6E-4206-86D4-AE33D6CEAA44}" type="presOf" srcId="{9C34D783-F089-4A4D-9C16-72EFCCA0334F}" destId="{F92CFA0F-D35D-4ED6-8DB4-749CF6DC819A}" srcOrd="0" destOrd="0" presId="urn:microsoft.com/office/officeart/2005/8/layout/cycle6"/>
    <dgm:cxn modelId="{FDCD3C81-214C-4905-BE30-DD08AA3307AF}" type="presOf" srcId="{63C862E6-055B-4838-A5C9-48D3E2FB5E5F}" destId="{7DA9EFDB-E42E-42D1-AAC0-8BD691EFA35C}" srcOrd="0" destOrd="0" presId="urn:microsoft.com/office/officeart/2005/8/layout/cycle6"/>
    <dgm:cxn modelId="{3C863998-D829-4ECF-ACBB-0330D031023E}" type="presOf" srcId="{82752C78-7730-4131-BF3B-B0B4E1F18B56}" destId="{388A027F-7AF1-414A-A782-2749B3054E8C}" srcOrd="0" destOrd="0" presId="urn:microsoft.com/office/officeart/2005/8/layout/cycle6"/>
    <dgm:cxn modelId="{C84CDFEC-E201-46C5-902B-AF323AD634BD}" type="presOf" srcId="{82A1DA91-312F-498C-BF42-B48005C35BDB}" destId="{78B4D959-51B0-4C6C-A55E-5ACC81026674}" srcOrd="0" destOrd="0" presId="urn:microsoft.com/office/officeart/2005/8/layout/cycle6"/>
    <dgm:cxn modelId="{82763765-F62D-4CF0-ACA6-A8E3C075A7F0}" srcId="{D61CE215-01C3-495B-BFBB-AE3AF76046E9}" destId="{63AC3EDE-5D67-4A06-B7CB-40B9C4D82A4D}" srcOrd="3" destOrd="0" parTransId="{3B26773F-E0F2-4F4A-9E0F-8800F8C644A8}" sibTransId="{9C34D783-F089-4A4D-9C16-72EFCCA0334F}"/>
    <dgm:cxn modelId="{8913C41B-2626-49C3-825D-F18BABE91B0D}" type="presOf" srcId="{5091E02E-726F-4F76-BAA5-D3F3414FFD59}" destId="{14C550D4-1F0F-4532-8DA7-BEECEA35EBFB}" srcOrd="0" destOrd="0" presId="urn:microsoft.com/office/officeart/2005/8/layout/cycle6"/>
    <dgm:cxn modelId="{A974BD0C-B9A1-44C8-AA35-DE0839043D5B}" srcId="{D61CE215-01C3-495B-BFBB-AE3AF76046E9}" destId="{D9129D44-CFE1-4692-AEAD-56E75E8DCF26}" srcOrd="0" destOrd="0" parTransId="{12510893-B2EA-49ED-A98F-52CD31733FB2}" sibTransId="{82752C78-7730-4131-BF3B-B0B4E1F18B56}"/>
    <dgm:cxn modelId="{D5AD0858-C220-4C94-92D4-A151235EA5F1}" srcId="{D61CE215-01C3-495B-BFBB-AE3AF76046E9}" destId="{C781C0FB-6CD1-41A1-A8B5-035C83B4140C}" srcOrd="2" destOrd="0" parTransId="{E87A9BA8-7726-45DE-9989-5A672CB74CB5}" sibTransId="{7AFF0EFB-C4CB-4606-84AF-48A15EFA70AF}"/>
    <dgm:cxn modelId="{F13FC7CA-8A94-48A2-A7A1-E3DEE11A3D0A}" type="presParOf" srcId="{9363A7FF-FD9B-4427-9C88-76697B886152}" destId="{AC4EE705-0DA5-4563-8759-51243C3D7BBE}" srcOrd="0" destOrd="0" presId="urn:microsoft.com/office/officeart/2005/8/layout/cycle6"/>
    <dgm:cxn modelId="{F69609F3-8BAD-4559-B7E0-A8F11E4544A0}" type="presParOf" srcId="{9363A7FF-FD9B-4427-9C88-76697B886152}" destId="{2350C78A-879D-4BAA-BE98-79D57AC1E47E}" srcOrd="1" destOrd="0" presId="urn:microsoft.com/office/officeart/2005/8/layout/cycle6"/>
    <dgm:cxn modelId="{1C173378-9565-48A4-B3AD-95B78A857ACF}" type="presParOf" srcId="{9363A7FF-FD9B-4427-9C88-76697B886152}" destId="{388A027F-7AF1-414A-A782-2749B3054E8C}" srcOrd="2" destOrd="0" presId="urn:microsoft.com/office/officeart/2005/8/layout/cycle6"/>
    <dgm:cxn modelId="{77674AEF-18E4-4E41-BCD8-76C8F70E7694}" type="presParOf" srcId="{9363A7FF-FD9B-4427-9C88-76697B886152}" destId="{78B4D959-51B0-4C6C-A55E-5ACC81026674}" srcOrd="3" destOrd="0" presId="urn:microsoft.com/office/officeart/2005/8/layout/cycle6"/>
    <dgm:cxn modelId="{10D85833-F5A0-4AA5-AF5F-4ADF08C85D03}" type="presParOf" srcId="{9363A7FF-FD9B-4427-9C88-76697B886152}" destId="{A957FD0A-09C9-474C-849F-23584C2559A5}" srcOrd="4" destOrd="0" presId="urn:microsoft.com/office/officeart/2005/8/layout/cycle6"/>
    <dgm:cxn modelId="{FE118BB1-D63A-47A9-AC94-E0E6C6B5255B}" type="presParOf" srcId="{9363A7FF-FD9B-4427-9C88-76697B886152}" destId="{7DA9EFDB-E42E-42D1-AAC0-8BD691EFA35C}" srcOrd="5" destOrd="0" presId="urn:microsoft.com/office/officeart/2005/8/layout/cycle6"/>
    <dgm:cxn modelId="{A8536D6D-9DA1-40B5-BEA4-7823434073CC}" type="presParOf" srcId="{9363A7FF-FD9B-4427-9C88-76697B886152}" destId="{B3AFBA5B-4644-40EF-8C9A-0419FF11AA37}" srcOrd="6" destOrd="0" presId="urn:microsoft.com/office/officeart/2005/8/layout/cycle6"/>
    <dgm:cxn modelId="{07FC3AD3-610D-41EC-AA9E-85E266F1B190}" type="presParOf" srcId="{9363A7FF-FD9B-4427-9C88-76697B886152}" destId="{CA56A819-5183-4444-8ADA-E33F7B0BBD92}" srcOrd="7" destOrd="0" presId="urn:microsoft.com/office/officeart/2005/8/layout/cycle6"/>
    <dgm:cxn modelId="{B47973D0-800E-4BAB-A1B4-A9B45BB5F8F8}" type="presParOf" srcId="{9363A7FF-FD9B-4427-9C88-76697B886152}" destId="{DB7BF4B1-4AA1-4F9B-BD54-849B04B71186}" srcOrd="8" destOrd="0" presId="urn:microsoft.com/office/officeart/2005/8/layout/cycle6"/>
    <dgm:cxn modelId="{E27FD8C9-7263-4AE9-963B-D41B730FC770}" type="presParOf" srcId="{9363A7FF-FD9B-4427-9C88-76697B886152}" destId="{18566AC2-F5BC-4D86-ABAA-6D5DB7D1D5F0}" srcOrd="9" destOrd="0" presId="urn:microsoft.com/office/officeart/2005/8/layout/cycle6"/>
    <dgm:cxn modelId="{D5287CB7-A44F-4098-AC14-48901EEEB2E3}" type="presParOf" srcId="{9363A7FF-FD9B-4427-9C88-76697B886152}" destId="{AEE03ED3-D40C-424A-A4D2-A4E7C3D8564D}" srcOrd="10" destOrd="0" presId="urn:microsoft.com/office/officeart/2005/8/layout/cycle6"/>
    <dgm:cxn modelId="{AA749E57-6F5B-4D5E-8731-C59FA4E5C36C}" type="presParOf" srcId="{9363A7FF-FD9B-4427-9C88-76697B886152}" destId="{F92CFA0F-D35D-4ED6-8DB4-749CF6DC819A}" srcOrd="11" destOrd="0" presId="urn:microsoft.com/office/officeart/2005/8/layout/cycle6"/>
    <dgm:cxn modelId="{F53D2CAC-1D0E-4700-B160-8CFA7284C889}" type="presParOf" srcId="{9363A7FF-FD9B-4427-9C88-76697B886152}" destId="{14C550D4-1F0F-4532-8DA7-BEECEA35EBFB}" srcOrd="12" destOrd="0" presId="urn:microsoft.com/office/officeart/2005/8/layout/cycle6"/>
    <dgm:cxn modelId="{651EAEC3-E843-4C44-8325-F31D6A730AFD}" type="presParOf" srcId="{9363A7FF-FD9B-4427-9C88-76697B886152}" destId="{6B948CBB-3820-4B5B-8C4E-E6E57158662F}" srcOrd="13" destOrd="0" presId="urn:microsoft.com/office/officeart/2005/8/layout/cycle6"/>
    <dgm:cxn modelId="{821895A5-6947-4506-B9C7-A535641984FF}" type="presParOf" srcId="{9363A7FF-FD9B-4427-9C88-76697B886152}" destId="{59763F7C-583B-4E62-A81B-B2509FCEFB2D}" srcOrd="14" destOrd="0" presId="urn:microsoft.com/office/officeart/2005/8/layout/cycle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4EE705-0DA5-4563-8759-51243C3D7BBE}">
      <dsp:nvSpPr>
        <dsp:cNvPr id="0" name=""/>
        <dsp:cNvSpPr/>
      </dsp:nvSpPr>
      <dsp:spPr>
        <a:xfrm>
          <a:off x="1358482" y="164315"/>
          <a:ext cx="1099458" cy="714647"/>
        </a:xfrm>
        <a:prstGeom prst="round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en-GB" sz="1100" kern="1200" dirty="0"/>
            <a:t>Embedding Children's Rights </a:t>
          </a:r>
        </a:p>
      </dsp:txBody>
      <dsp:txXfrm>
        <a:off x="1393368" y="199201"/>
        <a:ext cx="1029686" cy="644875"/>
      </dsp:txXfrm>
    </dsp:sp>
    <dsp:sp modelId="{388A027F-7AF1-414A-A782-2749B3054E8C}">
      <dsp:nvSpPr>
        <dsp:cNvPr id="0" name=""/>
        <dsp:cNvSpPr/>
      </dsp:nvSpPr>
      <dsp:spPr>
        <a:xfrm>
          <a:off x="355245" y="461816"/>
          <a:ext cx="2854518" cy="2854518"/>
        </a:xfrm>
        <a:custGeom>
          <a:avLst/>
          <a:gdLst/>
          <a:ahLst/>
          <a:cxnLst/>
          <a:rect l="0" t="0" r="0" b="0"/>
          <a:pathLst>
            <a:path>
              <a:moveTo>
                <a:pt x="2109320" y="173519"/>
              </a:moveTo>
              <a:arcTo wR="1427259" hR="1427259" stAng="17912827" swAng="1799312"/>
            </a:path>
          </a:pathLst>
        </a:custGeom>
        <a:noFill/>
        <a:ln w="9525" cap="flat" cmpd="sng" algn="ctr">
          <a:solidFill>
            <a:schemeClr val="accent1">
              <a:hueOff val="0"/>
              <a:satOff val="0"/>
              <a:lumOff val="0"/>
              <a:alphaOff val="0"/>
            </a:schemeClr>
          </a:solidFill>
          <a:prstDash val="solid"/>
        </a:ln>
        <a:effectLst/>
        <a:scene3d>
          <a:camera prst="orthographicFront"/>
          <a:lightRig rig="threePt" dir="t">
            <a:rot lat="0" lon="0" rev="7500000"/>
          </a:lightRig>
        </a:scene3d>
        <a:sp3d z="-40000" prstMaterial="matte"/>
      </dsp:spPr>
      <dsp:style>
        <a:lnRef idx="1">
          <a:scrgbClr r="0" g="0" b="0"/>
        </a:lnRef>
        <a:fillRef idx="0">
          <a:scrgbClr r="0" g="0" b="0"/>
        </a:fillRef>
        <a:effectRef idx="0">
          <a:scrgbClr r="0" g="0" b="0"/>
        </a:effectRef>
        <a:fontRef idx="minor"/>
      </dsp:style>
    </dsp:sp>
    <dsp:sp modelId="{78B4D959-51B0-4C6C-A55E-5ACC81026674}">
      <dsp:nvSpPr>
        <dsp:cNvPr id="0" name=""/>
        <dsp:cNvSpPr/>
      </dsp:nvSpPr>
      <dsp:spPr>
        <a:xfrm>
          <a:off x="2640370" y="1150525"/>
          <a:ext cx="1099458" cy="714647"/>
        </a:xfrm>
        <a:prstGeom prst="round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en-GB" sz="1100" kern="1200"/>
            <a:t>Equlality and Non-discrimination </a:t>
          </a:r>
        </a:p>
      </dsp:txBody>
      <dsp:txXfrm>
        <a:off x="2675256" y="1185411"/>
        <a:ext cx="1029686" cy="644875"/>
      </dsp:txXfrm>
    </dsp:sp>
    <dsp:sp modelId="{7DA9EFDB-E42E-42D1-AAC0-8BD691EFA35C}">
      <dsp:nvSpPr>
        <dsp:cNvPr id="0" name=""/>
        <dsp:cNvSpPr/>
      </dsp:nvSpPr>
      <dsp:spPr>
        <a:xfrm>
          <a:off x="411034" y="548484"/>
          <a:ext cx="2854518" cy="2854518"/>
        </a:xfrm>
        <a:custGeom>
          <a:avLst/>
          <a:gdLst/>
          <a:ahLst/>
          <a:cxnLst/>
          <a:rect l="0" t="0" r="0" b="0"/>
          <a:pathLst>
            <a:path>
              <a:moveTo>
                <a:pt x="2850904" y="1325748"/>
              </a:moveTo>
              <a:arcTo wR="1427259" hR="1427259" stAng="21355291" swAng="2183217"/>
            </a:path>
          </a:pathLst>
        </a:custGeom>
        <a:noFill/>
        <a:ln w="9525" cap="flat" cmpd="sng" algn="ctr">
          <a:solidFill>
            <a:schemeClr val="accent1">
              <a:hueOff val="0"/>
              <a:satOff val="0"/>
              <a:lumOff val="0"/>
              <a:alphaOff val="0"/>
            </a:schemeClr>
          </a:solidFill>
          <a:prstDash val="solid"/>
        </a:ln>
        <a:effectLst/>
        <a:scene3d>
          <a:camera prst="orthographicFront"/>
          <a:lightRig rig="threePt" dir="t">
            <a:rot lat="0" lon="0" rev="7500000"/>
          </a:lightRig>
        </a:scene3d>
        <a:sp3d z="-40000" prstMaterial="matte"/>
      </dsp:spPr>
      <dsp:style>
        <a:lnRef idx="1">
          <a:scrgbClr r="0" g="0" b="0"/>
        </a:lnRef>
        <a:fillRef idx="0">
          <a:scrgbClr r="0" g="0" b="0"/>
        </a:fillRef>
        <a:effectRef idx="0">
          <a:scrgbClr r="0" g="0" b="0"/>
        </a:effectRef>
        <a:fontRef idx="minor"/>
      </dsp:style>
    </dsp:sp>
    <dsp:sp modelId="{B3AFBA5B-4644-40EF-8C9A-0419FF11AA37}">
      <dsp:nvSpPr>
        <dsp:cNvPr id="0" name=""/>
        <dsp:cNvSpPr/>
      </dsp:nvSpPr>
      <dsp:spPr>
        <a:xfrm>
          <a:off x="2121885" y="2746244"/>
          <a:ext cx="1099458" cy="714647"/>
        </a:xfrm>
        <a:prstGeom prst="round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en-GB" sz="1100" kern="1200"/>
            <a:t>Accountability </a:t>
          </a:r>
        </a:p>
      </dsp:txBody>
      <dsp:txXfrm>
        <a:off x="2156771" y="2781130"/>
        <a:ext cx="1029686" cy="644875"/>
      </dsp:txXfrm>
    </dsp:sp>
    <dsp:sp modelId="{DB7BF4B1-4AA1-4F9B-BD54-849B04B71186}">
      <dsp:nvSpPr>
        <dsp:cNvPr id="0" name=""/>
        <dsp:cNvSpPr/>
      </dsp:nvSpPr>
      <dsp:spPr>
        <a:xfrm>
          <a:off x="377531" y="497671"/>
          <a:ext cx="2854518" cy="2854518"/>
        </a:xfrm>
        <a:custGeom>
          <a:avLst/>
          <a:gdLst/>
          <a:ahLst/>
          <a:cxnLst/>
          <a:rect l="0" t="0" r="0" b="0"/>
          <a:pathLst>
            <a:path>
              <a:moveTo>
                <a:pt x="1739223" y="2820007"/>
              </a:moveTo>
              <a:arcTo wR="1427259" hR="1427259" stAng="4642477" swAng="1248674"/>
            </a:path>
          </a:pathLst>
        </a:custGeom>
        <a:noFill/>
        <a:ln w="9525" cap="flat" cmpd="sng" algn="ctr">
          <a:solidFill>
            <a:schemeClr val="accent1">
              <a:hueOff val="0"/>
              <a:satOff val="0"/>
              <a:lumOff val="0"/>
              <a:alphaOff val="0"/>
            </a:schemeClr>
          </a:solidFill>
          <a:prstDash val="solid"/>
        </a:ln>
        <a:effectLst/>
        <a:scene3d>
          <a:camera prst="orthographicFront"/>
          <a:lightRig rig="threePt" dir="t">
            <a:rot lat="0" lon="0" rev="7500000"/>
          </a:lightRig>
        </a:scene3d>
        <a:sp3d z="-40000" prstMaterial="matte"/>
      </dsp:spPr>
      <dsp:style>
        <a:lnRef idx="1">
          <a:scrgbClr r="0" g="0" b="0"/>
        </a:lnRef>
        <a:fillRef idx="0">
          <a:scrgbClr r="0" g="0" b="0"/>
        </a:fillRef>
        <a:effectRef idx="0">
          <a:scrgbClr r="0" g="0" b="0"/>
        </a:effectRef>
        <a:fontRef idx="minor"/>
      </dsp:style>
    </dsp:sp>
    <dsp:sp modelId="{18566AC2-F5BC-4D86-ABAA-6D5DB7D1D5F0}">
      <dsp:nvSpPr>
        <dsp:cNvPr id="0" name=""/>
        <dsp:cNvSpPr/>
      </dsp:nvSpPr>
      <dsp:spPr>
        <a:xfrm>
          <a:off x="496909" y="2723590"/>
          <a:ext cx="1099458" cy="714647"/>
        </a:xfrm>
        <a:prstGeom prst="round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en-GB" sz="1100" kern="1200"/>
            <a:t>Partcipation </a:t>
          </a:r>
        </a:p>
      </dsp:txBody>
      <dsp:txXfrm>
        <a:off x="531795" y="2758476"/>
        <a:ext cx="1029686" cy="644875"/>
      </dsp:txXfrm>
    </dsp:sp>
    <dsp:sp modelId="{F92CFA0F-D35D-4ED6-8DB4-749CF6DC819A}">
      <dsp:nvSpPr>
        <dsp:cNvPr id="0" name=""/>
        <dsp:cNvSpPr/>
      </dsp:nvSpPr>
      <dsp:spPr>
        <a:xfrm>
          <a:off x="481392" y="513772"/>
          <a:ext cx="2854518" cy="2854518"/>
        </a:xfrm>
        <a:custGeom>
          <a:avLst/>
          <a:gdLst/>
          <a:ahLst/>
          <a:cxnLst/>
          <a:rect l="0" t="0" r="0" b="0"/>
          <a:pathLst>
            <a:path>
              <a:moveTo>
                <a:pt x="228811" y="2202366"/>
              </a:moveTo>
              <a:arcTo wR="1427259" hR="1427259" stAng="8826412" swAng="2134972"/>
            </a:path>
          </a:pathLst>
        </a:custGeom>
        <a:noFill/>
        <a:ln w="9525" cap="flat" cmpd="sng" algn="ctr">
          <a:solidFill>
            <a:schemeClr val="accent1">
              <a:hueOff val="0"/>
              <a:satOff val="0"/>
              <a:lumOff val="0"/>
              <a:alphaOff val="0"/>
            </a:schemeClr>
          </a:solidFill>
          <a:prstDash val="solid"/>
        </a:ln>
        <a:effectLst/>
        <a:scene3d>
          <a:camera prst="orthographicFront"/>
          <a:lightRig rig="threePt" dir="t">
            <a:rot lat="0" lon="0" rev="7500000"/>
          </a:lightRig>
        </a:scene3d>
        <a:sp3d z="-40000" prstMaterial="matte"/>
      </dsp:spPr>
      <dsp:style>
        <a:lnRef idx="1">
          <a:scrgbClr r="0" g="0" b="0"/>
        </a:lnRef>
        <a:fillRef idx="0">
          <a:scrgbClr r="0" g="0" b="0"/>
        </a:fillRef>
        <a:effectRef idx="0">
          <a:scrgbClr r="0" g="0" b="0"/>
        </a:effectRef>
        <a:fontRef idx="minor"/>
      </dsp:style>
    </dsp:sp>
    <dsp:sp modelId="{14C550D4-1F0F-4532-8DA7-BEECEA35EBFB}">
      <dsp:nvSpPr>
        <dsp:cNvPr id="0" name=""/>
        <dsp:cNvSpPr/>
      </dsp:nvSpPr>
      <dsp:spPr>
        <a:xfrm>
          <a:off x="1078" y="1150527"/>
          <a:ext cx="1099458" cy="714647"/>
        </a:xfrm>
        <a:prstGeom prst="round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en-GB" sz="1100" kern="1200"/>
            <a:t>Empowering Children </a:t>
          </a:r>
        </a:p>
      </dsp:txBody>
      <dsp:txXfrm>
        <a:off x="35964" y="1185413"/>
        <a:ext cx="1029686" cy="644875"/>
      </dsp:txXfrm>
    </dsp:sp>
    <dsp:sp modelId="{59763F7C-583B-4E62-A81B-B2509FCEFB2D}">
      <dsp:nvSpPr>
        <dsp:cNvPr id="0" name=""/>
        <dsp:cNvSpPr/>
      </dsp:nvSpPr>
      <dsp:spPr>
        <a:xfrm>
          <a:off x="480952" y="521638"/>
          <a:ext cx="2854518" cy="2854518"/>
        </a:xfrm>
        <a:custGeom>
          <a:avLst/>
          <a:gdLst/>
          <a:ahLst/>
          <a:cxnLst/>
          <a:rect l="0" t="0" r="0" b="0"/>
          <a:pathLst>
            <a:path>
              <a:moveTo>
                <a:pt x="248780" y="622115"/>
              </a:moveTo>
              <a:arcTo wR="1427259" hR="1427259" stAng="12860469" swAng="1960576"/>
            </a:path>
          </a:pathLst>
        </a:custGeom>
        <a:noFill/>
        <a:ln w="9525" cap="flat" cmpd="sng" algn="ctr">
          <a:solidFill>
            <a:schemeClr val="accent1">
              <a:hueOff val="0"/>
              <a:satOff val="0"/>
              <a:lumOff val="0"/>
              <a:alphaOff val="0"/>
            </a:schemeClr>
          </a:solidFill>
          <a:prstDash val="solid"/>
        </a:ln>
        <a:effectLst/>
        <a:scene3d>
          <a:camera prst="orthographicFront"/>
          <a:lightRig rig="threePt" dir="t">
            <a:rot lat="0" lon="0" rev="7500000"/>
          </a:lightRig>
        </a:scene3d>
        <a:sp3d z="-40000" prstMaterial="matte"/>
      </dsp:spPr>
      <dsp:style>
        <a:lnRef idx="1">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43F0959-41E3-4C37-ADF4-5578AADD3D38}" type="datetimeFigureOut">
              <a:rPr lang="en-GB" smtClean="0"/>
              <a:t>04/07/2019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482DEBD-4B16-499D-B899-DDD1606393F9}" type="slidenum">
              <a:rPr lang="en-GB" smtClean="0"/>
              <a:t>‹#›</a:t>
            </a:fld>
            <a:endParaRPr lang="en-GB"/>
          </a:p>
        </p:txBody>
      </p:sp>
    </p:spTree>
    <p:extLst>
      <p:ext uri="{BB962C8B-B14F-4D97-AF65-F5344CB8AC3E}">
        <p14:creationId xmlns:p14="http://schemas.microsoft.com/office/powerpoint/2010/main" val="33197320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3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p>
        </p:txBody>
      </p:sp>
      <p:sp>
        <p:nvSpPr>
          <p:cNvPr id="1434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MS PGothic" pitchFamily="34" charset="-128"/>
              </a:defRPr>
            </a:lvl1pPr>
            <a:lvl2pPr marL="742950" indent="-285750">
              <a:defRPr>
                <a:solidFill>
                  <a:schemeClr val="tx1"/>
                </a:solidFill>
                <a:latin typeface="Arial" charset="0"/>
                <a:ea typeface="MS PGothic" pitchFamily="34" charset="-128"/>
              </a:defRPr>
            </a:lvl2pPr>
            <a:lvl3pPr marL="1143000" indent="-228600">
              <a:defRPr>
                <a:solidFill>
                  <a:schemeClr val="tx1"/>
                </a:solidFill>
                <a:latin typeface="Arial" charset="0"/>
                <a:ea typeface="MS PGothic" pitchFamily="34" charset="-128"/>
              </a:defRPr>
            </a:lvl3pPr>
            <a:lvl4pPr marL="1600200" indent="-228600">
              <a:defRPr>
                <a:solidFill>
                  <a:schemeClr val="tx1"/>
                </a:solidFill>
                <a:latin typeface="Arial" charset="0"/>
                <a:ea typeface="MS PGothic" pitchFamily="34" charset="-128"/>
              </a:defRPr>
            </a:lvl4pPr>
            <a:lvl5pPr marL="2057400" indent="-22860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fld id="{624BB0B0-0D95-4F13-A558-3164FA1C7989}" type="slidenum">
              <a:rPr lang="en-US" altLang="en-US"/>
              <a:pPr/>
              <a:t>2</a:t>
            </a:fld>
            <a:endParaRPr lang="en-US" altLang="en-US"/>
          </a:p>
        </p:txBody>
      </p:sp>
    </p:spTree>
    <p:extLst>
      <p:ext uri="{BB962C8B-B14F-4D97-AF65-F5344CB8AC3E}">
        <p14:creationId xmlns:p14="http://schemas.microsoft.com/office/powerpoint/2010/main" val="35725891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8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p>
        </p:txBody>
      </p:sp>
      <p:sp>
        <p:nvSpPr>
          <p:cNvPr id="1638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MS PGothic" pitchFamily="34" charset="-128"/>
              </a:defRPr>
            </a:lvl1pPr>
            <a:lvl2pPr marL="742950" indent="-285750">
              <a:defRPr>
                <a:solidFill>
                  <a:schemeClr val="tx1"/>
                </a:solidFill>
                <a:latin typeface="Arial" charset="0"/>
                <a:ea typeface="MS PGothic" pitchFamily="34" charset="-128"/>
              </a:defRPr>
            </a:lvl2pPr>
            <a:lvl3pPr marL="1143000" indent="-228600">
              <a:defRPr>
                <a:solidFill>
                  <a:schemeClr val="tx1"/>
                </a:solidFill>
                <a:latin typeface="Arial" charset="0"/>
                <a:ea typeface="MS PGothic" pitchFamily="34" charset="-128"/>
              </a:defRPr>
            </a:lvl3pPr>
            <a:lvl4pPr marL="1600200" indent="-228600">
              <a:defRPr>
                <a:solidFill>
                  <a:schemeClr val="tx1"/>
                </a:solidFill>
                <a:latin typeface="Arial" charset="0"/>
                <a:ea typeface="MS PGothic" pitchFamily="34" charset="-128"/>
              </a:defRPr>
            </a:lvl4pPr>
            <a:lvl5pPr marL="2057400" indent="-22860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fld id="{AA093661-F61D-4DD9-8A46-ACF0BFB0BD44}" type="slidenum">
              <a:rPr lang="en-US" altLang="en-US"/>
              <a:pPr/>
              <a:t>3</a:t>
            </a:fld>
            <a:endParaRPr lang="en-US" altLang="en-US"/>
          </a:p>
        </p:txBody>
      </p:sp>
    </p:spTree>
    <p:extLst>
      <p:ext uri="{BB962C8B-B14F-4D97-AF65-F5344CB8AC3E}">
        <p14:creationId xmlns:p14="http://schemas.microsoft.com/office/powerpoint/2010/main" val="2074731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p>
        </p:txBody>
      </p:sp>
      <p:sp>
        <p:nvSpPr>
          <p:cNvPr id="1843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MS PGothic" pitchFamily="34" charset="-128"/>
              </a:defRPr>
            </a:lvl1pPr>
            <a:lvl2pPr marL="742950" indent="-285750">
              <a:defRPr>
                <a:solidFill>
                  <a:schemeClr val="tx1"/>
                </a:solidFill>
                <a:latin typeface="Arial" charset="0"/>
                <a:ea typeface="MS PGothic" pitchFamily="34" charset="-128"/>
              </a:defRPr>
            </a:lvl2pPr>
            <a:lvl3pPr marL="1143000" indent="-228600">
              <a:defRPr>
                <a:solidFill>
                  <a:schemeClr val="tx1"/>
                </a:solidFill>
                <a:latin typeface="Arial" charset="0"/>
                <a:ea typeface="MS PGothic" pitchFamily="34" charset="-128"/>
              </a:defRPr>
            </a:lvl3pPr>
            <a:lvl4pPr marL="1600200" indent="-228600">
              <a:defRPr>
                <a:solidFill>
                  <a:schemeClr val="tx1"/>
                </a:solidFill>
                <a:latin typeface="Arial" charset="0"/>
                <a:ea typeface="MS PGothic" pitchFamily="34" charset="-128"/>
              </a:defRPr>
            </a:lvl4pPr>
            <a:lvl5pPr marL="2057400" indent="-22860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fld id="{9C721512-FD4C-4481-BF9F-4D7FC4DAD766}" type="slidenum">
              <a:rPr lang="en-US" altLang="en-US"/>
              <a:pPr/>
              <a:t>4</a:t>
            </a:fld>
            <a:endParaRPr lang="en-US" altLang="en-US"/>
          </a:p>
        </p:txBody>
      </p:sp>
    </p:spTree>
    <p:extLst>
      <p:ext uri="{BB962C8B-B14F-4D97-AF65-F5344CB8AC3E}">
        <p14:creationId xmlns:p14="http://schemas.microsoft.com/office/powerpoint/2010/main" val="4531107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p>
        </p:txBody>
      </p:sp>
      <p:sp>
        <p:nvSpPr>
          <p:cNvPr id="2048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MS PGothic" pitchFamily="34" charset="-128"/>
              </a:defRPr>
            </a:lvl1pPr>
            <a:lvl2pPr marL="742950" indent="-285750">
              <a:defRPr>
                <a:solidFill>
                  <a:schemeClr val="tx1"/>
                </a:solidFill>
                <a:latin typeface="Arial" charset="0"/>
                <a:ea typeface="MS PGothic" pitchFamily="34" charset="-128"/>
              </a:defRPr>
            </a:lvl2pPr>
            <a:lvl3pPr marL="1143000" indent="-228600">
              <a:defRPr>
                <a:solidFill>
                  <a:schemeClr val="tx1"/>
                </a:solidFill>
                <a:latin typeface="Arial" charset="0"/>
                <a:ea typeface="MS PGothic" pitchFamily="34" charset="-128"/>
              </a:defRPr>
            </a:lvl3pPr>
            <a:lvl4pPr marL="1600200" indent="-228600">
              <a:defRPr>
                <a:solidFill>
                  <a:schemeClr val="tx1"/>
                </a:solidFill>
                <a:latin typeface="Arial" charset="0"/>
                <a:ea typeface="MS PGothic" pitchFamily="34" charset="-128"/>
              </a:defRPr>
            </a:lvl4pPr>
            <a:lvl5pPr marL="2057400" indent="-22860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fld id="{043B1170-3711-4949-A7A6-968074B7A21A}" type="slidenum">
              <a:rPr lang="en-US" altLang="en-US"/>
              <a:pPr/>
              <a:t>5</a:t>
            </a:fld>
            <a:endParaRPr lang="en-US" altLang="en-US"/>
          </a:p>
        </p:txBody>
      </p:sp>
    </p:spTree>
    <p:extLst>
      <p:ext uri="{BB962C8B-B14F-4D97-AF65-F5344CB8AC3E}">
        <p14:creationId xmlns:p14="http://schemas.microsoft.com/office/powerpoint/2010/main" val="24317252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Pam bod </a:t>
            </a:r>
            <a:r>
              <a:rPr lang="en-GB" dirty="0" err="1" smtClean="0"/>
              <a:t>hwn</a:t>
            </a:r>
            <a:r>
              <a:rPr lang="en-GB" dirty="0" smtClean="0"/>
              <a:t> </a:t>
            </a:r>
            <a:r>
              <a:rPr lang="en-GB" dirty="0" err="1" smtClean="0"/>
              <a:t>yn</a:t>
            </a:r>
            <a:r>
              <a:rPr lang="en-GB" dirty="0" smtClean="0"/>
              <a:t> </a:t>
            </a:r>
            <a:r>
              <a:rPr lang="en-GB" dirty="0" err="1" smtClean="0"/>
              <a:t>bwysig</a:t>
            </a:r>
            <a:r>
              <a:rPr lang="en-GB" dirty="0" smtClean="0"/>
              <a:t>? </a:t>
            </a:r>
            <a:endParaRPr lang="en-GB" dirty="0"/>
          </a:p>
        </p:txBody>
      </p:sp>
      <p:sp>
        <p:nvSpPr>
          <p:cNvPr id="4" name="Slide Number Placeholder 3"/>
          <p:cNvSpPr>
            <a:spLocks noGrp="1"/>
          </p:cNvSpPr>
          <p:nvPr>
            <p:ph type="sldNum" sz="quarter" idx="10"/>
          </p:nvPr>
        </p:nvSpPr>
        <p:spPr/>
        <p:txBody>
          <a:bodyPr/>
          <a:lstStyle/>
          <a:p>
            <a:fld id="{C482DEBD-4B16-499D-B899-DDD1606393F9}" type="slidenum">
              <a:rPr lang="en-GB" smtClean="0"/>
              <a:t>6</a:t>
            </a:fld>
            <a:endParaRPr lang="en-GB"/>
          </a:p>
        </p:txBody>
      </p:sp>
    </p:spTree>
    <p:extLst>
      <p:ext uri="{BB962C8B-B14F-4D97-AF65-F5344CB8AC3E}">
        <p14:creationId xmlns:p14="http://schemas.microsoft.com/office/powerpoint/2010/main" val="40197017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4462" indent="-224462">
              <a:buAutoNum type="arabicPeriod"/>
            </a:pPr>
            <a:r>
              <a:rPr lang="en-GB" dirty="0" smtClean="0"/>
              <a:t>Watch Pearls</a:t>
            </a:r>
            <a:r>
              <a:rPr lang="en-GB" baseline="0" dirty="0" smtClean="0"/>
              <a:t> of Wisdom 1 </a:t>
            </a:r>
          </a:p>
          <a:p>
            <a:pPr marL="224462" indent="-224462">
              <a:buAutoNum type="arabicPeriod"/>
            </a:pPr>
            <a:r>
              <a:rPr lang="en-GB" baseline="0" dirty="0" smtClean="0"/>
              <a:t>Engage in activity 2 Getting Acquainted </a:t>
            </a:r>
            <a:endParaRPr lang="en-GB" dirty="0"/>
          </a:p>
        </p:txBody>
      </p:sp>
      <p:sp>
        <p:nvSpPr>
          <p:cNvPr id="4" name="Slide Number Placeholder 3"/>
          <p:cNvSpPr>
            <a:spLocks noGrp="1"/>
          </p:cNvSpPr>
          <p:nvPr>
            <p:ph type="sldNum" sz="quarter" idx="10"/>
          </p:nvPr>
        </p:nvSpPr>
        <p:spPr/>
        <p:txBody>
          <a:bodyPr/>
          <a:lstStyle/>
          <a:p>
            <a:fld id="{5C73400D-1125-4CCE-9DC0-5877F373F263}" type="slidenum">
              <a:rPr lang="en-GB" smtClean="0"/>
              <a:t>9</a:t>
            </a:fld>
            <a:endParaRPr lang="en-GB" dirty="0"/>
          </a:p>
        </p:txBody>
      </p:sp>
    </p:spTree>
    <p:extLst>
      <p:ext uri="{BB962C8B-B14F-4D97-AF65-F5344CB8AC3E}">
        <p14:creationId xmlns:p14="http://schemas.microsoft.com/office/powerpoint/2010/main" val="42563675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smtClean="0">
                <a:solidFill>
                  <a:schemeClr val="tx1"/>
                </a:solidFill>
                <a:effectLst/>
                <a:latin typeface="+mn-lt"/>
                <a:ea typeface="+mn-ea"/>
                <a:cs typeface="+mn-cs"/>
              </a:rPr>
              <a:t>Activity 2 : Getting acquainted---the relevance of the UNCRC to own sector. Diamond Ranking exercise with foldout cards. Ask participants to choose articles they feel are relevant to their context and rank them. With the caveat that all Rights are relevant and important.</a:t>
            </a:r>
            <a:endParaRPr lang="en-GB" dirty="0"/>
          </a:p>
        </p:txBody>
      </p:sp>
      <p:sp>
        <p:nvSpPr>
          <p:cNvPr id="4" name="Slide Number Placeholder 3"/>
          <p:cNvSpPr>
            <a:spLocks noGrp="1"/>
          </p:cNvSpPr>
          <p:nvPr>
            <p:ph type="sldNum" sz="quarter" idx="10"/>
          </p:nvPr>
        </p:nvSpPr>
        <p:spPr/>
        <p:txBody>
          <a:bodyPr/>
          <a:lstStyle/>
          <a:p>
            <a:fld id="{C482DEBD-4B16-499D-B899-DDD1606393F9}" type="slidenum">
              <a:rPr lang="en-GB" smtClean="0"/>
              <a:t>10</a:t>
            </a:fld>
            <a:endParaRPr lang="en-GB"/>
          </a:p>
        </p:txBody>
      </p:sp>
    </p:spTree>
    <p:extLst>
      <p:ext uri="{BB962C8B-B14F-4D97-AF65-F5344CB8AC3E}">
        <p14:creationId xmlns:p14="http://schemas.microsoft.com/office/powerpoint/2010/main" val="314447713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smtClean="0">
                <a:solidFill>
                  <a:schemeClr val="tx1"/>
                </a:solidFill>
                <a:effectLst/>
                <a:latin typeface="+mn-lt"/>
                <a:ea typeface="+mn-ea"/>
                <a:cs typeface="+mn-cs"/>
              </a:rPr>
              <a:t>Group discussion, consider: </a:t>
            </a:r>
            <a:r>
              <a:rPr lang="en-GB" sz="1200" b="0" i="0" kern="1200" dirty="0" err="1" smtClean="0">
                <a:solidFill>
                  <a:schemeClr val="tx1"/>
                </a:solidFill>
                <a:effectLst/>
                <a:latin typeface="+mn-lt"/>
                <a:ea typeface="+mn-ea"/>
                <a:cs typeface="+mn-cs"/>
              </a:rPr>
              <a:t>i</a:t>
            </a:r>
            <a:r>
              <a:rPr lang="en-GB" sz="1200" b="0" i="0" kern="1200" dirty="0" smtClean="0">
                <a:solidFill>
                  <a:schemeClr val="tx1"/>
                </a:solidFill>
                <a:effectLst/>
                <a:latin typeface="+mn-lt"/>
                <a:ea typeface="+mn-ea"/>
                <a:cs typeface="+mn-cs"/>
              </a:rPr>
              <a:t>. how this policy context relates to your own sector and ii. what could be the impact on your practice?</a:t>
            </a:r>
          </a:p>
          <a:p>
            <a:r>
              <a:rPr lang="en-GB" sz="1200" b="0" i="0" kern="1200" dirty="0" smtClean="0">
                <a:solidFill>
                  <a:schemeClr val="tx1"/>
                </a:solidFill>
                <a:effectLst/>
                <a:latin typeface="+mn-lt"/>
                <a:ea typeface="+mn-ea"/>
                <a:cs typeface="+mn-cs"/>
              </a:rPr>
              <a:t>I.e. how does this apply to a school setting? Can we have examples? </a:t>
            </a:r>
            <a:endParaRPr lang="en-GB" dirty="0"/>
          </a:p>
        </p:txBody>
      </p:sp>
      <p:sp>
        <p:nvSpPr>
          <p:cNvPr id="4" name="Slide Number Placeholder 3"/>
          <p:cNvSpPr>
            <a:spLocks noGrp="1"/>
          </p:cNvSpPr>
          <p:nvPr>
            <p:ph type="sldNum" sz="quarter" idx="10"/>
          </p:nvPr>
        </p:nvSpPr>
        <p:spPr/>
        <p:txBody>
          <a:bodyPr/>
          <a:lstStyle/>
          <a:p>
            <a:fld id="{C482DEBD-4B16-499D-B899-DDD1606393F9}" type="slidenum">
              <a:rPr lang="en-GB" smtClean="0"/>
              <a:t>11</a:t>
            </a:fld>
            <a:endParaRPr lang="en-GB"/>
          </a:p>
        </p:txBody>
      </p:sp>
    </p:spTree>
    <p:extLst>
      <p:ext uri="{BB962C8B-B14F-4D97-AF65-F5344CB8AC3E}">
        <p14:creationId xmlns:p14="http://schemas.microsoft.com/office/powerpoint/2010/main" val="97663079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smtClean="0">
                <a:solidFill>
                  <a:schemeClr val="tx1"/>
                </a:solidFill>
                <a:effectLst/>
                <a:latin typeface="+mn-lt"/>
                <a:ea typeface="+mn-ea"/>
                <a:cs typeface="+mn-cs"/>
              </a:rPr>
              <a:t>Participatory Activity 4: Power Walk See instructions in pack. Enables discussion around who participates and has a voice, and we can enable participation.</a:t>
            </a:r>
            <a:endParaRPr lang="en-GB" dirty="0"/>
          </a:p>
        </p:txBody>
      </p:sp>
      <p:sp>
        <p:nvSpPr>
          <p:cNvPr id="4" name="Slide Number Placeholder 3"/>
          <p:cNvSpPr>
            <a:spLocks noGrp="1"/>
          </p:cNvSpPr>
          <p:nvPr>
            <p:ph type="sldNum" sz="quarter" idx="10"/>
          </p:nvPr>
        </p:nvSpPr>
        <p:spPr/>
        <p:txBody>
          <a:bodyPr/>
          <a:lstStyle/>
          <a:p>
            <a:fld id="{5C73400D-1125-4CCE-9DC0-5877F373F263}" type="slidenum">
              <a:rPr lang="en-GB" smtClean="0"/>
              <a:t>12</a:t>
            </a:fld>
            <a:endParaRPr lang="en-GB"/>
          </a:p>
        </p:txBody>
      </p:sp>
    </p:spTree>
    <p:extLst>
      <p:ext uri="{BB962C8B-B14F-4D97-AF65-F5344CB8AC3E}">
        <p14:creationId xmlns:p14="http://schemas.microsoft.com/office/powerpoint/2010/main" val="368370114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5 minutes</a:t>
            </a:r>
            <a:endParaRPr lang="en-GB" dirty="0"/>
          </a:p>
        </p:txBody>
      </p:sp>
      <p:sp>
        <p:nvSpPr>
          <p:cNvPr id="4" name="Slide Number Placeholder 3"/>
          <p:cNvSpPr>
            <a:spLocks noGrp="1"/>
          </p:cNvSpPr>
          <p:nvPr>
            <p:ph type="sldNum" sz="quarter" idx="10"/>
          </p:nvPr>
        </p:nvSpPr>
        <p:spPr/>
        <p:txBody>
          <a:bodyPr/>
          <a:lstStyle/>
          <a:p>
            <a:fld id="{5C73400D-1125-4CCE-9DC0-5877F373F263}" type="slidenum">
              <a:rPr lang="en-GB" smtClean="0"/>
              <a:t>13</a:t>
            </a:fld>
            <a:endParaRPr lang="en-GB"/>
          </a:p>
        </p:txBody>
      </p:sp>
    </p:spTree>
    <p:extLst>
      <p:ext uri="{BB962C8B-B14F-4D97-AF65-F5344CB8AC3E}">
        <p14:creationId xmlns:p14="http://schemas.microsoft.com/office/powerpoint/2010/main" val="153977485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897849">
              <a:defRPr/>
            </a:pPr>
            <a:r>
              <a:rPr lang="en-GB" b="1" dirty="0"/>
              <a:t>View Sector specific videos </a:t>
            </a:r>
            <a:endParaRPr lang="en-GB" dirty="0" smtClean="0"/>
          </a:p>
          <a:p>
            <a:r>
              <a:rPr lang="en-GB" dirty="0" smtClean="0"/>
              <a:t>Small</a:t>
            </a:r>
            <a:r>
              <a:rPr lang="en-GB" baseline="0" dirty="0" smtClean="0"/>
              <a:t> group discussion, feedback to whole group. </a:t>
            </a:r>
            <a:endParaRPr lang="en-GB" dirty="0" smtClean="0"/>
          </a:p>
        </p:txBody>
      </p:sp>
      <p:sp>
        <p:nvSpPr>
          <p:cNvPr id="4" name="Slide Number Placeholder 3"/>
          <p:cNvSpPr>
            <a:spLocks noGrp="1"/>
          </p:cNvSpPr>
          <p:nvPr>
            <p:ph type="sldNum" sz="quarter" idx="10"/>
          </p:nvPr>
        </p:nvSpPr>
        <p:spPr/>
        <p:txBody>
          <a:bodyPr/>
          <a:lstStyle/>
          <a:p>
            <a:fld id="{5C73400D-1125-4CCE-9DC0-5877F373F263}" type="slidenum">
              <a:rPr lang="en-GB" smtClean="0"/>
              <a:t>14</a:t>
            </a:fld>
            <a:endParaRPr lang="en-GB"/>
          </a:p>
        </p:txBody>
      </p:sp>
    </p:spTree>
    <p:extLst>
      <p:ext uri="{BB962C8B-B14F-4D97-AF65-F5344CB8AC3E}">
        <p14:creationId xmlns:p14="http://schemas.microsoft.com/office/powerpoint/2010/main" val="121008263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dirty="0" smtClean="0"/>
              <a:t>Activity 5 : </a:t>
            </a:r>
            <a:r>
              <a:rPr lang="en-GB" dirty="0"/>
              <a:t>BRICKS IN THE WALL</a:t>
            </a:r>
          </a:p>
          <a:p>
            <a:r>
              <a:rPr lang="en-GB" dirty="0"/>
              <a:t>A way of looking at how to remove or reduce obstacles to young</a:t>
            </a:r>
          </a:p>
          <a:p>
            <a:r>
              <a:rPr lang="en-GB" dirty="0"/>
              <a:t>people having their rights upheld. See instruction sheet </a:t>
            </a:r>
            <a:endParaRPr lang="en-GB" dirty="0" smtClean="0"/>
          </a:p>
          <a:p>
            <a:endParaRPr lang="en-GB" dirty="0" smtClean="0"/>
          </a:p>
          <a:p>
            <a:r>
              <a:rPr lang="en-GB" sz="1200" b="0" i="0" kern="1200" dirty="0" smtClean="0">
                <a:solidFill>
                  <a:schemeClr val="tx1"/>
                </a:solidFill>
                <a:effectLst/>
                <a:latin typeface="+mn-lt"/>
                <a:ea typeface="+mn-ea"/>
                <a:cs typeface="+mn-cs"/>
              </a:rPr>
              <a:t>Introduce Pearls of Wisdom 5: Benefits and Barriers of enabling children and young people to access their rights: Activity 6: Brick Wall What are the benefits and barriers of enabling children and young people to access their rights based on own experiences. see activity sheet A5 Bricks in the Wall: 1. Ask participants to think of a barrier that may prevent children and young people accessing their rights and place it on a post-it on the wall. 2. Then ask them choose any barrier/s and think of solutions and place this on top of the barrier on the wall. 3. Discuss both Barriers and Solutions</a:t>
            </a:r>
            <a:endParaRPr lang="en-GB" dirty="0"/>
          </a:p>
        </p:txBody>
      </p:sp>
      <p:sp>
        <p:nvSpPr>
          <p:cNvPr id="4" name="Slide Number Placeholder 3"/>
          <p:cNvSpPr>
            <a:spLocks noGrp="1"/>
          </p:cNvSpPr>
          <p:nvPr>
            <p:ph type="sldNum" sz="quarter" idx="10"/>
          </p:nvPr>
        </p:nvSpPr>
        <p:spPr/>
        <p:txBody>
          <a:bodyPr/>
          <a:lstStyle/>
          <a:p>
            <a:fld id="{5C73400D-1125-4CCE-9DC0-5877F373F263}" type="slidenum">
              <a:rPr lang="en-GB" smtClean="0"/>
              <a:t>15</a:t>
            </a:fld>
            <a:endParaRPr lang="en-GB"/>
          </a:p>
        </p:txBody>
      </p:sp>
    </p:spTree>
    <p:extLst>
      <p:ext uri="{BB962C8B-B14F-4D97-AF65-F5344CB8AC3E}">
        <p14:creationId xmlns:p14="http://schemas.microsoft.com/office/powerpoint/2010/main" val="359559448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smtClean="0">
                <a:solidFill>
                  <a:schemeClr val="tx1"/>
                </a:solidFill>
                <a:effectLst/>
                <a:latin typeface="+mn-lt"/>
                <a:ea typeface="+mn-ea"/>
                <a:cs typeface="+mn-cs"/>
              </a:rPr>
              <a:t>Introduce Pearls of Wisdom 7: Future Directions and Resources 1. The Pearl will identify Well Being of Future Generations act and relevance to children’s rights. 2. It will outline references to additional resources</a:t>
            </a:r>
            <a:endParaRPr lang="en-GB" dirty="0"/>
          </a:p>
        </p:txBody>
      </p:sp>
      <p:sp>
        <p:nvSpPr>
          <p:cNvPr id="4" name="Slide Number Placeholder 3"/>
          <p:cNvSpPr>
            <a:spLocks noGrp="1"/>
          </p:cNvSpPr>
          <p:nvPr>
            <p:ph type="sldNum" sz="quarter" idx="10"/>
          </p:nvPr>
        </p:nvSpPr>
        <p:spPr/>
        <p:txBody>
          <a:bodyPr/>
          <a:lstStyle/>
          <a:p>
            <a:fld id="{C482DEBD-4B16-499D-B899-DDD1606393F9}" type="slidenum">
              <a:rPr lang="en-GB" smtClean="0"/>
              <a:t>18</a:t>
            </a:fld>
            <a:endParaRPr lang="en-GB"/>
          </a:p>
        </p:txBody>
      </p:sp>
    </p:spTree>
    <p:extLst>
      <p:ext uri="{BB962C8B-B14F-4D97-AF65-F5344CB8AC3E}">
        <p14:creationId xmlns:p14="http://schemas.microsoft.com/office/powerpoint/2010/main" val="397364470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C73400D-1125-4CCE-9DC0-5877F373F263}" type="slidenum">
              <a:rPr lang="en-GB" smtClean="0"/>
              <a:t>21</a:t>
            </a:fld>
            <a:endParaRPr lang="en-GB"/>
          </a:p>
        </p:txBody>
      </p:sp>
    </p:spTree>
    <p:extLst>
      <p:ext uri="{BB962C8B-B14F-4D97-AF65-F5344CB8AC3E}">
        <p14:creationId xmlns:p14="http://schemas.microsoft.com/office/powerpoint/2010/main" val="26852012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5F25701-C1B7-4413-8C43-88B61B089A50}" type="datetimeFigureOut">
              <a:rPr lang="en-GB" smtClean="0"/>
              <a:t>04/07/2019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FB55AF5-9132-4ECE-A452-BD6C56178490}" type="slidenum">
              <a:rPr lang="en-GB" smtClean="0"/>
              <a:t>‹#›</a:t>
            </a:fld>
            <a:endParaRPr lang="en-GB"/>
          </a:p>
        </p:txBody>
      </p:sp>
    </p:spTree>
    <p:extLst>
      <p:ext uri="{BB962C8B-B14F-4D97-AF65-F5344CB8AC3E}">
        <p14:creationId xmlns:p14="http://schemas.microsoft.com/office/powerpoint/2010/main" val="8141860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5F25701-C1B7-4413-8C43-88B61B089A50}" type="datetimeFigureOut">
              <a:rPr lang="en-GB" smtClean="0"/>
              <a:t>04/07/2019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FB55AF5-9132-4ECE-A452-BD6C56178490}" type="slidenum">
              <a:rPr lang="en-GB" smtClean="0"/>
              <a:t>‹#›</a:t>
            </a:fld>
            <a:endParaRPr lang="en-GB"/>
          </a:p>
        </p:txBody>
      </p:sp>
    </p:spTree>
    <p:extLst>
      <p:ext uri="{BB962C8B-B14F-4D97-AF65-F5344CB8AC3E}">
        <p14:creationId xmlns:p14="http://schemas.microsoft.com/office/powerpoint/2010/main" val="31981849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A5F25701-C1B7-4413-8C43-88B61B089A50}" type="datetimeFigureOut">
              <a:rPr lang="en-GB" smtClean="0"/>
              <a:t>04/07/2019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FB55AF5-9132-4ECE-A452-BD6C56178490}" type="slidenum">
              <a:rPr lang="en-GB" smtClean="0"/>
              <a:t>‹#›</a:t>
            </a:fld>
            <a:endParaRPr lang="en-GB"/>
          </a:p>
        </p:txBody>
      </p:sp>
    </p:spTree>
    <p:extLst>
      <p:ext uri="{BB962C8B-B14F-4D97-AF65-F5344CB8AC3E}">
        <p14:creationId xmlns:p14="http://schemas.microsoft.com/office/powerpoint/2010/main" val="19135793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5F25701-C1B7-4413-8C43-88B61B089A50}" type="datetimeFigureOut">
              <a:rPr lang="en-GB" smtClean="0"/>
              <a:t>04/07/2019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FB55AF5-9132-4ECE-A452-BD6C56178490}" type="slidenum">
              <a:rPr lang="en-GB" smtClean="0"/>
              <a:t>‹#›</a:t>
            </a:fld>
            <a:endParaRPr lang="en-GB"/>
          </a:p>
        </p:txBody>
      </p:sp>
    </p:spTree>
    <p:extLst>
      <p:ext uri="{BB962C8B-B14F-4D97-AF65-F5344CB8AC3E}">
        <p14:creationId xmlns:p14="http://schemas.microsoft.com/office/powerpoint/2010/main" val="5338945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5F25701-C1B7-4413-8C43-88B61B089A50}" type="datetimeFigureOut">
              <a:rPr lang="en-GB" smtClean="0"/>
              <a:t>04/07/2019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FB55AF5-9132-4ECE-A452-BD6C56178490}" type="slidenum">
              <a:rPr lang="en-GB" smtClean="0"/>
              <a:t>‹#›</a:t>
            </a:fld>
            <a:endParaRPr lang="en-GB"/>
          </a:p>
        </p:txBody>
      </p:sp>
    </p:spTree>
    <p:extLst>
      <p:ext uri="{BB962C8B-B14F-4D97-AF65-F5344CB8AC3E}">
        <p14:creationId xmlns:p14="http://schemas.microsoft.com/office/powerpoint/2010/main" val="32396952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5F25701-C1B7-4413-8C43-88B61B089A50}" type="datetimeFigureOut">
              <a:rPr lang="en-GB" smtClean="0"/>
              <a:t>04/07/2019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FB55AF5-9132-4ECE-A452-BD6C56178490}" type="slidenum">
              <a:rPr lang="en-GB" smtClean="0"/>
              <a:t>‹#›</a:t>
            </a:fld>
            <a:endParaRPr lang="en-GB"/>
          </a:p>
        </p:txBody>
      </p:sp>
    </p:spTree>
    <p:extLst>
      <p:ext uri="{BB962C8B-B14F-4D97-AF65-F5344CB8AC3E}">
        <p14:creationId xmlns:p14="http://schemas.microsoft.com/office/powerpoint/2010/main" val="8547241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5F25701-C1B7-4413-8C43-88B61B089A50}" type="datetimeFigureOut">
              <a:rPr lang="en-GB" smtClean="0"/>
              <a:t>04/07/2019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FB55AF5-9132-4ECE-A452-BD6C56178490}" type="slidenum">
              <a:rPr lang="en-GB" smtClean="0"/>
              <a:t>‹#›</a:t>
            </a:fld>
            <a:endParaRPr lang="en-GB"/>
          </a:p>
        </p:txBody>
      </p:sp>
    </p:spTree>
    <p:extLst>
      <p:ext uri="{BB962C8B-B14F-4D97-AF65-F5344CB8AC3E}">
        <p14:creationId xmlns:p14="http://schemas.microsoft.com/office/powerpoint/2010/main" val="36941247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5F25701-C1B7-4413-8C43-88B61B089A50}" type="datetimeFigureOut">
              <a:rPr lang="en-GB" smtClean="0"/>
              <a:t>04/07/2019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FB55AF5-9132-4ECE-A452-BD6C56178490}" type="slidenum">
              <a:rPr lang="en-GB" smtClean="0"/>
              <a:t>‹#›</a:t>
            </a:fld>
            <a:endParaRPr lang="en-GB"/>
          </a:p>
        </p:txBody>
      </p:sp>
    </p:spTree>
    <p:extLst>
      <p:ext uri="{BB962C8B-B14F-4D97-AF65-F5344CB8AC3E}">
        <p14:creationId xmlns:p14="http://schemas.microsoft.com/office/powerpoint/2010/main" val="31962251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5F25701-C1B7-4413-8C43-88B61B089A50}" type="datetimeFigureOut">
              <a:rPr lang="en-GB" smtClean="0"/>
              <a:t>04/07/2019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FB55AF5-9132-4ECE-A452-BD6C56178490}" type="slidenum">
              <a:rPr lang="en-GB" smtClean="0"/>
              <a:t>‹#›</a:t>
            </a:fld>
            <a:endParaRPr lang="en-GB"/>
          </a:p>
        </p:txBody>
      </p:sp>
    </p:spTree>
    <p:extLst>
      <p:ext uri="{BB962C8B-B14F-4D97-AF65-F5344CB8AC3E}">
        <p14:creationId xmlns:p14="http://schemas.microsoft.com/office/powerpoint/2010/main" val="14988259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5F25701-C1B7-4413-8C43-88B61B089A50}" type="datetimeFigureOut">
              <a:rPr lang="en-GB" smtClean="0"/>
              <a:t>04/07/2019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FB55AF5-9132-4ECE-A452-BD6C56178490}" type="slidenum">
              <a:rPr lang="en-GB" smtClean="0"/>
              <a:t>‹#›</a:t>
            </a:fld>
            <a:endParaRPr lang="en-GB"/>
          </a:p>
        </p:txBody>
      </p:sp>
    </p:spTree>
    <p:extLst>
      <p:ext uri="{BB962C8B-B14F-4D97-AF65-F5344CB8AC3E}">
        <p14:creationId xmlns:p14="http://schemas.microsoft.com/office/powerpoint/2010/main" val="14363471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5F25701-C1B7-4413-8C43-88B61B089A50}" type="datetimeFigureOut">
              <a:rPr lang="en-GB" smtClean="0"/>
              <a:t>04/07/2019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FB55AF5-9132-4ECE-A452-BD6C56178490}" type="slidenum">
              <a:rPr lang="en-GB" smtClean="0"/>
              <a:t>‹#›</a:t>
            </a:fld>
            <a:endParaRPr lang="en-GB"/>
          </a:p>
        </p:txBody>
      </p:sp>
    </p:spTree>
    <p:extLst>
      <p:ext uri="{BB962C8B-B14F-4D97-AF65-F5344CB8AC3E}">
        <p14:creationId xmlns:p14="http://schemas.microsoft.com/office/powerpoint/2010/main" val="9892075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04/07/2019</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2261240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04/07/2019</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4469146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04/07/2019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8182439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04/07/2019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49699037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04/07/2019</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5217110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04/07/2019</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4742908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04/07/2019</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4414402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04/07/2019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1299680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04/07/2019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0832219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04/07/2019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23220606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04/07/2019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0673396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5F25701-C1B7-4413-8C43-88B61B089A50}" type="datetimeFigureOut">
              <a:rPr lang="en-GB" smtClean="0"/>
              <a:t>04/07/2019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FB55AF5-9132-4ECE-A452-BD6C56178490}" type="slidenum">
              <a:rPr lang="en-GB" smtClean="0"/>
              <a:t>‹#›</a:t>
            </a:fld>
            <a:endParaRPr lang="en-GB"/>
          </a:p>
        </p:txBody>
      </p:sp>
    </p:spTree>
    <p:extLst>
      <p:ext uri="{BB962C8B-B14F-4D97-AF65-F5344CB8AC3E}">
        <p14:creationId xmlns:p14="http://schemas.microsoft.com/office/powerpoint/2010/main" val="26309373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04/07/2019</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71593797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2" Type="http://schemas.openxmlformats.org/officeDocument/2006/relationships/image" Target="../media/image7.gif"/><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5.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s://www.youtube.com/watch?v=P0M-CnL9FBc" TargetMode="External"/><Relationship Id="rId1" Type="http://schemas.openxmlformats.org/officeDocument/2006/relationships/slideLayout" Target="../slideLayouts/slideLayout17.xml"/></Relationships>
</file>

<file path=ppt/slides/_rels/slide2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s://www.youtube.com/watch?v=rFeOYlxJbmw" TargetMode="External"/><Relationship Id="rId1" Type="http://schemas.openxmlformats.org/officeDocument/2006/relationships/slideLayout" Target="../slideLayouts/slideLayout17.xml"/></Relationships>
</file>

<file path=ppt/slides/_rels/slide21.xml.rels><?xml version="1.0" encoding="UTF-8" standalone="yes"?>
<Relationships xmlns="http://schemas.openxmlformats.org/package/2006/relationships"><Relationship Id="rId3" Type="http://schemas.openxmlformats.org/officeDocument/2006/relationships/hyperlink" Target="http://www.ydds.ac.uk/cy/ccuhp" TargetMode="External"/><Relationship Id="rId2" Type="http://schemas.openxmlformats.org/officeDocument/2006/relationships/notesSlide" Target="../notesSlides/notesSlide14.xml"/><Relationship Id="rId1" Type="http://schemas.openxmlformats.org/officeDocument/2006/relationships/slideLayout" Target="../slideLayouts/slideLayout15.xml"/><Relationship Id="rId4" Type="http://schemas.openxmlformats.org/officeDocument/2006/relationships/hyperlink" Target="http://www.uwtsd.ac.uk/uncrc/"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ECES4006/C</a:t>
            </a:r>
            <a:endParaRPr lang="en-GB" dirty="0"/>
          </a:p>
        </p:txBody>
      </p:sp>
      <p:sp>
        <p:nvSpPr>
          <p:cNvPr id="3" name="Subtitle 2"/>
          <p:cNvSpPr>
            <a:spLocks noGrp="1"/>
          </p:cNvSpPr>
          <p:nvPr>
            <p:ph type="subTitle" idx="1"/>
          </p:nvPr>
        </p:nvSpPr>
        <p:spPr/>
        <p:txBody>
          <a:bodyPr/>
          <a:lstStyle/>
          <a:p>
            <a:r>
              <a:rPr lang="en-GB" dirty="0"/>
              <a:t>Rights and Responsibilities</a:t>
            </a:r>
          </a:p>
          <a:p>
            <a:r>
              <a:rPr lang="en-GB" i="1" dirty="0" err="1"/>
              <a:t>Hawliau</a:t>
            </a:r>
            <a:r>
              <a:rPr lang="en-GB" i="1" dirty="0"/>
              <a:t> a </a:t>
            </a:r>
            <a:r>
              <a:rPr lang="en-GB" i="1" dirty="0" err="1"/>
              <a:t>Chyfridoldebau</a:t>
            </a:r>
            <a:r>
              <a:rPr lang="en-GB" i="1" dirty="0"/>
              <a:t> </a:t>
            </a:r>
            <a:endParaRPr lang="en-GB" i="1" dirty="0" smtClean="0"/>
          </a:p>
          <a:p>
            <a:r>
              <a:rPr lang="en-GB" dirty="0" err="1" smtClean="0"/>
              <a:t>Sesiwn</a:t>
            </a:r>
            <a:r>
              <a:rPr lang="en-GB" smtClean="0"/>
              <a:t> </a:t>
            </a:r>
            <a:r>
              <a:rPr lang="en-GB" dirty="0"/>
              <a:t>4</a:t>
            </a:r>
            <a:r>
              <a:rPr lang="en-GB" smtClean="0"/>
              <a:t> </a:t>
            </a:r>
            <a:r>
              <a:rPr lang="en-GB" dirty="0" smtClean="0"/>
              <a:t>/ </a:t>
            </a:r>
            <a:r>
              <a:rPr lang="en-GB" smtClean="0"/>
              <a:t>Session 4 </a:t>
            </a:r>
            <a:endParaRPr lang="en-GB" dirty="0"/>
          </a:p>
        </p:txBody>
      </p:sp>
    </p:spTree>
    <p:extLst>
      <p:ext uri="{BB962C8B-B14F-4D97-AF65-F5344CB8AC3E}">
        <p14:creationId xmlns:p14="http://schemas.microsoft.com/office/powerpoint/2010/main" val="22998313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rtlCol="0">
            <a:normAutofit/>
          </a:bodyPr>
          <a:lstStyle/>
          <a:p>
            <a:pPr>
              <a:defRPr/>
            </a:pPr>
            <a:r>
              <a:rPr lang="en-GB" dirty="0" smtClean="0">
                <a:ea typeface="+mj-ea"/>
                <a:cs typeface="+mj-cs"/>
              </a:rPr>
              <a:t>Learning Outcomes</a:t>
            </a:r>
            <a:br>
              <a:rPr lang="en-GB" dirty="0" smtClean="0">
                <a:ea typeface="+mj-ea"/>
                <a:cs typeface="+mj-cs"/>
              </a:rPr>
            </a:br>
            <a:r>
              <a:rPr lang="en-GB" i="1" dirty="0" err="1" smtClean="0"/>
              <a:t>Deilliannau</a:t>
            </a:r>
            <a:r>
              <a:rPr lang="en-GB" i="1" dirty="0" smtClean="0"/>
              <a:t> </a:t>
            </a:r>
            <a:r>
              <a:rPr lang="en-GB" i="1" dirty="0" err="1" smtClean="0"/>
              <a:t>Dysgu</a:t>
            </a:r>
            <a:r>
              <a:rPr lang="en-GB" i="1" dirty="0" smtClean="0"/>
              <a:t> </a:t>
            </a:r>
            <a:endParaRPr lang="en-GB" i="1" dirty="0"/>
          </a:p>
        </p:txBody>
      </p:sp>
      <p:sp>
        <p:nvSpPr>
          <p:cNvPr id="13314" name="Rectangle 3"/>
          <p:cNvSpPr>
            <a:spLocks noGrp="1" noChangeArrowheads="1"/>
          </p:cNvSpPr>
          <p:nvPr>
            <p:ph sz="half" idx="1"/>
          </p:nvPr>
        </p:nvSpPr>
        <p:spPr/>
        <p:txBody>
          <a:bodyPr/>
          <a:lstStyle/>
          <a:p>
            <a:r>
              <a:rPr lang="cy-GB" altLang="en-US" sz="2400" dirty="0"/>
              <a:t>Ddangos ymwybyddiaeth o hawliau dynol, gan gynnwys hawliau a chyfrifoldebau plant yn y Gymru gyfoes, yn seiliedig ar bolisi ac arfer cyfredol</a:t>
            </a:r>
            <a:endParaRPr lang="en-GB" altLang="en-US" sz="2400" dirty="0"/>
          </a:p>
          <a:p>
            <a:endParaRPr lang="en-GB" altLang="en-US" sz="2400" dirty="0"/>
          </a:p>
        </p:txBody>
      </p:sp>
      <p:sp>
        <p:nvSpPr>
          <p:cNvPr id="13315" name="Content Placeholder 6"/>
          <p:cNvSpPr>
            <a:spLocks noGrp="1"/>
          </p:cNvSpPr>
          <p:nvPr>
            <p:ph sz="half" idx="2"/>
          </p:nvPr>
        </p:nvSpPr>
        <p:spPr/>
        <p:txBody>
          <a:bodyPr/>
          <a:lstStyle/>
          <a:p>
            <a:r>
              <a:rPr lang="en-US" altLang="en-US" sz="2400" dirty="0"/>
              <a:t> </a:t>
            </a:r>
            <a:r>
              <a:rPr lang="en-GB" altLang="en-US" sz="2400" dirty="0"/>
              <a:t> </a:t>
            </a:r>
            <a:r>
              <a:rPr lang="en-GB" altLang="en-US" sz="2400" i="1" dirty="0"/>
              <a:t>Demonstrate an awareness of human rights including children’s rights and responsibilities in contemporary Wales, based on current policy and practice</a:t>
            </a:r>
          </a:p>
        </p:txBody>
      </p:sp>
      <p:pic>
        <p:nvPicPr>
          <p:cNvPr id="1026" name="Picture 2" descr="Family Children Father Mother Protection 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71864" y="4365105"/>
            <a:ext cx="2086372" cy="20863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2684637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rtlCol="0">
            <a:normAutofit/>
          </a:bodyPr>
          <a:lstStyle/>
          <a:p>
            <a:pPr>
              <a:defRPr/>
            </a:pPr>
            <a:r>
              <a:rPr lang="en-GB" dirty="0" smtClean="0"/>
              <a:t>Learning </a:t>
            </a:r>
            <a:r>
              <a:rPr lang="en-GB" dirty="0"/>
              <a:t>Outcomes</a:t>
            </a:r>
            <a:br>
              <a:rPr lang="en-GB" dirty="0"/>
            </a:br>
            <a:r>
              <a:rPr lang="en-GB" i="1" dirty="0" err="1"/>
              <a:t>Deilliannau</a:t>
            </a:r>
            <a:r>
              <a:rPr lang="en-GB" i="1" dirty="0"/>
              <a:t> </a:t>
            </a:r>
            <a:r>
              <a:rPr lang="en-GB" i="1" dirty="0" err="1"/>
              <a:t>Dysgu</a:t>
            </a:r>
            <a:r>
              <a:rPr lang="en-GB" i="1" dirty="0"/>
              <a:t> </a:t>
            </a:r>
            <a:endParaRPr lang="en-GB" i="1" dirty="0">
              <a:ea typeface="+mj-ea"/>
              <a:cs typeface="+mj-cs"/>
            </a:endParaRPr>
          </a:p>
        </p:txBody>
      </p:sp>
      <p:sp>
        <p:nvSpPr>
          <p:cNvPr id="11266" name="Rectangle 3"/>
          <p:cNvSpPr>
            <a:spLocks noGrp="1" noChangeArrowheads="1"/>
          </p:cNvSpPr>
          <p:nvPr>
            <p:ph sz="half" idx="1"/>
          </p:nvPr>
        </p:nvSpPr>
        <p:spPr/>
        <p:txBody>
          <a:bodyPr/>
          <a:lstStyle/>
          <a:p>
            <a:pPr eaLnBrk="1" hangingPunct="1">
              <a:defRPr/>
            </a:pPr>
            <a:r>
              <a:rPr lang="cy-GB" sz="2400" dirty="0">
                <a:ea typeface="ＭＳ Ｐゴシック" charset="-128"/>
              </a:rPr>
              <a:t>Dangos dealltwriaeth o hawliau ym maes cyfiawnder cymdeithasol, ac mewn amrywiaeth o gyd-destunau a sefyllfaoedd, a dangos ymwybyddiaeth o rwystrau a phroblemau a allai godi</a:t>
            </a:r>
            <a:endParaRPr lang="en-GB" sz="2400" dirty="0">
              <a:ea typeface="ＭＳ Ｐゴシック" charset="-128"/>
            </a:endParaRPr>
          </a:p>
          <a:p>
            <a:pPr marL="109537" indent="0">
              <a:buNone/>
              <a:defRPr/>
            </a:pPr>
            <a:endParaRPr lang="en-GB" altLang="en-US" sz="2400" dirty="0">
              <a:ea typeface="ＭＳ Ｐゴシック" panose="020B0600070205080204" pitchFamily="34" charset="-128"/>
            </a:endParaRPr>
          </a:p>
          <a:p>
            <a:pPr eaLnBrk="1" hangingPunct="1">
              <a:defRPr/>
            </a:pPr>
            <a:endParaRPr lang="en-US" altLang="en-US" dirty="0">
              <a:ea typeface="ＭＳ Ｐゴシック" panose="020B0600070205080204" pitchFamily="34" charset="-128"/>
            </a:endParaRPr>
          </a:p>
        </p:txBody>
      </p:sp>
      <p:sp>
        <p:nvSpPr>
          <p:cNvPr id="15363" name="Content Placeholder 6"/>
          <p:cNvSpPr>
            <a:spLocks noGrp="1"/>
          </p:cNvSpPr>
          <p:nvPr>
            <p:ph sz="half" idx="2"/>
          </p:nvPr>
        </p:nvSpPr>
        <p:spPr/>
        <p:txBody>
          <a:bodyPr/>
          <a:lstStyle/>
          <a:p>
            <a:r>
              <a:rPr lang="en-US" altLang="en-US" sz="2400" dirty="0"/>
              <a:t> </a:t>
            </a:r>
            <a:r>
              <a:rPr lang="en-GB" altLang="en-US" sz="2400" i="1" dirty="0"/>
              <a:t>Indicate an understanding of rights in terms of the social justice arena, and in a variety of contexts and situations and demonstrate an awareness of barriers and issues that may arise</a:t>
            </a:r>
          </a:p>
          <a:p>
            <a:endParaRPr lang="en-US" altLang="en-US" sz="3600" dirty="0"/>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87888" y="4581128"/>
            <a:ext cx="1979290" cy="197929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66706050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rtlCol="0">
            <a:normAutofit/>
          </a:bodyPr>
          <a:lstStyle/>
          <a:p>
            <a:pPr>
              <a:defRPr/>
            </a:pPr>
            <a:r>
              <a:rPr lang="en-GB" dirty="0" smtClean="0"/>
              <a:t>Learning </a:t>
            </a:r>
            <a:r>
              <a:rPr lang="en-GB" dirty="0"/>
              <a:t>Outcomes</a:t>
            </a:r>
            <a:br>
              <a:rPr lang="en-GB" dirty="0"/>
            </a:br>
            <a:r>
              <a:rPr lang="en-GB" i="1" dirty="0" err="1"/>
              <a:t>Deilliannau</a:t>
            </a:r>
            <a:r>
              <a:rPr lang="en-GB" i="1" dirty="0"/>
              <a:t> </a:t>
            </a:r>
            <a:r>
              <a:rPr lang="en-GB" i="1" dirty="0" err="1"/>
              <a:t>Dysgu</a:t>
            </a:r>
            <a:r>
              <a:rPr lang="en-GB" i="1" dirty="0"/>
              <a:t> </a:t>
            </a:r>
            <a:endParaRPr lang="en-GB" i="1" dirty="0">
              <a:ea typeface="+mj-ea"/>
              <a:cs typeface="+mj-cs"/>
            </a:endParaRPr>
          </a:p>
        </p:txBody>
      </p:sp>
      <p:sp>
        <p:nvSpPr>
          <p:cNvPr id="17410" name="Rectangle 3"/>
          <p:cNvSpPr>
            <a:spLocks noGrp="1" noChangeArrowheads="1"/>
          </p:cNvSpPr>
          <p:nvPr>
            <p:ph sz="half" idx="1"/>
          </p:nvPr>
        </p:nvSpPr>
        <p:spPr/>
        <p:txBody>
          <a:bodyPr>
            <a:normAutofit/>
          </a:bodyPr>
          <a:lstStyle/>
          <a:p>
            <a:pPr eaLnBrk="1" hangingPunct="1"/>
            <a:r>
              <a:rPr lang="cy-GB" altLang="en-US" dirty="0" smtClean="0"/>
              <a:t>Deall deddfwriaeth allweddol yng Nghymru yn ymwneud â hawliau a diogelu plant ac oedolion.</a:t>
            </a:r>
            <a:r>
              <a:rPr lang="en-GB" altLang="en-US" dirty="0" smtClean="0"/>
              <a:t>  </a:t>
            </a:r>
          </a:p>
          <a:p>
            <a:pPr eaLnBrk="1" hangingPunct="1"/>
            <a:endParaRPr lang="en-US" altLang="en-US" dirty="0" smtClean="0"/>
          </a:p>
        </p:txBody>
      </p:sp>
      <p:sp>
        <p:nvSpPr>
          <p:cNvPr id="17411" name="Content Placeholder 6"/>
          <p:cNvSpPr>
            <a:spLocks noGrp="1"/>
          </p:cNvSpPr>
          <p:nvPr>
            <p:ph sz="half" idx="2"/>
          </p:nvPr>
        </p:nvSpPr>
        <p:spPr/>
        <p:txBody>
          <a:bodyPr/>
          <a:lstStyle/>
          <a:p>
            <a:r>
              <a:rPr lang="en-US" altLang="en-US" sz="2400" dirty="0"/>
              <a:t> </a:t>
            </a:r>
            <a:r>
              <a:rPr lang="en-GB" altLang="en-US" dirty="0" smtClean="0"/>
              <a:t> </a:t>
            </a:r>
            <a:r>
              <a:rPr lang="en-GB" altLang="en-US" i="1" dirty="0" smtClean="0"/>
              <a:t>Understand key legislation in Wales regarding adults’ and children’s rights and safeguarding</a:t>
            </a:r>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67808" y="4408512"/>
            <a:ext cx="2804344" cy="197407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7338753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19458" name="Rectangle 3"/>
          <p:cNvSpPr>
            <a:spLocks noGrp="1" noChangeArrowheads="1"/>
          </p:cNvSpPr>
          <p:nvPr>
            <p:ph sz="half" idx="1"/>
          </p:nvPr>
        </p:nvSpPr>
        <p:spPr/>
        <p:txBody>
          <a:bodyPr/>
          <a:lstStyle/>
          <a:p>
            <a:pPr eaLnBrk="1" hangingPunct="1"/>
            <a:r>
              <a:rPr lang="cy-GB" altLang="en-US" sz="2400"/>
              <a:t>Trefnu eu gwybodaeth a’r hyn y maent wedi’i ddysgu drwy ddefnyddio amrywiaeth o ffynonellau gwybodaeth, yn cynnwys TGCh, a chyflwyno’u gwaith ar y lefel briodol.</a:t>
            </a:r>
            <a:endParaRPr lang="en-US" altLang="en-US" sz="2400"/>
          </a:p>
          <a:p>
            <a:pPr eaLnBrk="1" hangingPunct="1"/>
            <a:endParaRPr lang="en-US" altLang="en-US" sz="3600"/>
          </a:p>
        </p:txBody>
      </p:sp>
      <p:sp>
        <p:nvSpPr>
          <p:cNvPr id="7171" name="Content Placeholder 6"/>
          <p:cNvSpPr>
            <a:spLocks noGrp="1"/>
          </p:cNvSpPr>
          <p:nvPr>
            <p:ph sz="half" idx="2"/>
          </p:nvPr>
        </p:nvSpPr>
        <p:spPr/>
        <p:txBody>
          <a:bodyPr/>
          <a:lstStyle/>
          <a:p>
            <a:pPr>
              <a:defRPr/>
            </a:pPr>
            <a:r>
              <a:rPr lang="en-US" sz="2400" dirty="0">
                <a:ea typeface="ＭＳ Ｐゴシック" charset="-128"/>
              </a:rPr>
              <a:t> </a:t>
            </a:r>
            <a:r>
              <a:rPr lang="en-GB" sz="2400" i="1" dirty="0">
                <a:ea typeface="ＭＳ Ｐゴシック" charset="-128"/>
              </a:rPr>
              <a:t>Organise their knowledge and learning through the use of a range of information sources, including ICT and present their work at the appropriate level.</a:t>
            </a:r>
            <a:endParaRPr lang="en-US" sz="2400" i="1" dirty="0">
              <a:ea typeface="ＭＳ Ｐゴシック" charset="-128"/>
            </a:endParaRPr>
          </a:p>
          <a:p>
            <a:pPr marL="109537" indent="0">
              <a:buNone/>
              <a:defRPr/>
            </a:pPr>
            <a:r>
              <a:rPr lang="en-US" sz="3600" i="1" dirty="0">
                <a:ea typeface="ＭＳ Ｐゴシック" charset="-128"/>
              </a:rPr>
              <a:t> </a:t>
            </a:r>
          </a:p>
          <a:p>
            <a:pPr marL="109537" indent="0">
              <a:buNone/>
              <a:defRPr/>
            </a:pPr>
            <a:r>
              <a:rPr lang="en-US" sz="3600" dirty="0">
                <a:ea typeface="ＭＳ Ｐゴシック" charset="-128"/>
              </a:rPr>
              <a:t> </a:t>
            </a:r>
          </a:p>
          <a:p>
            <a:pPr>
              <a:defRPr/>
            </a:pPr>
            <a:endParaRPr lang="en-US" sz="3600" dirty="0">
              <a:ea typeface="ＭＳ Ｐゴシック" charset="-128"/>
            </a:endParaRPr>
          </a:p>
          <a:p>
            <a:pPr>
              <a:defRPr/>
            </a:pPr>
            <a:endParaRPr lang="en-US" sz="3600" dirty="0">
              <a:ea typeface="ＭＳ Ｐゴシック" charset="-128"/>
            </a:endParaRPr>
          </a:p>
        </p:txBody>
      </p:sp>
      <p:pic>
        <p:nvPicPr>
          <p:cNvPr id="4098" name="Picture 2" descr="Startup Meeting Brainstorming Business Tea"/>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11824" y="4581128"/>
            <a:ext cx="2985542" cy="1990362"/>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2"/>
          <p:cNvSpPr>
            <a:spLocks noGrp="1" noChangeArrowheads="1"/>
          </p:cNvSpPr>
          <p:nvPr>
            <p:ph type="title"/>
          </p:nvPr>
        </p:nvSpPr>
        <p:spPr/>
        <p:txBody>
          <a:bodyPr rtlCol="0">
            <a:normAutofit/>
          </a:bodyPr>
          <a:lstStyle/>
          <a:p>
            <a:pPr>
              <a:defRPr/>
            </a:pPr>
            <a:r>
              <a:rPr lang="en-GB" dirty="0" smtClean="0"/>
              <a:t>Learning </a:t>
            </a:r>
            <a:r>
              <a:rPr lang="en-GB" dirty="0"/>
              <a:t>Outcomes</a:t>
            </a:r>
            <a:br>
              <a:rPr lang="en-GB" dirty="0"/>
            </a:br>
            <a:r>
              <a:rPr lang="en-GB" i="1" dirty="0" err="1"/>
              <a:t>Deilliannau</a:t>
            </a:r>
            <a:r>
              <a:rPr lang="en-GB" i="1" dirty="0"/>
              <a:t> </a:t>
            </a:r>
            <a:r>
              <a:rPr lang="en-GB" i="1" dirty="0" err="1"/>
              <a:t>Dysgu</a:t>
            </a:r>
            <a:r>
              <a:rPr lang="en-GB" i="1" dirty="0"/>
              <a:t> </a:t>
            </a:r>
            <a:endParaRPr lang="en-GB" i="1" dirty="0">
              <a:ea typeface="+mj-ea"/>
              <a:cs typeface="+mj-cs"/>
            </a:endParaRPr>
          </a:p>
        </p:txBody>
      </p:sp>
    </p:spTree>
    <p:extLst>
      <p:ext uri="{BB962C8B-B14F-4D97-AF65-F5344CB8AC3E}">
        <p14:creationId xmlns:p14="http://schemas.microsoft.com/office/powerpoint/2010/main" val="358734408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dirty="0" smtClean="0"/>
              <a:t>Dyletswydd </a:t>
            </a:r>
            <a:r>
              <a:rPr lang="en-GB" dirty="0" err="1" smtClean="0"/>
              <a:t>LlC</a:t>
            </a:r>
            <a:r>
              <a:rPr lang="cy-GB" dirty="0"/>
              <a:t/>
            </a:r>
            <a:br>
              <a:rPr lang="cy-GB" dirty="0"/>
            </a:br>
            <a:r>
              <a:rPr lang="en-GB" dirty="0" smtClean="0"/>
              <a:t>/ WG Duty</a:t>
            </a:r>
            <a:endParaRPr lang="en-GB" dirty="0"/>
          </a:p>
        </p:txBody>
      </p:sp>
      <p:sp>
        <p:nvSpPr>
          <p:cNvPr id="3" name="Content Placeholder 2"/>
          <p:cNvSpPr>
            <a:spLocks noGrp="1"/>
          </p:cNvSpPr>
          <p:nvPr>
            <p:ph sz="half" idx="1"/>
          </p:nvPr>
        </p:nvSpPr>
        <p:spPr/>
        <p:txBody>
          <a:bodyPr/>
          <a:lstStyle/>
          <a:p>
            <a:r>
              <a:rPr lang="cy-GB" dirty="0"/>
              <a:t> “i hybu gwybodaeth a dealltwriaeth o’r Confensiwn a’r Protocolau ymhlith y cyhoedd (gan gynnwys plant)” </a:t>
            </a:r>
          </a:p>
          <a:p>
            <a:pPr lvl="1">
              <a:buFontTx/>
              <a:buChar char="-"/>
            </a:pPr>
            <a:r>
              <a:rPr lang="cy-GB" sz="1100" dirty="0"/>
              <a:t>(Llywodraeth Cymru 2011: </a:t>
            </a:r>
            <a:r>
              <a:rPr lang="cy-GB" sz="1100" b="1" dirty="0"/>
              <a:t>Mesur Hawliau Plant a Phobl Ifanc (Cymru) 2011</a:t>
            </a:r>
            <a:r>
              <a:rPr lang="cy-GB" sz="1100" dirty="0"/>
              <a:t>)</a:t>
            </a:r>
          </a:p>
          <a:p>
            <a:endParaRPr lang="en-GB" dirty="0"/>
          </a:p>
        </p:txBody>
      </p:sp>
      <p:sp>
        <p:nvSpPr>
          <p:cNvPr id="4" name="Content Placeholder 3"/>
          <p:cNvSpPr>
            <a:spLocks noGrp="1"/>
          </p:cNvSpPr>
          <p:nvPr>
            <p:ph sz="half" idx="2"/>
          </p:nvPr>
        </p:nvSpPr>
        <p:spPr/>
        <p:txBody>
          <a:bodyPr/>
          <a:lstStyle/>
          <a:p>
            <a:r>
              <a:rPr lang="cy-GB" dirty="0"/>
              <a:t>“</a:t>
            </a:r>
            <a:r>
              <a:rPr lang="cy-GB" i="1" dirty="0"/>
              <a:t>to </a:t>
            </a:r>
            <a:r>
              <a:rPr lang="cy-GB" i="1" dirty="0" err="1"/>
              <a:t>promote</a:t>
            </a:r>
            <a:r>
              <a:rPr lang="cy-GB" i="1" dirty="0"/>
              <a:t> </a:t>
            </a:r>
            <a:r>
              <a:rPr lang="cy-GB" i="1" dirty="0" err="1"/>
              <a:t>knowledge</a:t>
            </a:r>
            <a:r>
              <a:rPr lang="cy-GB" i="1" dirty="0"/>
              <a:t> </a:t>
            </a:r>
            <a:r>
              <a:rPr lang="cy-GB" i="1" dirty="0" err="1"/>
              <a:t>and</a:t>
            </a:r>
            <a:r>
              <a:rPr lang="cy-GB" i="1" dirty="0"/>
              <a:t> </a:t>
            </a:r>
            <a:r>
              <a:rPr lang="cy-GB" i="1" dirty="0" err="1"/>
              <a:t>understanding</a:t>
            </a:r>
            <a:r>
              <a:rPr lang="cy-GB" i="1" dirty="0"/>
              <a:t> </a:t>
            </a:r>
            <a:r>
              <a:rPr lang="cy-GB" i="1" dirty="0" err="1"/>
              <a:t>amongst</a:t>
            </a:r>
            <a:r>
              <a:rPr lang="cy-GB" i="1" dirty="0"/>
              <a:t> the </a:t>
            </a:r>
            <a:r>
              <a:rPr lang="cy-GB" i="1" dirty="0" err="1"/>
              <a:t>public</a:t>
            </a:r>
            <a:r>
              <a:rPr lang="cy-GB" i="1" dirty="0"/>
              <a:t> (</a:t>
            </a:r>
            <a:r>
              <a:rPr lang="cy-GB" i="1" dirty="0" err="1"/>
              <a:t>including</a:t>
            </a:r>
            <a:r>
              <a:rPr lang="cy-GB" i="1" dirty="0"/>
              <a:t> </a:t>
            </a:r>
            <a:r>
              <a:rPr lang="cy-GB" i="1" dirty="0" err="1"/>
              <a:t>children</a:t>
            </a:r>
            <a:r>
              <a:rPr lang="cy-GB" i="1" dirty="0"/>
              <a:t>) of the </a:t>
            </a:r>
            <a:r>
              <a:rPr lang="cy-GB" i="1" dirty="0" err="1"/>
              <a:t>Convention</a:t>
            </a:r>
            <a:r>
              <a:rPr lang="cy-GB" i="1" dirty="0"/>
              <a:t> </a:t>
            </a:r>
            <a:r>
              <a:rPr lang="cy-GB" i="1" dirty="0" err="1"/>
              <a:t>and</a:t>
            </a:r>
            <a:r>
              <a:rPr lang="cy-GB" i="1" dirty="0"/>
              <a:t> the </a:t>
            </a:r>
            <a:r>
              <a:rPr lang="cy-GB" i="1" dirty="0" err="1"/>
              <a:t>Protocols</a:t>
            </a:r>
            <a:r>
              <a:rPr lang="cy-GB" i="1" dirty="0"/>
              <a:t>” </a:t>
            </a:r>
          </a:p>
          <a:p>
            <a:pPr lvl="1"/>
            <a:r>
              <a:rPr lang="cy-GB" sz="1100" dirty="0"/>
              <a:t>(Welsh </a:t>
            </a:r>
            <a:r>
              <a:rPr lang="cy-GB" sz="1100" dirty="0" err="1"/>
              <a:t>Government</a:t>
            </a:r>
            <a:r>
              <a:rPr lang="cy-GB" sz="1100" dirty="0"/>
              <a:t> 2011: </a:t>
            </a:r>
            <a:r>
              <a:rPr lang="cy-GB" sz="1100" b="1" dirty="0" err="1"/>
              <a:t>Rights</a:t>
            </a:r>
            <a:r>
              <a:rPr lang="cy-GB" sz="1100" b="1" dirty="0"/>
              <a:t> of </a:t>
            </a:r>
            <a:r>
              <a:rPr lang="cy-GB" sz="1100" b="1" dirty="0" err="1"/>
              <a:t>Children</a:t>
            </a:r>
            <a:r>
              <a:rPr lang="cy-GB" sz="1100" b="1" dirty="0"/>
              <a:t> </a:t>
            </a:r>
            <a:r>
              <a:rPr lang="cy-GB" sz="1100" b="1" dirty="0" err="1"/>
              <a:t>and</a:t>
            </a:r>
            <a:r>
              <a:rPr lang="cy-GB" sz="1100" b="1" dirty="0"/>
              <a:t> Young </a:t>
            </a:r>
            <a:r>
              <a:rPr lang="cy-GB" sz="1100" b="1" dirty="0" err="1"/>
              <a:t>Persons</a:t>
            </a:r>
            <a:r>
              <a:rPr lang="cy-GB" sz="1100" b="1" dirty="0"/>
              <a:t> (Wales) </a:t>
            </a:r>
            <a:r>
              <a:rPr lang="cy-GB" sz="1100" b="1" dirty="0" err="1"/>
              <a:t>Measure</a:t>
            </a:r>
            <a:r>
              <a:rPr lang="cy-GB" sz="1100" b="1" dirty="0"/>
              <a:t> 2011)</a:t>
            </a:r>
            <a:endParaRPr lang="cy-GB" sz="1100" dirty="0"/>
          </a:p>
          <a:p>
            <a:endParaRPr lang="en-GB" dirty="0"/>
          </a:p>
        </p:txBody>
      </p:sp>
    </p:spTree>
    <p:extLst>
      <p:ext uri="{BB962C8B-B14F-4D97-AF65-F5344CB8AC3E}">
        <p14:creationId xmlns:p14="http://schemas.microsoft.com/office/powerpoint/2010/main" val="40918442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noProof="0" dirty="0" smtClean="0"/>
              <a:t>CCUHP</a:t>
            </a:r>
            <a:br>
              <a:rPr lang="cy-GB" noProof="0" dirty="0" smtClean="0"/>
            </a:br>
            <a:r>
              <a:rPr lang="cy-GB" noProof="0" dirty="0" smtClean="0"/>
              <a:t>UNCRC </a:t>
            </a:r>
            <a:endParaRPr lang="cy-GB" noProof="0" dirty="0"/>
          </a:p>
        </p:txBody>
      </p:sp>
      <p:sp>
        <p:nvSpPr>
          <p:cNvPr id="3" name="Content Placeholder 2"/>
          <p:cNvSpPr>
            <a:spLocks noGrp="1"/>
          </p:cNvSpPr>
          <p:nvPr>
            <p:ph sz="half" idx="1"/>
          </p:nvPr>
        </p:nvSpPr>
        <p:spPr/>
        <p:txBody>
          <a:bodyPr>
            <a:normAutofit/>
          </a:bodyPr>
          <a:lstStyle/>
          <a:p>
            <a:r>
              <a:rPr lang="cy-GB" noProof="0" dirty="0" smtClean="0"/>
              <a:t>Mae CCUHP yn gytundeb rhyngwladol sy'n diogelu hawliau dynol plant o dan 18 oed. Cafodd ei gadarnhau gan Gynulliad Cyffredinol y Cenhedloedd Unedig yn 1989</a:t>
            </a:r>
          </a:p>
          <a:p>
            <a:endParaRPr lang="cy-GB" noProof="0" dirty="0" smtClean="0"/>
          </a:p>
          <a:p>
            <a:pPr marL="0" indent="0" eaLnBrk="0" fontAlgn="b" hangingPunct="0">
              <a:spcBef>
                <a:spcPct val="0"/>
              </a:spcBef>
              <a:spcAft>
                <a:spcPct val="0"/>
              </a:spcAft>
              <a:buNone/>
            </a:pPr>
            <a:endParaRPr lang="cy-GB" noProof="0" dirty="0"/>
          </a:p>
        </p:txBody>
      </p:sp>
      <p:sp>
        <p:nvSpPr>
          <p:cNvPr id="4" name="Content Placeholder 3"/>
          <p:cNvSpPr>
            <a:spLocks noGrp="1"/>
          </p:cNvSpPr>
          <p:nvPr>
            <p:ph sz="half" idx="2"/>
          </p:nvPr>
        </p:nvSpPr>
        <p:spPr/>
        <p:txBody>
          <a:bodyPr>
            <a:normAutofit/>
          </a:bodyPr>
          <a:lstStyle/>
          <a:p>
            <a:pPr lvl="0"/>
            <a:r>
              <a:rPr lang="cy-GB" altLang="en-US" i="1" noProof="0" dirty="0" smtClean="0">
                <a:latin typeface="Arial" panose="020B0604020202020204" pitchFamily="34" charset="0"/>
                <a:cs typeface="Arial" panose="020B0604020202020204" pitchFamily="34" charset="0"/>
              </a:rPr>
              <a:t>The UNCRC is </a:t>
            </a:r>
            <a:r>
              <a:rPr lang="cy-GB" altLang="en-US" i="1" noProof="0" dirty="0" err="1" smtClean="0">
                <a:latin typeface="Arial" panose="020B0604020202020204" pitchFamily="34" charset="0"/>
                <a:cs typeface="Arial" panose="020B0604020202020204" pitchFamily="34" charset="0"/>
              </a:rPr>
              <a:t>an</a:t>
            </a:r>
            <a:r>
              <a:rPr lang="cy-GB" altLang="en-US" i="1" noProof="0" dirty="0" smtClean="0">
                <a:latin typeface="Arial" panose="020B0604020202020204" pitchFamily="34" charset="0"/>
                <a:cs typeface="Arial" panose="020B0604020202020204" pitchFamily="34" charset="0"/>
              </a:rPr>
              <a:t> </a:t>
            </a:r>
            <a:r>
              <a:rPr lang="cy-GB" altLang="en-US" i="1" noProof="0" dirty="0" err="1" smtClean="0">
                <a:latin typeface="Arial" panose="020B0604020202020204" pitchFamily="34" charset="0"/>
                <a:cs typeface="Arial" panose="020B0604020202020204" pitchFamily="34" charset="0"/>
              </a:rPr>
              <a:t>international</a:t>
            </a:r>
            <a:r>
              <a:rPr lang="cy-GB" altLang="en-US" i="1" noProof="0" dirty="0" smtClean="0">
                <a:latin typeface="Arial" panose="020B0604020202020204" pitchFamily="34" charset="0"/>
                <a:cs typeface="Arial" panose="020B0604020202020204" pitchFamily="34" charset="0"/>
              </a:rPr>
              <a:t> </a:t>
            </a:r>
            <a:r>
              <a:rPr lang="cy-GB" altLang="en-US" i="1" noProof="0" dirty="0" err="1" smtClean="0">
                <a:latin typeface="Arial" panose="020B0604020202020204" pitchFamily="34" charset="0"/>
                <a:cs typeface="Arial" panose="020B0604020202020204" pitchFamily="34" charset="0"/>
              </a:rPr>
              <a:t>agreement</a:t>
            </a:r>
            <a:r>
              <a:rPr lang="cy-GB" altLang="en-US" i="1" noProof="0" dirty="0" smtClean="0">
                <a:latin typeface="Arial" panose="020B0604020202020204" pitchFamily="34" charset="0"/>
                <a:cs typeface="Arial" panose="020B0604020202020204" pitchFamily="34" charset="0"/>
              </a:rPr>
              <a:t> </a:t>
            </a:r>
            <a:r>
              <a:rPr lang="cy-GB" altLang="en-US" i="1" noProof="0" dirty="0" err="1" smtClean="0">
                <a:latin typeface="Arial" panose="020B0604020202020204" pitchFamily="34" charset="0"/>
                <a:cs typeface="Arial" panose="020B0604020202020204" pitchFamily="34" charset="0"/>
              </a:rPr>
              <a:t>that</a:t>
            </a:r>
            <a:r>
              <a:rPr lang="cy-GB" altLang="en-US" i="1" noProof="0" dirty="0" smtClean="0">
                <a:latin typeface="Arial" panose="020B0604020202020204" pitchFamily="34" charset="0"/>
                <a:cs typeface="Arial" panose="020B0604020202020204" pitchFamily="34" charset="0"/>
              </a:rPr>
              <a:t> </a:t>
            </a:r>
            <a:r>
              <a:rPr lang="cy-GB" altLang="en-US" i="1" noProof="0" dirty="0" err="1" smtClean="0">
                <a:latin typeface="Arial" panose="020B0604020202020204" pitchFamily="34" charset="0"/>
                <a:cs typeface="Arial" panose="020B0604020202020204" pitchFamily="34" charset="0"/>
              </a:rPr>
              <a:t>protects</a:t>
            </a:r>
            <a:r>
              <a:rPr lang="cy-GB" altLang="en-US" i="1" noProof="0" dirty="0" smtClean="0">
                <a:latin typeface="Arial" panose="020B0604020202020204" pitchFamily="34" charset="0"/>
                <a:cs typeface="Arial" panose="020B0604020202020204" pitchFamily="34" charset="0"/>
              </a:rPr>
              <a:t> the </a:t>
            </a:r>
            <a:r>
              <a:rPr lang="cy-GB" altLang="en-US" i="1" noProof="0" dirty="0" err="1" smtClean="0">
                <a:latin typeface="Arial" panose="020B0604020202020204" pitchFamily="34" charset="0"/>
                <a:cs typeface="Arial" panose="020B0604020202020204" pitchFamily="34" charset="0"/>
              </a:rPr>
              <a:t>human</a:t>
            </a:r>
            <a:r>
              <a:rPr lang="cy-GB" altLang="en-US" i="1" noProof="0" dirty="0" smtClean="0">
                <a:latin typeface="Arial" panose="020B0604020202020204" pitchFamily="34" charset="0"/>
                <a:cs typeface="Arial" panose="020B0604020202020204" pitchFamily="34" charset="0"/>
              </a:rPr>
              <a:t> </a:t>
            </a:r>
            <a:r>
              <a:rPr lang="cy-GB" altLang="en-US" i="1" noProof="0" dirty="0" err="1" smtClean="0">
                <a:latin typeface="Arial" panose="020B0604020202020204" pitchFamily="34" charset="0"/>
                <a:cs typeface="Arial" panose="020B0604020202020204" pitchFamily="34" charset="0"/>
              </a:rPr>
              <a:t>rights</a:t>
            </a:r>
            <a:r>
              <a:rPr lang="cy-GB" altLang="en-US" i="1" noProof="0" dirty="0" smtClean="0">
                <a:latin typeface="Arial" panose="020B0604020202020204" pitchFamily="34" charset="0"/>
                <a:cs typeface="Arial" panose="020B0604020202020204" pitchFamily="34" charset="0"/>
              </a:rPr>
              <a:t> of </a:t>
            </a:r>
            <a:r>
              <a:rPr lang="cy-GB" altLang="en-US" i="1" noProof="0" dirty="0" err="1" smtClean="0">
                <a:latin typeface="Arial" panose="020B0604020202020204" pitchFamily="34" charset="0"/>
                <a:cs typeface="Arial" panose="020B0604020202020204" pitchFamily="34" charset="0"/>
              </a:rPr>
              <a:t>children</a:t>
            </a:r>
            <a:r>
              <a:rPr lang="cy-GB" altLang="en-US" i="1" noProof="0" dirty="0" smtClean="0">
                <a:latin typeface="Arial" panose="020B0604020202020204" pitchFamily="34" charset="0"/>
                <a:cs typeface="Arial" panose="020B0604020202020204" pitchFamily="34" charset="0"/>
              </a:rPr>
              <a:t> </a:t>
            </a:r>
            <a:r>
              <a:rPr lang="cy-GB" altLang="en-US" i="1" noProof="0" dirty="0" err="1" smtClean="0">
                <a:latin typeface="Arial" panose="020B0604020202020204" pitchFamily="34" charset="0"/>
                <a:cs typeface="Arial" panose="020B0604020202020204" pitchFamily="34" charset="0"/>
              </a:rPr>
              <a:t>under</a:t>
            </a:r>
            <a:r>
              <a:rPr lang="cy-GB" altLang="en-US" i="1" noProof="0" dirty="0" smtClean="0">
                <a:latin typeface="Arial" panose="020B0604020202020204" pitchFamily="34" charset="0"/>
                <a:cs typeface="Arial" panose="020B0604020202020204" pitchFamily="34" charset="0"/>
              </a:rPr>
              <a:t> the </a:t>
            </a:r>
            <a:r>
              <a:rPr lang="cy-GB" altLang="en-US" i="1" noProof="0" dirty="0" err="1" smtClean="0">
                <a:latin typeface="Arial" panose="020B0604020202020204" pitchFamily="34" charset="0"/>
                <a:cs typeface="Arial" panose="020B0604020202020204" pitchFamily="34" charset="0"/>
              </a:rPr>
              <a:t>age</a:t>
            </a:r>
            <a:r>
              <a:rPr lang="cy-GB" altLang="en-US" i="1" noProof="0" dirty="0" smtClean="0">
                <a:latin typeface="Arial" panose="020B0604020202020204" pitchFamily="34" charset="0"/>
                <a:cs typeface="Arial" panose="020B0604020202020204" pitchFamily="34" charset="0"/>
              </a:rPr>
              <a:t> of 18. </a:t>
            </a:r>
            <a:r>
              <a:rPr lang="cy-GB" altLang="en-US" i="1" noProof="0" dirty="0" err="1" smtClean="0">
                <a:latin typeface="Arial" panose="020B0604020202020204" pitchFamily="34" charset="0"/>
                <a:cs typeface="Arial" panose="020B0604020202020204" pitchFamily="34" charset="0"/>
              </a:rPr>
              <a:t>It</a:t>
            </a:r>
            <a:r>
              <a:rPr lang="cy-GB" altLang="en-US" i="1" noProof="0" dirty="0" smtClean="0">
                <a:latin typeface="Arial" panose="020B0604020202020204" pitchFamily="34" charset="0"/>
                <a:cs typeface="Arial" panose="020B0604020202020204" pitchFamily="34" charset="0"/>
              </a:rPr>
              <a:t> was </a:t>
            </a:r>
            <a:r>
              <a:rPr lang="cy-GB" altLang="en-US" i="1" noProof="0" dirty="0" err="1" smtClean="0">
                <a:latin typeface="Arial" panose="020B0604020202020204" pitchFamily="34" charset="0"/>
                <a:cs typeface="Arial" panose="020B0604020202020204" pitchFamily="34" charset="0"/>
              </a:rPr>
              <a:t>ratified</a:t>
            </a:r>
            <a:r>
              <a:rPr lang="cy-GB" altLang="en-US" i="1" noProof="0" dirty="0" smtClean="0">
                <a:latin typeface="Arial" panose="020B0604020202020204" pitchFamily="34" charset="0"/>
                <a:cs typeface="Arial" panose="020B0604020202020204" pitchFamily="34" charset="0"/>
              </a:rPr>
              <a:t> </a:t>
            </a:r>
            <a:r>
              <a:rPr lang="cy-GB" altLang="en-US" i="1" noProof="0" dirty="0" err="1" smtClean="0">
                <a:latin typeface="Arial" panose="020B0604020202020204" pitchFamily="34" charset="0"/>
                <a:cs typeface="Arial" panose="020B0604020202020204" pitchFamily="34" charset="0"/>
              </a:rPr>
              <a:t>by</a:t>
            </a:r>
            <a:r>
              <a:rPr lang="cy-GB" altLang="en-US" i="1" noProof="0" dirty="0" smtClean="0">
                <a:latin typeface="Arial" panose="020B0604020202020204" pitchFamily="34" charset="0"/>
                <a:cs typeface="Arial" panose="020B0604020202020204" pitchFamily="34" charset="0"/>
              </a:rPr>
              <a:t> the UN </a:t>
            </a:r>
            <a:r>
              <a:rPr lang="cy-GB" altLang="en-US" i="1" noProof="0" dirty="0" err="1" smtClean="0">
                <a:latin typeface="Arial" panose="020B0604020202020204" pitchFamily="34" charset="0"/>
                <a:cs typeface="Arial" panose="020B0604020202020204" pitchFamily="34" charset="0"/>
              </a:rPr>
              <a:t>General</a:t>
            </a:r>
            <a:r>
              <a:rPr lang="cy-GB" altLang="en-US" i="1" noProof="0" dirty="0" smtClean="0">
                <a:latin typeface="Arial" panose="020B0604020202020204" pitchFamily="34" charset="0"/>
                <a:cs typeface="Arial" panose="020B0604020202020204" pitchFamily="34" charset="0"/>
              </a:rPr>
              <a:t> </a:t>
            </a:r>
            <a:r>
              <a:rPr lang="cy-GB" altLang="en-US" i="1" noProof="0" dirty="0" err="1" smtClean="0">
                <a:latin typeface="Arial" panose="020B0604020202020204" pitchFamily="34" charset="0"/>
                <a:cs typeface="Arial" panose="020B0604020202020204" pitchFamily="34" charset="0"/>
              </a:rPr>
              <a:t>Assembly</a:t>
            </a:r>
            <a:r>
              <a:rPr lang="cy-GB" altLang="en-US" i="1" noProof="0" dirty="0" smtClean="0">
                <a:latin typeface="Arial" panose="020B0604020202020204" pitchFamily="34" charset="0"/>
                <a:cs typeface="Arial" panose="020B0604020202020204" pitchFamily="34" charset="0"/>
              </a:rPr>
              <a:t> </a:t>
            </a:r>
            <a:r>
              <a:rPr lang="cy-GB" altLang="en-US" i="1" noProof="0" dirty="0" err="1" smtClean="0">
                <a:latin typeface="Arial" panose="020B0604020202020204" pitchFamily="34" charset="0"/>
                <a:cs typeface="Arial" panose="020B0604020202020204" pitchFamily="34" charset="0"/>
              </a:rPr>
              <a:t>in</a:t>
            </a:r>
            <a:r>
              <a:rPr lang="cy-GB" altLang="en-US" i="1" noProof="0" dirty="0" smtClean="0">
                <a:latin typeface="Arial" panose="020B0604020202020204" pitchFamily="34" charset="0"/>
                <a:cs typeface="Arial" panose="020B0604020202020204" pitchFamily="34" charset="0"/>
              </a:rPr>
              <a:t> 1989 </a:t>
            </a:r>
            <a:endParaRPr lang="cy-GB" i="1" noProof="0" dirty="0" smtClean="0"/>
          </a:p>
          <a:p>
            <a:endParaRPr lang="cy-GB" noProof="0" dirty="0"/>
          </a:p>
        </p:txBody>
      </p:sp>
      <p:pic>
        <p:nvPicPr>
          <p:cNvPr id="2051" name="Picture 3" descr="UNCRC Awareness Raising Logo"/>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191500" y="131762"/>
            <a:ext cx="1905000" cy="12858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289562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dirty="0"/>
              <a:t>Adfyfyrio</a:t>
            </a:r>
            <a:br>
              <a:rPr lang="cy-GB" dirty="0"/>
            </a:br>
            <a:r>
              <a:rPr lang="cy-GB" dirty="0" err="1"/>
              <a:t>Reflection</a:t>
            </a:r>
            <a:r>
              <a:rPr lang="cy-GB" dirty="0"/>
              <a:t> </a:t>
            </a:r>
            <a:endParaRPr lang="en-GB" dirty="0"/>
          </a:p>
        </p:txBody>
      </p:sp>
      <p:sp>
        <p:nvSpPr>
          <p:cNvPr id="3" name="Content Placeholder 2"/>
          <p:cNvSpPr>
            <a:spLocks noGrp="1"/>
          </p:cNvSpPr>
          <p:nvPr>
            <p:ph sz="half" idx="1"/>
          </p:nvPr>
        </p:nvSpPr>
        <p:spPr>
          <a:xfrm>
            <a:off x="609600" y="2100649"/>
            <a:ext cx="5384800" cy="3488592"/>
          </a:xfrm>
        </p:spPr>
        <p:txBody>
          <a:bodyPr/>
          <a:lstStyle/>
          <a:p>
            <a:r>
              <a:rPr lang="cy-GB" dirty="0"/>
              <a:t>Cymerwch ran yn y gweithgaredd cwis tîm (A1): faint ydych </a:t>
            </a:r>
            <a:r>
              <a:rPr lang="cy-GB" dirty="0" err="1"/>
              <a:t>chi’n</a:t>
            </a:r>
            <a:r>
              <a:rPr lang="cy-GB" dirty="0"/>
              <a:t> gwybod?</a:t>
            </a:r>
          </a:p>
          <a:p>
            <a:endParaRPr lang="en-GB" dirty="0"/>
          </a:p>
        </p:txBody>
      </p:sp>
      <p:sp>
        <p:nvSpPr>
          <p:cNvPr id="4" name="Content Placeholder 3"/>
          <p:cNvSpPr>
            <a:spLocks noGrp="1"/>
          </p:cNvSpPr>
          <p:nvPr>
            <p:ph sz="half" idx="2"/>
          </p:nvPr>
        </p:nvSpPr>
        <p:spPr/>
        <p:txBody>
          <a:bodyPr/>
          <a:lstStyle/>
          <a:p>
            <a:endParaRPr lang="cy-GB" dirty="0"/>
          </a:p>
          <a:p>
            <a:r>
              <a:rPr lang="cy-GB" i="1" dirty="0" smtClean="0"/>
              <a:t>Engage </a:t>
            </a:r>
            <a:r>
              <a:rPr lang="cy-GB" i="1" dirty="0"/>
              <a:t>in the team quiz activity (A1): how much do you know</a:t>
            </a:r>
            <a:r>
              <a:rPr lang="cy-GB" i="1" dirty="0" smtClean="0"/>
              <a:t>?</a:t>
            </a:r>
            <a:endParaRPr lang="cy-GB" i="1" dirty="0"/>
          </a:p>
          <a:p>
            <a:endParaRPr lang="en-GB" dirty="0"/>
          </a:p>
        </p:txBody>
      </p:sp>
    </p:spTree>
    <p:extLst>
      <p:ext uri="{BB962C8B-B14F-4D97-AF65-F5344CB8AC3E}">
        <p14:creationId xmlns:p14="http://schemas.microsoft.com/office/powerpoint/2010/main" val="34543779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noProof="0" dirty="0" smtClean="0"/>
              <a:t>Cyflwyno CCUHP</a:t>
            </a:r>
            <a:br>
              <a:rPr lang="cy-GB" noProof="0" dirty="0" smtClean="0"/>
            </a:br>
            <a:r>
              <a:rPr lang="cy-GB" noProof="0" dirty="0" err="1" smtClean="0"/>
              <a:t>Introducing</a:t>
            </a:r>
            <a:r>
              <a:rPr lang="cy-GB" noProof="0" dirty="0" smtClean="0"/>
              <a:t> the UNCRC </a:t>
            </a:r>
            <a:endParaRPr lang="cy-GB" noProof="0" dirty="0"/>
          </a:p>
        </p:txBody>
      </p:sp>
      <p:sp>
        <p:nvSpPr>
          <p:cNvPr id="3" name="Content Placeholder 2"/>
          <p:cNvSpPr>
            <a:spLocks noGrp="1"/>
          </p:cNvSpPr>
          <p:nvPr>
            <p:ph sz="half" idx="1"/>
          </p:nvPr>
        </p:nvSpPr>
        <p:spPr>
          <a:xfrm>
            <a:off x="1981200" y="2631604"/>
            <a:ext cx="4038600" cy="3989040"/>
          </a:xfrm>
        </p:spPr>
        <p:txBody>
          <a:bodyPr>
            <a:normAutofit/>
          </a:bodyPr>
          <a:lstStyle/>
          <a:p>
            <a:pPr marL="0" indent="0">
              <a:buNone/>
            </a:pPr>
            <a:r>
              <a:rPr lang="cy-GB" noProof="0" dirty="0" smtClean="0"/>
              <a:t>Perlau Doethineb 1:</a:t>
            </a:r>
          </a:p>
          <a:p>
            <a:pPr marL="0" indent="0">
              <a:buNone/>
            </a:pPr>
            <a:r>
              <a:rPr lang="cy-GB" noProof="0" dirty="0" smtClean="0"/>
              <a:t>Cyflwyno CCUHP</a:t>
            </a:r>
          </a:p>
          <a:p>
            <a:pPr marL="0" indent="0">
              <a:buNone/>
            </a:pPr>
            <a:endParaRPr lang="cy-GB" noProof="0" dirty="0" smtClean="0"/>
          </a:p>
          <a:p>
            <a:endParaRPr lang="cy-GB" noProof="0" dirty="0"/>
          </a:p>
        </p:txBody>
      </p:sp>
      <p:sp>
        <p:nvSpPr>
          <p:cNvPr id="4" name="Content Placeholder 3"/>
          <p:cNvSpPr>
            <a:spLocks noGrp="1"/>
          </p:cNvSpPr>
          <p:nvPr>
            <p:ph sz="half" idx="2"/>
          </p:nvPr>
        </p:nvSpPr>
        <p:spPr>
          <a:xfrm>
            <a:off x="6382265" y="2533134"/>
            <a:ext cx="4038600" cy="3895109"/>
          </a:xfrm>
        </p:spPr>
        <p:txBody>
          <a:bodyPr>
            <a:normAutofit/>
          </a:bodyPr>
          <a:lstStyle/>
          <a:p>
            <a:pPr marL="0" indent="0">
              <a:buNone/>
            </a:pPr>
            <a:r>
              <a:rPr lang="cy-GB" i="1" noProof="0" dirty="0" err="1" smtClean="0"/>
              <a:t>Pearls</a:t>
            </a:r>
            <a:r>
              <a:rPr lang="cy-GB" i="1" noProof="0" dirty="0" smtClean="0"/>
              <a:t> of </a:t>
            </a:r>
            <a:r>
              <a:rPr lang="cy-GB" i="1" noProof="0" dirty="0" err="1" smtClean="0"/>
              <a:t>Wisdom</a:t>
            </a:r>
            <a:r>
              <a:rPr lang="cy-GB" i="1" noProof="0" dirty="0" smtClean="0"/>
              <a:t> 1: </a:t>
            </a:r>
            <a:r>
              <a:rPr lang="cy-GB" i="1" noProof="0" dirty="0" err="1" smtClean="0"/>
              <a:t>Introducing</a:t>
            </a:r>
            <a:r>
              <a:rPr lang="cy-GB" i="1" noProof="0" dirty="0" smtClean="0"/>
              <a:t> the UNCRC</a:t>
            </a:r>
          </a:p>
          <a:p>
            <a:pPr marL="0" indent="0">
              <a:buNone/>
            </a:pPr>
            <a:endParaRPr lang="cy-GB" i="1" dirty="0"/>
          </a:p>
          <a:p>
            <a:pPr marL="0" indent="0">
              <a:buNone/>
            </a:pPr>
            <a:endParaRPr lang="cy-GB" noProof="0" dirty="0" smtClean="0"/>
          </a:p>
          <a:p>
            <a:endParaRPr lang="cy-GB" noProof="0" dirty="0" smtClean="0"/>
          </a:p>
          <a:p>
            <a:endParaRPr lang="cy-GB" noProof="0" dirty="0"/>
          </a:p>
        </p:txBody>
      </p:sp>
    </p:spTree>
    <p:extLst>
      <p:ext uri="{BB962C8B-B14F-4D97-AF65-F5344CB8AC3E}">
        <p14:creationId xmlns:p14="http://schemas.microsoft.com/office/powerpoint/2010/main" val="16572301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dirty="0"/>
              <a:t>Cyflwyno CCUHP</a:t>
            </a:r>
            <a:br>
              <a:rPr lang="cy-GB" dirty="0"/>
            </a:br>
            <a:r>
              <a:rPr lang="cy-GB" dirty="0" err="1"/>
              <a:t>Introducing</a:t>
            </a:r>
            <a:r>
              <a:rPr lang="cy-GB" dirty="0"/>
              <a:t> the UNCRC </a:t>
            </a:r>
            <a:endParaRPr lang="en-GB" dirty="0"/>
          </a:p>
        </p:txBody>
      </p:sp>
      <p:sp>
        <p:nvSpPr>
          <p:cNvPr id="3" name="Content Placeholder 2"/>
          <p:cNvSpPr>
            <a:spLocks noGrp="1"/>
          </p:cNvSpPr>
          <p:nvPr>
            <p:ph sz="half" idx="1"/>
          </p:nvPr>
        </p:nvSpPr>
        <p:spPr>
          <a:xfrm>
            <a:off x="1981200" y="1844824"/>
            <a:ext cx="4038600" cy="3989040"/>
          </a:xfrm>
        </p:spPr>
        <p:txBody>
          <a:bodyPr/>
          <a:lstStyle/>
          <a:p>
            <a:r>
              <a:rPr lang="cy-GB" dirty="0"/>
              <a:t>Ar ôl gwylio’r Perl: Cyflwyniad i </a:t>
            </a:r>
            <a:r>
              <a:rPr lang="cy-GB" dirty="0" smtClean="0"/>
              <a:t>CCUHP:</a:t>
            </a:r>
          </a:p>
          <a:p>
            <a:endParaRPr lang="cy-GB" dirty="0"/>
          </a:p>
          <a:p>
            <a:r>
              <a:rPr lang="cy-GB" dirty="0"/>
              <a:t>Cymerwch ran yng Ngweithgaredd 2 i archwilio’r perthnasedd ar gyfer eich sector chi</a:t>
            </a:r>
          </a:p>
          <a:p>
            <a:endParaRPr lang="en-GB" dirty="0"/>
          </a:p>
        </p:txBody>
      </p:sp>
      <p:sp>
        <p:nvSpPr>
          <p:cNvPr id="4" name="Content Placeholder 3"/>
          <p:cNvSpPr>
            <a:spLocks noGrp="1"/>
          </p:cNvSpPr>
          <p:nvPr>
            <p:ph sz="half" idx="2"/>
          </p:nvPr>
        </p:nvSpPr>
        <p:spPr>
          <a:xfrm>
            <a:off x="6172200" y="1820466"/>
            <a:ext cx="4038600" cy="3989040"/>
          </a:xfrm>
        </p:spPr>
        <p:txBody>
          <a:bodyPr/>
          <a:lstStyle/>
          <a:p>
            <a:r>
              <a:rPr lang="cy-GB" i="1" dirty="0"/>
              <a:t>Having </a:t>
            </a:r>
            <a:r>
              <a:rPr lang="cy-GB" i="1" dirty="0" err="1"/>
              <a:t>watched</a:t>
            </a:r>
            <a:r>
              <a:rPr lang="cy-GB" i="1" dirty="0"/>
              <a:t> the </a:t>
            </a:r>
            <a:r>
              <a:rPr lang="cy-GB" i="1" dirty="0" err="1"/>
              <a:t>Pearl</a:t>
            </a:r>
            <a:r>
              <a:rPr lang="cy-GB" i="1" dirty="0"/>
              <a:t>: </a:t>
            </a:r>
            <a:r>
              <a:rPr lang="cy-GB" i="1" dirty="0" err="1"/>
              <a:t>Introduction</a:t>
            </a:r>
            <a:r>
              <a:rPr lang="cy-GB" i="1" dirty="0"/>
              <a:t> to the UNCRC </a:t>
            </a:r>
            <a:r>
              <a:rPr lang="cy-GB" i="1" dirty="0" smtClean="0"/>
              <a:t>:</a:t>
            </a:r>
            <a:endParaRPr lang="cy-GB" i="1" dirty="0"/>
          </a:p>
          <a:p>
            <a:r>
              <a:rPr lang="cy-GB" i="1" dirty="0"/>
              <a:t>Engage </a:t>
            </a:r>
            <a:r>
              <a:rPr lang="cy-GB" i="1" dirty="0" err="1"/>
              <a:t>in</a:t>
            </a:r>
            <a:r>
              <a:rPr lang="cy-GB" i="1" dirty="0"/>
              <a:t> </a:t>
            </a:r>
            <a:r>
              <a:rPr lang="cy-GB" i="1" dirty="0" err="1"/>
              <a:t>Activity</a:t>
            </a:r>
            <a:r>
              <a:rPr lang="cy-GB" i="1" dirty="0"/>
              <a:t> 2 to </a:t>
            </a:r>
            <a:r>
              <a:rPr lang="cy-GB" i="1" dirty="0" err="1"/>
              <a:t>explore</a:t>
            </a:r>
            <a:r>
              <a:rPr lang="cy-GB" i="1" dirty="0"/>
              <a:t> the </a:t>
            </a:r>
            <a:r>
              <a:rPr lang="cy-GB" i="1" dirty="0" err="1"/>
              <a:t>relevance</a:t>
            </a:r>
            <a:r>
              <a:rPr lang="cy-GB" i="1" dirty="0"/>
              <a:t> to </a:t>
            </a:r>
            <a:r>
              <a:rPr lang="cy-GB" i="1" dirty="0" err="1"/>
              <a:t>your</a:t>
            </a:r>
            <a:r>
              <a:rPr lang="cy-GB" i="1" dirty="0"/>
              <a:t> </a:t>
            </a:r>
            <a:r>
              <a:rPr lang="cy-GB" i="1" dirty="0" err="1"/>
              <a:t>own</a:t>
            </a:r>
            <a:r>
              <a:rPr lang="cy-GB" i="1" dirty="0"/>
              <a:t> </a:t>
            </a:r>
            <a:r>
              <a:rPr lang="cy-GB" i="1" dirty="0" smtClean="0"/>
              <a:t>sector </a:t>
            </a:r>
            <a:endParaRPr lang="cy-GB" i="1" dirty="0"/>
          </a:p>
          <a:p>
            <a:endParaRPr lang="en-GB" dirty="0"/>
          </a:p>
        </p:txBody>
      </p:sp>
    </p:spTree>
    <p:extLst>
      <p:ext uri="{BB962C8B-B14F-4D97-AF65-F5344CB8AC3E}">
        <p14:creationId xmlns:p14="http://schemas.microsoft.com/office/powerpoint/2010/main" val="41765387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cy-GB" noProof="0" dirty="0" smtClean="0"/>
              <a:t>Safbwynt Cymru ar Hawliau Plant</a:t>
            </a:r>
            <a:br>
              <a:rPr lang="cy-GB" noProof="0" dirty="0" smtClean="0"/>
            </a:br>
            <a:r>
              <a:rPr lang="cy-GB" noProof="0" dirty="0" smtClean="0"/>
              <a:t>Wales </a:t>
            </a:r>
            <a:r>
              <a:rPr lang="cy-GB" noProof="0" dirty="0" err="1" smtClean="0"/>
              <a:t>Position</a:t>
            </a:r>
            <a:r>
              <a:rPr lang="cy-GB" noProof="0" dirty="0" smtClean="0"/>
              <a:t> </a:t>
            </a:r>
            <a:r>
              <a:rPr lang="cy-GB" noProof="0" dirty="0" err="1" smtClean="0"/>
              <a:t>Children’s</a:t>
            </a:r>
            <a:r>
              <a:rPr lang="cy-GB" noProof="0" dirty="0" smtClean="0"/>
              <a:t> </a:t>
            </a:r>
            <a:r>
              <a:rPr lang="cy-GB" noProof="0" dirty="0" err="1" smtClean="0"/>
              <a:t>Rights</a:t>
            </a:r>
            <a:r>
              <a:rPr lang="cy-GB" noProof="0" dirty="0" smtClean="0"/>
              <a:t> </a:t>
            </a:r>
            <a:endParaRPr lang="cy-GB" noProof="0" dirty="0"/>
          </a:p>
        </p:txBody>
      </p:sp>
      <p:sp>
        <p:nvSpPr>
          <p:cNvPr id="6" name="Content Placeholder 5"/>
          <p:cNvSpPr>
            <a:spLocks noGrp="1"/>
          </p:cNvSpPr>
          <p:nvPr>
            <p:ph sz="half" idx="1"/>
          </p:nvPr>
        </p:nvSpPr>
        <p:spPr/>
        <p:txBody>
          <a:bodyPr>
            <a:normAutofit/>
          </a:bodyPr>
          <a:lstStyle/>
          <a:p>
            <a:pPr marL="0" indent="0">
              <a:buNone/>
            </a:pPr>
            <a:r>
              <a:rPr lang="cy-GB" noProof="0" dirty="0" smtClean="0"/>
              <a:t>Perlau Doethineb 2: Safbwynt Cymru ar Hawliau Plant</a:t>
            </a:r>
          </a:p>
          <a:p>
            <a:pPr marL="0" indent="0">
              <a:buNone/>
            </a:pPr>
            <a:endParaRPr lang="cy-GB" noProof="0" dirty="0" smtClean="0"/>
          </a:p>
        </p:txBody>
      </p:sp>
      <p:sp>
        <p:nvSpPr>
          <p:cNvPr id="7" name="Content Placeholder 6"/>
          <p:cNvSpPr>
            <a:spLocks noGrp="1"/>
          </p:cNvSpPr>
          <p:nvPr>
            <p:ph sz="half" idx="2"/>
          </p:nvPr>
        </p:nvSpPr>
        <p:spPr/>
        <p:txBody>
          <a:bodyPr>
            <a:normAutofit/>
          </a:bodyPr>
          <a:lstStyle/>
          <a:p>
            <a:pPr marL="0" indent="0">
              <a:buNone/>
            </a:pPr>
            <a:r>
              <a:rPr lang="cy-GB" i="1" noProof="0" dirty="0" err="1" smtClean="0"/>
              <a:t>Pearls</a:t>
            </a:r>
            <a:r>
              <a:rPr lang="cy-GB" i="1" noProof="0" dirty="0" smtClean="0"/>
              <a:t> of </a:t>
            </a:r>
            <a:r>
              <a:rPr lang="cy-GB" i="1" noProof="0" dirty="0" err="1" smtClean="0"/>
              <a:t>Wisdom</a:t>
            </a:r>
            <a:r>
              <a:rPr lang="cy-GB" i="1" noProof="0" dirty="0" smtClean="0"/>
              <a:t> 2: Wales </a:t>
            </a:r>
            <a:r>
              <a:rPr lang="cy-GB" i="1" noProof="0" dirty="0" err="1" smtClean="0"/>
              <a:t>position</a:t>
            </a:r>
            <a:r>
              <a:rPr lang="cy-GB" i="1" noProof="0" dirty="0" smtClean="0"/>
              <a:t> </a:t>
            </a:r>
            <a:r>
              <a:rPr lang="cy-GB" i="1" noProof="0" dirty="0" err="1" smtClean="0"/>
              <a:t>on</a:t>
            </a:r>
            <a:r>
              <a:rPr lang="cy-GB" i="1" noProof="0" dirty="0" smtClean="0"/>
              <a:t> </a:t>
            </a:r>
            <a:r>
              <a:rPr lang="cy-GB" i="1" noProof="0" dirty="0" err="1" smtClean="0"/>
              <a:t>Children’s</a:t>
            </a:r>
            <a:r>
              <a:rPr lang="cy-GB" i="1" noProof="0" dirty="0" smtClean="0"/>
              <a:t> </a:t>
            </a:r>
            <a:r>
              <a:rPr lang="cy-GB" i="1" noProof="0" dirty="0" err="1" smtClean="0"/>
              <a:t>Rights</a:t>
            </a:r>
            <a:r>
              <a:rPr lang="cy-GB" noProof="0" dirty="0" smtClean="0"/>
              <a:t>.</a:t>
            </a:r>
          </a:p>
          <a:p>
            <a:endParaRPr lang="cy-GB" noProof="0" dirty="0" smtClean="0"/>
          </a:p>
          <a:p>
            <a:endParaRPr lang="cy-GB" noProof="0" dirty="0"/>
          </a:p>
        </p:txBody>
      </p:sp>
    </p:spTree>
    <p:extLst>
      <p:ext uri="{BB962C8B-B14F-4D97-AF65-F5344CB8AC3E}">
        <p14:creationId xmlns:p14="http://schemas.microsoft.com/office/powerpoint/2010/main" val="16302789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noProof="0" dirty="0" smtClean="0"/>
              <a:t>Erthygl 12 Cyfranogiad</a:t>
            </a:r>
            <a:br>
              <a:rPr lang="cy-GB" noProof="0" dirty="0" smtClean="0"/>
            </a:br>
            <a:r>
              <a:rPr lang="cy-GB" noProof="0" dirty="0" err="1" smtClean="0"/>
              <a:t>Article</a:t>
            </a:r>
            <a:r>
              <a:rPr lang="cy-GB" noProof="0" dirty="0" smtClean="0"/>
              <a:t> 12 </a:t>
            </a:r>
            <a:r>
              <a:rPr lang="cy-GB" noProof="0" dirty="0" err="1" smtClean="0"/>
              <a:t>Participation</a:t>
            </a:r>
            <a:r>
              <a:rPr lang="cy-GB" noProof="0" dirty="0" smtClean="0"/>
              <a:t> </a:t>
            </a:r>
            <a:endParaRPr lang="cy-GB" noProof="0" dirty="0"/>
          </a:p>
        </p:txBody>
      </p:sp>
      <p:sp>
        <p:nvSpPr>
          <p:cNvPr id="3" name="Content Placeholder 2"/>
          <p:cNvSpPr>
            <a:spLocks noGrp="1"/>
          </p:cNvSpPr>
          <p:nvPr>
            <p:ph sz="half" idx="1"/>
          </p:nvPr>
        </p:nvSpPr>
        <p:spPr>
          <a:xfrm>
            <a:off x="1976264" y="2204864"/>
            <a:ext cx="4038600" cy="3989040"/>
          </a:xfrm>
        </p:spPr>
        <p:txBody>
          <a:bodyPr>
            <a:normAutofit/>
          </a:bodyPr>
          <a:lstStyle/>
          <a:p>
            <a:pPr marL="0" indent="0">
              <a:buNone/>
            </a:pPr>
            <a:r>
              <a:rPr lang="cy-GB" noProof="0" dirty="0" smtClean="0"/>
              <a:t>Perlau Doethineb 3: </a:t>
            </a:r>
          </a:p>
          <a:p>
            <a:pPr marL="0" indent="0">
              <a:buNone/>
            </a:pPr>
            <a:r>
              <a:rPr lang="cy-GB" noProof="0" dirty="0" smtClean="0"/>
              <a:t>Erthygl 12 Cyfranogiad</a:t>
            </a:r>
          </a:p>
        </p:txBody>
      </p:sp>
      <p:sp>
        <p:nvSpPr>
          <p:cNvPr id="4" name="Content Placeholder 3"/>
          <p:cNvSpPr>
            <a:spLocks noGrp="1"/>
          </p:cNvSpPr>
          <p:nvPr>
            <p:ph sz="half" idx="2"/>
          </p:nvPr>
        </p:nvSpPr>
        <p:spPr>
          <a:xfrm>
            <a:off x="6357488" y="2204864"/>
            <a:ext cx="4038600" cy="3989040"/>
          </a:xfrm>
        </p:spPr>
        <p:txBody>
          <a:bodyPr>
            <a:normAutofit/>
          </a:bodyPr>
          <a:lstStyle/>
          <a:p>
            <a:pPr marL="0" indent="0">
              <a:buNone/>
            </a:pPr>
            <a:r>
              <a:rPr lang="cy-GB" i="1" noProof="0" dirty="0" err="1" smtClean="0"/>
              <a:t>Pearls</a:t>
            </a:r>
            <a:r>
              <a:rPr lang="cy-GB" i="1" noProof="0" dirty="0" smtClean="0"/>
              <a:t> of </a:t>
            </a:r>
            <a:r>
              <a:rPr lang="cy-GB" i="1" noProof="0" dirty="0" err="1" smtClean="0"/>
              <a:t>Wisdom</a:t>
            </a:r>
            <a:r>
              <a:rPr lang="cy-GB" i="1" noProof="0" dirty="0" smtClean="0"/>
              <a:t> 3: </a:t>
            </a:r>
            <a:r>
              <a:rPr lang="cy-GB" i="1" noProof="0" dirty="0" err="1" smtClean="0"/>
              <a:t>Article</a:t>
            </a:r>
            <a:r>
              <a:rPr lang="cy-GB" i="1" noProof="0" dirty="0" smtClean="0"/>
              <a:t> 12 </a:t>
            </a:r>
            <a:r>
              <a:rPr lang="cy-GB" i="1" noProof="0" dirty="0" err="1" smtClean="0"/>
              <a:t>Participation</a:t>
            </a:r>
            <a:r>
              <a:rPr lang="cy-GB" i="1" noProof="0" dirty="0" smtClean="0"/>
              <a:t> </a:t>
            </a:r>
          </a:p>
          <a:p>
            <a:endParaRPr lang="cy-GB" noProof="0" dirty="0"/>
          </a:p>
        </p:txBody>
      </p:sp>
    </p:spTree>
    <p:extLst>
      <p:ext uri="{BB962C8B-B14F-4D97-AF65-F5344CB8AC3E}">
        <p14:creationId xmlns:p14="http://schemas.microsoft.com/office/powerpoint/2010/main" val="19416168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Imbalances of Power </a:t>
            </a:r>
            <a:r>
              <a:rPr lang="cy-GB" dirty="0"/>
              <a:t>Anghydbwysedd Grym</a:t>
            </a:r>
            <a:endParaRPr lang="en-GB" dirty="0"/>
          </a:p>
        </p:txBody>
      </p:sp>
      <p:sp>
        <p:nvSpPr>
          <p:cNvPr id="3" name="Content Placeholder 2"/>
          <p:cNvSpPr>
            <a:spLocks noGrp="1"/>
          </p:cNvSpPr>
          <p:nvPr>
            <p:ph sz="half" idx="1"/>
          </p:nvPr>
        </p:nvSpPr>
        <p:spPr/>
        <p:txBody>
          <a:bodyPr/>
          <a:lstStyle/>
          <a:p>
            <a:r>
              <a:rPr lang="cy-GB" dirty="0"/>
              <a:t>Gweithgarwch </a:t>
            </a:r>
            <a:r>
              <a:rPr lang="cy-GB" dirty="0" smtClean="0"/>
              <a:t>4: </a:t>
            </a:r>
            <a:r>
              <a:rPr lang="cy-GB" dirty="0"/>
              <a:t>Gorymdaith Grym </a:t>
            </a:r>
          </a:p>
          <a:p>
            <a:pPr lvl="1"/>
            <a:r>
              <a:rPr lang="cy-GB" dirty="0"/>
              <a:t>archwilio sut mae grwpiau gwahanol yn y gymdeithas yn profi anghydbwysedd grym o ran cynnal eu hawliau.</a:t>
            </a:r>
          </a:p>
          <a:p>
            <a:endParaRPr lang="en-GB" dirty="0"/>
          </a:p>
        </p:txBody>
      </p:sp>
      <p:sp>
        <p:nvSpPr>
          <p:cNvPr id="4" name="Content Placeholder 3"/>
          <p:cNvSpPr>
            <a:spLocks noGrp="1"/>
          </p:cNvSpPr>
          <p:nvPr>
            <p:ph sz="half" idx="2"/>
          </p:nvPr>
        </p:nvSpPr>
        <p:spPr/>
        <p:txBody>
          <a:bodyPr/>
          <a:lstStyle/>
          <a:p>
            <a:r>
              <a:rPr lang="en-GB" i="1" dirty="0" smtClean="0"/>
              <a:t>Activity 4: Power Walk </a:t>
            </a:r>
          </a:p>
          <a:p>
            <a:pPr lvl="1"/>
            <a:r>
              <a:rPr lang="en-GB" i="1" dirty="0"/>
              <a:t>examine how different groups in society </a:t>
            </a:r>
            <a:r>
              <a:rPr lang="en-GB" i="1" dirty="0" smtClean="0"/>
              <a:t>experience imbalances </a:t>
            </a:r>
            <a:r>
              <a:rPr lang="en-GB" i="1" dirty="0"/>
              <a:t>of power in having their rights upheld.</a:t>
            </a:r>
          </a:p>
          <a:p>
            <a:pPr lvl="1"/>
            <a:endParaRPr lang="en-GB" dirty="0"/>
          </a:p>
        </p:txBody>
      </p:sp>
    </p:spTree>
    <p:extLst>
      <p:ext uri="{BB962C8B-B14F-4D97-AF65-F5344CB8AC3E}">
        <p14:creationId xmlns:p14="http://schemas.microsoft.com/office/powerpoint/2010/main" val="24845131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435280" cy="1143000"/>
          </a:xfrm>
        </p:spPr>
        <p:txBody>
          <a:bodyPr>
            <a:noAutofit/>
          </a:bodyPr>
          <a:lstStyle/>
          <a:p>
            <a:r>
              <a:rPr lang="cy-GB" sz="2800" b="1" dirty="0"/>
              <a:t>Galluogi Hawliau Plant a Phobl Ifanc</a:t>
            </a:r>
            <a:br>
              <a:rPr lang="cy-GB" sz="2800" b="1" dirty="0"/>
            </a:br>
            <a:r>
              <a:rPr lang="cy-GB" sz="2800" b="1" dirty="0"/>
              <a:t>o fewn Arfer / </a:t>
            </a:r>
            <a:r>
              <a:rPr lang="cy-GB" sz="2800" b="1" dirty="0" err="1"/>
              <a:t>Enabling</a:t>
            </a:r>
            <a:r>
              <a:rPr lang="cy-GB" sz="2800" b="1" dirty="0"/>
              <a:t> </a:t>
            </a:r>
            <a:r>
              <a:rPr lang="cy-GB" sz="2800" b="1" dirty="0" err="1"/>
              <a:t>Children</a:t>
            </a:r>
            <a:r>
              <a:rPr lang="cy-GB" sz="2800" b="1" dirty="0"/>
              <a:t> </a:t>
            </a:r>
            <a:r>
              <a:rPr lang="cy-GB" sz="2800" b="1" dirty="0" err="1"/>
              <a:t>and</a:t>
            </a:r>
            <a:r>
              <a:rPr lang="cy-GB" sz="2800" b="1" dirty="0"/>
              <a:t> Young </a:t>
            </a:r>
            <a:r>
              <a:rPr lang="cy-GB" sz="2800" b="1" dirty="0" err="1"/>
              <a:t>People’s</a:t>
            </a:r>
            <a:r>
              <a:rPr lang="cy-GB" sz="2800" b="1" dirty="0"/>
              <a:t> </a:t>
            </a:r>
            <a:r>
              <a:rPr lang="cy-GB" sz="2800" b="1" dirty="0" err="1"/>
              <a:t>Rights</a:t>
            </a:r>
            <a:r>
              <a:rPr lang="cy-GB" sz="2800" b="1" dirty="0"/>
              <a:t> </a:t>
            </a:r>
            <a:r>
              <a:rPr lang="cy-GB" sz="2800" b="1" dirty="0" err="1"/>
              <a:t>in</a:t>
            </a:r>
            <a:r>
              <a:rPr lang="cy-GB" sz="2800" b="1" dirty="0"/>
              <a:t> </a:t>
            </a:r>
            <a:r>
              <a:rPr lang="cy-GB" sz="2800" b="1" dirty="0" err="1"/>
              <a:t>Practice</a:t>
            </a:r>
            <a:r>
              <a:rPr lang="cy-GB" sz="2800" b="1" dirty="0"/>
              <a:t> </a:t>
            </a:r>
          </a:p>
        </p:txBody>
      </p:sp>
      <p:sp>
        <p:nvSpPr>
          <p:cNvPr id="3" name="Content Placeholder 2"/>
          <p:cNvSpPr>
            <a:spLocks noGrp="1"/>
          </p:cNvSpPr>
          <p:nvPr>
            <p:ph sz="half" idx="1"/>
          </p:nvPr>
        </p:nvSpPr>
        <p:spPr/>
        <p:txBody>
          <a:bodyPr>
            <a:normAutofit/>
          </a:bodyPr>
          <a:lstStyle/>
          <a:p>
            <a:r>
              <a:rPr lang="cy-GB" noProof="0" dirty="0" smtClean="0"/>
              <a:t>Perlau Doethineb 4: gorolwg sector benodol o Erthyglau</a:t>
            </a:r>
          </a:p>
        </p:txBody>
      </p:sp>
      <p:sp>
        <p:nvSpPr>
          <p:cNvPr id="4" name="Content Placeholder 3"/>
          <p:cNvSpPr>
            <a:spLocks noGrp="1"/>
          </p:cNvSpPr>
          <p:nvPr>
            <p:ph sz="half" idx="2"/>
          </p:nvPr>
        </p:nvSpPr>
        <p:spPr/>
        <p:txBody>
          <a:bodyPr>
            <a:normAutofit/>
          </a:bodyPr>
          <a:lstStyle/>
          <a:p>
            <a:pPr marL="0" indent="0">
              <a:buNone/>
            </a:pPr>
            <a:r>
              <a:rPr lang="cy-GB" i="1" noProof="0" dirty="0" err="1" smtClean="0"/>
              <a:t>Pearls</a:t>
            </a:r>
            <a:r>
              <a:rPr lang="cy-GB" i="1" noProof="0" dirty="0" smtClean="0"/>
              <a:t> of </a:t>
            </a:r>
            <a:r>
              <a:rPr lang="cy-GB" i="1" noProof="0" dirty="0" err="1" smtClean="0"/>
              <a:t>Wisdom</a:t>
            </a:r>
            <a:r>
              <a:rPr lang="cy-GB" i="1" noProof="0" dirty="0" smtClean="0"/>
              <a:t> 4: sector </a:t>
            </a:r>
            <a:r>
              <a:rPr lang="cy-GB" i="1" noProof="0" dirty="0" err="1" smtClean="0"/>
              <a:t>specific</a:t>
            </a:r>
            <a:r>
              <a:rPr lang="cy-GB" i="1" noProof="0" dirty="0" smtClean="0"/>
              <a:t> </a:t>
            </a:r>
            <a:r>
              <a:rPr lang="cy-GB" i="1" noProof="0" dirty="0" err="1" smtClean="0"/>
              <a:t>overview</a:t>
            </a:r>
            <a:r>
              <a:rPr lang="cy-GB" i="1" noProof="0" dirty="0" smtClean="0"/>
              <a:t> of </a:t>
            </a:r>
            <a:r>
              <a:rPr lang="cy-GB" i="1" noProof="0" dirty="0" err="1" smtClean="0"/>
              <a:t>Articles</a:t>
            </a:r>
            <a:endParaRPr lang="cy-GB" i="1" noProof="0" dirty="0" smtClean="0"/>
          </a:p>
          <a:p>
            <a:endParaRPr lang="cy-GB" i="1" noProof="0" dirty="0"/>
          </a:p>
        </p:txBody>
      </p:sp>
    </p:spTree>
    <p:extLst>
      <p:ext uri="{BB962C8B-B14F-4D97-AF65-F5344CB8AC3E}">
        <p14:creationId xmlns:p14="http://schemas.microsoft.com/office/powerpoint/2010/main" val="293280499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noProof="0" dirty="0" smtClean="0"/>
              <a:t>Buddion a Rhwystrau</a:t>
            </a:r>
            <a:br>
              <a:rPr lang="cy-GB" noProof="0" dirty="0" smtClean="0"/>
            </a:br>
            <a:r>
              <a:rPr lang="cy-GB" noProof="0" dirty="0" err="1" smtClean="0"/>
              <a:t>Benefits</a:t>
            </a:r>
            <a:r>
              <a:rPr lang="cy-GB" noProof="0" dirty="0" smtClean="0"/>
              <a:t> </a:t>
            </a:r>
            <a:r>
              <a:rPr lang="cy-GB" noProof="0" dirty="0" err="1" smtClean="0"/>
              <a:t>and</a:t>
            </a:r>
            <a:r>
              <a:rPr lang="cy-GB" noProof="0" dirty="0" smtClean="0"/>
              <a:t> </a:t>
            </a:r>
            <a:r>
              <a:rPr lang="cy-GB" noProof="0" dirty="0" err="1" smtClean="0"/>
              <a:t>Barriers</a:t>
            </a:r>
            <a:r>
              <a:rPr lang="cy-GB" noProof="0" dirty="0" smtClean="0"/>
              <a:t> </a:t>
            </a:r>
            <a:endParaRPr lang="cy-GB" noProof="0" dirty="0"/>
          </a:p>
        </p:txBody>
      </p:sp>
      <p:sp>
        <p:nvSpPr>
          <p:cNvPr id="3" name="Content Placeholder 2"/>
          <p:cNvSpPr>
            <a:spLocks noGrp="1"/>
          </p:cNvSpPr>
          <p:nvPr>
            <p:ph sz="half" idx="1"/>
          </p:nvPr>
        </p:nvSpPr>
        <p:spPr/>
        <p:txBody>
          <a:bodyPr>
            <a:normAutofit/>
          </a:bodyPr>
          <a:lstStyle/>
          <a:p>
            <a:r>
              <a:rPr lang="cy-GB" noProof="0" dirty="0" smtClean="0"/>
              <a:t>Perlau Doethineb 5:  buddion a rhwystrau galluogi plant a phobl ifanc i gael mynediad i’w hawliau yn eich sector:</a:t>
            </a:r>
          </a:p>
        </p:txBody>
      </p:sp>
      <p:sp>
        <p:nvSpPr>
          <p:cNvPr id="4" name="Content Placeholder 3"/>
          <p:cNvSpPr>
            <a:spLocks noGrp="1"/>
          </p:cNvSpPr>
          <p:nvPr>
            <p:ph sz="half" idx="2"/>
          </p:nvPr>
        </p:nvSpPr>
        <p:spPr>
          <a:xfrm>
            <a:off x="5964195" y="1600201"/>
            <a:ext cx="5384800" cy="3989040"/>
          </a:xfrm>
        </p:spPr>
        <p:txBody>
          <a:bodyPr>
            <a:normAutofit/>
          </a:bodyPr>
          <a:lstStyle/>
          <a:p>
            <a:pPr marL="0" indent="0">
              <a:buNone/>
            </a:pPr>
            <a:r>
              <a:rPr lang="cy-GB" i="1" noProof="0" dirty="0" err="1" smtClean="0"/>
              <a:t>Pearls</a:t>
            </a:r>
            <a:r>
              <a:rPr lang="cy-GB" i="1" noProof="0" dirty="0" smtClean="0"/>
              <a:t> of </a:t>
            </a:r>
            <a:r>
              <a:rPr lang="cy-GB" i="1" noProof="0" dirty="0" err="1" smtClean="0"/>
              <a:t>Wisdom</a:t>
            </a:r>
            <a:r>
              <a:rPr lang="cy-GB" i="1" noProof="0" dirty="0" smtClean="0"/>
              <a:t> 5: </a:t>
            </a:r>
            <a:r>
              <a:rPr lang="cy-GB" i="1" noProof="0" dirty="0" err="1" smtClean="0"/>
              <a:t>Benefits</a:t>
            </a:r>
            <a:r>
              <a:rPr lang="cy-GB" i="1" noProof="0" dirty="0" smtClean="0"/>
              <a:t> </a:t>
            </a:r>
            <a:r>
              <a:rPr lang="cy-GB" i="1" noProof="0" dirty="0" err="1" smtClean="0"/>
              <a:t>and</a:t>
            </a:r>
            <a:r>
              <a:rPr lang="cy-GB" i="1" noProof="0" dirty="0" smtClean="0"/>
              <a:t> </a:t>
            </a:r>
            <a:r>
              <a:rPr lang="cy-GB" i="1" noProof="0" dirty="0" err="1" smtClean="0"/>
              <a:t>barriers</a:t>
            </a:r>
            <a:r>
              <a:rPr lang="cy-GB" i="1" noProof="0" dirty="0" smtClean="0"/>
              <a:t> of </a:t>
            </a:r>
            <a:r>
              <a:rPr lang="cy-GB" i="1" noProof="0" dirty="0" err="1" smtClean="0"/>
              <a:t>enabling</a:t>
            </a:r>
            <a:r>
              <a:rPr lang="cy-GB" i="1" noProof="0" dirty="0" smtClean="0"/>
              <a:t> </a:t>
            </a:r>
            <a:r>
              <a:rPr lang="cy-GB" i="1" noProof="0" dirty="0" err="1" smtClean="0"/>
              <a:t>children</a:t>
            </a:r>
            <a:r>
              <a:rPr lang="cy-GB" i="1" noProof="0" dirty="0" smtClean="0"/>
              <a:t> </a:t>
            </a:r>
            <a:r>
              <a:rPr lang="cy-GB" i="1" noProof="0" dirty="0" err="1" smtClean="0"/>
              <a:t>and</a:t>
            </a:r>
            <a:r>
              <a:rPr lang="cy-GB" i="1" noProof="0" dirty="0" smtClean="0"/>
              <a:t> </a:t>
            </a:r>
            <a:r>
              <a:rPr lang="cy-GB" i="1" noProof="0" dirty="0" err="1" smtClean="0"/>
              <a:t>young</a:t>
            </a:r>
            <a:r>
              <a:rPr lang="cy-GB" i="1" noProof="0" dirty="0" smtClean="0"/>
              <a:t> </a:t>
            </a:r>
            <a:r>
              <a:rPr lang="cy-GB" i="1" noProof="0" dirty="0" err="1" smtClean="0"/>
              <a:t>people</a:t>
            </a:r>
            <a:r>
              <a:rPr lang="cy-GB" i="1" noProof="0" dirty="0" smtClean="0"/>
              <a:t> to </a:t>
            </a:r>
            <a:r>
              <a:rPr lang="cy-GB" i="1" noProof="0" dirty="0" err="1" smtClean="0"/>
              <a:t>access</a:t>
            </a:r>
            <a:r>
              <a:rPr lang="cy-GB" i="1" noProof="0" dirty="0" smtClean="0"/>
              <a:t> </a:t>
            </a:r>
            <a:r>
              <a:rPr lang="cy-GB" i="1" noProof="0" dirty="0" err="1" smtClean="0"/>
              <a:t>their</a:t>
            </a:r>
            <a:r>
              <a:rPr lang="cy-GB" i="1" noProof="0" dirty="0" smtClean="0"/>
              <a:t> </a:t>
            </a:r>
            <a:r>
              <a:rPr lang="cy-GB" i="1" noProof="0" dirty="0" err="1" smtClean="0"/>
              <a:t>rights</a:t>
            </a:r>
            <a:r>
              <a:rPr lang="cy-GB" i="1" noProof="0" dirty="0" smtClean="0"/>
              <a:t> </a:t>
            </a:r>
            <a:r>
              <a:rPr lang="cy-GB" i="1" noProof="0" dirty="0" err="1" smtClean="0"/>
              <a:t>in</a:t>
            </a:r>
            <a:r>
              <a:rPr lang="cy-GB" i="1" noProof="0" dirty="0" smtClean="0"/>
              <a:t> </a:t>
            </a:r>
            <a:r>
              <a:rPr lang="cy-GB" i="1" noProof="0" dirty="0" err="1" smtClean="0"/>
              <a:t>your</a:t>
            </a:r>
            <a:r>
              <a:rPr lang="cy-GB" i="1" noProof="0" dirty="0" smtClean="0"/>
              <a:t> sector: </a:t>
            </a:r>
          </a:p>
          <a:p>
            <a:endParaRPr lang="cy-GB" noProof="0" dirty="0"/>
          </a:p>
        </p:txBody>
      </p:sp>
    </p:spTree>
    <p:extLst>
      <p:ext uri="{BB962C8B-B14F-4D97-AF65-F5344CB8AC3E}">
        <p14:creationId xmlns:p14="http://schemas.microsoft.com/office/powerpoint/2010/main" val="40775471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cy-GB" sz="3200" dirty="0"/>
              <a:t>Dull Gweithredu Seiliedig ar Hawliau Plant</a:t>
            </a:r>
            <a:br>
              <a:rPr lang="cy-GB" sz="3200" dirty="0"/>
            </a:br>
            <a:r>
              <a:rPr lang="en-GB" sz="3200" dirty="0"/>
              <a:t>A Children’s Rights Approach </a:t>
            </a:r>
          </a:p>
        </p:txBody>
      </p:sp>
      <p:sp>
        <p:nvSpPr>
          <p:cNvPr id="3" name="Content Placeholder 2"/>
          <p:cNvSpPr>
            <a:spLocks noGrp="1"/>
          </p:cNvSpPr>
          <p:nvPr>
            <p:ph sz="half" idx="1"/>
          </p:nvPr>
        </p:nvSpPr>
        <p:spPr>
          <a:xfrm>
            <a:off x="1919536" y="1916833"/>
            <a:ext cx="4433248" cy="3573141"/>
          </a:xfrm>
        </p:spPr>
        <p:txBody>
          <a:bodyPr>
            <a:normAutofit fontScale="77500" lnSpcReduction="20000"/>
          </a:bodyPr>
          <a:lstStyle/>
          <a:p>
            <a:pPr lvl="0"/>
            <a:r>
              <a:rPr lang="en-GB" sz="2300" dirty="0">
                <a:solidFill>
                  <a:prstClr val="black"/>
                </a:solidFill>
              </a:rPr>
              <a:t>“ </a:t>
            </a:r>
            <a:r>
              <a:rPr lang="cy-GB" sz="2300" dirty="0">
                <a:solidFill>
                  <a:prstClr val="black"/>
                </a:solidFill>
              </a:rPr>
              <a:t>Mae Dull Gweithredu seiliedig ar Hawliau Plant yn golygu bydd sefydliadau’n rhoi blaenoriaeth i hawliau plant yn eu gwaith gyda phlant a theuluoedd i wella bywydau plant.”</a:t>
            </a:r>
          </a:p>
          <a:p>
            <a:endParaRPr lang="en-GB" sz="2600" i="1" dirty="0"/>
          </a:p>
          <a:p>
            <a:r>
              <a:rPr lang="en-GB" sz="2600" i="1" dirty="0"/>
              <a:t>“A Children’s Rights Approach means that organisations will prioritise children’s rights in their work with children and families to improve children’s lives.” </a:t>
            </a:r>
            <a:r>
              <a:rPr lang="en-GB" sz="2600" dirty="0"/>
              <a:t> </a:t>
            </a:r>
          </a:p>
          <a:p>
            <a:pPr lvl="2"/>
            <a:r>
              <a:rPr lang="en-GB" dirty="0" smtClean="0"/>
              <a:t>Sally Holland the Children’s Commissioner for Wales (2017)</a:t>
            </a:r>
          </a:p>
          <a:p>
            <a:endParaRPr lang="en-GB" dirty="0"/>
          </a:p>
        </p:txBody>
      </p:sp>
      <p:graphicFrame>
        <p:nvGraphicFramePr>
          <p:cNvPr id="5" name="Content Placeholder 4"/>
          <p:cNvGraphicFramePr>
            <a:graphicFrameLocks noGrp="1"/>
          </p:cNvGraphicFramePr>
          <p:nvPr>
            <p:ph sz="half" idx="2"/>
            <p:extLst/>
          </p:nvPr>
        </p:nvGraphicFramePr>
        <p:xfrm>
          <a:off x="6600056" y="1700808"/>
          <a:ext cx="3816424" cy="367240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2923324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bg1"/>
          </a:solidFill>
        </p:spPr>
        <p:txBody>
          <a:bodyPr>
            <a:normAutofit fontScale="90000"/>
          </a:bodyPr>
          <a:lstStyle/>
          <a:p>
            <a:r>
              <a:rPr lang="en-US" dirty="0" err="1"/>
              <a:t>Addewid</a:t>
            </a:r>
            <a:r>
              <a:rPr lang="en-US" dirty="0"/>
              <a:t>: </a:t>
            </a:r>
            <a:r>
              <a:rPr lang="en-US" dirty="0" err="1" smtClean="0"/>
              <a:t>Gweithredu</a:t>
            </a:r>
            <a:r>
              <a:rPr lang="en-US" dirty="0" smtClean="0"/>
              <a:t/>
            </a:r>
            <a:br>
              <a:rPr lang="en-US" dirty="0" smtClean="0"/>
            </a:br>
            <a:r>
              <a:rPr lang="en-GB" dirty="0" smtClean="0"/>
              <a:t>Pledge: Actions </a:t>
            </a:r>
            <a:endParaRPr lang="en-GB" dirty="0"/>
          </a:p>
        </p:txBody>
      </p:sp>
      <p:sp>
        <p:nvSpPr>
          <p:cNvPr id="3" name="Content Placeholder 2"/>
          <p:cNvSpPr>
            <a:spLocks noGrp="1"/>
          </p:cNvSpPr>
          <p:nvPr>
            <p:ph sz="half" idx="1"/>
          </p:nvPr>
        </p:nvSpPr>
        <p:spPr/>
        <p:txBody>
          <a:bodyPr/>
          <a:lstStyle/>
          <a:p>
            <a:r>
              <a:rPr lang="cy-GB" dirty="0"/>
              <a:t>Ar y cardiau Addewid a ddarperir, ystyriwch beth allwch chi ei wneud i alluogi Hawliau Plant / Pobl Ifanc yn eich cyd-destun eich hun ... ..</a:t>
            </a:r>
            <a:endParaRPr lang="en-GB" dirty="0"/>
          </a:p>
        </p:txBody>
      </p:sp>
      <p:sp>
        <p:nvSpPr>
          <p:cNvPr id="4" name="Content Placeholder 3"/>
          <p:cNvSpPr>
            <a:spLocks noGrp="1"/>
          </p:cNvSpPr>
          <p:nvPr>
            <p:ph sz="half" idx="2"/>
          </p:nvPr>
        </p:nvSpPr>
        <p:spPr>
          <a:solidFill>
            <a:schemeClr val="bg1"/>
          </a:solidFill>
        </p:spPr>
        <p:txBody>
          <a:bodyPr/>
          <a:lstStyle/>
          <a:p>
            <a:r>
              <a:rPr lang="en-GB" i="1" dirty="0" smtClean="0"/>
              <a:t>On the Pledge cards provided consider what you may do to enable Children’s/ Young People’s Rights in your own context…..</a:t>
            </a:r>
            <a:endParaRPr lang="en-GB" i="1" dirty="0"/>
          </a:p>
        </p:txBody>
      </p:sp>
    </p:spTree>
    <p:extLst>
      <p:ext uri="{BB962C8B-B14F-4D97-AF65-F5344CB8AC3E}">
        <p14:creationId xmlns:p14="http://schemas.microsoft.com/office/powerpoint/2010/main" val="251124080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noProof="0" dirty="0" smtClean="0"/>
              <a:t>Negeseuon allweddol!</a:t>
            </a:r>
            <a:br>
              <a:rPr lang="cy-GB" noProof="0" dirty="0" smtClean="0"/>
            </a:br>
            <a:r>
              <a:rPr lang="cy-GB" noProof="0" dirty="0" err="1" smtClean="0"/>
              <a:t>Key</a:t>
            </a:r>
            <a:r>
              <a:rPr lang="cy-GB" noProof="0" dirty="0" smtClean="0"/>
              <a:t> </a:t>
            </a:r>
            <a:r>
              <a:rPr lang="cy-GB" noProof="0" dirty="0" err="1" smtClean="0"/>
              <a:t>messages</a:t>
            </a:r>
            <a:r>
              <a:rPr lang="cy-GB" noProof="0" dirty="0" smtClean="0"/>
              <a:t>! </a:t>
            </a:r>
            <a:endParaRPr lang="cy-GB" noProof="0" dirty="0"/>
          </a:p>
        </p:txBody>
      </p:sp>
      <p:sp>
        <p:nvSpPr>
          <p:cNvPr id="3" name="Content Placeholder 2"/>
          <p:cNvSpPr>
            <a:spLocks noGrp="1"/>
          </p:cNvSpPr>
          <p:nvPr>
            <p:ph sz="half" idx="1"/>
          </p:nvPr>
        </p:nvSpPr>
        <p:spPr/>
        <p:txBody>
          <a:bodyPr/>
          <a:lstStyle/>
          <a:p>
            <a:r>
              <a:rPr lang="cy-GB" noProof="0" dirty="0" smtClean="0"/>
              <a:t>Perlau Doethineb 7: negeseuon allweddol ac adnoddau</a:t>
            </a:r>
            <a:endParaRPr lang="cy-GB" noProof="0" dirty="0"/>
          </a:p>
        </p:txBody>
      </p:sp>
      <p:sp>
        <p:nvSpPr>
          <p:cNvPr id="4" name="Content Placeholder 3"/>
          <p:cNvSpPr>
            <a:spLocks noGrp="1"/>
          </p:cNvSpPr>
          <p:nvPr>
            <p:ph sz="half" idx="2"/>
          </p:nvPr>
        </p:nvSpPr>
        <p:spPr/>
        <p:txBody>
          <a:bodyPr/>
          <a:lstStyle/>
          <a:p>
            <a:r>
              <a:rPr lang="cy-GB" i="1" noProof="0" dirty="0" err="1" smtClean="0"/>
              <a:t>Pearls</a:t>
            </a:r>
            <a:r>
              <a:rPr lang="cy-GB" i="1" noProof="0" dirty="0" smtClean="0"/>
              <a:t> of </a:t>
            </a:r>
            <a:r>
              <a:rPr lang="cy-GB" i="1" noProof="0" dirty="0" err="1" smtClean="0"/>
              <a:t>wisdom</a:t>
            </a:r>
            <a:r>
              <a:rPr lang="cy-GB" i="1" noProof="0" dirty="0" smtClean="0"/>
              <a:t>  7: </a:t>
            </a:r>
            <a:r>
              <a:rPr lang="cy-GB" i="1" noProof="0" dirty="0" err="1" smtClean="0"/>
              <a:t>Key</a:t>
            </a:r>
            <a:r>
              <a:rPr lang="cy-GB" i="1" noProof="0" dirty="0" smtClean="0"/>
              <a:t> </a:t>
            </a:r>
            <a:r>
              <a:rPr lang="cy-GB" i="1" noProof="0" dirty="0" err="1" smtClean="0"/>
              <a:t>messages</a:t>
            </a:r>
            <a:r>
              <a:rPr lang="cy-GB" i="1" noProof="0" dirty="0" smtClean="0"/>
              <a:t> </a:t>
            </a:r>
            <a:r>
              <a:rPr lang="cy-GB" i="1" noProof="0" dirty="0" err="1" smtClean="0"/>
              <a:t>and</a:t>
            </a:r>
            <a:r>
              <a:rPr lang="cy-GB" i="1" noProof="0" dirty="0" smtClean="0"/>
              <a:t> </a:t>
            </a:r>
            <a:r>
              <a:rPr lang="cy-GB" i="1" noProof="0" dirty="0" err="1" smtClean="0"/>
              <a:t>resources</a:t>
            </a:r>
            <a:endParaRPr lang="cy-GB" i="1" noProof="0" dirty="0" smtClean="0"/>
          </a:p>
          <a:p>
            <a:endParaRPr lang="cy-GB" i="1" noProof="0" dirty="0"/>
          </a:p>
        </p:txBody>
      </p:sp>
    </p:spTree>
    <p:extLst>
      <p:ext uri="{BB962C8B-B14F-4D97-AF65-F5344CB8AC3E}">
        <p14:creationId xmlns:p14="http://schemas.microsoft.com/office/powerpoint/2010/main" val="123475628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B3FC45-8BA6-4CB7-9B5D-3010DFC97F1F}"/>
              </a:ext>
            </a:extLst>
          </p:cNvPr>
          <p:cNvSpPr>
            <a:spLocks noGrp="1"/>
          </p:cNvSpPr>
          <p:nvPr>
            <p:ph type="title"/>
          </p:nvPr>
        </p:nvSpPr>
        <p:spPr/>
        <p:txBody>
          <a:bodyPr>
            <a:normAutofit fontScale="90000"/>
          </a:bodyPr>
          <a:lstStyle/>
          <a:p>
            <a:pPr algn="ctr">
              <a:defRPr/>
            </a:pPr>
            <a:r>
              <a:rPr lang="en-GB" err="1">
                <a:hlinkClick r:id="rId2"/>
              </a:rPr>
              <a:t>Deddf</a:t>
            </a:r>
            <a:r>
              <a:rPr lang="en-GB">
                <a:hlinkClick r:id="rId2"/>
              </a:rPr>
              <a:t> </a:t>
            </a:r>
            <a:r>
              <a:rPr lang="en-GB" err="1">
                <a:hlinkClick r:id="rId2"/>
              </a:rPr>
              <a:t>Llesiant</a:t>
            </a:r>
            <a:r>
              <a:rPr lang="en-GB">
                <a:hlinkClick r:id="rId2"/>
              </a:rPr>
              <a:t> </a:t>
            </a:r>
            <a:r>
              <a:rPr lang="en-GB" err="1">
                <a:hlinkClick r:id="rId2"/>
              </a:rPr>
              <a:t>Cenedlaethau’r</a:t>
            </a:r>
            <a:r>
              <a:rPr lang="en-GB">
                <a:hlinkClick r:id="rId2"/>
              </a:rPr>
              <a:t> </a:t>
            </a:r>
            <a:r>
              <a:rPr lang="en-GB" err="1">
                <a:hlinkClick r:id="rId2"/>
              </a:rPr>
              <a:t>Dyfodol</a:t>
            </a:r>
            <a:r>
              <a:rPr lang="en-GB">
                <a:hlinkClick r:id="rId2"/>
              </a:rPr>
              <a:t> (</a:t>
            </a:r>
            <a:r>
              <a:rPr lang="en-GB" err="1">
                <a:hlinkClick r:id="rId2"/>
              </a:rPr>
              <a:t>Cymru</a:t>
            </a:r>
            <a:r>
              <a:rPr lang="en-GB">
                <a:hlinkClick r:id="rId2"/>
              </a:rPr>
              <a:t>) (2015)</a:t>
            </a:r>
            <a:endParaRPr lang="en-GB"/>
          </a:p>
        </p:txBody>
      </p:sp>
      <p:pic>
        <p:nvPicPr>
          <p:cNvPr id="18435" name="Picture 2">
            <a:extLst>
              <a:ext uri="{FF2B5EF4-FFF2-40B4-BE49-F238E27FC236}">
                <a16:creationId xmlns:a16="http://schemas.microsoft.com/office/drawing/2014/main" id="{558C128F-18AB-4949-A17C-82EE09B09128}"/>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04335" y="1417638"/>
            <a:ext cx="5857661" cy="44600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Cloud 3">
            <a:extLst>
              <a:ext uri="{FF2B5EF4-FFF2-40B4-BE49-F238E27FC236}">
                <a16:creationId xmlns:a16="http://schemas.microsoft.com/office/drawing/2014/main" id="{F0CBD2AF-F3ED-4516-B026-234FED9383A0}"/>
              </a:ext>
            </a:extLst>
          </p:cNvPr>
          <p:cNvSpPr/>
          <p:nvPr/>
        </p:nvSpPr>
        <p:spPr>
          <a:xfrm>
            <a:off x="7319962" y="1754659"/>
            <a:ext cx="3751691" cy="3114204"/>
          </a:xfrm>
          <a:prstGeom prst="cloud">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err="1" smtClean="0">
                <a:solidFill>
                  <a:schemeClr val="tx1"/>
                </a:solidFill>
              </a:rPr>
              <a:t>Adfyfyriwch</a:t>
            </a:r>
            <a:r>
              <a:rPr lang="en-GB" dirty="0" smtClean="0">
                <a:solidFill>
                  <a:schemeClr val="tx1"/>
                </a:solidFill>
              </a:rPr>
              <a:t> </a:t>
            </a:r>
            <a:r>
              <a:rPr lang="en-GB" dirty="0" err="1">
                <a:solidFill>
                  <a:schemeClr val="tx1"/>
                </a:solidFill>
              </a:rPr>
              <a:t>ar</a:t>
            </a:r>
            <a:r>
              <a:rPr lang="en-GB" dirty="0">
                <a:solidFill>
                  <a:schemeClr val="tx1"/>
                </a:solidFill>
              </a:rPr>
              <a:t> y </a:t>
            </a:r>
            <a:r>
              <a:rPr lang="en-GB" dirty="0" err="1">
                <a:solidFill>
                  <a:schemeClr val="tx1"/>
                </a:solidFill>
              </a:rPr>
              <a:t>cysylltiadau</a:t>
            </a:r>
            <a:r>
              <a:rPr lang="en-GB" dirty="0">
                <a:solidFill>
                  <a:schemeClr val="tx1"/>
                </a:solidFill>
              </a:rPr>
              <a:t> </a:t>
            </a:r>
            <a:r>
              <a:rPr lang="en-GB" dirty="0" err="1">
                <a:solidFill>
                  <a:schemeClr val="tx1"/>
                </a:solidFill>
              </a:rPr>
              <a:t>rhwng</a:t>
            </a:r>
            <a:r>
              <a:rPr lang="en-GB" dirty="0">
                <a:solidFill>
                  <a:schemeClr val="tx1"/>
                </a:solidFill>
              </a:rPr>
              <a:t> y </a:t>
            </a:r>
            <a:r>
              <a:rPr lang="en-GB" dirty="0" err="1">
                <a:solidFill>
                  <a:schemeClr val="tx1"/>
                </a:solidFill>
              </a:rPr>
              <a:t>nodau</a:t>
            </a:r>
            <a:r>
              <a:rPr lang="en-GB" dirty="0">
                <a:solidFill>
                  <a:schemeClr val="tx1"/>
                </a:solidFill>
              </a:rPr>
              <a:t> </a:t>
            </a:r>
            <a:r>
              <a:rPr lang="en-GB" dirty="0" err="1">
                <a:solidFill>
                  <a:schemeClr val="tx1"/>
                </a:solidFill>
              </a:rPr>
              <a:t>llesiant</a:t>
            </a:r>
            <a:r>
              <a:rPr lang="en-GB" dirty="0">
                <a:solidFill>
                  <a:schemeClr val="tx1"/>
                </a:solidFill>
              </a:rPr>
              <a:t> </a:t>
            </a:r>
            <a:r>
              <a:rPr lang="en-GB" dirty="0" err="1">
                <a:solidFill>
                  <a:schemeClr val="tx1"/>
                </a:solidFill>
              </a:rPr>
              <a:t>a’r</a:t>
            </a:r>
            <a:r>
              <a:rPr lang="en-GB" dirty="0">
                <a:solidFill>
                  <a:schemeClr val="tx1"/>
                </a:solidFill>
              </a:rPr>
              <a:t> 7 nod </a:t>
            </a:r>
            <a:r>
              <a:rPr lang="en-GB" dirty="0" err="1">
                <a:solidFill>
                  <a:schemeClr val="tx1"/>
                </a:solidFill>
              </a:rPr>
              <a:t>craidd</a:t>
            </a:r>
            <a:r>
              <a:rPr lang="en-GB" dirty="0">
                <a:solidFill>
                  <a:schemeClr val="tx1"/>
                </a:solidFill>
              </a:rPr>
              <a:t>.  </a:t>
            </a:r>
          </a:p>
        </p:txBody>
      </p:sp>
    </p:spTree>
    <p:extLst>
      <p:ext uri="{BB962C8B-B14F-4D97-AF65-F5344CB8AC3E}">
        <p14:creationId xmlns:p14="http://schemas.microsoft.com/office/powerpoint/2010/main" val="122114190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B1A786-65D7-45DF-93E6-37652DCD826B}"/>
              </a:ext>
            </a:extLst>
          </p:cNvPr>
          <p:cNvSpPr>
            <a:spLocks noGrp="1"/>
          </p:cNvSpPr>
          <p:nvPr>
            <p:ph type="title"/>
          </p:nvPr>
        </p:nvSpPr>
        <p:spPr/>
        <p:txBody>
          <a:bodyPr>
            <a:normAutofit fontScale="90000"/>
          </a:bodyPr>
          <a:lstStyle/>
          <a:p>
            <a:pPr algn="ctr">
              <a:defRPr/>
            </a:pPr>
            <a:r>
              <a:rPr lang="en-GB">
                <a:hlinkClick r:id="rId2"/>
              </a:rPr>
              <a:t>Wellbeing of Future Generations (Wales) Act (2015)</a:t>
            </a:r>
            <a:endParaRPr lang="en-GB"/>
          </a:p>
        </p:txBody>
      </p:sp>
      <p:pic>
        <p:nvPicPr>
          <p:cNvPr id="19459" name="Picture 9">
            <a:extLst>
              <a:ext uri="{FF2B5EF4-FFF2-40B4-BE49-F238E27FC236}">
                <a16:creationId xmlns:a16="http://schemas.microsoft.com/office/drawing/2014/main" id="{68F8190E-DFBB-4806-9F3F-620A1032921F}"/>
              </a:ext>
            </a:extLst>
          </p:cNvPr>
          <p:cNvPicPr>
            <a:picLocks noChangeAspect="1"/>
          </p:cNvPicPr>
          <p:nvPr/>
        </p:nvPicPr>
        <p:blipFill>
          <a:blip r:embed="rId3">
            <a:extLst>
              <a:ext uri="{28A0092B-C50C-407E-A947-70E740481C1C}">
                <a14:useLocalDpi xmlns:a14="http://schemas.microsoft.com/office/drawing/2010/main" val="0"/>
              </a:ext>
            </a:extLst>
          </a:blip>
          <a:srcRect r="31281"/>
          <a:stretch>
            <a:fillRect/>
          </a:stretch>
        </p:blipFill>
        <p:spPr bwMode="auto">
          <a:xfrm>
            <a:off x="1" y="1417639"/>
            <a:ext cx="6141308" cy="40934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Cloud 10">
            <a:extLst>
              <a:ext uri="{FF2B5EF4-FFF2-40B4-BE49-F238E27FC236}">
                <a16:creationId xmlns:a16="http://schemas.microsoft.com/office/drawing/2014/main" id="{CF109F39-5DB6-4570-BDB6-33094B394FE9}"/>
              </a:ext>
            </a:extLst>
          </p:cNvPr>
          <p:cNvSpPr/>
          <p:nvPr/>
        </p:nvSpPr>
        <p:spPr>
          <a:xfrm>
            <a:off x="7319962" y="1729946"/>
            <a:ext cx="3887615" cy="3138917"/>
          </a:xfrm>
          <a:prstGeom prst="cloud">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solidFill>
                  <a:schemeClr val="tx1"/>
                </a:solidFill>
              </a:rPr>
              <a:t>Reflect on the links between the seven core aims and WBFG. </a:t>
            </a:r>
          </a:p>
        </p:txBody>
      </p:sp>
    </p:spTree>
    <p:extLst>
      <p:ext uri="{BB962C8B-B14F-4D97-AF65-F5344CB8AC3E}">
        <p14:creationId xmlns:p14="http://schemas.microsoft.com/office/powerpoint/2010/main" val="86614123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noProof="0" dirty="0" smtClean="0"/>
              <a:t>Cysylltiadau: Adnoddau</a:t>
            </a:r>
            <a:br>
              <a:rPr lang="cy-GB" noProof="0" dirty="0" smtClean="0"/>
            </a:br>
            <a:r>
              <a:rPr lang="cy-GB" noProof="0" dirty="0" err="1" smtClean="0"/>
              <a:t>Links</a:t>
            </a:r>
            <a:r>
              <a:rPr lang="cy-GB" noProof="0" dirty="0" smtClean="0"/>
              <a:t> : Resources </a:t>
            </a:r>
            <a:endParaRPr lang="cy-GB" noProof="0" dirty="0"/>
          </a:p>
        </p:txBody>
      </p:sp>
      <p:sp>
        <p:nvSpPr>
          <p:cNvPr id="3" name="Content Placeholder 2"/>
          <p:cNvSpPr>
            <a:spLocks noGrp="1"/>
          </p:cNvSpPr>
          <p:nvPr>
            <p:ph sz="half" idx="1"/>
          </p:nvPr>
        </p:nvSpPr>
        <p:spPr/>
        <p:txBody>
          <a:bodyPr>
            <a:normAutofit/>
          </a:bodyPr>
          <a:lstStyle/>
          <a:p>
            <a:r>
              <a:rPr lang="cy-GB" noProof="0" dirty="0" smtClean="0"/>
              <a:t>Fe fydd adnoddau ar gael o </a:t>
            </a:r>
          </a:p>
          <a:p>
            <a:pPr lvl="1"/>
            <a:r>
              <a:rPr lang="cy-GB" noProof="0" dirty="0" smtClean="0"/>
              <a:t>Wefan y Drindod Dewi Sant.</a:t>
            </a:r>
          </a:p>
          <a:p>
            <a:pPr lvl="1"/>
            <a:r>
              <a:rPr lang="en-GB" u="sng" dirty="0">
                <a:hlinkClick r:id="rId3"/>
              </a:rPr>
              <a:t>www.ydds.ac.uk/cy/ccuhp</a:t>
            </a:r>
            <a:r>
              <a:rPr lang="en-GB" dirty="0"/>
              <a:t> </a:t>
            </a:r>
            <a:endParaRPr lang="cy-GB" noProof="0" dirty="0" smtClean="0"/>
          </a:p>
        </p:txBody>
      </p:sp>
      <p:sp>
        <p:nvSpPr>
          <p:cNvPr id="4" name="Content Placeholder 3"/>
          <p:cNvSpPr>
            <a:spLocks noGrp="1"/>
          </p:cNvSpPr>
          <p:nvPr>
            <p:ph sz="half" idx="2"/>
          </p:nvPr>
        </p:nvSpPr>
        <p:spPr/>
        <p:txBody>
          <a:bodyPr>
            <a:normAutofit/>
          </a:bodyPr>
          <a:lstStyle/>
          <a:p>
            <a:r>
              <a:rPr lang="cy-GB" i="1" noProof="0" dirty="0" smtClean="0"/>
              <a:t>Resources </a:t>
            </a:r>
            <a:r>
              <a:rPr lang="cy-GB" i="1" noProof="0" dirty="0" err="1" smtClean="0"/>
              <a:t>will</a:t>
            </a:r>
            <a:r>
              <a:rPr lang="cy-GB" i="1" noProof="0" dirty="0" smtClean="0"/>
              <a:t> be </a:t>
            </a:r>
            <a:r>
              <a:rPr lang="cy-GB" i="1" noProof="0" dirty="0" err="1" smtClean="0"/>
              <a:t>available</a:t>
            </a:r>
            <a:r>
              <a:rPr lang="cy-GB" i="1" noProof="0" dirty="0" smtClean="0"/>
              <a:t> </a:t>
            </a:r>
            <a:r>
              <a:rPr lang="cy-GB" i="1" noProof="0" dirty="0" err="1" smtClean="0"/>
              <a:t>from</a:t>
            </a:r>
            <a:r>
              <a:rPr lang="cy-GB" i="1" noProof="0" dirty="0" smtClean="0"/>
              <a:t>: </a:t>
            </a:r>
          </a:p>
          <a:p>
            <a:pPr lvl="1"/>
            <a:r>
              <a:rPr lang="cy-GB" i="1" noProof="0" dirty="0" smtClean="0"/>
              <a:t>UWTSD </a:t>
            </a:r>
            <a:r>
              <a:rPr lang="cy-GB" i="1" noProof="0" dirty="0" err="1" smtClean="0"/>
              <a:t>website</a:t>
            </a:r>
            <a:endParaRPr lang="cy-GB" i="1" noProof="0" dirty="0" smtClean="0"/>
          </a:p>
          <a:p>
            <a:pPr lvl="1"/>
            <a:r>
              <a:rPr lang="cy-GB" b="1" i="1" dirty="0" smtClean="0">
                <a:hlinkClick r:id="rId4"/>
              </a:rPr>
              <a:t>http</a:t>
            </a:r>
            <a:r>
              <a:rPr lang="cy-GB" b="1" i="1" dirty="0">
                <a:hlinkClick r:id="rId4"/>
              </a:rPr>
              <a:t>://www.uwtsd.ac.uk/uncrc</a:t>
            </a:r>
            <a:r>
              <a:rPr lang="cy-GB" b="1" i="1" dirty="0" smtClean="0">
                <a:hlinkClick r:id="rId4"/>
              </a:rPr>
              <a:t>/</a:t>
            </a:r>
            <a:r>
              <a:rPr lang="cy-GB" b="1" i="1" dirty="0" smtClean="0"/>
              <a:t> </a:t>
            </a:r>
            <a:endParaRPr lang="cy-GB" b="1" i="1" noProof="0" dirty="0" smtClean="0"/>
          </a:p>
          <a:p>
            <a:endParaRPr lang="cy-GB" noProof="0" dirty="0"/>
          </a:p>
        </p:txBody>
      </p:sp>
    </p:spTree>
    <p:extLst>
      <p:ext uri="{BB962C8B-B14F-4D97-AF65-F5344CB8AC3E}">
        <p14:creationId xmlns:p14="http://schemas.microsoft.com/office/powerpoint/2010/main" val="269741618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TotalTime>
  <Words>1072</Words>
  <Application>Microsoft Office PowerPoint</Application>
  <PresentationFormat>Widescreen</PresentationFormat>
  <Paragraphs>117</Paragraphs>
  <Slides>21</Slides>
  <Notes>14</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21</vt:i4>
      </vt:variant>
    </vt:vector>
  </HeadingPairs>
  <TitlesOfParts>
    <vt:vector size="29" baseType="lpstr">
      <vt:lpstr>ＭＳ Ｐゴシック</vt:lpstr>
      <vt:lpstr>ＭＳ Ｐゴシック</vt:lpstr>
      <vt:lpstr>Arial</vt:lpstr>
      <vt:lpstr>Calibri</vt:lpstr>
      <vt:lpstr>Calibri Light</vt:lpstr>
      <vt:lpstr>Myriad Pro</vt:lpstr>
      <vt:lpstr>Office Theme</vt:lpstr>
      <vt:lpstr>20140311PresentationUWTSDTemplate</vt:lpstr>
      <vt:lpstr>ECES4006/C</vt:lpstr>
      <vt:lpstr>Learning Outcomes Deilliannau Dysgu </vt:lpstr>
      <vt:lpstr>Learning Outcomes Deilliannau Dysgu </vt:lpstr>
      <vt:lpstr>Learning Outcomes Deilliannau Dysgu </vt:lpstr>
      <vt:lpstr>Learning Outcomes Deilliannau Dysgu </vt:lpstr>
      <vt:lpstr>Dyletswydd LlC / WG Duty</vt:lpstr>
      <vt:lpstr>CCUHP UNCRC </vt:lpstr>
      <vt:lpstr>Adfyfyrio Reflection </vt:lpstr>
      <vt:lpstr>Cyflwyno CCUHP Introducing the UNCRC </vt:lpstr>
      <vt:lpstr>Cyflwyno CCUHP Introducing the UNCRC </vt:lpstr>
      <vt:lpstr>Safbwynt Cymru ar Hawliau Plant Wales Position Children’s Rights </vt:lpstr>
      <vt:lpstr>Erthygl 12 Cyfranogiad Article 12 Participation </vt:lpstr>
      <vt:lpstr>Imbalances of Power Anghydbwysedd Grym</vt:lpstr>
      <vt:lpstr>Galluogi Hawliau Plant a Phobl Ifanc o fewn Arfer / Enabling Children and Young People’s Rights in Practice </vt:lpstr>
      <vt:lpstr>Buddion a Rhwystrau Benefits and Barriers </vt:lpstr>
      <vt:lpstr>Dull Gweithredu Seiliedig ar Hawliau Plant A Children’s Rights Approach </vt:lpstr>
      <vt:lpstr>Addewid: Gweithredu Pledge: Actions </vt:lpstr>
      <vt:lpstr>Negeseuon allweddol! Key messages! </vt:lpstr>
      <vt:lpstr>Deddf Llesiant Cenedlaethau’r Dyfodol (Cymru) (2015)</vt:lpstr>
      <vt:lpstr>Wellbeing of Future Generations (Wales) Act (2015)</vt:lpstr>
      <vt:lpstr>Cysylltiadau: Adnoddau Links : Resources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SJEU4006</dc:title>
  <dc:creator>Sarah Stewart</dc:creator>
  <cp:lastModifiedBy>Lynwen Roberts</cp:lastModifiedBy>
  <cp:revision>4</cp:revision>
  <dcterms:created xsi:type="dcterms:W3CDTF">2019-02-05T16:08:06Z</dcterms:created>
  <dcterms:modified xsi:type="dcterms:W3CDTF">2019-07-04T13:16:15Z</dcterms:modified>
</cp:coreProperties>
</file>