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7" r:id="rId1"/>
  </p:sldMasterIdLst>
  <p:sldIdLst>
    <p:sldId id="256" r:id="rId2"/>
    <p:sldId id="272" r:id="rId3"/>
    <p:sldId id="270" r:id="rId4"/>
    <p:sldId id="269" r:id="rId5"/>
    <p:sldId id="273" r:id="rId6"/>
    <p:sldId id="267" r:id="rId7"/>
    <p:sldId id="266" r:id="rId8"/>
    <p:sldId id="257" r:id="rId9"/>
    <p:sldId id="261" r:id="rId10"/>
    <p:sldId id="260" r:id="rId11"/>
    <p:sldId id="274"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B0F0"/>
    <a:srgbClr val="F7C8E0"/>
    <a:srgbClr val="FAB1B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43CDD5-43D5-F4E4-3438-8C1D70D16AC9}" v="288" dt="2023-03-27T19:36:33.748"/>
    <p1510:client id="{D48DD534-9DD4-8C88-460E-91C43A39A205}" v="3743" dt="2023-03-29T04:35:21.2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presProps" Target="presProps.xml" Id="rId13" /><Relationship Type="http://schemas.microsoft.com/office/2015/10/relationships/revisionInfo" Target="revisionInfo.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xml" Id="rId2" /><Relationship Type="http://schemas.openxmlformats.org/officeDocument/2006/relationships/tableStyles" Target="tableStyles.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theme" Target="theme/theme1.xml" Id="rId1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viewProps" Target="viewProps.xml" Id="rId14" /></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27T18:48:39.158"/>
    </inkml:context>
    <inkml:brush xml:id="br0">
      <inkml:brushProperty name="width" value="0.05" units="cm"/>
      <inkml:brushProperty name="height" value="0.05" units="cm"/>
    </inkml:brush>
  </inkml:definitions>
  <inkml:trace contextRef="#ctx0" brushRef="#br0">1 0 32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27T18:48:39.158"/>
    </inkml:context>
    <inkml:brush xml:id="br0">
      <inkml:brushProperty name="width" value="0.05" units="cm"/>
      <inkml:brushProperty name="height" value="0.05" units="cm"/>
    </inkml:brush>
  </inkml:definitions>
  <inkml:trace contextRef="#ctx0" brushRef="#br0">1 0 32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March 28, 2023</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0141974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March 28, 2023</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2878874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March 28, 2023</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961184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March 28, 2023</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2683044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March 28, 2023</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005784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March 28, 2023</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158643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March 28, 2023</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8459630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March 28, 2023</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736605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March 28, 2023</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801262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March 28, 2023</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8056846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March 28, 2023</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478628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March 28, 2023</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3307032155"/>
      </p:ext>
    </p:extLst>
  </p:cSld>
  <p:clrMap bg1="lt1" tx1="dk1" bg2="lt2" tx2="dk2" accent1="accent1" accent2="accent2" accent3="accent3" accent4="accent4" accent5="accent5" accent6="accent6" hlink="hlink" folHlink="folHlink"/>
  <p:sldLayoutIdLst>
    <p:sldLayoutId id="2147484036" r:id="rId1"/>
    <p:sldLayoutId id="2147484037" r:id="rId2"/>
    <p:sldLayoutId id="2147484038" r:id="rId3"/>
    <p:sldLayoutId id="2147484039" r:id="rId4"/>
    <p:sldLayoutId id="2147484040" r:id="rId5"/>
    <p:sldLayoutId id="2147484041" r:id="rId6"/>
    <p:sldLayoutId id="2147484046" r:id="rId7"/>
    <p:sldLayoutId id="2147484042" r:id="rId8"/>
    <p:sldLayoutId id="2147484043" r:id="rId9"/>
    <p:sldLayoutId id="2147484044" r:id="rId10"/>
    <p:sldLayoutId id="2147484045"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png"/><Relationship Id="rId1" Type="http://schemas.openxmlformats.org/officeDocument/2006/relationships/slideLayout" Target="../slideLayouts/slideLayout3.xml"/><Relationship Id="rId5" Type="http://schemas.openxmlformats.org/officeDocument/2006/relationships/image" Target="../media/image2.jpe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1.png"/><Relationship Id="rId1" Type="http://schemas.openxmlformats.org/officeDocument/2006/relationships/slideLayout" Target="../slideLayouts/slideLayout3.xml"/><Relationship Id="rId5" Type="http://schemas.openxmlformats.org/officeDocument/2006/relationships/image" Target="../media/image2.jpe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eambuilding.co.uk/theory/Forming-Storming-Norming-Performing.html" TargetMode="External"/><Relationship Id="rId2" Type="http://schemas.openxmlformats.org/officeDocument/2006/relationships/hyperlink" Target="https://www.barnardos.org.uk/blog/express-yourself" TargetMode="External"/><Relationship Id="rId1" Type="http://schemas.openxmlformats.org/officeDocument/2006/relationships/slideLayout" Target="../slideLayouts/slideLayout2.xml"/><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7" name="Rectangle 94">
            <a:extLst>
              <a:ext uri="{FF2B5EF4-FFF2-40B4-BE49-F238E27FC236}">
                <a16:creationId xmlns:a16="http://schemas.microsoft.com/office/drawing/2014/main" id="{16342306-C49E-412B-A56A-67DBDDD05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Rectangle 96">
            <a:extLst>
              <a:ext uri="{FF2B5EF4-FFF2-40B4-BE49-F238E27FC236}">
                <a16:creationId xmlns:a16="http://schemas.microsoft.com/office/drawing/2014/main" id="{78E81931-EC11-4433-BB7B-ED42BAA24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3" descr="Eyes on a candy">
            <a:extLst>
              <a:ext uri="{FF2B5EF4-FFF2-40B4-BE49-F238E27FC236}">
                <a16:creationId xmlns:a16="http://schemas.microsoft.com/office/drawing/2014/main" id="{3D9A2667-596C-3442-E4DE-1D29E7DCBB54}"/>
              </a:ext>
            </a:extLst>
          </p:cNvPr>
          <p:cNvPicPr>
            <a:picLocks noChangeAspect="1"/>
          </p:cNvPicPr>
          <p:nvPr/>
        </p:nvPicPr>
        <p:blipFill rotWithShape="1">
          <a:blip r:embed="rId2"/>
          <a:srcRect b="15730"/>
          <a:stretch/>
        </p:blipFill>
        <p:spPr>
          <a:xfrm>
            <a:off x="-1" y="10"/>
            <a:ext cx="12192000" cy="6857991"/>
          </a:xfrm>
          <a:custGeom>
            <a:avLst/>
            <a:gdLst/>
            <a:ahLst/>
            <a:cxnLst/>
            <a:rect l="l" t="t" r="r" b="b"/>
            <a:pathLst>
              <a:path w="12192000" h="6858001">
                <a:moveTo>
                  <a:pt x="424170" y="5138037"/>
                </a:moveTo>
                <a:cubicBezTo>
                  <a:pt x="420631" y="5139454"/>
                  <a:pt x="416160" y="5142711"/>
                  <a:pt x="409816" y="5148812"/>
                </a:cubicBezTo>
                <a:cubicBezTo>
                  <a:pt x="384513" y="5138857"/>
                  <a:pt x="376759" y="5150303"/>
                  <a:pt x="338986" y="5151800"/>
                </a:cubicBezTo>
                <a:cubicBezTo>
                  <a:pt x="325123" y="5143154"/>
                  <a:pt x="312164" y="5144939"/>
                  <a:pt x="298810" y="5149975"/>
                </a:cubicBezTo>
                <a:cubicBezTo>
                  <a:pt x="263615" y="5143861"/>
                  <a:pt x="229134" y="5149769"/>
                  <a:pt x="188339" y="5148846"/>
                </a:cubicBezTo>
                <a:cubicBezTo>
                  <a:pt x="146705" y="5135892"/>
                  <a:pt x="120710" y="5151713"/>
                  <a:pt x="77129" y="5150650"/>
                </a:cubicBezTo>
                <a:cubicBezTo>
                  <a:pt x="38418" y="5128290"/>
                  <a:pt x="43948" y="5173219"/>
                  <a:pt x="8098" y="5168295"/>
                </a:cubicBezTo>
                <a:lnTo>
                  <a:pt x="1" y="5165746"/>
                </a:lnTo>
                <a:lnTo>
                  <a:pt x="1" y="6858000"/>
                </a:lnTo>
                <a:lnTo>
                  <a:pt x="10232860" y="6858000"/>
                </a:lnTo>
                <a:lnTo>
                  <a:pt x="10220407" y="6835765"/>
                </a:lnTo>
                <a:cubicBezTo>
                  <a:pt x="10182003" y="6791243"/>
                  <a:pt x="10087600" y="6802565"/>
                  <a:pt x="10022026" y="6757762"/>
                </a:cubicBezTo>
                <a:cubicBezTo>
                  <a:pt x="9975094" y="6742036"/>
                  <a:pt x="9890498" y="6761609"/>
                  <a:pt x="9882203" y="6723651"/>
                </a:cubicBezTo>
                <a:cubicBezTo>
                  <a:pt x="9854598" y="6741435"/>
                  <a:pt x="9842217" y="6703212"/>
                  <a:pt x="9818566" y="6696063"/>
                </a:cubicBezTo>
                <a:cubicBezTo>
                  <a:pt x="9795728" y="6706492"/>
                  <a:pt x="9788960" y="6693053"/>
                  <a:pt x="9771904" y="6687476"/>
                </a:cubicBezTo>
                <a:cubicBezTo>
                  <a:pt x="9761819" y="6694575"/>
                  <a:pt x="9746945" y="6691639"/>
                  <a:pt x="9744274" y="6680895"/>
                </a:cubicBezTo>
                <a:cubicBezTo>
                  <a:pt x="9757100" y="6659288"/>
                  <a:pt x="9702280" y="6661999"/>
                  <a:pt x="9702272" y="6645623"/>
                </a:cubicBezTo>
                <a:cubicBezTo>
                  <a:pt x="9672878" y="6637308"/>
                  <a:pt x="9536850" y="6635434"/>
                  <a:pt x="9520815" y="6606549"/>
                </a:cubicBezTo>
                <a:cubicBezTo>
                  <a:pt x="9462694" y="6584419"/>
                  <a:pt x="9364629" y="6609780"/>
                  <a:pt x="9338854" y="6604752"/>
                </a:cubicBezTo>
                <a:cubicBezTo>
                  <a:pt x="9301826" y="6646470"/>
                  <a:pt x="9206253" y="6504340"/>
                  <a:pt x="9096712" y="6483405"/>
                </a:cubicBezTo>
                <a:cubicBezTo>
                  <a:pt x="9080776" y="6485371"/>
                  <a:pt x="9072854" y="6483990"/>
                  <a:pt x="9071445" y="6472839"/>
                </a:cubicBezTo>
                <a:cubicBezTo>
                  <a:pt x="9037733" y="6465416"/>
                  <a:pt x="9013244" y="6434113"/>
                  <a:pt x="8985766" y="6442932"/>
                </a:cubicBezTo>
                <a:cubicBezTo>
                  <a:pt x="8957782" y="6428350"/>
                  <a:pt x="8922645" y="6396528"/>
                  <a:pt x="8903538" y="6385345"/>
                </a:cubicBezTo>
                <a:lnTo>
                  <a:pt x="8874169" y="6368574"/>
                </a:lnTo>
                <a:lnTo>
                  <a:pt x="8861902" y="6365959"/>
                </a:lnTo>
                <a:lnTo>
                  <a:pt x="8853873" y="6369328"/>
                </a:lnTo>
                <a:lnTo>
                  <a:pt x="8834271" y="6361166"/>
                </a:lnTo>
                <a:cubicBezTo>
                  <a:pt x="8817275" y="6357159"/>
                  <a:pt x="8768811" y="6350946"/>
                  <a:pt x="8751898" y="6345286"/>
                </a:cubicBezTo>
                <a:cubicBezTo>
                  <a:pt x="8748776" y="6336482"/>
                  <a:pt x="8742014" y="6330840"/>
                  <a:pt x="8732794" y="6327212"/>
                </a:cubicBezTo>
                <a:lnTo>
                  <a:pt x="8711457" y="6323423"/>
                </a:lnTo>
                <a:lnTo>
                  <a:pt x="8698945" y="6311035"/>
                </a:lnTo>
                <a:cubicBezTo>
                  <a:pt x="8693307" y="6308234"/>
                  <a:pt x="8686288" y="6307695"/>
                  <a:pt x="8676966" y="6311045"/>
                </a:cubicBezTo>
                <a:cubicBezTo>
                  <a:pt x="8659160" y="6306470"/>
                  <a:pt x="8609036" y="6288869"/>
                  <a:pt x="8592109" y="6283578"/>
                </a:cubicBezTo>
                <a:lnTo>
                  <a:pt x="8575406" y="6279301"/>
                </a:lnTo>
                <a:lnTo>
                  <a:pt x="8567743" y="6271333"/>
                </a:lnTo>
                <a:cubicBezTo>
                  <a:pt x="8560971" y="6265479"/>
                  <a:pt x="8553359" y="6261637"/>
                  <a:pt x="8544105" y="6262067"/>
                </a:cubicBezTo>
                <a:lnTo>
                  <a:pt x="8534981" y="6264544"/>
                </a:lnTo>
                <a:cubicBezTo>
                  <a:pt x="8534770" y="6263238"/>
                  <a:pt x="8534558" y="6261934"/>
                  <a:pt x="8534347" y="6260628"/>
                </a:cubicBezTo>
                <a:cubicBezTo>
                  <a:pt x="8534165" y="6254552"/>
                  <a:pt x="8531548" y="6248727"/>
                  <a:pt x="8502329" y="6245007"/>
                </a:cubicBezTo>
                <a:cubicBezTo>
                  <a:pt x="8484064" y="6230757"/>
                  <a:pt x="8460296" y="6219075"/>
                  <a:pt x="8433327" y="6211089"/>
                </a:cubicBezTo>
                <a:cubicBezTo>
                  <a:pt x="8427709" y="6216009"/>
                  <a:pt x="8420390" y="6205541"/>
                  <a:pt x="8415974" y="6202794"/>
                </a:cubicBezTo>
                <a:cubicBezTo>
                  <a:pt x="8414286" y="6206457"/>
                  <a:pt x="8402161" y="6205639"/>
                  <a:pt x="8399490" y="6201686"/>
                </a:cubicBezTo>
                <a:cubicBezTo>
                  <a:pt x="8320765" y="6169327"/>
                  <a:pt x="8353074" y="6214472"/>
                  <a:pt x="8311484" y="6182351"/>
                </a:cubicBezTo>
                <a:cubicBezTo>
                  <a:pt x="8303469" y="6179348"/>
                  <a:pt x="8296282" y="6179741"/>
                  <a:pt x="8289612" y="6181576"/>
                </a:cubicBezTo>
                <a:lnTo>
                  <a:pt x="8279273" y="6185905"/>
                </a:lnTo>
                <a:lnTo>
                  <a:pt x="8247464" y="6169167"/>
                </a:lnTo>
                <a:cubicBezTo>
                  <a:pt x="8231409" y="6162506"/>
                  <a:pt x="8214145" y="6156986"/>
                  <a:pt x="8196077" y="6152768"/>
                </a:cubicBezTo>
                <a:cubicBezTo>
                  <a:pt x="8190058" y="6159824"/>
                  <a:pt x="8178350" y="6146423"/>
                  <a:pt x="8172107" y="6143116"/>
                </a:cubicBezTo>
                <a:cubicBezTo>
                  <a:pt x="8170795" y="6148161"/>
                  <a:pt x="8155185" y="6148083"/>
                  <a:pt x="8150882" y="6143014"/>
                </a:cubicBezTo>
                <a:cubicBezTo>
                  <a:pt x="8043325" y="6106278"/>
                  <a:pt x="8094757" y="6164012"/>
                  <a:pt x="8034498" y="6124492"/>
                </a:cubicBezTo>
                <a:cubicBezTo>
                  <a:pt x="8023614" y="6121142"/>
                  <a:pt x="8014563" y="6122270"/>
                  <a:pt x="8006497" y="6125284"/>
                </a:cubicBezTo>
                <a:lnTo>
                  <a:pt x="7991273" y="6133623"/>
                </a:lnTo>
                <a:lnTo>
                  <a:pt x="7982265" y="6128245"/>
                </a:lnTo>
                <a:cubicBezTo>
                  <a:pt x="7944891" y="6121713"/>
                  <a:pt x="7931226" y="6130583"/>
                  <a:pt x="7912085" y="6116164"/>
                </a:cubicBezTo>
                <a:cubicBezTo>
                  <a:pt x="7878698" y="6108552"/>
                  <a:pt x="7840370" y="6103928"/>
                  <a:pt x="7810187" y="6096690"/>
                </a:cubicBezTo>
                <a:cubicBezTo>
                  <a:pt x="7796246" y="6076752"/>
                  <a:pt x="7753799" y="6081964"/>
                  <a:pt x="7730989" y="6072734"/>
                </a:cubicBezTo>
                <a:cubicBezTo>
                  <a:pt x="7721214" y="6064442"/>
                  <a:pt x="7713300" y="6061979"/>
                  <a:pt x="7700459" y="6067006"/>
                </a:cubicBezTo>
                <a:cubicBezTo>
                  <a:pt x="7655845" y="6027129"/>
                  <a:pt x="7669185" y="6060343"/>
                  <a:pt x="7623221" y="6040209"/>
                </a:cubicBezTo>
                <a:cubicBezTo>
                  <a:pt x="7584174" y="6020582"/>
                  <a:pt x="7538418" y="6004445"/>
                  <a:pt x="7505047" y="5967561"/>
                </a:cubicBezTo>
                <a:cubicBezTo>
                  <a:pt x="7499654" y="5957788"/>
                  <a:pt x="7482081" y="5951500"/>
                  <a:pt x="7465796" y="5953517"/>
                </a:cubicBezTo>
                <a:cubicBezTo>
                  <a:pt x="7462992" y="5953864"/>
                  <a:pt x="7460335" y="5954450"/>
                  <a:pt x="7457905" y="5955255"/>
                </a:cubicBezTo>
                <a:cubicBezTo>
                  <a:pt x="7438909" y="5929939"/>
                  <a:pt x="7419483" y="5937312"/>
                  <a:pt x="7412223" y="5921118"/>
                </a:cubicBezTo>
                <a:cubicBezTo>
                  <a:pt x="7372805" y="5907834"/>
                  <a:pt x="7334821" y="5915363"/>
                  <a:pt x="7327761" y="5901038"/>
                </a:cubicBezTo>
                <a:cubicBezTo>
                  <a:pt x="7306340" y="5897895"/>
                  <a:pt x="7272477" y="5906823"/>
                  <a:pt x="7261184" y="5890673"/>
                </a:cubicBezTo>
                <a:cubicBezTo>
                  <a:pt x="7255248" y="5901086"/>
                  <a:pt x="7239803" y="5877939"/>
                  <a:pt x="7225085" y="5882795"/>
                </a:cubicBezTo>
                <a:cubicBezTo>
                  <a:pt x="7214264" y="5887405"/>
                  <a:pt x="7207054" y="5881458"/>
                  <a:pt x="7197451" y="5879354"/>
                </a:cubicBezTo>
                <a:cubicBezTo>
                  <a:pt x="7183450" y="5882063"/>
                  <a:pt x="7143816" y="5866354"/>
                  <a:pt x="7134462" y="5858264"/>
                </a:cubicBezTo>
                <a:cubicBezTo>
                  <a:pt x="7113779" y="5832126"/>
                  <a:pt x="7050656" y="5838460"/>
                  <a:pt x="7033126" y="5818152"/>
                </a:cubicBezTo>
                <a:cubicBezTo>
                  <a:pt x="7025879" y="5814394"/>
                  <a:pt x="7018444" y="5812123"/>
                  <a:pt x="7010931" y="5810784"/>
                </a:cubicBezTo>
                <a:lnTo>
                  <a:pt x="6965772" y="5809570"/>
                </a:lnTo>
                <a:cubicBezTo>
                  <a:pt x="6958379" y="5809773"/>
                  <a:pt x="6951122" y="5809811"/>
                  <a:pt x="6944112" y="5809138"/>
                </a:cubicBezTo>
                <a:cubicBezTo>
                  <a:pt x="6958919" y="5787231"/>
                  <a:pt x="6886934" y="5799790"/>
                  <a:pt x="6910662" y="5784032"/>
                </a:cubicBezTo>
                <a:cubicBezTo>
                  <a:pt x="6874725" y="5776519"/>
                  <a:pt x="6864413" y="5762624"/>
                  <a:pt x="6827210" y="5751855"/>
                </a:cubicBezTo>
                <a:lnTo>
                  <a:pt x="6687442" y="5719421"/>
                </a:lnTo>
                <a:cubicBezTo>
                  <a:pt x="6635980" y="5699070"/>
                  <a:pt x="6610828" y="5697607"/>
                  <a:pt x="6564352" y="5686060"/>
                </a:cubicBezTo>
                <a:cubicBezTo>
                  <a:pt x="6528033" y="5637185"/>
                  <a:pt x="6494010" y="5648754"/>
                  <a:pt x="6467880" y="5616169"/>
                </a:cubicBezTo>
                <a:cubicBezTo>
                  <a:pt x="6416367" y="5601837"/>
                  <a:pt x="6419822" y="5586932"/>
                  <a:pt x="6362159" y="5586807"/>
                </a:cubicBezTo>
                <a:lnTo>
                  <a:pt x="6310657" y="5553477"/>
                </a:lnTo>
                <a:cubicBezTo>
                  <a:pt x="6299083" y="5546856"/>
                  <a:pt x="6295885" y="5548752"/>
                  <a:pt x="6292713" y="5547078"/>
                </a:cubicBezTo>
                <a:lnTo>
                  <a:pt x="6291623" y="5543429"/>
                </a:lnTo>
                <a:lnTo>
                  <a:pt x="6281704" y="5538282"/>
                </a:lnTo>
                <a:lnTo>
                  <a:pt x="6264107" y="5526263"/>
                </a:lnTo>
                <a:lnTo>
                  <a:pt x="6258989" y="5525777"/>
                </a:lnTo>
                <a:lnTo>
                  <a:pt x="6229603" y="5510395"/>
                </a:lnTo>
                <a:lnTo>
                  <a:pt x="6228332" y="5511020"/>
                </a:lnTo>
                <a:cubicBezTo>
                  <a:pt x="6224808" y="5512072"/>
                  <a:pt x="6220944" y="5512187"/>
                  <a:pt x="6216260" y="5510345"/>
                </a:cubicBezTo>
                <a:cubicBezTo>
                  <a:pt x="6210740" y="5525445"/>
                  <a:pt x="6208492" y="5513908"/>
                  <a:pt x="6195167" y="5507142"/>
                </a:cubicBezTo>
                <a:cubicBezTo>
                  <a:pt x="6176634" y="5504447"/>
                  <a:pt x="6121193" y="5496797"/>
                  <a:pt x="6105064" y="5494176"/>
                </a:cubicBezTo>
                <a:lnTo>
                  <a:pt x="6098392" y="5491417"/>
                </a:lnTo>
                <a:lnTo>
                  <a:pt x="6098057" y="5491548"/>
                </a:lnTo>
                <a:cubicBezTo>
                  <a:pt x="6096177" y="5491345"/>
                  <a:pt x="6093821" y="5490586"/>
                  <a:pt x="6090617" y="5489007"/>
                </a:cubicBezTo>
                <a:lnTo>
                  <a:pt x="6086227" y="5486388"/>
                </a:lnTo>
                <a:lnTo>
                  <a:pt x="6073282" y="5481036"/>
                </a:lnTo>
                <a:lnTo>
                  <a:pt x="6067488" y="5480426"/>
                </a:lnTo>
                <a:cubicBezTo>
                  <a:pt x="6040063" y="5480093"/>
                  <a:pt x="5951728" y="5481604"/>
                  <a:pt x="5908730" y="5479037"/>
                </a:cubicBezTo>
                <a:cubicBezTo>
                  <a:pt x="5872265" y="5473380"/>
                  <a:pt x="5839094" y="5474990"/>
                  <a:pt x="5809501" y="5465027"/>
                </a:cubicBezTo>
                <a:cubicBezTo>
                  <a:pt x="5795691" y="5468278"/>
                  <a:pt x="5783378" y="5468468"/>
                  <a:pt x="5773910" y="5458581"/>
                </a:cubicBezTo>
                <a:cubicBezTo>
                  <a:pt x="5739320" y="5455590"/>
                  <a:pt x="5728309" y="5465623"/>
                  <a:pt x="5708984" y="5453146"/>
                </a:cubicBezTo>
                <a:cubicBezTo>
                  <a:pt x="5685394" y="5468413"/>
                  <a:pt x="5685992" y="5461186"/>
                  <a:pt x="5678327" y="5454412"/>
                </a:cubicBezTo>
                <a:lnTo>
                  <a:pt x="5677140" y="5453823"/>
                </a:lnTo>
                <a:lnTo>
                  <a:pt x="5673887" y="5456023"/>
                </a:lnTo>
                <a:lnTo>
                  <a:pt x="5668198" y="5456346"/>
                </a:lnTo>
                <a:lnTo>
                  <a:pt x="5653664" y="5453106"/>
                </a:lnTo>
                <a:lnTo>
                  <a:pt x="5648366" y="5451209"/>
                </a:lnTo>
                <a:cubicBezTo>
                  <a:pt x="5644655" y="5450154"/>
                  <a:pt x="5642109" y="5449779"/>
                  <a:pt x="5640260" y="5449878"/>
                </a:cubicBezTo>
                <a:lnTo>
                  <a:pt x="5640006" y="5450061"/>
                </a:lnTo>
                <a:lnTo>
                  <a:pt x="5632515" y="5448391"/>
                </a:lnTo>
                <a:cubicBezTo>
                  <a:pt x="5619998" y="5445077"/>
                  <a:pt x="5607933" y="5441385"/>
                  <a:pt x="5596539" y="5437486"/>
                </a:cubicBezTo>
                <a:cubicBezTo>
                  <a:pt x="5583544" y="5447920"/>
                  <a:pt x="5543214" y="5426318"/>
                  <a:pt x="5542416" y="5449938"/>
                </a:cubicBezTo>
                <a:cubicBezTo>
                  <a:pt x="5526882" y="5445355"/>
                  <a:pt x="5519529" y="5434267"/>
                  <a:pt x="5521246" y="5450133"/>
                </a:cubicBezTo>
                <a:cubicBezTo>
                  <a:pt x="5516029" y="5449054"/>
                  <a:pt x="5512471" y="5449786"/>
                  <a:pt x="5509658" y="5451392"/>
                </a:cubicBezTo>
                <a:lnTo>
                  <a:pt x="5508753" y="5452216"/>
                </a:lnTo>
                <a:lnTo>
                  <a:pt x="5469291" y="5441993"/>
                </a:lnTo>
                <a:lnTo>
                  <a:pt x="5447375" y="5432879"/>
                </a:lnTo>
                <a:lnTo>
                  <a:pt x="5435760" y="5429360"/>
                </a:lnTo>
                <a:lnTo>
                  <a:pt x="5433081" y="5425914"/>
                </a:lnTo>
                <a:cubicBezTo>
                  <a:pt x="5429853" y="5423556"/>
                  <a:pt x="5424794" y="5421926"/>
                  <a:pt x="5415630" y="5421963"/>
                </a:cubicBezTo>
                <a:lnTo>
                  <a:pt x="5413399" y="5422434"/>
                </a:lnTo>
                <a:lnTo>
                  <a:pt x="5399853" y="5415736"/>
                </a:lnTo>
                <a:cubicBezTo>
                  <a:pt x="5395637" y="5412982"/>
                  <a:pt x="5392091" y="5409780"/>
                  <a:pt x="5389520" y="5405967"/>
                </a:cubicBezTo>
                <a:cubicBezTo>
                  <a:pt x="5335580" y="5415065"/>
                  <a:pt x="5292600" y="5391357"/>
                  <a:pt x="5237937" y="5385377"/>
                </a:cubicBezTo>
                <a:cubicBezTo>
                  <a:pt x="5207993" y="5376752"/>
                  <a:pt x="5126456" y="5381084"/>
                  <a:pt x="5119496" y="5352643"/>
                </a:cubicBezTo>
                <a:cubicBezTo>
                  <a:pt x="5080107" y="5344358"/>
                  <a:pt x="5054089" y="5342197"/>
                  <a:pt x="5001601" y="5335667"/>
                </a:cubicBezTo>
                <a:cubicBezTo>
                  <a:pt x="4950440" y="5305462"/>
                  <a:pt x="4862311" y="5312335"/>
                  <a:pt x="4801046" y="5292281"/>
                </a:cubicBezTo>
                <a:cubicBezTo>
                  <a:pt x="4760767" y="5309390"/>
                  <a:pt x="4784753" y="5291346"/>
                  <a:pt x="4747748" y="5289636"/>
                </a:cubicBezTo>
                <a:cubicBezTo>
                  <a:pt x="4762748" y="5270206"/>
                  <a:pt x="4701198" y="5294183"/>
                  <a:pt x="4705062" y="5270079"/>
                </a:cubicBezTo>
                <a:cubicBezTo>
                  <a:pt x="4698206" y="5270532"/>
                  <a:pt x="4691442" y="5271728"/>
                  <a:pt x="4684625" y="5273113"/>
                </a:cubicBezTo>
                <a:lnTo>
                  <a:pt x="4681053" y="5273825"/>
                </a:lnTo>
                <a:lnTo>
                  <a:pt x="4667771" y="5272561"/>
                </a:lnTo>
                <a:lnTo>
                  <a:pt x="4662767" y="5277347"/>
                </a:lnTo>
                <a:lnTo>
                  <a:pt x="4641874" y="5279132"/>
                </a:lnTo>
                <a:cubicBezTo>
                  <a:pt x="4634243" y="5279004"/>
                  <a:pt x="4626260" y="5277939"/>
                  <a:pt x="4617779" y="5275371"/>
                </a:cubicBezTo>
                <a:cubicBezTo>
                  <a:pt x="4598555" y="5262359"/>
                  <a:pt x="4562195" y="5268321"/>
                  <a:pt x="4532041" y="5262571"/>
                </a:cubicBezTo>
                <a:lnTo>
                  <a:pt x="4518829" y="5257331"/>
                </a:lnTo>
                <a:lnTo>
                  <a:pt x="4472184" y="5254623"/>
                </a:lnTo>
                <a:cubicBezTo>
                  <a:pt x="4459012" y="5253412"/>
                  <a:pt x="4445463" y="5251669"/>
                  <a:pt x="4431409" y="5248968"/>
                </a:cubicBezTo>
                <a:lnTo>
                  <a:pt x="4405730" y="5242275"/>
                </a:lnTo>
                <a:lnTo>
                  <a:pt x="4398381" y="5243052"/>
                </a:lnTo>
                <a:cubicBezTo>
                  <a:pt x="4386449" y="5240842"/>
                  <a:pt x="4372252" y="5231428"/>
                  <a:pt x="4371649" y="5239888"/>
                </a:cubicBezTo>
                <a:lnTo>
                  <a:pt x="4358886" y="5234795"/>
                </a:lnTo>
                <a:lnTo>
                  <a:pt x="4343991" y="5239146"/>
                </a:lnTo>
                <a:cubicBezTo>
                  <a:pt x="4342160" y="5240427"/>
                  <a:pt x="4340669" y="5241867"/>
                  <a:pt x="4339562" y="5243414"/>
                </a:cubicBezTo>
                <a:lnTo>
                  <a:pt x="4321286" y="5238121"/>
                </a:lnTo>
                <a:lnTo>
                  <a:pt x="4304714" y="5240253"/>
                </a:lnTo>
                <a:lnTo>
                  <a:pt x="4292026" y="5234939"/>
                </a:lnTo>
                <a:lnTo>
                  <a:pt x="4286278" y="5234703"/>
                </a:lnTo>
                <a:lnTo>
                  <a:pt x="4271843" y="5234718"/>
                </a:lnTo>
                <a:cubicBezTo>
                  <a:pt x="4264335" y="5235163"/>
                  <a:pt x="4255896" y="5235803"/>
                  <a:pt x="4246654" y="5235901"/>
                </a:cubicBezTo>
                <a:lnTo>
                  <a:pt x="4239016" y="5235376"/>
                </a:lnTo>
                <a:lnTo>
                  <a:pt x="4220827" y="5240574"/>
                </a:lnTo>
                <a:cubicBezTo>
                  <a:pt x="4207542" y="5244578"/>
                  <a:pt x="4197250" y="5247055"/>
                  <a:pt x="4187718" y="5242092"/>
                </a:cubicBezTo>
                <a:cubicBezTo>
                  <a:pt x="4168223" y="5246878"/>
                  <a:pt x="4150621" y="5266466"/>
                  <a:pt x="4126557" y="5256449"/>
                </a:cubicBezTo>
                <a:cubicBezTo>
                  <a:pt x="4131887" y="5267539"/>
                  <a:pt x="4097973" y="5252921"/>
                  <a:pt x="4091247" y="5262278"/>
                </a:cubicBezTo>
                <a:cubicBezTo>
                  <a:pt x="4087295" y="5270061"/>
                  <a:pt x="4076085" y="5267439"/>
                  <a:pt x="4066683" y="5268982"/>
                </a:cubicBezTo>
                <a:cubicBezTo>
                  <a:pt x="4058472" y="5276231"/>
                  <a:pt x="4012988" y="5276524"/>
                  <a:pt x="3998089" y="5272801"/>
                </a:cubicBezTo>
                <a:cubicBezTo>
                  <a:pt x="3957293" y="5257428"/>
                  <a:pt x="3914679" y="5285025"/>
                  <a:pt x="3881853" y="5273593"/>
                </a:cubicBezTo>
                <a:cubicBezTo>
                  <a:pt x="3872698" y="5272881"/>
                  <a:pt x="3864806" y="5273518"/>
                  <a:pt x="3857744" y="5274992"/>
                </a:cubicBezTo>
                <a:lnTo>
                  <a:pt x="3839551" y="5281090"/>
                </a:lnTo>
                <a:lnTo>
                  <a:pt x="3837537" y="5286771"/>
                </a:lnTo>
                <a:lnTo>
                  <a:pt x="3824683" y="5288326"/>
                </a:lnTo>
                <a:lnTo>
                  <a:pt x="3821794" y="5289763"/>
                </a:lnTo>
                <a:cubicBezTo>
                  <a:pt x="3816288" y="5292529"/>
                  <a:pt x="3810733" y="5295104"/>
                  <a:pt x="3804690" y="5296977"/>
                </a:cubicBezTo>
                <a:cubicBezTo>
                  <a:pt x="3795266" y="5272832"/>
                  <a:pt x="3751743" y="5308922"/>
                  <a:pt x="3755041" y="5286973"/>
                </a:cubicBezTo>
                <a:cubicBezTo>
                  <a:pt x="3720203" y="5293060"/>
                  <a:pt x="3732482" y="5270571"/>
                  <a:pt x="3704762" y="5295563"/>
                </a:cubicBezTo>
                <a:cubicBezTo>
                  <a:pt x="3637817" y="5288966"/>
                  <a:pt x="3560727" y="5314057"/>
                  <a:pt x="3497584" y="5295519"/>
                </a:cubicBezTo>
                <a:cubicBezTo>
                  <a:pt x="3511130" y="5304942"/>
                  <a:pt x="3477973" y="5318025"/>
                  <a:pt x="3458496" y="5316179"/>
                </a:cubicBezTo>
                <a:cubicBezTo>
                  <a:pt x="3417933" y="5316399"/>
                  <a:pt x="3316199" y="5298099"/>
                  <a:pt x="3254204" y="5296839"/>
                </a:cubicBezTo>
                <a:cubicBezTo>
                  <a:pt x="3200880" y="5302485"/>
                  <a:pt x="3229929" y="5295584"/>
                  <a:pt x="3185377" y="5315679"/>
                </a:cubicBezTo>
                <a:cubicBezTo>
                  <a:pt x="3180970" y="5312524"/>
                  <a:pt x="3144223" y="5310167"/>
                  <a:pt x="3138878" y="5308383"/>
                </a:cubicBezTo>
                <a:lnTo>
                  <a:pt x="3101673" y="5301204"/>
                </a:lnTo>
                <a:lnTo>
                  <a:pt x="3071638" y="5298594"/>
                </a:lnTo>
                <a:cubicBezTo>
                  <a:pt x="3063259" y="5300547"/>
                  <a:pt x="3057747" y="5300029"/>
                  <a:pt x="3053518" y="5298419"/>
                </a:cubicBezTo>
                <a:lnTo>
                  <a:pt x="3049209" y="5295645"/>
                </a:lnTo>
                <a:lnTo>
                  <a:pt x="3011678" y="5290430"/>
                </a:lnTo>
                <a:lnTo>
                  <a:pt x="3007273" y="5291804"/>
                </a:lnTo>
                <a:lnTo>
                  <a:pt x="2969616" y="5289775"/>
                </a:lnTo>
                <a:cubicBezTo>
                  <a:pt x="2967901" y="5291919"/>
                  <a:pt x="2965033" y="5293372"/>
                  <a:pt x="2959671" y="5293419"/>
                </a:cubicBezTo>
                <a:cubicBezTo>
                  <a:pt x="2969778" y="5308421"/>
                  <a:pt x="2957077" y="5299224"/>
                  <a:pt x="2940370" y="5298037"/>
                </a:cubicBezTo>
                <a:cubicBezTo>
                  <a:pt x="2952343" y="5321071"/>
                  <a:pt x="2903756" y="5308593"/>
                  <a:pt x="2897455" y="5321415"/>
                </a:cubicBezTo>
                <a:cubicBezTo>
                  <a:pt x="2884914" y="5320025"/>
                  <a:pt x="2871868" y="5318973"/>
                  <a:pt x="2858612" y="5318386"/>
                </a:cubicBezTo>
                <a:lnTo>
                  <a:pt x="2850847" y="5318336"/>
                </a:lnTo>
                <a:cubicBezTo>
                  <a:pt x="2850802" y="5318412"/>
                  <a:pt x="2850758" y="5318489"/>
                  <a:pt x="2850713" y="5318566"/>
                </a:cubicBezTo>
                <a:cubicBezTo>
                  <a:pt x="2849071" y="5319049"/>
                  <a:pt x="2846535" y="5319218"/>
                  <a:pt x="2842565" y="5318974"/>
                </a:cubicBezTo>
                <a:lnTo>
                  <a:pt x="2836689" y="5318244"/>
                </a:lnTo>
                <a:lnTo>
                  <a:pt x="2821624" y="5318147"/>
                </a:lnTo>
                <a:lnTo>
                  <a:pt x="2816581" y="5319651"/>
                </a:lnTo>
                <a:lnTo>
                  <a:pt x="2814783" y="5322463"/>
                </a:lnTo>
                <a:lnTo>
                  <a:pt x="2813379" y="5322140"/>
                </a:lnTo>
                <a:cubicBezTo>
                  <a:pt x="2802709" y="5317184"/>
                  <a:pt x="2799370" y="5310064"/>
                  <a:pt x="2785957" y="5329779"/>
                </a:cubicBezTo>
                <a:cubicBezTo>
                  <a:pt x="2761532" y="5321742"/>
                  <a:pt x="2756836" y="5333761"/>
                  <a:pt x="2723518" y="5338101"/>
                </a:cubicBezTo>
                <a:cubicBezTo>
                  <a:pt x="2709522" y="5330511"/>
                  <a:pt x="2698336" y="5333270"/>
                  <a:pt x="2687427" y="5339308"/>
                </a:cubicBezTo>
                <a:cubicBezTo>
                  <a:pt x="2654941" y="5335853"/>
                  <a:pt x="2625399" y="5344352"/>
                  <a:pt x="2588930" y="5346504"/>
                </a:cubicBezTo>
                <a:cubicBezTo>
                  <a:pt x="2549402" y="5336705"/>
                  <a:pt x="2529317" y="5354466"/>
                  <a:pt x="2490342" y="5356688"/>
                </a:cubicBezTo>
                <a:cubicBezTo>
                  <a:pt x="2456446" y="5339697"/>
                  <a:pt x="2462590" y="5371614"/>
                  <a:pt x="2442656" y="5378373"/>
                </a:cubicBezTo>
                <a:lnTo>
                  <a:pt x="2437016" y="5378997"/>
                </a:lnTo>
                <a:lnTo>
                  <a:pt x="2422272" y="5376524"/>
                </a:lnTo>
                <a:lnTo>
                  <a:pt x="2416836" y="5374904"/>
                </a:lnTo>
                <a:cubicBezTo>
                  <a:pt x="2413051" y="5374047"/>
                  <a:pt x="2410484" y="5373805"/>
                  <a:pt x="2408651" y="5374002"/>
                </a:cubicBezTo>
                <a:lnTo>
                  <a:pt x="2408415" y="5374199"/>
                </a:lnTo>
                <a:lnTo>
                  <a:pt x="2400815" y="5372924"/>
                </a:lnTo>
                <a:cubicBezTo>
                  <a:pt x="2388069" y="5370271"/>
                  <a:pt x="2375744" y="5367214"/>
                  <a:pt x="2364067" y="5363916"/>
                </a:cubicBezTo>
                <a:cubicBezTo>
                  <a:pt x="2352019" y="5375037"/>
                  <a:pt x="2310029" y="5355562"/>
                  <a:pt x="2311247" y="5379223"/>
                </a:cubicBezTo>
                <a:cubicBezTo>
                  <a:pt x="2295391" y="5375459"/>
                  <a:pt x="2287126" y="5364760"/>
                  <a:pt x="2290188" y="5380535"/>
                </a:cubicBezTo>
                <a:cubicBezTo>
                  <a:pt x="2284902" y="5379730"/>
                  <a:pt x="2281422" y="5380650"/>
                  <a:pt x="2278760" y="5382406"/>
                </a:cubicBezTo>
                <a:lnTo>
                  <a:pt x="2277929" y="5383278"/>
                </a:lnTo>
                <a:lnTo>
                  <a:pt x="2242720" y="5374533"/>
                </a:lnTo>
                <a:lnTo>
                  <a:pt x="2237766" y="5375135"/>
                </a:lnTo>
                <a:lnTo>
                  <a:pt x="2215171" y="5367180"/>
                </a:lnTo>
                <a:lnTo>
                  <a:pt x="2203308" y="5364272"/>
                </a:lnTo>
                <a:lnTo>
                  <a:pt x="2200349" y="5360969"/>
                </a:lnTo>
                <a:cubicBezTo>
                  <a:pt x="2196931" y="5358779"/>
                  <a:pt x="2191757" y="5357418"/>
                  <a:pt x="2182639" y="5357939"/>
                </a:cubicBezTo>
                <a:lnTo>
                  <a:pt x="2180456" y="5358525"/>
                </a:lnTo>
                <a:lnTo>
                  <a:pt x="2166399" y="5352543"/>
                </a:lnTo>
                <a:cubicBezTo>
                  <a:pt x="2161969" y="5350011"/>
                  <a:pt x="2158166" y="5346997"/>
                  <a:pt x="2155279" y="5343320"/>
                </a:cubicBezTo>
                <a:cubicBezTo>
                  <a:pt x="2102354" y="5355262"/>
                  <a:pt x="2057543" y="5333823"/>
                  <a:pt x="2002613" y="5330726"/>
                </a:cubicBezTo>
                <a:cubicBezTo>
                  <a:pt x="1942330" y="5319731"/>
                  <a:pt x="1861746" y="5297679"/>
                  <a:pt x="1821825" y="5291472"/>
                </a:cubicBezTo>
                <a:cubicBezTo>
                  <a:pt x="1803546" y="5286648"/>
                  <a:pt x="1711733" y="5282438"/>
                  <a:pt x="1720721" y="5293484"/>
                </a:cubicBezTo>
                <a:cubicBezTo>
                  <a:pt x="1667212" y="5265981"/>
                  <a:pt x="1633016" y="5281032"/>
                  <a:pt x="1570313" y="5264210"/>
                </a:cubicBezTo>
                <a:cubicBezTo>
                  <a:pt x="1531674" y="5283444"/>
                  <a:pt x="1543422" y="5260603"/>
                  <a:pt x="1506438" y="5260847"/>
                </a:cubicBezTo>
                <a:cubicBezTo>
                  <a:pt x="1485083" y="5258087"/>
                  <a:pt x="1471128" y="5249703"/>
                  <a:pt x="1459837" y="5247653"/>
                </a:cubicBezTo>
                <a:lnTo>
                  <a:pt x="1438689" y="5248553"/>
                </a:lnTo>
                <a:lnTo>
                  <a:pt x="1425361" y="5247991"/>
                </a:lnTo>
                <a:lnTo>
                  <a:pt x="1420783" y="5253040"/>
                </a:lnTo>
                <a:lnTo>
                  <a:pt x="1400135" y="5255927"/>
                </a:lnTo>
                <a:cubicBezTo>
                  <a:pt x="1373565" y="5253054"/>
                  <a:pt x="1296003" y="5240364"/>
                  <a:pt x="1261360" y="5235803"/>
                </a:cubicBezTo>
                <a:cubicBezTo>
                  <a:pt x="1248435" y="5229929"/>
                  <a:pt x="1203652" y="5223011"/>
                  <a:pt x="1192275" y="5228564"/>
                </a:cubicBezTo>
                <a:cubicBezTo>
                  <a:pt x="1182340" y="5228536"/>
                  <a:pt x="1172533" y="5224286"/>
                  <a:pt x="1165093" y="5231015"/>
                </a:cubicBezTo>
                <a:cubicBezTo>
                  <a:pt x="1154213" y="5238795"/>
                  <a:pt x="1127605" y="5219618"/>
                  <a:pt x="1127765" y="5230940"/>
                </a:cubicBezTo>
                <a:cubicBezTo>
                  <a:pt x="1108724" y="5217668"/>
                  <a:pt x="1082488" y="5233396"/>
                  <a:pt x="1061159" y="5234834"/>
                </a:cubicBezTo>
                <a:cubicBezTo>
                  <a:pt x="1046983" y="5222442"/>
                  <a:pt x="1016217" y="5237680"/>
                  <a:pt x="972937" y="5233065"/>
                </a:cubicBezTo>
                <a:cubicBezTo>
                  <a:pt x="939888" y="5228513"/>
                  <a:pt x="905779" y="5219380"/>
                  <a:pt x="862867" y="5207522"/>
                </a:cubicBezTo>
                <a:cubicBezTo>
                  <a:pt x="812436" y="5178795"/>
                  <a:pt x="761812" y="5172745"/>
                  <a:pt x="715464" y="5161912"/>
                </a:cubicBezTo>
                <a:cubicBezTo>
                  <a:pt x="662499" y="5152035"/>
                  <a:pt x="692593" y="5181401"/>
                  <a:pt x="630248" y="5152128"/>
                </a:cubicBezTo>
                <a:cubicBezTo>
                  <a:pt x="621180" y="5159682"/>
                  <a:pt x="612603" y="5158955"/>
                  <a:pt x="599181" y="5152969"/>
                </a:cubicBezTo>
                <a:cubicBezTo>
                  <a:pt x="573307" y="5148806"/>
                  <a:pt x="570686" y="5170495"/>
                  <a:pt x="547181" y="5154111"/>
                </a:cubicBezTo>
                <a:cubicBezTo>
                  <a:pt x="549410" y="5166246"/>
                  <a:pt x="496844" y="5152022"/>
                  <a:pt x="506290" y="5165583"/>
                </a:cubicBezTo>
                <a:cubicBezTo>
                  <a:pt x="485788" y="5162904"/>
                  <a:pt x="440249" y="5140832"/>
                  <a:pt x="424170" y="5138037"/>
                </a:cubicBezTo>
                <a:close/>
                <a:moveTo>
                  <a:pt x="0" y="1"/>
                </a:moveTo>
                <a:lnTo>
                  <a:pt x="8566207" y="1"/>
                </a:lnTo>
                <a:lnTo>
                  <a:pt x="8580495" y="6325"/>
                </a:lnTo>
                <a:cubicBezTo>
                  <a:pt x="8596450" y="-2564"/>
                  <a:pt x="8595265" y="32752"/>
                  <a:pt x="8623441" y="22251"/>
                </a:cubicBezTo>
                <a:cubicBezTo>
                  <a:pt x="8636141" y="23328"/>
                  <a:pt x="8634367" y="8204"/>
                  <a:pt x="8656693" y="12785"/>
                </a:cubicBezTo>
                <a:cubicBezTo>
                  <a:pt x="8700150" y="13"/>
                  <a:pt x="8728803" y="25903"/>
                  <a:pt x="8760926" y="28552"/>
                </a:cubicBezTo>
                <a:cubicBezTo>
                  <a:pt x="8796379" y="33892"/>
                  <a:pt x="8767843" y="35157"/>
                  <a:pt x="8818432" y="25135"/>
                </a:cubicBezTo>
                <a:cubicBezTo>
                  <a:pt x="8835233" y="31594"/>
                  <a:pt x="8854495" y="41940"/>
                  <a:pt x="8865264" y="49656"/>
                </a:cubicBezTo>
                <a:cubicBezTo>
                  <a:pt x="8857890" y="60263"/>
                  <a:pt x="8895296" y="61476"/>
                  <a:pt x="8883048" y="71429"/>
                </a:cubicBezTo>
                <a:cubicBezTo>
                  <a:pt x="8889978" y="84293"/>
                  <a:pt x="8901886" y="68582"/>
                  <a:pt x="8909255" y="80078"/>
                </a:cubicBezTo>
                <a:cubicBezTo>
                  <a:pt x="8919916" y="81887"/>
                  <a:pt x="8934174" y="78230"/>
                  <a:pt x="8947015" y="82283"/>
                </a:cubicBezTo>
                <a:cubicBezTo>
                  <a:pt x="8966581" y="79993"/>
                  <a:pt x="8965299" y="92691"/>
                  <a:pt x="8986296" y="104392"/>
                </a:cubicBezTo>
                <a:cubicBezTo>
                  <a:pt x="8998619" y="100189"/>
                  <a:pt x="9005185" y="105378"/>
                  <a:pt x="9010342" y="113680"/>
                </a:cubicBezTo>
                <a:cubicBezTo>
                  <a:pt x="9033677" y="117644"/>
                  <a:pt x="9050566" y="132521"/>
                  <a:pt x="9074515" y="142811"/>
                </a:cubicBezTo>
                <a:cubicBezTo>
                  <a:pt x="9104989" y="142213"/>
                  <a:pt x="9112015" y="163935"/>
                  <a:pt x="9137640" y="174857"/>
                </a:cubicBezTo>
                <a:cubicBezTo>
                  <a:pt x="9156929" y="185799"/>
                  <a:pt x="9176414" y="202560"/>
                  <a:pt x="9190250" y="208462"/>
                </a:cubicBezTo>
                <a:lnTo>
                  <a:pt x="9220655" y="210269"/>
                </a:lnTo>
                <a:cubicBezTo>
                  <a:pt x="9224695" y="223750"/>
                  <a:pt x="9260439" y="214336"/>
                  <a:pt x="9250811" y="236979"/>
                </a:cubicBezTo>
                <a:cubicBezTo>
                  <a:pt x="9262973" y="236901"/>
                  <a:pt x="9272562" y="228397"/>
                  <a:pt x="9264615" y="242987"/>
                </a:cubicBezTo>
                <a:cubicBezTo>
                  <a:pt x="9268503" y="243398"/>
                  <a:pt x="9270522" y="245072"/>
                  <a:pt x="9271677" y="247371"/>
                </a:cubicBezTo>
                <a:cubicBezTo>
                  <a:pt x="9277419" y="248183"/>
                  <a:pt x="9288867" y="248375"/>
                  <a:pt x="9299065" y="247855"/>
                </a:cubicBezTo>
                <a:lnTo>
                  <a:pt x="9332868" y="244249"/>
                </a:lnTo>
                <a:cubicBezTo>
                  <a:pt x="9336002" y="242898"/>
                  <a:pt x="9340020" y="242743"/>
                  <a:pt x="9346015" y="245298"/>
                </a:cubicBezTo>
                <a:lnTo>
                  <a:pt x="9347277" y="246358"/>
                </a:lnTo>
                <a:lnTo>
                  <a:pt x="9387287" y="236666"/>
                </a:lnTo>
                <a:cubicBezTo>
                  <a:pt x="9391235" y="235211"/>
                  <a:pt x="9412590" y="236679"/>
                  <a:pt x="9415916" y="233766"/>
                </a:cubicBezTo>
                <a:cubicBezTo>
                  <a:pt x="9447394" y="257241"/>
                  <a:pt x="9471660" y="239495"/>
                  <a:pt x="9510093" y="248856"/>
                </a:cubicBezTo>
                <a:cubicBezTo>
                  <a:pt x="9555096" y="251770"/>
                  <a:pt x="9610638" y="251812"/>
                  <a:pt x="9640041" y="254782"/>
                </a:cubicBezTo>
                <a:cubicBezTo>
                  <a:pt x="9694482" y="260083"/>
                  <a:pt x="9729092" y="265495"/>
                  <a:pt x="9762595" y="273598"/>
                </a:cubicBezTo>
                <a:cubicBezTo>
                  <a:pt x="9781666" y="300921"/>
                  <a:pt x="9780748" y="280723"/>
                  <a:pt x="9805759" y="289280"/>
                </a:cubicBezTo>
                <a:cubicBezTo>
                  <a:pt x="9804269" y="266709"/>
                  <a:pt x="9869649" y="320524"/>
                  <a:pt x="9877476" y="296578"/>
                </a:cubicBezTo>
                <a:cubicBezTo>
                  <a:pt x="9881780" y="298894"/>
                  <a:pt x="9885702" y="301892"/>
                  <a:pt x="9889580" y="305081"/>
                </a:cubicBezTo>
                <a:lnTo>
                  <a:pt x="9891616" y="306739"/>
                </a:lnTo>
                <a:lnTo>
                  <a:pt x="9900873" y="309194"/>
                </a:lnTo>
                <a:lnTo>
                  <a:pt x="9902100" y="315114"/>
                </a:lnTo>
                <a:lnTo>
                  <a:pt x="9915042" y="322554"/>
                </a:lnTo>
                <a:cubicBezTo>
                  <a:pt x="9920101" y="324533"/>
                  <a:pt x="9925796" y="325716"/>
                  <a:pt x="9932465" y="325613"/>
                </a:cubicBezTo>
                <a:cubicBezTo>
                  <a:pt x="9956735" y="316194"/>
                  <a:pt x="9986500" y="347179"/>
                  <a:pt x="10016712" y="334288"/>
                </a:cubicBezTo>
                <a:cubicBezTo>
                  <a:pt x="10027669" y="331507"/>
                  <a:pt x="10060637" y="334882"/>
                  <a:pt x="10066292" y="342820"/>
                </a:cubicBezTo>
                <a:cubicBezTo>
                  <a:pt x="10073046" y="345028"/>
                  <a:pt x="10081283" y="343118"/>
                  <a:pt x="10083830" y="351309"/>
                </a:cubicBezTo>
                <a:cubicBezTo>
                  <a:pt x="10088320" y="361292"/>
                  <a:pt x="10113512" y="348705"/>
                  <a:pt x="10109192" y="359635"/>
                </a:cubicBezTo>
                <a:cubicBezTo>
                  <a:pt x="10127052" y="351064"/>
                  <a:pt x="10139009" y="372201"/>
                  <a:pt x="10152949" y="378393"/>
                </a:cubicBezTo>
                <a:cubicBezTo>
                  <a:pt x="10167179" y="369581"/>
                  <a:pt x="10185926" y="377139"/>
                  <a:pt x="10217015" y="382407"/>
                </a:cubicBezTo>
                <a:cubicBezTo>
                  <a:pt x="10232710" y="372150"/>
                  <a:pt x="10234405" y="400236"/>
                  <a:pt x="10263104" y="387329"/>
                </a:cubicBezTo>
                <a:cubicBezTo>
                  <a:pt x="10277138" y="387333"/>
                  <a:pt x="10293605" y="396852"/>
                  <a:pt x="10318870" y="396554"/>
                </a:cubicBezTo>
                <a:cubicBezTo>
                  <a:pt x="10363783" y="380077"/>
                  <a:pt x="10379208" y="385607"/>
                  <a:pt x="10414695" y="385544"/>
                </a:cubicBezTo>
                <a:cubicBezTo>
                  <a:pt x="10454315" y="387894"/>
                  <a:pt x="10422969" y="409565"/>
                  <a:pt x="10476169" y="395241"/>
                </a:cubicBezTo>
                <a:cubicBezTo>
                  <a:pt x="10479514" y="404597"/>
                  <a:pt x="10485606" y="405823"/>
                  <a:pt x="10496942" y="403045"/>
                </a:cubicBezTo>
                <a:cubicBezTo>
                  <a:pt x="10516050" y="404835"/>
                  <a:pt x="10509763" y="426432"/>
                  <a:pt x="10531810" y="415850"/>
                </a:cubicBezTo>
                <a:cubicBezTo>
                  <a:pt x="10525784" y="427103"/>
                  <a:pt x="10566751" y="425153"/>
                  <a:pt x="10555295" y="436163"/>
                </a:cubicBezTo>
                <a:cubicBezTo>
                  <a:pt x="10563894" y="440449"/>
                  <a:pt x="10579000" y="435050"/>
                  <a:pt x="10590465" y="434499"/>
                </a:cubicBezTo>
                <a:lnTo>
                  <a:pt x="10624082" y="432854"/>
                </a:lnTo>
                <a:lnTo>
                  <a:pt x="10650274" y="426692"/>
                </a:lnTo>
                <a:lnTo>
                  <a:pt x="10679600" y="425001"/>
                </a:lnTo>
                <a:cubicBezTo>
                  <a:pt x="10690906" y="436538"/>
                  <a:pt x="10711798" y="418711"/>
                  <a:pt x="10743440" y="420137"/>
                </a:cubicBezTo>
                <a:cubicBezTo>
                  <a:pt x="10755757" y="433383"/>
                  <a:pt x="10764779" y="420940"/>
                  <a:pt x="10788958" y="439490"/>
                </a:cubicBezTo>
                <a:cubicBezTo>
                  <a:pt x="10790141" y="438044"/>
                  <a:pt x="10791575" y="436742"/>
                  <a:pt x="10793215" y="435623"/>
                </a:cubicBezTo>
                <a:cubicBezTo>
                  <a:pt x="10802745" y="429122"/>
                  <a:pt x="10817024" y="430102"/>
                  <a:pt x="10825107" y="437813"/>
                </a:cubicBezTo>
                <a:cubicBezTo>
                  <a:pt x="10864000" y="463233"/>
                  <a:pt x="10894006" y="454973"/>
                  <a:pt x="10928403" y="462494"/>
                </a:cubicBezTo>
                <a:cubicBezTo>
                  <a:pt x="10967490" y="468543"/>
                  <a:pt x="10950288" y="451529"/>
                  <a:pt x="10997825" y="476604"/>
                </a:cubicBezTo>
                <a:cubicBezTo>
                  <a:pt x="11003717" y="468233"/>
                  <a:pt x="11009973" y="468325"/>
                  <a:pt x="11020180" y="473402"/>
                </a:cubicBezTo>
                <a:cubicBezTo>
                  <a:pt x="11039218" y="475682"/>
                  <a:pt x="11039233" y="453416"/>
                  <a:pt x="11057619" y="468313"/>
                </a:cubicBezTo>
                <a:cubicBezTo>
                  <a:pt x="11054960" y="456133"/>
                  <a:pt x="11094137" y="466636"/>
                  <a:pt x="11086145" y="453550"/>
                </a:cubicBezTo>
                <a:cubicBezTo>
                  <a:pt x="11099304" y="443716"/>
                  <a:pt x="11104259" y="462063"/>
                  <a:pt x="11117235" y="453639"/>
                </a:cubicBezTo>
                <a:cubicBezTo>
                  <a:pt x="11129084" y="455268"/>
                  <a:pt x="11142094" y="452520"/>
                  <a:pt x="11157240" y="452736"/>
                </a:cubicBezTo>
                <a:cubicBezTo>
                  <a:pt x="11176367" y="460954"/>
                  <a:pt x="11180975" y="459313"/>
                  <a:pt x="11208113" y="454938"/>
                </a:cubicBezTo>
                <a:cubicBezTo>
                  <a:pt x="11218869" y="462688"/>
                  <a:pt x="11228070" y="459893"/>
                  <a:pt x="11237272" y="453759"/>
                </a:cubicBezTo>
                <a:cubicBezTo>
                  <a:pt x="11263210" y="457321"/>
                  <a:pt x="11287590" y="448707"/>
                  <a:pt x="11317118" y="446565"/>
                </a:cubicBezTo>
                <a:cubicBezTo>
                  <a:pt x="11348294" y="456600"/>
                  <a:pt x="11365692" y="438539"/>
                  <a:pt x="11397244" y="436328"/>
                </a:cubicBezTo>
                <a:cubicBezTo>
                  <a:pt x="11430655" y="434974"/>
                  <a:pt x="11419244" y="410859"/>
                  <a:pt x="11445551" y="413161"/>
                </a:cubicBezTo>
                <a:cubicBezTo>
                  <a:pt x="11487482" y="431762"/>
                  <a:pt x="11445376" y="398242"/>
                  <a:pt x="11511323" y="406594"/>
                </a:cubicBezTo>
                <a:cubicBezTo>
                  <a:pt x="11536725" y="407483"/>
                  <a:pt x="11575643" y="413680"/>
                  <a:pt x="11597961" y="418494"/>
                </a:cubicBezTo>
                <a:cubicBezTo>
                  <a:pt x="11639085" y="409038"/>
                  <a:pt x="11615701" y="437546"/>
                  <a:pt x="11645230" y="435478"/>
                </a:cubicBezTo>
                <a:cubicBezTo>
                  <a:pt x="11669338" y="423894"/>
                  <a:pt x="11677700" y="434234"/>
                  <a:pt x="11705300" y="426891"/>
                </a:cubicBezTo>
                <a:cubicBezTo>
                  <a:pt x="11713932" y="447476"/>
                  <a:pt x="11731056" y="425554"/>
                  <a:pt x="11741537" y="431597"/>
                </a:cubicBezTo>
                <a:cubicBezTo>
                  <a:pt x="11759214" y="408416"/>
                  <a:pt x="11789606" y="440304"/>
                  <a:pt x="11807360" y="440354"/>
                </a:cubicBezTo>
                <a:cubicBezTo>
                  <a:pt x="11837349" y="436802"/>
                  <a:pt x="11863234" y="427342"/>
                  <a:pt x="11879039" y="451064"/>
                </a:cubicBezTo>
                <a:cubicBezTo>
                  <a:pt x="11900042" y="450060"/>
                  <a:pt x="11907251" y="444749"/>
                  <a:pt x="11926320" y="448453"/>
                </a:cubicBezTo>
                <a:cubicBezTo>
                  <a:pt x="11947469" y="458311"/>
                  <a:pt x="11989353" y="463338"/>
                  <a:pt x="12007572" y="469756"/>
                </a:cubicBezTo>
                <a:cubicBezTo>
                  <a:pt x="12033154" y="476583"/>
                  <a:pt x="12062750" y="486163"/>
                  <a:pt x="12079811" y="489415"/>
                </a:cubicBezTo>
                <a:cubicBezTo>
                  <a:pt x="12083484" y="497368"/>
                  <a:pt x="12087992" y="497010"/>
                  <a:pt x="12095813" y="492801"/>
                </a:cubicBezTo>
                <a:cubicBezTo>
                  <a:pt x="12119374" y="491449"/>
                  <a:pt x="12146391" y="502966"/>
                  <a:pt x="12171404" y="515934"/>
                </a:cubicBezTo>
                <a:lnTo>
                  <a:pt x="12191999" y="527050"/>
                </a:lnTo>
                <a:lnTo>
                  <a:pt x="12191999" y="6858001"/>
                </a:lnTo>
                <a:lnTo>
                  <a:pt x="0" y="6858001"/>
                </a:lnTo>
                <a:close/>
                <a:moveTo>
                  <a:pt x="8566205" y="0"/>
                </a:moveTo>
                <a:lnTo>
                  <a:pt x="12192000" y="0"/>
                </a:lnTo>
                <a:lnTo>
                  <a:pt x="12192000" y="527050"/>
                </a:lnTo>
                <a:lnTo>
                  <a:pt x="12191999" y="527050"/>
                </a:lnTo>
                <a:lnTo>
                  <a:pt x="12191999" y="1"/>
                </a:lnTo>
                <a:lnTo>
                  <a:pt x="8566207" y="1"/>
                </a:lnTo>
                <a:close/>
              </a:path>
            </a:pathLst>
          </a:custGeom>
        </p:spPr>
      </p:pic>
      <p:sp>
        <p:nvSpPr>
          <p:cNvPr id="2" name="Title 1"/>
          <p:cNvSpPr>
            <a:spLocks noGrp="1"/>
          </p:cNvSpPr>
          <p:nvPr>
            <p:ph type="ctrTitle"/>
          </p:nvPr>
        </p:nvSpPr>
        <p:spPr>
          <a:xfrm>
            <a:off x="516482" y="5886450"/>
            <a:ext cx="11245862" cy="752889"/>
          </a:xfrm>
        </p:spPr>
        <p:txBody>
          <a:bodyPr anchor="t">
            <a:normAutofit fontScale="90000"/>
          </a:bodyPr>
          <a:lstStyle/>
          <a:p>
            <a:pPr algn="l"/>
            <a:r>
              <a:rPr lang="en-GB" sz="2400" b="1" dirty="0">
                <a:ea typeface="Batang"/>
              </a:rPr>
              <a:t>Counselling Skills, Mindfulness &amp; Therapeutic Practice - ecyw4004</a:t>
            </a:r>
            <a:endParaRPr lang="en-GB" sz="2400" b="1" dirty="0"/>
          </a:p>
        </p:txBody>
      </p:sp>
      <p:sp>
        <p:nvSpPr>
          <p:cNvPr id="3" name="Subtitle 2"/>
          <p:cNvSpPr>
            <a:spLocks noGrp="1"/>
          </p:cNvSpPr>
          <p:nvPr>
            <p:ph type="subTitle" idx="1"/>
          </p:nvPr>
        </p:nvSpPr>
        <p:spPr>
          <a:xfrm>
            <a:off x="516482" y="5403849"/>
            <a:ext cx="5553331" cy="482599"/>
          </a:xfrm>
        </p:spPr>
        <p:txBody>
          <a:bodyPr anchor="b">
            <a:normAutofit fontScale="92500"/>
          </a:bodyPr>
          <a:lstStyle/>
          <a:p>
            <a:pPr algn="l"/>
            <a:r>
              <a:rPr lang="en-GB" sz="1800" b="1" dirty="0">
                <a:ea typeface="Batang"/>
              </a:rPr>
              <a:t>Presentation by Courtney Ray Newman - 2103306</a:t>
            </a:r>
            <a:endParaRPr lang="en-GB" sz="1800" b="1"/>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6" name="Rectangle 10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104">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50879" y="609601"/>
            <a:ext cx="6967181" cy="1216024"/>
          </a:xfrm>
        </p:spPr>
        <p:txBody>
          <a:bodyPr vert="horz" lIns="91440" tIns="45720" rIns="91440" bIns="45720" rtlCol="0" anchor="ctr">
            <a:normAutofit/>
          </a:bodyPr>
          <a:lstStyle/>
          <a:p>
            <a:r>
              <a:rPr lang="en-US" b="1" dirty="0">
                <a:ea typeface="Batang"/>
              </a:rPr>
              <a:t>introduction</a:t>
            </a:r>
          </a:p>
        </p:txBody>
      </p:sp>
      <p:sp>
        <p:nvSpPr>
          <p:cNvPr id="3" name="TextBox 2">
            <a:extLst>
              <a:ext uri="{FF2B5EF4-FFF2-40B4-BE49-F238E27FC236}">
                <a16:creationId xmlns:a16="http://schemas.microsoft.com/office/drawing/2014/main" id="{E229759B-147A-EC25-2D5C-D93DD9D7C7B4}"/>
              </a:ext>
            </a:extLst>
          </p:cNvPr>
          <p:cNvSpPr txBox="1"/>
          <p:nvPr/>
        </p:nvSpPr>
        <p:spPr>
          <a:xfrm>
            <a:off x="5851" y="2147356"/>
            <a:ext cx="8012209" cy="410702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200000"/>
              </a:lnSpc>
              <a:spcAft>
                <a:spcPts val="600"/>
              </a:spcAft>
            </a:pPr>
            <a:r>
              <a:rPr lang="en-US" sz="2000" b="1" spc="50" dirty="0">
                <a:solidFill>
                  <a:schemeClr val="tx1">
                    <a:lumMod val="85000"/>
                    <a:lumOff val="15000"/>
                  </a:schemeClr>
                </a:solidFill>
                <a:ea typeface="Batang"/>
              </a:rPr>
              <a:t>As youth workers we will work in many different settings in our careers, such as working in schools, through outreach or even working with young people as individuals. We work with young people in other ways too, some of these include drop in sessions or through activities. To work with the young people effectively we need to establish professional boundaries with the young person or young people if we have a group.</a:t>
            </a:r>
          </a:p>
          <a:p>
            <a:pPr>
              <a:lnSpc>
                <a:spcPct val="200000"/>
              </a:lnSpc>
              <a:spcAft>
                <a:spcPts val="600"/>
              </a:spcAft>
            </a:pPr>
            <a:endParaRPr lang="en-US" b="1" spc="50" dirty="0">
              <a:solidFill>
                <a:schemeClr val="tx1">
                  <a:lumMod val="85000"/>
                  <a:lumOff val="15000"/>
                </a:schemeClr>
              </a:solidFill>
              <a:ea typeface="Batang"/>
            </a:endParaRPr>
          </a:p>
        </p:txBody>
      </p:sp>
      <p:pic>
        <p:nvPicPr>
          <p:cNvPr id="42" name="Picture 3" descr="Eyes on a candy">
            <a:extLst>
              <a:ext uri="{FF2B5EF4-FFF2-40B4-BE49-F238E27FC236}">
                <a16:creationId xmlns:a16="http://schemas.microsoft.com/office/drawing/2014/main" id="{3D9A2667-596C-3442-E4DE-1D29E7DCBB54}"/>
              </a:ext>
            </a:extLst>
          </p:cNvPr>
          <p:cNvPicPr>
            <a:picLocks noGrp="1" noChangeAspect="1"/>
          </p:cNvPicPr>
          <p:nvPr>
            <p:ph idx="1"/>
          </p:nvPr>
        </p:nvPicPr>
        <p:blipFill rotWithShape="1">
          <a:blip r:embed="rId2"/>
          <a:srcRect l="34844" r="24093" b="-1"/>
          <a:stretch/>
        </p:blipFill>
        <p:spPr>
          <a:xfrm>
            <a:off x="7968222" y="2"/>
            <a:ext cx="4223778" cy="6865951"/>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Tree>
    <p:extLst>
      <p:ext uri="{BB962C8B-B14F-4D97-AF65-F5344CB8AC3E}">
        <p14:creationId xmlns:p14="http://schemas.microsoft.com/office/powerpoint/2010/main" val="4258460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6" name="Rectangle 10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104">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50879" y="609601"/>
            <a:ext cx="6967181" cy="1216024"/>
          </a:xfrm>
        </p:spPr>
        <p:txBody>
          <a:bodyPr vert="horz" lIns="91440" tIns="45720" rIns="91440" bIns="45720" rtlCol="0" anchor="ctr">
            <a:normAutofit/>
          </a:bodyPr>
          <a:lstStyle/>
          <a:p>
            <a:r>
              <a:rPr lang="en-US" b="1" dirty="0">
                <a:ea typeface="Batang"/>
              </a:rPr>
              <a:t>Jeans theory of cognitive development </a:t>
            </a:r>
          </a:p>
        </p:txBody>
      </p:sp>
      <p:sp>
        <p:nvSpPr>
          <p:cNvPr id="3" name="TextBox 2">
            <a:extLst>
              <a:ext uri="{FF2B5EF4-FFF2-40B4-BE49-F238E27FC236}">
                <a16:creationId xmlns:a16="http://schemas.microsoft.com/office/drawing/2014/main" id="{E229759B-147A-EC25-2D5C-D93DD9D7C7B4}"/>
              </a:ext>
            </a:extLst>
          </p:cNvPr>
          <p:cNvSpPr txBox="1"/>
          <p:nvPr/>
        </p:nvSpPr>
        <p:spPr>
          <a:xfrm>
            <a:off x="-5035" y="2147356"/>
            <a:ext cx="8023095" cy="410702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just">
              <a:spcAft>
                <a:spcPts val="600"/>
              </a:spcAft>
            </a:pPr>
            <a:r>
              <a:rPr lang="en-US" b="1" spc="50" dirty="0">
                <a:solidFill>
                  <a:schemeClr val="tx1">
                    <a:lumMod val="85000"/>
                    <a:lumOff val="15000"/>
                  </a:schemeClr>
                </a:solidFill>
                <a:ea typeface="Batang"/>
              </a:rPr>
              <a:t>Jean believed that through the stages of life, we build a vast amount of knowledge units that shape the way we understand the world. And every time we encounter something new, we reel in our previous knowledge to assimilate it. To assimilate something, it means that we are trying to find information similar to what we have encountered. If we cannot find anything, then we are intrigued and forced to learn about what we have encountered. </a:t>
            </a:r>
            <a:endParaRPr lang="en-US" dirty="0">
              <a:solidFill>
                <a:schemeClr val="tx1">
                  <a:lumMod val="85000"/>
                  <a:lumOff val="15000"/>
                </a:schemeClr>
              </a:solidFill>
            </a:endParaRPr>
          </a:p>
          <a:p>
            <a:pPr>
              <a:spcAft>
                <a:spcPts val="600"/>
              </a:spcAft>
            </a:pPr>
            <a:r>
              <a:rPr lang="en-US" b="1" spc="50" dirty="0">
                <a:solidFill>
                  <a:schemeClr val="tx1">
                    <a:lumMod val="85000"/>
                    <a:lumOff val="15000"/>
                  </a:schemeClr>
                </a:solidFill>
                <a:ea typeface="Batang"/>
              </a:rPr>
              <a:t>When working with young people individually or as a group it will take them time to be comfortable in their surroundings and this is completely normal for people of any age. On the other hand if we make conversations with them and find out what their interests are or something that they would like to learn about, this is where jean </a:t>
            </a:r>
            <a:r>
              <a:rPr lang="en-US" b="1" spc="50" dirty="0" err="1">
                <a:solidFill>
                  <a:schemeClr val="tx1">
                    <a:lumMod val="85000"/>
                    <a:lumOff val="15000"/>
                  </a:schemeClr>
                </a:solidFill>
                <a:ea typeface="Batang"/>
              </a:rPr>
              <a:t>piajet</a:t>
            </a:r>
            <a:r>
              <a:rPr lang="en-US" b="1" spc="50" dirty="0">
                <a:solidFill>
                  <a:schemeClr val="tx1">
                    <a:lumMod val="85000"/>
                    <a:lumOff val="15000"/>
                  </a:schemeClr>
                </a:solidFill>
                <a:ea typeface="Batang"/>
              </a:rPr>
              <a:t> comes in as they have tried to assimilate prior knowledge and they have found something that has intrigued them and makes them want to engage and want to learn. </a:t>
            </a:r>
            <a:r>
              <a:rPr lang="en-US" b="1" spc="50" dirty="0" err="1">
                <a:solidFill>
                  <a:schemeClr val="tx1">
                    <a:lumMod val="85000"/>
                    <a:lumOff val="15000"/>
                  </a:schemeClr>
                </a:solidFill>
                <a:ea typeface="Batang"/>
              </a:rPr>
              <a:t>Tuckmans</a:t>
            </a:r>
            <a:r>
              <a:rPr lang="en-US" b="1" spc="50" dirty="0">
                <a:solidFill>
                  <a:schemeClr val="tx1">
                    <a:lumMod val="85000"/>
                    <a:lumOff val="15000"/>
                  </a:schemeClr>
                </a:solidFill>
                <a:ea typeface="Batang"/>
              </a:rPr>
              <a:t> theory also takes place here too.    </a:t>
            </a:r>
            <a:endParaRPr lang="en-US" dirty="0">
              <a:solidFill>
                <a:schemeClr val="tx1">
                  <a:lumMod val="85000"/>
                  <a:lumOff val="15000"/>
                </a:schemeClr>
              </a:solidFill>
            </a:endParaRPr>
          </a:p>
        </p:txBody>
      </p:sp>
      <p:pic>
        <p:nvPicPr>
          <p:cNvPr id="42" name="Picture 3" descr="Eyes on a candy">
            <a:extLst>
              <a:ext uri="{FF2B5EF4-FFF2-40B4-BE49-F238E27FC236}">
                <a16:creationId xmlns:a16="http://schemas.microsoft.com/office/drawing/2014/main" id="{3D9A2667-596C-3442-E4DE-1D29E7DCBB54}"/>
              </a:ext>
            </a:extLst>
          </p:cNvPr>
          <p:cNvPicPr>
            <a:picLocks noGrp="1" noChangeAspect="1"/>
          </p:cNvPicPr>
          <p:nvPr>
            <p:ph idx="1"/>
          </p:nvPr>
        </p:nvPicPr>
        <p:blipFill rotWithShape="1">
          <a:blip r:embed="rId2"/>
          <a:srcRect l="34844" r="24093" b="-1"/>
          <a:stretch/>
        </p:blipFill>
        <p:spPr>
          <a:xfrm>
            <a:off x="7968222" y="2"/>
            <a:ext cx="4223778" cy="6865951"/>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Tree>
    <p:extLst>
      <p:ext uri="{BB962C8B-B14F-4D97-AF65-F5344CB8AC3E}">
        <p14:creationId xmlns:p14="http://schemas.microsoft.com/office/powerpoint/2010/main" val="2079087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6" name="Rectangle 10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104">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50879" y="609601"/>
            <a:ext cx="6967181" cy="1216024"/>
          </a:xfrm>
        </p:spPr>
        <p:txBody>
          <a:bodyPr vert="horz" lIns="91440" tIns="45720" rIns="91440" bIns="45720" rtlCol="0" anchor="ctr">
            <a:normAutofit/>
          </a:bodyPr>
          <a:lstStyle/>
          <a:p>
            <a:r>
              <a:rPr lang="en-US" b="1" dirty="0" err="1">
                <a:ea typeface="Batang"/>
              </a:rPr>
              <a:t>Tuckmans</a:t>
            </a:r>
            <a:r>
              <a:rPr lang="en-US" b="1" dirty="0">
                <a:ea typeface="Batang"/>
              </a:rPr>
              <a:t> theory</a:t>
            </a:r>
          </a:p>
        </p:txBody>
      </p:sp>
      <p:sp>
        <p:nvSpPr>
          <p:cNvPr id="3" name="TextBox 2">
            <a:extLst>
              <a:ext uri="{FF2B5EF4-FFF2-40B4-BE49-F238E27FC236}">
                <a16:creationId xmlns:a16="http://schemas.microsoft.com/office/drawing/2014/main" id="{E229759B-147A-EC25-2D5C-D93DD9D7C7B4}"/>
              </a:ext>
            </a:extLst>
          </p:cNvPr>
          <p:cNvSpPr txBox="1"/>
          <p:nvPr/>
        </p:nvSpPr>
        <p:spPr>
          <a:xfrm>
            <a:off x="5851" y="1831670"/>
            <a:ext cx="8012209" cy="469484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just">
              <a:lnSpc>
                <a:spcPct val="110000"/>
              </a:lnSpc>
              <a:spcAft>
                <a:spcPts val="600"/>
              </a:spcAft>
            </a:pPr>
            <a:r>
              <a:rPr lang="en-US" b="1" spc="50" dirty="0">
                <a:solidFill>
                  <a:schemeClr val="tx1">
                    <a:lumMod val="85000"/>
                    <a:lumOff val="15000"/>
                  </a:schemeClr>
                </a:solidFill>
                <a:ea typeface="Batang"/>
              </a:rPr>
              <a:t>Before jeans theory of cognitive development can take place, when working with groups of young people, </a:t>
            </a:r>
            <a:r>
              <a:rPr lang="en-US" b="1" spc="50" dirty="0" err="1">
                <a:solidFill>
                  <a:schemeClr val="tx1">
                    <a:lumMod val="85000"/>
                    <a:lumOff val="15000"/>
                  </a:schemeClr>
                </a:solidFill>
                <a:ea typeface="Batang"/>
              </a:rPr>
              <a:t>Tuckmans</a:t>
            </a:r>
            <a:r>
              <a:rPr lang="en-US" b="1" spc="50" dirty="0">
                <a:solidFill>
                  <a:schemeClr val="tx1">
                    <a:lumMod val="85000"/>
                    <a:lumOff val="15000"/>
                  </a:schemeClr>
                </a:solidFill>
                <a:ea typeface="Batang"/>
              </a:rPr>
              <a:t> theory will take place as we often work with a mixed group of young people. By this I mean that the young people may not know anyone one in the group therefore they will go through stage 1 of </a:t>
            </a:r>
            <a:r>
              <a:rPr lang="en-US" b="1" spc="50" dirty="0" err="1">
                <a:solidFill>
                  <a:schemeClr val="tx1">
                    <a:lumMod val="85000"/>
                    <a:lumOff val="15000"/>
                  </a:schemeClr>
                </a:solidFill>
                <a:ea typeface="Batang"/>
              </a:rPr>
              <a:t>Tuckmans</a:t>
            </a:r>
            <a:r>
              <a:rPr lang="en-US" b="1" spc="50" dirty="0">
                <a:solidFill>
                  <a:schemeClr val="tx1">
                    <a:lumMod val="85000"/>
                    <a:lumOff val="15000"/>
                  </a:schemeClr>
                </a:solidFill>
                <a:ea typeface="Batang"/>
              </a:rPr>
              <a:t> theory which is forming, which would be when young people in the group would be meeting one another and getting to know their group members and their youth worker. When the group are ready they will progress through the other stages of </a:t>
            </a:r>
            <a:r>
              <a:rPr lang="en-US" b="1" spc="50" dirty="0" err="1">
                <a:solidFill>
                  <a:schemeClr val="tx1">
                    <a:lumMod val="85000"/>
                    <a:lumOff val="15000"/>
                  </a:schemeClr>
                </a:solidFill>
                <a:ea typeface="Batang"/>
              </a:rPr>
              <a:t>Tuckmans</a:t>
            </a:r>
            <a:r>
              <a:rPr lang="en-US" b="1" spc="50" dirty="0">
                <a:solidFill>
                  <a:schemeClr val="tx1">
                    <a:lumMod val="85000"/>
                    <a:lumOff val="15000"/>
                  </a:schemeClr>
                </a:solidFill>
                <a:ea typeface="Batang"/>
              </a:rPr>
              <a:t> theory which are storming, norming, performing and adjourning. The young people may go back and fourth through stages and this is normal.</a:t>
            </a:r>
            <a:endParaRPr lang="en-US" dirty="0">
              <a:solidFill>
                <a:schemeClr val="tx1">
                  <a:lumMod val="85000"/>
                  <a:lumOff val="15000"/>
                </a:schemeClr>
              </a:solidFill>
            </a:endParaRPr>
          </a:p>
          <a:p>
            <a:pPr algn="just">
              <a:lnSpc>
                <a:spcPct val="110000"/>
              </a:lnSpc>
              <a:spcAft>
                <a:spcPts val="600"/>
              </a:spcAft>
            </a:pPr>
            <a:r>
              <a:rPr lang="en-US" b="1" spc="50" dirty="0">
                <a:solidFill>
                  <a:schemeClr val="tx1">
                    <a:lumMod val="85000"/>
                    <a:lumOff val="15000"/>
                  </a:schemeClr>
                </a:solidFill>
                <a:ea typeface="Batang"/>
              </a:rPr>
              <a:t>Even though jeans theory of cognitive development and </a:t>
            </a:r>
            <a:r>
              <a:rPr lang="en-US" b="1" spc="50" dirty="0" err="1">
                <a:solidFill>
                  <a:schemeClr val="tx1">
                    <a:lumMod val="85000"/>
                    <a:lumOff val="15000"/>
                  </a:schemeClr>
                </a:solidFill>
                <a:ea typeface="Batang"/>
              </a:rPr>
              <a:t>tuckmans</a:t>
            </a:r>
            <a:r>
              <a:rPr lang="en-US" b="1" spc="50" dirty="0">
                <a:solidFill>
                  <a:schemeClr val="tx1">
                    <a:lumMod val="85000"/>
                    <a:lumOff val="15000"/>
                  </a:schemeClr>
                </a:solidFill>
                <a:ea typeface="Batang"/>
              </a:rPr>
              <a:t> theory are two completely different theories I find that they interconnect with each other for instance if you take stage 1 of </a:t>
            </a:r>
            <a:r>
              <a:rPr lang="en-US" b="1" spc="50" dirty="0" err="1">
                <a:solidFill>
                  <a:schemeClr val="tx1">
                    <a:lumMod val="85000"/>
                    <a:lumOff val="15000"/>
                  </a:schemeClr>
                </a:solidFill>
                <a:ea typeface="Batang"/>
              </a:rPr>
              <a:t>tuckmans</a:t>
            </a:r>
            <a:r>
              <a:rPr lang="en-US" b="1" spc="50" dirty="0">
                <a:solidFill>
                  <a:schemeClr val="tx1">
                    <a:lumMod val="85000"/>
                    <a:lumOff val="15000"/>
                  </a:schemeClr>
                </a:solidFill>
                <a:ea typeface="Batang"/>
              </a:rPr>
              <a:t> theory and jeans theory. They interconnect here as the young people are getting to know one another and something a young person may have said about their hobbies could have intrigued a member of their group and that young person may want to learn more.     </a:t>
            </a:r>
            <a:endParaRPr lang="en-US" dirty="0">
              <a:solidFill>
                <a:schemeClr val="tx1">
                  <a:lumMod val="85000"/>
                  <a:lumOff val="15000"/>
                </a:schemeClr>
              </a:solidFill>
            </a:endParaRPr>
          </a:p>
        </p:txBody>
      </p:sp>
      <p:pic>
        <p:nvPicPr>
          <p:cNvPr id="42" name="Picture 3" descr="Eyes on a candy">
            <a:extLst>
              <a:ext uri="{FF2B5EF4-FFF2-40B4-BE49-F238E27FC236}">
                <a16:creationId xmlns:a16="http://schemas.microsoft.com/office/drawing/2014/main" id="{3D9A2667-596C-3442-E4DE-1D29E7DCBB54}"/>
              </a:ext>
            </a:extLst>
          </p:cNvPr>
          <p:cNvPicPr>
            <a:picLocks noGrp="1" noChangeAspect="1"/>
          </p:cNvPicPr>
          <p:nvPr>
            <p:ph idx="1"/>
          </p:nvPr>
        </p:nvPicPr>
        <p:blipFill rotWithShape="1">
          <a:blip r:embed="rId2"/>
          <a:srcRect l="34844" r="24093" b="-1"/>
          <a:stretch/>
        </p:blipFill>
        <p:spPr>
          <a:xfrm>
            <a:off x="7968222" y="2"/>
            <a:ext cx="4223778" cy="6865951"/>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Tree>
    <p:extLst>
      <p:ext uri="{BB962C8B-B14F-4D97-AF65-F5344CB8AC3E}">
        <p14:creationId xmlns:p14="http://schemas.microsoft.com/office/powerpoint/2010/main" val="2957136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3" name="Picture 52">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64" name="Ink 54">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64" name="Ink 54">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66" name="Rectangle 56">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pic>
        <p:nvPicPr>
          <p:cNvPr id="42" name="Picture 3" descr="Eyes on a candy">
            <a:extLst>
              <a:ext uri="{FF2B5EF4-FFF2-40B4-BE49-F238E27FC236}">
                <a16:creationId xmlns:a16="http://schemas.microsoft.com/office/drawing/2014/main" id="{3D9A2667-596C-3442-E4DE-1D29E7DCBB54}"/>
              </a:ext>
            </a:extLst>
          </p:cNvPr>
          <p:cNvPicPr>
            <a:picLocks noGrp="1" noChangeAspect="1"/>
          </p:cNvPicPr>
          <p:nvPr>
            <p:ph idx="4294967295"/>
          </p:nvPr>
        </p:nvPicPr>
        <p:blipFill rotWithShape="1">
          <a:blip r:embed="rId5"/>
          <a:srcRect b="15730"/>
          <a:stretch/>
        </p:blipFill>
        <p:spPr>
          <a:xfrm>
            <a:off x="-2" y="10"/>
            <a:ext cx="12191999" cy="6857989"/>
          </a:xfrm>
          <a:prstGeom prst="rect">
            <a:avLst/>
          </a:prstGeom>
        </p:spPr>
      </p:pic>
      <p:sp useBgFill="1">
        <p:nvSpPr>
          <p:cNvPr id="68" name="Freeform: Shape 58">
            <a:extLst>
              <a:ext uri="{FF2B5EF4-FFF2-40B4-BE49-F238E27FC236}">
                <a16:creationId xmlns:a16="http://schemas.microsoft.com/office/drawing/2014/main" id="{F6EE1C8D-9233-4EBC-9B68-862FDCA26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906504"/>
            <a:ext cx="12192002" cy="195199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4" name="Freeform: Shape 60">
            <a:extLst>
              <a:ext uri="{FF2B5EF4-FFF2-40B4-BE49-F238E27FC236}">
                <a16:creationId xmlns:a16="http://schemas.microsoft.com/office/drawing/2014/main" id="{48F92359-2883-4C1D-972D-BF52F3F41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906504"/>
            <a:ext cx="12192000" cy="195199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723900" y="5878976"/>
            <a:ext cx="10750253" cy="632588"/>
          </a:xfrm>
        </p:spPr>
        <p:txBody>
          <a:bodyPr vert="horz" lIns="91440" tIns="45720" rIns="91440" bIns="45720" rtlCol="0" anchor="b">
            <a:normAutofit/>
          </a:bodyPr>
          <a:lstStyle/>
          <a:p>
            <a:pPr algn="ctr"/>
            <a:r>
              <a:rPr lang="en-US" sz="2800" b="1" dirty="0">
                <a:latin typeface="Bembo"/>
                <a:ea typeface="Batang"/>
                <a:cs typeface="Arial"/>
              </a:rPr>
              <a:t>Methods of youthwork</a:t>
            </a:r>
            <a:endParaRPr lang="en-US" sz="2800" b="1">
              <a:latin typeface="Bembo"/>
              <a:cs typeface="Arial"/>
            </a:endParaRPr>
          </a:p>
        </p:txBody>
      </p:sp>
    </p:spTree>
    <p:extLst>
      <p:ext uri="{BB962C8B-B14F-4D97-AF65-F5344CB8AC3E}">
        <p14:creationId xmlns:p14="http://schemas.microsoft.com/office/powerpoint/2010/main" val="14221844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46">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48">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50879" y="609601"/>
            <a:ext cx="6967181" cy="1216024"/>
          </a:xfrm>
        </p:spPr>
        <p:txBody>
          <a:bodyPr vert="horz" lIns="91440" tIns="45720" rIns="91440" bIns="45720" rtlCol="0" anchor="ctr">
            <a:normAutofit/>
          </a:bodyPr>
          <a:lstStyle/>
          <a:p>
            <a:r>
              <a:rPr lang="en-US" b="1"/>
              <a:t>Methods of youthwork</a:t>
            </a:r>
          </a:p>
        </p:txBody>
      </p:sp>
      <p:sp>
        <p:nvSpPr>
          <p:cNvPr id="3" name="TextBox 2">
            <a:extLst>
              <a:ext uri="{FF2B5EF4-FFF2-40B4-BE49-F238E27FC236}">
                <a16:creationId xmlns:a16="http://schemas.microsoft.com/office/drawing/2014/main" id="{E229759B-147A-EC25-2D5C-D93DD9D7C7B4}"/>
              </a:ext>
            </a:extLst>
          </p:cNvPr>
          <p:cNvSpPr txBox="1"/>
          <p:nvPr/>
        </p:nvSpPr>
        <p:spPr>
          <a:xfrm>
            <a:off x="1050879" y="2147356"/>
            <a:ext cx="6967181" cy="410702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Aft>
                <a:spcPts val="600"/>
              </a:spcAft>
            </a:pPr>
            <a:r>
              <a:rPr lang="en-US" b="1" spc="50" dirty="0">
                <a:solidFill>
                  <a:schemeClr val="tx1">
                    <a:lumMod val="85000"/>
                    <a:lumOff val="15000"/>
                  </a:schemeClr>
                </a:solidFill>
                <a:ea typeface="Batang"/>
              </a:rPr>
              <a:t>Methods of youth work are ways we try to connect and work with the young people. We can do this by:</a:t>
            </a:r>
            <a:endParaRPr lang="en-US" dirty="0">
              <a:solidFill>
                <a:schemeClr val="tx1">
                  <a:lumMod val="85000"/>
                  <a:lumOff val="15000"/>
                </a:schemeClr>
              </a:solidFill>
            </a:endParaRPr>
          </a:p>
          <a:p>
            <a:pPr marL="285750" indent="-285750">
              <a:spcAft>
                <a:spcPts val="600"/>
              </a:spcAft>
              <a:buFont typeface="Arial"/>
              <a:buChar char="•"/>
            </a:pPr>
            <a:r>
              <a:rPr lang="en-US" b="1" spc="50" dirty="0">
                <a:solidFill>
                  <a:schemeClr val="tx1">
                    <a:lumMod val="85000"/>
                    <a:lumOff val="15000"/>
                  </a:schemeClr>
                </a:solidFill>
                <a:ea typeface="Batang"/>
              </a:rPr>
              <a:t>Arts and crafts </a:t>
            </a:r>
            <a:endParaRPr lang="en-US" dirty="0">
              <a:solidFill>
                <a:schemeClr val="tx1">
                  <a:lumMod val="85000"/>
                  <a:lumOff val="15000"/>
                </a:schemeClr>
              </a:solidFill>
              <a:ea typeface="Batang"/>
            </a:endParaRPr>
          </a:p>
          <a:p>
            <a:pPr marL="285750" indent="-285750">
              <a:spcAft>
                <a:spcPts val="600"/>
              </a:spcAft>
              <a:buFont typeface="Arial"/>
              <a:buChar char="•"/>
            </a:pPr>
            <a:r>
              <a:rPr lang="en-US" b="1" spc="50" dirty="0">
                <a:solidFill>
                  <a:schemeClr val="tx1">
                    <a:lumMod val="85000"/>
                    <a:lumOff val="15000"/>
                  </a:schemeClr>
                </a:solidFill>
                <a:ea typeface="Batang"/>
              </a:rPr>
              <a:t>Cooking </a:t>
            </a:r>
            <a:endParaRPr lang="en-US" dirty="0">
              <a:solidFill>
                <a:schemeClr val="tx1">
                  <a:lumMod val="85000"/>
                  <a:lumOff val="15000"/>
                </a:schemeClr>
              </a:solidFill>
              <a:ea typeface="Batang"/>
            </a:endParaRPr>
          </a:p>
          <a:p>
            <a:pPr marL="285750" indent="-285750">
              <a:spcAft>
                <a:spcPts val="600"/>
              </a:spcAft>
              <a:buFont typeface="Arial"/>
              <a:buChar char="•"/>
            </a:pPr>
            <a:r>
              <a:rPr lang="en-US" b="1" spc="50" dirty="0">
                <a:solidFill>
                  <a:schemeClr val="tx1">
                    <a:lumMod val="85000"/>
                    <a:lumOff val="15000"/>
                  </a:schemeClr>
                </a:solidFill>
                <a:ea typeface="Batang"/>
              </a:rPr>
              <a:t>Sports </a:t>
            </a:r>
            <a:endParaRPr lang="en-US" dirty="0">
              <a:solidFill>
                <a:schemeClr val="tx1">
                  <a:lumMod val="85000"/>
                  <a:lumOff val="15000"/>
                </a:schemeClr>
              </a:solidFill>
              <a:ea typeface="Batang"/>
            </a:endParaRPr>
          </a:p>
          <a:p>
            <a:pPr marL="285750" indent="-285750">
              <a:spcAft>
                <a:spcPts val="600"/>
              </a:spcAft>
              <a:buFont typeface="Arial"/>
              <a:buChar char="•"/>
            </a:pPr>
            <a:r>
              <a:rPr lang="en-US" b="1" spc="50" dirty="0">
                <a:solidFill>
                  <a:schemeClr val="tx1">
                    <a:lumMod val="85000"/>
                    <a:lumOff val="15000"/>
                  </a:schemeClr>
                </a:solidFill>
                <a:ea typeface="Batang"/>
              </a:rPr>
              <a:t>Spiritual Activities</a:t>
            </a:r>
            <a:endParaRPr lang="en-US" dirty="0">
              <a:solidFill>
                <a:schemeClr val="tx1">
                  <a:lumMod val="85000"/>
                  <a:lumOff val="15000"/>
                </a:schemeClr>
              </a:solidFill>
              <a:ea typeface="Batang"/>
            </a:endParaRPr>
          </a:p>
          <a:p>
            <a:pPr marL="285750" indent="-285750">
              <a:spcAft>
                <a:spcPts val="600"/>
              </a:spcAft>
              <a:buFont typeface="Arial"/>
              <a:buChar char="•"/>
            </a:pPr>
            <a:r>
              <a:rPr lang="en-US" b="1" spc="50" dirty="0">
                <a:solidFill>
                  <a:schemeClr val="tx1">
                    <a:lumMod val="85000"/>
                    <a:lumOff val="15000"/>
                  </a:schemeClr>
                </a:solidFill>
                <a:ea typeface="Batang"/>
              </a:rPr>
              <a:t>Drama </a:t>
            </a:r>
          </a:p>
          <a:p>
            <a:pPr marL="285750" indent="-285750">
              <a:spcAft>
                <a:spcPts val="600"/>
              </a:spcAft>
              <a:buFont typeface="Arial"/>
              <a:buChar char="•"/>
            </a:pPr>
            <a:r>
              <a:rPr lang="en-US" b="1" spc="50" dirty="0">
                <a:solidFill>
                  <a:schemeClr val="tx1">
                    <a:lumMod val="85000"/>
                    <a:lumOff val="15000"/>
                  </a:schemeClr>
                </a:solidFill>
                <a:ea typeface="Batang"/>
              </a:rPr>
              <a:t>Clubs and societies of interest to the young people</a:t>
            </a:r>
          </a:p>
          <a:p>
            <a:pPr>
              <a:spcAft>
                <a:spcPts val="600"/>
              </a:spcAft>
            </a:pPr>
            <a:r>
              <a:rPr lang="en-US" b="1" spc="50" dirty="0">
                <a:solidFill>
                  <a:schemeClr val="tx1">
                    <a:lumMod val="85000"/>
                    <a:lumOff val="15000"/>
                  </a:schemeClr>
                </a:solidFill>
                <a:ea typeface="Batang"/>
              </a:rPr>
              <a:t>There may be more that are not listed.    </a:t>
            </a:r>
            <a:endParaRPr lang="en-US" dirty="0">
              <a:solidFill>
                <a:schemeClr val="tx1">
                  <a:lumMod val="85000"/>
                  <a:lumOff val="15000"/>
                </a:schemeClr>
              </a:solidFill>
            </a:endParaRPr>
          </a:p>
        </p:txBody>
      </p:sp>
      <p:pic>
        <p:nvPicPr>
          <p:cNvPr id="42" name="Picture 3" descr="Eyes on a candy">
            <a:extLst>
              <a:ext uri="{FF2B5EF4-FFF2-40B4-BE49-F238E27FC236}">
                <a16:creationId xmlns:a16="http://schemas.microsoft.com/office/drawing/2014/main" id="{3D9A2667-596C-3442-E4DE-1D29E7DCBB54}"/>
              </a:ext>
            </a:extLst>
          </p:cNvPr>
          <p:cNvPicPr>
            <a:picLocks noGrp="1" noChangeAspect="1"/>
          </p:cNvPicPr>
          <p:nvPr>
            <p:ph idx="1"/>
          </p:nvPr>
        </p:nvPicPr>
        <p:blipFill rotWithShape="1">
          <a:blip r:embed="rId2"/>
          <a:srcRect l="34844" r="24093" b="-1"/>
          <a:stretch/>
        </p:blipFill>
        <p:spPr>
          <a:xfrm>
            <a:off x="8022651" y="-10884"/>
            <a:ext cx="4223778" cy="6865951"/>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Tree>
    <p:extLst>
      <p:ext uri="{BB962C8B-B14F-4D97-AF65-F5344CB8AC3E}">
        <p14:creationId xmlns:p14="http://schemas.microsoft.com/office/powerpoint/2010/main" val="30820300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6" name="Rectangle 10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104">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50879" y="609601"/>
            <a:ext cx="6967181" cy="1216024"/>
          </a:xfrm>
        </p:spPr>
        <p:txBody>
          <a:bodyPr vert="horz" lIns="91440" tIns="45720" rIns="91440" bIns="45720" rtlCol="0" anchor="ctr">
            <a:normAutofit/>
          </a:bodyPr>
          <a:lstStyle/>
          <a:p>
            <a:r>
              <a:rPr lang="en-US" b="1" dirty="0">
                <a:ea typeface="Batang"/>
              </a:rPr>
              <a:t>Arts and crafts </a:t>
            </a:r>
          </a:p>
        </p:txBody>
      </p:sp>
      <p:sp>
        <p:nvSpPr>
          <p:cNvPr id="3" name="TextBox 2">
            <a:extLst>
              <a:ext uri="{FF2B5EF4-FFF2-40B4-BE49-F238E27FC236}">
                <a16:creationId xmlns:a16="http://schemas.microsoft.com/office/drawing/2014/main" id="{E229759B-147A-EC25-2D5C-D93DD9D7C7B4}"/>
              </a:ext>
            </a:extLst>
          </p:cNvPr>
          <p:cNvSpPr txBox="1"/>
          <p:nvPr/>
        </p:nvSpPr>
        <p:spPr>
          <a:xfrm>
            <a:off x="-5035" y="2147356"/>
            <a:ext cx="8023095" cy="470573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Aft>
                <a:spcPts val="600"/>
              </a:spcAft>
            </a:pPr>
            <a:r>
              <a:rPr lang="en-US" b="1" spc="50" dirty="0">
                <a:solidFill>
                  <a:schemeClr val="tx1">
                    <a:lumMod val="85000"/>
                    <a:lumOff val="15000"/>
                  </a:schemeClr>
                </a:solidFill>
                <a:ea typeface="Batang"/>
              </a:rPr>
              <a:t>I have chosen arts and crafts as my method of choice because I believe that the young people can express who they are through the art pieces they create. The young people can also express how they feel through their art which is something valuable to learn and have. Expression is really important for each young person we come into contact with as it allows them to be who they are meant to be. Expression also allows a young person to open up if something has happened. This can be done through art or a letter or even a poem or even through conversations. </a:t>
            </a:r>
            <a:endParaRPr lang="en-US" dirty="0">
              <a:solidFill>
                <a:schemeClr val="tx1">
                  <a:lumMod val="85000"/>
                  <a:lumOff val="15000"/>
                </a:schemeClr>
              </a:solidFill>
              <a:ea typeface="Batang"/>
            </a:endParaRPr>
          </a:p>
          <a:p>
            <a:pPr>
              <a:spcAft>
                <a:spcPts val="600"/>
              </a:spcAft>
            </a:pPr>
            <a:r>
              <a:rPr lang="en-US" b="1" spc="50" dirty="0" err="1">
                <a:solidFill>
                  <a:schemeClr val="tx1">
                    <a:lumMod val="85000"/>
                    <a:lumOff val="15000"/>
                  </a:schemeClr>
                </a:solidFill>
                <a:ea typeface="Batang"/>
              </a:rPr>
              <a:t>Banardos</a:t>
            </a:r>
            <a:r>
              <a:rPr lang="en-US" b="1" spc="50" dirty="0">
                <a:solidFill>
                  <a:schemeClr val="tx1">
                    <a:lumMod val="85000"/>
                    <a:lumOff val="15000"/>
                  </a:schemeClr>
                </a:solidFill>
                <a:ea typeface="Batang"/>
              </a:rPr>
              <a:t> backs what I have said and agrees that self expression is important and can be portrayed through "</a:t>
            </a:r>
            <a:r>
              <a:rPr lang="en-US" b="1" spc="50" dirty="0">
                <a:ea typeface="+mn-lt"/>
                <a:cs typeface="+mn-lt"/>
              </a:rPr>
              <a:t> art, music, writing and poetry, dance and drama, photography and film, and doing activities that make you feel good".</a:t>
            </a:r>
            <a:r>
              <a:rPr lang="en-US" b="1" spc="50" dirty="0">
                <a:solidFill>
                  <a:srgbClr val="000000"/>
                </a:solidFill>
                <a:ea typeface="Batang"/>
              </a:rPr>
              <a:t> </a:t>
            </a:r>
            <a:r>
              <a:rPr lang="en-US" b="1" spc="50" dirty="0" err="1">
                <a:solidFill>
                  <a:srgbClr val="000000"/>
                </a:solidFill>
                <a:ea typeface="Batang"/>
              </a:rPr>
              <a:t>Barnardos</a:t>
            </a:r>
            <a:r>
              <a:rPr lang="en-US" b="1" spc="50" dirty="0">
                <a:solidFill>
                  <a:srgbClr val="000000"/>
                </a:solidFill>
                <a:ea typeface="Batang"/>
              </a:rPr>
              <a:t> also supports what  I have written by confirming that expression is about finding ways to show and share how someone might </a:t>
            </a:r>
            <a:r>
              <a:rPr lang="en-US" b="1" spc="50" dirty="0" err="1">
                <a:solidFill>
                  <a:srgbClr val="000000"/>
                </a:solidFill>
                <a:ea typeface="Batang"/>
              </a:rPr>
              <a:t>feel.they</a:t>
            </a:r>
            <a:r>
              <a:rPr lang="en-US" b="1" spc="50" dirty="0">
                <a:solidFill>
                  <a:srgbClr val="000000"/>
                </a:solidFill>
                <a:ea typeface="Batang"/>
              </a:rPr>
              <a:t> also say expression is about finding out who you are. </a:t>
            </a:r>
            <a:r>
              <a:rPr lang="en-US" b="1" spc="50" dirty="0">
                <a:solidFill>
                  <a:schemeClr val="tx1">
                    <a:lumMod val="85000"/>
                    <a:lumOff val="15000"/>
                  </a:schemeClr>
                </a:solidFill>
                <a:ea typeface="Batang"/>
              </a:rPr>
              <a:t>  </a:t>
            </a:r>
            <a:endParaRPr lang="en-US" dirty="0">
              <a:solidFill>
                <a:schemeClr val="tx1">
                  <a:lumMod val="85000"/>
                  <a:lumOff val="15000"/>
                </a:schemeClr>
              </a:solidFill>
            </a:endParaRPr>
          </a:p>
        </p:txBody>
      </p:sp>
      <p:pic>
        <p:nvPicPr>
          <p:cNvPr id="42" name="Picture 3" descr="Eyes on a candy">
            <a:extLst>
              <a:ext uri="{FF2B5EF4-FFF2-40B4-BE49-F238E27FC236}">
                <a16:creationId xmlns:a16="http://schemas.microsoft.com/office/drawing/2014/main" id="{3D9A2667-596C-3442-E4DE-1D29E7DCBB54}"/>
              </a:ext>
            </a:extLst>
          </p:cNvPr>
          <p:cNvPicPr>
            <a:picLocks noGrp="1" noChangeAspect="1"/>
          </p:cNvPicPr>
          <p:nvPr>
            <p:ph idx="1"/>
          </p:nvPr>
        </p:nvPicPr>
        <p:blipFill rotWithShape="1">
          <a:blip r:embed="rId2"/>
          <a:srcRect l="34844" r="24093" b="-1"/>
          <a:stretch/>
        </p:blipFill>
        <p:spPr>
          <a:xfrm>
            <a:off x="7968222" y="2"/>
            <a:ext cx="4223778" cy="6865951"/>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Tree>
    <p:extLst>
      <p:ext uri="{BB962C8B-B14F-4D97-AF65-F5344CB8AC3E}">
        <p14:creationId xmlns:p14="http://schemas.microsoft.com/office/powerpoint/2010/main" val="736865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3" name="Picture 52">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64" name="Ink 54">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64" name="Ink 54">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66" name="Rectangle 56">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pic>
        <p:nvPicPr>
          <p:cNvPr id="42" name="Picture 3" descr="Eyes on a candy">
            <a:extLst>
              <a:ext uri="{FF2B5EF4-FFF2-40B4-BE49-F238E27FC236}">
                <a16:creationId xmlns:a16="http://schemas.microsoft.com/office/drawing/2014/main" id="{3D9A2667-596C-3442-E4DE-1D29E7DCBB54}"/>
              </a:ext>
            </a:extLst>
          </p:cNvPr>
          <p:cNvPicPr>
            <a:picLocks noGrp="1" noChangeAspect="1"/>
          </p:cNvPicPr>
          <p:nvPr>
            <p:ph idx="4294967295"/>
          </p:nvPr>
        </p:nvPicPr>
        <p:blipFill rotWithShape="1">
          <a:blip r:embed="rId5"/>
          <a:srcRect b="15730"/>
          <a:stretch/>
        </p:blipFill>
        <p:spPr>
          <a:xfrm>
            <a:off x="-2" y="10"/>
            <a:ext cx="12191999" cy="6857989"/>
          </a:xfrm>
          <a:prstGeom prst="rect">
            <a:avLst/>
          </a:prstGeom>
        </p:spPr>
      </p:pic>
      <p:sp useBgFill="1">
        <p:nvSpPr>
          <p:cNvPr id="68" name="Freeform: Shape 58">
            <a:extLst>
              <a:ext uri="{FF2B5EF4-FFF2-40B4-BE49-F238E27FC236}">
                <a16:creationId xmlns:a16="http://schemas.microsoft.com/office/drawing/2014/main" id="{F6EE1C8D-9233-4EBC-9B68-862FDCA26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906504"/>
            <a:ext cx="12192002" cy="195199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4" name="Freeform: Shape 60">
            <a:extLst>
              <a:ext uri="{FF2B5EF4-FFF2-40B4-BE49-F238E27FC236}">
                <a16:creationId xmlns:a16="http://schemas.microsoft.com/office/drawing/2014/main" id="{48F92359-2883-4C1D-972D-BF52F3F41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906504"/>
            <a:ext cx="12192000" cy="195199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723900" y="5878976"/>
            <a:ext cx="10750253" cy="632588"/>
          </a:xfrm>
        </p:spPr>
        <p:txBody>
          <a:bodyPr vert="horz" lIns="91440" tIns="45720" rIns="91440" bIns="45720" rtlCol="0" anchor="b">
            <a:normAutofit/>
          </a:bodyPr>
          <a:lstStyle/>
          <a:p>
            <a:pPr algn="ctr"/>
            <a:r>
              <a:rPr lang="en-US" sz="2800" b="1" dirty="0">
                <a:latin typeface="Bembo"/>
                <a:ea typeface="Batang"/>
                <a:cs typeface="Arial"/>
              </a:rPr>
              <a:t>Activity Sock puppets</a:t>
            </a:r>
            <a:endParaRPr lang="en-US" sz="2800" b="1">
              <a:latin typeface="Bembo"/>
              <a:cs typeface="Arial"/>
            </a:endParaRPr>
          </a:p>
        </p:txBody>
      </p:sp>
    </p:spTree>
    <p:extLst>
      <p:ext uri="{BB962C8B-B14F-4D97-AF65-F5344CB8AC3E}">
        <p14:creationId xmlns:p14="http://schemas.microsoft.com/office/powerpoint/2010/main" val="4049133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6" name="Rectangle 10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104">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50879" y="609601"/>
            <a:ext cx="6967181" cy="1216024"/>
          </a:xfrm>
        </p:spPr>
        <p:txBody>
          <a:bodyPr vert="horz" lIns="91440" tIns="45720" rIns="91440" bIns="45720" rtlCol="0" anchor="ctr">
            <a:normAutofit/>
          </a:bodyPr>
          <a:lstStyle/>
          <a:p>
            <a:r>
              <a:rPr lang="en-US" b="1" dirty="0">
                <a:ea typeface="Batang"/>
              </a:rPr>
              <a:t>Activity - Sock puppets</a:t>
            </a:r>
          </a:p>
        </p:txBody>
      </p:sp>
      <p:sp>
        <p:nvSpPr>
          <p:cNvPr id="3" name="TextBox 2">
            <a:extLst>
              <a:ext uri="{FF2B5EF4-FFF2-40B4-BE49-F238E27FC236}">
                <a16:creationId xmlns:a16="http://schemas.microsoft.com/office/drawing/2014/main" id="{E229759B-147A-EC25-2D5C-D93DD9D7C7B4}"/>
              </a:ext>
            </a:extLst>
          </p:cNvPr>
          <p:cNvSpPr txBox="1"/>
          <p:nvPr/>
        </p:nvSpPr>
        <p:spPr>
          <a:xfrm>
            <a:off x="1050879" y="2147356"/>
            <a:ext cx="6967181" cy="410702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Aft>
                <a:spcPts val="600"/>
              </a:spcAft>
            </a:pPr>
            <a:r>
              <a:rPr lang="en-US" b="1" spc="50" dirty="0">
                <a:solidFill>
                  <a:schemeClr val="tx1">
                    <a:lumMod val="85000"/>
                    <a:lumOff val="15000"/>
                  </a:schemeClr>
                </a:solidFill>
                <a:ea typeface="Batang"/>
              </a:rPr>
              <a:t>I chose sock puppets as an activity as to me it gives off go wild vibes meaning the young people can decorate their sock puppet however, they would like to. For example, they could create a sock puppet that looks like a spider or a dog by taking two elastic bands to create ears and then creating a face out of googly eyes and felt or felt tip pens. This activity is for our younger service users; however, our older service users may want to take part, and this is okay. The young people can also express themselves through making sock puppets by creating their puppet and maybe acting out a small scene from their favorite film or book or even their feelings. This activity can also be done individually or in a group or even pairs.    </a:t>
            </a:r>
          </a:p>
        </p:txBody>
      </p:sp>
      <p:pic>
        <p:nvPicPr>
          <p:cNvPr id="42" name="Picture 3" descr="Eyes on a candy">
            <a:extLst>
              <a:ext uri="{FF2B5EF4-FFF2-40B4-BE49-F238E27FC236}">
                <a16:creationId xmlns:a16="http://schemas.microsoft.com/office/drawing/2014/main" id="{3D9A2667-596C-3442-E4DE-1D29E7DCBB54}"/>
              </a:ext>
            </a:extLst>
          </p:cNvPr>
          <p:cNvPicPr>
            <a:picLocks noGrp="1" noChangeAspect="1"/>
          </p:cNvPicPr>
          <p:nvPr>
            <p:ph idx="1"/>
          </p:nvPr>
        </p:nvPicPr>
        <p:blipFill rotWithShape="1">
          <a:blip r:embed="rId2"/>
          <a:srcRect l="34844" r="24093" b="-1"/>
          <a:stretch/>
        </p:blipFill>
        <p:spPr>
          <a:xfrm>
            <a:off x="7968222" y="2"/>
            <a:ext cx="4223778" cy="6865951"/>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Tree>
    <p:extLst>
      <p:ext uri="{BB962C8B-B14F-4D97-AF65-F5344CB8AC3E}">
        <p14:creationId xmlns:p14="http://schemas.microsoft.com/office/powerpoint/2010/main" val="15037350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6" name="Rectangle 10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104">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50879" y="609601"/>
            <a:ext cx="6967181" cy="1216024"/>
          </a:xfrm>
        </p:spPr>
        <p:txBody>
          <a:bodyPr vert="horz" lIns="91440" tIns="45720" rIns="91440" bIns="45720" rtlCol="0" anchor="ctr">
            <a:normAutofit/>
          </a:bodyPr>
          <a:lstStyle/>
          <a:p>
            <a:r>
              <a:rPr lang="en-US" b="1" dirty="0">
                <a:ea typeface="Batang"/>
              </a:rPr>
              <a:t>Activity - Sock puppets</a:t>
            </a:r>
          </a:p>
        </p:txBody>
      </p:sp>
      <p:sp>
        <p:nvSpPr>
          <p:cNvPr id="3" name="TextBox 2">
            <a:extLst>
              <a:ext uri="{FF2B5EF4-FFF2-40B4-BE49-F238E27FC236}">
                <a16:creationId xmlns:a16="http://schemas.microsoft.com/office/drawing/2014/main" id="{E229759B-147A-EC25-2D5C-D93DD9D7C7B4}"/>
              </a:ext>
            </a:extLst>
          </p:cNvPr>
          <p:cNvSpPr txBox="1"/>
          <p:nvPr/>
        </p:nvSpPr>
        <p:spPr>
          <a:xfrm>
            <a:off x="1050879" y="2147356"/>
            <a:ext cx="6967181" cy="410702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Aft>
                <a:spcPts val="600"/>
              </a:spcAft>
            </a:pPr>
            <a:r>
              <a:rPr lang="en-US" sz="2800" b="1" u="sng" spc="50" dirty="0">
                <a:solidFill>
                  <a:schemeClr val="tx1">
                    <a:lumMod val="85000"/>
                    <a:lumOff val="15000"/>
                  </a:schemeClr>
                </a:solidFill>
                <a:ea typeface="Batang"/>
              </a:rPr>
              <a:t>Rules</a:t>
            </a:r>
          </a:p>
          <a:p>
            <a:pPr marL="514350" indent="-514350">
              <a:spcAft>
                <a:spcPts val="600"/>
              </a:spcAft>
              <a:buAutoNum type="arabicPeriod"/>
            </a:pPr>
            <a:r>
              <a:rPr lang="en-US" sz="2800" b="1" spc="50" dirty="0">
                <a:solidFill>
                  <a:schemeClr val="tx1">
                    <a:lumMod val="85000"/>
                    <a:lumOff val="15000"/>
                  </a:schemeClr>
                </a:solidFill>
                <a:ea typeface="Batang"/>
              </a:rPr>
              <a:t>Have fun </a:t>
            </a:r>
            <a:endParaRPr lang="en-US" sz="2800" b="1" u="sng" spc="50" dirty="0">
              <a:solidFill>
                <a:schemeClr val="tx1">
                  <a:lumMod val="85000"/>
                  <a:lumOff val="15000"/>
                </a:schemeClr>
              </a:solidFill>
              <a:ea typeface="Batang"/>
            </a:endParaRPr>
          </a:p>
          <a:p>
            <a:pPr marL="514350" indent="-514350">
              <a:spcAft>
                <a:spcPts val="600"/>
              </a:spcAft>
              <a:buAutoNum type="arabicPeriod"/>
            </a:pPr>
            <a:r>
              <a:rPr lang="en-US" sz="2800" b="1" spc="50" dirty="0">
                <a:solidFill>
                  <a:schemeClr val="tx1">
                    <a:lumMod val="85000"/>
                    <a:lumOff val="15000"/>
                  </a:schemeClr>
                </a:solidFill>
                <a:ea typeface="Batang"/>
              </a:rPr>
              <a:t>Use the glue appropriately</a:t>
            </a:r>
          </a:p>
          <a:p>
            <a:pPr marL="514350" indent="-514350">
              <a:spcAft>
                <a:spcPts val="600"/>
              </a:spcAft>
              <a:buAutoNum type="arabicPeriod"/>
            </a:pPr>
            <a:endParaRPr lang="en-US" sz="2800" b="1" spc="50" dirty="0">
              <a:solidFill>
                <a:schemeClr val="tx1">
                  <a:lumMod val="85000"/>
                  <a:lumOff val="15000"/>
                </a:schemeClr>
              </a:solidFill>
              <a:ea typeface="Batang"/>
            </a:endParaRPr>
          </a:p>
          <a:p>
            <a:pPr marL="514350" indent="-514350">
              <a:spcAft>
                <a:spcPts val="600"/>
              </a:spcAft>
              <a:buAutoNum type="arabicPeriod"/>
            </a:pPr>
            <a:endParaRPr lang="en-US" sz="2800" b="1" spc="50" dirty="0">
              <a:solidFill>
                <a:schemeClr val="tx1">
                  <a:lumMod val="85000"/>
                  <a:lumOff val="15000"/>
                </a:schemeClr>
              </a:solidFill>
              <a:ea typeface="Batang"/>
            </a:endParaRPr>
          </a:p>
        </p:txBody>
      </p:sp>
      <p:pic>
        <p:nvPicPr>
          <p:cNvPr id="42" name="Picture 3" descr="Eyes on a candy">
            <a:extLst>
              <a:ext uri="{FF2B5EF4-FFF2-40B4-BE49-F238E27FC236}">
                <a16:creationId xmlns:a16="http://schemas.microsoft.com/office/drawing/2014/main" id="{3D9A2667-596C-3442-E4DE-1D29E7DCBB54}"/>
              </a:ext>
            </a:extLst>
          </p:cNvPr>
          <p:cNvPicPr>
            <a:picLocks noGrp="1" noChangeAspect="1"/>
          </p:cNvPicPr>
          <p:nvPr>
            <p:ph idx="1"/>
          </p:nvPr>
        </p:nvPicPr>
        <p:blipFill rotWithShape="1">
          <a:blip r:embed="rId2"/>
          <a:srcRect l="34844" r="24093" b="-1"/>
          <a:stretch/>
        </p:blipFill>
        <p:spPr>
          <a:xfrm>
            <a:off x="7968222" y="2"/>
            <a:ext cx="4223778" cy="6865951"/>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Tree>
    <p:extLst>
      <p:ext uri="{BB962C8B-B14F-4D97-AF65-F5344CB8AC3E}">
        <p14:creationId xmlns:p14="http://schemas.microsoft.com/office/powerpoint/2010/main" val="40959657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6" name="Rectangle 10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104">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50879" y="609601"/>
            <a:ext cx="6967181" cy="1216024"/>
          </a:xfrm>
        </p:spPr>
        <p:txBody>
          <a:bodyPr vert="horz" lIns="91440" tIns="45720" rIns="91440" bIns="45720" rtlCol="0" anchor="ctr">
            <a:normAutofit/>
          </a:bodyPr>
          <a:lstStyle/>
          <a:p>
            <a:r>
              <a:rPr lang="en-US" b="1" dirty="0">
                <a:ea typeface="Batang"/>
              </a:rPr>
              <a:t>References </a:t>
            </a:r>
          </a:p>
        </p:txBody>
      </p:sp>
      <p:sp>
        <p:nvSpPr>
          <p:cNvPr id="3" name="TextBox 2">
            <a:extLst>
              <a:ext uri="{FF2B5EF4-FFF2-40B4-BE49-F238E27FC236}">
                <a16:creationId xmlns:a16="http://schemas.microsoft.com/office/drawing/2014/main" id="{E229759B-147A-EC25-2D5C-D93DD9D7C7B4}"/>
              </a:ext>
            </a:extLst>
          </p:cNvPr>
          <p:cNvSpPr txBox="1"/>
          <p:nvPr/>
        </p:nvSpPr>
        <p:spPr>
          <a:xfrm>
            <a:off x="1050879" y="2147356"/>
            <a:ext cx="6967181" cy="410702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Aft>
                <a:spcPts val="600"/>
              </a:spcAft>
            </a:pPr>
            <a:r>
              <a:rPr lang="en-US" b="1" spc="50" dirty="0">
                <a:solidFill>
                  <a:schemeClr val="tx1">
                    <a:lumMod val="85000"/>
                    <a:lumOff val="15000"/>
                  </a:schemeClr>
                </a:solidFill>
                <a:ea typeface="Batang"/>
              </a:rPr>
              <a:t>Slide 7 – the </a:t>
            </a:r>
            <a:r>
              <a:rPr lang="en-US" b="1" spc="50" dirty="0" err="1">
                <a:solidFill>
                  <a:schemeClr val="tx1">
                    <a:lumMod val="85000"/>
                    <a:lumOff val="15000"/>
                  </a:schemeClr>
                </a:solidFill>
                <a:ea typeface="Batang"/>
              </a:rPr>
              <a:t>barnardos</a:t>
            </a:r>
            <a:r>
              <a:rPr lang="en-US" b="1" spc="50" dirty="0">
                <a:solidFill>
                  <a:schemeClr val="tx1">
                    <a:lumMod val="85000"/>
                    <a:lumOff val="15000"/>
                  </a:schemeClr>
                </a:solidFill>
                <a:ea typeface="Batang"/>
              </a:rPr>
              <a:t> page on expression was published on the 28th </a:t>
            </a:r>
            <a:r>
              <a:rPr lang="en-US" b="1" spc="50" dirty="0" err="1">
                <a:solidFill>
                  <a:schemeClr val="tx1">
                    <a:lumMod val="85000"/>
                    <a:lumOff val="15000"/>
                  </a:schemeClr>
                </a:solidFill>
                <a:ea typeface="Batang"/>
              </a:rPr>
              <a:t>january</a:t>
            </a:r>
            <a:r>
              <a:rPr lang="en-US" b="1" spc="50" dirty="0">
                <a:solidFill>
                  <a:schemeClr val="tx1">
                    <a:lumMod val="85000"/>
                    <a:lumOff val="15000"/>
                  </a:schemeClr>
                </a:solidFill>
                <a:ea typeface="Batang"/>
              </a:rPr>
              <a:t> in 2021, no author found. </a:t>
            </a:r>
            <a:r>
              <a:rPr lang="en-US" b="1" spc="50" dirty="0">
                <a:ea typeface="+mn-lt"/>
                <a:cs typeface="+mn-lt"/>
                <a:hlinkClick r:id="rId2"/>
              </a:rPr>
              <a:t>Express Yourself | Barnardo's (barnardos.org.uk)</a:t>
            </a:r>
            <a:endParaRPr lang="en-US" b="1" spc="50"/>
          </a:p>
          <a:p>
            <a:pPr>
              <a:spcAft>
                <a:spcPts val="600"/>
              </a:spcAft>
            </a:pPr>
            <a:r>
              <a:rPr lang="en-US" b="1" spc="50" dirty="0">
                <a:solidFill>
                  <a:srgbClr val="000000"/>
                </a:solidFill>
                <a:ea typeface="Batang"/>
              </a:rPr>
              <a:t>Slide 3 – Jean Piaget's theory was published in 1952. I retrieved my information from the book called how psychology works by dk.</a:t>
            </a:r>
          </a:p>
          <a:p>
            <a:pPr>
              <a:spcAft>
                <a:spcPts val="600"/>
              </a:spcAft>
            </a:pPr>
            <a:endParaRPr lang="en-US" b="1" spc="50" dirty="0">
              <a:solidFill>
                <a:srgbClr val="000000"/>
              </a:solidFill>
              <a:ea typeface="Batang"/>
            </a:endParaRPr>
          </a:p>
          <a:p>
            <a:pPr>
              <a:spcAft>
                <a:spcPts val="600"/>
              </a:spcAft>
            </a:pPr>
            <a:r>
              <a:rPr lang="en-US" b="1" spc="50" dirty="0">
                <a:solidFill>
                  <a:srgbClr val="000000"/>
                </a:solidFill>
                <a:ea typeface="Batang"/>
              </a:rPr>
              <a:t>Slide 4 -  </a:t>
            </a:r>
            <a:r>
              <a:rPr lang="en-US" b="1" spc="50" dirty="0" err="1">
                <a:solidFill>
                  <a:srgbClr val="000000"/>
                </a:solidFill>
                <a:ea typeface="Batang"/>
              </a:rPr>
              <a:t>Tuckmans</a:t>
            </a:r>
            <a:r>
              <a:rPr lang="en-US" b="1" spc="50" dirty="0">
                <a:solidFill>
                  <a:srgbClr val="000000"/>
                </a:solidFill>
                <a:ea typeface="Batang"/>
              </a:rPr>
              <a:t> theory was published in 1965. I retrieved my information from </a:t>
            </a:r>
            <a:r>
              <a:rPr lang="en-US" b="1" spc="50" dirty="0" err="1">
                <a:solidFill>
                  <a:srgbClr val="000000"/>
                </a:solidFill>
                <a:ea typeface="Batang"/>
              </a:rPr>
              <a:t>tuckmans</a:t>
            </a:r>
            <a:r>
              <a:rPr lang="en-US" b="1" spc="50" dirty="0">
                <a:solidFill>
                  <a:srgbClr val="000000"/>
                </a:solidFill>
                <a:ea typeface="Batang"/>
              </a:rPr>
              <a:t> theory from a book called how psychology works by dk. The team building company backs what is in the book and slide. </a:t>
            </a:r>
            <a:r>
              <a:rPr lang="en-US" b="1" spc="50" dirty="0">
                <a:ea typeface="+mn-lt"/>
                <a:cs typeface="+mn-lt"/>
                <a:hlinkClick r:id="rId3"/>
              </a:rPr>
              <a:t>Tuckman; Forming - Storming - Norming - Perfoming (teambuilding.co.uk)</a:t>
            </a:r>
            <a:endParaRPr lang="en-US" b="1" spc="50">
              <a:ea typeface="+mn-lt"/>
              <a:cs typeface="+mn-lt"/>
            </a:endParaRPr>
          </a:p>
          <a:p>
            <a:pPr>
              <a:spcAft>
                <a:spcPts val="600"/>
              </a:spcAft>
            </a:pPr>
            <a:r>
              <a:rPr lang="en-US" b="1" spc="50" dirty="0">
                <a:solidFill>
                  <a:schemeClr val="tx1">
                    <a:lumMod val="85000"/>
                    <a:lumOff val="15000"/>
                  </a:schemeClr>
                </a:solidFill>
                <a:ea typeface="Batang"/>
              </a:rPr>
              <a:t>    </a:t>
            </a:r>
            <a:endParaRPr lang="en-US" b="1">
              <a:solidFill>
                <a:schemeClr val="tx1">
                  <a:lumMod val="85000"/>
                  <a:lumOff val="15000"/>
                </a:schemeClr>
              </a:solidFill>
            </a:endParaRPr>
          </a:p>
        </p:txBody>
      </p:sp>
      <p:pic>
        <p:nvPicPr>
          <p:cNvPr id="42" name="Picture 3" descr="Eyes on a candy">
            <a:extLst>
              <a:ext uri="{FF2B5EF4-FFF2-40B4-BE49-F238E27FC236}">
                <a16:creationId xmlns:a16="http://schemas.microsoft.com/office/drawing/2014/main" id="{3D9A2667-596C-3442-E4DE-1D29E7DCBB54}"/>
              </a:ext>
            </a:extLst>
          </p:cNvPr>
          <p:cNvPicPr>
            <a:picLocks noGrp="1" noChangeAspect="1"/>
          </p:cNvPicPr>
          <p:nvPr>
            <p:ph idx="1"/>
          </p:nvPr>
        </p:nvPicPr>
        <p:blipFill rotWithShape="1">
          <a:blip r:embed="rId4"/>
          <a:srcRect l="34844" r="24093" b="-1"/>
          <a:stretch/>
        </p:blipFill>
        <p:spPr>
          <a:xfrm>
            <a:off x="7968222" y="2"/>
            <a:ext cx="4223778" cy="6865951"/>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Tree>
    <p:extLst>
      <p:ext uri="{BB962C8B-B14F-4D97-AF65-F5344CB8AC3E}">
        <p14:creationId xmlns:p14="http://schemas.microsoft.com/office/powerpoint/2010/main" val="3129758231"/>
      </p:ext>
    </p:extLst>
  </p:cSld>
  <p:clrMapOvr>
    <a:masterClrMapping/>
  </p:clrMapOvr>
</p:sld>
</file>

<file path=ppt/theme/theme1.xml><?xml version="1.0" encoding="utf-8"?>
<a:theme xmlns:a="http://schemas.openxmlformats.org/drawingml/2006/main" name="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ArchiveVTI</vt:lpstr>
      <vt:lpstr>Counselling Skills, Mindfulness &amp; Therapeutic Practice - ecyw4004</vt:lpstr>
      <vt:lpstr>introduction</vt:lpstr>
      <vt:lpstr>Jeans theory of cognitive development </vt:lpstr>
      <vt:lpstr>Tuckmans theory</vt:lpstr>
      <vt:lpstr>Methods of youthwork</vt:lpstr>
      <vt:lpstr>Methods of youthwork</vt:lpstr>
      <vt:lpstr>Arts and crafts </vt:lpstr>
      <vt:lpstr>Activity Sock puppets</vt:lpstr>
      <vt:lpstr>Activity - Sock puppets</vt:lpstr>
      <vt:lpstr>Activity - Sock puppets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1054</cp:revision>
  <dcterms:created xsi:type="dcterms:W3CDTF">2023-03-27T18:36:36Z</dcterms:created>
  <dcterms:modified xsi:type="dcterms:W3CDTF">2023-03-29T04:35:31Z</dcterms:modified>
</cp:coreProperties>
</file>