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70" r:id="rId2"/>
    <p:sldId id="256" r:id="rId3"/>
    <p:sldId id="269" r:id="rId4"/>
    <p:sldId id="268" r:id="rId5"/>
    <p:sldId id="257" r:id="rId6"/>
    <p:sldId id="258" r:id="rId7"/>
    <p:sldId id="260" r:id="rId8"/>
    <p:sldId id="261" r:id="rId9"/>
    <p:sldId id="259" r:id="rId10"/>
    <p:sldId id="263" r:id="rId11"/>
    <p:sldId id="265" r:id="rId12"/>
    <p:sldId id="264" r:id="rId13"/>
    <p:sldId id="266"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015C121-889D-4C17-A2EC-E82C26B9FDB0}">
          <p14:sldIdLst>
            <p14:sldId id="270"/>
            <p14:sldId id="256"/>
            <p14:sldId id="269"/>
            <p14:sldId id="268"/>
            <p14:sldId id="257"/>
            <p14:sldId id="258"/>
            <p14:sldId id="260"/>
            <p14:sldId id="261"/>
            <p14:sldId id="259"/>
            <p14:sldId id="263"/>
          </p14:sldIdLst>
        </p14:section>
        <p14:section name="Untitled Section" id="{8CEA17FD-3D50-4446-AFC0-7A3C7C7F4381}">
          <p14:sldIdLst>
            <p14:sldId id="265"/>
            <p14:sldId id="264"/>
            <p14:sldId id="266"/>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52"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koyejo Sobola (1601748)" userId="100300009AA64BB9@LIVE.COM" providerId="AD" clId="Web-{2E88B4B6-1222-4642-8567-18FB9B0CD2FD}"/>
    <pc:docChg chg="modSld">
      <pc:chgData name="Adekoyejo Sobola (1601748)" userId="100300009AA64BB9@LIVE.COM" providerId="AD" clId="Web-{2E88B4B6-1222-4642-8567-18FB9B0CD2FD}" dt="2018-01-26T09:11:46.415" v="2"/>
      <pc:docMkLst>
        <pc:docMk/>
      </pc:docMkLst>
      <pc:sldChg chg="modSp">
        <pc:chgData name="Adekoyejo Sobola (1601748)" userId="100300009AA64BB9@LIVE.COM" providerId="AD" clId="Web-{2E88B4B6-1222-4642-8567-18FB9B0CD2FD}" dt="2018-01-26T09:11:45.587" v="0"/>
        <pc:sldMkLst>
          <pc:docMk/>
          <pc:sldMk cId="3946688641" sldId="269"/>
        </pc:sldMkLst>
        <pc:spChg chg="mod">
          <ac:chgData name="Adekoyejo Sobola (1601748)" userId="100300009AA64BB9@LIVE.COM" providerId="AD" clId="Web-{2E88B4B6-1222-4642-8567-18FB9B0CD2FD}" dt="2018-01-26T09:11:45.587" v="0"/>
          <ac:spMkLst>
            <pc:docMk/>
            <pc:sldMk cId="3946688641" sldId="269"/>
            <ac:spMk id="18" creationId="{228CADD3-D1C1-4909-B59A-CB9BCCEFF41C}"/>
          </ac:spMkLst>
        </pc:spChg>
      </pc:sldChg>
    </pc:docChg>
  </pc:docChgLst>
  <pc:docChgLst>
    <pc:chgData name="Adekoyejo Sobola" userId="2be4d336-be7a-4c91-89d7-097201a417dc" providerId="ADAL" clId="{D57CB765-8EB5-4AE0-9823-195789B1D423}"/>
    <pc:docChg chg="undo custSel modSld sldOrd">
      <pc:chgData name="Adekoyejo Sobola" userId="2be4d336-be7a-4c91-89d7-097201a417dc" providerId="ADAL" clId="{D57CB765-8EB5-4AE0-9823-195789B1D423}" dt="2018-01-25T20:18:38.678" v="587" actId="313"/>
      <pc:docMkLst>
        <pc:docMk/>
      </pc:docMkLst>
      <pc:sldChg chg="ord">
        <pc:chgData name="Adekoyejo Sobola" userId="2be4d336-be7a-4c91-89d7-097201a417dc" providerId="ADAL" clId="{D57CB765-8EB5-4AE0-9823-195789B1D423}" dt="2018-01-25T14:07:57.111" v="38" actId="313"/>
        <pc:sldMkLst>
          <pc:docMk/>
          <pc:sldMk cId="1642343887" sldId="256"/>
        </pc:sldMkLst>
      </pc:sldChg>
      <pc:sldChg chg="modSp">
        <pc:chgData name="Adekoyejo Sobola" userId="2be4d336-be7a-4c91-89d7-097201a417dc" providerId="ADAL" clId="{D57CB765-8EB5-4AE0-9823-195789B1D423}" dt="2018-01-25T14:11:42.690" v="108" actId="123"/>
        <pc:sldMkLst>
          <pc:docMk/>
          <pc:sldMk cId="1497907781" sldId="257"/>
        </pc:sldMkLst>
        <pc:spChg chg="mod">
          <ac:chgData name="Adekoyejo Sobola" userId="2be4d336-be7a-4c91-89d7-097201a417dc" providerId="ADAL" clId="{D57CB765-8EB5-4AE0-9823-195789B1D423}" dt="2018-01-25T14:11:42.690" v="108" actId="123"/>
          <ac:spMkLst>
            <pc:docMk/>
            <pc:sldMk cId="1497907781" sldId="257"/>
            <ac:spMk id="5" creationId="{509F30D6-8781-4650-B0E8-C19588ECF084}"/>
          </ac:spMkLst>
        </pc:spChg>
      </pc:sldChg>
      <pc:sldChg chg="modSp">
        <pc:chgData name="Adekoyejo Sobola" userId="2be4d336-be7a-4c91-89d7-097201a417dc" providerId="ADAL" clId="{D57CB765-8EB5-4AE0-9823-195789B1D423}" dt="2018-01-25T16:38:32.164" v="376" actId="20577"/>
        <pc:sldMkLst>
          <pc:docMk/>
          <pc:sldMk cId="884024546" sldId="258"/>
        </pc:sldMkLst>
        <pc:spChg chg="mod">
          <ac:chgData name="Adekoyejo Sobola" userId="2be4d336-be7a-4c91-89d7-097201a417dc" providerId="ADAL" clId="{D57CB765-8EB5-4AE0-9823-195789B1D423}" dt="2018-01-25T16:38:32.164" v="376" actId="20577"/>
          <ac:spMkLst>
            <pc:docMk/>
            <pc:sldMk cId="884024546" sldId="258"/>
            <ac:spMk id="8" creationId="{FB2E9E9B-F3C4-4C0D-B0CD-EC4431356FA8}"/>
          </ac:spMkLst>
        </pc:spChg>
      </pc:sldChg>
      <pc:sldChg chg="modSp">
        <pc:chgData name="Adekoyejo Sobola" userId="2be4d336-be7a-4c91-89d7-097201a417dc" providerId="ADAL" clId="{D57CB765-8EB5-4AE0-9823-195789B1D423}" dt="2018-01-25T16:55:48.772" v="449" actId="115"/>
        <pc:sldMkLst>
          <pc:docMk/>
          <pc:sldMk cId="2743584272" sldId="259"/>
        </pc:sldMkLst>
        <pc:spChg chg="mod">
          <ac:chgData name="Adekoyejo Sobola" userId="2be4d336-be7a-4c91-89d7-097201a417dc" providerId="ADAL" clId="{D57CB765-8EB5-4AE0-9823-195789B1D423}" dt="2018-01-25T16:55:48.772" v="449" actId="115"/>
          <ac:spMkLst>
            <pc:docMk/>
            <pc:sldMk cId="2743584272" sldId="259"/>
            <ac:spMk id="7" creationId="{10F57798-835A-40F3-AE67-B7EE6C025AD0}"/>
          </ac:spMkLst>
        </pc:spChg>
      </pc:sldChg>
      <pc:sldChg chg="modSp">
        <pc:chgData name="Adekoyejo Sobola" userId="2be4d336-be7a-4c91-89d7-097201a417dc" providerId="ADAL" clId="{D57CB765-8EB5-4AE0-9823-195789B1D423}" dt="2018-01-25T16:24:53.335" v="326" actId="403"/>
        <pc:sldMkLst>
          <pc:docMk/>
          <pc:sldMk cId="320043147" sldId="260"/>
        </pc:sldMkLst>
        <pc:spChg chg="mod">
          <ac:chgData name="Adekoyejo Sobola" userId="2be4d336-be7a-4c91-89d7-097201a417dc" providerId="ADAL" clId="{D57CB765-8EB5-4AE0-9823-195789B1D423}" dt="2018-01-25T16:24:53.335" v="326" actId="403"/>
          <ac:spMkLst>
            <pc:docMk/>
            <pc:sldMk cId="320043147" sldId="260"/>
            <ac:spMk id="2" creationId="{F3A62F0C-E1C2-4642-895B-8869D3CF770A}"/>
          </ac:spMkLst>
        </pc:spChg>
        <pc:spChg chg="mod">
          <ac:chgData name="Adekoyejo Sobola" userId="2be4d336-be7a-4c91-89d7-097201a417dc" providerId="ADAL" clId="{D57CB765-8EB5-4AE0-9823-195789B1D423}" dt="2018-01-25T16:24:34.226" v="324" actId="20577"/>
          <ac:spMkLst>
            <pc:docMk/>
            <pc:sldMk cId="320043147" sldId="260"/>
            <ac:spMk id="7" creationId="{D3470D0F-A35A-4C2E-AA19-24B32D9A3A43}"/>
          </ac:spMkLst>
        </pc:spChg>
      </pc:sldChg>
      <pc:sldChg chg="modSp">
        <pc:chgData name="Adekoyejo Sobola" userId="2be4d336-be7a-4c91-89d7-097201a417dc" providerId="ADAL" clId="{D57CB765-8EB5-4AE0-9823-195789B1D423}" dt="2018-01-25T16:41:29.392" v="406" actId="404"/>
        <pc:sldMkLst>
          <pc:docMk/>
          <pc:sldMk cId="1267512724" sldId="261"/>
        </pc:sldMkLst>
        <pc:spChg chg="mod">
          <ac:chgData name="Adekoyejo Sobola" userId="2be4d336-be7a-4c91-89d7-097201a417dc" providerId="ADAL" clId="{D57CB765-8EB5-4AE0-9823-195789B1D423}" dt="2018-01-25T16:41:29.392" v="406" actId="404"/>
          <ac:spMkLst>
            <pc:docMk/>
            <pc:sldMk cId="1267512724" sldId="261"/>
            <ac:spMk id="2" creationId="{5462A7A1-4BD7-4086-BE77-85E04B94D9D2}"/>
          </ac:spMkLst>
        </pc:spChg>
        <pc:spChg chg="mod">
          <ac:chgData name="Adekoyejo Sobola" userId="2be4d336-be7a-4c91-89d7-097201a417dc" providerId="ADAL" clId="{D57CB765-8EB5-4AE0-9823-195789B1D423}" dt="2018-01-25T16:41:13.251" v="404" actId="20577"/>
          <ac:spMkLst>
            <pc:docMk/>
            <pc:sldMk cId="1267512724" sldId="261"/>
            <ac:spMk id="7" creationId="{2ABFDA9D-65AF-4C3A-8844-D7D03D6EB027}"/>
          </ac:spMkLst>
        </pc:spChg>
      </pc:sldChg>
      <pc:sldChg chg="modSp">
        <pc:chgData name="Adekoyejo Sobola" userId="2be4d336-be7a-4c91-89d7-097201a417dc" providerId="ADAL" clId="{D57CB765-8EB5-4AE0-9823-195789B1D423}" dt="2018-01-25T14:12:51.788" v="113" actId="123"/>
        <pc:sldMkLst>
          <pc:docMk/>
          <pc:sldMk cId="121553688" sldId="264"/>
        </pc:sldMkLst>
        <pc:spChg chg="mod">
          <ac:chgData name="Adekoyejo Sobola" userId="2be4d336-be7a-4c91-89d7-097201a417dc" providerId="ADAL" clId="{D57CB765-8EB5-4AE0-9823-195789B1D423}" dt="2018-01-25T14:12:51.788" v="113" actId="123"/>
          <ac:spMkLst>
            <pc:docMk/>
            <pc:sldMk cId="121553688" sldId="264"/>
            <ac:spMk id="5" creationId="{966154AE-FB9E-4122-B86B-6CAC1F9B103A}"/>
          </ac:spMkLst>
        </pc:spChg>
      </pc:sldChg>
      <pc:sldChg chg="addSp delSp modSp">
        <pc:chgData name="Adekoyejo Sobola" userId="2be4d336-be7a-4c91-89d7-097201a417dc" providerId="ADAL" clId="{D57CB765-8EB5-4AE0-9823-195789B1D423}" dt="2018-01-25T18:23:36.871" v="563" actId="404"/>
        <pc:sldMkLst>
          <pc:docMk/>
          <pc:sldMk cId="2608001340" sldId="265"/>
        </pc:sldMkLst>
        <pc:spChg chg="mod">
          <ac:chgData name="Adekoyejo Sobola" userId="2be4d336-be7a-4c91-89d7-097201a417dc" providerId="ADAL" clId="{D57CB765-8EB5-4AE0-9823-195789B1D423}" dt="2018-01-25T18:23:36.871" v="563" actId="404"/>
          <ac:spMkLst>
            <pc:docMk/>
            <pc:sldMk cId="2608001340" sldId="265"/>
            <ac:spMk id="5" creationId="{5163E518-DFE6-48DA-876D-C7E0B11C631A}"/>
          </ac:spMkLst>
        </pc:spChg>
        <pc:spChg chg="add del mod">
          <ac:chgData name="Adekoyejo Sobola" userId="2be4d336-be7a-4c91-89d7-097201a417dc" providerId="ADAL" clId="{D57CB765-8EB5-4AE0-9823-195789B1D423}" dt="2018-01-25T17:16:46.771" v="451" actId="931"/>
          <ac:spMkLst>
            <pc:docMk/>
            <pc:sldMk cId="2608001340" sldId="265"/>
            <ac:spMk id="7" creationId="{E70443D6-B49A-435A-A5AD-3376D52EFB3E}"/>
          </ac:spMkLst>
        </pc:spChg>
        <pc:spChg chg="mod">
          <ac:chgData name="Adekoyejo Sobola" userId="2be4d336-be7a-4c91-89d7-097201a417dc" providerId="ADAL" clId="{D57CB765-8EB5-4AE0-9823-195789B1D423}" dt="2018-01-25T17:30:49.346" v="484" actId="20577"/>
          <ac:spMkLst>
            <pc:docMk/>
            <pc:sldMk cId="2608001340" sldId="265"/>
            <ac:spMk id="8" creationId="{5B47C7F8-1039-4F98-9B84-331ED9B966D7}"/>
          </ac:spMkLst>
        </pc:spChg>
        <pc:spChg chg="add del mod">
          <ac:chgData name="Adekoyejo Sobola" userId="2be4d336-be7a-4c91-89d7-097201a417dc" providerId="ADAL" clId="{D57CB765-8EB5-4AE0-9823-195789B1D423}" dt="2018-01-25T17:17:19.873" v="456" actId="404"/>
          <ac:spMkLst>
            <pc:docMk/>
            <pc:sldMk cId="2608001340" sldId="265"/>
            <ac:spMk id="28" creationId="{69CAFCB7-53F1-42E2-BAB1-D928DF5DAA8A}"/>
          </ac:spMkLst>
        </pc:spChg>
        <pc:spChg chg="add del mod">
          <ac:chgData name="Adekoyejo Sobola" userId="2be4d336-be7a-4c91-89d7-097201a417dc" providerId="ADAL" clId="{D57CB765-8EB5-4AE0-9823-195789B1D423}" dt="2018-01-25T17:29:56.637" v="468" actId="404"/>
          <ac:spMkLst>
            <pc:docMk/>
            <pc:sldMk cId="2608001340" sldId="265"/>
            <ac:spMk id="30" creationId="{C7FCDB37-2318-405B-9C59-4BD5D9DF652B}"/>
          </ac:spMkLst>
        </pc:spChg>
        <pc:picChg chg="del">
          <ac:chgData name="Adekoyejo Sobola" userId="2be4d336-be7a-4c91-89d7-097201a417dc" providerId="ADAL" clId="{D57CB765-8EB5-4AE0-9823-195789B1D423}" dt="2018-01-25T17:16:23.390" v="450" actId="478"/>
          <ac:picMkLst>
            <pc:docMk/>
            <pc:sldMk cId="2608001340" sldId="265"/>
            <ac:picMk id="6" creationId="{DD80645A-9297-4D0F-9A36-FF0BAF00EA72}"/>
          </ac:picMkLst>
        </pc:picChg>
        <pc:picChg chg="add del mod">
          <ac:chgData name="Adekoyejo Sobola" userId="2be4d336-be7a-4c91-89d7-097201a417dc" providerId="ADAL" clId="{D57CB765-8EB5-4AE0-9823-195789B1D423}" dt="2018-01-25T17:17:17.103" v="455" actId="478"/>
          <ac:picMkLst>
            <pc:docMk/>
            <pc:sldMk cId="2608001340" sldId="265"/>
            <ac:picMk id="10" creationId="{D469693F-8347-4D39-BF57-B7842992FDD9}"/>
          </ac:picMkLst>
        </pc:picChg>
        <pc:picChg chg="add del">
          <ac:chgData name="Adekoyejo Sobola" userId="2be4d336-be7a-4c91-89d7-097201a417dc" providerId="ADAL" clId="{D57CB765-8EB5-4AE0-9823-195789B1D423}" dt="2018-01-25T17:17:14.764" v="454" actId="404"/>
          <ac:picMkLst>
            <pc:docMk/>
            <pc:sldMk cId="2608001340" sldId="265"/>
            <ac:picMk id="18" creationId="{B0774041-3A64-40A6-AD45-DA8D28BA0974}"/>
          </ac:picMkLst>
        </pc:picChg>
        <pc:picChg chg="add del mod">
          <ac:chgData name="Adekoyejo Sobola" userId="2be4d336-be7a-4c91-89d7-097201a417dc" providerId="ADAL" clId="{D57CB765-8EB5-4AE0-9823-195789B1D423}" dt="2018-01-25T18:18:43.468" v="495" actId="14100"/>
          <ac:picMkLst>
            <pc:docMk/>
            <pc:sldMk cId="2608001340" sldId="265"/>
            <ac:picMk id="29" creationId="{D31888CA-FCE4-4C6B-AE54-06F5906CA656}"/>
          </ac:picMkLst>
        </pc:picChg>
        <pc:picChg chg="add del mod">
          <ac:chgData name="Adekoyejo Sobola" userId="2be4d336-be7a-4c91-89d7-097201a417dc" providerId="ADAL" clId="{D57CB765-8EB5-4AE0-9823-195789B1D423}" dt="2018-01-25T17:29:55.796" v="467" actId="931"/>
          <ac:picMkLst>
            <pc:docMk/>
            <pc:sldMk cId="2608001340" sldId="265"/>
            <ac:picMk id="32" creationId="{45E568D9-B767-4404-8277-798F61E75626}"/>
          </ac:picMkLst>
        </pc:picChg>
      </pc:sldChg>
      <pc:sldChg chg="addSp delSp modSp">
        <pc:chgData name="Adekoyejo Sobola" userId="2be4d336-be7a-4c91-89d7-097201a417dc" providerId="ADAL" clId="{D57CB765-8EB5-4AE0-9823-195789B1D423}" dt="2018-01-25T20:17:52.725" v="585" actId="313"/>
        <pc:sldMkLst>
          <pc:docMk/>
          <pc:sldMk cId="306204308" sldId="266"/>
        </pc:sldMkLst>
        <pc:spChg chg="add del">
          <ac:chgData name="Adekoyejo Sobola" userId="2be4d336-be7a-4c91-89d7-097201a417dc" providerId="ADAL" clId="{D57CB765-8EB5-4AE0-9823-195789B1D423}" dt="2018-01-25T20:15:54.388" v="569" actId="313"/>
          <ac:spMkLst>
            <pc:docMk/>
            <pc:sldMk cId="306204308" sldId="266"/>
            <ac:spMk id="2" creationId="{DE8B79B0-31FE-483A-8AD8-3CA81535F76E}"/>
          </ac:spMkLst>
        </pc:spChg>
        <pc:spChg chg="add del mod">
          <ac:chgData name="Adekoyejo Sobola" userId="2be4d336-be7a-4c91-89d7-097201a417dc" providerId="ADAL" clId="{D57CB765-8EB5-4AE0-9823-195789B1D423}" dt="2018-01-25T20:17:52.725" v="585" actId="313"/>
          <ac:spMkLst>
            <pc:docMk/>
            <pc:sldMk cId="306204308" sldId="266"/>
            <ac:spMk id="3" creationId="{4FB67365-2A64-4219-AEC5-8DB95749D49E}"/>
          </ac:spMkLst>
        </pc:spChg>
      </pc:sldChg>
      <pc:sldChg chg="modSp">
        <pc:chgData name="Adekoyejo Sobola" userId="2be4d336-be7a-4c91-89d7-097201a417dc" providerId="ADAL" clId="{D57CB765-8EB5-4AE0-9823-195789B1D423}" dt="2018-01-25T20:18:38.678" v="587" actId="313"/>
        <pc:sldMkLst>
          <pc:docMk/>
          <pc:sldMk cId="2908908836" sldId="267"/>
        </pc:sldMkLst>
        <pc:spChg chg="mod">
          <ac:chgData name="Adekoyejo Sobola" userId="2be4d336-be7a-4c91-89d7-097201a417dc" providerId="ADAL" clId="{D57CB765-8EB5-4AE0-9823-195789B1D423}" dt="2018-01-25T20:18:38.678" v="587" actId="313"/>
          <ac:spMkLst>
            <pc:docMk/>
            <pc:sldMk cId="2908908836" sldId="267"/>
            <ac:spMk id="2" creationId="{060A2799-FFE4-441A-ADF6-F836EFADE4C2}"/>
          </ac:spMkLst>
        </pc:spChg>
      </pc:sldChg>
      <pc:sldChg chg="modSp ord">
        <pc:chgData name="Adekoyejo Sobola" userId="2be4d336-be7a-4c91-89d7-097201a417dc" providerId="ADAL" clId="{D57CB765-8EB5-4AE0-9823-195789B1D423}" dt="2018-01-25T15:47:39.625" v="121" actId="14100"/>
        <pc:sldMkLst>
          <pc:docMk/>
          <pc:sldMk cId="2230893722" sldId="268"/>
        </pc:sldMkLst>
        <pc:spChg chg="mod">
          <ac:chgData name="Adekoyejo Sobola" userId="2be4d336-be7a-4c91-89d7-097201a417dc" providerId="ADAL" clId="{D57CB765-8EB5-4AE0-9823-195789B1D423}" dt="2018-01-25T15:47:09.956" v="119" actId="20577"/>
          <ac:spMkLst>
            <pc:docMk/>
            <pc:sldMk cId="2230893722" sldId="268"/>
            <ac:spMk id="2" creationId="{00000000-0000-0000-0000-000000000000}"/>
          </ac:spMkLst>
        </pc:spChg>
        <pc:spChg chg="mod">
          <ac:chgData name="Adekoyejo Sobola" userId="2be4d336-be7a-4c91-89d7-097201a417dc" providerId="ADAL" clId="{D57CB765-8EB5-4AE0-9823-195789B1D423}" dt="2018-01-25T15:47:39.625" v="121" actId="14100"/>
          <ac:spMkLst>
            <pc:docMk/>
            <pc:sldMk cId="2230893722" sldId="268"/>
            <ac:spMk id="4" creationId="{00000000-0000-0000-0000-000000000000}"/>
          </ac:spMkLst>
        </pc:spChg>
      </pc:sldChg>
      <pc:sldChg chg="modSp">
        <pc:chgData name="Adekoyejo Sobola" userId="2be4d336-be7a-4c91-89d7-097201a417dc" providerId="ADAL" clId="{D57CB765-8EB5-4AE0-9823-195789B1D423}" dt="2018-01-25T15:48:35.456" v="127" actId="20577"/>
        <pc:sldMkLst>
          <pc:docMk/>
          <pc:sldMk cId="3946688641" sldId="269"/>
        </pc:sldMkLst>
        <pc:spChg chg="mod">
          <ac:chgData name="Adekoyejo Sobola" userId="2be4d336-be7a-4c91-89d7-097201a417dc" providerId="ADAL" clId="{D57CB765-8EB5-4AE0-9823-195789B1D423}" dt="2018-01-25T14:06:05.540" v="16" actId="20577"/>
          <ac:spMkLst>
            <pc:docMk/>
            <pc:sldMk cId="3946688641" sldId="269"/>
            <ac:spMk id="10" creationId="{F60635B8-D71E-421B-8987-A6B10EF97C05}"/>
          </ac:spMkLst>
        </pc:spChg>
        <pc:spChg chg="mod">
          <ac:chgData name="Adekoyejo Sobola" userId="2be4d336-be7a-4c91-89d7-097201a417dc" providerId="ADAL" clId="{D57CB765-8EB5-4AE0-9823-195789B1D423}" dt="2018-01-25T15:48:35.456" v="127" actId="20577"/>
          <ac:spMkLst>
            <pc:docMk/>
            <pc:sldMk cId="3946688641" sldId="269"/>
            <ac:spMk id="18" creationId="{228CADD3-D1C1-4909-B59A-CB9BCCEFF41C}"/>
          </ac:spMkLst>
        </pc:spChg>
      </pc:sldChg>
    </pc:docChg>
  </pc:docChgLst>
  <pc:docChgLst>
    <pc:chgData name="Adekoyejo Sobola (1601748)" userId="100300009AA64BB9@LIVE.COM" providerId="AD" clId="Web-{305B0BE1-F8D2-49A7-9570-110AAE715783}"/>
    <pc:docChg chg="modSld">
      <pc:chgData name="Adekoyejo Sobola (1601748)" userId="100300009AA64BB9@LIVE.COM" providerId="AD" clId="Web-{305B0BE1-F8D2-49A7-9570-110AAE715783}" dt="2018-01-26T09:10:08.064" v="45"/>
      <pc:docMkLst>
        <pc:docMk/>
      </pc:docMkLst>
      <pc:sldChg chg="modSp">
        <pc:chgData name="Adekoyejo Sobola (1601748)" userId="100300009AA64BB9@LIVE.COM" providerId="AD" clId="Web-{305B0BE1-F8D2-49A7-9570-110AAE715783}" dt="2018-01-26T09:10:08.064" v="44"/>
        <pc:sldMkLst>
          <pc:docMk/>
          <pc:sldMk cId="121553688" sldId="264"/>
        </pc:sldMkLst>
        <pc:spChg chg="mod">
          <ac:chgData name="Adekoyejo Sobola (1601748)" userId="100300009AA64BB9@LIVE.COM" providerId="AD" clId="Web-{305B0BE1-F8D2-49A7-9570-110AAE715783}" dt="2018-01-26T09:10:08.064" v="44"/>
          <ac:spMkLst>
            <pc:docMk/>
            <pc:sldMk cId="121553688" sldId="264"/>
            <ac:spMk id="5" creationId="{966154AE-FB9E-4122-B86B-6CAC1F9B103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068C93-5E7C-455B-9AE1-313B16575A29}" type="datetimeFigureOut">
              <a:rPr lang="en-GB" smtClean="0"/>
              <a:t>26/01/2018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F8DB51-3FDC-4A2F-A0C3-DA4B71E77848}" type="slidenum">
              <a:rPr lang="en-GB" smtClean="0"/>
              <a:t>‹#›</a:t>
            </a:fld>
            <a:endParaRPr lang="en-GB"/>
          </a:p>
        </p:txBody>
      </p:sp>
    </p:spTree>
    <p:extLst>
      <p:ext uri="{BB962C8B-B14F-4D97-AF65-F5344CB8AC3E}">
        <p14:creationId xmlns:p14="http://schemas.microsoft.com/office/powerpoint/2010/main" val="4579637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5F8DB51-3FDC-4A2F-A0C3-DA4B71E77848}" type="slidenum">
              <a:rPr lang="en-GB" smtClean="0"/>
              <a:t>9</a:t>
            </a:fld>
            <a:endParaRPr lang="en-GB"/>
          </a:p>
        </p:txBody>
      </p:sp>
    </p:spTree>
    <p:extLst>
      <p:ext uri="{BB962C8B-B14F-4D97-AF65-F5344CB8AC3E}">
        <p14:creationId xmlns:p14="http://schemas.microsoft.com/office/powerpoint/2010/main" val="39604542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1/26/2018</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image" Target="../media/image10.jp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9D7DC-BA23-425B-9156-074A77F79137}"/>
              </a:ext>
            </a:extLst>
          </p:cNvPr>
          <p:cNvSpPr>
            <a:spLocks noGrp="1"/>
          </p:cNvSpPr>
          <p:nvPr>
            <p:ph type="ctrTitle"/>
          </p:nvPr>
        </p:nvSpPr>
        <p:spPr/>
        <p:txBody>
          <a:bodyPr>
            <a:normAutofit fontScale="90000"/>
          </a:bodyPr>
          <a:lstStyle/>
          <a:p>
            <a:pPr algn="ctr"/>
            <a:r>
              <a:rPr lang="en-GB" sz="8000" b="1"/>
              <a:t>Managing People</a:t>
            </a:r>
            <a:br>
              <a:rPr lang="en-GB" sz="8000" b="1"/>
            </a:br>
            <a:r>
              <a:rPr lang="en-GB" sz="3600" b="1"/>
              <a:t>(SBUS5121)</a:t>
            </a:r>
            <a:r>
              <a:rPr lang="en-GB" sz="8000" b="1"/>
              <a:t/>
            </a:r>
            <a:br>
              <a:rPr lang="en-GB" sz="8000" b="1"/>
            </a:br>
            <a:r>
              <a:rPr lang="en-GB" sz="8000" b="1"/>
              <a:t> </a:t>
            </a:r>
          </a:p>
        </p:txBody>
      </p:sp>
      <p:sp>
        <p:nvSpPr>
          <p:cNvPr id="3" name="Subtitle 2">
            <a:extLst>
              <a:ext uri="{FF2B5EF4-FFF2-40B4-BE49-F238E27FC236}">
                <a16:creationId xmlns:a16="http://schemas.microsoft.com/office/drawing/2014/main" id="{AE9D9A2C-E9AE-4574-AD90-0DA2BFAA32F1}"/>
              </a:ext>
            </a:extLst>
          </p:cNvPr>
          <p:cNvSpPr>
            <a:spLocks noGrp="1"/>
          </p:cNvSpPr>
          <p:nvPr>
            <p:ph type="subTitle" idx="1"/>
          </p:nvPr>
        </p:nvSpPr>
        <p:spPr>
          <a:xfrm>
            <a:off x="4515378" y="3996267"/>
            <a:ext cx="6987645" cy="1388534"/>
          </a:xfrm>
        </p:spPr>
        <p:txBody>
          <a:bodyPr/>
          <a:lstStyle/>
          <a:p>
            <a:r>
              <a:rPr lang="en-GB"/>
              <a:t>Presented by Ade Sobola</a:t>
            </a:r>
          </a:p>
          <a:p>
            <a:endParaRPr lang="en-GB"/>
          </a:p>
          <a:p>
            <a:endParaRPr lang="en-GB"/>
          </a:p>
        </p:txBody>
      </p:sp>
    </p:spTree>
    <p:extLst>
      <p:ext uri="{BB962C8B-B14F-4D97-AF65-F5344CB8AC3E}">
        <p14:creationId xmlns:p14="http://schemas.microsoft.com/office/powerpoint/2010/main" val="573543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b">
            <a:normAutofit fontScale="90000"/>
          </a:bodyPr>
          <a:lstStyle/>
          <a:p>
            <a:pPr algn="r">
              <a:lnSpc>
                <a:spcPct val="90000"/>
              </a:lnSpc>
            </a:pPr>
            <a:r>
              <a:rPr lang="en-US" b="1">
                <a:latin typeface="Times New Roman" panose="02020603050405020304" pitchFamily="18" charset="0"/>
                <a:cs typeface="Times New Roman" panose="02020603050405020304" pitchFamily="18" charset="0"/>
              </a:rPr>
              <a:t>How Amazon’s HR Strategies can create sustainable competitive advantage for the organization</a:t>
            </a:r>
            <a:endParaRPr lang="en-US">
              <a:latin typeface="Times New Roman" panose="02020603050405020304" pitchFamily="18" charset="0"/>
              <a:cs typeface="Times New Roman" panose="02020603050405020304" pitchFamily="18" charset="0"/>
            </a:endParaRPr>
          </a:p>
        </p:txBody>
      </p:sp>
      <p:pic>
        <p:nvPicPr>
          <p:cNvPr id="6" name="Picture 6">
            <a:extLst>
              <a:ext uri="{FF2B5EF4-FFF2-40B4-BE49-F238E27FC236}">
                <a16:creationId xmlns:a16="http://schemas.microsoft.com/office/drawing/2014/main" id="{C0E8890E-21FD-40F3-856D-C99CCA0573AA}"/>
              </a:ext>
            </a:extLst>
          </p:cNvPr>
          <p:cNvPicPr>
            <a:picLocks noGrp="1" noChangeAspect="1"/>
          </p:cNvPicPr>
          <p:nvPr>
            <p:ph idx="1"/>
          </p:nvPr>
        </p:nvPicPr>
        <p:blipFill rotWithShape="1">
          <a:blip r:embed="rId3"/>
          <a:stretch/>
        </p:blipFill>
        <p:spPr>
          <a:xfrm>
            <a:off x="5334368" y="1523760"/>
            <a:ext cx="6096851" cy="342947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5" name="Text Placeholder 4">
            <a:extLst>
              <a:ext uri="{FF2B5EF4-FFF2-40B4-BE49-F238E27FC236}">
                <a16:creationId xmlns:a16="http://schemas.microsoft.com/office/drawing/2014/main" id="{EF61FC63-5D1A-45CB-8D04-FF6378A5766A}"/>
              </a:ext>
            </a:extLst>
          </p:cNvPr>
          <p:cNvSpPr>
            <a:spLocks noGrp="1"/>
          </p:cNvSpPr>
          <p:nvPr>
            <p:ph type="body" sz="half" idx="2"/>
          </p:nvPr>
        </p:nvSpPr>
        <p:spPr/>
        <p:txBody>
          <a:bodyPr/>
          <a:lstStyle/>
          <a:p>
            <a:pPr algn="l"/>
            <a:r>
              <a:rPr lang="en-GB" b="1"/>
              <a:t>Managing People (SBUS5121)</a:t>
            </a:r>
            <a:endParaRPr lang="en-US"/>
          </a:p>
        </p:txBody>
      </p:sp>
      <p:sp>
        <p:nvSpPr>
          <p:cNvPr id="39" name="TextBox 38">
            <a:extLst>
              <a:ext uri="{FF2B5EF4-FFF2-40B4-BE49-F238E27FC236}">
                <a16:creationId xmlns:a16="http://schemas.microsoft.com/office/drawing/2014/main" id="{9D47F4EB-50F4-44E6-8C5E-84EE9738445C}"/>
              </a:ext>
            </a:extLst>
          </p:cNvPr>
          <p:cNvSpPr txBox="1"/>
          <p:nvPr/>
        </p:nvSpPr>
        <p:spPr>
          <a:xfrm>
            <a:off x="10338317" y="4362450"/>
            <a:ext cx="6096000" cy="2616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Calibri"/>
              </a:rPr>
              <a:t>(Bloomberg , 2017)</a:t>
            </a:r>
            <a:endParaRPr lang="en-GB"/>
          </a:p>
        </p:txBody>
      </p:sp>
    </p:spTree>
    <p:extLst>
      <p:ext uri="{BB962C8B-B14F-4D97-AF65-F5344CB8AC3E}">
        <p14:creationId xmlns:p14="http://schemas.microsoft.com/office/powerpoint/2010/main" val="1642343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F60635B8-D71E-421B-8987-A6B10EF97C05}"/>
              </a:ext>
            </a:extLst>
          </p:cNvPr>
          <p:cNvSpPr>
            <a:spLocks noGrp="1"/>
          </p:cNvSpPr>
          <p:nvPr>
            <p:ph type="title"/>
          </p:nvPr>
        </p:nvSpPr>
        <p:spPr/>
        <p:txBody>
          <a:bodyPr vert="horz" lIns="91440" tIns="45720" rIns="91440" bIns="45720" rtlCol="0" anchor="b">
            <a:normAutofit fontScale="90000"/>
          </a:bodyPr>
          <a:lstStyle/>
          <a:p>
            <a:pPr algn="r"/>
            <a:r>
              <a:rPr lang="en-US" sz="4800"/>
              <a:t/>
            </a:r>
            <a:br>
              <a:rPr lang="en-US" sz="4800"/>
            </a:br>
            <a:r>
              <a:rPr lang="en-US" sz="4800"/>
              <a:t>Amabot</a:t>
            </a:r>
            <a:br>
              <a:rPr lang="en-US" sz="4800"/>
            </a:br>
            <a:r>
              <a:rPr lang="en-US" sz="4800"/>
              <a:t/>
            </a:r>
            <a:br>
              <a:rPr lang="en-US" sz="4800"/>
            </a:br>
            <a:endParaRPr lang="en-US" sz="4800"/>
          </a:p>
        </p:txBody>
      </p:sp>
      <p:pic>
        <p:nvPicPr>
          <p:cNvPr id="26" name="Content Placeholder 25">
            <a:extLst>
              <a:ext uri="{FF2B5EF4-FFF2-40B4-BE49-F238E27FC236}">
                <a16:creationId xmlns:a16="http://schemas.microsoft.com/office/drawing/2014/main" id="{A896B84D-50FF-42F6-B544-BB788E9DA124}"/>
              </a:ext>
            </a:extLst>
          </p:cNvPr>
          <p:cNvPicPr>
            <a:picLocks noGrp="1" noChangeAspect="1"/>
          </p:cNvPicPr>
          <p:nvPr>
            <p:ph idx="1"/>
          </p:nvPr>
        </p:nvPicPr>
        <p:blipFill>
          <a:blip r:embed="rId3"/>
          <a:stretch>
            <a:fillRect/>
          </a:stretch>
        </p:blipFill>
        <p:spPr>
          <a:xfrm>
            <a:off x="5279661" y="1305900"/>
            <a:ext cx="6206266" cy="3865199"/>
          </a:xfrm>
          <a:prstGeom prst="rect">
            <a:avLst/>
          </a:prstGeom>
        </p:spPr>
      </p:pic>
      <p:sp>
        <p:nvSpPr>
          <p:cNvPr id="18" name="Text Placeholder 17">
            <a:extLst>
              <a:ext uri="{FF2B5EF4-FFF2-40B4-BE49-F238E27FC236}">
                <a16:creationId xmlns:a16="http://schemas.microsoft.com/office/drawing/2014/main" id="{228CADD3-D1C1-4909-B59A-CB9BCCEFF41C}"/>
              </a:ext>
            </a:extLst>
          </p:cNvPr>
          <p:cNvSpPr>
            <a:spLocks noGrp="1"/>
          </p:cNvSpPr>
          <p:nvPr>
            <p:ph type="body" sz="half" idx="2"/>
          </p:nvPr>
        </p:nvSpPr>
        <p:spPr>
          <a:xfrm>
            <a:off x="1484312" y="1600201"/>
            <a:ext cx="3549121" cy="4163290"/>
          </a:xfrm>
        </p:spPr>
        <p:txBody>
          <a:bodyPr>
            <a:normAutofit/>
          </a:bodyPr>
          <a:lstStyle/>
          <a:p>
            <a:pPr marL="171450" indent="-171450" algn="just">
              <a:buFont typeface="Arial" panose="020B0604020202020204" pitchFamily="34" charset="0"/>
              <a:buChar char="•"/>
            </a:pPr>
            <a:r>
              <a:rPr lang="en-GB" sz="1100"/>
              <a:t>Amazon is one of the most successful company in the world ( Forbes Media LLC, 2017).</a:t>
            </a:r>
          </a:p>
          <a:p>
            <a:pPr marL="171450" indent="-171450" algn="just">
              <a:buFont typeface="Arial" panose="020B0604020202020204" pitchFamily="34" charset="0"/>
              <a:buChar char="•"/>
            </a:pPr>
            <a:r>
              <a:rPr lang="en-GB" sz="1100"/>
              <a:t>The level of attrition is not sustainable in the long term</a:t>
            </a:r>
          </a:p>
          <a:p>
            <a:pPr marL="171450" indent="-171450" algn="just">
              <a:buFont typeface="Arial" panose="020B0604020202020204" pitchFamily="34" charset="0"/>
              <a:buChar char="•"/>
            </a:pPr>
            <a:r>
              <a:rPr lang="en-GB" sz="1100"/>
              <a:t>(KANTOR &amp; STREITFELD, 2015) Amazon must review how Staff that contributed to the success of Amazon leave because of being worn out etc.</a:t>
            </a:r>
          </a:p>
          <a:p>
            <a:pPr marL="171450" indent="-171450" algn="just">
              <a:buFont typeface="Arial" panose="020B0604020202020204" pitchFamily="34" charset="0"/>
              <a:buChar char="•"/>
            </a:pPr>
            <a:r>
              <a:rPr lang="en-GB" sz="1100"/>
              <a:t>(CIPD, 2009) Claimed that high labour turnover has a minor negative effect on some companies. </a:t>
            </a:r>
          </a:p>
          <a:p>
            <a:pPr marL="171450" indent="-171450" algn="just">
              <a:buFont typeface="Arial" panose="020B0604020202020204" pitchFamily="34" charset="0"/>
              <a:buChar char="•"/>
            </a:pPr>
            <a:r>
              <a:rPr lang="en-GB" sz="1100"/>
              <a:t>(Ritzer, 2014) reveals the similarity between MacDonald and Amazon (high turnover)</a:t>
            </a:r>
          </a:p>
          <a:p>
            <a:pPr marL="171450" indent="-171450" algn="just">
              <a:buFont typeface="Arial" panose="020B0604020202020204" pitchFamily="34" charset="0"/>
              <a:buChar char="•"/>
            </a:pPr>
            <a:r>
              <a:rPr lang="en-GB" sz="1100"/>
              <a:t>The constant turnover increases recruitment and selection process cost, cost that include advertisement, management time, training cost</a:t>
            </a:r>
          </a:p>
          <a:p>
            <a:pPr algn="l"/>
            <a:endParaRPr lang="en-GB" sz="1100" b="1"/>
          </a:p>
          <a:p>
            <a:endParaRPr lang="en-GB" sz="2800" b="1"/>
          </a:p>
        </p:txBody>
      </p:sp>
      <p:sp>
        <p:nvSpPr>
          <p:cNvPr id="15" name="Rectangle 14">
            <a:extLst>
              <a:ext uri="{FF2B5EF4-FFF2-40B4-BE49-F238E27FC236}">
                <a16:creationId xmlns:a16="http://schemas.microsoft.com/office/drawing/2014/main" id="{75AD8B52-024E-4DAF-8EE7-1C4A56F2E6DC}"/>
              </a:ext>
            </a:extLst>
          </p:cNvPr>
          <p:cNvSpPr/>
          <p:nvPr/>
        </p:nvSpPr>
        <p:spPr>
          <a:xfrm>
            <a:off x="9664447" y="5552100"/>
            <a:ext cx="1913344" cy="369332"/>
          </a:xfrm>
          <a:prstGeom prst="rect">
            <a:avLst/>
          </a:prstGeom>
        </p:spPr>
        <p:txBody>
          <a:bodyPr wrap="none">
            <a:spAutoFit/>
          </a:bodyPr>
          <a:lstStyle/>
          <a:p>
            <a:pPr algn="r"/>
            <a:r>
              <a:rPr lang="en-GB"/>
              <a:t>(Rosenblatt, 2015)</a:t>
            </a:r>
          </a:p>
        </p:txBody>
      </p:sp>
    </p:spTree>
    <p:extLst>
      <p:ext uri="{BB962C8B-B14F-4D97-AF65-F5344CB8AC3E}">
        <p14:creationId xmlns:p14="http://schemas.microsoft.com/office/powerpoint/2010/main" val="39466886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Amazon’s attrition </a:t>
            </a:r>
          </a:p>
        </p:txBody>
      </p:sp>
      <p:sp>
        <p:nvSpPr>
          <p:cNvPr id="4" name="Text Placeholder 3"/>
          <p:cNvSpPr>
            <a:spLocks noGrp="1"/>
          </p:cNvSpPr>
          <p:nvPr>
            <p:ph type="body" sz="half" idx="2"/>
          </p:nvPr>
        </p:nvSpPr>
        <p:spPr>
          <a:xfrm>
            <a:off x="1484312" y="2971800"/>
            <a:ext cx="3549121" cy="1828800"/>
          </a:xfrm>
        </p:spPr>
        <p:txBody>
          <a:bodyPr>
            <a:normAutofit/>
          </a:bodyPr>
          <a:lstStyle/>
          <a:p>
            <a:pPr algn="just"/>
            <a:r>
              <a:rPr lang="en-GB" sz="1200">
                <a:latin typeface="Times New Roman" panose="02020603050405020304" pitchFamily="18" charset="0"/>
                <a:cs typeface="Times New Roman" panose="02020603050405020304" pitchFamily="18" charset="0"/>
              </a:rPr>
              <a:t>In the last 15 years, Amazon has transformed retail. But big change requires a workforce of talented software engineers, and that’s a job where demand exceeds supply, so many of their employees are constantly being wooed by competitors. In addition, the company has grown so rapidly in recent years that many jobs are new, another reason why the typical Amazon employee has only been with the company for one year.</a:t>
            </a:r>
          </a:p>
        </p:txBody>
      </p:sp>
      <p:sp>
        <p:nvSpPr>
          <p:cNvPr id="7" name="Rectangle 6"/>
          <p:cNvSpPr/>
          <p:nvPr/>
        </p:nvSpPr>
        <p:spPr>
          <a:xfrm>
            <a:off x="9354344" y="3747700"/>
            <a:ext cx="1237839" cy="276999"/>
          </a:xfrm>
          <a:prstGeom prst="rect">
            <a:avLst/>
          </a:prstGeom>
        </p:spPr>
        <p:txBody>
          <a:bodyPr wrap="none">
            <a:spAutoFit/>
          </a:bodyPr>
          <a:lstStyle/>
          <a:p>
            <a:r>
              <a:rPr lang="en-GB" sz="1200">
                <a:latin typeface="Times New Roman" panose="02020603050405020304" pitchFamily="18" charset="0"/>
                <a:cs typeface="Times New Roman" panose="02020603050405020304" pitchFamily="18" charset="0"/>
              </a:rPr>
              <a:t>(PayScale, 2017)</a:t>
            </a:r>
          </a:p>
        </p:txBody>
      </p:sp>
      <p:pic>
        <p:nvPicPr>
          <p:cNvPr id="11" name="Content Placeholder 10"/>
          <p:cNvPicPr>
            <a:picLocks noGrp="1" noChangeAspect="1"/>
          </p:cNvPicPr>
          <p:nvPr>
            <p:ph idx="1"/>
          </p:nvPr>
        </p:nvPicPr>
        <p:blipFill>
          <a:blip r:embed="rId2"/>
          <a:stretch>
            <a:fillRect/>
          </a:stretch>
        </p:blipFill>
        <p:spPr>
          <a:xfrm>
            <a:off x="7411244" y="2924175"/>
            <a:ext cx="1943100" cy="628650"/>
          </a:xfrm>
          <a:prstGeom prst="rect">
            <a:avLst/>
          </a:prstGeom>
        </p:spPr>
      </p:pic>
      <p:sp>
        <p:nvSpPr>
          <p:cNvPr id="5" name="Rectangle 4">
            <a:extLst>
              <a:ext uri="{FF2B5EF4-FFF2-40B4-BE49-F238E27FC236}">
                <a16:creationId xmlns:a16="http://schemas.microsoft.com/office/drawing/2014/main" id="{5BAD799A-4B4E-4759-8D81-4FD745B4951C}"/>
              </a:ext>
            </a:extLst>
          </p:cNvPr>
          <p:cNvSpPr/>
          <p:nvPr/>
        </p:nvSpPr>
        <p:spPr>
          <a:xfrm>
            <a:off x="1484312" y="268069"/>
            <a:ext cx="6096000" cy="646331"/>
          </a:xfrm>
          <a:prstGeom prst="rect">
            <a:avLst/>
          </a:prstGeom>
        </p:spPr>
        <p:txBody>
          <a:bodyPr>
            <a:spAutoFit/>
          </a:bodyPr>
          <a:lstStyle/>
          <a:p>
            <a:r>
              <a:rPr lang="en-GB"/>
              <a:t>How Amazon’s HR Strategies can create sustainable competitive advantage</a:t>
            </a:r>
          </a:p>
        </p:txBody>
      </p:sp>
    </p:spTree>
    <p:extLst>
      <p:ext uri="{BB962C8B-B14F-4D97-AF65-F5344CB8AC3E}">
        <p14:creationId xmlns:p14="http://schemas.microsoft.com/office/powerpoint/2010/main" val="2230893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grpSp>
        <p:nvGrpSpPr>
          <p:cNvPr id="69" name="Group 18">
            <a:extLst>
              <a:ext uri="{FF2B5EF4-FFF2-40B4-BE49-F238E27FC236}">
                <a16:creationId xmlns:a16="http://schemas.microsoft.com/office/drawing/2014/main" id="{28A4A409-9242-444A-AC1F-809866828B5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0" name="Freeform 6">
              <a:extLst>
                <a:ext uri="{FF2B5EF4-FFF2-40B4-BE49-F238E27FC236}">
                  <a16:creationId xmlns:a16="http://schemas.microsoft.com/office/drawing/2014/main" id="{ABF65108-5AB6-40BD-BCAF-526D8E309105}"/>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70" name="Freeform 7">
              <a:extLst>
                <a:ext uri="{FF2B5EF4-FFF2-40B4-BE49-F238E27FC236}">
                  <a16:creationId xmlns:a16="http://schemas.microsoft.com/office/drawing/2014/main" id="{C77C904B-BC3A-472F-BB70-8750D41E41DE}"/>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2" name="Freeform 8">
              <a:extLst>
                <a:ext uri="{FF2B5EF4-FFF2-40B4-BE49-F238E27FC236}">
                  <a16:creationId xmlns:a16="http://schemas.microsoft.com/office/drawing/2014/main" id="{E910D569-2CFD-4010-B886-2F31BB8EC9C7}"/>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71" name="Freeform 9">
              <a:extLst>
                <a:ext uri="{FF2B5EF4-FFF2-40B4-BE49-F238E27FC236}">
                  <a16:creationId xmlns:a16="http://schemas.microsoft.com/office/drawing/2014/main" id="{5A816932-FBAD-46C0-AA92-336589A5A912}"/>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4" name="Freeform 10">
              <a:extLst>
                <a:ext uri="{FF2B5EF4-FFF2-40B4-BE49-F238E27FC236}">
                  <a16:creationId xmlns:a16="http://schemas.microsoft.com/office/drawing/2014/main" id="{3D914BDD-E5E0-4DFB-8072-5B498F94A690}"/>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2" name="Freeform 11">
              <a:extLst>
                <a:ext uri="{FF2B5EF4-FFF2-40B4-BE49-F238E27FC236}">
                  <a16:creationId xmlns:a16="http://schemas.microsoft.com/office/drawing/2014/main" id="{ED9E392E-46C2-4B84-A121-9B2BC452F020}"/>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73" name="Rounded Rectangle 16">
            <a:extLst>
              <a:ext uri="{FF2B5EF4-FFF2-40B4-BE49-F238E27FC236}">
                <a16:creationId xmlns:a16="http://schemas.microsoft.com/office/drawing/2014/main" id="{21ECAAB0-702B-4C08-B30F-0AFAC3479AD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BEFEA-0631-4769-9E88-13807630F88C}"/>
              </a:ext>
            </a:extLst>
          </p:cNvPr>
          <p:cNvSpPr>
            <a:spLocks noGrp="1"/>
          </p:cNvSpPr>
          <p:nvPr>
            <p:ph type="title"/>
          </p:nvPr>
        </p:nvSpPr>
        <p:spPr>
          <a:xfrm>
            <a:off x="-240674" y="-52388"/>
            <a:ext cx="4386597" cy="1444081"/>
          </a:xfrm>
        </p:spPr>
        <p:txBody>
          <a:bodyPr vert="horz" lIns="91440" tIns="45720" rIns="91440" bIns="45720" rtlCol="0" anchor="ctr">
            <a:noAutofit/>
          </a:bodyPr>
          <a:lstStyle/>
          <a:p>
            <a:r>
              <a:rPr lang="en-GB" sz="1600" b="1">
                <a:solidFill>
                  <a:srgbClr val="000000"/>
                </a:solidFill>
              </a:rPr>
              <a:t>How Amazon’s HR Strategies can create sustainable competitive advantage</a:t>
            </a:r>
            <a:endParaRPr lang="en-US" sz="1600" b="1">
              <a:solidFill>
                <a:srgbClr val="000000"/>
              </a:solidFill>
            </a:endParaRPr>
          </a:p>
        </p:txBody>
      </p:sp>
      <p:sp>
        <p:nvSpPr>
          <p:cNvPr id="5" name="Text Placeholder 4">
            <a:extLst>
              <a:ext uri="{FF2B5EF4-FFF2-40B4-BE49-F238E27FC236}">
                <a16:creationId xmlns:a16="http://schemas.microsoft.com/office/drawing/2014/main" id="{509F30D6-8781-4650-B0E8-C19588ECF084}"/>
              </a:ext>
            </a:extLst>
          </p:cNvPr>
          <p:cNvSpPr>
            <a:spLocks noGrp="1"/>
          </p:cNvSpPr>
          <p:nvPr>
            <p:ph type="body" sz="half" idx="2"/>
          </p:nvPr>
        </p:nvSpPr>
        <p:spPr>
          <a:xfrm>
            <a:off x="885114" y="1581150"/>
            <a:ext cx="3736048" cy="4168775"/>
          </a:xfrm>
        </p:spPr>
        <p:txBody>
          <a:bodyPr vert="horz" lIns="91440" tIns="45720" rIns="91440" bIns="45720" rtlCol="0" anchor="ctr">
            <a:normAutofit fontScale="92500"/>
          </a:bodyPr>
          <a:lstStyle/>
          <a:p>
            <a:pPr algn="just"/>
            <a:r>
              <a:rPr lang="en-US" sz="1700" b="1">
                <a:latin typeface="Times New Roman" panose="02020603050405020304" pitchFamily="18" charset="0"/>
                <a:cs typeface="Times New Roman" panose="02020603050405020304" pitchFamily="18" charset="0"/>
              </a:rPr>
              <a:t>Conduct external and internal analysis of operating environment</a:t>
            </a:r>
          </a:p>
          <a:p>
            <a:pPr algn="just"/>
            <a:r>
              <a:rPr lang="en-GB" sz="1200">
                <a:latin typeface="Times New Roman" panose="02020603050405020304" pitchFamily="18" charset="0"/>
                <a:cs typeface="Times New Roman" panose="02020603050405020304" pitchFamily="18" charset="0"/>
              </a:rPr>
              <a:t>External such as Porter’s 5 Forces, PESTEL analysis, SWOT, and to access the internal environment, they will use the value Chain analysis, BCG Matrix environments.</a:t>
            </a:r>
            <a:endParaRPr lang="en-US" sz="1200">
              <a:latin typeface="Times New Roman" panose="02020603050405020304" pitchFamily="18" charset="0"/>
              <a:cs typeface="Times New Roman" panose="02020603050405020304" pitchFamily="18" charset="0"/>
            </a:endParaRPr>
          </a:p>
          <a:p>
            <a:pPr algn="just">
              <a:buFont typeface="Arial"/>
              <a:buChar char="•"/>
            </a:pPr>
            <a:endParaRPr lang="en-US" sz="1700" b="1">
              <a:latin typeface="Times New Roman" panose="02020603050405020304" pitchFamily="18" charset="0"/>
              <a:cs typeface="Times New Roman" panose="02020603050405020304" pitchFamily="18" charset="0"/>
            </a:endParaRPr>
          </a:p>
          <a:p>
            <a:pPr algn="just">
              <a:buFont typeface="Arial"/>
              <a:buChar char="•"/>
            </a:pPr>
            <a:r>
              <a:rPr lang="en-US" sz="1700">
                <a:latin typeface="Times New Roman" panose="02020603050405020304" pitchFamily="18" charset="0"/>
                <a:cs typeface="Times New Roman" panose="02020603050405020304" pitchFamily="18" charset="0"/>
              </a:rPr>
              <a:t>(Taylor, 2014) advised two strategies:</a:t>
            </a:r>
          </a:p>
          <a:p>
            <a:pPr algn="just">
              <a:buFont typeface="Arial"/>
              <a:buChar char="•"/>
            </a:pPr>
            <a:r>
              <a:rPr lang="en-US" sz="1700">
                <a:latin typeface="Times New Roman" panose="02020603050405020304" pitchFamily="18" charset="0"/>
                <a:cs typeface="Times New Roman" panose="02020603050405020304" pitchFamily="18" charset="0"/>
              </a:rPr>
              <a:t>1. Resourcing strategy:</a:t>
            </a:r>
            <a:r>
              <a:rPr lang="en-US" sz="1200">
                <a:latin typeface="Times New Roman" panose="02020603050405020304" pitchFamily="18" charset="0"/>
                <a:cs typeface="Times New Roman" panose="02020603050405020304" pitchFamily="18" charset="0"/>
              </a:rPr>
              <a:t> </a:t>
            </a:r>
            <a:r>
              <a:rPr lang="en-GB" sz="1200">
                <a:latin typeface="Times New Roman" panose="02020603050405020304" pitchFamily="18" charset="0"/>
                <a:cs typeface="Times New Roman" panose="02020603050405020304" pitchFamily="18" charset="0"/>
              </a:rPr>
              <a:t>Covers the workforce, and the purpose is to ensure that the organisation meets its long-term staffing objectives. This has to do with staff recruitment and retention.</a:t>
            </a:r>
            <a:r>
              <a:rPr lang="en-US" sz="1700">
                <a:latin typeface="Times New Roman" panose="02020603050405020304" pitchFamily="18" charset="0"/>
                <a:cs typeface="Times New Roman" panose="02020603050405020304" pitchFamily="18" charset="0"/>
              </a:rPr>
              <a:t> </a:t>
            </a:r>
          </a:p>
          <a:p>
            <a:pPr algn="just">
              <a:buFont typeface="Arial"/>
              <a:buChar char="•"/>
            </a:pPr>
            <a:r>
              <a:rPr lang="en-US" sz="1700">
                <a:latin typeface="Times New Roman" panose="02020603050405020304" pitchFamily="18" charset="0"/>
                <a:cs typeface="Times New Roman" panose="02020603050405020304" pitchFamily="18" charset="0"/>
              </a:rPr>
              <a:t>2. Talent management strategy: </a:t>
            </a:r>
            <a:r>
              <a:rPr lang="en-GB" sz="1200">
                <a:latin typeface="Times New Roman" panose="02020603050405020304" pitchFamily="18" charset="0"/>
                <a:cs typeface="Times New Roman" panose="02020603050405020304" pitchFamily="18" charset="0"/>
              </a:rPr>
              <a:t>Is a strategic management of recruitment, selection and career development of key staff, keeping and the high-performers and how to keep potential future high performers?</a:t>
            </a:r>
          </a:p>
          <a:p>
            <a:pPr algn="just">
              <a:buFont typeface="Arial"/>
              <a:buChar char="•"/>
            </a:pPr>
            <a:r>
              <a:rPr lang="en-GB" sz="1200">
                <a:latin typeface="Times New Roman" panose="02020603050405020304" pitchFamily="18" charset="0"/>
                <a:cs typeface="Times New Roman" panose="02020603050405020304" pitchFamily="18" charset="0"/>
              </a:rPr>
              <a:t>Barney 1995 suggested another tool called VRIO</a:t>
            </a:r>
            <a:endParaRPr lang="en-US" sz="1200">
              <a:latin typeface="Times New Roman" panose="02020603050405020304" pitchFamily="18" charset="0"/>
              <a:cs typeface="Times New Roman" panose="02020603050405020304" pitchFamily="18" charset="0"/>
            </a:endParaRPr>
          </a:p>
          <a:p>
            <a:pPr algn="l">
              <a:buFont typeface="Arial"/>
              <a:buChar char="•"/>
            </a:pPr>
            <a:endParaRPr lang="en-US" sz="1700" b="1"/>
          </a:p>
        </p:txBody>
      </p:sp>
      <p:sp>
        <p:nvSpPr>
          <p:cNvPr id="7" name="Rectangle 6">
            <a:extLst>
              <a:ext uri="{FF2B5EF4-FFF2-40B4-BE49-F238E27FC236}">
                <a16:creationId xmlns:a16="http://schemas.microsoft.com/office/drawing/2014/main" id="{9D7225BA-9873-491B-A65C-6777CBA92FE7}"/>
              </a:ext>
            </a:extLst>
          </p:cNvPr>
          <p:cNvSpPr/>
          <p:nvPr/>
        </p:nvSpPr>
        <p:spPr>
          <a:xfrm>
            <a:off x="9071040" y="4610100"/>
            <a:ext cx="6096000" cy="646331"/>
          </a:xfrm>
          <a:prstGeom prst="rect">
            <a:avLst/>
          </a:prstGeom>
        </p:spPr>
        <p:txBody>
          <a:bodyPr anchor="t">
            <a:spAutoFit/>
          </a:bodyPr>
          <a:lstStyle/>
          <a:p>
            <a:r>
              <a:rPr lang="en-GB">
                <a:latin typeface="Calibri"/>
              </a:rPr>
              <a:t>(Amazon.com Inc, 2017)</a:t>
            </a:r>
            <a:endParaRPr lang="en-GB"/>
          </a:p>
          <a:p>
            <a:endParaRPr lang="en-GB"/>
          </a:p>
        </p:txBody>
      </p:sp>
      <p:pic>
        <p:nvPicPr>
          <p:cNvPr id="21" name="Picture 22">
            <a:extLst>
              <a:ext uri="{FF2B5EF4-FFF2-40B4-BE49-F238E27FC236}">
                <a16:creationId xmlns:a16="http://schemas.microsoft.com/office/drawing/2014/main" id="{917C051C-5BB0-4731-8FCC-F7B7FFFF5685}"/>
              </a:ext>
            </a:extLst>
          </p:cNvPr>
          <p:cNvPicPr>
            <a:picLocks noGrp="1" noChangeAspect="1"/>
          </p:cNvPicPr>
          <p:nvPr>
            <p:ph idx="1"/>
          </p:nvPr>
        </p:nvPicPr>
        <p:blipFill>
          <a:blip r:embed="rId3"/>
          <a:stretch>
            <a:fillRect/>
          </a:stretch>
        </p:blipFill>
        <p:spPr>
          <a:xfrm>
            <a:off x="5002412" y="1941751"/>
            <a:ext cx="6240462" cy="2293752"/>
          </a:xfrm>
          <a:prstGeom prst="rect">
            <a:avLst/>
          </a:prstGeom>
        </p:spPr>
      </p:pic>
    </p:spTree>
    <p:extLst>
      <p:ext uri="{BB962C8B-B14F-4D97-AF65-F5344CB8AC3E}">
        <p14:creationId xmlns:p14="http://schemas.microsoft.com/office/powerpoint/2010/main" val="1497907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grpSp>
        <p:nvGrpSpPr>
          <p:cNvPr id="10" name="Group 12">
            <a:extLst>
              <a:ext uri="{FF2B5EF4-FFF2-40B4-BE49-F238E27FC236}">
                <a16:creationId xmlns:a16="http://schemas.microsoft.com/office/drawing/2014/main" id="{15FF890B-3CE7-403A-AECE-2DE04FC7AF8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4" name="Freeform 6">
              <a:extLst>
                <a:ext uri="{FF2B5EF4-FFF2-40B4-BE49-F238E27FC236}">
                  <a16:creationId xmlns:a16="http://schemas.microsoft.com/office/drawing/2014/main" id="{99A4E160-6CFD-4514-9E20-CA6692CCDB9C}"/>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3DCD16F5-8D15-45FD-BA62-ADAC08183A27}"/>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E7CFAF28-6FDA-4C2C-BE51-123D1115F75C}"/>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1FD12703-0627-4991-B2A4-F96519F90863}"/>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A5758E0B-DF61-40A8-B765-BC6841906A9A}"/>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3E063A1F-9566-4436-B4E3-2890FBBC2CCB}"/>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2" name="Picture 2">
            <a:extLst>
              <a:ext uri="{FF2B5EF4-FFF2-40B4-BE49-F238E27FC236}">
                <a16:creationId xmlns:a16="http://schemas.microsoft.com/office/drawing/2014/main" id="{E6940EBE-29A6-41C1-A94B-BD693D1CBE3D}"/>
              </a:ext>
            </a:extLst>
          </p:cNvPr>
          <p:cNvPicPr>
            <a:picLocks noGrp="1" noChangeAspect="1"/>
          </p:cNvPicPr>
          <p:nvPr>
            <p:ph idx="1"/>
          </p:nvPr>
        </p:nvPicPr>
        <p:blipFill>
          <a:blip r:embed="rId3"/>
          <a:stretch>
            <a:fillRect/>
          </a:stretch>
        </p:blipFill>
        <p:spPr>
          <a:xfrm>
            <a:off x="5262033" y="1457046"/>
            <a:ext cx="6240990" cy="351055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6" name="Title 5">
            <a:extLst>
              <a:ext uri="{FF2B5EF4-FFF2-40B4-BE49-F238E27FC236}">
                <a16:creationId xmlns:a16="http://schemas.microsoft.com/office/drawing/2014/main" id="{09295EA9-9130-411D-9A43-13701C8860D8}"/>
              </a:ext>
            </a:extLst>
          </p:cNvPr>
          <p:cNvSpPr>
            <a:spLocks noGrp="1"/>
          </p:cNvSpPr>
          <p:nvPr>
            <p:ph type="title"/>
          </p:nvPr>
        </p:nvSpPr>
        <p:spPr>
          <a:xfrm>
            <a:off x="1524000" y="171450"/>
            <a:ext cx="6142264" cy="877888"/>
          </a:xfrm>
        </p:spPr>
        <p:txBody>
          <a:bodyPr vert="horz" lIns="91440" tIns="45720" rIns="91440" bIns="45720" rtlCol="0" anchor="ctr">
            <a:normAutofit/>
          </a:bodyPr>
          <a:lstStyle/>
          <a:p>
            <a:pPr>
              <a:lnSpc>
                <a:spcPct val="90000"/>
              </a:lnSpc>
            </a:pPr>
            <a:r>
              <a:rPr lang="en-US"/>
              <a:t>How Amazon’s HR Strategies can create sustainable competitive advantage</a:t>
            </a:r>
          </a:p>
        </p:txBody>
      </p:sp>
      <p:sp>
        <p:nvSpPr>
          <p:cNvPr id="8" name="Text Placeholder 7">
            <a:extLst>
              <a:ext uri="{FF2B5EF4-FFF2-40B4-BE49-F238E27FC236}">
                <a16:creationId xmlns:a16="http://schemas.microsoft.com/office/drawing/2014/main" id="{FB2E9E9B-F3C4-4C0D-B0CD-EC4431356FA8}"/>
              </a:ext>
            </a:extLst>
          </p:cNvPr>
          <p:cNvSpPr>
            <a:spLocks noGrp="1"/>
          </p:cNvSpPr>
          <p:nvPr>
            <p:ph type="body" sz="half" idx="2"/>
          </p:nvPr>
        </p:nvSpPr>
        <p:spPr>
          <a:xfrm>
            <a:off x="1083076" y="1635403"/>
            <a:ext cx="3734987" cy="4155797"/>
          </a:xfrm>
        </p:spPr>
        <p:txBody>
          <a:bodyPr vert="horz" lIns="91440" tIns="45720" rIns="91440" bIns="45720" rtlCol="0" anchor="t">
            <a:normAutofit fontScale="85000" lnSpcReduction="20000"/>
          </a:bodyPr>
          <a:lstStyle/>
          <a:p>
            <a:pPr marL="285750" indent="-285750" algn="l">
              <a:buFont typeface="Arial"/>
              <a:buChar char="•"/>
            </a:pPr>
            <a:r>
              <a:rPr lang="en-US" sz="2000">
                <a:latin typeface="Times New Roman" panose="02020603050405020304" pitchFamily="18" charset="0"/>
                <a:cs typeface="Times New Roman" panose="02020603050405020304" pitchFamily="18" charset="0"/>
              </a:rPr>
              <a:t>Hire HR with experience: </a:t>
            </a:r>
            <a:r>
              <a:rPr lang="en-GB" sz="1100">
                <a:latin typeface="Times New Roman" panose="02020603050405020304" pitchFamily="18" charset="0"/>
                <a:cs typeface="Times New Roman" panose="02020603050405020304" pitchFamily="18" charset="0"/>
              </a:rPr>
              <a:t>need to employ highly experienced and highly capable team of HR specialist to handle selection etc. and (Martin &amp; Whiting, 2010) suggested the Review of job analysis, description, specification</a:t>
            </a:r>
            <a:endParaRPr lang="en-US" sz="1100">
              <a:latin typeface="Times New Roman" panose="02020603050405020304" pitchFamily="18" charset="0"/>
              <a:cs typeface="Times New Roman" panose="02020603050405020304" pitchFamily="18" charset="0"/>
            </a:endParaRPr>
          </a:p>
          <a:p>
            <a:pPr marL="285750" indent="-285750" algn="l">
              <a:buFont typeface="Arial"/>
              <a:buChar char="•"/>
            </a:pPr>
            <a:r>
              <a:rPr lang="en-US" sz="2000">
                <a:latin typeface="Times New Roman" panose="02020603050405020304" pitchFamily="18" charset="0"/>
                <a:cs typeface="Times New Roman" panose="02020603050405020304" pitchFamily="18" charset="0"/>
              </a:rPr>
              <a:t>Give HR leadership position: </a:t>
            </a:r>
            <a:r>
              <a:rPr lang="en-GB" sz="1300">
                <a:latin typeface="Times New Roman" panose="02020603050405020304" pitchFamily="18" charset="0"/>
                <a:cs typeface="Times New Roman" panose="02020603050405020304" pitchFamily="18" charset="0"/>
              </a:rPr>
              <a:t>responsible for HR strategies and HR planning on workforce. And Taylor, (2014) Opined that HR planning is responsible for assessing an organisations position in relation to labour market and is also responsible for forecasting and formulating responses for labour situations</a:t>
            </a:r>
            <a:endParaRPr lang="en-US" sz="1300">
              <a:latin typeface="Times New Roman" panose="02020603050405020304" pitchFamily="18" charset="0"/>
              <a:cs typeface="Times New Roman" panose="02020603050405020304" pitchFamily="18" charset="0"/>
            </a:endParaRPr>
          </a:p>
          <a:p>
            <a:pPr marL="285750" indent="-285750" algn="l">
              <a:buFont typeface="Arial"/>
              <a:buChar char="•"/>
            </a:pPr>
            <a:r>
              <a:rPr lang="en-US" sz="2000">
                <a:latin typeface="Times New Roman" panose="02020603050405020304" pitchFamily="18" charset="0"/>
                <a:cs typeface="Times New Roman" panose="02020603050405020304" pitchFamily="18" charset="0"/>
              </a:rPr>
              <a:t>Recruiting from other countries &amp; flexible work </a:t>
            </a:r>
            <a:r>
              <a:rPr lang="en-US" sz="1300">
                <a:latin typeface="Times New Roman" panose="02020603050405020304" pitchFamily="18" charset="0"/>
                <a:cs typeface="Times New Roman" panose="02020603050405020304" pitchFamily="18" charset="0"/>
              </a:rPr>
              <a:t>The Economic Times, (2017) suggested </a:t>
            </a:r>
            <a:r>
              <a:rPr lang="en-GB" sz="1300">
                <a:latin typeface="Times New Roman" panose="02020603050405020304" pitchFamily="18" charset="0"/>
                <a:cs typeface="Times New Roman" panose="02020603050405020304" pitchFamily="18" charset="0"/>
              </a:rPr>
              <a:t>Employees are willing to sacrifice additional benefits</a:t>
            </a:r>
            <a:endParaRPr lang="en-US" sz="2000">
              <a:latin typeface="Times New Roman" panose="02020603050405020304" pitchFamily="18" charset="0"/>
              <a:cs typeface="Times New Roman" panose="02020603050405020304" pitchFamily="18" charset="0"/>
            </a:endParaRPr>
          </a:p>
          <a:p>
            <a:pPr marL="285750" indent="-285750" algn="l">
              <a:buFont typeface="Arial"/>
              <a:buChar char="•"/>
            </a:pPr>
            <a:r>
              <a:rPr lang="en-US" sz="2000">
                <a:latin typeface="Times New Roman" panose="02020603050405020304" pitchFamily="18" charset="0"/>
                <a:cs typeface="Times New Roman" panose="02020603050405020304" pitchFamily="18" charset="0"/>
              </a:rPr>
              <a:t>The Pull factor: </a:t>
            </a:r>
            <a:r>
              <a:rPr lang="en-GB" sz="1200">
                <a:latin typeface="Times New Roman" panose="02020603050405020304" pitchFamily="18" charset="0"/>
                <a:cs typeface="Times New Roman" panose="02020603050405020304" pitchFamily="18" charset="0"/>
              </a:rPr>
              <a:t>positive attractions outside like other well paying High tech companies </a:t>
            </a:r>
            <a:endParaRPr lang="en-US" sz="1200">
              <a:latin typeface="Times New Roman" panose="02020603050405020304" pitchFamily="18" charset="0"/>
              <a:cs typeface="Times New Roman" panose="02020603050405020304" pitchFamily="18" charset="0"/>
            </a:endParaRPr>
          </a:p>
          <a:p>
            <a:pPr marL="285750" indent="-285750" algn="l">
              <a:buFont typeface="Arial"/>
              <a:buChar char="•"/>
            </a:pPr>
            <a:r>
              <a:rPr lang="en-US" sz="2000">
                <a:latin typeface="Times New Roman" panose="02020603050405020304" pitchFamily="18" charset="0"/>
                <a:cs typeface="Times New Roman" panose="02020603050405020304" pitchFamily="18" charset="0"/>
              </a:rPr>
              <a:t>Push Factor: </a:t>
            </a:r>
            <a:r>
              <a:rPr lang="en-GB" sz="1200">
                <a:latin typeface="Times New Roman" panose="02020603050405020304" pitchFamily="18" charset="0"/>
                <a:cs typeface="Times New Roman" panose="02020603050405020304" pitchFamily="18" charset="0"/>
              </a:rPr>
              <a:t>this is the perception that something is wrong within the company, dissatisfaction and perception of unfairness. The toxic atmosphere.  Consequently, improve the selection and training process and the supervisory and mentoring processes (Taylor, 2014).</a:t>
            </a:r>
          </a:p>
          <a:p>
            <a:pPr marL="285750" indent="-285750" algn="l">
              <a:buFont typeface="Arial"/>
              <a:buChar char="•"/>
            </a:pPr>
            <a:r>
              <a:rPr lang="en-US" sz="2000">
                <a:latin typeface="Times New Roman" panose="02020603050405020304" pitchFamily="18" charset="0"/>
                <a:cs typeface="Times New Roman" panose="02020603050405020304" pitchFamily="18" charset="0"/>
              </a:rPr>
              <a:t>Belbin, (2010)</a:t>
            </a:r>
          </a:p>
          <a:p>
            <a:pPr algn="l">
              <a:buFont typeface="Arial"/>
              <a:buChar char="•"/>
            </a:pPr>
            <a:endParaRPr lang="en-US"/>
          </a:p>
        </p:txBody>
      </p:sp>
      <p:sp>
        <p:nvSpPr>
          <p:cNvPr id="4" name="TextBox 3">
            <a:extLst>
              <a:ext uri="{FF2B5EF4-FFF2-40B4-BE49-F238E27FC236}">
                <a16:creationId xmlns:a16="http://schemas.microsoft.com/office/drawing/2014/main" id="{4C3BD88A-A894-484F-8C9C-D1FCEF83B9A7}"/>
              </a:ext>
            </a:extLst>
          </p:cNvPr>
          <p:cNvSpPr txBox="1"/>
          <p:nvPr/>
        </p:nvSpPr>
        <p:spPr>
          <a:xfrm>
            <a:off x="9961487" y="5229225"/>
            <a:ext cx="3092586"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rPr>
              <a:t>(Reuters, 2017a)</a:t>
            </a:r>
          </a:p>
        </p:txBody>
      </p:sp>
    </p:spTree>
    <p:extLst>
      <p:ext uri="{BB962C8B-B14F-4D97-AF65-F5344CB8AC3E}">
        <p14:creationId xmlns:p14="http://schemas.microsoft.com/office/powerpoint/2010/main" val="884024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62F0C-E1C2-4642-895B-8869D3CF770A}"/>
              </a:ext>
            </a:extLst>
          </p:cNvPr>
          <p:cNvSpPr>
            <a:spLocks noGrp="1"/>
          </p:cNvSpPr>
          <p:nvPr>
            <p:ph type="title"/>
          </p:nvPr>
        </p:nvSpPr>
        <p:spPr/>
        <p:txBody>
          <a:bodyPr>
            <a:normAutofit fontScale="90000"/>
          </a:bodyPr>
          <a:lstStyle/>
          <a:p>
            <a:pPr algn="l"/>
            <a:r>
              <a:rPr lang="en-GB"/>
              <a:t>Competitive advantage</a:t>
            </a:r>
            <a:br>
              <a:rPr lang="en-GB"/>
            </a:br>
            <a:r>
              <a:rPr lang="en-GB"/>
              <a:t/>
            </a:r>
            <a:br>
              <a:rPr lang="en-GB"/>
            </a:br>
            <a:r>
              <a:rPr lang="en-GB" sz="1600" b="1"/>
              <a:t>Barney, (1995) </a:t>
            </a:r>
            <a:r>
              <a:rPr lang="en-GB" sz="1200"/>
              <a:t>Proposed that Competitive advantage means superior performance relative to other competitors in the same industry </a:t>
            </a:r>
            <a:br>
              <a:rPr lang="en-GB" sz="1200"/>
            </a:br>
            <a:r>
              <a:rPr lang="en-GB" sz="1200"/>
              <a:t/>
            </a:r>
            <a:br>
              <a:rPr lang="en-GB" sz="1200"/>
            </a:br>
            <a:endParaRPr lang="en-GB"/>
          </a:p>
        </p:txBody>
      </p:sp>
      <p:sp>
        <p:nvSpPr>
          <p:cNvPr id="7" name="Text Placeholder 6">
            <a:extLst>
              <a:ext uri="{FF2B5EF4-FFF2-40B4-BE49-F238E27FC236}">
                <a16:creationId xmlns:a16="http://schemas.microsoft.com/office/drawing/2014/main" id="{D3470D0F-A35A-4C2E-AA19-24B32D9A3A43}"/>
              </a:ext>
            </a:extLst>
          </p:cNvPr>
          <p:cNvSpPr>
            <a:spLocks noGrp="1"/>
          </p:cNvSpPr>
          <p:nvPr>
            <p:ph type="body" sz="half" idx="2"/>
          </p:nvPr>
        </p:nvSpPr>
        <p:spPr>
          <a:xfrm>
            <a:off x="1523008" y="2971800"/>
            <a:ext cx="3549121" cy="1828800"/>
          </a:xfrm>
        </p:spPr>
        <p:txBody>
          <a:bodyPr>
            <a:normAutofit/>
          </a:bodyPr>
          <a:lstStyle/>
          <a:p>
            <a:pPr algn="l">
              <a:spcBef>
                <a:spcPts val="0"/>
              </a:spcBef>
              <a:spcAft>
                <a:spcPts val="0"/>
              </a:spcAft>
            </a:pPr>
            <a:r>
              <a:rPr lang="en-GB" sz="2000">
                <a:latin typeface="Times New Roman" panose="02020603050405020304" pitchFamily="18" charset="0"/>
                <a:cs typeface="Times New Roman" panose="02020603050405020304" pitchFamily="18" charset="0"/>
              </a:rPr>
              <a:t>Porter, (1985)</a:t>
            </a:r>
          </a:p>
          <a:p>
            <a:pPr marL="285750" indent="-285750" algn="l">
              <a:spcBef>
                <a:spcPts val="0"/>
              </a:spcBef>
              <a:spcAft>
                <a:spcPts val="0"/>
              </a:spcAft>
              <a:buChar char="•"/>
            </a:pPr>
            <a:r>
              <a:rPr lang="en-GB" sz="2000">
                <a:latin typeface="Times New Roman" panose="02020603050405020304" pitchFamily="18" charset="0"/>
                <a:cs typeface="Times New Roman" panose="02020603050405020304" pitchFamily="18" charset="0"/>
              </a:rPr>
              <a:t>low cost </a:t>
            </a:r>
            <a:endParaRPr lang="en-US" sz="2000">
              <a:latin typeface="Times New Roman" panose="02020603050405020304" pitchFamily="18" charset="0"/>
              <a:cs typeface="Times New Roman" panose="02020603050405020304" pitchFamily="18" charset="0"/>
            </a:endParaRPr>
          </a:p>
          <a:p>
            <a:pPr marL="285750" indent="-285750" algn="l">
              <a:spcBef>
                <a:spcPts val="0"/>
              </a:spcBef>
              <a:spcAft>
                <a:spcPts val="0"/>
              </a:spcAft>
              <a:buChar char="•"/>
            </a:pPr>
            <a:r>
              <a:rPr lang="en-GB" sz="2000">
                <a:latin typeface="Times New Roman" panose="02020603050405020304" pitchFamily="18" charset="0"/>
                <a:cs typeface="Times New Roman" panose="02020603050405020304" pitchFamily="18" charset="0"/>
              </a:rPr>
              <a:t>Differentiation: </a:t>
            </a:r>
            <a:r>
              <a:rPr lang="en-GB" sz="1200">
                <a:latin typeface="Times New Roman" panose="02020603050405020304" pitchFamily="18" charset="0"/>
                <a:cs typeface="Times New Roman" panose="02020603050405020304" pitchFamily="18" charset="0"/>
              </a:rPr>
              <a:t>purposeful Darwinism</a:t>
            </a:r>
            <a:endParaRPr lang="en-GB" sz="2000">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45E1AF97-BBCA-4B03-9F3B-75BA592D5898}"/>
              </a:ext>
            </a:extLst>
          </p:cNvPr>
          <p:cNvSpPr/>
          <p:nvPr/>
        </p:nvSpPr>
        <p:spPr>
          <a:xfrm>
            <a:off x="1962851" y="5219700"/>
            <a:ext cx="473206" cy="369332"/>
          </a:xfrm>
          <a:prstGeom prst="rect">
            <a:avLst/>
          </a:prstGeom>
        </p:spPr>
        <p:txBody>
          <a:bodyPr wrap="none" anchor="t">
            <a:spAutoFit/>
          </a:bodyPr>
          <a:lstStyle/>
          <a:p>
            <a:pPr marL="285750" indent="-285750">
              <a:buFont typeface="Arial" panose="020B0604020202020204" pitchFamily="34" charset="0"/>
              <a:buChar char="•"/>
            </a:pPr>
            <a:endParaRPr lang="en-GB"/>
          </a:p>
        </p:txBody>
      </p:sp>
      <p:sp>
        <p:nvSpPr>
          <p:cNvPr id="10" name="TextBox 9">
            <a:extLst>
              <a:ext uri="{FF2B5EF4-FFF2-40B4-BE49-F238E27FC236}">
                <a16:creationId xmlns:a16="http://schemas.microsoft.com/office/drawing/2014/main" id="{A737B8E6-2AB6-4046-843E-3DB823AC90D6}"/>
              </a:ext>
            </a:extLst>
          </p:cNvPr>
          <p:cNvSpPr txBox="1"/>
          <p:nvPr/>
        </p:nvSpPr>
        <p:spPr>
          <a:xfrm>
            <a:off x="8993080" y="5219700"/>
            <a:ext cx="319892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rPr>
              <a:t>(cooper08.blogspot.co.uk, 2008)</a:t>
            </a:r>
            <a:endParaRPr lang="en-US"/>
          </a:p>
        </p:txBody>
      </p:sp>
      <p:pic>
        <p:nvPicPr>
          <p:cNvPr id="12" name="Content Placeholder 11">
            <a:extLst>
              <a:ext uri="{FF2B5EF4-FFF2-40B4-BE49-F238E27FC236}">
                <a16:creationId xmlns:a16="http://schemas.microsoft.com/office/drawing/2014/main" id="{91265002-90E8-4E14-92E4-2BC59CCF1FF1}"/>
              </a:ext>
            </a:extLst>
          </p:cNvPr>
          <p:cNvPicPr>
            <a:picLocks noGrp="1" noChangeAspect="1"/>
          </p:cNvPicPr>
          <p:nvPr>
            <p:ph idx="1"/>
          </p:nvPr>
        </p:nvPicPr>
        <p:blipFill>
          <a:blip r:embed="rId2"/>
          <a:stretch>
            <a:fillRect/>
          </a:stretch>
        </p:blipFill>
        <p:spPr>
          <a:xfrm>
            <a:off x="6096596" y="1528424"/>
            <a:ext cx="4572396" cy="3420152"/>
          </a:xfrm>
          <a:prstGeom prst="rect">
            <a:avLst/>
          </a:prstGeom>
        </p:spPr>
      </p:pic>
      <p:sp>
        <p:nvSpPr>
          <p:cNvPr id="4" name="Rectangle 3">
            <a:extLst>
              <a:ext uri="{FF2B5EF4-FFF2-40B4-BE49-F238E27FC236}">
                <a16:creationId xmlns:a16="http://schemas.microsoft.com/office/drawing/2014/main" id="{4008E950-62EF-48EA-A1BD-22FBB1CAD56C}"/>
              </a:ext>
            </a:extLst>
          </p:cNvPr>
          <p:cNvSpPr/>
          <p:nvPr/>
        </p:nvSpPr>
        <p:spPr>
          <a:xfrm>
            <a:off x="895927" y="104017"/>
            <a:ext cx="6096000" cy="646331"/>
          </a:xfrm>
          <a:prstGeom prst="rect">
            <a:avLst/>
          </a:prstGeom>
        </p:spPr>
        <p:txBody>
          <a:bodyPr>
            <a:spAutoFit/>
          </a:bodyPr>
          <a:lstStyle/>
          <a:p>
            <a:r>
              <a:rPr lang="en-GB"/>
              <a:t>How Amazon’s HR Strategies can create sustainable competitive advantage</a:t>
            </a:r>
          </a:p>
        </p:txBody>
      </p:sp>
    </p:spTree>
    <p:extLst>
      <p:ext uri="{BB962C8B-B14F-4D97-AF65-F5344CB8AC3E}">
        <p14:creationId xmlns:p14="http://schemas.microsoft.com/office/powerpoint/2010/main" val="320043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2A7A1-4BD7-4086-BE77-85E04B94D9D2}"/>
              </a:ext>
            </a:extLst>
          </p:cNvPr>
          <p:cNvSpPr>
            <a:spLocks noGrp="1"/>
          </p:cNvSpPr>
          <p:nvPr>
            <p:ph type="title"/>
          </p:nvPr>
        </p:nvSpPr>
        <p:spPr/>
        <p:txBody>
          <a:bodyPr>
            <a:normAutofit/>
          </a:bodyPr>
          <a:lstStyle/>
          <a:p>
            <a:r>
              <a:rPr lang="en-GB" sz="1800"/>
              <a:t>Amazon HR must identify Talent management strategy</a:t>
            </a:r>
          </a:p>
        </p:txBody>
      </p:sp>
      <p:pic>
        <p:nvPicPr>
          <p:cNvPr id="6" name="Picture Placeholder 5">
            <a:extLst>
              <a:ext uri="{FF2B5EF4-FFF2-40B4-BE49-F238E27FC236}">
                <a16:creationId xmlns:a16="http://schemas.microsoft.com/office/drawing/2014/main" id="{E485FFA5-FA4C-45DB-8ECA-2E59C1C86E7C}"/>
              </a:ext>
            </a:extLst>
          </p:cNvPr>
          <p:cNvPicPr>
            <a:picLocks noGrp="1" noChangeAspect="1"/>
          </p:cNvPicPr>
          <p:nvPr>
            <p:ph idx="1"/>
          </p:nvPr>
        </p:nvPicPr>
        <p:blipFill>
          <a:blip r:embed="rId2"/>
          <a:stretch>
            <a:fillRect/>
          </a:stretch>
        </p:blipFill>
        <p:spPr>
          <a:xfrm>
            <a:off x="6331312" y="1014760"/>
            <a:ext cx="5522434" cy="4125951"/>
          </a:xfrm>
          <a:prstGeom prst="rect">
            <a:avLst/>
          </a:prstGeom>
        </p:spPr>
      </p:pic>
      <p:sp>
        <p:nvSpPr>
          <p:cNvPr id="7" name="Text Placeholder 6">
            <a:extLst>
              <a:ext uri="{FF2B5EF4-FFF2-40B4-BE49-F238E27FC236}">
                <a16:creationId xmlns:a16="http://schemas.microsoft.com/office/drawing/2014/main" id="{2ABFDA9D-65AF-4C3A-8844-D7D03D6EB027}"/>
              </a:ext>
            </a:extLst>
          </p:cNvPr>
          <p:cNvSpPr>
            <a:spLocks noGrp="1"/>
          </p:cNvSpPr>
          <p:nvPr>
            <p:ph type="body" sz="half" idx="2"/>
          </p:nvPr>
        </p:nvSpPr>
        <p:spPr>
          <a:xfrm>
            <a:off x="1091954" y="2971800"/>
            <a:ext cx="4768736" cy="2168911"/>
          </a:xfrm>
        </p:spPr>
        <p:txBody>
          <a:bodyPr>
            <a:normAutofit fontScale="55000" lnSpcReduction="20000"/>
          </a:bodyPr>
          <a:lstStyle/>
          <a:p>
            <a:pPr algn="l" rtl="0"/>
            <a:r>
              <a:rPr lang="en-GB" b="0" i="0" u="none" strike="noStrike">
                <a:solidFill>
                  <a:srgbClr val="000000"/>
                </a:solidFill>
                <a:latin typeface="Times New Roman" panose="02020603050405020304" pitchFamily="18" charset="0"/>
                <a:ea typeface="&amp;quot"/>
                <a:cs typeface="Times New Roman" panose="02020603050405020304" pitchFamily="18" charset="0"/>
              </a:rPr>
              <a:t>​</a:t>
            </a:r>
          </a:p>
          <a:p>
            <a:pPr algn="l" rtl="0"/>
            <a:r>
              <a:rPr lang="en-GB" b="0" i="0" u="none" strike="noStrike">
                <a:solidFill>
                  <a:srgbClr val="000000"/>
                </a:solidFill>
                <a:latin typeface="Times New Roman" panose="02020603050405020304" pitchFamily="18" charset="0"/>
                <a:ea typeface="&amp;quot"/>
                <a:cs typeface="Times New Roman" panose="02020603050405020304" pitchFamily="18" charset="0"/>
              </a:rPr>
              <a:t>• </a:t>
            </a:r>
            <a:r>
              <a:rPr lang="en-GB" sz="2000" b="0" i="0" u="none" strike="noStrike">
                <a:solidFill>
                  <a:srgbClr val="000000"/>
                </a:solidFill>
                <a:latin typeface="Times New Roman" panose="02020603050405020304" pitchFamily="18" charset="0"/>
                <a:ea typeface="&amp;quot"/>
                <a:cs typeface="Times New Roman" panose="02020603050405020304" pitchFamily="18" charset="0"/>
              </a:rPr>
              <a:t>Valuable talent</a:t>
            </a:r>
            <a:r>
              <a:rPr lang="en-US" sz="2000" b="0" i="0" u="none" strike="noStrike">
                <a:solidFill>
                  <a:srgbClr val="000000"/>
                </a:solidFill>
                <a:latin typeface="Times New Roman" panose="02020603050405020304" pitchFamily="18" charset="0"/>
                <a:ea typeface="&amp;quot"/>
                <a:cs typeface="Times New Roman" panose="02020603050405020304" pitchFamily="18" charset="0"/>
              </a:rPr>
              <a:t>​</a:t>
            </a:r>
          </a:p>
          <a:p>
            <a:pPr algn="l" rtl="0"/>
            <a:r>
              <a:rPr lang="en-GB" sz="2000" b="0" i="0" u="none" strike="noStrike">
                <a:solidFill>
                  <a:srgbClr val="000000"/>
                </a:solidFill>
                <a:latin typeface="Times New Roman" panose="02020603050405020304" pitchFamily="18" charset="0"/>
                <a:ea typeface="&amp;quot"/>
                <a:cs typeface="Times New Roman" panose="02020603050405020304" pitchFamily="18" charset="0"/>
              </a:rPr>
              <a:t>• Rare talent</a:t>
            </a:r>
            <a:r>
              <a:rPr lang="en-US" sz="2000" b="0" i="0" u="none" strike="noStrike">
                <a:solidFill>
                  <a:srgbClr val="000000"/>
                </a:solidFill>
                <a:latin typeface="Times New Roman" panose="02020603050405020304" pitchFamily="18" charset="0"/>
                <a:ea typeface="&amp;quot"/>
                <a:cs typeface="Times New Roman" panose="02020603050405020304" pitchFamily="18" charset="0"/>
              </a:rPr>
              <a:t>​</a:t>
            </a:r>
          </a:p>
          <a:p>
            <a:pPr algn="l" rtl="0"/>
            <a:r>
              <a:rPr lang="en-GB" sz="2000" b="0" i="0" u="none" strike="noStrike">
                <a:solidFill>
                  <a:srgbClr val="000000"/>
                </a:solidFill>
                <a:latin typeface="Times New Roman" panose="02020603050405020304" pitchFamily="18" charset="0"/>
                <a:ea typeface="&amp;quot"/>
                <a:cs typeface="Times New Roman" panose="02020603050405020304" pitchFamily="18" charset="0"/>
              </a:rPr>
              <a:t>• Inimitable talent</a:t>
            </a:r>
            <a:r>
              <a:rPr lang="en-US" sz="2000" b="0" i="0" u="none" strike="noStrike">
                <a:solidFill>
                  <a:srgbClr val="000000"/>
                </a:solidFill>
                <a:latin typeface="Times New Roman" panose="02020603050405020304" pitchFamily="18" charset="0"/>
                <a:ea typeface="&amp;quot"/>
                <a:cs typeface="Times New Roman" panose="02020603050405020304" pitchFamily="18" charset="0"/>
              </a:rPr>
              <a:t>​</a:t>
            </a:r>
          </a:p>
          <a:p>
            <a:pPr algn="l" rtl="0"/>
            <a:r>
              <a:rPr lang="en-GB" sz="2000" b="0" i="0" u="none" strike="noStrike">
                <a:solidFill>
                  <a:srgbClr val="000000"/>
                </a:solidFill>
                <a:latin typeface="Times New Roman" panose="02020603050405020304" pitchFamily="18" charset="0"/>
                <a:ea typeface="&amp;quot"/>
                <a:cs typeface="Times New Roman" panose="02020603050405020304" pitchFamily="18" charset="0"/>
              </a:rPr>
              <a:t>• Organised or irreplaceable staff.</a:t>
            </a:r>
          </a:p>
          <a:p>
            <a:pPr algn="l" rtl="0"/>
            <a:endParaRPr lang="en-GB" sz="2000">
              <a:solidFill>
                <a:srgbClr val="000000"/>
              </a:solidFill>
              <a:latin typeface="Times New Roman" panose="02020603050405020304" pitchFamily="18" charset="0"/>
              <a:cs typeface="Times New Roman" panose="02020603050405020304" pitchFamily="18" charset="0"/>
            </a:endParaRPr>
          </a:p>
          <a:p>
            <a:pPr algn="l"/>
            <a:r>
              <a:rPr lang="en-GB" sz="2000" b="1">
                <a:latin typeface="Times New Roman" panose="02020603050405020304" pitchFamily="18" charset="0"/>
                <a:cs typeface="Times New Roman" panose="02020603050405020304" pitchFamily="18" charset="0"/>
              </a:rPr>
              <a:t>Performance measure</a:t>
            </a:r>
            <a:r>
              <a:rPr lang="en-GB" sz="2000">
                <a:latin typeface="Times New Roman" panose="02020603050405020304" pitchFamily="18" charset="0"/>
                <a:cs typeface="Times New Roman" panose="02020603050405020304" pitchFamily="18" charset="0"/>
              </a:rPr>
              <a:t>: data to measure performance, Employee are capable and effective. Cardy &amp; Miller (2007) Argues in favour of staff segmentation and categorisation. Not staff cutting.</a:t>
            </a:r>
          </a:p>
          <a:p>
            <a:pPr algn="l" rtl="0"/>
            <a:endParaRPr lang="en-GB" sz="2000">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4C4FE74C-800B-4C48-818D-299D9EE6E10F}"/>
              </a:ext>
            </a:extLst>
          </p:cNvPr>
          <p:cNvSpPr/>
          <p:nvPr/>
        </p:nvSpPr>
        <p:spPr>
          <a:xfrm>
            <a:off x="4474445" y="4845528"/>
            <a:ext cx="6096000" cy="369332"/>
          </a:xfrm>
          <a:prstGeom prst="rect">
            <a:avLst/>
          </a:prstGeom>
        </p:spPr>
        <p:txBody>
          <a:bodyPr anchor="t">
            <a:spAutoFit/>
          </a:bodyPr>
          <a:lstStyle/>
          <a:p>
            <a:endParaRPr lang="en-GB"/>
          </a:p>
        </p:txBody>
      </p:sp>
      <p:sp>
        <p:nvSpPr>
          <p:cNvPr id="8" name="Rectangle 7">
            <a:extLst>
              <a:ext uri="{FF2B5EF4-FFF2-40B4-BE49-F238E27FC236}">
                <a16:creationId xmlns:a16="http://schemas.microsoft.com/office/drawing/2014/main" id="{84FD3417-2765-45B1-AF1D-18FB25022307}"/>
              </a:ext>
            </a:extLst>
          </p:cNvPr>
          <p:cNvSpPr/>
          <p:nvPr/>
        </p:nvSpPr>
        <p:spPr>
          <a:xfrm>
            <a:off x="9980606" y="5285007"/>
            <a:ext cx="1913344" cy="369332"/>
          </a:xfrm>
          <a:prstGeom prst="rect">
            <a:avLst/>
          </a:prstGeom>
        </p:spPr>
        <p:txBody>
          <a:bodyPr wrap="none">
            <a:spAutoFit/>
          </a:bodyPr>
          <a:lstStyle/>
          <a:p>
            <a:r>
              <a:rPr lang="en-GB"/>
              <a:t>(Rosenblatt, 2015)</a:t>
            </a:r>
          </a:p>
        </p:txBody>
      </p:sp>
      <p:sp>
        <p:nvSpPr>
          <p:cNvPr id="4" name="Rectangle 3">
            <a:extLst>
              <a:ext uri="{FF2B5EF4-FFF2-40B4-BE49-F238E27FC236}">
                <a16:creationId xmlns:a16="http://schemas.microsoft.com/office/drawing/2014/main" id="{48B09A27-6580-434C-9AE4-8ED2FDBA2760}"/>
              </a:ext>
            </a:extLst>
          </p:cNvPr>
          <p:cNvSpPr/>
          <p:nvPr/>
        </p:nvSpPr>
        <p:spPr>
          <a:xfrm>
            <a:off x="849746" y="22800"/>
            <a:ext cx="6096000" cy="646331"/>
          </a:xfrm>
          <a:prstGeom prst="rect">
            <a:avLst/>
          </a:prstGeom>
        </p:spPr>
        <p:txBody>
          <a:bodyPr>
            <a:spAutoFit/>
          </a:bodyPr>
          <a:lstStyle/>
          <a:p>
            <a:r>
              <a:rPr lang="en-GB"/>
              <a:t>How Amazon’s HR Strategies can create sustainable competitive advantage</a:t>
            </a:r>
          </a:p>
        </p:txBody>
      </p:sp>
    </p:spTree>
    <p:extLst>
      <p:ext uri="{BB962C8B-B14F-4D97-AF65-F5344CB8AC3E}">
        <p14:creationId xmlns:p14="http://schemas.microsoft.com/office/powerpoint/2010/main" val="1267512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grpSp>
        <p:nvGrpSpPr>
          <p:cNvPr id="46" name="Group 37">
            <a:extLst>
              <a:ext uri="{FF2B5EF4-FFF2-40B4-BE49-F238E27FC236}">
                <a16:creationId xmlns:a16="http://schemas.microsoft.com/office/drawing/2014/main" id="{8AEBEFE2-515F-4B18-8468-97D8C730986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39" name="Freeform 6">
              <a:extLst>
                <a:ext uri="{FF2B5EF4-FFF2-40B4-BE49-F238E27FC236}">
                  <a16:creationId xmlns:a16="http://schemas.microsoft.com/office/drawing/2014/main" id="{42A84A1C-64AD-4415-AC50-45FB65361D47}"/>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0" name="Freeform 7">
              <a:extLst>
                <a:ext uri="{FF2B5EF4-FFF2-40B4-BE49-F238E27FC236}">
                  <a16:creationId xmlns:a16="http://schemas.microsoft.com/office/drawing/2014/main" id="{B9CCB5DF-B7FE-4417-9B32-672497E3ADDF}"/>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1" name="Freeform 8">
              <a:extLst>
                <a:ext uri="{FF2B5EF4-FFF2-40B4-BE49-F238E27FC236}">
                  <a16:creationId xmlns:a16="http://schemas.microsoft.com/office/drawing/2014/main" id="{3C6EE6E1-4DD7-4FB0-9428-1B0064584CBE}"/>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2" name="Freeform 9">
              <a:extLst>
                <a:ext uri="{FF2B5EF4-FFF2-40B4-BE49-F238E27FC236}">
                  <a16:creationId xmlns:a16="http://schemas.microsoft.com/office/drawing/2014/main" id="{F19641FD-140C-4164-882A-1C36915F4288}"/>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3" name="Freeform 10">
              <a:extLst>
                <a:ext uri="{FF2B5EF4-FFF2-40B4-BE49-F238E27FC236}">
                  <a16:creationId xmlns:a16="http://schemas.microsoft.com/office/drawing/2014/main" id="{1B022741-DE93-4568-9EA7-CFDF6A7B420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4" name="Freeform 11">
              <a:extLst>
                <a:ext uri="{FF2B5EF4-FFF2-40B4-BE49-F238E27FC236}">
                  <a16:creationId xmlns:a16="http://schemas.microsoft.com/office/drawing/2014/main" id="{0366A110-6771-478C-915F-09E3FC17DF7D}"/>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13" name="Picture 12">
            <a:extLst>
              <a:ext uri="{FF2B5EF4-FFF2-40B4-BE49-F238E27FC236}">
                <a16:creationId xmlns:a16="http://schemas.microsoft.com/office/drawing/2014/main" id="{9877B5C1-6219-4F8C-8BCD-0B5A30A887B9}"/>
              </a:ext>
            </a:extLst>
          </p:cNvPr>
          <p:cNvPicPr>
            <a:picLocks noChangeAspect="1"/>
          </p:cNvPicPr>
          <p:nvPr/>
        </p:nvPicPr>
        <p:blipFill>
          <a:blip r:embed="rId4"/>
          <a:stretch>
            <a:fillRect/>
          </a:stretch>
        </p:blipFill>
        <p:spPr>
          <a:xfrm>
            <a:off x="7680334" y="574240"/>
            <a:ext cx="3695296" cy="252004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0" name="Content Placeholder 9" descr="A picture containing indoor, scene, floor, building&#10;&#10;Description generated with high confidence">
            <a:extLst>
              <a:ext uri="{FF2B5EF4-FFF2-40B4-BE49-F238E27FC236}">
                <a16:creationId xmlns:a16="http://schemas.microsoft.com/office/drawing/2014/main" id="{9BFB485D-B873-4CE2-B473-7FDA98D42278}"/>
              </a:ext>
            </a:extLst>
          </p:cNvPr>
          <p:cNvPicPr>
            <a:picLocks noGrp="1" noChangeAspect="1"/>
          </p:cNvPicPr>
          <p:nvPr>
            <p:ph idx="1"/>
          </p:nvPr>
        </p:nvPicPr>
        <p:blipFill rotWithShape="1">
          <a:blip r:embed="rId5"/>
          <a:srcRect/>
          <a:stretch/>
        </p:blipFill>
        <p:spPr>
          <a:xfrm>
            <a:off x="7680334" y="3423522"/>
            <a:ext cx="3695296" cy="245737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4" name="Rectangle 3">
            <a:extLst>
              <a:ext uri="{FF2B5EF4-FFF2-40B4-BE49-F238E27FC236}">
                <a16:creationId xmlns:a16="http://schemas.microsoft.com/office/drawing/2014/main" id="{8BC495E1-149E-4BE0-9966-90CD5AE4AAEF}"/>
              </a:ext>
            </a:extLst>
          </p:cNvPr>
          <p:cNvSpPr/>
          <p:nvPr/>
        </p:nvSpPr>
        <p:spPr>
          <a:xfrm>
            <a:off x="4649861" y="4903318"/>
            <a:ext cx="473206" cy="369332"/>
          </a:xfrm>
          <a:prstGeom prst="rect">
            <a:avLst/>
          </a:prstGeom>
        </p:spPr>
        <p:txBody>
          <a:bodyPr wrap="none" anchor="t">
            <a:spAutoFit/>
          </a:bodyPr>
          <a:lstStyle/>
          <a:p>
            <a:pPr marL="285750" indent="-285750">
              <a:buFont typeface="Arial" panose="020B0604020202020204" pitchFamily="34" charset="0"/>
              <a:buChar char="•"/>
            </a:pPr>
            <a:endParaRPr lang="en-GB"/>
          </a:p>
        </p:txBody>
      </p:sp>
      <p:sp>
        <p:nvSpPr>
          <p:cNvPr id="5" name="Title 4">
            <a:extLst>
              <a:ext uri="{FF2B5EF4-FFF2-40B4-BE49-F238E27FC236}">
                <a16:creationId xmlns:a16="http://schemas.microsoft.com/office/drawing/2014/main" id="{3A77B38E-1282-43F5-859A-424FDCDEBBD5}"/>
              </a:ext>
            </a:extLst>
          </p:cNvPr>
          <p:cNvSpPr>
            <a:spLocks noGrp="1"/>
          </p:cNvSpPr>
          <p:nvPr>
            <p:ph type="title"/>
          </p:nvPr>
        </p:nvSpPr>
        <p:spPr>
          <a:xfrm>
            <a:off x="1484312" y="685801"/>
            <a:ext cx="5747778" cy="1198418"/>
          </a:xfrm>
        </p:spPr>
        <p:txBody>
          <a:bodyPr vert="horz" lIns="91440" tIns="45720" rIns="91440" bIns="45720" rtlCol="0" anchor="ctr">
            <a:normAutofit fontScale="90000"/>
          </a:bodyPr>
          <a:lstStyle/>
          <a:p>
            <a:pPr>
              <a:lnSpc>
                <a:spcPct val="90000"/>
              </a:lnSpc>
            </a:pPr>
            <a:r>
              <a:rPr lang="en-US" sz="3400" b="0" i="0" u="none" strike="noStrike"/>
              <a:t>How Amazon’s HR Strategies can create sustainable competitive advantage</a:t>
            </a:r>
            <a:endParaRPr lang="en-US" sz="3400"/>
          </a:p>
        </p:txBody>
      </p:sp>
      <p:sp>
        <p:nvSpPr>
          <p:cNvPr id="7" name="Text Placeholder 6">
            <a:extLst>
              <a:ext uri="{FF2B5EF4-FFF2-40B4-BE49-F238E27FC236}">
                <a16:creationId xmlns:a16="http://schemas.microsoft.com/office/drawing/2014/main" id="{10F57798-835A-40F3-AE67-B7EE6C025AD0}"/>
              </a:ext>
            </a:extLst>
          </p:cNvPr>
          <p:cNvSpPr>
            <a:spLocks noGrp="1"/>
          </p:cNvSpPr>
          <p:nvPr>
            <p:ph type="body" sz="half" idx="2"/>
          </p:nvPr>
        </p:nvSpPr>
        <p:spPr>
          <a:xfrm>
            <a:off x="1484311" y="1931845"/>
            <a:ext cx="5747778" cy="3859356"/>
          </a:xfrm>
        </p:spPr>
        <p:txBody>
          <a:bodyPr vert="horz" lIns="91440" tIns="45720" rIns="91440" bIns="45720" rtlCol="0" anchor="ctr">
            <a:normAutofit fontScale="85000" lnSpcReduction="20000"/>
          </a:bodyPr>
          <a:lstStyle/>
          <a:p>
            <a:pPr algn="just">
              <a:lnSpc>
                <a:spcPct val="90000"/>
              </a:lnSpc>
            </a:pPr>
            <a:r>
              <a:rPr lang="en-US" sz="1400" b="1"/>
              <a:t>Resourcing strategy</a:t>
            </a:r>
          </a:p>
          <a:p>
            <a:pPr algn="just">
              <a:lnSpc>
                <a:spcPct val="90000"/>
              </a:lnSpc>
            </a:pPr>
            <a:r>
              <a:rPr lang="en-GB" sz="1400"/>
              <a:t>Amazon HR achieved alignment with business objective (Boxall &amp; Purcell, 2008). </a:t>
            </a:r>
          </a:p>
          <a:p>
            <a:pPr algn="just">
              <a:lnSpc>
                <a:spcPct val="90000"/>
              </a:lnSpc>
            </a:pPr>
            <a:r>
              <a:rPr lang="en-GB" sz="1400"/>
              <a:t>Miles, et al., (1978) Suggested the three strategies</a:t>
            </a:r>
            <a:endParaRPr lang="en-US" sz="1400"/>
          </a:p>
          <a:p>
            <a:pPr marL="742950" lvl="1" indent="-285750" algn="just">
              <a:lnSpc>
                <a:spcPct val="90000"/>
              </a:lnSpc>
              <a:buFont typeface="Arial"/>
              <a:buChar char="•"/>
            </a:pPr>
            <a:r>
              <a:rPr lang="en-US" sz="1400"/>
              <a:t>• Defender strategy: this strategy is to protect its current market share and growth</a:t>
            </a:r>
          </a:p>
          <a:p>
            <a:pPr marL="742950" lvl="1" indent="-285750" algn="just">
              <a:lnSpc>
                <a:spcPct val="90000"/>
              </a:lnSpc>
              <a:buFont typeface="Arial"/>
              <a:buChar char="•"/>
            </a:pPr>
            <a:r>
              <a:rPr lang="en-US" sz="1400"/>
              <a:t>• Prospector strategy: continue to be opportunistic and flexible, New product development,  entrepreneurial   </a:t>
            </a:r>
          </a:p>
          <a:p>
            <a:pPr marL="742950" lvl="1" indent="-285750" algn="just">
              <a:lnSpc>
                <a:spcPct val="90000"/>
              </a:lnSpc>
              <a:buFont typeface="Arial"/>
              <a:buChar char="•"/>
            </a:pPr>
            <a:r>
              <a:rPr lang="en-US" sz="1400"/>
              <a:t>• Analyser strategy: constantly looking for both new and existing industries, diversifications</a:t>
            </a:r>
          </a:p>
          <a:p>
            <a:pPr marL="285750" indent="-285750" algn="just">
              <a:lnSpc>
                <a:spcPct val="90000"/>
              </a:lnSpc>
              <a:buFont typeface="Arial"/>
              <a:buChar char="•"/>
            </a:pPr>
            <a:r>
              <a:rPr lang="en-US" sz="1400" b="1"/>
              <a:t>The Resource Base Views</a:t>
            </a:r>
            <a:r>
              <a:rPr lang="en-US" sz="1400"/>
              <a:t>: (1) look inward rather externally to the existing human resources, </a:t>
            </a:r>
          </a:p>
          <a:p>
            <a:pPr marL="285750" indent="-285750" algn="just">
              <a:lnSpc>
                <a:spcPct val="90000"/>
              </a:lnSpc>
              <a:buFont typeface="Arial"/>
              <a:buChar char="•"/>
            </a:pPr>
            <a:r>
              <a:rPr lang="en-US" sz="1400"/>
              <a:t>2) Taylor (2014) suggested that human resources is now a key differentiator especially knowledge and specialist skills</a:t>
            </a:r>
          </a:p>
          <a:p>
            <a:pPr marL="285750" indent="-285750" algn="just">
              <a:lnSpc>
                <a:spcPct val="90000"/>
              </a:lnSpc>
              <a:buFont typeface="Arial"/>
              <a:buChar char="•"/>
            </a:pPr>
            <a:r>
              <a:rPr lang="en-US" sz="1400"/>
              <a:t> (3) develop and grow their human capital</a:t>
            </a:r>
          </a:p>
          <a:p>
            <a:pPr marL="285750" indent="-285750" algn="just">
              <a:lnSpc>
                <a:spcPct val="90000"/>
              </a:lnSpc>
              <a:buFont typeface="Arial"/>
              <a:buChar char="•"/>
            </a:pPr>
            <a:endParaRPr lang="en-US" sz="1400"/>
          </a:p>
          <a:p>
            <a:pPr marL="285750" indent="-285750" algn="just">
              <a:lnSpc>
                <a:spcPct val="90000"/>
              </a:lnSpc>
              <a:buFont typeface="Arial"/>
              <a:buChar char="•"/>
            </a:pPr>
            <a:r>
              <a:rPr lang="en-US" sz="1400" b="1"/>
              <a:t>Resource Base Views </a:t>
            </a:r>
            <a:r>
              <a:rPr lang="en-GB" sz="1400"/>
              <a:t>look inward rather externally to the existing human resources the organisation already possesses. Taylor (2014) suggested </a:t>
            </a:r>
            <a:r>
              <a:rPr lang="en-GB" sz="1400" u="sng"/>
              <a:t>that human resources is now a key differentiator </a:t>
            </a:r>
            <a:r>
              <a:rPr lang="en-GB" sz="1400"/>
              <a:t>especially knowledge and specialist skills. Competitive advantage can be achieved by the attained and sustained by how quickly, a company can develop and </a:t>
            </a:r>
            <a:r>
              <a:rPr lang="en-GB" sz="1400" u="sng"/>
              <a:t>grow their human capital</a:t>
            </a:r>
            <a:r>
              <a:rPr lang="en-GB" sz="1400"/>
              <a:t>.</a:t>
            </a:r>
            <a:endParaRPr lang="en-US" sz="1400"/>
          </a:p>
        </p:txBody>
      </p:sp>
      <p:sp>
        <p:nvSpPr>
          <p:cNvPr id="14" name="Rectangle 13">
            <a:extLst>
              <a:ext uri="{FF2B5EF4-FFF2-40B4-BE49-F238E27FC236}">
                <a16:creationId xmlns:a16="http://schemas.microsoft.com/office/drawing/2014/main" id="{60A7D007-8B10-44F4-BB65-14E8EE3F1BF2}"/>
              </a:ext>
            </a:extLst>
          </p:cNvPr>
          <p:cNvSpPr/>
          <p:nvPr/>
        </p:nvSpPr>
        <p:spPr>
          <a:xfrm>
            <a:off x="10358782" y="6072187"/>
            <a:ext cx="976742" cy="276999"/>
          </a:xfrm>
          <a:prstGeom prst="rect">
            <a:avLst/>
          </a:prstGeom>
        </p:spPr>
        <p:txBody>
          <a:bodyPr wrap="none">
            <a:spAutoFit/>
          </a:bodyPr>
          <a:lstStyle/>
          <a:p>
            <a:r>
              <a:rPr lang="en-GB" sz="1200"/>
              <a:t>(Kane, 2018)</a:t>
            </a:r>
          </a:p>
        </p:txBody>
      </p:sp>
      <p:sp>
        <p:nvSpPr>
          <p:cNvPr id="15" name="Rectangle 14">
            <a:extLst>
              <a:ext uri="{FF2B5EF4-FFF2-40B4-BE49-F238E27FC236}">
                <a16:creationId xmlns:a16="http://schemas.microsoft.com/office/drawing/2014/main" id="{D8B58CB7-3953-4996-88D5-ADC616C2C262}"/>
              </a:ext>
            </a:extLst>
          </p:cNvPr>
          <p:cNvSpPr/>
          <p:nvPr/>
        </p:nvSpPr>
        <p:spPr>
          <a:xfrm>
            <a:off x="9527982" y="3094283"/>
            <a:ext cx="1783180" cy="276999"/>
          </a:xfrm>
          <a:prstGeom prst="rect">
            <a:avLst/>
          </a:prstGeom>
        </p:spPr>
        <p:txBody>
          <a:bodyPr wrap="none">
            <a:spAutoFit/>
          </a:bodyPr>
          <a:lstStyle/>
          <a:p>
            <a:r>
              <a:rPr lang="en-GB" sz="1200"/>
              <a:t>(The Seattle Times, 2018)</a:t>
            </a:r>
          </a:p>
        </p:txBody>
      </p:sp>
    </p:spTree>
    <p:extLst>
      <p:ext uri="{BB962C8B-B14F-4D97-AF65-F5344CB8AC3E}">
        <p14:creationId xmlns:p14="http://schemas.microsoft.com/office/powerpoint/2010/main" val="2743584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5FF890B-3CE7-403A-AECE-2DE04FC7AF8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99A4E160-6CFD-4514-9E20-CA6692CCDB9C}"/>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 name="Freeform 7">
              <a:extLst>
                <a:ext uri="{FF2B5EF4-FFF2-40B4-BE49-F238E27FC236}">
                  <a16:creationId xmlns:a16="http://schemas.microsoft.com/office/drawing/2014/main" id="{3DCD16F5-8D15-45FD-BA62-ADAC08183A27}"/>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a16="http://schemas.microsoft.com/office/drawing/2014/main" id="{E7CFAF28-6FDA-4C2C-BE51-123D1115F75C}"/>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1FD12703-0627-4991-B2A4-F96519F90863}"/>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a16="http://schemas.microsoft.com/office/drawing/2014/main" id="{A5758E0B-DF61-40A8-B765-BC6841906A9A}"/>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a16="http://schemas.microsoft.com/office/drawing/2014/main" id="{3E063A1F-9566-4436-B4E3-2890FBBC2CCB}"/>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pSp>
        <p:nvGrpSpPr>
          <p:cNvPr id="18" name="Group 17">
            <a:extLst>
              <a:ext uri="{FF2B5EF4-FFF2-40B4-BE49-F238E27FC236}">
                <a16:creationId xmlns:a16="http://schemas.microsoft.com/office/drawing/2014/main" id="{28A4A409-9242-444A-AC1F-809866828B5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9" name="Freeform 6">
              <a:extLst>
                <a:ext uri="{FF2B5EF4-FFF2-40B4-BE49-F238E27FC236}">
                  <a16:creationId xmlns:a16="http://schemas.microsoft.com/office/drawing/2014/main" id="{ABF65108-5AB6-40BD-BCAF-526D8E309105}"/>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0" name="Freeform 7">
              <a:extLst>
                <a:ext uri="{FF2B5EF4-FFF2-40B4-BE49-F238E27FC236}">
                  <a16:creationId xmlns:a16="http://schemas.microsoft.com/office/drawing/2014/main" id="{C77C904B-BC3A-472F-BB70-8750D41E41DE}"/>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1" name="Freeform 8">
              <a:extLst>
                <a:ext uri="{FF2B5EF4-FFF2-40B4-BE49-F238E27FC236}">
                  <a16:creationId xmlns:a16="http://schemas.microsoft.com/office/drawing/2014/main" id="{E910D569-2CFD-4010-B886-2F31BB8EC9C7}"/>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2" name="Freeform 9">
              <a:extLst>
                <a:ext uri="{FF2B5EF4-FFF2-40B4-BE49-F238E27FC236}">
                  <a16:creationId xmlns:a16="http://schemas.microsoft.com/office/drawing/2014/main" id="{5A816932-FBAD-46C0-AA92-336589A5A912}"/>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3" name="Freeform 10">
              <a:extLst>
                <a:ext uri="{FF2B5EF4-FFF2-40B4-BE49-F238E27FC236}">
                  <a16:creationId xmlns:a16="http://schemas.microsoft.com/office/drawing/2014/main" id="{3D914BDD-E5E0-4DFB-8072-5B498F94A690}"/>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4" name="Freeform 11">
              <a:extLst>
                <a:ext uri="{FF2B5EF4-FFF2-40B4-BE49-F238E27FC236}">
                  <a16:creationId xmlns:a16="http://schemas.microsoft.com/office/drawing/2014/main" id="{ED9E392E-46C2-4B84-A121-9B2BC452F020}"/>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6" name="Rounded Rectangle 16">
            <a:extLst>
              <a:ext uri="{FF2B5EF4-FFF2-40B4-BE49-F238E27FC236}">
                <a16:creationId xmlns:a16="http://schemas.microsoft.com/office/drawing/2014/main" id="{21ECAAB0-702B-4C08-B30F-0AFAC3479AD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 up of a logo&#10;&#10;Description generated with very high confidence">
            <a:extLst>
              <a:ext uri="{FF2B5EF4-FFF2-40B4-BE49-F238E27FC236}">
                <a16:creationId xmlns:a16="http://schemas.microsoft.com/office/drawing/2014/main" id="{C9961B33-8411-4182-AC6F-01C3EC748BAA}"/>
              </a:ext>
            </a:extLst>
          </p:cNvPr>
          <p:cNvPicPr>
            <a:picLocks noGrp="1" noChangeAspect="1"/>
          </p:cNvPicPr>
          <p:nvPr>
            <p:ph idx="1"/>
          </p:nvPr>
        </p:nvPicPr>
        <p:blipFill>
          <a:blip r:embed="rId3"/>
          <a:stretch>
            <a:fillRect/>
          </a:stretch>
        </p:blipFill>
        <p:spPr>
          <a:xfrm>
            <a:off x="4941202" y="1530861"/>
            <a:ext cx="6237359" cy="3508515"/>
          </a:xfrm>
          <a:prstGeom prst="rect">
            <a:avLst/>
          </a:prstGeom>
        </p:spPr>
      </p:pic>
      <p:sp>
        <p:nvSpPr>
          <p:cNvPr id="2" name="Title 1">
            <a:extLst>
              <a:ext uri="{FF2B5EF4-FFF2-40B4-BE49-F238E27FC236}">
                <a16:creationId xmlns:a16="http://schemas.microsoft.com/office/drawing/2014/main" id="{A3EF7306-B38A-4718-AAF8-8FB14D78F420}"/>
              </a:ext>
            </a:extLst>
          </p:cNvPr>
          <p:cNvSpPr>
            <a:spLocks noGrp="1"/>
          </p:cNvSpPr>
          <p:nvPr>
            <p:ph type="title"/>
          </p:nvPr>
        </p:nvSpPr>
        <p:spPr>
          <a:xfrm>
            <a:off x="1484312" y="685800"/>
            <a:ext cx="2812385" cy="1752599"/>
          </a:xfrm>
        </p:spPr>
        <p:txBody>
          <a:bodyPr vert="horz" lIns="91440" tIns="45720" rIns="91440" bIns="45720" rtlCol="0" anchor="ctr">
            <a:normAutofit/>
          </a:bodyPr>
          <a:lstStyle/>
          <a:p>
            <a:r>
              <a:rPr lang="en-GB" sz="3200"/>
              <a:t/>
            </a:r>
            <a:br>
              <a:rPr lang="en-GB" sz="3200"/>
            </a:br>
            <a:endParaRPr lang="en-US" sz="3200"/>
          </a:p>
        </p:txBody>
      </p:sp>
      <p:sp>
        <p:nvSpPr>
          <p:cNvPr id="4" name="Text Placeholder 3">
            <a:extLst>
              <a:ext uri="{FF2B5EF4-FFF2-40B4-BE49-F238E27FC236}">
                <a16:creationId xmlns:a16="http://schemas.microsoft.com/office/drawing/2014/main" id="{7B62F92B-0414-42AB-8F9B-B4B20C7868A2}"/>
              </a:ext>
            </a:extLst>
          </p:cNvPr>
          <p:cNvSpPr>
            <a:spLocks noGrp="1"/>
          </p:cNvSpPr>
          <p:nvPr>
            <p:ph type="body" sz="half" idx="2"/>
          </p:nvPr>
        </p:nvSpPr>
        <p:spPr>
          <a:xfrm>
            <a:off x="1484310" y="1528762"/>
            <a:ext cx="2812387" cy="3124201"/>
          </a:xfrm>
        </p:spPr>
        <p:txBody>
          <a:bodyPr vert="horz" lIns="91440" tIns="45720" rIns="91440" bIns="45720" rtlCol="0" anchor="ctr">
            <a:normAutofit/>
          </a:bodyPr>
          <a:lstStyle/>
          <a:p>
            <a:pPr algn="l">
              <a:buFont typeface="Arial"/>
              <a:buChar char="•"/>
            </a:pPr>
            <a:r>
              <a:rPr lang="en-US" sz="2000">
                <a:latin typeface="Times New Roman" panose="02020603050405020304" pitchFamily="18" charset="0"/>
                <a:cs typeface="Times New Roman" panose="02020603050405020304" pitchFamily="18" charset="0"/>
              </a:rPr>
              <a:t>The VRIO</a:t>
            </a:r>
          </a:p>
          <a:p>
            <a:pPr algn="l">
              <a:buFont typeface="Arial"/>
              <a:buChar char="•"/>
            </a:pPr>
            <a:r>
              <a:rPr lang="en-US" sz="2000">
                <a:latin typeface="Times New Roman" panose="02020603050405020304" pitchFamily="18" charset="0"/>
                <a:cs typeface="Times New Roman" panose="02020603050405020304" pitchFamily="18" charset="0"/>
              </a:rPr>
              <a:t>•	Valuable </a:t>
            </a:r>
          </a:p>
          <a:p>
            <a:pPr algn="l">
              <a:buFont typeface="Arial"/>
              <a:buChar char="•"/>
            </a:pPr>
            <a:r>
              <a:rPr lang="en-US" sz="2000">
                <a:latin typeface="Times New Roman" panose="02020603050405020304" pitchFamily="18" charset="0"/>
                <a:cs typeface="Times New Roman" panose="02020603050405020304" pitchFamily="18" charset="0"/>
              </a:rPr>
              <a:t>•	Rare</a:t>
            </a:r>
          </a:p>
          <a:p>
            <a:pPr algn="l">
              <a:buFont typeface="Arial"/>
              <a:buChar char="•"/>
            </a:pPr>
            <a:r>
              <a:rPr lang="en-US" sz="2000">
                <a:latin typeface="Times New Roman" panose="02020603050405020304" pitchFamily="18" charset="0"/>
                <a:cs typeface="Times New Roman" panose="02020603050405020304" pitchFamily="18" charset="0"/>
              </a:rPr>
              <a:t>•	Inimitable</a:t>
            </a:r>
          </a:p>
          <a:p>
            <a:pPr algn="l">
              <a:buFont typeface="Arial"/>
              <a:buChar char="•"/>
            </a:pPr>
            <a:r>
              <a:rPr lang="en-US" sz="2000">
                <a:latin typeface="Times New Roman" panose="02020603050405020304" pitchFamily="18" charset="0"/>
                <a:cs typeface="Times New Roman" panose="02020603050405020304" pitchFamily="18" charset="0"/>
              </a:rPr>
              <a:t>•	Organized</a:t>
            </a:r>
          </a:p>
          <a:p>
            <a:pPr algn="l">
              <a:buFont typeface="Arial"/>
              <a:buChar char="•"/>
            </a:pPr>
            <a:endParaRPr lang="en-US" sz="1800"/>
          </a:p>
        </p:txBody>
      </p:sp>
      <p:sp>
        <p:nvSpPr>
          <p:cNvPr id="6" name="Rectangle 5">
            <a:extLst>
              <a:ext uri="{FF2B5EF4-FFF2-40B4-BE49-F238E27FC236}">
                <a16:creationId xmlns:a16="http://schemas.microsoft.com/office/drawing/2014/main" id="{1E1A0FA6-7F2C-4C26-BEA3-65702A8D1D4C}"/>
              </a:ext>
            </a:extLst>
          </p:cNvPr>
          <p:cNvSpPr/>
          <p:nvPr/>
        </p:nvSpPr>
        <p:spPr>
          <a:xfrm>
            <a:off x="9930586" y="5142473"/>
            <a:ext cx="1554208" cy="369332"/>
          </a:xfrm>
          <a:prstGeom prst="rect">
            <a:avLst/>
          </a:prstGeom>
        </p:spPr>
        <p:txBody>
          <a:bodyPr wrap="none">
            <a:spAutoFit/>
          </a:bodyPr>
          <a:lstStyle/>
          <a:p>
            <a:r>
              <a:rPr lang="en-GB"/>
              <a:t>(Barney, 1995)</a:t>
            </a:r>
          </a:p>
        </p:txBody>
      </p:sp>
      <p:sp>
        <p:nvSpPr>
          <p:cNvPr id="3" name="Rectangle 2">
            <a:extLst>
              <a:ext uri="{FF2B5EF4-FFF2-40B4-BE49-F238E27FC236}">
                <a16:creationId xmlns:a16="http://schemas.microsoft.com/office/drawing/2014/main" id="{95D70EC5-3B63-46E4-951E-59F8D780A47F}"/>
              </a:ext>
            </a:extLst>
          </p:cNvPr>
          <p:cNvSpPr/>
          <p:nvPr/>
        </p:nvSpPr>
        <p:spPr>
          <a:xfrm>
            <a:off x="888949" y="2600"/>
            <a:ext cx="6096000" cy="646331"/>
          </a:xfrm>
          <a:prstGeom prst="rect">
            <a:avLst/>
          </a:prstGeom>
        </p:spPr>
        <p:txBody>
          <a:bodyPr>
            <a:spAutoFit/>
          </a:bodyPr>
          <a:lstStyle/>
          <a:p>
            <a:r>
              <a:rPr lang="en-GB"/>
              <a:t>How Amazon’s HR Strategies can create sustainable competitive advantage</a:t>
            </a:r>
          </a:p>
        </p:txBody>
      </p:sp>
    </p:spTree>
    <p:extLst>
      <p:ext uri="{BB962C8B-B14F-4D97-AF65-F5344CB8AC3E}">
        <p14:creationId xmlns:p14="http://schemas.microsoft.com/office/powerpoint/2010/main" val="2256432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5FF890B-3CE7-403A-AECE-2DE04FC7AF8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99A4E160-6CFD-4514-9E20-CA6692CCDB9C}"/>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3DCD16F5-8D15-45FD-BA62-ADAC08183A27}"/>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E7CFAF28-6FDA-4C2C-BE51-123D1115F75C}"/>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1FD12703-0627-4991-B2A4-F96519F90863}"/>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A5758E0B-DF61-40A8-B765-BC6841906A9A}"/>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3E063A1F-9566-4436-B4E3-2890FBBC2CCB}"/>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pSp>
        <p:nvGrpSpPr>
          <p:cNvPr id="19" name="Group 18">
            <a:extLst>
              <a:ext uri="{FF2B5EF4-FFF2-40B4-BE49-F238E27FC236}">
                <a16:creationId xmlns:a16="http://schemas.microsoft.com/office/drawing/2014/main" id="{28A4A409-9242-444A-AC1F-809866828B5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0" name="Freeform 6">
              <a:extLst>
                <a:ext uri="{FF2B5EF4-FFF2-40B4-BE49-F238E27FC236}">
                  <a16:creationId xmlns:a16="http://schemas.microsoft.com/office/drawing/2014/main" id="{ABF65108-5AB6-40BD-BCAF-526D8E309105}"/>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1" name="Freeform 7">
              <a:extLst>
                <a:ext uri="{FF2B5EF4-FFF2-40B4-BE49-F238E27FC236}">
                  <a16:creationId xmlns:a16="http://schemas.microsoft.com/office/drawing/2014/main" id="{C77C904B-BC3A-472F-BB70-8750D41E41DE}"/>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2" name="Freeform 8">
              <a:extLst>
                <a:ext uri="{FF2B5EF4-FFF2-40B4-BE49-F238E27FC236}">
                  <a16:creationId xmlns:a16="http://schemas.microsoft.com/office/drawing/2014/main" id="{E910D569-2CFD-4010-B886-2F31BB8EC9C7}"/>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3" name="Freeform 9">
              <a:extLst>
                <a:ext uri="{FF2B5EF4-FFF2-40B4-BE49-F238E27FC236}">
                  <a16:creationId xmlns:a16="http://schemas.microsoft.com/office/drawing/2014/main" id="{5A816932-FBAD-46C0-AA92-336589A5A912}"/>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4" name="Freeform 10">
              <a:extLst>
                <a:ext uri="{FF2B5EF4-FFF2-40B4-BE49-F238E27FC236}">
                  <a16:creationId xmlns:a16="http://schemas.microsoft.com/office/drawing/2014/main" id="{3D914BDD-E5E0-4DFB-8072-5B498F94A690}"/>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5" name="Freeform 11">
              <a:extLst>
                <a:ext uri="{FF2B5EF4-FFF2-40B4-BE49-F238E27FC236}">
                  <a16:creationId xmlns:a16="http://schemas.microsoft.com/office/drawing/2014/main" id="{ED9E392E-46C2-4B84-A121-9B2BC452F020}"/>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7" name="Rounded Rectangle 16">
            <a:extLst>
              <a:ext uri="{FF2B5EF4-FFF2-40B4-BE49-F238E27FC236}">
                <a16:creationId xmlns:a16="http://schemas.microsoft.com/office/drawing/2014/main" id="{21ECAAB0-702B-4C08-B30F-0AFAC3479AD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atin typeface="Calibri"/>
                <a:ea typeface="Calibri"/>
                <a:cs typeface="Calibri"/>
              </a:rPr>
              <a:t>(Shutterstock, 2017)</a:t>
            </a:r>
            <a:endParaRPr lang="en-US"/>
          </a:p>
        </p:txBody>
      </p:sp>
      <p:sp>
        <p:nvSpPr>
          <p:cNvPr id="3" name="Rectangle 2">
            <a:extLst>
              <a:ext uri="{FF2B5EF4-FFF2-40B4-BE49-F238E27FC236}">
                <a16:creationId xmlns:a16="http://schemas.microsoft.com/office/drawing/2014/main" id="{147315F5-2A32-41B8-95B8-56CAA8BC3B1E}"/>
              </a:ext>
            </a:extLst>
          </p:cNvPr>
          <p:cNvSpPr/>
          <p:nvPr/>
        </p:nvSpPr>
        <p:spPr>
          <a:xfrm>
            <a:off x="3049089" y="5000625"/>
            <a:ext cx="473206" cy="369332"/>
          </a:xfrm>
          <a:prstGeom prst="rect">
            <a:avLst/>
          </a:prstGeom>
        </p:spPr>
        <p:txBody>
          <a:bodyPr wrap="none" anchor="t">
            <a:spAutoFit/>
          </a:bodyPr>
          <a:lstStyle/>
          <a:p>
            <a:pPr marL="285750" indent="-285750">
              <a:buFont typeface="Arial" panose="020B0604020202020204" pitchFamily="34" charset="0"/>
              <a:buChar char="•"/>
            </a:pPr>
            <a:endParaRPr lang="en-GB"/>
          </a:p>
        </p:txBody>
      </p:sp>
      <p:sp>
        <p:nvSpPr>
          <p:cNvPr id="2" name="Title 1">
            <a:extLst>
              <a:ext uri="{FF2B5EF4-FFF2-40B4-BE49-F238E27FC236}">
                <a16:creationId xmlns:a16="http://schemas.microsoft.com/office/drawing/2014/main" id="{11F75BC3-3200-4A84-A820-990186F75F2F}"/>
              </a:ext>
            </a:extLst>
          </p:cNvPr>
          <p:cNvSpPr>
            <a:spLocks noGrp="1"/>
          </p:cNvSpPr>
          <p:nvPr>
            <p:ph type="title"/>
          </p:nvPr>
        </p:nvSpPr>
        <p:spPr>
          <a:xfrm>
            <a:off x="1484310" y="133350"/>
            <a:ext cx="2812385" cy="1752599"/>
          </a:xfrm>
        </p:spPr>
        <p:txBody>
          <a:bodyPr vert="horz" lIns="91440" tIns="45720" rIns="91440" bIns="45720" rtlCol="0" anchor="ctr">
            <a:normAutofit/>
          </a:bodyPr>
          <a:lstStyle/>
          <a:p>
            <a:pPr>
              <a:lnSpc>
                <a:spcPct val="90000"/>
              </a:lnSpc>
            </a:pPr>
            <a:r>
              <a:rPr lang="en-US"/>
              <a:t>Amazon have other resources with VRIO attributes:</a:t>
            </a:r>
          </a:p>
        </p:txBody>
      </p:sp>
      <p:sp>
        <p:nvSpPr>
          <p:cNvPr id="5" name="Content Placeholder 4">
            <a:extLst>
              <a:ext uri="{FF2B5EF4-FFF2-40B4-BE49-F238E27FC236}">
                <a16:creationId xmlns:a16="http://schemas.microsoft.com/office/drawing/2014/main" id="{5163E518-DFE6-48DA-876D-C7E0B11C631A}"/>
              </a:ext>
            </a:extLst>
          </p:cNvPr>
          <p:cNvSpPr>
            <a:spLocks noGrp="1"/>
          </p:cNvSpPr>
          <p:nvPr>
            <p:ph type="body" sz="half" idx="2"/>
          </p:nvPr>
        </p:nvSpPr>
        <p:spPr>
          <a:xfrm>
            <a:off x="688976" y="1935742"/>
            <a:ext cx="3608387" cy="3855458"/>
          </a:xfrm>
        </p:spPr>
        <p:txBody>
          <a:bodyPr vert="horz" lIns="91440" tIns="45720" rIns="91440" bIns="45720" rtlCol="0" anchor="ctr">
            <a:normAutofit lnSpcReduction="10000"/>
          </a:bodyPr>
          <a:lstStyle/>
          <a:p>
            <a:pPr marL="285750" indent="-285750" algn="l">
              <a:buFont typeface="Arial"/>
              <a:buChar char="•"/>
            </a:pPr>
            <a:r>
              <a:rPr lang="en-US" sz="2000">
                <a:latin typeface="Times New Roman" panose="02020603050405020304" pitchFamily="18" charset="0"/>
                <a:cs typeface="Times New Roman" panose="02020603050405020304" pitchFamily="18" charset="0"/>
              </a:rPr>
              <a:t>Intellectual property: </a:t>
            </a:r>
            <a:r>
              <a:rPr lang="en-US" sz="1200">
                <a:latin typeface="Times New Roman" panose="02020603050405020304" pitchFamily="18" charset="0"/>
                <a:cs typeface="Times New Roman" panose="02020603050405020304" pitchFamily="18" charset="0"/>
              </a:rPr>
              <a:t>unique and recognisable products </a:t>
            </a:r>
            <a:endParaRPr lang="en-US" sz="2000">
              <a:latin typeface="Times New Roman" panose="02020603050405020304" pitchFamily="18" charset="0"/>
              <a:cs typeface="Times New Roman" panose="02020603050405020304" pitchFamily="18" charset="0"/>
            </a:endParaRPr>
          </a:p>
          <a:p>
            <a:pPr marL="285750" indent="-285750" algn="l">
              <a:buFont typeface="Arial"/>
              <a:buChar char="•"/>
            </a:pPr>
            <a:r>
              <a:rPr lang="en-US" sz="2000">
                <a:latin typeface="Times New Roman" panose="02020603050405020304" pitchFamily="18" charset="0"/>
                <a:cs typeface="Times New Roman" panose="02020603050405020304" pitchFamily="18" charset="0"/>
              </a:rPr>
              <a:t>Reputation: </a:t>
            </a:r>
            <a:r>
              <a:rPr lang="en-US" sz="1200">
                <a:latin typeface="Times New Roman" panose="02020603050405020304" pitchFamily="18" charset="0"/>
                <a:cs typeface="Times New Roman" panose="02020603050405020304" pitchFamily="18" charset="0"/>
              </a:rPr>
              <a:t>brand recognition </a:t>
            </a:r>
            <a:endParaRPr lang="en-US" sz="2000">
              <a:latin typeface="Times New Roman" panose="02020603050405020304" pitchFamily="18" charset="0"/>
              <a:cs typeface="Times New Roman" panose="02020603050405020304" pitchFamily="18" charset="0"/>
            </a:endParaRPr>
          </a:p>
          <a:p>
            <a:pPr marL="285750" indent="-285750" algn="l">
              <a:buFont typeface="Arial"/>
              <a:buChar char="•"/>
            </a:pPr>
            <a:r>
              <a:rPr lang="en-GB" sz="2000">
                <a:latin typeface="Times New Roman" panose="02020603050405020304" pitchFamily="18" charset="0"/>
                <a:cs typeface="Times New Roman" panose="02020603050405020304" pitchFamily="18" charset="0"/>
              </a:rPr>
              <a:t>Brand equity: </a:t>
            </a:r>
            <a:r>
              <a:rPr lang="en-GB" sz="1200">
                <a:latin typeface="Times New Roman" panose="02020603050405020304" pitchFamily="18" charset="0"/>
                <a:cs typeface="Times New Roman" panose="02020603050405020304" pitchFamily="18" charset="0"/>
              </a:rPr>
              <a:t>Amazon is the most valuable company in the world this is also a USP for the HR</a:t>
            </a:r>
            <a:r>
              <a:rPr lang="en-GB" sz="2000">
                <a:latin typeface="Times New Roman" panose="02020603050405020304" pitchFamily="18" charset="0"/>
                <a:cs typeface="Times New Roman" panose="02020603050405020304" pitchFamily="18" charset="0"/>
              </a:rPr>
              <a:t>.</a:t>
            </a:r>
            <a:endParaRPr lang="en-US" sz="2000">
              <a:latin typeface="Times New Roman" panose="02020603050405020304" pitchFamily="18" charset="0"/>
              <a:cs typeface="Times New Roman" panose="02020603050405020304" pitchFamily="18" charset="0"/>
            </a:endParaRPr>
          </a:p>
          <a:p>
            <a:pPr marL="285750" indent="-285750" algn="l">
              <a:buFont typeface="Arial"/>
              <a:buChar char="•"/>
            </a:pPr>
            <a:r>
              <a:rPr lang="en-US" sz="2000">
                <a:latin typeface="Times New Roman" panose="02020603050405020304" pitchFamily="18" charset="0"/>
                <a:cs typeface="Times New Roman" panose="02020603050405020304" pitchFamily="18" charset="0"/>
              </a:rPr>
              <a:t>Know-how: </a:t>
            </a:r>
            <a:r>
              <a:rPr lang="en-US" sz="1200">
                <a:latin typeface="Times New Roman" panose="02020603050405020304" pitchFamily="18" charset="0"/>
                <a:cs typeface="Times New Roman" panose="02020603050405020304" pitchFamily="18" charset="0"/>
              </a:rPr>
              <a:t>e-commerce and cloud computing</a:t>
            </a:r>
            <a:r>
              <a:rPr lang="en-US" sz="2000">
                <a:latin typeface="Times New Roman" panose="02020603050405020304" pitchFamily="18" charset="0"/>
                <a:cs typeface="Times New Roman" panose="02020603050405020304" pitchFamily="18" charset="0"/>
              </a:rPr>
              <a:t>  </a:t>
            </a:r>
          </a:p>
          <a:p>
            <a:pPr marL="285750" indent="-285750" algn="l">
              <a:buFont typeface="Arial"/>
              <a:buChar char="•"/>
            </a:pPr>
            <a:r>
              <a:rPr lang="en-US" sz="2000">
                <a:latin typeface="Times New Roman" panose="02020603050405020304" pitchFamily="18" charset="0"/>
                <a:cs typeface="Times New Roman" panose="02020603050405020304" pitchFamily="18" charset="0"/>
              </a:rPr>
              <a:t>Unique competences: </a:t>
            </a:r>
            <a:r>
              <a:rPr lang="en-GB" sz="1200">
                <a:latin typeface="Times New Roman" panose="02020603050405020304" pitchFamily="18" charset="0"/>
                <a:cs typeface="Times New Roman" panose="02020603050405020304" pitchFamily="18" charset="0"/>
              </a:rPr>
              <a:t>other companies would find it very hard to replicate the processes, skills, knowledge and capabilities </a:t>
            </a:r>
            <a:r>
              <a:rPr lang="en-US" sz="1200">
                <a:latin typeface="Times New Roman" panose="02020603050405020304" pitchFamily="18" charset="0"/>
                <a:cs typeface="Times New Roman" panose="02020603050405020304" pitchFamily="18" charset="0"/>
              </a:rPr>
              <a:t>  </a:t>
            </a:r>
          </a:p>
          <a:p>
            <a:pPr marL="285750" indent="-285750" algn="l">
              <a:buFont typeface="Arial"/>
              <a:buChar char="•"/>
            </a:pPr>
            <a:r>
              <a:rPr lang="en-US" sz="2000">
                <a:latin typeface="Times New Roman" panose="02020603050405020304" pitchFamily="18" charset="0"/>
                <a:cs typeface="Times New Roman" panose="02020603050405020304" pitchFamily="18" charset="0"/>
              </a:rPr>
              <a:t>Innovative capabilities: </a:t>
            </a:r>
            <a:r>
              <a:rPr lang="en-US" sz="1200">
                <a:latin typeface="Times New Roman" panose="02020603050405020304" pitchFamily="18" charset="0"/>
                <a:cs typeface="Times New Roman" panose="02020603050405020304" pitchFamily="18" charset="0"/>
              </a:rPr>
              <a:t>the first mover advantage (Amazon go)</a:t>
            </a:r>
            <a:endParaRPr lang="en-US" sz="200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5B47C7F8-1039-4F98-9B84-331ED9B966D7}"/>
              </a:ext>
            </a:extLst>
          </p:cNvPr>
          <p:cNvSpPr txBox="1"/>
          <p:nvPr/>
        </p:nvSpPr>
        <p:spPr>
          <a:xfrm>
            <a:off x="9604630" y="6010275"/>
            <a:ext cx="60960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rPr>
              <a:t>         (Johnson, 2018)</a:t>
            </a:r>
          </a:p>
        </p:txBody>
      </p:sp>
      <p:pic>
        <p:nvPicPr>
          <p:cNvPr id="29" name="Content Placeholder 28">
            <a:extLst>
              <a:ext uri="{FF2B5EF4-FFF2-40B4-BE49-F238E27FC236}">
                <a16:creationId xmlns:a16="http://schemas.microsoft.com/office/drawing/2014/main" id="{D31888CA-FCE4-4C6B-AE54-06F5906CA656}"/>
              </a:ext>
            </a:extLst>
          </p:cNvPr>
          <p:cNvPicPr>
            <a:picLocks noGrp="1" noChangeAspect="1"/>
          </p:cNvPicPr>
          <p:nvPr>
            <p:ph idx="1"/>
          </p:nvPr>
        </p:nvPicPr>
        <p:blipFill>
          <a:blip r:embed="rId3"/>
          <a:stretch>
            <a:fillRect/>
          </a:stretch>
        </p:blipFill>
        <p:spPr>
          <a:xfrm>
            <a:off x="4618759" y="616825"/>
            <a:ext cx="6988066" cy="5361344"/>
          </a:xfrm>
          <a:prstGeom prst="rect">
            <a:avLst/>
          </a:prstGeom>
        </p:spPr>
      </p:pic>
    </p:spTree>
    <p:extLst>
      <p:ext uri="{BB962C8B-B14F-4D97-AF65-F5344CB8AC3E}">
        <p14:creationId xmlns:p14="http://schemas.microsoft.com/office/powerpoint/2010/main" val="26080013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grpSp>
        <p:nvGrpSpPr>
          <p:cNvPr id="41" name="Group 10">
            <a:extLst>
              <a:ext uri="{FF2B5EF4-FFF2-40B4-BE49-F238E27FC236}">
                <a16:creationId xmlns:a16="http://schemas.microsoft.com/office/drawing/2014/main" id="{260ACC13-B825-49F3-93DE-C8B8F2FA37A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F947B31F-CA03-4793-845D-FD86BABC1A18}"/>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DCDDE94D-F78C-4A48-AEA6-E922FC99A159}"/>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3445A886-F3CA-4DE4-90D7-535F9707B799}"/>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A8999CB6-C053-418B-AE37-E470804D251D}"/>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81EA3E26-BFCD-4396-AE8A-2A9828BFFBA2}"/>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5F9BC582-73A6-4D8A-8738-E3647648935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pSp>
        <p:nvGrpSpPr>
          <p:cNvPr id="42" name="Group 18">
            <a:extLst>
              <a:ext uri="{FF2B5EF4-FFF2-40B4-BE49-F238E27FC236}">
                <a16:creationId xmlns:a16="http://schemas.microsoft.com/office/drawing/2014/main" id="{A2E861A3-F23C-46B8-A38A-4A22E453D993}"/>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0" name="Freeform 6">
              <a:extLst>
                <a:ext uri="{FF2B5EF4-FFF2-40B4-BE49-F238E27FC236}">
                  <a16:creationId xmlns:a16="http://schemas.microsoft.com/office/drawing/2014/main" id="{8BC3D220-643B-4160-B5A9-59DF5D21F410}"/>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1" name="Freeform 7">
              <a:extLst>
                <a:ext uri="{FF2B5EF4-FFF2-40B4-BE49-F238E27FC236}">
                  <a16:creationId xmlns:a16="http://schemas.microsoft.com/office/drawing/2014/main" id="{B92237DE-D518-4625-8392-66D7084588A0}"/>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2" name="Freeform 8">
              <a:extLst>
                <a:ext uri="{FF2B5EF4-FFF2-40B4-BE49-F238E27FC236}">
                  <a16:creationId xmlns:a16="http://schemas.microsoft.com/office/drawing/2014/main" id="{F290F0DD-E80A-4263-94E1-A41F57D84CC5}"/>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3" name="Freeform 9">
              <a:extLst>
                <a:ext uri="{FF2B5EF4-FFF2-40B4-BE49-F238E27FC236}">
                  <a16:creationId xmlns:a16="http://schemas.microsoft.com/office/drawing/2014/main" id="{D78EA7D2-CCEA-435E-873D-36BF0522FFED}"/>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4" name="Freeform 10">
              <a:extLst>
                <a:ext uri="{FF2B5EF4-FFF2-40B4-BE49-F238E27FC236}">
                  <a16:creationId xmlns:a16="http://schemas.microsoft.com/office/drawing/2014/main" id="{9DFA731E-D6BB-42CC-AA05-64023DC81FE6}"/>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5" name="Freeform 11">
              <a:extLst>
                <a:ext uri="{FF2B5EF4-FFF2-40B4-BE49-F238E27FC236}">
                  <a16:creationId xmlns:a16="http://schemas.microsoft.com/office/drawing/2014/main" id="{B00D0483-90FB-4EB4-9770-CA8A310D503B}"/>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3" name="Rounded Rectangle 16">
            <a:extLst>
              <a:ext uri="{FF2B5EF4-FFF2-40B4-BE49-F238E27FC236}">
                <a16:creationId xmlns:a16="http://schemas.microsoft.com/office/drawing/2014/main" id="{DD7EED39-224E-4230-8FD1-B1E1AF6C6E3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7AAB8DF3-5E88-42FB-99C4-25F4B9B7A351}"/>
              </a:ext>
            </a:extLst>
          </p:cNvPr>
          <p:cNvPicPr>
            <a:picLocks noGrp="1" noChangeAspect="1"/>
          </p:cNvPicPr>
          <p:nvPr>
            <p:ph idx="1"/>
          </p:nvPr>
        </p:nvPicPr>
        <p:blipFill rotWithShape="1">
          <a:blip r:embed="rId3"/>
          <a:srcRect l="19358" r="21167" b="1"/>
          <a:stretch/>
        </p:blipFill>
        <p:spPr>
          <a:xfrm>
            <a:off x="6434407" y="1011765"/>
            <a:ext cx="4744154" cy="4546708"/>
          </a:xfrm>
          <a:prstGeom prst="rect">
            <a:avLst/>
          </a:prstGeom>
        </p:spPr>
      </p:pic>
      <p:sp>
        <p:nvSpPr>
          <p:cNvPr id="3" name="Title 2">
            <a:extLst>
              <a:ext uri="{FF2B5EF4-FFF2-40B4-BE49-F238E27FC236}">
                <a16:creationId xmlns:a16="http://schemas.microsoft.com/office/drawing/2014/main" id="{BE8B0BC2-94AE-48BC-9E02-A72AF87DF02C}"/>
              </a:ext>
            </a:extLst>
          </p:cNvPr>
          <p:cNvSpPr>
            <a:spLocks noGrp="1"/>
          </p:cNvSpPr>
          <p:nvPr>
            <p:ph type="title"/>
          </p:nvPr>
        </p:nvSpPr>
        <p:spPr>
          <a:xfrm>
            <a:off x="1484312" y="685800"/>
            <a:ext cx="4278928" cy="1116367"/>
          </a:xfrm>
        </p:spPr>
        <p:txBody>
          <a:bodyPr vert="horz" lIns="91440" tIns="45720" rIns="91440" bIns="45720" rtlCol="0" anchor="ctr">
            <a:normAutofit fontScale="90000"/>
          </a:bodyPr>
          <a:lstStyle/>
          <a:p>
            <a:r>
              <a:rPr lang="en-US" sz="4000"/>
              <a:t>Competing in the labor market</a:t>
            </a:r>
          </a:p>
        </p:txBody>
      </p:sp>
      <p:sp>
        <p:nvSpPr>
          <p:cNvPr id="5" name="Text Placeholder 4">
            <a:extLst>
              <a:ext uri="{FF2B5EF4-FFF2-40B4-BE49-F238E27FC236}">
                <a16:creationId xmlns:a16="http://schemas.microsoft.com/office/drawing/2014/main" id="{966154AE-FB9E-4122-B86B-6CAC1F9B103A}"/>
              </a:ext>
            </a:extLst>
          </p:cNvPr>
          <p:cNvSpPr>
            <a:spLocks noGrp="1"/>
          </p:cNvSpPr>
          <p:nvPr>
            <p:ph type="body" sz="half" idx="2"/>
          </p:nvPr>
        </p:nvSpPr>
        <p:spPr>
          <a:xfrm>
            <a:off x="992403" y="1849792"/>
            <a:ext cx="4923346" cy="3941408"/>
          </a:xfrm>
        </p:spPr>
        <p:txBody>
          <a:bodyPr vert="horz" lIns="91440" tIns="45720" rIns="91440" bIns="45720" rtlCol="0" anchor="ctr">
            <a:normAutofit fontScale="92500" lnSpcReduction="20000"/>
          </a:bodyPr>
          <a:lstStyle/>
          <a:p>
            <a:pPr algn="l"/>
            <a:r>
              <a:rPr lang="en-US" sz="2000">
                <a:latin typeface="Times New Roman" panose="02020603050405020304" pitchFamily="18" charset="0"/>
                <a:cs typeface="Times New Roman" panose="02020603050405020304" pitchFamily="18" charset="0"/>
              </a:rPr>
              <a:t>Higgs 2004 suggested some models</a:t>
            </a:r>
          </a:p>
          <a:p>
            <a:pPr marL="285750" indent="-285750" algn="l">
              <a:buFont typeface="Arial"/>
              <a:buChar char="•"/>
            </a:pPr>
            <a:r>
              <a:rPr lang="en-US" sz="2000">
                <a:latin typeface="Times New Roman" panose="02020603050405020304" pitchFamily="18" charset="0"/>
                <a:cs typeface="Times New Roman" panose="02020603050405020304" pitchFamily="18" charset="0"/>
              </a:rPr>
              <a:t>Culture: </a:t>
            </a:r>
            <a:r>
              <a:rPr lang="en-US" sz="1200">
                <a:latin typeface="Times New Roman" panose="02020603050405020304" pitchFamily="18" charset="0"/>
                <a:cs typeface="Times New Roman" panose="02020603050405020304" pitchFamily="18" charset="0"/>
              </a:rPr>
              <a:t>the gender gap, value diversity, top leadership team, the 14 leadership steps </a:t>
            </a:r>
          </a:p>
          <a:p>
            <a:pPr marL="285750" indent="-285750" algn="l">
              <a:buFont typeface="Arial"/>
              <a:buChar char="•"/>
            </a:pPr>
            <a:r>
              <a:rPr lang="en-US" sz="2000">
                <a:latin typeface="Times New Roman" panose="02020603050405020304" pitchFamily="18" charset="0"/>
                <a:cs typeface="Times New Roman" panose="02020603050405020304" pitchFamily="18" charset="0"/>
              </a:rPr>
              <a:t>Benefits</a:t>
            </a:r>
            <a:r>
              <a:rPr lang="en-US" sz="1200">
                <a:latin typeface="Times New Roman" panose="02020603050405020304" pitchFamily="18" charset="0"/>
                <a:cs typeface="Times New Roman" panose="02020603050405020304" pitchFamily="18" charset="0"/>
              </a:rPr>
              <a:t>: </a:t>
            </a:r>
            <a:r>
              <a:rPr lang="en-GB" sz="1200">
                <a:latin typeface="Times New Roman" panose="02020603050405020304" pitchFamily="18" charset="0"/>
                <a:cs typeface="Times New Roman" panose="02020603050405020304" pitchFamily="18" charset="0"/>
              </a:rPr>
              <a:t>salaries and benefits such as maternity and paternity leave and bonus, shares, education, training and staff development </a:t>
            </a:r>
            <a:endParaRPr lang="en-US" sz="1200">
              <a:latin typeface="Times New Roman" panose="02020603050405020304" pitchFamily="18" charset="0"/>
              <a:cs typeface="Times New Roman" panose="02020603050405020304" pitchFamily="18" charset="0"/>
            </a:endParaRPr>
          </a:p>
          <a:p>
            <a:pPr algn="l"/>
            <a:r>
              <a:rPr lang="en-US" sz="2000">
                <a:latin typeface="Times New Roman" panose="02020603050405020304" pitchFamily="18" charset="0"/>
                <a:cs typeface="Times New Roman" panose="02020603050405020304" pitchFamily="18" charset="0"/>
              </a:rPr>
              <a:t>Workplace satisfaction: </a:t>
            </a:r>
          </a:p>
          <a:p>
            <a:pPr marL="285750" indent="-285750" algn="just">
              <a:buFont typeface="Arial" panose="020B0604020202020204" pitchFamily="34" charset="0"/>
              <a:buChar char="•"/>
            </a:pPr>
            <a:r>
              <a:rPr lang="en-GB" sz="1300">
                <a:latin typeface="Times New Roman" panose="02020603050405020304" pitchFamily="18" charset="0"/>
                <a:cs typeface="Times New Roman" panose="02020603050405020304" pitchFamily="18" charset="0"/>
              </a:rPr>
              <a:t>Employee contentment as recommended by Howard &amp; Gould (2000)</a:t>
            </a:r>
          </a:p>
          <a:p>
            <a:pPr marL="285750" indent="-285750" algn="just">
              <a:buFont typeface="Arial" panose="020B0604020202020204" pitchFamily="34" charset="0"/>
              <a:buChar char="•"/>
            </a:pPr>
            <a:r>
              <a:rPr lang="en-US" sz="1300">
                <a:latin typeface="Times New Roman" panose="02020603050405020304" pitchFamily="18" charset="0"/>
                <a:cs typeface="Times New Roman" panose="02020603050405020304" pitchFamily="18" charset="0"/>
              </a:rPr>
              <a:t>R</a:t>
            </a:r>
            <a:r>
              <a:rPr lang="en-GB" sz="1300">
                <a:latin typeface="Times New Roman" panose="02020603050405020304" pitchFamily="18" charset="0"/>
                <a:cs typeface="Times New Roman" panose="02020603050405020304" pitchFamily="18" charset="0"/>
              </a:rPr>
              <a:t>educe occupational stress (Stein, 2001)I</a:t>
            </a:r>
          </a:p>
          <a:p>
            <a:pPr marL="285750" indent="-285750" algn="just">
              <a:buFont typeface="Arial" panose="020B0604020202020204" pitchFamily="34" charset="0"/>
              <a:buChar char="•"/>
            </a:pPr>
            <a:r>
              <a:rPr lang="en-GB" sz="1300">
                <a:latin typeface="Times New Roman" panose="02020603050405020304" pitchFamily="18" charset="0"/>
                <a:cs typeface="Times New Roman" panose="02020603050405020304" pitchFamily="18" charset="0"/>
              </a:rPr>
              <a:t>Institute work life balance</a:t>
            </a:r>
          </a:p>
          <a:p>
            <a:pPr marL="285750" indent="-285750" algn="just">
              <a:buFont typeface="Arial" panose="020B0604020202020204" pitchFamily="34" charset="0"/>
              <a:buChar char="•"/>
            </a:pPr>
            <a:r>
              <a:rPr lang="en-GB" sz="1300">
                <a:latin typeface="Times New Roman" panose="02020603050405020304" pitchFamily="18" charset="0"/>
                <a:cs typeface="Times New Roman" panose="02020603050405020304" pitchFamily="18" charset="0"/>
              </a:rPr>
              <a:t>Motivating factor for employee as (Herzberg, et al., 1959) </a:t>
            </a:r>
          </a:p>
          <a:p>
            <a:pPr marL="285750" indent="-285750" algn="just">
              <a:buFont typeface="Arial" panose="020B0604020202020204" pitchFamily="34" charset="0"/>
              <a:buChar char="•"/>
            </a:pPr>
            <a:r>
              <a:rPr lang="en-US" sz="1300">
                <a:latin typeface="Times New Roman" panose="02020603050405020304" pitchFamily="18" charset="0"/>
                <a:cs typeface="Times New Roman" panose="02020603050405020304" pitchFamily="18" charset="0"/>
              </a:rPr>
              <a:t>Competitors provide gyms </a:t>
            </a:r>
          </a:p>
          <a:p>
            <a:pPr marL="285750" indent="-285750" algn="just">
              <a:buFont typeface="Arial" panose="020B0604020202020204" pitchFamily="34" charset="0"/>
              <a:buChar char="•"/>
            </a:pPr>
            <a:r>
              <a:rPr lang="en-GB" sz="1300">
                <a:latin typeface="Times New Roman" panose="02020603050405020304" pitchFamily="18" charset="0"/>
                <a:cs typeface="Times New Roman" panose="02020603050405020304" pitchFamily="18" charset="0"/>
              </a:rPr>
              <a:t>Mangers also need training to know how to motivate</a:t>
            </a:r>
          </a:p>
          <a:p>
            <a:pPr marL="285750" indent="-285750" algn="just">
              <a:buFont typeface="Arial" panose="020B0604020202020204" pitchFamily="34" charset="0"/>
              <a:buChar char="•"/>
            </a:pPr>
            <a:r>
              <a:rPr lang="en-GB" sz="1300">
                <a:latin typeface="Times New Roman" panose="02020603050405020304" pitchFamily="18" charset="0"/>
                <a:cs typeface="Times New Roman" panose="02020603050405020304" pitchFamily="18" charset="0"/>
              </a:rPr>
              <a:t>Inspire productivity and loyalty </a:t>
            </a:r>
          </a:p>
          <a:p>
            <a:pPr marL="285750" indent="-285750" algn="just">
              <a:buFont typeface="Arial" panose="020B0604020202020204" pitchFamily="34" charset="0"/>
              <a:buChar char="•"/>
            </a:pPr>
            <a:r>
              <a:rPr lang="en-GB" sz="1300">
                <a:latin typeface="Times New Roman" panose="02020603050405020304" pitchFamily="18" charset="0"/>
                <a:cs typeface="Times New Roman" panose="02020603050405020304" pitchFamily="18" charset="0"/>
              </a:rPr>
              <a:t>Employees are more valuable than the other tangible assets</a:t>
            </a:r>
            <a:endParaRPr lang="en-US" sz="1300">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461A3672-3E77-41FB-A64F-DA5D4389FB95}"/>
              </a:ext>
            </a:extLst>
          </p:cNvPr>
          <p:cNvSpPr/>
          <p:nvPr/>
        </p:nvSpPr>
        <p:spPr>
          <a:xfrm>
            <a:off x="9208271" y="5535018"/>
            <a:ext cx="2488502" cy="369332"/>
          </a:xfrm>
          <a:prstGeom prst="rect">
            <a:avLst/>
          </a:prstGeom>
        </p:spPr>
        <p:txBody>
          <a:bodyPr wrap="none">
            <a:spAutoFit/>
          </a:bodyPr>
          <a:lstStyle/>
          <a:p>
            <a:r>
              <a:rPr lang="en-GB"/>
              <a:t>(Amazon.com Inc, 2016)</a:t>
            </a:r>
          </a:p>
        </p:txBody>
      </p:sp>
    </p:spTree>
    <p:extLst>
      <p:ext uri="{BB962C8B-B14F-4D97-AF65-F5344CB8AC3E}">
        <p14:creationId xmlns:p14="http://schemas.microsoft.com/office/powerpoint/2010/main" val="121553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FB67365-2A64-4219-AEC5-8DB95749D49E}"/>
              </a:ext>
            </a:extLst>
          </p:cNvPr>
          <p:cNvSpPr txBox="1"/>
          <p:nvPr/>
        </p:nvSpPr>
        <p:spPr>
          <a:xfrm>
            <a:off x="3205448" y="25360"/>
            <a:ext cx="6096000" cy="1726626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t>References</a:t>
            </a:r>
          </a:p>
          <a:p>
            <a:r>
              <a:rPr lang="en-GB" sz="1200" b="1"/>
              <a:t>Forbes, Competing in the labour markets Media LLC, 2017. The World's Most Valuable Brands. [Online] </a:t>
            </a:r>
          </a:p>
          <a:p>
            <a:r>
              <a:rPr lang="en-GB" sz="1200" b="1"/>
              <a:t>Available at: https://www.forbes.com/powerful-brands/list/3/#tab:rank</a:t>
            </a:r>
          </a:p>
          <a:p>
            <a:r>
              <a:rPr lang="en-GB" sz="1200" b="1"/>
              <a:t>[Accessed 20 12 2017].</a:t>
            </a:r>
          </a:p>
          <a:p>
            <a:r>
              <a:rPr lang="en-GB" sz="1200" b="1"/>
              <a:t>Barney, B. J., 1995. Looking inside for Competitive Advantage. Academy of Management Executive, 9(4), pp. 49-61.</a:t>
            </a:r>
          </a:p>
          <a:p>
            <a:r>
              <a:rPr lang="en-GB" sz="1200" b="1"/>
              <a:t>Barney, B. J., 1995. Looking inside for Competitive Advantage. Academy of Management Executive, pp. 49-61.</a:t>
            </a:r>
          </a:p>
          <a:p>
            <a:r>
              <a:rPr lang="en-GB" sz="1200" b="1"/>
              <a:t>Barney, J. B. &amp; Wright, P. M., 1998. On Becoming a Strategic Partner: The Role of Human Resources in Gaining A Competitive Advantage. Human Resource Management (1986-1998), 37(1), p. 31.</a:t>
            </a:r>
          </a:p>
          <a:p>
            <a:r>
              <a:rPr lang="en-GB" sz="1200" b="1"/>
              <a:t>Belbin, M. R., 2010. Team Role at Work. 2 ed. New York: Routledge.</a:t>
            </a:r>
          </a:p>
          <a:p>
            <a:r>
              <a:rPr lang="en-GB" sz="1200" b="1"/>
              <a:t>Boxall, P. F. &amp; Purcell, J., 2008. Strategy and human resource management. 2 ed. Basingstoke : Palgrave Macmillan .</a:t>
            </a:r>
          </a:p>
          <a:p>
            <a:r>
              <a:rPr lang="en-GB" sz="1200" b="1"/>
              <a:t>Cardy, R. &amp; Miller, J., 2007. Employee equity : Toward a person-based approach to HRM. Human Resource Management Review, Volume 17, pp. 140-151.</a:t>
            </a:r>
          </a:p>
          <a:p>
            <a:r>
              <a:rPr lang="en-GB" sz="1200" b="1"/>
              <a:t>CIPD, 2009. Recruitment, Retention and turnover: Annual survey report, London: CIPD.</a:t>
            </a:r>
          </a:p>
          <a:p>
            <a:r>
              <a:rPr lang="en-GB" sz="1200" b="1"/>
              <a:t>CIPD, 2013. Resourcing and Talent Planning. Annual Survey Report, London: CIPD.</a:t>
            </a:r>
          </a:p>
          <a:p>
            <a:r>
              <a:rPr lang="en-GB" sz="1200" b="1"/>
              <a:t>cooper08.blogspot.co.uk, 2008. Creating Competitive Advantage: Wal-Mart, Dell, eBay, Apple’s iPod. [Online] </a:t>
            </a:r>
          </a:p>
          <a:p>
            <a:r>
              <a:rPr lang="en-GB" sz="1200" b="1"/>
              <a:t>Available at: http://cooper08.blogspot.co.uk/2008/04/creating-competitve-advantage.html</a:t>
            </a:r>
          </a:p>
          <a:p>
            <a:r>
              <a:rPr lang="en-GB" sz="1200" b="1"/>
              <a:t>Dakirby309, 2017. Amazon icon. [Online] </a:t>
            </a:r>
          </a:p>
          <a:p>
            <a:r>
              <a:rPr lang="en-GB" sz="1200" b="1"/>
              <a:t>Available at: https://www.iconfinder.com/icons/100342/amazon_icon</a:t>
            </a:r>
          </a:p>
          <a:p>
            <a:r>
              <a:rPr lang="en-GB" sz="1200" b="1"/>
              <a:t>[Accessed 20 12 2017].</a:t>
            </a:r>
          </a:p>
          <a:p>
            <a:r>
              <a:rPr lang="en-GB" sz="1200" b="1"/>
              <a:t>Garcia, T., 2017. For traditional retailers, the ‘Amazon effect’ extends to tech talent and not just sales. [Online] </a:t>
            </a:r>
          </a:p>
          <a:p>
            <a:r>
              <a:rPr lang="en-GB" sz="1200" b="1"/>
              <a:t>Available at: https://www.marketwatch.com/story/for-traditional-retailers-the-amazon-effect-extends-to-tech-talent-and-not-just-sales-2017-01-20</a:t>
            </a:r>
          </a:p>
          <a:p>
            <a:r>
              <a:rPr lang="en-GB" sz="1200" b="1"/>
              <a:t>[Accessed 20 12 2017].</a:t>
            </a:r>
          </a:p>
          <a:p>
            <a:r>
              <a:rPr lang="en-GB" sz="1200" b="1"/>
              <a:t>Harker, S., 2015. Talent shortage in tech. [Interview] (15 9 2015).</a:t>
            </a:r>
          </a:p>
          <a:p>
            <a:r>
              <a:rPr lang="en-GB" sz="1200" b="1"/>
              <a:t>Herzberg, F., Mausner, B. &amp; Snyderman, B. B., 1959. The Motivation to work. 2 ed. s.l.:Chapman and Hall.</a:t>
            </a:r>
          </a:p>
          <a:p>
            <a:r>
              <a:rPr lang="en-GB" sz="1200" b="1"/>
              <a:t>Hom, P. W. &amp; Griffeth, R. W., 1995. Employee Turnover. Pennsylvania: South-Western College Pub.</a:t>
            </a:r>
          </a:p>
          <a:p>
            <a:r>
              <a:rPr lang="en-GB" sz="1200" b="1"/>
              <a:t>Howard, B. &amp; Gould, K. E., 2000. Strategic Planning for employee happiness: A business goal for human service organizations.. American Journal on Mental Retardation, 105(5), pp. 377-386.</a:t>
            </a:r>
          </a:p>
          <a:p>
            <a:r>
              <a:rPr lang="en-GB" sz="1200" b="1"/>
              <a:t>huntoffice.ie, 20017. Amazon Phase 2. [Online] </a:t>
            </a:r>
          </a:p>
          <a:p>
            <a:r>
              <a:rPr lang="en-GB" sz="1200" b="1"/>
              <a:t>Available at: https://www.huntoffice.ie/amazon-phase-2-open-plan-office-bench-desking-project-by-huntoffice-interiors.html</a:t>
            </a:r>
          </a:p>
          <a:p>
            <a:r>
              <a:rPr lang="en-GB" sz="1200" b="1"/>
              <a:t>[Accessed 20 12 2017].</a:t>
            </a:r>
          </a:p>
          <a:p>
            <a:r>
              <a:rPr lang="en-GB" sz="1200" b="1"/>
              <a:t>Johnson, K., 2018. Inside Amazon Go, a Store of the Future. [Online] </a:t>
            </a:r>
          </a:p>
          <a:p>
            <a:r>
              <a:rPr lang="en-GB" sz="1200" b="1"/>
              <a:t>Available at: https://www.nytimes.com/2018/01/21/technology/inside-amazon-go-a-store-of-the-future.html</a:t>
            </a:r>
          </a:p>
          <a:p>
            <a:r>
              <a:rPr lang="en-GB" sz="1200" b="1"/>
              <a:t>[Accessed 25 1 2018].</a:t>
            </a:r>
          </a:p>
          <a:p>
            <a:r>
              <a:rPr lang="en-GB" sz="1200" b="1"/>
              <a:t>Kane, M., 2018. See Inside Amazon's Crazy New Store That Has No Cashiers. [Online] </a:t>
            </a:r>
          </a:p>
          <a:p>
            <a:r>
              <a:rPr lang="en-GB" sz="1200" b="1"/>
              <a:t>Available at: https://www.msn.com/en-gb/money/news/see-inside-amazons-crazy-new-store-that-has-no-cashiers/ar-AAv315Y?li=AAmiR2Z&amp;ocid=spartanntp</a:t>
            </a:r>
          </a:p>
          <a:p>
            <a:r>
              <a:rPr lang="en-GB" sz="1200" b="1"/>
              <a:t>[Accessed 23 1 2018].</a:t>
            </a:r>
          </a:p>
          <a:p>
            <a:r>
              <a:rPr lang="en-GB" sz="1200" b="1"/>
              <a:t>KANTOR , J. &amp; STREITFELD, D., 2015. Inside Amazon: Wrestling Big Ideas in a Bruising Workplace. [Online] </a:t>
            </a:r>
          </a:p>
          <a:p>
            <a:r>
              <a:rPr lang="en-GB" sz="1200" b="1"/>
              <a:t>Available at: https://www.nytimes.com/2015/08/16/technology/inside-amazon-wrestling-big-ideas-in-a-bruising-workplace.html</a:t>
            </a:r>
          </a:p>
          <a:p>
            <a:r>
              <a:rPr lang="en-GB" sz="1200" b="1"/>
              <a:t>[Accessed 12 20 2017].</a:t>
            </a:r>
          </a:p>
          <a:p>
            <a:r>
              <a:rPr lang="en-GB" sz="1200" b="1"/>
              <a:t>Martin , M. &amp; Whiting, F., 2010. Human resource practice. 6 ed. London: CIPD.</a:t>
            </a:r>
          </a:p>
          <a:p>
            <a:r>
              <a:rPr lang="en-GB" sz="1200" b="1"/>
              <a:t>Miles, R. E., Snow, C. C., Meyer, A. D. &amp; Coleman Jr, H. J., 1978. Organizational Strategy, Structure, and Process. Academy of Management Review, 3(3).</a:t>
            </a:r>
          </a:p>
          <a:p>
            <a:r>
              <a:rPr lang="en-GB" sz="1200" b="1"/>
              <a:t>Overell, S., 2006. FAST FORWARD. People Management, 12(3), pp. 26-31.</a:t>
            </a:r>
          </a:p>
          <a:p>
            <a:r>
              <a:rPr lang="en-GB" sz="1200" b="1"/>
              <a:t>Patankar, V., 2016. The Surprisingly Interesting Reason Amazon Killed Sears. [Online] </a:t>
            </a:r>
          </a:p>
          <a:p>
            <a:r>
              <a:rPr lang="en-GB" sz="1200" b="1"/>
              <a:t>Available at: https://www.process.st/wp-content/uploads/2016/01/amazonfulfillment.jpg</a:t>
            </a:r>
          </a:p>
          <a:p>
            <a:r>
              <a:rPr lang="en-GB" sz="1200" b="1"/>
              <a:t>[Accessed 20 12 2017].</a:t>
            </a:r>
          </a:p>
          <a:p>
            <a:r>
              <a:rPr lang="en-GB" sz="1200" b="1"/>
              <a:t>PayScale, 2017. The Least Loyal Employees. [Online] </a:t>
            </a:r>
          </a:p>
          <a:p>
            <a:r>
              <a:rPr lang="en-GB" sz="1200" b="1"/>
              <a:t>Available at: https://www.payscale.com/data-packages/employee-loyalty/least-loyal-employees</a:t>
            </a:r>
          </a:p>
          <a:p>
            <a:r>
              <a:rPr lang="en-GB" sz="1200" b="1"/>
              <a:t>[Accessed 20 1 2018].</a:t>
            </a:r>
          </a:p>
          <a:p>
            <a:r>
              <a:rPr lang="en-GB" sz="1200" b="1"/>
              <a:t>Porter, M. E., 1985. Competitive Advantage. New York: The Free Press.</a:t>
            </a:r>
          </a:p>
          <a:p>
            <a:r>
              <a:rPr lang="en-GB" sz="1200" b="1"/>
              <a:t>Ritzer, G., 2014. The McDonaldization of Society. 8 ed. </a:t>
            </a:r>
            <a:r>
              <a:rPr lang="en-GB" sz="1200" b="1" err="1"/>
              <a:t>s.l.:Sage</a:t>
            </a:r>
            <a:r>
              <a:rPr lang="en-GB" sz="1200" b="1"/>
              <a:t> </a:t>
            </a:r>
            <a:r>
              <a:rPr lang="en-GB" sz="1200" b="1" err="1"/>
              <a:t>Publishsing</a:t>
            </a:r>
            <a:r>
              <a:rPr lang="en-GB" sz="1200" b="1"/>
              <a:t>.</a:t>
            </a:r>
          </a:p>
          <a:p>
            <a:r>
              <a:rPr lang="en-GB" sz="1200" b="1"/>
              <a:t>Stein, F., 2001. Occupational stress, relaxation therapies, exercise and biofeedback. NCBI, 17(3), pp. 235-245.</a:t>
            </a:r>
          </a:p>
          <a:p>
            <a:r>
              <a:rPr lang="en-GB" sz="1200" b="1"/>
              <a:t>Taylor, S., 2014. Resourcing and talent management. 6 ed. London : Chartered Institute of Personnel and Development .</a:t>
            </a:r>
          </a:p>
          <a:p>
            <a:r>
              <a:rPr lang="en-GB" sz="1200" b="1"/>
              <a:t>The Economic Times, 2017. Indian labour market seeing a shift towards gig economy. [Online] </a:t>
            </a:r>
          </a:p>
          <a:p>
            <a:r>
              <a:rPr lang="en-GB" sz="1200" b="1"/>
              <a:t>Available at: https://economictimes.indiatimes.com/jobs/indian-labour-market-seeing-a-shift-towards-gig-economy/articleshow/61592836.cms</a:t>
            </a:r>
          </a:p>
          <a:p>
            <a:r>
              <a:rPr lang="en-GB" sz="1200" b="1"/>
              <a:t>[Accessed 20 12 2017].</a:t>
            </a:r>
          </a:p>
          <a:p>
            <a:r>
              <a:rPr lang="en-GB" sz="1200" b="1"/>
              <a:t>The Seattle Times, 2018. We just checked out Seattle’s new, </a:t>
            </a:r>
            <a:r>
              <a:rPr lang="en-GB" sz="1200" b="1" err="1"/>
              <a:t>cashierless</a:t>
            </a:r>
            <a:r>
              <a:rPr lang="en-GB" sz="1200" b="1"/>
              <a:t> Amazon Go convenience store. Here's how it went: http://st.news/2E091D1. [Online] </a:t>
            </a:r>
          </a:p>
          <a:p>
            <a:r>
              <a:rPr lang="en-GB" sz="1200" b="1"/>
              <a:t>Available at: file:///F:/F:/Managing%20People%20(SBUS5121)/Assignment%202%20Presentation/4.htm</a:t>
            </a:r>
          </a:p>
          <a:p>
            <a:r>
              <a:rPr lang="en-GB" sz="1200" b="1"/>
              <a:t>[Accessed 23 1 2018].</a:t>
            </a:r>
          </a:p>
          <a:p>
            <a:r>
              <a:rPr lang="en-GB" sz="1200" b="1"/>
              <a:t>Webster , E., 2001. The Rise of intangible capital and labour market segmentation. Australian Bulletin of Labour, 27(4), pp. 258-271.</a:t>
            </a:r>
          </a:p>
          <a:p>
            <a:endParaRPr lang="en-GB" sz="1200" b="1"/>
          </a:p>
          <a:p>
            <a:endParaRPr lang="en-GB" sz="1200" b="1"/>
          </a:p>
          <a:p>
            <a:endParaRPr lang="en-GB" sz="1200" b="1"/>
          </a:p>
          <a:p>
            <a:endParaRPr lang="en-GB" sz="1200" b="1"/>
          </a:p>
          <a:p>
            <a:endParaRPr lang="en-GB" sz="1200" b="1"/>
          </a:p>
          <a:p>
            <a:endParaRPr lang="en-GB" sz="1200" b="1"/>
          </a:p>
          <a:p>
            <a:endParaRPr lang="en-GB" sz="1200" b="1"/>
          </a:p>
          <a:p>
            <a:endParaRPr lang="en-GB" sz="12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62043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60A2799-FFE4-441A-ADF6-F836EFADE4C2}"/>
              </a:ext>
            </a:extLst>
          </p:cNvPr>
          <p:cNvSpPr/>
          <p:nvPr/>
        </p:nvSpPr>
        <p:spPr>
          <a:xfrm>
            <a:off x="2870446" y="-158034"/>
            <a:ext cx="6096000" cy="7478970"/>
          </a:xfrm>
          <a:prstGeom prst="rect">
            <a:avLst/>
          </a:prstGeom>
        </p:spPr>
        <p:txBody>
          <a:bodyPr>
            <a:spAutoFit/>
          </a:bodyPr>
          <a:lstStyle/>
          <a:p>
            <a:r>
              <a:rPr lang="en-GB" sz="1200">
                <a:latin typeface="Times New Roman" panose="02020603050405020304" pitchFamily="18" charset="0"/>
                <a:cs typeface="Times New Roman" panose="02020603050405020304" pitchFamily="18" charset="0"/>
              </a:rPr>
              <a:t>Howard, B. &amp; Gould, K. E., 2000. Strategic Planning for employee happiness: A business goal for human service organizations.. American Journal on Mental Retardation, 105(5), pp. 377-386.</a:t>
            </a:r>
          </a:p>
          <a:p>
            <a:r>
              <a:rPr lang="en-GB" sz="1200">
                <a:latin typeface="Times New Roman" panose="02020603050405020304" pitchFamily="18" charset="0"/>
                <a:cs typeface="Times New Roman" panose="02020603050405020304" pitchFamily="18" charset="0"/>
              </a:rPr>
              <a:t>huntoffice.ie, 20017. Amazon Phase 2. [Online] </a:t>
            </a:r>
            <a:br>
              <a:rPr lang="en-GB" sz="1200">
                <a:latin typeface="Times New Roman" panose="02020603050405020304" pitchFamily="18" charset="0"/>
                <a:cs typeface="Times New Roman" panose="02020603050405020304" pitchFamily="18" charset="0"/>
              </a:rPr>
            </a:br>
            <a:r>
              <a:rPr lang="en-GB" sz="1200">
                <a:latin typeface="Times New Roman" panose="02020603050405020304" pitchFamily="18" charset="0"/>
                <a:cs typeface="Times New Roman" panose="02020603050405020304" pitchFamily="18" charset="0"/>
              </a:rPr>
              <a:t>Available at: https://www.huntoffice.ie/amazon-phase-2-open-plan-office-bench-desking-project-by-huntoffice-interiors.html</a:t>
            </a:r>
            <a:br>
              <a:rPr lang="en-GB" sz="1200">
                <a:latin typeface="Times New Roman" panose="02020603050405020304" pitchFamily="18" charset="0"/>
                <a:cs typeface="Times New Roman" panose="02020603050405020304" pitchFamily="18" charset="0"/>
              </a:rPr>
            </a:br>
            <a:r>
              <a:rPr lang="en-GB" sz="1200">
                <a:latin typeface="Times New Roman" panose="02020603050405020304" pitchFamily="18" charset="0"/>
                <a:cs typeface="Times New Roman" panose="02020603050405020304" pitchFamily="18" charset="0"/>
              </a:rPr>
              <a:t>[Accessed 20 12 2017].</a:t>
            </a:r>
          </a:p>
          <a:p>
            <a:r>
              <a:rPr lang="en-GB" sz="1200">
                <a:latin typeface="Times New Roman" panose="02020603050405020304" pitchFamily="18" charset="0"/>
                <a:cs typeface="Times New Roman" panose="02020603050405020304" pitchFamily="18" charset="0"/>
              </a:rPr>
              <a:t>Kantor, J. &amp; Streifeld, D., 2015. Inside Amazon: Wrestling Big Ideas in a Bruising Workplace. [Online] </a:t>
            </a:r>
            <a:br>
              <a:rPr lang="en-GB" sz="1200">
                <a:latin typeface="Times New Roman" panose="02020603050405020304" pitchFamily="18" charset="0"/>
                <a:cs typeface="Times New Roman" panose="02020603050405020304" pitchFamily="18" charset="0"/>
              </a:rPr>
            </a:br>
            <a:r>
              <a:rPr lang="en-GB" sz="1200">
                <a:latin typeface="Times New Roman" panose="02020603050405020304" pitchFamily="18" charset="0"/>
                <a:cs typeface="Times New Roman" panose="02020603050405020304" pitchFamily="18" charset="0"/>
              </a:rPr>
              <a:t>Available at: https://www.nytimes.com/2015/08/16/technology/inside-amazon-wrestling-big-ideas-in-a-bruising-workplace.html</a:t>
            </a:r>
            <a:br>
              <a:rPr lang="en-GB" sz="1200">
                <a:latin typeface="Times New Roman" panose="02020603050405020304" pitchFamily="18" charset="0"/>
                <a:cs typeface="Times New Roman" panose="02020603050405020304" pitchFamily="18" charset="0"/>
              </a:rPr>
            </a:br>
            <a:r>
              <a:rPr lang="en-GB" sz="1200">
                <a:latin typeface="Times New Roman" panose="02020603050405020304" pitchFamily="18" charset="0"/>
                <a:cs typeface="Times New Roman" panose="02020603050405020304" pitchFamily="18" charset="0"/>
              </a:rPr>
              <a:t>[Accessed 12 20 2017].</a:t>
            </a:r>
          </a:p>
          <a:p>
            <a:r>
              <a:rPr lang="en-GB" sz="1200">
                <a:latin typeface="Times New Roman" panose="02020603050405020304" pitchFamily="18" charset="0"/>
                <a:cs typeface="Times New Roman" panose="02020603050405020304" pitchFamily="18" charset="0"/>
              </a:rPr>
              <a:t>Martin , M. &amp; Whiting, F., 2010. Human resource practice. 6 ed. London: CIPD.</a:t>
            </a:r>
          </a:p>
          <a:p>
            <a:r>
              <a:rPr lang="en-GB" sz="1200">
                <a:latin typeface="Times New Roman" panose="02020603050405020304" pitchFamily="18" charset="0"/>
                <a:cs typeface="Times New Roman" panose="02020603050405020304" pitchFamily="18" charset="0"/>
              </a:rPr>
              <a:t>Miles, R. E., Snow, C. C., Meyer, A. D. &amp; Coleman Jr, H. J., 1978. Organizational Strategy, Structure, and Process. Academy of Management Review, 3(3).</a:t>
            </a:r>
          </a:p>
          <a:p>
            <a:r>
              <a:rPr lang="en-GB" sz="1200">
                <a:latin typeface="Times New Roman" panose="02020603050405020304" pitchFamily="18" charset="0"/>
                <a:cs typeface="Times New Roman" panose="02020603050405020304" pitchFamily="18" charset="0"/>
              </a:rPr>
              <a:t>Overell, S., 2006. FAST FORWARD. People Management, 12(3), pp. 26-31.</a:t>
            </a:r>
          </a:p>
          <a:p>
            <a:r>
              <a:rPr lang="en-GB" sz="1200">
                <a:latin typeface="Times New Roman" panose="02020603050405020304" pitchFamily="18" charset="0"/>
                <a:cs typeface="Times New Roman" panose="02020603050405020304" pitchFamily="18" charset="0"/>
              </a:rPr>
              <a:t>Patankar, V., 2016. The Surprisingly Interesting Reason Amazon Killed Sears. [Online] </a:t>
            </a:r>
            <a:br>
              <a:rPr lang="en-GB" sz="1200">
                <a:latin typeface="Times New Roman" panose="02020603050405020304" pitchFamily="18" charset="0"/>
                <a:cs typeface="Times New Roman" panose="02020603050405020304" pitchFamily="18" charset="0"/>
              </a:rPr>
            </a:br>
            <a:r>
              <a:rPr lang="en-GB" sz="1200">
                <a:latin typeface="Times New Roman" panose="02020603050405020304" pitchFamily="18" charset="0"/>
                <a:cs typeface="Times New Roman" panose="02020603050405020304" pitchFamily="18" charset="0"/>
              </a:rPr>
              <a:t>Available at: https://www.process.st/wp-content/uploads/2016/01/amazonfulfillment.jpg</a:t>
            </a:r>
            <a:br>
              <a:rPr lang="en-GB" sz="1200">
                <a:latin typeface="Times New Roman" panose="02020603050405020304" pitchFamily="18" charset="0"/>
                <a:cs typeface="Times New Roman" panose="02020603050405020304" pitchFamily="18" charset="0"/>
              </a:rPr>
            </a:br>
            <a:r>
              <a:rPr lang="en-GB" sz="1200">
                <a:latin typeface="Times New Roman" panose="02020603050405020304" pitchFamily="18" charset="0"/>
                <a:cs typeface="Times New Roman" panose="02020603050405020304" pitchFamily="18" charset="0"/>
              </a:rPr>
              <a:t>[Accessed 20 12 2017].</a:t>
            </a:r>
          </a:p>
          <a:p>
            <a:r>
              <a:rPr lang="en-GB" sz="1200">
                <a:latin typeface="Times New Roman" panose="02020603050405020304" pitchFamily="18" charset="0"/>
                <a:cs typeface="Times New Roman" panose="02020603050405020304" pitchFamily="18" charset="0"/>
              </a:rPr>
              <a:t>Porter, M. E., 1985. Competitive Advantage. New York: The Free Press.</a:t>
            </a:r>
          </a:p>
          <a:p>
            <a:r>
              <a:rPr lang="en-GB" sz="1200">
                <a:latin typeface="Times New Roman" panose="02020603050405020304" pitchFamily="18" charset="0"/>
                <a:cs typeface="Times New Roman" panose="02020603050405020304" pitchFamily="18" charset="0"/>
              </a:rPr>
              <a:t>Reuters, 2017a. Advertising Standards considers inquiry into Amazon Prime. [Online] </a:t>
            </a:r>
            <a:br>
              <a:rPr lang="en-GB" sz="1200">
                <a:latin typeface="Times New Roman" panose="02020603050405020304" pitchFamily="18" charset="0"/>
                <a:cs typeface="Times New Roman" panose="02020603050405020304" pitchFamily="18" charset="0"/>
              </a:rPr>
            </a:br>
            <a:r>
              <a:rPr lang="en-GB" sz="1200">
                <a:latin typeface="Times New Roman" panose="02020603050405020304" pitchFamily="18" charset="0"/>
                <a:cs typeface="Times New Roman" panose="02020603050405020304" pitchFamily="18" charset="0"/>
              </a:rPr>
              <a:t>Available at: http://www.bbc.co.uk/news/business-42394898</a:t>
            </a:r>
            <a:br>
              <a:rPr lang="en-GB" sz="1200">
                <a:latin typeface="Times New Roman" panose="02020603050405020304" pitchFamily="18" charset="0"/>
                <a:cs typeface="Times New Roman" panose="02020603050405020304" pitchFamily="18" charset="0"/>
              </a:rPr>
            </a:br>
            <a:r>
              <a:rPr lang="en-GB" sz="1200">
                <a:latin typeface="Times New Roman" panose="02020603050405020304" pitchFamily="18" charset="0"/>
                <a:cs typeface="Times New Roman" panose="02020603050405020304" pitchFamily="18" charset="0"/>
              </a:rPr>
              <a:t>[Accessed 21 12 2017].</a:t>
            </a:r>
          </a:p>
          <a:p>
            <a:r>
              <a:rPr lang="en-GB" sz="1200">
                <a:latin typeface="Times New Roman" panose="02020603050405020304" pitchFamily="18" charset="0"/>
                <a:cs typeface="Times New Roman" panose="02020603050405020304" pitchFamily="18" charset="0"/>
              </a:rPr>
              <a:t>Reuters, 2017b. Advertising Standards considers inquiry into Amazon Prime. [Online] </a:t>
            </a:r>
            <a:br>
              <a:rPr lang="en-GB" sz="1200">
                <a:latin typeface="Times New Roman" panose="02020603050405020304" pitchFamily="18" charset="0"/>
                <a:cs typeface="Times New Roman" panose="02020603050405020304" pitchFamily="18" charset="0"/>
              </a:rPr>
            </a:br>
            <a:r>
              <a:rPr lang="en-GB" sz="1200">
                <a:latin typeface="Times New Roman" panose="02020603050405020304" pitchFamily="18" charset="0"/>
                <a:cs typeface="Times New Roman" panose="02020603050405020304" pitchFamily="18" charset="0"/>
              </a:rPr>
              <a:t>Available at: http://www.bbc.co.uk/news/business-42394898</a:t>
            </a:r>
            <a:br>
              <a:rPr lang="en-GB" sz="1200">
                <a:latin typeface="Times New Roman" panose="02020603050405020304" pitchFamily="18" charset="0"/>
                <a:cs typeface="Times New Roman" panose="02020603050405020304" pitchFamily="18" charset="0"/>
              </a:rPr>
            </a:br>
            <a:r>
              <a:rPr lang="en-GB" sz="1200">
                <a:latin typeface="Times New Roman" panose="02020603050405020304" pitchFamily="18" charset="0"/>
                <a:cs typeface="Times New Roman" panose="02020603050405020304" pitchFamily="18" charset="0"/>
              </a:rPr>
              <a:t>[Accessed 21 12 2017].</a:t>
            </a:r>
          </a:p>
          <a:p>
            <a:r>
              <a:rPr lang="en-GB" sz="1200">
                <a:latin typeface="Times New Roman" panose="02020603050405020304" pitchFamily="18" charset="0"/>
                <a:cs typeface="Times New Roman" panose="02020603050405020304" pitchFamily="18" charset="0"/>
              </a:rPr>
              <a:t>Ritzer, G., 2014. The McDonaldization of Society. 8 ed. s.l. Sage Publishing.</a:t>
            </a:r>
          </a:p>
          <a:p>
            <a:r>
              <a:rPr lang="en-GB" sz="1200">
                <a:latin typeface="Times New Roman" panose="02020603050405020304" pitchFamily="18" charset="0"/>
                <a:cs typeface="Times New Roman" panose="02020603050405020304" pitchFamily="18" charset="0"/>
              </a:rPr>
              <a:t>Shutterstock, 2017. Amazon.com, Inc. (AMZN) Stock Simply Cannot Be Stopped. [Online] </a:t>
            </a:r>
            <a:br>
              <a:rPr lang="en-GB" sz="1200">
                <a:latin typeface="Times New Roman" panose="02020603050405020304" pitchFamily="18" charset="0"/>
                <a:cs typeface="Times New Roman" panose="02020603050405020304" pitchFamily="18" charset="0"/>
              </a:rPr>
            </a:br>
            <a:r>
              <a:rPr lang="en-GB" sz="1200">
                <a:latin typeface="Times New Roman" panose="02020603050405020304" pitchFamily="18" charset="0"/>
                <a:cs typeface="Times New Roman" panose="02020603050405020304" pitchFamily="18" charset="0"/>
              </a:rPr>
              <a:t>Available at: https://investorplace.com/2017/05/amazon-com-inc-amzn-stock-simply-cannot-be-stopped/#.WjwUuUx2vVg</a:t>
            </a:r>
            <a:br>
              <a:rPr lang="en-GB" sz="1200">
                <a:latin typeface="Times New Roman" panose="02020603050405020304" pitchFamily="18" charset="0"/>
                <a:cs typeface="Times New Roman" panose="02020603050405020304" pitchFamily="18" charset="0"/>
              </a:rPr>
            </a:br>
            <a:r>
              <a:rPr lang="en-GB" sz="1200">
                <a:latin typeface="Times New Roman" panose="02020603050405020304" pitchFamily="18" charset="0"/>
                <a:cs typeface="Times New Roman" panose="02020603050405020304" pitchFamily="18" charset="0"/>
              </a:rPr>
              <a:t>[Accessed 21 12 2017].</a:t>
            </a:r>
          </a:p>
          <a:p>
            <a:r>
              <a:rPr lang="en-GB" sz="1200">
                <a:latin typeface="Times New Roman" panose="02020603050405020304" pitchFamily="18" charset="0"/>
                <a:cs typeface="Times New Roman" panose="02020603050405020304" pitchFamily="18" charset="0"/>
              </a:rPr>
              <a:t>Stein, F., 2001. Occupational stress, relaxation therapies, exercise and biofeedback. NCBI, 17(3), pp. 235-245.</a:t>
            </a:r>
          </a:p>
          <a:p>
            <a:r>
              <a:rPr lang="en-GB" sz="1200">
                <a:latin typeface="Times New Roman" panose="02020603050405020304" pitchFamily="18" charset="0"/>
                <a:cs typeface="Times New Roman" panose="02020603050405020304" pitchFamily="18" charset="0"/>
              </a:rPr>
              <a:t>Taylor, S., 2014. Resourcing and talent management. 6 ed. London : Chartered Institute of Personnel and Development .</a:t>
            </a:r>
          </a:p>
          <a:p>
            <a:r>
              <a:rPr lang="en-GB" sz="1200">
                <a:latin typeface="Times New Roman" panose="02020603050405020304" pitchFamily="18" charset="0"/>
                <a:cs typeface="Times New Roman" panose="02020603050405020304" pitchFamily="18" charset="0"/>
              </a:rPr>
              <a:t>The Economic Times, 2017. Indian labour market seeing a shift towards gig economy. [Online] </a:t>
            </a:r>
            <a:br>
              <a:rPr lang="en-GB" sz="1200">
                <a:latin typeface="Times New Roman" panose="02020603050405020304" pitchFamily="18" charset="0"/>
                <a:cs typeface="Times New Roman" panose="02020603050405020304" pitchFamily="18" charset="0"/>
              </a:rPr>
            </a:br>
            <a:r>
              <a:rPr lang="en-GB" sz="1200">
                <a:latin typeface="Times New Roman" panose="02020603050405020304" pitchFamily="18" charset="0"/>
                <a:cs typeface="Times New Roman" panose="02020603050405020304" pitchFamily="18" charset="0"/>
              </a:rPr>
              <a:t>Available at: https://economictimes.indiatimes.com/jobs/indian-labour-market-seeing-a-shift-towards-gig-economy/articleshow/61592836.cms</a:t>
            </a:r>
            <a:br>
              <a:rPr lang="en-GB" sz="1200">
                <a:latin typeface="Times New Roman" panose="02020603050405020304" pitchFamily="18" charset="0"/>
                <a:cs typeface="Times New Roman" panose="02020603050405020304" pitchFamily="18" charset="0"/>
              </a:rPr>
            </a:br>
            <a:r>
              <a:rPr lang="en-GB" sz="1200">
                <a:latin typeface="Times New Roman" panose="02020603050405020304" pitchFamily="18" charset="0"/>
                <a:cs typeface="Times New Roman" panose="02020603050405020304" pitchFamily="18" charset="0"/>
              </a:rPr>
              <a:t>[Accessed 20 12 2017].</a:t>
            </a:r>
          </a:p>
          <a:p>
            <a:r>
              <a:rPr lang="en-GB" sz="1200">
                <a:latin typeface="Times New Roman" panose="02020603050405020304" pitchFamily="18" charset="0"/>
                <a:cs typeface="Times New Roman" panose="02020603050405020304" pitchFamily="18" charset="0"/>
              </a:rPr>
              <a:t>Webster , E., 2001. The Rise of intangible capital and labour market segmentation. Australian Bulletin of Labour, 27(4), pp. 258-271.</a:t>
            </a:r>
          </a:p>
        </p:txBody>
      </p:sp>
    </p:spTree>
    <p:extLst>
      <p:ext uri="{BB962C8B-B14F-4D97-AF65-F5344CB8AC3E}">
        <p14:creationId xmlns:p14="http://schemas.microsoft.com/office/powerpoint/2010/main" val="29089088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1827</Words>
  <Application>Microsoft Office PowerPoint</Application>
  <PresentationFormat>Widescreen</PresentationFormat>
  <Paragraphs>174</Paragraphs>
  <Slides>14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&amp;quot</vt:lpstr>
      <vt:lpstr>Arial</vt:lpstr>
      <vt:lpstr>Calibri</vt:lpstr>
      <vt:lpstr>Corbel</vt:lpstr>
      <vt:lpstr>Times New Roman</vt:lpstr>
      <vt:lpstr>Parallax</vt:lpstr>
      <vt:lpstr>Managing People (SBUS5121)  </vt:lpstr>
      <vt:lpstr>How Amazon’s HR Strategies can create sustainable competitive advantage for the organization</vt:lpstr>
      <vt:lpstr> Amabot  </vt:lpstr>
      <vt:lpstr>Amazon’s attrition </vt:lpstr>
      <vt:lpstr>How Amazon’s HR Strategies can create sustainable competitive advantage</vt:lpstr>
      <vt:lpstr>How Amazon’s HR Strategies can create sustainable competitive advantage</vt:lpstr>
      <vt:lpstr>Competitive advantage  Barney, (1995) Proposed that Competitive advantage means superior performance relative to other competitors in the same industry   </vt:lpstr>
      <vt:lpstr>Amazon HR must identify Talent management strategy</vt:lpstr>
      <vt:lpstr>How Amazon’s HR Strategies can create sustainable competitive advantage</vt:lpstr>
      <vt:lpstr> </vt:lpstr>
      <vt:lpstr>Amazon have other resources with VRIO attributes:</vt:lpstr>
      <vt:lpstr>Competing in the labor market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(SBUS5121)</dc:title>
  <dc:creator>Adekoyejo Sobola (1601748)</dc:creator>
  <cp:lastModifiedBy>Adekoyejo Sobola (1601748)</cp:lastModifiedBy>
  <cp:revision>2</cp:revision>
  <dcterms:modified xsi:type="dcterms:W3CDTF">2018-01-26T09:13:41Z</dcterms:modified>
</cp:coreProperties>
</file>