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3.xml" ContentType="application/vnd.openxmlformats-officedocument.theme+xml"/>
  <Override PartName="/ppt/theme/theme4.xml" ContentType="application/vnd.openxmlformats-officedocument.theme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4"/>
    <p:sldMasterId id="2147483861" r:id="rId5"/>
  </p:sldMasterIdLst>
  <p:notesMasterIdLst>
    <p:notesMasterId r:id="rId11"/>
  </p:notesMasterIdLst>
  <p:handoutMasterIdLst>
    <p:handoutMasterId r:id="rId12"/>
  </p:handoutMasterIdLst>
  <p:sldIdLst>
    <p:sldId id="397" r:id="rId6"/>
    <p:sldId id="445" r:id="rId7"/>
    <p:sldId id="461" r:id="rId8"/>
    <p:sldId id="469" r:id="rId9"/>
    <p:sldId id="462" r:id="rId10"/>
  </p:sldIdLst>
  <p:sldSz cx="9144000" cy="6858000" type="screen4x3"/>
  <p:notesSz cx="7315200" cy="9601200"/>
  <p:custDataLst>
    <p:tags r:id="rId13"/>
  </p:custDataLst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ＭＳ Ｐゴシック" pitchFamily="34" charset="-128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Basic Slides" id="{CB73285A-D992-451E-845F-59512D2FA54B}">
          <p14:sldIdLst>
            <p14:sldId id="397"/>
            <p14:sldId id="445"/>
            <p14:sldId id="461"/>
            <p14:sldId id="469"/>
            <p14:sldId id="462"/>
          </p14:sldIdLst>
        </p14:section>
        <p14:section name="Core Company Slides" id="{B244F95B-1D3A-4FE4-B82C-AAA9702FA4D6}">
          <p14:sldIdLst/>
        </p14:section>
        <p14:section name="High Impact Slides" id="{97A3EE40-0D0A-46EB-8C2B-6224E1D844C2}">
          <p14:sldIdLst/>
        </p14:section>
        <p14:section name="Presentation Resources" id="{A8BA715A-4260-428E-A10B-BAC9E2E7B3DE}">
          <p14:sldIdLst/>
        </p14:section>
      </p14:sectionLst>
    </p:ext>
    <p:ext uri="{EFAFB233-063F-42B5-8137-9DF3F51BA10A}">
      <p15:sldGuideLst xmlns:p15="http://schemas.microsoft.com/office/powerpoint/2012/main">
        <p15:guide id="3" orient="horz" pos="936" userDrawn="1">
          <p15:clr>
            <a:srgbClr val="A4A3A4"/>
          </p15:clr>
        </p15:guide>
        <p15:guide id="4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4">
          <p15:clr>
            <a:srgbClr val="A4A3A4"/>
          </p15:clr>
        </p15:guide>
        <p15:guide id="2" pos="23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prnPr prnWhat="handouts2" frameSlides="1"/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93057"/>
    <a:srgbClr val="808285"/>
    <a:srgbClr val="139DEB"/>
    <a:srgbClr val="125FAE"/>
    <a:srgbClr val="1B75BC"/>
    <a:srgbClr val="00AEEF"/>
    <a:srgbClr val="D6B333"/>
    <a:srgbClr val="153054"/>
    <a:srgbClr val="5D656E"/>
    <a:srgbClr val="243F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FEF3D2A-EFEB-E073-8AF6-E42FF5156D7A}" v="30" dt="2021-01-12T13:59:45.500"/>
    <p1510:client id="{9A19FDE3-EEDB-4381-A3D1-21B6350EDF5D}" v="516" dt="2021-01-12T14:01:02.393"/>
    <p1510:client id="{9E7549EB-A68F-8840-764F-EC1DC621886A}" v="1" dt="2021-01-12T13:19:55.2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62" autoAdjust="0"/>
    <p:restoredTop sz="90957" autoAdjust="0"/>
  </p:normalViewPr>
  <p:slideViewPr>
    <p:cSldViewPr snapToGrid="0" snapToObjects="1">
      <p:cViewPr varScale="1">
        <p:scale>
          <a:sx n="78" d="100"/>
          <a:sy n="78" d="100"/>
        </p:scale>
        <p:origin x="1651" y="62"/>
      </p:cViewPr>
      <p:guideLst>
        <p:guide orient="horz" pos="936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80" d="100"/>
        <a:sy n="80" d="100"/>
      </p:scale>
      <p:origin x="0" y="-112"/>
    </p:cViewPr>
  </p:sorterViewPr>
  <p:notesViewPr>
    <p:cSldViewPr snapToGrid="0" snapToObjects="1">
      <p:cViewPr varScale="1">
        <p:scale>
          <a:sx n="52" d="100"/>
          <a:sy n="52" d="100"/>
        </p:scale>
        <p:origin x="2874" y="90"/>
      </p:cViewPr>
      <p:guideLst>
        <p:guide orient="horz" pos="3024"/>
        <p:guide pos="2304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tags" Target="tags/tag1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viewProps" Target="viewProp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ByrneH\Documents\002%20Training%20&amp;%20Helpsheets\Green%20Belt%20UWTSD\Project\US%20vs%20EMEA%20Car%20Wash%20Example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file:///C:\Users\ByrneH\Documents\002%20Training%20&amp;%20Helpsheets\Green%20Belt%20UWTSD\Project\US%20vs%20EMEA%20Car%20Wash%20Example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800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800"/>
              <a:t>UK:</a:t>
            </a:r>
            <a:r>
              <a:rPr lang="en-US" sz="800" baseline="0"/>
              <a:t> AA 2L WASH &amp;wAx </a:t>
            </a:r>
            <a:endParaRPr lang="en-US" sz="800"/>
          </a:p>
        </c:rich>
      </c:tx>
      <c:layout>
        <c:manualLayout>
          <c:xMode val="edge"/>
          <c:yMode val="edge"/>
          <c:x val="0.33692395395526537"/>
          <c:y val="9.495433817873473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8185310720581136"/>
          <c:y val="0.19098051041492151"/>
          <c:w val="0.42754890312661714"/>
          <c:h val="0.57249120455687719"/>
        </c:manualLayout>
      </c:layout>
      <c:pieChart>
        <c:varyColors val="1"/>
        <c:ser>
          <c:idx val="0"/>
          <c:order val="0"/>
          <c:tx>
            <c:strRef>
              <c:f>'Car wash UK vs US '!$D$3:$D$6</c:f>
              <c:strCache>
                <c:ptCount val="4"/>
                <c:pt idx="0">
                  <c:v>E303204600 </c:v>
                </c:pt>
                <c:pt idx="1">
                  <c:v>AA 2L WASH &amp; WAX (6) -  ML6C</c:v>
                </c:pt>
                <c:pt idx="2">
                  <c:v>UK - EGB1</c:v>
                </c:pt>
                <c:pt idx="3">
                  <c:v>USD/1000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C4DA-4D5F-9E73-8A3F14C8FD2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C4DA-4D5F-9E73-8A3F14C8FD2F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C4DA-4D5F-9E73-8A3F14C8FD2F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C4DA-4D5F-9E73-8A3F14C8FD2F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C4DA-4D5F-9E73-8A3F14C8FD2F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'Car wash UK vs US '!$B$8:$B$13</c:f>
              <c:strCache>
                <c:ptCount val="5"/>
                <c:pt idx="0">
                  <c:v>Materials</c:v>
                </c:pt>
                <c:pt idx="1">
                  <c:v>Direct Labour</c:v>
                </c:pt>
                <c:pt idx="2">
                  <c:v>Variable</c:v>
                </c:pt>
                <c:pt idx="3">
                  <c:v>Period </c:v>
                </c:pt>
                <c:pt idx="4">
                  <c:v>Additives </c:v>
                </c:pt>
              </c:strCache>
            </c:strRef>
          </c:cat>
          <c:val>
            <c:numRef>
              <c:f>'Car wash UK vs US '!$D$8:$D$13</c:f>
              <c:numCache>
                <c:formatCode>#,##0.00</c:formatCode>
                <c:ptCount val="5"/>
                <c:pt idx="0">
                  <c:v>1668.567229</c:v>
                </c:pt>
                <c:pt idx="1">
                  <c:v>331.38478900000001</c:v>
                </c:pt>
                <c:pt idx="2">
                  <c:v>433.27634699999999</c:v>
                </c:pt>
                <c:pt idx="3">
                  <c:v>2349.1992460000001</c:v>
                </c:pt>
                <c:pt idx="4">
                  <c:v>282.14446900000002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C4DA-4D5F-9E73-8A3F14C8FD2F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3.9961890120008357E-2"/>
          <c:y val="0.87824561403508772"/>
          <c:w val="0.89070069041082001"/>
          <c:h val="0.121754397721561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800" b="1" i="0" u="none" strike="noStrike" kern="1200" cap="all" spc="5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800"/>
              <a:t>US</a:t>
            </a:r>
            <a:r>
              <a:rPr lang="en-US" sz="800" baseline="0"/>
              <a:t> </a:t>
            </a:r>
            <a:r>
              <a:rPr lang="en-US" sz="800"/>
              <a:t>:</a:t>
            </a:r>
            <a:r>
              <a:rPr lang="en-US" sz="800" baseline="0"/>
              <a:t> AA Car wash 4/64 fo</a:t>
            </a:r>
            <a:endParaRPr lang="en-US" sz="800"/>
          </a:p>
        </c:rich>
      </c:tx>
      <c:layout>
        <c:manualLayout>
          <c:xMode val="edge"/>
          <c:yMode val="edge"/>
          <c:x val="0.36246991038470788"/>
          <c:y val="6.4651277564663392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800" b="1" i="0" u="none" strike="noStrike" kern="1200" cap="all" spc="5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28185310720581136"/>
          <c:y val="0.19098051041492151"/>
          <c:w val="0.42754890312661714"/>
          <c:h val="0.57249120455687719"/>
        </c:manualLayout>
      </c:layout>
      <c:pieChart>
        <c:varyColors val="1"/>
        <c:ser>
          <c:idx val="0"/>
          <c:order val="0"/>
          <c:tx>
            <c:strRef>
              <c:f>'Car wash UK vs US '!$F$3:$F$6</c:f>
              <c:strCache>
                <c:ptCount val="4"/>
                <c:pt idx="0">
                  <c:v>E301919100</c:v>
                </c:pt>
                <c:pt idx="1">
                  <c:v>AA CarWsh 4/64fo</c:v>
                </c:pt>
                <c:pt idx="2">
                  <c:v>US - N633 </c:v>
                </c:pt>
                <c:pt idx="3">
                  <c:v>USD/1000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1-D016-4A47-9199-B3A78089FFBB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3-D016-4A47-9199-B3A78089FFBB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5-D016-4A47-9199-B3A78089FFBB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7-D016-4A47-9199-B3A78089FFBB}"/>
              </c:ext>
            </c:extLst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/>
              <a:scene3d>
                <a:camera prst="orthographicFront"/>
                <a:lightRig rig="brightRoom" dir="t"/>
              </a:scene3d>
              <a:sp3d prstMaterial="flat">
                <a:bevelT w="50800" h="101600" prst="angle"/>
                <a:contourClr>
                  <a:srgbClr val="000000"/>
                </a:contourClr>
              </a:sp3d>
            </c:spPr>
            <c:extLst>
              <c:ext xmlns:c16="http://schemas.microsoft.com/office/drawing/2014/chart" uri="{C3380CC4-5D6E-409C-BE32-E72D297353CC}">
                <c16:uniqueId val="{00000009-D016-4A47-9199-B3A78089FFBB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'Car wash UK vs US '!$B$8:$B$13</c:f>
              <c:strCache>
                <c:ptCount val="5"/>
                <c:pt idx="0">
                  <c:v>Materials</c:v>
                </c:pt>
                <c:pt idx="1">
                  <c:v>Direct Labour</c:v>
                </c:pt>
                <c:pt idx="2">
                  <c:v>Variable</c:v>
                </c:pt>
                <c:pt idx="3">
                  <c:v>Period </c:v>
                </c:pt>
                <c:pt idx="4">
                  <c:v>Additives </c:v>
                </c:pt>
              </c:strCache>
            </c:strRef>
          </c:cat>
          <c:val>
            <c:numRef>
              <c:f>'Car wash UK vs US '!$F$8:$F$13</c:f>
              <c:numCache>
                <c:formatCode>General</c:formatCode>
                <c:ptCount val="5"/>
                <c:pt idx="0">
                  <c:v>1206.77</c:v>
                </c:pt>
                <c:pt idx="1">
                  <c:v>126.68</c:v>
                </c:pt>
                <c:pt idx="2">
                  <c:v>102.5</c:v>
                </c:pt>
                <c:pt idx="3">
                  <c:v>245.73</c:v>
                </c:pt>
                <c:pt idx="4">
                  <c:v>44.75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A-D016-4A47-9199-B3A78089FFBB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t"/>
      <c:layout>
        <c:manualLayout>
          <c:xMode val="edge"/>
          <c:yMode val="edge"/>
          <c:x val="3.9961890120008357E-2"/>
          <c:y val="0.87824561403508772"/>
          <c:w val="0.89070069041082001"/>
          <c:h val="0.12175439772156139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8">
  <cs:axisTitle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hartArea>
  <cs:dataLabel>
    <cs:lnRef idx="0"/>
    <cs:fillRef idx="0"/>
    <cs:effectRef idx="0"/>
    <cs:fontRef idx="minor">
      <a:schemeClr val="lt1"/>
    </cs:fontRef>
    <cs:defRPr sz="900" b="1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scene3d>
        <a:camera prst="orthographicFront"/>
        <a:lightRig rig="brightRoom" dir="t"/>
      </a:scene3d>
      <a:sp3d prstMaterial="flat">
        <a:bevelT w="50800" h="101600" prst="angle"/>
        <a:contourClr>
          <a:srgbClr val="000000"/>
        </a:contourClr>
      </a:sp3d>
    </cs:spPr>
  </cs:dataPoint>
  <cs:dataPoint3D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1905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lt1"/>
        </a:solidFill>
      </a:ln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1" i="0" kern="1200" cap="all" spc="5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ash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6653" tIns="48327" rIns="96653" bIns="48327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4143587" y="0"/>
            <a:ext cx="3169920" cy="480060"/>
          </a:xfrm>
          <a:prstGeom prst="rect">
            <a:avLst/>
          </a:prstGeom>
        </p:spPr>
        <p:txBody>
          <a:bodyPr vert="horz" wrap="square" lIns="96653" tIns="48327" rIns="96653" bIns="48327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26533C62-319E-4619-9969-2DC30DC7827B}" type="datetimeFigureOut">
              <a:rPr lang="en-US" altLang="en-US"/>
              <a:pPr/>
              <a:t>1/15/2021</a:t>
            </a:fld>
            <a:endParaRPr lang="en-U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119474"/>
            <a:ext cx="3169920" cy="480060"/>
          </a:xfrm>
          <a:prstGeom prst="rect">
            <a:avLst/>
          </a:prstGeom>
        </p:spPr>
        <p:txBody>
          <a:bodyPr vert="horz" lIns="96653" tIns="48327" rIns="96653" bIns="48327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4143587" y="9119474"/>
            <a:ext cx="3169920" cy="480060"/>
          </a:xfrm>
          <a:prstGeom prst="rect">
            <a:avLst/>
          </a:prstGeom>
        </p:spPr>
        <p:txBody>
          <a:bodyPr vert="horz" wrap="square" lIns="96653" tIns="48327" rIns="96653" bIns="48327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3610B8FE-B84C-4672-842B-F009126FD64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2701162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69920" cy="480060"/>
          </a:xfrm>
          <a:prstGeom prst="rect">
            <a:avLst/>
          </a:prstGeom>
        </p:spPr>
        <p:txBody>
          <a:bodyPr vert="horz" lIns="96653" tIns="48327" rIns="96653" bIns="48327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143587" y="0"/>
            <a:ext cx="3169920" cy="480060"/>
          </a:xfrm>
          <a:prstGeom prst="rect">
            <a:avLst/>
          </a:prstGeom>
        </p:spPr>
        <p:txBody>
          <a:bodyPr vert="horz" wrap="square" lIns="96653" tIns="48327" rIns="96653" bIns="48327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629FBB2F-A984-47AE-A6A5-E00740CCD8C3}" type="datetimeFigureOut">
              <a:rPr lang="en-US" altLang="en-US"/>
              <a:pPr/>
              <a:t>1/15/2021</a:t>
            </a:fld>
            <a:endParaRPr lang="en-US" alt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57300" y="719138"/>
            <a:ext cx="4800600" cy="36004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53" tIns="48327" rIns="96653" bIns="48327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31520" y="4560570"/>
            <a:ext cx="5852160" cy="4320540"/>
          </a:xfrm>
          <a:prstGeom prst="rect">
            <a:avLst/>
          </a:prstGeom>
        </p:spPr>
        <p:txBody>
          <a:bodyPr vert="horz" lIns="96653" tIns="48327" rIns="96653" bIns="48327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119474"/>
            <a:ext cx="3169920" cy="480060"/>
          </a:xfrm>
          <a:prstGeom prst="rect">
            <a:avLst/>
          </a:prstGeom>
        </p:spPr>
        <p:txBody>
          <a:bodyPr vert="horz" lIns="96653" tIns="48327" rIns="96653" bIns="48327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143587" y="9119474"/>
            <a:ext cx="3169920" cy="480060"/>
          </a:xfrm>
          <a:prstGeom prst="rect">
            <a:avLst/>
          </a:prstGeom>
        </p:spPr>
        <p:txBody>
          <a:bodyPr vert="horz" wrap="square" lIns="96653" tIns="48327" rIns="96653" bIns="48327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6F5C4C9B-2B08-4477-9B50-76A68369B0D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551310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1pPr>
    <a:lvl2pPr marL="4572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2pPr>
    <a:lvl3pPr marL="9144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3pPr>
    <a:lvl4pPr marL="13716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4pPr>
    <a:lvl5pPr marL="1828800" algn="l" defTabSz="457200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ＭＳ Ｐゴシック" pitchFamily="34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Presentatio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E9D552A-49FA-FB4D-9DE7-EEFDCFFAA99E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6D2949-C329-CD4A-B671-3760E2B7D194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BD98F4-30E6-FF43-BAD7-0A40E3840CC2}"/>
              </a:ext>
            </a:extLst>
          </p:cNvPr>
          <p:cNvSpPr/>
          <p:nvPr userDrawn="1"/>
        </p:nvSpPr>
        <p:spPr>
          <a:xfrm rot="16200000">
            <a:off x="-3158003" y="3326772"/>
            <a:ext cx="6858004" cy="204451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1" descr="EHI_LOGO_800.png">
            <a:extLst>
              <a:ext uri="{FF2B5EF4-FFF2-40B4-BE49-F238E27FC236}">
                <a16:creationId xmlns:a16="http://schemas.microsoft.com/office/drawing/2014/main" id="{4FD541B1-8B6B-AA43-8D3F-D7123D7C828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14400" y="3218503"/>
            <a:ext cx="1752332" cy="12921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428CE4-44C3-994B-B2E8-21AD87671884}"/>
              </a:ext>
            </a:extLst>
          </p:cNvPr>
          <p:cNvCxnSpPr>
            <a:cxnSpLocks/>
          </p:cNvCxnSpPr>
          <p:nvPr userDrawn="1"/>
        </p:nvCxnSpPr>
        <p:spPr>
          <a:xfrm>
            <a:off x="3030534" y="2812357"/>
            <a:ext cx="0" cy="2013655"/>
          </a:xfrm>
          <a:prstGeom prst="line">
            <a:avLst/>
          </a:prstGeom>
          <a:ln w="6350">
            <a:solidFill>
              <a:srgbClr val="BA982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D6381B83-C4AE-7245-B608-2CD422A4ADF5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15304" y="2812357"/>
            <a:ext cx="4895614" cy="1072241"/>
          </a:xfrm>
        </p:spPr>
        <p:txBody>
          <a:bodyPr anchor="b">
            <a:normAutofit/>
          </a:bodyPr>
          <a:lstStyle>
            <a:lvl1pPr algn="l">
              <a:defRPr lang="en-US" sz="3200" b="0" i="0" kern="1200" baseline="0" dirty="0">
                <a:solidFill>
                  <a:srgbClr val="595959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0145020-AA04-E144-895F-AAEC32CBB784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3215304" y="3996078"/>
            <a:ext cx="4895614" cy="396939"/>
          </a:xfrm>
        </p:spPr>
        <p:txBody>
          <a:bodyPr>
            <a:noAutofit/>
          </a:bodyPr>
          <a:lstStyle>
            <a:lvl1pPr marL="0" indent="0" algn="l" defTabSz="457189" rtl="0" eaLnBrk="1" latinLnBrk="0" hangingPunct="1">
              <a:buNone/>
              <a:defRPr lang="en-US" sz="1800" b="1" i="0" kern="1200" cap="all" dirty="0">
                <a:solidFill>
                  <a:srgbClr val="139DE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Presentation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ACC917F1-F35B-9141-A76C-A82663A6FEB8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215304" y="4504498"/>
            <a:ext cx="4895614" cy="261610"/>
          </a:xfrm>
        </p:spPr>
        <p:txBody>
          <a:bodyPr>
            <a:spAutoFit/>
          </a:bodyPr>
          <a:lstStyle>
            <a:lvl1pPr>
              <a:spcBef>
                <a:spcPts val="0"/>
              </a:spcBef>
              <a:spcAft>
                <a:spcPts val="0"/>
              </a:spcAft>
              <a:defRPr sz="1400" b="0" baseline="0">
                <a:solidFill>
                  <a:srgbClr val="595959"/>
                </a:solidFill>
              </a:defRPr>
            </a:lvl1pPr>
          </a:lstStyle>
          <a:p>
            <a:pPr lvl="0"/>
            <a:r>
              <a:rPr lang="en-US" dirty="0"/>
              <a:t>Presentation Date</a:t>
            </a:r>
          </a:p>
        </p:txBody>
      </p:sp>
    </p:spTree>
    <p:extLst>
      <p:ext uri="{BB962C8B-B14F-4D97-AF65-F5344CB8AC3E}">
        <p14:creationId xmlns:p14="http://schemas.microsoft.com/office/powerpoint/2010/main" val="3373435662"/>
      </p:ext>
    </p:extLst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Divider Section 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E9D552A-49FA-FB4D-9DE7-EEFDCFFAA99E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6D2949-C329-CD4A-B671-3760E2B7D194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BD98F4-30E6-FF43-BAD7-0A40E3840CC2}"/>
              </a:ext>
            </a:extLst>
          </p:cNvPr>
          <p:cNvSpPr/>
          <p:nvPr userDrawn="1"/>
        </p:nvSpPr>
        <p:spPr>
          <a:xfrm rot="16200000">
            <a:off x="-3196450" y="3365218"/>
            <a:ext cx="6858007" cy="12756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6428CE4-44C3-994B-B2E8-21AD87671884}"/>
              </a:ext>
            </a:extLst>
          </p:cNvPr>
          <p:cNvCxnSpPr>
            <a:cxnSpLocks/>
          </p:cNvCxnSpPr>
          <p:nvPr userDrawn="1"/>
        </p:nvCxnSpPr>
        <p:spPr>
          <a:xfrm>
            <a:off x="693734" y="2742019"/>
            <a:ext cx="0" cy="1829981"/>
          </a:xfrm>
          <a:prstGeom prst="line">
            <a:avLst/>
          </a:prstGeom>
          <a:ln w="6350">
            <a:solidFill>
              <a:srgbClr val="BA9822"/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D6381B83-C4AE-7245-B608-2CD422A4ADF5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878503" y="2742019"/>
            <a:ext cx="6017589" cy="1072241"/>
          </a:xfrm>
        </p:spPr>
        <p:txBody>
          <a:bodyPr anchor="b">
            <a:normAutofit/>
          </a:bodyPr>
          <a:lstStyle>
            <a:lvl1pPr algn="l">
              <a:defRPr lang="en-US" sz="3200" b="0" i="0" kern="1200" baseline="0" dirty="0">
                <a:solidFill>
                  <a:srgbClr val="595959"/>
                </a:solidFill>
                <a:latin typeface="Arial"/>
                <a:ea typeface="+mj-ea"/>
                <a:cs typeface="Arial"/>
              </a:defRPr>
            </a:lvl1pPr>
          </a:lstStyle>
          <a:p>
            <a:r>
              <a:rPr lang="en-US" dirty="0"/>
              <a:t>Divider Section Title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90145020-AA04-E144-895F-AAEC32CBB784}"/>
              </a:ext>
            </a:extLst>
          </p:cNvPr>
          <p:cNvSpPr>
            <a:spLocks noGrp="1"/>
          </p:cNvSpPr>
          <p:nvPr userDrawn="1">
            <p:ph type="subTitle" idx="1" hasCustomPrompt="1"/>
          </p:nvPr>
        </p:nvSpPr>
        <p:spPr>
          <a:xfrm>
            <a:off x="878504" y="3925740"/>
            <a:ext cx="6017588" cy="396939"/>
          </a:xfrm>
        </p:spPr>
        <p:txBody>
          <a:bodyPr>
            <a:noAutofit/>
          </a:bodyPr>
          <a:lstStyle>
            <a:lvl1pPr marL="0" indent="0" algn="l" defTabSz="457189" rtl="0" eaLnBrk="1" latinLnBrk="0" hangingPunct="1">
              <a:buNone/>
              <a:defRPr lang="en-US" sz="1800" b="1" i="0" kern="1200" cap="all" dirty="0">
                <a:solidFill>
                  <a:srgbClr val="139DEB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189" indent="0" algn="ctr">
              <a:buNone/>
              <a:defRPr sz="2000"/>
            </a:lvl2pPr>
            <a:lvl3pPr marL="914377" indent="0" algn="ctr">
              <a:buNone/>
              <a:defRPr sz="1800"/>
            </a:lvl3pPr>
            <a:lvl4pPr marL="1371566" indent="0" algn="ctr">
              <a:buNone/>
              <a:defRPr sz="1600"/>
            </a:lvl4pPr>
            <a:lvl5pPr marL="1828754" indent="0" algn="ctr">
              <a:buNone/>
              <a:defRPr sz="1600"/>
            </a:lvl5pPr>
            <a:lvl6pPr marL="2285943" indent="0" algn="ctr">
              <a:buNone/>
              <a:defRPr sz="1600"/>
            </a:lvl6pPr>
            <a:lvl7pPr marL="2743131" indent="0" algn="ctr">
              <a:buNone/>
              <a:defRPr sz="1600"/>
            </a:lvl7pPr>
            <a:lvl8pPr marL="3200320" indent="0" algn="ctr">
              <a:buNone/>
              <a:defRPr sz="1600"/>
            </a:lvl8pPr>
            <a:lvl9pPr marL="3657509" indent="0" algn="ctr">
              <a:buNone/>
              <a:defRPr sz="1600"/>
            </a:lvl9pPr>
          </a:lstStyle>
          <a:p>
            <a:r>
              <a:rPr lang="en-US" dirty="0"/>
              <a:t>subtitle</a:t>
            </a:r>
          </a:p>
        </p:txBody>
      </p:sp>
    </p:spTree>
    <p:extLst>
      <p:ext uri="{BB962C8B-B14F-4D97-AF65-F5344CB8AC3E}">
        <p14:creationId xmlns:p14="http://schemas.microsoft.com/office/powerpoint/2010/main" val="3155209846"/>
      </p:ext>
    </p:extLst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00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Agenda Slide</a:t>
            </a:r>
          </a:p>
        </p:txBody>
      </p:sp>
      <p:sp>
        <p:nvSpPr>
          <p:cNvPr id="16" name="Text Placeholder 43">
            <a:extLst>
              <a:ext uri="{FF2B5EF4-FFF2-40B4-BE49-F238E27FC236}">
                <a16:creationId xmlns:a16="http://schemas.microsoft.com/office/drawing/2014/main" id="{BB048E2F-B69B-4DE1-AA7F-E8A6F74334B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72402" y="1700830"/>
            <a:ext cx="6267627" cy="502920"/>
          </a:xfrm>
          <a:solidFill>
            <a:schemeClr val="bg1">
              <a:alpha val="80000"/>
            </a:schemeClr>
          </a:solidFill>
        </p:spPr>
        <p:txBody>
          <a:bodyPr wrap="square" lIns="182880" tIns="0" rIns="0" anchor="ctr"/>
          <a:lstStyle>
            <a:lvl1pPr>
              <a:defRPr>
                <a:solidFill>
                  <a:srgbClr val="1B75BC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7" name="Text Placeholder 43">
            <a:extLst>
              <a:ext uri="{FF2B5EF4-FFF2-40B4-BE49-F238E27FC236}">
                <a16:creationId xmlns:a16="http://schemas.microsoft.com/office/drawing/2014/main" id="{46AFFB74-2673-47EE-91EB-1E009E26D90E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72402" y="2526965"/>
            <a:ext cx="6267627" cy="502920"/>
          </a:xfrm>
          <a:solidFill>
            <a:schemeClr val="bg1">
              <a:alpha val="80000"/>
            </a:schemeClr>
          </a:solidFill>
        </p:spPr>
        <p:txBody>
          <a:bodyPr wrap="square" lIns="182880" tIns="0" rIns="0" anchor="ctr"/>
          <a:lstStyle>
            <a:lvl1pPr>
              <a:defRPr>
                <a:solidFill>
                  <a:srgbClr val="1B75BC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Text Placeholder 43">
            <a:extLst>
              <a:ext uri="{FF2B5EF4-FFF2-40B4-BE49-F238E27FC236}">
                <a16:creationId xmlns:a16="http://schemas.microsoft.com/office/drawing/2014/main" id="{1725C179-AEC2-4CF2-8C08-523C456BC9D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472402" y="3358815"/>
            <a:ext cx="6267627" cy="502920"/>
          </a:xfrm>
          <a:solidFill>
            <a:schemeClr val="bg1">
              <a:alpha val="80000"/>
            </a:schemeClr>
          </a:solidFill>
        </p:spPr>
        <p:txBody>
          <a:bodyPr wrap="square" lIns="182880" tIns="0" rIns="0" anchor="ctr"/>
          <a:lstStyle>
            <a:lvl1pPr>
              <a:defRPr>
                <a:solidFill>
                  <a:srgbClr val="1B75BC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43">
            <a:extLst>
              <a:ext uri="{FF2B5EF4-FFF2-40B4-BE49-F238E27FC236}">
                <a16:creationId xmlns:a16="http://schemas.microsoft.com/office/drawing/2014/main" id="{BC1BBE73-EE01-4526-8230-1C6B45BDD23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2402" y="4190665"/>
            <a:ext cx="6267627" cy="502920"/>
          </a:xfrm>
          <a:solidFill>
            <a:schemeClr val="bg1">
              <a:alpha val="80000"/>
            </a:schemeClr>
          </a:solidFill>
        </p:spPr>
        <p:txBody>
          <a:bodyPr wrap="square" lIns="182880" tIns="0" rIns="0" anchor="ctr"/>
          <a:lstStyle>
            <a:lvl1pPr>
              <a:defRPr>
                <a:solidFill>
                  <a:srgbClr val="1B75BC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43">
            <a:extLst>
              <a:ext uri="{FF2B5EF4-FFF2-40B4-BE49-F238E27FC236}">
                <a16:creationId xmlns:a16="http://schemas.microsoft.com/office/drawing/2014/main" id="{A5396D78-B70A-4A69-A6AB-BA1023C9D08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472402" y="5003465"/>
            <a:ext cx="6267627" cy="502920"/>
          </a:xfrm>
          <a:solidFill>
            <a:schemeClr val="bg1">
              <a:alpha val="80000"/>
            </a:schemeClr>
          </a:solidFill>
        </p:spPr>
        <p:txBody>
          <a:bodyPr wrap="square" lIns="182880" tIns="0" rIns="0" anchor="ctr"/>
          <a:lstStyle>
            <a:lvl1pPr>
              <a:defRPr>
                <a:solidFill>
                  <a:srgbClr val="1B75BC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93">
            <a:extLst>
              <a:ext uri="{FF2B5EF4-FFF2-40B4-BE49-F238E27FC236}">
                <a16:creationId xmlns:a16="http://schemas.microsoft.com/office/drawing/2014/main" id="{A87A2BDB-B66B-402D-B5E1-916B009DAECD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72402" y="1700830"/>
            <a:ext cx="45719" cy="502920"/>
          </a:xfrm>
          <a:solidFill>
            <a:srgbClr val="D6B333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30" name="Picture Placeholder 93">
            <a:extLst>
              <a:ext uri="{FF2B5EF4-FFF2-40B4-BE49-F238E27FC236}">
                <a16:creationId xmlns:a16="http://schemas.microsoft.com/office/drawing/2014/main" id="{047F57E3-C469-4377-9946-8978AE246E69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72402" y="2526965"/>
            <a:ext cx="45719" cy="502920"/>
          </a:xfrm>
          <a:solidFill>
            <a:srgbClr val="D6B333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31" name="Picture Placeholder 93">
            <a:extLst>
              <a:ext uri="{FF2B5EF4-FFF2-40B4-BE49-F238E27FC236}">
                <a16:creationId xmlns:a16="http://schemas.microsoft.com/office/drawing/2014/main" id="{2E8B67A6-FD5B-4F5D-A7FB-1B4BAC7566F6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472402" y="3358815"/>
            <a:ext cx="45719" cy="502920"/>
          </a:xfrm>
          <a:solidFill>
            <a:srgbClr val="D6B333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32" name="Picture Placeholder 93">
            <a:extLst>
              <a:ext uri="{FF2B5EF4-FFF2-40B4-BE49-F238E27FC236}">
                <a16:creationId xmlns:a16="http://schemas.microsoft.com/office/drawing/2014/main" id="{CB726BF1-185D-42E6-8CE5-F1E980120A1A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472402" y="4190665"/>
            <a:ext cx="45719" cy="502920"/>
          </a:xfrm>
          <a:solidFill>
            <a:srgbClr val="D6B333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33" name="Picture Placeholder 93">
            <a:extLst>
              <a:ext uri="{FF2B5EF4-FFF2-40B4-BE49-F238E27FC236}">
                <a16:creationId xmlns:a16="http://schemas.microsoft.com/office/drawing/2014/main" id="{A1316EF2-DE8B-49CB-B3C4-0C175C229FB0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472402" y="5003465"/>
            <a:ext cx="45719" cy="502920"/>
          </a:xfrm>
          <a:solidFill>
            <a:srgbClr val="D6B333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0" name="Slide Number Placeholder 5">
            <a:extLst>
              <a:ext uri="{FF2B5EF4-FFF2-40B4-BE49-F238E27FC236}">
                <a16:creationId xmlns:a16="http://schemas.microsoft.com/office/drawing/2014/main" id="{11A86733-A55F-4CC2-8B2D-5E0C11612A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7" y="6468533"/>
            <a:ext cx="350838" cy="39423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800" b="0">
                <a:cs typeface="Arial" pitchFamily="34" charset="0"/>
              </a:defRPr>
            </a:lvl1pPr>
          </a:lstStyle>
          <a:p>
            <a:fld id="{B089682D-8597-4DE6-B3F9-70EDF3EE8199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97424224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Slide - Bulleted li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22E7B359-9B80-B743-B0E1-58B26CE59673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F395B25-7D65-4C4B-8AD9-78BAAF592FFB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69EAE66-CB54-E345-B8C1-9EC279399AEA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371600"/>
            <a:ext cx="8174230" cy="4664065"/>
          </a:xfrm>
        </p:spPr>
        <p:txBody>
          <a:bodyPr/>
          <a:lstStyle>
            <a:lvl1pPr>
              <a:defRPr sz="2000">
                <a:solidFill>
                  <a:srgbClr val="1B75BC"/>
                </a:solidFill>
              </a:defRPr>
            </a:lvl1pPr>
            <a:lvl2pPr marL="342900" indent="-342900">
              <a:lnSpc>
                <a:spcPts val="2000"/>
              </a:lnSpc>
              <a:buFont typeface="Arial" panose="020B0604020202020204" pitchFamily="34" charset="0"/>
              <a:buChar char="•"/>
              <a:defRPr/>
            </a:lvl2pPr>
            <a:lvl3pPr>
              <a:lnSpc>
                <a:spcPts val="1800"/>
              </a:lnSpc>
              <a:defRPr sz="1600"/>
            </a:lvl3pPr>
            <a:lvl4pPr>
              <a:lnSpc>
                <a:spcPts val="1800"/>
              </a:lnSpc>
              <a:buClr>
                <a:srgbClr val="D6B333"/>
              </a:buClr>
              <a:defRPr sz="1600"/>
            </a:lvl4pPr>
            <a:lvl5pPr>
              <a:lnSpc>
                <a:spcPts val="1800"/>
              </a:lnSpc>
              <a:defRPr sz="1400"/>
            </a:lvl5pPr>
          </a:lstStyle>
          <a:p>
            <a:pPr lvl="0"/>
            <a:r>
              <a:rPr lang="en-US" dirty="0"/>
              <a:t>Subhead</a:t>
            </a:r>
          </a:p>
          <a:p>
            <a:pPr lvl="1"/>
            <a:r>
              <a:rPr lang="en-US" dirty="0"/>
              <a:t>Bullet point</a:t>
            </a:r>
          </a:p>
          <a:p>
            <a:pPr lvl="2"/>
            <a:r>
              <a:rPr lang="en-US" dirty="0"/>
              <a:t>Supporting statement under bullet point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itle Placeholder 1"/>
          <p:cNvSpPr>
            <a:spLocks noGrp="1"/>
          </p:cNvSpPr>
          <p:nvPr>
            <p:ph type="title" hasCustomPrompt="1"/>
          </p:nvPr>
        </p:nvSpPr>
        <p:spPr>
          <a:xfrm>
            <a:off x="457200" y="172566"/>
            <a:ext cx="8174231" cy="872872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b="0" i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Content Slide with Bulleted List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CCD1EBA8-1D8F-4B51-8290-B4C5E4979A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7" y="6468533"/>
            <a:ext cx="350838" cy="39423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800" b="0">
                <a:cs typeface="Arial" pitchFamily="34" charset="0"/>
              </a:defRPr>
            </a:lvl1pPr>
          </a:lstStyle>
          <a:p>
            <a:fld id="{B089682D-8597-4DE6-B3F9-70EDF3EE8199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43932893"/>
      </p:ext>
    </p:extLst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r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DA1D18-D03F-D949-A948-A2816457D992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7200" y="1371600"/>
            <a:ext cx="3043237" cy="4338277"/>
          </a:xfrm>
        </p:spPr>
        <p:txBody>
          <a:bodyPr/>
          <a:lstStyle>
            <a:lvl1pPr>
              <a:defRPr sz="2000">
                <a:solidFill>
                  <a:srgbClr val="1B75BC"/>
                </a:solidFill>
              </a:defRPr>
            </a:lvl1pPr>
            <a:lvl2pPr>
              <a:defRPr sz="1600"/>
            </a:lvl2pPr>
            <a:lvl3pPr marL="287338" indent="0">
              <a:lnSpc>
                <a:spcPts val="2000"/>
              </a:lnSpc>
              <a:buNone/>
              <a:defRPr/>
            </a:lvl3pPr>
            <a:lvl4pPr marL="750888" indent="-285750">
              <a:buClr>
                <a:schemeClr val="accent1"/>
              </a:buClr>
              <a:buFont typeface="Arial" panose="020B0604020202020204" pitchFamily="34" charset="0"/>
              <a:buChar char="•"/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Subhead</a:t>
            </a:r>
          </a:p>
          <a:p>
            <a:pPr lvl="2"/>
            <a:r>
              <a:rPr lang="en-US" dirty="0"/>
              <a:t>Supporting copy</a:t>
            </a:r>
          </a:p>
          <a:p>
            <a:pPr lvl="3"/>
            <a:r>
              <a:rPr lang="en-US" dirty="0"/>
              <a:t>Bullet point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Title Placeholder 1"/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Content with Chart Slide</a:t>
            </a:r>
          </a:p>
        </p:txBody>
      </p:sp>
      <p:sp>
        <p:nvSpPr>
          <p:cNvPr id="13" name="Chart Placeholder 12">
            <a:extLst>
              <a:ext uri="{FF2B5EF4-FFF2-40B4-BE49-F238E27FC236}">
                <a16:creationId xmlns:a16="http://schemas.microsoft.com/office/drawing/2014/main" id="{41AFAB6E-E2B2-DE42-AAF6-AF565B4461F6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3767138" y="1377950"/>
            <a:ext cx="4938712" cy="4338277"/>
          </a:xfrm>
        </p:spPr>
        <p:txBody>
          <a:bodyPr/>
          <a:lstStyle/>
          <a:p>
            <a:r>
              <a:rPr lang="en-US" dirty="0"/>
              <a:t>Click icon to add chart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15390A7-AC25-4564-BE37-120250653B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7" y="6468533"/>
            <a:ext cx="350838" cy="39423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800" b="0">
                <a:cs typeface="Arial" pitchFamily="34" charset="0"/>
              </a:defRPr>
            </a:lvl1pPr>
          </a:lstStyle>
          <a:p>
            <a:fld id="{B089682D-8597-4DE6-B3F9-70EDF3EE8199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63684563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con_Data_Fac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DA1D18-D03F-D949-A948-A2816457D992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59816" y="1178418"/>
            <a:ext cx="8174230" cy="431442"/>
          </a:xfrm>
        </p:spPr>
        <p:txBody>
          <a:bodyPr>
            <a:normAutofit/>
          </a:bodyPr>
          <a:lstStyle>
            <a:lvl1pPr>
              <a:defRPr sz="2000" b="1">
                <a:solidFill>
                  <a:srgbClr val="1B75BC"/>
                </a:solidFill>
              </a:defRPr>
            </a:lvl1pPr>
          </a:lstStyle>
          <a:p>
            <a:pPr lvl="0"/>
            <a:r>
              <a:rPr lang="en-US" dirty="0"/>
              <a:t>Subhead</a:t>
            </a:r>
          </a:p>
        </p:txBody>
      </p:sp>
      <p:sp>
        <p:nvSpPr>
          <p:cNvPr id="10" name="Title Placeholder 1"/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Icon-Data-Facts Slide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EE05371-1101-4040-B980-6B4A95925D64}"/>
              </a:ext>
            </a:extLst>
          </p:cNvPr>
          <p:cNvSpPr/>
          <p:nvPr userDrawn="1"/>
        </p:nvSpPr>
        <p:spPr>
          <a:xfrm>
            <a:off x="-9144" y="4754880"/>
            <a:ext cx="2702559" cy="107364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74320" lvl="1" indent="0">
              <a:buNone/>
            </a:pPr>
            <a:endParaRPr lang="en-US" sz="2400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A15B430-7DA0-B34D-95AE-71F073D71EA0}"/>
              </a:ext>
            </a:extLst>
          </p:cNvPr>
          <p:cNvSpPr/>
          <p:nvPr userDrawn="1"/>
        </p:nvSpPr>
        <p:spPr>
          <a:xfrm>
            <a:off x="-9143" y="3291840"/>
            <a:ext cx="2702559" cy="107364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74320" lvl="1" indent="0">
              <a:buNone/>
            </a:pPr>
            <a:endParaRPr lang="en-US" sz="2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C9EA9FD-D1E3-AA44-A3E6-D944410E7F49}"/>
              </a:ext>
            </a:extLst>
          </p:cNvPr>
          <p:cNvSpPr/>
          <p:nvPr userDrawn="1"/>
        </p:nvSpPr>
        <p:spPr>
          <a:xfrm>
            <a:off x="1" y="1828800"/>
            <a:ext cx="2702559" cy="107364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marL="274320" lvl="1" indent="0">
              <a:buNone/>
            </a:pPr>
            <a:endParaRPr lang="en-US" sz="240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479C644-090E-A947-A77D-6CD0FDCA04CA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2895600" y="1828800"/>
            <a:ext cx="5894231" cy="1049628"/>
          </a:xfrm>
          <a:solidFill>
            <a:srgbClr val="EDEDEE"/>
          </a:solidFill>
        </p:spPr>
        <p:txBody>
          <a:bodyPr lIns="91440" anchor="ctr" anchorCtr="0">
            <a:noAutofit/>
          </a:bodyPr>
          <a:lstStyle>
            <a:lvl1pPr marL="91440">
              <a:spcBef>
                <a:spcPts val="1000"/>
              </a:spcBef>
              <a:defRPr sz="1600" b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Copy to support the data on the left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3EC3AD29-D76E-2242-9BB7-9B8F6CACDD99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2895600" y="3291840"/>
            <a:ext cx="5894231" cy="1049628"/>
          </a:xfrm>
          <a:solidFill>
            <a:srgbClr val="EDEDEE"/>
          </a:solidFill>
        </p:spPr>
        <p:txBody>
          <a:bodyPr lIns="91440" anchor="ctr" anchorCtr="0">
            <a:normAutofit/>
          </a:bodyPr>
          <a:lstStyle>
            <a:lvl1pPr marL="91440">
              <a:defRPr sz="1600" b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Copy to support the data on the left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460B6FF7-71CF-8342-BD3B-F2925C548ACB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2895600" y="4756595"/>
            <a:ext cx="5894231" cy="1049628"/>
          </a:xfrm>
          <a:solidFill>
            <a:srgbClr val="EDEDEE"/>
          </a:solidFill>
        </p:spPr>
        <p:txBody>
          <a:bodyPr lIns="91440" anchor="ctr" anchorCtr="0">
            <a:normAutofit/>
          </a:bodyPr>
          <a:lstStyle>
            <a:lvl1pPr marL="91440">
              <a:defRPr sz="1600" b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Copy to support the data on the left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A7879F1-AE9D-8741-A3AD-16DEF115C895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236372" y="1976438"/>
            <a:ext cx="1325150" cy="825500"/>
          </a:xfrm>
        </p:spPr>
        <p:txBody>
          <a:bodyPr anchor="ctr">
            <a:noAutofit/>
          </a:bodyPr>
          <a:lstStyle>
            <a:lvl1pPr algn="ctr">
              <a:defRPr sz="32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data</a:t>
            </a:r>
          </a:p>
        </p:txBody>
      </p:sp>
      <p:sp>
        <p:nvSpPr>
          <p:cNvPr id="28" name="Content Placeholder 7">
            <a:extLst>
              <a:ext uri="{FF2B5EF4-FFF2-40B4-BE49-F238E27FC236}">
                <a16:creationId xmlns:a16="http://schemas.microsoft.com/office/drawing/2014/main" id="{927441FC-64F3-9441-8488-668CBAEE1E66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236372" y="3429000"/>
            <a:ext cx="1332203" cy="825500"/>
          </a:xfrm>
        </p:spPr>
        <p:txBody>
          <a:bodyPr anchor="ctr">
            <a:noAutofit/>
          </a:bodyPr>
          <a:lstStyle>
            <a:lvl1pPr algn="ctr">
              <a:defRPr sz="32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data</a:t>
            </a:r>
          </a:p>
        </p:txBody>
      </p:sp>
      <p:sp>
        <p:nvSpPr>
          <p:cNvPr id="29" name="Content Placeholder 7">
            <a:extLst>
              <a:ext uri="{FF2B5EF4-FFF2-40B4-BE49-F238E27FC236}">
                <a16:creationId xmlns:a16="http://schemas.microsoft.com/office/drawing/2014/main" id="{83FFD415-787D-5440-999A-3F8020562442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236372" y="4876800"/>
            <a:ext cx="1303991" cy="825500"/>
          </a:xfrm>
        </p:spPr>
        <p:txBody>
          <a:bodyPr anchor="ctr">
            <a:noAutofit/>
          </a:bodyPr>
          <a:lstStyle>
            <a:lvl1pPr algn="ctr">
              <a:defRPr sz="32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data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B8D933AC-8943-4D5B-8BF2-7C05EB1C9E4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7" y="6455470"/>
            <a:ext cx="350838" cy="39423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800" b="0">
                <a:cs typeface="Arial" pitchFamily="34" charset="0"/>
              </a:defRPr>
            </a:lvl1pPr>
          </a:lstStyle>
          <a:p>
            <a:fld id="{B089682D-8597-4DE6-B3F9-70EDF3EE8199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73143714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AQ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12278652-3CA3-9047-A669-C87B66976DC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3200400" y="1236663"/>
            <a:ext cx="2235200" cy="720725"/>
          </a:xfrm>
        </p:spPr>
        <p:txBody>
          <a:bodyPr tIns="0" anchor="t">
            <a:noAutofit/>
          </a:bodyPr>
          <a:lstStyle>
            <a:lvl1pPr>
              <a:defRPr sz="6000" b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A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A10CCA04-94DD-9949-A82E-86C9F680FB5E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3200399" y="2279561"/>
            <a:ext cx="4771623" cy="3792828"/>
          </a:xfrm>
        </p:spPr>
        <p:txBody>
          <a:bodyPr>
            <a:normAutofit/>
          </a:bodyPr>
          <a:lstStyle>
            <a:lvl1pPr>
              <a:defRPr sz="2000" b="0" baseline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Answer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559" y="6463770"/>
            <a:ext cx="350838" cy="39423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C05E5EC-2FBF-4B74-B6D9-E53245EF3F31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127C9FE-9CB7-6D4E-94E0-A116C4F42B9C}"/>
              </a:ext>
            </a:extLst>
          </p:cNvPr>
          <p:cNvSpPr/>
          <p:nvPr userDrawn="1"/>
        </p:nvSpPr>
        <p:spPr>
          <a:xfrm>
            <a:off x="2588655" y="6375042"/>
            <a:ext cx="289774" cy="392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-1" y="0"/>
            <a:ext cx="2702561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Frequently Asked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01D908-F1F9-C045-A6F5-236D4AA8BACA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66909" y="2279561"/>
            <a:ext cx="2073543" cy="3786388"/>
          </a:xfrm>
        </p:spPr>
        <p:txBody>
          <a:bodyPr>
            <a:normAutofit/>
          </a:bodyPr>
          <a:lstStyle>
            <a:lvl1pPr>
              <a:defRPr sz="2000" b="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Question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6015342-A885-DF47-BCEF-198C9595DAF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44321" y="1236663"/>
            <a:ext cx="2067104" cy="720725"/>
          </a:xfrm>
        </p:spPr>
        <p:txBody>
          <a:bodyPr tIns="0" anchor="t">
            <a:noAutofit/>
          </a:bodyPr>
          <a:lstStyle>
            <a:lvl1pPr>
              <a:defRPr sz="6000"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Q</a:t>
            </a:r>
          </a:p>
        </p:txBody>
      </p:sp>
      <p:sp>
        <p:nvSpPr>
          <p:cNvPr id="16" name="Picture Placeholder 16">
            <a:extLst>
              <a:ext uri="{FF2B5EF4-FFF2-40B4-BE49-F238E27FC236}">
                <a16:creationId xmlns:a16="http://schemas.microsoft.com/office/drawing/2014/main" id="{7D5520CF-370C-FE4D-8188-4918B6C93369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rot="18900000">
            <a:off x="2558095" y="2350942"/>
            <a:ext cx="274320" cy="274320"/>
          </a:xfrm>
          <a:solidFill>
            <a:srgbClr val="00AEEF"/>
          </a:solidFill>
        </p:spPr>
        <p:txBody>
          <a:bodyPr/>
          <a:lstStyle/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513692619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44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4F3FA29-83C6-A74A-9FEB-92297FDDF18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457211" y="1371600"/>
            <a:ext cx="8229589" cy="4346575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Large Image Slide</a:t>
            </a:r>
          </a:p>
        </p:txBody>
      </p:sp>
    </p:spTree>
    <p:extLst>
      <p:ext uri="{BB962C8B-B14F-4D97-AF65-F5344CB8AC3E}">
        <p14:creationId xmlns:p14="http://schemas.microsoft.com/office/powerpoint/2010/main" val="2533777369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Page Ima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4824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Full Page Image Slide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4F3FA29-83C6-A74A-9FEB-92297FDDF18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1052746"/>
            <a:ext cx="9144000" cy="5814810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04673829"/>
      </p:ext>
    </p:extLst>
  </p:cSld>
  <p:clrMapOvr>
    <a:masterClrMapping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lay Video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9769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Play Video Slide</a:t>
            </a:r>
          </a:p>
        </p:txBody>
      </p:sp>
      <p:sp>
        <p:nvSpPr>
          <p:cNvPr id="3" name="Media Placeholder 2">
            <a:extLst>
              <a:ext uri="{FF2B5EF4-FFF2-40B4-BE49-F238E27FC236}">
                <a16:creationId xmlns:a16="http://schemas.microsoft.com/office/drawing/2014/main" id="{7A0AD442-9DE5-7B40-9DC8-4FA1C7EEFC36}"/>
              </a:ext>
            </a:extLst>
          </p:cNvPr>
          <p:cNvSpPr>
            <a:spLocks noGrp="1"/>
          </p:cNvSpPr>
          <p:nvPr>
            <p:ph type="media" sz="quarter" idx="12"/>
          </p:nvPr>
        </p:nvSpPr>
        <p:spPr>
          <a:xfrm>
            <a:off x="457211" y="1371600"/>
            <a:ext cx="8244103" cy="4346575"/>
          </a:xfrm>
        </p:spPr>
        <p:txBody>
          <a:bodyPr/>
          <a:lstStyle/>
          <a:p>
            <a:r>
              <a:rPr lang="en-US" dirty="0"/>
              <a:t>Click icon to add media</a:t>
            </a:r>
          </a:p>
        </p:txBody>
      </p:sp>
    </p:spTree>
    <p:extLst>
      <p:ext uri="{BB962C8B-B14F-4D97-AF65-F5344CB8AC3E}">
        <p14:creationId xmlns:p14="http://schemas.microsoft.com/office/powerpoint/2010/main" val="3289342463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color Bar Li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9769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Multi-Color Bar List</a:t>
            </a:r>
          </a:p>
        </p:txBody>
      </p:sp>
      <p:sp>
        <p:nvSpPr>
          <p:cNvPr id="8" name="Text Placeholder 43">
            <a:extLst>
              <a:ext uri="{FF2B5EF4-FFF2-40B4-BE49-F238E27FC236}">
                <a16:creationId xmlns:a16="http://schemas.microsoft.com/office/drawing/2014/main" id="{E8A9F51B-F364-48F8-BCE0-88D6BE31F8D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9209" y="1600366"/>
            <a:ext cx="8059149" cy="502920"/>
          </a:xfrm>
          <a:solidFill>
            <a:srgbClr val="139DEB"/>
          </a:solidFill>
        </p:spPr>
        <p:txBody>
          <a:bodyPr wrap="square" lIns="182880" tIns="0" rIns="0" anchor="ctr"/>
          <a:lstStyle>
            <a:lvl1pPr algn="l">
              <a:defRPr sz="1800" b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9" name="Text Placeholder 43">
            <a:extLst>
              <a:ext uri="{FF2B5EF4-FFF2-40B4-BE49-F238E27FC236}">
                <a16:creationId xmlns:a16="http://schemas.microsoft.com/office/drawing/2014/main" id="{59ECBDA4-6BB4-4513-8F4A-4BDF6019E9C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65559" y="2426501"/>
            <a:ext cx="8052799" cy="502920"/>
          </a:xfrm>
          <a:solidFill>
            <a:schemeClr val="accent2"/>
          </a:solidFill>
        </p:spPr>
        <p:txBody>
          <a:bodyPr wrap="square" lIns="182880" tIns="0" rIns="0" anchor="ctr"/>
          <a:lstStyle>
            <a:lvl1pPr marL="0" marR="0" indent="0" algn="l" defTabSz="914377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Tx/>
              <a:buNone/>
              <a:tabLst/>
              <a:defRPr sz="1800" b="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ext Placeholder 43">
            <a:extLst>
              <a:ext uri="{FF2B5EF4-FFF2-40B4-BE49-F238E27FC236}">
                <a16:creationId xmlns:a16="http://schemas.microsoft.com/office/drawing/2014/main" id="{02FDDB01-2AE2-4776-947C-BF3F4DEECE5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7211" y="3258351"/>
            <a:ext cx="8061147" cy="502920"/>
          </a:xfrm>
          <a:solidFill>
            <a:srgbClr val="BA9822"/>
          </a:solidFill>
        </p:spPr>
        <p:txBody>
          <a:bodyPr wrap="square" lIns="182880" tIns="0" rIns="0" anchor="ctr"/>
          <a:lstStyle>
            <a:lvl1pPr>
              <a:defRPr sz="1800" b="0">
                <a:solidFill>
                  <a:srgbClr val="FFFFFF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Text Placeholder 43">
            <a:extLst>
              <a:ext uri="{FF2B5EF4-FFF2-40B4-BE49-F238E27FC236}">
                <a16:creationId xmlns:a16="http://schemas.microsoft.com/office/drawing/2014/main" id="{9E70F66B-F4E2-485D-B004-D2643BF7B712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65559" y="4090201"/>
            <a:ext cx="8052799" cy="502920"/>
          </a:xfrm>
          <a:solidFill>
            <a:srgbClr val="7CAF28"/>
          </a:solidFill>
        </p:spPr>
        <p:txBody>
          <a:bodyPr wrap="square" lIns="182880" tIns="0" rIns="0" anchor="ctr"/>
          <a:lstStyle>
            <a:lvl1pPr>
              <a:defRPr sz="1800" b="0">
                <a:solidFill>
                  <a:srgbClr val="FFFFFF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Text Placeholder 43">
            <a:extLst>
              <a:ext uri="{FF2B5EF4-FFF2-40B4-BE49-F238E27FC236}">
                <a16:creationId xmlns:a16="http://schemas.microsoft.com/office/drawing/2014/main" id="{68B8FDF7-357D-4D83-8620-E720553E9B99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457211" y="4903001"/>
            <a:ext cx="8061147" cy="502920"/>
          </a:xfrm>
          <a:solidFill>
            <a:srgbClr val="7F7F7F"/>
          </a:solidFill>
        </p:spPr>
        <p:txBody>
          <a:bodyPr wrap="square" lIns="182880" tIns="0" rIns="0" anchor="ctr"/>
          <a:lstStyle>
            <a:lvl1pPr>
              <a:defRPr sz="1800" b="0">
                <a:solidFill>
                  <a:srgbClr val="FFFFFF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Picture Placeholder 93">
            <a:extLst>
              <a:ext uri="{FF2B5EF4-FFF2-40B4-BE49-F238E27FC236}">
                <a16:creationId xmlns:a16="http://schemas.microsoft.com/office/drawing/2014/main" id="{29130E5E-9A0D-44AA-9416-7F158177FF4E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465559" y="1600366"/>
            <a:ext cx="91440" cy="502920"/>
          </a:xfrm>
          <a:solidFill>
            <a:srgbClr val="0E76B0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6" name="Picture Placeholder 93">
            <a:extLst>
              <a:ext uri="{FF2B5EF4-FFF2-40B4-BE49-F238E27FC236}">
                <a16:creationId xmlns:a16="http://schemas.microsoft.com/office/drawing/2014/main" id="{D8361F11-CB95-47CF-A36C-347022288468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465559" y="2426501"/>
            <a:ext cx="91440" cy="502920"/>
          </a:xfrm>
          <a:solidFill>
            <a:srgbClr val="093057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7" name="Picture Placeholder 93">
            <a:extLst>
              <a:ext uri="{FF2B5EF4-FFF2-40B4-BE49-F238E27FC236}">
                <a16:creationId xmlns:a16="http://schemas.microsoft.com/office/drawing/2014/main" id="{BE6D3AA2-7CAB-4B2B-93CD-3D60336CDCC4}"/>
              </a:ext>
            </a:extLst>
          </p:cNvPr>
          <p:cNvSpPr>
            <a:spLocks noGrp="1"/>
          </p:cNvSpPr>
          <p:nvPr>
            <p:ph type="pic" sz="quarter" idx="32"/>
          </p:nvPr>
        </p:nvSpPr>
        <p:spPr>
          <a:xfrm>
            <a:off x="465559" y="3258351"/>
            <a:ext cx="91440" cy="502920"/>
          </a:xfrm>
          <a:solidFill>
            <a:srgbClr val="8B7219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8" name="Picture Placeholder 93">
            <a:extLst>
              <a:ext uri="{FF2B5EF4-FFF2-40B4-BE49-F238E27FC236}">
                <a16:creationId xmlns:a16="http://schemas.microsoft.com/office/drawing/2014/main" id="{890E1948-61D9-4C39-84D2-E7E406CAC827}"/>
              </a:ext>
            </a:extLst>
          </p:cNvPr>
          <p:cNvSpPr>
            <a:spLocks noGrp="1"/>
          </p:cNvSpPr>
          <p:nvPr>
            <p:ph type="pic" sz="quarter" idx="33"/>
          </p:nvPr>
        </p:nvSpPr>
        <p:spPr>
          <a:xfrm>
            <a:off x="465559" y="4090201"/>
            <a:ext cx="91440" cy="502920"/>
          </a:xfrm>
          <a:solidFill>
            <a:srgbClr val="5D831E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19" name="Picture Placeholder 93">
            <a:extLst>
              <a:ext uri="{FF2B5EF4-FFF2-40B4-BE49-F238E27FC236}">
                <a16:creationId xmlns:a16="http://schemas.microsoft.com/office/drawing/2014/main" id="{F538C824-3788-45E7-99EF-6FFF74AFE81C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465559" y="4903001"/>
            <a:ext cx="91440" cy="502920"/>
          </a:xfrm>
          <a:solidFill>
            <a:srgbClr val="646464"/>
          </a:solidFill>
        </p:spPr>
        <p:txBody>
          <a:bodyPr anchor="ctr"/>
          <a:lstStyle>
            <a:lvl1pPr algn="ctr">
              <a:defRPr sz="800"/>
            </a:lvl1pPr>
          </a:lstStyle>
          <a:p>
            <a:pPr lvl="0"/>
            <a:r>
              <a:rPr lang="en-US" noProof="0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886082948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ulticolor Box Li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9769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Multi-Color Box List</a:t>
            </a:r>
          </a:p>
        </p:txBody>
      </p:sp>
      <p:sp>
        <p:nvSpPr>
          <p:cNvPr id="20" name="Text Placeholder 43">
            <a:extLst>
              <a:ext uri="{FF2B5EF4-FFF2-40B4-BE49-F238E27FC236}">
                <a16:creationId xmlns:a16="http://schemas.microsoft.com/office/drawing/2014/main" id="{F3B09788-D8DA-4F7D-A241-F4CE053F560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57211" y="1789048"/>
            <a:ext cx="1298448" cy="1543049"/>
          </a:xfrm>
          <a:solidFill>
            <a:srgbClr val="093057"/>
          </a:solidFill>
        </p:spPr>
        <p:txBody>
          <a:bodyPr wrap="square" tIns="182880" rIns="0" anchor="ctr" anchorCtr="1"/>
          <a:lstStyle>
            <a:lvl1pPr marL="0" marR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First </a:t>
            </a:r>
            <a:br>
              <a:rPr lang="en-US" dirty="0"/>
            </a:br>
            <a:r>
              <a:rPr lang="en-US" dirty="0"/>
              <a:t>“Thing”</a:t>
            </a:r>
          </a:p>
          <a:p>
            <a:pPr lvl="0"/>
            <a:endParaRPr lang="en-US" dirty="0"/>
          </a:p>
        </p:txBody>
      </p:sp>
      <p:sp>
        <p:nvSpPr>
          <p:cNvPr id="21" name="Text Placeholder 43">
            <a:extLst>
              <a:ext uri="{FF2B5EF4-FFF2-40B4-BE49-F238E27FC236}">
                <a16:creationId xmlns:a16="http://schemas.microsoft.com/office/drawing/2014/main" id="{829D3660-DD9A-45D2-9D76-D4D3343F836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842283" y="1789048"/>
            <a:ext cx="1298448" cy="1543049"/>
          </a:xfrm>
          <a:solidFill>
            <a:srgbClr val="125FAE"/>
          </a:solidFill>
        </p:spPr>
        <p:txBody>
          <a:bodyPr wrap="square" tIns="182880" rIns="0" anchor="ctr" anchorCtr="1"/>
          <a:lstStyle>
            <a:lvl1pPr marL="0" marR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defRPr>
            </a:lvl1pPr>
          </a:lstStyle>
          <a:p>
            <a:pPr lvl="0"/>
            <a:r>
              <a:rPr lang="en-US" dirty="0"/>
              <a:t>Second “Thing”</a:t>
            </a:r>
          </a:p>
          <a:p>
            <a:pPr lvl="0"/>
            <a:endParaRPr lang="en-US" dirty="0"/>
          </a:p>
        </p:txBody>
      </p:sp>
      <p:sp>
        <p:nvSpPr>
          <p:cNvPr id="22" name="Text Placeholder 43">
            <a:extLst>
              <a:ext uri="{FF2B5EF4-FFF2-40B4-BE49-F238E27FC236}">
                <a16:creationId xmlns:a16="http://schemas.microsoft.com/office/drawing/2014/main" id="{191A1509-BC68-4CD8-8FEF-39BBD72D4CD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3227355" y="1789048"/>
            <a:ext cx="1298448" cy="1543049"/>
          </a:xfrm>
          <a:solidFill>
            <a:srgbClr val="139DEB"/>
          </a:solidFill>
        </p:spPr>
        <p:txBody>
          <a:bodyPr wrap="square" tIns="182880" rIns="0" anchor="ctr" anchorCtr="1"/>
          <a:lstStyle>
            <a:lvl1pPr marL="0" marR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defRPr>
            </a:lvl1pPr>
          </a:lstStyle>
          <a:p>
            <a:pPr lvl="0"/>
            <a:r>
              <a:rPr lang="en-US" dirty="0"/>
              <a:t>Third </a:t>
            </a:r>
            <a:br>
              <a:rPr lang="en-US" dirty="0"/>
            </a:br>
            <a:r>
              <a:rPr lang="en-US" dirty="0"/>
              <a:t>“Thing”</a:t>
            </a:r>
          </a:p>
          <a:p>
            <a:pPr lvl="0"/>
            <a:endParaRPr lang="en-US" dirty="0"/>
          </a:p>
        </p:txBody>
      </p:sp>
      <p:sp>
        <p:nvSpPr>
          <p:cNvPr id="23" name="Text Placeholder 43">
            <a:extLst>
              <a:ext uri="{FF2B5EF4-FFF2-40B4-BE49-F238E27FC236}">
                <a16:creationId xmlns:a16="http://schemas.microsoft.com/office/drawing/2014/main" id="{EAF5850D-10C4-409F-999E-F44C93C76344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612427" y="1789048"/>
            <a:ext cx="1298448" cy="1543049"/>
          </a:xfrm>
          <a:solidFill>
            <a:srgbClr val="BA9822"/>
          </a:solidFill>
          <a:ln>
            <a:noFill/>
          </a:ln>
        </p:spPr>
        <p:txBody>
          <a:bodyPr wrap="square" tIns="182880" rIns="0" anchor="ctr" anchorCtr="1"/>
          <a:lstStyle>
            <a:lvl1pPr marL="0" marR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defRPr>
            </a:lvl1pPr>
          </a:lstStyle>
          <a:p>
            <a:pPr lvl="0"/>
            <a:r>
              <a:rPr lang="en-US" dirty="0"/>
              <a:t>Fourth </a:t>
            </a:r>
            <a:br>
              <a:rPr lang="en-US" dirty="0"/>
            </a:br>
            <a:r>
              <a:rPr lang="en-US" dirty="0"/>
              <a:t>“Thing”</a:t>
            </a:r>
          </a:p>
          <a:p>
            <a:pPr lvl="0"/>
            <a:endParaRPr lang="en-US" dirty="0"/>
          </a:p>
        </p:txBody>
      </p:sp>
      <p:sp>
        <p:nvSpPr>
          <p:cNvPr id="24" name="Text Placeholder 43">
            <a:extLst>
              <a:ext uri="{FF2B5EF4-FFF2-40B4-BE49-F238E27FC236}">
                <a16:creationId xmlns:a16="http://schemas.microsoft.com/office/drawing/2014/main" id="{572BBF74-0ECF-4BC4-BE83-E1452381383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97499" y="1789048"/>
            <a:ext cx="1298448" cy="1543049"/>
          </a:xfrm>
          <a:solidFill>
            <a:srgbClr val="5D831E"/>
          </a:solidFill>
        </p:spPr>
        <p:txBody>
          <a:bodyPr wrap="square" tIns="182880" rIns="0" anchor="ctr" anchorCtr="1"/>
          <a:lstStyle>
            <a:lvl1pPr marL="0" marR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defRPr>
            </a:lvl1pPr>
          </a:lstStyle>
          <a:p>
            <a:pPr lvl="0"/>
            <a:r>
              <a:rPr lang="en-US" dirty="0"/>
              <a:t>Fifth </a:t>
            </a:r>
            <a:br>
              <a:rPr lang="en-US" dirty="0"/>
            </a:br>
            <a:r>
              <a:rPr lang="en-US" dirty="0"/>
              <a:t>“Thing”</a:t>
            </a:r>
          </a:p>
          <a:p>
            <a:pPr lvl="0"/>
            <a:endParaRPr lang="en-US" dirty="0"/>
          </a:p>
        </p:txBody>
      </p:sp>
      <p:sp>
        <p:nvSpPr>
          <p:cNvPr id="25" name="Text Placeholder 43">
            <a:extLst>
              <a:ext uri="{FF2B5EF4-FFF2-40B4-BE49-F238E27FC236}">
                <a16:creationId xmlns:a16="http://schemas.microsoft.com/office/drawing/2014/main" id="{4E04C060-0BAD-4FD3-8C6D-1DC3624A177B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7382571" y="1789048"/>
            <a:ext cx="1298448" cy="1543049"/>
          </a:xfrm>
          <a:solidFill>
            <a:srgbClr val="7CAF28"/>
          </a:solidFill>
        </p:spPr>
        <p:txBody>
          <a:bodyPr wrap="square" tIns="182880" rIns="0" anchor="ctr" anchorCtr="1"/>
          <a:lstStyle>
            <a:lvl1pPr marL="0" marR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</a:defRPr>
            </a:lvl1pPr>
          </a:lstStyle>
          <a:p>
            <a:pPr lvl="0"/>
            <a:r>
              <a:rPr lang="en-US" dirty="0"/>
              <a:t>Sixth</a:t>
            </a:r>
            <a:br>
              <a:rPr lang="en-US" dirty="0"/>
            </a:br>
            <a:r>
              <a:rPr lang="en-US" dirty="0"/>
              <a:t>“Thing”</a:t>
            </a:r>
          </a:p>
          <a:p>
            <a:pPr lvl="0"/>
            <a:endParaRPr lang="en-US" dirty="0"/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72F23D2F-9AC9-4AC7-8C41-5C73756DBF24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57211" y="3586538"/>
            <a:ext cx="8223808" cy="1033344"/>
          </a:xfrm>
          <a:solidFill>
            <a:srgbClr val="646464"/>
          </a:solidFill>
        </p:spPr>
        <p:txBody>
          <a:bodyPr tIns="0" rIns="0" anchor="ctr" anchorCtr="1"/>
          <a:lstStyle>
            <a:lvl1pPr marL="0" algn="ctr">
              <a:spcBef>
                <a:spcPts val="0"/>
              </a:spcBef>
              <a:spcAft>
                <a:spcPts val="0"/>
              </a:spcAft>
              <a:defRPr sz="2400" b="0" i="0" baseline="0">
                <a:solidFill>
                  <a:schemeClr val="bg1"/>
                </a:solidFill>
              </a:defRPr>
            </a:lvl1pPr>
            <a:lvl2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2pPr>
            <a:lvl3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3pPr>
            <a:lvl4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4pPr>
            <a:lvl5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Description or statement common to all “things”</a:t>
            </a:r>
          </a:p>
        </p:txBody>
      </p:sp>
    </p:spTree>
    <p:extLst>
      <p:ext uri="{BB962C8B-B14F-4D97-AF65-F5344CB8AC3E}">
        <p14:creationId xmlns:p14="http://schemas.microsoft.com/office/powerpoint/2010/main" val="1071126365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nge &amp; No Chang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9769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What’s Changing, What’s Not Slide</a:t>
            </a:r>
          </a:p>
        </p:txBody>
      </p:sp>
      <p:sp>
        <p:nvSpPr>
          <p:cNvPr id="22" name="Picture Placeholder 16">
            <a:extLst>
              <a:ext uri="{FF2B5EF4-FFF2-40B4-BE49-F238E27FC236}">
                <a16:creationId xmlns:a16="http://schemas.microsoft.com/office/drawing/2014/main" id="{4A37C095-53FF-4BC2-9876-FD79035A052A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 rot="18900000">
            <a:off x="2205992" y="1945455"/>
            <a:ext cx="274320" cy="274320"/>
          </a:xfrm>
          <a:solidFill>
            <a:srgbClr val="125FAE"/>
          </a:solidFill>
        </p:spPr>
        <p:txBody>
          <a:bodyPr/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D66148E7-9C74-42E0-985F-648A7D071BC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72520" y="1416042"/>
            <a:ext cx="3947083" cy="663704"/>
          </a:xfrm>
          <a:solidFill>
            <a:schemeClr val="accent2"/>
          </a:solidFill>
        </p:spPr>
        <p:txBody>
          <a:bodyPr tIns="0" rIns="0" anchor="ctr" anchorCtr="1">
            <a:normAutofit/>
          </a:bodyPr>
          <a:lstStyle>
            <a:lvl1pPr marL="0" algn="ctr">
              <a:spcBef>
                <a:spcPts val="0"/>
              </a:spcBef>
              <a:spcAft>
                <a:spcPts val="0"/>
              </a:spcAft>
              <a:defRPr sz="2000" b="0" i="0" baseline="0">
                <a:solidFill>
                  <a:schemeClr val="bg1"/>
                </a:solidFill>
              </a:defRPr>
            </a:lvl1pPr>
            <a:lvl2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2pPr>
            <a:lvl3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3pPr>
            <a:lvl4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4pPr>
            <a:lvl5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What’s Changing</a:t>
            </a:r>
          </a:p>
        </p:txBody>
      </p:sp>
      <p:sp>
        <p:nvSpPr>
          <p:cNvPr id="24" name="Picture Placeholder 16">
            <a:extLst>
              <a:ext uri="{FF2B5EF4-FFF2-40B4-BE49-F238E27FC236}">
                <a16:creationId xmlns:a16="http://schemas.microsoft.com/office/drawing/2014/main" id="{F1B6C439-BE6D-4A04-AC4E-8446D252C3E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rot="18900000">
            <a:off x="6482717" y="1945455"/>
            <a:ext cx="274320" cy="274320"/>
          </a:xfrm>
          <a:solidFill>
            <a:srgbClr val="139DEB"/>
          </a:solidFill>
        </p:spPr>
        <p:txBody>
          <a:bodyPr/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22820993-0934-4399-9ED6-6CB364FE8AC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749245" y="1416042"/>
            <a:ext cx="3947083" cy="663704"/>
          </a:xfrm>
          <a:solidFill>
            <a:schemeClr val="accent1"/>
          </a:solidFill>
        </p:spPr>
        <p:txBody>
          <a:bodyPr tIns="0" rIns="0" anchor="ctr" anchorCtr="1">
            <a:normAutofit/>
          </a:bodyPr>
          <a:lstStyle>
            <a:lvl1pPr marL="0" algn="ctr">
              <a:spcBef>
                <a:spcPts val="0"/>
              </a:spcBef>
              <a:spcAft>
                <a:spcPts val="0"/>
              </a:spcAft>
              <a:defRPr sz="2000" b="0" i="0" baseline="0">
                <a:solidFill>
                  <a:schemeClr val="bg1"/>
                </a:solidFill>
              </a:defRPr>
            </a:lvl1pPr>
            <a:lvl2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2pPr>
            <a:lvl3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3pPr>
            <a:lvl4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4pPr>
            <a:lvl5pPr marL="0">
              <a:spcBef>
                <a:spcPts val="0"/>
              </a:spcBef>
              <a:spcAft>
                <a:spcPts val="0"/>
              </a:spcAft>
              <a:defRPr sz="1400" b="0" i="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What’s Not Changing</a:t>
            </a:r>
          </a:p>
        </p:txBody>
      </p:sp>
      <p:sp>
        <p:nvSpPr>
          <p:cNvPr id="26" name="Content Placeholder 38">
            <a:extLst>
              <a:ext uri="{FF2B5EF4-FFF2-40B4-BE49-F238E27FC236}">
                <a16:creationId xmlns:a16="http://schemas.microsoft.com/office/drawing/2014/main" id="{3AB1C710-0282-4597-8761-B1CB4960AB2E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461966" y="2350216"/>
            <a:ext cx="3957637" cy="3628924"/>
          </a:xfrm>
        </p:spPr>
        <p:txBody>
          <a:bodyPr tIns="0" rIns="0"/>
          <a:lstStyle>
            <a:lvl1pPr marL="285750" marR="0" indent="-285750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 panose="020B0604020202020204" pitchFamily="34" charset="0"/>
              <a:buChar char="•"/>
              <a:tabLst/>
              <a:defRPr sz="1600" b="0">
                <a:solidFill>
                  <a:srgbClr val="646464"/>
                </a:solidFill>
              </a:defRPr>
            </a:lvl1pPr>
          </a:lstStyle>
          <a:p>
            <a:pPr lvl="0"/>
            <a:r>
              <a:rPr lang="en-US" dirty="0"/>
              <a:t>Bullet point one</a:t>
            </a:r>
          </a:p>
          <a:p>
            <a:pPr lvl="0"/>
            <a:r>
              <a:rPr lang="en-US" dirty="0"/>
              <a:t>Bullet point two</a:t>
            </a:r>
          </a:p>
          <a:p>
            <a:pPr lvl="0"/>
            <a:r>
              <a:rPr lang="en-US" dirty="0"/>
              <a:t>Bullet point three</a:t>
            </a:r>
          </a:p>
          <a:p>
            <a:pPr lvl="0"/>
            <a:r>
              <a:rPr lang="en-US" dirty="0"/>
              <a:t>Bullet point four</a:t>
            </a:r>
          </a:p>
        </p:txBody>
      </p:sp>
      <p:sp>
        <p:nvSpPr>
          <p:cNvPr id="27" name="Content Placeholder 38">
            <a:extLst>
              <a:ext uri="{FF2B5EF4-FFF2-40B4-BE49-F238E27FC236}">
                <a16:creationId xmlns:a16="http://schemas.microsoft.com/office/drawing/2014/main" id="{CA7DE059-3453-4A10-80E9-C323CF38BA87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4738691" y="2350224"/>
            <a:ext cx="3957637" cy="3628916"/>
          </a:xfrm>
        </p:spPr>
        <p:txBody>
          <a:bodyPr tIns="0" rIns="0"/>
          <a:lstStyle>
            <a:lvl1pPr marL="0" marR="0" indent="169863" algn="l" defTabSz="914377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accent1"/>
              </a:buClr>
              <a:buSzTx/>
              <a:buFont typeface="Arial"/>
              <a:buChar char="•"/>
              <a:tabLst/>
              <a:defRPr sz="1600" b="0">
                <a:solidFill>
                  <a:srgbClr val="646464"/>
                </a:solidFill>
              </a:defRPr>
            </a:lvl1pPr>
          </a:lstStyle>
          <a:p>
            <a:pPr lvl="0"/>
            <a:r>
              <a:rPr lang="en-US" dirty="0"/>
              <a:t>Bullet point one</a:t>
            </a:r>
          </a:p>
          <a:p>
            <a:pPr lvl="0"/>
            <a:r>
              <a:rPr lang="en-US" dirty="0"/>
              <a:t>Bullet point two</a:t>
            </a:r>
          </a:p>
          <a:p>
            <a:pPr lvl="0"/>
            <a:r>
              <a:rPr lang="en-US" dirty="0"/>
              <a:t>Bullet point three</a:t>
            </a:r>
          </a:p>
          <a:p>
            <a:pPr lvl="0"/>
            <a:r>
              <a:rPr lang="en-US" dirty="0"/>
              <a:t>Bullet point four</a:t>
            </a:r>
          </a:p>
        </p:txBody>
      </p:sp>
    </p:spTree>
    <p:extLst>
      <p:ext uri="{BB962C8B-B14F-4D97-AF65-F5344CB8AC3E}">
        <p14:creationId xmlns:p14="http://schemas.microsoft.com/office/powerpoint/2010/main" val="3600333408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ue &amp; Gray Box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9769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29F57E9-AE6E-134A-BF2A-0D3B43D5BE81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itle Placeholder 1">
            <a:extLst>
              <a:ext uri="{FF2B5EF4-FFF2-40B4-BE49-F238E27FC236}">
                <a16:creationId xmlns:a16="http://schemas.microsoft.com/office/drawing/2014/main" id="{AD4D015F-D21D-A144-9A2F-7A4FBD15196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Blue to Gray Box Slide </a:t>
            </a:r>
          </a:p>
        </p:txBody>
      </p:sp>
      <p:sp>
        <p:nvSpPr>
          <p:cNvPr id="8" name="TextBox 10">
            <a:extLst>
              <a:ext uri="{FF2B5EF4-FFF2-40B4-BE49-F238E27FC236}">
                <a16:creationId xmlns:a16="http://schemas.microsoft.com/office/drawing/2014/main" id="{11CA15FF-59E5-4047-85DB-BAA284EDF9C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41029" y="1953837"/>
            <a:ext cx="2479675" cy="213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Decore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iriure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placerat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eum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cu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ei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prima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soluta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timeam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vel. Ex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nostro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noluisse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suscipiantur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mel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. Nam lorem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curabitur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eu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fames. Nam lorem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curabitur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eu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fames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nulla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congueiriure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placerat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eum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cu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ei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prima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soluta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timeam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vel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placerat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eum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decore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iriure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placerat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 </a:t>
            </a:r>
            <a:r>
              <a:rPr lang="en-US" altLang="en-US" sz="1400" dirty="0" err="1">
                <a:solidFill>
                  <a:schemeClr val="bg1"/>
                </a:solidFill>
                <a:latin typeface="Georgia" pitchFamily="18" charset="0"/>
              </a:rPr>
              <a:t>eum</a:t>
            </a:r>
            <a:r>
              <a:rPr lang="en-US" altLang="en-US" sz="1400" dirty="0">
                <a:solidFill>
                  <a:schemeClr val="bg1"/>
                </a:solidFill>
                <a:latin typeface="Georgia" pitchFamily="18" charset="0"/>
              </a:rPr>
              <a:t>.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6563DAC5-BDED-4673-9BEC-FC711E58B54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44038" y="1361393"/>
            <a:ext cx="5047191" cy="4881339"/>
          </a:xfrm>
          <a:solidFill>
            <a:schemeClr val="bg2">
              <a:lumMod val="60000"/>
              <a:lumOff val="40000"/>
            </a:schemeClr>
          </a:solidFill>
        </p:spPr>
        <p:txBody>
          <a:bodyPr lIns="274320" tIns="137160" rIns="0"/>
          <a:lstStyle>
            <a:lvl1pPr>
              <a:buFontTx/>
              <a:buNone/>
              <a:defRPr sz="1800" b="1" i="0" cap="all">
                <a:solidFill>
                  <a:schemeClr val="tx2"/>
                </a:solidFill>
              </a:defRPr>
            </a:lvl1pPr>
            <a:lvl2pPr marL="285750" indent="-285750">
              <a:buClr>
                <a:schemeClr val="tx2"/>
              </a:buClr>
              <a:buFont typeface="Arial" panose="020B0604020202020204" pitchFamily="34" charset="0"/>
              <a:buChar char="•"/>
              <a:defRPr sz="1600" b="0" i="0" baseline="0">
                <a:solidFill>
                  <a:schemeClr val="tx1"/>
                </a:solidFill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subhead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4" name="Text Placeholder 14">
            <a:extLst>
              <a:ext uri="{FF2B5EF4-FFF2-40B4-BE49-F238E27FC236}">
                <a16:creationId xmlns:a16="http://schemas.microsoft.com/office/drawing/2014/main" id="{93FEA558-0E0B-4552-B06A-01AC8708601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56868" y="1361393"/>
            <a:ext cx="3187170" cy="4881339"/>
          </a:xfrm>
          <a:solidFill>
            <a:schemeClr val="accent2"/>
          </a:solidFill>
        </p:spPr>
        <p:txBody>
          <a:bodyPr lIns="274320" tIns="137160" rIns="0"/>
          <a:lstStyle>
            <a:lvl1pPr>
              <a:buFontTx/>
              <a:buNone/>
              <a:defRPr sz="1800" b="1" i="0" cap="all">
                <a:solidFill>
                  <a:schemeClr val="bg1"/>
                </a:solidFill>
              </a:defRPr>
            </a:lvl1pPr>
            <a:lvl2pPr marL="285750" indent="-285750">
              <a:buClr>
                <a:schemeClr val="bg1"/>
              </a:buClr>
              <a:buFont typeface="Arial" panose="020B0604020202020204" pitchFamily="34" charset="0"/>
              <a:buChar char="•"/>
              <a:defRPr sz="1600" b="0" i="0" baseline="0">
                <a:solidFill>
                  <a:schemeClr val="bg1"/>
                </a:solidFill>
              </a:defRPr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 dirty="0"/>
              <a:t>Subhead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5" name="SmartArt Placeholder 14">
            <a:extLst>
              <a:ext uri="{FF2B5EF4-FFF2-40B4-BE49-F238E27FC236}">
                <a16:creationId xmlns:a16="http://schemas.microsoft.com/office/drawing/2014/main" id="{18D385A1-38C9-4558-988C-9AD3A2D309CA}"/>
              </a:ext>
            </a:extLst>
          </p:cNvPr>
          <p:cNvSpPr>
            <a:spLocks noGrp="1"/>
          </p:cNvSpPr>
          <p:nvPr>
            <p:ph type="dgm" sz="quarter" idx="19"/>
          </p:nvPr>
        </p:nvSpPr>
        <p:spPr>
          <a:xfrm rot="5400000">
            <a:off x="3551369" y="1741182"/>
            <a:ext cx="424948" cy="239610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44200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-2-3 with Text &amp;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843566" y="1835240"/>
            <a:ext cx="3554569" cy="1197736"/>
          </a:xfrm>
        </p:spPr>
        <p:txBody>
          <a:bodyPr/>
          <a:lstStyle>
            <a:lvl1pPr>
              <a:defRPr sz="2000" b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Content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0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5E58B67-E132-FC49-B8A2-ED72B9054E0F}"/>
              </a:ext>
            </a:extLst>
          </p:cNvPr>
          <p:cNvSpPr/>
          <p:nvPr userDrawn="1"/>
        </p:nvSpPr>
        <p:spPr>
          <a:xfrm>
            <a:off x="0" y="173865"/>
            <a:ext cx="9144000" cy="869324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0FD206DA-E2A7-104D-8748-85DD4439243F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843566" y="3241720"/>
            <a:ext cx="3554569" cy="1197736"/>
          </a:xfrm>
        </p:spPr>
        <p:txBody>
          <a:bodyPr/>
          <a:lstStyle>
            <a:lvl1pPr>
              <a:defRPr sz="2000" b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Content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B0C35734-EE8D-6D44-93F3-C7BB2C405D18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843566" y="4648200"/>
            <a:ext cx="3554569" cy="1197736"/>
          </a:xfrm>
        </p:spPr>
        <p:txBody>
          <a:bodyPr/>
          <a:lstStyle>
            <a:lvl1pPr>
              <a:defRPr sz="2000" b="0">
                <a:solidFill>
                  <a:srgbClr val="5D656E"/>
                </a:solidFill>
              </a:defRPr>
            </a:lvl1pPr>
          </a:lstStyle>
          <a:p>
            <a:pPr lvl="0"/>
            <a:r>
              <a:rPr lang="en-US" dirty="0"/>
              <a:t>Content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D6EE0DE0-2511-874C-862C-73D10F62C409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457201" y="1687135"/>
            <a:ext cx="341290" cy="1197736"/>
          </a:xfrm>
        </p:spPr>
        <p:txBody>
          <a:bodyPr wrap="none">
            <a:noAutofit/>
          </a:bodyPr>
          <a:lstStyle>
            <a:lvl1pPr>
              <a:defRPr sz="3200" b="1">
                <a:solidFill>
                  <a:srgbClr val="00AEEF"/>
                </a:solidFill>
              </a:defRPr>
            </a:lvl1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BDB7D2BF-C13A-4840-ADC0-B723599B378D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457201" y="3100053"/>
            <a:ext cx="341290" cy="1197736"/>
          </a:xfrm>
        </p:spPr>
        <p:txBody>
          <a:bodyPr wrap="none">
            <a:noAutofit/>
          </a:bodyPr>
          <a:lstStyle>
            <a:lvl1pPr>
              <a:defRPr sz="3200" b="1">
                <a:solidFill>
                  <a:srgbClr val="00AEEF"/>
                </a:solidFill>
              </a:defRPr>
            </a:lvl1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2810C274-B0FB-F046-857E-C224C5EBC3E1}"/>
              </a:ext>
            </a:extLst>
          </p:cNvPr>
          <p:cNvSpPr>
            <a:spLocks noGrp="1"/>
          </p:cNvSpPr>
          <p:nvPr>
            <p:ph idx="15" hasCustomPrompt="1"/>
          </p:nvPr>
        </p:nvSpPr>
        <p:spPr>
          <a:xfrm>
            <a:off x="457201" y="4506534"/>
            <a:ext cx="341290" cy="1197736"/>
          </a:xfrm>
        </p:spPr>
        <p:txBody>
          <a:bodyPr wrap="none">
            <a:noAutofit/>
          </a:bodyPr>
          <a:lstStyle>
            <a:lvl1pPr>
              <a:defRPr sz="3200" b="1">
                <a:solidFill>
                  <a:srgbClr val="00AEEF"/>
                </a:solidFill>
              </a:defRPr>
            </a:lvl1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8" name="Title Placeholder 1">
            <a:extLst>
              <a:ext uri="{FF2B5EF4-FFF2-40B4-BE49-F238E27FC236}">
                <a16:creationId xmlns:a16="http://schemas.microsoft.com/office/drawing/2014/main" id="{AC51D1BA-454C-FD4F-A9FA-02D0EB025CA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3 Points with Image Slide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479EE64E-94A5-0947-B88E-88E99D44FE9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003554" y="1822450"/>
            <a:ext cx="3779837" cy="404336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786134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, Text &amp; Data Poi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B85659-098A-294B-A855-7861BBF8AE25}"/>
              </a:ext>
            </a:extLst>
          </p:cNvPr>
          <p:cNvSpPr/>
          <p:nvPr userDrawn="1"/>
        </p:nvSpPr>
        <p:spPr>
          <a:xfrm>
            <a:off x="0" y="172565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0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6F038FB-1D64-B246-B146-34E12958A57D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4565650" y="4467225"/>
            <a:ext cx="4146550" cy="1430338"/>
          </a:xfrm>
          <a:solidFill>
            <a:schemeClr val="bg1">
              <a:lumMod val="85000"/>
            </a:schemeClr>
          </a:solidFill>
        </p:spPr>
        <p:txBody>
          <a:bodyPr lIns="274320" anchor="ctr">
            <a:normAutofit/>
          </a:bodyPr>
          <a:lstStyle>
            <a:lvl1pPr>
              <a:defRPr sz="3600">
                <a:solidFill>
                  <a:srgbClr val="1B75BC"/>
                </a:solidFill>
              </a:defRPr>
            </a:lvl1pPr>
          </a:lstStyle>
          <a:p>
            <a:pPr lvl="0"/>
            <a:r>
              <a:rPr lang="en-US" dirty="0"/>
              <a:t>$000M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3C80E6FD-7A5B-E34E-BA0B-2FC15D3C5BB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57200" y="1257300"/>
            <a:ext cx="4036423" cy="4646613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304AABAB-908D-B24F-BCC2-8AE5062C59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0" y="1257300"/>
            <a:ext cx="4146550" cy="3133725"/>
          </a:xfrm>
          <a:solidFill>
            <a:srgbClr val="1B75BC"/>
          </a:solidFill>
        </p:spPr>
        <p:txBody>
          <a:bodyPr lIns="274320" tIns="182880" anchor="ctr" anchorCtr="0"/>
          <a:lstStyle>
            <a:lvl1pPr>
              <a:defRPr b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0" name="Title Placeholder 1">
            <a:extLst>
              <a:ext uri="{FF2B5EF4-FFF2-40B4-BE49-F238E27FC236}">
                <a16:creationId xmlns:a16="http://schemas.microsoft.com/office/drawing/2014/main" id="{B60C8F98-6FD7-D745-8FE0-3DA1C4AA109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Photo-Text-Data Point Slide</a:t>
            </a:r>
          </a:p>
        </p:txBody>
      </p:sp>
    </p:spTree>
    <p:extLst>
      <p:ext uri="{BB962C8B-B14F-4D97-AF65-F5344CB8AC3E}">
        <p14:creationId xmlns:p14="http://schemas.microsoft.com/office/powerpoint/2010/main" val="669935379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48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ree-Elem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BB85659-098A-294B-A855-7861BBF8AE25}"/>
              </a:ext>
            </a:extLst>
          </p:cNvPr>
          <p:cNvSpPr/>
          <p:nvPr userDrawn="1"/>
        </p:nvSpPr>
        <p:spPr>
          <a:xfrm>
            <a:off x="0" y="172565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0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7BFE44-E533-314B-9FB0-5AC4DF17B0CD}"/>
              </a:ext>
            </a:extLst>
          </p:cNvPr>
          <p:cNvSpPr/>
          <p:nvPr userDrawn="1"/>
        </p:nvSpPr>
        <p:spPr>
          <a:xfrm>
            <a:off x="4572000" y="1036749"/>
            <a:ext cx="4572000" cy="220872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CBF34AE9-1345-264D-B7B1-265D7484034F}"/>
              </a:ext>
            </a:extLst>
          </p:cNvPr>
          <p:cNvSpPr>
            <a:spLocks noGrp="1"/>
          </p:cNvSpPr>
          <p:nvPr>
            <p:ph sz="quarter" idx="20" hasCustomPrompt="1"/>
          </p:nvPr>
        </p:nvSpPr>
        <p:spPr>
          <a:xfrm>
            <a:off x="457201" y="1554480"/>
            <a:ext cx="3935411" cy="4614863"/>
          </a:xfrm>
        </p:spPr>
        <p:txBody>
          <a:bodyPr tIns="0" rIns="0"/>
          <a:lstStyle>
            <a:lvl1pPr>
              <a:defRPr sz="2000">
                <a:solidFill>
                  <a:srgbClr val="1B75BC"/>
                </a:solidFill>
              </a:defRPr>
            </a:lvl1pPr>
            <a:lvl2pPr marL="0" indent="0">
              <a:lnSpc>
                <a:spcPts val="2000"/>
              </a:lnSpc>
              <a:buNone/>
              <a:defRPr/>
            </a:lvl2pPr>
            <a:lvl3pPr marL="6350" indent="0">
              <a:buNone/>
              <a:tabLst/>
              <a:defRPr b="1"/>
            </a:lvl3pPr>
            <a:lvl4pPr marL="292100" indent="-285750">
              <a:lnSpc>
                <a:spcPts val="2000"/>
              </a:lnSpc>
              <a:buClr>
                <a:srgbClr val="1B75BC"/>
              </a:buClr>
              <a:buFont typeface="Arial" panose="020B0604020202020204" pitchFamily="34" charset="0"/>
              <a:buChar char="•"/>
              <a:tabLst/>
              <a:defRPr/>
            </a:lvl4pPr>
            <a:lvl5pPr marL="731837" indent="0">
              <a:lnSpc>
                <a:spcPts val="2000"/>
              </a:lnSpc>
              <a:buFont typeface="Arial" panose="020B0604020202020204" pitchFamily="34" charset="0"/>
              <a:buNone/>
              <a:defRPr/>
            </a:lvl5pPr>
          </a:lstStyle>
          <a:p>
            <a:pPr lvl="0"/>
            <a:r>
              <a:rPr lang="en-US" dirty="0"/>
              <a:t>Subhead</a:t>
            </a:r>
          </a:p>
          <a:p>
            <a:pPr lvl="1"/>
            <a:r>
              <a:rPr lang="en-US" dirty="0"/>
              <a:t>Second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1582E9A6-BF35-A54F-91E7-F9E16966448B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4572000" y="3251200"/>
            <a:ext cx="4572000" cy="2654300"/>
          </a:xfr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17" name="Picture Placeholder 7">
            <a:extLst>
              <a:ext uri="{FF2B5EF4-FFF2-40B4-BE49-F238E27FC236}">
                <a16:creationId xmlns:a16="http://schemas.microsoft.com/office/drawing/2014/main" id="{46E35B22-B0AA-B04E-A66B-C9DE276858D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926168" y="1257300"/>
            <a:ext cx="1379533" cy="1724160"/>
          </a:xfrm>
          <a:noFill/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8" name="Content Placeholder 18">
            <a:extLst>
              <a:ext uri="{FF2B5EF4-FFF2-40B4-BE49-F238E27FC236}">
                <a16:creationId xmlns:a16="http://schemas.microsoft.com/office/drawing/2014/main" id="{3BAD6875-1B62-3245-A1D2-46E99EE91B1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6488582" y="1257300"/>
            <a:ext cx="2082308" cy="1734617"/>
          </a:xfrm>
        </p:spPr>
        <p:txBody>
          <a:bodyPr anchor="ctr">
            <a:normAutofit/>
          </a:bodyPr>
          <a:lstStyle>
            <a:lvl1pPr>
              <a:spcBef>
                <a:spcPts val="0"/>
              </a:spcBef>
              <a:spcAft>
                <a:spcPts val="0"/>
              </a:spcAft>
              <a:defRPr sz="1400" b="0">
                <a:solidFill>
                  <a:schemeClr val="bg1"/>
                </a:solidFill>
              </a:defRPr>
            </a:lvl1pPr>
            <a:lvl2pPr marL="0" indent="0">
              <a:buNone/>
              <a:defRPr sz="14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Description of the product pictured to the left of this text box</a:t>
            </a:r>
          </a:p>
        </p:txBody>
      </p:sp>
      <p:sp>
        <p:nvSpPr>
          <p:cNvPr id="19" name="Title Placeholder 1">
            <a:extLst>
              <a:ext uri="{FF2B5EF4-FFF2-40B4-BE49-F238E27FC236}">
                <a16:creationId xmlns:a16="http://schemas.microsoft.com/office/drawing/2014/main" id="{1E1A0135-ABD7-9F42-83F1-8821B50211B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8042212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with Photo and Lifestyle Image</a:t>
            </a:r>
          </a:p>
        </p:txBody>
      </p:sp>
    </p:spTree>
    <p:extLst>
      <p:ext uri="{BB962C8B-B14F-4D97-AF65-F5344CB8AC3E}">
        <p14:creationId xmlns:p14="http://schemas.microsoft.com/office/powerpoint/2010/main" val="897449767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480">
          <p15:clr>
            <a:srgbClr val="FBAE40"/>
          </p15:clr>
        </p15:guide>
        <p15:guide id="2" pos="288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werpoint Guidelin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521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5E58B67-E132-FC49-B8A2-ED72B9054E0F}"/>
              </a:ext>
            </a:extLst>
          </p:cNvPr>
          <p:cNvSpPr/>
          <p:nvPr userDrawn="1"/>
        </p:nvSpPr>
        <p:spPr>
          <a:xfrm>
            <a:off x="0" y="173866"/>
            <a:ext cx="9144000" cy="862884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C9AD9B-0821-6246-A615-72DBFB98D97B}"/>
              </a:ext>
            </a:extLst>
          </p:cNvPr>
          <p:cNvSpPr txBox="1"/>
          <p:nvPr userDrawn="1"/>
        </p:nvSpPr>
        <p:spPr>
          <a:xfrm>
            <a:off x="633413" y="1385887"/>
            <a:ext cx="2453492" cy="1938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b="1" kern="1000" spc="31" dirty="0">
                <a:solidFill>
                  <a:srgbClr val="1B75BC"/>
                </a:solidFill>
                <a:latin typeface="Arial"/>
                <a:ea typeface="+mn-ea"/>
                <a:cs typeface="Arial"/>
              </a:rPr>
              <a:t>PRIMARY COLOR PALETTE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12AB626-DE5B-C146-9850-3E393B97D2F4}"/>
              </a:ext>
            </a:extLst>
          </p:cNvPr>
          <p:cNvSpPr>
            <a:spLocks noChangeAspect="1"/>
          </p:cNvSpPr>
          <p:nvPr userDrawn="1"/>
        </p:nvSpPr>
        <p:spPr>
          <a:xfrm>
            <a:off x="1847850" y="1714499"/>
            <a:ext cx="914400" cy="914400"/>
          </a:xfrm>
          <a:prstGeom prst="rect">
            <a:avLst/>
          </a:prstGeom>
          <a:solidFill>
            <a:srgbClr val="125FA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TextBox 28">
            <a:extLst>
              <a:ext uri="{FF2B5EF4-FFF2-40B4-BE49-F238E27FC236}">
                <a16:creationId xmlns:a16="http://schemas.microsoft.com/office/drawing/2014/main" id="{AD57D4CC-4D87-8F48-B304-7FAF1FBC951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847850" y="2727324"/>
            <a:ext cx="843180" cy="138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 dirty="0">
                <a:cs typeface="Arial" pitchFamily="34" charset="0"/>
              </a:rPr>
              <a:t>RGB=18-95-174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B26C7E-FAFA-5A4E-A727-48BA9099E08D}"/>
              </a:ext>
            </a:extLst>
          </p:cNvPr>
          <p:cNvSpPr>
            <a:spLocks noChangeAspect="1"/>
          </p:cNvSpPr>
          <p:nvPr userDrawn="1"/>
        </p:nvSpPr>
        <p:spPr>
          <a:xfrm>
            <a:off x="4276725" y="1714499"/>
            <a:ext cx="914400" cy="914400"/>
          </a:xfrm>
          <a:prstGeom prst="rect">
            <a:avLst/>
          </a:prstGeom>
          <a:solidFill>
            <a:schemeClr val="accent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TextBox 31">
            <a:extLst>
              <a:ext uri="{FF2B5EF4-FFF2-40B4-BE49-F238E27FC236}">
                <a16:creationId xmlns:a16="http://schemas.microsoft.com/office/drawing/2014/main" id="{4B7711E1-DD9C-1542-BA2E-D32A0885200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4276725" y="2727324"/>
            <a:ext cx="907300" cy="138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 dirty="0">
                <a:cs typeface="Arial" pitchFamily="34" charset="0"/>
              </a:rPr>
              <a:t>RGB=186-152-34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9D2A09D-2B72-614F-920E-312BFE329428}"/>
              </a:ext>
            </a:extLst>
          </p:cNvPr>
          <p:cNvSpPr>
            <a:spLocks noChangeAspect="1"/>
          </p:cNvSpPr>
          <p:nvPr userDrawn="1"/>
        </p:nvSpPr>
        <p:spPr>
          <a:xfrm>
            <a:off x="4276725" y="3500437"/>
            <a:ext cx="914400" cy="914400"/>
          </a:xfrm>
          <a:prstGeom prst="rect">
            <a:avLst/>
          </a:prstGeom>
          <a:solidFill>
            <a:srgbClr val="5D656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TextBox 34">
            <a:extLst>
              <a:ext uri="{FF2B5EF4-FFF2-40B4-BE49-F238E27FC236}">
                <a16:creationId xmlns:a16="http://schemas.microsoft.com/office/drawing/2014/main" id="{E44F3505-7F30-B74D-AB5A-4643695DD3BC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4276725" y="4514849"/>
            <a:ext cx="898525" cy="13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>
                <a:cs typeface="Arial" pitchFamily="34" charset="0"/>
              </a:rPr>
              <a:t>RGB=93-101-110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1517A69-1A8F-5244-8DE8-3F0869265CFE}"/>
              </a:ext>
            </a:extLst>
          </p:cNvPr>
          <p:cNvSpPr>
            <a:spLocks noChangeAspect="1"/>
          </p:cNvSpPr>
          <p:nvPr userDrawn="1"/>
        </p:nvSpPr>
        <p:spPr>
          <a:xfrm>
            <a:off x="633413" y="1714499"/>
            <a:ext cx="914400" cy="914400"/>
          </a:xfrm>
          <a:prstGeom prst="rect">
            <a:avLst/>
          </a:prstGeom>
          <a:solidFill>
            <a:srgbClr val="09305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TextBox 37">
            <a:extLst>
              <a:ext uri="{FF2B5EF4-FFF2-40B4-BE49-F238E27FC236}">
                <a16:creationId xmlns:a16="http://schemas.microsoft.com/office/drawing/2014/main" id="{98EEA2CA-7073-4E4E-B9B3-5583E206B91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33413" y="2727324"/>
            <a:ext cx="714939" cy="138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 dirty="0">
                <a:cs typeface="Arial" pitchFamily="34" charset="0"/>
              </a:rPr>
              <a:t>RGB=9-48-87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A3FCA1D-44C2-4344-B51A-222D68CD0E49}"/>
              </a:ext>
            </a:extLst>
          </p:cNvPr>
          <p:cNvSpPr>
            <a:spLocks noChangeAspect="1"/>
          </p:cNvSpPr>
          <p:nvPr userDrawn="1"/>
        </p:nvSpPr>
        <p:spPr>
          <a:xfrm>
            <a:off x="3062288" y="1714499"/>
            <a:ext cx="914400" cy="914400"/>
          </a:xfrm>
          <a:prstGeom prst="rect">
            <a:avLst/>
          </a:prstGeom>
          <a:solidFill>
            <a:srgbClr val="139DEB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TextBox 40">
            <a:extLst>
              <a:ext uri="{FF2B5EF4-FFF2-40B4-BE49-F238E27FC236}">
                <a16:creationId xmlns:a16="http://schemas.microsoft.com/office/drawing/2014/main" id="{55D18301-376D-5343-AB74-6BC7559D3FBA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062288" y="2727324"/>
            <a:ext cx="907300" cy="138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 dirty="0">
                <a:cs typeface="Arial" pitchFamily="34" charset="0"/>
              </a:rPr>
              <a:t>RGB=19-157-235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B6D33FB-976A-DF4E-85BD-5FB2FA44F98B}"/>
              </a:ext>
            </a:extLst>
          </p:cNvPr>
          <p:cNvSpPr>
            <a:spLocks noChangeAspect="1"/>
          </p:cNvSpPr>
          <p:nvPr userDrawn="1"/>
        </p:nvSpPr>
        <p:spPr>
          <a:xfrm>
            <a:off x="5491163" y="3500437"/>
            <a:ext cx="914400" cy="914400"/>
          </a:xfrm>
          <a:prstGeom prst="rect">
            <a:avLst/>
          </a:prstGeom>
          <a:solidFill>
            <a:srgbClr val="80828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TextBox 22">
            <a:extLst>
              <a:ext uri="{FF2B5EF4-FFF2-40B4-BE49-F238E27FC236}">
                <a16:creationId xmlns:a16="http://schemas.microsoft.com/office/drawing/2014/main" id="{DABB2E4E-133B-1F47-BE2A-D446BCE5FB0E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5491163" y="4514849"/>
            <a:ext cx="971550" cy="13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>
                <a:cs typeface="Arial" pitchFamily="34" charset="0"/>
              </a:rPr>
              <a:t>RGB=128-130-133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A2C4C81A-6200-BA40-A0E8-9FE5DC27F1A5}"/>
              </a:ext>
            </a:extLst>
          </p:cNvPr>
          <p:cNvSpPr>
            <a:spLocks noChangeAspect="1"/>
          </p:cNvSpPr>
          <p:nvPr userDrawn="1"/>
        </p:nvSpPr>
        <p:spPr>
          <a:xfrm>
            <a:off x="6640450" y="3485666"/>
            <a:ext cx="914400" cy="914400"/>
          </a:xfrm>
          <a:prstGeom prst="rect">
            <a:avLst/>
          </a:prstGeom>
          <a:solidFill>
            <a:srgbClr val="EDEDE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TextBox 41">
            <a:extLst>
              <a:ext uri="{FF2B5EF4-FFF2-40B4-BE49-F238E27FC236}">
                <a16:creationId xmlns:a16="http://schemas.microsoft.com/office/drawing/2014/main" id="{3672D071-E3FC-674E-8990-823B9F48786F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705600" y="4514849"/>
            <a:ext cx="971550" cy="13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>
                <a:cs typeface="Arial" pitchFamily="34" charset="0"/>
              </a:rPr>
              <a:t>RGB=237-237-238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7CF76D6-8479-6D45-B520-DDAC231DFCC5}"/>
              </a:ext>
            </a:extLst>
          </p:cNvPr>
          <p:cNvSpPr>
            <a:spLocks noChangeAspect="1"/>
          </p:cNvSpPr>
          <p:nvPr userDrawn="1"/>
        </p:nvSpPr>
        <p:spPr>
          <a:xfrm>
            <a:off x="1847850" y="3500437"/>
            <a:ext cx="914400" cy="914400"/>
          </a:xfrm>
          <a:prstGeom prst="rect">
            <a:avLst/>
          </a:prstGeom>
          <a:solidFill>
            <a:srgbClr val="00000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6" name="TextBox 49">
            <a:extLst>
              <a:ext uri="{FF2B5EF4-FFF2-40B4-BE49-F238E27FC236}">
                <a16:creationId xmlns:a16="http://schemas.microsoft.com/office/drawing/2014/main" id="{2CB3BBF7-7667-5B44-9B3A-46D446162A18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1847850" y="4514849"/>
            <a:ext cx="587375" cy="13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>
                <a:cs typeface="Arial" pitchFamily="34" charset="0"/>
              </a:rPr>
              <a:t>RGB=0-0-0</a:t>
            </a:r>
          </a:p>
        </p:txBody>
      </p:sp>
      <p:sp>
        <p:nvSpPr>
          <p:cNvPr id="30" name="Title Placeholder 1">
            <a:extLst>
              <a:ext uri="{FF2B5EF4-FFF2-40B4-BE49-F238E27FC236}">
                <a16:creationId xmlns:a16="http://schemas.microsoft.com/office/drawing/2014/main" id="{6BF179D4-D670-284A-9D7C-7B2E5FEB90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Energizer Holdings PowerPoint Guidelines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5FBDD10-1BFC-468C-95F4-E9F6B7C286C9}"/>
              </a:ext>
            </a:extLst>
          </p:cNvPr>
          <p:cNvSpPr txBox="1"/>
          <p:nvPr userDrawn="1"/>
        </p:nvSpPr>
        <p:spPr>
          <a:xfrm>
            <a:off x="617538" y="5846907"/>
            <a:ext cx="4051237" cy="1938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b="1" kern="1000" spc="31" dirty="0">
                <a:solidFill>
                  <a:srgbClr val="1B75BC"/>
                </a:solidFill>
                <a:latin typeface="Arial"/>
                <a:ea typeface="+mn-ea"/>
                <a:cs typeface="Arial"/>
              </a:rPr>
              <a:t>HOW TO REMOVE OR CHANGE THE FOOTER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D417963-13C4-44E5-868B-8053E242122D}"/>
              </a:ext>
            </a:extLst>
          </p:cNvPr>
          <p:cNvSpPr txBox="1"/>
          <p:nvPr userDrawn="1"/>
        </p:nvSpPr>
        <p:spPr>
          <a:xfrm>
            <a:off x="617538" y="6139005"/>
            <a:ext cx="5732788" cy="1661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0" kern="1000" spc="31" dirty="0">
                <a:solidFill>
                  <a:srgbClr val="595959"/>
                </a:solidFill>
                <a:latin typeface="Arial"/>
                <a:ea typeface="+mn-ea"/>
                <a:cs typeface="Arial"/>
              </a:rPr>
              <a:t>CLICK VIEW &gt; SLIDE MASTER &gt; SCROLL TO FIRST SLIDE IN THE MASTER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A9EE261-EDEA-45F7-8251-1CC1A1798EC4}"/>
              </a:ext>
            </a:extLst>
          </p:cNvPr>
          <p:cNvSpPr txBox="1"/>
          <p:nvPr userDrawn="1"/>
        </p:nvSpPr>
        <p:spPr>
          <a:xfrm>
            <a:off x="617538" y="3206526"/>
            <a:ext cx="2782044" cy="1938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b="1" kern="1000" spc="31" dirty="0">
                <a:solidFill>
                  <a:srgbClr val="1B75BC"/>
                </a:solidFill>
                <a:latin typeface="Arial"/>
                <a:ea typeface="+mn-ea"/>
                <a:cs typeface="Arial"/>
              </a:rPr>
              <a:t>SECONDARY COLOR PALETTE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8C9D0D94-80BF-4800-B8B6-72A3B6BE9188}"/>
              </a:ext>
            </a:extLst>
          </p:cNvPr>
          <p:cNvSpPr>
            <a:spLocks noChangeAspect="1"/>
          </p:cNvSpPr>
          <p:nvPr userDrawn="1"/>
        </p:nvSpPr>
        <p:spPr>
          <a:xfrm>
            <a:off x="633413" y="3505190"/>
            <a:ext cx="914400" cy="91440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2" name="TextBox 37">
            <a:extLst>
              <a:ext uri="{FF2B5EF4-FFF2-40B4-BE49-F238E27FC236}">
                <a16:creationId xmlns:a16="http://schemas.microsoft.com/office/drawing/2014/main" id="{4EB573E8-5EBF-4A5C-B6B4-A6FDAEC315A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633413" y="4518015"/>
            <a:ext cx="843180" cy="138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 dirty="0">
                <a:cs typeface="Arial" pitchFamily="34" charset="0"/>
              </a:rPr>
              <a:t>RGB=93-131-30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BB7CE990-79B7-46E1-9618-F56266AF0CC5}"/>
              </a:ext>
            </a:extLst>
          </p:cNvPr>
          <p:cNvSpPr>
            <a:spLocks noChangeAspect="1"/>
          </p:cNvSpPr>
          <p:nvPr userDrawn="1"/>
        </p:nvSpPr>
        <p:spPr>
          <a:xfrm>
            <a:off x="3062287" y="3502053"/>
            <a:ext cx="914400" cy="914400"/>
          </a:xfrm>
          <a:prstGeom prst="rect">
            <a:avLst/>
          </a:prstGeom>
          <a:solidFill>
            <a:schemeClr val="accent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4" name="TextBox 37">
            <a:extLst>
              <a:ext uri="{FF2B5EF4-FFF2-40B4-BE49-F238E27FC236}">
                <a16:creationId xmlns:a16="http://schemas.microsoft.com/office/drawing/2014/main" id="{45F2BF0A-582A-402A-BF66-CD9A2B67F187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3062287" y="4514878"/>
            <a:ext cx="779059" cy="1384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5pPr>
            <a:lvl6pPr marL="25146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6pPr>
            <a:lvl7pPr marL="29718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7pPr>
            <a:lvl8pPr marL="34290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8pPr>
            <a:lvl9pPr marL="3886200" indent="-228600" defTabSz="4572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r>
              <a:rPr lang="en-US" altLang="en-US" sz="900" dirty="0">
                <a:cs typeface="Arial" pitchFamily="34" charset="0"/>
              </a:rPr>
              <a:t>RGB=60-60-60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262418F-6699-4F12-B980-0BE4796A886D}"/>
              </a:ext>
            </a:extLst>
          </p:cNvPr>
          <p:cNvSpPr txBox="1"/>
          <p:nvPr userDrawn="1"/>
        </p:nvSpPr>
        <p:spPr>
          <a:xfrm>
            <a:off x="633413" y="5087002"/>
            <a:ext cx="2588401" cy="1938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b="1" kern="1000" spc="31" dirty="0">
                <a:solidFill>
                  <a:srgbClr val="1B75BC"/>
                </a:solidFill>
                <a:latin typeface="Arial"/>
                <a:ea typeface="+mn-ea"/>
                <a:cs typeface="Arial"/>
              </a:rPr>
              <a:t>FONTS FOR THIS TEMPLATE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43C5907-B9A9-4F5A-B5C8-8782E557CBA8}"/>
              </a:ext>
            </a:extLst>
          </p:cNvPr>
          <p:cNvSpPr txBox="1"/>
          <p:nvPr userDrawn="1"/>
        </p:nvSpPr>
        <p:spPr>
          <a:xfrm>
            <a:off x="633413" y="5379100"/>
            <a:ext cx="7876259" cy="49859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0" kern="1000" spc="31" dirty="0">
                <a:solidFill>
                  <a:srgbClr val="595959"/>
                </a:solidFill>
                <a:latin typeface="Arial"/>
                <a:ea typeface="+mn-ea"/>
                <a:cs typeface="Arial"/>
              </a:rPr>
              <a:t>USE ARIAL IN COLORS THAT CONTRAST WITH SLIDE BACKGROUNDS.</a:t>
            </a: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200" b="0" kern="1000" spc="31" dirty="0">
                <a:solidFill>
                  <a:srgbClr val="595959"/>
                </a:solidFill>
                <a:latin typeface="Arial"/>
                <a:ea typeface="+mn-ea"/>
                <a:cs typeface="Arial"/>
              </a:rPr>
              <a:t>FOR LIGHT BACKGROUNDS: BLACK, NAVY BLUE, OR DARK GREY. FOR DARK BACKGROUNDS: WHITE</a:t>
            </a:r>
          </a:p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US" sz="1200" b="0" kern="1000" spc="31" dirty="0">
              <a:solidFill>
                <a:srgbClr val="595959"/>
              </a:solidFill>
              <a:latin typeface="Arial"/>
              <a:ea typeface="+mn-ea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67423096"/>
      </p:ext>
    </p:extLst>
  </p:cSld>
  <p:clrMapOvr>
    <a:masterClrMapping/>
  </p:clrMapOvr>
  <p:transition spd="med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Placeholder and Sample Char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F7C1941-A6E1-C844-A6D4-03A5055F00A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8C20166-714E-C74F-B44C-1FBBECBA4F58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DA1D18-D03F-D949-A948-A2816457D992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0"/>
          </p:nvPr>
        </p:nvSpPr>
        <p:spPr>
          <a:xfrm>
            <a:off x="144" y="6463770"/>
            <a:ext cx="350838" cy="394230"/>
          </a:xfrm>
        </p:spPr>
        <p:txBody>
          <a:bodyPr/>
          <a:lstStyle>
            <a:lvl1pPr>
              <a:defRPr/>
            </a:lvl1pPr>
          </a:lstStyle>
          <a:p>
            <a:fld id="{5C05E5EC-2FBF-4B74-B6D9-E53245EF3F31}" type="slidenum">
              <a:rPr lang="en-US" altLang="en-US"/>
              <a:pPr/>
              <a:t>‹#›</a:t>
            </a:fld>
            <a:endParaRPr lang="en-US" altLang="en-US"/>
          </a:p>
        </p:txBody>
      </p:sp>
      <p:sp>
        <p:nvSpPr>
          <p:cNvPr id="10" name="Title Placeholder 1"/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28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Image Placeholder and Sample Chart Slide</a:t>
            </a:r>
          </a:p>
        </p:txBody>
      </p:sp>
      <p:sp>
        <p:nvSpPr>
          <p:cNvPr id="13" name="Chart Placeholder 12">
            <a:extLst>
              <a:ext uri="{FF2B5EF4-FFF2-40B4-BE49-F238E27FC236}">
                <a16:creationId xmlns:a16="http://schemas.microsoft.com/office/drawing/2014/main" id="{41AFAB6E-E2B2-DE42-AAF6-AF565B4461F6}"/>
              </a:ext>
            </a:extLst>
          </p:cNvPr>
          <p:cNvSpPr>
            <a:spLocks noGrp="1"/>
          </p:cNvSpPr>
          <p:nvPr>
            <p:ph type="chart" sz="quarter" idx="11"/>
          </p:nvPr>
        </p:nvSpPr>
        <p:spPr>
          <a:xfrm>
            <a:off x="3767138" y="1377950"/>
            <a:ext cx="4938712" cy="4338277"/>
          </a:xfrm>
        </p:spPr>
        <p:txBody>
          <a:bodyPr/>
          <a:lstStyle/>
          <a:p>
            <a:r>
              <a:rPr lang="en-US"/>
              <a:t>Click icon to add chart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383D4F47-4A9C-B348-B837-82765B0E33C0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457200" y="1377950"/>
            <a:ext cx="3187700" cy="43402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27770F1-CCB6-6C4F-8E85-A63314DF2391}"/>
              </a:ext>
            </a:extLst>
          </p:cNvPr>
          <p:cNvSpPr txBox="1"/>
          <p:nvPr userDrawn="1"/>
        </p:nvSpPr>
        <p:spPr>
          <a:xfrm>
            <a:off x="457200" y="5827457"/>
            <a:ext cx="2182905" cy="1938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b="1" kern="1000" spc="31" dirty="0">
                <a:solidFill>
                  <a:srgbClr val="1B75BC"/>
                </a:solidFill>
                <a:latin typeface="Arial"/>
                <a:ea typeface="+mn-ea"/>
                <a:cs typeface="Arial"/>
              </a:rPr>
              <a:t>HOW TO ADD AN IMAGE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D4D9DE-F897-404B-A1DA-FAF06613EA66}"/>
              </a:ext>
            </a:extLst>
          </p:cNvPr>
          <p:cNvSpPr txBox="1"/>
          <p:nvPr userDrawn="1"/>
        </p:nvSpPr>
        <p:spPr>
          <a:xfrm>
            <a:off x="457200" y="6119555"/>
            <a:ext cx="2691685" cy="29084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0" kern="1000" spc="31" dirty="0">
                <a:solidFill>
                  <a:srgbClr val="595959"/>
                </a:solidFill>
                <a:latin typeface="Arial"/>
                <a:ea typeface="+mn-ea"/>
                <a:cs typeface="Arial"/>
              </a:rPr>
              <a:t>SELECT ICON IN IMAGE BOX&gt;</a:t>
            </a:r>
            <a:br>
              <a:rPr lang="en-US" sz="1050" b="0" kern="1000" spc="31" dirty="0">
                <a:solidFill>
                  <a:srgbClr val="595959"/>
                </a:solidFill>
                <a:latin typeface="Arial"/>
                <a:ea typeface="+mn-ea"/>
                <a:cs typeface="Arial"/>
              </a:rPr>
            </a:br>
            <a:r>
              <a:rPr lang="en-US" sz="1050" b="0" kern="1000" spc="31" dirty="0">
                <a:solidFill>
                  <a:srgbClr val="595959"/>
                </a:solidFill>
                <a:latin typeface="Arial"/>
                <a:ea typeface="+mn-ea"/>
                <a:cs typeface="Arial"/>
              </a:rPr>
              <a:t>SELECT “PICTURE FROM FILE”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EA2C185-A836-8941-88E5-2D0A53AE2D1E}"/>
              </a:ext>
            </a:extLst>
          </p:cNvPr>
          <p:cNvSpPr txBox="1"/>
          <p:nvPr userDrawn="1"/>
        </p:nvSpPr>
        <p:spPr>
          <a:xfrm>
            <a:off x="3733800" y="5827457"/>
            <a:ext cx="2255810" cy="193899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400" b="1" kern="1000" spc="31" dirty="0">
                <a:solidFill>
                  <a:srgbClr val="1B75BC"/>
                </a:solidFill>
                <a:latin typeface="Arial"/>
                <a:ea typeface="+mn-ea"/>
                <a:cs typeface="Arial"/>
              </a:rPr>
              <a:t>HOW TO BUILD A CHART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EC524BE-F51A-8346-BE44-D0A2817E3BD4}"/>
              </a:ext>
            </a:extLst>
          </p:cNvPr>
          <p:cNvSpPr txBox="1"/>
          <p:nvPr userDrawn="1"/>
        </p:nvSpPr>
        <p:spPr>
          <a:xfrm>
            <a:off x="3733800" y="6119554"/>
            <a:ext cx="4542453" cy="290849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 fontAlgn="auto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1050" b="0" kern="1000" spc="31" dirty="0">
                <a:solidFill>
                  <a:srgbClr val="595959"/>
                </a:solidFill>
                <a:latin typeface="Arial"/>
                <a:ea typeface="+mn-ea"/>
                <a:cs typeface="Arial"/>
              </a:rPr>
              <a:t>SELECT CHART&gt; CLICK “DESIGN” UNDER “CHART TOOLS”&gt; SELECT “EDIT DATA”</a:t>
            </a:r>
          </a:p>
        </p:txBody>
      </p:sp>
    </p:spTree>
    <p:extLst>
      <p:ext uri="{BB962C8B-B14F-4D97-AF65-F5344CB8AC3E}">
        <p14:creationId xmlns:p14="http://schemas.microsoft.com/office/powerpoint/2010/main" val="569341817"/>
      </p:ext>
    </p:extLst>
  </p:cSld>
  <p:clrMapOvr>
    <a:masterClrMapping/>
  </p:clrMapOvr>
  <p:transition spd="med">
    <p:fade/>
  </p:transition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8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how Change with Da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F80CEA9-5430-47C3-9524-0BA8B8828AEA}"/>
              </a:ext>
            </a:extLst>
          </p:cNvPr>
          <p:cNvSpPr/>
          <p:nvPr userDrawn="1"/>
        </p:nvSpPr>
        <p:spPr>
          <a:xfrm>
            <a:off x="0" y="0"/>
            <a:ext cx="2702560" cy="373795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AB12E3-8C69-44AD-BD57-57AB068E2FAD}"/>
              </a:ext>
            </a:extLst>
          </p:cNvPr>
          <p:cNvSpPr/>
          <p:nvPr userDrawn="1"/>
        </p:nvSpPr>
        <p:spPr>
          <a:xfrm>
            <a:off x="2702560" y="0"/>
            <a:ext cx="6441440" cy="495299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2F18A42-9365-40E9-A102-497882986768}"/>
              </a:ext>
            </a:extLst>
          </p:cNvPr>
          <p:cNvSpPr/>
          <p:nvPr userDrawn="1"/>
        </p:nvSpPr>
        <p:spPr>
          <a:xfrm>
            <a:off x="0" y="172566"/>
            <a:ext cx="9144000" cy="872872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32FFA9-54A1-4F03-80A7-5FC74A907BE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89682D-8597-4DE6-B3F9-70EDF3EE8199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657C033-5871-4991-B7D2-B5F240517FEF}"/>
              </a:ext>
            </a:extLst>
          </p:cNvPr>
          <p:cNvGrpSpPr/>
          <p:nvPr userDrawn="1"/>
        </p:nvGrpSpPr>
        <p:grpSpPr>
          <a:xfrm>
            <a:off x="14288" y="3445914"/>
            <a:ext cx="9144000" cy="2619090"/>
            <a:chOff x="0" y="4238910"/>
            <a:chExt cx="9144000" cy="261909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D8EAC198-29D7-43AD-9BA3-25D18986BCCA}"/>
                </a:ext>
              </a:extLst>
            </p:cNvPr>
            <p:cNvSpPr/>
            <p:nvPr/>
          </p:nvSpPr>
          <p:spPr>
            <a:xfrm>
              <a:off x="0" y="4522618"/>
              <a:ext cx="9144000" cy="23353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Arrow: Chevron 5">
              <a:extLst>
                <a:ext uri="{FF2B5EF4-FFF2-40B4-BE49-F238E27FC236}">
                  <a16:creationId xmlns:a16="http://schemas.microsoft.com/office/drawing/2014/main" id="{466BD40B-F21D-4A1D-A284-9A3ADEC4254D}"/>
                </a:ext>
              </a:extLst>
            </p:cNvPr>
            <p:cNvSpPr/>
            <p:nvPr/>
          </p:nvSpPr>
          <p:spPr>
            <a:xfrm rot="5400000">
              <a:off x="1385886" y="4008503"/>
              <a:ext cx="495300" cy="956113"/>
            </a:xfrm>
            <a:prstGeom prst="chevron">
              <a:avLst/>
            </a:prstGeom>
            <a:solidFill>
              <a:schemeClr val="accent1">
                <a:lumMod val="20000"/>
                <a:lumOff val="80000"/>
              </a:schemeClr>
            </a:solidFill>
            <a:ln w="76200"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>
        <p:nvSpPr>
          <p:cNvPr id="10" name="Title Placeholder 1">
            <a:extLst>
              <a:ext uri="{FF2B5EF4-FFF2-40B4-BE49-F238E27FC236}">
                <a16:creationId xmlns:a16="http://schemas.microsoft.com/office/drawing/2014/main" id="{6FBFAE27-F8E7-4870-85C1-0A7D2462FC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7727890" cy="856875"/>
          </a:xfrm>
          <a:prstGeom prst="rect">
            <a:avLst/>
          </a:prstGeom>
          <a:noFill/>
        </p:spPr>
        <p:txBody>
          <a:bodyPr rtlCol="0">
            <a:normAutofit/>
          </a:bodyPr>
          <a:lstStyle>
            <a:lvl1pPr>
              <a:defRPr sz="3200" b="0" baseline="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Title Slide Header</a:t>
            </a:r>
          </a:p>
        </p:txBody>
      </p:sp>
      <p:sp>
        <p:nvSpPr>
          <p:cNvPr id="16" name="Chart Placeholder 13">
            <a:extLst>
              <a:ext uri="{FF2B5EF4-FFF2-40B4-BE49-F238E27FC236}">
                <a16:creationId xmlns:a16="http://schemas.microsoft.com/office/drawing/2014/main" id="{443943F7-2B96-45E2-B5CA-5864B6D6A594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3298825" y="3831809"/>
            <a:ext cx="2546350" cy="2233195"/>
          </a:xfrm>
        </p:spPr>
        <p:txBody>
          <a:bodyPr/>
          <a:lstStyle/>
          <a:p>
            <a:endParaRPr lang="en-US"/>
          </a:p>
        </p:txBody>
      </p:sp>
      <p:sp>
        <p:nvSpPr>
          <p:cNvPr id="17" name="Chart Placeholder 13">
            <a:extLst>
              <a:ext uri="{FF2B5EF4-FFF2-40B4-BE49-F238E27FC236}">
                <a16:creationId xmlns:a16="http://schemas.microsoft.com/office/drawing/2014/main" id="{AB787AA5-95B1-4C7C-95A9-C940A3C0B25E}"/>
              </a:ext>
            </a:extLst>
          </p:cNvPr>
          <p:cNvSpPr>
            <a:spLocks noGrp="1"/>
          </p:cNvSpPr>
          <p:nvPr>
            <p:ph type="chart" sz="quarter" idx="14"/>
          </p:nvPr>
        </p:nvSpPr>
        <p:spPr>
          <a:xfrm>
            <a:off x="6285865" y="3813105"/>
            <a:ext cx="2546350" cy="2233195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Chart Placeholder 13">
            <a:extLst>
              <a:ext uri="{FF2B5EF4-FFF2-40B4-BE49-F238E27FC236}">
                <a16:creationId xmlns:a16="http://schemas.microsoft.com/office/drawing/2014/main" id="{E3E47D6D-F5F3-40C9-8724-BDBAA7194305}"/>
              </a:ext>
            </a:extLst>
          </p:cNvPr>
          <p:cNvSpPr>
            <a:spLocks noGrp="1"/>
          </p:cNvSpPr>
          <p:nvPr>
            <p:ph type="chart" sz="quarter" idx="15"/>
          </p:nvPr>
        </p:nvSpPr>
        <p:spPr>
          <a:xfrm>
            <a:off x="3298825" y="1363924"/>
            <a:ext cx="2546350" cy="2233195"/>
          </a:xfrm>
        </p:spPr>
        <p:txBody>
          <a:bodyPr/>
          <a:lstStyle/>
          <a:p>
            <a:endParaRPr lang="en-US"/>
          </a:p>
        </p:txBody>
      </p:sp>
      <p:sp>
        <p:nvSpPr>
          <p:cNvPr id="19" name="Chart Placeholder 13">
            <a:extLst>
              <a:ext uri="{FF2B5EF4-FFF2-40B4-BE49-F238E27FC236}">
                <a16:creationId xmlns:a16="http://schemas.microsoft.com/office/drawing/2014/main" id="{E0ECC39A-C03C-4EAA-94AF-AF066AFBD24A}"/>
              </a:ext>
            </a:extLst>
          </p:cNvPr>
          <p:cNvSpPr>
            <a:spLocks noGrp="1"/>
          </p:cNvSpPr>
          <p:nvPr>
            <p:ph type="chart" sz="quarter" idx="16"/>
          </p:nvPr>
        </p:nvSpPr>
        <p:spPr>
          <a:xfrm>
            <a:off x="6285865" y="1345220"/>
            <a:ext cx="2546350" cy="2233195"/>
          </a:xfrm>
        </p:spPr>
        <p:txBody>
          <a:bodyPr/>
          <a:lstStyle/>
          <a:p>
            <a:endParaRPr lang="en-US"/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030BA49A-69F4-45AB-93B3-4239F022CC35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457200" y="1528763"/>
            <a:ext cx="2546350" cy="1882775"/>
          </a:xfrm>
        </p:spPr>
        <p:txBody>
          <a:bodyPr/>
          <a:lstStyle/>
          <a:p>
            <a:pPr lvl="0"/>
            <a:endParaRPr lang="en-US" dirty="0"/>
          </a:p>
        </p:txBody>
      </p: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370F9583-8252-437F-B61E-8319F9C03D84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58146" y="4102952"/>
            <a:ext cx="2546350" cy="1882775"/>
          </a:xfrm>
        </p:spPr>
        <p:txBody>
          <a:bodyPr/>
          <a:lstStyle/>
          <a:p>
            <a:pPr lv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216482"/>
      </p:ext>
    </p:extLst>
  </p:cSld>
  <p:clrMapOvr>
    <a:masterClrMapping/>
  </p:clrMapOvr>
  <p:transition spd="med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vanced Vertical Bar - 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C6E695A-1B93-AC40-9BE2-B28DFEA3EBDB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39AB0E-64B5-A640-8896-E7B9D429D388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636A51-CF62-2D49-8905-E2587803D8D8}"/>
              </a:ext>
            </a:extLst>
          </p:cNvPr>
          <p:cNvSpPr/>
          <p:nvPr userDrawn="1"/>
        </p:nvSpPr>
        <p:spPr>
          <a:xfrm rot="16200000">
            <a:off x="-1807213" y="1975986"/>
            <a:ext cx="6858000" cy="2906029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4CC3C1A4-17A4-C44E-A00A-6DA0B4386A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2414778" cy="6291760"/>
          </a:xfrm>
          <a:prstGeom prst="rect">
            <a:avLst/>
          </a:prstGeom>
          <a:noFill/>
        </p:spPr>
        <p:txBody>
          <a:bodyPr lIns="0" tIns="0" rIns="0" bIns="0" rtlCol="0">
            <a:noAutofit/>
          </a:bodyPr>
          <a:lstStyle>
            <a:lvl1pPr>
              <a:defRPr sz="3200" b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High Impact Slide</a:t>
            </a:r>
            <a:br>
              <a:rPr lang="en-US" dirty="0"/>
            </a:b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5C798AE2-D6E5-0946-B8CA-CF1C265F27E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065462" y="0"/>
            <a:ext cx="608076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</p:spTree>
    <p:extLst>
      <p:ext uri="{BB962C8B-B14F-4D97-AF65-F5344CB8AC3E}">
        <p14:creationId xmlns:p14="http://schemas.microsoft.com/office/powerpoint/2010/main" val="33202922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vanced Vertical Bar - Large Photo with small copy i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C6E695A-1B93-AC40-9BE2-B28DFEA3EBDB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39AB0E-64B5-A640-8896-E7B9D429D388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636A51-CF62-2D49-8905-E2587803D8D8}"/>
              </a:ext>
            </a:extLst>
          </p:cNvPr>
          <p:cNvSpPr/>
          <p:nvPr userDrawn="1"/>
        </p:nvSpPr>
        <p:spPr>
          <a:xfrm rot="16200000">
            <a:off x="-1807213" y="1975986"/>
            <a:ext cx="6858000" cy="2906029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4CC3C1A4-17A4-C44E-A00A-6DA0B4386A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843566"/>
            <a:ext cx="2414778" cy="1654935"/>
          </a:xfrm>
          <a:prstGeom prst="rect">
            <a:avLst/>
          </a:prstGeom>
          <a:noFill/>
        </p:spPr>
        <p:txBody>
          <a:bodyPr lIns="0" tIns="0" rIns="0" bIns="0" rtlCol="0" anchor="b" anchorCtr="0">
            <a:noAutofit/>
          </a:bodyPr>
          <a:lstStyle>
            <a:lvl1pPr>
              <a:defRPr sz="2400" b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Advanced Vertical Slide </a:t>
            </a:r>
            <a:br>
              <a:rPr lang="en-US" dirty="0"/>
            </a:br>
            <a:r>
              <a:rPr lang="en-US" dirty="0"/>
              <a:t>with Large Photo</a:t>
            </a:r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C13664E-C25B-1743-9FE8-7A4951BE455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065462" y="0"/>
            <a:ext cx="608076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A3BF5-0AD4-4641-A480-0DD0E6490CB0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57200" y="2627313"/>
            <a:ext cx="2414588" cy="329723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7283994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vanced Vertical Bar - 2 Photos plus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C6E695A-1B93-AC40-9BE2-B28DFEA3EBDB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39AB0E-64B5-A640-8896-E7B9D429D388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636A51-CF62-2D49-8905-E2587803D8D8}"/>
              </a:ext>
            </a:extLst>
          </p:cNvPr>
          <p:cNvSpPr/>
          <p:nvPr userDrawn="1"/>
        </p:nvSpPr>
        <p:spPr>
          <a:xfrm rot="16200000">
            <a:off x="-1807213" y="1975986"/>
            <a:ext cx="6858000" cy="2906029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4CC3C1A4-17A4-C44E-A00A-6DA0B4386A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79874"/>
            <a:ext cx="2414778" cy="6291760"/>
          </a:xfrm>
          <a:prstGeom prst="rect">
            <a:avLst/>
          </a:prstGeom>
          <a:noFill/>
        </p:spPr>
        <p:txBody>
          <a:bodyPr lIns="0" tIns="0" rIns="0" bIns="0" rtlCol="0">
            <a:noAutofit/>
          </a:bodyPr>
          <a:lstStyle>
            <a:lvl1pPr>
              <a:defRPr sz="3200" b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Advanced Vertical Slide with Multiple Photos and Copy Block</a:t>
            </a:r>
            <a:br>
              <a:rPr lang="en-US" dirty="0"/>
            </a:br>
            <a:endParaRPr lang="en-US" dirty="0"/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5C798AE2-D6E5-0946-B8CA-CF1C265F27E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065462" y="0"/>
            <a:ext cx="6080760" cy="342578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37789BDE-1B77-654D-BEA1-DC8743DFA3EE}"/>
              </a:ext>
            </a:extLst>
          </p:cNvPr>
          <p:cNvSpPr/>
          <p:nvPr userDrawn="1"/>
        </p:nvSpPr>
        <p:spPr>
          <a:xfrm>
            <a:off x="3058732" y="3432220"/>
            <a:ext cx="6085268" cy="342578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5B6767-4E26-234B-9826-844771715AD9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5435601" y="3606800"/>
            <a:ext cx="3395980" cy="3109913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1"/>
                </a:solidFill>
              </a:defRPr>
            </a:lvl1pPr>
            <a:lvl2pPr marL="287338" indent="-280988">
              <a:tabLst/>
              <a:defRPr sz="1600"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Support Copy</a:t>
            </a:r>
          </a:p>
          <a:p>
            <a:pPr lvl="1"/>
            <a:r>
              <a:rPr lang="en-US" dirty="0"/>
              <a:t>Bullet points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6824232-B356-374C-A9AF-B29D69949A6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3394075" y="3619500"/>
            <a:ext cx="1873250" cy="312261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</p:spTree>
    <p:extLst>
      <p:ext uri="{BB962C8B-B14F-4D97-AF65-F5344CB8AC3E}">
        <p14:creationId xmlns:p14="http://schemas.microsoft.com/office/powerpoint/2010/main" val="163670020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dvanced Verical Bar - 4 Photos with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C6E695A-1B93-AC40-9BE2-B28DFEA3EBDB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39AB0E-64B5-A640-8896-E7B9D429D388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636A51-CF62-2D49-8905-E2587803D8D8}"/>
              </a:ext>
            </a:extLst>
          </p:cNvPr>
          <p:cNvSpPr/>
          <p:nvPr userDrawn="1"/>
        </p:nvSpPr>
        <p:spPr>
          <a:xfrm rot="16200000">
            <a:off x="-1807213" y="1975986"/>
            <a:ext cx="6858000" cy="2906029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4CC3C1A4-17A4-C44E-A00A-6DA0B4386A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843566"/>
            <a:ext cx="2414778" cy="1654935"/>
          </a:xfrm>
          <a:prstGeom prst="rect">
            <a:avLst/>
          </a:prstGeom>
          <a:noFill/>
        </p:spPr>
        <p:txBody>
          <a:bodyPr lIns="0" tIns="0" rIns="0" bIns="0" rtlCol="0" anchor="b">
            <a:noAutofit/>
          </a:bodyPr>
          <a:lstStyle>
            <a:lvl1pPr>
              <a:defRPr sz="2400" b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Advanced Vertical Slide with Multiple Photos</a:t>
            </a:r>
          </a:p>
        </p:txBody>
      </p:sp>
      <p:sp>
        <p:nvSpPr>
          <p:cNvPr id="12" name="Picture Placeholder 7">
            <a:extLst>
              <a:ext uri="{FF2B5EF4-FFF2-40B4-BE49-F238E27FC236}">
                <a16:creationId xmlns:a16="http://schemas.microsoft.com/office/drawing/2014/main" id="{1C13664E-C25B-1743-9FE8-7A4951BE4556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059022" y="0"/>
            <a:ext cx="3035808" cy="342578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A3BF5-0AD4-4641-A480-0DD0E6490CB0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57200" y="2627313"/>
            <a:ext cx="2414588" cy="3297237"/>
          </a:xfrm>
        </p:spPr>
        <p:txBody>
          <a:bodyPr lIns="0" tIns="0" rIns="0" bIns="0" anchor="t" anchorCtr="0"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Description</a:t>
            </a:r>
          </a:p>
        </p:txBody>
      </p:sp>
      <p:sp>
        <p:nvSpPr>
          <p:cNvPr id="9" name="Picture Placeholder 7">
            <a:extLst>
              <a:ext uri="{FF2B5EF4-FFF2-40B4-BE49-F238E27FC236}">
                <a16:creationId xmlns:a16="http://schemas.microsoft.com/office/drawing/2014/main" id="{A4701844-80C5-7B43-BC15-9CF32CBB612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083516" y="0"/>
            <a:ext cx="3060484" cy="3425780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CBEFA779-ADE9-5747-83FE-8969523DF1C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059022" y="3400018"/>
            <a:ext cx="3035808" cy="3454757"/>
          </a:xfrm>
          <a:solidFill>
            <a:schemeClr val="bg2"/>
          </a:solidFill>
          <a:ln>
            <a:noFill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F07BE3AE-FA3A-A849-952D-06453C1C6E57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083516" y="3400018"/>
            <a:ext cx="3060484" cy="3456432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C7E19-9D61-8941-B141-B1CA06BBC184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3541690" y="2633752"/>
            <a:ext cx="2054180" cy="522287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0D5653EC-3F46-4740-A20F-4D9D47840F3E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614375" y="2640192"/>
            <a:ext cx="2057400" cy="522287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9638014F-2E54-364E-91CA-D99D180FF71B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3541690" y="6019800"/>
            <a:ext cx="2054180" cy="522287"/>
          </a:xfrm>
        </p:spPr>
        <p:txBody>
          <a:bodyPr lIns="0" tIns="91440" rIns="0" bIns="0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2C482F54-A0C4-9C4C-9B46-921A3CAD7C9C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6614375" y="6026240"/>
            <a:ext cx="2057400" cy="522287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1600" b="1">
                <a:solidFill>
                  <a:schemeClr val="bg1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33556047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Advanced #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C6E695A-1B93-AC40-9BE2-B28DFEA3EBDB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39AB0E-64B5-A640-8896-E7B9D429D388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636A51-CF62-2D49-8905-E2587803D8D8}"/>
              </a:ext>
            </a:extLst>
          </p:cNvPr>
          <p:cNvSpPr/>
          <p:nvPr userDrawn="1"/>
        </p:nvSpPr>
        <p:spPr>
          <a:xfrm rot="16200000">
            <a:off x="-1807213" y="1975986"/>
            <a:ext cx="6858000" cy="2906029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4CC3C1A4-17A4-C44E-A00A-6DA0B4386A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1250899"/>
            <a:ext cx="2414778" cy="1247602"/>
          </a:xfrm>
          <a:prstGeom prst="rect">
            <a:avLst/>
          </a:prstGeom>
          <a:noFill/>
        </p:spPr>
        <p:txBody>
          <a:bodyPr lIns="0" tIns="0" rIns="0" bIns="0" rtlCol="0" anchor="b">
            <a:noAutofit/>
          </a:bodyPr>
          <a:lstStyle>
            <a:lvl1pPr>
              <a:defRPr sz="2400" b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Advanced Vertical Slide with </a:t>
            </a:r>
            <a:r>
              <a:rPr lang="en-US" dirty="0" err="1"/>
              <a:t>Chartand</a:t>
            </a:r>
            <a:r>
              <a:rPr lang="en-US" dirty="0"/>
              <a:t>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A3BF5-0AD4-4641-A480-0DD0E6490CB0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57200" y="2627313"/>
            <a:ext cx="2414588" cy="3297237"/>
          </a:xfrm>
        </p:spPr>
        <p:txBody>
          <a:bodyPr lIns="0" tIns="0" rIns="0" bIns="0">
            <a:noAutofit/>
          </a:bodyPr>
          <a:lstStyle>
            <a:lvl1pPr marL="174625" indent="-168275">
              <a:lnSpc>
                <a:spcPct val="120000"/>
              </a:lnSpc>
              <a:buFont typeface="Arial" panose="020B0604020202020204" pitchFamily="34" charset="0"/>
              <a:buChar char="•"/>
              <a:tabLst/>
              <a:defRPr sz="1400" b="1">
                <a:solidFill>
                  <a:schemeClr val="bg1"/>
                </a:solidFill>
              </a:defRPr>
            </a:lvl1pPr>
            <a:lvl2pPr marL="174625" indent="0">
              <a:buNone/>
              <a:tabLst/>
              <a:defRPr sz="1400">
                <a:solidFill>
                  <a:schemeClr val="bg1"/>
                </a:solidFill>
              </a:defRPr>
            </a:lvl2pPr>
          </a:lstStyle>
          <a:p>
            <a:pPr lvl="0"/>
            <a:r>
              <a:rPr lang="en-US" dirty="0"/>
              <a:t>Bulleted content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CBEFA779-ADE9-5747-83FE-8969523DF1C0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716122" y="3745382"/>
            <a:ext cx="4908499" cy="2538375"/>
          </a:xfrm>
          <a:noFill/>
          <a:ln>
            <a:noFill/>
          </a:ln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0D5653EC-3F46-4740-A20F-4D9D47840F3E}"/>
              </a:ext>
            </a:extLst>
          </p:cNvPr>
          <p:cNvSpPr>
            <a:spLocks noGrp="1"/>
          </p:cNvSpPr>
          <p:nvPr>
            <p:ph sz="quarter" idx="17" hasCustomPrompt="1"/>
          </p:nvPr>
        </p:nvSpPr>
        <p:spPr>
          <a:xfrm>
            <a:off x="6291330" y="1835395"/>
            <a:ext cx="2665926" cy="844282"/>
          </a:xfrm>
        </p:spPr>
        <p:txBody>
          <a:bodyPr lIns="0" tIns="0" rIns="0" bIns="0">
            <a:noAutofit/>
          </a:bodyPr>
          <a:lstStyle>
            <a:lvl1pPr marL="0" indent="0" algn="l">
              <a:buNone/>
              <a:defRPr sz="1600" b="0">
                <a:solidFill>
                  <a:srgbClr val="595959"/>
                </a:solidFill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6" name="Chart Placeholder 15">
            <a:extLst>
              <a:ext uri="{FF2B5EF4-FFF2-40B4-BE49-F238E27FC236}">
                <a16:creationId xmlns:a16="http://schemas.microsoft.com/office/drawing/2014/main" id="{EF2F336C-9F97-EF49-8BFC-39D963B8DB35}"/>
              </a:ext>
            </a:extLst>
          </p:cNvPr>
          <p:cNvSpPr>
            <a:spLocks noGrp="1"/>
          </p:cNvSpPr>
          <p:nvPr>
            <p:ph type="chart" sz="quarter" idx="20"/>
          </p:nvPr>
        </p:nvSpPr>
        <p:spPr>
          <a:xfrm>
            <a:off x="3299155" y="329185"/>
            <a:ext cx="2604211" cy="2757830"/>
          </a:xfrm>
        </p:spPr>
        <p:txBody>
          <a:bodyPr/>
          <a:lstStyle/>
          <a:p>
            <a:endParaRPr lang="en-US"/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59B73967-6890-8B4A-B355-61CFD3F9B370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6152082" y="351129"/>
            <a:ext cx="2918765" cy="1467637"/>
          </a:xfrm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10000" b="1">
                <a:solidFill>
                  <a:schemeClr val="accent5"/>
                </a:solidFill>
              </a:defRPr>
            </a:lvl1pPr>
          </a:lstStyle>
          <a:p>
            <a:pPr lvl="0"/>
            <a:r>
              <a:rPr lang="en-US" dirty="0"/>
              <a:t>No.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B2B69B22-89F7-964D-B695-B40839C891F3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457200" y="533400"/>
            <a:ext cx="2414588" cy="702869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20000"/>
              </a:lnSpc>
              <a:buNone/>
              <a:defRPr sz="1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Category Header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A4DFADC-6878-6F44-8E58-9363CB99851D}"/>
              </a:ext>
            </a:extLst>
          </p:cNvPr>
          <p:cNvCxnSpPr>
            <a:cxnSpLocks/>
          </p:cNvCxnSpPr>
          <p:nvPr userDrawn="1"/>
        </p:nvCxnSpPr>
        <p:spPr>
          <a:xfrm>
            <a:off x="6093562" y="336499"/>
            <a:ext cx="0" cy="2750515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C3AFA28-DE3A-A440-839D-4FDA3658D0B9}"/>
              </a:ext>
            </a:extLst>
          </p:cNvPr>
          <p:cNvCxnSpPr>
            <a:cxnSpLocks/>
          </p:cNvCxnSpPr>
          <p:nvPr userDrawn="1"/>
        </p:nvCxnSpPr>
        <p:spPr>
          <a:xfrm flipH="1">
            <a:off x="3407665" y="3393035"/>
            <a:ext cx="5399836" cy="0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441509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Brands-New product informa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AC6E695A-1B93-AC40-9BE2-B28DFEA3EBDB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239AB0E-64B5-A640-8896-E7B9D429D388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636A51-CF62-2D49-8905-E2587803D8D8}"/>
              </a:ext>
            </a:extLst>
          </p:cNvPr>
          <p:cNvSpPr/>
          <p:nvPr userDrawn="1"/>
        </p:nvSpPr>
        <p:spPr>
          <a:xfrm rot="16200000">
            <a:off x="-1807213" y="1975986"/>
            <a:ext cx="6858000" cy="2906029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4CC3C1A4-17A4-C44E-A00A-6DA0B4386A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57211" y="2769107"/>
            <a:ext cx="2414778" cy="1247602"/>
          </a:xfrm>
          <a:prstGeom prst="rect">
            <a:avLst/>
          </a:prstGeom>
          <a:noFill/>
        </p:spPr>
        <p:txBody>
          <a:bodyPr lIns="0" tIns="0" rIns="0" bIns="0" rtlCol="0" anchor="t" anchorCtr="0">
            <a:noAutofit/>
          </a:bodyPr>
          <a:lstStyle>
            <a:lvl1pPr>
              <a:defRPr sz="2400" b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headline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9A3BF5-0AD4-4641-A480-0DD0E6490CB0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3412541" y="1806854"/>
            <a:ext cx="2651760" cy="4506164"/>
          </a:xfrm>
        </p:spPr>
        <p:txBody>
          <a:bodyPr lIns="0" tIns="0" rIns="0" bIns="0">
            <a:noAutofit/>
          </a:bodyPr>
          <a:lstStyle>
            <a:lvl1pPr marL="6350" indent="0">
              <a:lnSpc>
                <a:spcPct val="120000"/>
              </a:lnSpc>
              <a:buFont typeface="Arial" panose="020B0604020202020204" pitchFamily="34" charset="0"/>
              <a:buNone/>
              <a:tabLst/>
              <a:defRPr sz="1600" b="1">
                <a:solidFill>
                  <a:schemeClr val="tx2"/>
                </a:solidFill>
              </a:defRPr>
            </a:lvl1pPr>
            <a:lvl2pPr marL="6350" indent="0">
              <a:buNone/>
              <a:tabLst/>
              <a:defRPr sz="1400">
                <a:solidFill>
                  <a:srgbClr val="595959"/>
                </a:solidFill>
              </a:defRPr>
            </a:lvl2pPr>
          </a:lstStyle>
          <a:p>
            <a:pPr lvl="0"/>
            <a:r>
              <a:rPr lang="en-US" dirty="0"/>
              <a:t>Click to edit text</a:t>
            </a:r>
          </a:p>
          <a:p>
            <a:pPr lvl="1"/>
            <a:r>
              <a:rPr lang="en-US" dirty="0"/>
              <a:t>Second level</a:t>
            </a:r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CBEFA779-ADE9-5747-83FE-8969523DF1C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356910" y="3745382"/>
            <a:ext cx="2267712" cy="2538375"/>
          </a:xfrm>
          <a:noFill/>
          <a:ln>
            <a:noFill/>
          </a:ln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B2B69B22-89F7-964D-B695-B40839C891F3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457200" y="1952548"/>
            <a:ext cx="2414588" cy="702869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20000"/>
              </a:lnSpc>
              <a:buNone/>
              <a:defRPr sz="14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Category Header 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A4DFADC-6878-6F44-8E58-9363CB99851D}"/>
              </a:ext>
            </a:extLst>
          </p:cNvPr>
          <p:cNvCxnSpPr>
            <a:cxnSpLocks/>
          </p:cNvCxnSpPr>
          <p:nvPr userDrawn="1"/>
        </p:nvCxnSpPr>
        <p:spPr>
          <a:xfrm>
            <a:off x="6217923" y="336499"/>
            <a:ext cx="0" cy="6071616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FC3AFA28-DE3A-A440-839D-4FDA3658D0B9}"/>
              </a:ext>
            </a:extLst>
          </p:cNvPr>
          <p:cNvCxnSpPr>
            <a:cxnSpLocks/>
          </p:cNvCxnSpPr>
          <p:nvPr userDrawn="1"/>
        </p:nvCxnSpPr>
        <p:spPr>
          <a:xfrm flipH="1">
            <a:off x="6378854" y="3393035"/>
            <a:ext cx="2428648" cy="0"/>
          </a:xfrm>
          <a:prstGeom prst="line">
            <a:avLst/>
          </a:prstGeom>
          <a:ln w="12700">
            <a:solidFill>
              <a:schemeClr val="bg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B7AA8B40-5B43-F64C-9D64-CB5375684219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3408883" y="533400"/>
            <a:ext cx="2673853" cy="1017421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ct val="120000"/>
              </a:lnSpc>
              <a:buNone/>
              <a:defRPr sz="1400" b="0">
                <a:solidFill>
                  <a:schemeClr val="tx2"/>
                </a:solidFill>
              </a:defRPr>
            </a:lvl1pPr>
          </a:lstStyle>
          <a:p>
            <a:pPr lvl="0"/>
            <a:r>
              <a:rPr lang="en-US" dirty="0"/>
              <a:t>Click to edit text</a:t>
            </a:r>
          </a:p>
        </p:txBody>
      </p:sp>
      <p:sp>
        <p:nvSpPr>
          <p:cNvPr id="20" name="Picture Placeholder 7">
            <a:extLst>
              <a:ext uri="{FF2B5EF4-FFF2-40B4-BE49-F238E27FC236}">
                <a16:creationId xmlns:a16="http://schemas.microsoft.com/office/drawing/2014/main" id="{266EE882-2379-A84B-8CE7-9B1F8EA72A5F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356910" y="533400"/>
            <a:ext cx="2267712" cy="2538375"/>
          </a:xfrm>
          <a:noFill/>
          <a:ln>
            <a:noFill/>
          </a:ln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191768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llapsed Vertical Bar for Extreme Photo - No Cop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B9C9A8C0-CC57-FC4E-991A-46A043FDDDA2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291825" y="1"/>
            <a:ext cx="8852175" cy="685799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Photo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3A221A-507B-AC46-BADA-25EADE9524F4}"/>
              </a:ext>
            </a:extLst>
          </p:cNvPr>
          <p:cNvSpPr/>
          <p:nvPr userDrawn="1"/>
        </p:nvSpPr>
        <p:spPr>
          <a:xfrm rot="16200000">
            <a:off x="-874465" y="874463"/>
            <a:ext cx="1917701" cy="168769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B30FA67-C73A-AC45-9CEC-018BB472E050}"/>
              </a:ext>
            </a:extLst>
          </p:cNvPr>
          <p:cNvSpPr/>
          <p:nvPr userDrawn="1"/>
        </p:nvSpPr>
        <p:spPr>
          <a:xfrm rot="16200000">
            <a:off x="-2519116" y="4170116"/>
            <a:ext cx="5207002" cy="168767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ED448F3-CEE2-1A4A-AFC0-475D46986EA4}"/>
              </a:ext>
            </a:extLst>
          </p:cNvPr>
          <p:cNvSpPr/>
          <p:nvPr userDrawn="1"/>
        </p:nvSpPr>
        <p:spPr>
          <a:xfrm rot="16200000">
            <a:off x="-3198705" y="3367474"/>
            <a:ext cx="6858007" cy="123050"/>
          </a:xfrm>
          <a:prstGeom prst="rect">
            <a:avLst/>
          </a:prstGeom>
          <a:solidFill>
            <a:srgbClr val="09305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1320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ags" Target="../tags/tag3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tags" Target="../tags/tag2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vmlDrawing" Target="../drawings/vmlDrawing1.v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12" Type="http://schemas.openxmlformats.org/officeDocument/2006/relationships/oleObject" Target="../embeddings/oleObject2.bin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11" Type="http://schemas.openxmlformats.org/officeDocument/2006/relationships/tags" Target="../tags/tag5.xml"/><Relationship Id="rId5" Type="http://schemas.openxmlformats.org/officeDocument/2006/relationships/slideLayout" Target="../slideLayouts/slideLayout25.xml"/><Relationship Id="rId10" Type="http://schemas.openxmlformats.org/officeDocument/2006/relationships/tags" Target="../tags/tag4.xml"/><Relationship Id="rId4" Type="http://schemas.openxmlformats.org/officeDocument/2006/relationships/slideLayout" Target="../slideLayouts/slideLayout24.xml"/><Relationship Id="rId9" Type="http://schemas.openxmlformats.org/officeDocument/2006/relationships/vmlDrawing" Target="../drawings/vmlDrawing2.v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ct 3" hidden="1">
            <a:extLst>
              <a:ext uri="{FF2B5EF4-FFF2-40B4-BE49-F238E27FC236}">
                <a16:creationId xmlns:a16="http://schemas.microsoft.com/office/drawing/2014/main" id="{DFD9CC0E-0199-487D-9DF9-B7B218712454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23"/>
            </p:custDataLst>
            <p:extLst>
              <p:ext uri="{D42A27DB-BD31-4B8C-83A1-F6EECF244321}">
                <p14:modId xmlns:p14="http://schemas.microsoft.com/office/powerpoint/2010/main" val="943983202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think-cell Slide" r:id="rId25" imgW="347" imgH="348" progId="TCLayout.ActiveDocument.1">
                  <p:embed/>
                </p:oleObj>
              </mc:Choice>
              <mc:Fallback>
                <p:oleObj name="think-cell Slide" r:id="rId25" imgW="347" imgH="348" progId="TCLayout.ActiveDocument.1">
                  <p:embed/>
                  <p:pic>
                    <p:nvPicPr>
                      <p:cNvPr id="4" name="Object 3" hidden="1">
                        <a:extLst>
                          <a:ext uri="{FF2B5EF4-FFF2-40B4-BE49-F238E27FC236}">
                            <a16:creationId xmlns:a16="http://schemas.microsoft.com/office/drawing/2014/main" id="{DFD9CC0E-0199-487D-9DF9-B7B218712454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2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Rectangle 1" hidden="1">
            <a:extLst>
              <a:ext uri="{FF2B5EF4-FFF2-40B4-BE49-F238E27FC236}">
                <a16:creationId xmlns:a16="http://schemas.microsoft.com/office/drawing/2014/main" id="{55FCD446-52B7-47B0-824A-C39BA0F11C44}"/>
              </a:ext>
            </a:extLst>
          </p:cNvPr>
          <p:cNvSpPr/>
          <p:nvPr userDrawn="1">
            <p:custDataLst>
              <p:tags r:id="rId24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marL="0" lvl="0" indent="0" algn="ctr"/>
            <a:endParaRPr lang="en-US" sz="2800" b="0" i="0" baseline="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1027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122238"/>
            <a:ext cx="8177212" cy="95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US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71600"/>
            <a:ext cx="8177212" cy="4457700"/>
          </a:xfrm>
          <a:prstGeom prst="rect">
            <a:avLst/>
          </a:prstGeom>
        </p:spPr>
        <p:txBody>
          <a:bodyPr vert="horz" lIns="0" tIns="45720" rIns="91440" bIns="0" rtlCol="0">
            <a:normAutofit/>
          </a:bodyPr>
          <a:lstStyle/>
          <a:p>
            <a:pPr lvl="0"/>
            <a:endParaRPr lang="en-US" dirty="0"/>
          </a:p>
        </p:txBody>
      </p:sp>
      <p:pic>
        <p:nvPicPr>
          <p:cNvPr id="1031" name="Picture 9" descr="EHI_LOGO_800.png"/>
          <p:cNvPicPr>
            <a:picLocks noChangeAspect="1"/>
          </p:cNvPicPr>
          <p:nvPr/>
        </p:nvPicPr>
        <p:blipFill>
          <a:blip r:embed="rId2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8358778" y="6259609"/>
            <a:ext cx="719176" cy="530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68533"/>
            <a:ext cx="350838" cy="394230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800" b="0">
                <a:cs typeface="Arial" pitchFamily="34" charset="0"/>
              </a:defRPr>
            </a:lvl1pPr>
          </a:lstStyle>
          <a:p>
            <a:fld id="{B089682D-8597-4DE6-B3F9-70EDF3EE8199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7404CE-6349-4B71-A81C-AD84AE4A03A9}"/>
              </a:ext>
            </a:extLst>
          </p:cNvPr>
          <p:cNvSpPr txBox="1"/>
          <p:nvPr userDrawn="1"/>
        </p:nvSpPr>
        <p:spPr>
          <a:xfrm>
            <a:off x="297784" y="6557926"/>
            <a:ext cx="264207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/>
              <a:t>FOR INTERNAL USE ONLY – DO NOT DISTRIBUTE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80" r:id="rId2"/>
    <p:sldLayoutId id="2147483878" r:id="rId3"/>
    <p:sldLayoutId id="2147483846" r:id="rId4"/>
    <p:sldLayoutId id="2147483874" r:id="rId5"/>
    <p:sldLayoutId id="2147483860" r:id="rId6"/>
    <p:sldLayoutId id="2147483859" r:id="rId7"/>
    <p:sldLayoutId id="2147483854" r:id="rId8"/>
    <p:sldLayoutId id="2147483856" r:id="rId9"/>
    <p:sldLayoutId id="2147483855" r:id="rId10"/>
    <p:sldLayoutId id="2147483876" r:id="rId11"/>
    <p:sldLayoutId id="2147483877" r:id="rId12"/>
    <p:sldLayoutId id="2147483879" r:id="rId13"/>
    <p:sldLayoutId id="2147483875" r:id="rId14"/>
    <p:sldLayoutId id="2147483851" r:id="rId15"/>
    <p:sldLayoutId id="2147483849" r:id="rId16"/>
    <p:sldLayoutId id="2147483885" r:id="rId17"/>
    <p:sldLayoutId id="2147483848" r:id="rId18"/>
    <p:sldLayoutId id="2147483886" r:id="rId19"/>
    <p:sldLayoutId id="2147483889" r:id="rId20"/>
  </p:sldLayoutIdLst>
  <p:transition spd="med">
    <p:fade/>
  </p:transition>
  <p:hf hdr="0" ftr="0" dt="0"/>
  <p:txStyles>
    <p:titleStyle>
      <a:lvl1pPr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0" i="0" kern="1200" baseline="0">
          <a:solidFill>
            <a:srgbClr val="125FAE"/>
          </a:solidFill>
          <a:latin typeface="Arial" panose="020B0604020202020204" pitchFamily="34" charset="0"/>
          <a:ea typeface="ＭＳ Ｐゴシック" pitchFamily="34" charset="-128"/>
          <a:cs typeface="Arial" panose="020B0604020202020204" pitchFamily="34" charset="0"/>
        </a:defRPr>
      </a:lvl1pPr>
      <a:lvl2pPr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2pPr>
      <a:lvl3pPr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3pPr>
      <a:lvl4pPr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4pPr>
      <a:lvl5pPr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5pPr>
      <a:lvl6pPr marL="457200"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6pPr>
      <a:lvl7pPr marL="914400"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7pPr>
      <a:lvl8pPr marL="1371600"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8pPr>
      <a:lvl9pPr marL="1828800" algn="l" defTabSz="912813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25FAE"/>
          </a:solidFill>
          <a:latin typeface="Arial" pitchFamily="34" charset="0"/>
          <a:ea typeface="ＭＳ Ｐゴシック" pitchFamily="34" charset="-128"/>
        </a:defRPr>
      </a:lvl9pPr>
    </p:titleStyle>
    <p:bodyStyle>
      <a:lvl1pPr algn="l" defTabSz="912813" rtl="0" eaLnBrk="1" fontAlgn="base" hangingPunct="1">
        <a:spcBef>
          <a:spcPts val="1000"/>
        </a:spcBef>
        <a:spcAft>
          <a:spcPts val="600"/>
        </a:spcAft>
        <a:defRPr sz="2400" b="1" kern="1200">
          <a:noFill/>
          <a:latin typeface="Arial" panose="020B0604020202020204" pitchFamily="34" charset="0"/>
          <a:ea typeface="ＭＳ Ｐゴシック" pitchFamily="34" charset="-128"/>
          <a:cs typeface="Arial" panose="020B0604020202020204" pitchFamily="34" charset="0"/>
        </a:defRPr>
      </a:lvl1pPr>
      <a:lvl2pPr marL="0" indent="0" algn="l" defTabSz="912813" rtl="0" eaLnBrk="1" fontAlgn="base" hangingPunct="1">
        <a:spcBef>
          <a:spcPts val="500"/>
        </a:spcBef>
        <a:spcAft>
          <a:spcPts val="600"/>
        </a:spcAft>
        <a:buClr>
          <a:schemeClr val="accent1"/>
        </a:buClr>
        <a:buFont typeface="Arial" pitchFamily="34" charset="0"/>
        <a:buNone/>
        <a:defRPr sz="2000" kern="1200">
          <a:solidFill>
            <a:srgbClr val="595959"/>
          </a:solidFill>
          <a:latin typeface="Arial" panose="020B0604020202020204" pitchFamily="34" charset="0"/>
          <a:ea typeface="ＭＳ Ｐゴシック" pitchFamily="34" charset="-128"/>
          <a:cs typeface="Arial" panose="020B0604020202020204" pitchFamily="34" charset="0"/>
        </a:defRPr>
      </a:lvl2pPr>
      <a:lvl3pPr marL="506413" indent="-219075" algn="l" defTabSz="912813" rtl="0" eaLnBrk="1" fontAlgn="base" hangingPunct="1">
        <a:spcBef>
          <a:spcPts val="500"/>
        </a:spcBef>
        <a:spcAft>
          <a:spcPts val="600"/>
        </a:spcAft>
        <a:buFont typeface="Arial" pitchFamily="34" charset="0"/>
        <a:buChar char="̶"/>
        <a:defRPr sz="2000" kern="1200">
          <a:solidFill>
            <a:srgbClr val="595959"/>
          </a:solidFill>
          <a:latin typeface="Arial" panose="020B0604020202020204" pitchFamily="34" charset="0"/>
          <a:ea typeface="ＭＳ Ｐゴシック" pitchFamily="34" charset="-128"/>
          <a:cs typeface="Arial" panose="020B0604020202020204" pitchFamily="34" charset="0"/>
        </a:defRPr>
      </a:lvl3pPr>
      <a:lvl4pPr marL="684213" indent="-219075" algn="l" defTabSz="912813" rtl="0" eaLnBrk="1" fontAlgn="base" hangingPunct="1">
        <a:spcBef>
          <a:spcPts val="500"/>
        </a:spcBef>
        <a:spcAft>
          <a:spcPts val="600"/>
        </a:spcAft>
        <a:buFont typeface="Arial" pitchFamily="34" charset="0"/>
        <a:buChar char="•"/>
        <a:defRPr kern="1200">
          <a:solidFill>
            <a:srgbClr val="595959"/>
          </a:solidFill>
          <a:latin typeface="Arial" panose="020B0604020202020204" pitchFamily="34" charset="0"/>
          <a:ea typeface="ＭＳ Ｐゴシック" pitchFamily="34" charset="-128"/>
          <a:cs typeface="Arial" panose="020B0604020202020204" pitchFamily="34" charset="0"/>
        </a:defRPr>
      </a:lvl4pPr>
      <a:lvl5pPr marL="914400" indent="-182563" algn="l" defTabSz="912813" rtl="0" eaLnBrk="1" fontAlgn="base" hangingPunct="1">
        <a:spcBef>
          <a:spcPts val="500"/>
        </a:spcBef>
        <a:spcAft>
          <a:spcPts val="600"/>
        </a:spcAft>
        <a:buFont typeface="Arial" pitchFamily="34" charset="0"/>
        <a:buChar char="̶"/>
        <a:defRPr sz="1600" kern="1200">
          <a:solidFill>
            <a:srgbClr val="595959"/>
          </a:solidFill>
          <a:latin typeface="Arial" panose="020B0604020202020204" pitchFamily="34" charset="0"/>
          <a:ea typeface="ＭＳ Ｐゴシック" pitchFamily="34" charset="-128"/>
          <a:cs typeface="Arial" panose="020B0604020202020204" pitchFamily="34" charset="0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Object 7" hidden="1">
            <a:extLst>
              <a:ext uri="{FF2B5EF4-FFF2-40B4-BE49-F238E27FC236}">
                <a16:creationId xmlns:a16="http://schemas.microsoft.com/office/drawing/2014/main" id="{2DE477B3-B4AA-4161-B1A6-477B94431680}"/>
              </a:ext>
            </a:extLst>
          </p:cNvPr>
          <p:cNvGraphicFramePr>
            <a:graphicFrameLocks noChangeAspect="1"/>
          </p:cNvGraphicFramePr>
          <p:nvPr userDrawn="1">
            <p:custDataLst>
              <p:tags r:id="rId10"/>
            </p:custDataLst>
            <p:extLst>
              <p:ext uri="{D42A27DB-BD31-4B8C-83A1-F6EECF244321}">
                <p14:modId xmlns:p14="http://schemas.microsoft.com/office/powerpoint/2010/main" val="3667080564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think-cell Slide" r:id="rId12" imgW="347" imgH="348" progId="TCLayout.ActiveDocument.1">
                  <p:embed/>
                </p:oleObj>
              </mc:Choice>
              <mc:Fallback>
                <p:oleObj name="think-cell Slide" r:id="rId12" imgW="347" imgH="348" progId="TCLayout.ActiveDocument.1">
                  <p:embed/>
                  <p:pic>
                    <p:nvPicPr>
                      <p:cNvPr id="8" name="Object 7" hidden="1">
                        <a:extLst>
                          <a:ext uri="{FF2B5EF4-FFF2-40B4-BE49-F238E27FC236}">
                            <a16:creationId xmlns:a16="http://schemas.microsoft.com/office/drawing/2014/main" id="{2DE477B3-B4AA-4161-B1A6-477B94431680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3FE997B1-44C2-4F32-B7B3-4AB7468C3B42}"/>
              </a:ext>
            </a:extLst>
          </p:cNvPr>
          <p:cNvSpPr/>
          <p:nvPr userDrawn="1">
            <p:custDataLst>
              <p:tags r:id="rId11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marL="0" lvl="0" indent="0" algn="ctr"/>
            <a:endParaRPr lang="en-US" sz="4400" b="0" i="0" baseline="0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6D9E2E-E18A-0A48-B6CA-53D354A5A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B15007-5CC0-AB42-8897-82FD747E91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65519-A196-044D-B73F-0473DCA190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42187C-096F-E64B-BBCE-FA6D5C647202}" type="datetimeFigureOut">
              <a:rPr lang="en-US" smtClean="0"/>
              <a:t>1/15/2021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D5F5D-A59B-6E49-9C57-DF4AA93913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95320-4591-634C-BAD4-EEDDDE7E97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E9874F-C2A9-3644-9C1F-AC19858DE08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3350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73" r:id="rId2"/>
    <p:sldLayoutId id="2147483881" r:id="rId3"/>
    <p:sldLayoutId id="2147483882" r:id="rId4"/>
    <p:sldLayoutId id="2147483883" r:id="rId5"/>
    <p:sldLayoutId id="2147483884" r:id="rId6"/>
    <p:sldLayoutId id="214748385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6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png"/><Relationship Id="rId5" Type="http://schemas.openxmlformats.org/officeDocument/2006/relationships/image" Target="../media/image1.emf"/><Relationship Id="rId4" Type="http://schemas.openxmlformats.org/officeDocument/2006/relationships/oleObject" Target="../embeddings/oleObject3.bin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4.png"/><Relationship Id="rId3" Type="http://schemas.openxmlformats.org/officeDocument/2006/relationships/tags" Target="../tags/tag8.xml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tags" Target="../tags/tag7.xml"/><Relationship Id="rId1" Type="http://schemas.openxmlformats.org/officeDocument/2006/relationships/vmlDrawing" Target="../drawings/vmlDrawing4.vml"/><Relationship Id="rId6" Type="http://schemas.openxmlformats.org/officeDocument/2006/relationships/image" Target="../media/image1.emf"/><Relationship Id="rId11" Type="http://schemas.openxmlformats.org/officeDocument/2006/relationships/image" Target="../media/image9.png"/><Relationship Id="rId5" Type="http://schemas.openxmlformats.org/officeDocument/2006/relationships/oleObject" Target="../embeddings/oleObject4.bin"/><Relationship Id="rId15" Type="http://schemas.openxmlformats.org/officeDocument/2006/relationships/image" Target="../media/image12.png"/><Relationship Id="rId10" Type="http://schemas.openxmlformats.org/officeDocument/2006/relationships/image" Target="../media/image8.png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7.png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tags" Target="../tags/tag10.xml"/><Relationship Id="rId7" Type="http://schemas.openxmlformats.org/officeDocument/2006/relationships/image" Target="../media/image4.png"/><Relationship Id="rId2" Type="http://schemas.openxmlformats.org/officeDocument/2006/relationships/tags" Target="../tags/tag9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5.bin"/><Relationship Id="rId4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hart" Target="../charts/chart1.xml"/><Relationship Id="rId3" Type="http://schemas.openxmlformats.org/officeDocument/2006/relationships/tags" Target="../tags/tag12.xml"/><Relationship Id="rId7" Type="http://schemas.openxmlformats.org/officeDocument/2006/relationships/image" Target="../media/image4.png"/><Relationship Id="rId2" Type="http://schemas.openxmlformats.org/officeDocument/2006/relationships/tags" Target="../tags/tag11.xml"/><Relationship Id="rId1" Type="http://schemas.openxmlformats.org/officeDocument/2006/relationships/vmlDrawing" Target="../drawings/vmlDrawing6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6.bin"/><Relationship Id="rId4" Type="http://schemas.openxmlformats.org/officeDocument/2006/relationships/slideLayout" Target="../slideLayouts/slideLayout4.xml"/><Relationship Id="rId9" Type="http://schemas.openxmlformats.org/officeDocument/2006/relationships/chart" Target="../charts/char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tags" Target="../tags/tag14.xml"/><Relationship Id="rId7" Type="http://schemas.openxmlformats.org/officeDocument/2006/relationships/image" Target="../media/image4.png"/><Relationship Id="rId2" Type="http://schemas.openxmlformats.org/officeDocument/2006/relationships/tags" Target="../tags/tag13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.emf"/><Relationship Id="rId5" Type="http://schemas.openxmlformats.org/officeDocument/2006/relationships/oleObject" Target="../embeddings/oleObject7.bin"/><Relationship Id="rId4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FA55150B-74C9-46DC-85D0-8098AC804D8F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3409071747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2" name="think-cell Slide" r:id="rId4" imgW="347" imgH="348" progId="TCLayout.ActiveDocument.1">
                  <p:embed/>
                </p:oleObj>
              </mc:Choice>
              <mc:Fallback>
                <p:oleObj name="think-cell Slide" r:id="rId4" imgW="347" imgH="348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FA55150B-74C9-46DC-85D0-8098AC804D8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99ABAE-3858-2B40-B194-24C7C5A7388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248386" y="6449872"/>
            <a:ext cx="4895614" cy="353943"/>
          </a:xfrm>
        </p:spPr>
        <p:txBody>
          <a:bodyPr vert="horz" lIns="0" tIns="45720" rIns="91440" bIns="0" rtlCol="0" anchor="t">
            <a:spAutoFit/>
          </a:bodyPr>
          <a:lstStyle/>
          <a:p>
            <a:pPr algn="r"/>
            <a:r>
              <a:rPr lang="en-US" sz="1000" dirty="0">
                <a:latin typeface="Arial"/>
                <a:ea typeface="ＭＳ Ｐゴシック"/>
                <a:cs typeface="Arial"/>
              </a:rPr>
              <a:t>Originated: 8th December 2020</a:t>
            </a:r>
          </a:p>
          <a:p>
            <a:pPr algn="r"/>
            <a:r>
              <a:rPr lang="en-US" sz="1000" dirty="0">
                <a:latin typeface="Arial"/>
                <a:ea typeface="ＭＳ Ｐゴシック"/>
                <a:cs typeface="Arial"/>
              </a:rPr>
              <a:t>Updated: </a:t>
            </a:r>
            <a:r>
              <a:rPr lang="en-US" sz="1000">
                <a:latin typeface="Arial"/>
                <a:ea typeface="ＭＳ Ｐゴシック"/>
                <a:cs typeface="Arial"/>
              </a:rPr>
              <a:t>12th</a:t>
            </a:r>
            <a:r>
              <a:rPr lang="en-US" sz="1000" dirty="0">
                <a:latin typeface="Arial"/>
                <a:ea typeface="ＭＳ Ｐゴシック"/>
                <a:cs typeface="Arial"/>
              </a:rPr>
              <a:t> January 2021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ABAD5CC1-BAE1-403C-AF1F-2A993A0A36C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6375" y="1557338"/>
            <a:ext cx="5973763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normAutofit/>
          </a:bodyPr>
          <a:lstStyle>
            <a:lvl1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lang="en-US" sz="3200" b="0" i="0" kern="1200" baseline="0" dirty="0">
                <a:solidFill>
                  <a:srgbClr val="595959"/>
                </a:solidFill>
                <a:latin typeface="Arial"/>
                <a:ea typeface="+mj-ea"/>
                <a:cs typeface="Arial"/>
              </a:defRPr>
            </a:lvl1pPr>
            <a:lvl2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2pPr>
            <a:lvl3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3pPr>
            <a:lvl4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4pPr>
            <a:lvl5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5pPr>
            <a:lvl6pPr marL="4572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6pPr>
            <a:lvl7pPr marL="9144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7pPr>
            <a:lvl8pPr marL="13716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8pPr>
            <a:lvl9pPr marL="18288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>
              <a:defRPr/>
            </a:pPr>
            <a:r>
              <a:rPr lang="en-GB" altLang="en-US" sz="2800" b="1" dirty="0"/>
              <a:t>   Title: Rassau Car Wash Costs</a:t>
            </a:r>
          </a:p>
        </p:txBody>
      </p:sp>
      <p:sp>
        <p:nvSpPr>
          <p:cNvPr id="7" name="Rectangle 7">
            <a:extLst>
              <a:ext uri="{FF2B5EF4-FFF2-40B4-BE49-F238E27FC236}">
                <a16:creationId xmlns:a16="http://schemas.microsoft.com/office/drawing/2014/main" id="{E03271DA-83EE-497C-9982-C723A0F6176C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11884" y="2908299"/>
            <a:ext cx="5460390" cy="2392363"/>
          </a:xfrm>
        </p:spPr>
        <p:txBody>
          <a:bodyPr vert="horz" lIns="0" tIns="45720" rIns="91440" bIns="0" rtlCol="0" anchor="t">
            <a:noAutofit/>
          </a:bodyPr>
          <a:lstStyle/>
          <a:p>
            <a:pPr>
              <a:lnSpc>
                <a:spcPct val="65000"/>
              </a:lnSpc>
              <a:spcBef>
                <a:spcPct val="50000"/>
              </a:spcBef>
            </a:pPr>
            <a:r>
              <a:rPr lang="en-US" altLang="en-US" sz="1400" dirty="0">
                <a:effectLst/>
                <a:latin typeface="Arial"/>
                <a:cs typeface="Arial"/>
              </a:rPr>
              <a:t>Green Belt Team:</a:t>
            </a:r>
            <a:r>
              <a:rPr lang="en-US" altLang="en-US" sz="1400" dirty="0">
                <a:latin typeface="Arial"/>
                <a:cs typeface="Arial"/>
              </a:rPr>
              <a:t> </a:t>
            </a:r>
            <a:endParaRPr lang="en-US" sz="1400" dirty="0"/>
          </a:p>
          <a:p>
            <a:pPr>
              <a:lnSpc>
                <a:spcPct val="65000"/>
              </a:lnSpc>
              <a:spcBef>
                <a:spcPct val="50000"/>
              </a:spcBef>
            </a:pPr>
            <a:r>
              <a:rPr lang="en-US" altLang="en-US" sz="1400" b="0" dirty="0">
                <a:solidFill>
                  <a:srgbClr val="808285"/>
                </a:solidFill>
                <a:latin typeface="Arial"/>
                <a:cs typeface="Arial"/>
              </a:rPr>
              <a:t>Helen Byrne</a:t>
            </a:r>
            <a:r>
              <a:rPr lang="en-US" altLang="en-US" sz="1400" b="0" dirty="0">
                <a:solidFill>
                  <a:srgbClr val="808285"/>
                </a:solidFill>
                <a:effectLst/>
                <a:latin typeface="Arial"/>
                <a:cs typeface="Arial"/>
              </a:rPr>
              <a:t>, </a:t>
            </a:r>
            <a:r>
              <a:rPr lang="en-US" altLang="en-US" sz="1400" b="0" dirty="0">
                <a:solidFill>
                  <a:srgbClr val="808285"/>
                </a:solidFill>
                <a:latin typeface="Arial"/>
                <a:cs typeface="Arial"/>
              </a:rPr>
              <a:t>Ceri Rowan</a:t>
            </a:r>
            <a:r>
              <a:rPr lang="en-US" altLang="en-US" sz="1400" b="0" dirty="0">
                <a:solidFill>
                  <a:srgbClr val="808285"/>
                </a:solidFill>
                <a:effectLst/>
                <a:latin typeface="Arial"/>
                <a:cs typeface="Arial"/>
              </a:rPr>
              <a:t>, </a:t>
            </a:r>
            <a:r>
              <a:rPr lang="en-US" altLang="en-US" sz="1400" b="0" dirty="0" err="1">
                <a:solidFill>
                  <a:srgbClr val="808285"/>
                </a:solidFill>
                <a:latin typeface="Arial"/>
                <a:cs typeface="Arial"/>
              </a:rPr>
              <a:t>KarthiGa</a:t>
            </a:r>
            <a:r>
              <a:rPr lang="en-US" altLang="en-US" sz="1400" b="0" dirty="0">
                <a:solidFill>
                  <a:srgbClr val="808285"/>
                </a:solidFill>
                <a:latin typeface="Arial"/>
                <a:cs typeface="Arial"/>
              </a:rPr>
              <a:t> Gowreetharan</a:t>
            </a:r>
            <a:endParaRPr lang="en-US" sz="1400" dirty="0"/>
          </a:p>
          <a:p>
            <a:pPr algn="l" eaLnBrk="1" hangingPunct="1">
              <a:lnSpc>
                <a:spcPct val="65000"/>
              </a:lnSpc>
              <a:spcBef>
                <a:spcPct val="50000"/>
              </a:spcBef>
              <a:buSzTx/>
              <a:buFontTx/>
              <a:buNone/>
            </a:pPr>
            <a:r>
              <a:rPr lang="en-US" altLang="en-US" sz="1400" dirty="0">
                <a:effectLst/>
                <a:latin typeface="Arial"/>
                <a:cs typeface="Arial"/>
              </a:rPr>
              <a:t>Project Champion: </a:t>
            </a:r>
            <a:r>
              <a:rPr lang="en-US" altLang="en-US" sz="1400" b="0" dirty="0">
                <a:solidFill>
                  <a:srgbClr val="808285"/>
                </a:solidFill>
                <a:effectLst/>
                <a:latin typeface="Arial"/>
                <a:cs typeface="Arial"/>
              </a:rPr>
              <a:t>Mark T</a:t>
            </a:r>
          </a:p>
          <a:p>
            <a:pPr algn="l" eaLnBrk="1" hangingPunct="1">
              <a:lnSpc>
                <a:spcPct val="65000"/>
              </a:lnSpc>
              <a:spcBef>
                <a:spcPct val="50000"/>
              </a:spcBef>
              <a:buSzTx/>
              <a:buFontTx/>
              <a:buNone/>
            </a:pPr>
            <a:r>
              <a:rPr lang="en-US" altLang="en-US" sz="1400" dirty="0">
                <a:effectLst/>
                <a:latin typeface="Arial"/>
                <a:cs typeface="Arial"/>
              </a:rPr>
              <a:t>Process Owner: </a:t>
            </a:r>
            <a:r>
              <a:rPr lang="en-US" altLang="en-US" sz="1400" b="0" dirty="0">
                <a:solidFill>
                  <a:srgbClr val="808285"/>
                </a:solidFill>
                <a:effectLst/>
                <a:latin typeface="Arial"/>
                <a:cs typeface="Arial"/>
              </a:rPr>
              <a:t>Gavin H</a:t>
            </a:r>
          </a:p>
          <a:p>
            <a:pPr>
              <a:lnSpc>
                <a:spcPct val="65000"/>
              </a:lnSpc>
              <a:spcBef>
                <a:spcPct val="50000"/>
              </a:spcBef>
            </a:pPr>
            <a:r>
              <a:rPr lang="en-US" altLang="en-US" sz="1400" dirty="0">
                <a:effectLst/>
                <a:latin typeface="Arial"/>
                <a:cs typeface="Arial"/>
              </a:rPr>
              <a:t>Master Black Belt:</a:t>
            </a:r>
            <a:r>
              <a:rPr lang="en-US" altLang="en-US" sz="1400" dirty="0">
                <a:latin typeface="Arial"/>
                <a:cs typeface="Arial"/>
              </a:rPr>
              <a:t> </a:t>
            </a:r>
            <a:r>
              <a:rPr lang="en-US" altLang="en-US" sz="1400" b="0" dirty="0">
                <a:solidFill>
                  <a:srgbClr val="808285"/>
                </a:solidFill>
                <a:latin typeface="Arial"/>
                <a:cs typeface="Arial"/>
              </a:rPr>
              <a:t>Mark T</a:t>
            </a:r>
          </a:p>
          <a:p>
            <a:pPr>
              <a:lnSpc>
                <a:spcPct val="65000"/>
              </a:lnSpc>
              <a:spcBef>
                <a:spcPct val="50000"/>
              </a:spcBef>
            </a:pPr>
            <a:r>
              <a:rPr lang="en-US" altLang="en-US" sz="1400" dirty="0">
                <a:effectLst/>
                <a:latin typeface="Arial"/>
                <a:cs typeface="Arial"/>
              </a:rPr>
              <a:t>Organization:</a:t>
            </a:r>
            <a:r>
              <a:rPr lang="en-US" altLang="en-US" sz="1400" dirty="0">
                <a:latin typeface="Arial"/>
                <a:cs typeface="Arial"/>
              </a:rPr>
              <a:t> </a:t>
            </a:r>
            <a:r>
              <a:rPr lang="en-US" altLang="en-US" sz="1400" dirty="0">
                <a:effectLst/>
                <a:latin typeface="Arial"/>
                <a:cs typeface="Arial"/>
              </a:rPr>
              <a:t> </a:t>
            </a:r>
            <a:r>
              <a:rPr lang="en-US" altLang="en-US" sz="1400" b="0" dirty="0">
                <a:solidFill>
                  <a:srgbClr val="808285"/>
                </a:solidFill>
                <a:effectLst/>
                <a:latin typeface="Arial"/>
                <a:cs typeface="Arial"/>
              </a:rPr>
              <a:t>Energizer GAC</a:t>
            </a:r>
          </a:p>
          <a:p>
            <a:pPr algn="l" eaLnBrk="1" hangingPunct="1">
              <a:lnSpc>
                <a:spcPct val="65000"/>
              </a:lnSpc>
              <a:spcBef>
                <a:spcPct val="50000"/>
              </a:spcBef>
              <a:buSzTx/>
              <a:buFontTx/>
              <a:buNone/>
            </a:pPr>
            <a:r>
              <a:rPr lang="en-US" altLang="en-US" sz="1400" dirty="0">
                <a:effectLst/>
                <a:latin typeface="Arial"/>
                <a:cs typeface="Arial"/>
              </a:rPr>
              <a:t>Project Location: </a:t>
            </a:r>
            <a:r>
              <a:rPr lang="en-US" altLang="en-US" sz="1400" b="0" dirty="0">
                <a:solidFill>
                  <a:srgbClr val="808285"/>
                </a:solidFill>
                <a:effectLst/>
                <a:latin typeface="Arial"/>
                <a:cs typeface="Arial"/>
              </a:rPr>
              <a:t>Rassau</a:t>
            </a:r>
          </a:p>
        </p:txBody>
      </p:sp>
      <p:pic>
        <p:nvPicPr>
          <p:cNvPr id="8" name="Picture 4">
            <a:extLst>
              <a:ext uri="{FF2B5EF4-FFF2-40B4-BE49-F238E27FC236}">
                <a16:creationId xmlns:a16="http://schemas.microsoft.com/office/drawing/2014/main" id="{11454448-0F37-47A8-8B6D-F882C77D33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/>
          <a:stretch>
            <a:fillRect/>
          </a:stretch>
        </p:blipFill>
        <p:spPr bwMode="auto">
          <a:xfrm>
            <a:off x="1476375" y="4684554"/>
            <a:ext cx="1197229" cy="76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103667"/>
      </p:ext>
    </p:extLst>
  </p:cSld>
  <p:clrMapOvr>
    <a:masterClrMapping/>
  </p:clrMapOvr>
  <p:transition spd="med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A320E87E-F63B-4608-ACF6-C4BFCBB23A1F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8453919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6" name="think-cell Slide" r:id="rId5" imgW="347" imgH="348" progId="TCLayout.ActiveDocument.1">
                  <p:embed/>
                </p:oleObj>
              </mc:Choice>
              <mc:Fallback>
                <p:oleObj name="think-cell Slide" r:id="rId5" imgW="347" imgH="348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A320E87E-F63B-4608-ACF6-C4BFCBB23A1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 hidden="1">
            <a:extLst>
              <a:ext uri="{FF2B5EF4-FFF2-40B4-BE49-F238E27FC236}">
                <a16:creationId xmlns:a16="http://schemas.microsoft.com/office/drawing/2014/main" id="{BCB36DF4-B1AD-4D9E-A2F6-D55DC79D9886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algn="ctr"/>
            <a:endParaRPr lang="en-US" sz="28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CF30F4D-9623-41BA-ACB8-CA65CCBF6E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6 Panel Report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96E6A2-F7BE-4457-BC9B-C6F27CA8A2A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089682D-8597-4DE6-B3F9-70EDF3EE8199}" type="slidenum">
              <a:rPr lang="en-US" altLang="en-US" smtClean="0"/>
              <a:pPr/>
              <a:t>2</a:t>
            </a:fld>
            <a:endParaRPr lang="en-US" altLang="en-US" dirty="0"/>
          </a:p>
        </p:txBody>
      </p:sp>
      <p:grpSp>
        <p:nvGrpSpPr>
          <p:cNvPr id="8" name="Group 239">
            <a:extLst>
              <a:ext uri="{FF2B5EF4-FFF2-40B4-BE49-F238E27FC236}">
                <a16:creationId xmlns:a16="http://schemas.microsoft.com/office/drawing/2014/main" id="{8A8CA569-83C4-4095-AFCC-3084A701CC9F}"/>
              </a:ext>
            </a:extLst>
          </p:cNvPr>
          <p:cNvGrpSpPr>
            <a:grpSpLocks/>
          </p:cNvGrpSpPr>
          <p:nvPr/>
        </p:nvGrpSpPr>
        <p:grpSpPr bwMode="auto">
          <a:xfrm>
            <a:off x="6587807" y="412161"/>
            <a:ext cx="2439988" cy="384175"/>
            <a:chOff x="3792" y="0"/>
            <a:chExt cx="1920" cy="302"/>
          </a:xfrm>
        </p:grpSpPr>
        <p:sp>
          <p:nvSpPr>
            <p:cNvPr id="9" name="Line 240">
              <a:extLst>
                <a:ext uri="{FF2B5EF4-FFF2-40B4-BE49-F238E27FC236}">
                  <a16:creationId xmlns:a16="http://schemas.microsoft.com/office/drawing/2014/main" id="{8E889CBB-C6EE-43D6-B5CE-544C93A1F4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88" y="173"/>
              <a:ext cx="177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>
              <a:prstShdw prst="shdw18" dist="17961" dir="13500000">
                <a:schemeClr val="tx1">
                  <a:gamma/>
                  <a:shade val="60000"/>
                  <a:invGamma/>
                </a:schemeClr>
              </a:prstShdw>
            </a:effectLst>
          </p:spPr>
          <p:txBody>
            <a:bodyPr anchor="ctr"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endParaRPr lang="en-GB"/>
            </a:p>
          </p:txBody>
        </p:sp>
        <p:sp>
          <p:nvSpPr>
            <p:cNvPr id="10" name="Text Box 241">
              <a:extLst>
                <a:ext uri="{FF2B5EF4-FFF2-40B4-BE49-F238E27FC236}">
                  <a16:creationId xmlns:a16="http://schemas.microsoft.com/office/drawing/2014/main" id="{66A34598-34DD-4BB0-ADB8-B6F7FD99CF2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47"/>
              <a:ext cx="240" cy="255"/>
            </a:xfrm>
            <a:prstGeom prst="rect">
              <a:avLst/>
            </a:prstGeom>
            <a:solidFill>
              <a:srgbClr val="FFCC00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 Black" panose="020B0A04020102020204" pitchFamily="34" charset="0"/>
                </a:rPr>
                <a:t>D</a:t>
              </a:r>
            </a:p>
          </p:txBody>
        </p:sp>
        <p:sp>
          <p:nvSpPr>
            <p:cNvPr id="11" name="Text Box 242">
              <a:extLst>
                <a:ext uri="{FF2B5EF4-FFF2-40B4-BE49-F238E27FC236}">
                  <a16:creationId xmlns:a16="http://schemas.microsoft.com/office/drawing/2014/main" id="{BB157E8E-A105-45BF-BB92-A045C884373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47"/>
              <a:ext cx="240" cy="255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M</a:t>
              </a:r>
            </a:p>
          </p:txBody>
        </p:sp>
        <p:sp>
          <p:nvSpPr>
            <p:cNvPr id="12" name="Text Box 243">
              <a:extLst>
                <a:ext uri="{FF2B5EF4-FFF2-40B4-BE49-F238E27FC236}">
                  <a16:creationId xmlns:a16="http://schemas.microsoft.com/office/drawing/2014/main" id="{F81EFF91-9538-4F51-A9D4-0F7E67E4D9F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4" y="47"/>
              <a:ext cx="240" cy="255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A</a:t>
              </a:r>
            </a:p>
          </p:txBody>
        </p:sp>
        <p:sp>
          <p:nvSpPr>
            <p:cNvPr id="13" name="Text Box 244">
              <a:extLst>
                <a:ext uri="{FF2B5EF4-FFF2-40B4-BE49-F238E27FC236}">
                  <a16:creationId xmlns:a16="http://schemas.microsoft.com/office/drawing/2014/main" id="{D085A50F-A216-4822-9F8B-5E1DD41FFCB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0" y="47"/>
              <a:ext cx="240" cy="255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I</a:t>
              </a:r>
            </a:p>
          </p:txBody>
        </p:sp>
        <p:sp>
          <p:nvSpPr>
            <p:cNvPr id="14" name="Text Box 245">
              <a:extLst>
                <a:ext uri="{FF2B5EF4-FFF2-40B4-BE49-F238E27FC236}">
                  <a16:creationId xmlns:a16="http://schemas.microsoft.com/office/drawing/2014/main" id="{B233BCB6-20D7-4EFF-A849-ED998A9B90F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36" y="47"/>
              <a:ext cx="240" cy="255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C</a:t>
              </a:r>
            </a:p>
          </p:txBody>
        </p:sp>
        <p:sp>
          <p:nvSpPr>
            <p:cNvPr id="15" name="Text Box 246">
              <a:extLst>
                <a:ext uri="{FF2B5EF4-FFF2-40B4-BE49-F238E27FC236}">
                  <a16:creationId xmlns:a16="http://schemas.microsoft.com/office/drawing/2014/main" id="{DB32959E-EC35-46DB-8696-88D65E8A5D0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72" y="47"/>
              <a:ext cx="240" cy="255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R</a:t>
              </a:r>
            </a:p>
          </p:txBody>
        </p:sp>
        <p:sp>
          <p:nvSpPr>
            <p:cNvPr id="16" name="Freeform 247">
              <a:extLst>
                <a:ext uri="{FF2B5EF4-FFF2-40B4-BE49-F238E27FC236}">
                  <a16:creationId xmlns:a16="http://schemas.microsoft.com/office/drawing/2014/main" id="{80DB99EE-A15A-4179-8B39-E2A08C403892}"/>
                </a:ext>
              </a:extLst>
            </p:cNvPr>
            <p:cNvSpPr>
              <a:spLocks/>
            </p:cNvSpPr>
            <p:nvPr/>
          </p:nvSpPr>
          <p:spPr bwMode="auto">
            <a:xfrm>
              <a:off x="3961" y="0"/>
              <a:ext cx="119" cy="131"/>
            </a:xfrm>
            <a:custGeom>
              <a:avLst/>
              <a:gdLst>
                <a:gd name="T0" fmla="*/ 0 w 502"/>
                <a:gd name="T1" fmla="*/ 79 h 489"/>
                <a:gd name="T2" fmla="*/ 26 w 502"/>
                <a:gd name="T3" fmla="*/ 131 h 489"/>
                <a:gd name="T4" fmla="*/ 39 w 502"/>
                <a:gd name="T5" fmla="*/ 120 h 489"/>
                <a:gd name="T6" fmla="*/ 119 w 502"/>
                <a:gd name="T7" fmla="*/ 6 h 489"/>
                <a:gd name="T8" fmla="*/ 117 w 502"/>
                <a:gd name="T9" fmla="*/ 0 h 489"/>
                <a:gd name="T10" fmla="*/ 32 w 502"/>
                <a:gd name="T11" fmla="*/ 102 h 489"/>
                <a:gd name="T12" fmla="*/ 0 w 502"/>
                <a:gd name="T13" fmla="*/ 79 h 48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02" h="489">
                  <a:moveTo>
                    <a:pt x="0" y="295"/>
                  </a:moveTo>
                  <a:cubicBezTo>
                    <a:pt x="54" y="300"/>
                    <a:pt x="109" y="489"/>
                    <a:pt x="109" y="489"/>
                  </a:cubicBezTo>
                  <a:cubicBezTo>
                    <a:pt x="109" y="489"/>
                    <a:pt x="137" y="468"/>
                    <a:pt x="166" y="447"/>
                  </a:cubicBezTo>
                  <a:cubicBezTo>
                    <a:pt x="166" y="447"/>
                    <a:pt x="248" y="203"/>
                    <a:pt x="502" y="21"/>
                  </a:cubicBezTo>
                  <a:cubicBezTo>
                    <a:pt x="496" y="10"/>
                    <a:pt x="493" y="3"/>
                    <a:pt x="492" y="0"/>
                  </a:cubicBezTo>
                  <a:cubicBezTo>
                    <a:pt x="492" y="0"/>
                    <a:pt x="304" y="84"/>
                    <a:pt x="133" y="381"/>
                  </a:cubicBezTo>
                  <a:cubicBezTo>
                    <a:pt x="79" y="227"/>
                    <a:pt x="34" y="264"/>
                    <a:pt x="0" y="29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>
              <a:outerShdw dist="28398" dir="1593903" algn="ctr" rotWithShape="0">
                <a:srgbClr val="DDDDDD"/>
              </a:outerShdw>
            </a:effectLst>
            <a:extLst>
              <a:ext uri="{91240B29-F687-4F45-9708-019B960494DF}">
                <a14:hiddenLine xmlns:a14="http://schemas.microsoft.com/office/drawing/2010/main" w="3175" cap="flat" cmpd="sng">
                  <a:solidFill>
                    <a:srgbClr val="FFCC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9" name="Line 7">
            <a:extLst>
              <a:ext uri="{FF2B5EF4-FFF2-40B4-BE49-F238E27FC236}">
                <a16:creationId xmlns:a16="http://schemas.microsoft.com/office/drawing/2014/main" id="{A8756D62-F96D-40F6-8757-CC2B0A931A7D}"/>
              </a:ext>
            </a:extLst>
          </p:cNvPr>
          <p:cNvSpPr>
            <a:spLocks noChangeShapeType="1"/>
          </p:cNvSpPr>
          <p:nvPr/>
        </p:nvSpPr>
        <p:spPr bwMode="auto">
          <a:xfrm>
            <a:off x="1959674" y="1812304"/>
            <a:ext cx="3069" cy="210553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0" name="Text Box 11">
            <a:extLst>
              <a:ext uri="{FF2B5EF4-FFF2-40B4-BE49-F238E27FC236}">
                <a16:creationId xmlns:a16="http://schemas.microsoft.com/office/drawing/2014/main" id="{598201B4-3236-42A1-B373-CE896E5D0E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2395" y="1812304"/>
            <a:ext cx="2971800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SzPct val="65000"/>
              <a:buFont typeface="Wingdings" panose="05000000000000000000" pitchFamily="2" charset="2"/>
              <a:buChar char="q"/>
              <a:tabLst>
                <a:tab pos="738188" algn="l"/>
                <a:tab pos="1489075" algn="l"/>
                <a:tab pos="2286000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•"/>
              <a:tabLst>
                <a:tab pos="738188" algn="l"/>
                <a:tab pos="1489075" algn="l"/>
                <a:tab pos="2286000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Wingdings" panose="05000000000000000000" pitchFamily="2" charset="2"/>
              <a:buChar char="§"/>
              <a:tabLst>
                <a:tab pos="738188" algn="l"/>
                <a:tab pos="1489075" algn="l"/>
                <a:tab pos="22860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738188" algn="l"/>
                <a:tab pos="1489075" algn="l"/>
                <a:tab pos="22860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738188" algn="l"/>
                <a:tab pos="1489075" algn="l"/>
                <a:tab pos="22860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738188" algn="l"/>
                <a:tab pos="1489075" algn="l"/>
                <a:tab pos="22860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738188" algn="l"/>
                <a:tab pos="1489075" algn="l"/>
                <a:tab pos="22860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738188" algn="l"/>
                <a:tab pos="1489075" algn="l"/>
                <a:tab pos="22860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738188" algn="l"/>
                <a:tab pos="1489075" algn="l"/>
                <a:tab pos="2286000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b" hangingPunct="1">
              <a:spcBef>
                <a:spcPct val="25000"/>
              </a:spcBef>
              <a:buSzTx/>
              <a:buFontTx/>
              <a:buNone/>
            </a:pPr>
            <a:r>
              <a:rPr lang="en-US" altLang="en-US" sz="1400" b="1" u="sng">
                <a:cs typeface="Arial" panose="020B0604020202020204" pitchFamily="34" charset="0"/>
              </a:rPr>
              <a:t>Business Reason</a:t>
            </a:r>
          </a:p>
        </p:txBody>
      </p:sp>
      <p:sp>
        <p:nvSpPr>
          <p:cNvPr id="21" name="Line 33">
            <a:extLst>
              <a:ext uri="{FF2B5EF4-FFF2-40B4-BE49-F238E27FC236}">
                <a16:creationId xmlns:a16="http://schemas.microsoft.com/office/drawing/2014/main" id="{55F9C29F-397B-479C-9592-9F4D8E6A968F}"/>
              </a:ext>
            </a:extLst>
          </p:cNvPr>
          <p:cNvSpPr>
            <a:spLocks noChangeShapeType="1"/>
          </p:cNvSpPr>
          <p:nvPr/>
        </p:nvSpPr>
        <p:spPr bwMode="auto">
          <a:xfrm>
            <a:off x="107634" y="3925407"/>
            <a:ext cx="8991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2" name="Text Box 52">
            <a:extLst>
              <a:ext uri="{FF2B5EF4-FFF2-40B4-BE49-F238E27FC236}">
                <a16:creationId xmlns:a16="http://schemas.microsoft.com/office/drawing/2014/main" id="{6D978B6A-2D9C-4955-8794-116A15343F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8212" y="1812304"/>
            <a:ext cx="5780088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rIns="0">
            <a:spAutoFit/>
          </a:bodyPr>
          <a:lstStyle>
            <a:lvl1pPr>
              <a:spcBef>
                <a:spcPct val="20000"/>
              </a:spcBef>
              <a:buSzPct val="65000"/>
              <a:buFont typeface="Wingdings" panose="05000000000000000000" pitchFamily="2" charset="2"/>
              <a:buChar char="q"/>
              <a:tabLst>
                <a:tab pos="969963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•"/>
              <a:tabLst>
                <a:tab pos="969963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Wingdings" panose="05000000000000000000" pitchFamily="2" charset="2"/>
              <a:buChar char="§"/>
              <a:tabLst>
                <a:tab pos="9699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US" altLang="en-US" sz="1400" b="1" u="sng" dirty="0">
                <a:cs typeface="Arial" panose="020B0604020202020204" pitchFamily="34" charset="0"/>
              </a:rPr>
              <a:t>Baseline Metrics</a:t>
            </a:r>
            <a:endParaRPr lang="en-US" altLang="en-US" sz="1400" dirty="0">
              <a:cs typeface="Arial" panose="020B0604020202020204" pitchFamily="34" charset="0"/>
            </a:endParaRPr>
          </a:p>
        </p:txBody>
      </p:sp>
      <p:sp>
        <p:nvSpPr>
          <p:cNvPr id="23" name="Text Box 66">
            <a:extLst>
              <a:ext uri="{FF2B5EF4-FFF2-40B4-BE49-F238E27FC236}">
                <a16:creationId xmlns:a16="http://schemas.microsoft.com/office/drawing/2014/main" id="{1F4510AF-70D6-44E3-9619-1A0573B735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4913" y="4042498"/>
            <a:ext cx="9007475" cy="246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rIns="0">
            <a:spAutoFit/>
          </a:bodyPr>
          <a:lstStyle>
            <a:lvl1pPr>
              <a:spcBef>
                <a:spcPct val="20000"/>
              </a:spcBef>
              <a:buSzPct val="65000"/>
              <a:buFont typeface="Wingdings" panose="05000000000000000000" pitchFamily="2" charset="2"/>
              <a:buChar char="q"/>
              <a:tabLst>
                <a:tab pos="969963" algn="l"/>
              </a:tabLst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•"/>
              <a:tabLst>
                <a:tab pos="969963" algn="l"/>
              </a:tabLst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Font typeface="Wingdings" panose="05000000000000000000" pitchFamily="2" charset="2"/>
              <a:buChar char="§"/>
              <a:tabLst>
                <a:tab pos="96996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tabLst>
                <a:tab pos="969963" algn="l"/>
              </a:tabLs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US" altLang="en-US" sz="1100" b="1" u="sng" dirty="0">
                <a:cs typeface="Arial" panose="020B0604020202020204" pitchFamily="34" charset="0"/>
              </a:rPr>
              <a:t>VOICE OF THE CUSTOMER:</a:t>
            </a:r>
            <a:r>
              <a:rPr lang="en-US" altLang="en-US" sz="1100" dirty="0">
                <a:cs typeface="Arial" panose="020B0604020202020204" pitchFamily="34" charset="0"/>
              </a:rPr>
              <a:t>  </a:t>
            </a:r>
            <a:r>
              <a:rPr lang="en-GB" altLang="en-US" sz="1100" dirty="0">
                <a:cs typeface="Arial" panose="020B0604020202020204" pitchFamily="34" charset="0"/>
              </a:rPr>
              <a:t>Plant manager is concerned that car wash costs make the operation in Rassau uncompetitive when compared with TPMs or other energizer facilities.</a:t>
            </a: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endParaRPr lang="en-US" altLang="en-US" sz="1100" b="1" u="sng" dirty="0">
              <a:cs typeface="Arial" panose="020B0604020202020204" pitchFamily="34" charset="0"/>
            </a:endParaRP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US" altLang="en-US" sz="1100" b="1" u="sng" dirty="0">
                <a:cs typeface="Arial" panose="020B0604020202020204" pitchFamily="34" charset="0"/>
              </a:rPr>
              <a:t>CTQ STATEMENT (Customer Requirement):</a:t>
            </a:r>
            <a:r>
              <a:rPr lang="en-US" altLang="en-US" sz="1100" b="1" dirty="0">
                <a:solidFill>
                  <a:srgbClr val="008080"/>
                </a:solidFill>
                <a:cs typeface="Arial" panose="020B0604020202020204" pitchFamily="34" charset="0"/>
              </a:rPr>
              <a:t> </a:t>
            </a:r>
            <a:r>
              <a:rPr lang="en-US" altLang="en-US" sz="1100" dirty="0">
                <a:cs typeface="Arial" panose="020B0604020202020204" pitchFamily="34" charset="0"/>
              </a:rPr>
              <a:t> Improve gross margin and therefore make the plant competitive.</a:t>
            </a: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US" altLang="en-US" sz="1100" dirty="0">
                <a:cs typeface="Arial" panose="020B0604020202020204" pitchFamily="34" charset="0"/>
              </a:rPr>
              <a:t> </a:t>
            </a: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US" altLang="en-US" sz="1100" b="1" u="sng" dirty="0">
                <a:cs typeface="Arial" panose="020B0604020202020204" pitchFamily="34" charset="0"/>
              </a:rPr>
              <a:t>COST OF POOR Margin: </a:t>
            </a:r>
            <a:r>
              <a:rPr lang="en-US" altLang="en-US" sz="1100" dirty="0">
                <a:cs typeface="Arial" panose="020B0604020202020204" pitchFamily="34" charset="0"/>
              </a:rPr>
              <a:t>l</a:t>
            </a:r>
            <a:r>
              <a:rPr lang="en-US" altLang="en-US" sz="1100" dirty="0">
                <a:latin typeface="+mn-lt"/>
                <a:cs typeface="Arial" panose="020B0604020202020204" pitchFamily="34" charset="0"/>
              </a:rPr>
              <a:t>oss </a:t>
            </a:r>
            <a:r>
              <a:rPr lang="en-US" altLang="en-US" sz="1100" dirty="0">
                <a:cs typeface="Arial" panose="020B0604020202020204" pitchFamily="34" charset="0"/>
              </a:rPr>
              <a:t>of business, loss of reputation. </a:t>
            </a:r>
            <a:endParaRPr lang="en-US" altLang="en-US" sz="1100" b="1" dirty="0">
              <a:cs typeface="Arial" panose="020B0604020202020204" pitchFamily="34" charset="0"/>
            </a:endParaRPr>
          </a:p>
          <a:p>
            <a:pPr eaLnBrk="1" fontAlgn="b" hangingPunct="1">
              <a:spcBef>
                <a:spcPct val="0"/>
              </a:spcBef>
              <a:buSzTx/>
              <a:buFontTx/>
              <a:buNone/>
            </a:pPr>
            <a:endParaRPr lang="en-US" altLang="en-US" sz="1100" b="1" u="sng" dirty="0">
              <a:cs typeface="Arial" panose="020B0604020202020204" pitchFamily="34" charset="0"/>
            </a:endParaRP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US" altLang="en-US" sz="1100" b="1" u="sng" dirty="0">
                <a:cs typeface="Arial" panose="020B0604020202020204" pitchFamily="34" charset="0"/>
              </a:rPr>
              <a:t>PROBLEM STATEMENT, SCOPE, AND GOAL</a:t>
            </a:r>
            <a:r>
              <a:rPr lang="en-US" altLang="en-US" sz="1100" dirty="0">
                <a:cs typeface="Arial" panose="020B0604020202020204" pitchFamily="34" charset="0"/>
              </a:rPr>
              <a:t>: 			</a:t>
            </a:r>
            <a:r>
              <a:rPr lang="en-GB" altLang="en-US" sz="1100" dirty="0">
                <a:cs typeface="Arial" panose="020B0604020202020204" pitchFamily="34" charset="0"/>
              </a:rPr>
              <a:t>Project Scope: Car Wash Products</a:t>
            </a: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endParaRPr lang="en-GB" altLang="en-US" sz="1100" dirty="0">
              <a:cs typeface="Arial" panose="020B0604020202020204" pitchFamily="34" charset="0"/>
            </a:endParaRP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100" dirty="0">
                <a:cs typeface="Arial" panose="020B0604020202020204" pitchFamily="34" charset="0"/>
              </a:rPr>
              <a:t>Car Wash products are between 40-50% more expensive than competitors' products currently, where overhead costs account for 46% of the market profit reporting cost (MPR).</a:t>
            </a: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endParaRPr lang="en-GB" altLang="en-US" sz="1100" dirty="0">
              <a:cs typeface="Arial" panose="020B0604020202020204" pitchFamily="34" charset="0"/>
            </a:endParaRPr>
          </a:p>
          <a:p>
            <a:pPr eaLnBrk="1" fontAlgn="ctr" hangingPunct="1">
              <a:spcBef>
                <a:spcPct val="0"/>
              </a:spcBef>
              <a:buSzTx/>
              <a:buFontTx/>
              <a:buNone/>
            </a:pPr>
            <a:r>
              <a:rPr lang="en-GB" altLang="en-US" sz="1100" dirty="0">
                <a:cs typeface="Arial" panose="020B0604020202020204" pitchFamily="34" charset="0"/>
              </a:rPr>
              <a:t>The goal of this project is to understand the drivers of overhead; has it been calculated correctly and is the manufacturing method efficient. This will allow Energizer to improve margins &amp; operating efficiency to be more competitive.</a:t>
            </a:r>
            <a:endParaRPr lang="en-US" altLang="en-US" sz="1100" dirty="0">
              <a:cs typeface="Arial" panose="020B0604020202020204" pitchFamily="34" charset="0"/>
            </a:endParaRPr>
          </a:p>
        </p:txBody>
      </p:sp>
      <p:sp>
        <p:nvSpPr>
          <p:cNvPr id="24" name="Rectangle 67">
            <a:extLst>
              <a:ext uri="{FF2B5EF4-FFF2-40B4-BE49-F238E27FC236}">
                <a16:creationId xmlns:a16="http://schemas.microsoft.com/office/drawing/2014/main" id="{776BC864-8F61-4C4E-B5E8-A98C2D4BD8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195" y="1705942"/>
            <a:ext cx="8991600" cy="76200"/>
          </a:xfrm>
          <a:prstGeom prst="rect">
            <a:avLst/>
          </a:prstGeom>
          <a:solidFill>
            <a:srgbClr val="093057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5" name="Line 68">
            <a:extLst>
              <a:ext uri="{FF2B5EF4-FFF2-40B4-BE49-F238E27FC236}">
                <a16:creationId xmlns:a16="http://schemas.microsoft.com/office/drawing/2014/main" id="{1E7CBC05-782D-4C26-9E65-49C206F76260}"/>
              </a:ext>
            </a:extLst>
          </p:cNvPr>
          <p:cNvSpPr>
            <a:spLocks noChangeShapeType="1"/>
          </p:cNvSpPr>
          <p:nvPr/>
        </p:nvSpPr>
        <p:spPr bwMode="auto">
          <a:xfrm>
            <a:off x="2779395" y="1126504"/>
            <a:ext cx="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6" name="Line 69">
            <a:extLst>
              <a:ext uri="{FF2B5EF4-FFF2-40B4-BE49-F238E27FC236}">
                <a16:creationId xmlns:a16="http://schemas.microsoft.com/office/drawing/2014/main" id="{036560CF-D628-478C-A4A9-B9560C799A4E}"/>
              </a:ext>
            </a:extLst>
          </p:cNvPr>
          <p:cNvSpPr>
            <a:spLocks noChangeShapeType="1"/>
          </p:cNvSpPr>
          <p:nvPr/>
        </p:nvSpPr>
        <p:spPr bwMode="auto">
          <a:xfrm>
            <a:off x="5827395" y="1126504"/>
            <a:ext cx="0" cy="609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7" name="Line 70">
            <a:extLst>
              <a:ext uri="{FF2B5EF4-FFF2-40B4-BE49-F238E27FC236}">
                <a16:creationId xmlns:a16="http://schemas.microsoft.com/office/drawing/2014/main" id="{C3180DF1-B4D8-4766-BFB2-72F816CE8E1E}"/>
              </a:ext>
            </a:extLst>
          </p:cNvPr>
          <p:cNvSpPr>
            <a:spLocks noChangeShapeType="1"/>
          </p:cNvSpPr>
          <p:nvPr/>
        </p:nvSpPr>
        <p:spPr bwMode="auto">
          <a:xfrm>
            <a:off x="112395" y="1431304"/>
            <a:ext cx="89916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28" name="Rectangle 71">
            <a:extLst>
              <a:ext uri="{FF2B5EF4-FFF2-40B4-BE49-F238E27FC236}">
                <a16:creationId xmlns:a16="http://schemas.microsoft.com/office/drawing/2014/main" id="{D16B5246-D432-4480-9E8D-F6C3A07E71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7395" y="1126504"/>
            <a:ext cx="32004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/>
          <a:lstStyle>
            <a:lvl1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20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Customer: INTERNAL</a:t>
            </a:r>
          </a:p>
        </p:txBody>
      </p:sp>
      <p:sp>
        <p:nvSpPr>
          <p:cNvPr id="29" name="Rectangle 72">
            <a:extLst>
              <a:ext uri="{FF2B5EF4-FFF2-40B4-BE49-F238E27FC236}">
                <a16:creationId xmlns:a16="http://schemas.microsoft.com/office/drawing/2014/main" id="{59B1D567-A19B-4CD8-9E6E-0676165203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79395" y="1126504"/>
            <a:ext cx="30480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/>
          <a:lstStyle>
            <a:lvl1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4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Plant: Rassau</a:t>
            </a:r>
          </a:p>
        </p:txBody>
      </p:sp>
      <p:sp>
        <p:nvSpPr>
          <p:cNvPr id="30" name="Rectangle 73">
            <a:extLst>
              <a:ext uri="{FF2B5EF4-FFF2-40B4-BE49-F238E27FC236}">
                <a16:creationId xmlns:a16="http://schemas.microsoft.com/office/drawing/2014/main" id="{5767029B-09F9-4B8D-B392-D65819513E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395" y="1126504"/>
            <a:ext cx="26670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/>
          <a:lstStyle>
            <a:lvl1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4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Rassau GAC</a:t>
            </a:r>
          </a:p>
        </p:txBody>
      </p:sp>
      <p:sp>
        <p:nvSpPr>
          <p:cNvPr id="31" name="Rectangle 74">
            <a:extLst>
              <a:ext uri="{FF2B5EF4-FFF2-40B4-BE49-F238E27FC236}">
                <a16:creationId xmlns:a16="http://schemas.microsoft.com/office/drawing/2014/main" id="{3D5A35C0-705E-43B9-AAD2-09BD962BD8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2395" y="1431304"/>
            <a:ext cx="54102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/>
          <a:lstStyle>
            <a:lvl1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US" altLang="en-US" sz="12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AA	</a:t>
            </a:r>
          </a:p>
        </p:txBody>
      </p:sp>
      <p:sp>
        <p:nvSpPr>
          <p:cNvPr id="32" name="Rectangle 75">
            <a:extLst>
              <a:ext uri="{FF2B5EF4-FFF2-40B4-BE49-F238E27FC236}">
                <a16:creationId xmlns:a16="http://schemas.microsoft.com/office/drawing/2014/main" id="{DDEE3221-32C8-4478-91C6-BA21BF5C56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27395" y="1431304"/>
            <a:ext cx="3200400" cy="304800"/>
          </a:xfrm>
          <a:prstGeom prst="rect">
            <a:avLst/>
          </a:prstGeom>
          <a:noFill/>
          <a:ln>
            <a:noFill/>
          </a:ln>
          <a:effectLst/>
        </p:spPr>
        <p:txBody>
          <a:bodyPr anchor="ctr"/>
          <a:lstStyle>
            <a:lvl1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algn="l">
              <a:spcBef>
                <a:spcPct val="0"/>
              </a:spcBef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4572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9144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13716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1828800" fontAlgn="base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defRPr/>
            </a:pPr>
            <a:r>
              <a:rPr lang="en-GB" altLang="en-US" sz="1200" dirty="0">
                <a:solidFill>
                  <a:schemeClr val="tx2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" panose="020B0604020202020204" pitchFamily="34" charset="0"/>
              </a:rPr>
              <a:t>Car Wash MPR</a:t>
            </a:r>
            <a:endParaRPr lang="en-US" altLang="en-US" sz="1200" dirty="0">
              <a:solidFill>
                <a:schemeClr val="tx2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</a:endParaRPr>
          </a:p>
        </p:txBody>
      </p:sp>
      <p:grpSp>
        <p:nvGrpSpPr>
          <p:cNvPr id="33" name="Group 125">
            <a:extLst>
              <a:ext uri="{FF2B5EF4-FFF2-40B4-BE49-F238E27FC236}">
                <a16:creationId xmlns:a16="http://schemas.microsoft.com/office/drawing/2014/main" id="{E140C932-F196-4F6D-8523-4268CD4CB58D}"/>
              </a:ext>
            </a:extLst>
          </p:cNvPr>
          <p:cNvGrpSpPr>
            <a:grpSpLocks/>
          </p:cNvGrpSpPr>
          <p:nvPr/>
        </p:nvGrpSpPr>
        <p:grpSpPr bwMode="auto">
          <a:xfrm>
            <a:off x="48261" y="2076755"/>
            <a:ext cx="323850" cy="1801813"/>
            <a:chOff x="0" y="1071"/>
            <a:chExt cx="204" cy="1135"/>
          </a:xfrm>
        </p:grpSpPr>
        <p:pic>
          <p:nvPicPr>
            <p:cNvPr id="34" name="Picture 126">
              <a:extLst>
                <a:ext uri="{FF2B5EF4-FFF2-40B4-BE49-F238E27FC236}">
                  <a16:creationId xmlns:a16="http://schemas.microsoft.com/office/drawing/2014/main" id="{74D5F24E-AE13-4493-9828-5F62C74B584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" y="1071"/>
              <a:ext cx="182" cy="1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5" name="Picture 127">
              <a:extLst>
                <a:ext uri="{FF2B5EF4-FFF2-40B4-BE49-F238E27FC236}">
                  <a16:creationId xmlns:a16="http://schemas.microsoft.com/office/drawing/2014/main" id="{26A6D16D-67AD-453F-BA7A-E7F8D73D77A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1277"/>
              <a:ext cx="204" cy="1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grpSp>
          <p:nvGrpSpPr>
            <p:cNvPr id="36" name="Group 128">
              <a:extLst>
                <a:ext uri="{FF2B5EF4-FFF2-40B4-BE49-F238E27FC236}">
                  <a16:creationId xmlns:a16="http://schemas.microsoft.com/office/drawing/2014/main" id="{61FE11DA-CE9E-44FA-8DA4-8AC89E22CBD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0" y="1494"/>
              <a:ext cx="204" cy="136"/>
              <a:chOff x="4555" y="2072"/>
              <a:chExt cx="180" cy="131"/>
            </a:xfrm>
          </p:grpSpPr>
          <p:sp>
            <p:nvSpPr>
              <p:cNvPr id="41" name="Freeform 129">
                <a:extLst>
                  <a:ext uri="{FF2B5EF4-FFF2-40B4-BE49-F238E27FC236}">
                    <a16:creationId xmlns:a16="http://schemas.microsoft.com/office/drawing/2014/main" id="{40D60039-C242-4E01-A32E-3CDE14401BD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1" y="2072"/>
                <a:ext cx="174" cy="131"/>
              </a:xfrm>
              <a:custGeom>
                <a:avLst/>
                <a:gdLst>
                  <a:gd name="T0" fmla="*/ 18 w 174"/>
                  <a:gd name="T1" fmla="*/ 130 h 131"/>
                  <a:gd name="T2" fmla="*/ 25 w 174"/>
                  <a:gd name="T3" fmla="*/ 130 h 131"/>
                  <a:gd name="T4" fmla="*/ 22 w 174"/>
                  <a:gd name="T5" fmla="*/ 127 h 131"/>
                  <a:gd name="T6" fmla="*/ 15 w 174"/>
                  <a:gd name="T7" fmla="*/ 126 h 131"/>
                  <a:gd name="T8" fmla="*/ 19 w 174"/>
                  <a:gd name="T9" fmla="*/ 125 h 131"/>
                  <a:gd name="T10" fmla="*/ 16 w 174"/>
                  <a:gd name="T11" fmla="*/ 119 h 131"/>
                  <a:gd name="T12" fmla="*/ 6 w 174"/>
                  <a:gd name="T13" fmla="*/ 114 h 131"/>
                  <a:gd name="T14" fmla="*/ 13 w 174"/>
                  <a:gd name="T15" fmla="*/ 111 h 131"/>
                  <a:gd name="T16" fmla="*/ 14 w 174"/>
                  <a:gd name="T17" fmla="*/ 108 h 131"/>
                  <a:gd name="T18" fmla="*/ 13 w 174"/>
                  <a:gd name="T19" fmla="*/ 104 h 131"/>
                  <a:gd name="T20" fmla="*/ 11 w 174"/>
                  <a:gd name="T21" fmla="*/ 104 h 131"/>
                  <a:gd name="T22" fmla="*/ 10 w 174"/>
                  <a:gd name="T23" fmla="*/ 108 h 131"/>
                  <a:gd name="T24" fmla="*/ 9 w 174"/>
                  <a:gd name="T25" fmla="*/ 103 h 131"/>
                  <a:gd name="T26" fmla="*/ 2 w 174"/>
                  <a:gd name="T27" fmla="*/ 97 h 131"/>
                  <a:gd name="T28" fmla="*/ 4 w 174"/>
                  <a:gd name="T29" fmla="*/ 83 h 131"/>
                  <a:gd name="T30" fmla="*/ 0 w 174"/>
                  <a:gd name="T31" fmla="*/ 78 h 131"/>
                  <a:gd name="T32" fmla="*/ 6 w 174"/>
                  <a:gd name="T33" fmla="*/ 48 h 131"/>
                  <a:gd name="T34" fmla="*/ 11 w 174"/>
                  <a:gd name="T35" fmla="*/ 27 h 131"/>
                  <a:gd name="T36" fmla="*/ 31 w 174"/>
                  <a:gd name="T37" fmla="*/ 2 h 131"/>
                  <a:gd name="T38" fmla="*/ 34 w 174"/>
                  <a:gd name="T39" fmla="*/ 2 h 131"/>
                  <a:gd name="T40" fmla="*/ 36 w 174"/>
                  <a:gd name="T41" fmla="*/ 2 h 131"/>
                  <a:gd name="T42" fmla="*/ 50 w 174"/>
                  <a:gd name="T43" fmla="*/ 1 h 131"/>
                  <a:gd name="T44" fmla="*/ 57 w 174"/>
                  <a:gd name="T45" fmla="*/ 1 h 131"/>
                  <a:gd name="T46" fmla="*/ 78 w 174"/>
                  <a:gd name="T47" fmla="*/ 0 h 131"/>
                  <a:gd name="T48" fmla="*/ 88 w 174"/>
                  <a:gd name="T49" fmla="*/ 0 h 131"/>
                  <a:gd name="T50" fmla="*/ 115 w 174"/>
                  <a:gd name="T51" fmla="*/ 2 h 131"/>
                  <a:gd name="T52" fmla="*/ 130 w 174"/>
                  <a:gd name="T53" fmla="*/ 4 h 131"/>
                  <a:gd name="T54" fmla="*/ 156 w 174"/>
                  <a:gd name="T55" fmla="*/ 15 h 131"/>
                  <a:gd name="T56" fmla="*/ 154 w 174"/>
                  <a:gd name="T57" fmla="*/ 16 h 131"/>
                  <a:gd name="T58" fmla="*/ 168 w 174"/>
                  <a:gd name="T59" fmla="*/ 48 h 131"/>
                  <a:gd name="T60" fmla="*/ 171 w 174"/>
                  <a:gd name="T61" fmla="*/ 76 h 131"/>
                  <a:gd name="T62" fmla="*/ 172 w 174"/>
                  <a:gd name="T63" fmla="*/ 88 h 131"/>
                  <a:gd name="T64" fmla="*/ 167 w 174"/>
                  <a:gd name="T65" fmla="*/ 92 h 131"/>
                  <a:gd name="T66" fmla="*/ 164 w 174"/>
                  <a:gd name="T67" fmla="*/ 115 h 131"/>
                  <a:gd name="T68" fmla="*/ 161 w 174"/>
                  <a:gd name="T69" fmla="*/ 105 h 131"/>
                  <a:gd name="T70" fmla="*/ 160 w 174"/>
                  <a:gd name="T71" fmla="*/ 107 h 131"/>
                  <a:gd name="T72" fmla="*/ 156 w 174"/>
                  <a:gd name="T73" fmla="*/ 111 h 131"/>
                  <a:gd name="T74" fmla="*/ 155 w 174"/>
                  <a:gd name="T75" fmla="*/ 115 h 131"/>
                  <a:gd name="T76" fmla="*/ 151 w 174"/>
                  <a:gd name="T77" fmla="*/ 122 h 131"/>
                  <a:gd name="T78" fmla="*/ 145 w 174"/>
                  <a:gd name="T79" fmla="*/ 127 h 131"/>
                  <a:gd name="T80" fmla="*/ 133 w 174"/>
                  <a:gd name="T81" fmla="*/ 131 h 131"/>
                  <a:gd name="T82" fmla="*/ 128 w 174"/>
                  <a:gd name="T83" fmla="*/ 130 h 131"/>
                  <a:gd name="T84" fmla="*/ 106 w 174"/>
                  <a:gd name="T85" fmla="*/ 130 h 131"/>
                  <a:gd name="T86" fmla="*/ 111 w 174"/>
                  <a:gd name="T87" fmla="*/ 130 h 131"/>
                  <a:gd name="T88" fmla="*/ 111 w 174"/>
                  <a:gd name="T89" fmla="*/ 126 h 131"/>
                  <a:gd name="T90" fmla="*/ 117 w 174"/>
                  <a:gd name="T91" fmla="*/ 125 h 131"/>
                  <a:gd name="T92" fmla="*/ 114 w 174"/>
                  <a:gd name="T93" fmla="*/ 122 h 131"/>
                  <a:gd name="T94" fmla="*/ 112 w 174"/>
                  <a:gd name="T95" fmla="*/ 114 h 131"/>
                  <a:gd name="T96" fmla="*/ 110 w 174"/>
                  <a:gd name="T97" fmla="*/ 112 h 131"/>
                  <a:gd name="T98" fmla="*/ 108 w 174"/>
                  <a:gd name="T99" fmla="*/ 118 h 131"/>
                  <a:gd name="T100" fmla="*/ 105 w 174"/>
                  <a:gd name="T101" fmla="*/ 108 h 131"/>
                  <a:gd name="T102" fmla="*/ 91 w 174"/>
                  <a:gd name="T103" fmla="*/ 107 h 131"/>
                  <a:gd name="T104" fmla="*/ 82 w 174"/>
                  <a:gd name="T105" fmla="*/ 107 h 131"/>
                  <a:gd name="T106" fmla="*/ 60 w 174"/>
                  <a:gd name="T107" fmla="*/ 116 h 131"/>
                  <a:gd name="T108" fmla="*/ 58 w 174"/>
                  <a:gd name="T109" fmla="*/ 106 h 131"/>
                  <a:gd name="T110" fmla="*/ 57 w 174"/>
                  <a:gd name="T111" fmla="*/ 114 h 131"/>
                  <a:gd name="T112" fmla="*/ 55 w 174"/>
                  <a:gd name="T113" fmla="*/ 118 h 131"/>
                  <a:gd name="T114" fmla="*/ 54 w 174"/>
                  <a:gd name="T115" fmla="*/ 120 h 131"/>
                  <a:gd name="T116" fmla="*/ 51 w 174"/>
                  <a:gd name="T117" fmla="*/ 124 h 131"/>
                  <a:gd name="T118" fmla="*/ 48 w 174"/>
                  <a:gd name="T119" fmla="*/ 126 h 131"/>
                  <a:gd name="T120" fmla="*/ 45 w 174"/>
                  <a:gd name="T121" fmla="*/ 128 h 131"/>
                  <a:gd name="T122" fmla="*/ 42 w 174"/>
                  <a:gd name="T123" fmla="*/ 129 h 131"/>
                  <a:gd name="T124" fmla="*/ 33 w 174"/>
                  <a:gd name="T125" fmla="*/ 131 h 131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  <a:gd name="T186" fmla="*/ 0 60000 65536"/>
                  <a:gd name="T187" fmla="*/ 0 60000 65536"/>
                  <a:gd name="T188" fmla="*/ 0 60000 65536"/>
                </a:gdLst>
                <a:ahLst/>
                <a:cxnLst>
                  <a:cxn ang="T126">
                    <a:pos x="T0" y="T1"/>
                  </a:cxn>
                  <a:cxn ang="T127">
                    <a:pos x="T2" y="T3"/>
                  </a:cxn>
                  <a:cxn ang="T128">
                    <a:pos x="T4" y="T5"/>
                  </a:cxn>
                  <a:cxn ang="T129">
                    <a:pos x="T6" y="T7"/>
                  </a:cxn>
                  <a:cxn ang="T130">
                    <a:pos x="T8" y="T9"/>
                  </a:cxn>
                  <a:cxn ang="T131">
                    <a:pos x="T10" y="T11"/>
                  </a:cxn>
                  <a:cxn ang="T132">
                    <a:pos x="T12" y="T13"/>
                  </a:cxn>
                  <a:cxn ang="T133">
                    <a:pos x="T14" y="T15"/>
                  </a:cxn>
                  <a:cxn ang="T134">
                    <a:pos x="T16" y="T17"/>
                  </a:cxn>
                  <a:cxn ang="T135">
                    <a:pos x="T18" y="T19"/>
                  </a:cxn>
                  <a:cxn ang="T136">
                    <a:pos x="T20" y="T21"/>
                  </a:cxn>
                  <a:cxn ang="T137">
                    <a:pos x="T22" y="T23"/>
                  </a:cxn>
                  <a:cxn ang="T138">
                    <a:pos x="T24" y="T25"/>
                  </a:cxn>
                  <a:cxn ang="T139">
                    <a:pos x="T26" y="T27"/>
                  </a:cxn>
                  <a:cxn ang="T140">
                    <a:pos x="T28" y="T29"/>
                  </a:cxn>
                  <a:cxn ang="T141">
                    <a:pos x="T30" y="T31"/>
                  </a:cxn>
                  <a:cxn ang="T142">
                    <a:pos x="T32" y="T33"/>
                  </a:cxn>
                  <a:cxn ang="T143">
                    <a:pos x="T34" y="T35"/>
                  </a:cxn>
                  <a:cxn ang="T144">
                    <a:pos x="T36" y="T37"/>
                  </a:cxn>
                  <a:cxn ang="T145">
                    <a:pos x="T38" y="T39"/>
                  </a:cxn>
                  <a:cxn ang="T146">
                    <a:pos x="T40" y="T41"/>
                  </a:cxn>
                  <a:cxn ang="T147">
                    <a:pos x="T42" y="T43"/>
                  </a:cxn>
                  <a:cxn ang="T148">
                    <a:pos x="T44" y="T45"/>
                  </a:cxn>
                  <a:cxn ang="T149">
                    <a:pos x="T46" y="T47"/>
                  </a:cxn>
                  <a:cxn ang="T150">
                    <a:pos x="T48" y="T49"/>
                  </a:cxn>
                  <a:cxn ang="T151">
                    <a:pos x="T50" y="T51"/>
                  </a:cxn>
                  <a:cxn ang="T152">
                    <a:pos x="T52" y="T53"/>
                  </a:cxn>
                  <a:cxn ang="T153">
                    <a:pos x="T54" y="T55"/>
                  </a:cxn>
                  <a:cxn ang="T154">
                    <a:pos x="T56" y="T57"/>
                  </a:cxn>
                  <a:cxn ang="T155">
                    <a:pos x="T58" y="T59"/>
                  </a:cxn>
                  <a:cxn ang="T156">
                    <a:pos x="T60" y="T61"/>
                  </a:cxn>
                  <a:cxn ang="T157">
                    <a:pos x="T62" y="T63"/>
                  </a:cxn>
                  <a:cxn ang="T158">
                    <a:pos x="T64" y="T65"/>
                  </a:cxn>
                  <a:cxn ang="T159">
                    <a:pos x="T66" y="T67"/>
                  </a:cxn>
                  <a:cxn ang="T160">
                    <a:pos x="T68" y="T69"/>
                  </a:cxn>
                  <a:cxn ang="T161">
                    <a:pos x="T70" y="T71"/>
                  </a:cxn>
                  <a:cxn ang="T162">
                    <a:pos x="T72" y="T73"/>
                  </a:cxn>
                  <a:cxn ang="T163">
                    <a:pos x="T74" y="T75"/>
                  </a:cxn>
                  <a:cxn ang="T164">
                    <a:pos x="T76" y="T77"/>
                  </a:cxn>
                  <a:cxn ang="T165">
                    <a:pos x="T78" y="T79"/>
                  </a:cxn>
                  <a:cxn ang="T166">
                    <a:pos x="T80" y="T81"/>
                  </a:cxn>
                  <a:cxn ang="T167">
                    <a:pos x="T82" y="T83"/>
                  </a:cxn>
                  <a:cxn ang="T168">
                    <a:pos x="T84" y="T85"/>
                  </a:cxn>
                  <a:cxn ang="T169">
                    <a:pos x="T86" y="T87"/>
                  </a:cxn>
                  <a:cxn ang="T170">
                    <a:pos x="T88" y="T89"/>
                  </a:cxn>
                  <a:cxn ang="T171">
                    <a:pos x="T90" y="T91"/>
                  </a:cxn>
                  <a:cxn ang="T172">
                    <a:pos x="T92" y="T93"/>
                  </a:cxn>
                  <a:cxn ang="T173">
                    <a:pos x="T94" y="T95"/>
                  </a:cxn>
                  <a:cxn ang="T174">
                    <a:pos x="T96" y="T97"/>
                  </a:cxn>
                  <a:cxn ang="T175">
                    <a:pos x="T98" y="T99"/>
                  </a:cxn>
                  <a:cxn ang="T176">
                    <a:pos x="T100" y="T101"/>
                  </a:cxn>
                  <a:cxn ang="T177">
                    <a:pos x="T102" y="T103"/>
                  </a:cxn>
                  <a:cxn ang="T178">
                    <a:pos x="T104" y="T105"/>
                  </a:cxn>
                  <a:cxn ang="T179">
                    <a:pos x="T106" y="T107"/>
                  </a:cxn>
                  <a:cxn ang="T180">
                    <a:pos x="T108" y="T109"/>
                  </a:cxn>
                  <a:cxn ang="T181">
                    <a:pos x="T110" y="T111"/>
                  </a:cxn>
                  <a:cxn ang="T182">
                    <a:pos x="T112" y="T113"/>
                  </a:cxn>
                  <a:cxn ang="T183">
                    <a:pos x="T114" y="T115"/>
                  </a:cxn>
                  <a:cxn ang="T184">
                    <a:pos x="T116" y="T117"/>
                  </a:cxn>
                  <a:cxn ang="T185">
                    <a:pos x="T118" y="T119"/>
                  </a:cxn>
                  <a:cxn ang="T186">
                    <a:pos x="T120" y="T121"/>
                  </a:cxn>
                  <a:cxn ang="T187">
                    <a:pos x="T122" y="T123"/>
                  </a:cxn>
                  <a:cxn ang="T188">
                    <a:pos x="T124" y="T125"/>
                  </a:cxn>
                </a:cxnLst>
                <a:rect l="0" t="0" r="r" b="b"/>
                <a:pathLst>
                  <a:path w="174" h="131">
                    <a:moveTo>
                      <a:pt x="32" y="131"/>
                    </a:moveTo>
                    <a:lnTo>
                      <a:pt x="31" y="131"/>
                    </a:lnTo>
                    <a:lnTo>
                      <a:pt x="30" y="131"/>
                    </a:lnTo>
                    <a:lnTo>
                      <a:pt x="29" y="131"/>
                    </a:lnTo>
                    <a:lnTo>
                      <a:pt x="28" y="131"/>
                    </a:lnTo>
                    <a:lnTo>
                      <a:pt x="27" y="130"/>
                    </a:lnTo>
                    <a:lnTo>
                      <a:pt x="26" y="130"/>
                    </a:lnTo>
                    <a:lnTo>
                      <a:pt x="25" y="130"/>
                    </a:lnTo>
                    <a:lnTo>
                      <a:pt x="24" y="130"/>
                    </a:lnTo>
                    <a:lnTo>
                      <a:pt x="23" y="130"/>
                    </a:lnTo>
                    <a:lnTo>
                      <a:pt x="22" y="130"/>
                    </a:lnTo>
                    <a:lnTo>
                      <a:pt x="21" y="130"/>
                    </a:lnTo>
                    <a:lnTo>
                      <a:pt x="20" y="130"/>
                    </a:lnTo>
                    <a:lnTo>
                      <a:pt x="19" y="130"/>
                    </a:lnTo>
                    <a:lnTo>
                      <a:pt x="18" y="130"/>
                    </a:lnTo>
                    <a:lnTo>
                      <a:pt x="12" y="130"/>
                    </a:lnTo>
                    <a:lnTo>
                      <a:pt x="12" y="129"/>
                    </a:lnTo>
                    <a:lnTo>
                      <a:pt x="22" y="130"/>
                    </a:lnTo>
                    <a:lnTo>
                      <a:pt x="23" y="130"/>
                    </a:lnTo>
                    <a:lnTo>
                      <a:pt x="25" y="130"/>
                    </a:lnTo>
                    <a:lnTo>
                      <a:pt x="25" y="129"/>
                    </a:lnTo>
                    <a:lnTo>
                      <a:pt x="23" y="129"/>
                    </a:lnTo>
                    <a:lnTo>
                      <a:pt x="23" y="128"/>
                    </a:lnTo>
                    <a:lnTo>
                      <a:pt x="22" y="128"/>
                    </a:lnTo>
                    <a:lnTo>
                      <a:pt x="22" y="127"/>
                    </a:lnTo>
                    <a:lnTo>
                      <a:pt x="21" y="127"/>
                    </a:lnTo>
                    <a:lnTo>
                      <a:pt x="14" y="126"/>
                    </a:lnTo>
                    <a:lnTo>
                      <a:pt x="14" y="127"/>
                    </a:lnTo>
                    <a:lnTo>
                      <a:pt x="14" y="126"/>
                    </a:lnTo>
                    <a:lnTo>
                      <a:pt x="15" y="126"/>
                    </a:lnTo>
                    <a:lnTo>
                      <a:pt x="20" y="126"/>
                    </a:lnTo>
                    <a:lnTo>
                      <a:pt x="19" y="126"/>
                    </a:lnTo>
                    <a:lnTo>
                      <a:pt x="19" y="125"/>
                    </a:lnTo>
                    <a:lnTo>
                      <a:pt x="19" y="124"/>
                    </a:lnTo>
                    <a:lnTo>
                      <a:pt x="18" y="124"/>
                    </a:lnTo>
                    <a:lnTo>
                      <a:pt x="18" y="123"/>
                    </a:lnTo>
                    <a:lnTo>
                      <a:pt x="17" y="123"/>
                    </a:lnTo>
                    <a:lnTo>
                      <a:pt x="16" y="122"/>
                    </a:lnTo>
                    <a:lnTo>
                      <a:pt x="16" y="121"/>
                    </a:lnTo>
                    <a:lnTo>
                      <a:pt x="16" y="120"/>
                    </a:lnTo>
                    <a:lnTo>
                      <a:pt x="16" y="119"/>
                    </a:lnTo>
                    <a:lnTo>
                      <a:pt x="15" y="118"/>
                    </a:lnTo>
                    <a:lnTo>
                      <a:pt x="14" y="115"/>
                    </a:lnTo>
                    <a:lnTo>
                      <a:pt x="14" y="114"/>
                    </a:lnTo>
                    <a:lnTo>
                      <a:pt x="6" y="114"/>
                    </a:lnTo>
                    <a:lnTo>
                      <a:pt x="5" y="114"/>
                    </a:lnTo>
                    <a:lnTo>
                      <a:pt x="6" y="114"/>
                    </a:lnTo>
                    <a:lnTo>
                      <a:pt x="7" y="113"/>
                    </a:lnTo>
                    <a:lnTo>
                      <a:pt x="8" y="113"/>
                    </a:lnTo>
                    <a:lnTo>
                      <a:pt x="9" y="113"/>
                    </a:lnTo>
                    <a:lnTo>
                      <a:pt x="10" y="113"/>
                    </a:lnTo>
                    <a:lnTo>
                      <a:pt x="11" y="113"/>
                    </a:lnTo>
                    <a:lnTo>
                      <a:pt x="12" y="113"/>
                    </a:lnTo>
                    <a:lnTo>
                      <a:pt x="13" y="113"/>
                    </a:lnTo>
                    <a:lnTo>
                      <a:pt x="13" y="111"/>
                    </a:lnTo>
                    <a:lnTo>
                      <a:pt x="14" y="111"/>
                    </a:lnTo>
                    <a:lnTo>
                      <a:pt x="14" y="110"/>
                    </a:lnTo>
                    <a:lnTo>
                      <a:pt x="14" y="109"/>
                    </a:lnTo>
                    <a:lnTo>
                      <a:pt x="14" y="108"/>
                    </a:lnTo>
                    <a:lnTo>
                      <a:pt x="15" y="106"/>
                    </a:lnTo>
                    <a:lnTo>
                      <a:pt x="15" y="104"/>
                    </a:lnTo>
                    <a:lnTo>
                      <a:pt x="14" y="104"/>
                    </a:lnTo>
                    <a:lnTo>
                      <a:pt x="13" y="104"/>
                    </a:lnTo>
                    <a:lnTo>
                      <a:pt x="13" y="105"/>
                    </a:lnTo>
                    <a:lnTo>
                      <a:pt x="12" y="105"/>
                    </a:lnTo>
                    <a:lnTo>
                      <a:pt x="12" y="104"/>
                    </a:lnTo>
                    <a:lnTo>
                      <a:pt x="11" y="104"/>
                    </a:lnTo>
                    <a:lnTo>
                      <a:pt x="10" y="110"/>
                    </a:lnTo>
                    <a:lnTo>
                      <a:pt x="9" y="109"/>
                    </a:lnTo>
                    <a:lnTo>
                      <a:pt x="9" y="108"/>
                    </a:lnTo>
                    <a:lnTo>
                      <a:pt x="10" y="108"/>
                    </a:lnTo>
                    <a:lnTo>
                      <a:pt x="9" y="107"/>
                    </a:lnTo>
                    <a:lnTo>
                      <a:pt x="10" y="107"/>
                    </a:lnTo>
                    <a:lnTo>
                      <a:pt x="10" y="103"/>
                    </a:lnTo>
                    <a:lnTo>
                      <a:pt x="9" y="103"/>
                    </a:lnTo>
                    <a:lnTo>
                      <a:pt x="8" y="103"/>
                    </a:lnTo>
                    <a:lnTo>
                      <a:pt x="8" y="102"/>
                    </a:lnTo>
                    <a:lnTo>
                      <a:pt x="7" y="102"/>
                    </a:lnTo>
                    <a:lnTo>
                      <a:pt x="6" y="102"/>
                    </a:lnTo>
                    <a:lnTo>
                      <a:pt x="4" y="102"/>
                    </a:lnTo>
                    <a:lnTo>
                      <a:pt x="3" y="102"/>
                    </a:lnTo>
                    <a:lnTo>
                      <a:pt x="3" y="101"/>
                    </a:lnTo>
                    <a:lnTo>
                      <a:pt x="2" y="97"/>
                    </a:lnTo>
                    <a:lnTo>
                      <a:pt x="2" y="96"/>
                    </a:lnTo>
                    <a:lnTo>
                      <a:pt x="3" y="90"/>
                    </a:lnTo>
                    <a:lnTo>
                      <a:pt x="4" y="89"/>
                    </a:lnTo>
                    <a:lnTo>
                      <a:pt x="4" y="83"/>
                    </a:lnTo>
                    <a:lnTo>
                      <a:pt x="3" y="83"/>
                    </a:lnTo>
                    <a:lnTo>
                      <a:pt x="3" y="82"/>
                    </a:lnTo>
                    <a:lnTo>
                      <a:pt x="2" y="82"/>
                    </a:lnTo>
                    <a:lnTo>
                      <a:pt x="1" y="82"/>
                    </a:lnTo>
                    <a:lnTo>
                      <a:pt x="1" y="81"/>
                    </a:lnTo>
                    <a:lnTo>
                      <a:pt x="1" y="80"/>
                    </a:lnTo>
                    <a:lnTo>
                      <a:pt x="1" y="79"/>
                    </a:lnTo>
                    <a:lnTo>
                      <a:pt x="0" y="78"/>
                    </a:lnTo>
                    <a:lnTo>
                      <a:pt x="0" y="77"/>
                    </a:lnTo>
                    <a:lnTo>
                      <a:pt x="0" y="76"/>
                    </a:lnTo>
                    <a:lnTo>
                      <a:pt x="0" y="75"/>
                    </a:lnTo>
                    <a:lnTo>
                      <a:pt x="0" y="74"/>
                    </a:lnTo>
                    <a:lnTo>
                      <a:pt x="0" y="73"/>
                    </a:lnTo>
                    <a:lnTo>
                      <a:pt x="0" y="72"/>
                    </a:lnTo>
                    <a:lnTo>
                      <a:pt x="0" y="71"/>
                    </a:lnTo>
                    <a:lnTo>
                      <a:pt x="1" y="70"/>
                    </a:lnTo>
                    <a:lnTo>
                      <a:pt x="1" y="69"/>
                    </a:lnTo>
                    <a:lnTo>
                      <a:pt x="1" y="68"/>
                    </a:lnTo>
                    <a:lnTo>
                      <a:pt x="1" y="67"/>
                    </a:lnTo>
                    <a:lnTo>
                      <a:pt x="2" y="66"/>
                    </a:lnTo>
                    <a:lnTo>
                      <a:pt x="2" y="65"/>
                    </a:lnTo>
                    <a:lnTo>
                      <a:pt x="4" y="65"/>
                    </a:lnTo>
                    <a:lnTo>
                      <a:pt x="5" y="65"/>
                    </a:lnTo>
                    <a:lnTo>
                      <a:pt x="5" y="63"/>
                    </a:lnTo>
                    <a:lnTo>
                      <a:pt x="5" y="62"/>
                    </a:lnTo>
                    <a:lnTo>
                      <a:pt x="5" y="61"/>
                    </a:lnTo>
                    <a:lnTo>
                      <a:pt x="5" y="60"/>
                    </a:lnTo>
                    <a:lnTo>
                      <a:pt x="5" y="58"/>
                    </a:lnTo>
                    <a:lnTo>
                      <a:pt x="5" y="57"/>
                    </a:lnTo>
                    <a:lnTo>
                      <a:pt x="5" y="56"/>
                    </a:lnTo>
                    <a:lnTo>
                      <a:pt x="5" y="54"/>
                    </a:lnTo>
                    <a:lnTo>
                      <a:pt x="5" y="53"/>
                    </a:lnTo>
                    <a:lnTo>
                      <a:pt x="6" y="52"/>
                    </a:lnTo>
                    <a:lnTo>
                      <a:pt x="6" y="51"/>
                    </a:lnTo>
                    <a:lnTo>
                      <a:pt x="6" y="49"/>
                    </a:lnTo>
                    <a:lnTo>
                      <a:pt x="6" y="48"/>
                    </a:lnTo>
                    <a:lnTo>
                      <a:pt x="6" y="47"/>
                    </a:lnTo>
                    <a:lnTo>
                      <a:pt x="7" y="45"/>
                    </a:lnTo>
                    <a:lnTo>
                      <a:pt x="7" y="44"/>
                    </a:lnTo>
                    <a:lnTo>
                      <a:pt x="7" y="43"/>
                    </a:lnTo>
                    <a:lnTo>
                      <a:pt x="7" y="42"/>
                    </a:lnTo>
                    <a:lnTo>
                      <a:pt x="7" y="41"/>
                    </a:lnTo>
                    <a:lnTo>
                      <a:pt x="8" y="40"/>
                    </a:lnTo>
                    <a:lnTo>
                      <a:pt x="8" y="39"/>
                    </a:lnTo>
                    <a:lnTo>
                      <a:pt x="8" y="38"/>
                    </a:lnTo>
                    <a:lnTo>
                      <a:pt x="8" y="37"/>
                    </a:lnTo>
                    <a:lnTo>
                      <a:pt x="8" y="36"/>
                    </a:lnTo>
                    <a:lnTo>
                      <a:pt x="9" y="35"/>
                    </a:lnTo>
                    <a:lnTo>
                      <a:pt x="9" y="34"/>
                    </a:lnTo>
                    <a:lnTo>
                      <a:pt x="9" y="33"/>
                    </a:lnTo>
                    <a:lnTo>
                      <a:pt x="9" y="32"/>
                    </a:lnTo>
                    <a:lnTo>
                      <a:pt x="9" y="31"/>
                    </a:lnTo>
                    <a:lnTo>
                      <a:pt x="10" y="30"/>
                    </a:lnTo>
                    <a:lnTo>
                      <a:pt x="10" y="29"/>
                    </a:lnTo>
                    <a:lnTo>
                      <a:pt x="10" y="28"/>
                    </a:lnTo>
                    <a:lnTo>
                      <a:pt x="10" y="27"/>
                    </a:lnTo>
                    <a:lnTo>
                      <a:pt x="11" y="27"/>
                    </a:lnTo>
                    <a:lnTo>
                      <a:pt x="12" y="23"/>
                    </a:lnTo>
                    <a:lnTo>
                      <a:pt x="14" y="17"/>
                    </a:lnTo>
                    <a:lnTo>
                      <a:pt x="14" y="16"/>
                    </a:lnTo>
                    <a:lnTo>
                      <a:pt x="15" y="15"/>
                    </a:lnTo>
                    <a:lnTo>
                      <a:pt x="15" y="14"/>
                    </a:lnTo>
                    <a:lnTo>
                      <a:pt x="16" y="14"/>
                    </a:lnTo>
                    <a:lnTo>
                      <a:pt x="16" y="13"/>
                    </a:lnTo>
                    <a:lnTo>
                      <a:pt x="16" y="12"/>
                    </a:lnTo>
                    <a:lnTo>
                      <a:pt x="17" y="11"/>
                    </a:lnTo>
                    <a:lnTo>
                      <a:pt x="17" y="10"/>
                    </a:lnTo>
                    <a:lnTo>
                      <a:pt x="18" y="9"/>
                    </a:lnTo>
                    <a:lnTo>
                      <a:pt x="18" y="8"/>
                    </a:lnTo>
                    <a:lnTo>
                      <a:pt x="19" y="7"/>
                    </a:lnTo>
                    <a:lnTo>
                      <a:pt x="20" y="6"/>
                    </a:lnTo>
                    <a:lnTo>
                      <a:pt x="20" y="5"/>
                    </a:lnTo>
                    <a:lnTo>
                      <a:pt x="21" y="4"/>
                    </a:lnTo>
                    <a:lnTo>
                      <a:pt x="21" y="3"/>
                    </a:lnTo>
                    <a:lnTo>
                      <a:pt x="27" y="3"/>
                    </a:lnTo>
                    <a:lnTo>
                      <a:pt x="30" y="3"/>
                    </a:lnTo>
                    <a:lnTo>
                      <a:pt x="31" y="3"/>
                    </a:lnTo>
                    <a:lnTo>
                      <a:pt x="31" y="2"/>
                    </a:lnTo>
                    <a:lnTo>
                      <a:pt x="32" y="3"/>
                    </a:lnTo>
                    <a:lnTo>
                      <a:pt x="33" y="3"/>
                    </a:lnTo>
                    <a:lnTo>
                      <a:pt x="33" y="2"/>
                    </a:lnTo>
                    <a:lnTo>
                      <a:pt x="34" y="2"/>
                    </a:lnTo>
                    <a:lnTo>
                      <a:pt x="35" y="2"/>
                    </a:lnTo>
                    <a:lnTo>
                      <a:pt x="36" y="2"/>
                    </a:lnTo>
                    <a:lnTo>
                      <a:pt x="39" y="2"/>
                    </a:lnTo>
                    <a:lnTo>
                      <a:pt x="40" y="2"/>
                    </a:lnTo>
                    <a:lnTo>
                      <a:pt x="43" y="2"/>
                    </a:lnTo>
                    <a:lnTo>
                      <a:pt x="43" y="1"/>
                    </a:lnTo>
                    <a:lnTo>
                      <a:pt x="50" y="1"/>
                    </a:lnTo>
                    <a:lnTo>
                      <a:pt x="51" y="1"/>
                    </a:lnTo>
                    <a:lnTo>
                      <a:pt x="52" y="1"/>
                    </a:lnTo>
                    <a:lnTo>
                      <a:pt x="57" y="0"/>
                    </a:lnTo>
                    <a:lnTo>
                      <a:pt x="57" y="1"/>
                    </a:lnTo>
                    <a:lnTo>
                      <a:pt x="58" y="1"/>
                    </a:lnTo>
                    <a:lnTo>
                      <a:pt x="58" y="0"/>
                    </a:lnTo>
                    <a:lnTo>
                      <a:pt x="75" y="0"/>
                    </a:lnTo>
                    <a:lnTo>
                      <a:pt x="76" y="0"/>
                    </a:lnTo>
                    <a:lnTo>
                      <a:pt x="77" y="0"/>
                    </a:lnTo>
                    <a:lnTo>
                      <a:pt x="78" y="0"/>
                    </a:lnTo>
                    <a:lnTo>
                      <a:pt x="79" y="0"/>
                    </a:lnTo>
                    <a:lnTo>
                      <a:pt x="84" y="0"/>
                    </a:lnTo>
                    <a:lnTo>
                      <a:pt x="85" y="0"/>
                    </a:lnTo>
                    <a:lnTo>
                      <a:pt x="86" y="0"/>
                    </a:lnTo>
                    <a:lnTo>
                      <a:pt x="87" y="0"/>
                    </a:lnTo>
                    <a:lnTo>
                      <a:pt x="88" y="0"/>
                    </a:lnTo>
                    <a:lnTo>
                      <a:pt x="90" y="0"/>
                    </a:lnTo>
                    <a:lnTo>
                      <a:pt x="91" y="0"/>
                    </a:lnTo>
                    <a:lnTo>
                      <a:pt x="115" y="2"/>
                    </a:lnTo>
                    <a:lnTo>
                      <a:pt x="118" y="2"/>
                    </a:lnTo>
                    <a:lnTo>
                      <a:pt x="118" y="3"/>
                    </a:lnTo>
                    <a:lnTo>
                      <a:pt x="119" y="3"/>
                    </a:lnTo>
                    <a:lnTo>
                      <a:pt x="119" y="2"/>
                    </a:lnTo>
                    <a:lnTo>
                      <a:pt x="125" y="3"/>
                    </a:lnTo>
                    <a:lnTo>
                      <a:pt x="130" y="4"/>
                    </a:lnTo>
                    <a:lnTo>
                      <a:pt x="131" y="4"/>
                    </a:lnTo>
                    <a:lnTo>
                      <a:pt x="133" y="4"/>
                    </a:lnTo>
                    <a:lnTo>
                      <a:pt x="145" y="7"/>
                    </a:lnTo>
                    <a:lnTo>
                      <a:pt x="146" y="7"/>
                    </a:lnTo>
                    <a:lnTo>
                      <a:pt x="147" y="7"/>
                    </a:lnTo>
                    <a:lnTo>
                      <a:pt x="148" y="8"/>
                    </a:lnTo>
                    <a:lnTo>
                      <a:pt x="149" y="8"/>
                    </a:lnTo>
                    <a:lnTo>
                      <a:pt x="150" y="9"/>
                    </a:lnTo>
                    <a:lnTo>
                      <a:pt x="151" y="9"/>
                    </a:lnTo>
                    <a:lnTo>
                      <a:pt x="151" y="10"/>
                    </a:lnTo>
                    <a:lnTo>
                      <a:pt x="152" y="10"/>
                    </a:lnTo>
                    <a:lnTo>
                      <a:pt x="153" y="11"/>
                    </a:lnTo>
                    <a:lnTo>
                      <a:pt x="153" y="12"/>
                    </a:lnTo>
                    <a:lnTo>
                      <a:pt x="154" y="12"/>
                    </a:lnTo>
                    <a:lnTo>
                      <a:pt x="154" y="13"/>
                    </a:lnTo>
                    <a:lnTo>
                      <a:pt x="155" y="14"/>
                    </a:lnTo>
                    <a:lnTo>
                      <a:pt x="156" y="15"/>
                    </a:lnTo>
                    <a:lnTo>
                      <a:pt x="156" y="16"/>
                    </a:lnTo>
                    <a:lnTo>
                      <a:pt x="155" y="16"/>
                    </a:lnTo>
                    <a:lnTo>
                      <a:pt x="154" y="16"/>
                    </a:lnTo>
                    <a:lnTo>
                      <a:pt x="154" y="17"/>
                    </a:lnTo>
                    <a:lnTo>
                      <a:pt x="155" y="19"/>
                    </a:lnTo>
                    <a:lnTo>
                      <a:pt x="156" y="20"/>
                    </a:lnTo>
                    <a:lnTo>
                      <a:pt x="157" y="22"/>
                    </a:lnTo>
                    <a:lnTo>
                      <a:pt x="158" y="23"/>
                    </a:lnTo>
                    <a:lnTo>
                      <a:pt x="159" y="25"/>
                    </a:lnTo>
                    <a:lnTo>
                      <a:pt x="160" y="27"/>
                    </a:lnTo>
                    <a:lnTo>
                      <a:pt x="161" y="28"/>
                    </a:lnTo>
                    <a:lnTo>
                      <a:pt x="161" y="30"/>
                    </a:lnTo>
                    <a:lnTo>
                      <a:pt x="162" y="32"/>
                    </a:lnTo>
                    <a:lnTo>
                      <a:pt x="163" y="34"/>
                    </a:lnTo>
                    <a:lnTo>
                      <a:pt x="164" y="36"/>
                    </a:lnTo>
                    <a:lnTo>
                      <a:pt x="164" y="37"/>
                    </a:lnTo>
                    <a:lnTo>
                      <a:pt x="165" y="39"/>
                    </a:lnTo>
                    <a:lnTo>
                      <a:pt x="166" y="41"/>
                    </a:lnTo>
                    <a:lnTo>
                      <a:pt x="166" y="43"/>
                    </a:lnTo>
                    <a:lnTo>
                      <a:pt x="167" y="45"/>
                    </a:lnTo>
                    <a:lnTo>
                      <a:pt x="167" y="46"/>
                    </a:lnTo>
                    <a:lnTo>
                      <a:pt x="167" y="47"/>
                    </a:lnTo>
                    <a:lnTo>
                      <a:pt x="168" y="48"/>
                    </a:lnTo>
                    <a:lnTo>
                      <a:pt x="168" y="49"/>
                    </a:lnTo>
                    <a:lnTo>
                      <a:pt x="168" y="50"/>
                    </a:lnTo>
                    <a:lnTo>
                      <a:pt x="168" y="51"/>
                    </a:lnTo>
                    <a:lnTo>
                      <a:pt x="168" y="52"/>
                    </a:lnTo>
                    <a:lnTo>
                      <a:pt x="168" y="53"/>
                    </a:lnTo>
                    <a:lnTo>
                      <a:pt x="169" y="54"/>
                    </a:lnTo>
                    <a:lnTo>
                      <a:pt x="169" y="55"/>
                    </a:lnTo>
                    <a:lnTo>
                      <a:pt x="169" y="56"/>
                    </a:lnTo>
                    <a:lnTo>
                      <a:pt x="169" y="57"/>
                    </a:lnTo>
                    <a:lnTo>
                      <a:pt x="169" y="59"/>
                    </a:lnTo>
                    <a:lnTo>
                      <a:pt x="170" y="60"/>
                    </a:lnTo>
                    <a:lnTo>
                      <a:pt x="170" y="61"/>
                    </a:lnTo>
                    <a:lnTo>
                      <a:pt x="170" y="62"/>
                    </a:lnTo>
                    <a:lnTo>
                      <a:pt x="170" y="64"/>
                    </a:lnTo>
                    <a:lnTo>
                      <a:pt x="170" y="65"/>
                    </a:lnTo>
                    <a:lnTo>
                      <a:pt x="170" y="66"/>
                    </a:lnTo>
                    <a:lnTo>
                      <a:pt x="170" y="67"/>
                    </a:lnTo>
                    <a:lnTo>
                      <a:pt x="170" y="68"/>
                    </a:lnTo>
                    <a:lnTo>
                      <a:pt x="170" y="70"/>
                    </a:lnTo>
                    <a:lnTo>
                      <a:pt x="170" y="71"/>
                    </a:lnTo>
                    <a:lnTo>
                      <a:pt x="170" y="72"/>
                    </a:lnTo>
                    <a:lnTo>
                      <a:pt x="170" y="73"/>
                    </a:lnTo>
                    <a:lnTo>
                      <a:pt x="171" y="74"/>
                    </a:lnTo>
                    <a:lnTo>
                      <a:pt x="171" y="76"/>
                    </a:lnTo>
                    <a:lnTo>
                      <a:pt x="172" y="76"/>
                    </a:lnTo>
                    <a:lnTo>
                      <a:pt x="173" y="76"/>
                    </a:lnTo>
                    <a:lnTo>
                      <a:pt x="173" y="77"/>
                    </a:lnTo>
                    <a:lnTo>
                      <a:pt x="174" y="78"/>
                    </a:lnTo>
                    <a:lnTo>
                      <a:pt x="174" y="79"/>
                    </a:lnTo>
                    <a:lnTo>
                      <a:pt x="174" y="80"/>
                    </a:lnTo>
                    <a:lnTo>
                      <a:pt x="174" y="81"/>
                    </a:lnTo>
                    <a:lnTo>
                      <a:pt x="174" y="82"/>
                    </a:lnTo>
                    <a:lnTo>
                      <a:pt x="173" y="83"/>
                    </a:lnTo>
                    <a:lnTo>
                      <a:pt x="173" y="84"/>
                    </a:lnTo>
                    <a:lnTo>
                      <a:pt x="173" y="85"/>
                    </a:lnTo>
                    <a:lnTo>
                      <a:pt x="172" y="86"/>
                    </a:lnTo>
                    <a:lnTo>
                      <a:pt x="172" y="87"/>
                    </a:lnTo>
                    <a:lnTo>
                      <a:pt x="172" y="88"/>
                    </a:lnTo>
                    <a:lnTo>
                      <a:pt x="171" y="89"/>
                    </a:lnTo>
                    <a:lnTo>
                      <a:pt x="171" y="90"/>
                    </a:lnTo>
                    <a:lnTo>
                      <a:pt x="171" y="91"/>
                    </a:lnTo>
                    <a:lnTo>
                      <a:pt x="170" y="91"/>
                    </a:lnTo>
                    <a:lnTo>
                      <a:pt x="169" y="91"/>
                    </a:lnTo>
                    <a:lnTo>
                      <a:pt x="168" y="91"/>
                    </a:lnTo>
                    <a:lnTo>
                      <a:pt x="167" y="91"/>
                    </a:lnTo>
                    <a:lnTo>
                      <a:pt x="167" y="92"/>
                    </a:lnTo>
                    <a:lnTo>
                      <a:pt x="167" y="93"/>
                    </a:lnTo>
                    <a:lnTo>
                      <a:pt x="166" y="93"/>
                    </a:lnTo>
                    <a:lnTo>
                      <a:pt x="166" y="94"/>
                    </a:lnTo>
                    <a:lnTo>
                      <a:pt x="166" y="95"/>
                    </a:lnTo>
                    <a:lnTo>
                      <a:pt x="165" y="96"/>
                    </a:lnTo>
                    <a:lnTo>
                      <a:pt x="165" y="97"/>
                    </a:lnTo>
                    <a:lnTo>
                      <a:pt x="165" y="98"/>
                    </a:lnTo>
                    <a:lnTo>
                      <a:pt x="164" y="99"/>
                    </a:lnTo>
                    <a:lnTo>
                      <a:pt x="164" y="100"/>
                    </a:lnTo>
                    <a:lnTo>
                      <a:pt x="164" y="101"/>
                    </a:lnTo>
                    <a:lnTo>
                      <a:pt x="164" y="102"/>
                    </a:lnTo>
                    <a:lnTo>
                      <a:pt x="165" y="103"/>
                    </a:lnTo>
                    <a:lnTo>
                      <a:pt x="165" y="104"/>
                    </a:lnTo>
                    <a:lnTo>
                      <a:pt x="165" y="105"/>
                    </a:lnTo>
                    <a:lnTo>
                      <a:pt x="165" y="106"/>
                    </a:lnTo>
                    <a:lnTo>
                      <a:pt x="165" y="107"/>
                    </a:lnTo>
                    <a:lnTo>
                      <a:pt x="165" y="108"/>
                    </a:lnTo>
                    <a:lnTo>
                      <a:pt x="165" y="109"/>
                    </a:lnTo>
                    <a:lnTo>
                      <a:pt x="165" y="110"/>
                    </a:lnTo>
                    <a:lnTo>
                      <a:pt x="165" y="111"/>
                    </a:lnTo>
                    <a:lnTo>
                      <a:pt x="164" y="112"/>
                    </a:lnTo>
                    <a:lnTo>
                      <a:pt x="164" y="113"/>
                    </a:lnTo>
                    <a:lnTo>
                      <a:pt x="164" y="114"/>
                    </a:lnTo>
                    <a:lnTo>
                      <a:pt x="164" y="115"/>
                    </a:lnTo>
                    <a:lnTo>
                      <a:pt x="163" y="116"/>
                    </a:lnTo>
                    <a:lnTo>
                      <a:pt x="163" y="115"/>
                    </a:lnTo>
                    <a:lnTo>
                      <a:pt x="163" y="114"/>
                    </a:lnTo>
                    <a:lnTo>
                      <a:pt x="164" y="113"/>
                    </a:lnTo>
                    <a:lnTo>
                      <a:pt x="164" y="112"/>
                    </a:lnTo>
                    <a:lnTo>
                      <a:pt x="164" y="111"/>
                    </a:lnTo>
                    <a:lnTo>
                      <a:pt x="164" y="110"/>
                    </a:lnTo>
                    <a:lnTo>
                      <a:pt x="164" y="109"/>
                    </a:lnTo>
                    <a:lnTo>
                      <a:pt x="164" y="108"/>
                    </a:lnTo>
                    <a:lnTo>
                      <a:pt x="164" y="107"/>
                    </a:lnTo>
                    <a:lnTo>
                      <a:pt x="164" y="106"/>
                    </a:lnTo>
                    <a:lnTo>
                      <a:pt x="164" y="105"/>
                    </a:lnTo>
                    <a:lnTo>
                      <a:pt x="164" y="104"/>
                    </a:lnTo>
                    <a:lnTo>
                      <a:pt x="164" y="103"/>
                    </a:lnTo>
                    <a:lnTo>
                      <a:pt x="164" y="102"/>
                    </a:lnTo>
                    <a:lnTo>
                      <a:pt x="164" y="101"/>
                    </a:lnTo>
                    <a:lnTo>
                      <a:pt x="163" y="101"/>
                    </a:lnTo>
                    <a:lnTo>
                      <a:pt x="161" y="105"/>
                    </a:lnTo>
                    <a:lnTo>
                      <a:pt x="161" y="106"/>
                    </a:lnTo>
                    <a:lnTo>
                      <a:pt x="161" y="107"/>
                    </a:lnTo>
                    <a:lnTo>
                      <a:pt x="161" y="108"/>
                    </a:lnTo>
                    <a:lnTo>
                      <a:pt x="161" y="109"/>
                    </a:lnTo>
                    <a:lnTo>
                      <a:pt x="161" y="110"/>
                    </a:lnTo>
                    <a:lnTo>
                      <a:pt x="161" y="111"/>
                    </a:lnTo>
                    <a:lnTo>
                      <a:pt x="160" y="112"/>
                    </a:lnTo>
                    <a:lnTo>
                      <a:pt x="160" y="113"/>
                    </a:lnTo>
                    <a:lnTo>
                      <a:pt x="160" y="107"/>
                    </a:lnTo>
                    <a:lnTo>
                      <a:pt x="160" y="106"/>
                    </a:lnTo>
                    <a:lnTo>
                      <a:pt x="160" y="107"/>
                    </a:lnTo>
                    <a:lnTo>
                      <a:pt x="159" y="107"/>
                    </a:lnTo>
                    <a:lnTo>
                      <a:pt x="157" y="108"/>
                    </a:lnTo>
                    <a:lnTo>
                      <a:pt x="157" y="109"/>
                    </a:lnTo>
                    <a:lnTo>
                      <a:pt x="156" y="110"/>
                    </a:lnTo>
                    <a:lnTo>
                      <a:pt x="156" y="111"/>
                    </a:lnTo>
                    <a:lnTo>
                      <a:pt x="157" y="111"/>
                    </a:lnTo>
                    <a:lnTo>
                      <a:pt x="156" y="112"/>
                    </a:lnTo>
                    <a:lnTo>
                      <a:pt x="156" y="113"/>
                    </a:lnTo>
                    <a:lnTo>
                      <a:pt x="156" y="114"/>
                    </a:lnTo>
                    <a:lnTo>
                      <a:pt x="155" y="114"/>
                    </a:lnTo>
                    <a:lnTo>
                      <a:pt x="155" y="115"/>
                    </a:lnTo>
                    <a:lnTo>
                      <a:pt x="155" y="116"/>
                    </a:lnTo>
                    <a:lnTo>
                      <a:pt x="154" y="118"/>
                    </a:lnTo>
                    <a:lnTo>
                      <a:pt x="153" y="119"/>
                    </a:lnTo>
                    <a:lnTo>
                      <a:pt x="153" y="120"/>
                    </a:lnTo>
                    <a:lnTo>
                      <a:pt x="152" y="121"/>
                    </a:lnTo>
                    <a:lnTo>
                      <a:pt x="152" y="122"/>
                    </a:lnTo>
                    <a:lnTo>
                      <a:pt x="151" y="122"/>
                    </a:lnTo>
                    <a:lnTo>
                      <a:pt x="150" y="123"/>
                    </a:lnTo>
                    <a:lnTo>
                      <a:pt x="149" y="124"/>
                    </a:lnTo>
                    <a:lnTo>
                      <a:pt x="148" y="125"/>
                    </a:lnTo>
                    <a:lnTo>
                      <a:pt x="147" y="126"/>
                    </a:lnTo>
                    <a:lnTo>
                      <a:pt x="146" y="126"/>
                    </a:lnTo>
                    <a:lnTo>
                      <a:pt x="145" y="126"/>
                    </a:lnTo>
                    <a:lnTo>
                      <a:pt x="145" y="127"/>
                    </a:lnTo>
                    <a:lnTo>
                      <a:pt x="143" y="128"/>
                    </a:lnTo>
                    <a:lnTo>
                      <a:pt x="142" y="129"/>
                    </a:lnTo>
                    <a:lnTo>
                      <a:pt x="141" y="129"/>
                    </a:lnTo>
                    <a:lnTo>
                      <a:pt x="141" y="130"/>
                    </a:lnTo>
                    <a:lnTo>
                      <a:pt x="140" y="130"/>
                    </a:lnTo>
                    <a:lnTo>
                      <a:pt x="139" y="129"/>
                    </a:lnTo>
                    <a:lnTo>
                      <a:pt x="138" y="130"/>
                    </a:lnTo>
                    <a:lnTo>
                      <a:pt x="135" y="130"/>
                    </a:lnTo>
                    <a:lnTo>
                      <a:pt x="134" y="130"/>
                    </a:lnTo>
                    <a:lnTo>
                      <a:pt x="134" y="131"/>
                    </a:lnTo>
                    <a:lnTo>
                      <a:pt x="133" y="131"/>
                    </a:lnTo>
                    <a:lnTo>
                      <a:pt x="132" y="131"/>
                    </a:lnTo>
                    <a:lnTo>
                      <a:pt x="132" y="130"/>
                    </a:lnTo>
                    <a:lnTo>
                      <a:pt x="131" y="130"/>
                    </a:lnTo>
                    <a:lnTo>
                      <a:pt x="130" y="130"/>
                    </a:lnTo>
                    <a:lnTo>
                      <a:pt x="129" y="130"/>
                    </a:lnTo>
                    <a:lnTo>
                      <a:pt x="129" y="131"/>
                    </a:lnTo>
                    <a:lnTo>
                      <a:pt x="128" y="131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23" y="130"/>
                    </a:lnTo>
                    <a:lnTo>
                      <a:pt x="101" y="131"/>
                    </a:lnTo>
                    <a:lnTo>
                      <a:pt x="101" y="130"/>
                    </a:lnTo>
                    <a:lnTo>
                      <a:pt x="102" y="130"/>
                    </a:lnTo>
                    <a:lnTo>
                      <a:pt x="103" y="130"/>
                    </a:lnTo>
                    <a:lnTo>
                      <a:pt x="106" y="130"/>
                    </a:lnTo>
                    <a:lnTo>
                      <a:pt x="107" y="130"/>
                    </a:lnTo>
                    <a:lnTo>
                      <a:pt x="108" y="130"/>
                    </a:lnTo>
                    <a:lnTo>
                      <a:pt x="109" y="130"/>
                    </a:lnTo>
                    <a:lnTo>
                      <a:pt x="110" y="130"/>
                    </a:lnTo>
                    <a:lnTo>
                      <a:pt x="111" y="130"/>
                    </a:lnTo>
                    <a:lnTo>
                      <a:pt x="123" y="130"/>
                    </a:lnTo>
                    <a:lnTo>
                      <a:pt x="123" y="129"/>
                    </a:lnTo>
                    <a:lnTo>
                      <a:pt x="122" y="128"/>
                    </a:lnTo>
                    <a:lnTo>
                      <a:pt x="121" y="128"/>
                    </a:lnTo>
                    <a:lnTo>
                      <a:pt x="119" y="127"/>
                    </a:lnTo>
                    <a:lnTo>
                      <a:pt x="109" y="127"/>
                    </a:lnTo>
                    <a:lnTo>
                      <a:pt x="110" y="126"/>
                    </a:lnTo>
                    <a:lnTo>
                      <a:pt x="111" y="126"/>
                    </a:lnTo>
                    <a:lnTo>
                      <a:pt x="112" y="126"/>
                    </a:lnTo>
                    <a:lnTo>
                      <a:pt x="113" y="126"/>
                    </a:lnTo>
                    <a:lnTo>
                      <a:pt x="114" y="126"/>
                    </a:lnTo>
                    <a:lnTo>
                      <a:pt x="115" y="126"/>
                    </a:lnTo>
                    <a:lnTo>
                      <a:pt x="116" y="126"/>
                    </a:lnTo>
                    <a:lnTo>
                      <a:pt x="117" y="126"/>
                    </a:lnTo>
                    <a:lnTo>
                      <a:pt x="118" y="126"/>
                    </a:lnTo>
                    <a:lnTo>
                      <a:pt x="117" y="126"/>
                    </a:lnTo>
                    <a:lnTo>
                      <a:pt x="117" y="125"/>
                    </a:lnTo>
                    <a:lnTo>
                      <a:pt x="116" y="125"/>
                    </a:lnTo>
                    <a:lnTo>
                      <a:pt x="116" y="124"/>
                    </a:lnTo>
                    <a:lnTo>
                      <a:pt x="115" y="123"/>
                    </a:lnTo>
                    <a:lnTo>
                      <a:pt x="114" y="123"/>
                    </a:lnTo>
                    <a:lnTo>
                      <a:pt x="114" y="122"/>
                    </a:lnTo>
                    <a:lnTo>
                      <a:pt x="114" y="121"/>
                    </a:lnTo>
                    <a:lnTo>
                      <a:pt x="114" y="120"/>
                    </a:lnTo>
                    <a:lnTo>
                      <a:pt x="113" y="118"/>
                    </a:lnTo>
                    <a:lnTo>
                      <a:pt x="113" y="117"/>
                    </a:lnTo>
                    <a:lnTo>
                      <a:pt x="113" y="115"/>
                    </a:lnTo>
                    <a:lnTo>
                      <a:pt x="113" y="114"/>
                    </a:lnTo>
                    <a:lnTo>
                      <a:pt x="112" y="114"/>
                    </a:lnTo>
                    <a:lnTo>
                      <a:pt x="112" y="113"/>
                    </a:lnTo>
                    <a:lnTo>
                      <a:pt x="112" y="112"/>
                    </a:lnTo>
                    <a:lnTo>
                      <a:pt x="112" y="111"/>
                    </a:lnTo>
                    <a:lnTo>
                      <a:pt x="113" y="111"/>
                    </a:lnTo>
                    <a:lnTo>
                      <a:pt x="112" y="109"/>
                    </a:lnTo>
                    <a:lnTo>
                      <a:pt x="110" y="109"/>
                    </a:lnTo>
                    <a:lnTo>
                      <a:pt x="110" y="112"/>
                    </a:lnTo>
                    <a:lnTo>
                      <a:pt x="109" y="109"/>
                    </a:lnTo>
                    <a:lnTo>
                      <a:pt x="109" y="108"/>
                    </a:lnTo>
                    <a:lnTo>
                      <a:pt x="108" y="108"/>
                    </a:lnTo>
                    <a:lnTo>
                      <a:pt x="107" y="108"/>
                    </a:lnTo>
                    <a:lnTo>
                      <a:pt x="107" y="110"/>
                    </a:lnTo>
                    <a:lnTo>
                      <a:pt x="107" y="111"/>
                    </a:lnTo>
                    <a:lnTo>
                      <a:pt x="108" y="118"/>
                    </a:lnTo>
                    <a:lnTo>
                      <a:pt x="108" y="119"/>
                    </a:lnTo>
                    <a:lnTo>
                      <a:pt x="107" y="118"/>
                    </a:lnTo>
                    <a:lnTo>
                      <a:pt x="107" y="117"/>
                    </a:lnTo>
                    <a:lnTo>
                      <a:pt x="107" y="116"/>
                    </a:lnTo>
                    <a:lnTo>
                      <a:pt x="107" y="115"/>
                    </a:lnTo>
                    <a:lnTo>
                      <a:pt x="107" y="114"/>
                    </a:lnTo>
                    <a:lnTo>
                      <a:pt x="106" y="114"/>
                    </a:lnTo>
                    <a:lnTo>
                      <a:pt x="106" y="113"/>
                    </a:lnTo>
                    <a:lnTo>
                      <a:pt x="106" y="112"/>
                    </a:lnTo>
                    <a:lnTo>
                      <a:pt x="106" y="111"/>
                    </a:lnTo>
                    <a:lnTo>
                      <a:pt x="106" y="110"/>
                    </a:lnTo>
                    <a:lnTo>
                      <a:pt x="106" y="109"/>
                    </a:lnTo>
                    <a:lnTo>
                      <a:pt x="106" y="108"/>
                    </a:lnTo>
                    <a:lnTo>
                      <a:pt x="105" y="108"/>
                    </a:lnTo>
                    <a:lnTo>
                      <a:pt x="104" y="108"/>
                    </a:lnTo>
                    <a:lnTo>
                      <a:pt x="103" y="108"/>
                    </a:lnTo>
                    <a:lnTo>
                      <a:pt x="102" y="108"/>
                    </a:lnTo>
                    <a:lnTo>
                      <a:pt x="92" y="107"/>
                    </a:lnTo>
                    <a:lnTo>
                      <a:pt x="91" y="107"/>
                    </a:lnTo>
                    <a:lnTo>
                      <a:pt x="85" y="107"/>
                    </a:lnTo>
                    <a:lnTo>
                      <a:pt x="84" y="107"/>
                    </a:lnTo>
                    <a:lnTo>
                      <a:pt x="83" y="107"/>
                    </a:lnTo>
                    <a:lnTo>
                      <a:pt x="82" y="107"/>
                    </a:lnTo>
                    <a:lnTo>
                      <a:pt x="75" y="106"/>
                    </a:lnTo>
                    <a:lnTo>
                      <a:pt x="75" y="107"/>
                    </a:lnTo>
                    <a:lnTo>
                      <a:pt x="64" y="106"/>
                    </a:lnTo>
                    <a:lnTo>
                      <a:pt x="63" y="106"/>
                    </a:lnTo>
                    <a:lnTo>
                      <a:pt x="63" y="107"/>
                    </a:lnTo>
                    <a:lnTo>
                      <a:pt x="60" y="116"/>
                    </a:lnTo>
                    <a:lnTo>
                      <a:pt x="59" y="116"/>
                    </a:lnTo>
                    <a:lnTo>
                      <a:pt x="62" y="106"/>
                    </a:lnTo>
                    <a:lnTo>
                      <a:pt x="58" y="106"/>
                    </a:lnTo>
                    <a:lnTo>
                      <a:pt x="58" y="107"/>
                    </a:lnTo>
                    <a:lnTo>
                      <a:pt x="58" y="110"/>
                    </a:lnTo>
                    <a:lnTo>
                      <a:pt x="57" y="110"/>
                    </a:lnTo>
                    <a:lnTo>
                      <a:pt x="57" y="111"/>
                    </a:lnTo>
                    <a:lnTo>
                      <a:pt x="57" y="112"/>
                    </a:lnTo>
                    <a:lnTo>
                      <a:pt x="58" y="112"/>
                    </a:lnTo>
                    <a:lnTo>
                      <a:pt x="58" y="113"/>
                    </a:lnTo>
                    <a:lnTo>
                      <a:pt x="57" y="113"/>
                    </a:lnTo>
                    <a:lnTo>
                      <a:pt x="57" y="114"/>
                    </a:lnTo>
                    <a:lnTo>
                      <a:pt x="56" y="114"/>
                    </a:lnTo>
                    <a:lnTo>
                      <a:pt x="56" y="117"/>
                    </a:lnTo>
                    <a:lnTo>
                      <a:pt x="56" y="118"/>
                    </a:lnTo>
                    <a:lnTo>
                      <a:pt x="55" y="118"/>
                    </a:lnTo>
                    <a:lnTo>
                      <a:pt x="54" y="118"/>
                    </a:lnTo>
                    <a:lnTo>
                      <a:pt x="54" y="119"/>
                    </a:lnTo>
                    <a:lnTo>
                      <a:pt x="54" y="120"/>
                    </a:lnTo>
                    <a:lnTo>
                      <a:pt x="53" y="121"/>
                    </a:lnTo>
                    <a:lnTo>
                      <a:pt x="52" y="121"/>
                    </a:lnTo>
                    <a:lnTo>
                      <a:pt x="52" y="124"/>
                    </a:lnTo>
                    <a:lnTo>
                      <a:pt x="51" y="124"/>
                    </a:lnTo>
                    <a:lnTo>
                      <a:pt x="49" y="125"/>
                    </a:lnTo>
                    <a:lnTo>
                      <a:pt x="49" y="126"/>
                    </a:lnTo>
                    <a:lnTo>
                      <a:pt x="48" y="126"/>
                    </a:lnTo>
                    <a:lnTo>
                      <a:pt x="47" y="126"/>
                    </a:lnTo>
                    <a:lnTo>
                      <a:pt x="46" y="127"/>
                    </a:lnTo>
                    <a:lnTo>
                      <a:pt x="45" y="127"/>
                    </a:lnTo>
                    <a:lnTo>
                      <a:pt x="45" y="128"/>
                    </a:lnTo>
                    <a:lnTo>
                      <a:pt x="45" y="129"/>
                    </a:lnTo>
                    <a:lnTo>
                      <a:pt x="44" y="129"/>
                    </a:lnTo>
                    <a:lnTo>
                      <a:pt x="43" y="129"/>
                    </a:lnTo>
                    <a:lnTo>
                      <a:pt x="42" y="129"/>
                    </a:lnTo>
                    <a:lnTo>
                      <a:pt x="41" y="129"/>
                    </a:lnTo>
                    <a:lnTo>
                      <a:pt x="41" y="130"/>
                    </a:lnTo>
                    <a:lnTo>
                      <a:pt x="40" y="130"/>
                    </a:lnTo>
                    <a:lnTo>
                      <a:pt x="39" y="131"/>
                    </a:lnTo>
                    <a:lnTo>
                      <a:pt x="37" y="130"/>
                    </a:lnTo>
                    <a:lnTo>
                      <a:pt x="34" y="131"/>
                    </a:lnTo>
                    <a:lnTo>
                      <a:pt x="33" y="131"/>
                    </a:lnTo>
                    <a:lnTo>
                      <a:pt x="32" y="13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130">
                <a:extLst>
                  <a:ext uri="{FF2B5EF4-FFF2-40B4-BE49-F238E27FC236}">
                    <a16:creationId xmlns:a16="http://schemas.microsoft.com/office/drawing/2014/main" id="{BEB0BDB0-FEEC-49FF-8DF7-3B2B93E61D8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76" y="2158"/>
                <a:ext cx="42" cy="45"/>
              </a:xfrm>
              <a:custGeom>
                <a:avLst/>
                <a:gdLst>
                  <a:gd name="T0" fmla="*/ 15 w 42"/>
                  <a:gd name="T1" fmla="*/ 43 h 45"/>
                  <a:gd name="T2" fmla="*/ 10 w 42"/>
                  <a:gd name="T3" fmla="*/ 42 h 45"/>
                  <a:gd name="T4" fmla="*/ 9 w 42"/>
                  <a:gd name="T5" fmla="*/ 42 h 45"/>
                  <a:gd name="T6" fmla="*/ 8 w 42"/>
                  <a:gd name="T7" fmla="*/ 41 h 45"/>
                  <a:gd name="T8" fmla="*/ 14 w 42"/>
                  <a:gd name="T9" fmla="*/ 41 h 45"/>
                  <a:gd name="T10" fmla="*/ 7 w 42"/>
                  <a:gd name="T11" fmla="*/ 39 h 45"/>
                  <a:gd name="T12" fmla="*/ 6 w 42"/>
                  <a:gd name="T13" fmla="*/ 39 h 45"/>
                  <a:gd name="T14" fmla="*/ 5 w 42"/>
                  <a:gd name="T15" fmla="*/ 38 h 45"/>
                  <a:gd name="T16" fmla="*/ 4 w 42"/>
                  <a:gd name="T17" fmla="*/ 37 h 45"/>
                  <a:gd name="T18" fmla="*/ 3 w 42"/>
                  <a:gd name="T19" fmla="*/ 36 h 45"/>
                  <a:gd name="T20" fmla="*/ 2 w 42"/>
                  <a:gd name="T21" fmla="*/ 35 h 45"/>
                  <a:gd name="T22" fmla="*/ 2 w 42"/>
                  <a:gd name="T23" fmla="*/ 33 h 45"/>
                  <a:gd name="T24" fmla="*/ 1 w 42"/>
                  <a:gd name="T25" fmla="*/ 32 h 45"/>
                  <a:gd name="T26" fmla="*/ 4 w 42"/>
                  <a:gd name="T27" fmla="*/ 28 h 45"/>
                  <a:gd name="T28" fmla="*/ 0 w 42"/>
                  <a:gd name="T29" fmla="*/ 27 h 45"/>
                  <a:gd name="T30" fmla="*/ 0 w 42"/>
                  <a:gd name="T31" fmla="*/ 25 h 45"/>
                  <a:gd name="T32" fmla="*/ 0 w 42"/>
                  <a:gd name="T33" fmla="*/ 24 h 45"/>
                  <a:gd name="T34" fmla="*/ 0 w 42"/>
                  <a:gd name="T35" fmla="*/ 23 h 45"/>
                  <a:gd name="T36" fmla="*/ 1 w 42"/>
                  <a:gd name="T37" fmla="*/ 21 h 45"/>
                  <a:gd name="T38" fmla="*/ 1 w 42"/>
                  <a:gd name="T39" fmla="*/ 18 h 45"/>
                  <a:gd name="T40" fmla="*/ 4 w 42"/>
                  <a:gd name="T41" fmla="*/ 10 h 45"/>
                  <a:gd name="T42" fmla="*/ 5 w 42"/>
                  <a:gd name="T43" fmla="*/ 9 h 45"/>
                  <a:gd name="T44" fmla="*/ 6 w 42"/>
                  <a:gd name="T45" fmla="*/ 9 h 45"/>
                  <a:gd name="T46" fmla="*/ 9 w 42"/>
                  <a:gd name="T47" fmla="*/ 6 h 45"/>
                  <a:gd name="T48" fmla="*/ 10 w 42"/>
                  <a:gd name="T49" fmla="*/ 5 h 45"/>
                  <a:gd name="T50" fmla="*/ 11 w 42"/>
                  <a:gd name="T51" fmla="*/ 4 h 45"/>
                  <a:gd name="T52" fmla="*/ 13 w 42"/>
                  <a:gd name="T53" fmla="*/ 4 h 45"/>
                  <a:gd name="T54" fmla="*/ 13 w 42"/>
                  <a:gd name="T55" fmla="*/ 3 h 45"/>
                  <a:gd name="T56" fmla="*/ 15 w 42"/>
                  <a:gd name="T57" fmla="*/ 2 h 45"/>
                  <a:gd name="T58" fmla="*/ 17 w 42"/>
                  <a:gd name="T59" fmla="*/ 2 h 45"/>
                  <a:gd name="T60" fmla="*/ 18 w 42"/>
                  <a:gd name="T61" fmla="*/ 1 h 45"/>
                  <a:gd name="T62" fmla="*/ 20 w 42"/>
                  <a:gd name="T63" fmla="*/ 1 h 45"/>
                  <a:gd name="T64" fmla="*/ 22 w 42"/>
                  <a:gd name="T65" fmla="*/ 1 h 45"/>
                  <a:gd name="T66" fmla="*/ 23 w 42"/>
                  <a:gd name="T67" fmla="*/ 1 h 45"/>
                  <a:gd name="T68" fmla="*/ 28 w 42"/>
                  <a:gd name="T69" fmla="*/ 2 h 45"/>
                  <a:gd name="T70" fmla="*/ 31 w 42"/>
                  <a:gd name="T71" fmla="*/ 2 h 45"/>
                  <a:gd name="T72" fmla="*/ 32 w 42"/>
                  <a:gd name="T73" fmla="*/ 3 h 45"/>
                  <a:gd name="T74" fmla="*/ 35 w 42"/>
                  <a:gd name="T75" fmla="*/ 4 h 45"/>
                  <a:gd name="T76" fmla="*/ 35 w 42"/>
                  <a:gd name="T77" fmla="*/ 5 h 45"/>
                  <a:gd name="T78" fmla="*/ 37 w 42"/>
                  <a:gd name="T79" fmla="*/ 6 h 45"/>
                  <a:gd name="T80" fmla="*/ 38 w 42"/>
                  <a:gd name="T81" fmla="*/ 7 h 45"/>
                  <a:gd name="T82" fmla="*/ 39 w 42"/>
                  <a:gd name="T83" fmla="*/ 9 h 45"/>
                  <a:gd name="T84" fmla="*/ 41 w 42"/>
                  <a:gd name="T85" fmla="*/ 13 h 45"/>
                  <a:gd name="T86" fmla="*/ 42 w 42"/>
                  <a:gd name="T87" fmla="*/ 24 h 45"/>
                  <a:gd name="T88" fmla="*/ 41 w 42"/>
                  <a:gd name="T89" fmla="*/ 24 h 45"/>
                  <a:gd name="T90" fmla="*/ 41 w 42"/>
                  <a:gd name="T91" fmla="*/ 25 h 45"/>
                  <a:gd name="T92" fmla="*/ 42 w 42"/>
                  <a:gd name="T93" fmla="*/ 27 h 45"/>
                  <a:gd name="T94" fmla="*/ 40 w 42"/>
                  <a:gd name="T95" fmla="*/ 30 h 45"/>
                  <a:gd name="T96" fmla="*/ 40 w 42"/>
                  <a:gd name="T97" fmla="*/ 31 h 45"/>
                  <a:gd name="T98" fmla="*/ 38 w 42"/>
                  <a:gd name="T99" fmla="*/ 33 h 45"/>
                  <a:gd name="T100" fmla="*/ 36 w 42"/>
                  <a:gd name="T101" fmla="*/ 35 h 45"/>
                  <a:gd name="T102" fmla="*/ 36 w 42"/>
                  <a:gd name="T103" fmla="*/ 37 h 45"/>
                  <a:gd name="T104" fmla="*/ 34 w 42"/>
                  <a:gd name="T105" fmla="*/ 38 h 45"/>
                  <a:gd name="T106" fmla="*/ 33 w 42"/>
                  <a:gd name="T107" fmla="*/ 39 h 45"/>
                  <a:gd name="T108" fmla="*/ 31 w 42"/>
                  <a:gd name="T109" fmla="*/ 40 h 45"/>
                  <a:gd name="T110" fmla="*/ 30 w 42"/>
                  <a:gd name="T111" fmla="*/ 40 h 45"/>
                  <a:gd name="T112" fmla="*/ 26 w 42"/>
                  <a:gd name="T113" fmla="*/ 42 h 45"/>
                  <a:gd name="T114" fmla="*/ 23 w 42"/>
                  <a:gd name="T115" fmla="*/ 44 h 45"/>
                  <a:gd name="T116" fmla="*/ 19 w 42"/>
                  <a:gd name="T117" fmla="*/ 44 h 45"/>
                  <a:gd name="T118" fmla="*/ 18 w 42"/>
                  <a:gd name="T119" fmla="*/ 44 h 45"/>
                  <a:gd name="T120" fmla="*/ 17 w 42"/>
                  <a:gd name="T121" fmla="*/ 44 h 45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42" h="45">
                    <a:moveTo>
                      <a:pt x="16" y="44"/>
                    </a:moveTo>
                    <a:lnTo>
                      <a:pt x="16" y="44"/>
                    </a:lnTo>
                    <a:lnTo>
                      <a:pt x="15" y="44"/>
                    </a:lnTo>
                    <a:lnTo>
                      <a:pt x="15" y="43"/>
                    </a:lnTo>
                    <a:lnTo>
                      <a:pt x="14" y="43"/>
                    </a:lnTo>
                    <a:lnTo>
                      <a:pt x="13" y="43"/>
                    </a:lnTo>
                    <a:lnTo>
                      <a:pt x="11" y="43"/>
                    </a:lnTo>
                    <a:lnTo>
                      <a:pt x="10" y="43"/>
                    </a:lnTo>
                    <a:lnTo>
                      <a:pt x="10" y="42"/>
                    </a:lnTo>
                    <a:lnTo>
                      <a:pt x="10" y="41"/>
                    </a:lnTo>
                    <a:lnTo>
                      <a:pt x="10" y="42"/>
                    </a:lnTo>
                    <a:lnTo>
                      <a:pt x="9" y="42"/>
                    </a:lnTo>
                    <a:lnTo>
                      <a:pt x="8" y="42"/>
                    </a:lnTo>
                    <a:lnTo>
                      <a:pt x="8" y="41"/>
                    </a:lnTo>
                    <a:lnTo>
                      <a:pt x="13" y="41"/>
                    </a:lnTo>
                    <a:lnTo>
                      <a:pt x="14" y="41"/>
                    </a:lnTo>
                    <a:lnTo>
                      <a:pt x="14" y="40"/>
                    </a:lnTo>
                    <a:lnTo>
                      <a:pt x="7" y="40"/>
                    </a:lnTo>
                    <a:lnTo>
                      <a:pt x="7" y="39"/>
                    </a:lnTo>
                    <a:lnTo>
                      <a:pt x="6" y="39"/>
                    </a:lnTo>
                    <a:lnTo>
                      <a:pt x="5" y="39"/>
                    </a:lnTo>
                    <a:lnTo>
                      <a:pt x="5" y="38"/>
                    </a:lnTo>
                    <a:lnTo>
                      <a:pt x="4" y="38"/>
                    </a:lnTo>
                    <a:lnTo>
                      <a:pt x="4" y="37"/>
                    </a:lnTo>
                    <a:lnTo>
                      <a:pt x="4" y="36"/>
                    </a:lnTo>
                    <a:lnTo>
                      <a:pt x="3" y="36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2" y="33"/>
                    </a:lnTo>
                    <a:lnTo>
                      <a:pt x="2" y="32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0" y="31"/>
                    </a:lnTo>
                    <a:lnTo>
                      <a:pt x="0" y="30"/>
                    </a:lnTo>
                    <a:lnTo>
                      <a:pt x="0" y="29"/>
                    </a:lnTo>
                    <a:lnTo>
                      <a:pt x="0" y="28"/>
                    </a:lnTo>
                    <a:lnTo>
                      <a:pt x="1" y="28"/>
                    </a:lnTo>
                    <a:lnTo>
                      <a:pt x="4" y="28"/>
                    </a:lnTo>
                    <a:lnTo>
                      <a:pt x="4" y="27"/>
                    </a:lnTo>
                    <a:lnTo>
                      <a:pt x="0" y="27"/>
                    </a:lnTo>
                    <a:lnTo>
                      <a:pt x="0" y="26"/>
                    </a:lnTo>
                    <a:lnTo>
                      <a:pt x="0" y="25"/>
                    </a:lnTo>
                    <a:lnTo>
                      <a:pt x="1" y="24"/>
                    </a:lnTo>
                    <a:lnTo>
                      <a:pt x="0" y="24"/>
                    </a:lnTo>
                    <a:lnTo>
                      <a:pt x="0" y="23"/>
                    </a:lnTo>
                    <a:lnTo>
                      <a:pt x="0" y="22"/>
                    </a:lnTo>
                    <a:lnTo>
                      <a:pt x="0" y="21"/>
                    </a:lnTo>
                    <a:lnTo>
                      <a:pt x="1" y="21"/>
                    </a:lnTo>
                    <a:lnTo>
                      <a:pt x="1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3" y="16"/>
                    </a:lnTo>
                    <a:lnTo>
                      <a:pt x="2" y="15"/>
                    </a:lnTo>
                    <a:lnTo>
                      <a:pt x="2" y="14"/>
                    </a:lnTo>
                    <a:lnTo>
                      <a:pt x="3" y="14"/>
                    </a:lnTo>
                    <a:lnTo>
                      <a:pt x="4" y="12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5" y="9"/>
                    </a:lnTo>
                    <a:lnTo>
                      <a:pt x="6" y="9"/>
                    </a:lnTo>
                    <a:lnTo>
                      <a:pt x="7" y="7"/>
                    </a:lnTo>
                    <a:lnTo>
                      <a:pt x="7" y="6"/>
                    </a:lnTo>
                    <a:lnTo>
                      <a:pt x="8" y="6"/>
                    </a:lnTo>
                    <a:lnTo>
                      <a:pt x="9" y="6"/>
                    </a:lnTo>
                    <a:lnTo>
                      <a:pt x="9" y="5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3" y="3"/>
                    </a:lnTo>
                    <a:lnTo>
                      <a:pt x="13" y="2"/>
                    </a:lnTo>
                    <a:lnTo>
                      <a:pt x="14" y="2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7" y="2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19" y="1"/>
                    </a:lnTo>
                    <a:lnTo>
                      <a:pt x="20" y="1"/>
                    </a:lnTo>
                    <a:lnTo>
                      <a:pt x="21" y="1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3" y="1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7" y="1"/>
                    </a:lnTo>
                    <a:lnTo>
                      <a:pt x="28" y="1"/>
                    </a:lnTo>
                    <a:lnTo>
                      <a:pt x="28" y="2"/>
                    </a:lnTo>
                    <a:lnTo>
                      <a:pt x="29" y="2"/>
                    </a:lnTo>
                    <a:lnTo>
                      <a:pt x="31" y="2"/>
                    </a:lnTo>
                    <a:lnTo>
                      <a:pt x="32" y="2"/>
                    </a:lnTo>
                    <a:lnTo>
                      <a:pt x="32" y="3"/>
                    </a:lnTo>
                    <a:lnTo>
                      <a:pt x="33" y="3"/>
                    </a:lnTo>
                    <a:lnTo>
                      <a:pt x="35" y="4"/>
                    </a:lnTo>
                    <a:lnTo>
                      <a:pt x="35" y="5"/>
                    </a:lnTo>
                    <a:lnTo>
                      <a:pt x="36" y="5"/>
                    </a:lnTo>
                    <a:lnTo>
                      <a:pt x="37" y="6"/>
                    </a:lnTo>
                    <a:lnTo>
                      <a:pt x="38" y="6"/>
                    </a:lnTo>
                    <a:lnTo>
                      <a:pt x="38" y="7"/>
                    </a:lnTo>
                    <a:lnTo>
                      <a:pt x="38" y="8"/>
                    </a:lnTo>
                    <a:lnTo>
                      <a:pt x="39" y="9"/>
                    </a:lnTo>
                    <a:lnTo>
                      <a:pt x="40" y="9"/>
                    </a:lnTo>
                    <a:lnTo>
                      <a:pt x="40" y="11"/>
                    </a:lnTo>
                    <a:lnTo>
                      <a:pt x="40" y="12"/>
                    </a:lnTo>
                    <a:lnTo>
                      <a:pt x="41" y="13"/>
                    </a:lnTo>
                    <a:lnTo>
                      <a:pt x="42" y="15"/>
                    </a:lnTo>
                    <a:lnTo>
                      <a:pt x="42" y="16"/>
                    </a:lnTo>
                    <a:lnTo>
                      <a:pt x="42" y="17"/>
                    </a:lnTo>
                    <a:lnTo>
                      <a:pt x="42" y="18"/>
                    </a:lnTo>
                    <a:lnTo>
                      <a:pt x="42" y="19"/>
                    </a:lnTo>
                    <a:lnTo>
                      <a:pt x="42" y="20"/>
                    </a:lnTo>
                    <a:lnTo>
                      <a:pt x="42" y="22"/>
                    </a:lnTo>
                    <a:lnTo>
                      <a:pt x="42" y="23"/>
                    </a:lnTo>
                    <a:lnTo>
                      <a:pt x="42" y="24"/>
                    </a:lnTo>
                    <a:lnTo>
                      <a:pt x="41" y="24"/>
                    </a:lnTo>
                    <a:lnTo>
                      <a:pt x="41" y="25"/>
                    </a:lnTo>
                    <a:lnTo>
                      <a:pt x="41" y="26"/>
                    </a:lnTo>
                    <a:lnTo>
                      <a:pt x="42" y="26"/>
                    </a:lnTo>
                    <a:lnTo>
                      <a:pt x="42" y="27"/>
                    </a:lnTo>
                    <a:lnTo>
                      <a:pt x="41" y="27"/>
                    </a:lnTo>
                    <a:lnTo>
                      <a:pt x="41" y="28"/>
                    </a:lnTo>
                    <a:lnTo>
                      <a:pt x="40" y="28"/>
                    </a:lnTo>
                    <a:lnTo>
                      <a:pt x="40" y="30"/>
                    </a:lnTo>
                    <a:lnTo>
                      <a:pt x="40" y="31"/>
                    </a:lnTo>
                    <a:lnTo>
                      <a:pt x="39" y="31"/>
                    </a:lnTo>
                    <a:lnTo>
                      <a:pt x="39" y="32"/>
                    </a:lnTo>
                    <a:lnTo>
                      <a:pt x="38" y="32"/>
                    </a:lnTo>
                    <a:lnTo>
                      <a:pt x="38" y="33"/>
                    </a:lnTo>
                    <a:lnTo>
                      <a:pt x="37" y="34"/>
                    </a:lnTo>
                    <a:lnTo>
                      <a:pt x="36" y="34"/>
                    </a:lnTo>
                    <a:lnTo>
                      <a:pt x="36" y="35"/>
                    </a:lnTo>
                    <a:lnTo>
                      <a:pt x="36" y="36"/>
                    </a:lnTo>
                    <a:lnTo>
                      <a:pt x="36" y="37"/>
                    </a:lnTo>
                    <a:lnTo>
                      <a:pt x="35" y="37"/>
                    </a:lnTo>
                    <a:lnTo>
                      <a:pt x="35" y="38"/>
                    </a:lnTo>
                    <a:lnTo>
                      <a:pt x="34" y="38"/>
                    </a:lnTo>
                    <a:lnTo>
                      <a:pt x="33" y="38"/>
                    </a:lnTo>
                    <a:lnTo>
                      <a:pt x="33" y="39"/>
                    </a:lnTo>
                    <a:lnTo>
                      <a:pt x="32" y="39"/>
                    </a:lnTo>
                    <a:lnTo>
                      <a:pt x="32" y="40"/>
                    </a:lnTo>
                    <a:lnTo>
                      <a:pt x="31" y="40"/>
                    </a:lnTo>
                    <a:lnTo>
                      <a:pt x="30" y="40"/>
                    </a:lnTo>
                    <a:lnTo>
                      <a:pt x="29" y="40"/>
                    </a:lnTo>
                    <a:lnTo>
                      <a:pt x="29" y="41"/>
                    </a:lnTo>
                    <a:lnTo>
                      <a:pt x="28" y="42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6" y="43"/>
                    </a:lnTo>
                    <a:lnTo>
                      <a:pt x="24" y="44"/>
                    </a:lnTo>
                    <a:lnTo>
                      <a:pt x="23" y="44"/>
                    </a:lnTo>
                    <a:lnTo>
                      <a:pt x="23" y="43"/>
                    </a:lnTo>
                    <a:lnTo>
                      <a:pt x="22" y="43"/>
                    </a:lnTo>
                    <a:lnTo>
                      <a:pt x="19" y="44"/>
                    </a:lnTo>
                    <a:lnTo>
                      <a:pt x="19" y="43"/>
                    </a:lnTo>
                    <a:lnTo>
                      <a:pt x="18" y="43"/>
                    </a:lnTo>
                    <a:lnTo>
                      <a:pt x="18" y="44"/>
                    </a:lnTo>
                    <a:lnTo>
                      <a:pt x="17" y="44"/>
                    </a:lnTo>
                    <a:lnTo>
                      <a:pt x="16" y="45"/>
                    </a:lnTo>
                    <a:lnTo>
                      <a:pt x="16" y="44"/>
                    </a:lnTo>
                    <a:close/>
                  </a:path>
                </a:pathLst>
              </a:custGeom>
              <a:solidFill>
                <a:srgbClr val="66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131">
                <a:extLst>
                  <a:ext uri="{FF2B5EF4-FFF2-40B4-BE49-F238E27FC236}">
                    <a16:creationId xmlns:a16="http://schemas.microsoft.com/office/drawing/2014/main" id="{C875A613-94D7-4219-9B16-789FDC550E3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51" y="2202"/>
                <a:ext cx="1" cy="1"/>
              </a:xfrm>
              <a:custGeom>
                <a:avLst/>
                <a:gdLst>
                  <a:gd name="T0" fmla="*/ 0 w 1"/>
                  <a:gd name="T1" fmla="*/ 0 h 1"/>
                  <a:gd name="T2" fmla="*/ 0 w 1"/>
                  <a:gd name="T3" fmla="*/ 0 h 1"/>
                  <a:gd name="T4" fmla="*/ 0 w 1"/>
                  <a:gd name="T5" fmla="*/ 0 h 1"/>
                  <a:gd name="T6" fmla="*/ 0 w 1"/>
                  <a:gd name="T7" fmla="*/ 0 h 1"/>
                  <a:gd name="T8" fmla="*/ 0 w 1"/>
                  <a:gd name="T9" fmla="*/ 0 h 1"/>
                  <a:gd name="T10" fmla="*/ 0 w 1"/>
                  <a:gd name="T11" fmla="*/ 0 h 1"/>
                  <a:gd name="T12" fmla="*/ 0 w 1"/>
                  <a:gd name="T13" fmla="*/ 0 h 1"/>
                  <a:gd name="T14" fmla="*/ 0 w 1"/>
                  <a:gd name="T15" fmla="*/ 0 h 1"/>
                  <a:gd name="T16" fmla="*/ 0 w 1"/>
                  <a:gd name="T17" fmla="*/ 0 h 1"/>
                  <a:gd name="T18" fmla="*/ 0 w 1"/>
                  <a:gd name="T19" fmla="*/ 0 h 1"/>
                  <a:gd name="T20" fmla="*/ 0 w 1"/>
                  <a:gd name="T21" fmla="*/ 0 h 1"/>
                  <a:gd name="T22" fmla="*/ 0 w 1"/>
                  <a:gd name="T23" fmla="*/ 0 h 1"/>
                  <a:gd name="T24" fmla="*/ 0 w 1"/>
                  <a:gd name="T25" fmla="*/ 0 h 1"/>
                  <a:gd name="T26" fmla="*/ 0 w 1"/>
                  <a:gd name="T27" fmla="*/ 0 h 1"/>
                  <a:gd name="T28" fmla="*/ 0 w 1"/>
                  <a:gd name="T29" fmla="*/ 0 h 1"/>
                  <a:gd name="T30" fmla="*/ 0 w 1"/>
                  <a:gd name="T31" fmla="*/ 0 h 1"/>
                  <a:gd name="T32" fmla="*/ 0 w 1"/>
                  <a:gd name="T33" fmla="*/ 0 h 1"/>
                  <a:gd name="T34" fmla="*/ 1 w 1"/>
                  <a:gd name="T35" fmla="*/ 0 h 1"/>
                  <a:gd name="T36" fmla="*/ 1 w 1"/>
                  <a:gd name="T37" fmla="*/ 0 h 1"/>
                  <a:gd name="T38" fmla="*/ 1 w 1"/>
                  <a:gd name="T39" fmla="*/ 0 h 1"/>
                  <a:gd name="T40" fmla="*/ 1 w 1"/>
                  <a:gd name="T41" fmla="*/ 0 h 1"/>
                  <a:gd name="T42" fmla="*/ 1 w 1"/>
                  <a:gd name="T43" fmla="*/ 0 h 1"/>
                  <a:gd name="T44" fmla="*/ 0 w 1"/>
                  <a:gd name="T45" fmla="*/ 0 h 1"/>
                  <a:gd name="T46" fmla="*/ 0 w 1"/>
                  <a:gd name="T47" fmla="*/ 0 h 1"/>
                  <a:gd name="T48" fmla="*/ 0 w 1"/>
                  <a:gd name="T49" fmla="*/ 0 h 1"/>
                  <a:gd name="T50" fmla="*/ 0 w 1"/>
                  <a:gd name="T51" fmla="*/ 0 h 1"/>
                  <a:gd name="T52" fmla="*/ 0 w 1"/>
                  <a:gd name="T53" fmla="*/ 0 h 1"/>
                  <a:gd name="T54" fmla="*/ 0 w 1"/>
                  <a:gd name="T55" fmla="*/ 0 h 1"/>
                  <a:gd name="T56" fmla="*/ 0 w 1"/>
                  <a:gd name="T57" fmla="*/ 0 h 1"/>
                  <a:gd name="T58" fmla="*/ 0 w 1"/>
                  <a:gd name="T59" fmla="*/ 0 h 1"/>
                  <a:gd name="T60" fmla="*/ 0 w 1"/>
                  <a:gd name="T61" fmla="*/ 0 h 1"/>
                  <a:gd name="T62" fmla="*/ 0 w 1"/>
                  <a:gd name="T63" fmla="*/ 0 h 1"/>
                  <a:gd name="T64" fmla="*/ 0 w 1"/>
                  <a:gd name="T65" fmla="*/ 0 h 1"/>
                  <a:gd name="T66" fmla="*/ 0 w 1"/>
                  <a:gd name="T67" fmla="*/ 0 h 1"/>
                  <a:gd name="T68" fmla="*/ 0 w 1"/>
                  <a:gd name="T69" fmla="*/ 0 h 1"/>
                  <a:gd name="T70" fmla="*/ 0 w 1"/>
                  <a:gd name="T71" fmla="*/ 0 h 1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lnTo>
                      <a:pt x="0" y="0"/>
                    </a:lnTo>
                    <a:lnTo>
                      <a:pt x="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132">
                <a:extLst>
                  <a:ext uri="{FF2B5EF4-FFF2-40B4-BE49-F238E27FC236}">
                    <a16:creationId xmlns:a16="http://schemas.microsoft.com/office/drawing/2014/main" id="{6A987559-A4FD-4157-8110-8B42DBBB73C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54" y="2202"/>
                <a:ext cx="5" cy="1"/>
              </a:xfrm>
              <a:custGeom>
                <a:avLst/>
                <a:gdLst>
                  <a:gd name="T0" fmla="*/ 4 w 5"/>
                  <a:gd name="T1" fmla="*/ 0 h 1"/>
                  <a:gd name="T2" fmla="*/ 4 w 5"/>
                  <a:gd name="T3" fmla="*/ 0 h 1"/>
                  <a:gd name="T4" fmla="*/ 4 w 5"/>
                  <a:gd name="T5" fmla="*/ 0 h 1"/>
                  <a:gd name="T6" fmla="*/ 4 w 5"/>
                  <a:gd name="T7" fmla="*/ 0 h 1"/>
                  <a:gd name="T8" fmla="*/ 3 w 5"/>
                  <a:gd name="T9" fmla="*/ 0 h 1"/>
                  <a:gd name="T10" fmla="*/ 3 w 5"/>
                  <a:gd name="T11" fmla="*/ 0 h 1"/>
                  <a:gd name="T12" fmla="*/ 3 w 5"/>
                  <a:gd name="T13" fmla="*/ 0 h 1"/>
                  <a:gd name="T14" fmla="*/ 0 w 5"/>
                  <a:gd name="T15" fmla="*/ 0 h 1"/>
                  <a:gd name="T16" fmla="*/ 1 w 5"/>
                  <a:gd name="T17" fmla="*/ 0 h 1"/>
                  <a:gd name="T18" fmla="*/ 1 w 5"/>
                  <a:gd name="T19" fmla="*/ 0 h 1"/>
                  <a:gd name="T20" fmla="*/ 1 w 5"/>
                  <a:gd name="T21" fmla="*/ 0 h 1"/>
                  <a:gd name="T22" fmla="*/ 1 w 5"/>
                  <a:gd name="T23" fmla="*/ 0 h 1"/>
                  <a:gd name="T24" fmla="*/ 1 w 5"/>
                  <a:gd name="T25" fmla="*/ 0 h 1"/>
                  <a:gd name="T26" fmla="*/ 1 w 5"/>
                  <a:gd name="T27" fmla="*/ 0 h 1"/>
                  <a:gd name="T28" fmla="*/ 1 w 5"/>
                  <a:gd name="T29" fmla="*/ 0 h 1"/>
                  <a:gd name="T30" fmla="*/ 2 w 5"/>
                  <a:gd name="T31" fmla="*/ 0 h 1"/>
                  <a:gd name="T32" fmla="*/ 2 w 5"/>
                  <a:gd name="T33" fmla="*/ 0 h 1"/>
                  <a:gd name="T34" fmla="*/ 2 w 5"/>
                  <a:gd name="T35" fmla="*/ 0 h 1"/>
                  <a:gd name="T36" fmla="*/ 2 w 5"/>
                  <a:gd name="T37" fmla="*/ 0 h 1"/>
                  <a:gd name="T38" fmla="*/ 3 w 5"/>
                  <a:gd name="T39" fmla="*/ 0 h 1"/>
                  <a:gd name="T40" fmla="*/ 3 w 5"/>
                  <a:gd name="T41" fmla="*/ 0 h 1"/>
                  <a:gd name="T42" fmla="*/ 3 w 5"/>
                  <a:gd name="T43" fmla="*/ 0 h 1"/>
                  <a:gd name="T44" fmla="*/ 3 w 5"/>
                  <a:gd name="T45" fmla="*/ 0 h 1"/>
                  <a:gd name="T46" fmla="*/ 3 w 5"/>
                  <a:gd name="T47" fmla="*/ 0 h 1"/>
                  <a:gd name="T48" fmla="*/ 3 w 5"/>
                  <a:gd name="T49" fmla="*/ 0 h 1"/>
                  <a:gd name="T50" fmla="*/ 3 w 5"/>
                  <a:gd name="T51" fmla="*/ 0 h 1"/>
                  <a:gd name="T52" fmla="*/ 3 w 5"/>
                  <a:gd name="T53" fmla="*/ 0 h 1"/>
                  <a:gd name="T54" fmla="*/ 3 w 5"/>
                  <a:gd name="T55" fmla="*/ 0 h 1"/>
                  <a:gd name="T56" fmla="*/ 5 w 5"/>
                  <a:gd name="T57" fmla="*/ 0 h 1"/>
                  <a:gd name="T58" fmla="*/ 5 w 5"/>
                  <a:gd name="T59" fmla="*/ 0 h 1"/>
                  <a:gd name="T60" fmla="*/ 5 w 5"/>
                  <a:gd name="T61" fmla="*/ 0 h 1"/>
                  <a:gd name="T62" fmla="*/ 5 w 5"/>
                  <a:gd name="T63" fmla="*/ 0 h 1"/>
                  <a:gd name="T64" fmla="*/ 5 w 5"/>
                  <a:gd name="T65" fmla="*/ 0 h 1"/>
                  <a:gd name="T66" fmla="*/ 4 w 5"/>
                  <a:gd name="T67" fmla="*/ 0 h 1"/>
                  <a:gd name="T68" fmla="*/ 4 w 5"/>
                  <a:gd name="T69" fmla="*/ 0 h 1"/>
                  <a:gd name="T70" fmla="*/ 4 w 5"/>
                  <a:gd name="T71" fmla="*/ 0 h 1"/>
                  <a:gd name="T72" fmla="*/ 4 w 5"/>
                  <a:gd name="T73" fmla="*/ 0 h 1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0" t="0" r="r" b="b"/>
                <a:pathLst>
                  <a:path w="5" h="1">
                    <a:moveTo>
                      <a:pt x="4" y="0"/>
                    </a:moveTo>
                    <a:lnTo>
                      <a:pt x="4" y="0"/>
                    </a:lnTo>
                    <a:lnTo>
                      <a:pt x="3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5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133">
                <a:extLst>
                  <a:ext uri="{FF2B5EF4-FFF2-40B4-BE49-F238E27FC236}">
                    <a16:creationId xmlns:a16="http://schemas.microsoft.com/office/drawing/2014/main" id="{E8506E9D-7BB0-42B0-93E9-C4583B3330F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45" y="2202"/>
                <a:ext cx="1" cy="1"/>
              </a:xfrm>
              <a:custGeom>
                <a:avLst/>
                <a:gdLst>
                  <a:gd name="T0" fmla="*/ 0 w 1"/>
                  <a:gd name="T1" fmla="*/ 0 h 1"/>
                  <a:gd name="T2" fmla="*/ 0 w 1"/>
                  <a:gd name="T3" fmla="*/ 0 h 1"/>
                  <a:gd name="T4" fmla="*/ 0 w 1"/>
                  <a:gd name="T5" fmla="*/ 0 h 1"/>
                  <a:gd name="T6" fmla="*/ 0 w 1"/>
                  <a:gd name="T7" fmla="*/ 0 h 1"/>
                  <a:gd name="T8" fmla="*/ 0 w 1"/>
                  <a:gd name="T9" fmla="*/ 0 h 1"/>
                  <a:gd name="T10" fmla="*/ 0 w 1"/>
                  <a:gd name="T11" fmla="*/ 0 h 1"/>
                  <a:gd name="T12" fmla="*/ 0 w 1"/>
                  <a:gd name="T13" fmla="*/ 0 h 1"/>
                  <a:gd name="T14" fmla="*/ 0 w 1"/>
                  <a:gd name="T15" fmla="*/ 0 h 1"/>
                  <a:gd name="T16" fmla="*/ 0 w 1"/>
                  <a:gd name="T17" fmla="*/ 0 h 1"/>
                  <a:gd name="T18" fmla="*/ 0 w 1"/>
                  <a:gd name="T19" fmla="*/ 0 h 1"/>
                  <a:gd name="T20" fmla="*/ 0 w 1"/>
                  <a:gd name="T21" fmla="*/ 0 h 1"/>
                  <a:gd name="T22" fmla="*/ 0 w 1"/>
                  <a:gd name="T23" fmla="*/ 0 h 1"/>
                  <a:gd name="T24" fmla="*/ 0 w 1"/>
                  <a:gd name="T25" fmla="*/ 0 h 1"/>
                  <a:gd name="T26" fmla="*/ 1 w 1"/>
                  <a:gd name="T27" fmla="*/ 0 h 1"/>
                  <a:gd name="T28" fmla="*/ 0 w 1"/>
                  <a:gd name="T29" fmla="*/ 0 h 1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lnTo>
                      <a:pt x="0" y="0"/>
                    </a:lnTo>
                    <a:lnTo>
                      <a:pt x="1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134">
                <a:extLst>
                  <a:ext uri="{FF2B5EF4-FFF2-40B4-BE49-F238E27FC236}">
                    <a16:creationId xmlns:a16="http://schemas.microsoft.com/office/drawing/2014/main" id="{6FD55452-ABC1-4687-BCE7-9E577F200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5" y="2201"/>
                <a:ext cx="5" cy="1"/>
              </a:xfrm>
              <a:custGeom>
                <a:avLst/>
                <a:gdLst>
                  <a:gd name="T0" fmla="*/ 5 w 5"/>
                  <a:gd name="T1" fmla="*/ 1 h 1"/>
                  <a:gd name="T2" fmla="*/ 5 w 5"/>
                  <a:gd name="T3" fmla="*/ 1 h 1"/>
                  <a:gd name="T4" fmla="*/ 5 w 5"/>
                  <a:gd name="T5" fmla="*/ 1 h 1"/>
                  <a:gd name="T6" fmla="*/ 4 w 5"/>
                  <a:gd name="T7" fmla="*/ 1 h 1"/>
                  <a:gd name="T8" fmla="*/ 4 w 5"/>
                  <a:gd name="T9" fmla="*/ 1 h 1"/>
                  <a:gd name="T10" fmla="*/ 4 w 5"/>
                  <a:gd name="T11" fmla="*/ 1 h 1"/>
                  <a:gd name="T12" fmla="*/ 4 w 5"/>
                  <a:gd name="T13" fmla="*/ 1 h 1"/>
                  <a:gd name="T14" fmla="*/ 4 w 5"/>
                  <a:gd name="T15" fmla="*/ 1 h 1"/>
                  <a:gd name="T16" fmla="*/ 4 w 5"/>
                  <a:gd name="T17" fmla="*/ 1 h 1"/>
                  <a:gd name="T18" fmla="*/ 4 w 5"/>
                  <a:gd name="T19" fmla="*/ 1 h 1"/>
                  <a:gd name="T20" fmla="*/ 3 w 5"/>
                  <a:gd name="T21" fmla="*/ 1 h 1"/>
                  <a:gd name="T22" fmla="*/ 3 w 5"/>
                  <a:gd name="T23" fmla="*/ 1 h 1"/>
                  <a:gd name="T24" fmla="*/ 3 w 5"/>
                  <a:gd name="T25" fmla="*/ 1 h 1"/>
                  <a:gd name="T26" fmla="*/ 3 w 5"/>
                  <a:gd name="T27" fmla="*/ 1 h 1"/>
                  <a:gd name="T28" fmla="*/ 3 w 5"/>
                  <a:gd name="T29" fmla="*/ 1 h 1"/>
                  <a:gd name="T30" fmla="*/ 3 w 5"/>
                  <a:gd name="T31" fmla="*/ 1 h 1"/>
                  <a:gd name="T32" fmla="*/ 2 w 5"/>
                  <a:gd name="T33" fmla="*/ 1 h 1"/>
                  <a:gd name="T34" fmla="*/ 2 w 5"/>
                  <a:gd name="T35" fmla="*/ 1 h 1"/>
                  <a:gd name="T36" fmla="*/ 0 w 5"/>
                  <a:gd name="T37" fmla="*/ 1 h 1"/>
                  <a:gd name="T38" fmla="*/ 0 w 5"/>
                  <a:gd name="T39" fmla="*/ 1 h 1"/>
                  <a:gd name="T40" fmla="*/ 0 w 5"/>
                  <a:gd name="T41" fmla="*/ 1 h 1"/>
                  <a:gd name="T42" fmla="*/ 0 w 5"/>
                  <a:gd name="T43" fmla="*/ 1 h 1"/>
                  <a:gd name="T44" fmla="*/ 0 w 5"/>
                  <a:gd name="T45" fmla="*/ 1 h 1"/>
                  <a:gd name="T46" fmla="*/ 0 w 5"/>
                  <a:gd name="T47" fmla="*/ 1 h 1"/>
                  <a:gd name="T48" fmla="*/ 0 w 5"/>
                  <a:gd name="T49" fmla="*/ 0 h 1"/>
                  <a:gd name="T50" fmla="*/ 0 w 5"/>
                  <a:gd name="T51" fmla="*/ 0 h 1"/>
                  <a:gd name="T52" fmla="*/ 5 w 5"/>
                  <a:gd name="T53" fmla="*/ 0 h 1"/>
                  <a:gd name="T54" fmla="*/ 5 w 5"/>
                  <a:gd name="T55" fmla="*/ 0 h 1"/>
                  <a:gd name="T56" fmla="*/ 5 w 5"/>
                  <a:gd name="T57" fmla="*/ 1 h 1"/>
                  <a:gd name="T58" fmla="*/ 5 w 5"/>
                  <a:gd name="T59" fmla="*/ 1 h 1"/>
                  <a:gd name="T60" fmla="*/ 5 w 5"/>
                  <a:gd name="T61" fmla="*/ 1 h 1"/>
                  <a:gd name="T62" fmla="*/ 5 w 5"/>
                  <a:gd name="T63" fmla="*/ 1 h 1"/>
                  <a:gd name="T64" fmla="*/ 5 w 5"/>
                  <a:gd name="T65" fmla="*/ 1 h 1"/>
                  <a:gd name="T66" fmla="*/ 5 w 5"/>
                  <a:gd name="T67" fmla="*/ 1 h 1"/>
                  <a:gd name="T68" fmla="*/ 5 w 5"/>
                  <a:gd name="T69" fmla="*/ 1 h 1"/>
                  <a:gd name="T70" fmla="*/ 5 w 5"/>
                  <a:gd name="T71" fmla="*/ 1 h 1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0" t="0" r="r" b="b"/>
                <a:pathLst>
                  <a:path w="5" h="1">
                    <a:moveTo>
                      <a:pt x="5" y="1"/>
                    </a:moveTo>
                    <a:lnTo>
                      <a:pt x="5" y="1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135">
                <a:extLst>
                  <a:ext uri="{FF2B5EF4-FFF2-40B4-BE49-F238E27FC236}">
                    <a16:creationId xmlns:a16="http://schemas.microsoft.com/office/drawing/2014/main" id="{FDF1D27E-DCFB-410C-B2A1-8877F03ECB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0" y="2201"/>
                <a:ext cx="3" cy="1"/>
              </a:xfrm>
              <a:custGeom>
                <a:avLst/>
                <a:gdLst>
                  <a:gd name="T0" fmla="*/ 3 w 3"/>
                  <a:gd name="T1" fmla="*/ 1 h 1"/>
                  <a:gd name="T2" fmla="*/ 3 w 3"/>
                  <a:gd name="T3" fmla="*/ 1 h 1"/>
                  <a:gd name="T4" fmla="*/ 2 w 3"/>
                  <a:gd name="T5" fmla="*/ 1 h 1"/>
                  <a:gd name="T6" fmla="*/ 2 w 3"/>
                  <a:gd name="T7" fmla="*/ 1 h 1"/>
                  <a:gd name="T8" fmla="*/ 2 w 3"/>
                  <a:gd name="T9" fmla="*/ 1 h 1"/>
                  <a:gd name="T10" fmla="*/ 2 w 3"/>
                  <a:gd name="T11" fmla="*/ 1 h 1"/>
                  <a:gd name="T12" fmla="*/ 2 w 3"/>
                  <a:gd name="T13" fmla="*/ 1 h 1"/>
                  <a:gd name="T14" fmla="*/ 2 w 3"/>
                  <a:gd name="T15" fmla="*/ 1 h 1"/>
                  <a:gd name="T16" fmla="*/ 2 w 3"/>
                  <a:gd name="T17" fmla="*/ 1 h 1"/>
                  <a:gd name="T18" fmla="*/ 2 w 3"/>
                  <a:gd name="T19" fmla="*/ 1 h 1"/>
                  <a:gd name="T20" fmla="*/ 0 w 3"/>
                  <a:gd name="T21" fmla="*/ 1 h 1"/>
                  <a:gd name="T22" fmla="*/ 0 w 3"/>
                  <a:gd name="T23" fmla="*/ 1 h 1"/>
                  <a:gd name="T24" fmla="*/ 0 w 3"/>
                  <a:gd name="T25" fmla="*/ 1 h 1"/>
                  <a:gd name="T26" fmla="*/ 0 w 3"/>
                  <a:gd name="T27" fmla="*/ 1 h 1"/>
                  <a:gd name="T28" fmla="*/ 0 w 3"/>
                  <a:gd name="T29" fmla="*/ 1 h 1"/>
                  <a:gd name="T30" fmla="*/ 0 w 3"/>
                  <a:gd name="T31" fmla="*/ 1 h 1"/>
                  <a:gd name="T32" fmla="*/ 1 w 3"/>
                  <a:gd name="T33" fmla="*/ 1 h 1"/>
                  <a:gd name="T34" fmla="*/ 1 w 3"/>
                  <a:gd name="T35" fmla="*/ 1 h 1"/>
                  <a:gd name="T36" fmla="*/ 1 w 3"/>
                  <a:gd name="T37" fmla="*/ 1 h 1"/>
                  <a:gd name="T38" fmla="*/ 1 w 3"/>
                  <a:gd name="T39" fmla="*/ 1 h 1"/>
                  <a:gd name="T40" fmla="*/ 1 w 3"/>
                  <a:gd name="T41" fmla="*/ 1 h 1"/>
                  <a:gd name="T42" fmla="*/ 1 w 3"/>
                  <a:gd name="T43" fmla="*/ 1 h 1"/>
                  <a:gd name="T44" fmla="*/ 1 w 3"/>
                  <a:gd name="T45" fmla="*/ 1 h 1"/>
                  <a:gd name="T46" fmla="*/ 1 w 3"/>
                  <a:gd name="T47" fmla="*/ 1 h 1"/>
                  <a:gd name="T48" fmla="*/ 1 w 3"/>
                  <a:gd name="T49" fmla="*/ 1 h 1"/>
                  <a:gd name="T50" fmla="*/ 1 w 3"/>
                  <a:gd name="T51" fmla="*/ 1 h 1"/>
                  <a:gd name="T52" fmla="*/ 1 w 3"/>
                  <a:gd name="T53" fmla="*/ 1 h 1"/>
                  <a:gd name="T54" fmla="*/ 1 w 3"/>
                  <a:gd name="T55" fmla="*/ 1 h 1"/>
                  <a:gd name="T56" fmla="*/ 1 w 3"/>
                  <a:gd name="T57" fmla="*/ 1 h 1"/>
                  <a:gd name="T58" fmla="*/ 1 w 3"/>
                  <a:gd name="T59" fmla="*/ 1 h 1"/>
                  <a:gd name="T60" fmla="*/ 2 w 3"/>
                  <a:gd name="T61" fmla="*/ 1 h 1"/>
                  <a:gd name="T62" fmla="*/ 2 w 3"/>
                  <a:gd name="T63" fmla="*/ 1 h 1"/>
                  <a:gd name="T64" fmla="*/ 2 w 3"/>
                  <a:gd name="T65" fmla="*/ 1 h 1"/>
                  <a:gd name="T66" fmla="*/ 2 w 3"/>
                  <a:gd name="T67" fmla="*/ 1 h 1"/>
                  <a:gd name="T68" fmla="*/ 2 w 3"/>
                  <a:gd name="T69" fmla="*/ 1 h 1"/>
                  <a:gd name="T70" fmla="*/ 2 w 3"/>
                  <a:gd name="T71" fmla="*/ 1 h 1"/>
                  <a:gd name="T72" fmla="*/ 2 w 3"/>
                  <a:gd name="T73" fmla="*/ 0 h 1"/>
                  <a:gd name="T74" fmla="*/ 3 w 3"/>
                  <a:gd name="T75" fmla="*/ 1 h 1"/>
                  <a:gd name="T76" fmla="*/ 3 w 3"/>
                  <a:gd name="T77" fmla="*/ 1 h 1"/>
                  <a:gd name="T78" fmla="*/ 3 w 3"/>
                  <a:gd name="T79" fmla="*/ 1 h 1"/>
                  <a:gd name="T80" fmla="*/ 3 w 3"/>
                  <a:gd name="T81" fmla="*/ 1 h 1"/>
                  <a:gd name="T82" fmla="*/ 3 w 3"/>
                  <a:gd name="T83" fmla="*/ 1 h 1"/>
                  <a:gd name="T84" fmla="*/ 3 w 3"/>
                  <a:gd name="T85" fmla="*/ 1 h 1"/>
                  <a:gd name="T86" fmla="*/ 3 w 3"/>
                  <a:gd name="T87" fmla="*/ 1 h 1"/>
                  <a:gd name="T88" fmla="*/ 3 w 3"/>
                  <a:gd name="T89" fmla="*/ 1 h 1"/>
                  <a:gd name="T90" fmla="*/ 3 w 3"/>
                  <a:gd name="T91" fmla="*/ 1 h 1"/>
                  <a:gd name="T92" fmla="*/ 3 w 3"/>
                  <a:gd name="T93" fmla="*/ 1 h 1"/>
                  <a:gd name="T94" fmla="*/ 3 w 3"/>
                  <a:gd name="T95" fmla="*/ 1 h 1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3" h="1">
                    <a:moveTo>
                      <a:pt x="3" y="1"/>
                    </a:moveTo>
                    <a:lnTo>
                      <a:pt x="3" y="1"/>
                    </a:lnTo>
                    <a:lnTo>
                      <a:pt x="2" y="1"/>
                    </a:lnTo>
                    <a:lnTo>
                      <a:pt x="0" y="1"/>
                    </a:lnTo>
                    <a:lnTo>
                      <a:pt x="1" y="1"/>
                    </a:lnTo>
                    <a:lnTo>
                      <a:pt x="2" y="1"/>
                    </a:lnTo>
                    <a:lnTo>
                      <a:pt x="2" y="0"/>
                    </a:lnTo>
                    <a:lnTo>
                      <a:pt x="3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8" name="Freeform 136">
                <a:extLst>
                  <a:ext uri="{FF2B5EF4-FFF2-40B4-BE49-F238E27FC236}">
                    <a16:creationId xmlns:a16="http://schemas.microsoft.com/office/drawing/2014/main" id="{B6C1AD19-88BF-43BE-85D9-A899B3F52A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55" y="2202"/>
                <a:ext cx="2" cy="1"/>
              </a:xfrm>
              <a:custGeom>
                <a:avLst/>
                <a:gdLst>
                  <a:gd name="T0" fmla="*/ 2 w 2"/>
                  <a:gd name="T1" fmla="*/ 0 h 1"/>
                  <a:gd name="T2" fmla="*/ 0 w 2"/>
                  <a:gd name="T3" fmla="*/ 0 h 1"/>
                  <a:gd name="T4" fmla="*/ 0 w 2"/>
                  <a:gd name="T5" fmla="*/ 0 h 1"/>
                  <a:gd name="T6" fmla="*/ 0 w 2"/>
                  <a:gd name="T7" fmla="*/ 0 h 1"/>
                  <a:gd name="T8" fmla="*/ 0 w 2"/>
                  <a:gd name="T9" fmla="*/ 0 h 1"/>
                  <a:gd name="T10" fmla="*/ 0 w 2"/>
                  <a:gd name="T11" fmla="*/ 0 h 1"/>
                  <a:gd name="T12" fmla="*/ 0 w 2"/>
                  <a:gd name="T13" fmla="*/ 0 h 1"/>
                  <a:gd name="T14" fmla="*/ 0 w 2"/>
                  <a:gd name="T15" fmla="*/ 0 h 1"/>
                  <a:gd name="T16" fmla="*/ 0 w 2"/>
                  <a:gd name="T17" fmla="*/ 0 h 1"/>
                  <a:gd name="T18" fmla="*/ 0 w 2"/>
                  <a:gd name="T19" fmla="*/ 0 h 1"/>
                  <a:gd name="T20" fmla="*/ 0 w 2"/>
                  <a:gd name="T21" fmla="*/ 0 h 1"/>
                  <a:gd name="T22" fmla="*/ 0 w 2"/>
                  <a:gd name="T23" fmla="*/ 0 h 1"/>
                  <a:gd name="T24" fmla="*/ 0 w 2"/>
                  <a:gd name="T25" fmla="*/ 0 h 1"/>
                  <a:gd name="T26" fmla="*/ 0 w 2"/>
                  <a:gd name="T27" fmla="*/ 0 h 1"/>
                  <a:gd name="T28" fmla="*/ 2 w 2"/>
                  <a:gd name="T29" fmla="*/ 0 h 1"/>
                  <a:gd name="T30" fmla="*/ 2 w 2"/>
                  <a:gd name="T31" fmla="*/ 0 h 1"/>
                  <a:gd name="T32" fmla="*/ 2 w 2"/>
                  <a:gd name="T33" fmla="*/ 0 h 1"/>
                  <a:gd name="T34" fmla="*/ 2 w 2"/>
                  <a:gd name="T35" fmla="*/ 0 h 1"/>
                  <a:gd name="T36" fmla="*/ 2 w 2"/>
                  <a:gd name="T37" fmla="*/ 0 h 1"/>
                  <a:gd name="T38" fmla="*/ 2 w 2"/>
                  <a:gd name="T39" fmla="*/ 0 h 1"/>
                  <a:gd name="T40" fmla="*/ 2 w 2"/>
                  <a:gd name="T41" fmla="*/ 0 h 1"/>
                  <a:gd name="T42" fmla="*/ 2 w 2"/>
                  <a:gd name="T43" fmla="*/ 0 h 1"/>
                  <a:gd name="T44" fmla="*/ 2 w 2"/>
                  <a:gd name="T45" fmla="*/ 0 h 1"/>
                  <a:gd name="T46" fmla="*/ 2 w 2"/>
                  <a:gd name="T47" fmla="*/ 0 h 1"/>
                  <a:gd name="T48" fmla="*/ 2 w 2"/>
                  <a:gd name="T49" fmla="*/ 0 h 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lnTo>
                      <a:pt x="0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9" name="Freeform 137">
                <a:extLst>
                  <a:ext uri="{FF2B5EF4-FFF2-40B4-BE49-F238E27FC236}">
                    <a16:creationId xmlns:a16="http://schemas.microsoft.com/office/drawing/2014/main" id="{A2AFC2BE-2037-452E-A842-0CEA3FADD1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74" y="2158"/>
                <a:ext cx="43" cy="44"/>
              </a:xfrm>
              <a:custGeom>
                <a:avLst/>
                <a:gdLst>
                  <a:gd name="T0" fmla="*/ 18 w 43"/>
                  <a:gd name="T1" fmla="*/ 44 h 44"/>
                  <a:gd name="T2" fmla="*/ 13 w 43"/>
                  <a:gd name="T3" fmla="*/ 43 h 44"/>
                  <a:gd name="T4" fmla="*/ 12 w 43"/>
                  <a:gd name="T5" fmla="*/ 43 h 44"/>
                  <a:gd name="T6" fmla="*/ 10 w 43"/>
                  <a:gd name="T7" fmla="*/ 41 h 44"/>
                  <a:gd name="T8" fmla="*/ 14 w 43"/>
                  <a:gd name="T9" fmla="*/ 41 h 44"/>
                  <a:gd name="T10" fmla="*/ 13 w 43"/>
                  <a:gd name="T11" fmla="*/ 41 h 44"/>
                  <a:gd name="T12" fmla="*/ 10 w 43"/>
                  <a:gd name="T13" fmla="*/ 40 h 44"/>
                  <a:gd name="T14" fmla="*/ 7 w 43"/>
                  <a:gd name="T15" fmla="*/ 40 h 44"/>
                  <a:gd name="T16" fmla="*/ 4 w 43"/>
                  <a:gd name="T17" fmla="*/ 38 h 44"/>
                  <a:gd name="T18" fmla="*/ 4 w 43"/>
                  <a:gd name="T19" fmla="*/ 37 h 44"/>
                  <a:gd name="T20" fmla="*/ 3 w 43"/>
                  <a:gd name="T21" fmla="*/ 37 h 44"/>
                  <a:gd name="T22" fmla="*/ 2 w 43"/>
                  <a:gd name="T23" fmla="*/ 36 h 44"/>
                  <a:gd name="T24" fmla="*/ 2 w 43"/>
                  <a:gd name="T25" fmla="*/ 35 h 44"/>
                  <a:gd name="T26" fmla="*/ 2 w 43"/>
                  <a:gd name="T27" fmla="*/ 33 h 44"/>
                  <a:gd name="T28" fmla="*/ 1 w 43"/>
                  <a:gd name="T29" fmla="*/ 33 h 44"/>
                  <a:gd name="T30" fmla="*/ 1 w 43"/>
                  <a:gd name="T31" fmla="*/ 29 h 44"/>
                  <a:gd name="T32" fmla="*/ 1 w 43"/>
                  <a:gd name="T33" fmla="*/ 29 h 44"/>
                  <a:gd name="T34" fmla="*/ 1 w 43"/>
                  <a:gd name="T35" fmla="*/ 25 h 44"/>
                  <a:gd name="T36" fmla="*/ 0 w 43"/>
                  <a:gd name="T37" fmla="*/ 24 h 44"/>
                  <a:gd name="T38" fmla="*/ 2 w 43"/>
                  <a:gd name="T39" fmla="*/ 17 h 44"/>
                  <a:gd name="T40" fmla="*/ 2 w 43"/>
                  <a:gd name="T41" fmla="*/ 16 h 44"/>
                  <a:gd name="T42" fmla="*/ 3 w 43"/>
                  <a:gd name="T43" fmla="*/ 14 h 44"/>
                  <a:gd name="T44" fmla="*/ 4 w 43"/>
                  <a:gd name="T45" fmla="*/ 12 h 44"/>
                  <a:gd name="T46" fmla="*/ 6 w 43"/>
                  <a:gd name="T47" fmla="*/ 10 h 44"/>
                  <a:gd name="T48" fmla="*/ 6 w 43"/>
                  <a:gd name="T49" fmla="*/ 9 h 44"/>
                  <a:gd name="T50" fmla="*/ 6 w 43"/>
                  <a:gd name="T51" fmla="*/ 8 h 44"/>
                  <a:gd name="T52" fmla="*/ 9 w 43"/>
                  <a:gd name="T53" fmla="*/ 7 h 44"/>
                  <a:gd name="T54" fmla="*/ 9 w 43"/>
                  <a:gd name="T55" fmla="*/ 6 h 44"/>
                  <a:gd name="T56" fmla="*/ 10 w 43"/>
                  <a:gd name="T57" fmla="*/ 5 h 44"/>
                  <a:gd name="T58" fmla="*/ 10 w 43"/>
                  <a:gd name="T59" fmla="*/ 4 h 44"/>
                  <a:gd name="T60" fmla="*/ 12 w 43"/>
                  <a:gd name="T61" fmla="*/ 4 h 44"/>
                  <a:gd name="T62" fmla="*/ 14 w 43"/>
                  <a:gd name="T63" fmla="*/ 3 h 44"/>
                  <a:gd name="T64" fmla="*/ 15 w 43"/>
                  <a:gd name="T65" fmla="*/ 2 h 44"/>
                  <a:gd name="T66" fmla="*/ 16 w 43"/>
                  <a:gd name="T67" fmla="*/ 2 h 44"/>
                  <a:gd name="T68" fmla="*/ 17 w 43"/>
                  <a:gd name="T69" fmla="*/ 1 h 44"/>
                  <a:gd name="T70" fmla="*/ 23 w 43"/>
                  <a:gd name="T71" fmla="*/ 0 h 44"/>
                  <a:gd name="T72" fmla="*/ 25 w 43"/>
                  <a:gd name="T73" fmla="*/ 0 h 44"/>
                  <a:gd name="T74" fmla="*/ 29 w 43"/>
                  <a:gd name="T75" fmla="*/ 1 h 44"/>
                  <a:gd name="T76" fmla="*/ 29 w 43"/>
                  <a:gd name="T77" fmla="*/ 1 h 44"/>
                  <a:gd name="T78" fmla="*/ 30 w 43"/>
                  <a:gd name="T79" fmla="*/ 2 h 44"/>
                  <a:gd name="T80" fmla="*/ 34 w 43"/>
                  <a:gd name="T81" fmla="*/ 3 h 44"/>
                  <a:gd name="T82" fmla="*/ 40 w 43"/>
                  <a:gd name="T83" fmla="*/ 7 h 44"/>
                  <a:gd name="T84" fmla="*/ 40 w 43"/>
                  <a:gd name="T85" fmla="*/ 9 h 44"/>
                  <a:gd name="T86" fmla="*/ 42 w 43"/>
                  <a:gd name="T87" fmla="*/ 11 h 44"/>
                  <a:gd name="T88" fmla="*/ 42 w 43"/>
                  <a:gd name="T89" fmla="*/ 13 h 44"/>
                  <a:gd name="T90" fmla="*/ 43 w 43"/>
                  <a:gd name="T91" fmla="*/ 20 h 44"/>
                  <a:gd name="T92" fmla="*/ 43 w 43"/>
                  <a:gd name="T93" fmla="*/ 22 h 44"/>
                  <a:gd name="T94" fmla="*/ 43 w 43"/>
                  <a:gd name="T95" fmla="*/ 23 h 44"/>
                  <a:gd name="T96" fmla="*/ 41 w 43"/>
                  <a:gd name="T97" fmla="*/ 28 h 44"/>
                  <a:gd name="T98" fmla="*/ 41 w 43"/>
                  <a:gd name="T99" fmla="*/ 29 h 44"/>
                  <a:gd name="T100" fmla="*/ 38 w 43"/>
                  <a:gd name="T101" fmla="*/ 35 h 44"/>
                  <a:gd name="T102" fmla="*/ 37 w 43"/>
                  <a:gd name="T103" fmla="*/ 36 h 44"/>
                  <a:gd name="T104" fmla="*/ 36 w 43"/>
                  <a:gd name="T105" fmla="*/ 36 h 44"/>
                  <a:gd name="T106" fmla="*/ 35 w 43"/>
                  <a:gd name="T107" fmla="*/ 37 h 44"/>
                  <a:gd name="T108" fmla="*/ 35 w 43"/>
                  <a:gd name="T109" fmla="*/ 38 h 44"/>
                  <a:gd name="T110" fmla="*/ 32 w 43"/>
                  <a:gd name="T111" fmla="*/ 39 h 44"/>
                  <a:gd name="T112" fmla="*/ 31 w 43"/>
                  <a:gd name="T113" fmla="*/ 40 h 44"/>
                  <a:gd name="T114" fmla="*/ 31 w 43"/>
                  <a:gd name="T115" fmla="*/ 41 h 44"/>
                  <a:gd name="T116" fmla="*/ 30 w 43"/>
                  <a:gd name="T117" fmla="*/ 41 h 44"/>
                  <a:gd name="T118" fmla="*/ 26 w 43"/>
                  <a:gd name="T119" fmla="*/ 42 h 44"/>
                  <a:gd name="T120" fmla="*/ 26 w 43"/>
                  <a:gd name="T121" fmla="*/ 43 h 44"/>
                  <a:gd name="T122" fmla="*/ 21 w 43"/>
                  <a:gd name="T123" fmla="*/ 44 h 44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0" t="0" r="r" b="b"/>
                <a:pathLst>
                  <a:path w="43" h="44">
                    <a:moveTo>
                      <a:pt x="21" y="44"/>
                    </a:moveTo>
                    <a:lnTo>
                      <a:pt x="19" y="44"/>
                    </a:lnTo>
                    <a:lnTo>
                      <a:pt x="18" y="44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3" y="43"/>
                    </a:lnTo>
                    <a:lnTo>
                      <a:pt x="12" y="43"/>
                    </a:lnTo>
                    <a:lnTo>
                      <a:pt x="10" y="42"/>
                    </a:lnTo>
                    <a:lnTo>
                      <a:pt x="10" y="41"/>
                    </a:lnTo>
                    <a:lnTo>
                      <a:pt x="11" y="41"/>
                    </a:lnTo>
                    <a:lnTo>
                      <a:pt x="13" y="41"/>
                    </a:lnTo>
                    <a:lnTo>
                      <a:pt x="14" y="41"/>
                    </a:lnTo>
                    <a:lnTo>
                      <a:pt x="13" y="41"/>
                    </a:lnTo>
                    <a:lnTo>
                      <a:pt x="12" y="41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10" y="40"/>
                    </a:lnTo>
                    <a:lnTo>
                      <a:pt x="9" y="40"/>
                    </a:lnTo>
                    <a:lnTo>
                      <a:pt x="9" y="41"/>
                    </a:lnTo>
                    <a:lnTo>
                      <a:pt x="8" y="41"/>
                    </a:lnTo>
                    <a:lnTo>
                      <a:pt x="7" y="41"/>
                    </a:lnTo>
                    <a:lnTo>
                      <a:pt x="7" y="40"/>
                    </a:lnTo>
                    <a:lnTo>
                      <a:pt x="6" y="40"/>
                    </a:lnTo>
                    <a:lnTo>
                      <a:pt x="5" y="39"/>
                    </a:lnTo>
                    <a:lnTo>
                      <a:pt x="4" y="38"/>
                    </a:lnTo>
                    <a:lnTo>
                      <a:pt x="4" y="37"/>
                    </a:lnTo>
                    <a:lnTo>
                      <a:pt x="3" y="37"/>
                    </a:lnTo>
                    <a:lnTo>
                      <a:pt x="3" y="36"/>
                    </a:lnTo>
                    <a:lnTo>
                      <a:pt x="2" y="36"/>
                    </a:lnTo>
                    <a:lnTo>
                      <a:pt x="2" y="35"/>
                    </a:lnTo>
                    <a:lnTo>
                      <a:pt x="2" y="34"/>
                    </a:lnTo>
                    <a:lnTo>
                      <a:pt x="2" y="33"/>
                    </a:lnTo>
                    <a:lnTo>
                      <a:pt x="1" y="33"/>
                    </a:lnTo>
                    <a:lnTo>
                      <a:pt x="1" y="32"/>
                    </a:lnTo>
                    <a:lnTo>
                      <a:pt x="1" y="31"/>
                    </a:lnTo>
                    <a:lnTo>
                      <a:pt x="1" y="29"/>
                    </a:lnTo>
                    <a:lnTo>
                      <a:pt x="0" y="29"/>
                    </a:lnTo>
                    <a:lnTo>
                      <a:pt x="0" y="28"/>
                    </a:lnTo>
                    <a:lnTo>
                      <a:pt x="0" y="26"/>
                    </a:lnTo>
                    <a:lnTo>
                      <a:pt x="1" y="26"/>
                    </a:lnTo>
                    <a:lnTo>
                      <a:pt x="1" y="25"/>
                    </a:lnTo>
                    <a:lnTo>
                      <a:pt x="1" y="24"/>
                    </a:lnTo>
                    <a:lnTo>
                      <a:pt x="0" y="24"/>
                    </a:lnTo>
                    <a:lnTo>
                      <a:pt x="0" y="23"/>
                    </a:lnTo>
                    <a:lnTo>
                      <a:pt x="1" y="21"/>
                    </a:lnTo>
                    <a:lnTo>
                      <a:pt x="1" y="20"/>
                    </a:lnTo>
                    <a:lnTo>
                      <a:pt x="1" y="18"/>
                    </a:lnTo>
                    <a:lnTo>
                      <a:pt x="2" y="17"/>
                    </a:lnTo>
                    <a:lnTo>
                      <a:pt x="2" y="16"/>
                    </a:lnTo>
                    <a:lnTo>
                      <a:pt x="3" y="14"/>
                    </a:lnTo>
                    <a:lnTo>
                      <a:pt x="3" y="13"/>
                    </a:lnTo>
                    <a:lnTo>
                      <a:pt x="4" y="12"/>
                    </a:lnTo>
                    <a:lnTo>
                      <a:pt x="6" y="11"/>
                    </a:lnTo>
                    <a:lnTo>
                      <a:pt x="6" y="10"/>
                    </a:lnTo>
                    <a:lnTo>
                      <a:pt x="6" y="9"/>
                    </a:lnTo>
                    <a:lnTo>
                      <a:pt x="6" y="8"/>
                    </a:lnTo>
                    <a:lnTo>
                      <a:pt x="8" y="7"/>
                    </a:lnTo>
                    <a:lnTo>
                      <a:pt x="9" y="7"/>
                    </a:lnTo>
                    <a:lnTo>
                      <a:pt x="9" y="6"/>
                    </a:lnTo>
                    <a:lnTo>
                      <a:pt x="9" y="5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3" y="3"/>
                    </a:lnTo>
                    <a:lnTo>
                      <a:pt x="14" y="3"/>
                    </a:lnTo>
                    <a:lnTo>
                      <a:pt x="14" y="2"/>
                    </a:lnTo>
                    <a:lnTo>
                      <a:pt x="15" y="2"/>
                    </a:lnTo>
                    <a:lnTo>
                      <a:pt x="16" y="2"/>
                    </a:lnTo>
                    <a:lnTo>
                      <a:pt x="17" y="2"/>
                    </a:lnTo>
                    <a:lnTo>
                      <a:pt x="17" y="1"/>
                    </a:lnTo>
                    <a:lnTo>
                      <a:pt x="18" y="0"/>
                    </a:lnTo>
                    <a:lnTo>
                      <a:pt x="21" y="1"/>
                    </a:lnTo>
                    <a:lnTo>
                      <a:pt x="22" y="0"/>
                    </a:lnTo>
                    <a:lnTo>
                      <a:pt x="23" y="0"/>
                    </a:lnTo>
                    <a:lnTo>
                      <a:pt x="24" y="0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6" y="1"/>
                    </a:lnTo>
                    <a:lnTo>
                      <a:pt x="29" y="1"/>
                    </a:lnTo>
                    <a:lnTo>
                      <a:pt x="30" y="1"/>
                    </a:lnTo>
                    <a:lnTo>
                      <a:pt x="30" y="2"/>
                    </a:lnTo>
                    <a:lnTo>
                      <a:pt x="31" y="2"/>
                    </a:lnTo>
                    <a:lnTo>
                      <a:pt x="32" y="2"/>
                    </a:lnTo>
                    <a:lnTo>
                      <a:pt x="34" y="3"/>
                    </a:lnTo>
                    <a:lnTo>
                      <a:pt x="37" y="4"/>
                    </a:lnTo>
                    <a:lnTo>
                      <a:pt x="38" y="6"/>
                    </a:lnTo>
                    <a:lnTo>
                      <a:pt x="40" y="7"/>
                    </a:lnTo>
                    <a:lnTo>
                      <a:pt x="40" y="8"/>
                    </a:lnTo>
                    <a:lnTo>
                      <a:pt x="40" y="9"/>
                    </a:lnTo>
                    <a:lnTo>
                      <a:pt x="41" y="9"/>
                    </a:lnTo>
                    <a:lnTo>
                      <a:pt x="41" y="10"/>
                    </a:lnTo>
                    <a:lnTo>
                      <a:pt x="42" y="10"/>
                    </a:lnTo>
                    <a:lnTo>
                      <a:pt x="42" y="11"/>
                    </a:lnTo>
                    <a:lnTo>
                      <a:pt x="42" y="12"/>
                    </a:lnTo>
                    <a:lnTo>
                      <a:pt x="42" y="13"/>
                    </a:lnTo>
                    <a:lnTo>
                      <a:pt x="42" y="14"/>
                    </a:lnTo>
                    <a:lnTo>
                      <a:pt x="43" y="16"/>
                    </a:lnTo>
                    <a:lnTo>
                      <a:pt x="43" y="18"/>
                    </a:lnTo>
                    <a:lnTo>
                      <a:pt x="43" y="19"/>
                    </a:lnTo>
                    <a:lnTo>
                      <a:pt x="43" y="20"/>
                    </a:lnTo>
                    <a:lnTo>
                      <a:pt x="43" y="21"/>
                    </a:lnTo>
                    <a:lnTo>
                      <a:pt x="43" y="22"/>
                    </a:lnTo>
                    <a:lnTo>
                      <a:pt x="43" y="23"/>
                    </a:lnTo>
                    <a:lnTo>
                      <a:pt x="42" y="23"/>
                    </a:lnTo>
                    <a:lnTo>
                      <a:pt x="42" y="26"/>
                    </a:lnTo>
                    <a:lnTo>
                      <a:pt x="42" y="27"/>
                    </a:lnTo>
                    <a:lnTo>
                      <a:pt x="41" y="28"/>
                    </a:lnTo>
                    <a:lnTo>
                      <a:pt x="41" y="29"/>
                    </a:lnTo>
                    <a:lnTo>
                      <a:pt x="41" y="30"/>
                    </a:lnTo>
                    <a:lnTo>
                      <a:pt x="40" y="31"/>
                    </a:lnTo>
                    <a:lnTo>
                      <a:pt x="40" y="32"/>
                    </a:lnTo>
                    <a:lnTo>
                      <a:pt x="39" y="32"/>
                    </a:lnTo>
                    <a:lnTo>
                      <a:pt x="39" y="33"/>
                    </a:lnTo>
                    <a:lnTo>
                      <a:pt x="38" y="35"/>
                    </a:lnTo>
                    <a:lnTo>
                      <a:pt x="38" y="36"/>
                    </a:lnTo>
                    <a:lnTo>
                      <a:pt x="37" y="36"/>
                    </a:lnTo>
                    <a:lnTo>
                      <a:pt x="36" y="36"/>
                    </a:lnTo>
                    <a:lnTo>
                      <a:pt x="35" y="36"/>
                    </a:lnTo>
                    <a:lnTo>
                      <a:pt x="35" y="37"/>
                    </a:lnTo>
                    <a:lnTo>
                      <a:pt x="35" y="38"/>
                    </a:lnTo>
                    <a:lnTo>
                      <a:pt x="34" y="39"/>
                    </a:lnTo>
                    <a:lnTo>
                      <a:pt x="33" y="39"/>
                    </a:lnTo>
                    <a:lnTo>
                      <a:pt x="32" y="39"/>
                    </a:lnTo>
                    <a:lnTo>
                      <a:pt x="32" y="40"/>
                    </a:lnTo>
                    <a:lnTo>
                      <a:pt x="31" y="40"/>
                    </a:lnTo>
                    <a:lnTo>
                      <a:pt x="31" y="41"/>
                    </a:lnTo>
                    <a:lnTo>
                      <a:pt x="30" y="41"/>
                    </a:lnTo>
                    <a:lnTo>
                      <a:pt x="29" y="42"/>
                    </a:lnTo>
                    <a:lnTo>
                      <a:pt x="28" y="43"/>
                    </a:lnTo>
                    <a:lnTo>
                      <a:pt x="27" y="43"/>
                    </a:lnTo>
                    <a:lnTo>
                      <a:pt x="26" y="42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2" y="43"/>
                    </a:lnTo>
                    <a:lnTo>
                      <a:pt x="21" y="43"/>
                    </a:lnTo>
                    <a:lnTo>
                      <a:pt x="21" y="44"/>
                    </a:lnTo>
                    <a:close/>
                  </a:path>
                </a:pathLst>
              </a:custGeom>
              <a:solidFill>
                <a:srgbClr val="66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0" name="Freeform 138">
                <a:extLst>
                  <a:ext uri="{FF2B5EF4-FFF2-40B4-BE49-F238E27FC236}">
                    <a16:creationId xmlns:a16="http://schemas.microsoft.com/office/drawing/2014/main" id="{22F5258E-2DBA-4E33-9C4C-4116DE97296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59" y="2199"/>
                <a:ext cx="3" cy="1"/>
              </a:xfrm>
              <a:custGeom>
                <a:avLst/>
                <a:gdLst>
                  <a:gd name="T0" fmla="*/ 2 w 3"/>
                  <a:gd name="T1" fmla="*/ 0 h 1"/>
                  <a:gd name="T2" fmla="*/ 1 w 3"/>
                  <a:gd name="T3" fmla="*/ 0 h 1"/>
                  <a:gd name="T4" fmla="*/ 1 w 3"/>
                  <a:gd name="T5" fmla="*/ 0 h 1"/>
                  <a:gd name="T6" fmla="*/ 1 w 3"/>
                  <a:gd name="T7" fmla="*/ 0 h 1"/>
                  <a:gd name="T8" fmla="*/ 1 w 3"/>
                  <a:gd name="T9" fmla="*/ 0 h 1"/>
                  <a:gd name="T10" fmla="*/ 1 w 3"/>
                  <a:gd name="T11" fmla="*/ 0 h 1"/>
                  <a:gd name="T12" fmla="*/ 0 w 3"/>
                  <a:gd name="T13" fmla="*/ 0 h 1"/>
                  <a:gd name="T14" fmla="*/ 0 w 3"/>
                  <a:gd name="T15" fmla="*/ 0 h 1"/>
                  <a:gd name="T16" fmla="*/ 0 w 3"/>
                  <a:gd name="T17" fmla="*/ 0 h 1"/>
                  <a:gd name="T18" fmla="*/ 0 w 3"/>
                  <a:gd name="T19" fmla="*/ 0 h 1"/>
                  <a:gd name="T20" fmla="*/ 1 w 3"/>
                  <a:gd name="T21" fmla="*/ 0 h 1"/>
                  <a:gd name="T22" fmla="*/ 2 w 3"/>
                  <a:gd name="T23" fmla="*/ 0 h 1"/>
                  <a:gd name="T24" fmla="*/ 2 w 3"/>
                  <a:gd name="T25" fmla="*/ 0 h 1"/>
                  <a:gd name="T26" fmla="*/ 2 w 3"/>
                  <a:gd name="T27" fmla="*/ 0 h 1"/>
                  <a:gd name="T28" fmla="*/ 3 w 3"/>
                  <a:gd name="T29" fmla="*/ 0 h 1"/>
                  <a:gd name="T30" fmla="*/ 3 w 3"/>
                  <a:gd name="T31" fmla="*/ 0 h 1"/>
                  <a:gd name="T32" fmla="*/ 2 w 3"/>
                  <a:gd name="T33" fmla="*/ 0 h 1"/>
                  <a:gd name="T34" fmla="*/ 2 w 3"/>
                  <a:gd name="T35" fmla="*/ 0 h 1"/>
                  <a:gd name="T36" fmla="*/ 2 w 3"/>
                  <a:gd name="T37" fmla="*/ 0 h 1"/>
                  <a:gd name="T38" fmla="*/ 2 w 3"/>
                  <a:gd name="T39" fmla="*/ 0 h 1"/>
                  <a:gd name="T40" fmla="*/ 2 w 3"/>
                  <a:gd name="T41" fmla="*/ 0 h 1"/>
                  <a:gd name="T42" fmla="*/ 2 w 3"/>
                  <a:gd name="T43" fmla="*/ 0 h 1"/>
                  <a:gd name="T44" fmla="*/ 2 w 3"/>
                  <a:gd name="T45" fmla="*/ 0 h 1"/>
                  <a:gd name="T46" fmla="*/ 2 w 3"/>
                  <a:gd name="T47" fmla="*/ 0 h 1"/>
                  <a:gd name="T48" fmla="*/ 2 w 3"/>
                  <a:gd name="T49" fmla="*/ 0 h 1"/>
                  <a:gd name="T50" fmla="*/ 2 w 3"/>
                  <a:gd name="T51" fmla="*/ 0 h 1"/>
                  <a:gd name="T52" fmla="*/ 2 w 3"/>
                  <a:gd name="T53" fmla="*/ 0 h 1"/>
                  <a:gd name="T54" fmla="*/ 2 w 3"/>
                  <a:gd name="T55" fmla="*/ 0 h 1"/>
                  <a:gd name="T56" fmla="*/ 2 w 3"/>
                  <a:gd name="T57" fmla="*/ 0 h 1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</a:gdLst>
                <a:ahLst/>
                <a:cxnLst>
                  <a:cxn ang="T58">
                    <a:pos x="T0" y="T1"/>
                  </a:cxn>
                  <a:cxn ang="T59">
                    <a:pos x="T2" y="T3"/>
                  </a:cxn>
                  <a:cxn ang="T60">
                    <a:pos x="T4" y="T5"/>
                  </a:cxn>
                  <a:cxn ang="T61">
                    <a:pos x="T6" y="T7"/>
                  </a:cxn>
                  <a:cxn ang="T62">
                    <a:pos x="T8" y="T9"/>
                  </a:cxn>
                  <a:cxn ang="T63">
                    <a:pos x="T10" y="T11"/>
                  </a:cxn>
                  <a:cxn ang="T64">
                    <a:pos x="T12" y="T13"/>
                  </a:cxn>
                  <a:cxn ang="T65">
                    <a:pos x="T14" y="T15"/>
                  </a:cxn>
                  <a:cxn ang="T66">
                    <a:pos x="T16" y="T17"/>
                  </a:cxn>
                  <a:cxn ang="T67">
                    <a:pos x="T18" y="T19"/>
                  </a:cxn>
                  <a:cxn ang="T68">
                    <a:pos x="T20" y="T21"/>
                  </a:cxn>
                  <a:cxn ang="T69">
                    <a:pos x="T22" y="T23"/>
                  </a:cxn>
                  <a:cxn ang="T70">
                    <a:pos x="T24" y="T25"/>
                  </a:cxn>
                  <a:cxn ang="T71">
                    <a:pos x="T26" y="T27"/>
                  </a:cxn>
                  <a:cxn ang="T72">
                    <a:pos x="T28" y="T29"/>
                  </a:cxn>
                  <a:cxn ang="T73">
                    <a:pos x="T30" y="T31"/>
                  </a:cxn>
                  <a:cxn ang="T74">
                    <a:pos x="T32" y="T33"/>
                  </a:cxn>
                  <a:cxn ang="T75">
                    <a:pos x="T34" y="T35"/>
                  </a:cxn>
                  <a:cxn ang="T76">
                    <a:pos x="T36" y="T37"/>
                  </a:cxn>
                  <a:cxn ang="T77">
                    <a:pos x="T38" y="T39"/>
                  </a:cxn>
                  <a:cxn ang="T78">
                    <a:pos x="T40" y="T41"/>
                  </a:cxn>
                  <a:cxn ang="T79">
                    <a:pos x="T42" y="T43"/>
                  </a:cxn>
                  <a:cxn ang="T80">
                    <a:pos x="T44" y="T45"/>
                  </a:cxn>
                  <a:cxn ang="T81">
                    <a:pos x="T46" y="T47"/>
                  </a:cxn>
                  <a:cxn ang="T82">
                    <a:pos x="T48" y="T49"/>
                  </a:cxn>
                  <a:cxn ang="T83">
                    <a:pos x="T50" y="T51"/>
                  </a:cxn>
                  <a:cxn ang="T84">
                    <a:pos x="T52" y="T53"/>
                  </a:cxn>
                  <a:cxn ang="T85">
                    <a:pos x="T54" y="T55"/>
                  </a:cxn>
                  <a:cxn ang="T86">
                    <a:pos x="T56" y="T57"/>
                  </a:cxn>
                </a:cxnLst>
                <a:rect l="0" t="0" r="r" b="b"/>
                <a:pathLst>
                  <a:path w="3" h="1">
                    <a:moveTo>
                      <a:pt x="2" y="0"/>
                    </a:moveTo>
                    <a:lnTo>
                      <a:pt x="1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1" name="Freeform 139">
                <a:extLst>
                  <a:ext uri="{FF2B5EF4-FFF2-40B4-BE49-F238E27FC236}">
                    <a16:creationId xmlns:a16="http://schemas.microsoft.com/office/drawing/2014/main" id="{4FC0782C-DA11-482C-91C6-64932853461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2" y="2199"/>
                <a:ext cx="1" cy="1"/>
              </a:xfrm>
              <a:custGeom>
                <a:avLst/>
                <a:gdLst>
                  <a:gd name="T0" fmla="*/ 1 w 1"/>
                  <a:gd name="T1" fmla="*/ 0 h 1"/>
                  <a:gd name="T2" fmla="*/ 0 w 1"/>
                  <a:gd name="T3" fmla="*/ 0 h 1"/>
                  <a:gd name="T4" fmla="*/ 0 w 1"/>
                  <a:gd name="T5" fmla="*/ 0 h 1"/>
                  <a:gd name="T6" fmla="*/ 0 w 1"/>
                  <a:gd name="T7" fmla="*/ 0 h 1"/>
                  <a:gd name="T8" fmla="*/ 0 w 1"/>
                  <a:gd name="T9" fmla="*/ 0 h 1"/>
                  <a:gd name="T10" fmla="*/ 0 w 1"/>
                  <a:gd name="T11" fmla="*/ 0 h 1"/>
                  <a:gd name="T12" fmla="*/ 0 w 1"/>
                  <a:gd name="T13" fmla="*/ 0 h 1"/>
                  <a:gd name="T14" fmla="*/ 0 w 1"/>
                  <a:gd name="T15" fmla="*/ 0 h 1"/>
                  <a:gd name="T16" fmla="*/ 0 w 1"/>
                  <a:gd name="T17" fmla="*/ 0 h 1"/>
                  <a:gd name="T18" fmla="*/ 0 w 1"/>
                  <a:gd name="T19" fmla="*/ 0 h 1"/>
                  <a:gd name="T20" fmla="*/ 0 w 1"/>
                  <a:gd name="T21" fmla="*/ 0 h 1"/>
                  <a:gd name="T22" fmla="*/ 1 w 1"/>
                  <a:gd name="T23" fmla="*/ 0 h 1"/>
                  <a:gd name="T24" fmla="*/ 1 w 1"/>
                  <a:gd name="T25" fmla="*/ 0 h 1"/>
                  <a:gd name="T26" fmla="*/ 1 w 1"/>
                  <a:gd name="T27" fmla="*/ 0 h 1"/>
                  <a:gd name="T28" fmla="*/ 1 w 1"/>
                  <a:gd name="T29" fmla="*/ 0 h 1"/>
                  <a:gd name="T30" fmla="*/ 1 w 1"/>
                  <a:gd name="T31" fmla="*/ 0 h 1"/>
                  <a:gd name="T32" fmla="*/ 1 w 1"/>
                  <a:gd name="T33" fmla="*/ 0 h 1"/>
                  <a:gd name="T34" fmla="*/ 1 w 1"/>
                  <a:gd name="T35" fmla="*/ 0 h 1"/>
                  <a:gd name="T36" fmla="*/ 1 w 1"/>
                  <a:gd name="T37" fmla="*/ 0 h 1"/>
                  <a:gd name="T38" fmla="*/ 1 w 1"/>
                  <a:gd name="T39" fmla="*/ 0 h 1"/>
                  <a:gd name="T40" fmla="*/ 1 w 1"/>
                  <a:gd name="T41" fmla="*/ 0 h 1"/>
                  <a:gd name="T42" fmla="*/ 1 w 1"/>
                  <a:gd name="T43" fmla="*/ 0 h 1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</a:gdLst>
                <a:ahLst/>
                <a:cxnLst>
                  <a:cxn ang="T44">
                    <a:pos x="T0" y="T1"/>
                  </a:cxn>
                  <a:cxn ang="T45">
                    <a:pos x="T2" y="T3"/>
                  </a:cxn>
                  <a:cxn ang="T46">
                    <a:pos x="T4" y="T5"/>
                  </a:cxn>
                  <a:cxn ang="T47">
                    <a:pos x="T6" y="T7"/>
                  </a:cxn>
                  <a:cxn ang="T48">
                    <a:pos x="T8" y="T9"/>
                  </a:cxn>
                  <a:cxn ang="T49">
                    <a:pos x="T10" y="T11"/>
                  </a:cxn>
                  <a:cxn ang="T50">
                    <a:pos x="T12" y="T13"/>
                  </a:cxn>
                  <a:cxn ang="T51">
                    <a:pos x="T14" y="T15"/>
                  </a:cxn>
                  <a:cxn ang="T52">
                    <a:pos x="T16" y="T17"/>
                  </a:cxn>
                  <a:cxn ang="T53">
                    <a:pos x="T18" y="T19"/>
                  </a:cxn>
                  <a:cxn ang="T54">
                    <a:pos x="T20" y="T21"/>
                  </a:cxn>
                  <a:cxn ang="T55">
                    <a:pos x="T22" y="T23"/>
                  </a:cxn>
                  <a:cxn ang="T56">
                    <a:pos x="T24" y="T25"/>
                  </a:cxn>
                  <a:cxn ang="T57">
                    <a:pos x="T26" y="T27"/>
                  </a:cxn>
                  <a:cxn ang="T58">
                    <a:pos x="T28" y="T29"/>
                  </a:cxn>
                  <a:cxn ang="T59">
                    <a:pos x="T30" y="T31"/>
                  </a:cxn>
                  <a:cxn ang="T60">
                    <a:pos x="T32" y="T33"/>
                  </a:cxn>
                  <a:cxn ang="T61">
                    <a:pos x="T34" y="T35"/>
                  </a:cxn>
                  <a:cxn ang="T62">
                    <a:pos x="T36" y="T37"/>
                  </a:cxn>
                  <a:cxn ang="T63">
                    <a:pos x="T38" y="T39"/>
                  </a:cxn>
                  <a:cxn ang="T64">
                    <a:pos x="T40" y="T41"/>
                  </a:cxn>
                  <a:cxn ang="T65">
                    <a:pos x="T42" y="T43"/>
                  </a:cxn>
                </a:cxnLst>
                <a:rect l="0" t="0" r="r" b="b"/>
                <a:pathLst>
                  <a:path w="1" h="1">
                    <a:moveTo>
                      <a:pt x="1" y="0"/>
                    </a:move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2" name="Freeform 140">
                <a:extLst>
                  <a:ext uri="{FF2B5EF4-FFF2-40B4-BE49-F238E27FC236}">
                    <a16:creationId xmlns:a16="http://schemas.microsoft.com/office/drawing/2014/main" id="{34B26C29-A7A5-4349-A751-DDB45CCA3CB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64" y="2198"/>
                <a:ext cx="3" cy="1"/>
              </a:xfrm>
              <a:custGeom>
                <a:avLst/>
                <a:gdLst>
                  <a:gd name="T0" fmla="*/ 3 w 3"/>
                  <a:gd name="T1" fmla="*/ 1 h 1"/>
                  <a:gd name="T2" fmla="*/ 0 w 3"/>
                  <a:gd name="T3" fmla="*/ 1 h 1"/>
                  <a:gd name="T4" fmla="*/ 0 w 3"/>
                  <a:gd name="T5" fmla="*/ 1 h 1"/>
                  <a:gd name="T6" fmla="*/ 0 w 3"/>
                  <a:gd name="T7" fmla="*/ 1 h 1"/>
                  <a:gd name="T8" fmla="*/ 0 w 3"/>
                  <a:gd name="T9" fmla="*/ 1 h 1"/>
                  <a:gd name="T10" fmla="*/ 0 w 3"/>
                  <a:gd name="T11" fmla="*/ 1 h 1"/>
                  <a:gd name="T12" fmla="*/ 0 w 3"/>
                  <a:gd name="T13" fmla="*/ 1 h 1"/>
                  <a:gd name="T14" fmla="*/ 0 w 3"/>
                  <a:gd name="T15" fmla="*/ 0 h 1"/>
                  <a:gd name="T16" fmla="*/ 0 w 3"/>
                  <a:gd name="T17" fmla="*/ 0 h 1"/>
                  <a:gd name="T18" fmla="*/ 0 w 3"/>
                  <a:gd name="T19" fmla="*/ 0 h 1"/>
                  <a:gd name="T20" fmla="*/ 0 w 3"/>
                  <a:gd name="T21" fmla="*/ 0 h 1"/>
                  <a:gd name="T22" fmla="*/ 1 w 3"/>
                  <a:gd name="T23" fmla="*/ 0 h 1"/>
                  <a:gd name="T24" fmla="*/ 1 w 3"/>
                  <a:gd name="T25" fmla="*/ 0 h 1"/>
                  <a:gd name="T26" fmla="*/ 1 w 3"/>
                  <a:gd name="T27" fmla="*/ 0 h 1"/>
                  <a:gd name="T28" fmla="*/ 1 w 3"/>
                  <a:gd name="T29" fmla="*/ 0 h 1"/>
                  <a:gd name="T30" fmla="*/ 1 w 3"/>
                  <a:gd name="T31" fmla="*/ 0 h 1"/>
                  <a:gd name="T32" fmla="*/ 1 w 3"/>
                  <a:gd name="T33" fmla="*/ 0 h 1"/>
                  <a:gd name="T34" fmla="*/ 1 w 3"/>
                  <a:gd name="T35" fmla="*/ 0 h 1"/>
                  <a:gd name="T36" fmla="*/ 1 w 3"/>
                  <a:gd name="T37" fmla="*/ 0 h 1"/>
                  <a:gd name="T38" fmla="*/ 1 w 3"/>
                  <a:gd name="T39" fmla="*/ 0 h 1"/>
                  <a:gd name="T40" fmla="*/ 1 w 3"/>
                  <a:gd name="T41" fmla="*/ 0 h 1"/>
                  <a:gd name="T42" fmla="*/ 1 w 3"/>
                  <a:gd name="T43" fmla="*/ 0 h 1"/>
                  <a:gd name="T44" fmla="*/ 1 w 3"/>
                  <a:gd name="T45" fmla="*/ 0 h 1"/>
                  <a:gd name="T46" fmla="*/ 1 w 3"/>
                  <a:gd name="T47" fmla="*/ 0 h 1"/>
                  <a:gd name="T48" fmla="*/ 1 w 3"/>
                  <a:gd name="T49" fmla="*/ 0 h 1"/>
                  <a:gd name="T50" fmla="*/ 1 w 3"/>
                  <a:gd name="T51" fmla="*/ 0 h 1"/>
                  <a:gd name="T52" fmla="*/ 1 w 3"/>
                  <a:gd name="T53" fmla="*/ 0 h 1"/>
                  <a:gd name="T54" fmla="*/ 1 w 3"/>
                  <a:gd name="T55" fmla="*/ 0 h 1"/>
                  <a:gd name="T56" fmla="*/ 1 w 3"/>
                  <a:gd name="T57" fmla="*/ 0 h 1"/>
                  <a:gd name="T58" fmla="*/ 2 w 3"/>
                  <a:gd name="T59" fmla="*/ 0 h 1"/>
                  <a:gd name="T60" fmla="*/ 2 w 3"/>
                  <a:gd name="T61" fmla="*/ 0 h 1"/>
                  <a:gd name="T62" fmla="*/ 2 w 3"/>
                  <a:gd name="T63" fmla="*/ 0 h 1"/>
                  <a:gd name="T64" fmla="*/ 2 w 3"/>
                  <a:gd name="T65" fmla="*/ 0 h 1"/>
                  <a:gd name="T66" fmla="*/ 2 w 3"/>
                  <a:gd name="T67" fmla="*/ 0 h 1"/>
                  <a:gd name="T68" fmla="*/ 2 w 3"/>
                  <a:gd name="T69" fmla="*/ 0 h 1"/>
                  <a:gd name="T70" fmla="*/ 2 w 3"/>
                  <a:gd name="T71" fmla="*/ 0 h 1"/>
                  <a:gd name="T72" fmla="*/ 2 w 3"/>
                  <a:gd name="T73" fmla="*/ 0 h 1"/>
                  <a:gd name="T74" fmla="*/ 2 w 3"/>
                  <a:gd name="T75" fmla="*/ 0 h 1"/>
                  <a:gd name="T76" fmla="*/ 2 w 3"/>
                  <a:gd name="T77" fmla="*/ 0 h 1"/>
                  <a:gd name="T78" fmla="*/ 2 w 3"/>
                  <a:gd name="T79" fmla="*/ 0 h 1"/>
                  <a:gd name="T80" fmla="*/ 2 w 3"/>
                  <a:gd name="T81" fmla="*/ 0 h 1"/>
                  <a:gd name="T82" fmla="*/ 2 w 3"/>
                  <a:gd name="T83" fmla="*/ 0 h 1"/>
                  <a:gd name="T84" fmla="*/ 2 w 3"/>
                  <a:gd name="T85" fmla="*/ 0 h 1"/>
                  <a:gd name="T86" fmla="*/ 3 w 3"/>
                  <a:gd name="T87" fmla="*/ 0 h 1"/>
                  <a:gd name="T88" fmla="*/ 3 w 3"/>
                  <a:gd name="T89" fmla="*/ 0 h 1"/>
                  <a:gd name="T90" fmla="*/ 3 w 3"/>
                  <a:gd name="T91" fmla="*/ 0 h 1"/>
                  <a:gd name="T92" fmla="*/ 3 w 3"/>
                  <a:gd name="T93" fmla="*/ 0 h 1"/>
                  <a:gd name="T94" fmla="*/ 3 w 3"/>
                  <a:gd name="T95" fmla="*/ 0 h 1"/>
                  <a:gd name="T96" fmla="*/ 3 w 3"/>
                  <a:gd name="T97" fmla="*/ 0 h 1"/>
                  <a:gd name="T98" fmla="*/ 3 w 3"/>
                  <a:gd name="T99" fmla="*/ 0 h 1"/>
                  <a:gd name="T100" fmla="*/ 3 w 3"/>
                  <a:gd name="T101" fmla="*/ 0 h 1"/>
                  <a:gd name="T102" fmla="*/ 3 w 3"/>
                  <a:gd name="T103" fmla="*/ 1 h 1"/>
                  <a:gd name="T104" fmla="*/ 3 w 3"/>
                  <a:gd name="T105" fmla="*/ 1 h 1"/>
                  <a:gd name="T106" fmla="*/ 3 w 3"/>
                  <a:gd name="T107" fmla="*/ 1 h 1"/>
                  <a:gd name="T108" fmla="*/ 3 w 3"/>
                  <a:gd name="T109" fmla="*/ 1 h 1"/>
                  <a:gd name="T110" fmla="*/ 3 w 3"/>
                  <a:gd name="T111" fmla="*/ 1 h 1"/>
                  <a:gd name="T112" fmla="*/ 3 w 3"/>
                  <a:gd name="T113" fmla="*/ 1 h 1"/>
                  <a:gd name="T114" fmla="*/ 3 w 3"/>
                  <a:gd name="T115" fmla="*/ 1 h 1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</a:gdLst>
                <a:ahLst/>
                <a:cxnLst>
                  <a:cxn ang="T116">
                    <a:pos x="T0" y="T1"/>
                  </a:cxn>
                  <a:cxn ang="T117">
                    <a:pos x="T2" y="T3"/>
                  </a:cxn>
                  <a:cxn ang="T118">
                    <a:pos x="T4" y="T5"/>
                  </a:cxn>
                  <a:cxn ang="T119">
                    <a:pos x="T6" y="T7"/>
                  </a:cxn>
                  <a:cxn ang="T120">
                    <a:pos x="T8" y="T9"/>
                  </a:cxn>
                  <a:cxn ang="T121">
                    <a:pos x="T10" y="T11"/>
                  </a:cxn>
                  <a:cxn ang="T122">
                    <a:pos x="T12" y="T13"/>
                  </a:cxn>
                  <a:cxn ang="T123">
                    <a:pos x="T14" y="T15"/>
                  </a:cxn>
                  <a:cxn ang="T124">
                    <a:pos x="T16" y="T17"/>
                  </a:cxn>
                  <a:cxn ang="T125">
                    <a:pos x="T18" y="T19"/>
                  </a:cxn>
                  <a:cxn ang="T126">
                    <a:pos x="T20" y="T21"/>
                  </a:cxn>
                  <a:cxn ang="T127">
                    <a:pos x="T22" y="T23"/>
                  </a:cxn>
                  <a:cxn ang="T128">
                    <a:pos x="T24" y="T25"/>
                  </a:cxn>
                  <a:cxn ang="T129">
                    <a:pos x="T26" y="T27"/>
                  </a:cxn>
                  <a:cxn ang="T130">
                    <a:pos x="T28" y="T29"/>
                  </a:cxn>
                  <a:cxn ang="T131">
                    <a:pos x="T30" y="T31"/>
                  </a:cxn>
                  <a:cxn ang="T132">
                    <a:pos x="T32" y="T33"/>
                  </a:cxn>
                  <a:cxn ang="T133">
                    <a:pos x="T34" y="T35"/>
                  </a:cxn>
                  <a:cxn ang="T134">
                    <a:pos x="T36" y="T37"/>
                  </a:cxn>
                  <a:cxn ang="T135">
                    <a:pos x="T38" y="T39"/>
                  </a:cxn>
                  <a:cxn ang="T136">
                    <a:pos x="T40" y="T41"/>
                  </a:cxn>
                  <a:cxn ang="T137">
                    <a:pos x="T42" y="T43"/>
                  </a:cxn>
                  <a:cxn ang="T138">
                    <a:pos x="T44" y="T45"/>
                  </a:cxn>
                  <a:cxn ang="T139">
                    <a:pos x="T46" y="T47"/>
                  </a:cxn>
                  <a:cxn ang="T140">
                    <a:pos x="T48" y="T49"/>
                  </a:cxn>
                  <a:cxn ang="T141">
                    <a:pos x="T50" y="T51"/>
                  </a:cxn>
                  <a:cxn ang="T142">
                    <a:pos x="T52" y="T53"/>
                  </a:cxn>
                  <a:cxn ang="T143">
                    <a:pos x="T54" y="T55"/>
                  </a:cxn>
                  <a:cxn ang="T144">
                    <a:pos x="T56" y="T57"/>
                  </a:cxn>
                  <a:cxn ang="T145">
                    <a:pos x="T58" y="T59"/>
                  </a:cxn>
                  <a:cxn ang="T146">
                    <a:pos x="T60" y="T61"/>
                  </a:cxn>
                  <a:cxn ang="T147">
                    <a:pos x="T62" y="T63"/>
                  </a:cxn>
                  <a:cxn ang="T148">
                    <a:pos x="T64" y="T65"/>
                  </a:cxn>
                  <a:cxn ang="T149">
                    <a:pos x="T66" y="T67"/>
                  </a:cxn>
                  <a:cxn ang="T150">
                    <a:pos x="T68" y="T69"/>
                  </a:cxn>
                  <a:cxn ang="T151">
                    <a:pos x="T70" y="T71"/>
                  </a:cxn>
                  <a:cxn ang="T152">
                    <a:pos x="T72" y="T73"/>
                  </a:cxn>
                  <a:cxn ang="T153">
                    <a:pos x="T74" y="T75"/>
                  </a:cxn>
                  <a:cxn ang="T154">
                    <a:pos x="T76" y="T77"/>
                  </a:cxn>
                  <a:cxn ang="T155">
                    <a:pos x="T78" y="T79"/>
                  </a:cxn>
                  <a:cxn ang="T156">
                    <a:pos x="T80" y="T81"/>
                  </a:cxn>
                  <a:cxn ang="T157">
                    <a:pos x="T82" y="T83"/>
                  </a:cxn>
                  <a:cxn ang="T158">
                    <a:pos x="T84" y="T85"/>
                  </a:cxn>
                  <a:cxn ang="T159">
                    <a:pos x="T86" y="T87"/>
                  </a:cxn>
                  <a:cxn ang="T160">
                    <a:pos x="T88" y="T89"/>
                  </a:cxn>
                  <a:cxn ang="T161">
                    <a:pos x="T90" y="T91"/>
                  </a:cxn>
                  <a:cxn ang="T162">
                    <a:pos x="T92" y="T93"/>
                  </a:cxn>
                  <a:cxn ang="T163">
                    <a:pos x="T94" y="T95"/>
                  </a:cxn>
                  <a:cxn ang="T164">
                    <a:pos x="T96" y="T97"/>
                  </a:cxn>
                  <a:cxn ang="T165">
                    <a:pos x="T98" y="T99"/>
                  </a:cxn>
                  <a:cxn ang="T166">
                    <a:pos x="T100" y="T101"/>
                  </a:cxn>
                  <a:cxn ang="T167">
                    <a:pos x="T102" y="T103"/>
                  </a:cxn>
                  <a:cxn ang="T168">
                    <a:pos x="T104" y="T105"/>
                  </a:cxn>
                  <a:cxn ang="T169">
                    <a:pos x="T106" y="T107"/>
                  </a:cxn>
                  <a:cxn ang="T170">
                    <a:pos x="T108" y="T109"/>
                  </a:cxn>
                  <a:cxn ang="T171">
                    <a:pos x="T110" y="T111"/>
                  </a:cxn>
                  <a:cxn ang="T172">
                    <a:pos x="T112" y="T113"/>
                  </a:cxn>
                  <a:cxn ang="T173">
                    <a:pos x="T114" y="T115"/>
                  </a:cxn>
                </a:cxnLst>
                <a:rect l="0" t="0" r="r" b="b"/>
                <a:pathLst>
                  <a:path w="3" h="1">
                    <a:moveTo>
                      <a:pt x="3" y="1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3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3" name="Freeform 141">
                <a:extLst>
                  <a:ext uri="{FF2B5EF4-FFF2-40B4-BE49-F238E27FC236}">
                    <a16:creationId xmlns:a16="http://schemas.microsoft.com/office/drawing/2014/main" id="{39E8DDA1-019E-47C9-AEE4-937A559121A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9" y="2198"/>
                <a:ext cx="4" cy="1"/>
              </a:xfrm>
              <a:custGeom>
                <a:avLst/>
                <a:gdLst>
                  <a:gd name="T0" fmla="*/ 3 w 4"/>
                  <a:gd name="T1" fmla="*/ 1 h 1"/>
                  <a:gd name="T2" fmla="*/ 1 w 4"/>
                  <a:gd name="T3" fmla="*/ 1 h 1"/>
                  <a:gd name="T4" fmla="*/ 1 w 4"/>
                  <a:gd name="T5" fmla="*/ 1 h 1"/>
                  <a:gd name="T6" fmla="*/ 1 w 4"/>
                  <a:gd name="T7" fmla="*/ 1 h 1"/>
                  <a:gd name="T8" fmla="*/ 1 w 4"/>
                  <a:gd name="T9" fmla="*/ 1 h 1"/>
                  <a:gd name="T10" fmla="*/ 1 w 4"/>
                  <a:gd name="T11" fmla="*/ 1 h 1"/>
                  <a:gd name="T12" fmla="*/ 1 w 4"/>
                  <a:gd name="T13" fmla="*/ 1 h 1"/>
                  <a:gd name="T14" fmla="*/ 1 w 4"/>
                  <a:gd name="T15" fmla="*/ 1 h 1"/>
                  <a:gd name="T16" fmla="*/ 0 w 4"/>
                  <a:gd name="T17" fmla="*/ 1 h 1"/>
                  <a:gd name="T18" fmla="*/ 0 w 4"/>
                  <a:gd name="T19" fmla="*/ 0 h 1"/>
                  <a:gd name="T20" fmla="*/ 0 w 4"/>
                  <a:gd name="T21" fmla="*/ 0 h 1"/>
                  <a:gd name="T22" fmla="*/ 0 w 4"/>
                  <a:gd name="T23" fmla="*/ 0 h 1"/>
                  <a:gd name="T24" fmla="*/ 3 w 4"/>
                  <a:gd name="T25" fmla="*/ 0 h 1"/>
                  <a:gd name="T26" fmla="*/ 3 w 4"/>
                  <a:gd name="T27" fmla="*/ 0 h 1"/>
                  <a:gd name="T28" fmla="*/ 3 w 4"/>
                  <a:gd name="T29" fmla="*/ 0 h 1"/>
                  <a:gd name="T30" fmla="*/ 3 w 4"/>
                  <a:gd name="T31" fmla="*/ 0 h 1"/>
                  <a:gd name="T32" fmla="*/ 3 w 4"/>
                  <a:gd name="T33" fmla="*/ 0 h 1"/>
                  <a:gd name="T34" fmla="*/ 3 w 4"/>
                  <a:gd name="T35" fmla="*/ 0 h 1"/>
                  <a:gd name="T36" fmla="*/ 4 w 4"/>
                  <a:gd name="T37" fmla="*/ 0 h 1"/>
                  <a:gd name="T38" fmla="*/ 4 w 4"/>
                  <a:gd name="T39" fmla="*/ 0 h 1"/>
                  <a:gd name="T40" fmla="*/ 4 w 4"/>
                  <a:gd name="T41" fmla="*/ 0 h 1"/>
                  <a:gd name="T42" fmla="*/ 4 w 4"/>
                  <a:gd name="T43" fmla="*/ 1 h 1"/>
                  <a:gd name="T44" fmla="*/ 4 w 4"/>
                  <a:gd name="T45" fmla="*/ 1 h 1"/>
                  <a:gd name="T46" fmla="*/ 4 w 4"/>
                  <a:gd name="T47" fmla="*/ 1 h 1"/>
                  <a:gd name="T48" fmla="*/ 3 w 4"/>
                  <a:gd name="T49" fmla="*/ 1 h 1"/>
                  <a:gd name="T50" fmla="*/ 3 w 4"/>
                  <a:gd name="T51" fmla="*/ 1 h 1"/>
                  <a:gd name="T52" fmla="*/ 3 w 4"/>
                  <a:gd name="T53" fmla="*/ 1 h 1"/>
                  <a:gd name="T54" fmla="*/ 3 w 4"/>
                  <a:gd name="T55" fmla="*/ 1 h 1"/>
                  <a:gd name="T56" fmla="*/ 3 w 4"/>
                  <a:gd name="T57" fmla="*/ 1 h 1"/>
                  <a:gd name="T58" fmla="*/ 3 w 4"/>
                  <a:gd name="T59" fmla="*/ 1 h 1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</a:gdLst>
                <a:ahLst/>
                <a:cxnLst>
                  <a:cxn ang="T60">
                    <a:pos x="T0" y="T1"/>
                  </a:cxn>
                  <a:cxn ang="T61">
                    <a:pos x="T2" y="T3"/>
                  </a:cxn>
                  <a:cxn ang="T62">
                    <a:pos x="T4" y="T5"/>
                  </a:cxn>
                  <a:cxn ang="T63">
                    <a:pos x="T6" y="T7"/>
                  </a:cxn>
                  <a:cxn ang="T64">
                    <a:pos x="T8" y="T9"/>
                  </a:cxn>
                  <a:cxn ang="T65">
                    <a:pos x="T10" y="T11"/>
                  </a:cxn>
                  <a:cxn ang="T66">
                    <a:pos x="T12" y="T13"/>
                  </a:cxn>
                  <a:cxn ang="T67">
                    <a:pos x="T14" y="T15"/>
                  </a:cxn>
                  <a:cxn ang="T68">
                    <a:pos x="T16" y="T17"/>
                  </a:cxn>
                  <a:cxn ang="T69">
                    <a:pos x="T18" y="T19"/>
                  </a:cxn>
                  <a:cxn ang="T70">
                    <a:pos x="T20" y="T21"/>
                  </a:cxn>
                  <a:cxn ang="T71">
                    <a:pos x="T22" y="T23"/>
                  </a:cxn>
                  <a:cxn ang="T72">
                    <a:pos x="T24" y="T25"/>
                  </a:cxn>
                  <a:cxn ang="T73">
                    <a:pos x="T26" y="T27"/>
                  </a:cxn>
                  <a:cxn ang="T74">
                    <a:pos x="T28" y="T29"/>
                  </a:cxn>
                  <a:cxn ang="T75">
                    <a:pos x="T30" y="T31"/>
                  </a:cxn>
                  <a:cxn ang="T76">
                    <a:pos x="T32" y="T33"/>
                  </a:cxn>
                  <a:cxn ang="T77">
                    <a:pos x="T34" y="T35"/>
                  </a:cxn>
                  <a:cxn ang="T78">
                    <a:pos x="T36" y="T37"/>
                  </a:cxn>
                  <a:cxn ang="T79">
                    <a:pos x="T38" y="T39"/>
                  </a:cxn>
                  <a:cxn ang="T80">
                    <a:pos x="T40" y="T41"/>
                  </a:cxn>
                  <a:cxn ang="T81">
                    <a:pos x="T42" y="T43"/>
                  </a:cxn>
                  <a:cxn ang="T82">
                    <a:pos x="T44" y="T45"/>
                  </a:cxn>
                  <a:cxn ang="T83">
                    <a:pos x="T46" y="T47"/>
                  </a:cxn>
                  <a:cxn ang="T84">
                    <a:pos x="T48" y="T49"/>
                  </a:cxn>
                  <a:cxn ang="T85">
                    <a:pos x="T50" y="T51"/>
                  </a:cxn>
                  <a:cxn ang="T86">
                    <a:pos x="T52" y="T53"/>
                  </a:cxn>
                  <a:cxn ang="T87">
                    <a:pos x="T54" y="T55"/>
                  </a:cxn>
                  <a:cxn ang="T88">
                    <a:pos x="T56" y="T57"/>
                  </a:cxn>
                  <a:cxn ang="T89">
                    <a:pos x="T58" y="T59"/>
                  </a:cxn>
                </a:cxnLst>
                <a:rect l="0" t="0" r="r" b="b"/>
                <a:pathLst>
                  <a:path w="4" h="1">
                    <a:moveTo>
                      <a:pt x="3" y="1"/>
                    </a:moveTo>
                    <a:lnTo>
                      <a:pt x="1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4" y="0"/>
                    </a:lnTo>
                    <a:lnTo>
                      <a:pt x="4" y="1"/>
                    </a:lnTo>
                    <a:lnTo>
                      <a:pt x="3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4" name="Freeform 142">
                <a:extLst>
                  <a:ext uri="{FF2B5EF4-FFF2-40B4-BE49-F238E27FC236}">
                    <a16:creationId xmlns:a16="http://schemas.microsoft.com/office/drawing/2014/main" id="{84EC3F50-46F0-4DBF-9CDE-622497B77A5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5" y="2198"/>
                <a:ext cx="2" cy="1"/>
              </a:xfrm>
              <a:custGeom>
                <a:avLst/>
                <a:gdLst>
                  <a:gd name="T0" fmla="*/ 2 w 2"/>
                  <a:gd name="T1" fmla="*/ 1 h 1"/>
                  <a:gd name="T2" fmla="*/ 1 w 2"/>
                  <a:gd name="T3" fmla="*/ 1 h 1"/>
                  <a:gd name="T4" fmla="*/ 1 w 2"/>
                  <a:gd name="T5" fmla="*/ 1 h 1"/>
                  <a:gd name="T6" fmla="*/ 0 w 2"/>
                  <a:gd name="T7" fmla="*/ 1 h 1"/>
                  <a:gd name="T8" fmla="*/ 0 w 2"/>
                  <a:gd name="T9" fmla="*/ 1 h 1"/>
                  <a:gd name="T10" fmla="*/ 0 w 2"/>
                  <a:gd name="T11" fmla="*/ 1 h 1"/>
                  <a:gd name="T12" fmla="*/ 0 w 2"/>
                  <a:gd name="T13" fmla="*/ 1 h 1"/>
                  <a:gd name="T14" fmla="*/ 0 w 2"/>
                  <a:gd name="T15" fmla="*/ 1 h 1"/>
                  <a:gd name="T16" fmla="*/ 0 w 2"/>
                  <a:gd name="T17" fmla="*/ 1 h 1"/>
                  <a:gd name="T18" fmla="*/ 0 w 2"/>
                  <a:gd name="T19" fmla="*/ 0 h 1"/>
                  <a:gd name="T20" fmla="*/ 0 w 2"/>
                  <a:gd name="T21" fmla="*/ 0 h 1"/>
                  <a:gd name="T22" fmla="*/ 2 w 2"/>
                  <a:gd name="T23" fmla="*/ 0 h 1"/>
                  <a:gd name="T24" fmla="*/ 2 w 2"/>
                  <a:gd name="T25" fmla="*/ 0 h 1"/>
                  <a:gd name="T26" fmla="*/ 2 w 2"/>
                  <a:gd name="T27" fmla="*/ 0 h 1"/>
                  <a:gd name="T28" fmla="*/ 2 w 2"/>
                  <a:gd name="T29" fmla="*/ 0 h 1"/>
                  <a:gd name="T30" fmla="*/ 2 w 2"/>
                  <a:gd name="T31" fmla="*/ 0 h 1"/>
                  <a:gd name="T32" fmla="*/ 2 w 2"/>
                  <a:gd name="T33" fmla="*/ 0 h 1"/>
                  <a:gd name="T34" fmla="*/ 2 w 2"/>
                  <a:gd name="T35" fmla="*/ 0 h 1"/>
                  <a:gd name="T36" fmla="*/ 2 w 2"/>
                  <a:gd name="T37" fmla="*/ 1 h 1"/>
                  <a:gd name="T38" fmla="*/ 2 w 2"/>
                  <a:gd name="T39" fmla="*/ 1 h 1"/>
                  <a:gd name="T40" fmla="*/ 2 w 2"/>
                  <a:gd name="T41" fmla="*/ 1 h 1"/>
                  <a:gd name="T42" fmla="*/ 2 w 2"/>
                  <a:gd name="T43" fmla="*/ 1 h 1"/>
                  <a:gd name="T44" fmla="*/ 2 w 2"/>
                  <a:gd name="T45" fmla="*/ 1 h 1"/>
                  <a:gd name="T46" fmla="*/ 2 w 2"/>
                  <a:gd name="T47" fmla="*/ 1 h 1"/>
                  <a:gd name="T48" fmla="*/ 2 w 2"/>
                  <a:gd name="T49" fmla="*/ 1 h 1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</a:gdLst>
                <a:ahLst/>
                <a:cxnLst>
                  <a:cxn ang="T50">
                    <a:pos x="T0" y="T1"/>
                  </a:cxn>
                  <a:cxn ang="T51">
                    <a:pos x="T2" y="T3"/>
                  </a:cxn>
                  <a:cxn ang="T52">
                    <a:pos x="T4" y="T5"/>
                  </a:cxn>
                  <a:cxn ang="T53">
                    <a:pos x="T6" y="T7"/>
                  </a:cxn>
                  <a:cxn ang="T54">
                    <a:pos x="T8" y="T9"/>
                  </a:cxn>
                  <a:cxn ang="T55">
                    <a:pos x="T10" y="T11"/>
                  </a:cxn>
                  <a:cxn ang="T56">
                    <a:pos x="T12" y="T13"/>
                  </a:cxn>
                  <a:cxn ang="T57">
                    <a:pos x="T14" y="T15"/>
                  </a:cxn>
                  <a:cxn ang="T58">
                    <a:pos x="T16" y="T17"/>
                  </a:cxn>
                  <a:cxn ang="T59">
                    <a:pos x="T18" y="T19"/>
                  </a:cxn>
                  <a:cxn ang="T60">
                    <a:pos x="T20" y="T21"/>
                  </a:cxn>
                  <a:cxn ang="T61">
                    <a:pos x="T22" y="T23"/>
                  </a:cxn>
                  <a:cxn ang="T62">
                    <a:pos x="T24" y="T25"/>
                  </a:cxn>
                  <a:cxn ang="T63">
                    <a:pos x="T26" y="T27"/>
                  </a:cxn>
                  <a:cxn ang="T64">
                    <a:pos x="T28" y="T29"/>
                  </a:cxn>
                  <a:cxn ang="T65">
                    <a:pos x="T30" y="T31"/>
                  </a:cxn>
                  <a:cxn ang="T66">
                    <a:pos x="T32" y="T33"/>
                  </a:cxn>
                  <a:cxn ang="T67">
                    <a:pos x="T34" y="T35"/>
                  </a:cxn>
                  <a:cxn ang="T68">
                    <a:pos x="T36" y="T37"/>
                  </a:cxn>
                  <a:cxn ang="T69">
                    <a:pos x="T38" y="T39"/>
                  </a:cxn>
                  <a:cxn ang="T70">
                    <a:pos x="T40" y="T41"/>
                  </a:cxn>
                  <a:cxn ang="T71">
                    <a:pos x="T42" y="T43"/>
                  </a:cxn>
                  <a:cxn ang="T72">
                    <a:pos x="T44" y="T45"/>
                  </a:cxn>
                  <a:cxn ang="T73">
                    <a:pos x="T46" y="T47"/>
                  </a:cxn>
                  <a:cxn ang="T74">
                    <a:pos x="T48" y="T49"/>
                  </a:cxn>
                </a:cxnLst>
                <a:rect l="0" t="0" r="r" b="b"/>
                <a:pathLst>
                  <a:path w="2" h="1">
                    <a:moveTo>
                      <a:pt x="2" y="1"/>
                    </a:moveTo>
                    <a:lnTo>
                      <a:pt x="1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0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5" name="Freeform 143">
                <a:extLst>
                  <a:ext uri="{FF2B5EF4-FFF2-40B4-BE49-F238E27FC236}">
                    <a16:creationId xmlns:a16="http://schemas.microsoft.com/office/drawing/2014/main" id="{1CA40466-26BF-445C-88BC-54B00A08D1B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19" y="2181"/>
                <a:ext cx="8" cy="13"/>
              </a:xfrm>
              <a:custGeom>
                <a:avLst/>
                <a:gdLst>
                  <a:gd name="T0" fmla="*/ 0 w 8"/>
                  <a:gd name="T1" fmla="*/ 13 h 13"/>
                  <a:gd name="T2" fmla="*/ 0 w 8"/>
                  <a:gd name="T3" fmla="*/ 13 h 13"/>
                  <a:gd name="T4" fmla="*/ 0 w 8"/>
                  <a:gd name="T5" fmla="*/ 13 h 13"/>
                  <a:gd name="T6" fmla="*/ 0 w 8"/>
                  <a:gd name="T7" fmla="*/ 13 h 13"/>
                  <a:gd name="T8" fmla="*/ 0 w 8"/>
                  <a:gd name="T9" fmla="*/ 13 h 13"/>
                  <a:gd name="T10" fmla="*/ 0 w 8"/>
                  <a:gd name="T11" fmla="*/ 13 h 13"/>
                  <a:gd name="T12" fmla="*/ 0 w 8"/>
                  <a:gd name="T13" fmla="*/ 13 h 13"/>
                  <a:gd name="T14" fmla="*/ 1 w 8"/>
                  <a:gd name="T15" fmla="*/ 12 h 13"/>
                  <a:gd name="T16" fmla="*/ 1 w 8"/>
                  <a:gd name="T17" fmla="*/ 12 h 13"/>
                  <a:gd name="T18" fmla="*/ 2 w 8"/>
                  <a:gd name="T19" fmla="*/ 11 h 13"/>
                  <a:gd name="T20" fmla="*/ 2 w 8"/>
                  <a:gd name="T21" fmla="*/ 10 h 13"/>
                  <a:gd name="T22" fmla="*/ 3 w 8"/>
                  <a:gd name="T23" fmla="*/ 10 h 13"/>
                  <a:gd name="T24" fmla="*/ 4 w 8"/>
                  <a:gd name="T25" fmla="*/ 9 h 13"/>
                  <a:gd name="T26" fmla="*/ 4 w 8"/>
                  <a:gd name="T27" fmla="*/ 8 h 13"/>
                  <a:gd name="T28" fmla="*/ 5 w 8"/>
                  <a:gd name="T29" fmla="*/ 8 h 13"/>
                  <a:gd name="T30" fmla="*/ 5 w 8"/>
                  <a:gd name="T31" fmla="*/ 7 h 13"/>
                  <a:gd name="T32" fmla="*/ 6 w 8"/>
                  <a:gd name="T33" fmla="*/ 6 h 13"/>
                  <a:gd name="T34" fmla="*/ 6 w 8"/>
                  <a:gd name="T35" fmla="*/ 5 h 13"/>
                  <a:gd name="T36" fmla="*/ 6 w 8"/>
                  <a:gd name="T37" fmla="*/ 4 h 13"/>
                  <a:gd name="T38" fmla="*/ 7 w 8"/>
                  <a:gd name="T39" fmla="*/ 4 h 13"/>
                  <a:gd name="T40" fmla="*/ 7 w 8"/>
                  <a:gd name="T41" fmla="*/ 3 h 13"/>
                  <a:gd name="T42" fmla="*/ 7 w 8"/>
                  <a:gd name="T43" fmla="*/ 2 h 13"/>
                  <a:gd name="T44" fmla="*/ 8 w 8"/>
                  <a:gd name="T45" fmla="*/ 1 h 13"/>
                  <a:gd name="T46" fmla="*/ 8 w 8"/>
                  <a:gd name="T47" fmla="*/ 0 h 13"/>
                  <a:gd name="T48" fmla="*/ 8 w 8"/>
                  <a:gd name="T49" fmla="*/ 0 h 13"/>
                  <a:gd name="T50" fmla="*/ 8 w 8"/>
                  <a:gd name="T51" fmla="*/ 0 h 13"/>
                  <a:gd name="T52" fmla="*/ 8 w 8"/>
                  <a:gd name="T53" fmla="*/ 0 h 13"/>
                  <a:gd name="T54" fmla="*/ 8 w 8"/>
                  <a:gd name="T55" fmla="*/ 0 h 13"/>
                  <a:gd name="T56" fmla="*/ 8 w 8"/>
                  <a:gd name="T57" fmla="*/ 0 h 13"/>
                  <a:gd name="T58" fmla="*/ 8 w 8"/>
                  <a:gd name="T59" fmla="*/ 1 h 13"/>
                  <a:gd name="T60" fmla="*/ 8 w 8"/>
                  <a:gd name="T61" fmla="*/ 2 h 13"/>
                  <a:gd name="T62" fmla="*/ 8 w 8"/>
                  <a:gd name="T63" fmla="*/ 3 h 13"/>
                  <a:gd name="T64" fmla="*/ 7 w 8"/>
                  <a:gd name="T65" fmla="*/ 4 h 13"/>
                  <a:gd name="T66" fmla="*/ 7 w 8"/>
                  <a:gd name="T67" fmla="*/ 5 h 13"/>
                  <a:gd name="T68" fmla="*/ 7 w 8"/>
                  <a:gd name="T69" fmla="*/ 6 h 13"/>
                  <a:gd name="T70" fmla="*/ 6 w 8"/>
                  <a:gd name="T71" fmla="*/ 7 h 13"/>
                  <a:gd name="T72" fmla="*/ 6 w 8"/>
                  <a:gd name="T73" fmla="*/ 8 h 13"/>
                  <a:gd name="T74" fmla="*/ 5 w 8"/>
                  <a:gd name="T75" fmla="*/ 8 h 13"/>
                  <a:gd name="T76" fmla="*/ 5 w 8"/>
                  <a:gd name="T77" fmla="*/ 9 h 13"/>
                  <a:gd name="T78" fmla="*/ 4 w 8"/>
                  <a:gd name="T79" fmla="*/ 10 h 13"/>
                  <a:gd name="T80" fmla="*/ 3 w 8"/>
                  <a:gd name="T81" fmla="*/ 11 h 13"/>
                  <a:gd name="T82" fmla="*/ 3 w 8"/>
                  <a:gd name="T83" fmla="*/ 11 h 13"/>
                  <a:gd name="T84" fmla="*/ 2 w 8"/>
                  <a:gd name="T85" fmla="*/ 12 h 13"/>
                  <a:gd name="T86" fmla="*/ 1 w 8"/>
                  <a:gd name="T87" fmla="*/ 13 h 13"/>
                  <a:gd name="T88" fmla="*/ 0 w 8"/>
                  <a:gd name="T89" fmla="*/ 13 h 13"/>
                  <a:gd name="T90" fmla="*/ 0 w 8"/>
                  <a:gd name="T91" fmla="*/ 13 h 13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0" t="0" r="r" b="b"/>
                <a:pathLst>
                  <a:path w="8" h="13">
                    <a:moveTo>
                      <a:pt x="0" y="13"/>
                    </a:moveTo>
                    <a:lnTo>
                      <a:pt x="0" y="13"/>
                    </a:lnTo>
                    <a:lnTo>
                      <a:pt x="1" y="12"/>
                    </a:lnTo>
                    <a:lnTo>
                      <a:pt x="2" y="11"/>
                    </a:lnTo>
                    <a:lnTo>
                      <a:pt x="2" y="10"/>
                    </a:lnTo>
                    <a:lnTo>
                      <a:pt x="3" y="10"/>
                    </a:lnTo>
                    <a:lnTo>
                      <a:pt x="3" y="9"/>
                    </a:lnTo>
                    <a:lnTo>
                      <a:pt x="4" y="9"/>
                    </a:lnTo>
                    <a:lnTo>
                      <a:pt x="4" y="8"/>
                    </a:lnTo>
                    <a:lnTo>
                      <a:pt x="5" y="8"/>
                    </a:lnTo>
                    <a:lnTo>
                      <a:pt x="5" y="7"/>
                    </a:lnTo>
                    <a:lnTo>
                      <a:pt x="5" y="6"/>
                    </a:lnTo>
                    <a:lnTo>
                      <a:pt x="6" y="6"/>
                    </a:lnTo>
                    <a:lnTo>
                      <a:pt x="6" y="5"/>
                    </a:lnTo>
                    <a:lnTo>
                      <a:pt x="6" y="4"/>
                    </a:lnTo>
                    <a:lnTo>
                      <a:pt x="7" y="4"/>
                    </a:lnTo>
                    <a:lnTo>
                      <a:pt x="7" y="3"/>
                    </a:lnTo>
                    <a:lnTo>
                      <a:pt x="7" y="2"/>
                    </a:lnTo>
                    <a:lnTo>
                      <a:pt x="7" y="1"/>
                    </a:lnTo>
                    <a:lnTo>
                      <a:pt x="8" y="1"/>
                    </a:lnTo>
                    <a:lnTo>
                      <a:pt x="8" y="0"/>
                    </a:lnTo>
                    <a:lnTo>
                      <a:pt x="8" y="1"/>
                    </a:lnTo>
                    <a:lnTo>
                      <a:pt x="8" y="2"/>
                    </a:lnTo>
                    <a:lnTo>
                      <a:pt x="8" y="3"/>
                    </a:lnTo>
                    <a:lnTo>
                      <a:pt x="8" y="4"/>
                    </a:lnTo>
                    <a:lnTo>
                      <a:pt x="7" y="4"/>
                    </a:lnTo>
                    <a:lnTo>
                      <a:pt x="7" y="5"/>
                    </a:lnTo>
                    <a:lnTo>
                      <a:pt x="7" y="6"/>
                    </a:lnTo>
                    <a:lnTo>
                      <a:pt x="6" y="6"/>
                    </a:lnTo>
                    <a:lnTo>
                      <a:pt x="6" y="7"/>
                    </a:lnTo>
                    <a:lnTo>
                      <a:pt x="6" y="8"/>
                    </a:lnTo>
                    <a:lnTo>
                      <a:pt x="5" y="8"/>
                    </a:lnTo>
                    <a:lnTo>
                      <a:pt x="5" y="9"/>
                    </a:lnTo>
                    <a:lnTo>
                      <a:pt x="4" y="10"/>
                    </a:lnTo>
                    <a:lnTo>
                      <a:pt x="3" y="11"/>
                    </a:lnTo>
                    <a:lnTo>
                      <a:pt x="2" y="12"/>
                    </a:lnTo>
                    <a:lnTo>
                      <a:pt x="1" y="13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6" name="Freeform 144">
                <a:extLst>
                  <a:ext uri="{FF2B5EF4-FFF2-40B4-BE49-F238E27FC236}">
                    <a16:creationId xmlns:a16="http://schemas.microsoft.com/office/drawing/2014/main" id="{098F1847-7F32-47CC-BF8B-514EC82F5DD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86" y="2170"/>
                <a:ext cx="19" cy="21"/>
              </a:xfrm>
              <a:custGeom>
                <a:avLst/>
                <a:gdLst>
                  <a:gd name="T0" fmla="*/ 4 w 19"/>
                  <a:gd name="T1" fmla="*/ 20 h 21"/>
                  <a:gd name="T2" fmla="*/ 1 w 19"/>
                  <a:gd name="T3" fmla="*/ 17 h 21"/>
                  <a:gd name="T4" fmla="*/ 1 w 19"/>
                  <a:gd name="T5" fmla="*/ 16 h 21"/>
                  <a:gd name="T6" fmla="*/ 0 w 19"/>
                  <a:gd name="T7" fmla="*/ 15 h 21"/>
                  <a:gd name="T8" fmla="*/ 0 w 19"/>
                  <a:gd name="T9" fmla="*/ 14 h 21"/>
                  <a:gd name="T10" fmla="*/ 0 w 19"/>
                  <a:gd name="T11" fmla="*/ 13 h 21"/>
                  <a:gd name="T12" fmla="*/ 0 w 19"/>
                  <a:gd name="T13" fmla="*/ 12 h 21"/>
                  <a:gd name="T14" fmla="*/ 0 w 19"/>
                  <a:gd name="T15" fmla="*/ 11 h 21"/>
                  <a:gd name="T16" fmla="*/ 1 w 19"/>
                  <a:gd name="T17" fmla="*/ 10 h 21"/>
                  <a:gd name="T18" fmla="*/ 1 w 19"/>
                  <a:gd name="T19" fmla="*/ 9 h 21"/>
                  <a:gd name="T20" fmla="*/ 1 w 19"/>
                  <a:gd name="T21" fmla="*/ 8 h 21"/>
                  <a:gd name="T22" fmla="*/ 2 w 19"/>
                  <a:gd name="T23" fmla="*/ 7 h 21"/>
                  <a:gd name="T24" fmla="*/ 2 w 19"/>
                  <a:gd name="T25" fmla="*/ 6 h 21"/>
                  <a:gd name="T26" fmla="*/ 3 w 19"/>
                  <a:gd name="T27" fmla="*/ 6 h 21"/>
                  <a:gd name="T28" fmla="*/ 3 w 19"/>
                  <a:gd name="T29" fmla="*/ 5 h 21"/>
                  <a:gd name="T30" fmla="*/ 3 w 19"/>
                  <a:gd name="T31" fmla="*/ 5 h 21"/>
                  <a:gd name="T32" fmla="*/ 4 w 19"/>
                  <a:gd name="T33" fmla="*/ 4 h 21"/>
                  <a:gd name="T34" fmla="*/ 4 w 19"/>
                  <a:gd name="T35" fmla="*/ 4 h 21"/>
                  <a:gd name="T36" fmla="*/ 5 w 19"/>
                  <a:gd name="T37" fmla="*/ 3 h 21"/>
                  <a:gd name="T38" fmla="*/ 5 w 19"/>
                  <a:gd name="T39" fmla="*/ 3 h 21"/>
                  <a:gd name="T40" fmla="*/ 6 w 19"/>
                  <a:gd name="T41" fmla="*/ 2 h 21"/>
                  <a:gd name="T42" fmla="*/ 6 w 19"/>
                  <a:gd name="T43" fmla="*/ 2 h 21"/>
                  <a:gd name="T44" fmla="*/ 8 w 19"/>
                  <a:gd name="T45" fmla="*/ 1 h 21"/>
                  <a:gd name="T46" fmla="*/ 9 w 19"/>
                  <a:gd name="T47" fmla="*/ 1 h 21"/>
                  <a:gd name="T48" fmla="*/ 10 w 19"/>
                  <a:gd name="T49" fmla="*/ 1 h 21"/>
                  <a:gd name="T50" fmla="*/ 10 w 19"/>
                  <a:gd name="T51" fmla="*/ 1 h 21"/>
                  <a:gd name="T52" fmla="*/ 11 w 19"/>
                  <a:gd name="T53" fmla="*/ 0 h 21"/>
                  <a:gd name="T54" fmla="*/ 12 w 19"/>
                  <a:gd name="T55" fmla="*/ 0 h 21"/>
                  <a:gd name="T56" fmla="*/ 13 w 19"/>
                  <a:gd name="T57" fmla="*/ 1 h 21"/>
                  <a:gd name="T58" fmla="*/ 13 w 19"/>
                  <a:gd name="T59" fmla="*/ 1 h 21"/>
                  <a:gd name="T60" fmla="*/ 14 w 19"/>
                  <a:gd name="T61" fmla="*/ 1 h 21"/>
                  <a:gd name="T62" fmla="*/ 15 w 19"/>
                  <a:gd name="T63" fmla="*/ 1 h 21"/>
                  <a:gd name="T64" fmla="*/ 15 w 19"/>
                  <a:gd name="T65" fmla="*/ 1 h 21"/>
                  <a:gd name="T66" fmla="*/ 18 w 19"/>
                  <a:gd name="T67" fmla="*/ 3 h 21"/>
                  <a:gd name="T68" fmla="*/ 19 w 19"/>
                  <a:gd name="T69" fmla="*/ 6 h 21"/>
                  <a:gd name="T70" fmla="*/ 19 w 19"/>
                  <a:gd name="T71" fmla="*/ 7 h 21"/>
                  <a:gd name="T72" fmla="*/ 19 w 19"/>
                  <a:gd name="T73" fmla="*/ 8 h 21"/>
                  <a:gd name="T74" fmla="*/ 19 w 19"/>
                  <a:gd name="T75" fmla="*/ 10 h 21"/>
                  <a:gd name="T76" fmla="*/ 19 w 19"/>
                  <a:gd name="T77" fmla="*/ 11 h 21"/>
                  <a:gd name="T78" fmla="*/ 18 w 19"/>
                  <a:gd name="T79" fmla="*/ 12 h 21"/>
                  <a:gd name="T80" fmla="*/ 18 w 19"/>
                  <a:gd name="T81" fmla="*/ 13 h 21"/>
                  <a:gd name="T82" fmla="*/ 18 w 19"/>
                  <a:gd name="T83" fmla="*/ 15 h 21"/>
                  <a:gd name="T84" fmla="*/ 17 w 19"/>
                  <a:gd name="T85" fmla="*/ 16 h 21"/>
                  <a:gd name="T86" fmla="*/ 16 w 19"/>
                  <a:gd name="T87" fmla="*/ 17 h 21"/>
                  <a:gd name="T88" fmla="*/ 16 w 19"/>
                  <a:gd name="T89" fmla="*/ 18 h 21"/>
                  <a:gd name="T90" fmla="*/ 15 w 19"/>
                  <a:gd name="T91" fmla="*/ 18 h 21"/>
                  <a:gd name="T92" fmla="*/ 15 w 19"/>
                  <a:gd name="T93" fmla="*/ 19 h 21"/>
                  <a:gd name="T94" fmla="*/ 14 w 19"/>
                  <a:gd name="T95" fmla="*/ 19 h 21"/>
                  <a:gd name="T96" fmla="*/ 14 w 19"/>
                  <a:gd name="T97" fmla="*/ 19 h 21"/>
                  <a:gd name="T98" fmla="*/ 13 w 19"/>
                  <a:gd name="T99" fmla="*/ 20 h 21"/>
                  <a:gd name="T100" fmla="*/ 13 w 19"/>
                  <a:gd name="T101" fmla="*/ 20 h 21"/>
                  <a:gd name="T102" fmla="*/ 12 w 19"/>
                  <a:gd name="T103" fmla="*/ 20 h 21"/>
                  <a:gd name="T104" fmla="*/ 12 w 19"/>
                  <a:gd name="T105" fmla="*/ 20 h 21"/>
                  <a:gd name="T106" fmla="*/ 11 w 19"/>
                  <a:gd name="T107" fmla="*/ 21 h 21"/>
                  <a:gd name="T108" fmla="*/ 11 w 19"/>
                  <a:gd name="T109" fmla="*/ 21 h 21"/>
                  <a:gd name="T110" fmla="*/ 10 w 19"/>
                  <a:gd name="T111" fmla="*/ 21 h 21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</a:gdLst>
                <a:ahLst/>
                <a:cxnLst>
                  <a:cxn ang="T112">
                    <a:pos x="T0" y="T1"/>
                  </a:cxn>
                  <a:cxn ang="T113">
                    <a:pos x="T2" y="T3"/>
                  </a:cxn>
                  <a:cxn ang="T114">
                    <a:pos x="T4" y="T5"/>
                  </a:cxn>
                  <a:cxn ang="T115">
                    <a:pos x="T6" y="T7"/>
                  </a:cxn>
                  <a:cxn ang="T116">
                    <a:pos x="T8" y="T9"/>
                  </a:cxn>
                  <a:cxn ang="T117">
                    <a:pos x="T10" y="T11"/>
                  </a:cxn>
                  <a:cxn ang="T118">
                    <a:pos x="T12" y="T13"/>
                  </a:cxn>
                  <a:cxn ang="T119">
                    <a:pos x="T14" y="T15"/>
                  </a:cxn>
                  <a:cxn ang="T120">
                    <a:pos x="T16" y="T17"/>
                  </a:cxn>
                  <a:cxn ang="T121">
                    <a:pos x="T18" y="T19"/>
                  </a:cxn>
                  <a:cxn ang="T122">
                    <a:pos x="T20" y="T21"/>
                  </a:cxn>
                  <a:cxn ang="T123">
                    <a:pos x="T22" y="T23"/>
                  </a:cxn>
                  <a:cxn ang="T124">
                    <a:pos x="T24" y="T25"/>
                  </a:cxn>
                  <a:cxn ang="T125">
                    <a:pos x="T26" y="T27"/>
                  </a:cxn>
                  <a:cxn ang="T126">
                    <a:pos x="T28" y="T29"/>
                  </a:cxn>
                  <a:cxn ang="T127">
                    <a:pos x="T30" y="T31"/>
                  </a:cxn>
                  <a:cxn ang="T128">
                    <a:pos x="T32" y="T33"/>
                  </a:cxn>
                  <a:cxn ang="T129">
                    <a:pos x="T34" y="T35"/>
                  </a:cxn>
                  <a:cxn ang="T130">
                    <a:pos x="T36" y="T37"/>
                  </a:cxn>
                  <a:cxn ang="T131">
                    <a:pos x="T38" y="T39"/>
                  </a:cxn>
                  <a:cxn ang="T132">
                    <a:pos x="T40" y="T41"/>
                  </a:cxn>
                  <a:cxn ang="T133">
                    <a:pos x="T42" y="T43"/>
                  </a:cxn>
                  <a:cxn ang="T134">
                    <a:pos x="T44" y="T45"/>
                  </a:cxn>
                  <a:cxn ang="T135">
                    <a:pos x="T46" y="T47"/>
                  </a:cxn>
                  <a:cxn ang="T136">
                    <a:pos x="T48" y="T49"/>
                  </a:cxn>
                  <a:cxn ang="T137">
                    <a:pos x="T50" y="T51"/>
                  </a:cxn>
                  <a:cxn ang="T138">
                    <a:pos x="T52" y="T53"/>
                  </a:cxn>
                  <a:cxn ang="T139">
                    <a:pos x="T54" y="T55"/>
                  </a:cxn>
                  <a:cxn ang="T140">
                    <a:pos x="T56" y="T57"/>
                  </a:cxn>
                  <a:cxn ang="T141">
                    <a:pos x="T58" y="T59"/>
                  </a:cxn>
                  <a:cxn ang="T142">
                    <a:pos x="T60" y="T61"/>
                  </a:cxn>
                  <a:cxn ang="T143">
                    <a:pos x="T62" y="T63"/>
                  </a:cxn>
                  <a:cxn ang="T144">
                    <a:pos x="T64" y="T65"/>
                  </a:cxn>
                  <a:cxn ang="T145">
                    <a:pos x="T66" y="T67"/>
                  </a:cxn>
                  <a:cxn ang="T146">
                    <a:pos x="T68" y="T69"/>
                  </a:cxn>
                  <a:cxn ang="T147">
                    <a:pos x="T70" y="T71"/>
                  </a:cxn>
                  <a:cxn ang="T148">
                    <a:pos x="T72" y="T73"/>
                  </a:cxn>
                  <a:cxn ang="T149">
                    <a:pos x="T74" y="T75"/>
                  </a:cxn>
                  <a:cxn ang="T150">
                    <a:pos x="T76" y="T77"/>
                  </a:cxn>
                  <a:cxn ang="T151">
                    <a:pos x="T78" y="T79"/>
                  </a:cxn>
                  <a:cxn ang="T152">
                    <a:pos x="T80" y="T81"/>
                  </a:cxn>
                  <a:cxn ang="T153">
                    <a:pos x="T82" y="T83"/>
                  </a:cxn>
                  <a:cxn ang="T154">
                    <a:pos x="T84" y="T85"/>
                  </a:cxn>
                  <a:cxn ang="T155">
                    <a:pos x="T86" y="T87"/>
                  </a:cxn>
                  <a:cxn ang="T156">
                    <a:pos x="T88" y="T89"/>
                  </a:cxn>
                  <a:cxn ang="T157">
                    <a:pos x="T90" y="T91"/>
                  </a:cxn>
                  <a:cxn ang="T158">
                    <a:pos x="T92" y="T93"/>
                  </a:cxn>
                  <a:cxn ang="T159">
                    <a:pos x="T94" y="T95"/>
                  </a:cxn>
                  <a:cxn ang="T160">
                    <a:pos x="T96" y="T97"/>
                  </a:cxn>
                  <a:cxn ang="T161">
                    <a:pos x="T98" y="T99"/>
                  </a:cxn>
                  <a:cxn ang="T162">
                    <a:pos x="T100" y="T101"/>
                  </a:cxn>
                  <a:cxn ang="T163">
                    <a:pos x="T102" y="T103"/>
                  </a:cxn>
                  <a:cxn ang="T164">
                    <a:pos x="T104" y="T105"/>
                  </a:cxn>
                  <a:cxn ang="T165">
                    <a:pos x="T106" y="T107"/>
                  </a:cxn>
                  <a:cxn ang="T166">
                    <a:pos x="T108" y="T109"/>
                  </a:cxn>
                  <a:cxn ang="T167">
                    <a:pos x="T110" y="T111"/>
                  </a:cxn>
                </a:cxnLst>
                <a:rect l="0" t="0" r="r" b="b"/>
                <a:pathLst>
                  <a:path w="19" h="21">
                    <a:moveTo>
                      <a:pt x="10" y="21"/>
                    </a:moveTo>
                    <a:lnTo>
                      <a:pt x="5" y="21"/>
                    </a:lnTo>
                    <a:lnTo>
                      <a:pt x="4" y="20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0" y="15"/>
                    </a:lnTo>
                    <a:lnTo>
                      <a:pt x="0" y="14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0" y="11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1" y="9"/>
                    </a:lnTo>
                    <a:lnTo>
                      <a:pt x="1" y="8"/>
                    </a:lnTo>
                    <a:lnTo>
                      <a:pt x="2" y="7"/>
                    </a:lnTo>
                    <a:lnTo>
                      <a:pt x="2" y="6"/>
                    </a:lnTo>
                    <a:lnTo>
                      <a:pt x="3" y="6"/>
                    </a:lnTo>
                    <a:lnTo>
                      <a:pt x="3" y="5"/>
                    </a:lnTo>
                    <a:lnTo>
                      <a:pt x="4" y="4"/>
                    </a:lnTo>
                    <a:lnTo>
                      <a:pt x="4" y="3"/>
                    </a:lnTo>
                    <a:lnTo>
                      <a:pt x="5" y="3"/>
                    </a:lnTo>
                    <a:lnTo>
                      <a:pt x="6" y="2"/>
                    </a:lnTo>
                    <a:lnTo>
                      <a:pt x="7" y="2"/>
                    </a:lnTo>
                    <a:lnTo>
                      <a:pt x="8" y="1"/>
                    </a:lnTo>
                    <a:lnTo>
                      <a:pt x="9" y="1"/>
                    </a:lnTo>
                    <a:lnTo>
                      <a:pt x="10" y="1"/>
                    </a:lnTo>
                    <a:lnTo>
                      <a:pt x="11" y="1"/>
                    </a:lnTo>
                    <a:lnTo>
                      <a:pt x="11" y="0"/>
                    </a:lnTo>
                    <a:lnTo>
                      <a:pt x="12" y="0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5" y="1"/>
                    </a:lnTo>
                    <a:lnTo>
                      <a:pt x="16" y="1"/>
                    </a:lnTo>
                    <a:lnTo>
                      <a:pt x="18" y="3"/>
                    </a:lnTo>
                    <a:lnTo>
                      <a:pt x="19" y="5"/>
                    </a:lnTo>
                    <a:lnTo>
                      <a:pt x="19" y="6"/>
                    </a:lnTo>
                    <a:lnTo>
                      <a:pt x="19" y="7"/>
                    </a:lnTo>
                    <a:lnTo>
                      <a:pt x="19" y="8"/>
                    </a:lnTo>
                    <a:lnTo>
                      <a:pt x="19" y="9"/>
                    </a:lnTo>
                    <a:lnTo>
                      <a:pt x="19" y="10"/>
                    </a:lnTo>
                    <a:lnTo>
                      <a:pt x="19" y="11"/>
                    </a:lnTo>
                    <a:lnTo>
                      <a:pt x="19" y="12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8" y="14"/>
                    </a:lnTo>
                    <a:lnTo>
                      <a:pt x="18" y="15"/>
                    </a:lnTo>
                    <a:lnTo>
                      <a:pt x="17" y="15"/>
                    </a:lnTo>
                    <a:lnTo>
                      <a:pt x="17" y="16"/>
                    </a:lnTo>
                    <a:lnTo>
                      <a:pt x="16" y="17"/>
                    </a:lnTo>
                    <a:lnTo>
                      <a:pt x="16" y="18"/>
                    </a:lnTo>
                    <a:lnTo>
                      <a:pt x="15" y="18"/>
                    </a:lnTo>
                    <a:lnTo>
                      <a:pt x="15" y="19"/>
                    </a:lnTo>
                    <a:lnTo>
                      <a:pt x="14" y="19"/>
                    </a:lnTo>
                    <a:lnTo>
                      <a:pt x="13" y="20"/>
                    </a:lnTo>
                    <a:lnTo>
                      <a:pt x="12" y="20"/>
                    </a:lnTo>
                    <a:lnTo>
                      <a:pt x="11" y="21"/>
                    </a:lnTo>
                    <a:lnTo>
                      <a:pt x="10" y="2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7" name="Freeform 145">
                <a:extLst>
                  <a:ext uri="{FF2B5EF4-FFF2-40B4-BE49-F238E27FC236}">
                    <a16:creationId xmlns:a16="http://schemas.microsoft.com/office/drawing/2014/main" id="{7BBA1B2D-4E1E-4B11-8958-725D8CBAA9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88" y="2170"/>
                <a:ext cx="18" cy="21"/>
              </a:xfrm>
              <a:custGeom>
                <a:avLst/>
                <a:gdLst>
                  <a:gd name="T0" fmla="*/ 5 w 18"/>
                  <a:gd name="T1" fmla="*/ 20 h 21"/>
                  <a:gd name="T2" fmla="*/ 4 w 18"/>
                  <a:gd name="T3" fmla="*/ 20 h 21"/>
                  <a:gd name="T4" fmla="*/ 4 w 18"/>
                  <a:gd name="T5" fmla="*/ 20 h 21"/>
                  <a:gd name="T6" fmla="*/ 3 w 18"/>
                  <a:gd name="T7" fmla="*/ 20 h 21"/>
                  <a:gd name="T8" fmla="*/ 3 w 18"/>
                  <a:gd name="T9" fmla="*/ 19 h 21"/>
                  <a:gd name="T10" fmla="*/ 3 w 18"/>
                  <a:gd name="T11" fmla="*/ 19 h 21"/>
                  <a:gd name="T12" fmla="*/ 2 w 18"/>
                  <a:gd name="T13" fmla="*/ 19 h 21"/>
                  <a:gd name="T14" fmla="*/ 2 w 18"/>
                  <a:gd name="T15" fmla="*/ 18 h 21"/>
                  <a:gd name="T16" fmla="*/ 1 w 18"/>
                  <a:gd name="T17" fmla="*/ 17 h 21"/>
                  <a:gd name="T18" fmla="*/ 1 w 18"/>
                  <a:gd name="T19" fmla="*/ 16 h 21"/>
                  <a:gd name="T20" fmla="*/ 0 w 18"/>
                  <a:gd name="T21" fmla="*/ 15 h 21"/>
                  <a:gd name="T22" fmla="*/ 0 w 18"/>
                  <a:gd name="T23" fmla="*/ 14 h 21"/>
                  <a:gd name="T24" fmla="*/ 0 w 18"/>
                  <a:gd name="T25" fmla="*/ 12 h 21"/>
                  <a:gd name="T26" fmla="*/ 0 w 18"/>
                  <a:gd name="T27" fmla="*/ 11 h 21"/>
                  <a:gd name="T28" fmla="*/ 0 w 18"/>
                  <a:gd name="T29" fmla="*/ 9 h 21"/>
                  <a:gd name="T30" fmla="*/ 0 w 18"/>
                  <a:gd name="T31" fmla="*/ 8 h 21"/>
                  <a:gd name="T32" fmla="*/ 1 w 18"/>
                  <a:gd name="T33" fmla="*/ 7 h 21"/>
                  <a:gd name="T34" fmla="*/ 1 w 18"/>
                  <a:gd name="T35" fmla="*/ 6 h 21"/>
                  <a:gd name="T36" fmla="*/ 1 w 18"/>
                  <a:gd name="T37" fmla="*/ 6 h 21"/>
                  <a:gd name="T38" fmla="*/ 2 w 18"/>
                  <a:gd name="T39" fmla="*/ 5 h 21"/>
                  <a:gd name="T40" fmla="*/ 2 w 18"/>
                  <a:gd name="T41" fmla="*/ 4 h 21"/>
                  <a:gd name="T42" fmla="*/ 3 w 18"/>
                  <a:gd name="T43" fmla="*/ 4 h 21"/>
                  <a:gd name="T44" fmla="*/ 3 w 18"/>
                  <a:gd name="T45" fmla="*/ 3 h 21"/>
                  <a:gd name="T46" fmla="*/ 4 w 18"/>
                  <a:gd name="T47" fmla="*/ 3 h 21"/>
                  <a:gd name="T48" fmla="*/ 9 w 18"/>
                  <a:gd name="T49" fmla="*/ 0 h 21"/>
                  <a:gd name="T50" fmla="*/ 12 w 18"/>
                  <a:gd name="T51" fmla="*/ 0 h 21"/>
                  <a:gd name="T52" fmla="*/ 12 w 18"/>
                  <a:gd name="T53" fmla="*/ 1 h 21"/>
                  <a:gd name="T54" fmla="*/ 13 w 18"/>
                  <a:gd name="T55" fmla="*/ 1 h 21"/>
                  <a:gd name="T56" fmla="*/ 13 w 18"/>
                  <a:gd name="T57" fmla="*/ 1 h 21"/>
                  <a:gd name="T58" fmla="*/ 13 w 18"/>
                  <a:gd name="T59" fmla="*/ 1 h 21"/>
                  <a:gd name="T60" fmla="*/ 13 w 18"/>
                  <a:gd name="T61" fmla="*/ 1 h 21"/>
                  <a:gd name="T62" fmla="*/ 13 w 18"/>
                  <a:gd name="T63" fmla="*/ 1 h 21"/>
                  <a:gd name="T64" fmla="*/ 14 w 18"/>
                  <a:gd name="T65" fmla="*/ 1 h 21"/>
                  <a:gd name="T66" fmla="*/ 14 w 18"/>
                  <a:gd name="T67" fmla="*/ 1 h 21"/>
                  <a:gd name="T68" fmla="*/ 16 w 18"/>
                  <a:gd name="T69" fmla="*/ 4 h 21"/>
                  <a:gd name="T70" fmla="*/ 17 w 18"/>
                  <a:gd name="T71" fmla="*/ 5 h 21"/>
                  <a:gd name="T72" fmla="*/ 17 w 18"/>
                  <a:gd name="T73" fmla="*/ 7 h 21"/>
                  <a:gd name="T74" fmla="*/ 18 w 18"/>
                  <a:gd name="T75" fmla="*/ 8 h 21"/>
                  <a:gd name="T76" fmla="*/ 18 w 18"/>
                  <a:gd name="T77" fmla="*/ 10 h 21"/>
                  <a:gd name="T78" fmla="*/ 17 w 18"/>
                  <a:gd name="T79" fmla="*/ 11 h 21"/>
                  <a:gd name="T80" fmla="*/ 17 w 18"/>
                  <a:gd name="T81" fmla="*/ 13 h 21"/>
                  <a:gd name="T82" fmla="*/ 17 w 18"/>
                  <a:gd name="T83" fmla="*/ 14 h 21"/>
                  <a:gd name="T84" fmla="*/ 16 w 18"/>
                  <a:gd name="T85" fmla="*/ 15 h 21"/>
                  <a:gd name="T86" fmla="*/ 16 w 18"/>
                  <a:gd name="T87" fmla="*/ 16 h 21"/>
                  <a:gd name="T88" fmla="*/ 15 w 18"/>
                  <a:gd name="T89" fmla="*/ 17 h 21"/>
                  <a:gd name="T90" fmla="*/ 15 w 18"/>
                  <a:gd name="T91" fmla="*/ 17 h 21"/>
                  <a:gd name="T92" fmla="*/ 15 w 18"/>
                  <a:gd name="T93" fmla="*/ 18 h 21"/>
                  <a:gd name="T94" fmla="*/ 14 w 18"/>
                  <a:gd name="T95" fmla="*/ 18 h 21"/>
                  <a:gd name="T96" fmla="*/ 14 w 18"/>
                  <a:gd name="T97" fmla="*/ 18 h 21"/>
                  <a:gd name="T98" fmla="*/ 13 w 18"/>
                  <a:gd name="T99" fmla="*/ 19 h 21"/>
                  <a:gd name="T100" fmla="*/ 9 w 18"/>
                  <a:gd name="T101" fmla="*/ 21 h 21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0" t="0" r="r" b="b"/>
                <a:pathLst>
                  <a:path w="18" h="21">
                    <a:moveTo>
                      <a:pt x="9" y="21"/>
                    </a:moveTo>
                    <a:lnTo>
                      <a:pt x="5" y="20"/>
                    </a:lnTo>
                    <a:lnTo>
                      <a:pt x="4" y="20"/>
                    </a:lnTo>
                    <a:lnTo>
                      <a:pt x="3" y="20"/>
                    </a:lnTo>
                    <a:lnTo>
                      <a:pt x="3" y="19"/>
                    </a:lnTo>
                    <a:lnTo>
                      <a:pt x="2" y="19"/>
                    </a:lnTo>
                    <a:lnTo>
                      <a:pt x="2" y="18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0" y="16"/>
                    </a:lnTo>
                    <a:lnTo>
                      <a:pt x="0" y="15"/>
                    </a:lnTo>
                    <a:lnTo>
                      <a:pt x="0" y="14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1" y="6"/>
                    </a:lnTo>
                    <a:lnTo>
                      <a:pt x="2" y="5"/>
                    </a:lnTo>
                    <a:lnTo>
                      <a:pt x="2" y="4"/>
                    </a:lnTo>
                    <a:lnTo>
                      <a:pt x="3" y="4"/>
                    </a:lnTo>
                    <a:lnTo>
                      <a:pt x="3" y="3"/>
                    </a:lnTo>
                    <a:lnTo>
                      <a:pt x="4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2" y="0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4" y="1"/>
                    </a:lnTo>
                    <a:lnTo>
                      <a:pt x="14" y="2"/>
                    </a:lnTo>
                    <a:lnTo>
                      <a:pt x="16" y="3"/>
                    </a:lnTo>
                    <a:lnTo>
                      <a:pt x="16" y="4"/>
                    </a:lnTo>
                    <a:lnTo>
                      <a:pt x="17" y="5"/>
                    </a:lnTo>
                    <a:lnTo>
                      <a:pt x="17" y="6"/>
                    </a:lnTo>
                    <a:lnTo>
                      <a:pt x="17" y="7"/>
                    </a:lnTo>
                    <a:lnTo>
                      <a:pt x="17" y="8"/>
                    </a:lnTo>
                    <a:lnTo>
                      <a:pt x="18" y="8"/>
                    </a:lnTo>
                    <a:lnTo>
                      <a:pt x="18" y="9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7" y="11"/>
                    </a:lnTo>
                    <a:lnTo>
                      <a:pt x="17" y="12"/>
                    </a:lnTo>
                    <a:lnTo>
                      <a:pt x="17" y="13"/>
                    </a:lnTo>
                    <a:lnTo>
                      <a:pt x="17" y="14"/>
                    </a:lnTo>
                    <a:lnTo>
                      <a:pt x="16" y="15"/>
                    </a:lnTo>
                    <a:lnTo>
                      <a:pt x="16" y="16"/>
                    </a:lnTo>
                    <a:lnTo>
                      <a:pt x="15" y="17"/>
                    </a:lnTo>
                    <a:lnTo>
                      <a:pt x="15" y="18"/>
                    </a:lnTo>
                    <a:lnTo>
                      <a:pt x="14" y="18"/>
                    </a:lnTo>
                    <a:lnTo>
                      <a:pt x="14" y="19"/>
                    </a:lnTo>
                    <a:lnTo>
                      <a:pt x="13" y="19"/>
                    </a:lnTo>
                    <a:lnTo>
                      <a:pt x="10" y="20"/>
                    </a:lnTo>
                    <a:lnTo>
                      <a:pt x="9" y="2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8" name="Freeform 146">
                <a:extLst>
                  <a:ext uri="{FF2B5EF4-FFF2-40B4-BE49-F238E27FC236}">
                    <a16:creationId xmlns:a16="http://schemas.microsoft.com/office/drawing/2014/main" id="{06D2F127-521D-455E-9EFB-66FB968582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87" y="2172"/>
                <a:ext cx="17" cy="18"/>
              </a:xfrm>
              <a:custGeom>
                <a:avLst/>
                <a:gdLst>
                  <a:gd name="T0" fmla="*/ 8 w 17"/>
                  <a:gd name="T1" fmla="*/ 18 h 18"/>
                  <a:gd name="T2" fmla="*/ 8 w 17"/>
                  <a:gd name="T3" fmla="*/ 18 h 18"/>
                  <a:gd name="T4" fmla="*/ 4 w 17"/>
                  <a:gd name="T5" fmla="*/ 18 h 18"/>
                  <a:gd name="T6" fmla="*/ 1 w 17"/>
                  <a:gd name="T7" fmla="*/ 14 h 18"/>
                  <a:gd name="T8" fmla="*/ 0 w 17"/>
                  <a:gd name="T9" fmla="*/ 13 h 18"/>
                  <a:gd name="T10" fmla="*/ 0 w 17"/>
                  <a:gd name="T11" fmla="*/ 12 h 18"/>
                  <a:gd name="T12" fmla="*/ 0 w 17"/>
                  <a:gd name="T13" fmla="*/ 10 h 18"/>
                  <a:gd name="T14" fmla="*/ 1 w 17"/>
                  <a:gd name="T15" fmla="*/ 9 h 18"/>
                  <a:gd name="T16" fmla="*/ 1 w 17"/>
                  <a:gd name="T17" fmla="*/ 8 h 18"/>
                  <a:gd name="T18" fmla="*/ 1 w 17"/>
                  <a:gd name="T19" fmla="*/ 7 h 18"/>
                  <a:gd name="T20" fmla="*/ 2 w 17"/>
                  <a:gd name="T21" fmla="*/ 6 h 18"/>
                  <a:gd name="T22" fmla="*/ 2 w 17"/>
                  <a:gd name="T23" fmla="*/ 5 h 18"/>
                  <a:gd name="T24" fmla="*/ 3 w 17"/>
                  <a:gd name="T25" fmla="*/ 4 h 18"/>
                  <a:gd name="T26" fmla="*/ 4 w 17"/>
                  <a:gd name="T27" fmla="*/ 3 h 18"/>
                  <a:gd name="T28" fmla="*/ 4 w 17"/>
                  <a:gd name="T29" fmla="*/ 2 h 18"/>
                  <a:gd name="T30" fmla="*/ 5 w 17"/>
                  <a:gd name="T31" fmla="*/ 2 h 18"/>
                  <a:gd name="T32" fmla="*/ 5 w 17"/>
                  <a:gd name="T33" fmla="*/ 2 h 18"/>
                  <a:gd name="T34" fmla="*/ 5 w 17"/>
                  <a:gd name="T35" fmla="*/ 1 h 18"/>
                  <a:gd name="T36" fmla="*/ 5 w 17"/>
                  <a:gd name="T37" fmla="*/ 1 h 18"/>
                  <a:gd name="T38" fmla="*/ 6 w 17"/>
                  <a:gd name="T39" fmla="*/ 1 h 18"/>
                  <a:gd name="T40" fmla="*/ 6 w 17"/>
                  <a:gd name="T41" fmla="*/ 1 h 18"/>
                  <a:gd name="T42" fmla="*/ 6 w 17"/>
                  <a:gd name="T43" fmla="*/ 0 h 18"/>
                  <a:gd name="T44" fmla="*/ 7 w 17"/>
                  <a:gd name="T45" fmla="*/ 0 h 18"/>
                  <a:gd name="T46" fmla="*/ 7 w 17"/>
                  <a:gd name="T47" fmla="*/ 0 h 18"/>
                  <a:gd name="T48" fmla="*/ 7 w 17"/>
                  <a:gd name="T49" fmla="*/ 0 h 18"/>
                  <a:gd name="T50" fmla="*/ 8 w 17"/>
                  <a:gd name="T51" fmla="*/ 0 h 18"/>
                  <a:gd name="T52" fmla="*/ 8 w 17"/>
                  <a:gd name="T53" fmla="*/ 0 h 18"/>
                  <a:gd name="T54" fmla="*/ 9 w 17"/>
                  <a:gd name="T55" fmla="*/ 0 h 18"/>
                  <a:gd name="T56" fmla="*/ 10 w 17"/>
                  <a:gd name="T57" fmla="*/ 0 h 18"/>
                  <a:gd name="T58" fmla="*/ 11 w 17"/>
                  <a:gd name="T59" fmla="*/ 0 h 18"/>
                  <a:gd name="T60" fmla="*/ 11 w 17"/>
                  <a:gd name="T61" fmla="*/ 0 h 18"/>
                  <a:gd name="T62" fmla="*/ 12 w 17"/>
                  <a:gd name="T63" fmla="*/ 0 h 18"/>
                  <a:gd name="T64" fmla="*/ 13 w 17"/>
                  <a:gd name="T65" fmla="*/ 0 h 18"/>
                  <a:gd name="T66" fmla="*/ 13 w 17"/>
                  <a:gd name="T67" fmla="*/ 0 h 18"/>
                  <a:gd name="T68" fmla="*/ 14 w 17"/>
                  <a:gd name="T69" fmla="*/ 0 h 18"/>
                  <a:gd name="T70" fmla="*/ 15 w 17"/>
                  <a:gd name="T71" fmla="*/ 1 h 18"/>
                  <a:gd name="T72" fmla="*/ 16 w 17"/>
                  <a:gd name="T73" fmla="*/ 2 h 18"/>
                  <a:gd name="T74" fmla="*/ 17 w 17"/>
                  <a:gd name="T75" fmla="*/ 4 h 18"/>
                  <a:gd name="T76" fmla="*/ 17 w 17"/>
                  <a:gd name="T77" fmla="*/ 5 h 18"/>
                  <a:gd name="T78" fmla="*/ 17 w 17"/>
                  <a:gd name="T79" fmla="*/ 6 h 18"/>
                  <a:gd name="T80" fmla="*/ 17 w 17"/>
                  <a:gd name="T81" fmla="*/ 7 h 18"/>
                  <a:gd name="T82" fmla="*/ 17 w 17"/>
                  <a:gd name="T83" fmla="*/ 8 h 18"/>
                  <a:gd name="T84" fmla="*/ 17 w 17"/>
                  <a:gd name="T85" fmla="*/ 10 h 18"/>
                  <a:gd name="T86" fmla="*/ 16 w 17"/>
                  <a:gd name="T87" fmla="*/ 11 h 18"/>
                  <a:gd name="T88" fmla="*/ 16 w 17"/>
                  <a:gd name="T89" fmla="*/ 12 h 18"/>
                  <a:gd name="T90" fmla="*/ 15 w 17"/>
                  <a:gd name="T91" fmla="*/ 13 h 18"/>
                  <a:gd name="T92" fmla="*/ 15 w 17"/>
                  <a:gd name="T93" fmla="*/ 14 h 18"/>
                  <a:gd name="T94" fmla="*/ 14 w 17"/>
                  <a:gd name="T95" fmla="*/ 15 h 18"/>
                  <a:gd name="T96" fmla="*/ 14 w 17"/>
                  <a:gd name="T97" fmla="*/ 15 h 18"/>
                  <a:gd name="T98" fmla="*/ 13 w 17"/>
                  <a:gd name="T99" fmla="*/ 16 h 18"/>
                  <a:gd name="T100" fmla="*/ 13 w 17"/>
                  <a:gd name="T101" fmla="*/ 16 h 18"/>
                  <a:gd name="T102" fmla="*/ 12 w 17"/>
                  <a:gd name="T103" fmla="*/ 17 h 18"/>
                  <a:gd name="T104" fmla="*/ 12 w 17"/>
                  <a:gd name="T105" fmla="*/ 17 h 18"/>
                  <a:gd name="T106" fmla="*/ 11 w 17"/>
                  <a:gd name="T107" fmla="*/ 17 h 18"/>
                  <a:gd name="T108" fmla="*/ 10 w 17"/>
                  <a:gd name="T109" fmla="*/ 18 h 18"/>
                  <a:gd name="T110" fmla="*/ 10 w 17"/>
                  <a:gd name="T111" fmla="*/ 18 h 18"/>
                  <a:gd name="T112" fmla="*/ 9 w 17"/>
                  <a:gd name="T113" fmla="*/ 18 h 18"/>
                  <a:gd name="T114" fmla="*/ 8 w 17"/>
                  <a:gd name="T115" fmla="*/ 18 h 18"/>
                  <a:gd name="T116" fmla="*/ 8 w 17"/>
                  <a:gd name="T117" fmla="*/ 18 h 18"/>
                  <a:gd name="T118" fmla="*/ 8 w 17"/>
                  <a:gd name="T119" fmla="*/ 18 h 18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</a:gdLst>
                <a:ahLst/>
                <a:cxnLst>
                  <a:cxn ang="T120">
                    <a:pos x="T0" y="T1"/>
                  </a:cxn>
                  <a:cxn ang="T121">
                    <a:pos x="T2" y="T3"/>
                  </a:cxn>
                  <a:cxn ang="T122">
                    <a:pos x="T4" y="T5"/>
                  </a:cxn>
                  <a:cxn ang="T123">
                    <a:pos x="T6" y="T7"/>
                  </a:cxn>
                  <a:cxn ang="T124">
                    <a:pos x="T8" y="T9"/>
                  </a:cxn>
                  <a:cxn ang="T125">
                    <a:pos x="T10" y="T11"/>
                  </a:cxn>
                  <a:cxn ang="T126">
                    <a:pos x="T12" y="T13"/>
                  </a:cxn>
                  <a:cxn ang="T127">
                    <a:pos x="T14" y="T15"/>
                  </a:cxn>
                  <a:cxn ang="T128">
                    <a:pos x="T16" y="T17"/>
                  </a:cxn>
                  <a:cxn ang="T129">
                    <a:pos x="T18" y="T19"/>
                  </a:cxn>
                  <a:cxn ang="T130">
                    <a:pos x="T20" y="T21"/>
                  </a:cxn>
                  <a:cxn ang="T131">
                    <a:pos x="T22" y="T23"/>
                  </a:cxn>
                  <a:cxn ang="T132">
                    <a:pos x="T24" y="T25"/>
                  </a:cxn>
                  <a:cxn ang="T133">
                    <a:pos x="T26" y="T27"/>
                  </a:cxn>
                  <a:cxn ang="T134">
                    <a:pos x="T28" y="T29"/>
                  </a:cxn>
                  <a:cxn ang="T135">
                    <a:pos x="T30" y="T31"/>
                  </a:cxn>
                  <a:cxn ang="T136">
                    <a:pos x="T32" y="T33"/>
                  </a:cxn>
                  <a:cxn ang="T137">
                    <a:pos x="T34" y="T35"/>
                  </a:cxn>
                  <a:cxn ang="T138">
                    <a:pos x="T36" y="T37"/>
                  </a:cxn>
                  <a:cxn ang="T139">
                    <a:pos x="T38" y="T39"/>
                  </a:cxn>
                  <a:cxn ang="T140">
                    <a:pos x="T40" y="T41"/>
                  </a:cxn>
                  <a:cxn ang="T141">
                    <a:pos x="T42" y="T43"/>
                  </a:cxn>
                  <a:cxn ang="T142">
                    <a:pos x="T44" y="T45"/>
                  </a:cxn>
                  <a:cxn ang="T143">
                    <a:pos x="T46" y="T47"/>
                  </a:cxn>
                  <a:cxn ang="T144">
                    <a:pos x="T48" y="T49"/>
                  </a:cxn>
                  <a:cxn ang="T145">
                    <a:pos x="T50" y="T51"/>
                  </a:cxn>
                  <a:cxn ang="T146">
                    <a:pos x="T52" y="T53"/>
                  </a:cxn>
                  <a:cxn ang="T147">
                    <a:pos x="T54" y="T55"/>
                  </a:cxn>
                  <a:cxn ang="T148">
                    <a:pos x="T56" y="T57"/>
                  </a:cxn>
                  <a:cxn ang="T149">
                    <a:pos x="T58" y="T59"/>
                  </a:cxn>
                  <a:cxn ang="T150">
                    <a:pos x="T60" y="T61"/>
                  </a:cxn>
                  <a:cxn ang="T151">
                    <a:pos x="T62" y="T63"/>
                  </a:cxn>
                  <a:cxn ang="T152">
                    <a:pos x="T64" y="T65"/>
                  </a:cxn>
                  <a:cxn ang="T153">
                    <a:pos x="T66" y="T67"/>
                  </a:cxn>
                  <a:cxn ang="T154">
                    <a:pos x="T68" y="T69"/>
                  </a:cxn>
                  <a:cxn ang="T155">
                    <a:pos x="T70" y="T71"/>
                  </a:cxn>
                  <a:cxn ang="T156">
                    <a:pos x="T72" y="T73"/>
                  </a:cxn>
                  <a:cxn ang="T157">
                    <a:pos x="T74" y="T75"/>
                  </a:cxn>
                  <a:cxn ang="T158">
                    <a:pos x="T76" y="T77"/>
                  </a:cxn>
                  <a:cxn ang="T159">
                    <a:pos x="T78" y="T79"/>
                  </a:cxn>
                  <a:cxn ang="T160">
                    <a:pos x="T80" y="T81"/>
                  </a:cxn>
                  <a:cxn ang="T161">
                    <a:pos x="T82" y="T83"/>
                  </a:cxn>
                  <a:cxn ang="T162">
                    <a:pos x="T84" y="T85"/>
                  </a:cxn>
                  <a:cxn ang="T163">
                    <a:pos x="T86" y="T87"/>
                  </a:cxn>
                  <a:cxn ang="T164">
                    <a:pos x="T88" y="T89"/>
                  </a:cxn>
                  <a:cxn ang="T165">
                    <a:pos x="T90" y="T91"/>
                  </a:cxn>
                  <a:cxn ang="T166">
                    <a:pos x="T92" y="T93"/>
                  </a:cxn>
                  <a:cxn ang="T167">
                    <a:pos x="T94" y="T95"/>
                  </a:cxn>
                  <a:cxn ang="T168">
                    <a:pos x="T96" y="T97"/>
                  </a:cxn>
                  <a:cxn ang="T169">
                    <a:pos x="T98" y="T99"/>
                  </a:cxn>
                  <a:cxn ang="T170">
                    <a:pos x="T100" y="T101"/>
                  </a:cxn>
                  <a:cxn ang="T171">
                    <a:pos x="T102" y="T103"/>
                  </a:cxn>
                  <a:cxn ang="T172">
                    <a:pos x="T104" y="T105"/>
                  </a:cxn>
                  <a:cxn ang="T173">
                    <a:pos x="T106" y="T107"/>
                  </a:cxn>
                  <a:cxn ang="T174">
                    <a:pos x="T108" y="T109"/>
                  </a:cxn>
                  <a:cxn ang="T175">
                    <a:pos x="T110" y="T111"/>
                  </a:cxn>
                  <a:cxn ang="T176">
                    <a:pos x="T112" y="T113"/>
                  </a:cxn>
                  <a:cxn ang="T177">
                    <a:pos x="T114" y="T115"/>
                  </a:cxn>
                  <a:cxn ang="T178">
                    <a:pos x="T116" y="T117"/>
                  </a:cxn>
                  <a:cxn ang="T179">
                    <a:pos x="T118" y="T119"/>
                  </a:cxn>
                </a:cxnLst>
                <a:rect l="0" t="0" r="r" b="b"/>
                <a:pathLst>
                  <a:path w="17" h="18">
                    <a:moveTo>
                      <a:pt x="8" y="18"/>
                    </a:moveTo>
                    <a:lnTo>
                      <a:pt x="8" y="18"/>
                    </a:lnTo>
                    <a:lnTo>
                      <a:pt x="4" y="18"/>
                    </a:lnTo>
                    <a:lnTo>
                      <a:pt x="3" y="17"/>
                    </a:lnTo>
                    <a:lnTo>
                      <a:pt x="1" y="16"/>
                    </a:lnTo>
                    <a:lnTo>
                      <a:pt x="1" y="14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1" y="9"/>
                    </a:lnTo>
                    <a:lnTo>
                      <a:pt x="1" y="8"/>
                    </a:lnTo>
                    <a:lnTo>
                      <a:pt x="1" y="7"/>
                    </a:lnTo>
                    <a:lnTo>
                      <a:pt x="1" y="6"/>
                    </a:lnTo>
                    <a:lnTo>
                      <a:pt x="2" y="6"/>
                    </a:lnTo>
                    <a:lnTo>
                      <a:pt x="2" y="5"/>
                    </a:lnTo>
                    <a:lnTo>
                      <a:pt x="3" y="4"/>
                    </a:lnTo>
                    <a:lnTo>
                      <a:pt x="3" y="3"/>
                    </a:lnTo>
                    <a:lnTo>
                      <a:pt x="4" y="3"/>
                    </a:lnTo>
                    <a:lnTo>
                      <a:pt x="4" y="2"/>
                    </a:lnTo>
                    <a:lnTo>
                      <a:pt x="5" y="2"/>
                    </a:lnTo>
                    <a:lnTo>
                      <a:pt x="5" y="1"/>
                    </a:lnTo>
                    <a:lnTo>
                      <a:pt x="6" y="1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8" y="0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1" y="0"/>
                    </a:lnTo>
                    <a:lnTo>
                      <a:pt x="12" y="0"/>
                    </a:lnTo>
                    <a:lnTo>
                      <a:pt x="13" y="0"/>
                    </a:lnTo>
                    <a:lnTo>
                      <a:pt x="14" y="0"/>
                    </a:lnTo>
                    <a:lnTo>
                      <a:pt x="14" y="1"/>
                    </a:lnTo>
                    <a:lnTo>
                      <a:pt x="15" y="1"/>
                    </a:lnTo>
                    <a:lnTo>
                      <a:pt x="16" y="2"/>
                    </a:lnTo>
                    <a:lnTo>
                      <a:pt x="17" y="3"/>
                    </a:lnTo>
                    <a:lnTo>
                      <a:pt x="17" y="4"/>
                    </a:lnTo>
                    <a:lnTo>
                      <a:pt x="17" y="5"/>
                    </a:lnTo>
                    <a:lnTo>
                      <a:pt x="17" y="6"/>
                    </a:lnTo>
                    <a:lnTo>
                      <a:pt x="17" y="7"/>
                    </a:lnTo>
                    <a:lnTo>
                      <a:pt x="17" y="8"/>
                    </a:lnTo>
                    <a:lnTo>
                      <a:pt x="17" y="9"/>
                    </a:lnTo>
                    <a:lnTo>
                      <a:pt x="17" y="10"/>
                    </a:lnTo>
                    <a:lnTo>
                      <a:pt x="16" y="11"/>
                    </a:lnTo>
                    <a:lnTo>
                      <a:pt x="16" y="12"/>
                    </a:lnTo>
                    <a:lnTo>
                      <a:pt x="15" y="13"/>
                    </a:lnTo>
                    <a:lnTo>
                      <a:pt x="15" y="14"/>
                    </a:lnTo>
                    <a:lnTo>
                      <a:pt x="14" y="14"/>
                    </a:lnTo>
                    <a:lnTo>
                      <a:pt x="14" y="15"/>
                    </a:lnTo>
                    <a:lnTo>
                      <a:pt x="13" y="16"/>
                    </a:lnTo>
                    <a:lnTo>
                      <a:pt x="12" y="16"/>
                    </a:lnTo>
                    <a:lnTo>
                      <a:pt x="12" y="17"/>
                    </a:lnTo>
                    <a:lnTo>
                      <a:pt x="11" y="17"/>
                    </a:lnTo>
                    <a:lnTo>
                      <a:pt x="10" y="18"/>
                    </a:lnTo>
                    <a:lnTo>
                      <a:pt x="9" y="18"/>
                    </a:lnTo>
                    <a:lnTo>
                      <a:pt x="8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59" name="Freeform 147">
                <a:extLst>
                  <a:ext uri="{FF2B5EF4-FFF2-40B4-BE49-F238E27FC236}">
                    <a16:creationId xmlns:a16="http://schemas.microsoft.com/office/drawing/2014/main" id="{E375102A-9026-4158-9566-4460170D00C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89" y="2171"/>
                <a:ext cx="16" cy="19"/>
              </a:xfrm>
              <a:custGeom>
                <a:avLst/>
                <a:gdLst>
                  <a:gd name="T0" fmla="*/ 3 w 16"/>
                  <a:gd name="T1" fmla="*/ 18 h 19"/>
                  <a:gd name="T2" fmla="*/ 3 w 16"/>
                  <a:gd name="T3" fmla="*/ 18 h 19"/>
                  <a:gd name="T4" fmla="*/ 3 w 16"/>
                  <a:gd name="T5" fmla="*/ 18 h 19"/>
                  <a:gd name="T6" fmla="*/ 3 w 16"/>
                  <a:gd name="T7" fmla="*/ 17 h 19"/>
                  <a:gd name="T8" fmla="*/ 2 w 16"/>
                  <a:gd name="T9" fmla="*/ 17 h 19"/>
                  <a:gd name="T10" fmla="*/ 2 w 16"/>
                  <a:gd name="T11" fmla="*/ 17 h 19"/>
                  <a:gd name="T12" fmla="*/ 2 w 16"/>
                  <a:gd name="T13" fmla="*/ 17 h 19"/>
                  <a:gd name="T14" fmla="*/ 2 w 16"/>
                  <a:gd name="T15" fmla="*/ 17 h 19"/>
                  <a:gd name="T16" fmla="*/ 2 w 16"/>
                  <a:gd name="T17" fmla="*/ 17 h 19"/>
                  <a:gd name="T18" fmla="*/ 2 w 16"/>
                  <a:gd name="T19" fmla="*/ 17 h 19"/>
                  <a:gd name="T20" fmla="*/ 1 w 16"/>
                  <a:gd name="T21" fmla="*/ 16 h 19"/>
                  <a:gd name="T22" fmla="*/ 1 w 16"/>
                  <a:gd name="T23" fmla="*/ 15 h 19"/>
                  <a:gd name="T24" fmla="*/ 0 w 16"/>
                  <a:gd name="T25" fmla="*/ 14 h 19"/>
                  <a:gd name="T26" fmla="*/ 0 w 16"/>
                  <a:gd name="T27" fmla="*/ 13 h 19"/>
                  <a:gd name="T28" fmla="*/ 0 w 16"/>
                  <a:gd name="T29" fmla="*/ 12 h 19"/>
                  <a:gd name="T30" fmla="*/ 0 w 16"/>
                  <a:gd name="T31" fmla="*/ 11 h 19"/>
                  <a:gd name="T32" fmla="*/ 0 w 16"/>
                  <a:gd name="T33" fmla="*/ 9 h 19"/>
                  <a:gd name="T34" fmla="*/ 0 w 16"/>
                  <a:gd name="T35" fmla="*/ 8 h 19"/>
                  <a:gd name="T36" fmla="*/ 0 w 16"/>
                  <a:gd name="T37" fmla="*/ 7 h 19"/>
                  <a:gd name="T38" fmla="*/ 1 w 16"/>
                  <a:gd name="T39" fmla="*/ 6 h 19"/>
                  <a:gd name="T40" fmla="*/ 1 w 16"/>
                  <a:gd name="T41" fmla="*/ 5 h 19"/>
                  <a:gd name="T42" fmla="*/ 2 w 16"/>
                  <a:gd name="T43" fmla="*/ 5 h 19"/>
                  <a:gd name="T44" fmla="*/ 2 w 16"/>
                  <a:gd name="T45" fmla="*/ 4 h 19"/>
                  <a:gd name="T46" fmla="*/ 2 w 16"/>
                  <a:gd name="T47" fmla="*/ 3 h 19"/>
                  <a:gd name="T48" fmla="*/ 3 w 16"/>
                  <a:gd name="T49" fmla="*/ 3 h 19"/>
                  <a:gd name="T50" fmla="*/ 4 w 16"/>
                  <a:gd name="T51" fmla="*/ 2 h 19"/>
                  <a:gd name="T52" fmla="*/ 4 w 16"/>
                  <a:gd name="T53" fmla="*/ 2 h 19"/>
                  <a:gd name="T54" fmla="*/ 5 w 16"/>
                  <a:gd name="T55" fmla="*/ 2 h 19"/>
                  <a:gd name="T56" fmla="*/ 6 w 16"/>
                  <a:gd name="T57" fmla="*/ 1 h 19"/>
                  <a:gd name="T58" fmla="*/ 6 w 16"/>
                  <a:gd name="T59" fmla="*/ 1 h 19"/>
                  <a:gd name="T60" fmla="*/ 7 w 16"/>
                  <a:gd name="T61" fmla="*/ 1 h 19"/>
                  <a:gd name="T62" fmla="*/ 8 w 16"/>
                  <a:gd name="T63" fmla="*/ 0 h 19"/>
                  <a:gd name="T64" fmla="*/ 8 w 16"/>
                  <a:gd name="T65" fmla="*/ 0 h 19"/>
                  <a:gd name="T66" fmla="*/ 9 w 16"/>
                  <a:gd name="T67" fmla="*/ 0 h 19"/>
                  <a:gd name="T68" fmla="*/ 10 w 16"/>
                  <a:gd name="T69" fmla="*/ 0 h 19"/>
                  <a:gd name="T70" fmla="*/ 10 w 16"/>
                  <a:gd name="T71" fmla="*/ 0 h 19"/>
                  <a:gd name="T72" fmla="*/ 11 w 16"/>
                  <a:gd name="T73" fmla="*/ 0 h 19"/>
                  <a:gd name="T74" fmla="*/ 12 w 16"/>
                  <a:gd name="T75" fmla="*/ 1 h 19"/>
                  <a:gd name="T76" fmla="*/ 13 w 16"/>
                  <a:gd name="T77" fmla="*/ 1 h 19"/>
                  <a:gd name="T78" fmla="*/ 13 w 16"/>
                  <a:gd name="T79" fmla="*/ 2 h 19"/>
                  <a:gd name="T80" fmla="*/ 13 w 16"/>
                  <a:gd name="T81" fmla="*/ 2 h 19"/>
                  <a:gd name="T82" fmla="*/ 13 w 16"/>
                  <a:gd name="T83" fmla="*/ 2 h 19"/>
                  <a:gd name="T84" fmla="*/ 14 w 16"/>
                  <a:gd name="T85" fmla="*/ 2 h 19"/>
                  <a:gd name="T86" fmla="*/ 14 w 16"/>
                  <a:gd name="T87" fmla="*/ 3 h 19"/>
                  <a:gd name="T88" fmla="*/ 15 w 16"/>
                  <a:gd name="T89" fmla="*/ 5 h 19"/>
                  <a:gd name="T90" fmla="*/ 15 w 16"/>
                  <a:gd name="T91" fmla="*/ 6 h 19"/>
                  <a:gd name="T92" fmla="*/ 15 w 16"/>
                  <a:gd name="T93" fmla="*/ 7 h 19"/>
                  <a:gd name="T94" fmla="*/ 16 w 16"/>
                  <a:gd name="T95" fmla="*/ 8 h 19"/>
                  <a:gd name="T96" fmla="*/ 16 w 16"/>
                  <a:gd name="T97" fmla="*/ 8 h 19"/>
                  <a:gd name="T98" fmla="*/ 16 w 16"/>
                  <a:gd name="T99" fmla="*/ 9 h 19"/>
                  <a:gd name="T100" fmla="*/ 16 w 16"/>
                  <a:gd name="T101" fmla="*/ 10 h 19"/>
                  <a:gd name="T102" fmla="*/ 16 w 16"/>
                  <a:gd name="T103" fmla="*/ 11 h 19"/>
                  <a:gd name="T104" fmla="*/ 15 w 16"/>
                  <a:gd name="T105" fmla="*/ 12 h 19"/>
                  <a:gd name="T106" fmla="*/ 15 w 16"/>
                  <a:gd name="T107" fmla="*/ 13 h 19"/>
                  <a:gd name="T108" fmla="*/ 14 w 16"/>
                  <a:gd name="T109" fmla="*/ 14 h 19"/>
                  <a:gd name="T110" fmla="*/ 14 w 16"/>
                  <a:gd name="T111" fmla="*/ 15 h 19"/>
                  <a:gd name="T112" fmla="*/ 13 w 16"/>
                  <a:gd name="T113" fmla="*/ 16 h 19"/>
                  <a:gd name="T114" fmla="*/ 12 w 16"/>
                  <a:gd name="T115" fmla="*/ 17 h 19"/>
                  <a:gd name="T116" fmla="*/ 11 w 16"/>
                  <a:gd name="T117" fmla="*/ 17 h 19"/>
                  <a:gd name="T118" fmla="*/ 10 w 16"/>
                  <a:gd name="T119" fmla="*/ 18 h 19"/>
                  <a:gd name="T120" fmla="*/ 8 w 16"/>
                  <a:gd name="T121" fmla="*/ 19 h 19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6" h="19">
                    <a:moveTo>
                      <a:pt x="7" y="19"/>
                    </a:moveTo>
                    <a:lnTo>
                      <a:pt x="3" y="18"/>
                    </a:lnTo>
                    <a:lnTo>
                      <a:pt x="3" y="17"/>
                    </a:lnTo>
                    <a:lnTo>
                      <a:pt x="2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0" y="15"/>
                    </a:lnTo>
                    <a:lnTo>
                      <a:pt x="0" y="14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1" y="7"/>
                    </a:lnTo>
                    <a:lnTo>
                      <a:pt x="1" y="6"/>
                    </a:lnTo>
                    <a:lnTo>
                      <a:pt x="1" y="5"/>
                    </a:lnTo>
                    <a:lnTo>
                      <a:pt x="2" y="5"/>
                    </a:lnTo>
                    <a:lnTo>
                      <a:pt x="2" y="4"/>
                    </a:lnTo>
                    <a:lnTo>
                      <a:pt x="2" y="3"/>
                    </a:lnTo>
                    <a:lnTo>
                      <a:pt x="3" y="3"/>
                    </a:lnTo>
                    <a:lnTo>
                      <a:pt x="4" y="2"/>
                    </a:lnTo>
                    <a:lnTo>
                      <a:pt x="5" y="2"/>
                    </a:lnTo>
                    <a:lnTo>
                      <a:pt x="5" y="1"/>
                    </a:lnTo>
                    <a:lnTo>
                      <a:pt x="6" y="1"/>
                    </a:lnTo>
                    <a:lnTo>
                      <a:pt x="7" y="1"/>
                    </a:lnTo>
                    <a:lnTo>
                      <a:pt x="7" y="0"/>
                    </a:lnTo>
                    <a:lnTo>
                      <a:pt x="8" y="0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3" y="2"/>
                    </a:lnTo>
                    <a:lnTo>
                      <a:pt x="14" y="2"/>
                    </a:lnTo>
                    <a:lnTo>
                      <a:pt x="14" y="3"/>
                    </a:lnTo>
                    <a:lnTo>
                      <a:pt x="15" y="5"/>
                    </a:lnTo>
                    <a:lnTo>
                      <a:pt x="15" y="6"/>
                    </a:lnTo>
                    <a:lnTo>
                      <a:pt x="15" y="7"/>
                    </a:lnTo>
                    <a:lnTo>
                      <a:pt x="16" y="7"/>
                    </a:lnTo>
                    <a:lnTo>
                      <a:pt x="16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1"/>
                    </a:lnTo>
                    <a:lnTo>
                      <a:pt x="15" y="11"/>
                    </a:lnTo>
                    <a:lnTo>
                      <a:pt x="15" y="12"/>
                    </a:lnTo>
                    <a:lnTo>
                      <a:pt x="15" y="13"/>
                    </a:lnTo>
                    <a:lnTo>
                      <a:pt x="14" y="14"/>
                    </a:lnTo>
                    <a:lnTo>
                      <a:pt x="14" y="15"/>
                    </a:lnTo>
                    <a:lnTo>
                      <a:pt x="13" y="15"/>
                    </a:lnTo>
                    <a:lnTo>
                      <a:pt x="13" y="16"/>
                    </a:lnTo>
                    <a:lnTo>
                      <a:pt x="12" y="16"/>
                    </a:lnTo>
                    <a:lnTo>
                      <a:pt x="12" y="17"/>
                    </a:lnTo>
                    <a:lnTo>
                      <a:pt x="11" y="17"/>
                    </a:lnTo>
                    <a:lnTo>
                      <a:pt x="11" y="18"/>
                    </a:lnTo>
                    <a:lnTo>
                      <a:pt x="10" y="18"/>
                    </a:lnTo>
                    <a:lnTo>
                      <a:pt x="9" y="18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0" name="Freeform 148">
                <a:extLst>
                  <a:ext uri="{FF2B5EF4-FFF2-40B4-BE49-F238E27FC236}">
                    <a16:creationId xmlns:a16="http://schemas.microsoft.com/office/drawing/2014/main" id="{BA824B6C-2015-4524-A3DA-3DF631EF846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88" y="2173"/>
                <a:ext cx="15" cy="16"/>
              </a:xfrm>
              <a:custGeom>
                <a:avLst/>
                <a:gdLst>
                  <a:gd name="T0" fmla="*/ 3 w 15"/>
                  <a:gd name="T1" fmla="*/ 15 h 16"/>
                  <a:gd name="T2" fmla="*/ 3 w 15"/>
                  <a:gd name="T3" fmla="*/ 15 h 16"/>
                  <a:gd name="T4" fmla="*/ 2 w 15"/>
                  <a:gd name="T5" fmla="*/ 15 h 16"/>
                  <a:gd name="T6" fmla="*/ 2 w 15"/>
                  <a:gd name="T7" fmla="*/ 14 h 16"/>
                  <a:gd name="T8" fmla="*/ 2 w 15"/>
                  <a:gd name="T9" fmla="*/ 14 h 16"/>
                  <a:gd name="T10" fmla="*/ 1 w 15"/>
                  <a:gd name="T11" fmla="*/ 14 h 16"/>
                  <a:gd name="T12" fmla="*/ 1 w 15"/>
                  <a:gd name="T13" fmla="*/ 13 h 16"/>
                  <a:gd name="T14" fmla="*/ 1 w 15"/>
                  <a:gd name="T15" fmla="*/ 13 h 16"/>
                  <a:gd name="T16" fmla="*/ 0 w 15"/>
                  <a:gd name="T17" fmla="*/ 11 h 16"/>
                  <a:gd name="T18" fmla="*/ 0 w 15"/>
                  <a:gd name="T19" fmla="*/ 10 h 16"/>
                  <a:gd name="T20" fmla="*/ 1 w 15"/>
                  <a:gd name="T21" fmla="*/ 9 h 16"/>
                  <a:gd name="T22" fmla="*/ 1 w 15"/>
                  <a:gd name="T23" fmla="*/ 8 h 16"/>
                  <a:gd name="T24" fmla="*/ 1 w 15"/>
                  <a:gd name="T25" fmla="*/ 7 h 16"/>
                  <a:gd name="T26" fmla="*/ 1 w 15"/>
                  <a:gd name="T27" fmla="*/ 6 h 16"/>
                  <a:gd name="T28" fmla="*/ 2 w 15"/>
                  <a:gd name="T29" fmla="*/ 5 h 16"/>
                  <a:gd name="T30" fmla="*/ 2 w 15"/>
                  <a:gd name="T31" fmla="*/ 4 h 16"/>
                  <a:gd name="T32" fmla="*/ 3 w 15"/>
                  <a:gd name="T33" fmla="*/ 3 h 16"/>
                  <a:gd name="T34" fmla="*/ 3 w 15"/>
                  <a:gd name="T35" fmla="*/ 3 h 16"/>
                  <a:gd name="T36" fmla="*/ 3 w 15"/>
                  <a:gd name="T37" fmla="*/ 2 h 16"/>
                  <a:gd name="T38" fmla="*/ 4 w 15"/>
                  <a:gd name="T39" fmla="*/ 2 h 16"/>
                  <a:gd name="T40" fmla="*/ 4 w 15"/>
                  <a:gd name="T41" fmla="*/ 1 h 16"/>
                  <a:gd name="T42" fmla="*/ 5 w 15"/>
                  <a:gd name="T43" fmla="*/ 1 h 16"/>
                  <a:gd name="T44" fmla="*/ 5 w 15"/>
                  <a:gd name="T45" fmla="*/ 1 h 16"/>
                  <a:gd name="T46" fmla="*/ 6 w 15"/>
                  <a:gd name="T47" fmla="*/ 0 h 16"/>
                  <a:gd name="T48" fmla="*/ 6 w 15"/>
                  <a:gd name="T49" fmla="*/ 0 h 16"/>
                  <a:gd name="T50" fmla="*/ 7 w 15"/>
                  <a:gd name="T51" fmla="*/ 0 h 16"/>
                  <a:gd name="T52" fmla="*/ 13 w 15"/>
                  <a:gd name="T53" fmla="*/ 2 h 16"/>
                  <a:gd name="T54" fmla="*/ 14 w 15"/>
                  <a:gd name="T55" fmla="*/ 2 h 16"/>
                  <a:gd name="T56" fmla="*/ 14 w 15"/>
                  <a:gd name="T57" fmla="*/ 3 h 16"/>
                  <a:gd name="T58" fmla="*/ 14 w 15"/>
                  <a:gd name="T59" fmla="*/ 4 h 16"/>
                  <a:gd name="T60" fmla="*/ 15 w 15"/>
                  <a:gd name="T61" fmla="*/ 5 h 16"/>
                  <a:gd name="T62" fmla="*/ 15 w 15"/>
                  <a:gd name="T63" fmla="*/ 6 h 16"/>
                  <a:gd name="T64" fmla="*/ 14 w 15"/>
                  <a:gd name="T65" fmla="*/ 7 h 16"/>
                  <a:gd name="T66" fmla="*/ 14 w 15"/>
                  <a:gd name="T67" fmla="*/ 8 h 16"/>
                  <a:gd name="T68" fmla="*/ 14 w 15"/>
                  <a:gd name="T69" fmla="*/ 8 h 16"/>
                  <a:gd name="T70" fmla="*/ 14 w 15"/>
                  <a:gd name="T71" fmla="*/ 10 h 16"/>
                  <a:gd name="T72" fmla="*/ 13 w 15"/>
                  <a:gd name="T73" fmla="*/ 11 h 16"/>
                  <a:gd name="T74" fmla="*/ 12 w 15"/>
                  <a:gd name="T75" fmla="*/ 12 h 16"/>
                  <a:gd name="T76" fmla="*/ 12 w 15"/>
                  <a:gd name="T77" fmla="*/ 13 h 16"/>
                  <a:gd name="T78" fmla="*/ 11 w 15"/>
                  <a:gd name="T79" fmla="*/ 14 h 16"/>
                  <a:gd name="T80" fmla="*/ 10 w 15"/>
                  <a:gd name="T81" fmla="*/ 14 h 16"/>
                  <a:gd name="T82" fmla="*/ 8 w 15"/>
                  <a:gd name="T83" fmla="*/ 15 h 16"/>
                  <a:gd name="T84" fmla="*/ 7 w 15"/>
                  <a:gd name="T85" fmla="*/ 15 h 16"/>
                  <a:gd name="T86" fmla="*/ 7 w 15"/>
                  <a:gd name="T87" fmla="*/ 16 h 16"/>
                  <a:gd name="T88" fmla="*/ 6 w 15"/>
                  <a:gd name="T89" fmla="*/ 16 h 16"/>
                  <a:gd name="T90" fmla="*/ 6 w 15"/>
                  <a:gd name="T91" fmla="*/ 16 h 16"/>
                  <a:gd name="T92" fmla="*/ 6 w 15"/>
                  <a:gd name="T93" fmla="*/ 16 h 16"/>
                  <a:gd name="T94" fmla="*/ 6 w 15"/>
                  <a:gd name="T95" fmla="*/ 16 h 16"/>
                  <a:gd name="T96" fmla="*/ 5 w 15"/>
                  <a:gd name="T97" fmla="*/ 16 h 1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0" t="0" r="r" b="b"/>
                <a:pathLst>
                  <a:path w="15" h="16">
                    <a:moveTo>
                      <a:pt x="5" y="16"/>
                    </a:moveTo>
                    <a:lnTo>
                      <a:pt x="3" y="15"/>
                    </a:lnTo>
                    <a:lnTo>
                      <a:pt x="2" y="15"/>
                    </a:lnTo>
                    <a:lnTo>
                      <a:pt x="2" y="14"/>
                    </a:lnTo>
                    <a:lnTo>
                      <a:pt x="1" y="14"/>
                    </a:lnTo>
                    <a:lnTo>
                      <a:pt x="1" y="13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1" y="9"/>
                    </a:lnTo>
                    <a:lnTo>
                      <a:pt x="1" y="8"/>
                    </a:lnTo>
                    <a:lnTo>
                      <a:pt x="1" y="7"/>
                    </a:lnTo>
                    <a:lnTo>
                      <a:pt x="1" y="6"/>
                    </a:lnTo>
                    <a:lnTo>
                      <a:pt x="2" y="5"/>
                    </a:lnTo>
                    <a:lnTo>
                      <a:pt x="2" y="4"/>
                    </a:lnTo>
                    <a:lnTo>
                      <a:pt x="2" y="3"/>
                    </a:lnTo>
                    <a:lnTo>
                      <a:pt x="3" y="3"/>
                    </a:lnTo>
                    <a:lnTo>
                      <a:pt x="3" y="2"/>
                    </a:lnTo>
                    <a:lnTo>
                      <a:pt x="4" y="2"/>
                    </a:lnTo>
                    <a:lnTo>
                      <a:pt x="4" y="1"/>
                    </a:lnTo>
                    <a:lnTo>
                      <a:pt x="5" y="1"/>
                    </a:lnTo>
                    <a:lnTo>
                      <a:pt x="6" y="1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2" y="0"/>
                    </a:lnTo>
                    <a:lnTo>
                      <a:pt x="13" y="2"/>
                    </a:lnTo>
                    <a:lnTo>
                      <a:pt x="14" y="2"/>
                    </a:lnTo>
                    <a:lnTo>
                      <a:pt x="14" y="3"/>
                    </a:lnTo>
                    <a:lnTo>
                      <a:pt x="14" y="4"/>
                    </a:lnTo>
                    <a:lnTo>
                      <a:pt x="14" y="5"/>
                    </a:lnTo>
                    <a:lnTo>
                      <a:pt x="15" y="5"/>
                    </a:lnTo>
                    <a:lnTo>
                      <a:pt x="15" y="6"/>
                    </a:lnTo>
                    <a:lnTo>
                      <a:pt x="14" y="6"/>
                    </a:lnTo>
                    <a:lnTo>
                      <a:pt x="14" y="7"/>
                    </a:lnTo>
                    <a:lnTo>
                      <a:pt x="14" y="8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3" y="10"/>
                    </a:lnTo>
                    <a:lnTo>
                      <a:pt x="13" y="11"/>
                    </a:lnTo>
                    <a:lnTo>
                      <a:pt x="13" y="12"/>
                    </a:lnTo>
                    <a:lnTo>
                      <a:pt x="12" y="12"/>
                    </a:lnTo>
                    <a:lnTo>
                      <a:pt x="12" y="13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4"/>
                    </a:lnTo>
                    <a:lnTo>
                      <a:pt x="9" y="15"/>
                    </a:lnTo>
                    <a:lnTo>
                      <a:pt x="8" y="15"/>
                    </a:lnTo>
                    <a:lnTo>
                      <a:pt x="7" y="15"/>
                    </a:lnTo>
                    <a:lnTo>
                      <a:pt x="7" y="16"/>
                    </a:lnTo>
                    <a:lnTo>
                      <a:pt x="6" y="16"/>
                    </a:lnTo>
                    <a:lnTo>
                      <a:pt x="5" y="1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1" name="Freeform 149">
                <a:extLst>
                  <a:ext uri="{FF2B5EF4-FFF2-40B4-BE49-F238E27FC236}">
                    <a16:creationId xmlns:a16="http://schemas.microsoft.com/office/drawing/2014/main" id="{6A9CD117-1E01-4F43-B612-867EA15548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90" y="2173"/>
                <a:ext cx="13" cy="15"/>
              </a:xfrm>
              <a:custGeom>
                <a:avLst/>
                <a:gdLst>
                  <a:gd name="T0" fmla="*/ 4 w 13"/>
                  <a:gd name="T1" fmla="*/ 15 h 15"/>
                  <a:gd name="T2" fmla="*/ 4 w 13"/>
                  <a:gd name="T3" fmla="*/ 15 h 15"/>
                  <a:gd name="T4" fmla="*/ 4 w 13"/>
                  <a:gd name="T5" fmla="*/ 14 h 15"/>
                  <a:gd name="T6" fmla="*/ 3 w 13"/>
                  <a:gd name="T7" fmla="*/ 14 h 15"/>
                  <a:gd name="T8" fmla="*/ 3 w 13"/>
                  <a:gd name="T9" fmla="*/ 14 h 15"/>
                  <a:gd name="T10" fmla="*/ 3 w 13"/>
                  <a:gd name="T11" fmla="*/ 14 h 15"/>
                  <a:gd name="T12" fmla="*/ 3 w 13"/>
                  <a:gd name="T13" fmla="*/ 14 h 15"/>
                  <a:gd name="T14" fmla="*/ 3 w 13"/>
                  <a:gd name="T15" fmla="*/ 14 h 15"/>
                  <a:gd name="T16" fmla="*/ 2 w 13"/>
                  <a:gd name="T17" fmla="*/ 13 h 15"/>
                  <a:gd name="T18" fmla="*/ 1 w 13"/>
                  <a:gd name="T19" fmla="*/ 13 h 15"/>
                  <a:gd name="T20" fmla="*/ 1 w 13"/>
                  <a:gd name="T21" fmla="*/ 12 h 15"/>
                  <a:gd name="T22" fmla="*/ 1 w 13"/>
                  <a:gd name="T23" fmla="*/ 11 h 15"/>
                  <a:gd name="T24" fmla="*/ 0 w 13"/>
                  <a:gd name="T25" fmla="*/ 10 h 15"/>
                  <a:gd name="T26" fmla="*/ 0 w 13"/>
                  <a:gd name="T27" fmla="*/ 9 h 15"/>
                  <a:gd name="T28" fmla="*/ 0 w 13"/>
                  <a:gd name="T29" fmla="*/ 8 h 15"/>
                  <a:gd name="T30" fmla="*/ 1 w 13"/>
                  <a:gd name="T31" fmla="*/ 7 h 15"/>
                  <a:gd name="T32" fmla="*/ 1 w 13"/>
                  <a:gd name="T33" fmla="*/ 6 h 15"/>
                  <a:gd name="T34" fmla="*/ 1 w 13"/>
                  <a:gd name="T35" fmla="*/ 5 h 15"/>
                  <a:gd name="T36" fmla="*/ 1 w 13"/>
                  <a:gd name="T37" fmla="*/ 4 h 15"/>
                  <a:gd name="T38" fmla="*/ 2 w 13"/>
                  <a:gd name="T39" fmla="*/ 4 h 15"/>
                  <a:gd name="T40" fmla="*/ 2 w 13"/>
                  <a:gd name="T41" fmla="*/ 3 h 15"/>
                  <a:gd name="T42" fmla="*/ 3 w 13"/>
                  <a:gd name="T43" fmla="*/ 2 h 15"/>
                  <a:gd name="T44" fmla="*/ 4 w 13"/>
                  <a:gd name="T45" fmla="*/ 1 h 15"/>
                  <a:gd name="T46" fmla="*/ 4 w 13"/>
                  <a:gd name="T47" fmla="*/ 1 h 15"/>
                  <a:gd name="T48" fmla="*/ 5 w 13"/>
                  <a:gd name="T49" fmla="*/ 1 h 15"/>
                  <a:gd name="T50" fmla="*/ 5 w 13"/>
                  <a:gd name="T51" fmla="*/ 0 h 15"/>
                  <a:gd name="T52" fmla="*/ 6 w 13"/>
                  <a:gd name="T53" fmla="*/ 0 h 15"/>
                  <a:gd name="T54" fmla="*/ 6 w 13"/>
                  <a:gd name="T55" fmla="*/ 0 h 15"/>
                  <a:gd name="T56" fmla="*/ 7 w 13"/>
                  <a:gd name="T57" fmla="*/ 0 h 15"/>
                  <a:gd name="T58" fmla="*/ 7 w 13"/>
                  <a:gd name="T59" fmla="*/ 0 h 15"/>
                  <a:gd name="T60" fmla="*/ 8 w 13"/>
                  <a:gd name="T61" fmla="*/ 0 h 15"/>
                  <a:gd name="T62" fmla="*/ 10 w 13"/>
                  <a:gd name="T63" fmla="*/ 0 h 15"/>
                  <a:gd name="T64" fmla="*/ 12 w 13"/>
                  <a:gd name="T65" fmla="*/ 3 h 15"/>
                  <a:gd name="T66" fmla="*/ 13 w 13"/>
                  <a:gd name="T67" fmla="*/ 4 h 15"/>
                  <a:gd name="T68" fmla="*/ 13 w 13"/>
                  <a:gd name="T69" fmla="*/ 5 h 15"/>
                  <a:gd name="T70" fmla="*/ 13 w 13"/>
                  <a:gd name="T71" fmla="*/ 6 h 15"/>
                  <a:gd name="T72" fmla="*/ 13 w 13"/>
                  <a:gd name="T73" fmla="*/ 7 h 15"/>
                  <a:gd name="T74" fmla="*/ 13 w 13"/>
                  <a:gd name="T75" fmla="*/ 9 h 15"/>
                  <a:gd name="T76" fmla="*/ 12 w 13"/>
                  <a:gd name="T77" fmla="*/ 10 h 15"/>
                  <a:gd name="T78" fmla="*/ 12 w 13"/>
                  <a:gd name="T79" fmla="*/ 11 h 15"/>
                  <a:gd name="T80" fmla="*/ 12 w 13"/>
                  <a:gd name="T81" fmla="*/ 11 h 15"/>
                  <a:gd name="T82" fmla="*/ 11 w 13"/>
                  <a:gd name="T83" fmla="*/ 12 h 15"/>
                  <a:gd name="T84" fmla="*/ 11 w 13"/>
                  <a:gd name="T85" fmla="*/ 12 h 15"/>
                  <a:gd name="T86" fmla="*/ 10 w 13"/>
                  <a:gd name="T87" fmla="*/ 13 h 15"/>
                  <a:gd name="T88" fmla="*/ 10 w 13"/>
                  <a:gd name="T89" fmla="*/ 13 h 15"/>
                  <a:gd name="T90" fmla="*/ 10 w 13"/>
                  <a:gd name="T91" fmla="*/ 14 h 15"/>
                  <a:gd name="T92" fmla="*/ 9 w 13"/>
                  <a:gd name="T93" fmla="*/ 14 h 15"/>
                  <a:gd name="T94" fmla="*/ 9 w 13"/>
                  <a:gd name="T95" fmla="*/ 14 h 15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13" h="15">
                    <a:moveTo>
                      <a:pt x="7" y="15"/>
                    </a:moveTo>
                    <a:lnTo>
                      <a:pt x="4" y="15"/>
                    </a:lnTo>
                    <a:lnTo>
                      <a:pt x="4" y="14"/>
                    </a:lnTo>
                    <a:lnTo>
                      <a:pt x="3" y="14"/>
                    </a:lnTo>
                    <a:lnTo>
                      <a:pt x="2" y="14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1" y="6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2" y="4"/>
                    </a:lnTo>
                    <a:lnTo>
                      <a:pt x="2" y="3"/>
                    </a:lnTo>
                    <a:lnTo>
                      <a:pt x="3" y="2"/>
                    </a:lnTo>
                    <a:lnTo>
                      <a:pt x="4" y="1"/>
                    </a:lnTo>
                    <a:lnTo>
                      <a:pt x="5" y="1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8" y="0"/>
                    </a:lnTo>
                    <a:lnTo>
                      <a:pt x="10" y="0"/>
                    </a:lnTo>
                    <a:lnTo>
                      <a:pt x="12" y="2"/>
                    </a:lnTo>
                    <a:lnTo>
                      <a:pt x="12" y="3"/>
                    </a:lnTo>
                    <a:lnTo>
                      <a:pt x="13" y="4"/>
                    </a:lnTo>
                    <a:lnTo>
                      <a:pt x="13" y="5"/>
                    </a:lnTo>
                    <a:lnTo>
                      <a:pt x="13" y="6"/>
                    </a:lnTo>
                    <a:lnTo>
                      <a:pt x="13" y="7"/>
                    </a:lnTo>
                    <a:lnTo>
                      <a:pt x="13" y="8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2" y="10"/>
                    </a:lnTo>
                    <a:lnTo>
                      <a:pt x="12" y="11"/>
                    </a:lnTo>
                    <a:lnTo>
                      <a:pt x="11" y="12"/>
                    </a:lnTo>
                    <a:lnTo>
                      <a:pt x="11" y="13"/>
                    </a:lnTo>
                    <a:lnTo>
                      <a:pt x="10" y="13"/>
                    </a:lnTo>
                    <a:lnTo>
                      <a:pt x="10" y="14"/>
                    </a:lnTo>
                    <a:lnTo>
                      <a:pt x="9" y="14"/>
                    </a:lnTo>
                    <a:lnTo>
                      <a:pt x="7" y="1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2" name="Freeform 150">
                <a:extLst>
                  <a:ext uri="{FF2B5EF4-FFF2-40B4-BE49-F238E27FC236}">
                    <a16:creationId xmlns:a16="http://schemas.microsoft.com/office/drawing/2014/main" id="{9F292BA3-58B5-4A25-B791-617D2839086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89" y="2175"/>
                <a:ext cx="5" cy="12"/>
              </a:xfrm>
              <a:custGeom>
                <a:avLst/>
                <a:gdLst>
                  <a:gd name="T0" fmla="*/ 2 w 5"/>
                  <a:gd name="T1" fmla="*/ 12 h 12"/>
                  <a:gd name="T2" fmla="*/ 2 w 5"/>
                  <a:gd name="T3" fmla="*/ 12 h 12"/>
                  <a:gd name="T4" fmla="*/ 1 w 5"/>
                  <a:gd name="T5" fmla="*/ 12 h 12"/>
                  <a:gd name="T6" fmla="*/ 1 w 5"/>
                  <a:gd name="T7" fmla="*/ 11 h 12"/>
                  <a:gd name="T8" fmla="*/ 1 w 5"/>
                  <a:gd name="T9" fmla="*/ 11 h 12"/>
                  <a:gd name="T10" fmla="*/ 1 w 5"/>
                  <a:gd name="T11" fmla="*/ 11 h 12"/>
                  <a:gd name="T12" fmla="*/ 1 w 5"/>
                  <a:gd name="T13" fmla="*/ 11 h 12"/>
                  <a:gd name="T14" fmla="*/ 1 w 5"/>
                  <a:gd name="T15" fmla="*/ 11 h 12"/>
                  <a:gd name="T16" fmla="*/ 0 w 5"/>
                  <a:gd name="T17" fmla="*/ 10 h 12"/>
                  <a:gd name="T18" fmla="*/ 0 w 5"/>
                  <a:gd name="T19" fmla="*/ 9 h 12"/>
                  <a:gd name="T20" fmla="*/ 0 w 5"/>
                  <a:gd name="T21" fmla="*/ 8 h 12"/>
                  <a:gd name="T22" fmla="*/ 0 w 5"/>
                  <a:gd name="T23" fmla="*/ 7 h 12"/>
                  <a:gd name="T24" fmla="*/ 1 w 5"/>
                  <a:gd name="T25" fmla="*/ 6 h 12"/>
                  <a:gd name="T26" fmla="*/ 1 w 5"/>
                  <a:gd name="T27" fmla="*/ 5 h 12"/>
                  <a:gd name="T28" fmla="*/ 1 w 5"/>
                  <a:gd name="T29" fmla="*/ 4 h 12"/>
                  <a:gd name="T30" fmla="*/ 1 w 5"/>
                  <a:gd name="T31" fmla="*/ 4 h 12"/>
                  <a:gd name="T32" fmla="*/ 2 w 5"/>
                  <a:gd name="T33" fmla="*/ 3 h 12"/>
                  <a:gd name="T34" fmla="*/ 2 w 5"/>
                  <a:gd name="T35" fmla="*/ 2 h 12"/>
                  <a:gd name="T36" fmla="*/ 2 w 5"/>
                  <a:gd name="T37" fmla="*/ 2 h 12"/>
                  <a:gd name="T38" fmla="*/ 2 w 5"/>
                  <a:gd name="T39" fmla="*/ 2 h 12"/>
                  <a:gd name="T40" fmla="*/ 3 w 5"/>
                  <a:gd name="T41" fmla="*/ 2 h 12"/>
                  <a:gd name="T42" fmla="*/ 3 w 5"/>
                  <a:gd name="T43" fmla="*/ 1 h 12"/>
                  <a:gd name="T44" fmla="*/ 4 w 5"/>
                  <a:gd name="T45" fmla="*/ 1 h 12"/>
                  <a:gd name="T46" fmla="*/ 3 w 5"/>
                  <a:gd name="T47" fmla="*/ 2 h 12"/>
                  <a:gd name="T48" fmla="*/ 3 w 5"/>
                  <a:gd name="T49" fmla="*/ 3 h 12"/>
                  <a:gd name="T50" fmla="*/ 2 w 5"/>
                  <a:gd name="T51" fmla="*/ 4 h 12"/>
                  <a:gd name="T52" fmla="*/ 2 w 5"/>
                  <a:gd name="T53" fmla="*/ 5 h 12"/>
                  <a:gd name="T54" fmla="*/ 2 w 5"/>
                  <a:gd name="T55" fmla="*/ 6 h 12"/>
                  <a:gd name="T56" fmla="*/ 2 w 5"/>
                  <a:gd name="T57" fmla="*/ 7 h 12"/>
                  <a:gd name="T58" fmla="*/ 2 w 5"/>
                  <a:gd name="T59" fmla="*/ 8 h 12"/>
                  <a:gd name="T60" fmla="*/ 2 w 5"/>
                  <a:gd name="T61" fmla="*/ 9 h 12"/>
                  <a:gd name="T62" fmla="*/ 2 w 5"/>
                  <a:gd name="T63" fmla="*/ 9 h 12"/>
                  <a:gd name="T64" fmla="*/ 3 w 5"/>
                  <a:gd name="T65" fmla="*/ 10 h 12"/>
                  <a:gd name="T66" fmla="*/ 3 w 5"/>
                  <a:gd name="T67" fmla="*/ 11 h 12"/>
                  <a:gd name="T68" fmla="*/ 3 w 5"/>
                  <a:gd name="T69" fmla="*/ 11 h 12"/>
                  <a:gd name="T70" fmla="*/ 3 w 5"/>
                  <a:gd name="T71" fmla="*/ 11 h 12"/>
                  <a:gd name="T72" fmla="*/ 3 w 5"/>
                  <a:gd name="T73" fmla="*/ 11 h 12"/>
                  <a:gd name="T74" fmla="*/ 3 w 5"/>
                  <a:gd name="T75" fmla="*/ 11 h 12"/>
                  <a:gd name="T76" fmla="*/ 4 w 5"/>
                  <a:gd name="T77" fmla="*/ 12 h 12"/>
                  <a:gd name="T78" fmla="*/ 4 w 5"/>
                  <a:gd name="T79" fmla="*/ 12 h 12"/>
                  <a:gd name="T80" fmla="*/ 4 w 5"/>
                  <a:gd name="T81" fmla="*/ 12 h 12"/>
                  <a:gd name="T82" fmla="*/ 4 w 5"/>
                  <a:gd name="T83" fmla="*/ 12 h 12"/>
                  <a:gd name="T84" fmla="*/ 4 w 5"/>
                  <a:gd name="T85" fmla="*/ 12 h 12"/>
                  <a:gd name="T86" fmla="*/ 4 w 5"/>
                  <a:gd name="T87" fmla="*/ 12 h 12"/>
                  <a:gd name="T88" fmla="*/ 4 w 5"/>
                  <a:gd name="T89" fmla="*/ 12 h 12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0" t="0" r="r" b="b"/>
                <a:pathLst>
                  <a:path w="5" h="12">
                    <a:moveTo>
                      <a:pt x="4" y="12"/>
                    </a:moveTo>
                    <a:lnTo>
                      <a:pt x="2" y="12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1" y="6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2" y="3"/>
                    </a:lnTo>
                    <a:lnTo>
                      <a:pt x="2" y="2"/>
                    </a:lnTo>
                    <a:lnTo>
                      <a:pt x="3" y="2"/>
                    </a:lnTo>
                    <a:lnTo>
                      <a:pt x="3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3" y="2"/>
                    </a:lnTo>
                    <a:lnTo>
                      <a:pt x="3" y="3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2" y="5"/>
                    </a:lnTo>
                    <a:lnTo>
                      <a:pt x="2" y="6"/>
                    </a:lnTo>
                    <a:lnTo>
                      <a:pt x="2" y="7"/>
                    </a:lnTo>
                    <a:lnTo>
                      <a:pt x="2" y="8"/>
                    </a:lnTo>
                    <a:lnTo>
                      <a:pt x="2" y="9"/>
                    </a:lnTo>
                    <a:lnTo>
                      <a:pt x="2" y="10"/>
                    </a:lnTo>
                    <a:lnTo>
                      <a:pt x="3" y="10"/>
                    </a:lnTo>
                    <a:lnTo>
                      <a:pt x="3" y="11"/>
                    </a:lnTo>
                    <a:lnTo>
                      <a:pt x="3" y="12"/>
                    </a:lnTo>
                    <a:lnTo>
                      <a:pt x="4" y="12"/>
                    </a:lnTo>
                    <a:close/>
                  </a:path>
                </a:pathLst>
              </a:custGeom>
              <a:solidFill>
                <a:srgbClr val="66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3" name="Freeform 151">
                <a:extLst>
                  <a:ext uri="{FF2B5EF4-FFF2-40B4-BE49-F238E27FC236}">
                    <a16:creationId xmlns:a16="http://schemas.microsoft.com/office/drawing/2014/main" id="{2393E7E8-9DF2-4BEF-AE3C-B8302D1F210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2" y="2174"/>
                <a:ext cx="9" cy="13"/>
              </a:xfrm>
              <a:custGeom>
                <a:avLst/>
                <a:gdLst>
                  <a:gd name="T0" fmla="*/ 3 w 9"/>
                  <a:gd name="T1" fmla="*/ 13 h 13"/>
                  <a:gd name="T2" fmla="*/ 2 w 9"/>
                  <a:gd name="T3" fmla="*/ 13 h 13"/>
                  <a:gd name="T4" fmla="*/ 2 w 9"/>
                  <a:gd name="T5" fmla="*/ 13 h 13"/>
                  <a:gd name="T6" fmla="*/ 2 w 9"/>
                  <a:gd name="T7" fmla="*/ 13 h 13"/>
                  <a:gd name="T8" fmla="*/ 2 w 9"/>
                  <a:gd name="T9" fmla="*/ 12 h 13"/>
                  <a:gd name="T10" fmla="*/ 2 w 9"/>
                  <a:gd name="T11" fmla="*/ 12 h 13"/>
                  <a:gd name="T12" fmla="*/ 2 w 9"/>
                  <a:gd name="T13" fmla="*/ 12 h 13"/>
                  <a:gd name="T14" fmla="*/ 1 w 9"/>
                  <a:gd name="T15" fmla="*/ 11 h 13"/>
                  <a:gd name="T16" fmla="*/ 1 w 9"/>
                  <a:gd name="T17" fmla="*/ 11 h 13"/>
                  <a:gd name="T18" fmla="*/ 0 w 9"/>
                  <a:gd name="T19" fmla="*/ 10 h 13"/>
                  <a:gd name="T20" fmla="*/ 0 w 9"/>
                  <a:gd name="T21" fmla="*/ 9 h 13"/>
                  <a:gd name="T22" fmla="*/ 0 w 9"/>
                  <a:gd name="T23" fmla="*/ 8 h 13"/>
                  <a:gd name="T24" fmla="*/ 0 w 9"/>
                  <a:gd name="T25" fmla="*/ 8 h 13"/>
                  <a:gd name="T26" fmla="*/ 0 w 9"/>
                  <a:gd name="T27" fmla="*/ 7 h 13"/>
                  <a:gd name="T28" fmla="*/ 0 w 9"/>
                  <a:gd name="T29" fmla="*/ 6 h 13"/>
                  <a:gd name="T30" fmla="*/ 1 w 9"/>
                  <a:gd name="T31" fmla="*/ 5 h 13"/>
                  <a:gd name="T32" fmla="*/ 1 w 9"/>
                  <a:gd name="T33" fmla="*/ 4 h 13"/>
                  <a:gd name="T34" fmla="*/ 1 w 9"/>
                  <a:gd name="T35" fmla="*/ 4 h 13"/>
                  <a:gd name="T36" fmla="*/ 1 w 9"/>
                  <a:gd name="T37" fmla="*/ 3 h 13"/>
                  <a:gd name="T38" fmla="*/ 2 w 9"/>
                  <a:gd name="T39" fmla="*/ 3 h 13"/>
                  <a:gd name="T40" fmla="*/ 2 w 9"/>
                  <a:gd name="T41" fmla="*/ 2 h 13"/>
                  <a:gd name="T42" fmla="*/ 3 w 9"/>
                  <a:gd name="T43" fmla="*/ 2 h 13"/>
                  <a:gd name="T44" fmla="*/ 3 w 9"/>
                  <a:gd name="T45" fmla="*/ 2 h 13"/>
                  <a:gd name="T46" fmla="*/ 3 w 9"/>
                  <a:gd name="T47" fmla="*/ 1 h 13"/>
                  <a:gd name="T48" fmla="*/ 4 w 9"/>
                  <a:gd name="T49" fmla="*/ 1 h 13"/>
                  <a:gd name="T50" fmla="*/ 4 w 9"/>
                  <a:gd name="T51" fmla="*/ 1 h 13"/>
                  <a:gd name="T52" fmla="*/ 5 w 9"/>
                  <a:gd name="T53" fmla="*/ 0 h 13"/>
                  <a:gd name="T54" fmla="*/ 5 w 9"/>
                  <a:gd name="T55" fmla="*/ 0 h 13"/>
                  <a:gd name="T56" fmla="*/ 9 w 9"/>
                  <a:gd name="T57" fmla="*/ 1 h 13"/>
                  <a:gd name="T58" fmla="*/ 9 w 9"/>
                  <a:gd name="T59" fmla="*/ 3 h 13"/>
                  <a:gd name="T60" fmla="*/ 9 w 9"/>
                  <a:gd name="T61" fmla="*/ 4 h 13"/>
                  <a:gd name="T62" fmla="*/ 9 w 9"/>
                  <a:gd name="T63" fmla="*/ 5 h 13"/>
                  <a:gd name="T64" fmla="*/ 9 w 9"/>
                  <a:gd name="T65" fmla="*/ 6 h 13"/>
                  <a:gd name="T66" fmla="*/ 9 w 9"/>
                  <a:gd name="T67" fmla="*/ 6 h 13"/>
                  <a:gd name="T68" fmla="*/ 9 w 9"/>
                  <a:gd name="T69" fmla="*/ 7 h 13"/>
                  <a:gd name="T70" fmla="*/ 9 w 9"/>
                  <a:gd name="T71" fmla="*/ 8 h 13"/>
                  <a:gd name="T72" fmla="*/ 9 w 9"/>
                  <a:gd name="T73" fmla="*/ 8 h 13"/>
                  <a:gd name="T74" fmla="*/ 8 w 9"/>
                  <a:gd name="T75" fmla="*/ 9 h 13"/>
                  <a:gd name="T76" fmla="*/ 8 w 9"/>
                  <a:gd name="T77" fmla="*/ 9 h 13"/>
                  <a:gd name="T78" fmla="*/ 8 w 9"/>
                  <a:gd name="T79" fmla="*/ 10 h 13"/>
                  <a:gd name="T80" fmla="*/ 8 w 9"/>
                  <a:gd name="T81" fmla="*/ 10 h 13"/>
                  <a:gd name="T82" fmla="*/ 8 w 9"/>
                  <a:gd name="T83" fmla="*/ 10 h 13"/>
                  <a:gd name="T84" fmla="*/ 8 w 9"/>
                  <a:gd name="T85" fmla="*/ 10 h 13"/>
                  <a:gd name="T86" fmla="*/ 7 w 9"/>
                  <a:gd name="T87" fmla="*/ 11 h 13"/>
                  <a:gd name="T88" fmla="*/ 7 w 9"/>
                  <a:gd name="T89" fmla="*/ 11 h 13"/>
                  <a:gd name="T90" fmla="*/ 7 w 9"/>
                  <a:gd name="T91" fmla="*/ 11 h 13"/>
                  <a:gd name="T92" fmla="*/ 6 w 9"/>
                  <a:gd name="T93" fmla="*/ 12 h 13"/>
                  <a:gd name="T94" fmla="*/ 6 w 9"/>
                  <a:gd name="T95" fmla="*/ 12 h 13"/>
                  <a:gd name="T96" fmla="*/ 6 w 9"/>
                  <a:gd name="T97" fmla="*/ 12 h 13"/>
                  <a:gd name="T98" fmla="*/ 5 w 9"/>
                  <a:gd name="T99" fmla="*/ 13 h 13"/>
                  <a:gd name="T100" fmla="*/ 5 w 9"/>
                  <a:gd name="T101" fmla="*/ 13 h 13"/>
                  <a:gd name="T102" fmla="*/ 4 w 9"/>
                  <a:gd name="T103" fmla="*/ 13 h 13"/>
                  <a:gd name="T104" fmla="*/ 4 w 9"/>
                  <a:gd name="T105" fmla="*/ 13 h 13"/>
                  <a:gd name="T106" fmla="*/ 3 w 9"/>
                  <a:gd name="T107" fmla="*/ 13 h 13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</a:gdLst>
                <a:ahLst/>
                <a:cxnLst>
                  <a:cxn ang="T108">
                    <a:pos x="T0" y="T1"/>
                  </a:cxn>
                  <a:cxn ang="T109">
                    <a:pos x="T2" y="T3"/>
                  </a:cxn>
                  <a:cxn ang="T110">
                    <a:pos x="T4" y="T5"/>
                  </a:cxn>
                  <a:cxn ang="T111">
                    <a:pos x="T6" y="T7"/>
                  </a:cxn>
                  <a:cxn ang="T112">
                    <a:pos x="T8" y="T9"/>
                  </a:cxn>
                  <a:cxn ang="T113">
                    <a:pos x="T10" y="T11"/>
                  </a:cxn>
                  <a:cxn ang="T114">
                    <a:pos x="T12" y="T13"/>
                  </a:cxn>
                  <a:cxn ang="T115">
                    <a:pos x="T14" y="T15"/>
                  </a:cxn>
                  <a:cxn ang="T116">
                    <a:pos x="T16" y="T17"/>
                  </a:cxn>
                  <a:cxn ang="T117">
                    <a:pos x="T18" y="T19"/>
                  </a:cxn>
                  <a:cxn ang="T118">
                    <a:pos x="T20" y="T21"/>
                  </a:cxn>
                  <a:cxn ang="T119">
                    <a:pos x="T22" y="T23"/>
                  </a:cxn>
                  <a:cxn ang="T120">
                    <a:pos x="T24" y="T25"/>
                  </a:cxn>
                  <a:cxn ang="T121">
                    <a:pos x="T26" y="T27"/>
                  </a:cxn>
                  <a:cxn ang="T122">
                    <a:pos x="T28" y="T29"/>
                  </a:cxn>
                  <a:cxn ang="T123">
                    <a:pos x="T30" y="T31"/>
                  </a:cxn>
                  <a:cxn ang="T124">
                    <a:pos x="T32" y="T33"/>
                  </a:cxn>
                  <a:cxn ang="T125">
                    <a:pos x="T34" y="T35"/>
                  </a:cxn>
                  <a:cxn ang="T126">
                    <a:pos x="T36" y="T37"/>
                  </a:cxn>
                  <a:cxn ang="T127">
                    <a:pos x="T38" y="T39"/>
                  </a:cxn>
                  <a:cxn ang="T128">
                    <a:pos x="T40" y="T41"/>
                  </a:cxn>
                  <a:cxn ang="T129">
                    <a:pos x="T42" y="T43"/>
                  </a:cxn>
                  <a:cxn ang="T130">
                    <a:pos x="T44" y="T45"/>
                  </a:cxn>
                  <a:cxn ang="T131">
                    <a:pos x="T46" y="T47"/>
                  </a:cxn>
                  <a:cxn ang="T132">
                    <a:pos x="T48" y="T49"/>
                  </a:cxn>
                  <a:cxn ang="T133">
                    <a:pos x="T50" y="T51"/>
                  </a:cxn>
                  <a:cxn ang="T134">
                    <a:pos x="T52" y="T53"/>
                  </a:cxn>
                  <a:cxn ang="T135">
                    <a:pos x="T54" y="T55"/>
                  </a:cxn>
                  <a:cxn ang="T136">
                    <a:pos x="T56" y="T57"/>
                  </a:cxn>
                  <a:cxn ang="T137">
                    <a:pos x="T58" y="T59"/>
                  </a:cxn>
                  <a:cxn ang="T138">
                    <a:pos x="T60" y="T61"/>
                  </a:cxn>
                  <a:cxn ang="T139">
                    <a:pos x="T62" y="T63"/>
                  </a:cxn>
                  <a:cxn ang="T140">
                    <a:pos x="T64" y="T65"/>
                  </a:cxn>
                  <a:cxn ang="T141">
                    <a:pos x="T66" y="T67"/>
                  </a:cxn>
                  <a:cxn ang="T142">
                    <a:pos x="T68" y="T69"/>
                  </a:cxn>
                  <a:cxn ang="T143">
                    <a:pos x="T70" y="T71"/>
                  </a:cxn>
                  <a:cxn ang="T144">
                    <a:pos x="T72" y="T73"/>
                  </a:cxn>
                  <a:cxn ang="T145">
                    <a:pos x="T74" y="T75"/>
                  </a:cxn>
                  <a:cxn ang="T146">
                    <a:pos x="T76" y="T77"/>
                  </a:cxn>
                  <a:cxn ang="T147">
                    <a:pos x="T78" y="T79"/>
                  </a:cxn>
                  <a:cxn ang="T148">
                    <a:pos x="T80" y="T81"/>
                  </a:cxn>
                  <a:cxn ang="T149">
                    <a:pos x="T82" y="T83"/>
                  </a:cxn>
                  <a:cxn ang="T150">
                    <a:pos x="T84" y="T85"/>
                  </a:cxn>
                  <a:cxn ang="T151">
                    <a:pos x="T86" y="T87"/>
                  </a:cxn>
                  <a:cxn ang="T152">
                    <a:pos x="T88" y="T89"/>
                  </a:cxn>
                  <a:cxn ang="T153">
                    <a:pos x="T90" y="T91"/>
                  </a:cxn>
                  <a:cxn ang="T154">
                    <a:pos x="T92" y="T93"/>
                  </a:cxn>
                  <a:cxn ang="T155">
                    <a:pos x="T94" y="T95"/>
                  </a:cxn>
                  <a:cxn ang="T156">
                    <a:pos x="T96" y="T97"/>
                  </a:cxn>
                  <a:cxn ang="T157">
                    <a:pos x="T98" y="T99"/>
                  </a:cxn>
                  <a:cxn ang="T158">
                    <a:pos x="T100" y="T101"/>
                  </a:cxn>
                  <a:cxn ang="T159">
                    <a:pos x="T102" y="T103"/>
                  </a:cxn>
                  <a:cxn ang="T160">
                    <a:pos x="T104" y="T105"/>
                  </a:cxn>
                  <a:cxn ang="T161">
                    <a:pos x="T106" y="T107"/>
                  </a:cxn>
                </a:cxnLst>
                <a:rect l="0" t="0" r="r" b="b"/>
                <a:pathLst>
                  <a:path w="9" h="13">
                    <a:moveTo>
                      <a:pt x="3" y="13"/>
                    </a:moveTo>
                    <a:lnTo>
                      <a:pt x="3" y="13"/>
                    </a:lnTo>
                    <a:lnTo>
                      <a:pt x="2" y="13"/>
                    </a:lnTo>
                    <a:lnTo>
                      <a:pt x="2" y="12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0" y="5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2" y="3"/>
                    </a:lnTo>
                    <a:lnTo>
                      <a:pt x="2" y="2"/>
                    </a:lnTo>
                    <a:lnTo>
                      <a:pt x="3" y="2"/>
                    </a:lnTo>
                    <a:lnTo>
                      <a:pt x="3" y="1"/>
                    </a:lnTo>
                    <a:lnTo>
                      <a:pt x="4" y="1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7" y="1"/>
                    </a:lnTo>
                    <a:lnTo>
                      <a:pt x="9" y="1"/>
                    </a:lnTo>
                    <a:lnTo>
                      <a:pt x="9" y="3"/>
                    </a:lnTo>
                    <a:lnTo>
                      <a:pt x="9" y="4"/>
                    </a:lnTo>
                    <a:lnTo>
                      <a:pt x="9" y="5"/>
                    </a:lnTo>
                    <a:lnTo>
                      <a:pt x="9" y="6"/>
                    </a:lnTo>
                    <a:lnTo>
                      <a:pt x="9" y="7"/>
                    </a:lnTo>
                    <a:lnTo>
                      <a:pt x="9" y="8"/>
                    </a:lnTo>
                    <a:lnTo>
                      <a:pt x="9" y="9"/>
                    </a:lnTo>
                    <a:lnTo>
                      <a:pt x="8" y="9"/>
                    </a:lnTo>
                    <a:lnTo>
                      <a:pt x="8" y="10"/>
                    </a:lnTo>
                    <a:lnTo>
                      <a:pt x="7" y="10"/>
                    </a:lnTo>
                    <a:lnTo>
                      <a:pt x="7" y="11"/>
                    </a:lnTo>
                    <a:lnTo>
                      <a:pt x="6" y="12"/>
                    </a:lnTo>
                    <a:lnTo>
                      <a:pt x="5" y="12"/>
                    </a:lnTo>
                    <a:lnTo>
                      <a:pt x="5" y="13"/>
                    </a:lnTo>
                    <a:lnTo>
                      <a:pt x="4" y="13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4" name="Freeform 152">
                <a:extLst>
                  <a:ext uri="{FF2B5EF4-FFF2-40B4-BE49-F238E27FC236}">
                    <a16:creationId xmlns:a16="http://schemas.microsoft.com/office/drawing/2014/main" id="{4C7F813D-395B-4BE7-80EB-4EAFA1E979B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94" y="2175"/>
                <a:ext cx="8" cy="12"/>
              </a:xfrm>
              <a:custGeom>
                <a:avLst/>
                <a:gdLst>
                  <a:gd name="T0" fmla="*/ 2 w 8"/>
                  <a:gd name="T1" fmla="*/ 12 h 12"/>
                  <a:gd name="T2" fmla="*/ 1 w 8"/>
                  <a:gd name="T3" fmla="*/ 12 h 12"/>
                  <a:gd name="T4" fmla="*/ 1 w 8"/>
                  <a:gd name="T5" fmla="*/ 11 h 12"/>
                  <a:gd name="T6" fmla="*/ 1 w 8"/>
                  <a:gd name="T7" fmla="*/ 11 h 12"/>
                  <a:gd name="T8" fmla="*/ 1 w 8"/>
                  <a:gd name="T9" fmla="*/ 11 h 12"/>
                  <a:gd name="T10" fmla="*/ 1 w 8"/>
                  <a:gd name="T11" fmla="*/ 11 h 12"/>
                  <a:gd name="T12" fmla="*/ 0 w 8"/>
                  <a:gd name="T13" fmla="*/ 10 h 12"/>
                  <a:gd name="T14" fmla="*/ 0 w 8"/>
                  <a:gd name="T15" fmla="*/ 10 h 12"/>
                  <a:gd name="T16" fmla="*/ 0 w 8"/>
                  <a:gd name="T17" fmla="*/ 10 h 12"/>
                  <a:gd name="T18" fmla="*/ 0 w 8"/>
                  <a:gd name="T19" fmla="*/ 9 h 12"/>
                  <a:gd name="T20" fmla="*/ 0 w 8"/>
                  <a:gd name="T21" fmla="*/ 9 h 12"/>
                  <a:gd name="T22" fmla="*/ 0 w 8"/>
                  <a:gd name="T23" fmla="*/ 9 h 12"/>
                  <a:gd name="T24" fmla="*/ 0 w 8"/>
                  <a:gd name="T25" fmla="*/ 8 h 12"/>
                  <a:gd name="T26" fmla="*/ 0 w 8"/>
                  <a:gd name="T27" fmla="*/ 7 h 12"/>
                  <a:gd name="T28" fmla="*/ 0 w 8"/>
                  <a:gd name="T29" fmla="*/ 7 h 12"/>
                  <a:gd name="T30" fmla="*/ 0 w 8"/>
                  <a:gd name="T31" fmla="*/ 6 h 12"/>
                  <a:gd name="T32" fmla="*/ 0 w 8"/>
                  <a:gd name="T33" fmla="*/ 5 h 12"/>
                  <a:gd name="T34" fmla="*/ 0 w 8"/>
                  <a:gd name="T35" fmla="*/ 5 h 12"/>
                  <a:gd name="T36" fmla="*/ 0 w 8"/>
                  <a:gd name="T37" fmla="*/ 4 h 12"/>
                  <a:gd name="T38" fmla="*/ 1 w 8"/>
                  <a:gd name="T39" fmla="*/ 4 h 12"/>
                  <a:gd name="T40" fmla="*/ 1 w 8"/>
                  <a:gd name="T41" fmla="*/ 3 h 12"/>
                  <a:gd name="T42" fmla="*/ 1 w 8"/>
                  <a:gd name="T43" fmla="*/ 3 h 12"/>
                  <a:gd name="T44" fmla="*/ 1 w 8"/>
                  <a:gd name="T45" fmla="*/ 2 h 12"/>
                  <a:gd name="T46" fmla="*/ 2 w 8"/>
                  <a:gd name="T47" fmla="*/ 2 h 12"/>
                  <a:gd name="T48" fmla="*/ 2 w 8"/>
                  <a:gd name="T49" fmla="*/ 1 h 12"/>
                  <a:gd name="T50" fmla="*/ 3 w 8"/>
                  <a:gd name="T51" fmla="*/ 1 h 12"/>
                  <a:gd name="T52" fmla="*/ 3 w 8"/>
                  <a:gd name="T53" fmla="*/ 0 h 12"/>
                  <a:gd name="T54" fmla="*/ 3 w 8"/>
                  <a:gd name="T55" fmla="*/ 0 h 12"/>
                  <a:gd name="T56" fmla="*/ 4 w 8"/>
                  <a:gd name="T57" fmla="*/ 0 h 12"/>
                  <a:gd name="T58" fmla="*/ 5 w 8"/>
                  <a:gd name="T59" fmla="*/ 0 h 12"/>
                  <a:gd name="T60" fmla="*/ 5 w 8"/>
                  <a:gd name="T61" fmla="*/ 0 h 12"/>
                  <a:gd name="T62" fmla="*/ 6 w 8"/>
                  <a:gd name="T63" fmla="*/ 0 h 12"/>
                  <a:gd name="T64" fmla="*/ 6 w 8"/>
                  <a:gd name="T65" fmla="*/ 0 h 12"/>
                  <a:gd name="T66" fmla="*/ 6 w 8"/>
                  <a:gd name="T67" fmla="*/ 0 h 12"/>
                  <a:gd name="T68" fmla="*/ 6 w 8"/>
                  <a:gd name="T69" fmla="*/ 0 h 12"/>
                  <a:gd name="T70" fmla="*/ 6 w 8"/>
                  <a:gd name="T71" fmla="*/ 0 h 12"/>
                  <a:gd name="T72" fmla="*/ 7 w 8"/>
                  <a:gd name="T73" fmla="*/ 0 h 12"/>
                  <a:gd name="T74" fmla="*/ 7 w 8"/>
                  <a:gd name="T75" fmla="*/ 0 h 12"/>
                  <a:gd name="T76" fmla="*/ 7 w 8"/>
                  <a:gd name="T77" fmla="*/ 0 h 12"/>
                  <a:gd name="T78" fmla="*/ 7 w 8"/>
                  <a:gd name="T79" fmla="*/ 1 h 12"/>
                  <a:gd name="T80" fmla="*/ 8 w 8"/>
                  <a:gd name="T81" fmla="*/ 2 h 12"/>
                  <a:gd name="T82" fmla="*/ 8 w 8"/>
                  <a:gd name="T83" fmla="*/ 2 h 12"/>
                  <a:gd name="T84" fmla="*/ 8 w 8"/>
                  <a:gd name="T85" fmla="*/ 3 h 12"/>
                  <a:gd name="T86" fmla="*/ 8 w 8"/>
                  <a:gd name="T87" fmla="*/ 4 h 12"/>
                  <a:gd name="T88" fmla="*/ 8 w 8"/>
                  <a:gd name="T89" fmla="*/ 5 h 12"/>
                  <a:gd name="T90" fmla="*/ 8 w 8"/>
                  <a:gd name="T91" fmla="*/ 6 h 12"/>
                  <a:gd name="T92" fmla="*/ 8 w 8"/>
                  <a:gd name="T93" fmla="*/ 6 h 12"/>
                  <a:gd name="T94" fmla="*/ 7 w 8"/>
                  <a:gd name="T95" fmla="*/ 7 h 12"/>
                  <a:gd name="T96" fmla="*/ 7 w 8"/>
                  <a:gd name="T97" fmla="*/ 8 h 12"/>
                  <a:gd name="T98" fmla="*/ 7 w 8"/>
                  <a:gd name="T99" fmla="*/ 9 h 12"/>
                  <a:gd name="T100" fmla="*/ 6 w 8"/>
                  <a:gd name="T101" fmla="*/ 9 h 12"/>
                  <a:gd name="T102" fmla="*/ 6 w 8"/>
                  <a:gd name="T103" fmla="*/ 9 h 12"/>
                  <a:gd name="T104" fmla="*/ 6 w 8"/>
                  <a:gd name="T105" fmla="*/ 10 h 12"/>
                  <a:gd name="T106" fmla="*/ 6 w 8"/>
                  <a:gd name="T107" fmla="*/ 10 h 12"/>
                  <a:gd name="T108" fmla="*/ 5 w 8"/>
                  <a:gd name="T109" fmla="*/ 10 h 12"/>
                  <a:gd name="T110" fmla="*/ 5 w 8"/>
                  <a:gd name="T111" fmla="*/ 11 h 12"/>
                  <a:gd name="T112" fmla="*/ 4 w 8"/>
                  <a:gd name="T113" fmla="*/ 11 h 12"/>
                  <a:gd name="T114" fmla="*/ 4 w 8"/>
                  <a:gd name="T115" fmla="*/ 11 h 12"/>
                  <a:gd name="T116" fmla="*/ 4 w 8"/>
                  <a:gd name="T117" fmla="*/ 11 h 12"/>
                  <a:gd name="T118" fmla="*/ 3 w 8"/>
                  <a:gd name="T119" fmla="*/ 12 h 12"/>
                  <a:gd name="T120" fmla="*/ 3 w 8"/>
                  <a:gd name="T121" fmla="*/ 12 h 12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8" h="12">
                    <a:moveTo>
                      <a:pt x="3" y="12"/>
                    </a:moveTo>
                    <a:lnTo>
                      <a:pt x="2" y="12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1" y="2"/>
                    </a:lnTo>
                    <a:lnTo>
                      <a:pt x="2" y="2"/>
                    </a:lnTo>
                    <a:lnTo>
                      <a:pt x="2" y="1"/>
                    </a:lnTo>
                    <a:lnTo>
                      <a:pt x="3" y="1"/>
                    </a:lnTo>
                    <a:lnTo>
                      <a:pt x="3" y="0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7" y="1"/>
                    </a:lnTo>
                    <a:lnTo>
                      <a:pt x="8" y="2"/>
                    </a:lnTo>
                    <a:lnTo>
                      <a:pt x="8" y="3"/>
                    </a:lnTo>
                    <a:lnTo>
                      <a:pt x="8" y="4"/>
                    </a:lnTo>
                    <a:lnTo>
                      <a:pt x="8" y="5"/>
                    </a:lnTo>
                    <a:lnTo>
                      <a:pt x="8" y="6"/>
                    </a:lnTo>
                    <a:lnTo>
                      <a:pt x="8" y="7"/>
                    </a:lnTo>
                    <a:lnTo>
                      <a:pt x="7" y="7"/>
                    </a:lnTo>
                    <a:lnTo>
                      <a:pt x="7" y="8"/>
                    </a:lnTo>
                    <a:lnTo>
                      <a:pt x="7" y="9"/>
                    </a:lnTo>
                    <a:lnTo>
                      <a:pt x="6" y="9"/>
                    </a:lnTo>
                    <a:lnTo>
                      <a:pt x="6" y="10"/>
                    </a:lnTo>
                    <a:lnTo>
                      <a:pt x="5" y="10"/>
                    </a:lnTo>
                    <a:lnTo>
                      <a:pt x="5" y="11"/>
                    </a:lnTo>
                    <a:lnTo>
                      <a:pt x="4" y="11"/>
                    </a:lnTo>
                    <a:lnTo>
                      <a:pt x="3" y="1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5" name="Freeform 153">
                <a:extLst>
                  <a:ext uri="{FF2B5EF4-FFF2-40B4-BE49-F238E27FC236}">
                    <a16:creationId xmlns:a16="http://schemas.microsoft.com/office/drawing/2014/main" id="{6FDB2A9E-F172-4B25-8324-9BE9F09F28A8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91" y="2174"/>
                <a:ext cx="6" cy="12"/>
              </a:xfrm>
              <a:custGeom>
                <a:avLst/>
                <a:gdLst>
                  <a:gd name="T0" fmla="*/ 2 w 6"/>
                  <a:gd name="T1" fmla="*/ 12 h 12"/>
                  <a:gd name="T2" fmla="*/ 2 w 6"/>
                  <a:gd name="T3" fmla="*/ 12 h 12"/>
                  <a:gd name="T4" fmla="*/ 2 w 6"/>
                  <a:gd name="T5" fmla="*/ 12 h 12"/>
                  <a:gd name="T6" fmla="*/ 2 w 6"/>
                  <a:gd name="T7" fmla="*/ 12 h 12"/>
                  <a:gd name="T8" fmla="*/ 2 w 6"/>
                  <a:gd name="T9" fmla="*/ 12 h 12"/>
                  <a:gd name="T10" fmla="*/ 1 w 6"/>
                  <a:gd name="T11" fmla="*/ 11 h 12"/>
                  <a:gd name="T12" fmla="*/ 1 w 6"/>
                  <a:gd name="T13" fmla="*/ 11 h 12"/>
                  <a:gd name="T14" fmla="*/ 1 w 6"/>
                  <a:gd name="T15" fmla="*/ 11 h 12"/>
                  <a:gd name="T16" fmla="*/ 1 w 6"/>
                  <a:gd name="T17" fmla="*/ 11 h 12"/>
                  <a:gd name="T18" fmla="*/ 1 w 6"/>
                  <a:gd name="T19" fmla="*/ 11 h 12"/>
                  <a:gd name="T20" fmla="*/ 1 w 6"/>
                  <a:gd name="T21" fmla="*/ 11 h 12"/>
                  <a:gd name="T22" fmla="*/ 1 w 6"/>
                  <a:gd name="T23" fmla="*/ 10 h 12"/>
                  <a:gd name="T24" fmla="*/ 1 w 6"/>
                  <a:gd name="T25" fmla="*/ 10 h 12"/>
                  <a:gd name="T26" fmla="*/ 0 w 6"/>
                  <a:gd name="T27" fmla="*/ 9 h 12"/>
                  <a:gd name="T28" fmla="*/ 0 w 6"/>
                  <a:gd name="T29" fmla="*/ 8 h 12"/>
                  <a:gd name="T30" fmla="*/ 0 w 6"/>
                  <a:gd name="T31" fmla="*/ 7 h 12"/>
                  <a:gd name="T32" fmla="*/ 0 w 6"/>
                  <a:gd name="T33" fmla="*/ 6 h 12"/>
                  <a:gd name="T34" fmla="*/ 1 w 6"/>
                  <a:gd name="T35" fmla="*/ 5 h 12"/>
                  <a:gd name="T36" fmla="*/ 1 w 6"/>
                  <a:gd name="T37" fmla="*/ 4 h 12"/>
                  <a:gd name="T38" fmla="*/ 1 w 6"/>
                  <a:gd name="T39" fmla="*/ 4 h 12"/>
                  <a:gd name="T40" fmla="*/ 2 w 6"/>
                  <a:gd name="T41" fmla="*/ 3 h 12"/>
                  <a:gd name="T42" fmla="*/ 2 w 6"/>
                  <a:gd name="T43" fmla="*/ 2 h 12"/>
                  <a:gd name="T44" fmla="*/ 3 w 6"/>
                  <a:gd name="T45" fmla="*/ 2 h 12"/>
                  <a:gd name="T46" fmla="*/ 3 w 6"/>
                  <a:gd name="T47" fmla="*/ 1 h 12"/>
                  <a:gd name="T48" fmla="*/ 3 w 6"/>
                  <a:gd name="T49" fmla="*/ 1 h 12"/>
                  <a:gd name="T50" fmla="*/ 3 w 6"/>
                  <a:gd name="T51" fmla="*/ 1 h 12"/>
                  <a:gd name="T52" fmla="*/ 3 w 6"/>
                  <a:gd name="T53" fmla="*/ 1 h 12"/>
                  <a:gd name="T54" fmla="*/ 4 w 6"/>
                  <a:gd name="T55" fmla="*/ 1 h 12"/>
                  <a:gd name="T56" fmla="*/ 4 w 6"/>
                  <a:gd name="T57" fmla="*/ 1 h 12"/>
                  <a:gd name="T58" fmla="*/ 5 w 6"/>
                  <a:gd name="T59" fmla="*/ 0 h 12"/>
                  <a:gd name="T60" fmla="*/ 6 w 6"/>
                  <a:gd name="T61" fmla="*/ 0 h 12"/>
                  <a:gd name="T62" fmla="*/ 6 w 6"/>
                  <a:gd name="T63" fmla="*/ 0 h 12"/>
                  <a:gd name="T64" fmla="*/ 6 w 6"/>
                  <a:gd name="T65" fmla="*/ 0 h 12"/>
                  <a:gd name="T66" fmla="*/ 3 w 6"/>
                  <a:gd name="T67" fmla="*/ 2 h 12"/>
                  <a:gd name="T68" fmla="*/ 2 w 6"/>
                  <a:gd name="T69" fmla="*/ 6 h 12"/>
                  <a:gd name="T70" fmla="*/ 2 w 6"/>
                  <a:gd name="T71" fmla="*/ 6 h 12"/>
                  <a:gd name="T72" fmla="*/ 2 w 6"/>
                  <a:gd name="T73" fmla="*/ 7 h 12"/>
                  <a:gd name="T74" fmla="*/ 2 w 6"/>
                  <a:gd name="T75" fmla="*/ 7 h 12"/>
                  <a:gd name="T76" fmla="*/ 1 w 6"/>
                  <a:gd name="T77" fmla="*/ 8 h 12"/>
                  <a:gd name="T78" fmla="*/ 1 w 6"/>
                  <a:gd name="T79" fmla="*/ 8 h 12"/>
                  <a:gd name="T80" fmla="*/ 1 w 6"/>
                  <a:gd name="T81" fmla="*/ 9 h 12"/>
                  <a:gd name="T82" fmla="*/ 1 w 6"/>
                  <a:gd name="T83" fmla="*/ 9 h 12"/>
                  <a:gd name="T84" fmla="*/ 2 w 6"/>
                  <a:gd name="T85" fmla="*/ 10 h 12"/>
                  <a:gd name="T86" fmla="*/ 2 w 6"/>
                  <a:gd name="T87" fmla="*/ 10 h 12"/>
                  <a:gd name="T88" fmla="*/ 2 w 6"/>
                  <a:gd name="T89" fmla="*/ 10 h 12"/>
                  <a:gd name="T90" fmla="*/ 2 w 6"/>
                  <a:gd name="T91" fmla="*/ 12 h 12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</a:gdLst>
                <a:ahLst/>
                <a:cxnLst>
                  <a:cxn ang="T92">
                    <a:pos x="T0" y="T1"/>
                  </a:cxn>
                  <a:cxn ang="T93">
                    <a:pos x="T2" y="T3"/>
                  </a:cxn>
                  <a:cxn ang="T94">
                    <a:pos x="T4" y="T5"/>
                  </a:cxn>
                  <a:cxn ang="T95">
                    <a:pos x="T6" y="T7"/>
                  </a:cxn>
                  <a:cxn ang="T96">
                    <a:pos x="T8" y="T9"/>
                  </a:cxn>
                  <a:cxn ang="T97">
                    <a:pos x="T10" y="T11"/>
                  </a:cxn>
                  <a:cxn ang="T98">
                    <a:pos x="T12" y="T13"/>
                  </a:cxn>
                  <a:cxn ang="T99">
                    <a:pos x="T14" y="T15"/>
                  </a:cxn>
                  <a:cxn ang="T100">
                    <a:pos x="T16" y="T17"/>
                  </a:cxn>
                  <a:cxn ang="T101">
                    <a:pos x="T18" y="T19"/>
                  </a:cxn>
                  <a:cxn ang="T102">
                    <a:pos x="T20" y="T21"/>
                  </a:cxn>
                  <a:cxn ang="T103">
                    <a:pos x="T22" y="T23"/>
                  </a:cxn>
                  <a:cxn ang="T104">
                    <a:pos x="T24" y="T25"/>
                  </a:cxn>
                  <a:cxn ang="T105">
                    <a:pos x="T26" y="T27"/>
                  </a:cxn>
                  <a:cxn ang="T106">
                    <a:pos x="T28" y="T29"/>
                  </a:cxn>
                  <a:cxn ang="T107">
                    <a:pos x="T30" y="T31"/>
                  </a:cxn>
                  <a:cxn ang="T108">
                    <a:pos x="T32" y="T33"/>
                  </a:cxn>
                  <a:cxn ang="T109">
                    <a:pos x="T34" y="T35"/>
                  </a:cxn>
                  <a:cxn ang="T110">
                    <a:pos x="T36" y="T37"/>
                  </a:cxn>
                  <a:cxn ang="T111">
                    <a:pos x="T38" y="T39"/>
                  </a:cxn>
                  <a:cxn ang="T112">
                    <a:pos x="T40" y="T41"/>
                  </a:cxn>
                  <a:cxn ang="T113">
                    <a:pos x="T42" y="T43"/>
                  </a:cxn>
                  <a:cxn ang="T114">
                    <a:pos x="T44" y="T45"/>
                  </a:cxn>
                  <a:cxn ang="T115">
                    <a:pos x="T46" y="T47"/>
                  </a:cxn>
                  <a:cxn ang="T116">
                    <a:pos x="T48" y="T49"/>
                  </a:cxn>
                  <a:cxn ang="T117">
                    <a:pos x="T50" y="T51"/>
                  </a:cxn>
                  <a:cxn ang="T118">
                    <a:pos x="T52" y="T53"/>
                  </a:cxn>
                  <a:cxn ang="T119">
                    <a:pos x="T54" y="T55"/>
                  </a:cxn>
                  <a:cxn ang="T120">
                    <a:pos x="T56" y="T57"/>
                  </a:cxn>
                  <a:cxn ang="T121">
                    <a:pos x="T58" y="T59"/>
                  </a:cxn>
                  <a:cxn ang="T122">
                    <a:pos x="T60" y="T61"/>
                  </a:cxn>
                  <a:cxn ang="T123">
                    <a:pos x="T62" y="T63"/>
                  </a:cxn>
                  <a:cxn ang="T124">
                    <a:pos x="T64" y="T65"/>
                  </a:cxn>
                  <a:cxn ang="T125">
                    <a:pos x="T66" y="T67"/>
                  </a:cxn>
                  <a:cxn ang="T126">
                    <a:pos x="T68" y="T69"/>
                  </a:cxn>
                  <a:cxn ang="T127">
                    <a:pos x="T70" y="T71"/>
                  </a:cxn>
                  <a:cxn ang="T128">
                    <a:pos x="T72" y="T73"/>
                  </a:cxn>
                  <a:cxn ang="T129">
                    <a:pos x="T74" y="T75"/>
                  </a:cxn>
                  <a:cxn ang="T130">
                    <a:pos x="T76" y="T77"/>
                  </a:cxn>
                  <a:cxn ang="T131">
                    <a:pos x="T78" y="T79"/>
                  </a:cxn>
                  <a:cxn ang="T132">
                    <a:pos x="T80" y="T81"/>
                  </a:cxn>
                  <a:cxn ang="T133">
                    <a:pos x="T82" y="T83"/>
                  </a:cxn>
                  <a:cxn ang="T134">
                    <a:pos x="T84" y="T85"/>
                  </a:cxn>
                  <a:cxn ang="T135">
                    <a:pos x="T86" y="T87"/>
                  </a:cxn>
                  <a:cxn ang="T136">
                    <a:pos x="T88" y="T89"/>
                  </a:cxn>
                  <a:cxn ang="T137">
                    <a:pos x="T90" y="T91"/>
                  </a:cxn>
                </a:cxnLst>
                <a:rect l="0" t="0" r="r" b="b"/>
                <a:pathLst>
                  <a:path w="6" h="12">
                    <a:moveTo>
                      <a:pt x="2" y="12"/>
                    </a:moveTo>
                    <a:lnTo>
                      <a:pt x="2" y="12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1" y="6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2" y="3"/>
                    </a:lnTo>
                    <a:lnTo>
                      <a:pt x="2" y="2"/>
                    </a:lnTo>
                    <a:lnTo>
                      <a:pt x="3" y="2"/>
                    </a:lnTo>
                    <a:lnTo>
                      <a:pt x="3" y="1"/>
                    </a:lnTo>
                    <a:lnTo>
                      <a:pt x="4" y="1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3" y="2"/>
                    </a:lnTo>
                    <a:lnTo>
                      <a:pt x="2" y="5"/>
                    </a:lnTo>
                    <a:lnTo>
                      <a:pt x="2" y="6"/>
                    </a:lnTo>
                    <a:lnTo>
                      <a:pt x="2" y="7"/>
                    </a:lnTo>
                    <a:lnTo>
                      <a:pt x="1" y="7"/>
                    </a:lnTo>
                    <a:lnTo>
                      <a:pt x="1" y="8"/>
                    </a:lnTo>
                    <a:lnTo>
                      <a:pt x="1" y="9"/>
                    </a:lnTo>
                    <a:lnTo>
                      <a:pt x="2" y="9"/>
                    </a:lnTo>
                    <a:lnTo>
                      <a:pt x="2" y="10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6699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6" name="Freeform 154">
                <a:extLst>
                  <a:ext uri="{FF2B5EF4-FFF2-40B4-BE49-F238E27FC236}">
                    <a16:creationId xmlns:a16="http://schemas.microsoft.com/office/drawing/2014/main" id="{7AE29E15-558D-4624-A179-80C17DB6F2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3" y="2185"/>
                <a:ext cx="1" cy="1"/>
              </a:xfrm>
              <a:custGeom>
                <a:avLst/>
                <a:gdLst>
                  <a:gd name="T0" fmla="*/ 1 w 1"/>
                  <a:gd name="T1" fmla="*/ 1 h 1"/>
                  <a:gd name="T2" fmla="*/ 1 w 1"/>
                  <a:gd name="T3" fmla="*/ 1 h 1"/>
                  <a:gd name="T4" fmla="*/ 0 w 1"/>
                  <a:gd name="T5" fmla="*/ 1 h 1"/>
                  <a:gd name="T6" fmla="*/ 0 w 1"/>
                  <a:gd name="T7" fmla="*/ 1 h 1"/>
                  <a:gd name="T8" fmla="*/ 0 w 1"/>
                  <a:gd name="T9" fmla="*/ 1 h 1"/>
                  <a:gd name="T10" fmla="*/ 0 w 1"/>
                  <a:gd name="T11" fmla="*/ 1 h 1"/>
                  <a:gd name="T12" fmla="*/ 0 w 1"/>
                  <a:gd name="T13" fmla="*/ 1 h 1"/>
                  <a:gd name="T14" fmla="*/ 0 w 1"/>
                  <a:gd name="T15" fmla="*/ 1 h 1"/>
                  <a:gd name="T16" fmla="*/ 0 w 1"/>
                  <a:gd name="T17" fmla="*/ 1 h 1"/>
                  <a:gd name="T18" fmla="*/ 0 w 1"/>
                  <a:gd name="T19" fmla="*/ 1 h 1"/>
                  <a:gd name="T20" fmla="*/ 0 w 1"/>
                  <a:gd name="T21" fmla="*/ 1 h 1"/>
                  <a:gd name="T22" fmla="*/ 0 w 1"/>
                  <a:gd name="T23" fmla="*/ 1 h 1"/>
                  <a:gd name="T24" fmla="*/ 0 w 1"/>
                  <a:gd name="T25" fmla="*/ 1 h 1"/>
                  <a:gd name="T26" fmla="*/ 0 w 1"/>
                  <a:gd name="T27" fmla="*/ 1 h 1"/>
                  <a:gd name="T28" fmla="*/ 0 w 1"/>
                  <a:gd name="T29" fmla="*/ 1 h 1"/>
                  <a:gd name="T30" fmla="*/ 0 w 1"/>
                  <a:gd name="T31" fmla="*/ 1 h 1"/>
                  <a:gd name="T32" fmla="*/ 1 w 1"/>
                  <a:gd name="T33" fmla="*/ 0 h 1"/>
                  <a:gd name="T34" fmla="*/ 1 w 1"/>
                  <a:gd name="T35" fmla="*/ 1 h 1"/>
                  <a:gd name="T36" fmla="*/ 1 w 1"/>
                  <a:gd name="T37" fmla="*/ 1 h 1"/>
                  <a:gd name="T38" fmla="*/ 1 w 1"/>
                  <a:gd name="T39" fmla="*/ 1 h 1"/>
                  <a:gd name="T40" fmla="*/ 1 w 1"/>
                  <a:gd name="T41" fmla="*/ 1 h 1"/>
                  <a:gd name="T42" fmla="*/ 1 w 1"/>
                  <a:gd name="T43" fmla="*/ 1 h 1"/>
                  <a:gd name="T44" fmla="*/ 1 w 1"/>
                  <a:gd name="T45" fmla="*/ 1 h 1"/>
                  <a:gd name="T46" fmla="*/ 1 w 1"/>
                  <a:gd name="T47" fmla="*/ 1 h 1"/>
                  <a:gd name="T48" fmla="*/ 1 w 1"/>
                  <a:gd name="T49" fmla="*/ 1 h 1"/>
                  <a:gd name="T50" fmla="*/ 1 w 1"/>
                  <a:gd name="T51" fmla="*/ 1 h 1"/>
                  <a:gd name="T52" fmla="*/ 1 w 1"/>
                  <a:gd name="T53" fmla="*/ 1 h 1"/>
                  <a:gd name="T54" fmla="*/ 1 w 1"/>
                  <a:gd name="T55" fmla="*/ 1 h 1"/>
                  <a:gd name="T56" fmla="*/ 1 w 1"/>
                  <a:gd name="T57" fmla="*/ 1 h 1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</a:gdLst>
                <a:ahLst/>
                <a:cxnLst>
                  <a:cxn ang="T58">
                    <a:pos x="T0" y="T1"/>
                  </a:cxn>
                  <a:cxn ang="T59">
                    <a:pos x="T2" y="T3"/>
                  </a:cxn>
                  <a:cxn ang="T60">
                    <a:pos x="T4" y="T5"/>
                  </a:cxn>
                  <a:cxn ang="T61">
                    <a:pos x="T6" y="T7"/>
                  </a:cxn>
                  <a:cxn ang="T62">
                    <a:pos x="T8" y="T9"/>
                  </a:cxn>
                  <a:cxn ang="T63">
                    <a:pos x="T10" y="T11"/>
                  </a:cxn>
                  <a:cxn ang="T64">
                    <a:pos x="T12" y="T13"/>
                  </a:cxn>
                  <a:cxn ang="T65">
                    <a:pos x="T14" y="T15"/>
                  </a:cxn>
                  <a:cxn ang="T66">
                    <a:pos x="T16" y="T17"/>
                  </a:cxn>
                  <a:cxn ang="T67">
                    <a:pos x="T18" y="T19"/>
                  </a:cxn>
                  <a:cxn ang="T68">
                    <a:pos x="T20" y="T21"/>
                  </a:cxn>
                  <a:cxn ang="T69">
                    <a:pos x="T22" y="T23"/>
                  </a:cxn>
                  <a:cxn ang="T70">
                    <a:pos x="T24" y="T25"/>
                  </a:cxn>
                  <a:cxn ang="T71">
                    <a:pos x="T26" y="T27"/>
                  </a:cxn>
                  <a:cxn ang="T72">
                    <a:pos x="T28" y="T29"/>
                  </a:cxn>
                  <a:cxn ang="T73">
                    <a:pos x="T30" y="T31"/>
                  </a:cxn>
                  <a:cxn ang="T74">
                    <a:pos x="T32" y="T33"/>
                  </a:cxn>
                  <a:cxn ang="T75">
                    <a:pos x="T34" y="T35"/>
                  </a:cxn>
                  <a:cxn ang="T76">
                    <a:pos x="T36" y="T37"/>
                  </a:cxn>
                  <a:cxn ang="T77">
                    <a:pos x="T38" y="T39"/>
                  </a:cxn>
                  <a:cxn ang="T78">
                    <a:pos x="T40" y="T41"/>
                  </a:cxn>
                  <a:cxn ang="T79">
                    <a:pos x="T42" y="T43"/>
                  </a:cxn>
                  <a:cxn ang="T80">
                    <a:pos x="T44" y="T45"/>
                  </a:cxn>
                  <a:cxn ang="T81">
                    <a:pos x="T46" y="T47"/>
                  </a:cxn>
                  <a:cxn ang="T82">
                    <a:pos x="T48" y="T49"/>
                  </a:cxn>
                  <a:cxn ang="T83">
                    <a:pos x="T50" y="T51"/>
                  </a:cxn>
                  <a:cxn ang="T84">
                    <a:pos x="T52" y="T53"/>
                  </a:cxn>
                  <a:cxn ang="T85">
                    <a:pos x="T54" y="T55"/>
                  </a:cxn>
                  <a:cxn ang="T86">
                    <a:pos x="T56" y="T57"/>
                  </a:cxn>
                </a:cxnLst>
                <a:rect l="0" t="0" r="r" b="b"/>
                <a:pathLst>
                  <a:path w="1" h="1">
                    <a:moveTo>
                      <a:pt x="1" y="1"/>
                    </a:moveTo>
                    <a:lnTo>
                      <a:pt x="1" y="1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7" name="Freeform 155">
                <a:extLst>
                  <a:ext uri="{FF2B5EF4-FFF2-40B4-BE49-F238E27FC236}">
                    <a16:creationId xmlns:a16="http://schemas.microsoft.com/office/drawing/2014/main" id="{E8674145-C74A-433E-9379-22EFD3CCB26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96" y="2179"/>
                <a:ext cx="3" cy="4"/>
              </a:xfrm>
              <a:custGeom>
                <a:avLst/>
                <a:gdLst>
                  <a:gd name="T0" fmla="*/ 1 w 3"/>
                  <a:gd name="T1" fmla="*/ 4 h 4"/>
                  <a:gd name="T2" fmla="*/ 0 w 3"/>
                  <a:gd name="T3" fmla="*/ 4 h 4"/>
                  <a:gd name="T4" fmla="*/ 0 w 3"/>
                  <a:gd name="T5" fmla="*/ 4 h 4"/>
                  <a:gd name="T6" fmla="*/ 0 w 3"/>
                  <a:gd name="T7" fmla="*/ 4 h 4"/>
                  <a:gd name="T8" fmla="*/ 0 w 3"/>
                  <a:gd name="T9" fmla="*/ 4 h 4"/>
                  <a:gd name="T10" fmla="*/ 0 w 3"/>
                  <a:gd name="T11" fmla="*/ 4 h 4"/>
                  <a:gd name="T12" fmla="*/ 0 w 3"/>
                  <a:gd name="T13" fmla="*/ 4 h 4"/>
                  <a:gd name="T14" fmla="*/ 0 w 3"/>
                  <a:gd name="T15" fmla="*/ 4 h 4"/>
                  <a:gd name="T16" fmla="*/ 0 w 3"/>
                  <a:gd name="T17" fmla="*/ 4 h 4"/>
                  <a:gd name="T18" fmla="*/ 0 w 3"/>
                  <a:gd name="T19" fmla="*/ 4 h 4"/>
                  <a:gd name="T20" fmla="*/ 0 w 3"/>
                  <a:gd name="T21" fmla="*/ 4 h 4"/>
                  <a:gd name="T22" fmla="*/ 0 w 3"/>
                  <a:gd name="T23" fmla="*/ 3 h 4"/>
                  <a:gd name="T24" fmla="*/ 0 w 3"/>
                  <a:gd name="T25" fmla="*/ 3 h 4"/>
                  <a:gd name="T26" fmla="*/ 0 w 3"/>
                  <a:gd name="T27" fmla="*/ 3 h 4"/>
                  <a:gd name="T28" fmla="*/ 0 w 3"/>
                  <a:gd name="T29" fmla="*/ 3 h 4"/>
                  <a:gd name="T30" fmla="*/ 0 w 3"/>
                  <a:gd name="T31" fmla="*/ 3 h 4"/>
                  <a:gd name="T32" fmla="*/ 0 w 3"/>
                  <a:gd name="T33" fmla="*/ 3 h 4"/>
                  <a:gd name="T34" fmla="*/ 0 w 3"/>
                  <a:gd name="T35" fmla="*/ 3 h 4"/>
                  <a:gd name="T36" fmla="*/ 0 w 3"/>
                  <a:gd name="T37" fmla="*/ 3 h 4"/>
                  <a:gd name="T38" fmla="*/ 0 w 3"/>
                  <a:gd name="T39" fmla="*/ 3 h 4"/>
                  <a:gd name="T40" fmla="*/ 0 w 3"/>
                  <a:gd name="T41" fmla="*/ 3 h 4"/>
                  <a:gd name="T42" fmla="*/ 1 w 3"/>
                  <a:gd name="T43" fmla="*/ 0 h 4"/>
                  <a:gd name="T44" fmla="*/ 2 w 3"/>
                  <a:gd name="T45" fmla="*/ 0 h 4"/>
                  <a:gd name="T46" fmla="*/ 2 w 3"/>
                  <a:gd name="T47" fmla="*/ 0 h 4"/>
                  <a:gd name="T48" fmla="*/ 2 w 3"/>
                  <a:gd name="T49" fmla="*/ 0 h 4"/>
                  <a:gd name="T50" fmla="*/ 3 w 3"/>
                  <a:gd name="T51" fmla="*/ 0 h 4"/>
                  <a:gd name="T52" fmla="*/ 3 w 3"/>
                  <a:gd name="T53" fmla="*/ 0 h 4"/>
                  <a:gd name="T54" fmla="*/ 3 w 3"/>
                  <a:gd name="T55" fmla="*/ 0 h 4"/>
                  <a:gd name="T56" fmla="*/ 3 w 3"/>
                  <a:gd name="T57" fmla="*/ 0 h 4"/>
                  <a:gd name="T58" fmla="*/ 3 w 3"/>
                  <a:gd name="T59" fmla="*/ 0 h 4"/>
                  <a:gd name="T60" fmla="*/ 3 w 3"/>
                  <a:gd name="T61" fmla="*/ 0 h 4"/>
                  <a:gd name="T62" fmla="*/ 3 w 3"/>
                  <a:gd name="T63" fmla="*/ 0 h 4"/>
                  <a:gd name="T64" fmla="*/ 3 w 3"/>
                  <a:gd name="T65" fmla="*/ 0 h 4"/>
                  <a:gd name="T66" fmla="*/ 2 w 3"/>
                  <a:gd name="T67" fmla="*/ 4 h 4"/>
                  <a:gd name="T68" fmla="*/ 1 w 3"/>
                  <a:gd name="T69" fmla="*/ 4 h 4"/>
                  <a:gd name="T70" fmla="*/ 1 w 3"/>
                  <a:gd name="T71" fmla="*/ 4 h 4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</a:gdLst>
                <a:ahLst/>
                <a:cxnLst>
                  <a:cxn ang="T72">
                    <a:pos x="T0" y="T1"/>
                  </a:cxn>
                  <a:cxn ang="T73">
                    <a:pos x="T2" y="T3"/>
                  </a:cxn>
                  <a:cxn ang="T74">
                    <a:pos x="T4" y="T5"/>
                  </a:cxn>
                  <a:cxn ang="T75">
                    <a:pos x="T6" y="T7"/>
                  </a:cxn>
                  <a:cxn ang="T76">
                    <a:pos x="T8" y="T9"/>
                  </a:cxn>
                  <a:cxn ang="T77">
                    <a:pos x="T10" y="T11"/>
                  </a:cxn>
                  <a:cxn ang="T78">
                    <a:pos x="T12" y="T13"/>
                  </a:cxn>
                  <a:cxn ang="T79">
                    <a:pos x="T14" y="T15"/>
                  </a:cxn>
                  <a:cxn ang="T80">
                    <a:pos x="T16" y="T17"/>
                  </a:cxn>
                  <a:cxn ang="T81">
                    <a:pos x="T18" y="T19"/>
                  </a:cxn>
                  <a:cxn ang="T82">
                    <a:pos x="T20" y="T21"/>
                  </a:cxn>
                  <a:cxn ang="T83">
                    <a:pos x="T22" y="T23"/>
                  </a:cxn>
                  <a:cxn ang="T84">
                    <a:pos x="T24" y="T25"/>
                  </a:cxn>
                  <a:cxn ang="T85">
                    <a:pos x="T26" y="T27"/>
                  </a:cxn>
                  <a:cxn ang="T86">
                    <a:pos x="T28" y="T29"/>
                  </a:cxn>
                  <a:cxn ang="T87">
                    <a:pos x="T30" y="T31"/>
                  </a:cxn>
                  <a:cxn ang="T88">
                    <a:pos x="T32" y="T33"/>
                  </a:cxn>
                  <a:cxn ang="T89">
                    <a:pos x="T34" y="T35"/>
                  </a:cxn>
                  <a:cxn ang="T90">
                    <a:pos x="T36" y="T37"/>
                  </a:cxn>
                  <a:cxn ang="T91">
                    <a:pos x="T38" y="T39"/>
                  </a:cxn>
                  <a:cxn ang="T92">
                    <a:pos x="T40" y="T41"/>
                  </a:cxn>
                  <a:cxn ang="T93">
                    <a:pos x="T42" y="T43"/>
                  </a:cxn>
                  <a:cxn ang="T94">
                    <a:pos x="T44" y="T45"/>
                  </a:cxn>
                  <a:cxn ang="T95">
                    <a:pos x="T46" y="T47"/>
                  </a:cxn>
                  <a:cxn ang="T96">
                    <a:pos x="T48" y="T49"/>
                  </a:cxn>
                  <a:cxn ang="T97">
                    <a:pos x="T50" y="T51"/>
                  </a:cxn>
                  <a:cxn ang="T98">
                    <a:pos x="T52" y="T53"/>
                  </a:cxn>
                  <a:cxn ang="T99">
                    <a:pos x="T54" y="T55"/>
                  </a:cxn>
                  <a:cxn ang="T100">
                    <a:pos x="T56" y="T57"/>
                  </a:cxn>
                  <a:cxn ang="T101">
                    <a:pos x="T58" y="T59"/>
                  </a:cxn>
                  <a:cxn ang="T102">
                    <a:pos x="T60" y="T61"/>
                  </a:cxn>
                  <a:cxn ang="T103">
                    <a:pos x="T62" y="T63"/>
                  </a:cxn>
                  <a:cxn ang="T104">
                    <a:pos x="T64" y="T65"/>
                  </a:cxn>
                  <a:cxn ang="T105">
                    <a:pos x="T66" y="T67"/>
                  </a:cxn>
                  <a:cxn ang="T106">
                    <a:pos x="T68" y="T69"/>
                  </a:cxn>
                  <a:cxn ang="T107">
                    <a:pos x="T70" y="T71"/>
                  </a:cxn>
                </a:cxnLst>
                <a:rect l="0" t="0" r="r" b="b"/>
                <a:pathLst>
                  <a:path w="3" h="4">
                    <a:moveTo>
                      <a:pt x="1" y="4"/>
                    </a:moveTo>
                    <a:lnTo>
                      <a:pt x="0" y="4"/>
                    </a:lnTo>
                    <a:lnTo>
                      <a:pt x="0" y="3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2" y="4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8" name="Freeform 156">
                <a:extLst>
                  <a:ext uri="{FF2B5EF4-FFF2-40B4-BE49-F238E27FC236}">
                    <a16:creationId xmlns:a16="http://schemas.microsoft.com/office/drawing/2014/main" id="{A85FBBA6-0A54-4EE7-80EE-3D49CFE7A9D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6" y="2178"/>
                <a:ext cx="3" cy="4"/>
              </a:xfrm>
              <a:custGeom>
                <a:avLst/>
                <a:gdLst>
                  <a:gd name="T0" fmla="*/ 0 w 3"/>
                  <a:gd name="T1" fmla="*/ 4 h 4"/>
                  <a:gd name="T2" fmla="*/ 0 w 3"/>
                  <a:gd name="T3" fmla="*/ 4 h 4"/>
                  <a:gd name="T4" fmla="*/ 0 w 3"/>
                  <a:gd name="T5" fmla="*/ 4 h 4"/>
                  <a:gd name="T6" fmla="*/ 0 w 3"/>
                  <a:gd name="T7" fmla="*/ 4 h 4"/>
                  <a:gd name="T8" fmla="*/ 0 w 3"/>
                  <a:gd name="T9" fmla="*/ 4 h 4"/>
                  <a:gd name="T10" fmla="*/ 0 w 3"/>
                  <a:gd name="T11" fmla="*/ 4 h 4"/>
                  <a:gd name="T12" fmla="*/ 0 w 3"/>
                  <a:gd name="T13" fmla="*/ 3 h 4"/>
                  <a:gd name="T14" fmla="*/ 0 w 3"/>
                  <a:gd name="T15" fmla="*/ 3 h 4"/>
                  <a:gd name="T16" fmla="*/ 0 w 3"/>
                  <a:gd name="T17" fmla="*/ 3 h 4"/>
                  <a:gd name="T18" fmla="*/ 0 w 3"/>
                  <a:gd name="T19" fmla="*/ 3 h 4"/>
                  <a:gd name="T20" fmla="*/ 0 w 3"/>
                  <a:gd name="T21" fmla="*/ 3 h 4"/>
                  <a:gd name="T22" fmla="*/ 0 w 3"/>
                  <a:gd name="T23" fmla="*/ 2 h 4"/>
                  <a:gd name="T24" fmla="*/ 0 w 3"/>
                  <a:gd name="T25" fmla="*/ 2 h 4"/>
                  <a:gd name="T26" fmla="*/ 0 w 3"/>
                  <a:gd name="T27" fmla="*/ 2 h 4"/>
                  <a:gd name="T28" fmla="*/ 0 w 3"/>
                  <a:gd name="T29" fmla="*/ 2 h 4"/>
                  <a:gd name="T30" fmla="*/ 0 w 3"/>
                  <a:gd name="T31" fmla="*/ 1 h 4"/>
                  <a:gd name="T32" fmla="*/ 0 w 3"/>
                  <a:gd name="T33" fmla="*/ 1 h 4"/>
                  <a:gd name="T34" fmla="*/ 0 w 3"/>
                  <a:gd name="T35" fmla="*/ 1 h 4"/>
                  <a:gd name="T36" fmla="*/ 0 w 3"/>
                  <a:gd name="T37" fmla="*/ 1 h 4"/>
                  <a:gd name="T38" fmla="*/ 0 w 3"/>
                  <a:gd name="T39" fmla="*/ 1 h 4"/>
                  <a:gd name="T40" fmla="*/ 2 w 3"/>
                  <a:gd name="T41" fmla="*/ 0 h 4"/>
                  <a:gd name="T42" fmla="*/ 2 w 3"/>
                  <a:gd name="T43" fmla="*/ 0 h 4"/>
                  <a:gd name="T44" fmla="*/ 2 w 3"/>
                  <a:gd name="T45" fmla="*/ 0 h 4"/>
                  <a:gd name="T46" fmla="*/ 2 w 3"/>
                  <a:gd name="T47" fmla="*/ 0 h 4"/>
                  <a:gd name="T48" fmla="*/ 2 w 3"/>
                  <a:gd name="T49" fmla="*/ 0 h 4"/>
                  <a:gd name="T50" fmla="*/ 2 w 3"/>
                  <a:gd name="T51" fmla="*/ 0 h 4"/>
                  <a:gd name="T52" fmla="*/ 2 w 3"/>
                  <a:gd name="T53" fmla="*/ 0 h 4"/>
                  <a:gd name="T54" fmla="*/ 3 w 3"/>
                  <a:gd name="T55" fmla="*/ 1 h 4"/>
                  <a:gd name="T56" fmla="*/ 3 w 3"/>
                  <a:gd name="T57" fmla="*/ 1 h 4"/>
                  <a:gd name="T58" fmla="*/ 3 w 3"/>
                  <a:gd name="T59" fmla="*/ 2 h 4"/>
                  <a:gd name="T60" fmla="*/ 3 w 3"/>
                  <a:gd name="T61" fmla="*/ 2 h 4"/>
                  <a:gd name="T62" fmla="*/ 3 w 3"/>
                  <a:gd name="T63" fmla="*/ 2 h 4"/>
                  <a:gd name="T64" fmla="*/ 3 w 3"/>
                  <a:gd name="T65" fmla="*/ 2 h 4"/>
                  <a:gd name="T66" fmla="*/ 2 w 3"/>
                  <a:gd name="T67" fmla="*/ 3 h 4"/>
                  <a:gd name="T68" fmla="*/ 2 w 3"/>
                  <a:gd name="T69" fmla="*/ 3 h 4"/>
                  <a:gd name="T70" fmla="*/ 2 w 3"/>
                  <a:gd name="T71" fmla="*/ 3 h 4"/>
                  <a:gd name="T72" fmla="*/ 2 w 3"/>
                  <a:gd name="T73" fmla="*/ 3 h 4"/>
                  <a:gd name="T74" fmla="*/ 2 w 3"/>
                  <a:gd name="T75" fmla="*/ 4 h 4"/>
                  <a:gd name="T76" fmla="*/ 2 w 3"/>
                  <a:gd name="T77" fmla="*/ 4 h 4"/>
                  <a:gd name="T78" fmla="*/ 2 w 3"/>
                  <a:gd name="T79" fmla="*/ 4 h 4"/>
                  <a:gd name="T80" fmla="*/ 2 w 3"/>
                  <a:gd name="T81" fmla="*/ 4 h 4"/>
                  <a:gd name="T82" fmla="*/ 2 w 3"/>
                  <a:gd name="T83" fmla="*/ 4 h 4"/>
                  <a:gd name="T84" fmla="*/ 1 w 3"/>
                  <a:gd name="T85" fmla="*/ 4 h 4"/>
                  <a:gd name="T86" fmla="*/ 1 w 3"/>
                  <a:gd name="T87" fmla="*/ 4 h 4"/>
                  <a:gd name="T88" fmla="*/ 1 w 3"/>
                  <a:gd name="T89" fmla="*/ 4 h 4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0" t="0" r="r" b="b"/>
                <a:pathLst>
                  <a:path w="3" h="4">
                    <a:moveTo>
                      <a:pt x="1" y="4"/>
                    </a:moveTo>
                    <a:lnTo>
                      <a:pt x="0" y="4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1"/>
                    </a:lnTo>
                    <a:lnTo>
                      <a:pt x="3" y="2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69" name="Freeform 157">
                <a:extLst>
                  <a:ext uri="{FF2B5EF4-FFF2-40B4-BE49-F238E27FC236}">
                    <a16:creationId xmlns:a16="http://schemas.microsoft.com/office/drawing/2014/main" id="{C3BDA4F4-A65C-46F6-AFF4-A80D8278D66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97" y="2180"/>
                <a:ext cx="1" cy="2"/>
              </a:xfrm>
              <a:custGeom>
                <a:avLst/>
                <a:gdLst>
                  <a:gd name="T0" fmla="*/ 0 w 1"/>
                  <a:gd name="T1" fmla="*/ 2 h 2"/>
                  <a:gd name="T2" fmla="*/ 0 w 1"/>
                  <a:gd name="T3" fmla="*/ 2 h 2"/>
                  <a:gd name="T4" fmla="*/ 0 w 1"/>
                  <a:gd name="T5" fmla="*/ 2 h 2"/>
                  <a:gd name="T6" fmla="*/ 0 w 1"/>
                  <a:gd name="T7" fmla="*/ 0 h 2"/>
                  <a:gd name="T8" fmla="*/ 0 w 1"/>
                  <a:gd name="T9" fmla="*/ 0 h 2"/>
                  <a:gd name="T10" fmla="*/ 0 w 1"/>
                  <a:gd name="T11" fmla="*/ 0 h 2"/>
                  <a:gd name="T12" fmla="*/ 0 w 1"/>
                  <a:gd name="T13" fmla="*/ 0 h 2"/>
                  <a:gd name="T14" fmla="*/ 0 w 1"/>
                  <a:gd name="T15" fmla="*/ 0 h 2"/>
                  <a:gd name="T16" fmla="*/ 0 w 1"/>
                  <a:gd name="T17" fmla="*/ 0 h 2"/>
                  <a:gd name="T18" fmla="*/ 0 w 1"/>
                  <a:gd name="T19" fmla="*/ 0 h 2"/>
                  <a:gd name="T20" fmla="*/ 0 w 1"/>
                  <a:gd name="T21" fmla="*/ 0 h 2"/>
                  <a:gd name="T22" fmla="*/ 0 w 1"/>
                  <a:gd name="T23" fmla="*/ 0 h 2"/>
                  <a:gd name="T24" fmla="*/ 1 w 1"/>
                  <a:gd name="T25" fmla="*/ 0 h 2"/>
                  <a:gd name="T26" fmla="*/ 1 w 1"/>
                  <a:gd name="T27" fmla="*/ 0 h 2"/>
                  <a:gd name="T28" fmla="*/ 1 w 1"/>
                  <a:gd name="T29" fmla="*/ 0 h 2"/>
                  <a:gd name="T30" fmla="*/ 1 w 1"/>
                  <a:gd name="T31" fmla="*/ 0 h 2"/>
                  <a:gd name="T32" fmla="*/ 1 w 1"/>
                  <a:gd name="T33" fmla="*/ 0 h 2"/>
                  <a:gd name="T34" fmla="*/ 0 w 1"/>
                  <a:gd name="T35" fmla="*/ 2 h 2"/>
                  <a:gd name="T36" fmla="*/ 0 w 1"/>
                  <a:gd name="T37" fmla="*/ 2 h 2"/>
                  <a:gd name="T38" fmla="*/ 0 w 1"/>
                  <a:gd name="T39" fmla="*/ 2 h 2"/>
                  <a:gd name="T40" fmla="*/ 0 w 1"/>
                  <a:gd name="T41" fmla="*/ 2 h 2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1" h="2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0" name="Freeform 158">
                <a:extLst>
                  <a:ext uri="{FF2B5EF4-FFF2-40B4-BE49-F238E27FC236}">
                    <a16:creationId xmlns:a16="http://schemas.microsoft.com/office/drawing/2014/main" id="{8242CF56-C5F3-4CE8-BE16-A40B043A7C3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6" y="2179"/>
                <a:ext cx="2" cy="3"/>
              </a:xfrm>
              <a:custGeom>
                <a:avLst/>
                <a:gdLst>
                  <a:gd name="T0" fmla="*/ 1 w 2"/>
                  <a:gd name="T1" fmla="*/ 3 h 3"/>
                  <a:gd name="T2" fmla="*/ 0 w 2"/>
                  <a:gd name="T3" fmla="*/ 3 h 3"/>
                  <a:gd name="T4" fmla="*/ 0 w 2"/>
                  <a:gd name="T5" fmla="*/ 3 h 3"/>
                  <a:gd name="T6" fmla="*/ 0 w 2"/>
                  <a:gd name="T7" fmla="*/ 3 h 3"/>
                  <a:gd name="T8" fmla="*/ 0 w 2"/>
                  <a:gd name="T9" fmla="*/ 3 h 3"/>
                  <a:gd name="T10" fmla="*/ 1 w 2"/>
                  <a:gd name="T11" fmla="*/ 1 h 3"/>
                  <a:gd name="T12" fmla="*/ 1 w 2"/>
                  <a:gd name="T13" fmla="*/ 0 h 3"/>
                  <a:gd name="T14" fmla="*/ 1 w 2"/>
                  <a:gd name="T15" fmla="*/ 0 h 3"/>
                  <a:gd name="T16" fmla="*/ 1 w 2"/>
                  <a:gd name="T17" fmla="*/ 0 h 3"/>
                  <a:gd name="T18" fmla="*/ 1 w 2"/>
                  <a:gd name="T19" fmla="*/ 0 h 3"/>
                  <a:gd name="T20" fmla="*/ 1 w 2"/>
                  <a:gd name="T21" fmla="*/ 0 h 3"/>
                  <a:gd name="T22" fmla="*/ 1 w 2"/>
                  <a:gd name="T23" fmla="*/ 0 h 3"/>
                  <a:gd name="T24" fmla="*/ 2 w 2"/>
                  <a:gd name="T25" fmla="*/ 0 h 3"/>
                  <a:gd name="T26" fmla="*/ 2 w 2"/>
                  <a:gd name="T27" fmla="*/ 0 h 3"/>
                  <a:gd name="T28" fmla="*/ 2 w 2"/>
                  <a:gd name="T29" fmla="*/ 0 h 3"/>
                  <a:gd name="T30" fmla="*/ 2 w 2"/>
                  <a:gd name="T31" fmla="*/ 0 h 3"/>
                  <a:gd name="T32" fmla="*/ 2 w 2"/>
                  <a:gd name="T33" fmla="*/ 1 h 3"/>
                  <a:gd name="T34" fmla="*/ 2 w 2"/>
                  <a:gd name="T35" fmla="*/ 1 h 3"/>
                  <a:gd name="T36" fmla="*/ 2 w 2"/>
                  <a:gd name="T37" fmla="*/ 1 h 3"/>
                  <a:gd name="T38" fmla="*/ 2 w 2"/>
                  <a:gd name="T39" fmla="*/ 2 h 3"/>
                  <a:gd name="T40" fmla="*/ 2 w 2"/>
                  <a:gd name="T41" fmla="*/ 2 h 3"/>
                  <a:gd name="T42" fmla="*/ 2 w 2"/>
                  <a:gd name="T43" fmla="*/ 2 h 3"/>
                  <a:gd name="T44" fmla="*/ 2 w 2"/>
                  <a:gd name="T45" fmla="*/ 2 h 3"/>
                  <a:gd name="T46" fmla="*/ 2 w 2"/>
                  <a:gd name="T47" fmla="*/ 2 h 3"/>
                  <a:gd name="T48" fmla="*/ 1 w 2"/>
                  <a:gd name="T49" fmla="*/ 2 h 3"/>
                  <a:gd name="T50" fmla="*/ 1 w 2"/>
                  <a:gd name="T51" fmla="*/ 2 h 3"/>
                  <a:gd name="T52" fmla="*/ 1 w 2"/>
                  <a:gd name="T53" fmla="*/ 2 h 3"/>
                  <a:gd name="T54" fmla="*/ 1 w 2"/>
                  <a:gd name="T55" fmla="*/ 2 h 3"/>
                  <a:gd name="T56" fmla="*/ 1 w 2"/>
                  <a:gd name="T57" fmla="*/ 2 h 3"/>
                  <a:gd name="T58" fmla="*/ 1 w 2"/>
                  <a:gd name="T59" fmla="*/ 2 h 3"/>
                  <a:gd name="T60" fmla="*/ 1 w 2"/>
                  <a:gd name="T61" fmla="*/ 3 h 3"/>
                  <a:gd name="T62" fmla="*/ 1 w 2"/>
                  <a:gd name="T63" fmla="*/ 3 h 3"/>
                  <a:gd name="T64" fmla="*/ 1 w 2"/>
                  <a:gd name="T65" fmla="*/ 3 h 3"/>
                  <a:gd name="T66" fmla="*/ 1 w 2"/>
                  <a:gd name="T67" fmla="*/ 3 h 3"/>
                  <a:gd name="T68" fmla="*/ 1 w 2"/>
                  <a:gd name="T69" fmla="*/ 3 h 3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</a:gdLst>
                <a:ahLst/>
                <a:cxnLst>
                  <a:cxn ang="T70">
                    <a:pos x="T0" y="T1"/>
                  </a:cxn>
                  <a:cxn ang="T71">
                    <a:pos x="T2" y="T3"/>
                  </a:cxn>
                  <a:cxn ang="T72">
                    <a:pos x="T4" y="T5"/>
                  </a:cxn>
                  <a:cxn ang="T73">
                    <a:pos x="T6" y="T7"/>
                  </a:cxn>
                  <a:cxn ang="T74">
                    <a:pos x="T8" y="T9"/>
                  </a:cxn>
                  <a:cxn ang="T75">
                    <a:pos x="T10" y="T11"/>
                  </a:cxn>
                  <a:cxn ang="T76">
                    <a:pos x="T12" y="T13"/>
                  </a:cxn>
                  <a:cxn ang="T77">
                    <a:pos x="T14" y="T15"/>
                  </a:cxn>
                  <a:cxn ang="T78">
                    <a:pos x="T16" y="T17"/>
                  </a:cxn>
                  <a:cxn ang="T79">
                    <a:pos x="T18" y="T19"/>
                  </a:cxn>
                  <a:cxn ang="T80">
                    <a:pos x="T20" y="T21"/>
                  </a:cxn>
                  <a:cxn ang="T81">
                    <a:pos x="T22" y="T23"/>
                  </a:cxn>
                  <a:cxn ang="T82">
                    <a:pos x="T24" y="T25"/>
                  </a:cxn>
                  <a:cxn ang="T83">
                    <a:pos x="T26" y="T27"/>
                  </a:cxn>
                  <a:cxn ang="T84">
                    <a:pos x="T28" y="T29"/>
                  </a:cxn>
                  <a:cxn ang="T85">
                    <a:pos x="T30" y="T31"/>
                  </a:cxn>
                  <a:cxn ang="T86">
                    <a:pos x="T32" y="T33"/>
                  </a:cxn>
                  <a:cxn ang="T87">
                    <a:pos x="T34" y="T35"/>
                  </a:cxn>
                  <a:cxn ang="T88">
                    <a:pos x="T36" y="T37"/>
                  </a:cxn>
                  <a:cxn ang="T89">
                    <a:pos x="T38" y="T39"/>
                  </a:cxn>
                  <a:cxn ang="T90">
                    <a:pos x="T40" y="T41"/>
                  </a:cxn>
                  <a:cxn ang="T91">
                    <a:pos x="T42" y="T43"/>
                  </a:cxn>
                  <a:cxn ang="T92">
                    <a:pos x="T44" y="T45"/>
                  </a:cxn>
                  <a:cxn ang="T93">
                    <a:pos x="T46" y="T47"/>
                  </a:cxn>
                  <a:cxn ang="T94">
                    <a:pos x="T48" y="T49"/>
                  </a:cxn>
                  <a:cxn ang="T95">
                    <a:pos x="T50" y="T51"/>
                  </a:cxn>
                  <a:cxn ang="T96">
                    <a:pos x="T52" y="T53"/>
                  </a:cxn>
                  <a:cxn ang="T97">
                    <a:pos x="T54" y="T55"/>
                  </a:cxn>
                  <a:cxn ang="T98">
                    <a:pos x="T56" y="T57"/>
                  </a:cxn>
                  <a:cxn ang="T99">
                    <a:pos x="T58" y="T59"/>
                  </a:cxn>
                  <a:cxn ang="T100">
                    <a:pos x="T60" y="T61"/>
                  </a:cxn>
                  <a:cxn ang="T101">
                    <a:pos x="T62" y="T63"/>
                  </a:cxn>
                  <a:cxn ang="T102">
                    <a:pos x="T64" y="T65"/>
                  </a:cxn>
                  <a:cxn ang="T103">
                    <a:pos x="T66" y="T67"/>
                  </a:cxn>
                  <a:cxn ang="T104">
                    <a:pos x="T68" y="T69"/>
                  </a:cxn>
                </a:cxnLst>
                <a:rect l="0" t="0" r="r" b="b"/>
                <a:pathLst>
                  <a:path w="2" h="3">
                    <a:moveTo>
                      <a:pt x="1" y="3"/>
                    </a:moveTo>
                    <a:lnTo>
                      <a:pt x="0" y="3"/>
                    </a:lnTo>
                    <a:lnTo>
                      <a:pt x="1" y="1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2" y="2"/>
                    </a:lnTo>
                    <a:lnTo>
                      <a:pt x="1" y="2"/>
                    </a:lnTo>
                    <a:lnTo>
                      <a:pt x="1" y="3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1" name="Freeform 159">
                <a:extLst>
                  <a:ext uri="{FF2B5EF4-FFF2-40B4-BE49-F238E27FC236}">
                    <a16:creationId xmlns:a16="http://schemas.microsoft.com/office/drawing/2014/main" id="{0B3D5224-E039-4B73-89AB-14DD46E6963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6" y="2072"/>
                <a:ext cx="165" cy="108"/>
              </a:xfrm>
              <a:custGeom>
                <a:avLst/>
                <a:gdLst>
                  <a:gd name="T0" fmla="*/ 104 w 165"/>
                  <a:gd name="T1" fmla="*/ 107 h 108"/>
                  <a:gd name="T2" fmla="*/ 103 w 165"/>
                  <a:gd name="T3" fmla="*/ 102 h 108"/>
                  <a:gd name="T4" fmla="*/ 94 w 165"/>
                  <a:gd name="T5" fmla="*/ 107 h 108"/>
                  <a:gd name="T6" fmla="*/ 76 w 165"/>
                  <a:gd name="T7" fmla="*/ 106 h 108"/>
                  <a:gd name="T8" fmla="*/ 71 w 165"/>
                  <a:gd name="T9" fmla="*/ 106 h 108"/>
                  <a:gd name="T10" fmla="*/ 59 w 165"/>
                  <a:gd name="T11" fmla="*/ 103 h 108"/>
                  <a:gd name="T12" fmla="*/ 58 w 165"/>
                  <a:gd name="T13" fmla="*/ 97 h 108"/>
                  <a:gd name="T14" fmla="*/ 52 w 165"/>
                  <a:gd name="T15" fmla="*/ 99 h 108"/>
                  <a:gd name="T16" fmla="*/ 50 w 165"/>
                  <a:gd name="T17" fmla="*/ 94 h 108"/>
                  <a:gd name="T18" fmla="*/ 46 w 165"/>
                  <a:gd name="T19" fmla="*/ 90 h 108"/>
                  <a:gd name="T20" fmla="*/ 34 w 165"/>
                  <a:gd name="T21" fmla="*/ 86 h 108"/>
                  <a:gd name="T22" fmla="*/ 32 w 165"/>
                  <a:gd name="T23" fmla="*/ 85 h 108"/>
                  <a:gd name="T24" fmla="*/ 23 w 165"/>
                  <a:gd name="T25" fmla="*/ 87 h 108"/>
                  <a:gd name="T26" fmla="*/ 20 w 165"/>
                  <a:gd name="T27" fmla="*/ 89 h 108"/>
                  <a:gd name="T28" fmla="*/ 16 w 165"/>
                  <a:gd name="T29" fmla="*/ 92 h 108"/>
                  <a:gd name="T30" fmla="*/ 10 w 165"/>
                  <a:gd name="T31" fmla="*/ 97 h 108"/>
                  <a:gd name="T32" fmla="*/ 7 w 165"/>
                  <a:gd name="T33" fmla="*/ 103 h 108"/>
                  <a:gd name="T34" fmla="*/ 6 w 165"/>
                  <a:gd name="T35" fmla="*/ 101 h 108"/>
                  <a:gd name="T36" fmla="*/ 10 w 165"/>
                  <a:gd name="T37" fmla="*/ 91 h 108"/>
                  <a:gd name="T38" fmla="*/ 10 w 165"/>
                  <a:gd name="T39" fmla="*/ 90 h 108"/>
                  <a:gd name="T40" fmla="*/ 5 w 165"/>
                  <a:gd name="T41" fmla="*/ 100 h 108"/>
                  <a:gd name="T42" fmla="*/ 4 w 165"/>
                  <a:gd name="T43" fmla="*/ 102 h 108"/>
                  <a:gd name="T44" fmla="*/ 0 w 165"/>
                  <a:gd name="T45" fmla="*/ 73 h 108"/>
                  <a:gd name="T46" fmla="*/ 2 w 165"/>
                  <a:gd name="T47" fmla="*/ 53 h 108"/>
                  <a:gd name="T48" fmla="*/ 6 w 165"/>
                  <a:gd name="T49" fmla="*/ 28 h 108"/>
                  <a:gd name="T50" fmla="*/ 19 w 165"/>
                  <a:gd name="T51" fmla="*/ 4 h 108"/>
                  <a:gd name="T52" fmla="*/ 32 w 165"/>
                  <a:gd name="T53" fmla="*/ 3 h 108"/>
                  <a:gd name="T54" fmla="*/ 41 w 165"/>
                  <a:gd name="T55" fmla="*/ 2 h 108"/>
                  <a:gd name="T56" fmla="*/ 42 w 165"/>
                  <a:gd name="T57" fmla="*/ 2 h 108"/>
                  <a:gd name="T58" fmla="*/ 54 w 165"/>
                  <a:gd name="T59" fmla="*/ 1 h 108"/>
                  <a:gd name="T60" fmla="*/ 56 w 165"/>
                  <a:gd name="T61" fmla="*/ 1 h 108"/>
                  <a:gd name="T62" fmla="*/ 59 w 165"/>
                  <a:gd name="T63" fmla="*/ 1 h 108"/>
                  <a:gd name="T64" fmla="*/ 68 w 165"/>
                  <a:gd name="T65" fmla="*/ 1 h 108"/>
                  <a:gd name="T66" fmla="*/ 106 w 165"/>
                  <a:gd name="T67" fmla="*/ 2 h 108"/>
                  <a:gd name="T68" fmla="*/ 145 w 165"/>
                  <a:gd name="T69" fmla="*/ 10 h 108"/>
                  <a:gd name="T70" fmla="*/ 149 w 165"/>
                  <a:gd name="T71" fmla="*/ 15 h 108"/>
                  <a:gd name="T72" fmla="*/ 141 w 165"/>
                  <a:gd name="T73" fmla="*/ 20 h 108"/>
                  <a:gd name="T74" fmla="*/ 145 w 165"/>
                  <a:gd name="T75" fmla="*/ 34 h 108"/>
                  <a:gd name="T76" fmla="*/ 149 w 165"/>
                  <a:gd name="T77" fmla="*/ 48 h 108"/>
                  <a:gd name="T78" fmla="*/ 156 w 165"/>
                  <a:gd name="T79" fmla="*/ 64 h 108"/>
                  <a:gd name="T80" fmla="*/ 164 w 165"/>
                  <a:gd name="T81" fmla="*/ 72 h 108"/>
                  <a:gd name="T82" fmla="*/ 162 w 165"/>
                  <a:gd name="T83" fmla="*/ 88 h 108"/>
                  <a:gd name="T84" fmla="*/ 155 w 165"/>
                  <a:gd name="T85" fmla="*/ 90 h 108"/>
                  <a:gd name="T86" fmla="*/ 158 w 165"/>
                  <a:gd name="T87" fmla="*/ 100 h 108"/>
                  <a:gd name="T88" fmla="*/ 155 w 165"/>
                  <a:gd name="T89" fmla="*/ 98 h 108"/>
                  <a:gd name="T90" fmla="*/ 153 w 165"/>
                  <a:gd name="T91" fmla="*/ 94 h 108"/>
                  <a:gd name="T92" fmla="*/ 154 w 165"/>
                  <a:gd name="T93" fmla="*/ 97 h 108"/>
                  <a:gd name="T94" fmla="*/ 154 w 165"/>
                  <a:gd name="T95" fmla="*/ 106 h 108"/>
                  <a:gd name="T96" fmla="*/ 152 w 165"/>
                  <a:gd name="T97" fmla="*/ 103 h 108"/>
                  <a:gd name="T98" fmla="*/ 151 w 165"/>
                  <a:gd name="T99" fmla="*/ 100 h 108"/>
                  <a:gd name="T100" fmla="*/ 151 w 165"/>
                  <a:gd name="T101" fmla="*/ 96 h 108"/>
                  <a:gd name="T102" fmla="*/ 149 w 165"/>
                  <a:gd name="T103" fmla="*/ 94 h 108"/>
                  <a:gd name="T104" fmla="*/ 147 w 165"/>
                  <a:gd name="T105" fmla="*/ 91 h 108"/>
                  <a:gd name="T106" fmla="*/ 135 w 165"/>
                  <a:gd name="T107" fmla="*/ 85 h 108"/>
                  <a:gd name="T108" fmla="*/ 128 w 165"/>
                  <a:gd name="T109" fmla="*/ 86 h 108"/>
                  <a:gd name="T110" fmla="*/ 126 w 165"/>
                  <a:gd name="T111" fmla="*/ 85 h 108"/>
                  <a:gd name="T112" fmla="*/ 121 w 165"/>
                  <a:gd name="T113" fmla="*/ 88 h 108"/>
                  <a:gd name="T114" fmla="*/ 118 w 165"/>
                  <a:gd name="T115" fmla="*/ 89 h 108"/>
                  <a:gd name="T116" fmla="*/ 113 w 165"/>
                  <a:gd name="T117" fmla="*/ 96 h 108"/>
                  <a:gd name="T118" fmla="*/ 109 w 165"/>
                  <a:gd name="T119" fmla="*/ 100 h 108"/>
                  <a:gd name="T120" fmla="*/ 109 w 165"/>
                  <a:gd name="T121" fmla="*/ 103 h 108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165" h="108">
                    <a:moveTo>
                      <a:pt x="107" y="108"/>
                    </a:moveTo>
                    <a:lnTo>
                      <a:pt x="106" y="108"/>
                    </a:lnTo>
                    <a:lnTo>
                      <a:pt x="105" y="108"/>
                    </a:lnTo>
                    <a:lnTo>
                      <a:pt x="106" y="104"/>
                    </a:lnTo>
                    <a:lnTo>
                      <a:pt x="105" y="104"/>
                    </a:lnTo>
                    <a:lnTo>
                      <a:pt x="104" y="107"/>
                    </a:lnTo>
                    <a:lnTo>
                      <a:pt x="104" y="108"/>
                    </a:lnTo>
                    <a:lnTo>
                      <a:pt x="103" y="108"/>
                    </a:lnTo>
                    <a:lnTo>
                      <a:pt x="103" y="107"/>
                    </a:lnTo>
                    <a:lnTo>
                      <a:pt x="102" y="107"/>
                    </a:lnTo>
                    <a:lnTo>
                      <a:pt x="103" y="102"/>
                    </a:lnTo>
                    <a:lnTo>
                      <a:pt x="102" y="102"/>
                    </a:lnTo>
                    <a:lnTo>
                      <a:pt x="101" y="107"/>
                    </a:lnTo>
                    <a:lnTo>
                      <a:pt x="95" y="107"/>
                    </a:lnTo>
                    <a:lnTo>
                      <a:pt x="94" y="107"/>
                    </a:lnTo>
                    <a:lnTo>
                      <a:pt x="91" y="107"/>
                    </a:lnTo>
                    <a:lnTo>
                      <a:pt x="85" y="107"/>
                    </a:lnTo>
                    <a:lnTo>
                      <a:pt x="84" y="106"/>
                    </a:lnTo>
                    <a:lnTo>
                      <a:pt x="77" y="106"/>
                    </a:lnTo>
                    <a:lnTo>
                      <a:pt x="76" y="106"/>
                    </a:lnTo>
                    <a:lnTo>
                      <a:pt x="72" y="106"/>
                    </a:lnTo>
                    <a:lnTo>
                      <a:pt x="71" y="106"/>
                    </a:lnTo>
                    <a:lnTo>
                      <a:pt x="70" y="106"/>
                    </a:lnTo>
                    <a:lnTo>
                      <a:pt x="67" y="106"/>
                    </a:lnTo>
                    <a:lnTo>
                      <a:pt x="66" y="105"/>
                    </a:lnTo>
                    <a:lnTo>
                      <a:pt x="65" y="105"/>
                    </a:lnTo>
                    <a:lnTo>
                      <a:pt x="59" y="105"/>
                    </a:lnTo>
                    <a:lnTo>
                      <a:pt x="59" y="104"/>
                    </a:lnTo>
                    <a:lnTo>
                      <a:pt x="59" y="103"/>
                    </a:lnTo>
                    <a:lnTo>
                      <a:pt x="59" y="102"/>
                    </a:lnTo>
                    <a:lnTo>
                      <a:pt x="59" y="101"/>
                    </a:lnTo>
                    <a:lnTo>
                      <a:pt x="59" y="100"/>
                    </a:lnTo>
                    <a:lnTo>
                      <a:pt x="59" y="99"/>
                    </a:lnTo>
                    <a:lnTo>
                      <a:pt x="59" y="98"/>
                    </a:lnTo>
                    <a:lnTo>
                      <a:pt x="59" y="97"/>
                    </a:lnTo>
                    <a:lnTo>
                      <a:pt x="58" y="97"/>
                    </a:lnTo>
                    <a:lnTo>
                      <a:pt x="57" y="105"/>
                    </a:lnTo>
                    <a:lnTo>
                      <a:pt x="54" y="105"/>
                    </a:lnTo>
                    <a:lnTo>
                      <a:pt x="53" y="103"/>
                    </a:lnTo>
                    <a:lnTo>
                      <a:pt x="53" y="102"/>
                    </a:lnTo>
                    <a:lnTo>
                      <a:pt x="53" y="101"/>
                    </a:lnTo>
                    <a:lnTo>
                      <a:pt x="53" y="100"/>
                    </a:lnTo>
                    <a:lnTo>
                      <a:pt x="52" y="100"/>
                    </a:lnTo>
                    <a:lnTo>
                      <a:pt x="52" y="99"/>
                    </a:lnTo>
                    <a:lnTo>
                      <a:pt x="52" y="98"/>
                    </a:lnTo>
                    <a:lnTo>
                      <a:pt x="51" y="98"/>
                    </a:lnTo>
                    <a:lnTo>
                      <a:pt x="51" y="97"/>
                    </a:lnTo>
                    <a:lnTo>
                      <a:pt x="52" y="97"/>
                    </a:lnTo>
                    <a:lnTo>
                      <a:pt x="52" y="96"/>
                    </a:lnTo>
                    <a:lnTo>
                      <a:pt x="50" y="94"/>
                    </a:lnTo>
                    <a:lnTo>
                      <a:pt x="50" y="93"/>
                    </a:lnTo>
                    <a:lnTo>
                      <a:pt x="49" y="93"/>
                    </a:lnTo>
                    <a:lnTo>
                      <a:pt x="49" y="92"/>
                    </a:lnTo>
                    <a:lnTo>
                      <a:pt x="48" y="91"/>
                    </a:lnTo>
                    <a:lnTo>
                      <a:pt x="46" y="90"/>
                    </a:lnTo>
                    <a:lnTo>
                      <a:pt x="45" y="89"/>
                    </a:lnTo>
                    <a:lnTo>
                      <a:pt x="43" y="88"/>
                    </a:lnTo>
                    <a:lnTo>
                      <a:pt x="42" y="88"/>
                    </a:lnTo>
                    <a:lnTo>
                      <a:pt x="41" y="87"/>
                    </a:lnTo>
                    <a:lnTo>
                      <a:pt x="39" y="87"/>
                    </a:lnTo>
                    <a:lnTo>
                      <a:pt x="38" y="86"/>
                    </a:lnTo>
                    <a:lnTo>
                      <a:pt x="35" y="86"/>
                    </a:lnTo>
                    <a:lnTo>
                      <a:pt x="34" y="86"/>
                    </a:lnTo>
                    <a:lnTo>
                      <a:pt x="34" y="85"/>
                    </a:lnTo>
                    <a:lnTo>
                      <a:pt x="33" y="85"/>
                    </a:lnTo>
                    <a:lnTo>
                      <a:pt x="32" y="85"/>
                    </a:lnTo>
                    <a:lnTo>
                      <a:pt x="31" y="85"/>
                    </a:lnTo>
                    <a:lnTo>
                      <a:pt x="31" y="86"/>
                    </a:lnTo>
                    <a:lnTo>
                      <a:pt x="29" y="85"/>
                    </a:lnTo>
                    <a:lnTo>
                      <a:pt x="26" y="86"/>
                    </a:lnTo>
                    <a:lnTo>
                      <a:pt x="24" y="87"/>
                    </a:lnTo>
                    <a:lnTo>
                      <a:pt x="23" y="87"/>
                    </a:lnTo>
                    <a:lnTo>
                      <a:pt x="22" y="88"/>
                    </a:lnTo>
                    <a:lnTo>
                      <a:pt x="21" y="88"/>
                    </a:lnTo>
                    <a:lnTo>
                      <a:pt x="20" y="88"/>
                    </a:lnTo>
                    <a:lnTo>
                      <a:pt x="20" y="89"/>
                    </a:lnTo>
                    <a:lnTo>
                      <a:pt x="19" y="90"/>
                    </a:lnTo>
                    <a:lnTo>
                      <a:pt x="18" y="91"/>
                    </a:lnTo>
                    <a:lnTo>
                      <a:pt x="17" y="91"/>
                    </a:lnTo>
                    <a:lnTo>
                      <a:pt x="16" y="91"/>
                    </a:lnTo>
                    <a:lnTo>
                      <a:pt x="16" y="92"/>
                    </a:lnTo>
                    <a:lnTo>
                      <a:pt x="15" y="94"/>
                    </a:lnTo>
                    <a:lnTo>
                      <a:pt x="14" y="95"/>
                    </a:lnTo>
                    <a:lnTo>
                      <a:pt x="13" y="96"/>
                    </a:lnTo>
                    <a:lnTo>
                      <a:pt x="13" y="97"/>
                    </a:lnTo>
                    <a:lnTo>
                      <a:pt x="11" y="100"/>
                    </a:lnTo>
                    <a:lnTo>
                      <a:pt x="11" y="101"/>
                    </a:lnTo>
                    <a:lnTo>
                      <a:pt x="10" y="103"/>
                    </a:lnTo>
                    <a:lnTo>
                      <a:pt x="9" y="103"/>
                    </a:lnTo>
                    <a:lnTo>
                      <a:pt x="10" y="99"/>
                    </a:lnTo>
                    <a:lnTo>
                      <a:pt x="10" y="97"/>
                    </a:lnTo>
                    <a:lnTo>
                      <a:pt x="8" y="103"/>
                    </a:lnTo>
                    <a:lnTo>
                      <a:pt x="7" y="103"/>
                    </a:lnTo>
                    <a:lnTo>
                      <a:pt x="6" y="103"/>
                    </a:lnTo>
                    <a:lnTo>
                      <a:pt x="6" y="102"/>
                    </a:lnTo>
                    <a:lnTo>
                      <a:pt x="6" y="101"/>
                    </a:lnTo>
                    <a:lnTo>
                      <a:pt x="7" y="100"/>
                    </a:lnTo>
                    <a:lnTo>
                      <a:pt x="7" y="99"/>
                    </a:lnTo>
                    <a:lnTo>
                      <a:pt x="7" y="98"/>
                    </a:lnTo>
                    <a:lnTo>
                      <a:pt x="7" y="97"/>
                    </a:lnTo>
                    <a:lnTo>
                      <a:pt x="8" y="97"/>
                    </a:lnTo>
                    <a:lnTo>
                      <a:pt x="8" y="96"/>
                    </a:lnTo>
                    <a:lnTo>
                      <a:pt x="8" y="95"/>
                    </a:lnTo>
                    <a:lnTo>
                      <a:pt x="8" y="94"/>
                    </a:lnTo>
                    <a:lnTo>
                      <a:pt x="9" y="94"/>
                    </a:lnTo>
                    <a:lnTo>
                      <a:pt x="9" y="93"/>
                    </a:lnTo>
                    <a:lnTo>
                      <a:pt x="9" y="92"/>
                    </a:lnTo>
                    <a:lnTo>
                      <a:pt x="10" y="92"/>
                    </a:lnTo>
                    <a:lnTo>
                      <a:pt x="10" y="91"/>
                    </a:lnTo>
                    <a:lnTo>
                      <a:pt x="10" y="90"/>
                    </a:lnTo>
                    <a:lnTo>
                      <a:pt x="9" y="90"/>
                    </a:lnTo>
                    <a:lnTo>
                      <a:pt x="9" y="91"/>
                    </a:lnTo>
                    <a:lnTo>
                      <a:pt x="8" y="91"/>
                    </a:lnTo>
                    <a:lnTo>
                      <a:pt x="8" y="92"/>
                    </a:lnTo>
                    <a:lnTo>
                      <a:pt x="8" y="93"/>
                    </a:lnTo>
                    <a:lnTo>
                      <a:pt x="7" y="94"/>
                    </a:lnTo>
                    <a:lnTo>
                      <a:pt x="7" y="95"/>
                    </a:lnTo>
                    <a:lnTo>
                      <a:pt x="7" y="96"/>
                    </a:lnTo>
                    <a:lnTo>
                      <a:pt x="6" y="97"/>
                    </a:lnTo>
                    <a:lnTo>
                      <a:pt x="6" y="98"/>
                    </a:lnTo>
                    <a:lnTo>
                      <a:pt x="6" y="99"/>
                    </a:lnTo>
                    <a:lnTo>
                      <a:pt x="5" y="100"/>
                    </a:lnTo>
                    <a:lnTo>
                      <a:pt x="5" y="101"/>
                    </a:lnTo>
                    <a:lnTo>
                      <a:pt x="5" y="102"/>
                    </a:lnTo>
                    <a:lnTo>
                      <a:pt x="4" y="102"/>
                    </a:lnTo>
                    <a:lnTo>
                      <a:pt x="4" y="101"/>
                    </a:lnTo>
                    <a:lnTo>
                      <a:pt x="4" y="96"/>
                    </a:lnTo>
                    <a:lnTo>
                      <a:pt x="3" y="90"/>
                    </a:lnTo>
                    <a:lnTo>
                      <a:pt x="2" y="89"/>
                    </a:lnTo>
                    <a:lnTo>
                      <a:pt x="0" y="88"/>
                    </a:lnTo>
                    <a:lnTo>
                      <a:pt x="0" y="87"/>
                    </a:lnTo>
                    <a:lnTo>
                      <a:pt x="0" y="86"/>
                    </a:lnTo>
                    <a:lnTo>
                      <a:pt x="0" y="85"/>
                    </a:lnTo>
                    <a:lnTo>
                      <a:pt x="0" y="84"/>
                    </a:lnTo>
                    <a:lnTo>
                      <a:pt x="0" y="83"/>
                    </a:lnTo>
                    <a:lnTo>
                      <a:pt x="0" y="82"/>
                    </a:lnTo>
                    <a:lnTo>
                      <a:pt x="0" y="81"/>
                    </a:lnTo>
                    <a:lnTo>
                      <a:pt x="0" y="80"/>
                    </a:lnTo>
                    <a:lnTo>
                      <a:pt x="0" y="79"/>
                    </a:lnTo>
                    <a:lnTo>
                      <a:pt x="0" y="78"/>
                    </a:lnTo>
                    <a:lnTo>
                      <a:pt x="0" y="77"/>
                    </a:lnTo>
                    <a:lnTo>
                      <a:pt x="0" y="76"/>
                    </a:lnTo>
                    <a:lnTo>
                      <a:pt x="0" y="75"/>
                    </a:lnTo>
                    <a:lnTo>
                      <a:pt x="0" y="74"/>
                    </a:lnTo>
                    <a:lnTo>
                      <a:pt x="0" y="73"/>
                    </a:lnTo>
                    <a:lnTo>
                      <a:pt x="0" y="72"/>
                    </a:lnTo>
                    <a:lnTo>
                      <a:pt x="0" y="71"/>
                    </a:lnTo>
                    <a:lnTo>
                      <a:pt x="1" y="70"/>
                    </a:lnTo>
                    <a:lnTo>
                      <a:pt x="1" y="69"/>
                    </a:lnTo>
                    <a:lnTo>
                      <a:pt x="1" y="68"/>
                    </a:lnTo>
                    <a:lnTo>
                      <a:pt x="1" y="67"/>
                    </a:lnTo>
                    <a:lnTo>
                      <a:pt x="1" y="66"/>
                    </a:lnTo>
                    <a:lnTo>
                      <a:pt x="1" y="65"/>
                    </a:lnTo>
                    <a:lnTo>
                      <a:pt x="1" y="64"/>
                    </a:lnTo>
                    <a:lnTo>
                      <a:pt x="1" y="63"/>
                    </a:lnTo>
                    <a:lnTo>
                      <a:pt x="1" y="62"/>
                    </a:lnTo>
                    <a:lnTo>
                      <a:pt x="1" y="61"/>
                    </a:lnTo>
                    <a:lnTo>
                      <a:pt x="1" y="60"/>
                    </a:lnTo>
                    <a:lnTo>
                      <a:pt x="1" y="59"/>
                    </a:lnTo>
                    <a:lnTo>
                      <a:pt x="1" y="58"/>
                    </a:lnTo>
                    <a:lnTo>
                      <a:pt x="1" y="57"/>
                    </a:lnTo>
                    <a:lnTo>
                      <a:pt x="1" y="56"/>
                    </a:lnTo>
                    <a:lnTo>
                      <a:pt x="1" y="55"/>
                    </a:lnTo>
                    <a:lnTo>
                      <a:pt x="2" y="54"/>
                    </a:lnTo>
                    <a:lnTo>
                      <a:pt x="2" y="53"/>
                    </a:lnTo>
                    <a:lnTo>
                      <a:pt x="2" y="52"/>
                    </a:lnTo>
                    <a:lnTo>
                      <a:pt x="2" y="51"/>
                    </a:lnTo>
                    <a:lnTo>
                      <a:pt x="2" y="50"/>
                    </a:lnTo>
                    <a:lnTo>
                      <a:pt x="2" y="49"/>
                    </a:lnTo>
                    <a:lnTo>
                      <a:pt x="2" y="48"/>
                    </a:lnTo>
                    <a:lnTo>
                      <a:pt x="2" y="47"/>
                    </a:lnTo>
                    <a:lnTo>
                      <a:pt x="3" y="46"/>
                    </a:lnTo>
                    <a:lnTo>
                      <a:pt x="3" y="45"/>
                    </a:lnTo>
                    <a:lnTo>
                      <a:pt x="3" y="44"/>
                    </a:lnTo>
                    <a:lnTo>
                      <a:pt x="3" y="43"/>
                    </a:lnTo>
                    <a:lnTo>
                      <a:pt x="3" y="42"/>
                    </a:lnTo>
                    <a:lnTo>
                      <a:pt x="3" y="41"/>
                    </a:lnTo>
                    <a:lnTo>
                      <a:pt x="3" y="40"/>
                    </a:lnTo>
                    <a:lnTo>
                      <a:pt x="4" y="39"/>
                    </a:lnTo>
                    <a:lnTo>
                      <a:pt x="4" y="37"/>
                    </a:lnTo>
                    <a:lnTo>
                      <a:pt x="4" y="36"/>
                    </a:lnTo>
                    <a:lnTo>
                      <a:pt x="5" y="35"/>
                    </a:lnTo>
                    <a:lnTo>
                      <a:pt x="5" y="34"/>
                    </a:lnTo>
                    <a:lnTo>
                      <a:pt x="5" y="33"/>
                    </a:lnTo>
                    <a:lnTo>
                      <a:pt x="5" y="32"/>
                    </a:lnTo>
                    <a:lnTo>
                      <a:pt x="6" y="31"/>
                    </a:lnTo>
                    <a:lnTo>
                      <a:pt x="6" y="29"/>
                    </a:lnTo>
                    <a:lnTo>
                      <a:pt x="6" y="28"/>
                    </a:lnTo>
                    <a:lnTo>
                      <a:pt x="7" y="27"/>
                    </a:lnTo>
                    <a:lnTo>
                      <a:pt x="7" y="26"/>
                    </a:lnTo>
                    <a:lnTo>
                      <a:pt x="7" y="25"/>
                    </a:lnTo>
                    <a:lnTo>
                      <a:pt x="8" y="24"/>
                    </a:lnTo>
                    <a:lnTo>
                      <a:pt x="8" y="23"/>
                    </a:lnTo>
                    <a:lnTo>
                      <a:pt x="9" y="22"/>
                    </a:lnTo>
                    <a:lnTo>
                      <a:pt x="9" y="20"/>
                    </a:lnTo>
                    <a:lnTo>
                      <a:pt x="9" y="19"/>
                    </a:lnTo>
                    <a:lnTo>
                      <a:pt x="10" y="18"/>
                    </a:lnTo>
                    <a:lnTo>
                      <a:pt x="10" y="17"/>
                    </a:lnTo>
                    <a:lnTo>
                      <a:pt x="11" y="16"/>
                    </a:lnTo>
                    <a:lnTo>
                      <a:pt x="11" y="15"/>
                    </a:lnTo>
                    <a:lnTo>
                      <a:pt x="12" y="14"/>
                    </a:lnTo>
                    <a:lnTo>
                      <a:pt x="12" y="13"/>
                    </a:lnTo>
                    <a:lnTo>
                      <a:pt x="13" y="12"/>
                    </a:lnTo>
                    <a:lnTo>
                      <a:pt x="13" y="11"/>
                    </a:lnTo>
                    <a:lnTo>
                      <a:pt x="14" y="10"/>
                    </a:lnTo>
                    <a:lnTo>
                      <a:pt x="14" y="9"/>
                    </a:lnTo>
                    <a:lnTo>
                      <a:pt x="15" y="8"/>
                    </a:lnTo>
                    <a:lnTo>
                      <a:pt x="15" y="7"/>
                    </a:lnTo>
                    <a:lnTo>
                      <a:pt x="16" y="6"/>
                    </a:lnTo>
                    <a:lnTo>
                      <a:pt x="17" y="5"/>
                    </a:lnTo>
                    <a:lnTo>
                      <a:pt x="19" y="4"/>
                    </a:lnTo>
                    <a:lnTo>
                      <a:pt x="20" y="4"/>
                    </a:lnTo>
                    <a:lnTo>
                      <a:pt x="32" y="3"/>
                    </a:lnTo>
                    <a:lnTo>
                      <a:pt x="33" y="3"/>
                    </a:lnTo>
                    <a:lnTo>
                      <a:pt x="40" y="2"/>
                    </a:lnTo>
                    <a:lnTo>
                      <a:pt x="41" y="2"/>
                    </a:lnTo>
                    <a:lnTo>
                      <a:pt x="42" y="2"/>
                    </a:lnTo>
                    <a:lnTo>
                      <a:pt x="43" y="2"/>
                    </a:lnTo>
                    <a:lnTo>
                      <a:pt x="44" y="2"/>
                    </a:lnTo>
                    <a:lnTo>
                      <a:pt x="54" y="1"/>
                    </a:lnTo>
                    <a:lnTo>
                      <a:pt x="55" y="1"/>
                    </a:lnTo>
                    <a:lnTo>
                      <a:pt x="56" y="1"/>
                    </a:lnTo>
                    <a:lnTo>
                      <a:pt x="58" y="1"/>
                    </a:lnTo>
                    <a:lnTo>
                      <a:pt x="59" y="1"/>
                    </a:lnTo>
                    <a:lnTo>
                      <a:pt x="60" y="1"/>
                    </a:lnTo>
                    <a:lnTo>
                      <a:pt x="67" y="1"/>
                    </a:lnTo>
                    <a:lnTo>
                      <a:pt x="68" y="1"/>
                    </a:lnTo>
                    <a:lnTo>
                      <a:pt x="68" y="0"/>
                    </a:lnTo>
                    <a:lnTo>
                      <a:pt x="69" y="1"/>
                    </a:lnTo>
                    <a:lnTo>
                      <a:pt x="76" y="1"/>
                    </a:lnTo>
                    <a:lnTo>
                      <a:pt x="79" y="1"/>
                    </a:lnTo>
                    <a:lnTo>
                      <a:pt x="83" y="1"/>
                    </a:lnTo>
                    <a:lnTo>
                      <a:pt x="100" y="2"/>
                    </a:lnTo>
                    <a:lnTo>
                      <a:pt x="101" y="2"/>
                    </a:lnTo>
                    <a:lnTo>
                      <a:pt x="106" y="2"/>
                    </a:lnTo>
                    <a:lnTo>
                      <a:pt x="107" y="2"/>
                    </a:lnTo>
                    <a:lnTo>
                      <a:pt x="121" y="4"/>
                    </a:lnTo>
                    <a:lnTo>
                      <a:pt x="137" y="7"/>
                    </a:lnTo>
                    <a:lnTo>
                      <a:pt x="138" y="7"/>
                    </a:lnTo>
                    <a:lnTo>
                      <a:pt x="141" y="8"/>
                    </a:lnTo>
                    <a:lnTo>
                      <a:pt x="142" y="8"/>
                    </a:lnTo>
                    <a:lnTo>
                      <a:pt x="142" y="9"/>
                    </a:lnTo>
                    <a:lnTo>
                      <a:pt x="143" y="9"/>
                    </a:lnTo>
                    <a:lnTo>
                      <a:pt x="144" y="9"/>
                    </a:lnTo>
                    <a:lnTo>
                      <a:pt x="144" y="10"/>
                    </a:lnTo>
                    <a:lnTo>
                      <a:pt x="145" y="10"/>
                    </a:lnTo>
                    <a:lnTo>
                      <a:pt x="146" y="10"/>
                    </a:lnTo>
                    <a:lnTo>
                      <a:pt x="146" y="11"/>
                    </a:lnTo>
                    <a:lnTo>
                      <a:pt x="147" y="11"/>
                    </a:lnTo>
                    <a:lnTo>
                      <a:pt x="147" y="12"/>
                    </a:lnTo>
                    <a:lnTo>
                      <a:pt x="148" y="12"/>
                    </a:lnTo>
                    <a:lnTo>
                      <a:pt x="148" y="13"/>
                    </a:lnTo>
                    <a:lnTo>
                      <a:pt x="149" y="14"/>
                    </a:lnTo>
                    <a:lnTo>
                      <a:pt x="149" y="15"/>
                    </a:lnTo>
                    <a:lnTo>
                      <a:pt x="142" y="14"/>
                    </a:lnTo>
                    <a:lnTo>
                      <a:pt x="141" y="14"/>
                    </a:lnTo>
                    <a:lnTo>
                      <a:pt x="140" y="15"/>
                    </a:lnTo>
                    <a:lnTo>
                      <a:pt x="140" y="16"/>
                    </a:lnTo>
                    <a:lnTo>
                      <a:pt x="140" y="17"/>
                    </a:lnTo>
                    <a:lnTo>
                      <a:pt x="140" y="18"/>
                    </a:lnTo>
                    <a:lnTo>
                      <a:pt x="140" y="19"/>
                    </a:lnTo>
                    <a:lnTo>
                      <a:pt x="141" y="19"/>
                    </a:lnTo>
                    <a:lnTo>
                      <a:pt x="141" y="20"/>
                    </a:lnTo>
                    <a:lnTo>
                      <a:pt x="141" y="21"/>
                    </a:lnTo>
                    <a:lnTo>
                      <a:pt x="142" y="24"/>
                    </a:lnTo>
                    <a:lnTo>
                      <a:pt x="143" y="25"/>
                    </a:lnTo>
                    <a:lnTo>
                      <a:pt x="143" y="26"/>
                    </a:lnTo>
                    <a:lnTo>
                      <a:pt x="143" y="27"/>
                    </a:lnTo>
                    <a:lnTo>
                      <a:pt x="143" y="28"/>
                    </a:lnTo>
                    <a:lnTo>
                      <a:pt x="144" y="28"/>
                    </a:lnTo>
                    <a:lnTo>
                      <a:pt x="144" y="29"/>
                    </a:lnTo>
                    <a:lnTo>
                      <a:pt x="144" y="30"/>
                    </a:lnTo>
                    <a:lnTo>
                      <a:pt x="144" y="31"/>
                    </a:lnTo>
                    <a:lnTo>
                      <a:pt x="145" y="31"/>
                    </a:lnTo>
                    <a:lnTo>
                      <a:pt x="145" y="32"/>
                    </a:lnTo>
                    <a:lnTo>
                      <a:pt x="145" y="33"/>
                    </a:lnTo>
                    <a:lnTo>
                      <a:pt x="145" y="34"/>
                    </a:lnTo>
                    <a:lnTo>
                      <a:pt x="145" y="35"/>
                    </a:lnTo>
                    <a:lnTo>
                      <a:pt x="146" y="36"/>
                    </a:lnTo>
                    <a:lnTo>
                      <a:pt x="146" y="37"/>
                    </a:lnTo>
                    <a:lnTo>
                      <a:pt x="146" y="38"/>
                    </a:lnTo>
                    <a:lnTo>
                      <a:pt x="146" y="39"/>
                    </a:lnTo>
                    <a:lnTo>
                      <a:pt x="147" y="39"/>
                    </a:lnTo>
                    <a:lnTo>
                      <a:pt x="147" y="40"/>
                    </a:lnTo>
                    <a:lnTo>
                      <a:pt x="147" y="41"/>
                    </a:lnTo>
                    <a:lnTo>
                      <a:pt x="147" y="42"/>
                    </a:lnTo>
                    <a:lnTo>
                      <a:pt x="147" y="43"/>
                    </a:lnTo>
                    <a:lnTo>
                      <a:pt x="148" y="43"/>
                    </a:lnTo>
                    <a:lnTo>
                      <a:pt x="148" y="44"/>
                    </a:lnTo>
                    <a:lnTo>
                      <a:pt x="148" y="45"/>
                    </a:lnTo>
                    <a:lnTo>
                      <a:pt x="148" y="46"/>
                    </a:lnTo>
                    <a:lnTo>
                      <a:pt x="148" y="47"/>
                    </a:lnTo>
                    <a:lnTo>
                      <a:pt x="149" y="48"/>
                    </a:lnTo>
                    <a:lnTo>
                      <a:pt x="149" y="49"/>
                    </a:lnTo>
                    <a:lnTo>
                      <a:pt x="149" y="50"/>
                    </a:lnTo>
                    <a:lnTo>
                      <a:pt x="149" y="51"/>
                    </a:lnTo>
                    <a:lnTo>
                      <a:pt x="149" y="52"/>
                    </a:lnTo>
                    <a:lnTo>
                      <a:pt x="149" y="53"/>
                    </a:lnTo>
                    <a:lnTo>
                      <a:pt x="149" y="54"/>
                    </a:lnTo>
                    <a:lnTo>
                      <a:pt x="150" y="54"/>
                    </a:lnTo>
                    <a:lnTo>
                      <a:pt x="150" y="55"/>
                    </a:lnTo>
                    <a:lnTo>
                      <a:pt x="150" y="56"/>
                    </a:lnTo>
                    <a:lnTo>
                      <a:pt x="150" y="57"/>
                    </a:lnTo>
                    <a:lnTo>
                      <a:pt x="150" y="58"/>
                    </a:lnTo>
                    <a:lnTo>
                      <a:pt x="150" y="59"/>
                    </a:lnTo>
                    <a:lnTo>
                      <a:pt x="156" y="64"/>
                    </a:lnTo>
                    <a:lnTo>
                      <a:pt x="157" y="64"/>
                    </a:lnTo>
                    <a:lnTo>
                      <a:pt x="157" y="65"/>
                    </a:lnTo>
                    <a:lnTo>
                      <a:pt x="158" y="65"/>
                    </a:lnTo>
                    <a:lnTo>
                      <a:pt x="158" y="66"/>
                    </a:lnTo>
                    <a:lnTo>
                      <a:pt x="159" y="66"/>
                    </a:lnTo>
                    <a:lnTo>
                      <a:pt x="160" y="67"/>
                    </a:lnTo>
                    <a:lnTo>
                      <a:pt x="161" y="68"/>
                    </a:lnTo>
                    <a:lnTo>
                      <a:pt x="162" y="69"/>
                    </a:lnTo>
                    <a:lnTo>
                      <a:pt x="163" y="69"/>
                    </a:lnTo>
                    <a:lnTo>
                      <a:pt x="163" y="70"/>
                    </a:lnTo>
                    <a:lnTo>
                      <a:pt x="163" y="71"/>
                    </a:lnTo>
                    <a:lnTo>
                      <a:pt x="164" y="71"/>
                    </a:lnTo>
                    <a:lnTo>
                      <a:pt x="164" y="72"/>
                    </a:lnTo>
                    <a:lnTo>
                      <a:pt x="165" y="73"/>
                    </a:lnTo>
                    <a:lnTo>
                      <a:pt x="165" y="74"/>
                    </a:lnTo>
                    <a:lnTo>
                      <a:pt x="165" y="75"/>
                    </a:lnTo>
                    <a:lnTo>
                      <a:pt x="165" y="76"/>
                    </a:lnTo>
                    <a:lnTo>
                      <a:pt x="165" y="77"/>
                    </a:lnTo>
                    <a:lnTo>
                      <a:pt x="165" y="78"/>
                    </a:lnTo>
                    <a:lnTo>
                      <a:pt x="165" y="79"/>
                    </a:lnTo>
                    <a:lnTo>
                      <a:pt x="164" y="79"/>
                    </a:lnTo>
                    <a:lnTo>
                      <a:pt x="164" y="80"/>
                    </a:lnTo>
                    <a:lnTo>
                      <a:pt x="164" y="81"/>
                    </a:lnTo>
                    <a:lnTo>
                      <a:pt x="164" y="82"/>
                    </a:lnTo>
                    <a:lnTo>
                      <a:pt x="164" y="83"/>
                    </a:lnTo>
                    <a:lnTo>
                      <a:pt x="163" y="84"/>
                    </a:lnTo>
                    <a:lnTo>
                      <a:pt x="163" y="85"/>
                    </a:lnTo>
                    <a:lnTo>
                      <a:pt x="163" y="86"/>
                    </a:lnTo>
                    <a:lnTo>
                      <a:pt x="163" y="87"/>
                    </a:lnTo>
                    <a:lnTo>
                      <a:pt x="162" y="88"/>
                    </a:lnTo>
                    <a:lnTo>
                      <a:pt x="162" y="89"/>
                    </a:lnTo>
                    <a:lnTo>
                      <a:pt x="162" y="90"/>
                    </a:lnTo>
                    <a:lnTo>
                      <a:pt x="161" y="91"/>
                    </a:lnTo>
                    <a:lnTo>
                      <a:pt x="161" y="92"/>
                    </a:lnTo>
                    <a:lnTo>
                      <a:pt x="161" y="93"/>
                    </a:lnTo>
                    <a:lnTo>
                      <a:pt x="160" y="94"/>
                    </a:lnTo>
                    <a:lnTo>
                      <a:pt x="160" y="95"/>
                    </a:lnTo>
                    <a:lnTo>
                      <a:pt x="159" y="96"/>
                    </a:lnTo>
                    <a:lnTo>
                      <a:pt x="159" y="97"/>
                    </a:lnTo>
                    <a:lnTo>
                      <a:pt x="156" y="90"/>
                    </a:lnTo>
                    <a:lnTo>
                      <a:pt x="155" y="90"/>
                    </a:lnTo>
                    <a:lnTo>
                      <a:pt x="157" y="93"/>
                    </a:lnTo>
                    <a:lnTo>
                      <a:pt x="157" y="94"/>
                    </a:lnTo>
                    <a:lnTo>
                      <a:pt x="157" y="95"/>
                    </a:lnTo>
                    <a:lnTo>
                      <a:pt x="157" y="96"/>
                    </a:lnTo>
                    <a:lnTo>
                      <a:pt x="158" y="96"/>
                    </a:lnTo>
                    <a:lnTo>
                      <a:pt x="158" y="97"/>
                    </a:lnTo>
                    <a:lnTo>
                      <a:pt x="158" y="98"/>
                    </a:lnTo>
                    <a:lnTo>
                      <a:pt x="158" y="99"/>
                    </a:lnTo>
                    <a:lnTo>
                      <a:pt x="158" y="100"/>
                    </a:lnTo>
                    <a:lnTo>
                      <a:pt x="157" y="101"/>
                    </a:lnTo>
                    <a:lnTo>
                      <a:pt x="157" y="102"/>
                    </a:lnTo>
                    <a:lnTo>
                      <a:pt x="156" y="103"/>
                    </a:lnTo>
                    <a:lnTo>
                      <a:pt x="156" y="102"/>
                    </a:lnTo>
                    <a:lnTo>
                      <a:pt x="156" y="101"/>
                    </a:lnTo>
                    <a:lnTo>
                      <a:pt x="156" y="100"/>
                    </a:lnTo>
                    <a:lnTo>
                      <a:pt x="156" y="99"/>
                    </a:lnTo>
                    <a:lnTo>
                      <a:pt x="155" y="99"/>
                    </a:lnTo>
                    <a:lnTo>
                      <a:pt x="155" y="98"/>
                    </a:lnTo>
                    <a:lnTo>
                      <a:pt x="155" y="97"/>
                    </a:lnTo>
                    <a:lnTo>
                      <a:pt x="155" y="96"/>
                    </a:lnTo>
                    <a:lnTo>
                      <a:pt x="154" y="96"/>
                    </a:lnTo>
                    <a:lnTo>
                      <a:pt x="154" y="95"/>
                    </a:lnTo>
                    <a:lnTo>
                      <a:pt x="154" y="94"/>
                    </a:lnTo>
                    <a:lnTo>
                      <a:pt x="153" y="94"/>
                    </a:lnTo>
                    <a:lnTo>
                      <a:pt x="153" y="95"/>
                    </a:lnTo>
                    <a:lnTo>
                      <a:pt x="153" y="96"/>
                    </a:lnTo>
                    <a:lnTo>
                      <a:pt x="153" y="97"/>
                    </a:lnTo>
                    <a:lnTo>
                      <a:pt x="154" y="97"/>
                    </a:lnTo>
                    <a:lnTo>
                      <a:pt x="154" y="98"/>
                    </a:lnTo>
                    <a:lnTo>
                      <a:pt x="155" y="104"/>
                    </a:lnTo>
                    <a:lnTo>
                      <a:pt x="155" y="105"/>
                    </a:lnTo>
                    <a:lnTo>
                      <a:pt x="154" y="105"/>
                    </a:lnTo>
                    <a:lnTo>
                      <a:pt x="154" y="106"/>
                    </a:lnTo>
                    <a:lnTo>
                      <a:pt x="153" y="106"/>
                    </a:lnTo>
                    <a:lnTo>
                      <a:pt x="153" y="107"/>
                    </a:lnTo>
                    <a:lnTo>
                      <a:pt x="152" y="105"/>
                    </a:lnTo>
                    <a:lnTo>
                      <a:pt x="152" y="104"/>
                    </a:lnTo>
                    <a:lnTo>
                      <a:pt x="152" y="103"/>
                    </a:lnTo>
                    <a:lnTo>
                      <a:pt x="152" y="102"/>
                    </a:lnTo>
                    <a:lnTo>
                      <a:pt x="152" y="101"/>
                    </a:lnTo>
                    <a:lnTo>
                      <a:pt x="152" y="100"/>
                    </a:lnTo>
                    <a:lnTo>
                      <a:pt x="151" y="100"/>
                    </a:lnTo>
                    <a:lnTo>
                      <a:pt x="151" y="99"/>
                    </a:lnTo>
                    <a:lnTo>
                      <a:pt x="152" y="99"/>
                    </a:lnTo>
                    <a:lnTo>
                      <a:pt x="152" y="98"/>
                    </a:lnTo>
                    <a:lnTo>
                      <a:pt x="151" y="98"/>
                    </a:lnTo>
                    <a:lnTo>
                      <a:pt x="151" y="97"/>
                    </a:lnTo>
                    <a:lnTo>
                      <a:pt x="151" y="96"/>
                    </a:lnTo>
                    <a:lnTo>
                      <a:pt x="150" y="96"/>
                    </a:lnTo>
                    <a:lnTo>
                      <a:pt x="150" y="95"/>
                    </a:lnTo>
                    <a:lnTo>
                      <a:pt x="149" y="95"/>
                    </a:lnTo>
                    <a:lnTo>
                      <a:pt x="149" y="94"/>
                    </a:lnTo>
                    <a:lnTo>
                      <a:pt x="149" y="93"/>
                    </a:lnTo>
                    <a:lnTo>
                      <a:pt x="149" y="92"/>
                    </a:lnTo>
                    <a:lnTo>
                      <a:pt x="148" y="92"/>
                    </a:lnTo>
                    <a:lnTo>
                      <a:pt x="147" y="92"/>
                    </a:lnTo>
                    <a:lnTo>
                      <a:pt x="147" y="91"/>
                    </a:lnTo>
                    <a:lnTo>
                      <a:pt x="146" y="91"/>
                    </a:lnTo>
                    <a:lnTo>
                      <a:pt x="146" y="90"/>
                    </a:lnTo>
                    <a:lnTo>
                      <a:pt x="145" y="89"/>
                    </a:lnTo>
                    <a:lnTo>
                      <a:pt x="144" y="89"/>
                    </a:lnTo>
                    <a:lnTo>
                      <a:pt x="143" y="88"/>
                    </a:lnTo>
                    <a:lnTo>
                      <a:pt x="142" y="88"/>
                    </a:lnTo>
                    <a:lnTo>
                      <a:pt x="141" y="87"/>
                    </a:lnTo>
                    <a:lnTo>
                      <a:pt x="140" y="87"/>
                    </a:lnTo>
                    <a:lnTo>
                      <a:pt x="138" y="87"/>
                    </a:lnTo>
                    <a:lnTo>
                      <a:pt x="138" y="86"/>
                    </a:lnTo>
                    <a:lnTo>
                      <a:pt x="135" y="85"/>
                    </a:lnTo>
                    <a:lnTo>
                      <a:pt x="135" y="86"/>
                    </a:lnTo>
                    <a:lnTo>
                      <a:pt x="134" y="86"/>
                    </a:lnTo>
                    <a:lnTo>
                      <a:pt x="132" y="85"/>
                    </a:lnTo>
                    <a:lnTo>
                      <a:pt x="131" y="85"/>
                    </a:lnTo>
                    <a:lnTo>
                      <a:pt x="130" y="85"/>
                    </a:lnTo>
                    <a:lnTo>
                      <a:pt x="129" y="85"/>
                    </a:lnTo>
                    <a:lnTo>
                      <a:pt x="129" y="86"/>
                    </a:lnTo>
                    <a:lnTo>
                      <a:pt x="128" y="86"/>
                    </a:lnTo>
                    <a:lnTo>
                      <a:pt x="127" y="86"/>
                    </a:lnTo>
                    <a:lnTo>
                      <a:pt x="127" y="85"/>
                    </a:lnTo>
                    <a:lnTo>
                      <a:pt x="126" y="85"/>
                    </a:lnTo>
                    <a:lnTo>
                      <a:pt x="125" y="85"/>
                    </a:lnTo>
                    <a:lnTo>
                      <a:pt x="124" y="86"/>
                    </a:lnTo>
                    <a:lnTo>
                      <a:pt x="123" y="87"/>
                    </a:lnTo>
                    <a:lnTo>
                      <a:pt x="121" y="88"/>
                    </a:lnTo>
                    <a:lnTo>
                      <a:pt x="120" y="88"/>
                    </a:lnTo>
                    <a:lnTo>
                      <a:pt x="120" y="89"/>
                    </a:lnTo>
                    <a:lnTo>
                      <a:pt x="119" y="89"/>
                    </a:lnTo>
                    <a:lnTo>
                      <a:pt x="118" y="89"/>
                    </a:lnTo>
                    <a:lnTo>
                      <a:pt x="117" y="89"/>
                    </a:lnTo>
                    <a:lnTo>
                      <a:pt x="116" y="90"/>
                    </a:lnTo>
                    <a:lnTo>
                      <a:pt x="116" y="92"/>
                    </a:lnTo>
                    <a:lnTo>
                      <a:pt x="115" y="92"/>
                    </a:lnTo>
                    <a:lnTo>
                      <a:pt x="114" y="93"/>
                    </a:lnTo>
                    <a:lnTo>
                      <a:pt x="113" y="93"/>
                    </a:lnTo>
                    <a:lnTo>
                      <a:pt x="113" y="95"/>
                    </a:lnTo>
                    <a:lnTo>
                      <a:pt x="113" y="96"/>
                    </a:lnTo>
                    <a:lnTo>
                      <a:pt x="112" y="96"/>
                    </a:lnTo>
                    <a:lnTo>
                      <a:pt x="111" y="97"/>
                    </a:lnTo>
                    <a:lnTo>
                      <a:pt x="110" y="98"/>
                    </a:lnTo>
                    <a:lnTo>
                      <a:pt x="110" y="99"/>
                    </a:lnTo>
                    <a:lnTo>
                      <a:pt x="110" y="100"/>
                    </a:lnTo>
                    <a:lnTo>
                      <a:pt x="109" y="100"/>
                    </a:lnTo>
                    <a:lnTo>
                      <a:pt x="109" y="101"/>
                    </a:lnTo>
                    <a:lnTo>
                      <a:pt x="109" y="102"/>
                    </a:lnTo>
                    <a:lnTo>
                      <a:pt x="109" y="103"/>
                    </a:lnTo>
                    <a:lnTo>
                      <a:pt x="108" y="103"/>
                    </a:lnTo>
                    <a:lnTo>
                      <a:pt x="108" y="104"/>
                    </a:lnTo>
                    <a:lnTo>
                      <a:pt x="108" y="107"/>
                    </a:lnTo>
                    <a:lnTo>
                      <a:pt x="107" y="108"/>
                    </a:lnTo>
                    <a:close/>
                  </a:path>
                </a:pathLst>
              </a:custGeom>
              <a:solidFill>
                <a:srgbClr val="FF99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2" name="Freeform 160">
                <a:extLst>
                  <a:ext uri="{FF2B5EF4-FFF2-40B4-BE49-F238E27FC236}">
                    <a16:creationId xmlns:a16="http://schemas.microsoft.com/office/drawing/2014/main" id="{8759464E-B097-4ED5-B9F7-927173E1347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14" y="2177"/>
                <a:ext cx="1" cy="2"/>
              </a:xfrm>
              <a:custGeom>
                <a:avLst/>
                <a:gdLst>
                  <a:gd name="T0" fmla="*/ 0 w 1"/>
                  <a:gd name="T1" fmla="*/ 2 h 2"/>
                  <a:gd name="T2" fmla="*/ 0 w 1"/>
                  <a:gd name="T3" fmla="*/ 2 h 2"/>
                  <a:gd name="T4" fmla="*/ 0 w 1"/>
                  <a:gd name="T5" fmla="*/ 2 h 2"/>
                  <a:gd name="T6" fmla="*/ 0 w 1"/>
                  <a:gd name="T7" fmla="*/ 2 h 2"/>
                  <a:gd name="T8" fmla="*/ 0 w 1"/>
                  <a:gd name="T9" fmla="*/ 2 h 2"/>
                  <a:gd name="T10" fmla="*/ 0 w 1"/>
                  <a:gd name="T11" fmla="*/ 2 h 2"/>
                  <a:gd name="T12" fmla="*/ 0 w 1"/>
                  <a:gd name="T13" fmla="*/ 2 h 2"/>
                  <a:gd name="T14" fmla="*/ 0 w 1"/>
                  <a:gd name="T15" fmla="*/ 0 h 2"/>
                  <a:gd name="T16" fmla="*/ 0 w 1"/>
                  <a:gd name="T17" fmla="*/ 0 h 2"/>
                  <a:gd name="T18" fmla="*/ 0 w 1"/>
                  <a:gd name="T19" fmla="*/ 0 h 2"/>
                  <a:gd name="T20" fmla="*/ 0 w 1"/>
                  <a:gd name="T21" fmla="*/ 0 h 2"/>
                  <a:gd name="T22" fmla="*/ 0 w 1"/>
                  <a:gd name="T23" fmla="*/ 0 h 2"/>
                  <a:gd name="T24" fmla="*/ 0 w 1"/>
                  <a:gd name="T25" fmla="*/ 0 h 2"/>
                  <a:gd name="T26" fmla="*/ 0 w 1"/>
                  <a:gd name="T27" fmla="*/ 0 h 2"/>
                  <a:gd name="T28" fmla="*/ 0 w 1"/>
                  <a:gd name="T29" fmla="*/ 0 h 2"/>
                  <a:gd name="T30" fmla="*/ 0 w 1"/>
                  <a:gd name="T31" fmla="*/ 0 h 2"/>
                  <a:gd name="T32" fmla="*/ 0 w 1"/>
                  <a:gd name="T33" fmla="*/ 0 h 2"/>
                  <a:gd name="T34" fmla="*/ 1 w 1"/>
                  <a:gd name="T35" fmla="*/ 0 h 2"/>
                  <a:gd name="T36" fmla="*/ 1 w 1"/>
                  <a:gd name="T37" fmla="*/ 0 h 2"/>
                  <a:gd name="T38" fmla="*/ 1 w 1"/>
                  <a:gd name="T39" fmla="*/ 0 h 2"/>
                  <a:gd name="T40" fmla="*/ 1 w 1"/>
                  <a:gd name="T41" fmla="*/ 0 h 2"/>
                  <a:gd name="T42" fmla="*/ 1 w 1"/>
                  <a:gd name="T43" fmla="*/ 1 h 2"/>
                  <a:gd name="T44" fmla="*/ 1 w 1"/>
                  <a:gd name="T45" fmla="*/ 1 h 2"/>
                  <a:gd name="T46" fmla="*/ 1 w 1"/>
                  <a:gd name="T47" fmla="*/ 1 h 2"/>
                  <a:gd name="T48" fmla="*/ 1 w 1"/>
                  <a:gd name="T49" fmla="*/ 1 h 2"/>
                  <a:gd name="T50" fmla="*/ 1 w 1"/>
                  <a:gd name="T51" fmla="*/ 1 h 2"/>
                  <a:gd name="T52" fmla="*/ 1 w 1"/>
                  <a:gd name="T53" fmla="*/ 1 h 2"/>
                  <a:gd name="T54" fmla="*/ 1 w 1"/>
                  <a:gd name="T55" fmla="*/ 1 h 2"/>
                  <a:gd name="T56" fmla="*/ 1 w 1"/>
                  <a:gd name="T57" fmla="*/ 1 h 2"/>
                  <a:gd name="T58" fmla="*/ 1 w 1"/>
                  <a:gd name="T59" fmla="*/ 2 h 2"/>
                  <a:gd name="T60" fmla="*/ 1 w 1"/>
                  <a:gd name="T61" fmla="*/ 2 h 2"/>
                  <a:gd name="T62" fmla="*/ 1 w 1"/>
                  <a:gd name="T63" fmla="*/ 2 h 2"/>
                  <a:gd name="T64" fmla="*/ 1 w 1"/>
                  <a:gd name="T65" fmla="*/ 2 h 2"/>
                  <a:gd name="T66" fmla="*/ 1 w 1"/>
                  <a:gd name="T67" fmla="*/ 2 h 2"/>
                  <a:gd name="T68" fmla="*/ 1 w 1"/>
                  <a:gd name="T69" fmla="*/ 2 h 2"/>
                  <a:gd name="T70" fmla="*/ 0 w 1"/>
                  <a:gd name="T71" fmla="*/ 2 h 2"/>
                  <a:gd name="T72" fmla="*/ 0 w 1"/>
                  <a:gd name="T73" fmla="*/ 2 h 2"/>
                  <a:gd name="T74" fmla="*/ 0 w 1"/>
                  <a:gd name="T75" fmla="*/ 2 h 2"/>
                  <a:gd name="T76" fmla="*/ 0 w 1"/>
                  <a:gd name="T77" fmla="*/ 2 h 2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</a:gdLst>
                <a:ahLst/>
                <a:cxnLst>
                  <a:cxn ang="T78">
                    <a:pos x="T0" y="T1"/>
                  </a:cxn>
                  <a:cxn ang="T79">
                    <a:pos x="T2" y="T3"/>
                  </a:cxn>
                  <a:cxn ang="T80">
                    <a:pos x="T4" y="T5"/>
                  </a:cxn>
                  <a:cxn ang="T81">
                    <a:pos x="T6" y="T7"/>
                  </a:cxn>
                  <a:cxn ang="T82">
                    <a:pos x="T8" y="T9"/>
                  </a:cxn>
                  <a:cxn ang="T83">
                    <a:pos x="T10" y="T11"/>
                  </a:cxn>
                  <a:cxn ang="T84">
                    <a:pos x="T12" y="T13"/>
                  </a:cxn>
                  <a:cxn ang="T85">
                    <a:pos x="T14" y="T15"/>
                  </a:cxn>
                  <a:cxn ang="T86">
                    <a:pos x="T16" y="T17"/>
                  </a:cxn>
                  <a:cxn ang="T87">
                    <a:pos x="T18" y="T19"/>
                  </a:cxn>
                  <a:cxn ang="T88">
                    <a:pos x="T20" y="T21"/>
                  </a:cxn>
                  <a:cxn ang="T89">
                    <a:pos x="T22" y="T23"/>
                  </a:cxn>
                  <a:cxn ang="T90">
                    <a:pos x="T24" y="T25"/>
                  </a:cxn>
                  <a:cxn ang="T91">
                    <a:pos x="T26" y="T27"/>
                  </a:cxn>
                  <a:cxn ang="T92">
                    <a:pos x="T28" y="T29"/>
                  </a:cxn>
                  <a:cxn ang="T93">
                    <a:pos x="T30" y="T31"/>
                  </a:cxn>
                  <a:cxn ang="T94">
                    <a:pos x="T32" y="T33"/>
                  </a:cxn>
                  <a:cxn ang="T95">
                    <a:pos x="T34" y="T35"/>
                  </a:cxn>
                  <a:cxn ang="T96">
                    <a:pos x="T36" y="T37"/>
                  </a:cxn>
                  <a:cxn ang="T97">
                    <a:pos x="T38" y="T39"/>
                  </a:cxn>
                  <a:cxn ang="T98">
                    <a:pos x="T40" y="T41"/>
                  </a:cxn>
                  <a:cxn ang="T99">
                    <a:pos x="T42" y="T43"/>
                  </a:cxn>
                  <a:cxn ang="T100">
                    <a:pos x="T44" y="T45"/>
                  </a:cxn>
                  <a:cxn ang="T101">
                    <a:pos x="T46" y="T47"/>
                  </a:cxn>
                  <a:cxn ang="T102">
                    <a:pos x="T48" y="T49"/>
                  </a:cxn>
                  <a:cxn ang="T103">
                    <a:pos x="T50" y="T51"/>
                  </a:cxn>
                  <a:cxn ang="T104">
                    <a:pos x="T52" y="T53"/>
                  </a:cxn>
                  <a:cxn ang="T105">
                    <a:pos x="T54" y="T55"/>
                  </a:cxn>
                  <a:cxn ang="T106">
                    <a:pos x="T56" y="T57"/>
                  </a:cxn>
                  <a:cxn ang="T107">
                    <a:pos x="T58" y="T59"/>
                  </a:cxn>
                  <a:cxn ang="T108">
                    <a:pos x="T60" y="T61"/>
                  </a:cxn>
                  <a:cxn ang="T109">
                    <a:pos x="T62" y="T63"/>
                  </a:cxn>
                  <a:cxn ang="T110">
                    <a:pos x="T64" y="T65"/>
                  </a:cxn>
                  <a:cxn ang="T111">
                    <a:pos x="T66" y="T67"/>
                  </a:cxn>
                  <a:cxn ang="T112">
                    <a:pos x="T68" y="T69"/>
                  </a:cxn>
                  <a:cxn ang="T113">
                    <a:pos x="T70" y="T71"/>
                  </a:cxn>
                  <a:cxn ang="T114">
                    <a:pos x="T72" y="T73"/>
                  </a:cxn>
                  <a:cxn ang="T115">
                    <a:pos x="T74" y="T75"/>
                  </a:cxn>
                  <a:cxn ang="T116">
                    <a:pos x="T76" y="T77"/>
                  </a:cxn>
                </a:cxnLst>
                <a:rect l="0" t="0" r="r" b="b"/>
                <a:pathLst>
                  <a:path w="1" h="2">
                    <a:moveTo>
                      <a:pt x="0" y="2"/>
                    </a:moveTo>
                    <a:lnTo>
                      <a:pt x="0" y="2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3" name="Freeform 161">
                <a:extLst>
                  <a:ext uri="{FF2B5EF4-FFF2-40B4-BE49-F238E27FC236}">
                    <a16:creationId xmlns:a16="http://schemas.microsoft.com/office/drawing/2014/main" id="{85DBA3CE-AEE4-4B94-A852-1C450F59F0F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14" y="2173"/>
                <a:ext cx="2" cy="3"/>
              </a:xfrm>
              <a:custGeom>
                <a:avLst/>
                <a:gdLst>
                  <a:gd name="T0" fmla="*/ 1 w 2"/>
                  <a:gd name="T1" fmla="*/ 3 h 3"/>
                  <a:gd name="T2" fmla="*/ 1 w 2"/>
                  <a:gd name="T3" fmla="*/ 3 h 3"/>
                  <a:gd name="T4" fmla="*/ 1 w 2"/>
                  <a:gd name="T5" fmla="*/ 3 h 3"/>
                  <a:gd name="T6" fmla="*/ 1 w 2"/>
                  <a:gd name="T7" fmla="*/ 3 h 3"/>
                  <a:gd name="T8" fmla="*/ 1 w 2"/>
                  <a:gd name="T9" fmla="*/ 3 h 3"/>
                  <a:gd name="T10" fmla="*/ 1 w 2"/>
                  <a:gd name="T11" fmla="*/ 3 h 3"/>
                  <a:gd name="T12" fmla="*/ 1 w 2"/>
                  <a:gd name="T13" fmla="*/ 3 h 3"/>
                  <a:gd name="T14" fmla="*/ 1 w 2"/>
                  <a:gd name="T15" fmla="*/ 3 h 3"/>
                  <a:gd name="T16" fmla="*/ 1 w 2"/>
                  <a:gd name="T17" fmla="*/ 3 h 3"/>
                  <a:gd name="T18" fmla="*/ 1 w 2"/>
                  <a:gd name="T19" fmla="*/ 3 h 3"/>
                  <a:gd name="T20" fmla="*/ 1 w 2"/>
                  <a:gd name="T21" fmla="*/ 3 h 3"/>
                  <a:gd name="T22" fmla="*/ 1 w 2"/>
                  <a:gd name="T23" fmla="*/ 3 h 3"/>
                  <a:gd name="T24" fmla="*/ 1 w 2"/>
                  <a:gd name="T25" fmla="*/ 2 h 3"/>
                  <a:gd name="T26" fmla="*/ 1 w 2"/>
                  <a:gd name="T27" fmla="*/ 2 h 3"/>
                  <a:gd name="T28" fmla="*/ 1 w 2"/>
                  <a:gd name="T29" fmla="*/ 2 h 3"/>
                  <a:gd name="T30" fmla="*/ 1 w 2"/>
                  <a:gd name="T31" fmla="*/ 2 h 3"/>
                  <a:gd name="T32" fmla="*/ 1 w 2"/>
                  <a:gd name="T33" fmla="*/ 2 h 3"/>
                  <a:gd name="T34" fmla="*/ 1 w 2"/>
                  <a:gd name="T35" fmla="*/ 2 h 3"/>
                  <a:gd name="T36" fmla="*/ 1 w 2"/>
                  <a:gd name="T37" fmla="*/ 2 h 3"/>
                  <a:gd name="T38" fmla="*/ 0 w 2"/>
                  <a:gd name="T39" fmla="*/ 1 h 3"/>
                  <a:gd name="T40" fmla="*/ 0 w 2"/>
                  <a:gd name="T41" fmla="*/ 1 h 3"/>
                  <a:gd name="T42" fmla="*/ 0 w 2"/>
                  <a:gd name="T43" fmla="*/ 0 h 3"/>
                  <a:gd name="T44" fmla="*/ 0 w 2"/>
                  <a:gd name="T45" fmla="*/ 0 h 3"/>
                  <a:gd name="T46" fmla="*/ 2 w 2"/>
                  <a:gd name="T47" fmla="*/ 1 h 3"/>
                  <a:gd name="T48" fmla="*/ 2 w 2"/>
                  <a:gd name="T49" fmla="*/ 1 h 3"/>
                  <a:gd name="T50" fmla="*/ 2 w 2"/>
                  <a:gd name="T51" fmla="*/ 1 h 3"/>
                  <a:gd name="T52" fmla="*/ 2 w 2"/>
                  <a:gd name="T53" fmla="*/ 1 h 3"/>
                  <a:gd name="T54" fmla="*/ 2 w 2"/>
                  <a:gd name="T55" fmla="*/ 1 h 3"/>
                  <a:gd name="T56" fmla="*/ 2 w 2"/>
                  <a:gd name="T57" fmla="*/ 2 h 3"/>
                  <a:gd name="T58" fmla="*/ 2 w 2"/>
                  <a:gd name="T59" fmla="*/ 2 h 3"/>
                  <a:gd name="T60" fmla="*/ 2 w 2"/>
                  <a:gd name="T61" fmla="*/ 2 h 3"/>
                  <a:gd name="T62" fmla="*/ 2 w 2"/>
                  <a:gd name="T63" fmla="*/ 2 h 3"/>
                  <a:gd name="T64" fmla="*/ 2 w 2"/>
                  <a:gd name="T65" fmla="*/ 2 h 3"/>
                  <a:gd name="T66" fmla="*/ 2 w 2"/>
                  <a:gd name="T67" fmla="*/ 2 h 3"/>
                  <a:gd name="T68" fmla="*/ 2 w 2"/>
                  <a:gd name="T69" fmla="*/ 2 h 3"/>
                  <a:gd name="T70" fmla="*/ 2 w 2"/>
                  <a:gd name="T71" fmla="*/ 3 h 3"/>
                  <a:gd name="T72" fmla="*/ 2 w 2"/>
                  <a:gd name="T73" fmla="*/ 3 h 3"/>
                  <a:gd name="T74" fmla="*/ 2 w 2"/>
                  <a:gd name="T75" fmla="*/ 3 h 3"/>
                  <a:gd name="T76" fmla="*/ 1 w 2"/>
                  <a:gd name="T77" fmla="*/ 3 h 3"/>
                  <a:gd name="T78" fmla="*/ 1 w 2"/>
                  <a:gd name="T79" fmla="*/ 3 h 3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</a:gdLst>
                <a:ahLst/>
                <a:cxnLst>
                  <a:cxn ang="T80">
                    <a:pos x="T0" y="T1"/>
                  </a:cxn>
                  <a:cxn ang="T81">
                    <a:pos x="T2" y="T3"/>
                  </a:cxn>
                  <a:cxn ang="T82">
                    <a:pos x="T4" y="T5"/>
                  </a:cxn>
                  <a:cxn ang="T83">
                    <a:pos x="T6" y="T7"/>
                  </a:cxn>
                  <a:cxn ang="T84">
                    <a:pos x="T8" y="T9"/>
                  </a:cxn>
                  <a:cxn ang="T85">
                    <a:pos x="T10" y="T11"/>
                  </a:cxn>
                  <a:cxn ang="T86">
                    <a:pos x="T12" y="T13"/>
                  </a:cxn>
                  <a:cxn ang="T87">
                    <a:pos x="T14" y="T15"/>
                  </a:cxn>
                  <a:cxn ang="T88">
                    <a:pos x="T16" y="T17"/>
                  </a:cxn>
                  <a:cxn ang="T89">
                    <a:pos x="T18" y="T19"/>
                  </a:cxn>
                  <a:cxn ang="T90">
                    <a:pos x="T20" y="T21"/>
                  </a:cxn>
                  <a:cxn ang="T91">
                    <a:pos x="T22" y="T23"/>
                  </a:cxn>
                  <a:cxn ang="T92">
                    <a:pos x="T24" y="T25"/>
                  </a:cxn>
                  <a:cxn ang="T93">
                    <a:pos x="T26" y="T27"/>
                  </a:cxn>
                  <a:cxn ang="T94">
                    <a:pos x="T28" y="T29"/>
                  </a:cxn>
                  <a:cxn ang="T95">
                    <a:pos x="T30" y="T31"/>
                  </a:cxn>
                  <a:cxn ang="T96">
                    <a:pos x="T32" y="T33"/>
                  </a:cxn>
                  <a:cxn ang="T97">
                    <a:pos x="T34" y="T35"/>
                  </a:cxn>
                  <a:cxn ang="T98">
                    <a:pos x="T36" y="T37"/>
                  </a:cxn>
                  <a:cxn ang="T99">
                    <a:pos x="T38" y="T39"/>
                  </a:cxn>
                  <a:cxn ang="T100">
                    <a:pos x="T40" y="T41"/>
                  </a:cxn>
                  <a:cxn ang="T101">
                    <a:pos x="T42" y="T43"/>
                  </a:cxn>
                  <a:cxn ang="T102">
                    <a:pos x="T44" y="T45"/>
                  </a:cxn>
                  <a:cxn ang="T103">
                    <a:pos x="T46" y="T47"/>
                  </a:cxn>
                  <a:cxn ang="T104">
                    <a:pos x="T48" y="T49"/>
                  </a:cxn>
                  <a:cxn ang="T105">
                    <a:pos x="T50" y="T51"/>
                  </a:cxn>
                  <a:cxn ang="T106">
                    <a:pos x="T52" y="T53"/>
                  </a:cxn>
                  <a:cxn ang="T107">
                    <a:pos x="T54" y="T55"/>
                  </a:cxn>
                  <a:cxn ang="T108">
                    <a:pos x="T56" y="T57"/>
                  </a:cxn>
                  <a:cxn ang="T109">
                    <a:pos x="T58" y="T59"/>
                  </a:cxn>
                  <a:cxn ang="T110">
                    <a:pos x="T60" y="T61"/>
                  </a:cxn>
                  <a:cxn ang="T111">
                    <a:pos x="T62" y="T63"/>
                  </a:cxn>
                  <a:cxn ang="T112">
                    <a:pos x="T64" y="T65"/>
                  </a:cxn>
                  <a:cxn ang="T113">
                    <a:pos x="T66" y="T67"/>
                  </a:cxn>
                  <a:cxn ang="T114">
                    <a:pos x="T68" y="T69"/>
                  </a:cxn>
                  <a:cxn ang="T115">
                    <a:pos x="T70" y="T71"/>
                  </a:cxn>
                  <a:cxn ang="T116">
                    <a:pos x="T72" y="T73"/>
                  </a:cxn>
                  <a:cxn ang="T117">
                    <a:pos x="T74" y="T75"/>
                  </a:cxn>
                  <a:cxn ang="T118">
                    <a:pos x="T76" y="T77"/>
                  </a:cxn>
                  <a:cxn ang="T119">
                    <a:pos x="T78" y="T79"/>
                  </a:cxn>
                </a:cxnLst>
                <a:rect l="0" t="0" r="r" b="b"/>
                <a:pathLst>
                  <a:path w="2" h="3">
                    <a:moveTo>
                      <a:pt x="1" y="3"/>
                    </a:moveTo>
                    <a:lnTo>
                      <a:pt x="1" y="3"/>
                    </a:lnTo>
                    <a:lnTo>
                      <a:pt x="1" y="2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1" y="3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4" name="Freeform 162">
                <a:extLst>
                  <a:ext uri="{FF2B5EF4-FFF2-40B4-BE49-F238E27FC236}">
                    <a16:creationId xmlns:a16="http://schemas.microsoft.com/office/drawing/2014/main" id="{C12AAB68-3558-48EE-8803-6442F995068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13" y="2171"/>
                <a:ext cx="2" cy="4"/>
              </a:xfrm>
              <a:custGeom>
                <a:avLst/>
                <a:gdLst>
                  <a:gd name="T0" fmla="*/ 1 w 2"/>
                  <a:gd name="T1" fmla="*/ 4 h 4"/>
                  <a:gd name="T2" fmla="*/ 1 w 2"/>
                  <a:gd name="T3" fmla="*/ 4 h 4"/>
                  <a:gd name="T4" fmla="*/ 1 w 2"/>
                  <a:gd name="T5" fmla="*/ 4 h 4"/>
                  <a:gd name="T6" fmla="*/ 1 w 2"/>
                  <a:gd name="T7" fmla="*/ 3 h 4"/>
                  <a:gd name="T8" fmla="*/ 1 w 2"/>
                  <a:gd name="T9" fmla="*/ 3 h 4"/>
                  <a:gd name="T10" fmla="*/ 1 w 2"/>
                  <a:gd name="T11" fmla="*/ 3 h 4"/>
                  <a:gd name="T12" fmla="*/ 1 w 2"/>
                  <a:gd name="T13" fmla="*/ 3 h 4"/>
                  <a:gd name="T14" fmla="*/ 1 w 2"/>
                  <a:gd name="T15" fmla="*/ 3 h 4"/>
                  <a:gd name="T16" fmla="*/ 1 w 2"/>
                  <a:gd name="T17" fmla="*/ 2 h 4"/>
                  <a:gd name="T18" fmla="*/ 1 w 2"/>
                  <a:gd name="T19" fmla="*/ 2 h 4"/>
                  <a:gd name="T20" fmla="*/ 1 w 2"/>
                  <a:gd name="T21" fmla="*/ 2 h 4"/>
                  <a:gd name="T22" fmla="*/ 1 w 2"/>
                  <a:gd name="T23" fmla="*/ 2 h 4"/>
                  <a:gd name="T24" fmla="*/ 1 w 2"/>
                  <a:gd name="T25" fmla="*/ 2 h 4"/>
                  <a:gd name="T26" fmla="*/ 1 w 2"/>
                  <a:gd name="T27" fmla="*/ 1 h 4"/>
                  <a:gd name="T28" fmla="*/ 1 w 2"/>
                  <a:gd name="T29" fmla="*/ 1 h 4"/>
                  <a:gd name="T30" fmla="*/ 1 w 2"/>
                  <a:gd name="T31" fmla="*/ 1 h 4"/>
                  <a:gd name="T32" fmla="*/ 0 w 2"/>
                  <a:gd name="T33" fmla="*/ 1 h 4"/>
                  <a:gd name="T34" fmla="*/ 0 w 2"/>
                  <a:gd name="T35" fmla="*/ 1 h 4"/>
                  <a:gd name="T36" fmla="*/ 0 w 2"/>
                  <a:gd name="T37" fmla="*/ 1 h 4"/>
                  <a:gd name="T38" fmla="*/ 0 w 2"/>
                  <a:gd name="T39" fmla="*/ 1 h 4"/>
                  <a:gd name="T40" fmla="*/ 0 w 2"/>
                  <a:gd name="T41" fmla="*/ 0 h 4"/>
                  <a:gd name="T42" fmla="*/ 1 w 2"/>
                  <a:gd name="T43" fmla="*/ 0 h 4"/>
                  <a:gd name="T44" fmla="*/ 1 w 2"/>
                  <a:gd name="T45" fmla="*/ 0 h 4"/>
                  <a:gd name="T46" fmla="*/ 2 w 2"/>
                  <a:gd name="T47" fmla="*/ 2 h 4"/>
                  <a:gd name="T48" fmla="*/ 2 w 2"/>
                  <a:gd name="T49" fmla="*/ 3 h 4"/>
                  <a:gd name="T50" fmla="*/ 2 w 2"/>
                  <a:gd name="T51" fmla="*/ 3 h 4"/>
                  <a:gd name="T52" fmla="*/ 2 w 2"/>
                  <a:gd name="T53" fmla="*/ 3 h 4"/>
                  <a:gd name="T54" fmla="*/ 2 w 2"/>
                  <a:gd name="T55" fmla="*/ 3 h 4"/>
                  <a:gd name="T56" fmla="*/ 2 w 2"/>
                  <a:gd name="T57" fmla="*/ 3 h 4"/>
                  <a:gd name="T58" fmla="*/ 2 w 2"/>
                  <a:gd name="T59" fmla="*/ 4 h 4"/>
                  <a:gd name="T60" fmla="*/ 2 w 2"/>
                  <a:gd name="T61" fmla="*/ 4 h 4"/>
                  <a:gd name="T62" fmla="*/ 1 w 2"/>
                  <a:gd name="T63" fmla="*/ 4 h 4"/>
                  <a:gd name="T64" fmla="*/ 1 w 2"/>
                  <a:gd name="T65" fmla="*/ 4 h 4"/>
                  <a:gd name="T66" fmla="*/ 1 w 2"/>
                  <a:gd name="T67" fmla="*/ 4 h 4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0" t="0" r="r" b="b"/>
                <a:pathLst>
                  <a:path w="2" h="4">
                    <a:moveTo>
                      <a:pt x="1" y="4"/>
                    </a:moveTo>
                    <a:lnTo>
                      <a:pt x="1" y="4"/>
                    </a:lnTo>
                    <a:lnTo>
                      <a:pt x="1" y="3"/>
                    </a:lnTo>
                    <a:lnTo>
                      <a:pt x="1" y="2"/>
                    </a:lnTo>
                    <a:lnTo>
                      <a:pt x="1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2" y="2"/>
                    </a:lnTo>
                    <a:lnTo>
                      <a:pt x="2" y="3"/>
                    </a:lnTo>
                    <a:lnTo>
                      <a:pt x="2" y="4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5" name="Freeform 163">
                <a:extLst>
                  <a:ext uri="{FF2B5EF4-FFF2-40B4-BE49-F238E27FC236}">
                    <a16:creationId xmlns:a16="http://schemas.microsoft.com/office/drawing/2014/main" id="{3F1B33D9-930C-410A-8587-283F8EC27A8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4" y="2162"/>
                <a:ext cx="5" cy="11"/>
              </a:xfrm>
              <a:custGeom>
                <a:avLst/>
                <a:gdLst>
                  <a:gd name="T0" fmla="*/ 1 w 5"/>
                  <a:gd name="T1" fmla="*/ 11 h 11"/>
                  <a:gd name="T2" fmla="*/ 1 w 5"/>
                  <a:gd name="T3" fmla="*/ 11 h 11"/>
                  <a:gd name="T4" fmla="*/ 1 w 5"/>
                  <a:gd name="T5" fmla="*/ 11 h 11"/>
                  <a:gd name="T6" fmla="*/ 1 w 5"/>
                  <a:gd name="T7" fmla="*/ 11 h 11"/>
                  <a:gd name="T8" fmla="*/ 1 w 5"/>
                  <a:gd name="T9" fmla="*/ 11 h 11"/>
                  <a:gd name="T10" fmla="*/ 1 w 5"/>
                  <a:gd name="T11" fmla="*/ 11 h 11"/>
                  <a:gd name="T12" fmla="*/ 1 w 5"/>
                  <a:gd name="T13" fmla="*/ 11 h 11"/>
                  <a:gd name="T14" fmla="*/ 1 w 5"/>
                  <a:gd name="T15" fmla="*/ 11 h 11"/>
                  <a:gd name="T16" fmla="*/ 1 w 5"/>
                  <a:gd name="T17" fmla="*/ 10 h 11"/>
                  <a:gd name="T18" fmla="*/ 1 w 5"/>
                  <a:gd name="T19" fmla="*/ 10 h 11"/>
                  <a:gd name="T20" fmla="*/ 1 w 5"/>
                  <a:gd name="T21" fmla="*/ 10 h 11"/>
                  <a:gd name="T22" fmla="*/ 1 w 5"/>
                  <a:gd name="T23" fmla="*/ 9 h 11"/>
                  <a:gd name="T24" fmla="*/ 1 w 5"/>
                  <a:gd name="T25" fmla="*/ 8 h 11"/>
                  <a:gd name="T26" fmla="*/ 1 w 5"/>
                  <a:gd name="T27" fmla="*/ 8 h 11"/>
                  <a:gd name="T28" fmla="*/ 0 w 5"/>
                  <a:gd name="T29" fmla="*/ 7 h 11"/>
                  <a:gd name="T30" fmla="*/ 0 w 5"/>
                  <a:gd name="T31" fmla="*/ 6 h 11"/>
                  <a:gd name="T32" fmla="*/ 0 w 5"/>
                  <a:gd name="T33" fmla="*/ 6 h 11"/>
                  <a:gd name="T34" fmla="*/ 0 w 5"/>
                  <a:gd name="T35" fmla="*/ 5 h 11"/>
                  <a:gd name="T36" fmla="*/ 0 w 5"/>
                  <a:gd name="T37" fmla="*/ 4 h 11"/>
                  <a:gd name="T38" fmla="*/ 0 w 5"/>
                  <a:gd name="T39" fmla="*/ 4 h 11"/>
                  <a:gd name="T40" fmla="*/ 0 w 5"/>
                  <a:gd name="T41" fmla="*/ 3 h 11"/>
                  <a:gd name="T42" fmla="*/ 1 w 5"/>
                  <a:gd name="T43" fmla="*/ 2 h 11"/>
                  <a:gd name="T44" fmla="*/ 1 w 5"/>
                  <a:gd name="T45" fmla="*/ 2 h 11"/>
                  <a:gd name="T46" fmla="*/ 1 w 5"/>
                  <a:gd name="T47" fmla="*/ 1 h 11"/>
                  <a:gd name="T48" fmla="*/ 1 w 5"/>
                  <a:gd name="T49" fmla="*/ 1 h 11"/>
                  <a:gd name="T50" fmla="*/ 1 w 5"/>
                  <a:gd name="T51" fmla="*/ 0 h 11"/>
                  <a:gd name="T52" fmla="*/ 3 w 5"/>
                  <a:gd name="T53" fmla="*/ 0 h 11"/>
                  <a:gd name="T54" fmla="*/ 4 w 5"/>
                  <a:gd name="T55" fmla="*/ 0 h 11"/>
                  <a:gd name="T56" fmla="*/ 4 w 5"/>
                  <a:gd name="T57" fmla="*/ 0 h 11"/>
                  <a:gd name="T58" fmla="*/ 4 w 5"/>
                  <a:gd name="T59" fmla="*/ 0 h 11"/>
                  <a:gd name="T60" fmla="*/ 4 w 5"/>
                  <a:gd name="T61" fmla="*/ 0 h 11"/>
                  <a:gd name="T62" fmla="*/ 4 w 5"/>
                  <a:gd name="T63" fmla="*/ 1 h 11"/>
                  <a:gd name="T64" fmla="*/ 5 w 5"/>
                  <a:gd name="T65" fmla="*/ 2 h 11"/>
                  <a:gd name="T66" fmla="*/ 5 w 5"/>
                  <a:gd name="T67" fmla="*/ 2 h 11"/>
                  <a:gd name="T68" fmla="*/ 5 w 5"/>
                  <a:gd name="T69" fmla="*/ 3 h 11"/>
                  <a:gd name="T70" fmla="*/ 5 w 5"/>
                  <a:gd name="T71" fmla="*/ 4 h 11"/>
                  <a:gd name="T72" fmla="*/ 5 w 5"/>
                  <a:gd name="T73" fmla="*/ 4 h 11"/>
                  <a:gd name="T74" fmla="*/ 5 w 5"/>
                  <a:gd name="T75" fmla="*/ 5 h 11"/>
                  <a:gd name="T76" fmla="*/ 5 w 5"/>
                  <a:gd name="T77" fmla="*/ 6 h 11"/>
                  <a:gd name="T78" fmla="*/ 5 w 5"/>
                  <a:gd name="T79" fmla="*/ 7 h 11"/>
                  <a:gd name="T80" fmla="*/ 5 w 5"/>
                  <a:gd name="T81" fmla="*/ 7 h 11"/>
                  <a:gd name="T82" fmla="*/ 5 w 5"/>
                  <a:gd name="T83" fmla="*/ 8 h 11"/>
                  <a:gd name="T84" fmla="*/ 5 w 5"/>
                  <a:gd name="T85" fmla="*/ 9 h 11"/>
                  <a:gd name="T86" fmla="*/ 5 w 5"/>
                  <a:gd name="T87" fmla="*/ 9 h 11"/>
                  <a:gd name="T88" fmla="*/ 5 w 5"/>
                  <a:gd name="T89" fmla="*/ 10 h 11"/>
                  <a:gd name="T90" fmla="*/ 5 w 5"/>
                  <a:gd name="T91" fmla="*/ 11 h 11"/>
                  <a:gd name="T92" fmla="*/ 4 w 5"/>
                  <a:gd name="T93" fmla="*/ 11 h 11"/>
                  <a:gd name="T94" fmla="*/ 3 w 5"/>
                  <a:gd name="T95" fmla="*/ 11 h 11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5" h="11">
                    <a:moveTo>
                      <a:pt x="3" y="11"/>
                    </a:moveTo>
                    <a:lnTo>
                      <a:pt x="1" y="11"/>
                    </a:lnTo>
                    <a:lnTo>
                      <a:pt x="1" y="10"/>
                    </a:lnTo>
                    <a:lnTo>
                      <a:pt x="1" y="9"/>
                    </a:lnTo>
                    <a:lnTo>
                      <a:pt x="1" y="8"/>
                    </a:lnTo>
                    <a:lnTo>
                      <a:pt x="1" y="7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0" y="3"/>
                    </a:lnTo>
                    <a:lnTo>
                      <a:pt x="1" y="2"/>
                    </a:lnTo>
                    <a:lnTo>
                      <a:pt x="1" y="1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4" y="0"/>
                    </a:lnTo>
                    <a:lnTo>
                      <a:pt x="4" y="1"/>
                    </a:lnTo>
                    <a:lnTo>
                      <a:pt x="5" y="2"/>
                    </a:lnTo>
                    <a:lnTo>
                      <a:pt x="5" y="3"/>
                    </a:lnTo>
                    <a:lnTo>
                      <a:pt x="5" y="4"/>
                    </a:lnTo>
                    <a:lnTo>
                      <a:pt x="5" y="5"/>
                    </a:lnTo>
                    <a:lnTo>
                      <a:pt x="5" y="6"/>
                    </a:lnTo>
                    <a:lnTo>
                      <a:pt x="5" y="7"/>
                    </a:lnTo>
                    <a:lnTo>
                      <a:pt x="5" y="8"/>
                    </a:lnTo>
                    <a:lnTo>
                      <a:pt x="5" y="9"/>
                    </a:lnTo>
                    <a:lnTo>
                      <a:pt x="5" y="10"/>
                    </a:lnTo>
                    <a:lnTo>
                      <a:pt x="5" y="11"/>
                    </a:lnTo>
                    <a:lnTo>
                      <a:pt x="4" y="11"/>
                    </a:lnTo>
                    <a:lnTo>
                      <a:pt x="3" y="11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6" name="Freeform 164">
                <a:extLst>
                  <a:ext uri="{FF2B5EF4-FFF2-40B4-BE49-F238E27FC236}">
                    <a16:creationId xmlns:a16="http://schemas.microsoft.com/office/drawing/2014/main" id="{785A675C-C6EC-4032-A680-6F370678429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12" y="2169"/>
                <a:ext cx="2" cy="3"/>
              </a:xfrm>
              <a:custGeom>
                <a:avLst/>
                <a:gdLst>
                  <a:gd name="T0" fmla="*/ 2 w 2"/>
                  <a:gd name="T1" fmla="*/ 3 h 3"/>
                  <a:gd name="T2" fmla="*/ 2 w 2"/>
                  <a:gd name="T3" fmla="*/ 3 h 3"/>
                  <a:gd name="T4" fmla="*/ 2 w 2"/>
                  <a:gd name="T5" fmla="*/ 3 h 3"/>
                  <a:gd name="T6" fmla="*/ 2 w 2"/>
                  <a:gd name="T7" fmla="*/ 3 h 3"/>
                  <a:gd name="T8" fmla="*/ 2 w 2"/>
                  <a:gd name="T9" fmla="*/ 3 h 3"/>
                  <a:gd name="T10" fmla="*/ 1 w 2"/>
                  <a:gd name="T11" fmla="*/ 2 h 3"/>
                  <a:gd name="T12" fmla="*/ 1 w 2"/>
                  <a:gd name="T13" fmla="*/ 2 h 3"/>
                  <a:gd name="T14" fmla="*/ 1 w 2"/>
                  <a:gd name="T15" fmla="*/ 2 h 3"/>
                  <a:gd name="T16" fmla="*/ 2 w 2"/>
                  <a:gd name="T17" fmla="*/ 2 h 3"/>
                  <a:gd name="T18" fmla="*/ 2 w 2"/>
                  <a:gd name="T19" fmla="*/ 2 h 3"/>
                  <a:gd name="T20" fmla="*/ 2 w 2"/>
                  <a:gd name="T21" fmla="*/ 2 h 3"/>
                  <a:gd name="T22" fmla="*/ 2 w 2"/>
                  <a:gd name="T23" fmla="*/ 2 h 3"/>
                  <a:gd name="T24" fmla="*/ 2 w 2"/>
                  <a:gd name="T25" fmla="*/ 1 h 3"/>
                  <a:gd name="T26" fmla="*/ 1 w 2"/>
                  <a:gd name="T27" fmla="*/ 1 h 3"/>
                  <a:gd name="T28" fmla="*/ 1 w 2"/>
                  <a:gd name="T29" fmla="*/ 1 h 3"/>
                  <a:gd name="T30" fmla="*/ 1 w 2"/>
                  <a:gd name="T31" fmla="*/ 1 h 3"/>
                  <a:gd name="T32" fmla="*/ 1 w 2"/>
                  <a:gd name="T33" fmla="*/ 1 h 3"/>
                  <a:gd name="T34" fmla="*/ 1 w 2"/>
                  <a:gd name="T35" fmla="*/ 1 h 3"/>
                  <a:gd name="T36" fmla="*/ 1 w 2"/>
                  <a:gd name="T37" fmla="*/ 1 h 3"/>
                  <a:gd name="T38" fmla="*/ 1 w 2"/>
                  <a:gd name="T39" fmla="*/ 1 h 3"/>
                  <a:gd name="T40" fmla="*/ 1 w 2"/>
                  <a:gd name="T41" fmla="*/ 1 h 3"/>
                  <a:gd name="T42" fmla="*/ 0 w 2"/>
                  <a:gd name="T43" fmla="*/ 0 h 3"/>
                  <a:gd name="T44" fmla="*/ 0 w 2"/>
                  <a:gd name="T45" fmla="*/ 0 h 3"/>
                  <a:gd name="T46" fmla="*/ 0 w 2"/>
                  <a:gd name="T47" fmla="*/ 0 h 3"/>
                  <a:gd name="T48" fmla="*/ 1 w 2"/>
                  <a:gd name="T49" fmla="*/ 0 h 3"/>
                  <a:gd name="T50" fmla="*/ 1 w 2"/>
                  <a:gd name="T51" fmla="*/ 0 h 3"/>
                  <a:gd name="T52" fmla="*/ 1 w 2"/>
                  <a:gd name="T53" fmla="*/ 0 h 3"/>
                  <a:gd name="T54" fmla="*/ 1 w 2"/>
                  <a:gd name="T55" fmla="*/ 0 h 3"/>
                  <a:gd name="T56" fmla="*/ 1 w 2"/>
                  <a:gd name="T57" fmla="*/ 0 h 3"/>
                  <a:gd name="T58" fmla="*/ 2 w 2"/>
                  <a:gd name="T59" fmla="*/ 0 h 3"/>
                  <a:gd name="T60" fmla="*/ 2 w 2"/>
                  <a:gd name="T61" fmla="*/ 0 h 3"/>
                  <a:gd name="T62" fmla="*/ 2 w 2"/>
                  <a:gd name="T63" fmla="*/ 0 h 3"/>
                  <a:gd name="T64" fmla="*/ 2 w 2"/>
                  <a:gd name="T65" fmla="*/ 1 h 3"/>
                  <a:gd name="T66" fmla="*/ 2 w 2"/>
                  <a:gd name="T67" fmla="*/ 1 h 3"/>
                  <a:gd name="T68" fmla="*/ 2 w 2"/>
                  <a:gd name="T69" fmla="*/ 1 h 3"/>
                  <a:gd name="T70" fmla="*/ 2 w 2"/>
                  <a:gd name="T71" fmla="*/ 1 h 3"/>
                  <a:gd name="T72" fmla="*/ 2 w 2"/>
                  <a:gd name="T73" fmla="*/ 1 h 3"/>
                  <a:gd name="T74" fmla="*/ 2 w 2"/>
                  <a:gd name="T75" fmla="*/ 1 h 3"/>
                  <a:gd name="T76" fmla="*/ 2 w 2"/>
                  <a:gd name="T77" fmla="*/ 1 h 3"/>
                  <a:gd name="T78" fmla="*/ 2 w 2"/>
                  <a:gd name="T79" fmla="*/ 1 h 3"/>
                  <a:gd name="T80" fmla="*/ 2 w 2"/>
                  <a:gd name="T81" fmla="*/ 2 h 3"/>
                  <a:gd name="T82" fmla="*/ 2 w 2"/>
                  <a:gd name="T83" fmla="*/ 2 h 3"/>
                  <a:gd name="T84" fmla="*/ 2 w 2"/>
                  <a:gd name="T85" fmla="*/ 2 h 3"/>
                  <a:gd name="T86" fmla="*/ 2 w 2"/>
                  <a:gd name="T87" fmla="*/ 2 h 3"/>
                  <a:gd name="T88" fmla="*/ 2 w 2"/>
                  <a:gd name="T89" fmla="*/ 3 h 3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</a:gdLst>
                <a:ahLst/>
                <a:cxnLst>
                  <a:cxn ang="T90">
                    <a:pos x="T0" y="T1"/>
                  </a:cxn>
                  <a:cxn ang="T91">
                    <a:pos x="T2" y="T3"/>
                  </a:cxn>
                  <a:cxn ang="T92">
                    <a:pos x="T4" y="T5"/>
                  </a:cxn>
                  <a:cxn ang="T93">
                    <a:pos x="T6" y="T7"/>
                  </a:cxn>
                  <a:cxn ang="T94">
                    <a:pos x="T8" y="T9"/>
                  </a:cxn>
                  <a:cxn ang="T95">
                    <a:pos x="T10" y="T11"/>
                  </a:cxn>
                  <a:cxn ang="T96">
                    <a:pos x="T12" y="T13"/>
                  </a:cxn>
                  <a:cxn ang="T97">
                    <a:pos x="T14" y="T15"/>
                  </a:cxn>
                  <a:cxn ang="T98">
                    <a:pos x="T16" y="T17"/>
                  </a:cxn>
                  <a:cxn ang="T99">
                    <a:pos x="T18" y="T19"/>
                  </a:cxn>
                  <a:cxn ang="T100">
                    <a:pos x="T20" y="T21"/>
                  </a:cxn>
                  <a:cxn ang="T101">
                    <a:pos x="T22" y="T23"/>
                  </a:cxn>
                  <a:cxn ang="T102">
                    <a:pos x="T24" y="T25"/>
                  </a:cxn>
                  <a:cxn ang="T103">
                    <a:pos x="T26" y="T27"/>
                  </a:cxn>
                  <a:cxn ang="T104">
                    <a:pos x="T28" y="T29"/>
                  </a:cxn>
                  <a:cxn ang="T105">
                    <a:pos x="T30" y="T31"/>
                  </a:cxn>
                  <a:cxn ang="T106">
                    <a:pos x="T32" y="T33"/>
                  </a:cxn>
                  <a:cxn ang="T107">
                    <a:pos x="T34" y="T35"/>
                  </a:cxn>
                  <a:cxn ang="T108">
                    <a:pos x="T36" y="T37"/>
                  </a:cxn>
                  <a:cxn ang="T109">
                    <a:pos x="T38" y="T39"/>
                  </a:cxn>
                  <a:cxn ang="T110">
                    <a:pos x="T40" y="T41"/>
                  </a:cxn>
                  <a:cxn ang="T111">
                    <a:pos x="T42" y="T43"/>
                  </a:cxn>
                  <a:cxn ang="T112">
                    <a:pos x="T44" y="T45"/>
                  </a:cxn>
                  <a:cxn ang="T113">
                    <a:pos x="T46" y="T47"/>
                  </a:cxn>
                  <a:cxn ang="T114">
                    <a:pos x="T48" y="T49"/>
                  </a:cxn>
                  <a:cxn ang="T115">
                    <a:pos x="T50" y="T51"/>
                  </a:cxn>
                  <a:cxn ang="T116">
                    <a:pos x="T52" y="T53"/>
                  </a:cxn>
                  <a:cxn ang="T117">
                    <a:pos x="T54" y="T55"/>
                  </a:cxn>
                  <a:cxn ang="T118">
                    <a:pos x="T56" y="T57"/>
                  </a:cxn>
                  <a:cxn ang="T119">
                    <a:pos x="T58" y="T59"/>
                  </a:cxn>
                  <a:cxn ang="T120">
                    <a:pos x="T60" y="T61"/>
                  </a:cxn>
                  <a:cxn ang="T121">
                    <a:pos x="T62" y="T63"/>
                  </a:cxn>
                  <a:cxn ang="T122">
                    <a:pos x="T64" y="T65"/>
                  </a:cxn>
                  <a:cxn ang="T123">
                    <a:pos x="T66" y="T67"/>
                  </a:cxn>
                  <a:cxn ang="T124">
                    <a:pos x="T68" y="T69"/>
                  </a:cxn>
                  <a:cxn ang="T125">
                    <a:pos x="T70" y="T71"/>
                  </a:cxn>
                  <a:cxn ang="T126">
                    <a:pos x="T72" y="T73"/>
                  </a:cxn>
                  <a:cxn ang="T127">
                    <a:pos x="T74" y="T75"/>
                  </a:cxn>
                  <a:cxn ang="T128">
                    <a:pos x="T76" y="T77"/>
                  </a:cxn>
                  <a:cxn ang="T129">
                    <a:pos x="T78" y="T79"/>
                  </a:cxn>
                  <a:cxn ang="T130">
                    <a:pos x="T80" y="T81"/>
                  </a:cxn>
                  <a:cxn ang="T131">
                    <a:pos x="T82" y="T83"/>
                  </a:cxn>
                  <a:cxn ang="T132">
                    <a:pos x="T84" y="T85"/>
                  </a:cxn>
                  <a:cxn ang="T133">
                    <a:pos x="T86" y="T87"/>
                  </a:cxn>
                  <a:cxn ang="T134">
                    <a:pos x="T88" y="T89"/>
                  </a:cxn>
                </a:cxnLst>
                <a:rect l="0" t="0" r="r" b="b"/>
                <a:pathLst>
                  <a:path w="2" h="3">
                    <a:moveTo>
                      <a:pt x="2" y="3"/>
                    </a:moveTo>
                    <a:lnTo>
                      <a:pt x="2" y="3"/>
                    </a:lnTo>
                    <a:lnTo>
                      <a:pt x="2" y="2"/>
                    </a:lnTo>
                    <a:lnTo>
                      <a:pt x="1" y="2"/>
                    </a:lnTo>
                    <a:lnTo>
                      <a:pt x="2" y="2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2" y="1"/>
                    </a:lnTo>
                    <a:lnTo>
                      <a:pt x="2" y="2"/>
                    </a:lnTo>
                    <a:lnTo>
                      <a:pt x="2" y="3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7" name="Freeform 165">
                <a:extLst>
                  <a:ext uri="{FF2B5EF4-FFF2-40B4-BE49-F238E27FC236}">
                    <a16:creationId xmlns:a16="http://schemas.microsoft.com/office/drawing/2014/main" id="{5DECEBA3-8682-4074-8C11-A201C2ED068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12" y="2167"/>
                <a:ext cx="1" cy="3"/>
              </a:xfrm>
              <a:custGeom>
                <a:avLst/>
                <a:gdLst>
                  <a:gd name="T0" fmla="*/ 1 w 1"/>
                  <a:gd name="T1" fmla="*/ 3 h 3"/>
                  <a:gd name="T2" fmla="*/ 0 w 1"/>
                  <a:gd name="T3" fmla="*/ 3 h 3"/>
                  <a:gd name="T4" fmla="*/ 0 w 1"/>
                  <a:gd name="T5" fmla="*/ 3 h 3"/>
                  <a:gd name="T6" fmla="*/ 0 w 1"/>
                  <a:gd name="T7" fmla="*/ 3 h 3"/>
                  <a:gd name="T8" fmla="*/ 0 w 1"/>
                  <a:gd name="T9" fmla="*/ 3 h 3"/>
                  <a:gd name="T10" fmla="*/ 0 w 1"/>
                  <a:gd name="T11" fmla="*/ 3 h 3"/>
                  <a:gd name="T12" fmla="*/ 0 w 1"/>
                  <a:gd name="T13" fmla="*/ 3 h 3"/>
                  <a:gd name="T14" fmla="*/ 0 w 1"/>
                  <a:gd name="T15" fmla="*/ 3 h 3"/>
                  <a:gd name="T16" fmla="*/ 0 w 1"/>
                  <a:gd name="T17" fmla="*/ 3 h 3"/>
                  <a:gd name="T18" fmla="*/ 0 w 1"/>
                  <a:gd name="T19" fmla="*/ 3 h 3"/>
                  <a:gd name="T20" fmla="*/ 1 w 1"/>
                  <a:gd name="T21" fmla="*/ 2 h 3"/>
                  <a:gd name="T22" fmla="*/ 0 w 1"/>
                  <a:gd name="T23" fmla="*/ 1 h 3"/>
                  <a:gd name="T24" fmla="*/ 0 w 1"/>
                  <a:gd name="T25" fmla="*/ 0 h 3"/>
                  <a:gd name="T26" fmla="*/ 0 w 1"/>
                  <a:gd name="T27" fmla="*/ 0 h 3"/>
                  <a:gd name="T28" fmla="*/ 0 w 1"/>
                  <a:gd name="T29" fmla="*/ 0 h 3"/>
                  <a:gd name="T30" fmla="*/ 0 w 1"/>
                  <a:gd name="T31" fmla="*/ 0 h 3"/>
                  <a:gd name="T32" fmla="*/ 0 w 1"/>
                  <a:gd name="T33" fmla="*/ 0 h 3"/>
                  <a:gd name="T34" fmla="*/ 0 w 1"/>
                  <a:gd name="T35" fmla="*/ 0 h 3"/>
                  <a:gd name="T36" fmla="*/ 0 w 1"/>
                  <a:gd name="T37" fmla="*/ 0 h 3"/>
                  <a:gd name="T38" fmla="*/ 0 w 1"/>
                  <a:gd name="T39" fmla="*/ 0 h 3"/>
                  <a:gd name="T40" fmla="*/ 0 w 1"/>
                  <a:gd name="T41" fmla="*/ 0 h 3"/>
                  <a:gd name="T42" fmla="*/ 0 w 1"/>
                  <a:gd name="T43" fmla="*/ 0 h 3"/>
                  <a:gd name="T44" fmla="*/ 0 w 1"/>
                  <a:gd name="T45" fmla="*/ 0 h 3"/>
                  <a:gd name="T46" fmla="*/ 0 w 1"/>
                  <a:gd name="T47" fmla="*/ 0 h 3"/>
                  <a:gd name="T48" fmla="*/ 0 w 1"/>
                  <a:gd name="T49" fmla="*/ 0 h 3"/>
                  <a:gd name="T50" fmla="*/ 0 w 1"/>
                  <a:gd name="T51" fmla="*/ 0 h 3"/>
                  <a:gd name="T52" fmla="*/ 0 w 1"/>
                  <a:gd name="T53" fmla="*/ 0 h 3"/>
                  <a:gd name="T54" fmla="*/ 0 w 1"/>
                  <a:gd name="T55" fmla="*/ 0 h 3"/>
                  <a:gd name="T56" fmla="*/ 1 w 1"/>
                  <a:gd name="T57" fmla="*/ 0 h 3"/>
                  <a:gd name="T58" fmla="*/ 1 w 1"/>
                  <a:gd name="T59" fmla="*/ 1 h 3"/>
                  <a:gd name="T60" fmla="*/ 1 w 1"/>
                  <a:gd name="T61" fmla="*/ 1 h 3"/>
                  <a:gd name="T62" fmla="*/ 1 w 1"/>
                  <a:gd name="T63" fmla="*/ 1 h 3"/>
                  <a:gd name="T64" fmla="*/ 1 w 1"/>
                  <a:gd name="T65" fmla="*/ 1 h 3"/>
                  <a:gd name="T66" fmla="*/ 1 w 1"/>
                  <a:gd name="T67" fmla="*/ 2 h 3"/>
                  <a:gd name="T68" fmla="*/ 1 w 1"/>
                  <a:gd name="T69" fmla="*/ 2 h 3"/>
                  <a:gd name="T70" fmla="*/ 1 w 1"/>
                  <a:gd name="T71" fmla="*/ 2 h 3"/>
                  <a:gd name="T72" fmla="*/ 1 w 1"/>
                  <a:gd name="T73" fmla="*/ 2 h 3"/>
                  <a:gd name="T74" fmla="*/ 1 w 1"/>
                  <a:gd name="T75" fmla="*/ 2 h 3"/>
                  <a:gd name="T76" fmla="*/ 1 w 1"/>
                  <a:gd name="T77" fmla="*/ 2 h 3"/>
                  <a:gd name="T78" fmla="*/ 1 w 1"/>
                  <a:gd name="T79" fmla="*/ 2 h 3"/>
                  <a:gd name="T80" fmla="*/ 1 w 1"/>
                  <a:gd name="T81" fmla="*/ 2 h 3"/>
                  <a:gd name="T82" fmla="*/ 1 w 1"/>
                  <a:gd name="T83" fmla="*/ 2 h 3"/>
                  <a:gd name="T84" fmla="*/ 1 w 1"/>
                  <a:gd name="T85" fmla="*/ 2 h 3"/>
                  <a:gd name="T86" fmla="*/ 1 w 1"/>
                  <a:gd name="T87" fmla="*/ 2 h 3"/>
                  <a:gd name="T88" fmla="*/ 1 w 1"/>
                  <a:gd name="T89" fmla="*/ 2 h 3"/>
                  <a:gd name="T90" fmla="*/ 1 w 1"/>
                  <a:gd name="T91" fmla="*/ 2 h 3"/>
                  <a:gd name="T92" fmla="*/ 1 w 1"/>
                  <a:gd name="T93" fmla="*/ 2 h 3"/>
                  <a:gd name="T94" fmla="*/ 1 w 1"/>
                  <a:gd name="T95" fmla="*/ 2 h 3"/>
                  <a:gd name="T96" fmla="*/ 1 w 1"/>
                  <a:gd name="T97" fmla="*/ 2 h 3"/>
                  <a:gd name="T98" fmla="*/ 1 w 1"/>
                  <a:gd name="T99" fmla="*/ 3 h 3"/>
                  <a:gd name="T100" fmla="*/ 1 w 1"/>
                  <a:gd name="T101" fmla="*/ 3 h 3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0" t="0" r="r" b="b"/>
                <a:pathLst>
                  <a:path w="1" h="3">
                    <a:moveTo>
                      <a:pt x="1" y="3"/>
                    </a:moveTo>
                    <a:lnTo>
                      <a:pt x="0" y="3"/>
                    </a:lnTo>
                    <a:lnTo>
                      <a:pt x="1" y="2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1" y="2"/>
                    </a:lnTo>
                    <a:lnTo>
                      <a:pt x="1" y="3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8" name="Freeform 166">
                <a:extLst>
                  <a:ext uri="{FF2B5EF4-FFF2-40B4-BE49-F238E27FC236}">
                    <a16:creationId xmlns:a16="http://schemas.microsoft.com/office/drawing/2014/main" id="{DFDE8D52-5194-4036-8357-B3B70071F5D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09" y="2164"/>
                <a:ext cx="3" cy="3"/>
              </a:xfrm>
              <a:custGeom>
                <a:avLst/>
                <a:gdLst>
                  <a:gd name="T0" fmla="*/ 2 w 3"/>
                  <a:gd name="T1" fmla="*/ 3 h 3"/>
                  <a:gd name="T2" fmla="*/ 2 w 3"/>
                  <a:gd name="T3" fmla="*/ 3 h 3"/>
                  <a:gd name="T4" fmla="*/ 2 w 3"/>
                  <a:gd name="T5" fmla="*/ 3 h 3"/>
                  <a:gd name="T6" fmla="*/ 2 w 3"/>
                  <a:gd name="T7" fmla="*/ 2 h 3"/>
                  <a:gd name="T8" fmla="*/ 2 w 3"/>
                  <a:gd name="T9" fmla="*/ 2 h 3"/>
                  <a:gd name="T10" fmla="*/ 2 w 3"/>
                  <a:gd name="T11" fmla="*/ 2 h 3"/>
                  <a:gd name="T12" fmla="*/ 2 w 3"/>
                  <a:gd name="T13" fmla="*/ 2 h 3"/>
                  <a:gd name="T14" fmla="*/ 2 w 3"/>
                  <a:gd name="T15" fmla="*/ 1 h 3"/>
                  <a:gd name="T16" fmla="*/ 2 w 3"/>
                  <a:gd name="T17" fmla="*/ 1 h 3"/>
                  <a:gd name="T18" fmla="*/ 2 w 3"/>
                  <a:gd name="T19" fmla="*/ 1 h 3"/>
                  <a:gd name="T20" fmla="*/ 2 w 3"/>
                  <a:gd name="T21" fmla="*/ 1 h 3"/>
                  <a:gd name="T22" fmla="*/ 1 w 3"/>
                  <a:gd name="T23" fmla="*/ 1 h 3"/>
                  <a:gd name="T24" fmla="*/ 1 w 3"/>
                  <a:gd name="T25" fmla="*/ 1 h 3"/>
                  <a:gd name="T26" fmla="*/ 1 w 3"/>
                  <a:gd name="T27" fmla="*/ 1 h 3"/>
                  <a:gd name="T28" fmla="*/ 1 w 3"/>
                  <a:gd name="T29" fmla="*/ 1 h 3"/>
                  <a:gd name="T30" fmla="*/ 1 w 3"/>
                  <a:gd name="T31" fmla="*/ 1 h 3"/>
                  <a:gd name="T32" fmla="*/ 0 w 3"/>
                  <a:gd name="T33" fmla="*/ 0 h 3"/>
                  <a:gd name="T34" fmla="*/ 0 w 3"/>
                  <a:gd name="T35" fmla="*/ 0 h 3"/>
                  <a:gd name="T36" fmla="*/ 0 w 3"/>
                  <a:gd name="T37" fmla="*/ 0 h 3"/>
                  <a:gd name="T38" fmla="*/ 0 w 3"/>
                  <a:gd name="T39" fmla="*/ 0 h 3"/>
                  <a:gd name="T40" fmla="*/ 0 w 3"/>
                  <a:gd name="T41" fmla="*/ 0 h 3"/>
                  <a:gd name="T42" fmla="*/ 0 w 3"/>
                  <a:gd name="T43" fmla="*/ 0 h 3"/>
                  <a:gd name="T44" fmla="*/ 1 w 3"/>
                  <a:gd name="T45" fmla="*/ 0 h 3"/>
                  <a:gd name="T46" fmla="*/ 1 w 3"/>
                  <a:gd name="T47" fmla="*/ 0 h 3"/>
                  <a:gd name="T48" fmla="*/ 1 w 3"/>
                  <a:gd name="T49" fmla="*/ 0 h 3"/>
                  <a:gd name="T50" fmla="*/ 2 w 3"/>
                  <a:gd name="T51" fmla="*/ 1 h 3"/>
                  <a:gd name="T52" fmla="*/ 2 w 3"/>
                  <a:gd name="T53" fmla="*/ 1 h 3"/>
                  <a:gd name="T54" fmla="*/ 2 w 3"/>
                  <a:gd name="T55" fmla="*/ 1 h 3"/>
                  <a:gd name="T56" fmla="*/ 3 w 3"/>
                  <a:gd name="T57" fmla="*/ 1 h 3"/>
                  <a:gd name="T58" fmla="*/ 3 w 3"/>
                  <a:gd name="T59" fmla="*/ 1 h 3"/>
                  <a:gd name="T60" fmla="*/ 3 w 3"/>
                  <a:gd name="T61" fmla="*/ 1 h 3"/>
                  <a:gd name="T62" fmla="*/ 3 w 3"/>
                  <a:gd name="T63" fmla="*/ 1 h 3"/>
                  <a:gd name="T64" fmla="*/ 3 w 3"/>
                  <a:gd name="T65" fmla="*/ 1 h 3"/>
                  <a:gd name="T66" fmla="*/ 3 w 3"/>
                  <a:gd name="T67" fmla="*/ 1 h 3"/>
                  <a:gd name="T68" fmla="*/ 3 w 3"/>
                  <a:gd name="T69" fmla="*/ 2 h 3"/>
                  <a:gd name="T70" fmla="*/ 3 w 3"/>
                  <a:gd name="T71" fmla="*/ 2 h 3"/>
                  <a:gd name="T72" fmla="*/ 3 w 3"/>
                  <a:gd name="T73" fmla="*/ 2 h 3"/>
                  <a:gd name="T74" fmla="*/ 3 w 3"/>
                  <a:gd name="T75" fmla="*/ 2 h 3"/>
                  <a:gd name="T76" fmla="*/ 3 w 3"/>
                  <a:gd name="T77" fmla="*/ 2 h 3"/>
                  <a:gd name="T78" fmla="*/ 3 w 3"/>
                  <a:gd name="T79" fmla="*/ 2 h 3"/>
                  <a:gd name="T80" fmla="*/ 2 w 3"/>
                  <a:gd name="T81" fmla="*/ 3 h 3"/>
                  <a:gd name="T82" fmla="*/ 2 w 3"/>
                  <a:gd name="T83" fmla="*/ 3 h 3"/>
                  <a:gd name="T84" fmla="*/ 2 w 3"/>
                  <a:gd name="T85" fmla="*/ 3 h 3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0" t="0" r="r" b="b"/>
                <a:pathLst>
                  <a:path w="3" h="3">
                    <a:moveTo>
                      <a:pt x="2" y="3"/>
                    </a:moveTo>
                    <a:lnTo>
                      <a:pt x="2" y="3"/>
                    </a:lnTo>
                    <a:lnTo>
                      <a:pt x="2" y="2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1"/>
                    </a:lnTo>
                    <a:lnTo>
                      <a:pt x="3" y="1"/>
                    </a:lnTo>
                    <a:lnTo>
                      <a:pt x="3" y="2"/>
                    </a:lnTo>
                    <a:lnTo>
                      <a:pt x="2" y="3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79" name="Freeform 167">
                <a:extLst>
                  <a:ext uri="{FF2B5EF4-FFF2-40B4-BE49-F238E27FC236}">
                    <a16:creationId xmlns:a16="http://schemas.microsoft.com/office/drawing/2014/main" id="{14A76EA7-5466-46D7-B2A6-F6FF25C6797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07" y="2163"/>
                <a:ext cx="3" cy="2"/>
              </a:xfrm>
              <a:custGeom>
                <a:avLst/>
                <a:gdLst>
                  <a:gd name="T0" fmla="*/ 3 w 3"/>
                  <a:gd name="T1" fmla="*/ 2 h 2"/>
                  <a:gd name="T2" fmla="*/ 2 w 3"/>
                  <a:gd name="T3" fmla="*/ 2 h 2"/>
                  <a:gd name="T4" fmla="*/ 2 w 3"/>
                  <a:gd name="T5" fmla="*/ 2 h 2"/>
                  <a:gd name="T6" fmla="*/ 2 w 3"/>
                  <a:gd name="T7" fmla="*/ 2 h 2"/>
                  <a:gd name="T8" fmla="*/ 2 w 3"/>
                  <a:gd name="T9" fmla="*/ 2 h 2"/>
                  <a:gd name="T10" fmla="*/ 2 w 3"/>
                  <a:gd name="T11" fmla="*/ 2 h 2"/>
                  <a:gd name="T12" fmla="*/ 2 w 3"/>
                  <a:gd name="T13" fmla="*/ 2 h 2"/>
                  <a:gd name="T14" fmla="*/ 2 w 3"/>
                  <a:gd name="T15" fmla="*/ 2 h 2"/>
                  <a:gd name="T16" fmla="*/ 2 w 3"/>
                  <a:gd name="T17" fmla="*/ 2 h 2"/>
                  <a:gd name="T18" fmla="*/ 2 w 3"/>
                  <a:gd name="T19" fmla="*/ 2 h 2"/>
                  <a:gd name="T20" fmla="*/ 2 w 3"/>
                  <a:gd name="T21" fmla="*/ 2 h 2"/>
                  <a:gd name="T22" fmla="*/ 2 w 3"/>
                  <a:gd name="T23" fmla="*/ 1 h 2"/>
                  <a:gd name="T24" fmla="*/ 2 w 3"/>
                  <a:gd name="T25" fmla="*/ 1 h 2"/>
                  <a:gd name="T26" fmla="*/ 2 w 3"/>
                  <a:gd name="T27" fmla="*/ 1 h 2"/>
                  <a:gd name="T28" fmla="*/ 2 w 3"/>
                  <a:gd name="T29" fmla="*/ 1 h 2"/>
                  <a:gd name="T30" fmla="*/ 2 w 3"/>
                  <a:gd name="T31" fmla="*/ 1 h 2"/>
                  <a:gd name="T32" fmla="*/ 1 w 3"/>
                  <a:gd name="T33" fmla="*/ 1 h 2"/>
                  <a:gd name="T34" fmla="*/ 1 w 3"/>
                  <a:gd name="T35" fmla="*/ 1 h 2"/>
                  <a:gd name="T36" fmla="*/ 1 w 3"/>
                  <a:gd name="T37" fmla="*/ 1 h 2"/>
                  <a:gd name="T38" fmla="*/ 1 w 3"/>
                  <a:gd name="T39" fmla="*/ 1 h 2"/>
                  <a:gd name="T40" fmla="*/ 1 w 3"/>
                  <a:gd name="T41" fmla="*/ 1 h 2"/>
                  <a:gd name="T42" fmla="*/ 1 w 3"/>
                  <a:gd name="T43" fmla="*/ 1 h 2"/>
                  <a:gd name="T44" fmla="*/ 1 w 3"/>
                  <a:gd name="T45" fmla="*/ 1 h 2"/>
                  <a:gd name="T46" fmla="*/ 0 w 3"/>
                  <a:gd name="T47" fmla="*/ 1 h 2"/>
                  <a:gd name="T48" fmla="*/ 0 w 3"/>
                  <a:gd name="T49" fmla="*/ 0 h 2"/>
                  <a:gd name="T50" fmla="*/ 0 w 3"/>
                  <a:gd name="T51" fmla="*/ 0 h 2"/>
                  <a:gd name="T52" fmla="*/ 0 w 3"/>
                  <a:gd name="T53" fmla="*/ 0 h 2"/>
                  <a:gd name="T54" fmla="*/ 0 w 3"/>
                  <a:gd name="T55" fmla="*/ 0 h 2"/>
                  <a:gd name="T56" fmla="*/ 0 w 3"/>
                  <a:gd name="T57" fmla="*/ 0 h 2"/>
                  <a:gd name="T58" fmla="*/ 0 w 3"/>
                  <a:gd name="T59" fmla="*/ 0 h 2"/>
                  <a:gd name="T60" fmla="*/ 0 w 3"/>
                  <a:gd name="T61" fmla="*/ 0 h 2"/>
                  <a:gd name="T62" fmla="*/ 0 w 3"/>
                  <a:gd name="T63" fmla="*/ 0 h 2"/>
                  <a:gd name="T64" fmla="*/ 0 w 3"/>
                  <a:gd name="T65" fmla="*/ 0 h 2"/>
                  <a:gd name="T66" fmla="*/ 0 w 3"/>
                  <a:gd name="T67" fmla="*/ 0 h 2"/>
                  <a:gd name="T68" fmla="*/ 3 w 3"/>
                  <a:gd name="T69" fmla="*/ 1 h 2"/>
                  <a:gd name="T70" fmla="*/ 3 w 3"/>
                  <a:gd name="T71" fmla="*/ 2 h 2"/>
                  <a:gd name="T72" fmla="*/ 3 w 3"/>
                  <a:gd name="T73" fmla="*/ 2 h 2"/>
                  <a:gd name="T74" fmla="*/ 3 w 3"/>
                  <a:gd name="T75" fmla="*/ 2 h 2"/>
                  <a:gd name="T76" fmla="*/ 3 w 3"/>
                  <a:gd name="T77" fmla="*/ 2 h 2"/>
                  <a:gd name="T78" fmla="*/ 3 w 3"/>
                  <a:gd name="T79" fmla="*/ 2 h 2"/>
                  <a:gd name="T80" fmla="*/ 3 w 3"/>
                  <a:gd name="T81" fmla="*/ 2 h 2"/>
                  <a:gd name="T82" fmla="*/ 3 w 3"/>
                  <a:gd name="T83" fmla="*/ 2 h 2"/>
                  <a:gd name="T84" fmla="*/ 3 w 3"/>
                  <a:gd name="T85" fmla="*/ 2 h 2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</a:gdLst>
                <a:ahLst/>
                <a:cxnLst>
                  <a:cxn ang="T86">
                    <a:pos x="T0" y="T1"/>
                  </a:cxn>
                  <a:cxn ang="T87">
                    <a:pos x="T2" y="T3"/>
                  </a:cxn>
                  <a:cxn ang="T88">
                    <a:pos x="T4" y="T5"/>
                  </a:cxn>
                  <a:cxn ang="T89">
                    <a:pos x="T6" y="T7"/>
                  </a:cxn>
                  <a:cxn ang="T90">
                    <a:pos x="T8" y="T9"/>
                  </a:cxn>
                  <a:cxn ang="T91">
                    <a:pos x="T10" y="T11"/>
                  </a:cxn>
                  <a:cxn ang="T92">
                    <a:pos x="T12" y="T13"/>
                  </a:cxn>
                  <a:cxn ang="T93">
                    <a:pos x="T14" y="T15"/>
                  </a:cxn>
                  <a:cxn ang="T94">
                    <a:pos x="T16" y="T17"/>
                  </a:cxn>
                  <a:cxn ang="T95">
                    <a:pos x="T18" y="T19"/>
                  </a:cxn>
                  <a:cxn ang="T96">
                    <a:pos x="T20" y="T21"/>
                  </a:cxn>
                  <a:cxn ang="T97">
                    <a:pos x="T22" y="T23"/>
                  </a:cxn>
                  <a:cxn ang="T98">
                    <a:pos x="T24" y="T25"/>
                  </a:cxn>
                  <a:cxn ang="T99">
                    <a:pos x="T26" y="T27"/>
                  </a:cxn>
                  <a:cxn ang="T100">
                    <a:pos x="T28" y="T29"/>
                  </a:cxn>
                  <a:cxn ang="T101">
                    <a:pos x="T30" y="T31"/>
                  </a:cxn>
                  <a:cxn ang="T102">
                    <a:pos x="T32" y="T33"/>
                  </a:cxn>
                  <a:cxn ang="T103">
                    <a:pos x="T34" y="T35"/>
                  </a:cxn>
                  <a:cxn ang="T104">
                    <a:pos x="T36" y="T37"/>
                  </a:cxn>
                  <a:cxn ang="T105">
                    <a:pos x="T38" y="T39"/>
                  </a:cxn>
                  <a:cxn ang="T106">
                    <a:pos x="T40" y="T41"/>
                  </a:cxn>
                  <a:cxn ang="T107">
                    <a:pos x="T42" y="T43"/>
                  </a:cxn>
                  <a:cxn ang="T108">
                    <a:pos x="T44" y="T45"/>
                  </a:cxn>
                  <a:cxn ang="T109">
                    <a:pos x="T46" y="T47"/>
                  </a:cxn>
                  <a:cxn ang="T110">
                    <a:pos x="T48" y="T49"/>
                  </a:cxn>
                  <a:cxn ang="T111">
                    <a:pos x="T50" y="T51"/>
                  </a:cxn>
                  <a:cxn ang="T112">
                    <a:pos x="T52" y="T53"/>
                  </a:cxn>
                  <a:cxn ang="T113">
                    <a:pos x="T54" y="T55"/>
                  </a:cxn>
                  <a:cxn ang="T114">
                    <a:pos x="T56" y="T57"/>
                  </a:cxn>
                  <a:cxn ang="T115">
                    <a:pos x="T58" y="T59"/>
                  </a:cxn>
                  <a:cxn ang="T116">
                    <a:pos x="T60" y="T61"/>
                  </a:cxn>
                  <a:cxn ang="T117">
                    <a:pos x="T62" y="T63"/>
                  </a:cxn>
                  <a:cxn ang="T118">
                    <a:pos x="T64" y="T65"/>
                  </a:cxn>
                  <a:cxn ang="T119">
                    <a:pos x="T66" y="T67"/>
                  </a:cxn>
                  <a:cxn ang="T120">
                    <a:pos x="T68" y="T69"/>
                  </a:cxn>
                  <a:cxn ang="T121">
                    <a:pos x="T70" y="T71"/>
                  </a:cxn>
                  <a:cxn ang="T122">
                    <a:pos x="T72" y="T73"/>
                  </a:cxn>
                  <a:cxn ang="T123">
                    <a:pos x="T74" y="T75"/>
                  </a:cxn>
                  <a:cxn ang="T124">
                    <a:pos x="T76" y="T77"/>
                  </a:cxn>
                  <a:cxn ang="T125">
                    <a:pos x="T78" y="T79"/>
                  </a:cxn>
                  <a:cxn ang="T126">
                    <a:pos x="T80" y="T81"/>
                  </a:cxn>
                  <a:cxn ang="T127">
                    <a:pos x="T82" y="T83"/>
                  </a:cxn>
                  <a:cxn ang="T128">
                    <a:pos x="T84" y="T85"/>
                  </a:cxn>
                </a:cxnLst>
                <a:rect l="0" t="0" r="r" b="b"/>
                <a:pathLst>
                  <a:path w="3" h="2">
                    <a:moveTo>
                      <a:pt x="3" y="2"/>
                    </a:moveTo>
                    <a:lnTo>
                      <a:pt x="3" y="2"/>
                    </a:lnTo>
                    <a:lnTo>
                      <a:pt x="2" y="2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3" y="2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0" name="Freeform 168">
                <a:extLst>
                  <a:ext uri="{FF2B5EF4-FFF2-40B4-BE49-F238E27FC236}">
                    <a16:creationId xmlns:a16="http://schemas.microsoft.com/office/drawing/2014/main" id="{305FCAA3-A164-42A7-91DE-9AB1496757E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04" y="2162"/>
                <a:ext cx="3" cy="2"/>
              </a:xfrm>
              <a:custGeom>
                <a:avLst/>
                <a:gdLst>
                  <a:gd name="T0" fmla="*/ 3 w 3"/>
                  <a:gd name="T1" fmla="*/ 2 h 2"/>
                  <a:gd name="T2" fmla="*/ 2 w 3"/>
                  <a:gd name="T3" fmla="*/ 2 h 2"/>
                  <a:gd name="T4" fmla="*/ 2 w 3"/>
                  <a:gd name="T5" fmla="*/ 1 h 2"/>
                  <a:gd name="T6" fmla="*/ 2 w 3"/>
                  <a:gd name="T7" fmla="*/ 1 h 2"/>
                  <a:gd name="T8" fmla="*/ 2 w 3"/>
                  <a:gd name="T9" fmla="*/ 1 h 2"/>
                  <a:gd name="T10" fmla="*/ 2 w 3"/>
                  <a:gd name="T11" fmla="*/ 1 h 2"/>
                  <a:gd name="T12" fmla="*/ 2 w 3"/>
                  <a:gd name="T13" fmla="*/ 1 h 2"/>
                  <a:gd name="T14" fmla="*/ 2 w 3"/>
                  <a:gd name="T15" fmla="*/ 1 h 2"/>
                  <a:gd name="T16" fmla="*/ 2 w 3"/>
                  <a:gd name="T17" fmla="*/ 1 h 2"/>
                  <a:gd name="T18" fmla="*/ 2 w 3"/>
                  <a:gd name="T19" fmla="*/ 1 h 2"/>
                  <a:gd name="T20" fmla="*/ 2 w 3"/>
                  <a:gd name="T21" fmla="*/ 1 h 2"/>
                  <a:gd name="T22" fmla="*/ 2 w 3"/>
                  <a:gd name="T23" fmla="*/ 1 h 2"/>
                  <a:gd name="T24" fmla="*/ 2 w 3"/>
                  <a:gd name="T25" fmla="*/ 1 h 2"/>
                  <a:gd name="T26" fmla="*/ 1 w 3"/>
                  <a:gd name="T27" fmla="*/ 0 h 2"/>
                  <a:gd name="T28" fmla="*/ 1 w 3"/>
                  <a:gd name="T29" fmla="*/ 0 h 2"/>
                  <a:gd name="T30" fmla="*/ 1 w 3"/>
                  <a:gd name="T31" fmla="*/ 0 h 2"/>
                  <a:gd name="T32" fmla="*/ 1 w 3"/>
                  <a:gd name="T33" fmla="*/ 0 h 2"/>
                  <a:gd name="T34" fmla="*/ 1 w 3"/>
                  <a:gd name="T35" fmla="*/ 0 h 2"/>
                  <a:gd name="T36" fmla="*/ 0 w 3"/>
                  <a:gd name="T37" fmla="*/ 0 h 2"/>
                  <a:gd name="T38" fmla="*/ 0 w 3"/>
                  <a:gd name="T39" fmla="*/ 0 h 2"/>
                  <a:gd name="T40" fmla="*/ 0 w 3"/>
                  <a:gd name="T41" fmla="*/ 0 h 2"/>
                  <a:gd name="T42" fmla="*/ 0 w 3"/>
                  <a:gd name="T43" fmla="*/ 0 h 2"/>
                  <a:gd name="T44" fmla="*/ 0 w 3"/>
                  <a:gd name="T45" fmla="*/ 0 h 2"/>
                  <a:gd name="T46" fmla="*/ 0 w 3"/>
                  <a:gd name="T47" fmla="*/ 0 h 2"/>
                  <a:gd name="T48" fmla="*/ 1 w 3"/>
                  <a:gd name="T49" fmla="*/ 0 h 2"/>
                  <a:gd name="T50" fmla="*/ 1 w 3"/>
                  <a:gd name="T51" fmla="*/ 0 h 2"/>
                  <a:gd name="T52" fmla="*/ 1 w 3"/>
                  <a:gd name="T53" fmla="*/ 0 h 2"/>
                  <a:gd name="T54" fmla="*/ 1 w 3"/>
                  <a:gd name="T55" fmla="*/ 0 h 2"/>
                  <a:gd name="T56" fmla="*/ 1 w 3"/>
                  <a:gd name="T57" fmla="*/ 0 h 2"/>
                  <a:gd name="T58" fmla="*/ 1 w 3"/>
                  <a:gd name="T59" fmla="*/ 0 h 2"/>
                  <a:gd name="T60" fmla="*/ 1 w 3"/>
                  <a:gd name="T61" fmla="*/ 0 h 2"/>
                  <a:gd name="T62" fmla="*/ 3 w 3"/>
                  <a:gd name="T63" fmla="*/ 1 h 2"/>
                  <a:gd name="T64" fmla="*/ 3 w 3"/>
                  <a:gd name="T65" fmla="*/ 1 h 2"/>
                  <a:gd name="T66" fmla="*/ 3 w 3"/>
                  <a:gd name="T67" fmla="*/ 1 h 2"/>
                  <a:gd name="T68" fmla="*/ 3 w 3"/>
                  <a:gd name="T69" fmla="*/ 2 h 2"/>
                  <a:gd name="T70" fmla="*/ 3 w 3"/>
                  <a:gd name="T71" fmla="*/ 2 h 2"/>
                  <a:gd name="T72" fmla="*/ 3 w 3"/>
                  <a:gd name="T73" fmla="*/ 2 h 2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0" t="0" r="r" b="b"/>
                <a:pathLst>
                  <a:path w="3" h="2">
                    <a:moveTo>
                      <a:pt x="3" y="2"/>
                    </a:moveTo>
                    <a:lnTo>
                      <a:pt x="3" y="2"/>
                    </a:lnTo>
                    <a:lnTo>
                      <a:pt x="2" y="2"/>
                    </a:lnTo>
                    <a:lnTo>
                      <a:pt x="2" y="1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1"/>
                    </a:lnTo>
                    <a:lnTo>
                      <a:pt x="3" y="2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1" name="Freeform 169">
                <a:extLst>
                  <a:ext uri="{FF2B5EF4-FFF2-40B4-BE49-F238E27FC236}">
                    <a16:creationId xmlns:a16="http://schemas.microsoft.com/office/drawing/2014/main" id="{C00E35C6-9DA3-4AA1-B3BD-B0B6BDD27CC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29" y="2149"/>
                <a:ext cx="5" cy="13"/>
              </a:xfrm>
              <a:custGeom>
                <a:avLst/>
                <a:gdLst>
                  <a:gd name="T0" fmla="*/ 1 w 5"/>
                  <a:gd name="T1" fmla="*/ 13 h 13"/>
                  <a:gd name="T2" fmla="*/ 1 w 5"/>
                  <a:gd name="T3" fmla="*/ 13 h 13"/>
                  <a:gd name="T4" fmla="*/ 1 w 5"/>
                  <a:gd name="T5" fmla="*/ 13 h 13"/>
                  <a:gd name="T6" fmla="*/ 1 w 5"/>
                  <a:gd name="T7" fmla="*/ 13 h 13"/>
                  <a:gd name="T8" fmla="*/ 1 w 5"/>
                  <a:gd name="T9" fmla="*/ 13 h 13"/>
                  <a:gd name="T10" fmla="*/ 1 w 5"/>
                  <a:gd name="T11" fmla="*/ 13 h 13"/>
                  <a:gd name="T12" fmla="*/ 1 w 5"/>
                  <a:gd name="T13" fmla="*/ 13 h 13"/>
                  <a:gd name="T14" fmla="*/ 0 w 5"/>
                  <a:gd name="T15" fmla="*/ 13 h 13"/>
                  <a:gd name="T16" fmla="*/ 3 w 5"/>
                  <a:gd name="T17" fmla="*/ 0 h 13"/>
                  <a:gd name="T18" fmla="*/ 4 w 5"/>
                  <a:gd name="T19" fmla="*/ 0 h 13"/>
                  <a:gd name="T20" fmla="*/ 4 w 5"/>
                  <a:gd name="T21" fmla="*/ 0 h 13"/>
                  <a:gd name="T22" fmla="*/ 4 w 5"/>
                  <a:gd name="T23" fmla="*/ 0 h 13"/>
                  <a:gd name="T24" fmla="*/ 4 w 5"/>
                  <a:gd name="T25" fmla="*/ 0 h 13"/>
                  <a:gd name="T26" fmla="*/ 4 w 5"/>
                  <a:gd name="T27" fmla="*/ 0 h 13"/>
                  <a:gd name="T28" fmla="*/ 4 w 5"/>
                  <a:gd name="T29" fmla="*/ 0 h 13"/>
                  <a:gd name="T30" fmla="*/ 4 w 5"/>
                  <a:gd name="T31" fmla="*/ 0 h 13"/>
                  <a:gd name="T32" fmla="*/ 4 w 5"/>
                  <a:gd name="T33" fmla="*/ 0 h 13"/>
                  <a:gd name="T34" fmla="*/ 4 w 5"/>
                  <a:gd name="T35" fmla="*/ 0 h 13"/>
                  <a:gd name="T36" fmla="*/ 4 w 5"/>
                  <a:gd name="T37" fmla="*/ 0 h 13"/>
                  <a:gd name="T38" fmla="*/ 4 w 5"/>
                  <a:gd name="T39" fmla="*/ 0 h 13"/>
                  <a:gd name="T40" fmla="*/ 4 w 5"/>
                  <a:gd name="T41" fmla="*/ 0 h 13"/>
                  <a:gd name="T42" fmla="*/ 4 w 5"/>
                  <a:gd name="T43" fmla="*/ 0 h 13"/>
                  <a:gd name="T44" fmla="*/ 5 w 5"/>
                  <a:gd name="T45" fmla="*/ 0 h 13"/>
                  <a:gd name="T46" fmla="*/ 5 w 5"/>
                  <a:gd name="T47" fmla="*/ 1 h 13"/>
                  <a:gd name="T48" fmla="*/ 5 w 5"/>
                  <a:gd name="T49" fmla="*/ 1 h 13"/>
                  <a:gd name="T50" fmla="*/ 5 w 5"/>
                  <a:gd name="T51" fmla="*/ 2 h 13"/>
                  <a:gd name="T52" fmla="*/ 5 w 5"/>
                  <a:gd name="T53" fmla="*/ 2 h 13"/>
                  <a:gd name="T54" fmla="*/ 5 w 5"/>
                  <a:gd name="T55" fmla="*/ 3 h 13"/>
                  <a:gd name="T56" fmla="*/ 5 w 5"/>
                  <a:gd name="T57" fmla="*/ 3 h 13"/>
                  <a:gd name="T58" fmla="*/ 5 w 5"/>
                  <a:gd name="T59" fmla="*/ 3 h 13"/>
                  <a:gd name="T60" fmla="*/ 5 w 5"/>
                  <a:gd name="T61" fmla="*/ 4 h 13"/>
                  <a:gd name="T62" fmla="*/ 5 w 5"/>
                  <a:gd name="T63" fmla="*/ 4 h 13"/>
                  <a:gd name="T64" fmla="*/ 5 w 5"/>
                  <a:gd name="T65" fmla="*/ 4 h 13"/>
                  <a:gd name="T66" fmla="*/ 4 w 5"/>
                  <a:gd name="T67" fmla="*/ 5 h 13"/>
                  <a:gd name="T68" fmla="*/ 4 w 5"/>
                  <a:gd name="T69" fmla="*/ 5 h 13"/>
                  <a:gd name="T70" fmla="*/ 4 w 5"/>
                  <a:gd name="T71" fmla="*/ 6 h 13"/>
                  <a:gd name="T72" fmla="*/ 4 w 5"/>
                  <a:gd name="T73" fmla="*/ 6 h 13"/>
                  <a:gd name="T74" fmla="*/ 4 w 5"/>
                  <a:gd name="T75" fmla="*/ 6 h 13"/>
                  <a:gd name="T76" fmla="*/ 4 w 5"/>
                  <a:gd name="T77" fmla="*/ 7 h 13"/>
                  <a:gd name="T78" fmla="*/ 4 w 5"/>
                  <a:gd name="T79" fmla="*/ 7 h 13"/>
                  <a:gd name="T80" fmla="*/ 4 w 5"/>
                  <a:gd name="T81" fmla="*/ 7 h 13"/>
                  <a:gd name="T82" fmla="*/ 4 w 5"/>
                  <a:gd name="T83" fmla="*/ 8 h 13"/>
                  <a:gd name="T84" fmla="*/ 4 w 5"/>
                  <a:gd name="T85" fmla="*/ 8 h 13"/>
                  <a:gd name="T86" fmla="*/ 3 w 5"/>
                  <a:gd name="T87" fmla="*/ 9 h 13"/>
                  <a:gd name="T88" fmla="*/ 3 w 5"/>
                  <a:gd name="T89" fmla="*/ 9 h 13"/>
                  <a:gd name="T90" fmla="*/ 3 w 5"/>
                  <a:gd name="T91" fmla="*/ 9 h 13"/>
                  <a:gd name="T92" fmla="*/ 3 w 5"/>
                  <a:gd name="T93" fmla="*/ 10 h 13"/>
                  <a:gd name="T94" fmla="*/ 3 w 5"/>
                  <a:gd name="T95" fmla="*/ 10 h 13"/>
                  <a:gd name="T96" fmla="*/ 3 w 5"/>
                  <a:gd name="T97" fmla="*/ 10 h 13"/>
                  <a:gd name="T98" fmla="*/ 3 w 5"/>
                  <a:gd name="T99" fmla="*/ 11 h 13"/>
                  <a:gd name="T100" fmla="*/ 3 w 5"/>
                  <a:gd name="T101" fmla="*/ 11 h 13"/>
                  <a:gd name="T102" fmla="*/ 2 w 5"/>
                  <a:gd name="T103" fmla="*/ 12 h 13"/>
                  <a:gd name="T104" fmla="*/ 2 w 5"/>
                  <a:gd name="T105" fmla="*/ 12 h 13"/>
                  <a:gd name="T106" fmla="*/ 2 w 5"/>
                  <a:gd name="T107" fmla="*/ 12 h 13"/>
                  <a:gd name="T108" fmla="*/ 2 w 5"/>
                  <a:gd name="T109" fmla="*/ 13 h 13"/>
                  <a:gd name="T110" fmla="*/ 2 w 5"/>
                  <a:gd name="T111" fmla="*/ 13 h 13"/>
                  <a:gd name="T112" fmla="*/ 1 w 5"/>
                  <a:gd name="T113" fmla="*/ 13 h 13"/>
                  <a:gd name="T114" fmla="*/ 1 w 5"/>
                  <a:gd name="T115" fmla="*/ 13 h 13"/>
                  <a:gd name="T116" fmla="*/ 1 w 5"/>
                  <a:gd name="T117" fmla="*/ 13 h 13"/>
                  <a:gd name="T118" fmla="*/ 1 w 5"/>
                  <a:gd name="T119" fmla="*/ 13 h 13"/>
                  <a:gd name="T120" fmla="*/ 1 w 5"/>
                  <a:gd name="T121" fmla="*/ 13 h 13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</a:gdLst>
                <a:ahLst/>
                <a:cxnLst>
                  <a:cxn ang="T122">
                    <a:pos x="T0" y="T1"/>
                  </a:cxn>
                  <a:cxn ang="T123">
                    <a:pos x="T2" y="T3"/>
                  </a:cxn>
                  <a:cxn ang="T124">
                    <a:pos x="T4" y="T5"/>
                  </a:cxn>
                  <a:cxn ang="T125">
                    <a:pos x="T6" y="T7"/>
                  </a:cxn>
                  <a:cxn ang="T126">
                    <a:pos x="T8" y="T9"/>
                  </a:cxn>
                  <a:cxn ang="T127">
                    <a:pos x="T10" y="T11"/>
                  </a:cxn>
                  <a:cxn ang="T128">
                    <a:pos x="T12" y="T13"/>
                  </a:cxn>
                  <a:cxn ang="T129">
                    <a:pos x="T14" y="T15"/>
                  </a:cxn>
                  <a:cxn ang="T130">
                    <a:pos x="T16" y="T17"/>
                  </a:cxn>
                  <a:cxn ang="T131">
                    <a:pos x="T18" y="T19"/>
                  </a:cxn>
                  <a:cxn ang="T132">
                    <a:pos x="T20" y="T21"/>
                  </a:cxn>
                  <a:cxn ang="T133">
                    <a:pos x="T22" y="T23"/>
                  </a:cxn>
                  <a:cxn ang="T134">
                    <a:pos x="T24" y="T25"/>
                  </a:cxn>
                  <a:cxn ang="T135">
                    <a:pos x="T26" y="T27"/>
                  </a:cxn>
                  <a:cxn ang="T136">
                    <a:pos x="T28" y="T29"/>
                  </a:cxn>
                  <a:cxn ang="T137">
                    <a:pos x="T30" y="T31"/>
                  </a:cxn>
                  <a:cxn ang="T138">
                    <a:pos x="T32" y="T33"/>
                  </a:cxn>
                  <a:cxn ang="T139">
                    <a:pos x="T34" y="T35"/>
                  </a:cxn>
                  <a:cxn ang="T140">
                    <a:pos x="T36" y="T37"/>
                  </a:cxn>
                  <a:cxn ang="T141">
                    <a:pos x="T38" y="T39"/>
                  </a:cxn>
                  <a:cxn ang="T142">
                    <a:pos x="T40" y="T41"/>
                  </a:cxn>
                  <a:cxn ang="T143">
                    <a:pos x="T42" y="T43"/>
                  </a:cxn>
                  <a:cxn ang="T144">
                    <a:pos x="T44" y="T45"/>
                  </a:cxn>
                  <a:cxn ang="T145">
                    <a:pos x="T46" y="T47"/>
                  </a:cxn>
                  <a:cxn ang="T146">
                    <a:pos x="T48" y="T49"/>
                  </a:cxn>
                  <a:cxn ang="T147">
                    <a:pos x="T50" y="T51"/>
                  </a:cxn>
                  <a:cxn ang="T148">
                    <a:pos x="T52" y="T53"/>
                  </a:cxn>
                  <a:cxn ang="T149">
                    <a:pos x="T54" y="T55"/>
                  </a:cxn>
                  <a:cxn ang="T150">
                    <a:pos x="T56" y="T57"/>
                  </a:cxn>
                  <a:cxn ang="T151">
                    <a:pos x="T58" y="T59"/>
                  </a:cxn>
                  <a:cxn ang="T152">
                    <a:pos x="T60" y="T61"/>
                  </a:cxn>
                  <a:cxn ang="T153">
                    <a:pos x="T62" y="T63"/>
                  </a:cxn>
                  <a:cxn ang="T154">
                    <a:pos x="T64" y="T65"/>
                  </a:cxn>
                  <a:cxn ang="T155">
                    <a:pos x="T66" y="T67"/>
                  </a:cxn>
                  <a:cxn ang="T156">
                    <a:pos x="T68" y="T69"/>
                  </a:cxn>
                  <a:cxn ang="T157">
                    <a:pos x="T70" y="T71"/>
                  </a:cxn>
                  <a:cxn ang="T158">
                    <a:pos x="T72" y="T73"/>
                  </a:cxn>
                  <a:cxn ang="T159">
                    <a:pos x="T74" y="T75"/>
                  </a:cxn>
                  <a:cxn ang="T160">
                    <a:pos x="T76" y="T77"/>
                  </a:cxn>
                  <a:cxn ang="T161">
                    <a:pos x="T78" y="T79"/>
                  </a:cxn>
                  <a:cxn ang="T162">
                    <a:pos x="T80" y="T81"/>
                  </a:cxn>
                  <a:cxn ang="T163">
                    <a:pos x="T82" y="T83"/>
                  </a:cxn>
                  <a:cxn ang="T164">
                    <a:pos x="T84" y="T85"/>
                  </a:cxn>
                  <a:cxn ang="T165">
                    <a:pos x="T86" y="T87"/>
                  </a:cxn>
                  <a:cxn ang="T166">
                    <a:pos x="T88" y="T89"/>
                  </a:cxn>
                  <a:cxn ang="T167">
                    <a:pos x="T90" y="T91"/>
                  </a:cxn>
                  <a:cxn ang="T168">
                    <a:pos x="T92" y="T93"/>
                  </a:cxn>
                  <a:cxn ang="T169">
                    <a:pos x="T94" y="T95"/>
                  </a:cxn>
                  <a:cxn ang="T170">
                    <a:pos x="T96" y="T97"/>
                  </a:cxn>
                  <a:cxn ang="T171">
                    <a:pos x="T98" y="T99"/>
                  </a:cxn>
                  <a:cxn ang="T172">
                    <a:pos x="T100" y="T101"/>
                  </a:cxn>
                  <a:cxn ang="T173">
                    <a:pos x="T102" y="T103"/>
                  </a:cxn>
                  <a:cxn ang="T174">
                    <a:pos x="T104" y="T105"/>
                  </a:cxn>
                  <a:cxn ang="T175">
                    <a:pos x="T106" y="T107"/>
                  </a:cxn>
                  <a:cxn ang="T176">
                    <a:pos x="T108" y="T109"/>
                  </a:cxn>
                  <a:cxn ang="T177">
                    <a:pos x="T110" y="T111"/>
                  </a:cxn>
                  <a:cxn ang="T178">
                    <a:pos x="T112" y="T113"/>
                  </a:cxn>
                  <a:cxn ang="T179">
                    <a:pos x="T114" y="T115"/>
                  </a:cxn>
                  <a:cxn ang="T180">
                    <a:pos x="T116" y="T117"/>
                  </a:cxn>
                  <a:cxn ang="T181">
                    <a:pos x="T118" y="T119"/>
                  </a:cxn>
                  <a:cxn ang="T182">
                    <a:pos x="T120" y="T121"/>
                  </a:cxn>
                </a:cxnLst>
                <a:rect l="0" t="0" r="r" b="b"/>
                <a:pathLst>
                  <a:path w="5" h="13">
                    <a:moveTo>
                      <a:pt x="1" y="13"/>
                    </a:moveTo>
                    <a:lnTo>
                      <a:pt x="1" y="13"/>
                    </a:lnTo>
                    <a:lnTo>
                      <a:pt x="0" y="13"/>
                    </a:lnTo>
                    <a:lnTo>
                      <a:pt x="3" y="0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5" y="1"/>
                    </a:lnTo>
                    <a:lnTo>
                      <a:pt x="5" y="2"/>
                    </a:lnTo>
                    <a:lnTo>
                      <a:pt x="5" y="3"/>
                    </a:lnTo>
                    <a:lnTo>
                      <a:pt x="5" y="4"/>
                    </a:lnTo>
                    <a:lnTo>
                      <a:pt x="4" y="5"/>
                    </a:lnTo>
                    <a:lnTo>
                      <a:pt x="4" y="6"/>
                    </a:lnTo>
                    <a:lnTo>
                      <a:pt x="4" y="7"/>
                    </a:lnTo>
                    <a:lnTo>
                      <a:pt x="4" y="8"/>
                    </a:lnTo>
                    <a:lnTo>
                      <a:pt x="3" y="9"/>
                    </a:lnTo>
                    <a:lnTo>
                      <a:pt x="3" y="10"/>
                    </a:lnTo>
                    <a:lnTo>
                      <a:pt x="3" y="11"/>
                    </a:lnTo>
                    <a:lnTo>
                      <a:pt x="2" y="12"/>
                    </a:lnTo>
                    <a:lnTo>
                      <a:pt x="2" y="13"/>
                    </a:lnTo>
                    <a:lnTo>
                      <a:pt x="1" y="13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2" name="Freeform 170">
                <a:extLst>
                  <a:ext uri="{FF2B5EF4-FFF2-40B4-BE49-F238E27FC236}">
                    <a16:creationId xmlns:a16="http://schemas.microsoft.com/office/drawing/2014/main" id="{D83C6E28-38F5-4884-9375-BB1F4DE0C8C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2" y="2148"/>
                <a:ext cx="3" cy="6"/>
              </a:xfrm>
              <a:custGeom>
                <a:avLst/>
                <a:gdLst>
                  <a:gd name="T0" fmla="*/ 3 w 3"/>
                  <a:gd name="T1" fmla="*/ 6 h 6"/>
                  <a:gd name="T2" fmla="*/ 2 w 3"/>
                  <a:gd name="T3" fmla="*/ 6 h 6"/>
                  <a:gd name="T4" fmla="*/ 2 w 3"/>
                  <a:gd name="T5" fmla="*/ 6 h 6"/>
                  <a:gd name="T6" fmla="*/ 2 w 3"/>
                  <a:gd name="T7" fmla="*/ 6 h 6"/>
                  <a:gd name="T8" fmla="*/ 2 w 3"/>
                  <a:gd name="T9" fmla="*/ 6 h 6"/>
                  <a:gd name="T10" fmla="*/ 2 w 3"/>
                  <a:gd name="T11" fmla="*/ 6 h 6"/>
                  <a:gd name="T12" fmla="*/ 2 w 3"/>
                  <a:gd name="T13" fmla="*/ 6 h 6"/>
                  <a:gd name="T14" fmla="*/ 2 w 3"/>
                  <a:gd name="T15" fmla="*/ 6 h 6"/>
                  <a:gd name="T16" fmla="*/ 2 w 3"/>
                  <a:gd name="T17" fmla="*/ 6 h 6"/>
                  <a:gd name="T18" fmla="*/ 2 w 3"/>
                  <a:gd name="T19" fmla="*/ 6 h 6"/>
                  <a:gd name="T20" fmla="*/ 2 w 3"/>
                  <a:gd name="T21" fmla="*/ 5 h 6"/>
                  <a:gd name="T22" fmla="*/ 1 w 3"/>
                  <a:gd name="T23" fmla="*/ 5 h 6"/>
                  <a:gd name="T24" fmla="*/ 1 w 3"/>
                  <a:gd name="T25" fmla="*/ 5 h 6"/>
                  <a:gd name="T26" fmla="*/ 1 w 3"/>
                  <a:gd name="T27" fmla="*/ 5 h 6"/>
                  <a:gd name="T28" fmla="*/ 1 w 3"/>
                  <a:gd name="T29" fmla="*/ 5 h 6"/>
                  <a:gd name="T30" fmla="*/ 1 w 3"/>
                  <a:gd name="T31" fmla="*/ 5 h 6"/>
                  <a:gd name="T32" fmla="*/ 1 w 3"/>
                  <a:gd name="T33" fmla="*/ 5 h 6"/>
                  <a:gd name="T34" fmla="*/ 1 w 3"/>
                  <a:gd name="T35" fmla="*/ 5 h 6"/>
                  <a:gd name="T36" fmla="*/ 1 w 3"/>
                  <a:gd name="T37" fmla="*/ 5 h 6"/>
                  <a:gd name="T38" fmla="*/ 1 w 3"/>
                  <a:gd name="T39" fmla="*/ 5 h 6"/>
                  <a:gd name="T40" fmla="*/ 1 w 3"/>
                  <a:gd name="T41" fmla="*/ 4 h 6"/>
                  <a:gd name="T42" fmla="*/ 1 w 3"/>
                  <a:gd name="T43" fmla="*/ 4 h 6"/>
                  <a:gd name="T44" fmla="*/ 1 w 3"/>
                  <a:gd name="T45" fmla="*/ 4 h 6"/>
                  <a:gd name="T46" fmla="*/ 1 w 3"/>
                  <a:gd name="T47" fmla="*/ 4 h 6"/>
                  <a:gd name="T48" fmla="*/ 1 w 3"/>
                  <a:gd name="T49" fmla="*/ 4 h 6"/>
                  <a:gd name="T50" fmla="*/ 1 w 3"/>
                  <a:gd name="T51" fmla="*/ 4 h 6"/>
                  <a:gd name="T52" fmla="*/ 1 w 3"/>
                  <a:gd name="T53" fmla="*/ 3 h 6"/>
                  <a:gd name="T54" fmla="*/ 1 w 3"/>
                  <a:gd name="T55" fmla="*/ 3 h 6"/>
                  <a:gd name="T56" fmla="*/ 1 w 3"/>
                  <a:gd name="T57" fmla="*/ 3 h 6"/>
                  <a:gd name="T58" fmla="*/ 1 w 3"/>
                  <a:gd name="T59" fmla="*/ 3 h 6"/>
                  <a:gd name="T60" fmla="*/ 1 w 3"/>
                  <a:gd name="T61" fmla="*/ 3 h 6"/>
                  <a:gd name="T62" fmla="*/ 1 w 3"/>
                  <a:gd name="T63" fmla="*/ 3 h 6"/>
                  <a:gd name="T64" fmla="*/ 1 w 3"/>
                  <a:gd name="T65" fmla="*/ 2 h 6"/>
                  <a:gd name="T66" fmla="*/ 1 w 3"/>
                  <a:gd name="T67" fmla="*/ 2 h 6"/>
                  <a:gd name="T68" fmla="*/ 1 w 3"/>
                  <a:gd name="T69" fmla="*/ 2 h 6"/>
                  <a:gd name="T70" fmla="*/ 1 w 3"/>
                  <a:gd name="T71" fmla="*/ 2 h 6"/>
                  <a:gd name="T72" fmla="*/ 1 w 3"/>
                  <a:gd name="T73" fmla="*/ 2 h 6"/>
                  <a:gd name="T74" fmla="*/ 0 w 3"/>
                  <a:gd name="T75" fmla="*/ 1 h 6"/>
                  <a:gd name="T76" fmla="*/ 0 w 3"/>
                  <a:gd name="T77" fmla="*/ 1 h 6"/>
                  <a:gd name="T78" fmla="*/ 0 w 3"/>
                  <a:gd name="T79" fmla="*/ 1 h 6"/>
                  <a:gd name="T80" fmla="*/ 0 w 3"/>
                  <a:gd name="T81" fmla="*/ 1 h 6"/>
                  <a:gd name="T82" fmla="*/ 0 w 3"/>
                  <a:gd name="T83" fmla="*/ 1 h 6"/>
                  <a:gd name="T84" fmla="*/ 0 w 3"/>
                  <a:gd name="T85" fmla="*/ 1 h 6"/>
                  <a:gd name="T86" fmla="*/ 0 w 3"/>
                  <a:gd name="T87" fmla="*/ 0 h 6"/>
                  <a:gd name="T88" fmla="*/ 0 w 3"/>
                  <a:gd name="T89" fmla="*/ 0 h 6"/>
                  <a:gd name="T90" fmla="*/ 0 w 3"/>
                  <a:gd name="T91" fmla="*/ 0 h 6"/>
                  <a:gd name="T92" fmla="*/ 0 w 3"/>
                  <a:gd name="T93" fmla="*/ 0 h 6"/>
                  <a:gd name="T94" fmla="*/ 3 w 3"/>
                  <a:gd name="T95" fmla="*/ 0 h 6"/>
                  <a:gd name="T96" fmla="*/ 3 w 3"/>
                  <a:gd name="T97" fmla="*/ 6 h 6"/>
                  <a:gd name="T98" fmla="*/ 3 w 3"/>
                  <a:gd name="T99" fmla="*/ 6 h 6"/>
                  <a:gd name="T100" fmla="*/ 3 w 3"/>
                  <a:gd name="T101" fmla="*/ 6 h 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0" t="0" r="r" b="b"/>
                <a:pathLst>
                  <a:path w="3" h="6">
                    <a:moveTo>
                      <a:pt x="3" y="6"/>
                    </a:moveTo>
                    <a:lnTo>
                      <a:pt x="2" y="6"/>
                    </a:lnTo>
                    <a:lnTo>
                      <a:pt x="2" y="5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1" y="2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FF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3" name="Freeform 171">
                <a:extLst>
                  <a:ext uri="{FF2B5EF4-FFF2-40B4-BE49-F238E27FC236}">
                    <a16:creationId xmlns:a16="http://schemas.microsoft.com/office/drawing/2014/main" id="{6FCF2D42-6A7C-4B5E-A805-9A9DF7D4D7A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2" y="2146"/>
                <a:ext cx="3" cy="1"/>
              </a:xfrm>
              <a:custGeom>
                <a:avLst/>
                <a:gdLst>
                  <a:gd name="T0" fmla="*/ 3 w 3"/>
                  <a:gd name="T1" fmla="*/ 1 h 1"/>
                  <a:gd name="T2" fmla="*/ 1 w 3"/>
                  <a:gd name="T3" fmla="*/ 0 h 1"/>
                  <a:gd name="T4" fmla="*/ 0 w 3"/>
                  <a:gd name="T5" fmla="*/ 0 h 1"/>
                  <a:gd name="T6" fmla="*/ 0 w 3"/>
                  <a:gd name="T7" fmla="*/ 0 h 1"/>
                  <a:gd name="T8" fmla="*/ 0 w 3"/>
                  <a:gd name="T9" fmla="*/ 0 h 1"/>
                  <a:gd name="T10" fmla="*/ 0 w 3"/>
                  <a:gd name="T11" fmla="*/ 0 h 1"/>
                  <a:gd name="T12" fmla="*/ 0 w 3"/>
                  <a:gd name="T13" fmla="*/ 0 h 1"/>
                  <a:gd name="T14" fmla="*/ 0 w 3"/>
                  <a:gd name="T15" fmla="*/ 0 h 1"/>
                  <a:gd name="T16" fmla="*/ 0 w 3"/>
                  <a:gd name="T17" fmla="*/ 0 h 1"/>
                  <a:gd name="T18" fmla="*/ 0 w 3"/>
                  <a:gd name="T19" fmla="*/ 0 h 1"/>
                  <a:gd name="T20" fmla="*/ 0 w 3"/>
                  <a:gd name="T21" fmla="*/ 0 h 1"/>
                  <a:gd name="T22" fmla="*/ 0 w 3"/>
                  <a:gd name="T23" fmla="*/ 0 h 1"/>
                  <a:gd name="T24" fmla="*/ 0 w 3"/>
                  <a:gd name="T25" fmla="*/ 0 h 1"/>
                  <a:gd name="T26" fmla="*/ 0 w 3"/>
                  <a:gd name="T27" fmla="*/ 0 h 1"/>
                  <a:gd name="T28" fmla="*/ 0 w 3"/>
                  <a:gd name="T29" fmla="*/ 0 h 1"/>
                  <a:gd name="T30" fmla="*/ 3 w 3"/>
                  <a:gd name="T31" fmla="*/ 0 h 1"/>
                  <a:gd name="T32" fmla="*/ 3 w 3"/>
                  <a:gd name="T33" fmla="*/ 0 h 1"/>
                  <a:gd name="T34" fmla="*/ 3 w 3"/>
                  <a:gd name="T35" fmla="*/ 0 h 1"/>
                  <a:gd name="T36" fmla="*/ 3 w 3"/>
                  <a:gd name="T37" fmla="*/ 0 h 1"/>
                  <a:gd name="T38" fmla="*/ 3 w 3"/>
                  <a:gd name="T39" fmla="*/ 0 h 1"/>
                  <a:gd name="T40" fmla="*/ 3 w 3"/>
                  <a:gd name="T41" fmla="*/ 0 h 1"/>
                  <a:gd name="T42" fmla="*/ 3 w 3"/>
                  <a:gd name="T43" fmla="*/ 0 h 1"/>
                  <a:gd name="T44" fmla="*/ 3 w 3"/>
                  <a:gd name="T45" fmla="*/ 0 h 1"/>
                  <a:gd name="T46" fmla="*/ 3 w 3"/>
                  <a:gd name="T47" fmla="*/ 1 h 1"/>
                  <a:gd name="T48" fmla="*/ 3 w 3"/>
                  <a:gd name="T49" fmla="*/ 1 h 1"/>
                  <a:gd name="T50" fmla="*/ 3 w 3"/>
                  <a:gd name="T51" fmla="*/ 1 h 1"/>
                  <a:gd name="T52" fmla="*/ 3 w 3"/>
                  <a:gd name="T53" fmla="*/ 1 h 1"/>
                  <a:gd name="T54" fmla="*/ 3 w 3"/>
                  <a:gd name="T55" fmla="*/ 1 h 1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3" h="1">
                    <a:moveTo>
                      <a:pt x="3" y="1"/>
                    </a:moveTo>
                    <a:lnTo>
                      <a:pt x="1" y="0"/>
                    </a:lnTo>
                    <a:lnTo>
                      <a:pt x="0" y="0"/>
                    </a:lnTo>
                    <a:lnTo>
                      <a:pt x="3" y="0"/>
                    </a:lnTo>
                    <a:lnTo>
                      <a:pt x="3" y="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4" name="Freeform 172">
                <a:extLst>
                  <a:ext uri="{FF2B5EF4-FFF2-40B4-BE49-F238E27FC236}">
                    <a16:creationId xmlns:a16="http://schemas.microsoft.com/office/drawing/2014/main" id="{BFC998AA-32A9-4BC7-906E-ADE29C16F0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563" y="2138"/>
                <a:ext cx="2" cy="7"/>
              </a:xfrm>
              <a:custGeom>
                <a:avLst/>
                <a:gdLst>
                  <a:gd name="T0" fmla="*/ 2 w 2"/>
                  <a:gd name="T1" fmla="*/ 7 h 7"/>
                  <a:gd name="T2" fmla="*/ 0 w 2"/>
                  <a:gd name="T3" fmla="*/ 7 h 7"/>
                  <a:gd name="T4" fmla="*/ 0 w 2"/>
                  <a:gd name="T5" fmla="*/ 2 h 7"/>
                  <a:gd name="T6" fmla="*/ 1 w 2"/>
                  <a:gd name="T7" fmla="*/ 0 h 7"/>
                  <a:gd name="T8" fmla="*/ 1 w 2"/>
                  <a:gd name="T9" fmla="*/ 0 h 7"/>
                  <a:gd name="T10" fmla="*/ 1 w 2"/>
                  <a:gd name="T11" fmla="*/ 0 h 7"/>
                  <a:gd name="T12" fmla="*/ 1 w 2"/>
                  <a:gd name="T13" fmla="*/ 0 h 7"/>
                  <a:gd name="T14" fmla="*/ 1 w 2"/>
                  <a:gd name="T15" fmla="*/ 0 h 7"/>
                  <a:gd name="T16" fmla="*/ 1 w 2"/>
                  <a:gd name="T17" fmla="*/ 0 h 7"/>
                  <a:gd name="T18" fmla="*/ 1 w 2"/>
                  <a:gd name="T19" fmla="*/ 0 h 7"/>
                  <a:gd name="T20" fmla="*/ 1 w 2"/>
                  <a:gd name="T21" fmla="*/ 0 h 7"/>
                  <a:gd name="T22" fmla="*/ 1 w 2"/>
                  <a:gd name="T23" fmla="*/ 0 h 7"/>
                  <a:gd name="T24" fmla="*/ 2 w 2"/>
                  <a:gd name="T25" fmla="*/ 0 h 7"/>
                  <a:gd name="T26" fmla="*/ 2 w 2"/>
                  <a:gd name="T27" fmla="*/ 0 h 7"/>
                  <a:gd name="T28" fmla="*/ 2 w 2"/>
                  <a:gd name="T29" fmla="*/ 0 h 7"/>
                  <a:gd name="T30" fmla="*/ 2 w 2"/>
                  <a:gd name="T31" fmla="*/ 0 h 7"/>
                  <a:gd name="T32" fmla="*/ 2 w 2"/>
                  <a:gd name="T33" fmla="*/ 0 h 7"/>
                  <a:gd name="T34" fmla="*/ 2 w 2"/>
                  <a:gd name="T35" fmla="*/ 0 h 7"/>
                  <a:gd name="T36" fmla="*/ 2 w 2"/>
                  <a:gd name="T37" fmla="*/ 0 h 7"/>
                  <a:gd name="T38" fmla="*/ 2 w 2"/>
                  <a:gd name="T39" fmla="*/ 0 h 7"/>
                  <a:gd name="T40" fmla="*/ 2 w 2"/>
                  <a:gd name="T41" fmla="*/ 0 h 7"/>
                  <a:gd name="T42" fmla="*/ 2 w 2"/>
                  <a:gd name="T43" fmla="*/ 0 h 7"/>
                  <a:gd name="T44" fmla="*/ 2 w 2"/>
                  <a:gd name="T45" fmla="*/ 0 h 7"/>
                  <a:gd name="T46" fmla="*/ 2 w 2"/>
                  <a:gd name="T47" fmla="*/ 7 h 7"/>
                  <a:gd name="T48" fmla="*/ 2 w 2"/>
                  <a:gd name="T49" fmla="*/ 7 h 7"/>
                  <a:gd name="T50" fmla="*/ 2 w 2"/>
                  <a:gd name="T51" fmla="*/ 7 h 7"/>
                  <a:gd name="T52" fmla="*/ 2 w 2"/>
                  <a:gd name="T53" fmla="*/ 7 h 7"/>
                  <a:gd name="T54" fmla="*/ 2 w 2"/>
                  <a:gd name="T55" fmla="*/ 7 h 7"/>
                  <a:gd name="T56" fmla="*/ 2 w 2"/>
                  <a:gd name="T57" fmla="*/ 7 h 7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</a:gdLst>
                <a:ahLst/>
                <a:cxnLst>
                  <a:cxn ang="T58">
                    <a:pos x="T0" y="T1"/>
                  </a:cxn>
                  <a:cxn ang="T59">
                    <a:pos x="T2" y="T3"/>
                  </a:cxn>
                  <a:cxn ang="T60">
                    <a:pos x="T4" y="T5"/>
                  </a:cxn>
                  <a:cxn ang="T61">
                    <a:pos x="T6" y="T7"/>
                  </a:cxn>
                  <a:cxn ang="T62">
                    <a:pos x="T8" y="T9"/>
                  </a:cxn>
                  <a:cxn ang="T63">
                    <a:pos x="T10" y="T11"/>
                  </a:cxn>
                  <a:cxn ang="T64">
                    <a:pos x="T12" y="T13"/>
                  </a:cxn>
                  <a:cxn ang="T65">
                    <a:pos x="T14" y="T15"/>
                  </a:cxn>
                  <a:cxn ang="T66">
                    <a:pos x="T16" y="T17"/>
                  </a:cxn>
                  <a:cxn ang="T67">
                    <a:pos x="T18" y="T19"/>
                  </a:cxn>
                  <a:cxn ang="T68">
                    <a:pos x="T20" y="T21"/>
                  </a:cxn>
                  <a:cxn ang="T69">
                    <a:pos x="T22" y="T23"/>
                  </a:cxn>
                  <a:cxn ang="T70">
                    <a:pos x="T24" y="T25"/>
                  </a:cxn>
                  <a:cxn ang="T71">
                    <a:pos x="T26" y="T27"/>
                  </a:cxn>
                  <a:cxn ang="T72">
                    <a:pos x="T28" y="T29"/>
                  </a:cxn>
                  <a:cxn ang="T73">
                    <a:pos x="T30" y="T31"/>
                  </a:cxn>
                  <a:cxn ang="T74">
                    <a:pos x="T32" y="T33"/>
                  </a:cxn>
                  <a:cxn ang="T75">
                    <a:pos x="T34" y="T35"/>
                  </a:cxn>
                  <a:cxn ang="T76">
                    <a:pos x="T36" y="T37"/>
                  </a:cxn>
                  <a:cxn ang="T77">
                    <a:pos x="T38" y="T39"/>
                  </a:cxn>
                  <a:cxn ang="T78">
                    <a:pos x="T40" y="T41"/>
                  </a:cxn>
                  <a:cxn ang="T79">
                    <a:pos x="T42" y="T43"/>
                  </a:cxn>
                  <a:cxn ang="T80">
                    <a:pos x="T44" y="T45"/>
                  </a:cxn>
                  <a:cxn ang="T81">
                    <a:pos x="T46" y="T47"/>
                  </a:cxn>
                  <a:cxn ang="T82">
                    <a:pos x="T48" y="T49"/>
                  </a:cxn>
                  <a:cxn ang="T83">
                    <a:pos x="T50" y="T51"/>
                  </a:cxn>
                  <a:cxn ang="T84">
                    <a:pos x="T52" y="T53"/>
                  </a:cxn>
                  <a:cxn ang="T85">
                    <a:pos x="T54" y="T55"/>
                  </a:cxn>
                  <a:cxn ang="T86">
                    <a:pos x="T56" y="T57"/>
                  </a:cxn>
                </a:cxnLst>
                <a:rect l="0" t="0" r="r" b="b"/>
                <a:pathLst>
                  <a:path w="2" h="7">
                    <a:moveTo>
                      <a:pt x="2" y="7"/>
                    </a:moveTo>
                    <a:lnTo>
                      <a:pt x="0" y="7"/>
                    </a:lnTo>
                    <a:lnTo>
                      <a:pt x="0" y="2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2" y="7"/>
                    </a:lnTo>
                    <a:close/>
                  </a:path>
                </a:pathLst>
              </a:custGeom>
              <a:solidFill>
                <a:srgbClr val="FF9933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5" name="Freeform 173">
                <a:extLst>
                  <a:ext uri="{FF2B5EF4-FFF2-40B4-BE49-F238E27FC236}">
                    <a16:creationId xmlns:a16="http://schemas.microsoft.com/office/drawing/2014/main" id="{FAEB5734-3A6D-4C73-ADAC-5FCC217710B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07" y="2087"/>
                <a:ext cx="23" cy="55"/>
              </a:xfrm>
              <a:custGeom>
                <a:avLst/>
                <a:gdLst>
                  <a:gd name="T0" fmla="*/ 22 w 23"/>
                  <a:gd name="T1" fmla="*/ 53 h 55"/>
                  <a:gd name="T2" fmla="*/ 22 w 23"/>
                  <a:gd name="T3" fmla="*/ 51 h 55"/>
                  <a:gd name="T4" fmla="*/ 21 w 23"/>
                  <a:gd name="T5" fmla="*/ 48 h 55"/>
                  <a:gd name="T6" fmla="*/ 20 w 23"/>
                  <a:gd name="T7" fmla="*/ 46 h 55"/>
                  <a:gd name="T8" fmla="*/ 19 w 23"/>
                  <a:gd name="T9" fmla="*/ 44 h 55"/>
                  <a:gd name="T10" fmla="*/ 19 w 23"/>
                  <a:gd name="T11" fmla="*/ 42 h 55"/>
                  <a:gd name="T12" fmla="*/ 18 w 23"/>
                  <a:gd name="T13" fmla="*/ 40 h 55"/>
                  <a:gd name="T14" fmla="*/ 17 w 23"/>
                  <a:gd name="T15" fmla="*/ 38 h 55"/>
                  <a:gd name="T16" fmla="*/ 16 w 23"/>
                  <a:gd name="T17" fmla="*/ 37 h 55"/>
                  <a:gd name="T18" fmla="*/ 16 w 23"/>
                  <a:gd name="T19" fmla="*/ 37 h 55"/>
                  <a:gd name="T20" fmla="*/ 16 w 23"/>
                  <a:gd name="T21" fmla="*/ 37 h 55"/>
                  <a:gd name="T22" fmla="*/ 9 w 23"/>
                  <a:gd name="T23" fmla="*/ 34 h 55"/>
                  <a:gd name="T24" fmla="*/ 13 w 23"/>
                  <a:gd name="T25" fmla="*/ 27 h 55"/>
                  <a:gd name="T26" fmla="*/ 13 w 23"/>
                  <a:gd name="T27" fmla="*/ 27 h 55"/>
                  <a:gd name="T28" fmla="*/ 13 w 23"/>
                  <a:gd name="T29" fmla="*/ 27 h 55"/>
                  <a:gd name="T30" fmla="*/ 8 w 23"/>
                  <a:gd name="T31" fmla="*/ 29 h 55"/>
                  <a:gd name="T32" fmla="*/ 8 w 23"/>
                  <a:gd name="T33" fmla="*/ 29 h 55"/>
                  <a:gd name="T34" fmla="*/ 8 w 23"/>
                  <a:gd name="T35" fmla="*/ 29 h 55"/>
                  <a:gd name="T36" fmla="*/ 8 w 23"/>
                  <a:gd name="T37" fmla="*/ 29 h 55"/>
                  <a:gd name="T38" fmla="*/ 6 w 23"/>
                  <a:gd name="T39" fmla="*/ 20 h 55"/>
                  <a:gd name="T40" fmla="*/ 6 w 23"/>
                  <a:gd name="T41" fmla="*/ 20 h 55"/>
                  <a:gd name="T42" fmla="*/ 7 w 23"/>
                  <a:gd name="T43" fmla="*/ 20 h 55"/>
                  <a:gd name="T44" fmla="*/ 8 w 23"/>
                  <a:gd name="T45" fmla="*/ 19 h 55"/>
                  <a:gd name="T46" fmla="*/ 8 w 23"/>
                  <a:gd name="T47" fmla="*/ 15 h 55"/>
                  <a:gd name="T48" fmla="*/ 8 w 23"/>
                  <a:gd name="T49" fmla="*/ 15 h 55"/>
                  <a:gd name="T50" fmla="*/ 8 w 23"/>
                  <a:gd name="T51" fmla="*/ 15 h 55"/>
                  <a:gd name="T52" fmla="*/ 8 w 23"/>
                  <a:gd name="T53" fmla="*/ 15 h 55"/>
                  <a:gd name="T54" fmla="*/ 7 w 23"/>
                  <a:gd name="T55" fmla="*/ 14 h 55"/>
                  <a:gd name="T56" fmla="*/ 7 w 23"/>
                  <a:gd name="T57" fmla="*/ 14 h 55"/>
                  <a:gd name="T58" fmla="*/ 7 w 23"/>
                  <a:gd name="T59" fmla="*/ 14 h 55"/>
                  <a:gd name="T60" fmla="*/ 7 w 23"/>
                  <a:gd name="T61" fmla="*/ 14 h 55"/>
                  <a:gd name="T62" fmla="*/ 6 w 23"/>
                  <a:gd name="T63" fmla="*/ 13 h 55"/>
                  <a:gd name="T64" fmla="*/ 3 w 23"/>
                  <a:gd name="T65" fmla="*/ 12 h 55"/>
                  <a:gd name="T66" fmla="*/ 3 w 23"/>
                  <a:gd name="T67" fmla="*/ 12 h 55"/>
                  <a:gd name="T68" fmla="*/ 1 w 23"/>
                  <a:gd name="T69" fmla="*/ 5 h 55"/>
                  <a:gd name="T70" fmla="*/ 1 w 23"/>
                  <a:gd name="T71" fmla="*/ 5 h 55"/>
                  <a:gd name="T72" fmla="*/ 1 w 23"/>
                  <a:gd name="T73" fmla="*/ 4 h 55"/>
                  <a:gd name="T74" fmla="*/ 1 w 23"/>
                  <a:gd name="T75" fmla="*/ 4 h 55"/>
                  <a:gd name="T76" fmla="*/ 0 w 23"/>
                  <a:gd name="T77" fmla="*/ 3 h 55"/>
                  <a:gd name="T78" fmla="*/ 0 w 23"/>
                  <a:gd name="T79" fmla="*/ 2 h 55"/>
                  <a:gd name="T80" fmla="*/ 0 w 23"/>
                  <a:gd name="T81" fmla="*/ 2 h 55"/>
                  <a:gd name="T82" fmla="*/ 0 w 23"/>
                  <a:gd name="T83" fmla="*/ 1 h 55"/>
                  <a:gd name="T84" fmla="*/ 0 w 23"/>
                  <a:gd name="T85" fmla="*/ 1 h 55"/>
                  <a:gd name="T86" fmla="*/ 0 w 23"/>
                  <a:gd name="T87" fmla="*/ 1 h 55"/>
                  <a:gd name="T88" fmla="*/ 1 w 23"/>
                  <a:gd name="T89" fmla="*/ 0 h 55"/>
                  <a:gd name="T90" fmla="*/ 1 w 23"/>
                  <a:gd name="T91" fmla="*/ 0 h 55"/>
                  <a:gd name="T92" fmla="*/ 1 w 23"/>
                  <a:gd name="T93" fmla="*/ 0 h 55"/>
                  <a:gd name="T94" fmla="*/ 7 w 23"/>
                  <a:gd name="T95" fmla="*/ 1 h 55"/>
                  <a:gd name="T96" fmla="*/ 7 w 23"/>
                  <a:gd name="T97" fmla="*/ 2 h 55"/>
                  <a:gd name="T98" fmla="*/ 7 w 23"/>
                  <a:gd name="T99" fmla="*/ 2 h 55"/>
                  <a:gd name="T100" fmla="*/ 9 w 23"/>
                  <a:gd name="T101" fmla="*/ 5 h 55"/>
                  <a:gd name="T102" fmla="*/ 12 w 23"/>
                  <a:gd name="T103" fmla="*/ 11 h 55"/>
                  <a:gd name="T104" fmla="*/ 15 w 23"/>
                  <a:gd name="T105" fmla="*/ 17 h 55"/>
                  <a:gd name="T106" fmla="*/ 18 w 23"/>
                  <a:gd name="T107" fmla="*/ 24 h 55"/>
                  <a:gd name="T108" fmla="*/ 20 w 23"/>
                  <a:gd name="T109" fmla="*/ 31 h 55"/>
                  <a:gd name="T110" fmla="*/ 22 w 23"/>
                  <a:gd name="T111" fmla="*/ 38 h 55"/>
                  <a:gd name="T112" fmla="*/ 23 w 23"/>
                  <a:gd name="T113" fmla="*/ 45 h 55"/>
                  <a:gd name="T114" fmla="*/ 23 w 23"/>
                  <a:gd name="T115" fmla="*/ 51 h 55"/>
                  <a:gd name="T116" fmla="*/ 23 w 23"/>
                  <a:gd name="T117" fmla="*/ 55 h 55"/>
                  <a:gd name="T118" fmla="*/ 23 w 23"/>
                  <a:gd name="T119" fmla="*/ 55 h 55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</a:gdLst>
                <a:ahLst/>
                <a:cxnLst>
                  <a:cxn ang="T120">
                    <a:pos x="T0" y="T1"/>
                  </a:cxn>
                  <a:cxn ang="T121">
                    <a:pos x="T2" y="T3"/>
                  </a:cxn>
                  <a:cxn ang="T122">
                    <a:pos x="T4" y="T5"/>
                  </a:cxn>
                  <a:cxn ang="T123">
                    <a:pos x="T6" y="T7"/>
                  </a:cxn>
                  <a:cxn ang="T124">
                    <a:pos x="T8" y="T9"/>
                  </a:cxn>
                  <a:cxn ang="T125">
                    <a:pos x="T10" y="T11"/>
                  </a:cxn>
                  <a:cxn ang="T126">
                    <a:pos x="T12" y="T13"/>
                  </a:cxn>
                  <a:cxn ang="T127">
                    <a:pos x="T14" y="T15"/>
                  </a:cxn>
                  <a:cxn ang="T128">
                    <a:pos x="T16" y="T17"/>
                  </a:cxn>
                  <a:cxn ang="T129">
                    <a:pos x="T18" y="T19"/>
                  </a:cxn>
                  <a:cxn ang="T130">
                    <a:pos x="T20" y="T21"/>
                  </a:cxn>
                  <a:cxn ang="T131">
                    <a:pos x="T22" y="T23"/>
                  </a:cxn>
                  <a:cxn ang="T132">
                    <a:pos x="T24" y="T25"/>
                  </a:cxn>
                  <a:cxn ang="T133">
                    <a:pos x="T26" y="T27"/>
                  </a:cxn>
                  <a:cxn ang="T134">
                    <a:pos x="T28" y="T29"/>
                  </a:cxn>
                  <a:cxn ang="T135">
                    <a:pos x="T30" y="T31"/>
                  </a:cxn>
                  <a:cxn ang="T136">
                    <a:pos x="T32" y="T33"/>
                  </a:cxn>
                  <a:cxn ang="T137">
                    <a:pos x="T34" y="T35"/>
                  </a:cxn>
                  <a:cxn ang="T138">
                    <a:pos x="T36" y="T37"/>
                  </a:cxn>
                  <a:cxn ang="T139">
                    <a:pos x="T38" y="T39"/>
                  </a:cxn>
                  <a:cxn ang="T140">
                    <a:pos x="T40" y="T41"/>
                  </a:cxn>
                  <a:cxn ang="T141">
                    <a:pos x="T42" y="T43"/>
                  </a:cxn>
                  <a:cxn ang="T142">
                    <a:pos x="T44" y="T45"/>
                  </a:cxn>
                  <a:cxn ang="T143">
                    <a:pos x="T46" y="T47"/>
                  </a:cxn>
                  <a:cxn ang="T144">
                    <a:pos x="T48" y="T49"/>
                  </a:cxn>
                  <a:cxn ang="T145">
                    <a:pos x="T50" y="T51"/>
                  </a:cxn>
                  <a:cxn ang="T146">
                    <a:pos x="T52" y="T53"/>
                  </a:cxn>
                  <a:cxn ang="T147">
                    <a:pos x="T54" y="T55"/>
                  </a:cxn>
                  <a:cxn ang="T148">
                    <a:pos x="T56" y="T57"/>
                  </a:cxn>
                  <a:cxn ang="T149">
                    <a:pos x="T58" y="T59"/>
                  </a:cxn>
                  <a:cxn ang="T150">
                    <a:pos x="T60" y="T61"/>
                  </a:cxn>
                  <a:cxn ang="T151">
                    <a:pos x="T62" y="T63"/>
                  </a:cxn>
                  <a:cxn ang="T152">
                    <a:pos x="T64" y="T65"/>
                  </a:cxn>
                  <a:cxn ang="T153">
                    <a:pos x="T66" y="T67"/>
                  </a:cxn>
                  <a:cxn ang="T154">
                    <a:pos x="T68" y="T69"/>
                  </a:cxn>
                  <a:cxn ang="T155">
                    <a:pos x="T70" y="T71"/>
                  </a:cxn>
                  <a:cxn ang="T156">
                    <a:pos x="T72" y="T73"/>
                  </a:cxn>
                  <a:cxn ang="T157">
                    <a:pos x="T74" y="T75"/>
                  </a:cxn>
                  <a:cxn ang="T158">
                    <a:pos x="T76" y="T77"/>
                  </a:cxn>
                  <a:cxn ang="T159">
                    <a:pos x="T78" y="T79"/>
                  </a:cxn>
                  <a:cxn ang="T160">
                    <a:pos x="T80" y="T81"/>
                  </a:cxn>
                  <a:cxn ang="T161">
                    <a:pos x="T82" y="T83"/>
                  </a:cxn>
                  <a:cxn ang="T162">
                    <a:pos x="T84" y="T85"/>
                  </a:cxn>
                  <a:cxn ang="T163">
                    <a:pos x="T86" y="T87"/>
                  </a:cxn>
                  <a:cxn ang="T164">
                    <a:pos x="T88" y="T89"/>
                  </a:cxn>
                  <a:cxn ang="T165">
                    <a:pos x="T90" y="T91"/>
                  </a:cxn>
                  <a:cxn ang="T166">
                    <a:pos x="T92" y="T93"/>
                  </a:cxn>
                  <a:cxn ang="T167">
                    <a:pos x="T94" y="T95"/>
                  </a:cxn>
                  <a:cxn ang="T168">
                    <a:pos x="T96" y="T97"/>
                  </a:cxn>
                  <a:cxn ang="T169">
                    <a:pos x="T98" y="T99"/>
                  </a:cxn>
                  <a:cxn ang="T170">
                    <a:pos x="T100" y="T101"/>
                  </a:cxn>
                  <a:cxn ang="T171">
                    <a:pos x="T102" y="T103"/>
                  </a:cxn>
                  <a:cxn ang="T172">
                    <a:pos x="T104" y="T105"/>
                  </a:cxn>
                  <a:cxn ang="T173">
                    <a:pos x="T106" y="T107"/>
                  </a:cxn>
                  <a:cxn ang="T174">
                    <a:pos x="T108" y="T109"/>
                  </a:cxn>
                  <a:cxn ang="T175">
                    <a:pos x="T110" y="T111"/>
                  </a:cxn>
                  <a:cxn ang="T176">
                    <a:pos x="T112" y="T113"/>
                  </a:cxn>
                  <a:cxn ang="T177">
                    <a:pos x="T114" y="T115"/>
                  </a:cxn>
                  <a:cxn ang="T178">
                    <a:pos x="T116" y="T117"/>
                  </a:cxn>
                  <a:cxn ang="T179">
                    <a:pos x="T118" y="T119"/>
                  </a:cxn>
                </a:cxnLst>
                <a:rect l="0" t="0" r="r" b="b"/>
                <a:pathLst>
                  <a:path w="23" h="55">
                    <a:moveTo>
                      <a:pt x="23" y="55"/>
                    </a:moveTo>
                    <a:lnTo>
                      <a:pt x="23" y="54"/>
                    </a:lnTo>
                    <a:lnTo>
                      <a:pt x="22" y="53"/>
                    </a:lnTo>
                    <a:lnTo>
                      <a:pt x="22" y="52"/>
                    </a:lnTo>
                    <a:lnTo>
                      <a:pt x="22" y="51"/>
                    </a:lnTo>
                    <a:lnTo>
                      <a:pt x="22" y="50"/>
                    </a:lnTo>
                    <a:lnTo>
                      <a:pt x="21" y="49"/>
                    </a:lnTo>
                    <a:lnTo>
                      <a:pt x="21" y="48"/>
                    </a:lnTo>
                    <a:lnTo>
                      <a:pt x="21" y="47"/>
                    </a:lnTo>
                    <a:lnTo>
                      <a:pt x="20" y="47"/>
                    </a:lnTo>
                    <a:lnTo>
                      <a:pt x="20" y="46"/>
                    </a:lnTo>
                    <a:lnTo>
                      <a:pt x="20" y="45"/>
                    </a:lnTo>
                    <a:lnTo>
                      <a:pt x="19" y="44"/>
                    </a:lnTo>
                    <a:lnTo>
                      <a:pt x="19" y="43"/>
                    </a:lnTo>
                    <a:lnTo>
                      <a:pt x="19" y="42"/>
                    </a:lnTo>
                    <a:lnTo>
                      <a:pt x="18" y="41"/>
                    </a:lnTo>
                    <a:lnTo>
                      <a:pt x="18" y="40"/>
                    </a:lnTo>
                    <a:lnTo>
                      <a:pt x="17" y="40"/>
                    </a:lnTo>
                    <a:lnTo>
                      <a:pt x="17" y="39"/>
                    </a:lnTo>
                    <a:lnTo>
                      <a:pt x="17" y="38"/>
                    </a:lnTo>
                    <a:lnTo>
                      <a:pt x="16" y="38"/>
                    </a:lnTo>
                    <a:lnTo>
                      <a:pt x="16" y="37"/>
                    </a:lnTo>
                    <a:lnTo>
                      <a:pt x="15" y="36"/>
                    </a:lnTo>
                    <a:lnTo>
                      <a:pt x="14" y="36"/>
                    </a:lnTo>
                    <a:lnTo>
                      <a:pt x="10" y="40"/>
                    </a:lnTo>
                    <a:lnTo>
                      <a:pt x="9" y="34"/>
                    </a:lnTo>
                    <a:lnTo>
                      <a:pt x="12" y="30"/>
                    </a:lnTo>
                    <a:lnTo>
                      <a:pt x="13" y="28"/>
                    </a:lnTo>
                    <a:lnTo>
                      <a:pt x="13" y="27"/>
                    </a:lnTo>
                    <a:lnTo>
                      <a:pt x="12" y="27"/>
                    </a:lnTo>
                    <a:lnTo>
                      <a:pt x="10" y="27"/>
                    </a:lnTo>
                    <a:lnTo>
                      <a:pt x="9" y="28"/>
                    </a:lnTo>
                    <a:lnTo>
                      <a:pt x="8" y="29"/>
                    </a:lnTo>
                    <a:lnTo>
                      <a:pt x="6" y="20"/>
                    </a:lnTo>
                    <a:lnTo>
                      <a:pt x="7" y="20"/>
                    </a:lnTo>
                    <a:lnTo>
                      <a:pt x="8" y="19"/>
                    </a:lnTo>
                    <a:lnTo>
                      <a:pt x="9" y="18"/>
                    </a:lnTo>
                    <a:lnTo>
                      <a:pt x="8" y="15"/>
                    </a:lnTo>
                    <a:lnTo>
                      <a:pt x="8" y="14"/>
                    </a:lnTo>
                    <a:lnTo>
                      <a:pt x="7" y="14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3" y="12"/>
                    </a:lnTo>
                    <a:lnTo>
                      <a:pt x="1" y="6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1" y="1"/>
                    </a:lnTo>
                    <a:lnTo>
                      <a:pt x="1" y="0"/>
                    </a:lnTo>
                    <a:lnTo>
                      <a:pt x="5" y="1"/>
                    </a:lnTo>
                    <a:lnTo>
                      <a:pt x="7" y="1"/>
                    </a:lnTo>
                    <a:lnTo>
                      <a:pt x="7" y="2"/>
                    </a:lnTo>
                    <a:lnTo>
                      <a:pt x="8" y="2"/>
                    </a:lnTo>
                    <a:lnTo>
                      <a:pt x="8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1" y="8"/>
                    </a:lnTo>
                    <a:lnTo>
                      <a:pt x="12" y="9"/>
                    </a:lnTo>
                    <a:lnTo>
                      <a:pt x="12" y="11"/>
                    </a:lnTo>
                    <a:lnTo>
                      <a:pt x="13" y="12"/>
                    </a:lnTo>
                    <a:lnTo>
                      <a:pt x="14" y="14"/>
                    </a:lnTo>
                    <a:lnTo>
                      <a:pt x="15" y="15"/>
                    </a:lnTo>
                    <a:lnTo>
                      <a:pt x="15" y="17"/>
                    </a:lnTo>
                    <a:lnTo>
                      <a:pt x="16" y="19"/>
                    </a:lnTo>
                    <a:lnTo>
                      <a:pt x="17" y="20"/>
                    </a:lnTo>
                    <a:lnTo>
                      <a:pt x="17" y="22"/>
                    </a:lnTo>
                    <a:lnTo>
                      <a:pt x="18" y="24"/>
                    </a:lnTo>
                    <a:lnTo>
                      <a:pt x="18" y="25"/>
                    </a:lnTo>
                    <a:lnTo>
                      <a:pt x="19" y="27"/>
                    </a:lnTo>
                    <a:lnTo>
                      <a:pt x="20" y="29"/>
                    </a:lnTo>
                    <a:lnTo>
                      <a:pt x="20" y="31"/>
                    </a:lnTo>
                    <a:lnTo>
                      <a:pt x="20" y="32"/>
                    </a:lnTo>
                    <a:lnTo>
                      <a:pt x="21" y="34"/>
                    </a:lnTo>
                    <a:lnTo>
                      <a:pt x="21" y="36"/>
                    </a:lnTo>
                    <a:lnTo>
                      <a:pt x="22" y="38"/>
                    </a:lnTo>
                    <a:lnTo>
                      <a:pt x="22" y="39"/>
                    </a:lnTo>
                    <a:lnTo>
                      <a:pt x="22" y="41"/>
                    </a:lnTo>
                    <a:lnTo>
                      <a:pt x="22" y="43"/>
                    </a:lnTo>
                    <a:lnTo>
                      <a:pt x="23" y="45"/>
                    </a:lnTo>
                    <a:lnTo>
                      <a:pt x="23" y="46"/>
                    </a:lnTo>
                    <a:lnTo>
                      <a:pt x="23" y="48"/>
                    </a:lnTo>
                    <a:lnTo>
                      <a:pt x="23" y="50"/>
                    </a:lnTo>
                    <a:lnTo>
                      <a:pt x="23" y="51"/>
                    </a:lnTo>
                    <a:lnTo>
                      <a:pt x="23" y="53"/>
                    </a:lnTo>
                    <a:lnTo>
                      <a:pt x="23" y="5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6" name="Freeform 174">
                <a:extLst>
                  <a:ext uri="{FF2B5EF4-FFF2-40B4-BE49-F238E27FC236}">
                    <a16:creationId xmlns:a16="http://schemas.microsoft.com/office/drawing/2014/main" id="{192A14CA-4CF0-4BD3-B289-D2D15817B502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17" y="2124"/>
                <a:ext cx="11" cy="16"/>
              </a:xfrm>
              <a:custGeom>
                <a:avLst/>
                <a:gdLst>
                  <a:gd name="T0" fmla="*/ 10 w 11"/>
                  <a:gd name="T1" fmla="*/ 15 h 16"/>
                  <a:gd name="T2" fmla="*/ 10 w 11"/>
                  <a:gd name="T3" fmla="*/ 14 h 16"/>
                  <a:gd name="T4" fmla="*/ 9 w 11"/>
                  <a:gd name="T5" fmla="*/ 14 h 16"/>
                  <a:gd name="T6" fmla="*/ 8 w 11"/>
                  <a:gd name="T7" fmla="*/ 13 h 16"/>
                  <a:gd name="T8" fmla="*/ 8 w 11"/>
                  <a:gd name="T9" fmla="*/ 13 h 16"/>
                  <a:gd name="T10" fmla="*/ 7 w 11"/>
                  <a:gd name="T11" fmla="*/ 12 h 16"/>
                  <a:gd name="T12" fmla="*/ 7 w 11"/>
                  <a:gd name="T13" fmla="*/ 12 h 16"/>
                  <a:gd name="T14" fmla="*/ 6 w 11"/>
                  <a:gd name="T15" fmla="*/ 11 h 16"/>
                  <a:gd name="T16" fmla="*/ 5 w 11"/>
                  <a:gd name="T17" fmla="*/ 11 h 16"/>
                  <a:gd name="T18" fmla="*/ 5 w 11"/>
                  <a:gd name="T19" fmla="*/ 10 h 16"/>
                  <a:gd name="T20" fmla="*/ 4 w 11"/>
                  <a:gd name="T21" fmla="*/ 10 h 16"/>
                  <a:gd name="T22" fmla="*/ 3 w 11"/>
                  <a:gd name="T23" fmla="*/ 9 h 16"/>
                  <a:gd name="T24" fmla="*/ 3 w 11"/>
                  <a:gd name="T25" fmla="*/ 9 h 16"/>
                  <a:gd name="T26" fmla="*/ 2 w 11"/>
                  <a:gd name="T27" fmla="*/ 8 h 16"/>
                  <a:gd name="T28" fmla="*/ 1 w 11"/>
                  <a:gd name="T29" fmla="*/ 8 h 16"/>
                  <a:gd name="T30" fmla="*/ 1 w 11"/>
                  <a:gd name="T31" fmla="*/ 7 h 16"/>
                  <a:gd name="T32" fmla="*/ 0 w 11"/>
                  <a:gd name="T33" fmla="*/ 5 h 16"/>
                  <a:gd name="T34" fmla="*/ 0 w 11"/>
                  <a:gd name="T35" fmla="*/ 5 h 16"/>
                  <a:gd name="T36" fmla="*/ 0 w 11"/>
                  <a:gd name="T37" fmla="*/ 5 h 16"/>
                  <a:gd name="T38" fmla="*/ 0 w 11"/>
                  <a:gd name="T39" fmla="*/ 5 h 16"/>
                  <a:gd name="T40" fmla="*/ 0 w 11"/>
                  <a:gd name="T41" fmla="*/ 4 h 16"/>
                  <a:gd name="T42" fmla="*/ 0 w 11"/>
                  <a:gd name="T43" fmla="*/ 4 h 16"/>
                  <a:gd name="T44" fmla="*/ 0 w 11"/>
                  <a:gd name="T45" fmla="*/ 4 h 16"/>
                  <a:gd name="T46" fmla="*/ 1 w 11"/>
                  <a:gd name="T47" fmla="*/ 4 h 16"/>
                  <a:gd name="T48" fmla="*/ 1 w 11"/>
                  <a:gd name="T49" fmla="*/ 4 h 16"/>
                  <a:gd name="T50" fmla="*/ 1 w 11"/>
                  <a:gd name="T51" fmla="*/ 4 h 16"/>
                  <a:gd name="T52" fmla="*/ 1 w 11"/>
                  <a:gd name="T53" fmla="*/ 4 h 16"/>
                  <a:gd name="T54" fmla="*/ 1 w 11"/>
                  <a:gd name="T55" fmla="*/ 4 h 16"/>
                  <a:gd name="T56" fmla="*/ 1 w 11"/>
                  <a:gd name="T57" fmla="*/ 4 h 16"/>
                  <a:gd name="T58" fmla="*/ 1 w 11"/>
                  <a:gd name="T59" fmla="*/ 4 h 16"/>
                  <a:gd name="T60" fmla="*/ 4 w 11"/>
                  <a:gd name="T61" fmla="*/ 0 h 16"/>
                  <a:gd name="T62" fmla="*/ 4 w 11"/>
                  <a:gd name="T63" fmla="*/ 0 h 16"/>
                  <a:gd name="T64" fmla="*/ 5 w 11"/>
                  <a:gd name="T65" fmla="*/ 1 h 16"/>
                  <a:gd name="T66" fmla="*/ 5 w 11"/>
                  <a:gd name="T67" fmla="*/ 2 h 16"/>
                  <a:gd name="T68" fmla="*/ 5 w 11"/>
                  <a:gd name="T69" fmla="*/ 2 h 16"/>
                  <a:gd name="T70" fmla="*/ 6 w 11"/>
                  <a:gd name="T71" fmla="*/ 3 h 16"/>
                  <a:gd name="T72" fmla="*/ 6 w 11"/>
                  <a:gd name="T73" fmla="*/ 3 h 16"/>
                  <a:gd name="T74" fmla="*/ 7 w 11"/>
                  <a:gd name="T75" fmla="*/ 4 h 16"/>
                  <a:gd name="T76" fmla="*/ 7 w 11"/>
                  <a:gd name="T77" fmla="*/ 4 h 16"/>
                  <a:gd name="T78" fmla="*/ 7 w 11"/>
                  <a:gd name="T79" fmla="*/ 5 h 16"/>
                  <a:gd name="T80" fmla="*/ 7 w 11"/>
                  <a:gd name="T81" fmla="*/ 6 h 16"/>
                  <a:gd name="T82" fmla="*/ 8 w 11"/>
                  <a:gd name="T83" fmla="*/ 6 h 16"/>
                  <a:gd name="T84" fmla="*/ 8 w 11"/>
                  <a:gd name="T85" fmla="*/ 7 h 16"/>
                  <a:gd name="T86" fmla="*/ 8 w 11"/>
                  <a:gd name="T87" fmla="*/ 7 h 16"/>
                  <a:gd name="T88" fmla="*/ 9 w 11"/>
                  <a:gd name="T89" fmla="*/ 8 h 16"/>
                  <a:gd name="T90" fmla="*/ 9 w 11"/>
                  <a:gd name="T91" fmla="*/ 9 h 16"/>
                  <a:gd name="T92" fmla="*/ 9 w 11"/>
                  <a:gd name="T93" fmla="*/ 10 h 16"/>
                  <a:gd name="T94" fmla="*/ 9 w 11"/>
                  <a:gd name="T95" fmla="*/ 10 h 16"/>
                  <a:gd name="T96" fmla="*/ 11 w 11"/>
                  <a:gd name="T97" fmla="*/ 15 h 16"/>
                  <a:gd name="T98" fmla="*/ 11 w 11"/>
                  <a:gd name="T99" fmla="*/ 15 h 16"/>
                  <a:gd name="T100" fmla="*/ 11 w 11"/>
                  <a:gd name="T101" fmla="*/ 16 h 16"/>
                  <a:gd name="T102" fmla="*/ 11 w 11"/>
                  <a:gd name="T103" fmla="*/ 16 h 16"/>
                  <a:gd name="T104" fmla="*/ 11 w 11"/>
                  <a:gd name="T105" fmla="*/ 15 h 1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</a:gdLst>
                <a:ahLst/>
                <a:cxnLst>
                  <a:cxn ang="T106">
                    <a:pos x="T0" y="T1"/>
                  </a:cxn>
                  <a:cxn ang="T107">
                    <a:pos x="T2" y="T3"/>
                  </a:cxn>
                  <a:cxn ang="T108">
                    <a:pos x="T4" y="T5"/>
                  </a:cxn>
                  <a:cxn ang="T109">
                    <a:pos x="T6" y="T7"/>
                  </a:cxn>
                  <a:cxn ang="T110">
                    <a:pos x="T8" y="T9"/>
                  </a:cxn>
                  <a:cxn ang="T111">
                    <a:pos x="T10" y="T11"/>
                  </a:cxn>
                  <a:cxn ang="T112">
                    <a:pos x="T12" y="T13"/>
                  </a:cxn>
                  <a:cxn ang="T113">
                    <a:pos x="T14" y="T15"/>
                  </a:cxn>
                  <a:cxn ang="T114">
                    <a:pos x="T16" y="T17"/>
                  </a:cxn>
                  <a:cxn ang="T115">
                    <a:pos x="T18" y="T19"/>
                  </a:cxn>
                  <a:cxn ang="T116">
                    <a:pos x="T20" y="T21"/>
                  </a:cxn>
                  <a:cxn ang="T117">
                    <a:pos x="T22" y="T23"/>
                  </a:cxn>
                  <a:cxn ang="T118">
                    <a:pos x="T24" y="T25"/>
                  </a:cxn>
                  <a:cxn ang="T119">
                    <a:pos x="T26" y="T27"/>
                  </a:cxn>
                  <a:cxn ang="T120">
                    <a:pos x="T28" y="T29"/>
                  </a:cxn>
                  <a:cxn ang="T121">
                    <a:pos x="T30" y="T31"/>
                  </a:cxn>
                  <a:cxn ang="T122">
                    <a:pos x="T32" y="T33"/>
                  </a:cxn>
                  <a:cxn ang="T123">
                    <a:pos x="T34" y="T35"/>
                  </a:cxn>
                  <a:cxn ang="T124">
                    <a:pos x="T36" y="T37"/>
                  </a:cxn>
                  <a:cxn ang="T125">
                    <a:pos x="T38" y="T39"/>
                  </a:cxn>
                  <a:cxn ang="T126">
                    <a:pos x="T40" y="T41"/>
                  </a:cxn>
                  <a:cxn ang="T127">
                    <a:pos x="T42" y="T43"/>
                  </a:cxn>
                  <a:cxn ang="T128">
                    <a:pos x="T44" y="T45"/>
                  </a:cxn>
                  <a:cxn ang="T129">
                    <a:pos x="T46" y="T47"/>
                  </a:cxn>
                  <a:cxn ang="T130">
                    <a:pos x="T48" y="T49"/>
                  </a:cxn>
                  <a:cxn ang="T131">
                    <a:pos x="T50" y="T51"/>
                  </a:cxn>
                  <a:cxn ang="T132">
                    <a:pos x="T52" y="T53"/>
                  </a:cxn>
                  <a:cxn ang="T133">
                    <a:pos x="T54" y="T55"/>
                  </a:cxn>
                  <a:cxn ang="T134">
                    <a:pos x="T56" y="T57"/>
                  </a:cxn>
                  <a:cxn ang="T135">
                    <a:pos x="T58" y="T59"/>
                  </a:cxn>
                  <a:cxn ang="T136">
                    <a:pos x="T60" y="T61"/>
                  </a:cxn>
                  <a:cxn ang="T137">
                    <a:pos x="T62" y="T63"/>
                  </a:cxn>
                  <a:cxn ang="T138">
                    <a:pos x="T64" y="T65"/>
                  </a:cxn>
                  <a:cxn ang="T139">
                    <a:pos x="T66" y="T67"/>
                  </a:cxn>
                  <a:cxn ang="T140">
                    <a:pos x="T68" y="T69"/>
                  </a:cxn>
                  <a:cxn ang="T141">
                    <a:pos x="T70" y="T71"/>
                  </a:cxn>
                  <a:cxn ang="T142">
                    <a:pos x="T72" y="T73"/>
                  </a:cxn>
                  <a:cxn ang="T143">
                    <a:pos x="T74" y="T75"/>
                  </a:cxn>
                  <a:cxn ang="T144">
                    <a:pos x="T76" y="T77"/>
                  </a:cxn>
                  <a:cxn ang="T145">
                    <a:pos x="T78" y="T79"/>
                  </a:cxn>
                  <a:cxn ang="T146">
                    <a:pos x="T80" y="T81"/>
                  </a:cxn>
                  <a:cxn ang="T147">
                    <a:pos x="T82" y="T83"/>
                  </a:cxn>
                  <a:cxn ang="T148">
                    <a:pos x="T84" y="T85"/>
                  </a:cxn>
                  <a:cxn ang="T149">
                    <a:pos x="T86" y="T87"/>
                  </a:cxn>
                  <a:cxn ang="T150">
                    <a:pos x="T88" y="T89"/>
                  </a:cxn>
                  <a:cxn ang="T151">
                    <a:pos x="T90" y="T91"/>
                  </a:cxn>
                  <a:cxn ang="T152">
                    <a:pos x="T92" y="T93"/>
                  </a:cxn>
                  <a:cxn ang="T153">
                    <a:pos x="T94" y="T95"/>
                  </a:cxn>
                  <a:cxn ang="T154">
                    <a:pos x="T96" y="T97"/>
                  </a:cxn>
                  <a:cxn ang="T155">
                    <a:pos x="T98" y="T99"/>
                  </a:cxn>
                  <a:cxn ang="T156">
                    <a:pos x="T100" y="T101"/>
                  </a:cxn>
                  <a:cxn ang="T157">
                    <a:pos x="T102" y="T103"/>
                  </a:cxn>
                  <a:cxn ang="T158">
                    <a:pos x="T104" y="T105"/>
                  </a:cxn>
                </a:cxnLst>
                <a:rect l="0" t="0" r="r" b="b"/>
                <a:pathLst>
                  <a:path w="11" h="16">
                    <a:moveTo>
                      <a:pt x="11" y="15"/>
                    </a:moveTo>
                    <a:lnTo>
                      <a:pt x="10" y="15"/>
                    </a:lnTo>
                    <a:lnTo>
                      <a:pt x="10" y="14"/>
                    </a:lnTo>
                    <a:lnTo>
                      <a:pt x="9" y="14"/>
                    </a:lnTo>
                    <a:lnTo>
                      <a:pt x="9" y="13"/>
                    </a:lnTo>
                    <a:lnTo>
                      <a:pt x="8" y="13"/>
                    </a:lnTo>
                    <a:lnTo>
                      <a:pt x="7" y="12"/>
                    </a:lnTo>
                    <a:lnTo>
                      <a:pt x="6" y="11"/>
                    </a:lnTo>
                    <a:lnTo>
                      <a:pt x="5" y="11"/>
                    </a:lnTo>
                    <a:lnTo>
                      <a:pt x="5" y="10"/>
                    </a:lnTo>
                    <a:lnTo>
                      <a:pt x="4" y="10"/>
                    </a:lnTo>
                    <a:lnTo>
                      <a:pt x="4" y="9"/>
                    </a:lnTo>
                    <a:lnTo>
                      <a:pt x="3" y="9"/>
                    </a:lnTo>
                    <a:lnTo>
                      <a:pt x="2" y="8"/>
                    </a:lnTo>
                    <a:lnTo>
                      <a:pt x="1" y="8"/>
                    </a:lnTo>
                    <a:lnTo>
                      <a:pt x="1" y="7"/>
                    </a:lnTo>
                    <a:lnTo>
                      <a:pt x="0" y="7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1" y="4"/>
                    </a:lnTo>
                    <a:lnTo>
                      <a:pt x="4" y="0"/>
                    </a:lnTo>
                    <a:lnTo>
                      <a:pt x="5" y="1"/>
                    </a:lnTo>
                    <a:lnTo>
                      <a:pt x="5" y="2"/>
                    </a:lnTo>
                    <a:lnTo>
                      <a:pt x="6" y="2"/>
                    </a:lnTo>
                    <a:lnTo>
                      <a:pt x="6" y="3"/>
                    </a:lnTo>
                    <a:lnTo>
                      <a:pt x="7" y="4"/>
                    </a:lnTo>
                    <a:lnTo>
                      <a:pt x="7" y="5"/>
                    </a:lnTo>
                    <a:lnTo>
                      <a:pt x="7" y="6"/>
                    </a:lnTo>
                    <a:lnTo>
                      <a:pt x="8" y="6"/>
                    </a:lnTo>
                    <a:lnTo>
                      <a:pt x="8" y="7"/>
                    </a:lnTo>
                    <a:lnTo>
                      <a:pt x="8" y="8"/>
                    </a:lnTo>
                    <a:lnTo>
                      <a:pt x="9" y="8"/>
                    </a:lnTo>
                    <a:lnTo>
                      <a:pt x="9" y="9"/>
                    </a:lnTo>
                    <a:lnTo>
                      <a:pt x="9" y="10"/>
                    </a:lnTo>
                    <a:lnTo>
                      <a:pt x="10" y="11"/>
                    </a:lnTo>
                    <a:lnTo>
                      <a:pt x="11" y="15"/>
                    </a:lnTo>
                    <a:lnTo>
                      <a:pt x="11" y="16"/>
                    </a:lnTo>
                    <a:lnTo>
                      <a:pt x="11" y="15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7" name="Freeform 175">
                <a:extLst>
                  <a:ext uri="{FF2B5EF4-FFF2-40B4-BE49-F238E27FC236}">
                    <a16:creationId xmlns:a16="http://schemas.microsoft.com/office/drawing/2014/main" id="{AA04E242-A2CF-489A-87AB-C5F6F34BFBF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75" y="2085"/>
                <a:ext cx="38" cy="44"/>
              </a:xfrm>
              <a:custGeom>
                <a:avLst/>
                <a:gdLst>
                  <a:gd name="T0" fmla="*/ 18 w 38"/>
                  <a:gd name="T1" fmla="*/ 38 h 44"/>
                  <a:gd name="T2" fmla="*/ 6 w 38"/>
                  <a:gd name="T3" fmla="*/ 33 h 44"/>
                  <a:gd name="T4" fmla="*/ 6 w 38"/>
                  <a:gd name="T5" fmla="*/ 33 h 44"/>
                  <a:gd name="T6" fmla="*/ 5 w 38"/>
                  <a:gd name="T7" fmla="*/ 33 h 44"/>
                  <a:gd name="T8" fmla="*/ 5 w 38"/>
                  <a:gd name="T9" fmla="*/ 32 h 44"/>
                  <a:gd name="T10" fmla="*/ 4 w 38"/>
                  <a:gd name="T11" fmla="*/ 32 h 44"/>
                  <a:gd name="T12" fmla="*/ 4 w 38"/>
                  <a:gd name="T13" fmla="*/ 31 h 44"/>
                  <a:gd name="T14" fmla="*/ 3 w 38"/>
                  <a:gd name="T15" fmla="*/ 30 h 44"/>
                  <a:gd name="T16" fmla="*/ 3 w 38"/>
                  <a:gd name="T17" fmla="*/ 30 h 44"/>
                  <a:gd name="T18" fmla="*/ 3 w 38"/>
                  <a:gd name="T19" fmla="*/ 27 h 44"/>
                  <a:gd name="T20" fmla="*/ 2 w 38"/>
                  <a:gd name="T21" fmla="*/ 23 h 44"/>
                  <a:gd name="T22" fmla="*/ 1 w 38"/>
                  <a:gd name="T23" fmla="*/ 18 h 44"/>
                  <a:gd name="T24" fmla="*/ 1 w 38"/>
                  <a:gd name="T25" fmla="*/ 14 h 44"/>
                  <a:gd name="T26" fmla="*/ 0 w 38"/>
                  <a:gd name="T27" fmla="*/ 9 h 44"/>
                  <a:gd name="T28" fmla="*/ 1 w 38"/>
                  <a:gd name="T29" fmla="*/ 5 h 44"/>
                  <a:gd name="T30" fmla="*/ 2 w 38"/>
                  <a:gd name="T31" fmla="*/ 1 h 44"/>
                  <a:gd name="T32" fmla="*/ 2 w 38"/>
                  <a:gd name="T33" fmla="*/ 0 h 44"/>
                  <a:gd name="T34" fmla="*/ 3 w 38"/>
                  <a:gd name="T35" fmla="*/ 0 h 44"/>
                  <a:gd name="T36" fmla="*/ 4 w 38"/>
                  <a:gd name="T37" fmla="*/ 0 h 44"/>
                  <a:gd name="T38" fmla="*/ 5 w 38"/>
                  <a:gd name="T39" fmla="*/ 0 h 44"/>
                  <a:gd name="T40" fmla="*/ 6 w 38"/>
                  <a:gd name="T41" fmla="*/ 0 h 44"/>
                  <a:gd name="T42" fmla="*/ 7 w 38"/>
                  <a:gd name="T43" fmla="*/ 0 h 44"/>
                  <a:gd name="T44" fmla="*/ 9 w 38"/>
                  <a:gd name="T45" fmla="*/ 0 h 44"/>
                  <a:gd name="T46" fmla="*/ 12 w 38"/>
                  <a:gd name="T47" fmla="*/ 0 h 44"/>
                  <a:gd name="T48" fmla="*/ 14 w 38"/>
                  <a:gd name="T49" fmla="*/ 0 h 44"/>
                  <a:gd name="T50" fmla="*/ 17 w 38"/>
                  <a:gd name="T51" fmla="*/ 0 h 44"/>
                  <a:gd name="T52" fmla="*/ 20 w 38"/>
                  <a:gd name="T53" fmla="*/ 1 h 44"/>
                  <a:gd name="T54" fmla="*/ 23 w 38"/>
                  <a:gd name="T55" fmla="*/ 1 h 44"/>
                  <a:gd name="T56" fmla="*/ 25 w 38"/>
                  <a:gd name="T57" fmla="*/ 1 h 44"/>
                  <a:gd name="T58" fmla="*/ 27 w 38"/>
                  <a:gd name="T59" fmla="*/ 3 h 44"/>
                  <a:gd name="T60" fmla="*/ 29 w 38"/>
                  <a:gd name="T61" fmla="*/ 5 h 44"/>
                  <a:gd name="T62" fmla="*/ 30 w 38"/>
                  <a:gd name="T63" fmla="*/ 7 h 44"/>
                  <a:gd name="T64" fmla="*/ 31 w 38"/>
                  <a:gd name="T65" fmla="*/ 9 h 44"/>
                  <a:gd name="T66" fmla="*/ 31 w 38"/>
                  <a:gd name="T67" fmla="*/ 12 h 44"/>
                  <a:gd name="T68" fmla="*/ 32 w 38"/>
                  <a:gd name="T69" fmla="*/ 14 h 44"/>
                  <a:gd name="T70" fmla="*/ 33 w 38"/>
                  <a:gd name="T71" fmla="*/ 15 h 44"/>
                  <a:gd name="T72" fmla="*/ 34 w 38"/>
                  <a:gd name="T73" fmla="*/ 18 h 44"/>
                  <a:gd name="T74" fmla="*/ 35 w 38"/>
                  <a:gd name="T75" fmla="*/ 22 h 44"/>
                  <a:gd name="T76" fmla="*/ 36 w 38"/>
                  <a:gd name="T77" fmla="*/ 26 h 44"/>
                  <a:gd name="T78" fmla="*/ 37 w 38"/>
                  <a:gd name="T79" fmla="*/ 29 h 44"/>
                  <a:gd name="T80" fmla="*/ 37 w 38"/>
                  <a:gd name="T81" fmla="*/ 33 h 44"/>
                  <a:gd name="T82" fmla="*/ 38 w 38"/>
                  <a:gd name="T83" fmla="*/ 37 h 44"/>
                  <a:gd name="T84" fmla="*/ 38 w 38"/>
                  <a:gd name="T85" fmla="*/ 40 h 44"/>
                  <a:gd name="T86" fmla="*/ 38 w 38"/>
                  <a:gd name="T87" fmla="*/ 40 h 44"/>
                  <a:gd name="T88" fmla="*/ 38 w 38"/>
                  <a:gd name="T89" fmla="*/ 43 h 44"/>
                  <a:gd name="T90" fmla="*/ 38 w 38"/>
                  <a:gd name="T91" fmla="*/ 43 h 44"/>
                  <a:gd name="T92" fmla="*/ 38 w 38"/>
                  <a:gd name="T93" fmla="*/ 43 h 44"/>
                  <a:gd name="T94" fmla="*/ 38 w 38"/>
                  <a:gd name="T95" fmla="*/ 43 h 44"/>
                  <a:gd name="T96" fmla="*/ 38 w 38"/>
                  <a:gd name="T97" fmla="*/ 43 h 44"/>
                  <a:gd name="T98" fmla="*/ 37 w 38"/>
                  <a:gd name="T99" fmla="*/ 44 h 44"/>
                  <a:gd name="T100" fmla="*/ 37 w 38"/>
                  <a:gd name="T101" fmla="*/ 44 h 44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</a:gdLst>
                <a:ahLst/>
                <a:cxnLst>
                  <a:cxn ang="T102">
                    <a:pos x="T0" y="T1"/>
                  </a:cxn>
                  <a:cxn ang="T103">
                    <a:pos x="T2" y="T3"/>
                  </a:cxn>
                  <a:cxn ang="T104">
                    <a:pos x="T4" y="T5"/>
                  </a:cxn>
                  <a:cxn ang="T105">
                    <a:pos x="T6" y="T7"/>
                  </a:cxn>
                  <a:cxn ang="T106">
                    <a:pos x="T8" y="T9"/>
                  </a:cxn>
                  <a:cxn ang="T107">
                    <a:pos x="T10" y="T11"/>
                  </a:cxn>
                  <a:cxn ang="T108">
                    <a:pos x="T12" y="T13"/>
                  </a:cxn>
                  <a:cxn ang="T109">
                    <a:pos x="T14" y="T15"/>
                  </a:cxn>
                  <a:cxn ang="T110">
                    <a:pos x="T16" y="T17"/>
                  </a:cxn>
                  <a:cxn ang="T111">
                    <a:pos x="T18" y="T19"/>
                  </a:cxn>
                  <a:cxn ang="T112">
                    <a:pos x="T20" y="T21"/>
                  </a:cxn>
                  <a:cxn ang="T113">
                    <a:pos x="T22" y="T23"/>
                  </a:cxn>
                  <a:cxn ang="T114">
                    <a:pos x="T24" y="T25"/>
                  </a:cxn>
                  <a:cxn ang="T115">
                    <a:pos x="T26" y="T27"/>
                  </a:cxn>
                  <a:cxn ang="T116">
                    <a:pos x="T28" y="T29"/>
                  </a:cxn>
                  <a:cxn ang="T117">
                    <a:pos x="T30" y="T31"/>
                  </a:cxn>
                  <a:cxn ang="T118">
                    <a:pos x="T32" y="T33"/>
                  </a:cxn>
                  <a:cxn ang="T119">
                    <a:pos x="T34" y="T35"/>
                  </a:cxn>
                  <a:cxn ang="T120">
                    <a:pos x="T36" y="T37"/>
                  </a:cxn>
                  <a:cxn ang="T121">
                    <a:pos x="T38" y="T39"/>
                  </a:cxn>
                  <a:cxn ang="T122">
                    <a:pos x="T40" y="T41"/>
                  </a:cxn>
                  <a:cxn ang="T123">
                    <a:pos x="T42" y="T43"/>
                  </a:cxn>
                  <a:cxn ang="T124">
                    <a:pos x="T44" y="T45"/>
                  </a:cxn>
                  <a:cxn ang="T125">
                    <a:pos x="T46" y="T47"/>
                  </a:cxn>
                  <a:cxn ang="T126">
                    <a:pos x="T48" y="T49"/>
                  </a:cxn>
                  <a:cxn ang="T127">
                    <a:pos x="T50" y="T51"/>
                  </a:cxn>
                  <a:cxn ang="T128">
                    <a:pos x="T52" y="T53"/>
                  </a:cxn>
                  <a:cxn ang="T129">
                    <a:pos x="T54" y="T55"/>
                  </a:cxn>
                  <a:cxn ang="T130">
                    <a:pos x="T56" y="T57"/>
                  </a:cxn>
                  <a:cxn ang="T131">
                    <a:pos x="T58" y="T59"/>
                  </a:cxn>
                  <a:cxn ang="T132">
                    <a:pos x="T60" y="T61"/>
                  </a:cxn>
                  <a:cxn ang="T133">
                    <a:pos x="T62" y="T63"/>
                  </a:cxn>
                  <a:cxn ang="T134">
                    <a:pos x="T64" y="T65"/>
                  </a:cxn>
                  <a:cxn ang="T135">
                    <a:pos x="T66" y="T67"/>
                  </a:cxn>
                  <a:cxn ang="T136">
                    <a:pos x="T68" y="T69"/>
                  </a:cxn>
                  <a:cxn ang="T137">
                    <a:pos x="T70" y="T71"/>
                  </a:cxn>
                  <a:cxn ang="T138">
                    <a:pos x="T72" y="T73"/>
                  </a:cxn>
                  <a:cxn ang="T139">
                    <a:pos x="T74" y="T75"/>
                  </a:cxn>
                  <a:cxn ang="T140">
                    <a:pos x="T76" y="T77"/>
                  </a:cxn>
                  <a:cxn ang="T141">
                    <a:pos x="T78" y="T79"/>
                  </a:cxn>
                  <a:cxn ang="T142">
                    <a:pos x="T80" y="T81"/>
                  </a:cxn>
                  <a:cxn ang="T143">
                    <a:pos x="T82" y="T83"/>
                  </a:cxn>
                  <a:cxn ang="T144">
                    <a:pos x="T84" y="T85"/>
                  </a:cxn>
                  <a:cxn ang="T145">
                    <a:pos x="T86" y="T87"/>
                  </a:cxn>
                  <a:cxn ang="T146">
                    <a:pos x="T88" y="T89"/>
                  </a:cxn>
                  <a:cxn ang="T147">
                    <a:pos x="T90" y="T91"/>
                  </a:cxn>
                  <a:cxn ang="T148">
                    <a:pos x="T92" y="T93"/>
                  </a:cxn>
                  <a:cxn ang="T149">
                    <a:pos x="T94" y="T95"/>
                  </a:cxn>
                  <a:cxn ang="T150">
                    <a:pos x="T96" y="T97"/>
                  </a:cxn>
                  <a:cxn ang="T151">
                    <a:pos x="T98" y="T99"/>
                  </a:cxn>
                  <a:cxn ang="T152">
                    <a:pos x="T100" y="T101"/>
                  </a:cxn>
                </a:cxnLst>
                <a:rect l="0" t="0" r="r" b="b"/>
                <a:pathLst>
                  <a:path w="38" h="44">
                    <a:moveTo>
                      <a:pt x="37" y="44"/>
                    </a:moveTo>
                    <a:lnTo>
                      <a:pt x="30" y="41"/>
                    </a:lnTo>
                    <a:lnTo>
                      <a:pt x="20" y="38"/>
                    </a:lnTo>
                    <a:lnTo>
                      <a:pt x="19" y="38"/>
                    </a:lnTo>
                    <a:lnTo>
                      <a:pt x="18" y="38"/>
                    </a:lnTo>
                    <a:lnTo>
                      <a:pt x="17" y="37"/>
                    </a:lnTo>
                    <a:lnTo>
                      <a:pt x="13" y="36"/>
                    </a:lnTo>
                    <a:lnTo>
                      <a:pt x="6" y="33"/>
                    </a:lnTo>
                    <a:lnTo>
                      <a:pt x="5" y="33"/>
                    </a:lnTo>
                    <a:lnTo>
                      <a:pt x="5" y="32"/>
                    </a:lnTo>
                    <a:lnTo>
                      <a:pt x="4" y="32"/>
                    </a:lnTo>
                    <a:lnTo>
                      <a:pt x="4" y="31"/>
                    </a:lnTo>
                    <a:lnTo>
                      <a:pt x="3" y="31"/>
                    </a:lnTo>
                    <a:lnTo>
                      <a:pt x="3" y="30"/>
                    </a:lnTo>
                    <a:lnTo>
                      <a:pt x="3" y="29"/>
                    </a:lnTo>
                    <a:lnTo>
                      <a:pt x="3" y="28"/>
                    </a:lnTo>
                    <a:lnTo>
                      <a:pt x="3" y="27"/>
                    </a:lnTo>
                    <a:lnTo>
                      <a:pt x="3" y="26"/>
                    </a:lnTo>
                    <a:lnTo>
                      <a:pt x="2" y="26"/>
                    </a:lnTo>
                    <a:lnTo>
                      <a:pt x="2" y="25"/>
                    </a:lnTo>
                    <a:lnTo>
                      <a:pt x="2" y="24"/>
                    </a:lnTo>
                    <a:lnTo>
                      <a:pt x="2" y="23"/>
                    </a:lnTo>
                    <a:lnTo>
                      <a:pt x="2" y="22"/>
                    </a:lnTo>
                    <a:lnTo>
                      <a:pt x="2" y="21"/>
                    </a:lnTo>
                    <a:lnTo>
                      <a:pt x="2" y="20"/>
                    </a:lnTo>
                    <a:lnTo>
                      <a:pt x="1" y="19"/>
                    </a:lnTo>
                    <a:lnTo>
                      <a:pt x="1" y="18"/>
                    </a:lnTo>
                    <a:lnTo>
                      <a:pt x="1" y="17"/>
                    </a:lnTo>
                    <a:lnTo>
                      <a:pt x="1" y="16"/>
                    </a:lnTo>
                    <a:lnTo>
                      <a:pt x="1" y="15"/>
                    </a:lnTo>
                    <a:lnTo>
                      <a:pt x="1" y="14"/>
                    </a:lnTo>
                    <a:lnTo>
                      <a:pt x="0" y="13"/>
                    </a:lnTo>
                    <a:lnTo>
                      <a:pt x="0" y="12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1" y="2"/>
                    </a:lnTo>
                    <a:lnTo>
                      <a:pt x="2" y="1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4" y="0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7" y="0"/>
                    </a:lnTo>
                    <a:lnTo>
                      <a:pt x="8" y="0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1" y="0"/>
                    </a:lnTo>
                    <a:lnTo>
                      <a:pt x="12" y="0"/>
                    </a:lnTo>
                    <a:lnTo>
                      <a:pt x="13" y="0"/>
                    </a:lnTo>
                    <a:lnTo>
                      <a:pt x="14" y="0"/>
                    </a:lnTo>
                    <a:lnTo>
                      <a:pt x="15" y="0"/>
                    </a:lnTo>
                    <a:lnTo>
                      <a:pt x="16" y="0"/>
                    </a:lnTo>
                    <a:lnTo>
                      <a:pt x="17" y="0"/>
                    </a:lnTo>
                    <a:lnTo>
                      <a:pt x="18" y="0"/>
                    </a:lnTo>
                    <a:lnTo>
                      <a:pt x="19" y="0"/>
                    </a:lnTo>
                    <a:lnTo>
                      <a:pt x="20" y="1"/>
                    </a:lnTo>
                    <a:lnTo>
                      <a:pt x="21" y="1"/>
                    </a:lnTo>
                    <a:lnTo>
                      <a:pt x="22" y="1"/>
                    </a:lnTo>
                    <a:lnTo>
                      <a:pt x="23" y="1"/>
                    </a:lnTo>
                    <a:lnTo>
                      <a:pt x="24" y="1"/>
                    </a:lnTo>
                    <a:lnTo>
                      <a:pt x="25" y="1"/>
                    </a:lnTo>
                    <a:lnTo>
                      <a:pt x="26" y="2"/>
                    </a:lnTo>
                    <a:lnTo>
                      <a:pt x="27" y="2"/>
                    </a:lnTo>
                    <a:lnTo>
                      <a:pt x="27" y="3"/>
                    </a:lnTo>
                    <a:lnTo>
                      <a:pt x="28" y="3"/>
                    </a:lnTo>
                    <a:lnTo>
                      <a:pt x="28" y="4"/>
                    </a:lnTo>
                    <a:lnTo>
                      <a:pt x="29" y="5"/>
                    </a:lnTo>
                    <a:lnTo>
                      <a:pt x="29" y="6"/>
                    </a:lnTo>
                    <a:lnTo>
                      <a:pt x="30" y="7"/>
                    </a:lnTo>
                    <a:lnTo>
                      <a:pt x="30" y="8"/>
                    </a:lnTo>
                    <a:lnTo>
                      <a:pt x="30" y="9"/>
                    </a:lnTo>
                    <a:lnTo>
                      <a:pt x="31" y="9"/>
                    </a:lnTo>
                    <a:lnTo>
                      <a:pt x="31" y="10"/>
                    </a:lnTo>
                    <a:lnTo>
                      <a:pt x="31" y="11"/>
                    </a:lnTo>
                    <a:lnTo>
                      <a:pt x="31" y="12"/>
                    </a:lnTo>
                    <a:lnTo>
                      <a:pt x="32" y="12"/>
                    </a:lnTo>
                    <a:lnTo>
                      <a:pt x="32" y="13"/>
                    </a:lnTo>
                    <a:lnTo>
                      <a:pt x="32" y="14"/>
                    </a:lnTo>
                    <a:lnTo>
                      <a:pt x="33" y="14"/>
                    </a:lnTo>
                    <a:lnTo>
                      <a:pt x="33" y="15"/>
                    </a:lnTo>
                    <a:lnTo>
                      <a:pt x="33" y="16"/>
                    </a:lnTo>
                    <a:lnTo>
                      <a:pt x="33" y="17"/>
                    </a:lnTo>
                    <a:lnTo>
                      <a:pt x="34" y="18"/>
                    </a:lnTo>
                    <a:lnTo>
                      <a:pt x="34" y="19"/>
                    </a:lnTo>
                    <a:lnTo>
                      <a:pt x="34" y="20"/>
                    </a:lnTo>
                    <a:lnTo>
                      <a:pt x="35" y="21"/>
                    </a:lnTo>
                    <a:lnTo>
                      <a:pt x="35" y="22"/>
                    </a:lnTo>
                    <a:lnTo>
                      <a:pt x="35" y="23"/>
                    </a:lnTo>
                    <a:lnTo>
                      <a:pt x="35" y="24"/>
                    </a:lnTo>
                    <a:lnTo>
                      <a:pt x="36" y="25"/>
                    </a:lnTo>
                    <a:lnTo>
                      <a:pt x="36" y="26"/>
                    </a:lnTo>
                    <a:lnTo>
                      <a:pt x="36" y="27"/>
                    </a:lnTo>
                    <a:lnTo>
                      <a:pt x="36" y="28"/>
                    </a:lnTo>
                    <a:lnTo>
                      <a:pt x="36" y="29"/>
                    </a:lnTo>
                    <a:lnTo>
                      <a:pt x="37" y="29"/>
                    </a:lnTo>
                    <a:lnTo>
                      <a:pt x="37" y="30"/>
                    </a:lnTo>
                    <a:lnTo>
                      <a:pt x="37" y="31"/>
                    </a:lnTo>
                    <a:lnTo>
                      <a:pt x="37" y="32"/>
                    </a:lnTo>
                    <a:lnTo>
                      <a:pt x="37" y="33"/>
                    </a:lnTo>
                    <a:lnTo>
                      <a:pt x="37" y="34"/>
                    </a:lnTo>
                    <a:lnTo>
                      <a:pt x="38" y="35"/>
                    </a:lnTo>
                    <a:lnTo>
                      <a:pt x="38" y="36"/>
                    </a:lnTo>
                    <a:lnTo>
                      <a:pt x="38" y="37"/>
                    </a:lnTo>
                    <a:lnTo>
                      <a:pt x="38" y="38"/>
                    </a:lnTo>
                    <a:lnTo>
                      <a:pt x="38" y="39"/>
                    </a:lnTo>
                    <a:lnTo>
                      <a:pt x="38" y="40"/>
                    </a:lnTo>
                    <a:lnTo>
                      <a:pt x="38" y="42"/>
                    </a:lnTo>
                    <a:lnTo>
                      <a:pt x="38" y="43"/>
                    </a:lnTo>
                    <a:lnTo>
                      <a:pt x="38" y="44"/>
                    </a:lnTo>
                    <a:lnTo>
                      <a:pt x="37" y="4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8" name="Freeform 176">
                <a:extLst>
                  <a:ext uri="{FF2B5EF4-FFF2-40B4-BE49-F238E27FC236}">
                    <a16:creationId xmlns:a16="http://schemas.microsoft.com/office/drawing/2014/main" id="{3318D3D8-2F3D-484C-9250-C2FAFD624B7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02" y="2120"/>
                <a:ext cx="10" cy="7"/>
              </a:xfrm>
              <a:custGeom>
                <a:avLst/>
                <a:gdLst>
                  <a:gd name="T0" fmla="*/ 4 w 10"/>
                  <a:gd name="T1" fmla="*/ 6 h 7"/>
                  <a:gd name="T2" fmla="*/ 0 w 10"/>
                  <a:gd name="T3" fmla="*/ 4 h 7"/>
                  <a:gd name="T4" fmla="*/ 0 w 10"/>
                  <a:gd name="T5" fmla="*/ 4 h 7"/>
                  <a:gd name="T6" fmla="*/ 8 w 10"/>
                  <a:gd name="T7" fmla="*/ 0 h 7"/>
                  <a:gd name="T8" fmla="*/ 9 w 10"/>
                  <a:gd name="T9" fmla="*/ 1 h 7"/>
                  <a:gd name="T10" fmla="*/ 9 w 10"/>
                  <a:gd name="T11" fmla="*/ 1 h 7"/>
                  <a:gd name="T12" fmla="*/ 10 w 10"/>
                  <a:gd name="T13" fmla="*/ 3 h 7"/>
                  <a:gd name="T14" fmla="*/ 10 w 10"/>
                  <a:gd name="T15" fmla="*/ 3 h 7"/>
                  <a:gd name="T16" fmla="*/ 10 w 10"/>
                  <a:gd name="T17" fmla="*/ 3 h 7"/>
                  <a:gd name="T18" fmla="*/ 9 w 10"/>
                  <a:gd name="T19" fmla="*/ 3 h 7"/>
                  <a:gd name="T20" fmla="*/ 9 w 10"/>
                  <a:gd name="T21" fmla="*/ 3 h 7"/>
                  <a:gd name="T22" fmla="*/ 8 w 10"/>
                  <a:gd name="T23" fmla="*/ 3 h 7"/>
                  <a:gd name="T24" fmla="*/ 8 w 10"/>
                  <a:gd name="T25" fmla="*/ 3 h 7"/>
                  <a:gd name="T26" fmla="*/ 9 w 10"/>
                  <a:gd name="T27" fmla="*/ 3 h 7"/>
                  <a:gd name="T28" fmla="*/ 9 w 10"/>
                  <a:gd name="T29" fmla="*/ 3 h 7"/>
                  <a:gd name="T30" fmla="*/ 9 w 10"/>
                  <a:gd name="T31" fmla="*/ 3 h 7"/>
                  <a:gd name="T32" fmla="*/ 9 w 10"/>
                  <a:gd name="T33" fmla="*/ 4 h 7"/>
                  <a:gd name="T34" fmla="*/ 9 w 10"/>
                  <a:gd name="T35" fmla="*/ 4 h 7"/>
                  <a:gd name="T36" fmla="*/ 9 w 10"/>
                  <a:gd name="T37" fmla="*/ 4 h 7"/>
                  <a:gd name="T38" fmla="*/ 10 w 10"/>
                  <a:gd name="T39" fmla="*/ 4 h 7"/>
                  <a:gd name="T40" fmla="*/ 10 w 10"/>
                  <a:gd name="T41" fmla="*/ 4 h 7"/>
                  <a:gd name="T42" fmla="*/ 10 w 10"/>
                  <a:gd name="T43" fmla="*/ 4 h 7"/>
                  <a:gd name="T44" fmla="*/ 10 w 10"/>
                  <a:gd name="T45" fmla="*/ 7 h 7"/>
                  <a:gd name="T46" fmla="*/ 10 w 10"/>
                  <a:gd name="T47" fmla="*/ 6 h 7"/>
                  <a:gd name="T48" fmla="*/ 10 w 10"/>
                  <a:gd name="T49" fmla="*/ 6 h 7"/>
                  <a:gd name="T50" fmla="*/ 10 w 10"/>
                  <a:gd name="T51" fmla="*/ 6 h 7"/>
                  <a:gd name="T52" fmla="*/ 10 w 10"/>
                  <a:gd name="T53" fmla="*/ 6 h 7"/>
                  <a:gd name="T54" fmla="*/ 10 w 10"/>
                  <a:gd name="T55" fmla="*/ 6 h 7"/>
                  <a:gd name="T56" fmla="*/ 10 w 10"/>
                  <a:gd name="T57" fmla="*/ 6 h 7"/>
                  <a:gd name="T58" fmla="*/ 10 w 10"/>
                  <a:gd name="T59" fmla="*/ 6 h 7"/>
                  <a:gd name="T60" fmla="*/ 9 w 10"/>
                  <a:gd name="T61" fmla="*/ 5 h 7"/>
                  <a:gd name="T62" fmla="*/ 9 w 10"/>
                  <a:gd name="T63" fmla="*/ 5 h 7"/>
                  <a:gd name="T64" fmla="*/ 7 w 10"/>
                  <a:gd name="T65" fmla="*/ 5 h 7"/>
                  <a:gd name="T66" fmla="*/ 7 w 10"/>
                  <a:gd name="T67" fmla="*/ 5 h 7"/>
                  <a:gd name="T68" fmla="*/ 7 w 10"/>
                  <a:gd name="T69" fmla="*/ 5 h 7"/>
                  <a:gd name="T70" fmla="*/ 7 w 10"/>
                  <a:gd name="T71" fmla="*/ 5 h 7"/>
                  <a:gd name="T72" fmla="*/ 7 w 10"/>
                  <a:gd name="T73" fmla="*/ 5 h 7"/>
                  <a:gd name="T74" fmla="*/ 8 w 10"/>
                  <a:gd name="T75" fmla="*/ 5 h 7"/>
                  <a:gd name="T76" fmla="*/ 8 w 10"/>
                  <a:gd name="T77" fmla="*/ 6 h 7"/>
                  <a:gd name="T78" fmla="*/ 8 w 10"/>
                  <a:gd name="T79" fmla="*/ 6 h 7"/>
                  <a:gd name="T80" fmla="*/ 8 w 10"/>
                  <a:gd name="T81" fmla="*/ 6 h 7"/>
                  <a:gd name="T82" fmla="*/ 9 w 10"/>
                  <a:gd name="T83" fmla="*/ 6 h 7"/>
                  <a:gd name="T84" fmla="*/ 9 w 10"/>
                  <a:gd name="T85" fmla="*/ 6 h 7"/>
                  <a:gd name="T86" fmla="*/ 9 w 10"/>
                  <a:gd name="T87" fmla="*/ 7 h 7"/>
                  <a:gd name="T88" fmla="*/ 9 w 10"/>
                  <a:gd name="T89" fmla="*/ 7 h 7"/>
                  <a:gd name="T90" fmla="*/ 9 w 10"/>
                  <a:gd name="T91" fmla="*/ 7 h 7"/>
                  <a:gd name="T92" fmla="*/ 10 w 10"/>
                  <a:gd name="T93" fmla="*/ 7 h 7"/>
                  <a:gd name="T94" fmla="*/ 10 w 10"/>
                  <a:gd name="T95" fmla="*/ 7 h 7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10" h="7">
                    <a:moveTo>
                      <a:pt x="10" y="7"/>
                    </a:moveTo>
                    <a:lnTo>
                      <a:pt x="5" y="6"/>
                    </a:lnTo>
                    <a:lnTo>
                      <a:pt x="4" y="6"/>
                    </a:lnTo>
                    <a:lnTo>
                      <a:pt x="3" y="5"/>
                    </a:lnTo>
                    <a:lnTo>
                      <a:pt x="0" y="4"/>
                    </a:lnTo>
                    <a:lnTo>
                      <a:pt x="3" y="1"/>
                    </a:lnTo>
                    <a:lnTo>
                      <a:pt x="4" y="0"/>
                    </a:lnTo>
                    <a:lnTo>
                      <a:pt x="8" y="0"/>
                    </a:lnTo>
                    <a:lnTo>
                      <a:pt x="9" y="1"/>
                    </a:lnTo>
                    <a:lnTo>
                      <a:pt x="10" y="1"/>
                    </a:lnTo>
                    <a:lnTo>
                      <a:pt x="10" y="3"/>
                    </a:lnTo>
                    <a:lnTo>
                      <a:pt x="9" y="3"/>
                    </a:lnTo>
                    <a:lnTo>
                      <a:pt x="8" y="3"/>
                    </a:lnTo>
                    <a:lnTo>
                      <a:pt x="9" y="3"/>
                    </a:lnTo>
                    <a:lnTo>
                      <a:pt x="9" y="4"/>
                    </a:lnTo>
                    <a:lnTo>
                      <a:pt x="10" y="4"/>
                    </a:lnTo>
                    <a:lnTo>
                      <a:pt x="10" y="5"/>
                    </a:lnTo>
                    <a:lnTo>
                      <a:pt x="10" y="7"/>
                    </a:lnTo>
                    <a:lnTo>
                      <a:pt x="10" y="6"/>
                    </a:lnTo>
                    <a:lnTo>
                      <a:pt x="10" y="5"/>
                    </a:lnTo>
                    <a:lnTo>
                      <a:pt x="9" y="5"/>
                    </a:lnTo>
                    <a:lnTo>
                      <a:pt x="8" y="5"/>
                    </a:lnTo>
                    <a:lnTo>
                      <a:pt x="7" y="5"/>
                    </a:lnTo>
                    <a:lnTo>
                      <a:pt x="8" y="5"/>
                    </a:lnTo>
                    <a:lnTo>
                      <a:pt x="8" y="6"/>
                    </a:lnTo>
                    <a:lnTo>
                      <a:pt x="9" y="6"/>
                    </a:lnTo>
                    <a:lnTo>
                      <a:pt x="9" y="7"/>
                    </a:lnTo>
                    <a:lnTo>
                      <a:pt x="10" y="7"/>
                    </a:lnTo>
                    <a:close/>
                  </a:path>
                </a:pathLst>
              </a:custGeom>
              <a:solidFill>
                <a:srgbClr val="FF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89" name="Freeform 177">
                <a:extLst>
                  <a:ext uri="{FF2B5EF4-FFF2-40B4-BE49-F238E27FC236}">
                    <a16:creationId xmlns:a16="http://schemas.microsoft.com/office/drawing/2014/main" id="{4FAB94B4-57FA-430D-8F4D-A796F914180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3" y="2106"/>
                <a:ext cx="19" cy="18"/>
              </a:xfrm>
              <a:custGeom>
                <a:avLst/>
                <a:gdLst>
                  <a:gd name="T0" fmla="*/ 4 w 19"/>
                  <a:gd name="T1" fmla="*/ 17 h 18"/>
                  <a:gd name="T2" fmla="*/ 3 w 19"/>
                  <a:gd name="T3" fmla="*/ 11 h 18"/>
                  <a:gd name="T4" fmla="*/ 3 w 19"/>
                  <a:gd name="T5" fmla="*/ 11 h 18"/>
                  <a:gd name="T6" fmla="*/ 5 w 19"/>
                  <a:gd name="T7" fmla="*/ 10 h 18"/>
                  <a:gd name="T8" fmla="*/ 5 w 19"/>
                  <a:gd name="T9" fmla="*/ 9 h 18"/>
                  <a:gd name="T10" fmla="*/ 6 w 19"/>
                  <a:gd name="T11" fmla="*/ 9 h 18"/>
                  <a:gd name="T12" fmla="*/ 6 w 19"/>
                  <a:gd name="T13" fmla="*/ 8 h 18"/>
                  <a:gd name="T14" fmla="*/ 6 w 19"/>
                  <a:gd name="T15" fmla="*/ 7 h 18"/>
                  <a:gd name="T16" fmla="*/ 6 w 19"/>
                  <a:gd name="T17" fmla="*/ 6 h 18"/>
                  <a:gd name="T18" fmla="*/ 7 w 19"/>
                  <a:gd name="T19" fmla="*/ 6 h 18"/>
                  <a:gd name="T20" fmla="*/ 7 w 19"/>
                  <a:gd name="T21" fmla="*/ 5 h 18"/>
                  <a:gd name="T22" fmla="*/ 7 w 19"/>
                  <a:gd name="T23" fmla="*/ 4 h 18"/>
                  <a:gd name="T24" fmla="*/ 7 w 19"/>
                  <a:gd name="T25" fmla="*/ 4 h 18"/>
                  <a:gd name="T26" fmla="*/ 7 w 19"/>
                  <a:gd name="T27" fmla="*/ 4 h 18"/>
                  <a:gd name="T28" fmla="*/ 7 w 19"/>
                  <a:gd name="T29" fmla="*/ 3 h 18"/>
                  <a:gd name="T30" fmla="*/ 7 w 19"/>
                  <a:gd name="T31" fmla="*/ 3 h 18"/>
                  <a:gd name="T32" fmla="*/ 7 w 19"/>
                  <a:gd name="T33" fmla="*/ 3 h 18"/>
                  <a:gd name="T34" fmla="*/ 7 w 19"/>
                  <a:gd name="T35" fmla="*/ 3 h 18"/>
                  <a:gd name="T36" fmla="*/ 9 w 19"/>
                  <a:gd name="T37" fmla="*/ 0 h 18"/>
                  <a:gd name="T38" fmla="*/ 16 w 19"/>
                  <a:gd name="T39" fmla="*/ 2 h 18"/>
                  <a:gd name="T40" fmla="*/ 16 w 19"/>
                  <a:gd name="T41" fmla="*/ 3 h 18"/>
                  <a:gd name="T42" fmla="*/ 17 w 19"/>
                  <a:gd name="T43" fmla="*/ 5 h 18"/>
                  <a:gd name="T44" fmla="*/ 17 w 19"/>
                  <a:gd name="T45" fmla="*/ 7 h 18"/>
                  <a:gd name="T46" fmla="*/ 18 w 19"/>
                  <a:gd name="T47" fmla="*/ 8 h 18"/>
                  <a:gd name="T48" fmla="*/ 18 w 19"/>
                  <a:gd name="T49" fmla="*/ 10 h 18"/>
                  <a:gd name="T50" fmla="*/ 18 w 19"/>
                  <a:gd name="T51" fmla="*/ 11 h 18"/>
                  <a:gd name="T52" fmla="*/ 19 w 19"/>
                  <a:gd name="T53" fmla="*/ 13 h 18"/>
                  <a:gd name="T54" fmla="*/ 18 w 19"/>
                  <a:gd name="T55" fmla="*/ 13 h 18"/>
                  <a:gd name="T56" fmla="*/ 18 w 19"/>
                  <a:gd name="T57" fmla="*/ 13 h 18"/>
                  <a:gd name="T58" fmla="*/ 17 w 19"/>
                  <a:gd name="T59" fmla="*/ 13 h 18"/>
                  <a:gd name="T60" fmla="*/ 17 w 19"/>
                  <a:gd name="T61" fmla="*/ 13 h 18"/>
                  <a:gd name="T62" fmla="*/ 16 w 19"/>
                  <a:gd name="T63" fmla="*/ 13 h 18"/>
                  <a:gd name="T64" fmla="*/ 16 w 19"/>
                  <a:gd name="T65" fmla="*/ 13 h 18"/>
                  <a:gd name="T66" fmla="*/ 15 w 19"/>
                  <a:gd name="T67" fmla="*/ 13 h 18"/>
                  <a:gd name="T68" fmla="*/ 15 w 19"/>
                  <a:gd name="T69" fmla="*/ 13 h 18"/>
                  <a:gd name="T70" fmla="*/ 14 w 19"/>
                  <a:gd name="T71" fmla="*/ 13 h 18"/>
                  <a:gd name="T72" fmla="*/ 14 w 19"/>
                  <a:gd name="T73" fmla="*/ 13 h 18"/>
                  <a:gd name="T74" fmla="*/ 14 w 19"/>
                  <a:gd name="T75" fmla="*/ 13 h 18"/>
                  <a:gd name="T76" fmla="*/ 13 w 19"/>
                  <a:gd name="T77" fmla="*/ 13 h 18"/>
                  <a:gd name="T78" fmla="*/ 13 w 19"/>
                  <a:gd name="T79" fmla="*/ 13 h 18"/>
                  <a:gd name="T80" fmla="*/ 12 w 19"/>
                  <a:gd name="T81" fmla="*/ 13 h 18"/>
                  <a:gd name="T82" fmla="*/ 12 w 19"/>
                  <a:gd name="T83" fmla="*/ 14 h 18"/>
                  <a:gd name="T84" fmla="*/ 11 w 19"/>
                  <a:gd name="T85" fmla="*/ 14 h 18"/>
                  <a:gd name="T86" fmla="*/ 10 w 19"/>
                  <a:gd name="T87" fmla="*/ 15 h 18"/>
                  <a:gd name="T88" fmla="*/ 9 w 19"/>
                  <a:gd name="T89" fmla="*/ 16 h 18"/>
                  <a:gd name="T90" fmla="*/ 9 w 19"/>
                  <a:gd name="T91" fmla="*/ 16 h 18"/>
                  <a:gd name="T92" fmla="*/ 8 w 19"/>
                  <a:gd name="T93" fmla="*/ 17 h 18"/>
                  <a:gd name="T94" fmla="*/ 7 w 19"/>
                  <a:gd name="T95" fmla="*/ 18 h 18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</a:gdLst>
                <a:ahLst/>
                <a:cxnLst>
                  <a:cxn ang="T96">
                    <a:pos x="T0" y="T1"/>
                  </a:cxn>
                  <a:cxn ang="T97">
                    <a:pos x="T2" y="T3"/>
                  </a:cxn>
                  <a:cxn ang="T98">
                    <a:pos x="T4" y="T5"/>
                  </a:cxn>
                  <a:cxn ang="T99">
                    <a:pos x="T6" y="T7"/>
                  </a:cxn>
                  <a:cxn ang="T100">
                    <a:pos x="T8" y="T9"/>
                  </a:cxn>
                  <a:cxn ang="T101">
                    <a:pos x="T10" y="T11"/>
                  </a:cxn>
                  <a:cxn ang="T102">
                    <a:pos x="T12" y="T13"/>
                  </a:cxn>
                  <a:cxn ang="T103">
                    <a:pos x="T14" y="T15"/>
                  </a:cxn>
                  <a:cxn ang="T104">
                    <a:pos x="T16" y="T17"/>
                  </a:cxn>
                  <a:cxn ang="T105">
                    <a:pos x="T18" y="T19"/>
                  </a:cxn>
                  <a:cxn ang="T106">
                    <a:pos x="T20" y="T21"/>
                  </a:cxn>
                  <a:cxn ang="T107">
                    <a:pos x="T22" y="T23"/>
                  </a:cxn>
                  <a:cxn ang="T108">
                    <a:pos x="T24" y="T25"/>
                  </a:cxn>
                  <a:cxn ang="T109">
                    <a:pos x="T26" y="T27"/>
                  </a:cxn>
                  <a:cxn ang="T110">
                    <a:pos x="T28" y="T29"/>
                  </a:cxn>
                  <a:cxn ang="T111">
                    <a:pos x="T30" y="T31"/>
                  </a:cxn>
                  <a:cxn ang="T112">
                    <a:pos x="T32" y="T33"/>
                  </a:cxn>
                  <a:cxn ang="T113">
                    <a:pos x="T34" y="T35"/>
                  </a:cxn>
                  <a:cxn ang="T114">
                    <a:pos x="T36" y="T37"/>
                  </a:cxn>
                  <a:cxn ang="T115">
                    <a:pos x="T38" y="T39"/>
                  </a:cxn>
                  <a:cxn ang="T116">
                    <a:pos x="T40" y="T41"/>
                  </a:cxn>
                  <a:cxn ang="T117">
                    <a:pos x="T42" y="T43"/>
                  </a:cxn>
                  <a:cxn ang="T118">
                    <a:pos x="T44" y="T45"/>
                  </a:cxn>
                  <a:cxn ang="T119">
                    <a:pos x="T46" y="T47"/>
                  </a:cxn>
                  <a:cxn ang="T120">
                    <a:pos x="T48" y="T49"/>
                  </a:cxn>
                  <a:cxn ang="T121">
                    <a:pos x="T50" y="T51"/>
                  </a:cxn>
                  <a:cxn ang="T122">
                    <a:pos x="T52" y="T53"/>
                  </a:cxn>
                  <a:cxn ang="T123">
                    <a:pos x="T54" y="T55"/>
                  </a:cxn>
                  <a:cxn ang="T124">
                    <a:pos x="T56" y="T57"/>
                  </a:cxn>
                  <a:cxn ang="T125">
                    <a:pos x="T58" y="T59"/>
                  </a:cxn>
                  <a:cxn ang="T126">
                    <a:pos x="T60" y="T61"/>
                  </a:cxn>
                  <a:cxn ang="T127">
                    <a:pos x="T62" y="T63"/>
                  </a:cxn>
                  <a:cxn ang="T128">
                    <a:pos x="T64" y="T65"/>
                  </a:cxn>
                  <a:cxn ang="T129">
                    <a:pos x="T66" y="T67"/>
                  </a:cxn>
                  <a:cxn ang="T130">
                    <a:pos x="T68" y="T69"/>
                  </a:cxn>
                  <a:cxn ang="T131">
                    <a:pos x="T70" y="T71"/>
                  </a:cxn>
                  <a:cxn ang="T132">
                    <a:pos x="T72" y="T73"/>
                  </a:cxn>
                  <a:cxn ang="T133">
                    <a:pos x="T74" y="T75"/>
                  </a:cxn>
                  <a:cxn ang="T134">
                    <a:pos x="T76" y="T77"/>
                  </a:cxn>
                  <a:cxn ang="T135">
                    <a:pos x="T78" y="T79"/>
                  </a:cxn>
                  <a:cxn ang="T136">
                    <a:pos x="T80" y="T81"/>
                  </a:cxn>
                  <a:cxn ang="T137">
                    <a:pos x="T82" y="T83"/>
                  </a:cxn>
                  <a:cxn ang="T138">
                    <a:pos x="T84" y="T85"/>
                  </a:cxn>
                  <a:cxn ang="T139">
                    <a:pos x="T86" y="T87"/>
                  </a:cxn>
                  <a:cxn ang="T140">
                    <a:pos x="T88" y="T89"/>
                  </a:cxn>
                  <a:cxn ang="T141">
                    <a:pos x="T90" y="T91"/>
                  </a:cxn>
                  <a:cxn ang="T142">
                    <a:pos x="T92" y="T93"/>
                  </a:cxn>
                  <a:cxn ang="T143">
                    <a:pos x="T94" y="T95"/>
                  </a:cxn>
                </a:cxnLst>
                <a:rect l="0" t="0" r="r" b="b"/>
                <a:pathLst>
                  <a:path w="19" h="18">
                    <a:moveTo>
                      <a:pt x="7" y="18"/>
                    </a:moveTo>
                    <a:lnTo>
                      <a:pt x="6" y="17"/>
                    </a:lnTo>
                    <a:lnTo>
                      <a:pt x="4" y="17"/>
                    </a:lnTo>
                    <a:lnTo>
                      <a:pt x="0" y="12"/>
                    </a:lnTo>
                    <a:lnTo>
                      <a:pt x="3" y="11"/>
                    </a:lnTo>
                    <a:lnTo>
                      <a:pt x="5" y="10"/>
                    </a:lnTo>
                    <a:lnTo>
                      <a:pt x="5" y="9"/>
                    </a:lnTo>
                    <a:lnTo>
                      <a:pt x="6" y="9"/>
                    </a:lnTo>
                    <a:lnTo>
                      <a:pt x="6" y="8"/>
                    </a:lnTo>
                    <a:lnTo>
                      <a:pt x="6" y="7"/>
                    </a:lnTo>
                    <a:lnTo>
                      <a:pt x="6" y="6"/>
                    </a:lnTo>
                    <a:lnTo>
                      <a:pt x="7" y="6"/>
                    </a:lnTo>
                    <a:lnTo>
                      <a:pt x="7" y="5"/>
                    </a:lnTo>
                    <a:lnTo>
                      <a:pt x="7" y="4"/>
                    </a:lnTo>
                    <a:lnTo>
                      <a:pt x="6" y="4"/>
                    </a:lnTo>
                    <a:lnTo>
                      <a:pt x="7" y="4"/>
                    </a:lnTo>
                    <a:lnTo>
                      <a:pt x="7" y="3"/>
                    </a:lnTo>
                    <a:lnTo>
                      <a:pt x="8" y="3"/>
                    </a:lnTo>
                    <a:lnTo>
                      <a:pt x="8" y="2"/>
                    </a:lnTo>
                    <a:lnTo>
                      <a:pt x="9" y="0"/>
                    </a:lnTo>
                    <a:lnTo>
                      <a:pt x="15" y="1"/>
                    </a:lnTo>
                    <a:lnTo>
                      <a:pt x="16" y="1"/>
                    </a:lnTo>
                    <a:lnTo>
                      <a:pt x="16" y="2"/>
                    </a:lnTo>
                    <a:lnTo>
                      <a:pt x="16" y="3"/>
                    </a:lnTo>
                    <a:lnTo>
                      <a:pt x="17" y="4"/>
                    </a:lnTo>
                    <a:lnTo>
                      <a:pt x="17" y="5"/>
                    </a:lnTo>
                    <a:lnTo>
                      <a:pt x="17" y="6"/>
                    </a:lnTo>
                    <a:lnTo>
                      <a:pt x="17" y="7"/>
                    </a:lnTo>
                    <a:lnTo>
                      <a:pt x="17" y="8"/>
                    </a:lnTo>
                    <a:lnTo>
                      <a:pt x="18" y="8"/>
                    </a:lnTo>
                    <a:lnTo>
                      <a:pt x="18" y="9"/>
                    </a:lnTo>
                    <a:lnTo>
                      <a:pt x="18" y="10"/>
                    </a:lnTo>
                    <a:lnTo>
                      <a:pt x="18" y="11"/>
                    </a:lnTo>
                    <a:lnTo>
                      <a:pt x="18" y="12"/>
                    </a:lnTo>
                    <a:lnTo>
                      <a:pt x="18" y="13"/>
                    </a:lnTo>
                    <a:lnTo>
                      <a:pt x="19" y="13"/>
                    </a:lnTo>
                    <a:lnTo>
                      <a:pt x="18" y="13"/>
                    </a:lnTo>
                    <a:lnTo>
                      <a:pt x="17" y="13"/>
                    </a:lnTo>
                    <a:lnTo>
                      <a:pt x="16" y="13"/>
                    </a:lnTo>
                    <a:lnTo>
                      <a:pt x="15" y="13"/>
                    </a:lnTo>
                    <a:lnTo>
                      <a:pt x="14" y="13"/>
                    </a:lnTo>
                    <a:lnTo>
                      <a:pt x="13" y="13"/>
                    </a:lnTo>
                    <a:lnTo>
                      <a:pt x="12" y="13"/>
                    </a:lnTo>
                    <a:lnTo>
                      <a:pt x="12" y="14"/>
                    </a:lnTo>
                    <a:lnTo>
                      <a:pt x="11" y="14"/>
                    </a:lnTo>
                    <a:lnTo>
                      <a:pt x="11" y="15"/>
                    </a:lnTo>
                    <a:lnTo>
                      <a:pt x="10" y="15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8" y="17"/>
                    </a:lnTo>
                    <a:lnTo>
                      <a:pt x="7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0" name="Freeform 178">
                <a:extLst>
                  <a:ext uri="{FF2B5EF4-FFF2-40B4-BE49-F238E27FC236}">
                    <a16:creationId xmlns:a16="http://schemas.microsoft.com/office/drawing/2014/main" id="{281E1262-592A-4D4D-9EE8-6A3DCBB6223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81" y="2115"/>
                <a:ext cx="14" cy="7"/>
              </a:xfrm>
              <a:custGeom>
                <a:avLst/>
                <a:gdLst>
                  <a:gd name="T0" fmla="*/ 13 w 14"/>
                  <a:gd name="T1" fmla="*/ 7 h 7"/>
                  <a:gd name="T2" fmla="*/ 13 w 14"/>
                  <a:gd name="T3" fmla="*/ 7 h 7"/>
                  <a:gd name="T4" fmla="*/ 13 w 14"/>
                  <a:gd name="T5" fmla="*/ 7 h 7"/>
                  <a:gd name="T6" fmla="*/ 13 w 14"/>
                  <a:gd name="T7" fmla="*/ 7 h 7"/>
                  <a:gd name="T8" fmla="*/ 5 w 14"/>
                  <a:gd name="T9" fmla="*/ 4 h 7"/>
                  <a:gd name="T10" fmla="*/ 0 w 14"/>
                  <a:gd name="T11" fmla="*/ 2 h 7"/>
                  <a:gd name="T12" fmla="*/ 0 w 14"/>
                  <a:gd name="T13" fmla="*/ 2 h 7"/>
                  <a:gd name="T14" fmla="*/ 0 w 14"/>
                  <a:gd name="T15" fmla="*/ 2 h 7"/>
                  <a:gd name="T16" fmla="*/ 0 w 14"/>
                  <a:gd name="T17" fmla="*/ 1 h 7"/>
                  <a:gd name="T18" fmla="*/ 0 w 14"/>
                  <a:gd name="T19" fmla="*/ 1 h 7"/>
                  <a:gd name="T20" fmla="*/ 0 w 14"/>
                  <a:gd name="T21" fmla="*/ 1 h 7"/>
                  <a:gd name="T22" fmla="*/ 0 w 14"/>
                  <a:gd name="T23" fmla="*/ 1 h 7"/>
                  <a:gd name="T24" fmla="*/ 0 w 14"/>
                  <a:gd name="T25" fmla="*/ 1 h 7"/>
                  <a:gd name="T26" fmla="*/ 0 w 14"/>
                  <a:gd name="T27" fmla="*/ 1 h 7"/>
                  <a:gd name="T28" fmla="*/ 1 w 14"/>
                  <a:gd name="T29" fmla="*/ 1 h 7"/>
                  <a:gd name="T30" fmla="*/ 1 w 14"/>
                  <a:gd name="T31" fmla="*/ 1 h 7"/>
                  <a:gd name="T32" fmla="*/ 4 w 14"/>
                  <a:gd name="T33" fmla="*/ 0 h 7"/>
                  <a:gd name="T34" fmla="*/ 4 w 14"/>
                  <a:gd name="T35" fmla="*/ 1 h 7"/>
                  <a:gd name="T36" fmla="*/ 5 w 14"/>
                  <a:gd name="T37" fmla="*/ 1 h 7"/>
                  <a:gd name="T38" fmla="*/ 6 w 14"/>
                  <a:gd name="T39" fmla="*/ 1 h 7"/>
                  <a:gd name="T40" fmla="*/ 6 w 14"/>
                  <a:gd name="T41" fmla="*/ 1 h 7"/>
                  <a:gd name="T42" fmla="*/ 7 w 14"/>
                  <a:gd name="T43" fmla="*/ 2 h 7"/>
                  <a:gd name="T44" fmla="*/ 8 w 14"/>
                  <a:gd name="T45" fmla="*/ 2 h 7"/>
                  <a:gd name="T46" fmla="*/ 8 w 14"/>
                  <a:gd name="T47" fmla="*/ 2 h 7"/>
                  <a:gd name="T48" fmla="*/ 9 w 14"/>
                  <a:gd name="T49" fmla="*/ 3 h 7"/>
                  <a:gd name="T50" fmla="*/ 10 w 14"/>
                  <a:gd name="T51" fmla="*/ 3 h 7"/>
                  <a:gd name="T52" fmla="*/ 10 w 14"/>
                  <a:gd name="T53" fmla="*/ 4 h 7"/>
                  <a:gd name="T54" fmla="*/ 11 w 14"/>
                  <a:gd name="T55" fmla="*/ 4 h 7"/>
                  <a:gd name="T56" fmla="*/ 11 w 14"/>
                  <a:gd name="T57" fmla="*/ 5 h 7"/>
                  <a:gd name="T58" fmla="*/ 12 w 14"/>
                  <a:gd name="T59" fmla="*/ 5 h 7"/>
                  <a:gd name="T60" fmla="*/ 12 w 14"/>
                  <a:gd name="T61" fmla="*/ 6 h 7"/>
                  <a:gd name="T62" fmla="*/ 13 w 14"/>
                  <a:gd name="T63" fmla="*/ 6 h 7"/>
                  <a:gd name="T64" fmla="*/ 14 w 14"/>
                  <a:gd name="T65" fmla="*/ 7 h 7"/>
                  <a:gd name="T66" fmla="*/ 13 w 14"/>
                  <a:gd name="T67" fmla="*/ 7 h 7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0" t="0" r="r" b="b"/>
                <a:pathLst>
                  <a:path w="14" h="7">
                    <a:moveTo>
                      <a:pt x="13" y="7"/>
                    </a:moveTo>
                    <a:lnTo>
                      <a:pt x="13" y="7"/>
                    </a:lnTo>
                    <a:lnTo>
                      <a:pt x="12" y="6"/>
                    </a:lnTo>
                    <a:lnTo>
                      <a:pt x="5" y="4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1" y="1"/>
                    </a:lnTo>
                    <a:lnTo>
                      <a:pt x="1" y="0"/>
                    </a:lnTo>
                    <a:lnTo>
                      <a:pt x="4" y="0"/>
                    </a:lnTo>
                    <a:lnTo>
                      <a:pt x="4" y="1"/>
                    </a:lnTo>
                    <a:lnTo>
                      <a:pt x="5" y="1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8" y="2"/>
                    </a:lnTo>
                    <a:lnTo>
                      <a:pt x="9" y="3"/>
                    </a:lnTo>
                    <a:lnTo>
                      <a:pt x="10" y="3"/>
                    </a:lnTo>
                    <a:lnTo>
                      <a:pt x="10" y="4"/>
                    </a:lnTo>
                    <a:lnTo>
                      <a:pt x="11" y="4"/>
                    </a:lnTo>
                    <a:lnTo>
                      <a:pt x="11" y="5"/>
                    </a:lnTo>
                    <a:lnTo>
                      <a:pt x="12" y="5"/>
                    </a:lnTo>
                    <a:lnTo>
                      <a:pt x="12" y="6"/>
                    </a:lnTo>
                    <a:lnTo>
                      <a:pt x="13" y="6"/>
                    </a:lnTo>
                    <a:lnTo>
                      <a:pt x="14" y="7"/>
                    </a:lnTo>
                    <a:lnTo>
                      <a:pt x="13" y="7"/>
                    </a:lnTo>
                    <a:close/>
                  </a:path>
                </a:pathLst>
              </a:custGeom>
              <a:solidFill>
                <a:srgbClr val="00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1" name="Freeform 179">
                <a:extLst>
                  <a:ext uri="{FF2B5EF4-FFF2-40B4-BE49-F238E27FC236}">
                    <a16:creationId xmlns:a16="http://schemas.microsoft.com/office/drawing/2014/main" id="{AC8FC4A6-C645-48A7-80BF-DD38C57CF8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15" y="2115"/>
                <a:ext cx="4" cy="4"/>
              </a:xfrm>
              <a:custGeom>
                <a:avLst/>
                <a:gdLst>
                  <a:gd name="T0" fmla="*/ 1 w 4"/>
                  <a:gd name="T1" fmla="*/ 4 h 4"/>
                  <a:gd name="T2" fmla="*/ 0 w 4"/>
                  <a:gd name="T3" fmla="*/ 3 h 4"/>
                  <a:gd name="T4" fmla="*/ 0 w 4"/>
                  <a:gd name="T5" fmla="*/ 3 h 4"/>
                  <a:gd name="T6" fmla="*/ 0 w 4"/>
                  <a:gd name="T7" fmla="*/ 3 h 4"/>
                  <a:gd name="T8" fmla="*/ 0 w 4"/>
                  <a:gd name="T9" fmla="*/ 3 h 4"/>
                  <a:gd name="T10" fmla="*/ 0 w 4"/>
                  <a:gd name="T11" fmla="*/ 3 h 4"/>
                  <a:gd name="T12" fmla="*/ 1 w 4"/>
                  <a:gd name="T13" fmla="*/ 3 h 4"/>
                  <a:gd name="T14" fmla="*/ 1 w 4"/>
                  <a:gd name="T15" fmla="*/ 3 h 4"/>
                  <a:gd name="T16" fmla="*/ 1 w 4"/>
                  <a:gd name="T17" fmla="*/ 3 h 4"/>
                  <a:gd name="T18" fmla="*/ 1 w 4"/>
                  <a:gd name="T19" fmla="*/ 3 h 4"/>
                  <a:gd name="T20" fmla="*/ 1 w 4"/>
                  <a:gd name="T21" fmla="*/ 3 h 4"/>
                  <a:gd name="T22" fmla="*/ 2 w 4"/>
                  <a:gd name="T23" fmla="*/ 1 h 4"/>
                  <a:gd name="T24" fmla="*/ 2 w 4"/>
                  <a:gd name="T25" fmla="*/ 0 h 4"/>
                  <a:gd name="T26" fmla="*/ 3 w 4"/>
                  <a:gd name="T27" fmla="*/ 0 h 4"/>
                  <a:gd name="T28" fmla="*/ 3 w 4"/>
                  <a:gd name="T29" fmla="*/ 0 h 4"/>
                  <a:gd name="T30" fmla="*/ 3 w 4"/>
                  <a:gd name="T31" fmla="*/ 0 h 4"/>
                  <a:gd name="T32" fmla="*/ 3 w 4"/>
                  <a:gd name="T33" fmla="*/ 0 h 4"/>
                  <a:gd name="T34" fmla="*/ 3 w 4"/>
                  <a:gd name="T35" fmla="*/ 0 h 4"/>
                  <a:gd name="T36" fmla="*/ 4 w 4"/>
                  <a:gd name="T37" fmla="*/ 0 h 4"/>
                  <a:gd name="T38" fmla="*/ 4 w 4"/>
                  <a:gd name="T39" fmla="*/ 0 h 4"/>
                  <a:gd name="T40" fmla="*/ 4 w 4"/>
                  <a:gd name="T41" fmla="*/ 0 h 4"/>
                  <a:gd name="T42" fmla="*/ 4 w 4"/>
                  <a:gd name="T43" fmla="*/ 0 h 4"/>
                  <a:gd name="T44" fmla="*/ 4 w 4"/>
                  <a:gd name="T45" fmla="*/ 0 h 4"/>
                  <a:gd name="T46" fmla="*/ 4 w 4"/>
                  <a:gd name="T47" fmla="*/ 0 h 4"/>
                  <a:gd name="T48" fmla="*/ 4 w 4"/>
                  <a:gd name="T49" fmla="*/ 0 h 4"/>
                  <a:gd name="T50" fmla="*/ 4 w 4"/>
                  <a:gd name="T51" fmla="*/ 0 h 4"/>
                  <a:gd name="T52" fmla="*/ 4 w 4"/>
                  <a:gd name="T53" fmla="*/ 0 h 4"/>
                  <a:gd name="T54" fmla="*/ 4 w 4"/>
                  <a:gd name="T55" fmla="*/ 0 h 4"/>
                  <a:gd name="T56" fmla="*/ 4 w 4"/>
                  <a:gd name="T57" fmla="*/ 0 h 4"/>
                  <a:gd name="T58" fmla="*/ 4 w 4"/>
                  <a:gd name="T59" fmla="*/ 0 h 4"/>
                  <a:gd name="T60" fmla="*/ 4 w 4"/>
                  <a:gd name="T61" fmla="*/ 0 h 4"/>
                  <a:gd name="T62" fmla="*/ 4 w 4"/>
                  <a:gd name="T63" fmla="*/ 0 h 4"/>
                  <a:gd name="T64" fmla="*/ 4 w 4"/>
                  <a:gd name="T65" fmla="*/ 0 h 4"/>
                  <a:gd name="T66" fmla="*/ 4 w 4"/>
                  <a:gd name="T67" fmla="*/ 1 h 4"/>
                  <a:gd name="T68" fmla="*/ 4 w 4"/>
                  <a:gd name="T69" fmla="*/ 1 h 4"/>
                  <a:gd name="T70" fmla="*/ 4 w 4"/>
                  <a:gd name="T71" fmla="*/ 1 h 4"/>
                  <a:gd name="T72" fmla="*/ 4 w 4"/>
                  <a:gd name="T73" fmla="*/ 1 h 4"/>
                  <a:gd name="T74" fmla="*/ 4 w 4"/>
                  <a:gd name="T75" fmla="*/ 1 h 4"/>
                  <a:gd name="T76" fmla="*/ 4 w 4"/>
                  <a:gd name="T77" fmla="*/ 1 h 4"/>
                  <a:gd name="T78" fmla="*/ 4 w 4"/>
                  <a:gd name="T79" fmla="*/ 1 h 4"/>
                  <a:gd name="T80" fmla="*/ 3 w 4"/>
                  <a:gd name="T81" fmla="*/ 1 h 4"/>
                  <a:gd name="T82" fmla="*/ 3 w 4"/>
                  <a:gd name="T83" fmla="*/ 1 h 4"/>
                  <a:gd name="T84" fmla="*/ 3 w 4"/>
                  <a:gd name="T85" fmla="*/ 1 h 4"/>
                  <a:gd name="T86" fmla="*/ 3 w 4"/>
                  <a:gd name="T87" fmla="*/ 1 h 4"/>
                  <a:gd name="T88" fmla="*/ 3 w 4"/>
                  <a:gd name="T89" fmla="*/ 1 h 4"/>
                  <a:gd name="T90" fmla="*/ 1 w 4"/>
                  <a:gd name="T91" fmla="*/ 4 h 4"/>
                  <a:gd name="T92" fmla="*/ 1 w 4"/>
                  <a:gd name="T93" fmla="*/ 4 h 4"/>
                  <a:gd name="T94" fmla="*/ 1 w 4"/>
                  <a:gd name="T95" fmla="*/ 4 h 4"/>
                  <a:gd name="T96" fmla="*/ 1 w 4"/>
                  <a:gd name="T97" fmla="*/ 4 h 4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</a:gdLst>
                <a:ahLst/>
                <a:cxnLst>
                  <a:cxn ang="T98">
                    <a:pos x="T0" y="T1"/>
                  </a:cxn>
                  <a:cxn ang="T99">
                    <a:pos x="T2" y="T3"/>
                  </a:cxn>
                  <a:cxn ang="T100">
                    <a:pos x="T4" y="T5"/>
                  </a:cxn>
                  <a:cxn ang="T101">
                    <a:pos x="T6" y="T7"/>
                  </a:cxn>
                  <a:cxn ang="T102">
                    <a:pos x="T8" y="T9"/>
                  </a:cxn>
                  <a:cxn ang="T103">
                    <a:pos x="T10" y="T11"/>
                  </a:cxn>
                  <a:cxn ang="T104">
                    <a:pos x="T12" y="T13"/>
                  </a:cxn>
                  <a:cxn ang="T105">
                    <a:pos x="T14" y="T15"/>
                  </a:cxn>
                  <a:cxn ang="T106">
                    <a:pos x="T16" y="T17"/>
                  </a:cxn>
                  <a:cxn ang="T107">
                    <a:pos x="T18" y="T19"/>
                  </a:cxn>
                  <a:cxn ang="T108">
                    <a:pos x="T20" y="T21"/>
                  </a:cxn>
                  <a:cxn ang="T109">
                    <a:pos x="T22" y="T23"/>
                  </a:cxn>
                  <a:cxn ang="T110">
                    <a:pos x="T24" y="T25"/>
                  </a:cxn>
                  <a:cxn ang="T111">
                    <a:pos x="T26" y="T27"/>
                  </a:cxn>
                  <a:cxn ang="T112">
                    <a:pos x="T28" y="T29"/>
                  </a:cxn>
                  <a:cxn ang="T113">
                    <a:pos x="T30" y="T31"/>
                  </a:cxn>
                  <a:cxn ang="T114">
                    <a:pos x="T32" y="T33"/>
                  </a:cxn>
                  <a:cxn ang="T115">
                    <a:pos x="T34" y="T35"/>
                  </a:cxn>
                  <a:cxn ang="T116">
                    <a:pos x="T36" y="T37"/>
                  </a:cxn>
                  <a:cxn ang="T117">
                    <a:pos x="T38" y="T39"/>
                  </a:cxn>
                  <a:cxn ang="T118">
                    <a:pos x="T40" y="T41"/>
                  </a:cxn>
                  <a:cxn ang="T119">
                    <a:pos x="T42" y="T43"/>
                  </a:cxn>
                  <a:cxn ang="T120">
                    <a:pos x="T44" y="T45"/>
                  </a:cxn>
                  <a:cxn ang="T121">
                    <a:pos x="T46" y="T47"/>
                  </a:cxn>
                  <a:cxn ang="T122">
                    <a:pos x="T48" y="T49"/>
                  </a:cxn>
                  <a:cxn ang="T123">
                    <a:pos x="T50" y="T51"/>
                  </a:cxn>
                  <a:cxn ang="T124">
                    <a:pos x="T52" y="T53"/>
                  </a:cxn>
                  <a:cxn ang="T125">
                    <a:pos x="T54" y="T55"/>
                  </a:cxn>
                  <a:cxn ang="T126">
                    <a:pos x="T56" y="T57"/>
                  </a:cxn>
                  <a:cxn ang="T127">
                    <a:pos x="T58" y="T59"/>
                  </a:cxn>
                  <a:cxn ang="T128">
                    <a:pos x="T60" y="T61"/>
                  </a:cxn>
                  <a:cxn ang="T129">
                    <a:pos x="T62" y="T63"/>
                  </a:cxn>
                  <a:cxn ang="T130">
                    <a:pos x="T64" y="T65"/>
                  </a:cxn>
                  <a:cxn ang="T131">
                    <a:pos x="T66" y="T67"/>
                  </a:cxn>
                  <a:cxn ang="T132">
                    <a:pos x="T68" y="T69"/>
                  </a:cxn>
                  <a:cxn ang="T133">
                    <a:pos x="T70" y="T71"/>
                  </a:cxn>
                  <a:cxn ang="T134">
                    <a:pos x="T72" y="T73"/>
                  </a:cxn>
                  <a:cxn ang="T135">
                    <a:pos x="T74" y="T75"/>
                  </a:cxn>
                  <a:cxn ang="T136">
                    <a:pos x="T76" y="T77"/>
                  </a:cxn>
                  <a:cxn ang="T137">
                    <a:pos x="T78" y="T79"/>
                  </a:cxn>
                  <a:cxn ang="T138">
                    <a:pos x="T80" y="T81"/>
                  </a:cxn>
                  <a:cxn ang="T139">
                    <a:pos x="T82" y="T83"/>
                  </a:cxn>
                  <a:cxn ang="T140">
                    <a:pos x="T84" y="T85"/>
                  </a:cxn>
                  <a:cxn ang="T141">
                    <a:pos x="T86" y="T87"/>
                  </a:cxn>
                  <a:cxn ang="T142">
                    <a:pos x="T88" y="T89"/>
                  </a:cxn>
                  <a:cxn ang="T143">
                    <a:pos x="T90" y="T91"/>
                  </a:cxn>
                  <a:cxn ang="T144">
                    <a:pos x="T92" y="T93"/>
                  </a:cxn>
                  <a:cxn ang="T145">
                    <a:pos x="T94" y="T95"/>
                  </a:cxn>
                  <a:cxn ang="T146">
                    <a:pos x="T96" y="T97"/>
                  </a:cxn>
                </a:cxnLst>
                <a:rect l="0" t="0" r="r" b="b"/>
                <a:pathLst>
                  <a:path w="4" h="4">
                    <a:moveTo>
                      <a:pt x="1" y="4"/>
                    </a:moveTo>
                    <a:lnTo>
                      <a:pt x="0" y="3"/>
                    </a:lnTo>
                    <a:lnTo>
                      <a:pt x="1" y="3"/>
                    </a:lnTo>
                    <a:lnTo>
                      <a:pt x="2" y="1"/>
                    </a:lnTo>
                    <a:lnTo>
                      <a:pt x="2" y="0"/>
                    </a:lnTo>
                    <a:lnTo>
                      <a:pt x="3" y="0"/>
                    </a:lnTo>
                    <a:lnTo>
                      <a:pt x="4" y="0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99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2" name="Freeform 180">
                <a:extLst>
                  <a:ext uri="{FF2B5EF4-FFF2-40B4-BE49-F238E27FC236}">
                    <a16:creationId xmlns:a16="http://schemas.microsoft.com/office/drawing/2014/main" id="{14322B2B-BC37-457E-BA7D-1BC70B1A923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79" y="2093"/>
                <a:ext cx="29" cy="24"/>
              </a:xfrm>
              <a:custGeom>
                <a:avLst/>
                <a:gdLst>
                  <a:gd name="T0" fmla="*/ 11 w 29"/>
                  <a:gd name="T1" fmla="*/ 24 h 24"/>
                  <a:gd name="T2" fmla="*/ 11 w 29"/>
                  <a:gd name="T3" fmla="*/ 23 h 24"/>
                  <a:gd name="T4" fmla="*/ 5 w 29"/>
                  <a:gd name="T5" fmla="*/ 15 h 24"/>
                  <a:gd name="T6" fmla="*/ 6 w 29"/>
                  <a:gd name="T7" fmla="*/ 11 h 24"/>
                  <a:gd name="T8" fmla="*/ 6 w 29"/>
                  <a:gd name="T9" fmla="*/ 12 h 24"/>
                  <a:gd name="T10" fmla="*/ 6 w 29"/>
                  <a:gd name="T11" fmla="*/ 12 h 24"/>
                  <a:gd name="T12" fmla="*/ 6 w 29"/>
                  <a:gd name="T13" fmla="*/ 13 h 24"/>
                  <a:gd name="T14" fmla="*/ 5 w 29"/>
                  <a:gd name="T15" fmla="*/ 14 h 24"/>
                  <a:gd name="T16" fmla="*/ 3 w 29"/>
                  <a:gd name="T17" fmla="*/ 14 h 24"/>
                  <a:gd name="T18" fmla="*/ 1 w 29"/>
                  <a:gd name="T19" fmla="*/ 13 h 24"/>
                  <a:gd name="T20" fmla="*/ 1 w 29"/>
                  <a:gd name="T21" fmla="*/ 12 h 24"/>
                  <a:gd name="T22" fmla="*/ 0 w 29"/>
                  <a:gd name="T23" fmla="*/ 10 h 24"/>
                  <a:gd name="T24" fmla="*/ 0 w 29"/>
                  <a:gd name="T25" fmla="*/ 7 h 24"/>
                  <a:gd name="T26" fmla="*/ 1 w 29"/>
                  <a:gd name="T27" fmla="*/ 6 h 24"/>
                  <a:gd name="T28" fmla="*/ 2 w 29"/>
                  <a:gd name="T29" fmla="*/ 5 h 24"/>
                  <a:gd name="T30" fmla="*/ 3 w 29"/>
                  <a:gd name="T31" fmla="*/ 5 h 24"/>
                  <a:gd name="T32" fmla="*/ 6 w 29"/>
                  <a:gd name="T33" fmla="*/ 9 h 24"/>
                  <a:gd name="T34" fmla="*/ 7 w 29"/>
                  <a:gd name="T35" fmla="*/ 9 h 24"/>
                  <a:gd name="T36" fmla="*/ 8 w 29"/>
                  <a:gd name="T37" fmla="*/ 8 h 24"/>
                  <a:gd name="T38" fmla="*/ 8 w 29"/>
                  <a:gd name="T39" fmla="*/ 7 h 24"/>
                  <a:gd name="T40" fmla="*/ 7 w 29"/>
                  <a:gd name="T41" fmla="*/ 5 h 24"/>
                  <a:gd name="T42" fmla="*/ 6 w 29"/>
                  <a:gd name="T43" fmla="*/ 3 h 24"/>
                  <a:gd name="T44" fmla="*/ 7 w 29"/>
                  <a:gd name="T45" fmla="*/ 2 h 24"/>
                  <a:gd name="T46" fmla="*/ 7 w 29"/>
                  <a:gd name="T47" fmla="*/ 2 h 24"/>
                  <a:gd name="T48" fmla="*/ 13 w 29"/>
                  <a:gd name="T49" fmla="*/ 1 h 24"/>
                  <a:gd name="T50" fmla="*/ 12 w 29"/>
                  <a:gd name="T51" fmla="*/ 2 h 24"/>
                  <a:gd name="T52" fmla="*/ 12 w 29"/>
                  <a:gd name="T53" fmla="*/ 3 h 24"/>
                  <a:gd name="T54" fmla="*/ 13 w 29"/>
                  <a:gd name="T55" fmla="*/ 5 h 24"/>
                  <a:gd name="T56" fmla="*/ 17 w 29"/>
                  <a:gd name="T57" fmla="*/ 8 h 24"/>
                  <a:gd name="T58" fmla="*/ 18 w 29"/>
                  <a:gd name="T59" fmla="*/ 8 h 24"/>
                  <a:gd name="T60" fmla="*/ 19 w 29"/>
                  <a:gd name="T61" fmla="*/ 5 h 24"/>
                  <a:gd name="T62" fmla="*/ 18 w 29"/>
                  <a:gd name="T63" fmla="*/ 3 h 24"/>
                  <a:gd name="T64" fmla="*/ 17 w 29"/>
                  <a:gd name="T65" fmla="*/ 1 h 24"/>
                  <a:gd name="T66" fmla="*/ 20 w 29"/>
                  <a:gd name="T67" fmla="*/ 4 h 24"/>
                  <a:gd name="T68" fmla="*/ 20 w 29"/>
                  <a:gd name="T69" fmla="*/ 4 h 24"/>
                  <a:gd name="T70" fmla="*/ 22 w 29"/>
                  <a:gd name="T71" fmla="*/ 5 h 24"/>
                  <a:gd name="T72" fmla="*/ 24 w 29"/>
                  <a:gd name="T73" fmla="*/ 6 h 24"/>
                  <a:gd name="T74" fmla="*/ 26 w 29"/>
                  <a:gd name="T75" fmla="*/ 6 h 24"/>
                  <a:gd name="T76" fmla="*/ 22 w 29"/>
                  <a:gd name="T77" fmla="*/ 11 h 24"/>
                  <a:gd name="T78" fmla="*/ 21 w 29"/>
                  <a:gd name="T79" fmla="*/ 11 h 24"/>
                  <a:gd name="T80" fmla="*/ 21 w 29"/>
                  <a:gd name="T81" fmla="*/ 12 h 24"/>
                  <a:gd name="T82" fmla="*/ 21 w 29"/>
                  <a:gd name="T83" fmla="*/ 14 h 24"/>
                  <a:gd name="T84" fmla="*/ 21 w 29"/>
                  <a:gd name="T85" fmla="*/ 15 h 24"/>
                  <a:gd name="T86" fmla="*/ 15 w 29"/>
                  <a:gd name="T87" fmla="*/ 15 h 24"/>
                  <a:gd name="T88" fmla="*/ 14 w 29"/>
                  <a:gd name="T89" fmla="*/ 14 h 24"/>
                  <a:gd name="T90" fmla="*/ 13 w 29"/>
                  <a:gd name="T91" fmla="*/ 12 h 24"/>
                  <a:gd name="T92" fmla="*/ 12 w 29"/>
                  <a:gd name="T93" fmla="*/ 11 h 24"/>
                  <a:gd name="T94" fmla="*/ 12 w 29"/>
                  <a:gd name="T95" fmla="*/ 10 h 24"/>
                  <a:gd name="T96" fmla="*/ 13 w 29"/>
                  <a:gd name="T97" fmla="*/ 10 h 24"/>
                  <a:gd name="T98" fmla="*/ 12 w 29"/>
                  <a:gd name="T99" fmla="*/ 9 h 24"/>
                  <a:gd name="T100" fmla="*/ 12 w 29"/>
                  <a:gd name="T101" fmla="*/ 9 h 24"/>
                  <a:gd name="T102" fmla="*/ 11 w 29"/>
                  <a:gd name="T103" fmla="*/ 9 h 24"/>
                  <a:gd name="T104" fmla="*/ 11 w 29"/>
                  <a:gd name="T105" fmla="*/ 11 h 24"/>
                  <a:gd name="T106" fmla="*/ 12 w 29"/>
                  <a:gd name="T107" fmla="*/ 14 h 24"/>
                  <a:gd name="T108" fmla="*/ 15 w 29"/>
                  <a:gd name="T109" fmla="*/ 16 h 24"/>
                  <a:gd name="T110" fmla="*/ 19 w 29"/>
                  <a:gd name="T111" fmla="*/ 17 h 24"/>
                  <a:gd name="T112" fmla="*/ 19 w 29"/>
                  <a:gd name="T113" fmla="*/ 19 h 24"/>
                  <a:gd name="T114" fmla="*/ 19 w 29"/>
                  <a:gd name="T115" fmla="*/ 20 h 24"/>
                  <a:gd name="T116" fmla="*/ 19 w 29"/>
                  <a:gd name="T117" fmla="*/ 21 h 24"/>
                  <a:gd name="T118" fmla="*/ 18 w 29"/>
                  <a:gd name="T119" fmla="*/ 22 h 24"/>
                  <a:gd name="T120" fmla="*/ 18 w 29"/>
                  <a:gd name="T121" fmla="*/ 22 h 24"/>
                  <a:gd name="T122" fmla="*/ 17 w 29"/>
                  <a:gd name="T123" fmla="*/ 23 h 24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0" t="0" r="r" b="b"/>
                <a:pathLst>
                  <a:path w="29" h="24">
                    <a:moveTo>
                      <a:pt x="14" y="24"/>
                    </a:moveTo>
                    <a:lnTo>
                      <a:pt x="12" y="24"/>
                    </a:lnTo>
                    <a:lnTo>
                      <a:pt x="11" y="24"/>
                    </a:lnTo>
                    <a:lnTo>
                      <a:pt x="11" y="23"/>
                    </a:lnTo>
                    <a:lnTo>
                      <a:pt x="5" y="21"/>
                    </a:lnTo>
                    <a:lnTo>
                      <a:pt x="4" y="21"/>
                    </a:lnTo>
                    <a:lnTo>
                      <a:pt x="3" y="15"/>
                    </a:lnTo>
                    <a:lnTo>
                      <a:pt x="5" y="15"/>
                    </a:lnTo>
                    <a:lnTo>
                      <a:pt x="6" y="15"/>
                    </a:lnTo>
                    <a:lnTo>
                      <a:pt x="7" y="14"/>
                    </a:lnTo>
                    <a:lnTo>
                      <a:pt x="7" y="13"/>
                    </a:lnTo>
                    <a:lnTo>
                      <a:pt x="7" y="12"/>
                    </a:lnTo>
                    <a:lnTo>
                      <a:pt x="7" y="11"/>
                    </a:lnTo>
                    <a:lnTo>
                      <a:pt x="6" y="11"/>
                    </a:lnTo>
                    <a:lnTo>
                      <a:pt x="6" y="12"/>
                    </a:lnTo>
                    <a:lnTo>
                      <a:pt x="6" y="13"/>
                    </a:lnTo>
                    <a:lnTo>
                      <a:pt x="5" y="14"/>
                    </a:lnTo>
                    <a:lnTo>
                      <a:pt x="3" y="14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0" y="11"/>
                    </a:lnTo>
                    <a:lnTo>
                      <a:pt x="0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1" y="7"/>
                    </a:lnTo>
                    <a:lnTo>
                      <a:pt x="1" y="6"/>
                    </a:lnTo>
                    <a:lnTo>
                      <a:pt x="1" y="5"/>
                    </a:lnTo>
                    <a:lnTo>
                      <a:pt x="2" y="5"/>
                    </a:lnTo>
                    <a:lnTo>
                      <a:pt x="3" y="5"/>
                    </a:lnTo>
                    <a:lnTo>
                      <a:pt x="4" y="6"/>
                    </a:lnTo>
                    <a:lnTo>
                      <a:pt x="6" y="8"/>
                    </a:lnTo>
                    <a:lnTo>
                      <a:pt x="6" y="9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8" y="8"/>
                    </a:lnTo>
                    <a:lnTo>
                      <a:pt x="8" y="7"/>
                    </a:lnTo>
                    <a:lnTo>
                      <a:pt x="8" y="6"/>
                    </a:lnTo>
                    <a:lnTo>
                      <a:pt x="8" y="5"/>
                    </a:lnTo>
                    <a:lnTo>
                      <a:pt x="7" y="5"/>
                    </a:lnTo>
                    <a:lnTo>
                      <a:pt x="7" y="4"/>
                    </a:lnTo>
                    <a:lnTo>
                      <a:pt x="7" y="3"/>
                    </a:lnTo>
                    <a:lnTo>
                      <a:pt x="6" y="3"/>
                    </a:lnTo>
                    <a:lnTo>
                      <a:pt x="6" y="2"/>
                    </a:lnTo>
                    <a:lnTo>
                      <a:pt x="7" y="2"/>
                    </a:lnTo>
                    <a:lnTo>
                      <a:pt x="8" y="2"/>
                    </a:lnTo>
                    <a:lnTo>
                      <a:pt x="12" y="1"/>
                    </a:lnTo>
                    <a:lnTo>
                      <a:pt x="13" y="1"/>
                    </a:lnTo>
                    <a:lnTo>
                      <a:pt x="12" y="1"/>
                    </a:lnTo>
                    <a:lnTo>
                      <a:pt x="12" y="2"/>
                    </a:lnTo>
                    <a:lnTo>
                      <a:pt x="12" y="3"/>
                    </a:lnTo>
                    <a:lnTo>
                      <a:pt x="12" y="4"/>
                    </a:lnTo>
                    <a:lnTo>
                      <a:pt x="13" y="4"/>
                    </a:lnTo>
                    <a:lnTo>
                      <a:pt x="13" y="5"/>
                    </a:lnTo>
                    <a:lnTo>
                      <a:pt x="13" y="6"/>
                    </a:lnTo>
                    <a:lnTo>
                      <a:pt x="13" y="7"/>
                    </a:lnTo>
                    <a:lnTo>
                      <a:pt x="15" y="8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8" y="8"/>
                    </a:lnTo>
                    <a:lnTo>
                      <a:pt x="18" y="7"/>
                    </a:lnTo>
                    <a:lnTo>
                      <a:pt x="19" y="6"/>
                    </a:lnTo>
                    <a:lnTo>
                      <a:pt x="19" y="5"/>
                    </a:lnTo>
                    <a:lnTo>
                      <a:pt x="19" y="4"/>
                    </a:lnTo>
                    <a:lnTo>
                      <a:pt x="18" y="4"/>
                    </a:lnTo>
                    <a:lnTo>
                      <a:pt x="18" y="3"/>
                    </a:lnTo>
                    <a:lnTo>
                      <a:pt x="18" y="2"/>
                    </a:lnTo>
                    <a:lnTo>
                      <a:pt x="17" y="2"/>
                    </a:lnTo>
                    <a:lnTo>
                      <a:pt x="17" y="1"/>
                    </a:lnTo>
                    <a:lnTo>
                      <a:pt x="17" y="0"/>
                    </a:lnTo>
                    <a:lnTo>
                      <a:pt x="18" y="0"/>
                    </a:lnTo>
                    <a:lnTo>
                      <a:pt x="20" y="4"/>
                    </a:lnTo>
                    <a:lnTo>
                      <a:pt x="20" y="5"/>
                    </a:lnTo>
                    <a:lnTo>
                      <a:pt x="21" y="5"/>
                    </a:lnTo>
                    <a:lnTo>
                      <a:pt x="22" y="5"/>
                    </a:lnTo>
                    <a:lnTo>
                      <a:pt x="23" y="5"/>
                    </a:lnTo>
                    <a:lnTo>
                      <a:pt x="23" y="6"/>
                    </a:lnTo>
                    <a:lnTo>
                      <a:pt x="24" y="6"/>
                    </a:lnTo>
                    <a:lnTo>
                      <a:pt x="25" y="6"/>
                    </a:lnTo>
                    <a:lnTo>
                      <a:pt x="26" y="6"/>
                    </a:lnTo>
                    <a:lnTo>
                      <a:pt x="27" y="6"/>
                    </a:lnTo>
                    <a:lnTo>
                      <a:pt x="28" y="6"/>
                    </a:lnTo>
                    <a:lnTo>
                      <a:pt x="28" y="7"/>
                    </a:lnTo>
                    <a:lnTo>
                      <a:pt x="29" y="12"/>
                    </a:lnTo>
                    <a:lnTo>
                      <a:pt x="25" y="12"/>
                    </a:lnTo>
                    <a:lnTo>
                      <a:pt x="22" y="11"/>
                    </a:lnTo>
                    <a:lnTo>
                      <a:pt x="21" y="11"/>
                    </a:lnTo>
                    <a:lnTo>
                      <a:pt x="21" y="12"/>
                    </a:lnTo>
                    <a:lnTo>
                      <a:pt x="21" y="13"/>
                    </a:lnTo>
                    <a:lnTo>
                      <a:pt x="21" y="14"/>
                    </a:lnTo>
                    <a:lnTo>
                      <a:pt x="21" y="15"/>
                    </a:lnTo>
                    <a:lnTo>
                      <a:pt x="20" y="15"/>
                    </a:lnTo>
                    <a:lnTo>
                      <a:pt x="20" y="16"/>
                    </a:lnTo>
                    <a:lnTo>
                      <a:pt x="17" y="16"/>
                    </a:lnTo>
                    <a:lnTo>
                      <a:pt x="15" y="15"/>
                    </a:lnTo>
                    <a:lnTo>
                      <a:pt x="14" y="14"/>
                    </a:lnTo>
                    <a:lnTo>
                      <a:pt x="13" y="14"/>
                    </a:lnTo>
                    <a:lnTo>
                      <a:pt x="13" y="13"/>
                    </a:lnTo>
                    <a:lnTo>
                      <a:pt x="13" y="12"/>
                    </a:lnTo>
                    <a:lnTo>
                      <a:pt x="12" y="12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1" y="10"/>
                    </a:lnTo>
                    <a:lnTo>
                      <a:pt x="11" y="11"/>
                    </a:lnTo>
                    <a:lnTo>
                      <a:pt x="11" y="12"/>
                    </a:lnTo>
                    <a:lnTo>
                      <a:pt x="11" y="13"/>
                    </a:lnTo>
                    <a:lnTo>
                      <a:pt x="12" y="13"/>
                    </a:lnTo>
                    <a:lnTo>
                      <a:pt x="12" y="14"/>
                    </a:lnTo>
                    <a:lnTo>
                      <a:pt x="13" y="14"/>
                    </a:lnTo>
                    <a:lnTo>
                      <a:pt x="13" y="15"/>
                    </a:lnTo>
                    <a:lnTo>
                      <a:pt x="14" y="15"/>
                    </a:lnTo>
                    <a:lnTo>
                      <a:pt x="14" y="16"/>
                    </a:lnTo>
                    <a:lnTo>
                      <a:pt x="15" y="16"/>
                    </a:lnTo>
                    <a:lnTo>
                      <a:pt x="16" y="16"/>
                    </a:lnTo>
                    <a:lnTo>
                      <a:pt x="16" y="17"/>
                    </a:lnTo>
                    <a:lnTo>
                      <a:pt x="17" y="17"/>
                    </a:lnTo>
                    <a:lnTo>
                      <a:pt x="19" y="17"/>
                    </a:lnTo>
                    <a:lnTo>
                      <a:pt x="19" y="18"/>
                    </a:lnTo>
                    <a:lnTo>
                      <a:pt x="19" y="19"/>
                    </a:lnTo>
                    <a:lnTo>
                      <a:pt x="19" y="20"/>
                    </a:lnTo>
                    <a:lnTo>
                      <a:pt x="19" y="21"/>
                    </a:lnTo>
                    <a:lnTo>
                      <a:pt x="18" y="21"/>
                    </a:lnTo>
                    <a:lnTo>
                      <a:pt x="18" y="22"/>
                    </a:lnTo>
                    <a:lnTo>
                      <a:pt x="17" y="22"/>
                    </a:lnTo>
                    <a:lnTo>
                      <a:pt x="17" y="23"/>
                    </a:lnTo>
                    <a:lnTo>
                      <a:pt x="16" y="23"/>
                    </a:lnTo>
                    <a:lnTo>
                      <a:pt x="14" y="24"/>
                    </a:lnTo>
                    <a:close/>
                  </a:path>
                </a:pathLst>
              </a:custGeom>
              <a:solidFill>
                <a:srgbClr val="FF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3" name="Freeform 181">
                <a:extLst>
                  <a:ext uri="{FF2B5EF4-FFF2-40B4-BE49-F238E27FC236}">
                    <a16:creationId xmlns:a16="http://schemas.microsoft.com/office/drawing/2014/main" id="{8BD1B23D-7D95-4E2C-A0B6-E6BFF19919D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78" y="2102"/>
                <a:ext cx="4" cy="14"/>
              </a:xfrm>
              <a:custGeom>
                <a:avLst/>
                <a:gdLst>
                  <a:gd name="T0" fmla="*/ 2 w 4"/>
                  <a:gd name="T1" fmla="*/ 13 h 14"/>
                  <a:gd name="T2" fmla="*/ 2 w 4"/>
                  <a:gd name="T3" fmla="*/ 12 h 14"/>
                  <a:gd name="T4" fmla="*/ 1 w 4"/>
                  <a:gd name="T5" fmla="*/ 11 h 14"/>
                  <a:gd name="T6" fmla="*/ 1 w 4"/>
                  <a:gd name="T7" fmla="*/ 11 h 14"/>
                  <a:gd name="T8" fmla="*/ 1 w 4"/>
                  <a:gd name="T9" fmla="*/ 10 h 14"/>
                  <a:gd name="T10" fmla="*/ 1 w 4"/>
                  <a:gd name="T11" fmla="*/ 9 h 14"/>
                  <a:gd name="T12" fmla="*/ 0 w 4"/>
                  <a:gd name="T13" fmla="*/ 8 h 14"/>
                  <a:gd name="T14" fmla="*/ 0 w 4"/>
                  <a:gd name="T15" fmla="*/ 7 h 14"/>
                  <a:gd name="T16" fmla="*/ 0 w 4"/>
                  <a:gd name="T17" fmla="*/ 6 h 14"/>
                  <a:gd name="T18" fmla="*/ 0 w 4"/>
                  <a:gd name="T19" fmla="*/ 6 h 14"/>
                  <a:gd name="T20" fmla="*/ 0 w 4"/>
                  <a:gd name="T21" fmla="*/ 5 h 14"/>
                  <a:gd name="T22" fmla="*/ 0 w 4"/>
                  <a:gd name="T23" fmla="*/ 4 h 14"/>
                  <a:gd name="T24" fmla="*/ 0 w 4"/>
                  <a:gd name="T25" fmla="*/ 3 h 14"/>
                  <a:gd name="T26" fmla="*/ 0 w 4"/>
                  <a:gd name="T27" fmla="*/ 2 h 14"/>
                  <a:gd name="T28" fmla="*/ 0 w 4"/>
                  <a:gd name="T29" fmla="*/ 1 h 14"/>
                  <a:gd name="T30" fmla="*/ 0 w 4"/>
                  <a:gd name="T31" fmla="*/ 0 h 14"/>
                  <a:gd name="T32" fmla="*/ 0 w 4"/>
                  <a:gd name="T33" fmla="*/ 2 h 14"/>
                  <a:gd name="T34" fmla="*/ 2 w 4"/>
                  <a:gd name="T35" fmla="*/ 5 h 14"/>
                  <a:gd name="T36" fmla="*/ 3 w 4"/>
                  <a:gd name="T37" fmla="*/ 8 h 14"/>
                  <a:gd name="T38" fmla="*/ 3 w 4"/>
                  <a:gd name="T39" fmla="*/ 8 h 14"/>
                  <a:gd name="T40" fmla="*/ 3 w 4"/>
                  <a:gd name="T41" fmla="*/ 9 h 14"/>
                  <a:gd name="T42" fmla="*/ 3 w 4"/>
                  <a:gd name="T43" fmla="*/ 9 h 14"/>
                  <a:gd name="T44" fmla="*/ 4 w 4"/>
                  <a:gd name="T45" fmla="*/ 9 h 14"/>
                  <a:gd name="T46" fmla="*/ 4 w 4"/>
                  <a:gd name="T47" fmla="*/ 10 h 14"/>
                  <a:gd name="T48" fmla="*/ 4 w 4"/>
                  <a:gd name="T49" fmla="*/ 10 h 14"/>
                  <a:gd name="T50" fmla="*/ 4 w 4"/>
                  <a:gd name="T51" fmla="*/ 10 h 14"/>
                  <a:gd name="T52" fmla="*/ 4 w 4"/>
                  <a:gd name="T53" fmla="*/ 10 h 14"/>
                  <a:gd name="T54" fmla="*/ 4 w 4"/>
                  <a:gd name="T55" fmla="*/ 11 h 14"/>
                  <a:gd name="T56" fmla="*/ 3 w 4"/>
                  <a:gd name="T57" fmla="*/ 11 h 14"/>
                  <a:gd name="T58" fmla="*/ 3 w 4"/>
                  <a:gd name="T59" fmla="*/ 11 h 14"/>
                  <a:gd name="T60" fmla="*/ 3 w 4"/>
                  <a:gd name="T61" fmla="*/ 12 h 14"/>
                  <a:gd name="T62" fmla="*/ 3 w 4"/>
                  <a:gd name="T63" fmla="*/ 12 h 14"/>
                  <a:gd name="T64" fmla="*/ 3 w 4"/>
                  <a:gd name="T65" fmla="*/ 12 h 14"/>
                  <a:gd name="T66" fmla="*/ 3 w 4"/>
                  <a:gd name="T67" fmla="*/ 13 h 14"/>
                  <a:gd name="T68" fmla="*/ 3 w 4"/>
                  <a:gd name="T69" fmla="*/ 13 h 14"/>
                  <a:gd name="T70" fmla="*/ 3 w 4"/>
                  <a:gd name="T71" fmla="*/ 13 h 14"/>
                  <a:gd name="T72" fmla="*/ 3 w 4"/>
                  <a:gd name="T73" fmla="*/ 13 h 14"/>
                  <a:gd name="T74" fmla="*/ 3 w 4"/>
                  <a:gd name="T75" fmla="*/ 13 h 14"/>
                  <a:gd name="T76" fmla="*/ 3 w 4"/>
                  <a:gd name="T77" fmla="*/ 13 h 14"/>
                  <a:gd name="T78" fmla="*/ 3 w 4"/>
                  <a:gd name="T79" fmla="*/ 13 h 14"/>
                  <a:gd name="T80" fmla="*/ 2 w 4"/>
                  <a:gd name="T81" fmla="*/ 13 h 14"/>
                  <a:gd name="T82" fmla="*/ 2 w 4"/>
                  <a:gd name="T83" fmla="*/ 13 h 14"/>
                  <a:gd name="T84" fmla="*/ 2 w 4"/>
                  <a:gd name="T85" fmla="*/ 13 h 14"/>
                  <a:gd name="T86" fmla="*/ 2 w 4"/>
                  <a:gd name="T87" fmla="*/ 14 h 14"/>
                  <a:gd name="T88" fmla="*/ 2 w 4"/>
                  <a:gd name="T89" fmla="*/ 14 h 14"/>
                  <a:gd name="T90" fmla="*/ 2 w 4"/>
                  <a:gd name="T91" fmla="*/ 14 h 14"/>
                  <a:gd name="T92" fmla="*/ 2 w 4"/>
                  <a:gd name="T93" fmla="*/ 13 h 14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0" t="0" r="r" b="b"/>
                <a:pathLst>
                  <a:path w="4" h="14">
                    <a:moveTo>
                      <a:pt x="2" y="13"/>
                    </a:moveTo>
                    <a:lnTo>
                      <a:pt x="2" y="13"/>
                    </a:lnTo>
                    <a:lnTo>
                      <a:pt x="2" y="12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1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0" y="3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0" y="2"/>
                    </a:lnTo>
                    <a:lnTo>
                      <a:pt x="1" y="4"/>
                    </a:lnTo>
                    <a:lnTo>
                      <a:pt x="2" y="5"/>
                    </a:lnTo>
                    <a:lnTo>
                      <a:pt x="3" y="8"/>
                    </a:lnTo>
                    <a:lnTo>
                      <a:pt x="3" y="9"/>
                    </a:lnTo>
                    <a:lnTo>
                      <a:pt x="4" y="9"/>
                    </a:lnTo>
                    <a:lnTo>
                      <a:pt x="4" y="10"/>
                    </a:lnTo>
                    <a:lnTo>
                      <a:pt x="4" y="11"/>
                    </a:lnTo>
                    <a:lnTo>
                      <a:pt x="3" y="11"/>
                    </a:lnTo>
                    <a:lnTo>
                      <a:pt x="3" y="12"/>
                    </a:lnTo>
                    <a:lnTo>
                      <a:pt x="3" y="13"/>
                    </a:lnTo>
                    <a:lnTo>
                      <a:pt x="2" y="13"/>
                    </a:lnTo>
                    <a:lnTo>
                      <a:pt x="2" y="14"/>
                    </a:lnTo>
                    <a:lnTo>
                      <a:pt x="2" y="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4" name="Freeform 182">
                <a:extLst>
                  <a:ext uri="{FF2B5EF4-FFF2-40B4-BE49-F238E27FC236}">
                    <a16:creationId xmlns:a16="http://schemas.microsoft.com/office/drawing/2014/main" id="{D1306A5F-1A66-46AE-9853-FA7FFEBD3A5F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711" y="2101"/>
                <a:ext cx="4" cy="5"/>
              </a:xfrm>
              <a:custGeom>
                <a:avLst/>
                <a:gdLst>
                  <a:gd name="T0" fmla="*/ 2 w 4"/>
                  <a:gd name="T1" fmla="*/ 5 h 5"/>
                  <a:gd name="T2" fmla="*/ 1 w 4"/>
                  <a:gd name="T3" fmla="*/ 5 h 5"/>
                  <a:gd name="T4" fmla="*/ 0 w 4"/>
                  <a:gd name="T5" fmla="*/ 0 h 5"/>
                  <a:gd name="T6" fmla="*/ 0 w 4"/>
                  <a:gd name="T7" fmla="*/ 0 h 5"/>
                  <a:gd name="T8" fmla="*/ 0 w 4"/>
                  <a:gd name="T9" fmla="*/ 0 h 5"/>
                  <a:gd name="T10" fmla="*/ 0 w 4"/>
                  <a:gd name="T11" fmla="*/ 0 h 5"/>
                  <a:gd name="T12" fmla="*/ 0 w 4"/>
                  <a:gd name="T13" fmla="*/ 0 h 5"/>
                  <a:gd name="T14" fmla="*/ 0 w 4"/>
                  <a:gd name="T15" fmla="*/ 0 h 5"/>
                  <a:gd name="T16" fmla="*/ 1 w 4"/>
                  <a:gd name="T17" fmla="*/ 0 h 5"/>
                  <a:gd name="T18" fmla="*/ 1 w 4"/>
                  <a:gd name="T19" fmla="*/ 0 h 5"/>
                  <a:gd name="T20" fmla="*/ 1 w 4"/>
                  <a:gd name="T21" fmla="*/ 0 h 5"/>
                  <a:gd name="T22" fmla="*/ 1 w 4"/>
                  <a:gd name="T23" fmla="*/ 0 h 5"/>
                  <a:gd name="T24" fmla="*/ 1 w 4"/>
                  <a:gd name="T25" fmla="*/ 0 h 5"/>
                  <a:gd name="T26" fmla="*/ 1 w 4"/>
                  <a:gd name="T27" fmla="*/ 0 h 5"/>
                  <a:gd name="T28" fmla="*/ 1 w 4"/>
                  <a:gd name="T29" fmla="*/ 0 h 5"/>
                  <a:gd name="T30" fmla="*/ 2 w 4"/>
                  <a:gd name="T31" fmla="*/ 0 h 5"/>
                  <a:gd name="T32" fmla="*/ 4 w 4"/>
                  <a:gd name="T33" fmla="*/ 3 h 5"/>
                  <a:gd name="T34" fmla="*/ 4 w 4"/>
                  <a:gd name="T35" fmla="*/ 3 h 5"/>
                  <a:gd name="T36" fmla="*/ 4 w 4"/>
                  <a:gd name="T37" fmla="*/ 4 h 5"/>
                  <a:gd name="T38" fmla="*/ 3 w 4"/>
                  <a:gd name="T39" fmla="*/ 4 h 5"/>
                  <a:gd name="T40" fmla="*/ 3 w 4"/>
                  <a:gd name="T41" fmla="*/ 4 h 5"/>
                  <a:gd name="T42" fmla="*/ 3 w 4"/>
                  <a:gd name="T43" fmla="*/ 4 h 5"/>
                  <a:gd name="T44" fmla="*/ 3 w 4"/>
                  <a:gd name="T45" fmla="*/ 4 h 5"/>
                  <a:gd name="T46" fmla="*/ 3 w 4"/>
                  <a:gd name="T47" fmla="*/ 4 h 5"/>
                  <a:gd name="T48" fmla="*/ 3 w 4"/>
                  <a:gd name="T49" fmla="*/ 4 h 5"/>
                  <a:gd name="T50" fmla="*/ 3 w 4"/>
                  <a:gd name="T51" fmla="*/ 4 h 5"/>
                  <a:gd name="T52" fmla="*/ 3 w 4"/>
                  <a:gd name="T53" fmla="*/ 4 h 5"/>
                  <a:gd name="T54" fmla="*/ 3 w 4"/>
                  <a:gd name="T55" fmla="*/ 4 h 5"/>
                  <a:gd name="T56" fmla="*/ 3 w 4"/>
                  <a:gd name="T57" fmla="*/ 4 h 5"/>
                  <a:gd name="T58" fmla="*/ 3 w 4"/>
                  <a:gd name="T59" fmla="*/ 4 h 5"/>
                  <a:gd name="T60" fmla="*/ 3 w 4"/>
                  <a:gd name="T61" fmla="*/ 5 h 5"/>
                  <a:gd name="T62" fmla="*/ 2 w 4"/>
                  <a:gd name="T63" fmla="*/ 5 h 5"/>
                  <a:gd name="T64" fmla="*/ 2 w 4"/>
                  <a:gd name="T65" fmla="*/ 5 h 5"/>
                  <a:gd name="T66" fmla="*/ 2 w 4"/>
                  <a:gd name="T67" fmla="*/ 5 h 5"/>
                  <a:gd name="T68" fmla="*/ 2 w 4"/>
                  <a:gd name="T69" fmla="*/ 5 h 5"/>
                  <a:gd name="T70" fmla="*/ 2 w 4"/>
                  <a:gd name="T71" fmla="*/ 5 h 5"/>
                  <a:gd name="T72" fmla="*/ 2 w 4"/>
                  <a:gd name="T73" fmla="*/ 5 h 5"/>
                  <a:gd name="T74" fmla="*/ 2 w 4"/>
                  <a:gd name="T75" fmla="*/ 5 h 5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0" t="0" r="r" b="b"/>
                <a:pathLst>
                  <a:path w="4" h="5">
                    <a:moveTo>
                      <a:pt x="2" y="5"/>
                    </a:moveTo>
                    <a:lnTo>
                      <a:pt x="2" y="5"/>
                    </a:lnTo>
                    <a:lnTo>
                      <a:pt x="1" y="5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1"/>
                    </a:lnTo>
                    <a:lnTo>
                      <a:pt x="4" y="3"/>
                    </a:lnTo>
                    <a:lnTo>
                      <a:pt x="4" y="4"/>
                    </a:lnTo>
                    <a:lnTo>
                      <a:pt x="3" y="4"/>
                    </a:lnTo>
                    <a:lnTo>
                      <a:pt x="3" y="5"/>
                    </a:lnTo>
                    <a:lnTo>
                      <a:pt x="2" y="5"/>
                    </a:lnTo>
                    <a:close/>
                  </a:path>
                </a:pathLst>
              </a:custGeom>
              <a:solidFill>
                <a:srgbClr val="FFCCCC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5" name="Freeform 183">
                <a:extLst>
                  <a:ext uri="{FF2B5EF4-FFF2-40B4-BE49-F238E27FC236}">
                    <a16:creationId xmlns:a16="http://schemas.microsoft.com/office/drawing/2014/main" id="{6D895052-72F4-414E-9DD1-FCC29192962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80" y="2099"/>
                <a:ext cx="4" cy="6"/>
              </a:xfrm>
              <a:custGeom>
                <a:avLst/>
                <a:gdLst>
                  <a:gd name="T0" fmla="*/ 3 w 4"/>
                  <a:gd name="T1" fmla="*/ 5 h 6"/>
                  <a:gd name="T2" fmla="*/ 3 w 4"/>
                  <a:gd name="T3" fmla="*/ 5 h 6"/>
                  <a:gd name="T4" fmla="*/ 3 w 4"/>
                  <a:gd name="T5" fmla="*/ 4 h 6"/>
                  <a:gd name="T6" fmla="*/ 2 w 4"/>
                  <a:gd name="T7" fmla="*/ 4 h 6"/>
                  <a:gd name="T8" fmla="*/ 2 w 4"/>
                  <a:gd name="T9" fmla="*/ 4 h 6"/>
                  <a:gd name="T10" fmla="*/ 2 w 4"/>
                  <a:gd name="T11" fmla="*/ 4 h 6"/>
                  <a:gd name="T12" fmla="*/ 2 w 4"/>
                  <a:gd name="T13" fmla="*/ 4 h 6"/>
                  <a:gd name="T14" fmla="*/ 2 w 4"/>
                  <a:gd name="T15" fmla="*/ 4 h 6"/>
                  <a:gd name="T16" fmla="*/ 2 w 4"/>
                  <a:gd name="T17" fmla="*/ 4 h 6"/>
                  <a:gd name="T18" fmla="*/ 1 w 4"/>
                  <a:gd name="T19" fmla="*/ 4 h 6"/>
                  <a:gd name="T20" fmla="*/ 1 w 4"/>
                  <a:gd name="T21" fmla="*/ 4 h 6"/>
                  <a:gd name="T22" fmla="*/ 1 w 4"/>
                  <a:gd name="T23" fmla="*/ 5 h 6"/>
                  <a:gd name="T24" fmla="*/ 1 w 4"/>
                  <a:gd name="T25" fmla="*/ 5 h 6"/>
                  <a:gd name="T26" fmla="*/ 1 w 4"/>
                  <a:gd name="T27" fmla="*/ 5 h 6"/>
                  <a:gd name="T28" fmla="*/ 1 w 4"/>
                  <a:gd name="T29" fmla="*/ 5 h 6"/>
                  <a:gd name="T30" fmla="*/ 1 w 4"/>
                  <a:gd name="T31" fmla="*/ 5 h 6"/>
                  <a:gd name="T32" fmla="*/ 1 w 4"/>
                  <a:gd name="T33" fmla="*/ 4 h 6"/>
                  <a:gd name="T34" fmla="*/ 1 w 4"/>
                  <a:gd name="T35" fmla="*/ 4 h 6"/>
                  <a:gd name="T36" fmla="*/ 1 w 4"/>
                  <a:gd name="T37" fmla="*/ 4 h 6"/>
                  <a:gd name="T38" fmla="*/ 1 w 4"/>
                  <a:gd name="T39" fmla="*/ 4 h 6"/>
                  <a:gd name="T40" fmla="*/ 1 w 4"/>
                  <a:gd name="T41" fmla="*/ 4 h 6"/>
                  <a:gd name="T42" fmla="*/ 1 w 4"/>
                  <a:gd name="T43" fmla="*/ 3 h 6"/>
                  <a:gd name="T44" fmla="*/ 1 w 4"/>
                  <a:gd name="T45" fmla="*/ 3 h 6"/>
                  <a:gd name="T46" fmla="*/ 1 w 4"/>
                  <a:gd name="T47" fmla="*/ 3 h 6"/>
                  <a:gd name="T48" fmla="*/ 2 w 4"/>
                  <a:gd name="T49" fmla="*/ 3 h 6"/>
                  <a:gd name="T50" fmla="*/ 2 w 4"/>
                  <a:gd name="T51" fmla="*/ 2 h 6"/>
                  <a:gd name="T52" fmla="*/ 2 w 4"/>
                  <a:gd name="T53" fmla="*/ 2 h 6"/>
                  <a:gd name="T54" fmla="*/ 2 w 4"/>
                  <a:gd name="T55" fmla="*/ 2 h 6"/>
                  <a:gd name="T56" fmla="*/ 2 w 4"/>
                  <a:gd name="T57" fmla="*/ 2 h 6"/>
                  <a:gd name="T58" fmla="*/ 1 w 4"/>
                  <a:gd name="T59" fmla="*/ 1 h 6"/>
                  <a:gd name="T60" fmla="*/ 1 w 4"/>
                  <a:gd name="T61" fmla="*/ 1 h 6"/>
                  <a:gd name="T62" fmla="*/ 1 w 4"/>
                  <a:gd name="T63" fmla="*/ 1 h 6"/>
                  <a:gd name="T64" fmla="*/ 1 w 4"/>
                  <a:gd name="T65" fmla="*/ 1 h 6"/>
                  <a:gd name="T66" fmla="*/ 0 w 4"/>
                  <a:gd name="T67" fmla="*/ 1 h 6"/>
                  <a:gd name="T68" fmla="*/ 0 w 4"/>
                  <a:gd name="T69" fmla="*/ 1 h 6"/>
                  <a:gd name="T70" fmla="*/ 0 w 4"/>
                  <a:gd name="T71" fmla="*/ 0 h 6"/>
                  <a:gd name="T72" fmla="*/ 0 w 4"/>
                  <a:gd name="T73" fmla="*/ 0 h 6"/>
                  <a:gd name="T74" fmla="*/ 1 w 4"/>
                  <a:gd name="T75" fmla="*/ 0 h 6"/>
                  <a:gd name="T76" fmla="*/ 1 w 4"/>
                  <a:gd name="T77" fmla="*/ 0 h 6"/>
                  <a:gd name="T78" fmla="*/ 1 w 4"/>
                  <a:gd name="T79" fmla="*/ 0 h 6"/>
                  <a:gd name="T80" fmla="*/ 2 w 4"/>
                  <a:gd name="T81" fmla="*/ 1 h 6"/>
                  <a:gd name="T82" fmla="*/ 2 w 4"/>
                  <a:gd name="T83" fmla="*/ 1 h 6"/>
                  <a:gd name="T84" fmla="*/ 2 w 4"/>
                  <a:gd name="T85" fmla="*/ 1 h 6"/>
                  <a:gd name="T86" fmla="*/ 2 w 4"/>
                  <a:gd name="T87" fmla="*/ 1 h 6"/>
                  <a:gd name="T88" fmla="*/ 2 w 4"/>
                  <a:gd name="T89" fmla="*/ 1 h 6"/>
                  <a:gd name="T90" fmla="*/ 3 w 4"/>
                  <a:gd name="T91" fmla="*/ 2 h 6"/>
                  <a:gd name="T92" fmla="*/ 3 w 4"/>
                  <a:gd name="T93" fmla="*/ 2 h 6"/>
                  <a:gd name="T94" fmla="*/ 3 w 4"/>
                  <a:gd name="T95" fmla="*/ 2 h 6"/>
                  <a:gd name="T96" fmla="*/ 3 w 4"/>
                  <a:gd name="T97" fmla="*/ 3 h 6"/>
                  <a:gd name="T98" fmla="*/ 4 w 4"/>
                  <a:gd name="T99" fmla="*/ 6 h 6"/>
                  <a:gd name="T100" fmla="*/ 3 w 4"/>
                  <a:gd name="T101" fmla="*/ 5 h 6"/>
                  <a:gd name="T102" fmla="*/ 3 w 4"/>
                  <a:gd name="T103" fmla="*/ 5 h 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</a:gdLst>
                <a:ahLst/>
                <a:cxnLst>
                  <a:cxn ang="T104">
                    <a:pos x="T0" y="T1"/>
                  </a:cxn>
                  <a:cxn ang="T105">
                    <a:pos x="T2" y="T3"/>
                  </a:cxn>
                  <a:cxn ang="T106">
                    <a:pos x="T4" y="T5"/>
                  </a:cxn>
                  <a:cxn ang="T107">
                    <a:pos x="T6" y="T7"/>
                  </a:cxn>
                  <a:cxn ang="T108">
                    <a:pos x="T8" y="T9"/>
                  </a:cxn>
                  <a:cxn ang="T109">
                    <a:pos x="T10" y="T11"/>
                  </a:cxn>
                  <a:cxn ang="T110">
                    <a:pos x="T12" y="T13"/>
                  </a:cxn>
                  <a:cxn ang="T111">
                    <a:pos x="T14" y="T15"/>
                  </a:cxn>
                  <a:cxn ang="T112">
                    <a:pos x="T16" y="T17"/>
                  </a:cxn>
                  <a:cxn ang="T113">
                    <a:pos x="T18" y="T19"/>
                  </a:cxn>
                  <a:cxn ang="T114">
                    <a:pos x="T20" y="T21"/>
                  </a:cxn>
                  <a:cxn ang="T115">
                    <a:pos x="T22" y="T23"/>
                  </a:cxn>
                  <a:cxn ang="T116">
                    <a:pos x="T24" y="T25"/>
                  </a:cxn>
                  <a:cxn ang="T117">
                    <a:pos x="T26" y="T27"/>
                  </a:cxn>
                  <a:cxn ang="T118">
                    <a:pos x="T28" y="T29"/>
                  </a:cxn>
                  <a:cxn ang="T119">
                    <a:pos x="T30" y="T31"/>
                  </a:cxn>
                  <a:cxn ang="T120">
                    <a:pos x="T32" y="T33"/>
                  </a:cxn>
                  <a:cxn ang="T121">
                    <a:pos x="T34" y="T35"/>
                  </a:cxn>
                  <a:cxn ang="T122">
                    <a:pos x="T36" y="T37"/>
                  </a:cxn>
                  <a:cxn ang="T123">
                    <a:pos x="T38" y="T39"/>
                  </a:cxn>
                  <a:cxn ang="T124">
                    <a:pos x="T40" y="T41"/>
                  </a:cxn>
                  <a:cxn ang="T125">
                    <a:pos x="T42" y="T43"/>
                  </a:cxn>
                  <a:cxn ang="T126">
                    <a:pos x="T44" y="T45"/>
                  </a:cxn>
                  <a:cxn ang="T127">
                    <a:pos x="T46" y="T47"/>
                  </a:cxn>
                  <a:cxn ang="T128">
                    <a:pos x="T48" y="T49"/>
                  </a:cxn>
                  <a:cxn ang="T129">
                    <a:pos x="T50" y="T51"/>
                  </a:cxn>
                  <a:cxn ang="T130">
                    <a:pos x="T52" y="T53"/>
                  </a:cxn>
                  <a:cxn ang="T131">
                    <a:pos x="T54" y="T55"/>
                  </a:cxn>
                  <a:cxn ang="T132">
                    <a:pos x="T56" y="T57"/>
                  </a:cxn>
                  <a:cxn ang="T133">
                    <a:pos x="T58" y="T59"/>
                  </a:cxn>
                  <a:cxn ang="T134">
                    <a:pos x="T60" y="T61"/>
                  </a:cxn>
                  <a:cxn ang="T135">
                    <a:pos x="T62" y="T63"/>
                  </a:cxn>
                  <a:cxn ang="T136">
                    <a:pos x="T64" y="T65"/>
                  </a:cxn>
                  <a:cxn ang="T137">
                    <a:pos x="T66" y="T67"/>
                  </a:cxn>
                  <a:cxn ang="T138">
                    <a:pos x="T68" y="T69"/>
                  </a:cxn>
                  <a:cxn ang="T139">
                    <a:pos x="T70" y="T71"/>
                  </a:cxn>
                  <a:cxn ang="T140">
                    <a:pos x="T72" y="T73"/>
                  </a:cxn>
                  <a:cxn ang="T141">
                    <a:pos x="T74" y="T75"/>
                  </a:cxn>
                  <a:cxn ang="T142">
                    <a:pos x="T76" y="T77"/>
                  </a:cxn>
                  <a:cxn ang="T143">
                    <a:pos x="T78" y="T79"/>
                  </a:cxn>
                  <a:cxn ang="T144">
                    <a:pos x="T80" y="T81"/>
                  </a:cxn>
                  <a:cxn ang="T145">
                    <a:pos x="T82" y="T83"/>
                  </a:cxn>
                  <a:cxn ang="T146">
                    <a:pos x="T84" y="T85"/>
                  </a:cxn>
                  <a:cxn ang="T147">
                    <a:pos x="T86" y="T87"/>
                  </a:cxn>
                  <a:cxn ang="T148">
                    <a:pos x="T88" y="T89"/>
                  </a:cxn>
                  <a:cxn ang="T149">
                    <a:pos x="T90" y="T91"/>
                  </a:cxn>
                  <a:cxn ang="T150">
                    <a:pos x="T92" y="T93"/>
                  </a:cxn>
                  <a:cxn ang="T151">
                    <a:pos x="T94" y="T95"/>
                  </a:cxn>
                  <a:cxn ang="T152">
                    <a:pos x="T96" y="T97"/>
                  </a:cxn>
                  <a:cxn ang="T153">
                    <a:pos x="T98" y="T99"/>
                  </a:cxn>
                  <a:cxn ang="T154">
                    <a:pos x="T100" y="T101"/>
                  </a:cxn>
                  <a:cxn ang="T155">
                    <a:pos x="T102" y="T103"/>
                  </a:cxn>
                </a:cxnLst>
                <a:rect l="0" t="0" r="r" b="b"/>
                <a:pathLst>
                  <a:path w="4" h="6">
                    <a:moveTo>
                      <a:pt x="3" y="5"/>
                    </a:moveTo>
                    <a:lnTo>
                      <a:pt x="3" y="5"/>
                    </a:lnTo>
                    <a:lnTo>
                      <a:pt x="3" y="4"/>
                    </a:lnTo>
                    <a:lnTo>
                      <a:pt x="2" y="4"/>
                    </a:lnTo>
                    <a:lnTo>
                      <a:pt x="1" y="4"/>
                    </a:lnTo>
                    <a:lnTo>
                      <a:pt x="1" y="5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2" y="3"/>
                    </a:lnTo>
                    <a:lnTo>
                      <a:pt x="2" y="2"/>
                    </a:lnTo>
                    <a:lnTo>
                      <a:pt x="1" y="1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2" y="1"/>
                    </a:lnTo>
                    <a:lnTo>
                      <a:pt x="3" y="2"/>
                    </a:lnTo>
                    <a:lnTo>
                      <a:pt x="3" y="3"/>
                    </a:lnTo>
                    <a:lnTo>
                      <a:pt x="4" y="6"/>
                    </a:lnTo>
                    <a:lnTo>
                      <a:pt x="3" y="6"/>
                    </a:lnTo>
                    <a:lnTo>
                      <a:pt x="3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6" name="Freeform 184">
                <a:extLst>
                  <a:ext uri="{FF2B5EF4-FFF2-40B4-BE49-F238E27FC236}">
                    <a16:creationId xmlns:a16="http://schemas.microsoft.com/office/drawing/2014/main" id="{8F8297B8-AA49-48ED-9A09-93CF6DA0021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76" y="2085"/>
                <a:ext cx="19" cy="16"/>
              </a:xfrm>
              <a:custGeom>
                <a:avLst/>
                <a:gdLst>
                  <a:gd name="T0" fmla="*/ 1 w 19"/>
                  <a:gd name="T1" fmla="*/ 15 h 16"/>
                  <a:gd name="T2" fmla="*/ 1 w 19"/>
                  <a:gd name="T3" fmla="*/ 15 h 16"/>
                  <a:gd name="T4" fmla="*/ 1 w 19"/>
                  <a:gd name="T5" fmla="*/ 14 h 16"/>
                  <a:gd name="T6" fmla="*/ 1 w 19"/>
                  <a:gd name="T7" fmla="*/ 12 h 16"/>
                  <a:gd name="T8" fmla="*/ 1 w 19"/>
                  <a:gd name="T9" fmla="*/ 10 h 16"/>
                  <a:gd name="T10" fmla="*/ 0 w 19"/>
                  <a:gd name="T11" fmla="*/ 9 h 16"/>
                  <a:gd name="T12" fmla="*/ 0 w 19"/>
                  <a:gd name="T13" fmla="*/ 7 h 16"/>
                  <a:gd name="T14" fmla="*/ 0 w 19"/>
                  <a:gd name="T15" fmla="*/ 5 h 16"/>
                  <a:gd name="T16" fmla="*/ 1 w 19"/>
                  <a:gd name="T17" fmla="*/ 4 h 16"/>
                  <a:gd name="T18" fmla="*/ 1 w 19"/>
                  <a:gd name="T19" fmla="*/ 2 h 16"/>
                  <a:gd name="T20" fmla="*/ 1 w 19"/>
                  <a:gd name="T21" fmla="*/ 2 h 16"/>
                  <a:gd name="T22" fmla="*/ 2 w 19"/>
                  <a:gd name="T23" fmla="*/ 2 h 16"/>
                  <a:gd name="T24" fmla="*/ 2 w 19"/>
                  <a:gd name="T25" fmla="*/ 1 h 16"/>
                  <a:gd name="T26" fmla="*/ 2 w 19"/>
                  <a:gd name="T27" fmla="*/ 1 h 16"/>
                  <a:gd name="T28" fmla="*/ 2 w 19"/>
                  <a:gd name="T29" fmla="*/ 1 h 16"/>
                  <a:gd name="T30" fmla="*/ 3 w 19"/>
                  <a:gd name="T31" fmla="*/ 1 h 16"/>
                  <a:gd name="T32" fmla="*/ 3 w 19"/>
                  <a:gd name="T33" fmla="*/ 1 h 16"/>
                  <a:gd name="T34" fmla="*/ 6 w 19"/>
                  <a:gd name="T35" fmla="*/ 0 h 16"/>
                  <a:gd name="T36" fmla="*/ 6 w 19"/>
                  <a:gd name="T37" fmla="*/ 1 h 16"/>
                  <a:gd name="T38" fmla="*/ 7 w 19"/>
                  <a:gd name="T39" fmla="*/ 1 h 16"/>
                  <a:gd name="T40" fmla="*/ 12 w 19"/>
                  <a:gd name="T41" fmla="*/ 1 h 16"/>
                  <a:gd name="T42" fmla="*/ 12 w 19"/>
                  <a:gd name="T43" fmla="*/ 1 h 16"/>
                  <a:gd name="T44" fmla="*/ 12 w 19"/>
                  <a:gd name="T45" fmla="*/ 1 h 16"/>
                  <a:gd name="T46" fmla="*/ 15 w 19"/>
                  <a:gd name="T47" fmla="*/ 1 h 16"/>
                  <a:gd name="T48" fmla="*/ 16 w 19"/>
                  <a:gd name="T49" fmla="*/ 1 h 16"/>
                  <a:gd name="T50" fmla="*/ 16 w 19"/>
                  <a:gd name="T51" fmla="*/ 2 h 16"/>
                  <a:gd name="T52" fmla="*/ 17 w 19"/>
                  <a:gd name="T53" fmla="*/ 2 h 16"/>
                  <a:gd name="T54" fmla="*/ 17 w 19"/>
                  <a:gd name="T55" fmla="*/ 2 h 16"/>
                  <a:gd name="T56" fmla="*/ 17 w 19"/>
                  <a:gd name="T57" fmla="*/ 2 h 16"/>
                  <a:gd name="T58" fmla="*/ 18 w 19"/>
                  <a:gd name="T59" fmla="*/ 3 h 16"/>
                  <a:gd name="T60" fmla="*/ 18 w 19"/>
                  <a:gd name="T61" fmla="*/ 3 h 16"/>
                  <a:gd name="T62" fmla="*/ 14 w 19"/>
                  <a:gd name="T63" fmla="*/ 6 h 16"/>
                  <a:gd name="T64" fmla="*/ 13 w 19"/>
                  <a:gd name="T65" fmla="*/ 7 h 16"/>
                  <a:gd name="T66" fmla="*/ 11 w 19"/>
                  <a:gd name="T67" fmla="*/ 7 h 16"/>
                  <a:gd name="T68" fmla="*/ 10 w 19"/>
                  <a:gd name="T69" fmla="*/ 8 h 16"/>
                  <a:gd name="T70" fmla="*/ 9 w 19"/>
                  <a:gd name="T71" fmla="*/ 8 h 16"/>
                  <a:gd name="T72" fmla="*/ 8 w 19"/>
                  <a:gd name="T73" fmla="*/ 9 h 16"/>
                  <a:gd name="T74" fmla="*/ 7 w 19"/>
                  <a:gd name="T75" fmla="*/ 10 h 16"/>
                  <a:gd name="T76" fmla="*/ 6 w 19"/>
                  <a:gd name="T77" fmla="*/ 11 h 16"/>
                  <a:gd name="T78" fmla="*/ 5 w 19"/>
                  <a:gd name="T79" fmla="*/ 11 h 16"/>
                  <a:gd name="T80" fmla="*/ 5 w 19"/>
                  <a:gd name="T81" fmla="*/ 11 h 16"/>
                  <a:gd name="T82" fmla="*/ 4 w 19"/>
                  <a:gd name="T83" fmla="*/ 12 h 16"/>
                  <a:gd name="T84" fmla="*/ 4 w 19"/>
                  <a:gd name="T85" fmla="*/ 12 h 16"/>
                  <a:gd name="T86" fmla="*/ 4 w 19"/>
                  <a:gd name="T87" fmla="*/ 12 h 16"/>
                  <a:gd name="T88" fmla="*/ 4 w 19"/>
                  <a:gd name="T89" fmla="*/ 12 h 16"/>
                  <a:gd name="T90" fmla="*/ 4 w 19"/>
                  <a:gd name="T91" fmla="*/ 12 h 16"/>
                  <a:gd name="T92" fmla="*/ 3 w 19"/>
                  <a:gd name="T93" fmla="*/ 13 h 16"/>
                  <a:gd name="T94" fmla="*/ 3 w 19"/>
                  <a:gd name="T95" fmla="*/ 13 h 16"/>
                  <a:gd name="T96" fmla="*/ 3 w 19"/>
                  <a:gd name="T97" fmla="*/ 14 h 16"/>
                  <a:gd name="T98" fmla="*/ 2 w 19"/>
                  <a:gd name="T99" fmla="*/ 14 h 16"/>
                  <a:gd name="T100" fmla="*/ 2 w 19"/>
                  <a:gd name="T101" fmla="*/ 15 h 16"/>
                  <a:gd name="T102" fmla="*/ 2 w 19"/>
                  <a:gd name="T103" fmla="*/ 15 h 16"/>
                  <a:gd name="T104" fmla="*/ 2 w 19"/>
                  <a:gd name="T105" fmla="*/ 16 h 16"/>
                  <a:gd name="T106" fmla="*/ 1 w 19"/>
                  <a:gd name="T107" fmla="*/ 16 h 1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</a:gdLst>
                <a:ahLst/>
                <a:cxnLst>
                  <a:cxn ang="T108">
                    <a:pos x="T0" y="T1"/>
                  </a:cxn>
                  <a:cxn ang="T109">
                    <a:pos x="T2" y="T3"/>
                  </a:cxn>
                  <a:cxn ang="T110">
                    <a:pos x="T4" y="T5"/>
                  </a:cxn>
                  <a:cxn ang="T111">
                    <a:pos x="T6" y="T7"/>
                  </a:cxn>
                  <a:cxn ang="T112">
                    <a:pos x="T8" y="T9"/>
                  </a:cxn>
                  <a:cxn ang="T113">
                    <a:pos x="T10" y="T11"/>
                  </a:cxn>
                  <a:cxn ang="T114">
                    <a:pos x="T12" y="T13"/>
                  </a:cxn>
                  <a:cxn ang="T115">
                    <a:pos x="T14" y="T15"/>
                  </a:cxn>
                  <a:cxn ang="T116">
                    <a:pos x="T16" y="T17"/>
                  </a:cxn>
                  <a:cxn ang="T117">
                    <a:pos x="T18" y="T19"/>
                  </a:cxn>
                  <a:cxn ang="T118">
                    <a:pos x="T20" y="T21"/>
                  </a:cxn>
                  <a:cxn ang="T119">
                    <a:pos x="T22" y="T23"/>
                  </a:cxn>
                  <a:cxn ang="T120">
                    <a:pos x="T24" y="T25"/>
                  </a:cxn>
                  <a:cxn ang="T121">
                    <a:pos x="T26" y="T27"/>
                  </a:cxn>
                  <a:cxn ang="T122">
                    <a:pos x="T28" y="T29"/>
                  </a:cxn>
                  <a:cxn ang="T123">
                    <a:pos x="T30" y="T31"/>
                  </a:cxn>
                  <a:cxn ang="T124">
                    <a:pos x="T32" y="T33"/>
                  </a:cxn>
                  <a:cxn ang="T125">
                    <a:pos x="T34" y="T35"/>
                  </a:cxn>
                  <a:cxn ang="T126">
                    <a:pos x="T36" y="T37"/>
                  </a:cxn>
                  <a:cxn ang="T127">
                    <a:pos x="T38" y="T39"/>
                  </a:cxn>
                  <a:cxn ang="T128">
                    <a:pos x="T40" y="T41"/>
                  </a:cxn>
                  <a:cxn ang="T129">
                    <a:pos x="T42" y="T43"/>
                  </a:cxn>
                  <a:cxn ang="T130">
                    <a:pos x="T44" y="T45"/>
                  </a:cxn>
                  <a:cxn ang="T131">
                    <a:pos x="T46" y="T47"/>
                  </a:cxn>
                  <a:cxn ang="T132">
                    <a:pos x="T48" y="T49"/>
                  </a:cxn>
                  <a:cxn ang="T133">
                    <a:pos x="T50" y="T51"/>
                  </a:cxn>
                  <a:cxn ang="T134">
                    <a:pos x="T52" y="T53"/>
                  </a:cxn>
                  <a:cxn ang="T135">
                    <a:pos x="T54" y="T55"/>
                  </a:cxn>
                  <a:cxn ang="T136">
                    <a:pos x="T56" y="T57"/>
                  </a:cxn>
                  <a:cxn ang="T137">
                    <a:pos x="T58" y="T59"/>
                  </a:cxn>
                  <a:cxn ang="T138">
                    <a:pos x="T60" y="T61"/>
                  </a:cxn>
                  <a:cxn ang="T139">
                    <a:pos x="T62" y="T63"/>
                  </a:cxn>
                  <a:cxn ang="T140">
                    <a:pos x="T64" y="T65"/>
                  </a:cxn>
                  <a:cxn ang="T141">
                    <a:pos x="T66" y="T67"/>
                  </a:cxn>
                  <a:cxn ang="T142">
                    <a:pos x="T68" y="T69"/>
                  </a:cxn>
                  <a:cxn ang="T143">
                    <a:pos x="T70" y="T71"/>
                  </a:cxn>
                  <a:cxn ang="T144">
                    <a:pos x="T72" y="T73"/>
                  </a:cxn>
                  <a:cxn ang="T145">
                    <a:pos x="T74" y="T75"/>
                  </a:cxn>
                  <a:cxn ang="T146">
                    <a:pos x="T76" y="T77"/>
                  </a:cxn>
                  <a:cxn ang="T147">
                    <a:pos x="T78" y="T79"/>
                  </a:cxn>
                  <a:cxn ang="T148">
                    <a:pos x="T80" y="T81"/>
                  </a:cxn>
                  <a:cxn ang="T149">
                    <a:pos x="T82" y="T83"/>
                  </a:cxn>
                  <a:cxn ang="T150">
                    <a:pos x="T84" y="T85"/>
                  </a:cxn>
                  <a:cxn ang="T151">
                    <a:pos x="T86" y="T87"/>
                  </a:cxn>
                  <a:cxn ang="T152">
                    <a:pos x="T88" y="T89"/>
                  </a:cxn>
                  <a:cxn ang="T153">
                    <a:pos x="T90" y="T91"/>
                  </a:cxn>
                  <a:cxn ang="T154">
                    <a:pos x="T92" y="T93"/>
                  </a:cxn>
                  <a:cxn ang="T155">
                    <a:pos x="T94" y="T95"/>
                  </a:cxn>
                  <a:cxn ang="T156">
                    <a:pos x="T96" y="T97"/>
                  </a:cxn>
                  <a:cxn ang="T157">
                    <a:pos x="T98" y="T99"/>
                  </a:cxn>
                  <a:cxn ang="T158">
                    <a:pos x="T100" y="T101"/>
                  </a:cxn>
                  <a:cxn ang="T159">
                    <a:pos x="T102" y="T103"/>
                  </a:cxn>
                  <a:cxn ang="T160">
                    <a:pos x="T104" y="T105"/>
                  </a:cxn>
                  <a:cxn ang="T161">
                    <a:pos x="T106" y="T107"/>
                  </a:cxn>
                </a:cxnLst>
                <a:rect l="0" t="0" r="r" b="b"/>
                <a:pathLst>
                  <a:path w="19" h="16">
                    <a:moveTo>
                      <a:pt x="1" y="16"/>
                    </a:moveTo>
                    <a:lnTo>
                      <a:pt x="1" y="15"/>
                    </a:lnTo>
                    <a:lnTo>
                      <a:pt x="1" y="14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1" y="11"/>
                    </a:lnTo>
                    <a:lnTo>
                      <a:pt x="1" y="10"/>
                    </a:ln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0" y="6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1" y="4"/>
                    </a:lnTo>
                    <a:lnTo>
                      <a:pt x="1" y="3"/>
                    </a:lnTo>
                    <a:lnTo>
                      <a:pt x="1" y="2"/>
                    </a:lnTo>
                    <a:lnTo>
                      <a:pt x="2" y="2"/>
                    </a:lnTo>
                    <a:lnTo>
                      <a:pt x="2" y="1"/>
                    </a:lnTo>
                    <a:lnTo>
                      <a:pt x="3" y="1"/>
                    </a:lnTo>
                    <a:lnTo>
                      <a:pt x="6" y="0"/>
                    </a:lnTo>
                    <a:lnTo>
                      <a:pt x="6" y="1"/>
                    </a:lnTo>
                    <a:lnTo>
                      <a:pt x="7" y="1"/>
                    </a:lnTo>
                    <a:lnTo>
                      <a:pt x="12" y="1"/>
                    </a:lnTo>
                    <a:lnTo>
                      <a:pt x="15" y="1"/>
                    </a:lnTo>
                    <a:lnTo>
                      <a:pt x="16" y="1"/>
                    </a:lnTo>
                    <a:lnTo>
                      <a:pt x="16" y="2"/>
                    </a:lnTo>
                    <a:lnTo>
                      <a:pt x="17" y="2"/>
                    </a:lnTo>
                    <a:lnTo>
                      <a:pt x="18" y="3"/>
                    </a:lnTo>
                    <a:lnTo>
                      <a:pt x="19" y="5"/>
                    </a:lnTo>
                    <a:lnTo>
                      <a:pt x="15" y="6"/>
                    </a:lnTo>
                    <a:lnTo>
                      <a:pt x="14" y="6"/>
                    </a:lnTo>
                    <a:lnTo>
                      <a:pt x="13" y="6"/>
                    </a:lnTo>
                    <a:lnTo>
                      <a:pt x="13" y="7"/>
                    </a:lnTo>
                    <a:lnTo>
                      <a:pt x="12" y="7"/>
                    </a:lnTo>
                    <a:lnTo>
                      <a:pt x="11" y="7"/>
                    </a:lnTo>
                    <a:lnTo>
                      <a:pt x="10" y="7"/>
                    </a:lnTo>
                    <a:lnTo>
                      <a:pt x="10" y="8"/>
                    </a:lnTo>
                    <a:lnTo>
                      <a:pt x="9" y="8"/>
                    </a:lnTo>
                    <a:lnTo>
                      <a:pt x="8" y="9"/>
                    </a:lnTo>
                    <a:lnTo>
                      <a:pt x="7" y="9"/>
                    </a:lnTo>
                    <a:lnTo>
                      <a:pt x="7" y="10"/>
                    </a:lnTo>
                    <a:lnTo>
                      <a:pt x="6" y="10"/>
                    </a:lnTo>
                    <a:lnTo>
                      <a:pt x="6" y="11"/>
                    </a:lnTo>
                    <a:lnTo>
                      <a:pt x="5" y="11"/>
                    </a:lnTo>
                    <a:lnTo>
                      <a:pt x="4" y="12"/>
                    </a:lnTo>
                    <a:lnTo>
                      <a:pt x="3" y="12"/>
                    </a:lnTo>
                    <a:lnTo>
                      <a:pt x="3" y="13"/>
                    </a:lnTo>
                    <a:lnTo>
                      <a:pt x="3" y="14"/>
                    </a:lnTo>
                    <a:lnTo>
                      <a:pt x="2" y="14"/>
                    </a:lnTo>
                    <a:lnTo>
                      <a:pt x="2" y="15"/>
                    </a:lnTo>
                    <a:lnTo>
                      <a:pt x="2" y="16"/>
                    </a:lnTo>
                    <a:lnTo>
                      <a:pt x="1" y="16"/>
                    </a:lnTo>
                    <a:close/>
                  </a:path>
                </a:pathLst>
              </a:custGeom>
              <a:solidFill>
                <a:srgbClr val="00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7" name="Freeform 185">
                <a:extLst>
                  <a:ext uri="{FF2B5EF4-FFF2-40B4-BE49-F238E27FC236}">
                    <a16:creationId xmlns:a16="http://schemas.microsoft.com/office/drawing/2014/main" id="{E89B3C30-FE29-4C20-ACB7-CDEA38D15987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83" y="2096"/>
                <a:ext cx="3" cy="4"/>
              </a:xfrm>
              <a:custGeom>
                <a:avLst/>
                <a:gdLst>
                  <a:gd name="T0" fmla="*/ 3 w 3"/>
                  <a:gd name="T1" fmla="*/ 4 h 4"/>
                  <a:gd name="T2" fmla="*/ 0 w 3"/>
                  <a:gd name="T3" fmla="*/ 1 h 4"/>
                  <a:gd name="T4" fmla="*/ 0 w 3"/>
                  <a:gd name="T5" fmla="*/ 1 h 4"/>
                  <a:gd name="T6" fmla="*/ 0 w 3"/>
                  <a:gd name="T7" fmla="*/ 1 h 4"/>
                  <a:gd name="T8" fmla="*/ 0 w 3"/>
                  <a:gd name="T9" fmla="*/ 1 h 4"/>
                  <a:gd name="T10" fmla="*/ 0 w 3"/>
                  <a:gd name="T11" fmla="*/ 1 h 4"/>
                  <a:gd name="T12" fmla="*/ 0 w 3"/>
                  <a:gd name="T13" fmla="*/ 1 h 4"/>
                  <a:gd name="T14" fmla="*/ 0 w 3"/>
                  <a:gd name="T15" fmla="*/ 1 h 4"/>
                  <a:gd name="T16" fmla="*/ 0 w 3"/>
                  <a:gd name="T17" fmla="*/ 1 h 4"/>
                  <a:gd name="T18" fmla="*/ 0 w 3"/>
                  <a:gd name="T19" fmla="*/ 1 h 4"/>
                  <a:gd name="T20" fmla="*/ 0 w 3"/>
                  <a:gd name="T21" fmla="*/ 1 h 4"/>
                  <a:gd name="T22" fmla="*/ 0 w 3"/>
                  <a:gd name="T23" fmla="*/ 0 h 4"/>
                  <a:gd name="T24" fmla="*/ 0 w 3"/>
                  <a:gd name="T25" fmla="*/ 0 h 4"/>
                  <a:gd name="T26" fmla="*/ 0 w 3"/>
                  <a:gd name="T27" fmla="*/ 0 h 4"/>
                  <a:gd name="T28" fmla="*/ 0 w 3"/>
                  <a:gd name="T29" fmla="*/ 0 h 4"/>
                  <a:gd name="T30" fmla="*/ 0 w 3"/>
                  <a:gd name="T31" fmla="*/ 0 h 4"/>
                  <a:gd name="T32" fmla="*/ 1 w 3"/>
                  <a:gd name="T33" fmla="*/ 0 h 4"/>
                  <a:gd name="T34" fmla="*/ 1 w 3"/>
                  <a:gd name="T35" fmla="*/ 0 h 4"/>
                  <a:gd name="T36" fmla="*/ 1 w 3"/>
                  <a:gd name="T37" fmla="*/ 0 h 4"/>
                  <a:gd name="T38" fmla="*/ 1 w 3"/>
                  <a:gd name="T39" fmla="*/ 0 h 4"/>
                  <a:gd name="T40" fmla="*/ 1 w 3"/>
                  <a:gd name="T41" fmla="*/ 0 h 4"/>
                  <a:gd name="T42" fmla="*/ 1 w 3"/>
                  <a:gd name="T43" fmla="*/ 0 h 4"/>
                  <a:gd name="T44" fmla="*/ 1 w 3"/>
                  <a:gd name="T45" fmla="*/ 0 h 4"/>
                  <a:gd name="T46" fmla="*/ 1 w 3"/>
                  <a:gd name="T47" fmla="*/ 0 h 4"/>
                  <a:gd name="T48" fmla="*/ 1 w 3"/>
                  <a:gd name="T49" fmla="*/ 0 h 4"/>
                  <a:gd name="T50" fmla="*/ 1 w 3"/>
                  <a:gd name="T51" fmla="*/ 0 h 4"/>
                  <a:gd name="T52" fmla="*/ 1 w 3"/>
                  <a:gd name="T53" fmla="*/ 0 h 4"/>
                  <a:gd name="T54" fmla="*/ 3 w 3"/>
                  <a:gd name="T55" fmla="*/ 4 h 4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</a:gdLst>
                <a:ahLst/>
                <a:cxnLst>
                  <a:cxn ang="T56">
                    <a:pos x="T0" y="T1"/>
                  </a:cxn>
                  <a:cxn ang="T57">
                    <a:pos x="T2" y="T3"/>
                  </a:cxn>
                  <a:cxn ang="T58">
                    <a:pos x="T4" y="T5"/>
                  </a:cxn>
                  <a:cxn ang="T59">
                    <a:pos x="T6" y="T7"/>
                  </a:cxn>
                  <a:cxn ang="T60">
                    <a:pos x="T8" y="T9"/>
                  </a:cxn>
                  <a:cxn ang="T61">
                    <a:pos x="T10" y="T11"/>
                  </a:cxn>
                  <a:cxn ang="T62">
                    <a:pos x="T12" y="T13"/>
                  </a:cxn>
                  <a:cxn ang="T63">
                    <a:pos x="T14" y="T15"/>
                  </a:cxn>
                  <a:cxn ang="T64">
                    <a:pos x="T16" y="T17"/>
                  </a:cxn>
                  <a:cxn ang="T65">
                    <a:pos x="T18" y="T19"/>
                  </a:cxn>
                  <a:cxn ang="T66">
                    <a:pos x="T20" y="T21"/>
                  </a:cxn>
                  <a:cxn ang="T67">
                    <a:pos x="T22" y="T23"/>
                  </a:cxn>
                  <a:cxn ang="T68">
                    <a:pos x="T24" y="T25"/>
                  </a:cxn>
                  <a:cxn ang="T69">
                    <a:pos x="T26" y="T27"/>
                  </a:cxn>
                  <a:cxn ang="T70">
                    <a:pos x="T28" y="T29"/>
                  </a:cxn>
                  <a:cxn ang="T71">
                    <a:pos x="T30" y="T31"/>
                  </a:cxn>
                  <a:cxn ang="T72">
                    <a:pos x="T32" y="T33"/>
                  </a:cxn>
                  <a:cxn ang="T73">
                    <a:pos x="T34" y="T35"/>
                  </a:cxn>
                  <a:cxn ang="T74">
                    <a:pos x="T36" y="T37"/>
                  </a:cxn>
                  <a:cxn ang="T75">
                    <a:pos x="T38" y="T39"/>
                  </a:cxn>
                  <a:cxn ang="T76">
                    <a:pos x="T40" y="T41"/>
                  </a:cxn>
                  <a:cxn ang="T77">
                    <a:pos x="T42" y="T43"/>
                  </a:cxn>
                  <a:cxn ang="T78">
                    <a:pos x="T44" y="T45"/>
                  </a:cxn>
                  <a:cxn ang="T79">
                    <a:pos x="T46" y="T47"/>
                  </a:cxn>
                  <a:cxn ang="T80">
                    <a:pos x="T48" y="T49"/>
                  </a:cxn>
                  <a:cxn ang="T81">
                    <a:pos x="T50" y="T51"/>
                  </a:cxn>
                  <a:cxn ang="T82">
                    <a:pos x="T52" y="T53"/>
                  </a:cxn>
                  <a:cxn ang="T83">
                    <a:pos x="T54" y="T55"/>
                  </a:cxn>
                </a:cxnLst>
                <a:rect l="0" t="0" r="r" b="b"/>
                <a:pathLst>
                  <a:path w="3" h="4">
                    <a:moveTo>
                      <a:pt x="3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FFCC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8" name="Freeform 186">
                <a:extLst>
                  <a:ext uri="{FF2B5EF4-FFF2-40B4-BE49-F238E27FC236}">
                    <a16:creationId xmlns:a16="http://schemas.microsoft.com/office/drawing/2014/main" id="{F221897A-273E-4DBB-A2C3-7CB456900610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3" y="2094"/>
                <a:ext cx="3" cy="6"/>
              </a:xfrm>
              <a:custGeom>
                <a:avLst/>
                <a:gdLst>
                  <a:gd name="T0" fmla="*/ 2 w 3"/>
                  <a:gd name="T1" fmla="*/ 6 h 6"/>
                  <a:gd name="T2" fmla="*/ 2 w 3"/>
                  <a:gd name="T3" fmla="*/ 6 h 6"/>
                  <a:gd name="T4" fmla="*/ 1 w 3"/>
                  <a:gd name="T5" fmla="*/ 6 h 6"/>
                  <a:gd name="T6" fmla="*/ 1 w 3"/>
                  <a:gd name="T7" fmla="*/ 6 h 6"/>
                  <a:gd name="T8" fmla="*/ 1 w 3"/>
                  <a:gd name="T9" fmla="*/ 6 h 6"/>
                  <a:gd name="T10" fmla="*/ 1 w 3"/>
                  <a:gd name="T11" fmla="*/ 6 h 6"/>
                  <a:gd name="T12" fmla="*/ 1 w 3"/>
                  <a:gd name="T13" fmla="*/ 6 h 6"/>
                  <a:gd name="T14" fmla="*/ 1 w 3"/>
                  <a:gd name="T15" fmla="*/ 6 h 6"/>
                  <a:gd name="T16" fmla="*/ 1 w 3"/>
                  <a:gd name="T17" fmla="*/ 6 h 6"/>
                  <a:gd name="T18" fmla="*/ 1 w 3"/>
                  <a:gd name="T19" fmla="*/ 6 h 6"/>
                  <a:gd name="T20" fmla="*/ 1 w 3"/>
                  <a:gd name="T21" fmla="*/ 6 h 6"/>
                  <a:gd name="T22" fmla="*/ 1 w 3"/>
                  <a:gd name="T23" fmla="*/ 5 h 6"/>
                  <a:gd name="T24" fmla="*/ 0 w 3"/>
                  <a:gd name="T25" fmla="*/ 1 h 6"/>
                  <a:gd name="T26" fmla="*/ 0 w 3"/>
                  <a:gd name="T27" fmla="*/ 0 h 6"/>
                  <a:gd name="T28" fmla="*/ 0 w 3"/>
                  <a:gd name="T29" fmla="*/ 0 h 6"/>
                  <a:gd name="T30" fmla="*/ 0 w 3"/>
                  <a:gd name="T31" fmla="*/ 0 h 6"/>
                  <a:gd name="T32" fmla="*/ 0 w 3"/>
                  <a:gd name="T33" fmla="*/ 0 h 6"/>
                  <a:gd name="T34" fmla="*/ 1 w 3"/>
                  <a:gd name="T35" fmla="*/ 0 h 6"/>
                  <a:gd name="T36" fmla="*/ 1 w 3"/>
                  <a:gd name="T37" fmla="*/ 0 h 6"/>
                  <a:gd name="T38" fmla="*/ 1 w 3"/>
                  <a:gd name="T39" fmla="*/ 0 h 6"/>
                  <a:gd name="T40" fmla="*/ 1 w 3"/>
                  <a:gd name="T41" fmla="*/ 0 h 6"/>
                  <a:gd name="T42" fmla="*/ 1 w 3"/>
                  <a:gd name="T43" fmla="*/ 0 h 6"/>
                  <a:gd name="T44" fmla="*/ 1 w 3"/>
                  <a:gd name="T45" fmla="*/ 0 h 6"/>
                  <a:gd name="T46" fmla="*/ 2 w 3"/>
                  <a:gd name="T47" fmla="*/ 0 h 6"/>
                  <a:gd name="T48" fmla="*/ 2 w 3"/>
                  <a:gd name="T49" fmla="*/ 0 h 6"/>
                  <a:gd name="T50" fmla="*/ 2 w 3"/>
                  <a:gd name="T51" fmla="*/ 0 h 6"/>
                  <a:gd name="T52" fmla="*/ 2 w 3"/>
                  <a:gd name="T53" fmla="*/ 0 h 6"/>
                  <a:gd name="T54" fmla="*/ 2 w 3"/>
                  <a:gd name="T55" fmla="*/ 0 h 6"/>
                  <a:gd name="T56" fmla="*/ 2 w 3"/>
                  <a:gd name="T57" fmla="*/ 0 h 6"/>
                  <a:gd name="T58" fmla="*/ 2 w 3"/>
                  <a:gd name="T59" fmla="*/ 0 h 6"/>
                  <a:gd name="T60" fmla="*/ 2 w 3"/>
                  <a:gd name="T61" fmla="*/ 3 h 6"/>
                  <a:gd name="T62" fmla="*/ 3 w 3"/>
                  <a:gd name="T63" fmla="*/ 5 h 6"/>
                  <a:gd name="T64" fmla="*/ 3 w 3"/>
                  <a:gd name="T65" fmla="*/ 6 h 6"/>
                  <a:gd name="T66" fmla="*/ 3 w 3"/>
                  <a:gd name="T67" fmla="*/ 6 h 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</a:gdLst>
                <a:ahLst/>
                <a:cxnLst>
                  <a:cxn ang="T68">
                    <a:pos x="T0" y="T1"/>
                  </a:cxn>
                  <a:cxn ang="T69">
                    <a:pos x="T2" y="T3"/>
                  </a:cxn>
                  <a:cxn ang="T70">
                    <a:pos x="T4" y="T5"/>
                  </a:cxn>
                  <a:cxn ang="T71">
                    <a:pos x="T6" y="T7"/>
                  </a:cxn>
                  <a:cxn ang="T72">
                    <a:pos x="T8" y="T9"/>
                  </a:cxn>
                  <a:cxn ang="T73">
                    <a:pos x="T10" y="T11"/>
                  </a:cxn>
                  <a:cxn ang="T74">
                    <a:pos x="T12" y="T13"/>
                  </a:cxn>
                  <a:cxn ang="T75">
                    <a:pos x="T14" y="T15"/>
                  </a:cxn>
                  <a:cxn ang="T76">
                    <a:pos x="T16" y="T17"/>
                  </a:cxn>
                  <a:cxn ang="T77">
                    <a:pos x="T18" y="T19"/>
                  </a:cxn>
                  <a:cxn ang="T78">
                    <a:pos x="T20" y="T21"/>
                  </a:cxn>
                  <a:cxn ang="T79">
                    <a:pos x="T22" y="T23"/>
                  </a:cxn>
                  <a:cxn ang="T80">
                    <a:pos x="T24" y="T25"/>
                  </a:cxn>
                  <a:cxn ang="T81">
                    <a:pos x="T26" y="T27"/>
                  </a:cxn>
                  <a:cxn ang="T82">
                    <a:pos x="T28" y="T29"/>
                  </a:cxn>
                  <a:cxn ang="T83">
                    <a:pos x="T30" y="T31"/>
                  </a:cxn>
                  <a:cxn ang="T84">
                    <a:pos x="T32" y="T33"/>
                  </a:cxn>
                  <a:cxn ang="T85">
                    <a:pos x="T34" y="T35"/>
                  </a:cxn>
                  <a:cxn ang="T86">
                    <a:pos x="T36" y="T37"/>
                  </a:cxn>
                  <a:cxn ang="T87">
                    <a:pos x="T38" y="T39"/>
                  </a:cxn>
                  <a:cxn ang="T88">
                    <a:pos x="T40" y="T41"/>
                  </a:cxn>
                  <a:cxn ang="T89">
                    <a:pos x="T42" y="T43"/>
                  </a:cxn>
                  <a:cxn ang="T90">
                    <a:pos x="T44" y="T45"/>
                  </a:cxn>
                  <a:cxn ang="T91">
                    <a:pos x="T46" y="T47"/>
                  </a:cxn>
                  <a:cxn ang="T92">
                    <a:pos x="T48" y="T49"/>
                  </a:cxn>
                  <a:cxn ang="T93">
                    <a:pos x="T50" y="T51"/>
                  </a:cxn>
                  <a:cxn ang="T94">
                    <a:pos x="T52" y="T53"/>
                  </a:cxn>
                  <a:cxn ang="T95">
                    <a:pos x="T54" y="T55"/>
                  </a:cxn>
                  <a:cxn ang="T96">
                    <a:pos x="T56" y="T57"/>
                  </a:cxn>
                  <a:cxn ang="T97">
                    <a:pos x="T58" y="T59"/>
                  </a:cxn>
                  <a:cxn ang="T98">
                    <a:pos x="T60" y="T61"/>
                  </a:cxn>
                  <a:cxn ang="T99">
                    <a:pos x="T62" y="T63"/>
                  </a:cxn>
                  <a:cxn ang="T100">
                    <a:pos x="T64" y="T65"/>
                  </a:cxn>
                  <a:cxn ang="T101">
                    <a:pos x="T66" y="T67"/>
                  </a:cxn>
                </a:cxnLst>
                <a:rect l="0" t="0" r="r" b="b"/>
                <a:pathLst>
                  <a:path w="3" h="6">
                    <a:moveTo>
                      <a:pt x="3" y="6"/>
                    </a:moveTo>
                    <a:lnTo>
                      <a:pt x="2" y="6"/>
                    </a:lnTo>
                    <a:lnTo>
                      <a:pt x="1" y="6"/>
                    </a:lnTo>
                    <a:lnTo>
                      <a:pt x="1" y="5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2" y="0"/>
                    </a:lnTo>
                    <a:lnTo>
                      <a:pt x="3" y="2"/>
                    </a:lnTo>
                    <a:lnTo>
                      <a:pt x="2" y="3"/>
                    </a:lnTo>
                    <a:lnTo>
                      <a:pt x="2" y="5"/>
                    </a:lnTo>
                    <a:lnTo>
                      <a:pt x="3" y="5"/>
                    </a:lnTo>
                    <a:lnTo>
                      <a:pt x="3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99" name="Freeform 187">
                <a:extLst>
                  <a:ext uri="{FF2B5EF4-FFF2-40B4-BE49-F238E27FC236}">
                    <a16:creationId xmlns:a16="http://schemas.microsoft.com/office/drawing/2014/main" id="{4FB0459C-454C-42C7-8C55-19593A212094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6" y="2097"/>
                <a:ext cx="1" cy="2"/>
              </a:xfrm>
              <a:custGeom>
                <a:avLst/>
                <a:gdLst>
                  <a:gd name="T0" fmla="*/ 0 w 1"/>
                  <a:gd name="T1" fmla="*/ 2 h 2"/>
                  <a:gd name="T2" fmla="*/ 0 w 1"/>
                  <a:gd name="T3" fmla="*/ 1 h 2"/>
                  <a:gd name="T4" fmla="*/ 0 w 1"/>
                  <a:gd name="T5" fmla="*/ 1 h 2"/>
                  <a:gd name="T6" fmla="*/ 0 w 1"/>
                  <a:gd name="T7" fmla="*/ 1 h 2"/>
                  <a:gd name="T8" fmla="*/ 0 w 1"/>
                  <a:gd name="T9" fmla="*/ 1 h 2"/>
                  <a:gd name="T10" fmla="*/ 0 w 1"/>
                  <a:gd name="T11" fmla="*/ 1 h 2"/>
                  <a:gd name="T12" fmla="*/ 0 w 1"/>
                  <a:gd name="T13" fmla="*/ 1 h 2"/>
                  <a:gd name="T14" fmla="*/ 0 w 1"/>
                  <a:gd name="T15" fmla="*/ 1 h 2"/>
                  <a:gd name="T16" fmla="*/ 0 w 1"/>
                  <a:gd name="T17" fmla="*/ 1 h 2"/>
                  <a:gd name="T18" fmla="*/ 0 w 1"/>
                  <a:gd name="T19" fmla="*/ 1 h 2"/>
                  <a:gd name="T20" fmla="*/ 0 w 1"/>
                  <a:gd name="T21" fmla="*/ 0 h 2"/>
                  <a:gd name="T22" fmla="*/ 0 w 1"/>
                  <a:gd name="T23" fmla="*/ 0 h 2"/>
                  <a:gd name="T24" fmla="*/ 0 w 1"/>
                  <a:gd name="T25" fmla="*/ 0 h 2"/>
                  <a:gd name="T26" fmla="*/ 0 w 1"/>
                  <a:gd name="T27" fmla="*/ 0 h 2"/>
                  <a:gd name="T28" fmla="*/ 0 w 1"/>
                  <a:gd name="T29" fmla="*/ 0 h 2"/>
                  <a:gd name="T30" fmla="*/ 0 w 1"/>
                  <a:gd name="T31" fmla="*/ 0 h 2"/>
                  <a:gd name="T32" fmla="*/ 0 w 1"/>
                  <a:gd name="T33" fmla="*/ 0 h 2"/>
                  <a:gd name="T34" fmla="*/ 0 w 1"/>
                  <a:gd name="T35" fmla="*/ 0 h 2"/>
                  <a:gd name="T36" fmla="*/ 0 w 1"/>
                  <a:gd name="T37" fmla="*/ 0 h 2"/>
                  <a:gd name="T38" fmla="*/ 0 w 1"/>
                  <a:gd name="T39" fmla="*/ 0 h 2"/>
                  <a:gd name="T40" fmla="*/ 0 w 1"/>
                  <a:gd name="T41" fmla="*/ 0 h 2"/>
                  <a:gd name="T42" fmla="*/ 0 w 1"/>
                  <a:gd name="T43" fmla="*/ 0 h 2"/>
                  <a:gd name="T44" fmla="*/ 0 w 1"/>
                  <a:gd name="T45" fmla="*/ 0 h 2"/>
                  <a:gd name="T46" fmla="*/ 0 w 1"/>
                  <a:gd name="T47" fmla="*/ 0 h 2"/>
                  <a:gd name="T48" fmla="*/ 1 w 1"/>
                  <a:gd name="T49" fmla="*/ 0 h 2"/>
                  <a:gd name="T50" fmla="*/ 1 w 1"/>
                  <a:gd name="T51" fmla="*/ 0 h 2"/>
                  <a:gd name="T52" fmla="*/ 1 w 1"/>
                  <a:gd name="T53" fmla="*/ 0 h 2"/>
                  <a:gd name="T54" fmla="*/ 1 w 1"/>
                  <a:gd name="T55" fmla="*/ 0 h 2"/>
                  <a:gd name="T56" fmla="*/ 1 w 1"/>
                  <a:gd name="T57" fmla="*/ 0 h 2"/>
                  <a:gd name="T58" fmla="*/ 1 w 1"/>
                  <a:gd name="T59" fmla="*/ 0 h 2"/>
                  <a:gd name="T60" fmla="*/ 1 w 1"/>
                  <a:gd name="T61" fmla="*/ 0 h 2"/>
                  <a:gd name="T62" fmla="*/ 1 w 1"/>
                  <a:gd name="T63" fmla="*/ 0 h 2"/>
                  <a:gd name="T64" fmla="*/ 1 w 1"/>
                  <a:gd name="T65" fmla="*/ 2 h 2"/>
                  <a:gd name="T66" fmla="*/ 1 w 1"/>
                  <a:gd name="T67" fmla="*/ 2 h 2"/>
                  <a:gd name="T68" fmla="*/ 0 w 1"/>
                  <a:gd name="T69" fmla="*/ 2 h 2"/>
                  <a:gd name="T70" fmla="*/ 0 w 1"/>
                  <a:gd name="T71" fmla="*/ 2 h 2"/>
                  <a:gd name="T72" fmla="*/ 0 w 1"/>
                  <a:gd name="T73" fmla="*/ 2 h 2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</a:gdLst>
                <a:ahLst/>
                <a:cxnLst>
                  <a:cxn ang="T74">
                    <a:pos x="T0" y="T1"/>
                  </a:cxn>
                  <a:cxn ang="T75">
                    <a:pos x="T2" y="T3"/>
                  </a:cxn>
                  <a:cxn ang="T76">
                    <a:pos x="T4" y="T5"/>
                  </a:cxn>
                  <a:cxn ang="T77">
                    <a:pos x="T6" y="T7"/>
                  </a:cxn>
                  <a:cxn ang="T78">
                    <a:pos x="T8" y="T9"/>
                  </a:cxn>
                  <a:cxn ang="T79">
                    <a:pos x="T10" y="T11"/>
                  </a:cxn>
                  <a:cxn ang="T80">
                    <a:pos x="T12" y="T13"/>
                  </a:cxn>
                  <a:cxn ang="T81">
                    <a:pos x="T14" y="T15"/>
                  </a:cxn>
                  <a:cxn ang="T82">
                    <a:pos x="T16" y="T17"/>
                  </a:cxn>
                  <a:cxn ang="T83">
                    <a:pos x="T18" y="T19"/>
                  </a:cxn>
                  <a:cxn ang="T84">
                    <a:pos x="T20" y="T21"/>
                  </a:cxn>
                  <a:cxn ang="T85">
                    <a:pos x="T22" y="T23"/>
                  </a:cxn>
                  <a:cxn ang="T86">
                    <a:pos x="T24" y="T25"/>
                  </a:cxn>
                  <a:cxn ang="T87">
                    <a:pos x="T26" y="T27"/>
                  </a:cxn>
                  <a:cxn ang="T88">
                    <a:pos x="T28" y="T29"/>
                  </a:cxn>
                  <a:cxn ang="T89">
                    <a:pos x="T30" y="T31"/>
                  </a:cxn>
                  <a:cxn ang="T90">
                    <a:pos x="T32" y="T33"/>
                  </a:cxn>
                  <a:cxn ang="T91">
                    <a:pos x="T34" y="T35"/>
                  </a:cxn>
                  <a:cxn ang="T92">
                    <a:pos x="T36" y="T37"/>
                  </a:cxn>
                  <a:cxn ang="T93">
                    <a:pos x="T38" y="T39"/>
                  </a:cxn>
                  <a:cxn ang="T94">
                    <a:pos x="T40" y="T41"/>
                  </a:cxn>
                  <a:cxn ang="T95">
                    <a:pos x="T42" y="T43"/>
                  </a:cxn>
                  <a:cxn ang="T96">
                    <a:pos x="T44" y="T45"/>
                  </a:cxn>
                  <a:cxn ang="T97">
                    <a:pos x="T46" y="T47"/>
                  </a:cxn>
                  <a:cxn ang="T98">
                    <a:pos x="T48" y="T49"/>
                  </a:cxn>
                  <a:cxn ang="T99">
                    <a:pos x="T50" y="T51"/>
                  </a:cxn>
                  <a:cxn ang="T100">
                    <a:pos x="T52" y="T53"/>
                  </a:cxn>
                  <a:cxn ang="T101">
                    <a:pos x="T54" y="T55"/>
                  </a:cxn>
                  <a:cxn ang="T102">
                    <a:pos x="T56" y="T57"/>
                  </a:cxn>
                  <a:cxn ang="T103">
                    <a:pos x="T58" y="T59"/>
                  </a:cxn>
                  <a:cxn ang="T104">
                    <a:pos x="T60" y="T61"/>
                  </a:cxn>
                  <a:cxn ang="T105">
                    <a:pos x="T62" y="T63"/>
                  </a:cxn>
                  <a:cxn ang="T106">
                    <a:pos x="T64" y="T65"/>
                  </a:cxn>
                  <a:cxn ang="T107">
                    <a:pos x="T66" y="T67"/>
                  </a:cxn>
                  <a:cxn ang="T108">
                    <a:pos x="T68" y="T69"/>
                  </a:cxn>
                  <a:cxn ang="T109">
                    <a:pos x="T70" y="T71"/>
                  </a:cxn>
                  <a:cxn ang="T110">
                    <a:pos x="T72" y="T73"/>
                  </a:cxn>
                </a:cxnLst>
                <a:rect l="0" t="0" r="r" b="b"/>
                <a:pathLst>
                  <a:path w="1" h="2">
                    <a:moveTo>
                      <a:pt x="0" y="2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1" y="2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0" name="Freeform 188">
                <a:extLst>
                  <a:ext uri="{FF2B5EF4-FFF2-40B4-BE49-F238E27FC236}">
                    <a16:creationId xmlns:a16="http://schemas.microsoft.com/office/drawing/2014/main" id="{67909CD2-B26F-4732-BB9A-CD37E7560039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8" y="2092"/>
                <a:ext cx="8" cy="6"/>
              </a:xfrm>
              <a:custGeom>
                <a:avLst/>
                <a:gdLst>
                  <a:gd name="T0" fmla="*/ 8 w 8"/>
                  <a:gd name="T1" fmla="*/ 6 h 6"/>
                  <a:gd name="T2" fmla="*/ 5 w 8"/>
                  <a:gd name="T3" fmla="*/ 6 h 6"/>
                  <a:gd name="T4" fmla="*/ 2 w 8"/>
                  <a:gd name="T5" fmla="*/ 5 h 6"/>
                  <a:gd name="T6" fmla="*/ 0 w 8"/>
                  <a:gd name="T7" fmla="*/ 2 h 6"/>
                  <a:gd name="T8" fmla="*/ 0 w 8"/>
                  <a:gd name="T9" fmla="*/ 2 h 6"/>
                  <a:gd name="T10" fmla="*/ 0 w 8"/>
                  <a:gd name="T11" fmla="*/ 2 h 6"/>
                  <a:gd name="T12" fmla="*/ 0 w 8"/>
                  <a:gd name="T13" fmla="*/ 2 h 6"/>
                  <a:gd name="T14" fmla="*/ 0 w 8"/>
                  <a:gd name="T15" fmla="*/ 2 h 6"/>
                  <a:gd name="T16" fmla="*/ 0 w 8"/>
                  <a:gd name="T17" fmla="*/ 1 h 6"/>
                  <a:gd name="T18" fmla="*/ 0 w 8"/>
                  <a:gd name="T19" fmla="*/ 1 h 6"/>
                  <a:gd name="T20" fmla="*/ 0 w 8"/>
                  <a:gd name="T21" fmla="*/ 1 h 6"/>
                  <a:gd name="T22" fmla="*/ 3 w 8"/>
                  <a:gd name="T23" fmla="*/ 1 h 6"/>
                  <a:gd name="T24" fmla="*/ 4 w 8"/>
                  <a:gd name="T25" fmla="*/ 1 h 6"/>
                  <a:gd name="T26" fmla="*/ 5 w 8"/>
                  <a:gd name="T27" fmla="*/ 0 h 6"/>
                  <a:gd name="T28" fmla="*/ 6 w 8"/>
                  <a:gd name="T29" fmla="*/ 0 h 6"/>
                  <a:gd name="T30" fmla="*/ 7 w 8"/>
                  <a:gd name="T31" fmla="*/ 3 h 6"/>
                  <a:gd name="T32" fmla="*/ 7 w 8"/>
                  <a:gd name="T33" fmla="*/ 4 h 6"/>
                  <a:gd name="T34" fmla="*/ 8 w 8"/>
                  <a:gd name="T35" fmla="*/ 6 h 6"/>
                  <a:gd name="T36" fmla="*/ 8 w 8"/>
                  <a:gd name="T37" fmla="*/ 6 h 6"/>
                  <a:gd name="T38" fmla="*/ 8 w 8"/>
                  <a:gd name="T39" fmla="*/ 6 h 6"/>
                  <a:gd name="T40" fmla="*/ 8 w 8"/>
                  <a:gd name="T41" fmla="*/ 6 h 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</a:gdLst>
                <a:ahLst/>
                <a:cxnLst>
                  <a:cxn ang="T42">
                    <a:pos x="T0" y="T1"/>
                  </a:cxn>
                  <a:cxn ang="T43">
                    <a:pos x="T2" y="T3"/>
                  </a:cxn>
                  <a:cxn ang="T44">
                    <a:pos x="T4" y="T5"/>
                  </a:cxn>
                  <a:cxn ang="T45">
                    <a:pos x="T6" y="T7"/>
                  </a:cxn>
                  <a:cxn ang="T46">
                    <a:pos x="T8" y="T9"/>
                  </a:cxn>
                  <a:cxn ang="T47">
                    <a:pos x="T10" y="T11"/>
                  </a:cxn>
                  <a:cxn ang="T48">
                    <a:pos x="T12" y="T13"/>
                  </a:cxn>
                  <a:cxn ang="T49">
                    <a:pos x="T14" y="T15"/>
                  </a:cxn>
                  <a:cxn ang="T50">
                    <a:pos x="T16" y="T17"/>
                  </a:cxn>
                  <a:cxn ang="T51">
                    <a:pos x="T18" y="T19"/>
                  </a:cxn>
                  <a:cxn ang="T52">
                    <a:pos x="T20" y="T21"/>
                  </a:cxn>
                  <a:cxn ang="T53">
                    <a:pos x="T22" y="T23"/>
                  </a:cxn>
                  <a:cxn ang="T54">
                    <a:pos x="T24" y="T25"/>
                  </a:cxn>
                  <a:cxn ang="T55">
                    <a:pos x="T26" y="T27"/>
                  </a:cxn>
                  <a:cxn ang="T56">
                    <a:pos x="T28" y="T29"/>
                  </a:cxn>
                  <a:cxn ang="T57">
                    <a:pos x="T30" y="T31"/>
                  </a:cxn>
                  <a:cxn ang="T58">
                    <a:pos x="T32" y="T33"/>
                  </a:cxn>
                  <a:cxn ang="T59">
                    <a:pos x="T34" y="T35"/>
                  </a:cxn>
                  <a:cxn ang="T60">
                    <a:pos x="T36" y="T37"/>
                  </a:cxn>
                  <a:cxn ang="T61">
                    <a:pos x="T38" y="T39"/>
                  </a:cxn>
                  <a:cxn ang="T62">
                    <a:pos x="T40" y="T41"/>
                  </a:cxn>
                </a:cxnLst>
                <a:rect l="0" t="0" r="r" b="b"/>
                <a:pathLst>
                  <a:path w="8" h="6">
                    <a:moveTo>
                      <a:pt x="8" y="6"/>
                    </a:moveTo>
                    <a:lnTo>
                      <a:pt x="5" y="6"/>
                    </a:lnTo>
                    <a:lnTo>
                      <a:pt x="2" y="5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1"/>
                    </a:lnTo>
                    <a:lnTo>
                      <a:pt x="4" y="1"/>
                    </a:lnTo>
                    <a:lnTo>
                      <a:pt x="5" y="0"/>
                    </a:lnTo>
                    <a:lnTo>
                      <a:pt x="6" y="0"/>
                    </a:lnTo>
                    <a:lnTo>
                      <a:pt x="7" y="3"/>
                    </a:lnTo>
                    <a:lnTo>
                      <a:pt x="7" y="4"/>
                    </a:lnTo>
                    <a:lnTo>
                      <a:pt x="8" y="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1" name="Freeform 189">
                <a:extLst>
                  <a:ext uri="{FF2B5EF4-FFF2-40B4-BE49-F238E27FC236}">
                    <a16:creationId xmlns:a16="http://schemas.microsoft.com/office/drawing/2014/main" id="{2A9A4E46-DB7E-4440-B330-2FE1FDF23BC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0" y="2091"/>
                <a:ext cx="13" cy="2"/>
              </a:xfrm>
              <a:custGeom>
                <a:avLst/>
                <a:gdLst>
                  <a:gd name="T0" fmla="*/ 2 w 13"/>
                  <a:gd name="T1" fmla="*/ 2 h 2"/>
                  <a:gd name="T2" fmla="*/ 2 w 13"/>
                  <a:gd name="T3" fmla="*/ 2 h 2"/>
                  <a:gd name="T4" fmla="*/ 1 w 13"/>
                  <a:gd name="T5" fmla="*/ 2 h 2"/>
                  <a:gd name="T6" fmla="*/ 0 w 13"/>
                  <a:gd name="T7" fmla="*/ 2 h 2"/>
                  <a:gd name="T8" fmla="*/ 1 w 13"/>
                  <a:gd name="T9" fmla="*/ 1 h 2"/>
                  <a:gd name="T10" fmla="*/ 2 w 13"/>
                  <a:gd name="T11" fmla="*/ 1 h 2"/>
                  <a:gd name="T12" fmla="*/ 2 w 13"/>
                  <a:gd name="T13" fmla="*/ 1 h 2"/>
                  <a:gd name="T14" fmla="*/ 3 w 13"/>
                  <a:gd name="T15" fmla="*/ 1 h 2"/>
                  <a:gd name="T16" fmla="*/ 4 w 13"/>
                  <a:gd name="T17" fmla="*/ 1 h 2"/>
                  <a:gd name="T18" fmla="*/ 4 w 13"/>
                  <a:gd name="T19" fmla="*/ 1 h 2"/>
                  <a:gd name="T20" fmla="*/ 5 w 13"/>
                  <a:gd name="T21" fmla="*/ 1 h 2"/>
                  <a:gd name="T22" fmla="*/ 6 w 13"/>
                  <a:gd name="T23" fmla="*/ 1 h 2"/>
                  <a:gd name="T24" fmla="*/ 6 w 13"/>
                  <a:gd name="T25" fmla="*/ 1 h 2"/>
                  <a:gd name="T26" fmla="*/ 7 w 13"/>
                  <a:gd name="T27" fmla="*/ 1 h 2"/>
                  <a:gd name="T28" fmla="*/ 8 w 13"/>
                  <a:gd name="T29" fmla="*/ 1 h 2"/>
                  <a:gd name="T30" fmla="*/ 9 w 13"/>
                  <a:gd name="T31" fmla="*/ 1 h 2"/>
                  <a:gd name="T32" fmla="*/ 9 w 13"/>
                  <a:gd name="T33" fmla="*/ 1 h 2"/>
                  <a:gd name="T34" fmla="*/ 10 w 13"/>
                  <a:gd name="T35" fmla="*/ 0 h 2"/>
                  <a:gd name="T36" fmla="*/ 11 w 13"/>
                  <a:gd name="T37" fmla="*/ 0 h 2"/>
                  <a:gd name="T38" fmla="*/ 11 w 13"/>
                  <a:gd name="T39" fmla="*/ 0 h 2"/>
                  <a:gd name="T40" fmla="*/ 13 w 13"/>
                  <a:gd name="T41" fmla="*/ 0 h 2"/>
                  <a:gd name="T42" fmla="*/ 13 w 13"/>
                  <a:gd name="T43" fmla="*/ 0 h 2"/>
                  <a:gd name="T44" fmla="*/ 13 w 13"/>
                  <a:gd name="T45" fmla="*/ 0 h 2"/>
                  <a:gd name="T46" fmla="*/ 13 w 13"/>
                  <a:gd name="T47" fmla="*/ 0 h 2"/>
                  <a:gd name="T48" fmla="*/ 13 w 13"/>
                  <a:gd name="T49" fmla="*/ 0 h 2"/>
                  <a:gd name="T50" fmla="*/ 13 w 13"/>
                  <a:gd name="T51" fmla="*/ 0 h 2"/>
                  <a:gd name="T52" fmla="*/ 13 w 13"/>
                  <a:gd name="T53" fmla="*/ 0 h 2"/>
                  <a:gd name="T54" fmla="*/ 13 w 13"/>
                  <a:gd name="T55" fmla="*/ 0 h 2"/>
                  <a:gd name="T56" fmla="*/ 12 w 13"/>
                  <a:gd name="T57" fmla="*/ 0 h 2"/>
                  <a:gd name="T58" fmla="*/ 11 w 13"/>
                  <a:gd name="T59" fmla="*/ 1 h 2"/>
                  <a:gd name="T60" fmla="*/ 11 w 13"/>
                  <a:gd name="T61" fmla="*/ 1 h 2"/>
                  <a:gd name="T62" fmla="*/ 10 w 13"/>
                  <a:gd name="T63" fmla="*/ 1 h 2"/>
                  <a:gd name="T64" fmla="*/ 9 w 13"/>
                  <a:gd name="T65" fmla="*/ 1 h 2"/>
                  <a:gd name="T66" fmla="*/ 9 w 13"/>
                  <a:gd name="T67" fmla="*/ 1 h 2"/>
                  <a:gd name="T68" fmla="*/ 8 w 13"/>
                  <a:gd name="T69" fmla="*/ 1 h 2"/>
                  <a:gd name="T70" fmla="*/ 7 w 13"/>
                  <a:gd name="T71" fmla="*/ 1 h 2"/>
                  <a:gd name="T72" fmla="*/ 7 w 13"/>
                  <a:gd name="T73" fmla="*/ 1 h 2"/>
                  <a:gd name="T74" fmla="*/ 6 w 13"/>
                  <a:gd name="T75" fmla="*/ 1 h 2"/>
                  <a:gd name="T76" fmla="*/ 5 w 13"/>
                  <a:gd name="T77" fmla="*/ 1 h 2"/>
                  <a:gd name="T78" fmla="*/ 5 w 13"/>
                  <a:gd name="T79" fmla="*/ 1 h 2"/>
                  <a:gd name="T80" fmla="*/ 4 w 13"/>
                  <a:gd name="T81" fmla="*/ 1 h 2"/>
                  <a:gd name="T82" fmla="*/ 3 w 13"/>
                  <a:gd name="T83" fmla="*/ 1 h 2"/>
                  <a:gd name="T84" fmla="*/ 3 w 13"/>
                  <a:gd name="T85" fmla="*/ 1 h 2"/>
                  <a:gd name="T86" fmla="*/ 2 w 13"/>
                  <a:gd name="T87" fmla="*/ 2 h 2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ahLst/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3" h="2">
                    <a:moveTo>
                      <a:pt x="2" y="2"/>
                    </a:moveTo>
                    <a:lnTo>
                      <a:pt x="2" y="2"/>
                    </a:lnTo>
                    <a:lnTo>
                      <a:pt x="1" y="2"/>
                    </a:lnTo>
                    <a:lnTo>
                      <a:pt x="0" y="2"/>
                    </a:lnTo>
                    <a:lnTo>
                      <a:pt x="1" y="2"/>
                    </a:lnTo>
                    <a:lnTo>
                      <a:pt x="1" y="1"/>
                    </a:lnTo>
                    <a:lnTo>
                      <a:pt x="2" y="1"/>
                    </a:lnTo>
                    <a:lnTo>
                      <a:pt x="3" y="1"/>
                    </a:lnTo>
                    <a:lnTo>
                      <a:pt x="4" y="1"/>
                    </a:lnTo>
                    <a:lnTo>
                      <a:pt x="5" y="1"/>
                    </a:lnTo>
                    <a:lnTo>
                      <a:pt x="6" y="1"/>
                    </a:lnTo>
                    <a:lnTo>
                      <a:pt x="7" y="1"/>
                    </a:lnTo>
                    <a:lnTo>
                      <a:pt x="8" y="1"/>
                    </a:lnTo>
                    <a:lnTo>
                      <a:pt x="9" y="1"/>
                    </a:lnTo>
                    <a:lnTo>
                      <a:pt x="10" y="1"/>
                    </a:lnTo>
                    <a:lnTo>
                      <a:pt x="10" y="0"/>
                    </a:lnTo>
                    <a:lnTo>
                      <a:pt x="11" y="0"/>
                    </a:lnTo>
                    <a:lnTo>
                      <a:pt x="13" y="0"/>
                    </a:lnTo>
                    <a:lnTo>
                      <a:pt x="12" y="0"/>
                    </a:lnTo>
                    <a:lnTo>
                      <a:pt x="12" y="1"/>
                    </a:lnTo>
                    <a:lnTo>
                      <a:pt x="11" y="1"/>
                    </a:lnTo>
                    <a:lnTo>
                      <a:pt x="10" y="1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1"/>
                    </a:lnTo>
                    <a:lnTo>
                      <a:pt x="5" y="1"/>
                    </a:lnTo>
                    <a:lnTo>
                      <a:pt x="4" y="1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2" y="2"/>
                    </a:lnTo>
                    <a:close/>
                  </a:path>
                </a:pathLst>
              </a:custGeom>
              <a:solidFill>
                <a:srgbClr val="00CC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2" name="Freeform 190">
                <a:extLst>
                  <a:ext uri="{FF2B5EF4-FFF2-40B4-BE49-F238E27FC236}">
                    <a16:creationId xmlns:a16="http://schemas.microsoft.com/office/drawing/2014/main" id="{20E40C9A-7E88-4B56-8DED-652927FADDB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94" y="2087"/>
                <a:ext cx="8" cy="4"/>
              </a:xfrm>
              <a:custGeom>
                <a:avLst/>
                <a:gdLst>
                  <a:gd name="T0" fmla="*/ 3 w 8"/>
                  <a:gd name="T1" fmla="*/ 4 h 4"/>
                  <a:gd name="T2" fmla="*/ 3 w 8"/>
                  <a:gd name="T3" fmla="*/ 4 h 4"/>
                  <a:gd name="T4" fmla="*/ 3 w 8"/>
                  <a:gd name="T5" fmla="*/ 4 h 4"/>
                  <a:gd name="T6" fmla="*/ 3 w 8"/>
                  <a:gd name="T7" fmla="*/ 4 h 4"/>
                  <a:gd name="T8" fmla="*/ 3 w 8"/>
                  <a:gd name="T9" fmla="*/ 4 h 4"/>
                  <a:gd name="T10" fmla="*/ 3 w 8"/>
                  <a:gd name="T11" fmla="*/ 4 h 4"/>
                  <a:gd name="T12" fmla="*/ 3 w 8"/>
                  <a:gd name="T13" fmla="*/ 4 h 4"/>
                  <a:gd name="T14" fmla="*/ 3 w 8"/>
                  <a:gd name="T15" fmla="*/ 3 h 4"/>
                  <a:gd name="T16" fmla="*/ 3 w 8"/>
                  <a:gd name="T17" fmla="*/ 3 h 4"/>
                  <a:gd name="T18" fmla="*/ 3 w 8"/>
                  <a:gd name="T19" fmla="*/ 3 h 4"/>
                  <a:gd name="T20" fmla="*/ 3 w 8"/>
                  <a:gd name="T21" fmla="*/ 3 h 4"/>
                  <a:gd name="T22" fmla="*/ 3 w 8"/>
                  <a:gd name="T23" fmla="*/ 3 h 4"/>
                  <a:gd name="T24" fmla="*/ 3 w 8"/>
                  <a:gd name="T25" fmla="*/ 3 h 4"/>
                  <a:gd name="T26" fmla="*/ 2 w 8"/>
                  <a:gd name="T27" fmla="*/ 3 h 4"/>
                  <a:gd name="T28" fmla="*/ 2 w 8"/>
                  <a:gd name="T29" fmla="*/ 3 h 4"/>
                  <a:gd name="T30" fmla="*/ 2 w 8"/>
                  <a:gd name="T31" fmla="*/ 3 h 4"/>
                  <a:gd name="T32" fmla="*/ 2 w 8"/>
                  <a:gd name="T33" fmla="*/ 3 h 4"/>
                  <a:gd name="T34" fmla="*/ 2 w 8"/>
                  <a:gd name="T35" fmla="*/ 3 h 4"/>
                  <a:gd name="T36" fmla="*/ 2 w 8"/>
                  <a:gd name="T37" fmla="*/ 3 h 4"/>
                  <a:gd name="T38" fmla="*/ 0 w 8"/>
                  <a:gd name="T39" fmla="*/ 0 h 4"/>
                  <a:gd name="T40" fmla="*/ 7 w 8"/>
                  <a:gd name="T41" fmla="*/ 1 h 4"/>
                  <a:gd name="T42" fmla="*/ 7 w 8"/>
                  <a:gd name="T43" fmla="*/ 1 h 4"/>
                  <a:gd name="T44" fmla="*/ 7 w 8"/>
                  <a:gd name="T45" fmla="*/ 1 h 4"/>
                  <a:gd name="T46" fmla="*/ 7 w 8"/>
                  <a:gd name="T47" fmla="*/ 1 h 4"/>
                  <a:gd name="T48" fmla="*/ 7 w 8"/>
                  <a:gd name="T49" fmla="*/ 1 h 4"/>
                  <a:gd name="T50" fmla="*/ 7 w 8"/>
                  <a:gd name="T51" fmla="*/ 1 h 4"/>
                  <a:gd name="T52" fmla="*/ 7 w 8"/>
                  <a:gd name="T53" fmla="*/ 1 h 4"/>
                  <a:gd name="T54" fmla="*/ 7 w 8"/>
                  <a:gd name="T55" fmla="*/ 1 h 4"/>
                  <a:gd name="T56" fmla="*/ 7 w 8"/>
                  <a:gd name="T57" fmla="*/ 1 h 4"/>
                  <a:gd name="T58" fmla="*/ 8 w 8"/>
                  <a:gd name="T59" fmla="*/ 1 h 4"/>
                  <a:gd name="T60" fmla="*/ 8 w 8"/>
                  <a:gd name="T61" fmla="*/ 1 h 4"/>
                  <a:gd name="T62" fmla="*/ 8 w 8"/>
                  <a:gd name="T63" fmla="*/ 1 h 4"/>
                  <a:gd name="T64" fmla="*/ 8 w 8"/>
                  <a:gd name="T65" fmla="*/ 1 h 4"/>
                  <a:gd name="T66" fmla="*/ 8 w 8"/>
                  <a:gd name="T67" fmla="*/ 1 h 4"/>
                  <a:gd name="T68" fmla="*/ 8 w 8"/>
                  <a:gd name="T69" fmla="*/ 2 h 4"/>
                  <a:gd name="T70" fmla="*/ 8 w 8"/>
                  <a:gd name="T71" fmla="*/ 2 h 4"/>
                  <a:gd name="T72" fmla="*/ 8 w 8"/>
                  <a:gd name="T73" fmla="*/ 2 h 4"/>
                  <a:gd name="T74" fmla="*/ 8 w 8"/>
                  <a:gd name="T75" fmla="*/ 2 h 4"/>
                  <a:gd name="T76" fmla="*/ 8 w 8"/>
                  <a:gd name="T77" fmla="*/ 2 h 4"/>
                  <a:gd name="T78" fmla="*/ 8 w 8"/>
                  <a:gd name="T79" fmla="*/ 2 h 4"/>
                  <a:gd name="T80" fmla="*/ 8 w 8"/>
                  <a:gd name="T81" fmla="*/ 2 h 4"/>
                  <a:gd name="T82" fmla="*/ 3 w 8"/>
                  <a:gd name="T83" fmla="*/ 4 h 4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</a:gdLst>
                <a:ahLst/>
                <a:cxnLst>
                  <a:cxn ang="T84">
                    <a:pos x="T0" y="T1"/>
                  </a:cxn>
                  <a:cxn ang="T85">
                    <a:pos x="T2" y="T3"/>
                  </a:cxn>
                  <a:cxn ang="T86">
                    <a:pos x="T4" y="T5"/>
                  </a:cxn>
                  <a:cxn ang="T87">
                    <a:pos x="T6" y="T7"/>
                  </a:cxn>
                  <a:cxn ang="T88">
                    <a:pos x="T8" y="T9"/>
                  </a:cxn>
                  <a:cxn ang="T89">
                    <a:pos x="T10" y="T11"/>
                  </a:cxn>
                  <a:cxn ang="T90">
                    <a:pos x="T12" y="T13"/>
                  </a:cxn>
                  <a:cxn ang="T91">
                    <a:pos x="T14" y="T15"/>
                  </a:cxn>
                  <a:cxn ang="T92">
                    <a:pos x="T16" y="T17"/>
                  </a:cxn>
                  <a:cxn ang="T93">
                    <a:pos x="T18" y="T19"/>
                  </a:cxn>
                  <a:cxn ang="T94">
                    <a:pos x="T20" y="T21"/>
                  </a:cxn>
                  <a:cxn ang="T95">
                    <a:pos x="T22" y="T23"/>
                  </a:cxn>
                  <a:cxn ang="T96">
                    <a:pos x="T24" y="T25"/>
                  </a:cxn>
                  <a:cxn ang="T97">
                    <a:pos x="T26" y="T27"/>
                  </a:cxn>
                  <a:cxn ang="T98">
                    <a:pos x="T28" y="T29"/>
                  </a:cxn>
                  <a:cxn ang="T99">
                    <a:pos x="T30" y="T31"/>
                  </a:cxn>
                  <a:cxn ang="T100">
                    <a:pos x="T32" y="T33"/>
                  </a:cxn>
                  <a:cxn ang="T101">
                    <a:pos x="T34" y="T35"/>
                  </a:cxn>
                  <a:cxn ang="T102">
                    <a:pos x="T36" y="T37"/>
                  </a:cxn>
                  <a:cxn ang="T103">
                    <a:pos x="T38" y="T39"/>
                  </a:cxn>
                  <a:cxn ang="T104">
                    <a:pos x="T40" y="T41"/>
                  </a:cxn>
                  <a:cxn ang="T105">
                    <a:pos x="T42" y="T43"/>
                  </a:cxn>
                  <a:cxn ang="T106">
                    <a:pos x="T44" y="T45"/>
                  </a:cxn>
                  <a:cxn ang="T107">
                    <a:pos x="T46" y="T47"/>
                  </a:cxn>
                  <a:cxn ang="T108">
                    <a:pos x="T48" y="T49"/>
                  </a:cxn>
                  <a:cxn ang="T109">
                    <a:pos x="T50" y="T51"/>
                  </a:cxn>
                  <a:cxn ang="T110">
                    <a:pos x="T52" y="T53"/>
                  </a:cxn>
                  <a:cxn ang="T111">
                    <a:pos x="T54" y="T55"/>
                  </a:cxn>
                  <a:cxn ang="T112">
                    <a:pos x="T56" y="T57"/>
                  </a:cxn>
                  <a:cxn ang="T113">
                    <a:pos x="T58" y="T59"/>
                  </a:cxn>
                  <a:cxn ang="T114">
                    <a:pos x="T60" y="T61"/>
                  </a:cxn>
                  <a:cxn ang="T115">
                    <a:pos x="T62" y="T63"/>
                  </a:cxn>
                  <a:cxn ang="T116">
                    <a:pos x="T64" y="T65"/>
                  </a:cxn>
                  <a:cxn ang="T117">
                    <a:pos x="T66" y="T67"/>
                  </a:cxn>
                  <a:cxn ang="T118">
                    <a:pos x="T68" y="T69"/>
                  </a:cxn>
                  <a:cxn ang="T119">
                    <a:pos x="T70" y="T71"/>
                  </a:cxn>
                  <a:cxn ang="T120">
                    <a:pos x="T72" y="T73"/>
                  </a:cxn>
                  <a:cxn ang="T121">
                    <a:pos x="T74" y="T75"/>
                  </a:cxn>
                  <a:cxn ang="T122">
                    <a:pos x="T76" y="T77"/>
                  </a:cxn>
                  <a:cxn ang="T123">
                    <a:pos x="T78" y="T79"/>
                  </a:cxn>
                  <a:cxn ang="T124">
                    <a:pos x="T80" y="T81"/>
                  </a:cxn>
                  <a:cxn ang="T125">
                    <a:pos x="T82" y="T83"/>
                  </a:cxn>
                </a:cxnLst>
                <a:rect l="0" t="0" r="r" b="b"/>
                <a:pathLst>
                  <a:path w="8" h="4">
                    <a:moveTo>
                      <a:pt x="3" y="4"/>
                    </a:moveTo>
                    <a:lnTo>
                      <a:pt x="3" y="4"/>
                    </a:lnTo>
                    <a:lnTo>
                      <a:pt x="3" y="3"/>
                    </a:lnTo>
                    <a:lnTo>
                      <a:pt x="2" y="3"/>
                    </a:lnTo>
                    <a:lnTo>
                      <a:pt x="0" y="0"/>
                    </a:lnTo>
                    <a:lnTo>
                      <a:pt x="7" y="1"/>
                    </a:lnTo>
                    <a:lnTo>
                      <a:pt x="8" y="1"/>
                    </a:lnTo>
                    <a:lnTo>
                      <a:pt x="8" y="2"/>
                    </a:lnTo>
                    <a:lnTo>
                      <a:pt x="3" y="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pic>
          <p:nvPicPr>
            <p:cNvPr id="37" name="Picture 191">
              <a:extLst>
                <a:ext uri="{FF2B5EF4-FFF2-40B4-BE49-F238E27FC236}">
                  <a16:creationId xmlns:a16="http://schemas.microsoft.com/office/drawing/2014/main" id="{F1C7162F-24FA-4E38-803C-962B778FF69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" y="1665"/>
              <a:ext cx="193" cy="16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8" name="Picture 192">
              <a:extLst>
                <a:ext uri="{FF2B5EF4-FFF2-40B4-BE49-F238E27FC236}">
                  <a16:creationId xmlns:a16="http://schemas.microsoft.com/office/drawing/2014/main" id="{C4CCA847-348D-4E17-8FF5-1986229686B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" y="1851"/>
              <a:ext cx="168" cy="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9" name="Picture 193">
              <a:extLst>
                <a:ext uri="{FF2B5EF4-FFF2-40B4-BE49-F238E27FC236}">
                  <a16:creationId xmlns:a16="http://schemas.microsoft.com/office/drawing/2014/main" id="{0D59A93A-7839-4F56-A06C-609EDA8D24B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" y="2024"/>
              <a:ext cx="182" cy="1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0" name="Rectangle 194">
              <a:extLst>
                <a:ext uri="{FF2B5EF4-FFF2-40B4-BE49-F238E27FC236}">
                  <a16:creationId xmlns:a16="http://schemas.microsoft.com/office/drawing/2014/main" id="{3EC32997-5DA9-484D-A876-C6F7C5D7C4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1071"/>
              <a:ext cx="204" cy="1134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40161" dir="6506097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103" name="Text Box 205">
            <a:extLst>
              <a:ext uri="{FF2B5EF4-FFF2-40B4-BE49-F238E27FC236}">
                <a16:creationId xmlns:a16="http://schemas.microsoft.com/office/drawing/2014/main" id="{3FF9FC1C-A22B-412A-9E6C-B906B7142E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020" y="2895468"/>
            <a:ext cx="438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/>
            <a:r>
              <a:rPr lang="en-GB" altLang="en-US" dirty="0">
                <a:latin typeface="Marlett" pitchFamily="2" charset="2"/>
              </a:rPr>
              <a:t>a</a:t>
            </a:r>
            <a:endParaRPr lang="en-US" altLang="en-US" dirty="0">
              <a:latin typeface="Marlett" pitchFamily="2" charset="2"/>
            </a:endParaRPr>
          </a:p>
        </p:txBody>
      </p:sp>
      <p:sp>
        <p:nvSpPr>
          <p:cNvPr id="104" name="Text Box 206">
            <a:extLst>
              <a:ext uri="{FF2B5EF4-FFF2-40B4-BE49-F238E27FC236}">
                <a16:creationId xmlns:a16="http://schemas.microsoft.com/office/drawing/2014/main" id="{E212D648-57A8-4044-AD9A-69B77BC70B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6100" y="2415329"/>
            <a:ext cx="1413574" cy="904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lnSpc>
                <a:spcPct val="80000"/>
              </a:lnSpc>
            </a:pPr>
            <a:r>
              <a:rPr lang="en-GB" altLang="en-US" sz="1100" dirty="0"/>
              <a:t>High manufacturing total cost impacts gross margin when compared to other sources of manufacture</a:t>
            </a:r>
            <a:endParaRPr lang="en-US" altLang="en-US" sz="1100" dirty="0"/>
          </a:p>
        </p:txBody>
      </p:sp>
      <p:sp>
        <p:nvSpPr>
          <p:cNvPr id="105" name="Text Box 207">
            <a:extLst>
              <a:ext uri="{FF2B5EF4-FFF2-40B4-BE49-F238E27FC236}">
                <a16:creationId xmlns:a16="http://schemas.microsoft.com/office/drawing/2014/main" id="{FAE2D738-EF16-48D5-B0D1-2C99D123C48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9086" y="2616505"/>
            <a:ext cx="438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/>
            <a:r>
              <a:rPr lang="en-GB" altLang="en-US">
                <a:latin typeface="Marlett" pitchFamily="2" charset="2"/>
              </a:rPr>
              <a:t>a</a:t>
            </a:r>
            <a:endParaRPr lang="en-US" altLang="en-US">
              <a:latin typeface="Marlett" pitchFamily="2" charset="2"/>
            </a:endParaRPr>
          </a:p>
        </p:txBody>
      </p:sp>
      <p:sp>
        <p:nvSpPr>
          <p:cNvPr id="106" name="Text Box 249">
            <a:extLst>
              <a:ext uri="{FF2B5EF4-FFF2-40B4-BE49-F238E27FC236}">
                <a16:creationId xmlns:a16="http://schemas.microsoft.com/office/drawing/2014/main" id="{1656F654-AF2A-4090-84E1-5861709CB6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66714" y="1866911"/>
            <a:ext cx="2526912" cy="7040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/>
            <a:r>
              <a:rPr lang="en-GB" altLang="en-US" sz="1050" b="1" u="sng" dirty="0"/>
              <a:t>Car Wash Analysis</a:t>
            </a:r>
          </a:p>
          <a:p>
            <a:pPr algn="l" eaLnBrk="1" hangingPunct="1"/>
            <a:r>
              <a:rPr lang="en-GB" altLang="en-US" sz="900" b="1" u="sng" dirty="0"/>
              <a:t>Overhead as a % of Product Cost </a:t>
            </a:r>
          </a:p>
          <a:p>
            <a:pPr algn="l" eaLnBrk="1" hangingPunct="1"/>
            <a:r>
              <a:rPr lang="en-GB" altLang="en-US" sz="1050" dirty="0"/>
              <a:t>Car Wash: 40-45%</a:t>
            </a:r>
            <a:endParaRPr lang="en-US" altLang="en-US" sz="1050" dirty="0"/>
          </a:p>
        </p:txBody>
      </p:sp>
      <p:sp>
        <p:nvSpPr>
          <p:cNvPr id="107" name="Text Box 207">
            <a:extLst>
              <a:ext uri="{FF2B5EF4-FFF2-40B4-BE49-F238E27FC236}">
                <a16:creationId xmlns:a16="http://schemas.microsoft.com/office/drawing/2014/main" id="{6398F47D-5D7F-458E-B60B-5710E74AB7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8133" y="2311315"/>
            <a:ext cx="4381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/>
            <a:r>
              <a:rPr lang="en-GB" altLang="en-US" dirty="0">
                <a:latin typeface="Marlett" pitchFamily="2" charset="2"/>
              </a:rPr>
              <a:t>a</a:t>
            </a:r>
            <a:endParaRPr lang="en-US" altLang="en-US" dirty="0">
              <a:latin typeface="Marlett" pitchFamily="2" charset="2"/>
            </a:endParaRPr>
          </a:p>
        </p:txBody>
      </p:sp>
      <p:pic>
        <p:nvPicPr>
          <p:cNvPr id="108" name="Picture 1">
            <a:extLst>
              <a:ext uri="{FF2B5EF4-FFF2-40B4-BE49-F238E27FC236}">
                <a16:creationId xmlns:a16="http://schemas.microsoft.com/office/drawing/2014/main" id="{9B25BB19-DC6B-4967-BD4E-42AB963F41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8893" y="2102964"/>
            <a:ext cx="3808502" cy="18335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0" name="Picture 4">
            <a:extLst>
              <a:ext uri="{FF2B5EF4-FFF2-40B4-BE49-F238E27FC236}">
                <a16:creationId xmlns:a16="http://schemas.microsoft.com/office/drawing/2014/main" id="{D20C9846-659B-4672-9A50-C45AECDF23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/>
          <a:stretch>
            <a:fillRect/>
          </a:stretch>
        </p:blipFill>
        <p:spPr bwMode="auto">
          <a:xfrm>
            <a:off x="3900750" y="221884"/>
            <a:ext cx="1197229" cy="76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>
            <a:extLst>
              <a:ext uri="{FF2B5EF4-FFF2-40B4-BE49-F238E27FC236}">
                <a16:creationId xmlns:a16="http://schemas.microsoft.com/office/drawing/2014/main" id="{E09FE420-653B-4FD8-96B9-58C94B7681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607" t="6065" r="34657" b="9329"/>
          <a:stretch/>
        </p:blipFill>
        <p:spPr bwMode="auto">
          <a:xfrm>
            <a:off x="5993399" y="2548746"/>
            <a:ext cx="1086058" cy="122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FF93EA2B-D358-4872-A884-B22B0A24E819}"/>
              </a:ext>
            </a:extLst>
          </p:cNvPr>
          <p:cNvSpPr/>
          <p:nvPr/>
        </p:nvSpPr>
        <p:spPr>
          <a:xfrm>
            <a:off x="7548410" y="2304698"/>
            <a:ext cx="1406154" cy="25391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altLang="en-US" sz="1050" dirty="0"/>
              <a:t>Protectants: 25-30%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F4918F5-85CF-4FB4-9A3B-C95640B05B35}"/>
              </a:ext>
            </a:extLst>
          </p:cNvPr>
          <p:cNvSpPr/>
          <p:nvPr/>
        </p:nvSpPr>
        <p:spPr>
          <a:xfrm>
            <a:off x="5953510" y="3724346"/>
            <a:ext cx="1213794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>
                <a:solidFill>
                  <a:srgbClr val="3B3838"/>
                </a:solidFill>
                <a:latin typeface="Calibri" panose="020F0502020204030204" pitchFamily="34" charset="0"/>
              </a:rPr>
              <a:t>AA 500ml Car Wash</a:t>
            </a:r>
            <a:endParaRPr lang="en-GB" sz="1000" dirty="0"/>
          </a:p>
        </p:txBody>
      </p:sp>
      <p:pic>
        <p:nvPicPr>
          <p:cNvPr id="4102" name="Picture 6">
            <a:extLst>
              <a:ext uri="{FF2B5EF4-FFF2-40B4-BE49-F238E27FC236}">
                <a16:creationId xmlns:a16="http://schemas.microsoft.com/office/drawing/2014/main" id="{F0A72FE6-C102-4D29-9D75-23D78D3C26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545" t="7596" r="34710" b="8202"/>
          <a:stretch/>
        </p:blipFill>
        <p:spPr bwMode="auto">
          <a:xfrm>
            <a:off x="7661389" y="2529899"/>
            <a:ext cx="1099764" cy="123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71609552-0CBB-411E-B575-B2B5350DF74F}"/>
              </a:ext>
            </a:extLst>
          </p:cNvPr>
          <p:cNvSpPr/>
          <p:nvPr/>
        </p:nvSpPr>
        <p:spPr>
          <a:xfrm>
            <a:off x="7602191" y="3715202"/>
            <a:ext cx="1273105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000" dirty="0">
                <a:solidFill>
                  <a:srgbClr val="3B3838"/>
                </a:solidFill>
                <a:latin typeface="Calibri" panose="020F0502020204030204" pitchFamily="34" charset="0"/>
              </a:rPr>
              <a:t>AA 300ml Protectant</a:t>
            </a:r>
            <a:r>
              <a:rPr lang="en-GB" sz="1000" dirty="0">
                <a:solidFill>
                  <a:srgbClr val="000000"/>
                </a:solidFill>
                <a:latin typeface="Calibri" panose="020F0502020204030204" pitchFamily="34" charset="0"/>
              </a:rPr>
              <a:t>​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139444921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7EF0963F-46A4-459C-B9B0-67E2B4BA67AF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4005845198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0" name="think-cell Slide" r:id="rId5" imgW="347" imgH="348" progId="TCLayout.ActiveDocument.1">
                  <p:embed/>
                </p:oleObj>
              </mc:Choice>
              <mc:Fallback>
                <p:oleObj name="think-cell Slide" r:id="rId5" imgW="347" imgH="348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7EF0963F-46A4-459C-B9B0-67E2B4BA67AF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 hidden="1">
            <a:extLst>
              <a:ext uri="{FF2B5EF4-FFF2-40B4-BE49-F238E27FC236}">
                <a16:creationId xmlns:a16="http://schemas.microsoft.com/office/drawing/2014/main" id="{8C109BAF-8CC3-4CC8-AEB2-0940002DACD9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algn="ctr"/>
            <a:endParaRPr lang="en-GB" sz="28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3FD0720-B1E9-419F-9D37-FE37CA98B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Panel Report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DF6879-2B09-4BC4-8332-5CDAB29C19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089682D-8597-4DE6-B3F9-70EDF3EE8199}" type="slidenum">
              <a:rPr lang="en-US" altLang="en-US" smtClean="0"/>
              <a:pPr/>
              <a:t>3</a:t>
            </a:fld>
            <a:endParaRPr lang="en-US" altLang="en-US" dirty="0"/>
          </a:p>
        </p:txBody>
      </p:sp>
      <p:sp>
        <p:nvSpPr>
          <p:cNvPr id="16" name="Rectangle 2">
            <a:extLst>
              <a:ext uri="{FF2B5EF4-FFF2-40B4-BE49-F238E27FC236}">
                <a16:creationId xmlns:a16="http://schemas.microsoft.com/office/drawing/2014/main" id="{91B7FC4A-C385-42C6-85DC-4E1F278524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2570" y="1169194"/>
            <a:ext cx="7848600" cy="404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>
            <a:lvl1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0" i="0" kern="1200" baseline="0">
                <a:solidFill>
                  <a:schemeClr val="bg1"/>
                </a:solidFill>
                <a:latin typeface="Arial" panose="020B0604020202020204" pitchFamily="34" charset="0"/>
                <a:ea typeface="ＭＳ Ｐゴシック" pitchFamily="34" charset="-128"/>
                <a:cs typeface="Arial" panose="020B0604020202020204" pitchFamily="34" charset="0"/>
              </a:defRPr>
            </a:lvl1pPr>
            <a:lvl2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2pPr>
            <a:lvl3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3pPr>
            <a:lvl4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4pPr>
            <a:lvl5pPr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5pPr>
            <a:lvl6pPr marL="4572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6pPr>
            <a:lvl7pPr marL="9144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7pPr>
            <a:lvl8pPr marL="13716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8pPr>
            <a:lvl9pPr marL="1828800" algn="l" defTabSz="912813" rtl="0" eaLnBrk="1" fontAlgn="base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rgbClr val="125FAE"/>
                </a:solidFill>
                <a:latin typeface="Arial" pitchFamily="34" charset="0"/>
                <a:ea typeface="ＭＳ Ｐゴシック" pitchFamily="34" charset="-128"/>
              </a:defRPr>
            </a:lvl9pPr>
          </a:lstStyle>
          <a:p>
            <a:pPr algn="ctr"/>
            <a:r>
              <a:rPr lang="en-GB" altLang="en-US" sz="1800" dirty="0">
                <a:solidFill>
                  <a:schemeClr val="tx1"/>
                </a:solidFill>
              </a:rPr>
              <a:t>Y = f (x) Pre Work Scoping</a:t>
            </a:r>
            <a:endParaRPr lang="en-US" altLang="en-US" sz="1800" dirty="0">
              <a:solidFill>
                <a:schemeClr val="tx1"/>
              </a:solidFill>
            </a:endParaRPr>
          </a:p>
        </p:txBody>
      </p:sp>
      <p:sp>
        <p:nvSpPr>
          <p:cNvPr id="17" name="Text Box 36">
            <a:extLst>
              <a:ext uri="{FF2B5EF4-FFF2-40B4-BE49-F238E27FC236}">
                <a16:creationId xmlns:a16="http://schemas.microsoft.com/office/drawing/2014/main" id="{D529D7EA-EB21-4F77-B0D5-77C70D7B6E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2089" y="1549847"/>
            <a:ext cx="865122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/>
            <a:r>
              <a:rPr lang="en-GB" altLang="en-US" sz="1200" b="1" u="sng" dirty="0"/>
              <a:t>VOC</a:t>
            </a:r>
            <a:r>
              <a:rPr lang="en-GB" altLang="en-US" sz="1200" dirty="0"/>
              <a:t> – </a:t>
            </a:r>
            <a:r>
              <a:rPr lang="en-GB" altLang="en-US" sz="1200" dirty="0">
                <a:cs typeface="Arial" panose="020B0604020202020204" pitchFamily="34" charset="0"/>
              </a:rPr>
              <a:t>Plant manager is concerned that car wash costs make the operation in Rassau uncompetitive when compared with TPMs or other energizer facilities.</a:t>
            </a:r>
          </a:p>
        </p:txBody>
      </p:sp>
      <p:sp>
        <p:nvSpPr>
          <p:cNvPr id="18" name="Text Box 38">
            <a:extLst>
              <a:ext uri="{FF2B5EF4-FFF2-40B4-BE49-F238E27FC236}">
                <a16:creationId xmlns:a16="http://schemas.microsoft.com/office/drawing/2014/main" id="{113BEF31-A427-4023-B4D6-CABD186081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31889" y="1988450"/>
            <a:ext cx="1368425" cy="2794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67000"/>
                </a:schemeClr>
              </a:gs>
              <a:gs pos="48000">
                <a:schemeClr val="accent5">
                  <a:lumMod val="97000"/>
                  <a:lumOff val="3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chemeClr val="bg1"/>
                </a:solidFill>
              </a:rPr>
              <a:t>MPR</a:t>
            </a:r>
            <a:endParaRPr lang="en-US" altLang="en-US" sz="1200">
              <a:solidFill>
                <a:schemeClr val="bg1"/>
              </a:solidFill>
            </a:endParaRPr>
          </a:p>
        </p:txBody>
      </p:sp>
      <p:sp>
        <p:nvSpPr>
          <p:cNvPr id="19" name="Text Box 39">
            <a:extLst>
              <a:ext uri="{FF2B5EF4-FFF2-40B4-BE49-F238E27FC236}">
                <a16:creationId xmlns:a16="http://schemas.microsoft.com/office/drawing/2014/main" id="{63903FAD-8F2A-4889-81D3-1EFE08BDCE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86890" y="3218770"/>
            <a:ext cx="1368425" cy="284163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0000" tIns="46800" rIns="90000" bIns="46800"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200" dirty="0"/>
              <a:t>Fixed Overheads</a:t>
            </a:r>
            <a:endParaRPr lang="en-US" altLang="en-US" sz="1200" dirty="0"/>
          </a:p>
        </p:txBody>
      </p:sp>
      <p:sp>
        <p:nvSpPr>
          <p:cNvPr id="20" name="Text Box 42">
            <a:extLst>
              <a:ext uri="{FF2B5EF4-FFF2-40B4-BE49-F238E27FC236}">
                <a16:creationId xmlns:a16="http://schemas.microsoft.com/office/drawing/2014/main" id="{F253A6A1-F2DA-45EC-ADCC-CB478EF4ED2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17682" y="3227128"/>
            <a:ext cx="1512888" cy="284163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>
                <a:solidFill>
                  <a:schemeClr val="bg1"/>
                </a:solidFill>
              </a:rPr>
              <a:t>Materials</a:t>
            </a:r>
            <a:endParaRPr lang="en-US" altLang="en-US" sz="1200">
              <a:solidFill>
                <a:schemeClr val="bg1"/>
              </a:solidFill>
            </a:endParaRPr>
          </a:p>
        </p:txBody>
      </p:sp>
      <p:sp>
        <p:nvSpPr>
          <p:cNvPr id="21" name="Text Box 39">
            <a:extLst>
              <a:ext uri="{FF2B5EF4-FFF2-40B4-BE49-F238E27FC236}">
                <a16:creationId xmlns:a16="http://schemas.microsoft.com/office/drawing/2014/main" id="{45606E03-4261-40D9-AB62-C01B04A6BD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2381" y="3222626"/>
            <a:ext cx="1512888" cy="279400"/>
          </a:xfrm>
          <a:prstGeom prst="rect">
            <a:avLst/>
          </a:prstGeom>
          <a:ln>
            <a:headEnd/>
            <a:tailEnd/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 dirty="0">
                <a:solidFill>
                  <a:schemeClr val="bg1"/>
                </a:solidFill>
              </a:rPr>
              <a:t>Variable</a:t>
            </a:r>
            <a:r>
              <a:rPr lang="en-GB" altLang="en-US" sz="1200" dirty="0"/>
              <a:t> </a:t>
            </a:r>
            <a:r>
              <a:rPr lang="en-GB" altLang="en-US" sz="1200" dirty="0">
                <a:solidFill>
                  <a:schemeClr val="bg1"/>
                </a:solidFill>
              </a:rPr>
              <a:t>Overheads</a:t>
            </a:r>
            <a:endParaRPr lang="en-US" altLang="en-US" sz="1200" dirty="0">
              <a:solidFill>
                <a:schemeClr val="bg1"/>
              </a:solidFill>
            </a:endParaRPr>
          </a:p>
        </p:txBody>
      </p:sp>
      <p:sp>
        <p:nvSpPr>
          <p:cNvPr id="22" name="Text Box 42">
            <a:extLst>
              <a:ext uri="{FF2B5EF4-FFF2-40B4-BE49-F238E27FC236}">
                <a16:creationId xmlns:a16="http://schemas.microsoft.com/office/drawing/2014/main" id="{4A915C57-1115-484D-A618-9B33CAF8E4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336" y="3915916"/>
            <a:ext cx="1512888" cy="28416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 dirty="0"/>
              <a:t>Blending</a:t>
            </a:r>
            <a:endParaRPr lang="en-US" altLang="en-US" sz="1200" dirty="0"/>
          </a:p>
        </p:txBody>
      </p:sp>
      <p:sp>
        <p:nvSpPr>
          <p:cNvPr id="23" name="Text Box 42">
            <a:extLst>
              <a:ext uri="{FF2B5EF4-FFF2-40B4-BE49-F238E27FC236}">
                <a16:creationId xmlns:a16="http://schemas.microsoft.com/office/drawing/2014/main" id="{E77968E5-FDAA-4745-9528-D9CFCBB6AA6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7337" y="4555503"/>
            <a:ext cx="1512887" cy="2841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 dirty="0"/>
              <a:t>Cap</a:t>
            </a:r>
            <a:endParaRPr lang="en-US" altLang="en-US" sz="1200" dirty="0"/>
          </a:p>
        </p:txBody>
      </p:sp>
      <p:sp>
        <p:nvSpPr>
          <p:cNvPr id="24" name="Text Box 42">
            <a:extLst>
              <a:ext uri="{FF2B5EF4-FFF2-40B4-BE49-F238E27FC236}">
                <a16:creationId xmlns:a16="http://schemas.microsoft.com/office/drawing/2014/main" id="{175BD56D-9A5A-4B6B-980E-5B51E48036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186" y="4882991"/>
            <a:ext cx="1512888" cy="2841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Label</a:t>
            </a:r>
            <a:endParaRPr lang="en-US" altLang="en-US" sz="1200"/>
          </a:p>
        </p:txBody>
      </p:sp>
      <p:sp>
        <p:nvSpPr>
          <p:cNvPr id="25" name="Text Box 42">
            <a:extLst>
              <a:ext uri="{FF2B5EF4-FFF2-40B4-BE49-F238E27FC236}">
                <a16:creationId xmlns:a16="http://schemas.microsoft.com/office/drawing/2014/main" id="{4A11C860-F038-4D1A-8845-C7FF46495F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8186" y="4241554"/>
            <a:ext cx="1512887" cy="28416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Bottle</a:t>
            </a:r>
            <a:endParaRPr lang="en-US" altLang="en-US" sz="1200"/>
          </a:p>
        </p:txBody>
      </p:sp>
      <p:sp>
        <p:nvSpPr>
          <p:cNvPr id="26" name="Text Box 39">
            <a:extLst>
              <a:ext uri="{FF2B5EF4-FFF2-40B4-BE49-F238E27FC236}">
                <a16:creationId xmlns:a16="http://schemas.microsoft.com/office/drawing/2014/main" id="{69ADD3D8-BD85-4B43-B706-E98E9AE17C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1554" y="3908150"/>
            <a:ext cx="1512887" cy="2794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 dirty="0"/>
              <a:t>Direct Labour</a:t>
            </a:r>
            <a:endParaRPr lang="en-US" altLang="en-US" sz="1200" dirty="0"/>
          </a:p>
        </p:txBody>
      </p:sp>
      <p:sp>
        <p:nvSpPr>
          <p:cNvPr id="27" name="Text Box 39">
            <a:extLst>
              <a:ext uri="{FF2B5EF4-FFF2-40B4-BE49-F238E27FC236}">
                <a16:creationId xmlns:a16="http://schemas.microsoft.com/office/drawing/2014/main" id="{87643551-0BDA-4C42-8757-FAE013EFAF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2276" y="4538318"/>
            <a:ext cx="1512887" cy="27781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Supply Materials</a:t>
            </a:r>
            <a:endParaRPr lang="en-US" altLang="en-US" sz="1200"/>
          </a:p>
        </p:txBody>
      </p:sp>
      <p:sp>
        <p:nvSpPr>
          <p:cNvPr id="28" name="Text Box 39">
            <a:extLst>
              <a:ext uri="{FF2B5EF4-FFF2-40B4-BE49-F238E27FC236}">
                <a16:creationId xmlns:a16="http://schemas.microsoft.com/office/drawing/2014/main" id="{2B681FE4-D06B-4867-ABCE-4FBA02ABDD2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2128" y="4223975"/>
            <a:ext cx="1512888" cy="2794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 dirty="0"/>
              <a:t>Utilities</a:t>
            </a:r>
            <a:endParaRPr lang="en-US" altLang="en-US" sz="1200" dirty="0"/>
          </a:p>
        </p:txBody>
      </p:sp>
      <p:sp>
        <p:nvSpPr>
          <p:cNvPr id="29" name="Text Box 39">
            <a:extLst>
              <a:ext uri="{FF2B5EF4-FFF2-40B4-BE49-F238E27FC236}">
                <a16:creationId xmlns:a16="http://schemas.microsoft.com/office/drawing/2014/main" id="{8054016C-D540-49A6-A824-B2F413F758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4791" y="3905258"/>
            <a:ext cx="1368425" cy="2841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200" dirty="0"/>
              <a:t>Salary</a:t>
            </a:r>
            <a:endParaRPr lang="en-US" altLang="en-US" sz="1200" dirty="0"/>
          </a:p>
        </p:txBody>
      </p:sp>
      <p:sp>
        <p:nvSpPr>
          <p:cNvPr id="30" name="Text Box 39">
            <a:extLst>
              <a:ext uri="{FF2B5EF4-FFF2-40B4-BE49-F238E27FC236}">
                <a16:creationId xmlns:a16="http://schemas.microsoft.com/office/drawing/2014/main" id="{B84A062A-FF3F-4F92-8122-B7E20F309A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4791" y="4237524"/>
            <a:ext cx="1368425" cy="2841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200" dirty="0"/>
              <a:t>Utilities</a:t>
            </a:r>
            <a:endParaRPr lang="en-US" altLang="en-US" sz="1200" dirty="0"/>
          </a:p>
        </p:txBody>
      </p:sp>
      <p:sp>
        <p:nvSpPr>
          <p:cNvPr id="31" name="Text Box 39">
            <a:extLst>
              <a:ext uri="{FF2B5EF4-FFF2-40B4-BE49-F238E27FC236}">
                <a16:creationId xmlns:a16="http://schemas.microsoft.com/office/drawing/2014/main" id="{ECD983BF-6805-4B75-BCC2-3058445381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7636" y="4567377"/>
            <a:ext cx="1368425" cy="2841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200" dirty="0"/>
              <a:t>Depreciation</a:t>
            </a:r>
            <a:endParaRPr lang="en-US" altLang="en-US" sz="1200" dirty="0"/>
          </a:p>
        </p:txBody>
      </p:sp>
      <p:sp>
        <p:nvSpPr>
          <p:cNvPr id="32" name="Text Box 39">
            <a:extLst>
              <a:ext uri="{FF2B5EF4-FFF2-40B4-BE49-F238E27FC236}">
                <a16:creationId xmlns:a16="http://schemas.microsoft.com/office/drawing/2014/main" id="{E65F351D-4DA6-4299-9FCC-0476DF4D77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197254" y="3904364"/>
            <a:ext cx="1368425" cy="4635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200" dirty="0"/>
              <a:t>Material Maintenance </a:t>
            </a:r>
            <a:endParaRPr lang="en-US" altLang="en-US" sz="1200" dirty="0"/>
          </a:p>
        </p:txBody>
      </p:sp>
      <p:sp>
        <p:nvSpPr>
          <p:cNvPr id="33" name="TextBox 1">
            <a:extLst>
              <a:ext uri="{FF2B5EF4-FFF2-40B4-BE49-F238E27FC236}">
                <a16:creationId xmlns:a16="http://schemas.microsoft.com/office/drawing/2014/main" id="{61DA57B6-B709-45F6-B8B7-086289AF98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89858" y="2875391"/>
            <a:ext cx="1041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33%</a:t>
            </a:r>
          </a:p>
        </p:txBody>
      </p:sp>
      <p:sp>
        <p:nvSpPr>
          <p:cNvPr id="34" name="TextBox 58">
            <a:extLst>
              <a:ext uri="{FF2B5EF4-FFF2-40B4-BE49-F238E27FC236}">
                <a16:creationId xmlns:a16="http://schemas.microsoft.com/office/drawing/2014/main" id="{71FD65BF-76C3-4DAA-8712-ECF2D813FA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7537" y="2873304"/>
            <a:ext cx="10414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21%</a:t>
            </a:r>
          </a:p>
        </p:txBody>
      </p:sp>
      <p:sp>
        <p:nvSpPr>
          <p:cNvPr id="35" name="TextBox 59">
            <a:extLst>
              <a:ext uri="{FF2B5EF4-FFF2-40B4-BE49-F238E27FC236}">
                <a16:creationId xmlns:a16="http://schemas.microsoft.com/office/drawing/2014/main" id="{AAFBB7C3-43F5-48C1-8AB4-B3319B96E9B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1242" y="2876141"/>
            <a:ext cx="1039813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46%</a:t>
            </a:r>
          </a:p>
        </p:txBody>
      </p:sp>
      <p:sp>
        <p:nvSpPr>
          <p:cNvPr id="37" name="Text Box 39">
            <a:extLst>
              <a:ext uri="{FF2B5EF4-FFF2-40B4-BE49-F238E27FC236}">
                <a16:creationId xmlns:a16="http://schemas.microsoft.com/office/drawing/2014/main" id="{5D3CFE05-DA44-4863-AC0E-594345D94DA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66183" y="4851540"/>
            <a:ext cx="1511300" cy="2794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200"/>
              <a:t>Base qty</a:t>
            </a:r>
            <a:endParaRPr lang="en-US" altLang="en-US" sz="1200"/>
          </a:p>
        </p:txBody>
      </p:sp>
      <p:sp>
        <p:nvSpPr>
          <p:cNvPr id="38" name="Text Box 39">
            <a:extLst>
              <a:ext uri="{FF2B5EF4-FFF2-40B4-BE49-F238E27FC236}">
                <a16:creationId xmlns:a16="http://schemas.microsoft.com/office/drawing/2014/main" id="{C3738277-DCD9-4D31-AA9A-B5FE15397D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34790" y="4906137"/>
            <a:ext cx="1368425" cy="4651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90000" tIns="46800" rIns="90000" bIns="46800">
            <a:spAutoFit/>
          </a:bodyPr>
          <a:lstStyle/>
          <a:p>
            <a:pPr algn="ctr" eaLnBrk="1" hangingPunct="1">
              <a:spcBef>
                <a:spcPct val="50000"/>
              </a:spcBef>
              <a:defRPr/>
            </a:pPr>
            <a:r>
              <a:rPr lang="en-GB" altLang="en-US" sz="1200" dirty="0"/>
              <a:t>Property Tax + Insurance</a:t>
            </a:r>
            <a:endParaRPr lang="en-US" altLang="en-US" sz="1200" dirty="0"/>
          </a:p>
        </p:txBody>
      </p:sp>
      <p:sp>
        <p:nvSpPr>
          <p:cNvPr id="39" name="Line 50">
            <a:extLst>
              <a:ext uri="{FF2B5EF4-FFF2-40B4-BE49-F238E27FC236}">
                <a16:creationId xmlns:a16="http://schemas.microsoft.com/office/drawing/2014/main" id="{4B037A26-12F9-4482-8055-0D32773E7177}"/>
              </a:ext>
            </a:extLst>
          </p:cNvPr>
          <p:cNvSpPr>
            <a:spLocks noChangeShapeType="1"/>
          </p:cNvSpPr>
          <p:nvPr/>
        </p:nvSpPr>
        <p:spPr bwMode="auto">
          <a:xfrm>
            <a:off x="1774127" y="2624138"/>
            <a:ext cx="5379692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/>
          <a:p>
            <a:endParaRPr lang="en-GB"/>
          </a:p>
        </p:txBody>
      </p:sp>
      <p:sp>
        <p:nvSpPr>
          <p:cNvPr id="40" name="Line 51">
            <a:extLst>
              <a:ext uri="{FF2B5EF4-FFF2-40B4-BE49-F238E27FC236}">
                <a16:creationId xmlns:a16="http://schemas.microsoft.com/office/drawing/2014/main" id="{065D339E-7CBD-4D72-9B46-61E9E5D4DAF2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774126" y="2633403"/>
            <a:ext cx="0" cy="5762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endParaRPr lang="en-GB"/>
          </a:p>
        </p:txBody>
      </p:sp>
      <p:sp>
        <p:nvSpPr>
          <p:cNvPr id="41" name="Line 52">
            <a:extLst>
              <a:ext uri="{FF2B5EF4-FFF2-40B4-BE49-F238E27FC236}">
                <a16:creationId xmlns:a16="http://schemas.microsoft.com/office/drawing/2014/main" id="{F4376F8A-5A55-4005-81D4-1664BA8F2B7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153818" y="2624138"/>
            <a:ext cx="0" cy="5762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endParaRPr lang="en-GB"/>
          </a:p>
        </p:txBody>
      </p:sp>
      <p:sp>
        <p:nvSpPr>
          <p:cNvPr id="42" name="Line 53">
            <a:extLst>
              <a:ext uri="{FF2B5EF4-FFF2-40B4-BE49-F238E27FC236}">
                <a16:creationId xmlns:a16="http://schemas.microsoft.com/office/drawing/2014/main" id="{461E3909-3374-43C3-8954-D8887CCE5E4C}"/>
              </a:ext>
            </a:extLst>
          </p:cNvPr>
          <p:cNvSpPr>
            <a:spLocks noChangeShapeType="1"/>
          </p:cNvSpPr>
          <p:nvPr/>
        </p:nvSpPr>
        <p:spPr bwMode="auto">
          <a:xfrm>
            <a:off x="4416102" y="2273040"/>
            <a:ext cx="0" cy="360363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endParaRPr lang="en-GB"/>
          </a:p>
        </p:txBody>
      </p:sp>
      <p:sp>
        <p:nvSpPr>
          <p:cNvPr id="44" name="Line 65">
            <a:extLst>
              <a:ext uri="{FF2B5EF4-FFF2-40B4-BE49-F238E27FC236}">
                <a16:creationId xmlns:a16="http://schemas.microsoft.com/office/drawing/2014/main" id="{7E78E194-3D45-4F73-9391-35BDD57A8723}"/>
              </a:ext>
            </a:extLst>
          </p:cNvPr>
          <p:cNvSpPr>
            <a:spLocks noChangeShapeType="1"/>
          </p:cNvSpPr>
          <p:nvPr/>
        </p:nvSpPr>
        <p:spPr bwMode="auto">
          <a:xfrm>
            <a:off x="4424731" y="3508758"/>
            <a:ext cx="7168" cy="1815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/>
          <a:p>
            <a:endParaRPr lang="en-GB"/>
          </a:p>
        </p:txBody>
      </p:sp>
      <p:sp>
        <p:nvSpPr>
          <p:cNvPr id="47" name="Rectangle: Rounded Corners 46">
            <a:extLst>
              <a:ext uri="{FF2B5EF4-FFF2-40B4-BE49-F238E27FC236}">
                <a16:creationId xmlns:a16="http://schemas.microsoft.com/office/drawing/2014/main" id="{849688CE-78A0-4E25-81AE-6B993C0E27AE}"/>
              </a:ext>
            </a:extLst>
          </p:cNvPr>
          <p:cNvSpPr/>
          <p:nvPr/>
        </p:nvSpPr>
        <p:spPr>
          <a:xfrm>
            <a:off x="5599260" y="2792832"/>
            <a:ext cx="3110051" cy="2895974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Line 51">
            <a:extLst>
              <a:ext uri="{FF2B5EF4-FFF2-40B4-BE49-F238E27FC236}">
                <a16:creationId xmlns:a16="http://schemas.microsoft.com/office/drawing/2014/main" id="{50345E13-648E-42AC-AE77-BEEBF3A0960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11305" y="2636715"/>
            <a:ext cx="0" cy="57626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0000" tIns="46800" rIns="90000" bIns="46800">
            <a:spAutoFit/>
          </a:bodyPr>
          <a:lstStyle/>
          <a:p>
            <a:endParaRPr lang="en-GB"/>
          </a:p>
        </p:txBody>
      </p:sp>
      <p:sp>
        <p:nvSpPr>
          <p:cNvPr id="50" name="Line 65">
            <a:extLst>
              <a:ext uri="{FF2B5EF4-FFF2-40B4-BE49-F238E27FC236}">
                <a16:creationId xmlns:a16="http://schemas.microsoft.com/office/drawing/2014/main" id="{D3FB45BF-88DB-4436-9476-56C70F1F7336}"/>
              </a:ext>
            </a:extLst>
          </p:cNvPr>
          <p:cNvSpPr>
            <a:spLocks noChangeShapeType="1"/>
          </p:cNvSpPr>
          <p:nvPr/>
        </p:nvSpPr>
        <p:spPr bwMode="auto">
          <a:xfrm>
            <a:off x="1774302" y="3522011"/>
            <a:ext cx="7168" cy="1815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/>
          <a:p>
            <a:endParaRPr lang="en-GB"/>
          </a:p>
        </p:txBody>
      </p:sp>
      <p:sp>
        <p:nvSpPr>
          <p:cNvPr id="54" name="Line 65">
            <a:extLst>
              <a:ext uri="{FF2B5EF4-FFF2-40B4-BE49-F238E27FC236}">
                <a16:creationId xmlns:a16="http://schemas.microsoft.com/office/drawing/2014/main" id="{7704343D-B5DC-4CAF-873F-A68679852A36}"/>
              </a:ext>
            </a:extLst>
          </p:cNvPr>
          <p:cNvSpPr>
            <a:spLocks noChangeShapeType="1"/>
          </p:cNvSpPr>
          <p:nvPr/>
        </p:nvSpPr>
        <p:spPr bwMode="auto">
          <a:xfrm>
            <a:off x="7146650" y="3527844"/>
            <a:ext cx="7168" cy="1815337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90000" tIns="46800" rIns="90000" bIns="46800">
            <a:spAutoFit/>
          </a:bodyPr>
          <a:lstStyle/>
          <a:p>
            <a:endParaRPr lang="en-GB"/>
          </a:p>
        </p:txBody>
      </p:sp>
      <p:pic>
        <p:nvPicPr>
          <p:cNvPr id="55" name="Picture 4">
            <a:extLst>
              <a:ext uri="{FF2B5EF4-FFF2-40B4-BE49-F238E27FC236}">
                <a16:creationId xmlns:a16="http://schemas.microsoft.com/office/drawing/2014/main" id="{4D81BCF0-FBAA-49D5-B7A8-CECABEF49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900750" y="221884"/>
            <a:ext cx="1197229" cy="76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E19FD48-C687-4D14-B0E0-93B1F9EF0AC5}"/>
              </a:ext>
            </a:extLst>
          </p:cNvPr>
          <p:cNvSpPr txBox="1"/>
          <p:nvPr/>
        </p:nvSpPr>
        <p:spPr>
          <a:xfrm>
            <a:off x="5035130" y="1988098"/>
            <a:ext cx="31251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AA 2lt Wash &amp; Wax - E303204600</a:t>
            </a:r>
          </a:p>
        </p:txBody>
      </p:sp>
      <p:grpSp>
        <p:nvGrpSpPr>
          <p:cNvPr id="61" name="Group 4">
            <a:extLst>
              <a:ext uri="{FF2B5EF4-FFF2-40B4-BE49-F238E27FC236}">
                <a16:creationId xmlns:a16="http://schemas.microsoft.com/office/drawing/2014/main" id="{11CDD773-82E9-4F65-851E-4BF10FCE2B3D}"/>
              </a:ext>
            </a:extLst>
          </p:cNvPr>
          <p:cNvGrpSpPr>
            <a:grpSpLocks/>
          </p:cNvGrpSpPr>
          <p:nvPr/>
        </p:nvGrpSpPr>
        <p:grpSpPr bwMode="auto">
          <a:xfrm>
            <a:off x="6574320" y="398331"/>
            <a:ext cx="2439989" cy="406378"/>
            <a:chOff x="3792" y="0"/>
            <a:chExt cx="1920" cy="252"/>
          </a:xfrm>
        </p:grpSpPr>
        <p:sp>
          <p:nvSpPr>
            <p:cNvPr id="70" name="Line 5">
              <a:extLst>
                <a:ext uri="{FF2B5EF4-FFF2-40B4-BE49-F238E27FC236}">
                  <a16:creationId xmlns:a16="http://schemas.microsoft.com/office/drawing/2014/main" id="{6FDCD5B1-FC53-429C-9D77-BB10931522AF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88" y="174"/>
              <a:ext cx="177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>
              <a:prstShdw prst="shdw18" dist="17961" dir="13500000">
                <a:schemeClr val="tx1">
                  <a:gamma/>
                  <a:shade val="60000"/>
                  <a:invGamma/>
                </a:schemeClr>
              </a:prstShdw>
            </a:effectLst>
          </p:spPr>
          <p:txBody>
            <a:bodyPr anchor="ctr"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endParaRPr lang="en-GB"/>
            </a:p>
          </p:txBody>
        </p:sp>
        <p:sp>
          <p:nvSpPr>
            <p:cNvPr id="71" name="Text Box 6">
              <a:extLst>
                <a:ext uri="{FF2B5EF4-FFF2-40B4-BE49-F238E27FC236}">
                  <a16:creationId xmlns:a16="http://schemas.microsoft.com/office/drawing/2014/main" id="{A3E328FF-5C90-4927-BD3C-7280ECA4C48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D</a:t>
              </a:r>
            </a:p>
          </p:txBody>
        </p:sp>
        <p:sp>
          <p:nvSpPr>
            <p:cNvPr id="72" name="Text Box 7">
              <a:extLst>
                <a:ext uri="{FF2B5EF4-FFF2-40B4-BE49-F238E27FC236}">
                  <a16:creationId xmlns:a16="http://schemas.microsoft.com/office/drawing/2014/main" id="{8BB4A72F-3C7F-48D5-BE45-EBA481B2033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48"/>
              <a:ext cx="240" cy="204"/>
            </a:xfrm>
            <a:prstGeom prst="rect">
              <a:avLst/>
            </a:prstGeom>
            <a:solidFill>
              <a:srgbClr val="FFCC00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 Black" panose="020B0A04020102020204" pitchFamily="34" charset="0"/>
                </a:rPr>
                <a:t>M</a:t>
              </a:r>
            </a:p>
          </p:txBody>
        </p:sp>
        <p:sp>
          <p:nvSpPr>
            <p:cNvPr id="73" name="Text Box 8">
              <a:extLst>
                <a:ext uri="{FF2B5EF4-FFF2-40B4-BE49-F238E27FC236}">
                  <a16:creationId xmlns:a16="http://schemas.microsoft.com/office/drawing/2014/main" id="{7C9AEB95-580F-462F-8C1B-1F98DFC0CD5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4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A</a:t>
              </a:r>
            </a:p>
          </p:txBody>
        </p:sp>
        <p:sp>
          <p:nvSpPr>
            <p:cNvPr id="74" name="Text Box 9">
              <a:extLst>
                <a:ext uri="{FF2B5EF4-FFF2-40B4-BE49-F238E27FC236}">
                  <a16:creationId xmlns:a16="http://schemas.microsoft.com/office/drawing/2014/main" id="{2833722C-9383-482F-87BF-C5102865A00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0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I</a:t>
              </a:r>
            </a:p>
          </p:txBody>
        </p:sp>
        <p:sp>
          <p:nvSpPr>
            <p:cNvPr id="75" name="Text Box 10">
              <a:extLst>
                <a:ext uri="{FF2B5EF4-FFF2-40B4-BE49-F238E27FC236}">
                  <a16:creationId xmlns:a16="http://schemas.microsoft.com/office/drawing/2014/main" id="{EF1B6634-1C9A-4B19-82A8-410B267D9AC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36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C</a:t>
              </a:r>
            </a:p>
          </p:txBody>
        </p:sp>
        <p:sp>
          <p:nvSpPr>
            <p:cNvPr id="76" name="Text Box 11">
              <a:extLst>
                <a:ext uri="{FF2B5EF4-FFF2-40B4-BE49-F238E27FC236}">
                  <a16:creationId xmlns:a16="http://schemas.microsoft.com/office/drawing/2014/main" id="{B239F031-7605-4F8D-BECB-9E5BF78220B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72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R</a:t>
              </a:r>
            </a:p>
          </p:txBody>
        </p:sp>
        <p:sp>
          <p:nvSpPr>
            <p:cNvPr id="77" name="Freeform 12">
              <a:extLst>
                <a:ext uri="{FF2B5EF4-FFF2-40B4-BE49-F238E27FC236}">
                  <a16:creationId xmlns:a16="http://schemas.microsoft.com/office/drawing/2014/main" id="{74F5E763-8505-4B53-9B31-0BF4DC94FDB0}"/>
                </a:ext>
              </a:extLst>
            </p:cNvPr>
            <p:cNvSpPr>
              <a:spLocks/>
            </p:cNvSpPr>
            <p:nvPr/>
          </p:nvSpPr>
          <p:spPr bwMode="auto">
            <a:xfrm>
              <a:off x="4297" y="0"/>
              <a:ext cx="119" cy="131"/>
            </a:xfrm>
            <a:custGeom>
              <a:avLst/>
              <a:gdLst>
                <a:gd name="T0" fmla="*/ 0 w 502"/>
                <a:gd name="T1" fmla="*/ 79 h 489"/>
                <a:gd name="T2" fmla="*/ 26 w 502"/>
                <a:gd name="T3" fmla="*/ 131 h 489"/>
                <a:gd name="T4" fmla="*/ 39 w 502"/>
                <a:gd name="T5" fmla="*/ 120 h 489"/>
                <a:gd name="T6" fmla="*/ 119 w 502"/>
                <a:gd name="T7" fmla="*/ 6 h 489"/>
                <a:gd name="T8" fmla="*/ 117 w 502"/>
                <a:gd name="T9" fmla="*/ 0 h 489"/>
                <a:gd name="T10" fmla="*/ 32 w 502"/>
                <a:gd name="T11" fmla="*/ 102 h 489"/>
                <a:gd name="T12" fmla="*/ 0 w 502"/>
                <a:gd name="T13" fmla="*/ 79 h 48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02" h="489">
                  <a:moveTo>
                    <a:pt x="0" y="295"/>
                  </a:moveTo>
                  <a:cubicBezTo>
                    <a:pt x="54" y="300"/>
                    <a:pt x="109" y="489"/>
                    <a:pt x="109" y="489"/>
                  </a:cubicBezTo>
                  <a:cubicBezTo>
                    <a:pt x="109" y="489"/>
                    <a:pt x="137" y="468"/>
                    <a:pt x="166" y="447"/>
                  </a:cubicBezTo>
                  <a:cubicBezTo>
                    <a:pt x="166" y="447"/>
                    <a:pt x="248" y="203"/>
                    <a:pt x="502" y="21"/>
                  </a:cubicBezTo>
                  <a:cubicBezTo>
                    <a:pt x="496" y="10"/>
                    <a:pt x="493" y="3"/>
                    <a:pt x="492" y="0"/>
                  </a:cubicBezTo>
                  <a:cubicBezTo>
                    <a:pt x="492" y="0"/>
                    <a:pt x="304" y="84"/>
                    <a:pt x="133" y="381"/>
                  </a:cubicBezTo>
                  <a:cubicBezTo>
                    <a:pt x="79" y="227"/>
                    <a:pt x="34" y="264"/>
                    <a:pt x="0" y="29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>
              <a:outerShdw dist="28398" dir="1593903" algn="ctr" rotWithShape="0">
                <a:srgbClr val="DDDDDD"/>
              </a:outerShdw>
            </a:effectLst>
            <a:extLst>
              <a:ext uri="{91240B29-F687-4F45-9708-019B960494DF}">
                <a14:hiddenLine xmlns:a14="http://schemas.microsoft.com/office/drawing/2010/main" w="3175" cap="flat" cmpd="sng">
                  <a:solidFill>
                    <a:srgbClr val="FFCC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744078676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FC3C9C38-3C8A-4117-882E-918CEA42189A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54" name="think-cell Slide" r:id="rId5" imgW="347" imgH="348" progId="TCLayout.ActiveDocument.1">
                  <p:embed/>
                </p:oleObj>
              </mc:Choice>
              <mc:Fallback>
                <p:oleObj name="think-cell Slide" r:id="rId5" imgW="347" imgH="348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FC3C9C38-3C8A-4117-882E-918CEA4218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 hidden="1">
            <a:extLst>
              <a:ext uri="{FF2B5EF4-FFF2-40B4-BE49-F238E27FC236}">
                <a16:creationId xmlns:a16="http://schemas.microsoft.com/office/drawing/2014/main" id="{8E6DDDAA-D0DC-42B4-B3C5-88D1150A12C7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algn="ctr"/>
            <a:endParaRPr lang="en-GB" sz="28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91EBED-FF43-4A43-A653-650D9E202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158" y="1188315"/>
            <a:ext cx="8174230" cy="4664065"/>
          </a:xfrm>
        </p:spPr>
        <p:txBody>
          <a:bodyPr vert="horz" lIns="0" tIns="45720" rIns="91440" bIns="0" rtlCol="0" anchor="t">
            <a:normAutofit/>
          </a:bodyPr>
          <a:lstStyle/>
          <a:p>
            <a:pPr algn="ctr"/>
            <a:r>
              <a:rPr lang="en-GB" dirty="0">
                <a:latin typeface="Arial"/>
                <a:ea typeface="ＭＳ Ｐゴシック"/>
                <a:cs typeface="Arial"/>
              </a:rPr>
              <a:t>Comparison to US Equivalent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3CA7CD-4F70-4B86-B521-2AB9724A3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Panel Report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B7B2E-5EF9-4F94-BC85-6CA025A3DC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089682D-8597-4DE6-B3F9-70EDF3EE8199}" type="slidenum">
              <a:rPr lang="en-US" altLang="en-US" smtClean="0"/>
              <a:pPr/>
              <a:t>4</a:t>
            </a:fld>
            <a:endParaRPr lang="en-US" altLang="en-US" dirty="0"/>
          </a:p>
        </p:txBody>
      </p:sp>
      <p:pic>
        <p:nvPicPr>
          <p:cNvPr id="16" name="Picture 4">
            <a:extLst>
              <a:ext uri="{FF2B5EF4-FFF2-40B4-BE49-F238E27FC236}">
                <a16:creationId xmlns:a16="http://schemas.microsoft.com/office/drawing/2014/main" id="{FCFC4356-78FE-4492-BA75-F9EE064C46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900750" y="221884"/>
            <a:ext cx="1197229" cy="76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7" name="Group 4">
            <a:extLst>
              <a:ext uri="{FF2B5EF4-FFF2-40B4-BE49-F238E27FC236}">
                <a16:creationId xmlns:a16="http://schemas.microsoft.com/office/drawing/2014/main" id="{82DD5839-7730-434E-9852-57C167EAE24A}"/>
              </a:ext>
            </a:extLst>
          </p:cNvPr>
          <p:cNvGrpSpPr>
            <a:grpSpLocks/>
          </p:cNvGrpSpPr>
          <p:nvPr/>
        </p:nvGrpSpPr>
        <p:grpSpPr bwMode="auto">
          <a:xfrm>
            <a:off x="6574320" y="398331"/>
            <a:ext cx="2439989" cy="406378"/>
            <a:chOff x="3792" y="0"/>
            <a:chExt cx="1920" cy="252"/>
          </a:xfrm>
        </p:grpSpPr>
        <p:sp>
          <p:nvSpPr>
            <p:cNvPr id="18" name="Line 5">
              <a:extLst>
                <a:ext uri="{FF2B5EF4-FFF2-40B4-BE49-F238E27FC236}">
                  <a16:creationId xmlns:a16="http://schemas.microsoft.com/office/drawing/2014/main" id="{220E127A-DE13-40E9-8864-EEEB2673FD7D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88" y="174"/>
              <a:ext cx="177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>
              <a:prstShdw prst="shdw18" dist="17961" dir="13500000">
                <a:schemeClr val="tx1">
                  <a:gamma/>
                  <a:shade val="60000"/>
                  <a:invGamma/>
                </a:schemeClr>
              </a:prstShdw>
            </a:effectLst>
          </p:spPr>
          <p:txBody>
            <a:bodyPr anchor="ctr"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endParaRPr lang="en-GB"/>
            </a:p>
          </p:txBody>
        </p:sp>
        <p:sp>
          <p:nvSpPr>
            <p:cNvPr id="19" name="Text Box 6">
              <a:extLst>
                <a:ext uri="{FF2B5EF4-FFF2-40B4-BE49-F238E27FC236}">
                  <a16:creationId xmlns:a16="http://schemas.microsoft.com/office/drawing/2014/main" id="{F5B24588-2DCF-470F-A3A1-C945711884D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D</a:t>
              </a:r>
            </a:p>
          </p:txBody>
        </p:sp>
        <p:sp>
          <p:nvSpPr>
            <p:cNvPr id="20" name="Text Box 7">
              <a:extLst>
                <a:ext uri="{FF2B5EF4-FFF2-40B4-BE49-F238E27FC236}">
                  <a16:creationId xmlns:a16="http://schemas.microsoft.com/office/drawing/2014/main" id="{487AFE3B-5E6B-41B1-9619-4490C8514A6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48"/>
              <a:ext cx="240" cy="204"/>
            </a:xfrm>
            <a:prstGeom prst="rect">
              <a:avLst/>
            </a:prstGeom>
            <a:solidFill>
              <a:srgbClr val="FFCC00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 Black" panose="020B0A04020102020204" pitchFamily="34" charset="0"/>
                </a:rPr>
                <a:t>M</a:t>
              </a:r>
            </a:p>
          </p:txBody>
        </p:sp>
        <p:sp>
          <p:nvSpPr>
            <p:cNvPr id="21" name="Text Box 8">
              <a:extLst>
                <a:ext uri="{FF2B5EF4-FFF2-40B4-BE49-F238E27FC236}">
                  <a16:creationId xmlns:a16="http://schemas.microsoft.com/office/drawing/2014/main" id="{3668A705-CC94-41E1-B1B1-F3EFFAF95BB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4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A</a:t>
              </a:r>
            </a:p>
          </p:txBody>
        </p:sp>
        <p:sp>
          <p:nvSpPr>
            <p:cNvPr id="22" name="Text Box 9">
              <a:extLst>
                <a:ext uri="{FF2B5EF4-FFF2-40B4-BE49-F238E27FC236}">
                  <a16:creationId xmlns:a16="http://schemas.microsoft.com/office/drawing/2014/main" id="{3598D134-531A-499B-A6F8-4609B56FA5D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0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I</a:t>
              </a:r>
            </a:p>
          </p:txBody>
        </p:sp>
        <p:sp>
          <p:nvSpPr>
            <p:cNvPr id="23" name="Text Box 10">
              <a:extLst>
                <a:ext uri="{FF2B5EF4-FFF2-40B4-BE49-F238E27FC236}">
                  <a16:creationId xmlns:a16="http://schemas.microsoft.com/office/drawing/2014/main" id="{41DA87ED-76C9-4596-9208-801F0575793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36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C</a:t>
              </a:r>
            </a:p>
          </p:txBody>
        </p:sp>
        <p:sp>
          <p:nvSpPr>
            <p:cNvPr id="24" name="Text Box 11">
              <a:extLst>
                <a:ext uri="{FF2B5EF4-FFF2-40B4-BE49-F238E27FC236}">
                  <a16:creationId xmlns:a16="http://schemas.microsoft.com/office/drawing/2014/main" id="{083BD365-B573-42C9-8E98-C943C08C39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72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R</a:t>
              </a:r>
            </a:p>
          </p:txBody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F45B8186-9559-4FC8-9AF4-101C0DF451A6}"/>
                </a:ext>
              </a:extLst>
            </p:cNvPr>
            <p:cNvSpPr>
              <a:spLocks/>
            </p:cNvSpPr>
            <p:nvPr/>
          </p:nvSpPr>
          <p:spPr bwMode="auto">
            <a:xfrm>
              <a:off x="4297" y="0"/>
              <a:ext cx="119" cy="131"/>
            </a:xfrm>
            <a:custGeom>
              <a:avLst/>
              <a:gdLst>
                <a:gd name="T0" fmla="*/ 0 w 502"/>
                <a:gd name="T1" fmla="*/ 79 h 489"/>
                <a:gd name="T2" fmla="*/ 26 w 502"/>
                <a:gd name="T3" fmla="*/ 131 h 489"/>
                <a:gd name="T4" fmla="*/ 39 w 502"/>
                <a:gd name="T5" fmla="*/ 120 h 489"/>
                <a:gd name="T6" fmla="*/ 119 w 502"/>
                <a:gd name="T7" fmla="*/ 6 h 489"/>
                <a:gd name="T8" fmla="*/ 117 w 502"/>
                <a:gd name="T9" fmla="*/ 0 h 489"/>
                <a:gd name="T10" fmla="*/ 32 w 502"/>
                <a:gd name="T11" fmla="*/ 102 h 489"/>
                <a:gd name="T12" fmla="*/ 0 w 502"/>
                <a:gd name="T13" fmla="*/ 79 h 48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02" h="489">
                  <a:moveTo>
                    <a:pt x="0" y="295"/>
                  </a:moveTo>
                  <a:cubicBezTo>
                    <a:pt x="54" y="300"/>
                    <a:pt x="109" y="489"/>
                    <a:pt x="109" y="489"/>
                  </a:cubicBezTo>
                  <a:cubicBezTo>
                    <a:pt x="109" y="489"/>
                    <a:pt x="137" y="468"/>
                    <a:pt x="166" y="447"/>
                  </a:cubicBezTo>
                  <a:cubicBezTo>
                    <a:pt x="166" y="447"/>
                    <a:pt x="248" y="203"/>
                    <a:pt x="502" y="21"/>
                  </a:cubicBezTo>
                  <a:cubicBezTo>
                    <a:pt x="496" y="10"/>
                    <a:pt x="493" y="3"/>
                    <a:pt x="492" y="0"/>
                  </a:cubicBezTo>
                  <a:cubicBezTo>
                    <a:pt x="492" y="0"/>
                    <a:pt x="304" y="84"/>
                    <a:pt x="133" y="381"/>
                  </a:cubicBezTo>
                  <a:cubicBezTo>
                    <a:pt x="79" y="227"/>
                    <a:pt x="34" y="264"/>
                    <a:pt x="0" y="29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>
              <a:outerShdw dist="28398" dir="1593903" algn="ctr" rotWithShape="0">
                <a:srgbClr val="DDDDDD"/>
              </a:outerShdw>
            </a:effectLst>
            <a:extLst>
              <a:ext uri="{91240B29-F687-4F45-9708-019B960494DF}">
                <a14:hiddenLine xmlns:a14="http://schemas.microsoft.com/office/drawing/2010/main" w="3175" cap="flat" cmpd="sng">
                  <a:solidFill>
                    <a:srgbClr val="FFCC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26" name="Chart 25">
            <a:extLst>
              <a:ext uri="{FF2B5EF4-FFF2-40B4-BE49-F238E27FC236}">
                <a16:creationId xmlns:a16="http://schemas.microsoft.com/office/drawing/2014/main" id="{17203F58-DD95-45EA-8CE6-0CA50BFFC8F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28837429"/>
              </p:ext>
            </p:extLst>
          </p:nvPr>
        </p:nvGraphicFramePr>
        <p:xfrm>
          <a:off x="457200" y="1955799"/>
          <a:ext cx="4236315" cy="3352801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8"/>
          </a:graphicData>
        </a:graphic>
      </p:graphicFrame>
      <p:graphicFrame>
        <p:nvGraphicFramePr>
          <p:cNvPr id="27" name="Chart 26">
            <a:extLst>
              <a:ext uri="{FF2B5EF4-FFF2-40B4-BE49-F238E27FC236}">
                <a16:creationId xmlns:a16="http://schemas.microsoft.com/office/drawing/2014/main" id="{2A21DADB-476C-4578-B77E-C9AF6446D35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89763571"/>
              </p:ext>
            </p:extLst>
          </p:nvPr>
        </p:nvGraphicFramePr>
        <p:xfrm>
          <a:off x="4183545" y="2031994"/>
          <a:ext cx="4781550" cy="327660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9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5A3D1F26-3ABF-43A2-B09B-ADA8C483EF25}"/>
              </a:ext>
            </a:extLst>
          </p:cNvPr>
          <p:cNvSpPr txBox="1"/>
          <p:nvPr/>
        </p:nvSpPr>
        <p:spPr>
          <a:xfrm>
            <a:off x="1419132" y="5246295"/>
            <a:ext cx="31251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AA 2lt Wash &amp; Wax - E303204600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9D99D37-0CCF-455B-BF0D-3386D6753720}"/>
              </a:ext>
            </a:extLst>
          </p:cNvPr>
          <p:cNvCxnSpPr/>
          <p:nvPr/>
        </p:nvCxnSpPr>
        <p:spPr>
          <a:xfrm>
            <a:off x="4387273" y="1855397"/>
            <a:ext cx="0" cy="3861912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FF849572-F8CA-4079-903B-193C9B7F17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648906"/>
              </p:ext>
            </p:extLst>
          </p:nvPr>
        </p:nvGraphicFramePr>
        <p:xfrm>
          <a:off x="3237923" y="5946615"/>
          <a:ext cx="2298700" cy="48577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976551">
                  <a:extLst>
                    <a:ext uri="{9D8B030D-6E8A-4147-A177-3AD203B41FA5}">
                      <a16:colId xmlns:a16="http://schemas.microsoft.com/office/drawing/2014/main" val="2184410214"/>
                    </a:ext>
                  </a:extLst>
                </a:gridCol>
                <a:gridCol w="722902">
                  <a:extLst>
                    <a:ext uri="{9D8B030D-6E8A-4147-A177-3AD203B41FA5}">
                      <a16:colId xmlns:a16="http://schemas.microsoft.com/office/drawing/2014/main" val="1470354914"/>
                    </a:ext>
                  </a:extLst>
                </a:gridCol>
                <a:gridCol w="599247">
                  <a:extLst>
                    <a:ext uri="{9D8B030D-6E8A-4147-A177-3AD203B41FA5}">
                      <a16:colId xmlns:a16="http://schemas.microsoft.com/office/drawing/2014/main" val="313196512"/>
                    </a:ext>
                  </a:extLst>
                </a:gridCol>
              </a:tblGrid>
              <a:tr h="16192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 dirty="0">
                          <a:effectLst/>
                        </a:rPr>
                        <a:t> 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b="1" u="none" strike="noStrike" dirty="0">
                          <a:effectLst/>
                        </a:rPr>
                        <a:t>UK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b="1" u="none" strike="noStrike" dirty="0">
                          <a:effectLst/>
                        </a:rPr>
                        <a:t>US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311712312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b="1" u="none" strike="noStrike" dirty="0">
                          <a:effectLst/>
                        </a:rPr>
                        <a:t>Base qty 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 dirty="0">
                          <a:effectLst/>
                        </a:rPr>
                        <a:t>1.3k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 dirty="0">
                          <a:effectLst/>
                        </a:rPr>
                        <a:t>13.9k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423677458"/>
                  </a:ext>
                </a:extLst>
              </a:tr>
              <a:tr h="16192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b="1" u="none" strike="noStrike" dirty="0">
                          <a:effectLst/>
                        </a:rPr>
                        <a:t>Manning's </a:t>
                      </a:r>
                      <a:endParaRPr lang="en-GB" sz="10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>
                          <a:effectLst/>
                        </a:rPr>
                        <a:t>2</a:t>
                      </a:r>
                      <a:endParaRPr lang="en-GB" sz="10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000" u="none" strike="noStrike" dirty="0">
                          <a:effectLst/>
                        </a:rPr>
                        <a:t>3</a:t>
                      </a:r>
                      <a:endParaRPr lang="en-GB" sz="10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9525" marR="9525" marT="9525" marB="0"/>
                </a:tc>
                <a:extLst>
                  <a:ext uri="{0D108BD9-81ED-4DB2-BD59-A6C34878D82A}">
                    <a16:rowId xmlns:a16="http://schemas.microsoft.com/office/drawing/2014/main" val="1608114808"/>
                  </a:ext>
                </a:extLst>
              </a:tr>
            </a:tbl>
          </a:graphicData>
        </a:graphic>
      </p:graphicFrame>
      <p:sp>
        <p:nvSpPr>
          <p:cNvPr id="10" name="Oval 9">
            <a:extLst>
              <a:ext uri="{FF2B5EF4-FFF2-40B4-BE49-F238E27FC236}">
                <a16:creationId xmlns:a16="http://schemas.microsoft.com/office/drawing/2014/main" id="{87C2B27D-07D9-44BB-83F6-F6B12EFC96FA}"/>
              </a:ext>
            </a:extLst>
          </p:cNvPr>
          <p:cNvSpPr/>
          <p:nvPr/>
        </p:nvSpPr>
        <p:spPr>
          <a:xfrm>
            <a:off x="1586081" y="3549670"/>
            <a:ext cx="489528" cy="3602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4C09E871-C80E-48BF-A777-5D447AF1FBFF}"/>
              </a:ext>
            </a:extLst>
          </p:cNvPr>
          <p:cNvSpPr/>
          <p:nvPr/>
        </p:nvSpPr>
        <p:spPr>
          <a:xfrm>
            <a:off x="5828877" y="2750725"/>
            <a:ext cx="489528" cy="360219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B0742010-7995-4F5B-AF35-2FC2A3649B32}"/>
              </a:ext>
            </a:extLst>
          </p:cNvPr>
          <p:cNvSpPr/>
          <p:nvPr/>
        </p:nvSpPr>
        <p:spPr>
          <a:xfrm>
            <a:off x="4183545" y="5852380"/>
            <a:ext cx="1422925" cy="442776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344921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Object 5" hidden="1">
            <a:extLst>
              <a:ext uri="{FF2B5EF4-FFF2-40B4-BE49-F238E27FC236}">
                <a16:creationId xmlns:a16="http://schemas.microsoft.com/office/drawing/2014/main" id="{FC3C9C38-3C8A-4117-882E-918CEA42189A}"/>
              </a:ext>
            </a:extLst>
          </p:cNvPr>
          <p:cNvGraphicFramePr>
            <a:graphicFrameLocks noChangeAspect="1"/>
          </p:cNvGraphicFramePr>
          <p:nvPr>
            <p:custDataLst>
              <p:tags r:id="rId2"/>
            </p:custDataLst>
            <p:extLst>
              <p:ext uri="{D42A27DB-BD31-4B8C-83A1-F6EECF244321}">
                <p14:modId xmlns:p14="http://schemas.microsoft.com/office/powerpoint/2010/main" val="2401031655"/>
              </p:ext>
            </p:extLst>
          </p:nvPr>
        </p:nvGraphicFramePr>
        <p:xfrm>
          <a:off x="1588" y="1588"/>
          <a:ext cx="1588" cy="1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78" name="think-cell Slide" r:id="rId5" imgW="347" imgH="348" progId="TCLayout.ActiveDocument.1">
                  <p:embed/>
                </p:oleObj>
              </mc:Choice>
              <mc:Fallback>
                <p:oleObj name="think-cell Slide" r:id="rId5" imgW="347" imgH="348" progId="TCLayout.ActiveDocument.1">
                  <p:embed/>
                  <p:pic>
                    <p:nvPicPr>
                      <p:cNvPr id="6" name="Object 5" hidden="1">
                        <a:extLst>
                          <a:ext uri="{FF2B5EF4-FFF2-40B4-BE49-F238E27FC236}">
                            <a16:creationId xmlns:a16="http://schemas.microsoft.com/office/drawing/2014/main" id="{FC3C9C38-3C8A-4117-882E-918CEA42189A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588" y="1588"/>
                        <a:ext cx="1588" cy="15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 hidden="1">
            <a:extLst>
              <a:ext uri="{FF2B5EF4-FFF2-40B4-BE49-F238E27FC236}">
                <a16:creationId xmlns:a16="http://schemas.microsoft.com/office/drawing/2014/main" id="{8E6DDDAA-D0DC-42B4-B3C5-88D1150A12C7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0"/>
            <a:ext cx="158750" cy="1587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0" tIns="0" rIns="0" bIns="0" numCol="1" spcCol="0" rtlCol="0" anchor="ctr" anchorCtr="0">
            <a:noAutofit/>
          </a:bodyPr>
          <a:lstStyle/>
          <a:p>
            <a:pPr algn="ctr"/>
            <a:endParaRPr lang="en-GB" sz="2800" dirty="0">
              <a:latin typeface="Arial" panose="020B0604020202020204" pitchFamily="34" charset="0"/>
              <a:ea typeface="ＭＳ Ｐゴシック" panose="020B0600070205080204" pitchFamily="34" charset="-128"/>
              <a:cs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B91EBED-FF43-4A43-A653-650D9E202A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171" y="1112460"/>
            <a:ext cx="8174230" cy="346044"/>
          </a:xfrm>
        </p:spPr>
        <p:txBody>
          <a:bodyPr vert="horz" lIns="0" tIns="45720" rIns="91440" bIns="0" rtlCol="0" anchor="t">
            <a:normAutofit lnSpcReduction="10000"/>
          </a:bodyPr>
          <a:lstStyle/>
          <a:p>
            <a:r>
              <a:rPr lang="en-GB" dirty="0">
                <a:latin typeface="Arial"/>
                <a:ea typeface="ＭＳ Ｐゴシック"/>
                <a:cs typeface="Arial"/>
              </a:rPr>
              <a:t>Current Process Flow - </a:t>
            </a:r>
            <a:r>
              <a:rPr lang="en-GB" b="0" dirty="0">
                <a:latin typeface="Arial"/>
                <a:ea typeface="ＭＳ Ｐゴシック"/>
                <a:cs typeface="Arial"/>
              </a:rPr>
              <a:t>AA 2lt Wash &amp; Wax - E303204600</a:t>
            </a:r>
            <a:endParaRPr lang="en-GB" dirty="0">
              <a:ea typeface="ＭＳ Ｐゴシック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33CA7CD-4F70-4B86-B521-2AB9724A3B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 Panel Report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4B7B2E-5EF9-4F94-BC85-6CA025A3DC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B089682D-8597-4DE6-B3F9-70EDF3EE8199}" type="slidenum">
              <a:rPr lang="en-US" altLang="en-US" smtClean="0"/>
              <a:pPr/>
              <a:t>5</a:t>
            </a:fld>
            <a:endParaRPr lang="en-US" altLang="en-US" dirty="0"/>
          </a:p>
        </p:txBody>
      </p:sp>
      <p:pic>
        <p:nvPicPr>
          <p:cNvPr id="16" name="Picture 4">
            <a:extLst>
              <a:ext uri="{FF2B5EF4-FFF2-40B4-BE49-F238E27FC236}">
                <a16:creationId xmlns:a16="http://schemas.microsoft.com/office/drawing/2014/main" id="{7E47AE99-6933-4B1E-8161-D84AB94C7D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/>
          <a:stretch>
            <a:fillRect/>
          </a:stretch>
        </p:blipFill>
        <p:spPr bwMode="auto">
          <a:xfrm>
            <a:off x="3900750" y="221884"/>
            <a:ext cx="1197229" cy="764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Rectangle 1">
            <a:extLst>
              <a:ext uri="{FF2B5EF4-FFF2-40B4-BE49-F238E27FC236}">
                <a16:creationId xmlns:a16="http://schemas.microsoft.com/office/drawing/2014/main" id="{344F581A-89F2-42CF-AF32-EB71F747AD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57180" y="2562205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Liquid Filler</a:t>
            </a:r>
          </a:p>
        </p:txBody>
      </p:sp>
      <p:sp>
        <p:nvSpPr>
          <p:cNvPr id="18" name="Rectangle 35">
            <a:extLst>
              <a:ext uri="{FF2B5EF4-FFF2-40B4-BE49-F238E27FC236}">
                <a16:creationId xmlns:a16="http://schemas.microsoft.com/office/drawing/2014/main" id="{1C423EB7-A9A7-4DAC-8619-F6F740B596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5224" y="1667404"/>
            <a:ext cx="1584325" cy="615950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Bottle Unscrambler</a:t>
            </a:r>
          </a:p>
        </p:txBody>
      </p:sp>
      <p:sp>
        <p:nvSpPr>
          <p:cNvPr id="19" name="Rectangle 36">
            <a:extLst>
              <a:ext uri="{FF2B5EF4-FFF2-40B4-BE49-F238E27FC236}">
                <a16:creationId xmlns:a16="http://schemas.microsoft.com/office/drawing/2014/main" id="{C60C6318-F144-4C06-9D79-C4248A209B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57180" y="3152892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Date Coder</a:t>
            </a:r>
          </a:p>
        </p:txBody>
      </p:sp>
      <p:sp>
        <p:nvSpPr>
          <p:cNvPr id="20" name="Rectangle 37">
            <a:extLst>
              <a:ext uri="{FF2B5EF4-FFF2-40B4-BE49-F238E27FC236}">
                <a16:creationId xmlns:a16="http://schemas.microsoft.com/office/drawing/2014/main" id="{2E7007C1-03EB-4827-9850-7A740C1791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3493" y="3743579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Capper</a:t>
            </a:r>
          </a:p>
        </p:txBody>
      </p:sp>
      <p:sp>
        <p:nvSpPr>
          <p:cNvPr id="21" name="Rectangle 38">
            <a:extLst>
              <a:ext uri="{FF2B5EF4-FFF2-40B4-BE49-F238E27FC236}">
                <a16:creationId xmlns:a16="http://schemas.microsoft.com/office/drawing/2014/main" id="{6CA9F7BD-EA57-4847-BB89-74C3FE4773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8067" y="4339205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Labeller</a:t>
            </a:r>
          </a:p>
        </p:txBody>
      </p:sp>
      <p:sp>
        <p:nvSpPr>
          <p:cNvPr id="22" name="Rectangle 39">
            <a:extLst>
              <a:ext uri="{FF2B5EF4-FFF2-40B4-BE49-F238E27FC236}">
                <a16:creationId xmlns:a16="http://schemas.microsoft.com/office/drawing/2014/main" id="{9C85B02F-CB34-4A9E-8CA9-14420B0DE1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3493" y="4921092"/>
            <a:ext cx="1584325" cy="614362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Accumulating Turntable</a:t>
            </a:r>
          </a:p>
        </p:txBody>
      </p:sp>
      <p:sp>
        <p:nvSpPr>
          <p:cNvPr id="23" name="Rectangle 40">
            <a:extLst>
              <a:ext uri="{FF2B5EF4-FFF2-40B4-BE49-F238E27FC236}">
                <a16:creationId xmlns:a16="http://schemas.microsoft.com/office/drawing/2014/main" id="{E9DA664E-339B-4AB1-BE16-F8303875A6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3493" y="5805541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Packing</a:t>
            </a:r>
          </a:p>
        </p:txBody>
      </p:sp>
      <p:sp>
        <p:nvSpPr>
          <p:cNvPr id="24" name="Rectangle 41">
            <a:extLst>
              <a:ext uri="{FF2B5EF4-FFF2-40B4-BE49-F238E27FC236}">
                <a16:creationId xmlns:a16="http://schemas.microsoft.com/office/drawing/2014/main" id="{AA1B0AF5-F0A9-424C-9E4C-1C11F7A224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8003" y="5799855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Case Labeller</a:t>
            </a:r>
          </a:p>
        </p:txBody>
      </p:sp>
      <p:sp>
        <p:nvSpPr>
          <p:cNvPr id="25" name="Rectangle 42">
            <a:extLst>
              <a:ext uri="{FF2B5EF4-FFF2-40B4-BE49-F238E27FC236}">
                <a16:creationId xmlns:a16="http://schemas.microsoft.com/office/drawing/2014/main" id="{3DD0BCEE-9153-41E6-98DC-836748CFA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34941" y="5232801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Palletising</a:t>
            </a:r>
          </a:p>
        </p:txBody>
      </p:sp>
      <p:sp>
        <p:nvSpPr>
          <p:cNvPr id="26" name="Rectangle 43">
            <a:extLst>
              <a:ext uri="{FF2B5EF4-FFF2-40B4-BE49-F238E27FC236}">
                <a16:creationId xmlns:a16="http://schemas.microsoft.com/office/drawing/2014/main" id="{DB6B9EBC-8E15-4C8B-A343-3C0F538C19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1469" y="3744264"/>
            <a:ext cx="1582737" cy="30638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Caps</a:t>
            </a:r>
          </a:p>
        </p:txBody>
      </p:sp>
      <p:sp>
        <p:nvSpPr>
          <p:cNvPr id="27" name="Rectangle 44">
            <a:extLst>
              <a:ext uri="{FF2B5EF4-FFF2-40B4-BE49-F238E27FC236}">
                <a16:creationId xmlns:a16="http://schemas.microsoft.com/office/drawing/2014/main" id="{D29A02FF-53A6-4ADE-959B-F8C72363004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3199" y="1832335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Bottles</a:t>
            </a:r>
          </a:p>
        </p:txBody>
      </p:sp>
      <p:sp>
        <p:nvSpPr>
          <p:cNvPr id="28" name="Rectangle 45">
            <a:extLst>
              <a:ext uri="{FF2B5EF4-FFF2-40B4-BE49-F238E27FC236}">
                <a16:creationId xmlns:a16="http://schemas.microsoft.com/office/drawing/2014/main" id="{45CD9729-6540-48B7-8061-60253668DE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7630" y="4339205"/>
            <a:ext cx="1582737" cy="3079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Labels</a:t>
            </a:r>
          </a:p>
        </p:txBody>
      </p:sp>
      <p:sp>
        <p:nvSpPr>
          <p:cNvPr id="29" name="Rectangle 46">
            <a:extLst>
              <a:ext uri="{FF2B5EF4-FFF2-40B4-BE49-F238E27FC236}">
                <a16:creationId xmlns:a16="http://schemas.microsoft.com/office/drawing/2014/main" id="{C8E73D07-92B1-4D56-B3A4-D6449C8E39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582" y="2575699"/>
            <a:ext cx="1584325" cy="3079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0" tIns="0" rIns="0" bIns="0">
            <a:spAutoFit/>
          </a:bodyPr>
          <a:lstStyle>
            <a:lvl1pPr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ctr">
              <a:spcBef>
                <a:spcPct val="50000"/>
              </a:spcBef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5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dirty="0"/>
              <a:t>Blender</a:t>
            </a:r>
          </a:p>
        </p:txBody>
      </p:sp>
      <p:cxnSp>
        <p:nvCxnSpPr>
          <p:cNvPr id="30" name="Straight Arrow Connector 3">
            <a:extLst>
              <a:ext uri="{FF2B5EF4-FFF2-40B4-BE49-F238E27FC236}">
                <a16:creationId xmlns:a16="http://schemas.microsoft.com/office/drawing/2014/main" id="{F6E7BC13-BFD9-4D78-A1C5-85227F386412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617524" y="1974281"/>
            <a:ext cx="6477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35" name="Straight Arrow Connector 55">
            <a:extLst>
              <a:ext uri="{FF2B5EF4-FFF2-40B4-BE49-F238E27FC236}">
                <a16:creationId xmlns:a16="http://schemas.microsoft.com/office/drawing/2014/main" id="{025403FB-8ADB-4E94-BDB3-E36B75D012B1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044769" y="2870180"/>
            <a:ext cx="4574" cy="27577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63" name="Group 62">
            <a:extLst>
              <a:ext uri="{FF2B5EF4-FFF2-40B4-BE49-F238E27FC236}">
                <a16:creationId xmlns:a16="http://schemas.microsoft.com/office/drawing/2014/main" id="{B3B024F3-EACF-4FA9-84DE-B5E18A406D14}"/>
              </a:ext>
            </a:extLst>
          </p:cNvPr>
          <p:cNvGrpSpPr/>
          <p:nvPr/>
        </p:nvGrpSpPr>
        <p:grpSpPr>
          <a:xfrm>
            <a:off x="3234510" y="6133782"/>
            <a:ext cx="631825" cy="499641"/>
            <a:chOff x="7123716" y="2432440"/>
            <a:chExt cx="631825" cy="499641"/>
          </a:xfrm>
        </p:grpSpPr>
        <p:sp>
          <p:nvSpPr>
            <p:cNvPr id="40" name="Oval 9">
              <a:extLst>
                <a:ext uri="{FF2B5EF4-FFF2-40B4-BE49-F238E27FC236}">
                  <a16:creationId xmlns:a16="http://schemas.microsoft.com/office/drawing/2014/main" id="{89990279-AE84-42EB-A357-429F75C541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23716" y="2638394"/>
              <a:ext cx="609600" cy="236537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1" name="Oval 10">
              <a:extLst>
                <a:ext uri="{FF2B5EF4-FFF2-40B4-BE49-F238E27FC236}">
                  <a16:creationId xmlns:a16="http://schemas.microsoft.com/office/drawing/2014/main" id="{B3526E9B-68E0-440B-8832-A5DE56E2E3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06278" y="2624106"/>
              <a:ext cx="273050" cy="307975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2" name="Oval 11">
              <a:extLst>
                <a:ext uri="{FF2B5EF4-FFF2-40B4-BE49-F238E27FC236}">
                  <a16:creationId xmlns:a16="http://schemas.microsoft.com/office/drawing/2014/main" id="{18F3958A-5606-42E9-AF71-A2A39715B4A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03141" y="2435988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3" name="Oval 63">
              <a:extLst>
                <a:ext uri="{FF2B5EF4-FFF2-40B4-BE49-F238E27FC236}">
                  <a16:creationId xmlns:a16="http://schemas.microsoft.com/office/drawing/2014/main" id="{398D9DB5-BDE9-4411-B036-3A0F0B69A2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34328" y="2432440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cxnSp>
        <p:nvCxnSpPr>
          <p:cNvPr id="45" name="Straight Arrow Connector 3">
            <a:extLst>
              <a:ext uri="{FF2B5EF4-FFF2-40B4-BE49-F238E27FC236}">
                <a16:creationId xmlns:a16="http://schemas.microsoft.com/office/drawing/2014/main" id="{939B535B-D569-4B9E-B8C6-B5CEDC1C246A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609480" y="2716192"/>
            <a:ext cx="6477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46" name="Straight Arrow Connector 3">
            <a:extLst>
              <a:ext uri="{FF2B5EF4-FFF2-40B4-BE49-F238E27FC236}">
                <a16:creationId xmlns:a16="http://schemas.microsoft.com/office/drawing/2014/main" id="{35CE48CF-75BD-4D86-8D34-59DF9BC76D9F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620367" y="3887966"/>
            <a:ext cx="6477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47" name="Straight Arrow Connector 3">
            <a:extLst>
              <a:ext uri="{FF2B5EF4-FFF2-40B4-BE49-F238E27FC236}">
                <a16:creationId xmlns:a16="http://schemas.microsoft.com/office/drawing/2014/main" id="{F1221B69-3276-4440-8FA1-901BF66B46EE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2620367" y="4493192"/>
            <a:ext cx="647700" cy="0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1" name="Straight Arrow Connector 55">
            <a:extLst>
              <a:ext uri="{FF2B5EF4-FFF2-40B4-BE49-F238E27FC236}">
                <a16:creationId xmlns:a16="http://schemas.microsoft.com/office/drawing/2014/main" id="{9BB9CE0B-E796-49F5-BE22-7691C1F3F284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055656" y="3460867"/>
            <a:ext cx="4574" cy="27577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2" name="Straight Arrow Connector 55">
            <a:extLst>
              <a:ext uri="{FF2B5EF4-FFF2-40B4-BE49-F238E27FC236}">
                <a16:creationId xmlns:a16="http://schemas.microsoft.com/office/drawing/2014/main" id="{0CE393B3-459E-4067-A795-0BFAEDB8DED7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060230" y="4058669"/>
            <a:ext cx="4574" cy="27577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3" name="Straight Arrow Connector 55">
            <a:extLst>
              <a:ext uri="{FF2B5EF4-FFF2-40B4-BE49-F238E27FC236}">
                <a16:creationId xmlns:a16="http://schemas.microsoft.com/office/drawing/2014/main" id="{A4ADE6FE-D70A-4845-AE94-DFF6C8C29535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044769" y="2288153"/>
            <a:ext cx="4574" cy="27577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4" name="Straight Arrow Connector 55">
            <a:extLst>
              <a:ext uri="{FF2B5EF4-FFF2-40B4-BE49-F238E27FC236}">
                <a16:creationId xmlns:a16="http://schemas.microsoft.com/office/drawing/2014/main" id="{68E3323A-126B-42F5-8193-D6054FA192A9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068439" y="4646639"/>
            <a:ext cx="4574" cy="27577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5" name="Straight Arrow Connector 55">
            <a:extLst>
              <a:ext uri="{FF2B5EF4-FFF2-40B4-BE49-F238E27FC236}">
                <a16:creationId xmlns:a16="http://schemas.microsoft.com/office/drawing/2014/main" id="{E2E54C6E-A017-43BD-A968-77CD3895DC83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070726" y="5543615"/>
            <a:ext cx="4574" cy="275773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56" name="Straight Arrow Connector 55">
            <a:extLst>
              <a:ext uri="{FF2B5EF4-FFF2-40B4-BE49-F238E27FC236}">
                <a16:creationId xmlns:a16="http://schemas.microsoft.com/office/drawing/2014/main" id="{28285D62-6C5A-4E23-939E-698F15056C5C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6427104" y="5540776"/>
            <a:ext cx="3062" cy="259079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61" name="Straight Arrow Connector 3">
            <a:extLst>
              <a:ext uri="{FF2B5EF4-FFF2-40B4-BE49-F238E27FC236}">
                <a16:creationId xmlns:a16="http://schemas.microsoft.com/office/drawing/2014/main" id="{B94ADBC4-CBFC-4AF9-8441-D6879962A678}"/>
              </a:ext>
            </a:extLst>
          </p:cNvPr>
          <p:cNvCxnSpPr>
            <a:cxnSpLocks noChangeShapeType="1"/>
          </p:cNvCxnSpPr>
          <p:nvPr/>
        </p:nvCxnSpPr>
        <p:spPr bwMode="auto">
          <a:xfrm>
            <a:off x="4849549" y="5953842"/>
            <a:ext cx="788454" cy="1"/>
          </a:xfrm>
          <a:prstGeom prst="straightConnector1">
            <a:avLst/>
          </a:prstGeom>
          <a:noFill/>
          <a:ln w="9525" algn="ctr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0161" dir="6506097" algn="ctr" rotWithShape="0">
                    <a:schemeClr val="bg2"/>
                  </a:outerShdw>
                </a:effectLst>
              </a14:hiddenEffects>
            </a:ext>
          </a:extLst>
        </p:spPr>
      </p:cxnSp>
      <p:grpSp>
        <p:nvGrpSpPr>
          <p:cNvPr id="64" name="Group 63">
            <a:extLst>
              <a:ext uri="{FF2B5EF4-FFF2-40B4-BE49-F238E27FC236}">
                <a16:creationId xmlns:a16="http://schemas.microsoft.com/office/drawing/2014/main" id="{CEAA4852-7E6E-48F3-B384-782F86CBA4EB}"/>
              </a:ext>
            </a:extLst>
          </p:cNvPr>
          <p:cNvGrpSpPr/>
          <p:nvPr/>
        </p:nvGrpSpPr>
        <p:grpSpPr>
          <a:xfrm>
            <a:off x="4262916" y="6105437"/>
            <a:ext cx="631825" cy="499641"/>
            <a:chOff x="7123716" y="2432440"/>
            <a:chExt cx="631825" cy="499641"/>
          </a:xfrm>
        </p:grpSpPr>
        <p:sp>
          <p:nvSpPr>
            <p:cNvPr id="65" name="Oval 9">
              <a:extLst>
                <a:ext uri="{FF2B5EF4-FFF2-40B4-BE49-F238E27FC236}">
                  <a16:creationId xmlns:a16="http://schemas.microsoft.com/office/drawing/2014/main" id="{01B78E83-3ABE-4065-AD19-D6759F37FA5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23716" y="2638394"/>
              <a:ext cx="609600" cy="236537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66" name="Oval 10">
              <a:extLst>
                <a:ext uri="{FF2B5EF4-FFF2-40B4-BE49-F238E27FC236}">
                  <a16:creationId xmlns:a16="http://schemas.microsoft.com/office/drawing/2014/main" id="{08C676B1-0B61-4543-82DD-9B31DE80FF8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06278" y="2624106"/>
              <a:ext cx="273050" cy="307975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67" name="Oval 11">
              <a:extLst>
                <a:ext uri="{FF2B5EF4-FFF2-40B4-BE49-F238E27FC236}">
                  <a16:creationId xmlns:a16="http://schemas.microsoft.com/office/drawing/2014/main" id="{4FCD08D7-1111-46C3-9F97-4CDAA651FF3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03141" y="2435988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68" name="Oval 63">
              <a:extLst>
                <a:ext uri="{FF2B5EF4-FFF2-40B4-BE49-F238E27FC236}">
                  <a16:creationId xmlns:a16="http://schemas.microsoft.com/office/drawing/2014/main" id="{21E14818-6FB5-4C62-91EC-F38CA236147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34328" y="2432440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B1F5A75-F66A-4397-8406-8FCCB26D61C9}"/>
              </a:ext>
            </a:extLst>
          </p:cNvPr>
          <p:cNvGrpSpPr/>
          <p:nvPr/>
        </p:nvGrpSpPr>
        <p:grpSpPr>
          <a:xfrm rot="16200000">
            <a:off x="4926304" y="1721697"/>
            <a:ext cx="631825" cy="499641"/>
            <a:chOff x="7123716" y="2432440"/>
            <a:chExt cx="631825" cy="499641"/>
          </a:xfrm>
        </p:grpSpPr>
        <p:sp>
          <p:nvSpPr>
            <p:cNvPr id="58" name="Oval 9">
              <a:extLst>
                <a:ext uri="{FF2B5EF4-FFF2-40B4-BE49-F238E27FC236}">
                  <a16:creationId xmlns:a16="http://schemas.microsoft.com/office/drawing/2014/main" id="{D7F9008C-847A-4534-ABBA-60B4F3172FC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23716" y="2638394"/>
              <a:ext cx="609600" cy="236537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59" name="Oval 10">
              <a:extLst>
                <a:ext uri="{FF2B5EF4-FFF2-40B4-BE49-F238E27FC236}">
                  <a16:creationId xmlns:a16="http://schemas.microsoft.com/office/drawing/2014/main" id="{60E466E2-F1D9-4DBB-9553-902208D5FF0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06278" y="2624106"/>
              <a:ext cx="273050" cy="307975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60" name="Oval 11">
              <a:extLst>
                <a:ext uri="{FF2B5EF4-FFF2-40B4-BE49-F238E27FC236}">
                  <a16:creationId xmlns:a16="http://schemas.microsoft.com/office/drawing/2014/main" id="{1235DCC7-77A0-403C-A993-ACBD3AD59E8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03141" y="2435988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62" name="Oval 63">
              <a:extLst>
                <a:ext uri="{FF2B5EF4-FFF2-40B4-BE49-F238E27FC236}">
                  <a16:creationId xmlns:a16="http://schemas.microsoft.com/office/drawing/2014/main" id="{1521DABD-E051-422E-9CFF-9282084C46B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34328" y="2432440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69" name="&quot;Not Allowed&quot; Symbol 68">
            <a:extLst>
              <a:ext uri="{FF2B5EF4-FFF2-40B4-BE49-F238E27FC236}">
                <a16:creationId xmlns:a16="http://schemas.microsoft.com/office/drawing/2014/main" id="{D84B64CA-A7C1-4D05-81AF-002E9D89A384}"/>
              </a:ext>
            </a:extLst>
          </p:cNvPr>
          <p:cNvSpPr/>
          <p:nvPr/>
        </p:nvSpPr>
        <p:spPr>
          <a:xfrm>
            <a:off x="4778189" y="2568387"/>
            <a:ext cx="331695" cy="304801"/>
          </a:xfrm>
          <a:prstGeom prst="noSmoking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0" name="&quot;Not Allowed&quot; Symbol 69">
            <a:extLst>
              <a:ext uri="{FF2B5EF4-FFF2-40B4-BE49-F238E27FC236}">
                <a16:creationId xmlns:a16="http://schemas.microsoft.com/office/drawing/2014/main" id="{2FC06275-2AA8-4D22-884E-096049017484}"/>
              </a:ext>
            </a:extLst>
          </p:cNvPr>
          <p:cNvSpPr/>
          <p:nvPr/>
        </p:nvSpPr>
        <p:spPr>
          <a:xfrm>
            <a:off x="4778189" y="1716740"/>
            <a:ext cx="331695" cy="304801"/>
          </a:xfrm>
          <a:prstGeom prst="noSmoking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71" name="&quot;Not Allowed&quot; Symbol 70">
            <a:extLst>
              <a:ext uri="{FF2B5EF4-FFF2-40B4-BE49-F238E27FC236}">
                <a16:creationId xmlns:a16="http://schemas.microsoft.com/office/drawing/2014/main" id="{D29EDB76-C84A-4713-8A79-D0FB2F37ACBC}"/>
              </a:ext>
            </a:extLst>
          </p:cNvPr>
          <p:cNvSpPr/>
          <p:nvPr/>
        </p:nvSpPr>
        <p:spPr>
          <a:xfrm>
            <a:off x="4778188" y="3751728"/>
            <a:ext cx="331695" cy="304801"/>
          </a:xfrm>
          <a:prstGeom prst="noSmoking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41A3F3C5-D48A-46CF-9957-F2D4C35CD26B}"/>
              </a:ext>
            </a:extLst>
          </p:cNvPr>
          <p:cNvGrpSpPr/>
          <p:nvPr/>
        </p:nvGrpSpPr>
        <p:grpSpPr>
          <a:xfrm rot="16200000">
            <a:off x="4926304" y="3631180"/>
            <a:ext cx="631825" cy="499641"/>
            <a:chOff x="7123716" y="2432440"/>
            <a:chExt cx="631825" cy="499641"/>
          </a:xfrm>
        </p:grpSpPr>
        <p:sp>
          <p:nvSpPr>
            <p:cNvPr id="73" name="Oval 9">
              <a:extLst>
                <a:ext uri="{FF2B5EF4-FFF2-40B4-BE49-F238E27FC236}">
                  <a16:creationId xmlns:a16="http://schemas.microsoft.com/office/drawing/2014/main" id="{AB33BEC5-6626-4E1B-9222-A5AAFC5998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23716" y="2638394"/>
              <a:ext cx="609600" cy="236537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4" name="Oval 10">
              <a:extLst>
                <a:ext uri="{FF2B5EF4-FFF2-40B4-BE49-F238E27FC236}">
                  <a16:creationId xmlns:a16="http://schemas.microsoft.com/office/drawing/2014/main" id="{308F3E36-FC1E-4A18-B203-577349580EF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306278" y="2624106"/>
              <a:ext cx="273050" cy="307975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5" name="Oval 11">
              <a:extLst>
                <a:ext uri="{FF2B5EF4-FFF2-40B4-BE49-F238E27FC236}">
                  <a16:creationId xmlns:a16="http://schemas.microsoft.com/office/drawing/2014/main" id="{3E7ABEBF-C4A6-4ED3-BBBF-9C86C81CD1A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03141" y="2435988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76" name="Oval 63">
              <a:extLst>
                <a:ext uri="{FF2B5EF4-FFF2-40B4-BE49-F238E27FC236}">
                  <a16:creationId xmlns:a16="http://schemas.microsoft.com/office/drawing/2014/main" id="{8E3E9F80-B101-45DD-AD0F-B235480FB8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134328" y="2432440"/>
              <a:ext cx="152400" cy="404812"/>
            </a:xfrm>
            <a:prstGeom prst="ellipse">
              <a:avLst/>
            </a:prstGeom>
            <a:ln>
              <a:headEnd/>
              <a:tailEnd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lIns="0" tIns="0" rIns="0" bIns="0">
              <a:spAutoFit/>
            </a:bodyPr>
            <a:lstStyle>
              <a:lvl1pPr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 algn="ctr">
                <a:spcBef>
                  <a:spcPct val="50000"/>
                </a:spcBef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50000"/>
                </a:spcBef>
                <a:spcAft>
                  <a:spcPct val="0"/>
                </a:spcAft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77" name="&quot;Not Allowed&quot; Symbol 76">
            <a:extLst>
              <a:ext uri="{FF2B5EF4-FFF2-40B4-BE49-F238E27FC236}">
                <a16:creationId xmlns:a16="http://schemas.microsoft.com/office/drawing/2014/main" id="{130C1B9A-7D4A-4A3C-97E2-E1198F15BEB0}"/>
              </a:ext>
            </a:extLst>
          </p:cNvPr>
          <p:cNvSpPr/>
          <p:nvPr/>
        </p:nvSpPr>
        <p:spPr>
          <a:xfrm>
            <a:off x="4778189" y="4334434"/>
            <a:ext cx="331695" cy="304801"/>
          </a:xfrm>
          <a:prstGeom prst="noSmoking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84AD678-DCDB-4F99-8F14-8660231E098E}"/>
              </a:ext>
            </a:extLst>
          </p:cNvPr>
          <p:cNvSpPr txBox="1"/>
          <p:nvPr/>
        </p:nvSpPr>
        <p:spPr>
          <a:xfrm>
            <a:off x="5665694" y="2088777"/>
            <a:ext cx="2716306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Wingdings"/>
              <a:buChar char="§"/>
            </a:pPr>
            <a:r>
              <a:rPr lang="en-US" sz="1200" dirty="0">
                <a:latin typeface="Arial"/>
                <a:ea typeface="ＭＳ Ｐゴシック"/>
                <a:cs typeface="Arial"/>
              </a:rPr>
              <a:t>Jerry Can won't go </a:t>
            </a:r>
            <a:br>
              <a:rPr lang="en-US" sz="1200" dirty="0">
                <a:latin typeface="Arial"/>
                <a:ea typeface="ＭＳ Ｐゴシック"/>
                <a:cs typeface="Arial"/>
              </a:rPr>
            </a:br>
            <a:r>
              <a:rPr lang="en-US" sz="1200" dirty="0">
                <a:latin typeface="Arial"/>
                <a:ea typeface="ＭＳ Ｐゴシック"/>
                <a:cs typeface="Arial"/>
              </a:rPr>
              <a:t>through the scrambler</a:t>
            </a:r>
            <a:endParaRPr lang="en-US" dirty="0"/>
          </a:p>
          <a:p>
            <a:pPr marL="628650" lvl="1" indent="-171450">
              <a:buFont typeface="Wingdings"/>
              <a:buChar char="§"/>
            </a:pPr>
            <a:r>
              <a:rPr lang="en-US" sz="1200" dirty="0">
                <a:latin typeface="Arial"/>
                <a:ea typeface="ＭＳ Ｐゴシック"/>
                <a:cs typeface="Arial"/>
              </a:rPr>
              <a:t>Too Big</a:t>
            </a:r>
            <a:endParaRPr lang="en-US" sz="1200" dirty="0">
              <a:cs typeface="Arial"/>
            </a:endParaRPr>
          </a:p>
          <a:p>
            <a:pPr marL="628650" lvl="1" indent="-171450">
              <a:buFont typeface="Wingdings"/>
              <a:buChar char="§"/>
            </a:pPr>
            <a:r>
              <a:rPr lang="en-US" sz="1200" dirty="0">
                <a:latin typeface="Arial"/>
                <a:ea typeface="ＭＳ Ｐゴシック"/>
                <a:cs typeface="Arial"/>
              </a:rPr>
              <a:t>Non-Symmetrical </a:t>
            </a:r>
            <a:endParaRPr lang="en-US" sz="1200" dirty="0">
              <a:cs typeface="Arial"/>
            </a:endParaRPr>
          </a:p>
          <a:p>
            <a:br>
              <a:rPr lang="en-US" sz="1200" dirty="0">
                <a:cs typeface="Arial"/>
              </a:rPr>
            </a:br>
            <a:endParaRPr lang="en-US" sz="1200" dirty="0">
              <a:cs typeface="Arial"/>
            </a:endParaRPr>
          </a:p>
          <a:p>
            <a:pPr marL="171450" indent="-171450">
              <a:buFont typeface="Wingdings"/>
              <a:buChar char="§"/>
            </a:pPr>
            <a:r>
              <a:rPr lang="en-US" sz="1200" dirty="0">
                <a:latin typeface="Arial"/>
                <a:ea typeface="ＭＳ Ｐゴシック"/>
                <a:cs typeface="Arial"/>
              </a:rPr>
              <a:t>Filler not set up for jerry can, only 1L at a time</a:t>
            </a:r>
            <a:endParaRPr lang="en-US" sz="1200" dirty="0">
              <a:cs typeface="Arial"/>
            </a:endParaRPr>
          </a:p>
          <a:p>
            <a:br>
              <a:rPr lang="en-US" sz="1200" dirty="0">
                <a:cs typeface="Arial"/>
              </a:rPr>
            </a:br>
            <a:endParaRPr lang="en-US" sz="1200" dirty="0">
              <a:cs typeface="Arial"/>
            </a:endParaRPr>
          </a:p>
          <a:p>
            <a:pPr marL="171450" indent="-171450">
              <a:buFont typeface="Wingdings"/>
              <a:buChar char="§"/>
            </a:pPr>
            <a:r>
              <a:rPr lang="en-US" sz="1200" dirty="0">
                <a:latin typeface="Arial"/>
                <a:ea typeface="ＭＳ Ｐゴシック"/>
                <a:cs typeface="Arial"/>
              </a:rPr>
              <a:t>Manual Capping &amp; Labelling process</a:t>
            </a:r>
            <a:endParaRPr lang="en-US" sz="1200">
              <a:latin typeface="Arial"/>
              <a:ea typeface="ＭＳ Ｐゴシック"/>
              <a:cs typeface="Arial"/>
            </a:endParaRPr>
          </a:p>
          <a:p>
            <a:pPr marL="171450" indent="-171450">
              <a:buFont typeface="Wingdings"/>
              <a:buChar char="§"/>
            </a:pPr>
            <a:endParaRPr lang="en-US" sz="1200">
              <a:cs typeface="Arial"/>
            </a:endParaRPr>
          </a:p>
          <a:p>
            <a:pPr marL="171450" indent="-171450">
              <a:buFont typeface="Wingdings"/>
              <a:buChar char="§"/>
            </a:pPr>
            <a:r>
              <a:rPr lang="en-US" sz="1200">
                <a:latin typeface="Arial"/>
                <a:ea typeface="ＭＳ Ｐゴシック"/>
                <a:cs typeface="Arial"/>
              </a:rPr>
              <a:t>CAPEX Issue</a:t>
            </a:r>
            <a:endParaRPr lang="en-US" sz="1200">
              <a:cs typeface="Arial"/>
            </a:endParaRPr>
          </a:p>
        </p:txBody>
      </p:sp>
      <p:pic>
        <p:nvPicPr>
          <p:cNvPr id="34" name="Picture 35" descr="A picture containing indoor, table, sitting, person&#10;&#10;Description automatically generated">
            <a:extLst>
              <a:ext uri="{FF2B5EF4-FFF2-40B4-BE49-F238E27FC236}">
                <a16:creationId xmlns:a16="http://schemas.microsoft.com/office/drawing/2014/main" id="{010BA30C-2DE2-421A-BC19-22EB3BA5AA3D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47426" t="31304" r="20091" b="3279"/>
          <a:stretch/>
        </p:blipFill>
        <p:spPr>
          <a:xfrm>
            <a:off x="7800396" y="1243852"/>
            <a:ext cx="1151062" cy="1731376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6E919EB1-E84E-486C-BD5C-C1B0806B415D}"/>
              </a:ext>
            </a:extLst>
          </p:cNvPr>
          <p:cNvSpPr txBox="1"/>
          <p:nvPr/>
        </p:nvSpPr>
        <p:spPr>
          <a:xfrm>
            <a:off x="35859" y="1515035"/>
            <a:ext cx="9861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solidFill>
                  <a:srgbClr val="7F7F7F"/>
                </a:solidFill>
                <a:latin typeface="Arial"/>
                <a:ea typeface="ＭＳ Ｐゴシック"/>
                <a:cs typeface="Arial"/>
              </a:rPr>
              <a:t>Line 7</a:t>
            </a:r>
            <a:endParaRPr lang="en-US" dirty="0">
              <a:solidFill>
                <a:srgbClr val="7F7F7F"/>
              </a:solidFill>
            </a:endParaRPr>
          </a:p>
        </p:txBody>
      </p:sp>
      <p:grpSp>
        <p:nvGrpSpPr>
          <p:cNvPr id="78" name="Group 4">
            <a:extLst>
              <a:ext uri="{FF2B5EF4-FFF2-40B4-BE49-F238E27FC236}">
                <a16:creationId xmlns:a16="http://schemas.microsoft.com/office/drawing/2014/main" id="{FF00B50E-71FD-4A2B-A13C-6EBA20494701}"/>
              </a:ext>
            </a:extLst>
          </p:cNvPr>
          <p:cNvGrpSpPr>
            <a:grpSpLocks/>
          </p:cNvGrpSpPr>
          <p:nvPr/>
        </p:nvGrpSpPr>
        <p:grpSpPr bwMode="auto">
          <a:xfrm>
            <a:off x="6574320" y="398331"/>
            <a:ext cx="2439989" cy="406378"/>
            <a:chOff x="3792" y="0"/>
            <a:chExt cx="1920" cy="252"/>
          </a:xfrm>
        </p:grpSpPr>
        <p:sp>
          <p:nvSpPr>
            <p:cNvPr id="79" name="Line 5">
              <a:extLst>
                <a:ext uri="{FF2B5EF4-FFF2-40B4-BE49-F238E27FC236}">
                  <a16:creationId xmlns:a16="http://schemas.microsoft.com/office/drawing/2014/main" id="{B0325C46-8F6D-4752-BE8D-00276AB83B7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3888" y="174"/>
              <a:ext cx="177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>
              <a:prstShdw prst="shdw18" dist="17961" dir="13500000">
                <a:schemeClr val="tx1">
                  <a:gamma/>
                  <a:shade val="60000"/>
                  <a:invGamma/>
                </a:schemeClr>
              </a:prstShdw>
            </a:effectLst>
          </p:spPr>
          <p:txBody>
            <a:bodyPr anchor="ctr"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endParaRPr lang="en-GB"/>
            </a:p>
          </p:txBody>
        </p:sp>
        <p:sp>
          <p:nvSpPr>
            <p:cNvPr id="80" name="Text Box 6">
              <a:extLst>
                <a:ext uri="{FF2B5EF4-FFF2-40B4-BE49-F238E27FC236}">
                  <a16:creationId xmlns:a16="http://schemas.microsoft.com/office/drawing/2014/main" id="{FFE84175-337A-4CE8-98FF-1728821BBAB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792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D</a:t>
              </a:r>
            </a:p>
          </p:txBody>
        </p:sp>
        <p:sp>
          <p:nvSpPr>
            <p:cNvPr id="81" name="Text Box 7">
              <a:extLst>
                <a:ext uri="{FF2B5EF4-FFF2-40B4-BE49-F238E27FC236}">
                  <a16:creationId xmlns:a16="http://schemas.microsoft.com/office/drawing/2014/main" id="{A01DDB6B-408A-4207-AA2F-3DF5F7377E9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28" y="48"/>
              <a:ext cx="240" cy="204"/>
            </a:xfrm>
            <a:prstGeom prst="rect">
              <a:avLst/>
            </a:prstGeom>
            <a:solidFill>
              <a:srgbClr val="FFCC00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FFFFFF"/>
                    </a:outerShdw>
                  </a:effectLst>
                  <a:latin typeface="Arial Black" panose="020B0A04020102020204" pitchFamily="34" charset="0"/>
                </a:rPr>
                <a:t>M</a:t>
              </a:r>
            </a:p>
          </p:txBody>
        </p:sp>
        <p:sp>
          <p:nvSpPr>
            <p:cNvPr id="82" name="Text Box 8">
              <a:extLst>
                <a:ext uri="{FF2B5EF4-FFF2-40B4-BE49-F238E27FC236}">
                  <a16:creationId xmlns:a16="http://schemas.microsoft.com/office/drawing/2014/main" id="{4BA551B3-119D-432B-8378-889CC92F9E5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64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A</a:t>
              </a:r>
            </a:p>
          </p:txBody>
        </p:sp>
        <p:sp>
          <p:nvSpPr>
            <p:cNvPr id="83" name="Text Box 9">
              <a:extLst>
                <a:ext uri="{FF2B5EF4-FFF2-40B4-BE49-F238E27FC236}">
                  <a16:creationId xmlns:a16="http://schemas.microsoft.com/office/drawing/2014/main" id="{6028C238-D4AE-43E5-8F45-25A2E9731E9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00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 dirty="0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I</a:t>
              </a:r>
            </a:p>
          </p:txBody>
        </p:sp>
        <p:sp>
          <p:nvSpPr>
            <p:cNvPr id="84" name="Text Box 10">
              <a:extLst>
                <a:ext uri="{FF2B5EF4-FFF2-40B4-BE49-F238E27FC236}">
                  <a16:creationId xmlns:a16="http://schemas.microsoft.com/office/drawing/2014/main" id="{89555D65-31B4-4308-89F7-8370099E514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136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C</a:t>
              </a:r>
            </a:p>
          </p:txBody>
        </p:sp>
        <p:sp>
          <p:nvSpPr>
            <p:cNvPr id="85" name="Text Box 11">
              <a:extLst>
                <a:ext uri="{FF2B5EF4-FFF2-40B4-BE49-F238E27FC236}">
                  <a16:creationId xmlns:a16="http://schemas.microsoft.com/office/drawing/2014/main" id="{37175828-12A8-445E-8F0C-626C14A2C4B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472" y="48"/>
              <a:ext cx="240" cy="204"/>
            </a:xfrm>
            <a:prstGeom prst="rect">
              <a:avLst/>
            </a:prstGeom>
            <a:solidFill>
              <a:schemeClr val="bg1"/>
            </a:solidFill>
            <a:ln w="190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folHlink"/>
              </a:outerShdw>
            </a:effec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400" b="1">
                  <a:effectLst>
                    <a:outerShdw blurRad="38100" dist="38100" dir="2700000" algn="tl">
                      <a:srgbClr val="C0C0C0"/>
                    </a:outerShdw>
                  </a:effectLst>
                  <a:latin typeface="Arial Black" panose="020B0A04020102020204" pitchFamily="34" charset="0"/>
                </a:rPr>
                <a:t>R</a:t>
              </a:r>
            </a:p>
          </p:txBody>
        </p:sp>
        <p:sp>
          <p:nvSpPr>
            <p:cNvPr id="86" name="Freeform 12">
              <a:extLst>
                <a:ext uri="{FF2B5EF4-FFF2-40B4-BE49-F238E27FC236}">
                  <a16:creationId xmlns:a16="http://schemas.microsoft.com/office/drawing/2014/main" id="{A2E0905D-25A7-418E-A045-D9F4F108B2F6}"/>
                </a:ext>
              </a:extLst>
            </p:cNvPr>
            <p:cNvSpPr>
              <a:spLocks/>
            </p:cNvSpPr>
            <p:nvPr/>
          </p:nvSpPr>
          <p:spPr bwMode="auto">
            <a:xfrm>
              <a:off x="4297" y="0"/>
              <a:ext cx="119" cy="131"/>
            </a:xfrm>
            <a:custGeom>
              <a:avLst/>
              <a:gdLst>
                <a:gd name="T0" fmla="*/ 0 w 502"/>
                <a:gd name="T1" fmla="*/ 79 h 489"/>
                <a:gd name="T2" fmla="*/ 26 w 502"/>
                <a:gd name="T3" fmla="*/ 131 h 489"/>
                <a:gd name="T4" fmla="*/ 39 w 502"/>
                <a:gd name="T5" fmla="*/ 120 h 489"/>
                <a:gd name="T6" fmla="*/ 119 w 502"/>
                <a:gd name="T7" fmla="*/ 6 h 489"/>
                <a:gd name="T8" fmla="*/ 117 w 502"/>
                <a:gd name="T9" fmla="*/ 0 h 489"/>
                <a:gd name="T10" fmla="*/ 32 w 502"/>
                <a:gd name="T11" fmla="*/ 102 h 489"/>
                <a:gd name="T12" fmla="*/ 0 w 502"/>
                <a:gd name="T13" fmla="*/ 79 h 48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02" h="489">
                  <a:moveTo>
                    <a:pt x="0" y="295"/>
                  </a:moveTo>
                  <a:cubicBezTo>
                    <a:pt x="54" y="300"/>
                    <a:pt x="109" y="489"/>
                    <a:pt x="109" y="489"/>
                  </a:cubicBezTo>
                  <a:cubicBezTo>
                    <a:pt x="109" y="489"/>
                    <a:pt x="137" y="468"/>
                    <a:pt x="166" y="447"/>
                  </a:cubicBezTo>
                  <a:cubicBezTo>
                    <a:pt x="166" y="447"/>
                    <a:pt x="248" y="203"/>
                    <a:pt x="502" y="21"/>
                  </a:cubicBezTo>
                  <a:cubicBezTo>
                    <a:pt x="496" y="10"/>
                    <a:pt x="493" y="3"/>
                    <a:pt x="492" y="0"/>
                  </a:cubicBezTo>
                  <a:cubicBezTo>
                    <a:pt x="492" y="0"/>
                    <a:pt x="304" y="84"/>
                    <a:pt x="133" y="381"/>
                  </a:cubicBezTo>
                  <a:cubicBezTo>
                    <a:pt x="79" y="227"/>
                    <a:pt x="34" y="264"/>
                    <a:pt x="0" y="295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ffectLst>
              <a:outerShdw dist="28398" dir="1593903" algn="ctr" rotWithShape="0">
                <a:srgbClr val="DDDDDD"/>
              </a:outerShdw>
            </a:effectLst>
            <a:extLst>
              <a:ext uri="{91240B29-F687-4F45-9708-019B960494DF}">
                <a14:hiddenLine xmlns:a14="http://schemas.microsoft.com/office/drawing/2010/main" w="3175" cap="flat" cmpd="sng">
                  <a:solidFill>
                    <a:srgbClr val="FFCC00"/>
                  </a:solidFill>
                  <a:prstDash val="solid"/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905513997"/>
      </p:ext>
    </p:extLst>
  </p:cSld>
  <p:clrMapOvr>
    <a:masterClrMapping/>
  </p:clrMapOvr>
  <p:transition spd="med">
    <p:fade/>
  </p:transition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UNDODONOTDELETE" val="0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EGfXrny08CAjYWNUqQFG4Q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svQ0nVlZW9bMUyy_Y06Sfw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WqQmVBtRR25aHt4gQ_705g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8nHSAlyJMB.NvN4ZNMTZNg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PfuWXNvt2m0PglIgr_RFqw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hinkcellActiveDocDoNotDelete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HINKCELLSHAPEDONOTDELETE" val="tPfuWXNvt2m0PglIgr_RFqw"/>
</p:tagLst>
</file>

<file path=ppt/theme/theme1.xml><?xml version="1.0" encoding="utf-8"?>
<a:theme xmlns:a="http://schemas.openxmlformats.org/drawingml/2006/main" name="2019 EHI Template">
  <a:themeElements>
    <a:clrScheme name="EHI Color Palette">
      <a:dk1>
        <a:srgbClr val="000000"/>
      </a:dk1>
      <a:lt1>
        <a:sysClr val="window" lastClr="FFFFFF"/>
      </a:lt1>
      <a:dk2>
        <a:srgbClr val="093057"/>
      </a:dk2>
      <a:lt2>
        <a:srgbClr val="C8C8C8"/>
      </a:lt2>
      <a:accent1>
        <a:srgbClr val="139DEB"/>
      </a:accent1>
      <a:accent2>
        <a:srgbClr val="125FAE"/>
      </a:accent2>
      <a:accent3>
        <a:srgbClr val="BA9822"/>
      </a:accent3>
      <a:accent4>
        <a:srgbClr val="5D831E"/>
      </a:accent4>
      <a:accent5>
        <a:srgbClr val="3C3C3C"/>
      </a:accent5>
      <a:accent6>
        <a:srgbClr val="F57E2C"/>
      </a:accent6>
      <a:hlink>
        <a:srgbClr val="0000FF"/>
      </a:hlink>
      <a:folHlink>
        <a:srgbClr val="7030A0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022219_EHI_FinalPPT_Template" id="{05425AF8-AD43-634F-91D9-8B60C17E6F30}" vid="{70FBA87E-B214-EE40-906F-20A8CB1ADE03}"/>
    </a:ext>
  </a:extLst>
</a:theme>
</file>

<file path=ppt/theme/theme2.xml><?xml version="1.0" encoding="utf-8"?>
<a:theme xmlns:a="http://schemas.openxmlformats.org/drawingml/2006/main" name="Advanced Slides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022219_EHI_FinalPPT_Template" id="{05425AF8-AD43-634F-91D9-8B60C17E6F30}" vid="{E67A6583-9009-0440-AAB0-CDDF1561D335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a4aca68a-cfee-4f1c-bf28-f40145bd5a6c">
      <UserInfo>
        <DisplayName>Kotowski, Pawel</DisplayName>
        <AccountId>1350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B59120107AD5C47ADF4DD69688D86DC" ma:contentTypeVersion="10" ma:contentTypeDescription="Create a new document." ma:contentTypeScope="" ma:versionID="77180f958c68286ddd21e3ceba2a7ab2">
  <xsd:schema xmlns:xsd="http://www.w3.org/2001/XMLSchema" xmlns:xs="http://www.w3.org/2001/XMLSchema" xmlns:p="http://schemas.microsoft.com/office/2006/metadata/properties" xmlns:ns3="ed85513e-22cb-4687-907e-73c967b0b273" xmlns:ns4="a4aca68a-cfee-4f1c-bf28-f40145bd5a6c" targetNamespace="http://schemas.microsoft.com/office/2006/metadata/properties" ma:root="true" ma:fieldsID="7755879109b332c2ef08e8efc3db6f64" ns3:_="" ns4:_="">
    <xsd:import namespace="ed85513e-22cb-4687-907e-73c967b0b273"/>
    <xsd:import namespace="a4aca68a-cfee-4f1c-bf28-f40145bd5a6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d85513e-22cb-4687-907e-73c967b0b27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Location" ma:index="12" nillable="true" ma:displayName="Location" ma:internalName="MediaServiceLocatio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aca68a-cfee-4f1c-bf28-f40145bd5a6c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0DF19C-74D7-4C9F-A951-AA6EACA82C57}">
  <ds:schemaRefs>
    <ds:schemaRef ds:uri="a4aca68a-cfee-4f1c-bf28-f40145bd5a6c"/>
    <ds:schemaRef ds:uri="ed85513e-22cb-4687-907e-73c967b0b273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110DCE2-99DF-4521-92C5-639B4DA39D0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D5A3864-61BC-4A2F-868C-A9B8817C03F1}">
  <ds:schemaRefs>
    <ds:schemaRef ds:uri="a4aca68a-cfee-4f1c-bf28-f40145bd5a6c"/>
    <ds:schemaRef ds:uri="ed85513e-22cb-4687-907e-73c967b0b273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3443</TotalTime>
  <Words>472</Words>
  <Application>Microsoft Office PowerPoint</Application>
  <PresentationFormat>On-screen Show (4:3)</PresentationFormat>
  <Paragraphs>130</Paragraphs>
  <Slides>5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4" baseType="lpstr">
      <vt:lpstr>Arial</vt:lpstr>
      <vt:lpstr>Arial Black</vt:lpstr>
      <vt:lpstr>Calibri</vt:lpstr>
      <vt:lpstr>Georgia</vt:lpstr>
      <vt:lpstr>Marlett</vt:lpstr>
      <vt:lpstr>Wingdings</vt:lpstr>
      <vt:lpstr>2019 EHI Template</vt:lpstr>
      <vt:lpstr>Advanced Slides</vt:lpstr>
      <vt:lpstr>think-cell Slide</vt:lpstr>
      <vt:lpstr>PowerPoint Presentation</vt:lpstr>
      <vt:lpstr>6 Panel Report</vt:lpstr>
      <vt:lpstr>6 Panel Report</vt:lpstr>
      <vt:lpstr>6 Panel Report</vt:lpstr>
      <vt:lpstr>6 Panel Report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Calandro</dc:creator>
  <cp:lastModifiedBy>Byrne, Helen</cp:lastModifiedBy>
  <cp:revision>230</cp:revision>
  <cp:lastPrinted>2019-05-29T19:40:20Z</cp:lastPrinted>
  <dcterms:created xsi:type="dcterms:W3CDTF">2019-06-11T13:56:01Z</dcterms:created>
  <dcterms:modified xsi:type="dcterms:W3CDTF">2021-01-15T09:28:41Z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0x010100BB59120107AD5C47ADF4DD69688D86DC</vt:lpwstr>
  </property>
</Properties>
</file>