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22"/>
  </p:notesMasterIdLst>
  <p:sldIdLst>
    <p:sldId id="256" r:id="rId2"/>
    <p:sldId id="284" r:id="rId3"/>
    <p:sldId id="267" r:id="rId4"/>
    <p:sldId id="266" r:id="rId5"/>
    <p:sldId id="268" r:id="rId6"/>
    <p:sldId id="269" r:id="rId7"/>
    <p:sldId id="270" r:id="rId8"/>
    <p:sldId id="283" r:id="rId9"/>
    <p:sldId id="271" r:id="rId10"/>
    <p:sldId id="274" r:id="rId11"/>
    <p:sldId id="272" r:id="rId12"/>
    <p:sldId id="273" r:id="rId13"/>
    <p:sldId id="275" r:id="rId14"/>
    <p:sldId id="276" r:id="rId15"/>
    <p:sldId id="277" r:id="rId16"/>
    <p:sldId id="278" r:id="rId17"/>
    <p:sldId id="279" r:id="rId18"/>
    <p:sldId id="280" r:id="rId19"/>
    <p:sldId id="281" r:id="rId20"/>
    <p:sldId id="282"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65224" autoAdjust="0"/>
  </p:normalViewPr>
  <p:slideViewPr>
    <p:cSldViewPr snapToGrid="0">
      <p:cViewPr varScale="1">
        <p:scale>
          <a:sx n="108" d="100"/>
          <a:sy n="108" d="100"/>
        </p:scale>
        <p:origin x="462"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CE315C-E0BE-4039-96B1-72A562770B2F}"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49EE39CA-3177-4EA7-A114-D6B6C3A37DDB}">
      <dgm:prSet custT="1"/>
      <dgm:spPr/>
      <dgm:t>
        <a:bodyPr/>
        <a:lstStyle/>
        <a:p>
          <a:r>
            <a:rPr lang="en-GB" sz="2000" dirty="0"/>
            <a:t>Stress, Distress, Eustress: What is the difference?</a:t>
          </a:r>
          <a:endParaRPr lang="en-US" sz="2000" dirty="0"/>
        </a:p>
      </dgm:t>
    </dgm:pt>
    <dgm:pt modelId="{F7A16081-D288-4846-BBEE-DD6A68A5663F}" type="parTrans" cxnId="{7F2A3E34-C52C-479D-A3CC-FD2888098005}">
      <dgm:prSet/>
      <dgm:spPr/>
      <dgm:t>
        <a:bodyPr/>
        <a:lstStyle/>
        <a:p>
          <a:endParaRPr lang="en-US"/>
        </a:p>
      </dgm:t>
    </dgm:pt>
    <dgm:pt modelId="{F79FFD0D-DE61-469D-A56A-BC1DE388BEC5}" type="sibTrans" cxnId="{7F2A3E34-C52C-479D-A3CC-FD2888098005}">
      <dgm:prSet/>
      <dgm:spPr/>
      <dgm:t>
        <a:bodyPr/>
        <a:lstStyle/>
        <a:p>
          <a:endParaRPr lang="en-US"/>
        </a:p>
      </dgm:t>
    </dgm:pt>
    <dgm:pt modelId="{BE2AD5A6-4A41-4A6E-8C0C-0C534E0791BB}">
      <dgm:prSet custT="1"/>
      <dgm:spPr/>
      <dgm:t>
        <a:bodyPr/>
        <a:lstStyle/>
        <a:p>
          <a:r>
            <a:rPr lang="en-GB" sz="2000" dirty="0"/>
            <a:t>Mental Health and Mental Wellbeing: What is the difference</a:t>
          </a:r>
          <a:r>
            <a:rPr lang="en-GB" sz="1800" dirty="0"/>
            <a:t>?</a:t>
          </a:r>
          <a:endParaRPr lang="en-US" sz="1800" dirty="0"/>
        </a:p>
      </dgm:t>
    </dgm:pt>
    <dgm:pt modelId="{9F3C10D3-3842-4432-B297-9ACB680EC46B}" type="parTrans" cxnId="{31D2C136-89B2-486D-AA52-6E3A1E3926D5}">
      <dgm:prSet/>
      <dgm:spPr/>
      <dgm:t>
        <a:bodyPr/>
        <a:lstStyle/>
        <a:p>
          <a:endParaRPr lang="en-US"/>
        </a:p>
      </dgm:t>
    </dgm:pt>
    <dgm:pt modelId="{026E018F-1AF4-453E-8CC3-6077E0D83FEA}" type="sibTrans" cxnId="{31D2C136-89B2-486D-AA52-6E3A1E3926D5}">
      <dgm:prSet/>
      <dgm:spPr/>
      <dgm:t>
        <a:bodyPr/>
        <a:lstStyle/>
        <a:p>
          <a:endParaRPr lang="en-US"/>
        </a:p>
      </dgm:t>
    </dgm:pt>
    <dgm:pt modelId="{76A893AF-9B44-4345-8609-0370220F1363}">
      <dgm:prSet custT="1"/>
      <dgm:spPr/>
      <dgm:t>
        <a:bodyPr/>
        <a:lstStyle/>
        <a:p>
          <a:r>
            <a:rPr lang="en-GB" sz="2000" dirty="0"/>
            <a:t>Anxiety and Depression: What is the difference?</a:t>
          </a:r>
          <a:endParaRPr lang="en-US" sz="2000" dirty="0"/>
        </a:p>
      </dgm:t>
    </dgm:pt>
    <dgm:pt modelId="{DB0072F1-8379-466E-880A-818894612267}" type="parTrans" cxnId="{0E3E8F01-9C41-4A69-82C5-698B8DFC40A8}">
      <dgm:prSet/>
      <dgm:spPr/>
      <dgm:t>
        <a:bodyPr/>
        <a:lstStyle/>
        <a:p>
          <a:endParaRPr lang="en-US"/>
        </a:p>
      </dgm:t>
    </dgm:pt>
    <dgm:pt modelId="{6ECBE67C-3029-4638-837E-ED7ECFBDA80D}" type="sibTrans" cxnId="{0E3E8F01-9C41-4A69-82C5-698B8DFC40A8}">
      <dgm:prSet/>
      <dgm:spPr/>
      <dgm:t>
        <a:bodyPr/>
        <a:lstStyle/>
        <a:p>
          <a:endParaRPr lang="en-US"/>
        </a:p>
      </dgm:t>
    </dgm:pt>
    <dgm:pt modelId="{1C6A414C-A64A-4B41-B2C8-CD513116AD6B}" type="pres">
      <dgm:prSet presAssocID="{A3CE315C-E0BE-4039-96B1-72A562770B2F}" presName="root" presStyleCnt="0">
        <dgm:presLayoutVars>
          <dgm:dir/>
          <dgm:resizeHandles val="exact"/>
        </dgm:presLayoutVars>
      </dgm:prSet>
      <dgm:spPr/>
    </dgm:pt>
    <dgm:pt modelId="{3C5E059D-FD9A-4733-B6A8-C198EDEE8F1D}" type="pres">
      <dgm:prSet presAssocID="{49EE39CA-3177-4EA7-A114-D6B6C3A37DDB}" presName="compNode" presStyleCnt="0"/>
      <dgm:spPr/>
    </dgm:pt>
    <dgm:pt modelId="{0472C2FC-CB50-4114-9C39-8D97FE08430C}" type="pres">
      <dgm:prSet presAssocID="{49EE39CA-3177-4EA7-A114-D6B6C3A37DDB}" presName="iconRect" presStyleLbl="node1" presStyleIdx="0" presStyleCnt="3" custLinFactNeighborX="-384" custLinFactNeighborY="-2691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0C3E25B9-ABA0-41D0-9ECC-1F8543DDC88C}" type="pres">
      <dgm:prSet presAssocID="{49EE39CA-3177-4EA7-A114-D6B6C3A37DDB}" presName="spaceRect" presStyleCnt="0"/>
      <dgm:spPr/>
    </dgm:pt>
    <dgm:pt modelId="{3180B602-5578-481C-91F2-98FE53C99B70}" type="pres">
      <dgm:prSet presAssocID="{49EE39CA-3177-4EA7-A114-D6B6C3A37DDB}" presName="textRect" presStyleLbl="revTx" presStyleIdx="0" presStyleCnt="3" custScaleY="240386">
        <dgm:presLayoutVars>
          <dgm:chMax val="1"/>
          <dgm:chPref val="1"/>
        </dgm:presLayoutVars>
      </dgm:prSet>
      <dgm:spPr/>
    </dgm:pt>
    <dgm:pt modelId="{53743E0F-84CD-41EC-BB21-F31754A9700C}" type="pres">
      <dgm:prSet presAssocID="{F79FFD0D-DE61-469D-A56A-BC1DE388BEC5}" presName="sibTrans" presStyleCnt="0"/>
      <dgm:spPr/>
    </dgm:pt>
    <dgm:pt modelId="{A48AE221-7009-4C88-AADC-095DE77B78C6}" type="pres">
      <dgm:prSet presAssocID="{BE2AD5A6-4A41-4A6E-8C0C-0C534E0791BB}" presName="compNode" presStyleCnt="0"/>
      <dgm:spPr/>
    </dgm:pt>
    <dgm:pt modelId="{857A88BD-87B7-4F19-A1CD-4C9F69683379}" type="pres">
      <dgm:prSet presAssocID="{BE2AD5A6-4A41-4A6E-8C0C-0C534E0791BB}" presName="iconRect" presStyleLbl="node1" presStyleIdx="1" presStyleCnt="3" custLinFactNeighborX="1" custLinFactNeighborY="-5733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D9D81745-9CE2-4ACE-8216-FE5E34E9D36F}" type="pres">
      <dgm:prSet presAssocID="{BE2AD5A6-4A41-4A6E-8C0C-0C534E0791BB}" presName="spaceRect" presStyleCnt="0"/>
      <dgm:spPr/>
    </dgm:pt>
    <dgm:pt modelId="{01D2ED56-5E20-4327-B77A-7A07E4D43A4D}" type="pres">
      <dgm:prSet presAssocID="{BE2AD5A6-4A41-4A6E-8C0C-0C534E0791BB}" presName="textRect" presStyleLbl="revTx" presStyleIdx="1" presStyleCnt="3" custLinFactY="-16559" custLinFactNeighborX="5945" custLinFactNeighborY="-100000">
        <dgm:presLayoutVars>
          <dgm:chMax val="1"/>
          <dgm:chPref val="1"/>
        </dgm:presLayoutVars>
      </dgm:prSet>
      <dgm:spPr/>
    </dgm:pt>
    <dgm:pt modelId="{6C4CE871-AABF-4D47-97BE-E69E3FB37B97}" type="pres">
      <dgm:prSet presAssocID="{026E018F-1AF4-453E-8CC3-6077E0D83FEA}" presName="sibTrans" presStyleCnt="0"/>
      <dgm:spPr/>
    </dgm:pt>
    <dgm:pt modelId="{54BE10D5-2745-4C23-BC4B-6A331D6C70EC}" type="pres">
      <dgm:prSet presAssocID="{76A893AF-9B44-4345-8609-0370220F1363}" presName="compNode" presStyleCnt="0"/>
      <dgm:spPr/>
    </dgm:pt>
    <dgm:pt modelId="{80D86281-D625-43EE-8B90-9629C7C0F2F4}" type="pres">
      <dgm:prSet presAssocID="{76A893AF-9B44-4345-8609-0370220F1363}" presName="iconRect" presStyleLbl="node1" presStyleIdx="2" presStyleCnt="3" custLinFactNeighborX="4116" custLinFactNeighborY="-5205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orried Face with No Fill"/>
        </a:ext>
      </dgm:extLst>
    </dgm:pt>
    <dgm:pt modelId="{AB44E2B8-FA73-44F4-8B17-080B719A328A}" type="pres">
      <dgm:prSet presAssocID="{76A893AF-9B44-4345-8609-0370220F1363}" presName="spaceRect" presStyleCnt="0"/>
      <dgm:spPr/>
    </dgm:pt>
    <dgm:pt modelId="{9796C3D2-2B7A-4FCA-AE74-E60BCDAF4F55}" type="pres">
      <dgm:prSet presAssocID="{76A893AF-9B44-4345-8609-0370220F1363}" presName="textRect" presStyleLbl="revTx" presStyleIdx="2" presStyleCnt="3" custLinFactY="-11573" custLinFactNeighborX="-337" custLinFactNeighborY="-100000">
        <dgm:presLayoutVars>
          <dgm:chMax val="1"/>
          <dgm:chPref val="1"/>
        </dgm:presLayoutVars>
      </dgm:prSet>
      <dgm:spPr/>
    </dgm:pt>
  </dgm:ptLst>
  <dgm:cxnLst>
    <dgm:cxn modelId="{0E3E8F01-9C41-4A69-82C5-698B8DFC40A8}" srcId="{A3CE315C-E0BE-4039-96B1-72A562770B2F}" destId="{76A893AF-9B44-4345-8609-0370220F1363}" srcOrd="2" destOrd="0" parTransId="{DB0072F1-8379-466E-880A-818894612267}" sibTransId="{6ECBE67C-3029-4638-837E-ED7ECFBDA80D}"/>
    <dgm:cxn modelId="{8C500D10-966A-4FC8-9303-7BBDFDBD9D97}" type="presOf" srcId="{BE2AD5A6-4A41-4A6E-8C0C-0C534E0791BB}" destId="{01D2ED56-5E20-4327-B77A-7A07E4D43A4D}" srcOrd="0" destOrd="0" presId="urn:microsoft.com/office/officeart/2018/2/layout/IconLabelList"/>
    <dgm:cxn modelId="{7F2A3E34-C52C-479D-A3CC-FD2888098005}" srcId="{A3CE315C-E0BE-4039-96B1-72A562770B2F}" destId="{49EE39CA-3177-4EA7-A114-D6B6C3A37DDB}" srcOrd="0" destOrd="0" parTransId="{F7A16081-D288-4846-BBEE-DD6A68A5663F}" sibTransId="{F79FFD0D-DE61-469D-A56A-BC1DE388BEC5}"/>
    <dgm:cxn modelId="{31D2C136-89B2-486D-AA52-6E3A1E3926D5}" srcId="{A3CE315C-E0BE-4039-96B1-72A562770B2F}" destId="{BE2AD5A6-4A41-4A6E-8C0C-0C534E0791BB}" srcOrd="1" destOrd="0" parTransId="{9F3C10D3-3842-4432-B297-9ACB680EC46B}" sibTransId="{026E018F-1AF4-453E-8CC3-6077E0D83FEA}"/>
    <dgm:cxn modelId="{EE9CF14F-CA78-4D65-B832-7231D0295712}" type="presOf" srcId="{76A893AF-9B44-4345-8609-0370220F1363}" destId="{9796C3D2-2B7A-4FCA-AE74-E60BCDAF4F55}" srcOrd="0" destOrd="0" presId="urn:microsoft.com/office/officeart/2018/2/layout/IconLabelList"/>
    <dgm:cxn modelId="{82DBBC5A-D90F-4D4A-9BB2-D1BC848977E6}" type="presOf" srcId="{49EE39CA-3177-4EA7-A114-D6B6C3A37DDB}" destId="{3180B602-5578-481C-91F2-98FE53C99B70}" srcOrd="0" destOrd="0" presId="urn:microsoft.com/office/officeart/2018/2/layout/IconLabelList"/>
    <dgm:cxn modelId="{A77C157D-6D2F-46B5-8170-A490870844C8}" type="presOf" srcId="{A3CE315C-E0BE-4039-96B1-72A562770B2F}" destId="{1C6A414C-A64A-4B41-B2C8-CD513116AD6B}" srcOrd="0" destOrd="0" presId="urn:microsoft.com/office/officeart/2018/2/layout/IconLabelList"/>
    <dgm:cxn modelId="{0F57936C-BD12-4B23-9A31-F6979A65938F}" type="presParOf" srcId="{1C6A414C-A64A-4B41-B2C8-CD513116AD6B}" destId="{3C5E059D-FD9A-4733-B6A8-C198EDEE8F1D}" srcOrd="0" destOrd="0" presId="urn:microsoft.com/office/officeart/2018/2/layout/IconLabelList"/>
    <dgm:cxn modelId="{8F2C4947-3AD6-42FB-A8F9-B0DD7B314599}" type="presParOf" srcId="{3C5E059D-FD9A-4733-B6A8-C198EDEE8F1D}" destId="{0472C2FC-CB50-4114-9C39-8D97FE08430C}" srcOrd="0" destOrd="0" presId="urn:microsoft.com/office/officeart/2018/2/layout/IconLabelList"/>
    <dgm:cxn modelId="{548ED221-AD19-4C78-9D5A-67906CB45DDE}" type="presParOf" srcId="{3C5E059D-FD9A-4733-B6A8-C198EDEE8F1D}" destId="{0C3E25B9-ABA0-41D0-9ECC-1F8543DDC88C}" srcOrd="1" destOrd="0" presId="urn:microsoft.com/office/officeart/2018/2/layout/IconLabelList"/>
    <dgm:cxn modelId="{50739A20-380B-46DF-9554-BC65FAD78E35}" type="presParOf" srcId="{3C5E059D-FD9A-4733-B6A8-C198EDEE8F1D}" destId="{3180B602-5578-481C-91F2-98FE53C99B70}" srcOrd="2" destOrd="0" presId="urn:microsoft.com/office/officeart/2018/2/layout/IconLabelList"/>
    <dgm:cxn modelId="{E8924BD0-99F1-48B1-88DA-A0DEAC621B23}" type="presParOf" srcId="{1C6A414C-A64A-4B41-B2C8-CD513116AD6B}" destId="{53743E0F-84CD-41EC-BB21-F31754A9700C}" srcOrd="1" destOrd="0" presId="urn:microsoft.com/office/officeart/2018/2/layout/IconLabelList"/>
    <dgm:cxn modelId="{12EE1080-CE6F-432B-A9D1-5181A77ABB24}" type="presParOf" srcId="{1C6A414C-A64A-4B41-B2C8-CD513116AD6B}" destId="{A48AE221-7009-4C88-AADC-095DE77B78C6}" srcOrd="2" destOrd="0" presId="urn:microsoft.com/office/officeart/2018/2/layout/IconLabelList"/>
    <dgm:cxn modelId="{0D2CB179-8FF0-4C26-9A82-848F704A4567}" type="presParOf" srcId="{A48AE221-7009-4C88-AADC-095DE77B78C6}" destId="{857A88BD-87B7-4F19-A1CD-4C9F69683379}" srcOrd="0" destOrd="0" presId="urn:microsoft.com/office/officeart/2018/2/layout/IconLabelList"/>
    <dgm:cxn modelId="{F210D0C1-74B3-44F3-A91C-193BB8741595}" type="presParOf" srcId="{A48AE221-7009-4C88-AADC-095DE77B78C6}" destId="{D9D81745-9CE2-4ACE-8216-FE5E34E9D36F}" srcOrd="1" destOrd="0" presId="urn:microsoft.com/office/officeart/2018/2/layout/IconLabelList"/>
    <dgm:cxn modelId="{3E1A925C-4181-4354-BF74-BDE181104E77}" type="presParOf" srcId="{A48AE221-7009-4C88-AADC-095DE77B78C6}" destId="{01D2ED56-5E20-4327-B77A-7A07E4D43A4D}" srcOrd="2" destOrd="0" presId="urn:microsoft.com/office/officeart/2018/2/layout/IconLabelList"/>
    <dgm:cxn modelId="{ACA828E0-E054-4BA6-AF3A-D4CE8261C77C}" type="presParOf" srcId="{1C6A414C-A64A-4B41-B2C8-CD513116AD6B}" destId="{6C4CE871-AABF-4D47-97BE-E69E3FB37B97}" srcOrd="3" destOrd="0" presId="urn:microsoft.com/office/officeart/2018/2/layout/IconLabelList"/>
    <dgm:cxn modelId="{DD1DB7D8-7F69-4725-A192-4A18E7FC7094}" type="presParOf" srcId="{1C6A414C-A64A-4B41-B2C8-CD513116AD6B}" destId="{54BE10D5-2745-4C23-BC4B-6A331D6C70EC}" srcOrd="4" destOrd="0" presId="urn:microsoft.com/office/officeart/2018/2/layout/IconLabelList"/>
    <dgm:cxn modelId="{99C2AF5B-A021-40CF-B308-27AB5BD0A422}" type="presParOf" srcId="{54BE10D5-2745-4C23-BC4B-6A331D6C70EC}" destId="{80D86281-D625-43EE-8B90-9629C7C0F2F4}" srcOrd="0" destOrd="0" presId="urn:microsoft.com/office/officeart/2018/2/layout/IconLabelList"/>
    <dgm:cxn modelId="{09D40BED-A6DC-462A-909C-3E66DE8487D7}" type="presParOf" srcId="{54BE10D5-2745-4C23-BC4B-6A331D6C70EC}" destId="{AB44E2B8-FA73-44F4-8B17-080B719A328A}" srcOrd="1" destOrd="0" presId="urn:microsoft.com/office/officeart/2018/2/layout/IconLabelList"/>
    <dgm:cxn modelId="{B37FE775-B96A-4E75-B883-B9B42700AADE}" type="presParOf" srcId="{54BE10D5-2745-4C23-BC4B-6A331D6C70EC}" destId="{9796C3D2-2B7A-4FCA-AE74-E60BCDAF4F5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B77460-B01B-45EC-9CC5-E7B4C97E5D47}"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2BB5239C-662D-4920-BCF4-6FCA3872989B}">
      <dgm:prSet/>
      <dgm:spPr/>
      <dgm:t>
        <a:bodyPr/>
        <a:lstStyle/>
        <a:p>
          <a:r>
            <a:rPr lang="en-GB"/>
            <a:t>This is a phrase that is being used a lot in recent years. What does it mean to you?</a:t>
          </a:r>
          <a:endParaRPr lang="en-US"/>
        </a:p>
      </dgm:t>
    </dgm:pt>
    <dgm:pt modelId="{581CF5D2-9DBF-4CC1-9146-A02ED9D2EB6F}" type="parTrans" cxnId="{867B906F-3A44-453B-BC32-613297E2F8F5}">
      <dgm:prSet/>
      <dgm:spPr/>
      <dgm:t>
        <a:bodyPr/>
        <a:lstStyle/>
        <a:p>
          <a:endParaRPr lang="en-US"/>
        </a:p>
      </dgm:t>
    </dgm:pt>
    <dgm:pt modelId="{6B3A02BB-7710-471A-9D50-47336B6E7FE7}" type="sibTrans" cxnId="{867B906F-3A44-453B-BC32-613297E2F8F5}">
      <dgm:prSet/>
      <dgm:spPr/>
      <dgm:t>
        <a:bodyPr/>
        <a:lstStyle/>
        <a:p>
          <a:endParaRPr lang="en-US"/>
        </a:p>
      </dgm:t>
    </dgm:pt>
    <dgm:pt modelId="{2F5AC1CC-5AF2-4EB0-8AC7-C9EFEE037BBA}">
      <dgm:prSet/>
      <dgm:spPr/>
      <dgm:t>
        <a:bodyPr/>
        <a:lstStyle/>
        <a:p>
          <a:r>
            <a:rPr lang="en-GB" dirty="0"/>
            <a:t>See if you can come up with a short phrase that identifies Mental Wellbeing for you.</a:t>
          </a:r>
          <a:endParaRPr lang="en-US" dirty="0"/>
        </a:p>
      </dgm:t>
    </dgm:pt>
    <dgm:pt modelId="{B14E53A5-E74D-4EE1-95E3-286F12E6B29C}" type="parTrans" cxnId="{8FC29051-7862-4892-87AD-5E5252B6C4E1}">
      <dgm:prSet/>
      <dgm:spPr/>
      <dgm:t>
        <a:bodyPr/>
        <a:lstStyle/>
        <a:p>
          <a:endParaRPr lang="en-US"/>
        </a:p>
      </dgm:t>
    </dgm:pt>
    <dgm:pt modelId="{9DBFC214-53A0-4DCF-BDAE-23E6BB5426C0}" type="sibTrans" cxnId="{8FC29051-7862-4892-87AD-5E5252B6C4E1}">
      <dgm:prSet/>
      <dgm:spPr/>
      <dgm:t>
        <a:bodyPr/>
        <a:lstStyle/>
        <a:p>
          <a:endParaRPr lang="en-US"/>
        </a:p>
      </dgm:t>
    </dgm:pt>
    <dgm:pt modelId="{F98896F2-AF68-414C-A327-D81F371BFF55}" type="pres">
      <dgm:prSet presAssocID="{ACB77460-B01B-45EC-9CC5-E7B4C97E5D47}" presName="hierChild1" presStyleCnt="0">
        <dgm:presLayoutVars>
          <dgm:chPref val="1"/>
          <dgm:dir/>
          <dgm:animOne val="branch"/>
          <dgm:animLvl val="lvl"/>
          <dgm:resizeHandles/>
        </dgm:presLayoutVars>
      </dgm:prSet>
      <dgm:spPr/>
    </dgm:pt>
    <dgm:pt modelId="{E9B3DDC1-72E1-4F73-A1EF-FB9477F27532}" type="pres">
      <dgm:prSet presAssocID="{2BB5239C-662D-4920-BCF4-6FCA3872989B}" presName="hierRoot1" presStyleCnt="0"/>
      <dgm:spPr/>
    </dgm:pt>
    <dgm:pt modelId="{5F91928B-022E-470C-AE55-4889A5BD19D9}" type="pres">
      <dgm:prSet presAssocID="{2BB5239C-662D-4920-BCF4-6FCA3872989B}" presName="composite" presStyleCnt="0"/>
      <dgm:spPr/>
    </dgm:pt>
    <dgm:pt modelId="{3319368E-4ABE-4193-918B-076B16E22F69}" type="pres">
      <dgm:prSet presAssocID="{2BB5239C-662D-4920-BCF4-6FCA3872989B}" presName="background" presStyleLbl="node0" presStyleIdx="0" presStyleCnt="2"/>
      <dgm:spPr/>
    </dgm:pt>
    <dgm:pt modelId="{936A8211-FF8F-4711-814E-4591EA446778}" type="pres">
      <dgm:prSet presAssocID="{2BB5239C-662D-4920-BCF4-6FCA3872989B}" presName="text" presStyleLbl="fgAcc0" presStyleIdx="0" presStyleCnt="2">
        <dgm:presLayoutVars>
          <dgm:chPref val="3"/>
        </dgm:presLayoutVars>
      </dgm:prSet>
      <dgm:spPr/>
    </dgm:pt>
    <dgm:pt modelId="{61AD4F88-A4D9-49A2-8C62-8D75CC62A070}" type="pres">
      <dgm:prSet presAssocID="{2BB5239C-662D-4920-BCF4-6FCA3872989B}" presName="hierChild2" presStyleCnt="0"/>
      <dgm:spPr/>
    </dgm:pt>
    <dgm:pt modelId="{00634F14-B1BA-40B0-8F1C-CE933ED7C29A}" type="pres">
      <dgm:prSet presAssocID="{2F5AC1CC-5AF2-4EB0-8AC7-C9EFEE037BBA}" presName="hierRoot1" presStyleCnt="0"/>
      <dgm:spPr/>
    </dgm:pt>
    <dgm:pt modelId="{BCDB920C-654C-4F08-BA06-91E20BBA0EA1}" type="pres">
      <dgm:prSet presAssocID="{2F5AC1CC-5AF2-4EB0-8AC7-C9EFEE037BBA}" presName="composite" presStyleCnt="0"/>
      <dgm:spPr/>
    </dgm:pt>
    <dgm:pt modelId="{A31D9693-AC7D-45E1-93D5-5B1B4F0F80A4}" type="pres">
      <dgm:prSet presAssocID="{2F5AC1CC-5AF2-4EB0-8AC7-C9EFEE037BBA}" presName="background" presStyleLbl="node0" presStyleIdx="1" presStyleCnt="2"/>
      <dgm:spPr/>
    </dgm:pt>
    <dgm:pt modelId="{4876FBE9-5D63-4290-A098-8D096D0E0ACF}" type="pres">
      <dgm:prSet presAssocID="{2F5AC1CC-5AF2-4EB0-8AC7-C9EFEE037BBA}" presName="text" presStyleLbl="fgAcc0" presStyleIdx="1" presStyleCnt="2">
        <dgm:presLayoutVars>
          <dgm:chPref val="3"/>
        </dgm:presLayoutVars>
      </dgm:prSet>
      <dgm:spPr/>
    </dgm:pt>
    <dgm:pt modelId="{E61C65BB-6F9F-45B1-8DEA-3E72F3FE60B4}" type="pres">
      <dgm:prSet presAssocID="{2F5AC1CC-5AF2-4EB0-8AC7-C9EFEE037BBA}" presName="hierChild2" presStyleCnt="0"/>
      <dgm:spPr/>
    </dgm:pt>
  </dgm:ptLst>
  <dgm:cxnLst>
    <dgm:cxn modelId="{D93F6C18-3923-4AC2-A5F9-ED43C7CAEC4C}" type="presOf" srcId="{ACB77460-B01B-45EC-9CC5-E7B4C97E5D47}" destId="{F98896F2-AF68-414C-A327-D81F371BFF55}" srcOrd="0" destOrd="0" presId="urn:microsoft.com/office/officeart/2005/8/layout/hierarchy1"/>
    <dgm:cxn modelId="{9F2A7040-9AC9-424D-82A3-5643C8D01093}" type="presOf" srcId="{2F5AC1CC-5AF2-4EB0-8AC7-C9EFEE037BBA}" destId="{4876FBE9-5D63-4290-A098-8D096D0E0ACF}" srcOrd="0" destOrd="0" presId="urn:microsoft.com/office/officeart/2005/8/layout/hierarchy1"/>
    <dgm:cxn modelId="{867B906F-3A44-453B-BC32-613297E2F8F5}" srcId="{ACB77460-B01B-45EC-9CC5-E7B4C97E5D47}" destId="{2BB5239C-662D-4920-BCF4-6FCA3872989B}" srcOrd="0" destOrd="0" parTransId="{581CF5D2-9DBF-4CC1-9146-A02ED9D2EB6F}" sibTransId="{6B3A02BB-7710-471A-9D50-47336B6E7FE7}"/>
    <dgm:cxn modelId="{8FC29051-7862-4892-87AD-5E5252B6C4E1}" srcId="{ACB77460-B01B-45EC-9CC5-E7B4C97E5D47}" destId="{2F5AC1CC-5AF2-4EB0-8AC7-C9EFEE037BBA}" srcOrd="1" destOrd="0" parTransId="{B14E53A5-E74D-4EE1-95E3-286F12E6B29C}" sibTransId="{9DBFC214-53A0-4DCF-BDAE-23E6BB5426C0}"/>
    <dgm:cxn modelId="{A53653FF-2991-4C59-9AA9-63C4C3B23388}" type="presOf" srcId="{2BB5239C-662D-4920-BCF4-6FCA3872989B}" destId="{936A8211-FF8F-4711-814E-4591EA446778}" srcOrd="0" destOrd="0" presId="urn:microsoft.com/office/officeart/2005/8/layout/hierarchy1"/>
    <dgm:cxn modelId="{E8A12018-BC36-4A58-A12D-AEB8953E75A0}" type="presParOf" srcId="{F98896F2-AF68-414C-A327-D81F371BFF55}" destId="{E9B3DDC1-72E1-4F73-A1EF-FB9477F27532}" srcOrd="0" destOrd="0" presId="urn:microsoft.com/office/officeart/2005/8/layout/hierarchy1"/>
    <dgm:cxn modelId="{6FCE9C95-3343-4F7A-8D9C-A9C24B4AF4D4}" type="presParOf" srcId="{E9B3DDC1-72E1-4F73-A1EF-FB9477F27532}" destId="{5F91928B-022E-470C-AE55-4889A5BD19D9}" srcOrd="0" destOrd="0" presId="urn:microsoft.com/office/officeart/2005/8/layout/hierarchy1"/>
    <dgm:cxn modelId="{FFC8CD0A-0CA5-4E9C-BD76-DC6E6DFCAA71}" type="presParOf" srcId="{5F91928B-022E-470C-AE55-4889A5BD19D9}" destId="{3319368E-4ABE-4193-918B-076B16E22F69}" srcOrd="0" destOrd="0" presId="urn:microsoft.com/office/officeart/2005/8/layout/hierarchy1"/>
    <dgm:cxn modelId="{26916253-D610-47F7-9FBE-26AEC13C6024}" type="presParOf" srcId="{5F91928B-022E-470C-AE55-4889A5BD19D9}" destId="{936A8211-FF8F-4711-814E-4591EA446778}" srcOrd="1" destOrd="0" presId="urn:microsoft.com/office/officeart/2005/8/layout/hierarchy1"/>
    <dgm:cxn modelId="{81111973-5515-47C0-B040-90CB447458C9}" type="presParOf" srcId="{E9B3DDC1-72E1-4F73-A1EF-FB9477F27532}" destId="{61AD4F88-A4D9-49A2-8C62-8D75CC62A070}" srcOrd="1" destOrd="0" presId="urn:microsoft.com/office/officeart/2005/8/layout/hierarchy1"/>
    <dgm:cxn modelId="{ECD10CAA-DCCC-4E9A-BE0D-E67C2EC762E3}" type="presParOf" srcId="{F98896F2-AF68-414C-A327-D81F371BFF55}" destId="{00634F14-B1BA-40B0-8F1C-CE933ED7C29A}" srcOrd="1" destOrd="0" presId="urn:microsoft.com/office/officeart/2005/8/layout/hierarchy1"/>
    <dgm:cxn modelId="{6401A3D6-A28A-4CA4-94CB-9C7549303E94}" type="presParOf" srcId="{00634F14-B1BA-40B0-8F1C-CE933ED7C29A}" destId="{BCDB920C-654C-4F08-BA06-91E20BBA0EA1}" srcOrd="0" destOrd="0" presId="urn:microsoft.com/office/officeart/2005/8/layout/hierarchy1"/>
    <dgm:cxn modelId="{220D47A8-DF72-45FE-920C-C1ED14EEFB98}" type="presParOf" srcId="{BCDB920C-654C-4F08-BA06-91E20BBA0EA1}" destId="{A31D9693-AC7D-45E1-93D5-5B1B4F0F80A4}" srcOrd="0" destOrd="0" presId="urn:microsoft.com/office/officeart/2005/8/layout/hierarchy1"/>
    <dgm:cxn modelId="{C12B6EFB-DA25-4DBC-97C2-5B7E60BB6CC0}" type="presParOf" srcId="{BCDB920C-654C-4F08-BA06-91E20BBA0EA1}" destId="{4876FBE9-5D63-4290-A098-8D096D0E0ACF}" srcOrd="1" destOrd="0" presId="urn:microsoft.com/office/officeart/2005/8/layout/hierarchy1"/>
    <dgm:cxn modelId="{1D65A31A-D95C-47C5-A388-CF3E8A9B82BA}" type="presParOf" srcId="{00634F14-B1BA-40B0-8F1C-CE933ED7C29A}" destId="{E61C65BB-6F9F-45B1-8DEA-3E72F3FE60B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4E9AAE-377A-4722-9D7D-E5CC20C7456D}"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5160DD47-11CE-4A8C-B82B-B421FE0DA1EA}">
      <dgm:prSet/>
      <dgm:spPr/>
      <dgm:t>
        <a:bodyPr/>
        <a:lstStyle/>
        <a:p>
          <a:r>
            <a:rPr lang="en-GB" dirty="0"/>
            <a:t>What do you think Mental Illness means? What does it refer to? </a:t>
          </a:r>
          <a:endParaRPr lang="en-US" dirty="0"/>
        </a:p>
      </dgm:t>
    </dgm:pt>
    <dgm:pt modelId="{8EDF65AC-5966-4408-A573-C20F73694AB9}" type="parTrans" cxnId="{482AECDA-A9AC-4A5D-B521-8D7FAA2530A5}">
      <dgm:prSet/>
      <dgm:spPr/>
      <dgm:t>
        <a:bodyPr/>
        <a:lstStyle/>
        <a:p>
          <a:endParaRPr lang="en-US"/>
        </a:p>
      </dgm:t>
    </dgm:pt>
    <dgm:pt modelId="{A490F4CA-0456-4CC0-B4E3-4BAC426C5730}" type="sibTrans" cxnId="{482AECDA-A9AC-4A5D-B521-8D7FAA2530A5}">
      <dgm:prSet/>
      <dgm:spPr/>
      <dgm:t>
        <a:bodyPr/>
        <a:lstStyle/>
        <a:p>
          <a:endParaRPr lang="en-US"/>
        </a:p>
      </dgm:t>
    </dgm:pt>
    <dgm:pt modelId="{5A469E1B-0D0B-4B73-9E59-A141F1676DFC}">
      <dgm:prSet/>
      <dgm:spPr/>
      <dgm:t>
        <a:bodyPr/>
        <a:lstStyle/>
        <a:p>
          <a:r>
            <a:rPr lang="en-GB"/>
            <a:t>Consider your own emotional experience when you think about mental illness. What happens when you 'roll' that phrase around in your mind? What comes up for you?</a:t>
          </a:r>
          <a:endParaRPr lang="en-US"/>
        </a:p>
      </dgm:t>
    </dgm:pt>
    <dgm:pt modelId="{1F32F36E-4E1A-4F38-A669-AF1B8443791B}" type="parTrans" cxnId="{EB5BB463-365C-4BC5-98EE-FE439F6C8A95}">
      <dgm:prSet/>
      <dgm:spPr/>
      <dgm:t>
        <a:bodyPr/>
        <a:lstStyle/>
        <a:p>
          <a:endParaRPr lang="en-US"/>
        </a:p>
      </dgm:t>
    </dgm:pt>
    <dgm:pt modelId="{5C09A2E8-BE7D-4E45-AF3F-816A839AB3BE}" type="sibTrans" cxnId="{EB5BB463-365C-4BC5-98EE-FE439F6C8A95}">
      <dgm:prSet/>
      <dgm:spPr/>
      <dgm:t>
        <a:bodyPr/>
        <a:lstStyle/>
        <a:p>
          <a:endParaRPr lang="en-US"/>
        </a:p>
      </dgm:t>
    </dgm:pt>
    <dgm:pt modelId="{7D31F2C6-3BDE-43EA-A73C-3441A1E56A28}" type="pres">
      <dgm:prSet presAssocID="{8B4E9AAE-377A-4722-9D7D-E5CC20C7456D}" presName="hierChild1" presStyleCnt="0">
        <dgm:presLayoutVars>
          <dgm:chPref val="1"/>
          <dgm:dir/>
          <dgm:animOne val="branch"/>
          <dgm:animLvl val="lvl"/>
          <dgm:resizeHandles/>
        </dgm:presLayoutVars>
      </dgm:prSet>
      <dgm:spPr/>
    </dgm:pt>
    <dgm:pt modelId="{0E62BF21-E9EA-4FEA-98F1-09133D6458D0}" type="pres">
      <dgm:prSet presAssocID="{5160DD47-11CE-4A8C-B82B-B421FE0DA1EA}" presName="hierRoot1" presStyleCnt="0"/>
      <dgm:spPr/>
    </dgm:pt>
    <dgm:pt modelId="{E484E460-A503-409D-B9CA-22E4CB4B4C39}" type="pres">
      <dgm:prSet presAssocID="{5160DD47-11CE-4A8C-B82B-B421FE0DA1EA}" presName="composite" presStyleCnt="0"/>
      <dgm:spPr/>
    </dgm:pt>
    <dgm:pt modelId="{49EE3E00-2C93-4444-8104-DBF3D91D67FD}" type="pres">
      <dgm:prSet presAssocID="{5160DD47-11CE-4A8C-B82B-B421FE0DA1EA}" presName="background" presStyleLbl="node0" presStyleIdx="0" presStyleCnt="2"/>
      <dgm:spPr/>
    </dgm:pt>
    <dgm:pt modelId="{183BA5D9-3D79-48B5-9E53-01D04F7799E8}" type="pres">
      <dgm:prSet presAssocID="{5160DD47-11CE-4A8C-B82B-B421FE0DA1EA}" presName="text" presStyleLbl="fgAcc0" presStyleIdx="0" presStyleCnt="2">
        <dgm:presLayoutVars>
          <dgm:chPref val="3"/>
        </dgm:presLayoutVars>
      </dgm:prSet>
      <dgm:spPr/>
    </dgm:pt>
    <dgm:pt modelId="{60A69A6F-FB4A-45A1-B1F2-5FE96B604578}" type="pres">
      <dgm:prSet presAssocID="{5160DD47-11CE-4A8C-B82B-B421FE0DA1EA}" presName="hierChild2" presStyleCnt="0"/>
      <dgm:spPr/>
    </dgm:pt>
    <dgm:pt modelId="{ACE6DDBE-471B-4D6A-B1A6-5EB7763D5C63}" type="pres">
      <dgm:prSet presAssocID="{5A469E1B-0D0B-4B73-9E59-A141F1676DFC}" presName="hierRoot1" presStyleCnt="0"/>
      <dgm:spPr/>
    </dgm:pt>
    <dgm:pt modelId="{F802B6F9-CC77-4D79-9690-A996FD9CBE33}" type="pres">
      <dgm:prSet presAssocID="{5A469E1B-0D0B-4B73-9E59-A141F1676DFC}" presName="composite" presStyleCnt="0"/>
      <dgm:spPr/>
    </dgm:pt>
    <dgm:pt modelId="{B89BB1AD-C6F4-4CDD-9662-11FF966EC167}" type="pres">
      <dgm:prSet presAssocID="{5A469E1B-0D0B-4B73-9E59-A141F1676DFC}" presName="background" presStyleLbl="node0" presStyleIdx="1" presStyleCnt="2"/>
      <dgm:spPr/>
    </dgm:pt>
    <dgm:pt modelId="{788E3427-972A-42CD-B6F9-AD71FD25BBFA}" type="pres">
      <dgm:prSet presAssocID="{5A469E1B-0D0B-4B73-9E59-A141F1676DFC}" presName="text" presStyleLbl="fgAcc0" presStyleIdx="1" presStyleCnt="2">
        <dgm:presLayoutVars>
          <dgm:chPref val="3"/>
        </dgm:presLayoutVars>
      </dgm:prSet>
      <dgm:spPr/>
    </dgm:pt>
    <dgm:pt modelId="{7AA2AEBC-624E-4EA9-B021-C7B4DA6DFB30}" type="pres">
      <dgm:prSet presAssocID="{5A469E1B-0D0B-4B73-9E59-A141F1676DFC}" presName="hierChild2" presStyleCnt="0"/>
      <dgm:spPr/>
    </dgm:pt>
  </dgm:ptLst>
  <dgm:cxnLst>
    <dgm:cxn modelId="{1163CC0D-0F8D-444D-B6F6-7891D209A453}" type="presOf" srcId="{5A469E1B-0D0B-4B73-9E59-A141F1676DFC}" destId="{788E3427-972A-42CD-B6F9-AD71FD25BBFA}" srcOrd="0" destOrd="0" presId="urn:microsoft.com/office/officeart/2005/8/layout/hierarchy1"/>
    <dgm:cxn modelId="{EB5BB463-365C-4BC5-98EE-FE439F6C8A95}" srcId="{8B4E9AAE-377A-4722-9D7D-E5CC20C7456D}" destId="{5A469E1B-0D0B-4B73-9E59-A141F1676DFC}" srcOrd="1" destOrd="0" parTransId="{1F32F36E-4E1A-4F38-A669-AF1B8443791B}" sibTransId="{5C09A2E8-BE7D-4E45-AF3F-816A839AB3BE}"/>
    <dgm:cxn modelId="{50A2294E-9512-4BFD-A4F6-F061D2D3A48F}" type="presOf" srcId="{8B4E9AAE-377A-4722-9D7D-E5CC20C7456D}" destId="{7D31F2C6-3BDE-43EA-A73C-3441A1E56A28}" srcOrd="0" destOrd="0" presId="urn:microsoft.com/office/officeart/2005/8/layout/hierarchy1"/>
    <dgm:cxn modelId="{93883CB9-306D-40C9-9F38-D788885356CF}" type="presOf" srcId="{5160DD47-11CE-4A8C-B82B-B421FE0DA1EA}" destId="{183BA5D9-3D79-48B5-9E53-01D04F7799E8}" srcOrd="0" destOrd="0" presId="urn:microsoft.com/office/officeart/2005/8/layout/hierarchy1"/>
    <dgm:cxn modelId="{482AECDA-A9AC-4A5D-B521-8D7FAA2530A5}" srcId="{8B4E9AAE-377A-4722-9D7D-E5CC20C7456D}" destId="{5160DD47-11CE-4A8C-B82B-B421FE0DA1EA}" srcOrd="0" destOrd="0" parTransId="{8EDF65AC-5966-4408-A573-C20F73694AB9}" sibTransId="{A490F4CA-0456-4CC0-B4E3-4BAC426C5730}"/>
    <dgm:cxn modelId="{00AF9D88-E70C-43EF-9D98-FA9FCEBDC830}" type="presParOf" srcId="{7D31F2C6-3BDE-43EA-A73C-3441A1E56A28}" destId="{0E62BF21-E9EA-4FEA-98F1-09133D6458D0}" srcOrd="0" destOrd="0" presId="urn:microsoft.com/office/officeart/2005/8/layout/hierarchy1"/>
    <dgm:cxn modelId="{65A06EE4-2B6F-460C-8658-271C171127A8}" type="presParOf" srcId="{0E62BF21-E9EA-4FEA-98F1-09133D6458D0}" destId="{E484E460-A503-409D-B9CA-22E4CB4B4C39}" srcOrd="0" destOrd="0" presId="urn:microsoft.com/office/officeart/2005/8/layout/hierarchy1"/>
    <dgm:cxn modelId="{5289BD06-FB4F-49D6-A659-D250D37B9985}" type="presParOf" srcId="{E484E460-A503-409D-B9CA-22E4CB4B4C39}" destId="{49EE3E00-2C93-4444-8104-DBF3D91D67FD}" srcOrd="0" destOrd="0" presId="urn:microsoft.com/office/officeart/2005/8/layout/hierarchy1"/>
    <dgm:cxn modelId="{18BABFEB-EA51-4EEF-8571-AAC601949F0C}" type="presParOf" srcId="{E484E460-A503-409D-B9CA-22E4CB4B4C39}" destId="{183BA5D9-3D79-48B5-9E53-01D04F7799E8}" srcOrd="1" destOrd="0" presId="urn:microsoft.com/office/officeart/2005/8/layout/hierarchy1"/>
    <dgm:cxn modelId="{18E8C427-A0F9-482F-842F-74EA8211A930}" type="presParOf" srcId="{0E62BF21-E9EA-4FEA-98F1-09133D6458D0}" destId="{60A69A6F-FB4A-45A1-B1F2-5FE96B604578}" srcOrd="1" destOrd="0" presId="urn:microsoft.com/office/officeart/2005/8/layout/hierarchy1"/>
    <dgm:cxn modelId="{A120690B-7C29-43D7-8727-40BAFC3179AD}" type="presParOf" srcId="{7D31F2C6-3BDE-43EA-A73C-3441A1E56A28}" destId="{ACE6DDBE-471B-4D6A-B1A6-5EB7763D5C63}" srcOrd="1" destOrd="0" presId="urn:microsoft.com/office/officeart/2005/8/layout/hierarchy1"/>
    <dgm:cxn modelId="{2ADFEE20-74D6-4D46-807E-A9C5B408151D}" type="presParOf" srcId="{ACE6DDBE-471B-4D6A-B1A6-5EB7763D5C63}" destId="{F802B6F9-CC77-4D79-9690-A996FD9CBE33}" srcOrd="0" destOrd="0" presId="urn:microsoft.com/office/officeart/2005/8/layout/hierarchy1"/>
    <dgm:cxn modelId="{C1B5955A-FA65-43C9-8872-C04C188F40BE}" type="presParOf" srcId="{F802B6F9-CC77-4D79-9690-A996FD9CBE33}" destId="{B89BB1AD-C6F4-4CDD-9662-11FF966EC167}" srcOrd="0" destOrd="0" presId="urn:microsoft.com/office/officeart/2005/8/layout/hierarchy1"/>
    <dgm:cxn modelId="{460A6282-4CF7-4C9F-8CF8-6DEA9CDC1507}" type="presParOf" srcId="{F802B6F9-CC77-4D79-9690-A996FD9CBE33}" destId="{788E3427-972A-42CD-B6F9-AD71FD25BBFA}" srcOrd="1" destOrd="0" presId="urn:microsoft.com/office/officeart/2005/8/layout/hierarchy1"/>
    <dgm:cxn modelId="{9ACC9FF7-98C5-400E-A8B4-E25D22577A5D}" type="presParOf" srcId="{ACE6DDBE-471B-4D6A-B1A6-5EB7763D5C63}" destId="{7AA2AEBC-624E-4EA9-B021-C7B4DA6DFB3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63DBFD-2750-4A04-B49C-6D8A0C9B09B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1CC0CB26-0AF3-448D-83D5-2911E6BD882E}">
      <dgm:prSet/>
      <dgm:spPr/>
      <dgm:t>
        <a:bodyPr/>
        <a:lstStyle/>
        <a:p>
          <a:r>
            <a:rPr lang="en-GB" dirty="0"/>
            <a:t>Take one aspect of the ‘Wheel’ on the previous slide and consider how this area might have an impact on an individual's mental health.</a:t>
          </a:r>
          <a:endParaRPr lang="en-US" dirty="0"/>
        </a:p>
      </dgm:t>
    </dgm:pt>
    <dgm:pt modelId="{BDB5C942-3B51-416A-9650-2B195956BDF0}" type="parTrans" cxnId="{E5A48B3C-DEE9-46AC-B315-BAC066D23C43}">
      <dgm:prSet/>
      <dgm:spPr/>
      <dgm:t>
        <a:bodyPr/>
        <a:lstStyle/>
        <a:p>
          <a:endParaRPr lang="en-US"/>
        </a:p>
      </dgm:t>
    </dgm:pt>
    <dgm:pt modelId="{9C09E285-9280-4945-82FA-53582A6652AE}" type="sibTrans" cxnId="{E5A48B3C-DEE9-46AC-B315-BAC066D23C43}">
      <dgm:prSet/>
      <dgm:spPr/>
      <dgm:t>
        <a:bodyPr/>
        <a:lstStyle/>
        <a:p>
          <a:endParaRPr lang="en-US"/>
        </a:p>
      </dgm:t>
    </dgm:pt>
    <dgm:pt modelId="{79C55D57-8D46-49E1-8CA3-0646EAAFF38A}">
      <dgm:prSet/>
      <dgm:spPr/>
      <dgm:t>
        <a:bodyPr/>
        <a:lstStyle/>
        <a:p>
          <a:r>
            <a:rPr lang="en-GB"/>
            <a:t>You might like to apply this to the current health crisis and consider the impact that this also might have to mental health and the implications for future illness.</a:t>
          </a:r>
          <a:endParaRPr lang="en-US"/>
        </a:p>
      </dgm:t>
    </dgm:pt>
    <dgm:pt modelId="{C8B49FF9-FFA3-4CA5-BCC7-15CE02458DB2}" type="parTrans" cxnId="{208F7969-B5B9-4F4A-9384-80E402A30705}">
      <dgm:prSet/>
      <dgm:spPr/>
      <dgm:t>
        <a:bodyPr/>
        <a:lstStyle/>
        <a:p>
          <a:endParaRPr lang="en-US"/>
        </a:p>
      </dgm:t>
    </dgm:pt>
    <dgm:pt modelId="{2821F2A4-336A-442E-8327-EDB7B3199465}" type="sibTrans" cxnId="{208F7969-B5B9-4F4A-9384-80E402A30705}">
      <dgm:prSet/>
      <dgm:spPr/>
      <dgm:t>
        <a:bodyPr/>
        <a:lstStyle/>
        <a:p>
          <a:endParaRPr lang="en-US"/>
        </a:p>
      </dgm:t>
    </dgm:pt>
    <dgm:pt modelId="{B717D893-1C8F-407B-96D8-64FCC2749381}" type="pres">
      <dgm:prSet presAssocID="{AB63DBFD-2750-4A04-B49C-6D8A0C9B09B6}" presName="hierChild1" presStyleCnt="0">
        <dgm:presLayoutVars>
          <dgm:chPref val="1"/>
          <dgm:dir/>
          <dgm:animOne val="branch"/>
          <dgm:animLvl val="lvl"/>
          <dgm:resizeHandles/>
        </dgm:presLayoutVars>
      </dgm:prSet>
      <dgm:spPr/>
    </dgm:pt>
    <dgm:pt modelId="{D2CEFF82-DA0E-4DF0-812B-EEF0B8246C21}" type="pres">
      <dgm:prSet presAssocID="{1CC0CB26-0AF3-448D-83D5-2911E6BD882E}" presName="hierRoot1" presStyleCnt="0"/>
      <dgm:spPr/>
    </dgm:pt>
    <dgm:pt modelId="{23CBA6CD-7EE2-4045-87D7-3C0948D562DA}" type="pres">
      <dgm:prSet presAssocID="{1CC0CB26-0AF3-448D-83D5-2911E6BD882E}" presName="composite" presStyleCnt="0"/>
      <dgm:spPr/>
    </dgm:pt>
    <dgm:pt modelId="{18729626-37FE-4485-95B4-90485B79D4BD}" type="pres">
      <dgm:prSet presAssocID="{1CC0CB26-0AF3-448D-83D5-2911E6BD882E}" presName="background" presStyleLbl="node0" presStyleIdx="0" presStyleCnt="2"/>
      <dgm:spPr/>
    </dgm:pt>
    <dgm:pt modelId="{6656B02C-A92E-48FF-A281-582EBF25A383}" type="pres">
      <dgm:prSet presAssocID="{1CC0CB26-0AF3-448D-83D5-2911E6BD882E}" presName="text" presStyleLbl="fgAcc0" presStyleIdx="0" presStyleCnt="2">
        <dgm:presLayoutVars>
          <dgm:chPref val="3"/>
        </dgm:presLayoutVars>
      </dgm:prSet>
      <dgm:spPr/>
    </dgm:pt>
    <dgm:pt modelId="{085EC29E-BECE-4887-AE34-D5B66BAE367D}" type="pres">
      <dgm:prSet presAssocID="{1CC0CB26-0AF3-448D-83D5-2911E6BD882E}" presName="hierChild2" presStyleCnt="0"/>
      <dgm:spPr/>
    </dgm:pt>
    <dgm:pt modelId="{B851C86F-A213-4FDB-95AB-62A8D5B3BAFF}" type="pres">
      <dgm:prSet presAssocID="{79C55D57-8D46-49E1-8CA3-0646EAAFF38A}" presName="hierRoot1" presStyleCnt="0"/>
      <dgm:spPr/>
    </dgm:pt>
    <dgm:pt modelId="{09579350-A6C5-42F2-B08A-1F025FCEB87E}" type="pres">
      <dgm:prSet presAssocID="{79C55D57-8D46-49E1-8CA3-0646EAAFF38A}" presName="composite" presStyleCnt="0"/>
      <dgm:spPr/>
    </dgm:pt>
    <dgm:pt modelId="{05F39A48-0C26-46AF-95FB-FF44CEC76465}" type="pres">
      <dgm:prSet presAssocID="{79C55D57-8D46-49E1-8CA3-0646EAAFF38A}" presName="background" presStyleLbl="node0" presStyleIdx="1" presStyleCnt="2"/>
      <dgm:spPr/>
    </dgm:pt>
    <dgm:pt modelId="{87CE3AC0-ADB9-424A-B9D2-9E7BDCAE00B9}" type="pres">
      <dgm:prSet presAssocID="{79C55D57-8D46-49E1-8CA3-0646EAAFF38A}" presName="text" presStyleLbl="fgAcc0" presStyleIdx="1" presStyleCnt="2">
        <dgm:presLayoutVars>
          <dgm:chPref val="3"/>
        </dgm:presLayoutVars>
      </dgm:prSet>
      <dgm:spPr/>
    </dgm:pt>
    <dgm:pt modelId="{0FCFAAAE-38F2-44C6-8596-84365D447D13}" type="pres">
      <dgm:prSet presAssocID="{79C55D57-8D46-49E1-8CA3-0646EAAFF38A}" presName="hierChild2" presStyleCnt="0"/>
      <dgm:spPr/>
    </dgm:pt>
  </dgm:ptLst>
  <dgm:cxnLst>
    <dgm:cxn modelId="{6B7F1C32-40E0-47AC-849F-CB9F65ED543A}" type="presOf" srcId="{1CC0CB26-0AF3-448D-83D5-2911E6BD882E}" destId="{6656B02C-A92E-48FF-A281-582EBF25A383}" srcOrd="0" destOrd="0" presId="urn:microsoft.com/office/officeart/2005/8/layout/hierarchy1"/>
    <dgm:cxn modelId="{E5A48B3C-DEE9-46AC-B315-BAC066D23C43}" srcId="{AB63DBFD-2750-4A04-B49C-6D8A0C9B09B6}" destId="{1CC0CB26-0AF3-448D-83D5-2911E6BD882E}" srcOrd="0" destOrd="0" parTransId="{BDB5C942-3B51-416A-9650-2B195956BDF0}" sibTransId="{9C09E285-9280-4945-82FA-53582A6652AE}"/>
    <dgm:cxn modelId="{208F7969-B5B9-4F4A-9384-80E402A30705}" srcId="{AB63DBFD-2750-4A04-B49C-6D8A0C9B09B6}" destId="{79C55D57-8D46-49E1-8CA3-0646EAAFF38A}" srcOrd="1" destOrd="0" parTransId="{C8B49FF9-FFA3-4CA5-BCC7-15CE02458DB2}" sibTransId="{2821F2A4-336A-442E-8327-EDB7B3199465}"/>
    <dgm:cxn modelId="{43D5FA4F-3C5E-42CE-83E2-DC4AEEBB866E}" type="presOf" srcId="{AB63DBFD-2750-4A04-B49C-6D8A0C9B09B6}" destId="{B717D893-1C8F-407B-96D8-64FCC2749381}" srcOrd="0" destOrd="0" presId="urn:microsoft.com/office/officeart/2005/8/layout/hierarchy1"/>
    <dgm:cxn modelId="{82DD72A4-E04B-4EA7-9AC3-0FEB1402106A}" type="presOf" srcId="{79C55D57-8D46-49E1-8CA3-0646EAAFF38A}" destId="{87CE3AC0-ADB9-424A-B9D2-9E7BDCAE00B9}" srcOrd="0" destOrd="0" presId="urn:microsoft.com/office/officeart/2005/8/layout/hierarchy1"/>
    <dgm:cxn modelId="{0BB5CEA0-EF28-4665-9640-6FB278DDD420}" type="presParOf" srcId="{B717D893-1C8F-407B-96D8-64FCC2749381}" destId="{D2CEFF82-DA0E-4DF0-812B-EEF0B8246C21}" srcOrd="0" destOrd="0" presId="urn:microsoft.com/office/officeart/2005/8/layout/hierarchy1"/>
    <dgm:cxn modelId="{5C262806-C6F0-4032-83FF-599E317C6EC2}" type="presParOf" srcId="{D2CEFF82-DA0E-4DF0-812B-EEF0B8246C21}" destId="{23CBA6CD-7EE2-4045-87D7-3C0948D562DA}" srcOrd="0" destOrd="0" presId="urn:microsoft.com/office/officeart/2005/8/layout/hierarchy1"/>
    <dgm:cxn modelId="{4B29E7A8-66F2-4165-AB91-C64E8495D2B6}" type="presParOf" srcId="{23CBA6CD-7EE2-4045-87D7-3C0948D562DA}" destId="{18729626-37FE-4485-95B4-90485B79D4BD}" srcOrd="0" destOrd="0" presId="urn:microsoft.com/office/officeart/2005/8/layout/hierarchy1"/>
    <dgm:cxn modelId="{035E8E60-2627-4538-AAA4-75223E4217E6}" type="presParOf" srcId="{23CBA6CD-7EE2-4045-87D7-3C0948D562DA}" destId="{6656B02C-A92E-48FF-A281-582EBF25A383}" srcOrd="1" destOrd="0" presId="urn:microsoft.com/office/officeart/2005/8/layout/hierarchy1"/>
    <dgm:cxn modelId="{1D6725E9-1084-4A18-BEA2-C3D1D66C7976}" type="presParOf" srcId="{D2CEFF82-DA0E-4DF0-812B-EEF0B8246C21}" destId="{085EC29E-BECE-4887-AE34-D5B66BAE367D}" srcOrd="1" destOrd="0" presId="urn:microsoft.com/office/officeart/2005/8/layout/hierarchy1"/>
    <dgm:cxn modelId="{C97DC5F9-F4F1-4033-9513-4E80CE3EA1A7}" type="presParOf" srcId="{B717D893-1C8F-407B-96D8-64FCC2749381}" destId="{B851C86F-A213-4FDB-95AB-62A8D5B3BAFF}" srcOrd="1" destOrd="0" presId="urn:microsoft.com/office/officeart/2005/8/layout/hierarchy1"/>
    <dgm:cxn modelId="{B5DA8855-CA90-4817-B476-052EC541ED5F}" type="presParOf" srcId="{B851C86F-A213-4FDB-95AB-62A8D5B3BAFF}" destId="{09579350-A6C5-42F2-B08A-1F025FCEB87E}" srcOrd="0" destOrd="0" presId="urn:microsoft.com/office/officeart/2005/8/layout/hierarchy1"/>
    <dgm:cxn modelId="{5A51B0DB-E412-4E70-AEA5-05185CDD954A}" type="presParOf" srcId="{09579350-A6C5-42F2-B08A-1F025FCEB87E}" destId="{05F39A48-0C26-46AF-95FB-FF44CEC76465}" srcOrd="0" destOrd="0" presId="urn:microsoft.com/office/officeart/2005/8/layout/hierarchy1"/>
    <dgm:cxn modelId="{2C7EE171-2737-4FC8-8A13-338636975DE0}" type="presParOf" srcId="{09579350-A6C5-42F2-B08A-1F025FCEB87E}" destId="{87CE3AC0-ADB9-424A-B9D2-9E7BDCAE00B9}" srcOrd="1" destOrd="0" presId="urn:microsoft.com/office/officeart/2005/8/layout/hierarchy1"/>
    <dgm:cxn modelId="{5484973A-7BA9-4B2F-901A-DF72A4DBD5D2}" type="presParOf" srcId="{B851C86F-A213-4FDB-95AB-62A8D5B3BAFF}" destId="{0FCFAAAE-38F2-44C6-8596-84365D447D1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84760B-7228-4699-9DAC-DD83A182F2A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66EA8BA-C4FC-4ED2-85D0-E3EF6706DD56}">
      <dgm:prSet/>
      <dgm:spPr/>
      <dgm:t>
        <a:bodyPr/>
        <a:lstStyle/>
        <a:p>
          <a:r>
            <a:rPr lang="en-GB"/>
            <a:t>A term coined by psychiatrist R.D. Laing, in </a:t>
          </a:r>
          <a:r>
            <a:rPr lang="en-GB" i="1"/>
            <a:t>The Politics of the Family and Other Essays</a:t>
          </a:r>
          <a:r>
            <a:rPr lang="en-GB"/>
            <a:t> (1971), a medical model is a "set of procedures in which all doctors are trained.“</a:t>
          </a:r>
          <a:endParaRPr lang="en-US"/>
        </a:p>
      </dgm:t>
    </dgm:pt>
    <dgm:pt modelId="{F0137BD3-5F21-4DD1-8132-E5303C255976}" type="parTrans" cxnId="{7D02B8D6-FF0A-4523-9E51-3A2D8A2A06D7}">
      <dgm:prSet/>
      <dgm:spPr/>
      <dgm:t>
        <a:bodyPr/>
        <a:lstStyle/>
        <a:p>
          <a:endParaRPr lang="en-US"/>
        </a:p>
      </dgm:t>
    </dgm:pt>
    <dgm:pt modelId="{F7CC234F-C04E-4033-BB3E-FAB09BC45810}" type="sibTrans" cxnId="{7D02B8D6-FF0A-4523-9E51-3A2D8A2A06D7}">
      <dgm:prSet/>
      <dgm:spPr/>
      <dgm:t>
        <a:bodyPr/>
        <a:lstStyle/>
        <a:p>
          <a:endParaRPr lang="en-US"/>
        </a:p>
      </dgm:t>
    </dgm:pt>
    <dgm:pt modelId="{2B1E68B6-EDD1-4325-98B1-FF31FCBE5D0E}">
      <dgm:prSet/>
      <dgm:spPr/>
      <dgm:t>
        <a:bodyPr/>
        <a:lstStyle/>
        <a:p>
          <a:r>
            <a:rPr lang="en-GB" dirty="0"/>
            <a:t>The medical model's school of thought is that mental disorders are believed to be the product of physiological factors. Simply stated, the medical model treats mental disorders as physical diseases whereby medication is often used in treatment.</a:t>
          </a:r>
          <a:endParaRPr lang="en-US" dirty="0"/>
        </a:p>
      </dgm:t>
    </dgm:pt>
    <dgm:pt modelId="{5BA97B15-4A7A-4998-AA35-284062C41679}" type="parTrans" cxnId="{4FEBCCA3-A6EE-4A20-B1AE-5AE5E43F41F0}">
      <dgm:prSet/>
      <dgm:spPr/>
      <dgm:t>
        <a:bodyPr/>
        <a:lstStyle/>
        <a:p>
          <a:endParaRPr lang="en-US"/>
        </a:p>
      </dgm:t>
    </dgm:pt>
    <dgm:pt modelId="{036D9B8E-ECFC-4788-9760-92B28FD4826B}" type="sibTrans" cxnId="{4FEBCCA3-A6EE-4A20-B1AE-5AE5E43F41F0}">
      <dgm:prSet/>
      <dgm:spPr/>
      <dgm:t>
        <a:bodyPr/>
        <a:lstStyle/>
        <a:p>
          <a:endParaRPr lang="en-US"/>
        </a:p>
      </dgm:t>
    </dgm:pt>
    <dgm:pt modelId="{76FBF961-8B8E-4473-94EF-58B21012B5B7}">
      <dgm:prSet/>
      <dgm:spPr/>
      <dgm:t>
        <a:bodyPr/>
        <a:lstStyle/>
        <a:p>
          <a:r>
            <a:rPr lang="en-GB" dirty="0"/>
            <a:t>When it comes to mental illness, the medical model, which is more widely used by psychiatrists than psychologists will treat these disorders in the same way as a broken leg.</a:t>
          </a:r>
          <a:endParaRPr lang="en-US" dirty="0"/>
        </a:p>
      </dgm:t>
    </dgm:pt>
    <dgm:pt modelId="{C9DF5B93-7F19-4C12-A9F1-ED018A356A19}" type="parTrans" cxnId="{09FA482B-AF60-44E2-8986-0F2068D77F3C}">
      <dgm:prSet/>
      <dgm:spPr/>
      <dgm:t>
        <a:bodyPr/>
        <a:lstStyle/>
        <a:p>
          <a:endParaRPr lang="en-US"/>
        </a:p>
      </dgm:t>
    </dgm:pt>
    <dgm:pt modelId="{80C3F813-27BA-4415-A31A-15491D79BD11}" type="sibTrans" cxnId="{09FA482B-AF60-44E2-8986-0F2068D77F3C}">
      <dgm:prSet/>
      <dgm:spPr/>
      <dgm:t>
        <a:bodyPr/>
        <a:lstStyle/>
        <a:p>
          <a:endParaRPr lang="en-US"/>
        </a:p>
      </dgm:t>
    </dgm:pt>
    <dgm:pt modelId="{10A98AFE-11D0-4342-AE19-97D13EBA5F41}" type="pres">
      <dgm:prSet presAssocID="{F384760B-7228-4699-9DAC-DD83A182F2A0}" presName="root" presStyleCnt="0">
        <dgm:presLayoutVars>
          <dgm:dir/>
          <dgm:resizeHandles val="exact"/>
        </dgm:presLayoutVars>
      </dgm:prSet>
      <dgm:spPr/>
    </dgm:pt>
    <dgm:pt modelId="{16C0685E-5230-409F-9A26-DEA4F4D9687A}" type="pres">
      <dgm:prSet presAssocID="{566EA8BA-C4FC-4ED2-85D0-E3EF6706DD56}" presName="compNode" presStyleCnt="0"/>
      <dgm:spPr/>
    </dgm:pt>
    <dgm:pt modelId="{3E331B49-6637-47C0-A54B-8C652013BEE8}" type="pres">
      <dgm:prSet presAssocID="{566EA8BA-C4FC-4ED2-85D0-E3EF6706DD56}" presName="bgRect" presStyleLbl="bgShp" presStyleIdx="0" presStyleCnt="3"/>
      <dgm:spPr/>
    </dgm:pt>
    <dgm:pt modelId="{0AE54111-1B8E-406A-AE4D-1C47057616D8}" type="pres">
      <dgm:prSet presAssocID="{566EA8BA-C4FC-4ED2-85D0-E3EF6706DD5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77FE8C62-E5D4-49F6-915F-103142A2303F}" type="pres">
      <dgm:prSet presAssocID="{566EA8BA-C4FC-4ED2-85D0-E3EF6706DD56}" presName="spaceRect" presStyleCnt="0"/>
      <dgm:spPr/>
    </dgm:pt>
    <dgm:pt modelId="{8E836AF3-2C0B-42C4-8D1F-56B91DF2F0C6}" type="pres">
      <dgm:prSet presAssocID="{566EA8BA-C4FC-4ED2-85D0-E3EF6706DD56}" presName="parTx" presStyleLbl="revTx" presStyleIdx="0" presStyleCnt="3">
        <dgm:presLayoutVars>
          <dgm:chMax val="0"/>
          <dgm:chPref val="0"/>
        </dgm:presLayoutVars>
      </dgm:prSet>
      <dgm:spPr/>
    </dgm:pt>
    <dgm:pt modelId="{592697D4-367C-49F6-92C8-6FC80A0B9FF0}" type="pres">
      <dgm:prSet presAssocID="{F7CC234F-C04E-4033-BB3E-FAB09BC45810}" presName="sibTrans" presStyleCnt="0"/>
      <dgm:spPr/>
    </dgm:pt>
    <dgm:pt modelId="{02DDE0C5-8A98-4605-B593-E85BF6F3DD42}" type="pres">
      <dgm:prSet presAssocID="{2B1E68B6-EDD1-4325-98B1-FF31FCBE5D0E}" presName="compNode" presStyleCnt="0"/>
      <dgm:spPr/>
    </dgm:pt>
    <dgm:pt modelId="{839A7CDD-34F4-4CED-B54D-10CDEAD2D22B}" type="pres">
      <dgm:prSet presAssocID="{2B1E68B6-EDD1-4325-98B1-FF31FCBE5D0E}" presName="bgRect" presStyleLbl="bgShp" presStyleIdx="1" presStyleCnt="3"/>
      <dgm:spPr/>
    </dgm:pt>
    <dgm:pt modelId="{B7A7421B-8C98-4E02-87F3-98E0698EDABB}" type="pres">
      <dgm:prSet presAssocID="{2B1E68B6-EDD1-4325-98B1-FF31FCBE5D0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32056212-030D-49A8-BDC9-F00C46B5F78D}" type="pres">
      <dgm:prSet presAssocID="{2B1E68B6-EDD1-4325-98B1-FF31FCBE5D0E}" presName="spaceRect" presStyleCnt="0"/>
      <dgm:spPr/>
    </dgm:pt>
    <dgm:pt modelId="{A83A353C-F3DC-456C-BCF2-4CC066AED364}" type="pres">
      <dgm:prSet presAssocID="{2B1E68B6-EDD1-4325-98B1-FF31FCBE5D0E}" presName="parTx" presStyleLbl="revTx" presStyleIdx="1" presStyleCnt="3">
        <dgm:presLayoutVars>
          <dgm:chMax val="0"/>
          <dgm:chPref val="0"/>
        </dgm:presLayoutVars>
      </dgm:prSet>
      <dgm:spPr/>
    </dgm:pt>
    <dgm:pt modelId="{10E3DF35-DF2A-42A4-AC9F-8E4F9E619918}" type="pres">
      <dgm:prSet presAssocID="{036D9B8E-ECFC-4788-9760-92B28FD4826B}" presName="sibTrans" presStyleCnt="0"/>
      <dgm:spPr/>
    </dgm:pt>
    <dgm:pt modelId="{8E5F8B4C-AD8C-4CF2-AC7E-3D06D2418BAD}" type="pres">
      <dgm:prSet presAssocID="{76FBF961-8B8E-4473-94EF-58B21012B5B7}" presName="compNode" presStyleCnt="0"/>
      <dgm:spPr/>
    </dgm:pt>
    <dgm:pt modelId="{EE1901EA-011E-47A1-82C3-D7A722DBC47E}" type="pres">
      <dgm:prSet presAssocID="{76FBF961-8B8E-4473-94EF-58B21012B5B7}" presName="bgRect" presStyleLbl="bgShp" presStyleIdx="2" presStyleCnt="3"/>
      <dgm:spPr/>
    </dgm:pt>
    <dgm:pt modelId="{FE91A01F-1885-4A24-8532-A9D03ADC3130}" type="pres">
      <dgm:prSet presAssocID="{76FBF961-8B8E-4473-94EF-58B21012B5B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843DF846-F199-455A-BA8B-289DF0D335B3}" type="pres">
      <dgm:prSet presAssocID="{76FBF961-8B8E-4473-94EF-58B21012B5B7}" presName="spaceRect" presStyleCnt="0"/>
      <dgm:spPr/>
    </dgm:pt>
    <dgm:pt modelId="{28EB5985-D16B-4487-A8FB-35B179A7F782}" type="pres">
      <dgm:prSet presAssocID="{76FBF961-8B8E-4473-94EF-58B21012B5B7}" presName="parTx" presStyleLbl="revTx" presStyleIdx="2" presStyleCnt="3">
        <dgm:presLayoutVars>
          <dgm:chMax val="0"/>
          <dgm:chPref val="0"/>
        </dgm:presLayoutVars>
      </dgm:prSet>
      <dgm:spPr/>
    </dgm:pt>
  </dgm:ptLst>
  <dgm:cxnLst>
    <dgm:cxn modelId="{D955650D-48FD-4377-8E94-16F7F64DD90E}" type="presOf" srcId="{566EA8BA-C4FC-4ED2-85D0-E3EF6706DD56}" destId="{8E836AF3-2C0B-42C4-8D1F-56B91DF2F0C6}" srcOrd="0" destOrd="0" presId="urn:microsoft.com/office/officeart/2018/2/layout/IconVerticalSolidList"/>
    <dgm:cxn modelId="{09FA482B-AF60-44E2-8986-0F2068D77F3C}" srcId="{F384760B-7228-4699-9DAC-DD83A182F2A0}" destId="{76FBF961-8B8E-4473-94EF-58B21012B5B7}" srcOrd="2" destOrd="0" parTransId="{C9DF5B93-7F19-4C12-A9F1-ED018A356A19}" sibTransId="{80C3F813-27BA-4415-A31A-15491D79BD11}"/>
    <dgm:cxn modelId="{F2799C61-701D-4570-843B-245F724C078A}" type="presOf" srcId="{F384760B-7228-4699-9DAC-DD83A182F2A0}" destId="{10A98AFE-11D0-4342-AE19-97D13EBA5F41}" srcOrd="0" destOrd="0" presId="urn:microsoft.com/office/officeart/2018/2/layout/IconVerticalSolidList"/>
    <dgm:cxn modelId="{947D8874-259E-4980-8CEA-A0620A53F447}" type="presOf" srcId="{76FBF961-8B8E-4473-94EF-58B21012B5B7}" destId="{28EB5985-D16B-4487-A8FB-35B179A7F782}" srcOrd="0" destOrd="0" presId="urn:microsoft.com/office/officeart/2018/2/layout/IconVerticalSolidList"/>
    <dgm:cxn modelId="{4FEBCCA3-A6EE-4A20-B1AE-5AE5E43F41F0}" srcId="{F384760B-7228-4699-9DAC-DD83A182F2A0}" destId="{2B1E68B6-EDD1-4325-98B1-FF31FCBE5D0E}" srcOrd="1" destOrd="0" parTransId="{5BA97B15-4A7A-4998-AA35-284062C41679}" sibTransId="{036D9B8E-ECFC-4788-9760-92B28FD4826B}"/>
    <dgm:cxn modelId="{8FE3CFA7-80B2-4F73-9D15-671124F472DB}" type="presOf" srcId="{2B1E68B6-EDD1-4325-98B1-FF31FCBE5D0E}" destId="{A83A353C-F3DC-456C-BCF2-4CC066AED364}" srcOrd="0" destOrd="0" presId="urn:microsoft.com/office/officeart/2018/2/layout/IconVerticalSolidList"/>
    <dgm:cxn modelId="{7D02B8D6-FF0A-4523-9E51-3A2D8A2A06D7}" srcId="{F384760B-7228-4699-9DAC-DD83A182F2A0}" destId="{566EA8BA-C4FC-4ED2-85D0-E3EF6706DD56}" srcOrd="0" destOrd="0" parTransId="{F0137BD3-5F21-4DD1-8132-E5303C255976}" sibTransId="{F7CC234F-C04E-4033-BB3E-FAB09BC45810}"/>
    <dgm:cxn modelId="{3DADDE2A-0397-4B65-A05B-A489E87EA874}" type="presParOf" srcId="{10A98AFE-11D0-4342-AE19-97D13EBA5F41}" destId="{16C0685E-5230-409F-9A26-DEA4F4D9687A}" srcOrd="0" destOrd="0" presId="urn:microsoft.com/office/officeart/2018/2/layout/IconVerticalSolidList"/>
    <dgm:cxn modelId="{EAC0B26A-B4E3-4119-886C-B0C7B820DE7E}" type="presParOf" srcId="{16C0685E-5230-409F-9A26-DEA4F4D9687A}" destId="{3E331B49-6637-47C0-A54B-8C652013BEE8}" srcOrd="0" destOrd="0" presId="urn:microsoft.com/office/officeart/2018/2/layout/IconVerticalSolidList"/>
    <dgm:cxn modelId="{B7E66647-1D75-41E1-B629-16AA55300151}" type="presParOf" srcId="{16C0685E-5230-409F-9A26-DEA4F4D9687A}" destId="{0AE54111-1B8E-406A-AE4D-1C47057616D8}" srcOrd="1" destOrd="0" presId="urn:microsoft.com/office/officeart/2018/2/layout/IconVerticalSolidList"/>
    <dgm:cxn modelId="{318966B2-970E-4870-810E-36AE3F29F9ED}" type="presParOf" srcId="{16C0685E-5230-409F-9A26-DEA4F4D9687A}" destId="{77FE8C62-E5D4-49F6-915F-103142A2303F}" srcOrd="2" destOrd="0" presId="urn:microsoft.com/office/officeart/2018/2/layout/IconVerticalSolidList"/>
    <dgm:cxn modelId="{81ACEE9B-A7CE-4B59-A380-3A05FFA13376}" type="presParOf" srcId="{16C0685E-5230-409F-9A26-DEA4F4D9687A}" destId="{8E836AF3-2C0B-42C4-8D1F-56B91DF2F0C6}" srcOrd="3" destOrd="0" presId="urn:microsoft.com/office/officeart/2018/2/layout/IconVerticalSolidList"/>
    <dgm:cxn modelId="{E5FF5AAC-F47D-4BF3-8D7C-B025FB209BF9}" type="presParOf" srcId="{10A98AFE-11D0-4342-AE19-97D13EBA5F41}" destId="{592697D4-367C-49F6-92C8-6FC80A0B9FF0}" srcOrd="1" destOrd="0" presId="urn:microsoft.com/office/officeart/2018/2/layout/IconVerticalSolidList"/>
    <dgm:cxn modelId="{93603CAD-12CB-43A5-B57E-09CC00F965FF}" type="presParOf" srcId="{10A98AFE-11D0-4342-AE19-97D13EBA5F41}" destId="{02DDE0C5-8A98-4605-B593-E85BF6F3DD42}" srcOrd="2" destOrd="0" presId="urn:microsoft.com/office/officeart/2018/2/layout/IconVerticalSolidList"/>
    <dgm:cxn modelId="{65541C0F-D464-4110-A268-0E5C749B0FDA}" type="presParOf" srcId="{02DDE0C5-8A98-4605-B593-E85BF6F3DD42}" destId="{839A7CDD-34F4-4CED-B54D-10CDEAD2D22B}" srcOrd="0" destOrd="0" presId="urn:microsoft.com/office/officeart/2018/2/layout/IconVerticalSolidList"/>
    <dgm:cxn modelId="{37DE443B-3630-4C76-BD4E-DD28E1054A66}" type="presParOf" srcId="{02DDE0C5-8A98-4605-B593-E85BF6F3DD42}" destId="{B7A7421B-8C98-4E02-87F3-98E0698EDABB}" srcOrd="1" destOrd="0" presId="urn:microsoft.com/office/officeart/2018/2/layout/IconVerticalSolidList"/>
    <dgm:cxn modelId="{C5C5A7BB-85B0-4F3D-81BF-310BE73851FC}" type="presParOf" srcId="{02DDE0C5-8A98-4605-B593-E85BF6F3DD42}" destId="{32056212-030D-49A8-BDC9-F00C46B5F78D}" srcOrd="2" destOrd="0" presId="urn:microsoft.com/office/officeart/2018/2/layout/IconVerticalSolidList"/>
    <dgm:cxn modelId="{77A275B8-C154-430D-BD81-9E031370AAF1}" type="presParOf" srcId="{02DDE0C5-8A98-4605-B593-E85BF6F3DD42}" destId="{A83A353C-F3DC-456C-BCF2-4CC066AED364}" srcOrd="3" destOrd="0" presId="urn:microsoft.com/office/officeart/2018/2/layout/IconVerticalSolidList"/>
    <dgm:cxn modelId="{3EE0D066-E9F4-41A2-9252-4631D6F54DEB}" type="presParOf" srcId="{10A98AFE-11D0-4342-AE19-97D13EBA5F41}" destId="{10E3DF35-DF2A-42A4-AC9F-8E4F9E619918}" srcOrd="3" destOrd="0" presId="urn:microsoft.com/office/officeart/2018/2/layout/IconVerticalSolidList"/>
    <dgm:cxn modelId="{DDA874E4-C606-4D7A-B59E-D65E5C19F688}" type="presParOf" srcId="{10A98AFE-11D0-4342-AE19-97D13EBA5F41}" destId="{8E5F8B4C-AD8C-4CF2-AC7E-3D06D2418BAD}" srcOrd="4" destOrd="0" presId="urn:microsoft.com/office/officeart/2018/2/layout/IconVerticalSolidList"/>
    <dgm:cxn modelId="{43823454-5F51-4B71-B344-9156D19852D9}" type="presParOf" srcId="{8E5F8B4C-AD8C-4CF2-AC7E-3D06D2418BAD}" destId="{EE1901EA-011E-47A1-82C3-D7A722DBC47E}" srcOrd="0" destOrd="0" presId="urn:microsoft.com/office/officeart/2018/2/layout/IconVerticalSolidList"/>
    <dgm:cxn modelId="{86F37F9F-8A38-4433-A8A3-901340703614}" type="presParOf" srcId="{8E5F8B4C-AD8C-4CF2-AC7E-3D06D2418BAD}" destId="{FE91A01F-1885-4A24-8532-A9D03ADC3130}" srcOrd="1" destOrd="0" presId="urn:microsoft.com/office/officeart/2018/2/layout/IconVerticalSolidList"/>
    <dgm:cxn modelId="{C9AAA1E0-CD88-47DC-857E-792F07CDA4D9}" type="presParOf" srcId="{8E5F8B4C-AD8C-4CF2-AC7E-3D06D2418BAD}" destId="{843DF846-F199-455A-BA8B-289DF0D335B3}" srcOrd="2" destOrd="0" presId="urn:microsoft.com/office/officeart/2018/2/layout/IconVerticalSolidList"/>
    <dgm:cxn modelId="{67AC0FC1-B893-4847-ABE6-E9AA655D8633}" type="presParOf" srcId="{8E5F8B4C-AD8C-4CF2-AC7E-3D06D2418BAD}" destId="{28EB5985-D16B-4487-A8FB-35B179A7F78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0FF487-0036-4B4D-93EB-CD5D4E3DE992}"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5590338-453D-43AC-8267-21D64F68DF04}">
      <dgm:prSet/>
      <dgm:spPr/>
      <dgm:t>
        <a:bodyPr/>
        <a:lstStyle/>
        <a:p>
          <a:r>
            <a:rPr lang="en-GB" dirty="0"/>
            <a:t>Consider these different theories and also any others that you may have come across. What do you think might be the strengths and weaknesses/limitations of these models? Where do you think you might be challenged by some of these ideas?</a:t>
          </a:r>
          <a:endParaRPr lang="en-US" dirty="0"/>
        </a:p>
      </dgm:t>
    </dgm:pt>
    <dgm:pt modelId="{999EB31D-313D-4B5C-AD84-12A4AB70B4DA}" type="parTrans" cxnId="{41D6EB7E-BDBB-496B-8BA0-C7BA62B6EBB7}">
      <dgm:prSet/>
      <dgm:spPr/>
      <dgm:t>
        <a:bodyPr/>
        <a:lstStyle/>
        <a:p>
          <a:endParaRPr lang="en-US"/>
        </a:p>
      </dgm:t>
    </dgm:pt>
    <dgm:pt modelId="{A025532C-F9E3-4CDA-9A76-558CA9F027BA}" type="sibTrans" cxnId="{41D6EB7E-BDBB-496B-8BA0-C7BA62B6EBB7}">
      <dgm:prSet/>
      <dgm:spPr/>
      <dgm:t>
        <a:bodyPr/>
        <a:lstStyle/>
        <a:p>
          <a:endParaRPr lang="en-US"/>
        </a:p>
      </dgm:t>
    </dgm:pt>
    <dgm:pt modelId="{C0F0371E-2CCE-4669-9B5E-FEAC8C736C43}">
      <dgm:prSet/>
      <dgm:spPr/>
      <dgm:t>
        <a:bodyPr/>
        <a:lstStyle/>
        <a:p>
          <a:r>
            <a:rPr lang="en-GB"/>
            <a:t>How would you feel if a client came with one of these ideas about their mental health and had strong views about one of these models?</a:t>
          </a:r>
          <a:endParaRPr lang="en-US"/>
        </a:p>
      </dgm:t>
    </dgm:pt>
    <dgm:pt modelId="{6398F41B-D68A-4795-8193-AF086302C307}" type="parTrans" cxnId="{135AB3EC-427B-4054-8C4B-1D47A59920A0}">
      <dgm:prSet/>
      <dgm:spPr/>
      <dgm:t>
        <a:bodyPr/>
        <a:lstStyle/>
        <a:p>
          <a:endParaRPr lang="en-US"/>
        </a:p>
      </dgm:t>
    </dgm:pt>
    <dgm:pt modelId="{FF6F8368-F694-4225-9D1F-D5B9541F1C8E}" type="sibTrans" cxnId="{135AB3EC-427B-4054-8C4B-1D47A59920A0}">
      <dgm:prSet/>
      <dgm:spPr/>
      <dgm:t>
        <a:bodyPr/>
        <a:lstStyle/>
        <a:p>
          <a:endParaRPr lang="en-US"/>
        </a:p>
      </dgm:t>
    </dgm:pt>
    <dgm:pt modelId="{A776B8A0-03A9-4B1E-AE00-7DFD6A9B0813}" type="pres">
      <dgm:prSet presAssocID="{150FF487-0036-4B4D-93EB-CD5D4E3DE992}" presName="hierChild1" presStyleCnt="0">
        <dgm:presLayoutVars>
          <dgm:chPref val="1"/>
          <dgm:dir/>
          <dgm:animOne val="branch"/>
          <dgm:animLvl val="lvl"/>
          <dgm:resizeHandles/>
        </dgm:presLayoutVars>
      </dgm:prSet>
      <dgm:spPr/>
    </dgm:pt>
    <dgm:pt modelId="{71F51E32-6D4B-44DE-9C81-57711D81FBA3}" type="pres">
      <dgm:prSet presAssocID="{85590338-453D-43AC-8267-21D64F68DF04}" presName="hierRoot1" presStyleCnt="0"/>
      <dgm:spPr/>
    </dgm:pt>
    <dgm:pt modelId="{E6C7B2F9-B5CA-4B65-8BE7-BAF793CD4A14}" type="pres">
      <dgm:prSet presAssocID="{85590338-453D-43AC-8267-21D64F68DF04}" presName="composite" presStyleCnt="0"/>
      <dgm:spPr/>
    </dgm:pt>
    <dgm:pt modelId="{B3DB9357-175E-4F27-8DC9-049366151092}" type="pres">
      <dgm:prSet presAssocID="{85590338-453D-43AC-8267-21D64F68DF04}" presName="background" presStyleLbl="node0" presStyleIdx="0" presStyleCnt="2"/>
      <dgm:spPr/>
    </dgm:pt>
    <dgm:pt modelId="{3CE8AF39-FE05-44B5-B215-611A9453F117}" type="pres">
      <dgm:prSet presAssocID="{85590338-453D-43AC-8267-21D64F68DF04}" presName="text" presStyleLbl="fgAcc0" presStyleIdx="0" presStyleCnt="2">
        <dgm:presLayoutVars>
          <dgm:chPref val="3"/>
        </dgm:presLayoutVars>
      </dgm:prSet>
      <dgm:spPr/>
    </dgm:pt>
    <dgm:pt modelId="{DC4BA788-AF45-4E9C-BE34-E91862FA3B98}" type="pres">
      <dgm:prSet presAssocID="{85590338-453D-43AC-8267-21D64F68DF04}" presName="hierChild2" presStyleCnt="0"/>
      <dgm:spPr/>
    </dgm:pt>
    <dgm:pt modelId="{5D9E5B4B-864C-4014-B9FC-726DC3F1A8D3}" type="pres">
      <dgm:prSet presAssocID="{C0F0371E-2CCE-4669-9B5E-FEAC8C736C43}" presName="hierRoot1" presStyleCnt="0"/>
      <dgm:spPr/>
    </dgm:pt>
    <dgm:pt modelId="{DD2329E7-D133-4D5F-BD61-87D2144B9C3F}" type="pres">
      <dgm:prSet presAssocID="{C0F0371E-2CCE-4669-9B5E-FEAC8C736C43}" presName="composite" presStyleCnt="0"/>
      <dgm:spPr/>
    </dgm:pt>
    <dgm:pt modelId="{19363468-1C6E-453B-B4F2-47D32B389B0B}" type="pres">
      <dgm:prSet presAssocID="{C0F0371E-2CCE-4669-9B5E-FEAC8C736C43}" presName="background" presStyleLbl="node0" presStyleIdx="1" presStyleCnt="2"/>
      <dgm:spPr/>
    </dgm:pt>
    <dgm:pt modelId="{5B13A539-261E-41D5-8C6A-611046D34AA8}" type="pres">
      <dgm:prSet presAssocID="{C0F0371E-2CCE-4669-9B5E-FEAC8C736C43}" presName="text" presStyleLbl="fgAcc0" presStyleIdx="1" presStyleCnt="2">
        <dgm:presLayoutVars>
          <dgm:chPref val="3"/>
        </dgm:presLayoutVars>
      </dgm:prSet>
      <dgm:spPr/>
    </dgm:pt>
    <dgm:pt modelId="{6EB0DB22-EA7B-431C-97C4-9BDACDF8AC61}" type="pres">
      <dgm:prSet presAssocID="{C0F0371E-2CCE-4669-9B5E-FEAC8C736C43}" presName="hierChild2" presStyleCnt="0"/>
      <dgm:spPr/>
    </dgm:pt>
  </dgm:ptLst>
  <dgm:cxnLst>
    <dgm:cxn modelId="{7F76744B-E079-4097-BBBA-96F224368A1E}" type="presOf" srcId="{C0F0371E-2CCE-4669-9B5E-FEAC8C736C43}" destId="{5B13A539-261E-41D5-8C6A-611046D34AA8}" srcOrd="0" destOrd="0" presId="urn:microsoft.com/office/officeart/2005/8/layout/hierarchy1"/>
    <dgm:cxn modelId="{41D6EB7E-BDBB-496B-8BA0-C7BA62B6EBB7}" srcId="{150FF487-0036-4B4D-93EB-CD5D4E3DE992}" destId="{85590338-453D-43AC-8267-21D64F68DF04}" srcOrd="0" destOrd="0" parTransId="{999EB31D-313D-4B5C-AD84-12A4AB70B4DA}" sibTransId="{A025532C-F9E3-4CDA-9A76-558CA9F027BA}"/>
    <dgm:cxn modelId="{4889CD85-2047-48E1-8A08-005F4F3ADC54}" type="presOf" srcId="{150FF487-0036-4B4D-93EB-CD5D4E3DE992}" destId="{A776B8A0-03A9-4B1E-AE00-7DFD6A9B0813}" srcOrd="0" destOrd="0" presId="urn:microsoft.com/office/officeart/2005/8/layout/hierarchy1"/>
    <dgm:cxn modelId="{8706B7CC-4E08-422F-8DA3-85852DA1D76E}" type="presOf" srcId="{85590338-453D-43AC-8267-21D64F68DF04}" destId="{3CE8AF39-FE05-44B5-B215-611A9453F117}" srcOrd="0" destOrd="0" presId="urn:microsoft.com/office/officeart/2005/8/layout/hierarchy1"/>
    <dgm:cxn modelId="{135AB3EC-427B-4054-8C4B-1D47A59920A0}" srcId="{150FF487-0036-4B4D-93EB-CD5D4E3DE992}" destId="{C0F0371E-2CCE-4669-9B5E-FEAC8C736C43}" srcOrd="1" destOrd="0" parTransId="{6398F41B-D68A-4795-8193-AF086302C307}" sibTransId="{FF6F8368-F694-4225-9D1F-D5B9541F1C8E}"/>
    <dgm:cxn modelId="{9EF58654-C446-4837-B7B1-7D0DB76B9577}" type="presParOf" srcId="{A776B8A0-03A9-4B1E-AE00-7DFD6A9B0813}" destId="{71F51E32-6D4B-44DE-9C81-57711D81FBA3}" srcOrd="0" destOrd="0" presId="urn:microsoft.com/office/officeart/2005/8/layout/hierarchy1"/>
    <dgm:cxn modelId="{D45409B8-58FE-4008-8D7D-B3BF24005E61}" type="presParOf" srcId="{71F51E32-6D4B-44DE-9C81-57711D81FBA3}" destId="{E6C7B2F9-B5CA-4B65-8BE7-BAF793CD4A14}" srcOrd="0" destOrd="0" presId="urn:microsoft.com/office/officeart/2005/8/layout/hierarchy1"/>
    <dgm:cxn modelId="{B77A3FFA-E3EF-4A87-B0F1-CDBE7C65F25F}" type="presParOf" srcId="{E6C7B2F9-B5CA-4B65-8BE7-BAF793CD4A14}" destId="{B3DB9357-175E-4F27-8DC9-049366151092}" srcOrd="0" destOrd="0" presId="urn:microsoft.com/office/officeart/2005/8/layout/hierarchy1"/>
    <dgm:cxn modelId="{9F9923CE-7DAC-441C-84AC-65D861F16D02}" type="presParOf" srcId="{E6C7B2F9-B5CA-4B65-8BE7-BAF793CD4A14}" destId="{3CE8AF39-FE05-44B5-B215-611A9453F117}" srcOrd="1" destOrd="0" presId="urn:microsoft.com/office/officeart/2005/8/layout/hierarchy1"/>
    <dgm:cxn modelId="{8495B9B0-BAD9-4ADC-ACF3-5026DBC5ACFA}" type="presParOf" srcId="{71F51E32-6D4B-44DE-9C81-57711D81FBA3}" destId="{DC4BA788-AF45-4E9C-BE34-E91862FA3B98}" srcOrd="1" destOrd="0" presId="urn:microsoft.com/office/officeart/2005/8/layout/hierarchy1"/>
    <dgm:cxn modelId="{F29671E2-71CC-4862-B4EF-97B6DC6FD7E6}" type="presParOf" srcId="{A776B8A0-03A9-4B1E-AE00-7DFD6A9B0813}" destId="{5D9E5B4B-864C-4014-B9FC-726DC3F1A8D3}" srcOrd="1" destOrd="0" presId="urn:microsoft.com/office/officeart/2005/8/layout/hierarchy1"/>
    <dgm:cxn modelId="{4032EDEE-6FBE-4A86-A4E2-6522C17AF71B}" type="presParOf" srcId="{5D9E5B4B-864C-4014-B9FC-726DC3F1A8D3}" destId="{DD2329E7-D133-4D5F-BD61-87D2144B9C3F}" srcOrd="0" destOrd="0" presId="urn:microsoft.com/office/officeart/2005/8/layout/hierarchy1"/>
    <dgm:cxn modelId="{E51F2E76-E5FC-4292-A99E-DBD6E6DE1064}" type="presParOf" srcId="{DD2329E7-D133-4D5F-BD61-87D2144B9C3F}" destId="{19363468-1C6E-453B-B4F2-47D32B389B0B}" srcOrd="0" destOrd="0" presId="urn:microsoft.com/office/officeart/2005/8/layout/hierarchy1"/>
    <dgm:cxn modelId="{6355F349-76D0-4C3D-92D2-EB6FFAD949F0}" type="presParOf" srcId="{DD2329E7-D133-4D5F-BD61-87D2144B9C3F}" destId="{5B13A539-261E-41D5-8C6A-611046D34AA8}" srcOrd="1" destOrd="0" presId="urn:microsoft.com/office/officeart/2005/8/layout/hierarchy1"/>
    <dgm:cxn modelId="{1AE2264B-7CE4-476D-B42F-8D496CF65A0F}" type="presParOf" srcId="{5D9E5B4B-864C-4014-B9FC-726DC3F1A8D3}" destId="{6EB0DB22-EA7B-431C-97C4-9BDACDF8AC6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2C2FC-CB50-4114-9C39-8D97FE08430C}">
      <dsp:nvSpPr>
        <dsp:cNvPr id="0" name=""/>
        <dsp:cNvSpPr/>
      </dsp:nvSpPr>
      <dsp:spPr>
        <a:xfrm>
          <a:off x="1130863" y="0"/>
          <a:ext cx="1499155" cy="14991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80B602-5578-481C-91F2-98FE53C99B70}">
      <dsp:nvSpPr>
        <dsp:cNvPr id="0" name=""/>
        <dsp:cNvSpPr/>
      </dsp:nvSpPr>
      <dsp:spPr>
        <a:xfrm>
          <a:off x="220470" y="1658502"/>
          <a:ext cx="3331455" cy="2163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Stress, Distress, Eustress: What is the difference?</a:t>
          </a:r>
          <a:endParaRPr lang="en-US" sz="2000" kern="1200" dirty="0"/>
        </a:p>
      </dsp:txBody>
      <dsp:txXfrm>
        <a:off x="220470" y="1658502"/>
        <a:ext cx="3331455" cy="2163474"/>
      </dsp:txXfrm>
    </dsp:sp>
    <dsp:sp modelId="{857A88BD-87B7-4F19-A1CD-4C9F69683379}">
      <dsp:nvSpPr>
        <dsp:cNvPr id="0" name=""/>
        <dsp:cNvSpPr/>
      </dsp:nvSpPr>
      <dsp:spPr>
        <a:xfrm>
          <a:off x="5051095" y="0"/>
          <a:ext cx="1499155" cy="14991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D2ED56-5E20-4327-B77A-7A07E4D43A4D}">
      <dsp:nvSpPr>
        <dsp:cNvPr id="0" name=""/>
        <dsp:cNvSpPr/>
      </dsp:nvSpPr>
      <dsp:spPr>
        <a:xfrm>
          <a:off x="4332985" y="1557076"/>
          <a:ext cx="3331455"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Mental Health and Mental Wellbeing: What is the difference</a:t>
          </a:r>
          <a:r>
            <a:rPr lang="en-GB" sz="1800" kern="1200" dirty="0"/>
            <a:t>?</a:t>
          </a:r>
          <a:endParaRPr lang="en-US" sz="1800" kern="1200" dirty="0"/>
        </a:p>
      </dsp:txBody>
      <dsp:txXfrm>
        <a:off x="4332985" y="1557076"/>
        <a:ext cx="3331455" cy="900000"/>
      </dsp:txXfrm>
    </dsp:sp>
    <dsp:sp modelId="{80D86281-D625-43EE-8B90-9629C7C0F2F4}">
      <dsp:nvSpPr>
        <dsp:cNvPr id="0" name=""/>
        <dsp:cNvSpPr/>
      </dsp:nvSpPr>
      <dsp:spPr>
        <a:xfrm>
          <a:off x="9027246" y="0"/>
          <a:ext cx="1499155" cy="14991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96C3D2-2B7A-4FCA-AE74-E60BCDAF4F55}">
      <dsp:nvSpPr>
        <dsp:cNvPr id="0" name=""/>
        <dsp:cNvSpPr/>
      </dsp:nvSpPr>
      <dsp:spPr>
        <a:xfrm>
          <a:off x="8038164" y="1601950"/>
          <a:ext cx="3331455"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Anxiety and Depression: What is the difference?</a:t>
          </a:r>
          <a:endParaRPr lang="en-US" sz="2000" kern="1200" dirty="0"/>
        </a:p>
      </dsp:txBody>
      <dsp:txXfrm>
        <a:off x="8038164" y="1601950"/>
        <a:ext cx="3331455" cy="90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19368E-4ABE-4193-918B-076B16E22F69}">
      <dsp:nvSpPr>
        <dsp:cNvPr id="0" name=""/>
        <dsp:cNvSpPr/>
      </dsp:nvSpPr>
      <dsp:spPr>
        <a:xfrm>
          <a:off x="1346"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6A8211-FF8F-4711-814E-4591EA446778}">
      <dsp:nvSpPr>
        <dsp:cNvPr id="0" name=""/>
        <dsp:cNvSpPr/>
      </dsp:nvSpPr>
      <dsp:spPr>
        <a:xfrm>
          <a:off x="526600"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This is a phrase that is being used a lot in recent years. What does it mean to you?</a:t>
          </a:r>
          <a:endParaRPr lang="en-US" sz="3600" kern="1200"/>
        </a:p>
      </dsp:txBody>
      <dsp:txXfrm>
        <a:off x="614520" y="931116"/>
        <a:ext cx="4551446" cy="2825986"/>
      </dsp:txXfrm>
    </dsp:sp>
    <dsp:sp modelId="{A31D9693-AC7D-45E1-93D5-5B1B4F0F80A4}">
      <dsp:nvSpPr>
        <dsp:cNvPr id="0" name=""/>
        <dsp:cNvSpPr/>
      </dsp:nvSpPr>
      <dsp:spPr>
        <a:xfrm>
          <a:off x="5779141"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76FBE9-5D63-4290-A098-8D096D0E0ACF}">
      <dsp:nvSpPr>
        <dsp:cNvPr id="0" name=""/>
        <dsp:cNvSpPr/>
      </dsp:nvSpPr>
      <dsp:spPr>
        <a:xfrm>
          <a:off x="6304395"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See if you can come up with a short phrase that identifies Mental Wellbeing for you.</a:t>
          </a:r>
          <a:endParaRPr lang="en-US" sz="3600" kern="1200" dirty="0"/>
        </a:p>
      </dsp:txBody>
      <dsp:txXfrm>
        <a:off x="6392315" y="931116"/>
        <a:ext cx="4551446" cy="28259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EE3E00-2C93-4444-8104-DBF3D91D67FD}">
      <dsp:nvSpPr>
        <dsp:cNvPr id="0" name=""/>
        <dsp:cNvSpPr/>
      </dsp:nvSpPr>
      <dsp:spPr>
        <a:xfrm>
          <a:off x="1346"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3BA5D9-3D79-48B5-9E53-01D04F7799E8}">
      <dsp:nvSpPr>
        <dsp:cNvPr id="0" name=""/>
        <dsp:cNvSpPr/>
      </dsp:nvSpPr>
      <dsp:spPr>
        <a:xfrm>
          <a:off x="526600"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What do you think Mental Illness means? What does it refer to? </a:t>
          </a:r>
          <a:endParaRPr lang="en-US" sz="2700" kern="1200" dirty="0"/>
        </a:p>
      </dsp:txBody>
      <dsp:txXfrm>
        <a:off x="614520" y="931116"/>
        <a:ext cx="4551446" cy="2825986"/>
      </dsp:txXfrm>
    </dsp:sp>
    <dsp:sp modelId="{B89BB1AD-C6F4-4CDD-9662-11FF966EC167}">
      <dsp:nvSpPr>
        <dsp:cNvPr id="0" name=""/>
        <dsp:cNvSpPr/>
      </dsp:nvSpPr>
      <dsp:spPr>
        <a:xfrm>
          <a:off x="5779141"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8E3427-972A-42CD-B6F9-AD71FD25BBFA}">
      <dsp:nvSpPr>
        <dsp:cNvPr id="0" name=""/>
        <dsp:cNvSpPr/>
      </dsp:nvSpPr>
      <dsp:spPr>
        <a:xfrm>
          <a:off x="6304395"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Consider your own emotional experience when you think about mental illness. What happens when you 'roll' that phrase around in your mind? What comes up for you?</a:t>
          </a:r>
          <a:endParaRPr lang="en-US" sz="2700" kern="1200"/>
        </a:p>
      </dsp:txBody>
      <dsp:txXfrm>
        <a:off x="6392315" y="931116"/>
        <a:ext cx="4551446" cy="28259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729626-37FE-4485-95B4-90485B79D4BD}">
      <dsp:nvSpPr>
        <dsp:cNvPr id="0" name=""/>
        <dsp:cNvSpPr/>
      </dsp:nvSpPr>
      <dsp:spPr>
        <a:xfrm>
          <a:off x="1346"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56B02C-A92E-48FF-A281-582EBF25A383}">
      <dsp:nvSpPr>
        <dsp:cNvPr id="0" name=""/>
        <dsp:cNvSpPr/>
      </dsp:nvSpPr>
      <dsp:spPr>
        <a:xfrm>
          <a:off x="526600"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Take one aspect of the ‘Wheel’ on the previous slide and consider how this area might have an impact on an individual's mental health.</a:t>
          </a:r>
          <a:endParaRPr lang="en-US" sz="2800" kern="1200" dirty="0"/>
        </a:p>
      </dsp:txBody>
      <dsp:txXfrm>
        <a:off x="614520" y="931116"/>
        <a:ext cx="4551446" cy="2825986"/>
      </dsp:txXfrm>
    </dsp:sp>
    <dsp:sp modelId="{05F39A48-0C26-46AF-95FB-FF44CEC76465}">
      <dsp:nvSpPr>
        <dsp:cNvPr id="0" name=""/>
        <dsp:cNvSpPr/>
      </dsp:nvSpPr>
      <dsp:spPr>
        <a:xfrm>
          <a:off x="5779141"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CE3AC0-ADB9-424A-B9D2-9E7BDCAE00B9}">
      <dsp:nvSpPr>
        <dsp:cNvPr id="0" name=""/>
        <dsp:cNvSpPr/>
      </dsp:nvSpPr>
      <dsp:spPr>
        <a:xfrm>
          <a:off x="6304395"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You might like to apply this to the current health crisis and consider the impact that this also might have to mental health and the implications for future illness.</a:t>
          </a:r>
          <a:endParaRPr lang="en-US" sz="2800" kern="1200"/>
        </a:p>
      </dsp:txBody>
      <dsp:txXfrm>
        <a:off x="6392315" y="931116"/>
        <a:ext cx="4551446" cy="28259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31B49-6637-47C0-A54B-8C652013BEE8}">
      <dsp:nvSpPr>
        <dsp:cNvPr id="0" name=""/>
        <dsp:cNvSpPr/>
      </dsp:nvSpPr>
      <dsp:spPr>
        <a:xfrm>
          <a:off x="0" y="511"/>
          <a:ext cx="11033029" cy="119663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E54111-1B8E-406A-AE4D-1C47057616D8}">
      <dsp:nvSpPr>
        <dsp:cNvPr id="0" name=""/>
        <dsp:cNvSpPr/>
      </dsp:nvSpPr>
      <dsp:spPr>
        <a:xfrm>
          <a:off x="361980" y="269753"/>
          <a:ext cx="658146" cy="6581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836AF3-2C0B-42C4-8D1F-56B91DF2F0C6}">
      <dsp:nvSpPr>
        <dsp:cNvPr id="0" name=""/>
        <dsp:cNvSpPr/>
      </dsp:nvSpPr>
      <dsp:spPr>
        <a:xfrm>
          <a:off x="1382108" y="511"/>
          <a:ext cx="9650920" cy="1196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43" tIns="126643" rIns="126643" bIns="126643" numCol="1" spcCol="1270" anchor="ctr" anchorCtr="0">
          <a:noAutofit/>
        </a:bodyPr>
        <a:lstStyle/>
        <a:p>
          <a:pPr marL="0" lvl="0" indent="0" algn="l" defTabSz="933450">
            <a:lnSpc>
              <a:spcPct val="90000"/>
            </a:lnSpc>
            <a:spcBef>
              <a:spcPct val="0"/>
            </a:spcBef>
            <a:spcAft>
              <a:spcPct val="35000"/>
            </a:spcAft>
            <a:buNone/>
          </a:pPr>
          <a:r>
            <a:rPr lang="en-GB" sz="2100" kern="1200"/>
            <a:t>A term coined by psychiatrist R.D. Laing, in </a:t>
          </a:r>
          <a:r>
            <a:rPr lang="en-GB" sz="2100" i="1" kern="1200"/>
            <a:t>The Politics of the Family and Other Essays</a:t>
          </a:r>
          <a:r>
            <a:rPr lang="en-GB" sz="2100" kern="1200"/>
            <a:t> (1971), a medical model is a "set of procedures in which all doctors are trained.“</a:t>
          </a:r>
          <a:endParaRPr lang="en-US" sz="2100" kern="1200"/>
        </a:p>
      </dsp:txBody>
      <dsp:txXfrm>
        <a:off x="1382108" y="511"/>
        <a:ext cx="9650920" cy="1196630"/>
      </dsp:txXfrm>
    </dsp:sp>
    <dsp:sp modelId="{839A7CDD-34F4-4CED-B54D-10CDEAD2D22B}">
      <dsp:nvSpPr>
        <dsp:cNvPr id="0" name=""/>
        <dsp:cNvSpPr/>
      </dsp:nvSpPr>
      <dsp:spPr>
        <a:xfrm>
          <a:off x="0" y="1496299"/>
          <a:ext cx="11033029" cy="119663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A7421B-8C98-4E02-87F3-98E0698EDABB}">
      <dsp:nvSpPr>
        <dsp:cNvPr id="0" name=""/>
        <dsp:cNvSpPr/>
      </dsp:nvSpPr>
      <dsp:spPr>
        <a:xfrm>
          <a:off x="361980" y="1765541"/>
          <a:ext cx="658146" cy="6581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A353C-F3DC-456C-BCF2-4CC066AED364}">
      <dsp:nvSpPr>
        <dsp:cNvPr id="0" name=""/>
        <dsp:cNvSpPr/>
      </dsp:nvSpPr>
      <dsp:spPr>
        <a:xfrm>
          <a:off x="1382108" y="1496299"/>
          <a:ext cx="9650920" cy="1196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43" tIns="126643" rIns="126643" bIns="126643" numCol="1" spcCol="1270" anchor="ctr" anchorCtr="0">
          <a:noAutofit/>
        </a:bodyPr>
        <a:lstStyle/>
        <a:p>
          <a:pPr marL="0" lvl="0" indent="0" algn="l" defTabSz="933450">
            <a:lnSpc>
              <a:spcPct val="90000"/>
            </a:lnSpc>
            <a:spcBef>
              <a:spcPct val="0"/>
            </a:spcBef>
            <a:spcAft>
              <a:spcPct val="35000"/>
            </a:spcAft>
            <a:buNone/>
          </a:pPr>
          <a:r>
            <a:rPr lang="en-GB" sz="2100" kern="1200" dirty="0"/>
            <a:t>The medical model's school of thought is that mental disorders are believed to be the product of physiological factors. Simply stated, the medical model treats mental disorders as physical diseases whereby medication is often used in treatment.</a:t>
          </a:r>
          <a:endParaRPr lang="en-US" sz="2100" kern="1200" dirty="0"/>
        </a:p>
      </dsp:txBody>
      <dsp:txXfrm>
        <a:off x="1382108" y="1496299"/>
        <a:ext cx="9650920" cy="1196630"/>
      </dsp:txXfrm>
    </dsp:sp>
    <dsp:sp modelId="{EE1901EA-011E-47A1-82C3-D7A722DBC47E}">
      <dsp:nvSpPr>
        <dsp:cNvPr id="0" name=""/>
        <dsp:cNvSpPr/>
      </dsp:nvSpPr>
      <dsp:spPr>
        <a:xfrm>
          <a:off x="0" y="2992087"/>
          <a:ext cx="11033029" cy="119663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91A01F-1885-4A24-8532-A9D03ADC3130}">
      <dsp:nvSpPr>
        <dsp:cNvPr id="0" name=""/>
        <dsp:cNvSpPr/>
      </dsp:nvSpPr>
      <dsp:spPr>
        <a:xfrm>
          <a:off x="361980" y="3261329"/>
          <a:ext cx="658146" cy="6581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EB5985-D16B-4487-A8FB-35B179A7F782}">
      <dsp:nvSpPr>
        <dsp:cNvPr id="0" name=""/>
        <dsp:cNvSpPr/>
      </dsp:nvSpPr>
      <dsp:spPr>
        <a:xfrm>
          <a:off x="1382108" y="2992087"/>
          <a:ext cx="9650920" cy="1196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43" tIns="126643" rIns="126643" bIns="126643" numCol="1" spcCol="1270" anchor="ctr" anchorCtr="0">
          <a:noAutofit/>
        </a:bodyPr>
        <a:lstStyle/>
        <a:p>
          <a:pPr marL="0" lvl="0" indent="0" algn="l" defTabSz="933450">
            <a:lnSpc>
              <a:spcPct val="90000"/>
            </a:lnSpc>
            <a:spcBef>
              <a:spcPct val="0"/>
            </a:spcBef>
            <a:spcAft>
              <a:spcPct val="35000"/>
            </a:spcAft>
            <a:buNone/>
          </a:pPr>
          <a:r>
            <a:rPr lang="en-GB" sz="2100" kern="1200" dirty="0"/>
            <a:t>When it comes to mental illness, the medical model, which is more widely used by psychiatrists than psychologists will treat these disorders in the same way as a broken leg.</a:t>
          </a:r>
          <a:endParaRPr lang="en-US" sz="2100" kern="1200" dirty="0"/>
        </a:p>
      </dsp:txBody>
      <dsp:txXfrm>
        <a:off x="1382108" y="2992087"/>
        <a:ext cx="9650920" cy="11966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DB9357-175E-4F27-8DC9-049366151092}">
      <dsp:nvSpPr>
        <dsp:cNvPr id="0" name=""/>
        <dsp:cNvSpPr/>
      </dsp:nvSpPr>
      <dsp:spPr>
        <a:xfrm>
          <a:off x="1346"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E8AF39-FE05-44B5-B215-611A9453F117}">
      <dsp:nvSpPr>
        <dsp:cNvPr id="0" name=""/>
        <dsp:cNvSpPr/>
      </dsp:nvSpPr>
      <dsp:spPr>
        <a:xfrm>
          <a:off x="526600"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Consider these different theories and also any others that you may have come across. What do you think might be the strengths and weaknesses/limitations of these models? Where do you think you might be challenged by some of these ideas?</a:t>
          </a:r>
          <a:endParaRPr lang="en-US" sz="2200" kern="1200" dirty="0"/>
        </a:p>
      </dsp:txBody>
      <dsp:txXfrm>
        <a:off x="614520" y="931116"/>
        <a:ext cx="4551446" cy="2825986"/>
      </dsp:txXfrm>
    </dsp:sp>
    <dsp:sp modelId="{19363468-1C6E-453B-B4F2-47D32B389B0B}">
      <dsp:nvSpPr>
        <dsp:cNvPr id="0" name=""/>
        <dsp:cNvSpPr/>
      </dsp:nvSpPr>
      <dsp:spPr>
        <a:xfrm>
          <a:off x="5779141"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13A539-261E-41D5-8C6A-611046D34AA8}">
      <dsp:nvSpPr>
        <dsp:cNvPr id="0" name=""/>
        <dsp:cNvSpPr/>
      </dsp:nvSpPr>
      <dsp:spPr>
        <a:xfrm>
          <a:off x="6304395"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How would you feel if a client came with one of these ideas about their mental health and had strong views about one of these models?</a:t>
          </a:r>
          <a:endParaRPr lang="en-US" sz="2200" kern="1200"/>
        </a:p>
      </dsp:txBody>
      <dsp:txXfrm>
        <a:off x="6392315" y="931116"/>
        <a:ext cx="4551446" cy="282598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D49C6B-8A14-4854-822A-0BFF36E51506}" type="datetimeFigureOut">
              <a:rPr lang="en-GB"/>
              <a:t>01/02/2025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7A0CD3-F3A6-46A0-A5CB-4E6812A423BE}" type="slidenum">
              <a:rPr lang="en-GB"/>
              <a:t>‹#›</a:t>
            </a:fld>
            <a:endParaRPr lang="en-GB"/>
          </a:p>
        </p:txBody>
      </p:sp>
    </p:spTree>
    <p:extLst>
      <p:ext uri="{BB962C8B-B14F-4D97-AF65-F5344CB8AC3E}">
        <p14:creationId xmlns:p14="http://schemas.microsoft.com/office/powerpoint/2010/main" val="2869535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17A0CD3-F3A6-46A0-A5CB-4E6812A423BE}" type="slidenum">
              <a:rPr lang="en-GB"/>
              <a:t>10</a:t>
            </a:fld>
            <a:endParaRPr lang="en-GB"/>
          </a:p>
        </p:txBody>
      </p:sp>
    </p:spTree>
    <p:extLst>
      <p:ext uri="{BB962C8B-B14F-4D97-AF65-F5344CB8AC3E}">
        <p14:creationId xmlns:p14="http://schemas.microsoft.com/office/powerpoint/2010/main" val="3071220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17A0CD3-F3A6-46A0-A5CB-4E6812A423BE}" type="slidenum">
              <a:rPr lang="en-GB"/>
              <a:t>11</a:t>
            </a:fld>
            <a:endParaRPr lang="en-GB"/>
          </a:p>
        </p:txBody>
      </p:sp>
    </p:spTree>
    <p:extLst>
      <p:ext uri="{BB962C8B-B14F-4D97-AF65-F5344CB8AC3E}">
        <p14:creationId xmlns:p14="http://schemas.microsoft.com/office/powerpoint/2010/main" val="988794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7A0CD3-F3A6-46A0-A5CB-4E6812A423BE}" type="slidenum">
              <a:rPr lang="en-GB"/>
              <a:t>12</a:t>
            </a:fld>
            <a:endParaRPr lang="en-GB"/>
          </a:p>
        </p:txBody>
      </p:sp>
    </p:spTree>
    <p:extLst>
      <p:ext uri="{BB962C8B-B14F-4D97-AF65-F5344CB8AC3E}">
        <p14:creationId xmlns:p14="http://schemas.microsoft.com/office/powerpoint/2010/main" val="2562627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7A0CD3-F3A6-46A0-A5CB-4E6812A423BE}" type="slidenum">
              <a:rPr lang="en-GB"/>
              <a:t>15</a:t>
            </a:fld>
            <a:endParaRPr lang="en-GB"/>
          </a:p>
        </p:txBody>
      </p:sp>
    </p:spTree>
    <p:extLst>
      <p:ext uri="{BB962C8B-B14F-4D97-AF65-F5344CB8AC3E}">
        <p14:creationId xmlns:p14="http://schemas.microsoft.com/office/powerpoint/2010/main" val="4281066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Saturday, February 1, 2025</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2365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Saturday, February 1, 2025</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5310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Saturday, February 1, 2025</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415737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Saturday, February 1, 2025</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08026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Saturday, February 1, 2025</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752517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Saturday, February 1, 2025</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00251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Saturday, February 1, 2025</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99981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Saturday, February 1, 2025</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69812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Saturday, February 1, 2025</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94319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Saturday, February 1, 2025</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65712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Saturday, February 1, 2025</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892956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Saturday, February 1, 2025</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106001332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00" r:id="rId4"/>
    <p:sldLayoutId id="2147483701" r:id="rId5"/>
    <p:sldLayoutId id="2147483706" r:id="rId6"/>
    <p:sldLayoutId id="2147483702" r:id="rId7"/>
    <p:sldLayoutId id="2147483703" r:id="rId8"/>
    <p:sldLayoutId id="2147483704" r:id="rId9"/>
    <p:sldLayoutId id="2147483705" r:id="rId10"/>
    <p:sldLayoutId id="2147483707"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mentalhealth.org.uk/publications/fundamental-facts-about-mental-health-2016" TargetMode="External"/><Relationship Id="rId2" Type="http://schemas.openxmlformats.org/officeDocument/2006/relationships/hyperlink" Target="https://apps.who.int/iris/bitstream/handle/10665/87232/9789241564618_eng.pdf;jsessionid=3FD90930322A6A4DC4B9E3ACBB059137?sequence=1"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phw.nhs.wales/topics/latest-information-on-novel-coronavirus-covid-19/how-are-you-doing/how-are-you-feeling/how-to-access-support/" TargetMode="External"/><Relationship Id="rId2" Type="http://schemas.openxmlformats.org/officeDocument/2006/relationships/hyperlink" Target="https://111.wales.nhs.uk/encyclopaedia/m/article/mentalhealthandwellbeing#:~:text=CALL%20Mental%20Health%20Listening%20Line,callhelpline.org.uk%2F." TargetMode="External"/><Relationship Id="rId1" Type="http://schemas.openxmlformats.org/officeDocument/2006/relationships/slideLayout" Target="../slideLayouts/slideLayout2.xml"/><Relationship Id="rId5" Type="http://schemas.openxmlformats.org/officeDocument/2006/relationships/hyperlink" Target="https://mentallyhealthyschools.org.uk/whole-school-approach/wales/understanding-the-mental-health-landscape-in-wales/" TargetMode="External"/><Relationship Id="rId4" Type="http://schemas.openxmlformats.org/officeDocument/2006/relationships/hyperlink" Target="https://www.mind.org.uk/about-us/mind-cymr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F292AA-C8DB-4CAA-97C9-456CF8540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D2EC3A5-E462-4DEC-AC9C-2847188BA365}"/>
              </a:ext>
            </a:extLst>
          </p:cNvPr>
          <p:cNvPicPr>
            <a:picLocks noChangeAspect="1"/>
          </p:cNvPicPr>
          <p:nvPr/>
        </p:nvPicPr>
        <p:blipFill rotWithShape="1">
          <a:blip r:embed="rId2"/>
          <a:srcRect l="28314" r="38235" b="-4"/>
          <a:stretch/>
        </p:blipFill>
        <p:spPr>
          <a:xfrm>
            <a:off x="-1" y="10"/>
            <a:ext cx="4587901" cy="6857990"/>
          </a:xfrm>
          <a:prstGeom prst="rect">
            <a:avLst/>
          </a:prstGeom>
        </p:spPr>
      </p:pic>
      <p:sp>
        <p:nvSpPr>
          <p:cNvPr id="11" name="Rectangle 10">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2" y="-429"/>
            <a:ext cx="7604097" cy="6857571"/>
          </a:xfrm>
          <a:prstGeom prst="rect">
            <a:avLst/>
          </a:prstGeom>
          <a:gradFill>
            <a:gsLst>
              <a:gs pos="0">
                <a:schemeClr val="accent6">
                  <a:lumMod val="75000"/>
                  <a:alpha val="73000"/>
                </a:schemeClr>
              </a:gs>
              <a:gs pos="100000">
                <a:schemeClr val="accent2"/>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1" y="0"/>
            <a:ext cx="7604097" cy="6858000"/>
          </a:xfrm>
          <a:prstGeom prst="rect">
            <a:avLst/>
          </a:prstGeom>
          <a:gradFill>
            <a:gsLst>
              <a:gs pos="0">
                <a:schemeClr val="accent5">
                  <a:alpha val="37000"/>
                </a:schemeClr>
              </a:gs>
              <a:gs pos="98000">
                <a:schemeClr val="accent2">
                  <a:alpha val="66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99847" y="4355164"/>
            <a:ext cx="7592151" cy="2502836"/>
          </a:xfrm>
          <a:prstGeom prst="rect">
            <a:avLst/>
          </a:prstGeom>
          <a:gradFill>
            <a:gsLst>
              <a:gs pos="22000">
                <a:schemeClr val="accent6">
                  <a:alpha val="39000"/>
                </a:schemeClr>
              </a:gs>
              <a:gs pos="82000">
                <a:schemeClr val="accent5">
                  <a:alpha val="1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256CF5B-1DAD-4912-86B9-FCA733692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704304">
            <a:off x="6080918" y="830588"/>
            <a:ext cx="4998441" cy="4998441"/>
          </a:xfrm>
          <a:prstGeom prst="ellipse">
            <a:avLst/>
          </a:prstGeom>
          <a:gradFill>
            <a:gsLst>
              <a:gs pos="39000">
                <a:schemeClr val="accent4">
                  <a:lumMod val="20000"/>
                  <a:lumOff val="80000"/>
                  <a:alpha val="0"/>
                </a:schemeClr>
              </a:gs>
              <a:gs pos="100000">
                <a:schemeClr val="accent6">
                  <a:alpha val="18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275425" y="768485"/>
            <a:ext cx="6133656" cy="3169674"/>
          </a:xfrm>
        </p:spPr>
        <p:txBody>
          <a:bodyPr>
            <a:normAutofit/>
          </a:bodyPr>
          <a:lstStyle/>
          <a:p>
            <a:pPr algn="r"/>
            <a:r>
              <a:rPr lang="en-GB" dirty="0">
                <a:solidFill>
                  <a:schemeClr val="bg1"/>
                </a:solidFill>
                <a:cs typeface="Calibri Light"/>
              </a:rPr>
              <a:t>MA Year One</a:t>
            </a:r>
            <a:endParaRPr lang="en-GB" dirty="0" err="1">
              <a:solidFill>
                <a:schemeClr val="bg1"/>
              </a:solidFill>
            </a:endParaRPr>
          </a:p>
        </p:txBody>
      </p:sp>
      <p:sp>
        <p:nvSpPr>
          <p:cNvPr id="3" name="Subtitle 2"/>
          <p:cNvSpPr>
            <a:spLocks noGrp="1"/>
          </p:cNvSpPr>
          <p:nvPr>
            <p:ph type="subTitle" idx="1"/>
          </p:nvPr>
        </p:nvSpPr>
        <p:spPr>
          <a:xfrm>
            <a:off x="5862918" y="4793128"/>
            <a:ext cx="5462494" cy="1141157"/>
          </a:xfrm>
        </p:spPr>
        <p:txBody>
          <a:bodyPr vert="horz" lIns="0" tIns="0" rIns="0" bIns="0" rtlCol="0" anchor="t">
            <a:normAutofit/>
          </a:bodyPr>
          <a:lstStyle/>
          <a:p>
            <a:pPr algn="r"/>
            <a:r>
              <a:rPr lang="en-GB" sz="1400" dirty="0">
                <a:solidFill>
                  <a:schemeClr val="bg1"/>
                </a:solidFill>
              </a:rPr>
              <a:t>Mental Health Unit: </a:t>
            </a:r>
          </a:p>
          <a:p>
            <a:pPr algn="r"/>
            <a:r>
              <a:rPr lang="en-GB" sz="1400" dirty="0">
                <a:solidFill>
                  <a:schemeClr val="bg1"/>
                </a:solidFill>
              </a:rPr>
              <a:t>mental Health and Mental Illness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3BCDCE-F0E8-B7AA-3E22-B01878F391E7}"/>
              </a:ext>
            </a:extLst>
          </p:cNvPr>
          <p:cNvSpPr>
            <a:spLocks noGrp="1"/>
          </p:cNvSpPr>
          <p:nvPr>
            <p:ph type="title"/>
          </p:nvPr>
        </p:nvSpPr>
        <p:spPr>
          <a:xfrm>
            <a:off x="1157084" y="374427"/>
            <a:ext cx="10374517" cy="971512"/>
          </a:xfrm>
        </p:spPr>
        <p:txBody>
          <a:bodyPr anchor="ctr">
            <a:normAutofit/>
          </a:bodyPr>
          <a:lstStyle/>
          <a:p>
            <a:pPr>
              <a:lnSpc>
                <a:spcPct val="90000"/>
              </a:lnSpc>
            </a:pPr>
            <a:r>
              <a:rPr lang="en-GB" sz="3200" dirty="0">
                <a:solidFill>
                  <a:schemeClr val="bg1"/>
                </a:solidFill>
              </a:rPr>
              <a:t>Mental health and mental illness… Consider …</a:t>
            </a:r>
          </a:p>
        </p:txBody>
      </p:sp>
      <p:graphicFrame>
        <p:nvGraphicFramePr>
          <p:cNvPr id="5" name="Content Placeholder 2">
            <a:extLst>
              <a:ext uri="{FF2B5EF4-FFF2-40B4-BE49-F238E27FC236}">
                <a16:creationId xmlns:a16="http://schemas.microsoft.com/office/drawing/2014/main" id="{80E986BA-C1A1-6BFE-A7F8-B979562F1470}"/>
              </a:ext>
            </a:extLst>
          </p:cNvPr>
          <p:cNvGraphicFramePr>
            <a:graphicFrameLocks noGrp="1"/>
          </p:cNvGraphicFramePr>
          <p:nvPr>
            <p:ph idx="1"/>
            <p:extLst>
              <p:ext uri="{D42A27DB-BD31-4B8C-83A1-F6EECF244321}">
                <p14:modId xmlns:p14="http://schemas.microsoft.com/office/powerpoint/2010/main" val="267332150"/>
              </p:ext>
            </p:extLst>
          </p:nvPr>
        </p:nvGraphicFramePr>
        <p:xfrm>
          <a:off x="579474" y="2062715"/>
          <a:ext cx="11601317"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3061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54C6E-04B1-445B-82B0-3320DF952FE0}"/>
              </a:ext>
            </a:extLst>
          </p:cNvPr>
          <p:cNvSpPr>
            <a:spLocks noGrp="1"/>
          </p:cNvSpPr>
          <p:nvPr>
            <p:ph type="title"/>
          </p:nvPr>
        </p:nvSpPr>
        <p:spPr>
          <a:xfrm>
            <a:off x="1371600" y="457200"/>
            <a:ext cx="5268036" cy="2140145"/>
          </a:xfrm>
        </p:spPr>
        <p:txBody>
          <a:bodyPr anchor="b">
            <a:normAutofit/>
          </a:bodyPr>
          <a:lstStyle/>
          <a:p>
            <a:r>
              <a:rPr lang="en-GB" dirty="0"/>
              <a:t>Mental Wellbeing</a:t>
            </a:r>
          </a:p>
        </p:txBody>
      </p:sp>
      <p:sp>
        <p:nvSpPr>
          <p:cNvPr id="3" name="Content Placeholder 2">
            <a:extLst>
              <a:ext uri="{FF2B5EF4-FFF2-40B4-BE49-F238E27FC236}">
                <a16:creationId xmlns:a16="http://schemas.microsoft.com/office/drawing/2014/main" id="{6F4D41E6-5E2C-4D5D-B84A-60CC95EAD1AE}"/>
              </a:ext>
            </a:extLst>
          </p:cNvPr>
          <p:cNvSpPr>
            <a:spLocks noGrp="1"/>
          </p:cNvSpPr>
          <p:nvPr>
            <p:ph idx="1"/>
          </p:nvPr>
        </p:nvSpPr>
        <p:spPr>
          <a:xfrm>
            <a:off x="1371599" y="3054545"/>
            <a:ext cx="5268037" cy="2567508"/>
          </a:xfrm>
        </p:spPr>
        <p:txBody>
          <a:bodyPr vert="horz" lIns="0" tIns="0" rIns="0" bIns="0" rtlCol="0" anchor="t">
            <a:normAutofit/>
          </a:bodyPr>
          <a:lstStyle/>
          <a:p>
            <a:r>
              <a:rPr lang="en-GB" dirty="0"/>
              <a:t>Mental Wellbeing: There are many different definitions of mental wellbeing, but they generally include areas such as: life satisfaction, optimism, self-esteem, mastery and feeling in control, having a purpose in life and a sense of belonging and support.</a:t>
            </a:r>
          </a:p>
        </p:txBody>
      </p:sp>
      <p:pic>
        <p:nvPicPr>
          <p:cNvPr id="4" name="Picture 4" descr="A picture containing shape&#10;&#10;Description automatically generated">
            <a:extLst>
              <a:ext uri="{FF2B5EF4-FFF2-40B4-BE49-F238E27FC236}">
                <a16:creationId xmlns:a16="http://schemas.microsoft.com/office/drawing/2014/main" id="{D88F5594-BEBC-440B-9C8C-D7D35645A38D}"/>
              </a:ext>
            </a:extLst>
          </p:cNvPr>
          <p:cNvPicPr>
            <a:picLocks noChangeAspect="1"/>
          </p:cNvPicPr>
          <p:nvPr/>
        </p:nvPicPr>
        <p:blipFill rotWithShape="1">
          <a:blip r:embed="rId2"/>
          <a:srcRect l="1163"/>
          <a:stretch/>
        </p:blipFill>
        <p:spPr>
          <a:xfrm>
            <a:off x="7821667" y="457200"/>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Tree>
    <p:extLst>
      <p:ext uri="{BB962C8B-B14F-4D97-AF65-F5344CB8AC3E}">
        <p14:creationId xmlns:p14="http://schemas.microsoft.com/office/powerpoint/2010/main" val="1746819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DEFA53-871D-47BB-B8E1-60EAC01D01E1}"/>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Mental Wellbeing</a:t>
            </a:r>
          </a:p>
        </p:txBody>
      </p:sp>
      <p:graphicFrame>
        <p:nvGraphicFramePr>
          <p:cNvPr id="5" name="Content Placeholder 2">
            <a:extLst>
              <a:ext uri="{FF2B5EF4-FFF2-40B4-BE49-F238E27FC236}">
                <a16:creationId xmlns:a16="http://schemas.microsoft.com/office/drawing/2014/main" id="{177C4123-2C86-B4F0-3ADC-2DA0BDE18B63}"/>
              </a:ext>
            </a:extLst>
          </p:cNvPr>
          <p:cNvGraphicFramePr>
            <a:graphicFrameLocks noGrp="1"/>
          </p:cNvGraphicFramePr>
          <p:nvPr>
            <p:ph idx="1"/>
            <p:extLst>
              <p:ext uri="{D42A27DB-BD31-4B8C-83A1-F6EECF244321}">
                <p14:modId xmlns:p14="http://schemas.microsoft.com/office/powerpoint/2010/main" val="3269752907"/>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1188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AB00B7-E2D7-492F-AFA0-3FF118D9BAA8}"/>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Mental Illness</a:t>
            </a:r>
          </a:p>
        </p:txBody>
      </p:sp>
      <p:graphicFrame>
        <p:nvGraphicFramePr>
          <p:cNvPr id="5" name="Content Placeholder 2">
            <a:extLst>
              <a:ext uri="{FF2B5EF4-FFF2-40B4-BE49-F238E27FC236}">
                <a16:creationId xmlns:a16="http://schemas.microsoft.com/office/drawing/2014/main" id="{6F7DA98F-0B0C-5354-8D6E-CF06AE7F8F3B}"/>
              </a:ext>
            </a:extLst>
          </p:cNvPr>
          <p:cNvGraphicFramePr>
            <a:graphicFrameLocks noGrp="1"/>
          </p:cNvGraphicFramePr>
          <p:nvPr>
            <p:ph idx="1"/>
            <p:extLst>
              <p:ext uri="{D42A27DB-BD31-4B8C-83A1-F6EECF244321}">
                <p14:modId xmlns:p14="http://schemas.microsoft.com/office/powerpoint/2010/main" val="3342710654"/>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3578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BBEAF0E-7BC7-4BD0-B456-B28AA13AB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DD9C5D-7342-4F5B-8824-9AF2AAFC9483}"/>
              </a:ext>
            </a:extLst>
          </p:cNvPr>
          <p:cNvSpPr>
            <a:spLocks noGrp="1"/>
          </p:cNvSpPr>
          <p:nvPr>
            <p:ph type="title"/>
          </p:nvPr>
        </p:nvSpPr>
        <p:spPr>
          <a:xfrm>
            <a:off x="6373091" y="1028698"/>
            <a:ext cx="4778303" cy="4721264"/>
          </a:xfrm>
        </p:spPr>
        <p:txBody>
          <a:bodyPr>
            <a:normAutofit/>
          </a:bodyPr>
          <a:lstStyle/>
          <a:p>
            <a:pPr algn="r"/>
            <a:r>
              <a:rPr lang="en-GB" sz="4000"/>
              <a:t>Mental Illness</a:t>
            </a:r>
          </a:p>
        </p:txBody>
      </p:sp>
      <p:sp>
        <p:nvSpPr>
          <p:cNvPr id="3" name="Content Placeholder 2">
            <a:extLst>
              <a:ext uri="{FF2B5EF4-FFF2-40B4-BE49-F238E27FC236}">
                <a16:creationId xmlns:a16="http://schemas.microsoft.com/office/drawing/2014/main" id="{7C66646D-7774-4A2A-837C-68EE6DD8A333}"/>
              </a:ext>
            </a:extLst>
          </p:cNvPr>
          <p:cNvSpPr>
            <a:spLocks noGrp="1"/>
          </p:cNvSpPr>
          <p:nvPr>
            <p:ph idx="1"/>
          </p:nvPr>
        </p:nvSpPr>
        <p:spPr>
          <a:xfrm>
            <a:off x="937260" y="533400"/>
            <a:ext cx="5760719" cy="5199312"/>
          </a:xfrm>
        </p:spPr>
        <p:txBody>
          <a:bodyPr vert="horz" lIns="0" tIns="0" rIns="0" bIns="0" rtlCol="0">
            <a:normAutofit fontScale="77500" lnSpcReduction="20000"/>
          </a:bodyPr>
          <a:lstStyle/>
          <a:p>
            <a:r>
              <a:rPr lang="en-GB" sz="4100" dirty="0"/>
              <a:t>Mental illness refers to suffering, disability or morbidity due to mental, neurological and substance use disorders, which can arise due to the genetic, biological and psychological make-up of individuals as well as adverse social conditions and environmental factors.</a:t>
            </a:r>
          </a:p>
          <a:p>
            <a:endParaRPr lang="en-GB" sz="1800" dirty="0"/>
          </a:p>
          <a:p>
            <a:pPr marL="0" indent="0">
              <a:buNone/>
            </a:pPr>
            <a:r>
              <a:rPr lang="en-GB" sz="1800" dirty="0"/>
              <a:t> </a:t>
            </a:r>
          </a:p>
        </p:txBody>
      </p:sp>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10126"/>
            <a:ext cx="12192000" cy="456773"/>
          </a:xfrm>
          <a:prstGeom prst="rect">
            <a:avLst/>
          </a:prstGeom>
          <a:gradFill>
            <a:gsLst>
              <a:gs pos="14000">
                <a:schemeClr val="accent4">
                  <a:alpha val="28000"/>
                </a:schemeClr>
              </a:gs>
              <a:gs pos="100000">
                <a:schemeClr val="accent5">
                  <a:alpha val="83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10126"/>
            <a:ext cx="8153398" cy="456772"/>
          </a:xfrm>
          <a:prstGeom prst="rect">
            <a:avLst/>
          </a:prstGeom>
          <a:gradFill>
            <a:gsLst>
              <a:gs pos="9000">
                <a:schemeClr val="accent2">
                  <a:lumMod val="60000"/>
                  <a:lumOff val="40000"/>
                  <a:alpha val="52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1376676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692D2-F72C-4E32-942B-B6DE774717C8}"/>
              </a:ext>
            </a:extLst>
          </p:cNvPr>
          <p:cNvSpPr>
            <a:spLocks noGrp="1"/>
          </p:cNvSpPr>
          <p:nvPr>
            <p:ph type="title"/>
          </p:nvPr>
        </p:nvSpPr>
        <p:spPr>
          <a:xfrm>
            <a:off x="914403" y="4996329"/>
            <a:ext cx="10943420" cy="1035982"/>
          </a:xfrm>
        </p:spPr>
        <p:txBody>
          <a:bodyPr anchor="t">
            <a:normAutofit fontScale="90000"/>
          </a:bodyPr>
          <a:lstStyle/>
          <a:p>
            <a:pPr algn="r">
              <a:lnSpc>
                <a:spcPct val="90000"/>
              </a:lnSpc>
            </a:pPr>
            <a:r>
              <a:rPr lang="en-GB" dirty="0" err="1"/>
              <a:t>TaKe</a:t>
            </a:r>
            <a:r>
              <a:rPr lang="en-GB" dirty="0"/>
              <a:t> some time to consider: Social determinants of health</a:t>
            </a:r>
          </a:p>
        </p:txBody>
      </p:sp>
      <p:sp>
        <p:nvSpPr>
          <p:cNvPr id="3" name="Content Placeholder 2">
            <a:extLst>
              <a:ext uri="{FF2B5EF4-FFF2-40B4-BE49-F238E27FC236}">
                <a16:creationId xmlns:a16="http://schemas.microsoft.com/office/drawing/2014/main" id="{A1ADD799-37F9-4D3E-A22F-5A5454367D84}"/>
              </a:ext>
            </a:extLst>
          </p:cNvPr>
          <p:cNvSpPr>
            <a:spLocks noGrp="1"/>
          </p:cNvSpPr>
          <p:nvPr>
            <p:ph idx="1"/>
          </p:nvPr>
        </p:nvSpPr>
        <p:spPr>
          <a:xfrm>
            <a:off x="914402" y="457200"/>
            <a:ext cx="2594439" cy="4170642"/>
          </a:xfrm>
        </p:spPr>
        <p:txBody>
          <a:bodyPr vert="horz" lIns="0" tIns="0" rIns="0" bIns="0" rtlCol="0" anchor="b">
            <a:normAutofit/>
          </a:bodyPr>
          <a:lstStyle/>
          <a:p>
            <a:pPr algn="r">
              <a:lnSpc>
                <a:spcPct val="110000"/>
              </a:lnSpc>
            </a:pPr>
            <a:r>
              <a:rPr lang="en-GB" sz="1400" b="1" i="1" dirty="0">
                <a:ea typeface="+mn-lt"/>
                <a:cs typeface="+mn-lt"/>
              </a:rPr>
              <a:t>“The social determinants of health are the circumstances which people are born, grow up, live, work, age, and the systems put in place to deal with illness.  These circumstances are in turn shaped by a wider set of forces:  economics, social policies and politics.” </a:t>
            </a:r>
            <a:endParaRPr lang="en-GB" sz="1400" dirty="0"/>
          </a:p>
          <a:p>
            <a:pPr marL="0" indent="0" algn="r">
              <a:lnSpc>
                <a:spcPct val="110000"/>
              </a:lnSpc>
              <a:buNone/>
            </a:pPr>
            <a:endParaRPr lang="en-GB" sz="1400" dirty="0"/>
          </a:p>
          <a:p>
            <a:pPr marL="0" indent="0" algn="r">
              <a:lnSpc>
                <a:spcPct val="110000"/>
              </a:lnSpc>
              <a:buNone/>
            </a:pPr>
            <a:r>
              <a:rPr lang="en-GB" sz="1400" dirty="0">
                <a:ea typeface="+mn-lt"/>
                <a:cs typeface="+mn-lt"/>
              </a:rPr>
              <a:t>Patel, V., Minas, H., Cohen, A., and Prince, M. eds .2014 </a:t>
            </a:r>
            <a:r>
              <a:rPr lang="en-GB" sz="1400" i="1" dirty="0">
                <a:ea typeface="+mn-lt"/>
                <a:cs typeface="+mn-lt"/>
              </a:rPr>
              <a:t>Global Mental Health.</a:t>
            </a:r>
            <a:r>
              <a:rPr lang="en-GB" sz="1400" dirty="0">
                <a:ea typeface="+mn-lt"/>
                <a:cs typeface="+mn-lt"/>
              </a:rPr>
              <a:t> Oxford: Oxford Press (Chapter 7)</a:t>
            </a:r>
            <a:endParaRPr lang="en-GB" sz="1400" dirty="0"/>
          </a:p>
          <a:p>
            <a:pPr algn="r">
              <a:lnSpc>
                <a:spcPct val="110000"/>
              </a:lnSpc>
            </a:pPr>
            <a:endParaRPr lang="en-GB" sz="1400" dirty="0"/>
          </a:p>
        </p:txBody>
      </p:sp>
      <p:pic>
        <p:nvPicPr>
          <p:cNvPr id="5" name="Picture 5" descr="Diagram&#10;&#10;Description automatically generated">
            <a:extLst>
              <a:ext uri="{FF2B5EF4-FFF2-40B4-BE49-F238E27FC236}">
                <a16:creationId xmlns:a16="http://schemas.microsoft.com/office/drawing/2014/main" id="{897EFDE6-265D-4691-803F-62DAB46167F1}"/>
              </a:ext>
            </a:extLst>
          </p:cNvPr>
          <p:cNvPicPr>
            <a:picLocks noChangeAspect="1"/>
          </p:cNvPicPr>
          <p:nvPr/>
        </p:nvPicPr>
        <p:blipFill rotWithShape="1">
          <a:blip r:embed="rId2"/>
          <a:srcRect l="1062" r="3371" b="-1"/>
          <a:stretch/>
        </p:blipFill>
        <p:spPr>
          <a:xfrm>
            <a:off x="4038600" y="-431"/>
            <a:ext cx="7696201" cy="4590360"/>
          </a:xfrm>
          <a:prstGeom prst="rect">
            <a:avLst/>
          </a:prstGeom>
        </p:spPr>
      </p:pic>
    </p:spTree>
    <p:extLst>
      <p:ext uri="{BB962C8B-B14F-4D97-AF65-F5344CB8AC3E}">
        <p14:creationId xmlns:p14="http://schemas.microsoft.com/office/powerpoint/2010/main" val="4096281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EF7CA5-1E70-E2A0-35C5-D46DF0B25636}"/>
              </a:ext>
            </a:extLst>
          </p:cNvPr>
          <p:cNvSpPr>
            <a:spLocks noGrp="1"/>
          </p:cNvSpPr>
          <p:nvPr>
            <p:ph type="title"/>
          </p:nvPr>
        </p:nvSpPr>
        <p:spPr>
          <a:xfrm>
            <a:off x="266700" y="96101"/>
            <a:ext cx="7978140" cy="1237399"/>
          </a:xfrm>
        </p:spPr>
        <p:txBody>
          <a:bodyPr>
            <a:normAutofit fontScale="90000"/>
          </a:bodyPr>
          <a:lstStyle/>
          <a:p>
            <a:pPr>
              <a:lnSpc>
                <a:spcPct val="90000"/>
              </a:lnSpc>
            </a:pPr>
            <a:br>
              <a:rPr lang="en-GB" sz="2500" b="1" i="0" dirty="0">
                <a:effectLst/>
                <a:latin typeface="__Roboto_35b5f0"/>
              </a:rPr>
            </a:br>
            <a:br>
              <a:rPr lang="en-GB" sz="2500" b="1" i="0" dirty="0">
                <a:effectLst/>
                <a:latin typeface="__Roboto_35b5f0"/>
              </a:rPr>
            </a:br>
            <a:r>
              <a:rPr lang="en-GB" sz="2500" b="1" i="0" dirty="0">
                <a:effectLst/>
                <a:latin typeface="__Roboto_35b5f0"/>
              </a:rPr>
              <a:t>some examples of social determinants of health</a:t>
            </a:r>
            <a:br>
              <a:rPr lang="en-GB" sz="2500" b="1" i="0" dirty="0">
                <a:effectLst/>
                <a:latin typeface="__Roboto_35b5f0"/>
              </a:rPr>
            </a:br>
            <a:endParaRPr lang="en-GB" sz="2500" dirty="0"/>
          </a:p>
        </p:txBody>
      </p:sp>
      <p:sp>
        <p:nvSpPr>
          <p:cNvPr id="28" name="Content Placeholder 2">
            <a:extLst>
              <a:ext uri="{FF2B5EF4-FFF2-40B4-BE49-F238E27FC236}">
                <a16:creationId xmlns:a16="http://schemas.microsoft.com/office/drawing/2014/main" id="{39387CE4-839E-B432-1456-383CE2122D3D}"/>
              </a:ext>
            </a:extLst>
          </p:cNvPr>
          <p:cNvSpPr>
            <a:spLocks noGrp="1"/>
          </p:cNvSpPr>
          <p:nvPr>
            <p:ph idx="1"/>
          </p:nvPr>
        </p:nvSpPr>
        <p:spPr>
          <a:xfrm>
            <a:off x="167640" y="1429601"/>
            <a:ext cx="7429500" cy="4973891"/>
          </a:xfrm>
        </p:spPr>
        <p:txBody>
          <a:bodyPr>
            <a:normAutofit fontScale="92500"/>
          </a:bodyPr>
          <a:lstStyle/>
          <a:p>
            <a:pPr>
              <a:lnSpc>
                <a:spcPct val="110000"/>
              </a:lnSpc>
            </a:pPr>
            <a:r>
              <a:rPr lang="en-GB" sz="1500" b="0" i="0" dirty="0">
                <a:effectLst/>
                <a:latin typeface="__Roboto_35b5f0"/>
              </a:rPr>
              <a:t> </a:t>
            </a:r>
            <a:r>
              <a:rPr lang="en-GB" sz="2400" b="0" i="0" dirty="0">
                <a:effectLst/>
                <a:latin typeface="__Roboto_35b5f0"/>
              </a:rPr>
              <a:t>Your income.</a:t>
            </a:r>
          </a:p>
          <a:p>
            <a:pPr>
              <a:lnSpc>
                <a:spcPct val="110000"/>
              </a:lnSpc>
              <a:buFont typeface="Arial" panose="020B0604020202020204" pitchFamily="34" charset="0"/>
              <a:buChar char="•"/>
            </a:pPr>
            <a:r>
              <a:rPr lang="en-GB" sz="2400" b="0" i="0" dirty="0">
                <a:effectLst/>
                <a:latin typeface="__Roboto_35b5f0"/>
              </a:rPr>
              <a:t>Your education level.</a:t>
            </a:r>
          </a:p>
          <a:p>
            <a:pPr>
              <a:lnSpc>
                <a:spcPct val="110000"/>
              </a:lnSpc>
              <a:buFont typeface="Arial" panose="020B0604020202020204" pitchFamily="34" charset="0"/>
              <a:buChar char="•"/>
            </a:pPr>
            <a:r>
              <a:rPr lang="en-GB" sz="2400" b="0" i="0" dirty="0">
                <a:effectLst/>
                <a:latin typeface="__Roboto_35b5f0"/>
              </a:rPr>
              <a:t>Your job and its benefits — like health insurance and paid time off.</a:t>
            </a:r>
          </a:p>
          <a:p>
            <a:pPr>
              <a:lnSpc>
                <a:spcPct val="110000"/>
              </a:lnSpc>
              <a:buFont typeface="Arial" panose="020B0604020202020204" pitchFamily="34" charset="0"/>
              <a:buChar char="•"/>
            </a:pPr>
            <a:r>
              <a:rPr lang="en-GB" sz="2400" b="0" i="0" dirty="0">
                <a:effectLst/>
                <a:latin typeface="__Roboto_35b5f0"/>
              </a:rPr>
              <a:t>The availability of resources in your neighbourhood — like nutritious foods, public transportation and childcare.  Your post-code.</a:t>
            </a:r>
          </a:p>
          <a:p>
            <a:pPr>
              <a:lnSpc>
                <a:spcPct val="110000"/>
              </a:lnSpc>
              <a:buFont typeface="Arial" panose="020B0604020202020204" pitchFamily="34" charset="0"/>
              <a:buChar char="•"/>
            </a:pPr>
            <a:r>
              <a:rPr lang="en-GB" sz="2400" b="0" i="0" dirty="0">
                <a:effectLst/>
                <a:latin typeface="__Roboto_35b5f0"/>
              </a:rPr>
              <a:t>Your sense of safety and security in your neighbourhood.</a:t>
            </a:r>
          </a:p>
          <a:p>
            <a:pPr>
              <a:lnSpc>
                <a:spcPct val="110000"/>
              </a:lnSpc>
              <a:buFont typeface="Arial" panose="020B0604020202020204" pitchFamily="34" charset="0"/>
              <a:buChar char="•"/>
            </a:pPr>
            <a:r>
              <a:rPr lang="en-GB" sz="2400" b="0" i="0" dirty="0">
                <a:effectLst/>
                <a:latin typeface="__Roboto_35b5f0"/>
              </a:rPr>
              <a:t>The availability of medical care.</a:t>
            </a:r>
          </a:p>
          <a:p>
            <a:pPr>
              <a:lnSpc>
                <a:spcPct val="110000"/>
              </a:lnSpc>
              <a:buFont typeface="Arial" panose="020B0604020202020204" pitchFamily="34" charset="0"/>
              <a:buChar char="•"/>
            </a:pPr>
            <a:r>
              <a:rPr lang="en-GB" sz="2400" b="0" i="0" dirty="0">
                <a:effectLst/>
                <a:latin typeface="__Roboto_35b5f0"/>
              </a:rPr>
              <a:t>The quality of the air you breathe and the water you drink.</a:t>
            </a:r>
          </a:p>
          <a:p>
            <a:pPr>
              <a:lnSpc>
                <a:spcPct val="110000"/>
              </a:lnSpc>
              <a:buFont typeface="Arial" panose="020B0604020202020204" pitchFamily="34" charset="0"/>
              <a:buChar char="•"/>
            </a:pPr>
            <a:r>
              <a:rPr lang="en-GB" sz="2400" b="0" i="0" dirty="0">
                <a:effectLst/>
                <a:latin typeface="__Roboto_35b5f0"/>
              </a:rPr>
              <a:t>Your relationships and social connections.</a:t>
            </a:r>
          </a:p>
          <a:p>
            <a:pPr marL="0" indent="0">
              <a:lnSpc>
                <a:spcPct val="110000"/>
              </a:lnSpc>
              <a:buNone/>
            </a:pPr>
            <a:endParaRPr lang="en-GB" sz="1500" dirty="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egetables and fruits in a row">
            <a:extLst>
              <a:ext uri="{FF2B5EF4-FFF2-40B4-BE49-F238E27FC236}">
                <a16:creationId xmlns:a16="http://schemas.microsoft.com/office/drawing/2014/main" id="{8C86D3D3-4350-153B-0C75-0722E7E2BD01}"/>
              </a:ext>
            </a:extLst>
          </p:cNvPr>
          <p:cNvPicPr>
            <a:picLocks noChangeAspect="1"/>
          </p:cNvPicPr>
          <p:nvPr/>
        </p:nvPicPr>
        <p:blipFill>
          <a:blip r:embed="rId2"/>
          <a:srcRect l="16959" r="40646" b="1"/>
          <a:stretch/>
        </p:blipFill>
        <p:spPr>
          <a:xfrm>
            <a:off x="8115300" y="-12515"/>
            <a:ext cx="4076700" cy="6418631"/>
          </a:xfrm>
          <a:prstGeom prst="rect">
            <a:avLst/>
          </a:prstGeom>
        </p:spPr>
      </p:pic>
    </p:spTree>
    <p:extLst>
      <p:ext uri="{BB962C8B-B14F-4D97-AF65-F5344CB8AC3E}">
        <p14:creationId xmlns:p14="http://schemas.microsoft.com/office/powerpoint/2010/main" val="2123686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4BC925-AB91-4697-A666-0161CED6C4FB}"/>
              </a:ext>
            </a:extLst>
          </p:cNvPr>
          <p:cNvSpPr>
            <a:spLocks noGrp="1"/>
          </p:cNvSpPr>
          <p:nvPr>
            <p:ph type="title"/>
          </p:nvPr>
        </p:nvSpPr>
        <p:spPr>
          <a:xfrm>
            <a:off x="1157084" y="374427"/>
            <a:ext cx="10374517" cy="971512"/>
          </a:xfrm>
        </p:spPr>
        <p:txBody>
          <a:bodyPr anchor="ctr">
            <a:normAutofit/>
          </a:bodyPr>
          <a:lstStyle/>
          <a:p>
            <a:r>
              <a:rPr lang="en-GB" sz="3200" dirty="0">
                <a:solidFill>
                  <a:schemeClr val="bg1"/>
                </a:solidFill>
              </a:rPr>
              <a:t>Self Reflection Activity</a:t>
            </a:r>
          </a:p>
        </p:txBody>
      </p:sp>
      <p:graphicFrame>
        <p:nvGraphicFramePr>
          <p:cNvPr id="5" name="Content Placeholder 2">
            <a:extLst>
              <a:ext uri="{FF2B5EF4-FFF2-40B4-BE49-F238E27FC236}">
                <a16:creationId xmlns:a16="http://schemas.microsoft.com/office/drawing/2014/main" id="{1F58CB61-1B05-30B6-4AEF-66468F0E8D47}"/>
              </a:ext>
            </a:extLst>
          </p:cNvPr>
          <p:cNvGraphicFramePr>
            <a:graphicFrameLocks noGrp="1"/>
          </p:cNvGraphicFramePr>
          <p:nvPr>
            <p:ph idx="1"/>
            <p:extLst>
              <p:ext uri="{D42A27DB-BD31-4B8C-83A1-F6EECF244321}">
                <p14:modId xmlns:p14="http://schemas.microsoft.com/office/powerpoint/2010/main" val="2006414776"/>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5030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53485E-03D9-4D89-9119-CE03C1427DAB}"/>
              </a:ext>
            </a:extLst>
          </p:cNvPr>
          <p:cNvSpPr>
            <a:spLocks noGrp="1"/>
          </p:cNvSpPr>
          <p:nvPr>
            <p:ph type="title"/>
          </p:nvPr>
        </p:nvSpPr>
        <p:spPr>
          <a:xfrm>
            <a:off x="0" y="99060"/>
            <a:ext cx="9189720" cy="2040517"/>
          </a:xfrm>
        </p:spPr>
        <p:txBody>
          <a:bodyPr>
            <a:normAutofit/>
          </a:bodyPr>
          <a:lstStyle/>
          <a:p>
            <a:r>
              <a:rPr lang="en-GB" sz="4000" dirty="0"/>
              <a:t>Models of mental illness: Research these!</a:t>
            </a:r>
          </a:p>
        </p:txBody>
      </p:sp>
      <p:sp>
        <p:nvSpPr>
          <p:cNvPr id="3" name="Content Placeholder 2">
            <a:extLst>
              <a:ext uri="{FF2B5EF4-FFF2-40B4-BE49-F238E27FC236}">
                <a16:creationId xmlns:a16="http://schemas.microsoft.com/office/drawing/2014/main" id="{9452EAAA-4619-47D5-A5E4-7BB7C6531EAA}"/>
              </a:ext>
            </a:extLst>
          </p:cNvPr>
          <p:cNvSpPr>
            <a:spLocks noGrp="1"/>
          </p:cNvSpPr>
          <p:nvPr>
            <p:ph idx="1"/>
          </p:nvPr>
        </p:nvSpPr>
        <p:spPr>
          <a:xfrm>
            <a:off x="358140" y="2621381"/>
            <a:ext cx="8054340" cy="3322219"/>
          </a:xfrm>
        </p:spPr>
        <p:txBody>
          <a:bodyPr vert="horz" lIns="0" tIns="0" rIns="0" bIns="0" rtlCol="0">
            <a:normAutofit/>
          </a:bodyPr>
          <a:lstStyle/>
          <a:p>
            <a:r>
              <a:rPr lang="en-GB" sz="1800" dirty="0">
                <a:ea typeface="+mn-lt"/>
                <a:cs typeface="+mn-lt"/>
              </a:rPr>
              <a:t>Spiritual Model</a:t>
            </a:r>
            <a:endParaRPr lang="en-GB" sz="1800" dirty="0"/>
          </a:p>
          <a:p>
            <a:r>
              <a:rPr lang="en-GB" sz="1800" dirty="0">
                <a:ea typeface="+mn-lt"/>
                <a:cs typeface="+mn-lt"/>
              </a:rPr>
              <a:t>Moral Character Model</a:t>
            </a:r>
            <a:endParaRPr lang="en-GB" sz="1800" dirty="0"/>
          </a:p>
          <a:p>
            <a:r>
              <a:rPr lang="en-GB" sz="1800" dirty="0">
                <a:ea typeface="+mn-lt"/>
                <a:cs typeface="+mn-lt"/>
              </a:rPr>
              <a:t>The Statistical</a:t>
            </a:r>
            <a:endParaRPr lang="en-GB" sz="1800" dirty="0"/>
          </a:p>
          <a:p>
            <a:r>
              <a:rPr lang="en-GB" sz="1800" b="1" dirty="0">
                <a:ea typeface="+mn-lt"/>
                <a:cs typeface="+mn-lt"/>
              </a:rPr>
              <a:t>The Disease/ Medical/ Biological Model</a:t>
            </a:r>
            <a:endParaRPr lang="en-GB" sz="1800" dirty="0"/>
          </a:p>
          <a:p>
            <a:pPr lvl="1"/>
            <a:r>
              <a:rPr lang="en-GB" sz="1800" dirty="0">
                <a:ea typeface="+mn-lt"/>
                <a:cs typeface="+mn-lt"/>
              </a:rPr>
              <a:t>Genetics </a:t>
            </a:r>
            <a:endParaRPr lang="en-GB" sz="1800" dirty="0"/>
          </a:p>
          <a:p>
            <a:pPr lvl="1"/>
            <a:r>
              <a:rPr lang="en-GB" sz="1800" dirty="0">
                <a:ea typeface="+mn-lt"/>
                <a:cs typeface="+mn-lt"/>
              </a:rPr>
              <a:t>Neuroimaging </a:t>
            </a:r>
            <a:endParaRPr lang="en-GB" sz="1800" dirty="0"/>
          </a:p>
          <a:p>
            <a:pPr lvl="1"/>
            <a:r>
              <a:rPr lang="en-GB" sz="1800" dirty="0">
                <a:ea typeface="+mn-lt"/>
                <a:cs typeface="+mn-lt"/>
              </a:rPr>
              <a:t>Neurobiology</a:t>
            </a:r>
            <a:endParaRPr lang="en-GB" sz="1800" dirty="0"/>
          </a:p>
          <a:p>
            <a:endParaRPr lang="en-GB" sz="1800" dirty="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 figure families holding hands">
            <a:extLst>
              <a:ext uri="{FF2B5EF4-FFF2-40B4-BE49-F238E27FC236}">
                <a16:creationId xmlns:a16="http://schemas.microsoft.com/office/drawing/2014/main" id="{F62FE659-B6C6-5CBC-B815-61AE988100A1}"/>
              </a:ext>
            </a:extLst>
          </p:cNvPr>
          <p:cNvPicPr>
            <a:picLocks noChangeAspect="1"/>
          </p:cNvPicPr>
          <p:nvPr/>
        </p:nvPicPr>
        <p:blipFill>
          <a:blip r:embed="rId3"/>
          <a:srcRect l="36527" r="21078" b="1"/>
          <a:stretch/>
        </p:blipFill>
        <p:spPr>
          <a:xfrm>
            <a:off x="9281160" y="-12515"/>
            <a:ext cx="2910840" cy="6418631"/>
          </a:xfrm>
          <a:prstGeom prst="rect">
            <a:avLst/>
          </a:prstGeom>
        </p:spPr>
      </p:pic>
    </p:spTree>
    <p:extLst>
      <p:ext uri="{BB962C8B-B14F-4D97-AF65-F5344CB8AC3E}">
        <p14:creationId xmlns:p14="http://schemas.microsoft.com/office/powerpoint/2010/main" val="2538839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F3F6E3-1C79-4B91-943C-E55EC767718A}"/>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The medical model</a:t>
            </a:r>
          </a:p>
        </p:txBody>
      </p:sp>
      <p:graphicFrame>
        <p:nvGraphicFramePr>
          <p:cNvPr id="5" name="Content Placeholder 2">
            <a:extLst>
              <a:ext uri="{FF2B5EF4-FFF2-40B4-BE49-F238E27FC236}">
                <a16:creationId xmlns:a16="http://schemas.microsoft.com/office/drawing/2014/main" id="{8A9BE5C8-5D3A-EAFC-AB6E-817655A05E5C}"/>
              </a:ext>
            </a:extLst>
          </p:cNvPr>
          <p:cNvGraphicFramePr>
            <a:graphicFrameLocks noGrp="1"/>
          </p:cNvGraphicFramePr>
          <p:nvPr>
            <p:ph idx="1"/>
            <p:extLst>
              <p:ext uri="{D42A27DB-BD31-4B8C-83A1-F6EECF244321}">
                <p14:modId xmlns:p14="http://schemas.microsoft.com/office/powerpoint/2010/main" val="979634267"/>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8476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404E292-5FAB-47E8-A663-A07530CED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0FF8ED-64CE-400C-A4D5-9F943FC264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91999" cy="6858000"/>
          </a:xfrm>
          <a:prstGeom prst="rect">
            <a:avLst/>
          </a:prstGeom>
          <a:gradFill>
            <a:gsLst>
              <a:gs pos="0">
                <a:schemeClr val="accent5">
                  <a:alpha val="75000"/>
                </a:schemeClr>
              </a:gs>
              <a:gs pos="100000">
                <a:schemeClr val="accent2">
                  <a:lumMod val="60000"/>
                  <a:lumOff val="40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68868AD-100D-45F3-B11E-8A2936712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1999" cy="6858000"/>
          </a:xfrm>
          <a:prstGeom prst="rect">
            <a:avLst/>
          </a:prstGeom>
          <a:gradFill>
            <a:gsLst>
              <a:gs pos="49000">
                <a:schemeClr val="accent5">
                  <a:alpha val="50000"/>
                </a:schemeClr>
              </a:gs>
              <a:gs pos="100000">
                <a:schemeClr val="accent2">
                  <a:alpha val="74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14742CC-05F9-44AC-AF98-AB6EF810E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96001" cy="6858000"/>
          </a:xfrm>
          <a:prstGeom prst="rect">
            <a:avLst/>
          </a:prstGeom>
          <a:gradFill>
            <a:gsLst>
              <a:gs pos="0">
                <a:schemeClr val="accent2">
                  <a:alpha val="17000"/>
                </a:schemeClr>
              </a:gs>
              <a:gs pos="85000">
                <a:schemeClr val="accent4">
                  <a:alpha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3">
            <a:extLst>
              <a:ext uri="{FF2B5EF4-FFF2-40B4-BE49-F238E27FC236}">
                <a16:creationId xmlns:a16="http://schemas.microsoft.com/office/drawing/2014/main" id="{853C77DB-C7E3-4B1F-9AD0-1EB2982A8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460656" y="-2569189"/>
            <a:ext cx="5115722" cy="10255626"/>
          </a:xfrm>
          <a:custGeom>
            <a:avLst/>
            <a:gdLst>
              <a:gd name="connsiteX0" fmla="*/ 2065105 w 2065105"/>
              <a:gd name="connsiteY0" fmla="*/ 0 h 4139967"/>
              <a:gd name="connsiteX1" fmla="*/ 2065105 w 2065105"/>
              <a:gd name="connsiteY1" fmla="*/ 4139967 h 4139967"/>
              <a:gd name="connsiteX2" fmla="*/ 1858573 w 2065105"/>
              <a:gd name="connsiteY2" fmla="*/ 4129538 h 4139967"/>
              <a:gd name="connsiteX3" fmla="*/ 0 w 2065105"/>
              <a:gd name="connsiteY3" fmla="*/ 2069983 h 4139967"/>
              <a:gd name="connsiteX4" fmla="*/ 1858573 w 2065105"/>
              <a:gd name="connsiteY4" fmla="*/ 10428 h 4139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5105" h="4139967">
                <a:moveTo>
                  <a:pt x="2065105" y="0"/>
                </a:moveTo>
                <a:lnTo>
                  <a:pt x="2065105" y="4139967"/>
                </a:lnTo>
                <a:lnTo>
                  <a:pt x="1858573" y="4129538"/>
                </a:lnTo>
                <a:cubicBezTo>
                  <a:pt x="814640" y="4023521"/>
                  <a:pt x="0" y="3141887"/>
                  <a:pt x="0" y="2069983"/>
                </a:cubicBezTo>
                <a:cubicBezTo>
                  <a:pt x="0" y="998079"/>
                  <a:pt x="814640" y="116446"/>
                  <a:pt x="1858573" y="10428"/>
                </a:cubicBezTo>
                <a:close/>
              </a:path>
            </a:pathLst>
          </a:custGeom>
          <a:gradFill flip="none" rotWithShape="1">
            <a:gsLst>
              <a:gs pos="7000">
                <a:schemeClr val="accent4">
                  <a:lumMod val="60000"/>
                  <a:lumOff val="40000"/>
                  <a:alpha val="3000"/>
                </a:schemeClr>
              </a:gs>
              <a:gs pos="100000">
                <a:schemeClr val="accent4">
                  <a:lumMod val="60000"/>
                  <a:lumOff val="40000"/>
                  <a:alpha val="37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85999A-1B8C-44D3-9D9A-DFC6DC8D19DB}"/>
              </a:ext>
            </a:extLst>
          </p:cNvPr>
          <p:cNvSpPr>
            <a:spLocks noGrp="1"/>
          </p:cNvSpPr>
          <p:nvPr>
            <p:ph type="title"/>
          </p:nvPr>
        </p:nvSpPr>
        <p:spPr>
          <a:xfrm>
            <a:off x="1524000" y="1104445"/>
            <a:ext cx="9144000" cy="2826182"/>
          </a:xfrm>
        </p:spPr>
        <p:txBody>
          <a:bodyPr vert="horz" lIns="0" tIns="0" rIns="0" bIns="0" rtlCol="0" anchor="ctr">
            <a:normAutofit/>
          </a:bodyPr>
          <a:lstStyle/>
          <a:p>
            <a:pPr algn="ctr"/>
            <a:r>
              <a:rPr lang="en-US" sz="4400" spc="750">
                <a:solidFill>
                  <a:schemeClr val="bg1"/>
                </a:solidFill>
              </a:rPr>
              <a:t>Thoughts?</a:t>
            </a:r>
          </a:p>
        </p:txBody>
      </p:sp>
      <p:sp>
        <p:nvSpPr>
          <p:cNvPr id="3" name="Content Placeholder 2">
            <a:extLst>
              <a:ext uri="{FF2B5EF4-FFF2-40B4-BE49-F238E27FC236}">
                <a16:creationId xmlns:a16="http://schemas.microsoft.com/office/drawing/2014/main" id="{72ABD0AB-3D76-4A8E-8275-68D627628DC8}"/>
              </a:ext>
            </a:extLst>
          </p:cNvPr>
          <p:cNvSpPr>
            <a:spLocks noGrp="1"/>
          </p:cNvSpPr>
          <p:nvPr>
            <p:ph idx="1"/>
          </p:nvPr>
        </p:nvSpPr>
        <p:spPr>
          <a:xfrm>
            <a:off x="2022582" y="5369289"/>
            <a:ext cx="8138765" cy="756919"/>
          </a:xfrm>
        </p:spPr>
        <p:txBody>
          <a:bodyPr vert="horz" lIns="0" tIns="0" rIns="0" bIns="0" rtlCol="0" anchor="ctr">
            <a:normAutofit/>
          </a:bodyPr>
          <a:lstStyle/>
          <a:p>
            <a:pPr marL="0" indent="0" algn="ctr">
              <a:lnSpc>
                <a:spcPct val="150000"/>
              </a:lnSpc>
              <a:buNone/>
            </a:pPr>
            <a:r>
              <a:rPr lang="en-US" sz="1400" b="1" cap="all" spc="600">
                <a:solidFill>
                  <a:schemeClr val="bg1"/>
                </a:solidFill>
              </a:rPr>
              <a:t>Any thoughts about the medical model at this point?</a:t>
            </a:r>
          </a:p>
        </p:txBody>
      </p:sp>
    </p:spTree>
    <p:extLst>
      <p:ext uri="{BB962C8B-B14F-4D97-AF65-F5344CB8AC3E}">
        <p14:creationId xmlns:p14="http://schemas.microsoft.com/office/powerpoint/2010/main" val="1742480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2FD27-97FF-4FB0-94AE-8B8E52EF5183}"/>
              </a:ext>
            </a:extLst>
          </p:cNvPr>
          <p:cNvSpPr>
            <a:spLocks noGrp="1"/>
          </p:cNvSpPr>
          <p:nvPr>
            <p:ph type="title"/>
          </p:nvPr>
        </p:nvSpPr>
        <p:spPr>
          <a:xfrm>
            <a:off x="1371600" y="457200"/>
            <a:ext cx="4911393" cy="1556724"/>
          </a:xfrm>
        </p:spPr>
        <p:txBody>
          <a:bodyPr anchor="b">
            <a:normAutofit/>
          </a:bodyPr>
          <a:lstStyle/>
          <a:p>
            <a:r>
              <a:rPr lang="en-GB" dirty="0"/>
              <a:t>Other Models</a:t>
            </a:r>
          </a:p>
        </p:txBody>
      </p:sp>
      <p:sp>
        <p:nvSpPr>
          <p:cNvPr id="3" name="Content Placeholder 2">
            <a:extLst>
              <a:ext uri="{FF2B5EF4-FFF2-40B4-BE49-F238E27FC236}">
                <a16:creationId xmlns:a16="http://schemas.microsoft.com/office/drawing/2014/main" id="{21453727-454B-4601-8CED-C88FBF91DC72}"/>
              </a:ext>
            </a:extLst>
          </p:cNvPr>
          <p:cNvSpPr>
            <a:spLocks noGrp="1"/>
          </p:cNvSpPr>
          <p:nvPr>
            <p:ph idx="1"/>
          </p:nvPr>
        </p:nvSpPr>
        <p:spPr>
          <a:xfrm>
            <a:off x="1371601" y="2345635"/>
            <a:ext cx="4911392" cy="3583940"/>
          </a:xfrm>
        </p:spPr>
        <p:txBody>
          <a:bodyPr vert="horz" lIns="0" tIns="0" rIns="0" bIns="0" rtlCol="0" anchor="t">
            <a:normAutofit/>
          </a:bodyPr>
          <a:lstStyle/>
          <a:p>
            <a:pPr>
              <a:lnSpc>
                <a:spcPct val="110000"/>
              </a:lnSpc>
            </a:pPr>
            <a:r>
              <a:rPr lang="en-GB" sz="1500" b="1" dirty="0">
                <a:ea typeface="+mn-lt"/>
                <a:cs typeface="+mn-lt"/>
              </a:rPr>
              <a:t>Psychological Models </a:t>
            </a:r>
            <a:r>
              <a:rPr lang="en-GB" sz="1500" dirty="0">
                <a:ea typeface="+mn-lt"/>
                <a:cs typeface="+mn-lt"/>
              </a:rPr>
              <a:t>Psychodynamic Model </a:t>
            </a:r>
            <a:endParaRPr lang="en-GB" sz="1500" dirty="0"/>
          </a:p>
          <a:p>
            <a:pPr lvl="1">
              <a:lnSpc>
                <a:spcPct val="110000"/>
              </a:lnSpc>
            </a:pPr>
            <a:r>
              <a:rPr lang="en-GB" sz="1500" dirty="0">
                <a:ea typeface="+mn-lt"/>
                <a:cs typeface="+mn-lt"/>
              </a:rPr>
              <a:t>The Behavioural Model </a:t>
            </a:r>
            <a:endParaRPr lang="en-GB" sz="1500" dirty="0"/>
          </a:p>
          <a:p>
            <a:pPr lvl="1">
              <a:lnSpc>
                <a:spcPct val="110000"/>
              </a:lnSpc>
            </a:pPr>
            <a:r>
              <a:rPr lang="en-GB" sz="1500" dirty="0">
                <a:ea typeface="+mn-lt"/>
                <a:cs typeface="+mn-lt"/>
              </a:rPr>
              <a:t>The Cognitive-behavioural Model </a:t>
            </a:r>
            <a:endParaRPr lang="en-GB" sz="1500" dirty="0"/>
          </a:p>
          <a:p>
            <a:pPr lvl="1">
              <a:lnSpc>
                <a:spcPct val="110000"/>
              </a:lnSpc>
            </a:pPr>
            <a:r>
              <a:rPr lang="en-GB" sz="1500" dirty="0">
                <a:ea typeface="+mn-lt"/>
                <a:cs typeface="+mn-lt"/>
              </a:rPr>
              <a:t>Existential / Humanistic Model </a:t>
            </a:r>
            <a:endParaRPr lang="en-GB" sz="1500" dirty="0"/>
          </a:p>
          <a:p>
            <a:pPr>
              <a:lnSpc>
                <a:spcPct val="110000"/>
              </a:lnSpc>
            </a:pPr>
            <a:r>
              <a:rPr lang="en-GB" sz="1500" dirty="0">
                <a:ea typeface="+mn-lt"/>
                <a:cs typeface="+mn-lt"/>
              </a:rPr>
              <a:t>The Social Model</a:t>
            </a:r>
            <a:endParaRPr lang="en-GB" sz="1500" dirty="0"/>
          </a:p>
          <a:p>
            <a:pPr>
              <a:lnSpc>
                <a:spcPct val="110000"/>
              </a:lnSpc>
            </a:pPr>
            <a:r>
              <a:rPr lang="en-GB" sz="1500" dirty="0">
                <a:ea typeface="+mn-lt"/>
                <a:cs typeface="+mn-lt"/>
              </a:rPr>
              <a:t>Psychosocial Model — </a:t>
            </a:r>
            <a:endParaRPr lang="en-GB" sz="1500" dirty="0"/>
          </a:p>
          <a:p>
            <a:pPr lvl="1">
              <a:lnSpc>
                <a:spcPct val="110000"/>
              </a:lnSpc>
            </a:pPr>
            <a:r>
              <a:rPr lang="en-GB" sz="1500" dirty="0">
                <a:ea typeface="+mn-lt"/>
                <a:cs typeface="+mn-lt"/>
              </a:rPr>
              <a:t>The Social Learning Model</a:t>
            </a:r>
            <a:endParaRPr lang="en-GB" sz="1500" dirty="0"/>
          </a:p>
          <a:p>
            <a:pPr>
              <a:lnSpc>
                <a:spcPct val="110000"/>
              </a:lnSpc>
            </a:pPr>
            <a:r>
              <a:rPr lang="en-GB" sz="1500" dirty="0">
                <a:ea typeface="+mn-lt"/>
                <a:cs typeface="+mn-lt"/>
              </a:rPr>
              <a:t>Family Therapy Model </a:t>
            </a:r>
            <a:endParaRPr lang="en-GB" sz="1500" dirty="0"/>
          </a:p>
          <a:p>
            <a:pPr>
              <a:lnSpc>
                <a:spcPct val="110000"/>
              </a:lnSpc>
            </a:pPr>
            <a:r>
              <a:rPr lang="en-GB" sz="1500" b="1" dirty="0">
                <a:ea typeface="+mn-lt"/>
                <a:cs typeface="+mn-lt"/>
              </a:rPr>
              <a:t>Biopsychosocial Model </a:t>
            </a:r>
            <a:endParaRPr lang="en-GB" sz="1500" dirty="0"/>
          </a:p>
          <a:p>
            <a:pPr>
              <a:lnSpc>
                <a:spcPct val="110000"/>
              </a:lnSpc>
            </a:pPr>
            <a:r>
              <a:rPr lang="en-GB" sz="1500" dirty="0">
                <a:ea typeface="+mn-lt"/>
                <a:cs typeface="+mn-lt"/>
              </a:rPr>
              <a:t>Recovery Model</a:t>
            </a:r>
            <a:endParaRPr lang="en-GB" sz="1500" dirty="0"/>
          </a:p>
          <a:p>
            <a:pPr>
              <a:lnSpc>
                <a:spcPct val="110000"/>
              </a:lnSpc>
            </a:pPr>
            <a:endParaRPr lang="en-GB" sz="1500"/>
          </a:p>
        </p:txBody>
      </p:sp>
      <p:pic>
        <p:nvPicPr>
          <p:cNvPr id="4" name="Picture 4" descr="Diagram, venn diagram&#10;&#10;Description automatically generated">
            <a:extLst>
              <a:ext uri="{FF2B5EF4-FFF2-40B4-BE49-F238E27FC236}">
                <a16:creationId xmlns:a16="http://schemas.microsoft.com/office/drawing/2014/main" id="{7D2E2C7E-3490-4E49-BA08-ED80A57B6872}"/>
              </a:ext>
            </a:extLst>
          </p:cNvPr>
          <p:cNvPicPr>
            <a:picLocks noChangeAspect="1"/>
          </p:cNvPicPr>
          <p:nvPr/>
        </p:nvPicPr>
        <p:blipFill>
          <a:blip r:embed="rId2"/>
          <a:stretch>
            <a:fillRect/>
          </a:stretch>
        </p:blipFill>
        <p:spPr>
          <a:xfrm>
            <a:off x="6644639" y="718297"/>
            <a:ext cx="5090161" cy="4950181"/>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07795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13686-3579-4064-AE7D-DA31A17D6509}"/>
              </a:ext>
            </a:extLst>
          </p:cNvPr>
          <p:cNvSpPr>
            <a:spLocks noGrp="1"/>
          </p:cNvSpPr>
          <p:nvPr>
            <p:ph type="title"/>
          </p:nvPr>
        </p:nvSpPr>
        <p:spPr>
          <a:xfrm>
            <a:off x="-70272" y="0"/>
            <a:ext cx="10241280" cy="1234440"/>
          </a:xfrm>
        </p:spPr>
        <p:txBody>
          <a:bodyPr/>
          <a:lstStyle/>
          <a:p>
            <a:r>
              <a:rPr lang="en-GB" dirty="0"/>
              <a:t>Models of abnormality</a:t>
            </a:r>
          </a:p>
        </p:txBody>
      </p:sp>
      <p:pic>
        <p:nvPicPr>
          <p:cNvPr id="4" name="Picture 4" descr="Diagram, text&#10;&#10;Description automatically generated">
            <a:extLst>
              <a:ext uri="{FF2B5EF4-FFF2-40B4-BE49-F238E27FC236}">
                <a16:creationId xmlns:a16="http://schemas.microsoft.com/office/drawing/2014/main" id="{AD00FB73-9C4B-4773-AEF3-E22C1032D954}"/>
              </a:ext>
            </a:extLst>
          </p:cNvPr>
          <p:cNvPicPr>
            <a:picLocks noGrp="1" noChangeAspect="1"/>
          </p:cNvPicPr>
          <p:nvPr>
            <p:ph idx="1"/>
          </p:nvPr>
        </p:nvPicPr>
        <p:blipFill>
          <a:blip r:embed="rId2"/>
          <a:stretch>
            <a:fillRect/>
          </a:stretch>
        </p:blipFill>
        <p:spPr>
          <a:xfrm>
            <a:off x="373380" y="1760220"/>
            <a:ext cx="11216640" cy="4258056"/>
          </a:xfrm>
        </p:spPr>
      </p:pic>
    </p:spTree>
    <p:extLst>
      <p:ext uri="{BB962C8B-B14F-4D97-AF65-F5344CB8AC3E}">
        <p14:creationId xmlns:p14="http://schemas.microsoft.com/office/powerpoint/2010/main" val="1218442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20426-DDAE-468C-8A77-260F21D7490D}"/>
              </a:ext>
            </a:extLst>
          </p:cNvPr>
          <p:cNvSpPr>
            <a:spLocks noGrp="1"/>
          </p:cNvSpPr>
          <p:nvPr>
            <p:ph type="title"/>
          </p:nvPr>
        </p:nvSpPr>
        <p:spPr>
          <a:xfrm>
            <a:off x="76200" y="71628"/>
            <a:ext cx="10241280" cy="781812"/>
          </a:xfrm>
        </p:spPr>
        <p:txBody>
          <a:bodyPr/>
          <a:lstStyle/>
          <a:p>
            <a:r>
              <a:rPr lang="en-GB" dirty="0"/>
              <a:t>Models of abnormality</a:t>
            </a:r>
          </a:p>
        </p:txBody>
      </p:sp>
      <p:pic>
        <p:nvPicPr>
          <p:cNvPr id="5" name="Picture 5" descr="Diagram&#10;&#10;Description automatically generated">
            <a:extLst>
              <a:ext uri="{FF2B5EF4-FFF2-40B4-BE49-F238E27FC236}">
                <a16:creationId xmlns:a16="http://schemas.microsoft.com/office/drawing/2014/main" id="{D844BA1D-ADC0-45E2-B912-AEB2D0A59AD7}"/>
              </a:ext>
            </a:extLst>
          </p:cNvPr>
          <p:cNvPicPr>
            <a:picLocks noGrp="1" noChangeAspect="1"/>
          </p:cNvPicPr>
          <p:nvPr>
            <p:ph idx="1"/>
          </p:nvPr>
        </p:nvPicPr>
        <p:blipFill>
          <a:blip r:embed="rId3"/>
          <a:stretch>
            <a:fillRect/>
          </a:stretch>
        </p:blipFill>
        <p:spPr>
          <a:xfrm>
            <a:off x="891540" y="1531620"/>
            <a:ext cx="9547860" cy="4539996"/>
          </a:xfrm>
        </p:spPr>
      </p:pic>
    </p:spTree>
    <p:extLst>
      <p:ext uri="{BB962C8B-B14F-4D97-AF65-F5344CB8AC3E}">
        <p14:creationId xmlns:p14="http://schemas.microsoft.com/office/powerpoint/2010/main" val="33889016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9BD4F7-4D9E-4383-BF68-2500D5FAFBF1}"/>
              </a:ext>
            </a:extLst>
          </p:cNvPr>
          <p:cNvSpPr>
            <a:spLocks noGrp="1"/>
          </p:cNvSpPr>
          <p:nvPr>
            <p:ph type="title"/>
          </p:nvPr>
        </p:nvSpPr>
        <p:spPr>
          <a:xfrm>
            <a:off x="1157084" y="374427"/>
            <a:ext cx="10374517" cy="971512"/>
          </a:xfrm>
        </p:spPr>
        <p:txBody>
          <a:bodyPr anchor="ctr">
            <a:normAutofit/>
          </a:bodyPr>
          <a:lstStyle/>
          <a:p>
            <a:r>
              <a:rPr lang="en-GB" sz="3200" dirty="0">
                <a:solidFill>
                  <a:schemeClr val="bg1"/>
                </a:solidFill>
              </a:rPr>
              <a:t>Reflexive writing:</a:t>
            </a:r>
          </a:p>
        </p:txBody>
      </p:sp>
      <p:graphicFrame>
        <p:nvGraphicFramePr>
          <p:cNvPr id="5" name="Content Placeholder 2">
            <a:extLst>
              <a:ext uri="{FF2B5EF4-FFF2-40B4-BE49-F238E27FC236}">
                <a16:creationId xmlns:a16="http://schemas.microsoft.com/office/drawing/2014/main" id="{A6673835-1A01-DA63-006E-239D772EED29}"/>
              </a:ext>
            </a:extLst>
          </p:cNvPr>
          <p:cNvGraphicFramePr>
            <a:graphicFrameLocks noGrp="1"/>
          </p:cNvGraphicFramePr>
          <p:nvPr>
            <p:ph idx="1"/>
            <p:extLst>
              <p:ext uri="{D42A27DB-BD31-4B8C-83A1-F6EECF244321}">
                <p14:modId xmlns:p14="http://schemas.microsoft.com/office/powerpoint/2010/main" val="48812453"/>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38705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8CF1B1A9-81D7-475B-9773-FA69E2D6C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DE4641C-CCC3-4754-B332-993B0EDA572B}"/>
              </a:ext>
            </a:extLst>
          </p:cNvPr>
          <p:cNvPicPr>
            <a:picLocks noChangeAspect="1"/>
          </p:cNvPicPr>
          <p:nvPr/>
        </p:nvPicPr>
        <p:blipFill rotWithShape="1">
          <a:blip r:embed="rId2"/>
          <a:srcRect t="7097" r="-2" b="8506"/>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825938E3-FCDD-4147-B4EC-232316751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808"/>
            <a:ext cx="12188952" cy="3191317"/>
          </a:xfrm>
          <a:prstGeom prst="rect">
            <a:avLst/>
          </a:prstGeom>
          <a:gradFill>
            <a:gsLst>
              <a:gs pos="42000">
                <a:schemeClr val="tx1">
                  <a:alpha val="23000"/>
                </a:schemeClr>
              </a:gs>
              <a:gs pos="0">
                <a:schemeClr val="tx1">
                  <a:alpha val="0"/>
                </a:schemeClr>
              </a:gs>
              <a:gs pos="100000">
                <a:schemeClr val="tx1">
                  <a:alpha val="36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2A89D-51C9-42B1-8EBF-07F706153069}"/>
              </a:ext>
            </a:extLst>
          </p:cNvPr>
          <p:cNvSpPr>
            <a:spLocks noGrp="1"/>
          </p:cNvSpPr>
          <p:nvPr>
            <p:ph type="title"/>
          </p:nvPr>
        </p:nvSpPr>
        <p:spPr>
          <a:xfrm>
            <a:off x="1524000" y="516834"/>
            <a:ext cx="9144000" cy="1304013"/>
          </a:xfrm>
        </p:spPr>
        <p:txBody>
          <a:bodyPr vert="horz" lIns="0" tIns="0" rIns="0" bIns="0" rtlCol="0" anchor="b">
            <a:normAutofit/>
          </a:bodyPr>
          <a:lstStyle/>
          <a:p>
            <a:pPr algn="ctr"/>
            <a:r>
              <a:rPr lang="en-US" sz="4000" spc="750" dirty="0">
                <a:solidFill>
                  <a:srgbClr val="FFFFFF"/>
                </a:solidFill>
              </a:rPr>
              <a:t>Journal your Thoughts so far…</a:t>
            </a:r>
          </a:p>
        </p:txBody>
      </p:sp>
      <p:sp>
        <p:nvSpPr>
          <p:cNvPr id="17" name="Rectangle 16">
            <a:extLst>
              <a:ext uri="{FF2B5EF4-FFF2-40B4-BE49-F238E27FC236}">
                <a16:creationId xmlns:a16="http://schemas.microsoft.com/office/drawing/2014/main" id="{9AA75596-FA3D-4A75-A3CB-443E14CBF5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372"/>
            <a:ext cx="12192000" cy="4567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5FBB9B-488E-47BA-9CA3-8CC9C7D15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3574FE0-C6E5-4148-8CC5-56169A790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31389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8EE7A-C6B6-4935-A196-C67A4B0867DB}"/>
              </a:ext>
            </a:extLst>
          </p:cNvPr>
          <p:cNvSpPr>
            <a:spLocks noGrp="1"/>
          </p:cNvSpPr>
          <p:nvPr>
            <p:ph type="title"/>
          </p:nvPr>
        </p:nvSpPr>
        <p:spPr/>
        <p:txBody>
          <a:bodyPr/>
          <a:lstStyle/>
          <a:p>
            <a:r>
              <a:rPr lang="en-GB" dirty="0" err="1"/>
              <a:t>REsources</a:t>
            </a:r>
          </a:p>
        </p:txBody>
      </p:sp>
      <p:sp>
        <p:nvSpPr>
          <p:cNvPr id="3" name="Content Placeholder 2">
            <a:extLst>
              <a:ext uri="{FF2B5EF4-FFF2-40B4-BE49-F238E27FC236}">
                <a16:creationId xmlns:a16="http://schemas.microsoft.com/office/drawing/2014/main" id="{3BC91FFC-CB1C-41FA-9396-44CE4B637FF3}"/>
              </a:ext>
            </a:extLst>
          </p:cNvPr>
          <p:cNvSpPr>
            <a:spLocks noGrp="1"/>
          </p:cNvSpPr>
          <p:nvPr>
            <p:ph idx="1"/>
          </p:nvPr>
        </p:nvSpPr>
        <p:spPr/>
        <p:txBody>
          <a:bodyPr vert="horz" lIns="0" tIns="0" rIns="0" bIns="0" rtlCol="0" anchor="t">
            <a:normAutofit/>
          </a:bodyPr>
          <a:lstStyle/>
          <a:p>
            <a:r>
              <a:rPr lang="en-GB" dirty="0" err="1">
                <a:ea typeface="+mn-lt"/>
                <a:cs typeface="+mn-lt"/>
              </a:rPr>
              <a:t>Claringbull</a:t>
            </a:r>
            <a:r>
              <a:rPr lang="en-GB" dirty="0">
                <a:ea typeface="+mn-lt"/>
                <a:cs typeface="+mn-lt"/>
              </a:rPr>
              <a:t>, N., (2011). </a:t>
            </a:r>
            <a:r>
              <a:rPr lang="en-GB" i="1" dirty="0">
                <a:ea typeface="+mn-lt"/>
                <a:cs typeface="+mn-lt"/>
              </a:rPr>
              <a:t>Mental health in Counselling and Psychotherapy(Counselling and Psychotherapy practice series). </a:t>
            </a:r>
            <a:r>
              <a:rPr lang="en-GB" dirty="0">
                <a:ea typeface="+mn-lt"/>
                <a:cs typeface="+mn-lt"/>
              </a:rPr>
              <a:t>Exeter, UK: Learning Matters. Chapter 1</a:t>
            </a:r>
            <a:endParaRPr lang="en-GB" dirty="0"/>
          </a:p>
          <a:p>
            <a:r>
              <a:rPr lang="en-GB" dirty="0">
                <a:ea typeface="+mn-lt"/>
                <a:cs typeface="+mn-lt"/>
              </a:rPr>
              <a:t>Pilgrim, D. (2017) </a:t>
            </a:r>
            <a:r>
              <a:rPr lang="en-GB" i="1" dirty="0">
                <a:ea typeface="+mn-lt"/>
                <a:cs typeface="+mn-lt"/>
              </a:rPr>
              <a:t>Key Concepts in Mental Health 4th Ed.</a:t>
            </a:r>
            <a:r>
              <a:rPr lang="en-GB" dirty="0">
                <a:ea typeface="+mn-lt"/>
                <a:cs typeface="+mn-lt"/>
              </a:rPr>
              <a:t>  Sage: London. </a:t>
            </a:r>
            <a:endParaRPr lang="en-GB"/>
          </a:p>
          <a:p>
            <a:r>
              <a:rPr lang="en-GB" dirty="0">
                <a:ea typeface="+mn-lt"/>
                <a:cs typeface="+mn-lt"/>
              </a:rPr>
              <a:t>WHO (2013) </a:t>
            </a:r>
            <a:r>
              <a:rPr lang="en-GB" i="1" dirty="0">
                <a:ea typeface="+mn-lt"/>
                <a:cs typeface="+mn-lt"/>
              </a:rPr>
              <a:t>Investing In Mental Health: Evidence For Action: </a:t>
            </a:r>
            <a:r>
              <a:rPr lang="en-GB" dirty="0">
                <a:ea typeface="+mn-lt"/>
                <a:cs typeface="+mn-lt"/>
              </a:rPr>
              <a:t>World Health Organization. </a:t>
            </a:r>
            <a:r>
              <a:rPr lang="en-GB" dirty="0">
                <a:ea typeface="+mn-lt"/>
                <a:cs typeface="+mn-lt"/>
                <a:hlinkClick r:id="rId2"/>
              </a:rPr>
              <a:t>https://apps.who.int/iris/bitstream/handle/10665/87232/9789241564618_eng.pdf;jsessionid=3FD90930322A6A4DC4B9E3ACBB059137?sequence=1</a:t>
            </a:r>
            <a:endParaRPr lang="en-GB"/>
          </a:p>
          <a:p>
            <a:r>
              <a:rPr lang="en-GB" dirty="0">
                <a:ea typeface="+mn-lt"/>
                <a:cs typeface="+mn-lt"/>
              </a:rPr>
              <a:t>Mental Health Foundation (2016) Fundamental facts about Mental Health 2016:  Mental Health Foundation. </a:t>
            </a:r>
            <a:r>
              <a:rPr lang="en-GB" dirty="0">
                <a:ea typeface="+mn-lt"/>
                <a:cs typeface="+mn-lt"/>
                <a:hlinkClick r:id="rId3"/>
              </a:rPr>
              <a:t>https://www.mentalhealth.org.uk/publications/fundamental-facts-about-mental-health-2016</a:t>
            </a:r>
            <a:endParaRPr lang="en-GB"/>
          </a:p>
          <a:p>
            <a:endParaRPr lang="en-GB" dirty="0"/>
          </a:p>
        </p:txBody>
      </p:sp>
    </p:spTree>
    <p:extLst>
      <p:ext uri="{BB962C8B-B14F-4D97-AF65-F5344CB8AC3E}">
        <p14:creationId xmlns:p14="http://schemas.microsoft.com/office/powerpoint/2010/main" val="16418681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C79C9-5146-4797-BEA7-2953F59A707B}"/>
              </a:ext>
            </a:extLst>
          </p:cNvPr>
          <p:cNvSpPr>
            <a:spLocks noGrp="1"/>
          </p:cNvSpPr>
          <p:nvPr>
            <p:ph type="title"/>
          </p:nvPr>
        </p:nvSpPr>
        <p:spPr/>
        <p:txBody>
          <a:bodyPr/>
          <a:lstStyle/>
          <a:p>
            <a:r>
              <a:rPr lang="en-GB" dirty="0"/>
              <a:t>Additional </a:t>
            </a:r>
            <a:r>
              <a:rPr lang="en-GB" dirty="0" err="1"/>
              <a:t>REsources</a:t>
            </a:r>
          </a:p>
        </p:txBody>
      </p:sp>
      <p:sp>
        <p:nvSpPr>
          <p:cNvPr id="3" name="Content Placeholder 2">
            <a:extLst>
              <a:ext uri="{FF2B5EF4-FFF2-40B4-BE49-F238E27FC236}">
                <a16:creationId xmlns:a16="http://schemas.microsoft.com/office/drawing/2014/main" id="{6B0C6A33-6288-4F00-BE46-62C4FFFD30C8}"/>
              </a:ext>
            </a:extLst>
          </p:cNvPr>
          <p:cNvSpPr>
            <a:spLocks noGrp="1"/>
          </p:cNvSpPr>
          <p:nvPr>
            <p:ph idx="1"/>
          </p:nvPr>
        </p:nvSpPr>
        <p:spPr/>
        <p:txBody>
          <a:bodyPr vert="horz" lIns="0" tIns="0" rIns="0" bIns="0" rtlCol="0" anchor="t">
            <a:normAutofit/>
          </a:bodyPr>
          <a:lstStyle/>
          <a:p>
            <a:r>
              <a:rPr lang="en-GB" dirty="0">
                <a:ea typeface="+mn-lt"/>
                <a:cs typeface="+mn-lt"/>
              </a:rPr>
              <a:t>Paris, J., (2013)</a:t>
            </a:r>
            <a:r>
              <a:rPr lang="en-GB" i="1" dirty="0">
                <a:ea typeface="+mn-lt"/>
                <a:cs typeface="+mn-lt"/>
              </a:rPr>
              <a:t> The intelligent Clinician’s Guide to the DSM-5.</a:t>
            </a:r>
            <a:r>
              <a:rPr lang="en-GB" dirty="0">
                <a:ea typeface="+mn-lt"/>
                <a:cs typeface="+mn-lt"/>
              </a:rPr>
              <a:t>  Oxford:  Oxford University Press</a:t>
            </a:r>
            <a:endParaRPr lang="en-GB" dirty="0"/>
          </a:p>
          <a:p>
            <a:r>
              <a:rPr lang="en-GB" dirty="0">
                <a:ea typeface="+mn-lt"/>
                <a:cs typeface="+mn-lt"/>
              </a:rPr>
              <a:t>American Psychiatric Association. (2013). Diagnostic and Statistical Manual of Mental Disorders</a:t>
            </a:r>
            <a:endParaRPr lang="en-GB" dirty="0"/>
          </a:p>
          <a:p>
            <a:r>
              <a:rPr lang="en-GB" dirty="0">
                <a:ea typeface="+mn-lt"/>
                <a:cs typeface="+mn-lt"/>
              </a:rPr>
              <a:t>Frances, A., (2013). </a:t>
            </a:r>
            <a:r>
              <a:rPr lang="en-GB" i="1" dirty="0">
                <a:ea typeface="+mn-lt"/>
                <a:cs typeface="+mn-lt"/>
              </a:rPr>
              <a:t>Saving normal: an insider's revolt against out-of-control psychiatric diagnosis, DSM-5, big pharma, and the medicalization of ordinary life. </a:t>
            </a:r>
            <a:r>
              <a:rPr lang="en-GB" dirty="0">
                <a:ea typeface="+mn-lt"/>
                <a:cs typeface="+mn-lt"/>
              </a:rPr>
              <a:t>New York:  William Morrow</a:t>
            </a:r>
            <a:endParaRPr lang="en-GB" dirty="0"/>
          </a:p>
          <a:p>
            <a:r>
              <a:rPr lang="en-GB" dirty="0">
                <a:ea typeface="+mn-lt"/>
                <a:cs typeface="+mn-lt"/>
              </a:rPr>
              <a:t>MIND</a:t>
            </a:r>
            <a:endParaRPr lang="en-GB" dirty="0" err="1"/>
          </a:p>
          <a:p>
            <a:r>
              <a:rPr lang="en-GB" dirty="0">
                <a:ea typeface="+mn-lt"/>
                <a:cs typeface="+mn-lt"/>
              </a:rPr>
              <a:t>Rethink </a:t>
            </a:r>
            <a:endParaRPr lang="en-GB" dirty="0"/>
          </a:p>
          <a:p>
            <a:endParaRPr lang="en-GB" dirty="0"/>
          </a:p>
        </p:txBody>
      </p:sp>
    </p:spTree>
    <p:extLst>
      <p:ext uri="{BB962C8B-B14F-4D97-AF65-F5344CB8AC3E}">
        <p14:creationId xmlns:p14="http://schemas.microsoft.com/office/powerpoint/2010/main" val="42108174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9A38E0-9142-F75C-6A7A-95C9540AD10F}"/>
              </a:ext>
            </a:extLst>
          </p:cNvPr>
          <p:cNvSpPr>
            <a:spLocks noGrp="1"/>
          </p:cNvSpPr>
          <p:nvPr>
            <p:ph type="title"/>
          </p:nvPr>
        </p:nvSpPr>
        <p:spPr/>
        <p:txBody>
          <a:bodyPr/>
          <a:lstStyle/>
          <a:p>
            <a:r>
              <a:rPr lang="en-GB" dirty="0"/>
              <a:t>SUPPORT IN WALES</a:t>
            </a:r>
          </a:p>
        </p:txBody>
      </p:sp>
      <p:sp>
        <p:nvSpPr>
          <p:cNvPr id="5" name="Content Placeholder 4">
            <a:extLst>
              <a:ext uri="{FF2B5EF4-FFF2-40B4-BE49-F238E27FC236}">
                <a16:creationId xmlns:a16="http://schemas.microsoft.com/office/drawing/2014/main" id="{6B73780C-26D9-57F9-FF4C-3C99BDCD3D42}"/>
              </a:ext>
            </a:extLst>
          </p:cNvPr>
          <p:cNvSpPr>
            <a:spLocks noGrp="1"/>
          </p:cNvSpPr>
          <p:nvPr>
            <p:ph idx="1"/>
          </p:nvPr>
        </p:nvSpPr>
        <p:spPr/>
        <p:txBody>
          <a:bodyPr/>
          <a:lstStyle/>
          <a:p>
            <a:r>
              <a:rPr lang="en-US" dirty="0">
                <a:hlinkClick r:id="rId2"/>
              </a:rPr>
              <a:t>NHS 111 Wales - Health A-Z : Mental Health and Wellbeing</a:t>
            </a:r>
            <a:endParaRPr lang="en-US" dirty="0"/>
          </a:p>
          <a:p>
            <a:endParaRPr lang="en-US" dirty="0"/>
          </a:p>
          <a:p>
            <a:r>
              <a:rPr lang="en-US" dirty="0">
                <a:hlinkClick r:id="rId3"/>
              </a:rPr>
              <a:t>How to access support - Public Health Wales (</a:t>
            </a:r>
            <a:r>
              <a:rPr lang="en-US" dirty="0" err="1">
                <a:hlinkClick r:id="rId3"/>
              </a:rPr>
              <a:t>nhs.wales</a:t>
            </a:r>
            <a:r>
              <a:rPr lang="en-US" dirty="0">
                <a:hlinkClick r:id="rId3"/>
              </a:rPr>
              <a:t>)</a:t>
            </a:r>
            <a:endParaRPr lang="en-US" dirty="0"/>
          </a:p>
          <a:p>
            <a:endParaRPr lang="en-US" dirty="0"/>
          </a:p>
          <a:p>
            <a:r>
              <a:rPr lang="en-GB" dirty="0">
                <a:hlinkClick r:id="rId4"/>
              </a:rPr>
              <a:t>Mind Cymru – Mind</a:t>
            </a:r>
            <a:endParaRPr lang="en-GB" dirty="0"/>
          </a:p>
          <a:p>
            <a:endParaRPr lang="en-GB" dirty="0"/>
          </a:p>
          <a:p>
            <a:r>
              <a:rPr lang="en-US" dirty="0">
                <a:hlinkClick r:id="rId5"/>
              </a:rPr>
              <a:t>Understanding the mental health landscape in Wales : Mentally Healthy Schools</a:t>
            </a:r>
            <a:endParaRPr lang="en-GB" dirty="0"/>
          </a:p>
        </p:txBody>
      </p:sp>
    </p:spTree>
    <p:extLst>
      <p:ext uri="{BB962C8B-B14F-4D97-AF65-F5344CB8AC3E}">
        <p14:creationId xmlns:p14="http://schemas.microsoft.com/office/powerpoint/2010/main" val="3727689836"/>
      </p:ext>
    </p:extLst>
  </p:cSld>
  <p:clrMapOvr>
    <a:masterClrMapping/>
  </p:clrMapOvr>
</p:sld>
</file>

<file path=ppt/theme/theme1.xml><?xml version="1.0" encoding="utf-8"?>
<a:theme xmlns:a="http://schemas.openxmlformats.org/drawingml/2006/main" name="GradientRiseVTI">
  <a:themeElements>
    <a:clrScheme name="AnalogousFromLightSeed_2SEEDS">
      <a:dk1>
        <a:srgbClr val="000000"/>
      </a:dk1>
      <a:lt1>
        <a:srgbClr val="FFFFFF"/>
      </a:lt1>
      <a:dk2>
        <a:srgbClr val="41243E"/>
      </a:dk2>
      <a:lt2>
        <a:srgbClr val="E4E8E2"/>
      </a:lt2>
      <a:accent1>
        <a:srgbClr val="AA7FBA"/>
      </a:accent1>
      <a:accent2>
        <a:srgbClr val="A596C6"/>
      </a:accent2>
      <a:accent3>
        <a:srgbClr val="C492BD"/>
      </a:accent3>
      <a:accent4>
        <a:srgbClr val="77AF89"/>
      </a:accent4>
      <a:accent5>
        <a:srgbClr val="82ACA2"/>
      </a:accent5>
      <a:accent6>
        <a:srgbClr val="7CACB5"/>
      </a:accent6>
      <a:hlink>
        <a:srgbClr val="668E56"/>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TotalTime>
  <Words>989</Words>
  <Application>Microsoft Office PowerPoint</Application>
  <PresentationFormat>Widescreen</PresentationFormat>
  <Paragraphs>89</Paragraphs>
  <Slides>20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__Roboto_35b5f0</vt:lpstr>
      <vt:lpstr>Arial</vt:lpstr>
      <vt:lpstr>Calibri</vt:lpstr>
      <vt:lpstr>Calibri Light</vt:lpstr>
      <vt:lpstr>Gill Sans Nova</vt:lpstr>
      <vt:lpstr>GradientRiseVTI</vt:lpstr>
      <vt:lpstr>MA Year One</vt:lpstr>
      <vt:lpstr>Mental health and mental illness… Consider …</vt:lpstr>
      <vt:lpstr>Mental Wellbeing</vt:lpstr>
      <vt:lpstr>Mental Wellbeing</vt:lpstr>
      <vt:lpstr>Mental Illness</vt:lpstr>
      <vt:lpstr>Mental Illness</vt:lpstr>
      <vt:lpstr>TaKe some time to consider: Social determinants of health</vt:lpstr>
      <vt:lpstr>  some examples of social determinants of health </vt:lpstr>
      <vt:lpstr>Self Reflection Activity</vt:lpstr>
      <vt:lpstr>Models of mental illness: Research these!</vt:lpstr>
      <vt:lpstr>The medical model</vt:lpstr>
      <vt:lpstr>Thoughts?</vt:lpstr>
      <vt:lpstr>Other Models</vt:lpstr>
      <vt:lpstr>Models of abnormality</vt:lpstr>
      <vt:lpstr>Models of abnormality</vt:lpstr>
      <vt:lpstr>Reflexive writing:</vt:lpstr>
      <vt:lpstr>Journal your Thoughts so far…</vt:lpstr>
      <vt:lpstr>REsources</vt:lpstr>
      <vt:lpstr>Additional REsources</vt:lpstr>
      <vt:lpstr>SUPPORT IN WALES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Beverly Cole</cp:lastModifiedBy>
  <cp:revision>265</cp:revision>
  <dcterms:created xsi:type="dcterms:W3CDTF">2021-01-25T15:45:33Z</dcterms:created>
  <dcterms:modified xsi:type="dcterms:W3CDTF">2025-02-01T08:19:51Z</dcterms:modified>
</cp:coreProperties>
</file>