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2918400" cy="43891200"/>
  <p:notesSz cx="43891200" cy="32918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4BF2B-13A5-4281-A437-248921627038}" v="8" dt="2026-10-11T21:39:20.3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531" autoAdjust="0"/>
    <p:restoredTop sz="94610"/>
  </p:normalViewPr>
  <p:slideViewPr>
    <p:cSldViewPr snapToGrid="0" snapToObjects="1">
      <p:cViewPr>
        <p:scale>
          <a:sx n="27" d="100"/>
          <a:sy n="27" d="100"/>
        </p:scale>
        <p:origin x="1666" y="-17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imeen Islam Pial" userId="9608400083c8dec4" providerId="LiveId" clId="{DDBB4061-53E2-4A22-B5ED-21879CB40E1C}"/>
    <pc:docChg chg="undo redo custSel modSld">
      <pc:chgData name="Mohaimeen Islam Pial" userId="9608400083c8dec4" providerId="LiveId" clId="{DDBB4061-53E2-4A22-B5ED-21879CB40E1C}" dt="2026-10-08T05:48:47.053" v="470" actId="14100"/>
      <pc:docMkLst>
        <pc:docMk/>
      </pc:docMkLst>
      <pc:sldChg chg="addSp delSp modSp mod">
        <pc:chgData name="Mohaimeen Islam Pial" userId="9608400083c8dec4" providerId="LiveId" clId="{DDBB4061-53E2-4A22-B5ED-21879CB40E1C}" dt="2026-10-08T05:48:47.053" v="470" actId="14100"/>
        <pc:sldMkLst>
          <pc:docMk/>
          <pc:sldMk cId="0" sldId="256"/>
        </pc:sldMkLst>
        <pc:spChg chg="mod">
          <ac:chgData name="Mohaimeen Islam Pial" userId="9608400083c8dec4" providerId="LiveId" clId="{DDBB4061-53E2-4A22-B5ED-21879CB40E1C}" dt="2026-10-07T06:37:37.685" v="323" actId="1035"/>
          <ac:spMkLst>
            <pc:docMk/>
            <pc:sldMk cId="0" sldId="256"/>
            <ac:spMk id="5" creationId="{00000000-0000-0000-0000-000000000000}"/>
          </ac:spMkLst>
        </pc:spChg>
        <pc:spChg chg="mod">
          <ac:chgData name="Mohaimeen Islam Pial" userId="9608400083c8dec4" providerId="LiveId" clId="{DDBB4061-53E2-4A22-B5ED-21879CB40E1C}" dt="2026-10-07T06:37:37.685" v="323" actId="1035"/>
          <ac:spMkLst>
            <pc:docMk/>
            <pc:sldMk cId="0" sldId="256"/>
            <ac:spMk id="6" creationId="{00000000-0000-0000-0000-000000000000}"/>
          </ac:spMkLst>
        </pc:spChg>
        <pc:spChg chg="mod">
          <ac:chgData name="Mohaimeen Islam Pial" userId="9608400083c8dec4" providerId="LiveId" clId="{DDBB4061-53E2-4A22-B5ED-21879CB40E1C}" dt="2026-10-07T06:30:16.831" v="7" actId="123"/>
          <ac:spMkLst>
            <pc:docMk/>
            <pc:sldMk cId="0" sldId="256"/>
            <ac:spMk id="9" creationId="{00000000-0000-0000-0000-000000000000}"/>
          </ac:spMkLst>
        </pc:spChg>
        <pc:spChg chg="mod">
          <ac:chgData name="Mohaimeen Islam Pial" userId="9608400083c8dec4" providerId="LiveId" clId="{DDBB4061-53E2-4A22-B5ED-21879CB40E1C}" dt="2026-10-08T05:47:58.356" v="452" actId="6549"/>
          <ac:spMkLst>
            <pc:docMk/>
            <pc:sldMk cId="0" sldId="256"/>
            <ac:spMk id="10" creationId="{00000000-0000-0000-0000-000000000000}"/>
          </ac:spMkLst>
        </pc:spChg>
        <pc:spChg chg="mod">
          <ac:chgData name="Mohaimeen Islam Pial" userId="9608400083c8dec4" providerId="LiveId" clId="{DDBB4061-53E2-4A22-B5ED-21879CB40E1C}" dt="2026-10-07T06:34:17.852" v="150" actId="1035"/>
          <ac:spMkLst>
            <pc:docMk/>
            <pc:sldMk cId="0" sldId="256"/>
            <ac:spMk id="11" creationId="{00000000-0000-0000-0000-000000000000}"/>
          </ac:spMkLst>
        </pc:spChg>
        <pc:spChg chg="mod">
          <ac:chgData name="Mohaimeen Islam Pial" userId="9608400083c8dec4" providerId="LiveId" clId="{DDBB4061-53E2-4A22-B5ED-21879CB40E1C}" dt="2026-10-07T06:34:21.602" v="182" actId="1036"/>
          <ac:spMkLst>
            <pc:docMk/>
            <pc:sldMk cId="0" sldId="256"/>
            <ac:spMk id="12" creationId="{00000000-0000-0000-0000-000000000000}"/>
          </ac:spMkLst>
        </pc:spChg>
        <pc:spChg chg="mod">
          <ac:chgData name="Mohaimeen Islam Pial" userId="9608400083c8dec4" providerId="LiveId" clId="{DDBB4061-53E2-4A22-B5ED-21879CB40E1C}" dt="2026-10-08T05:48:29.600" v="462" actId="20577"/>
          <ac:spMkLst>
            <pc:docMk/>
            <pc:sldMk cId="0" sldId="256"/>
            <ac:spMk id="20" creationId="{00000000-0000-0000-0000-000000000000}"/>
          </ac:spMkLst>
        </pc:spChg>
        <pc:spChg chg="mod">
          <ac:chgData name="Mohaimeen Islam Pial" userId="9608400083c8dec4" providerId="LiveId" clId="{DDBB4061-53E2-4A22-B5ED-21879CB40E1C}" dt="2026-10-07T14:47:29.716" v="375" actId="164"/>
          <ac:spMkLst>
            <pc:docMk/>
            <pc:sldMk cId="0" sldId="256"/>
            <ac:spMk id="21" creationId="{00000000-0000-0000-0000-000000000000}"/>
          </ac:spMkLst>
        </pc:spChg>
        <pc:spChg chg="mod">
          <ac:chgData name="Mohaimeen Islam Pial" userId="9608400083c8dec4" providerId="LiveId" clId="{DDBB4061-53E2-4A22-B5ED-21879CB40E1C}" dt="2026-10-07T06:34:43.845" v="220" actId="1076"/>
          <ac:spMkLst>
            <pc:docMk/>
            <pc:sldMk cId="0" sldId="256"/>
            <ac:spMk id="23" creationId="{00000000-0000-0000-0000-000000000000}"/>
          </ac:spMkLst>
        </pc:spChg>
        <pc:spChg chg="mod">
          <ac:chgData name="Mohaimeen Islam Pial" userId="9608400083c8dec4" providerId="LiveId" clId="{DDBB4061-53E2-4A22-B5ED-21879CB40E1C}" dt="2026-10-07T06:30:16.831" v="7" actId="123"/>
          <ac:spMkLst>
            <pc:docMk/>
            <pc:sldMk cId="0" sldId="256"/>
            <ac:spMk id="24" creationId="{00000000-0000-0000-0000-000000000000}"/>
          </ac:spMkLst>
        </pc:spChg>
        <pc:spChg chg="mod">
          <ac:chgData name="Mohaimeen Islam Pial" userId="9608400083c8dec4" providerId="LiveId" clId="{DDBB4061-53E2-4A22-B5ED-21879CB40E1C}" dt="2026-10-08T05:47:30.071" v="421" actId="255"/>
          <ac:spMkLst>
            <pc:docMk/>
            <pc:sldMk cId="0" sldId="256"/>
            <ac:spMk id="25" creationId="{00000000-0000-0000-0000-000000000000}"/>
          </ac:spMkLst>
        </pc:spChg>
        <pc:spChg chg="mod">
          <ac:chgData name="Mohaimeen Islam Pial" userId="9608400083c8dec4" providerId="LiveId" clId="{DDBB4061-53E2-4A22-B5ED-21879CB40E1C}" dt="2026-10-08T05:47:41.367" v="448" actId="1035"/>
          <ac:spMkLst>
            <pc:docMk/>
            <pc:sldMk cId="0" sldId="256"/>
            <ac:spMk id="26" creationId="{00000000-0000-0000-0000-000000000000}"/>
          </ac:spMkLst>
        </pc:spChg>
        <pc:spChg chg="mod">
          <ac:chgData name="Mohaimeen Islam Pial" userId="9608400083c8dec4" providerId="LiveId" clId="{DDBB4061-53E2-4A22-B5ED-21879CB40E1C}" dt="2026-10-08T05:48:21.559" v="454" actId="20577"/>
          <ac:spMkLst>
            <pc:docMk/>
            <pc:sldMk cId="0" sldId="256"/>
            <ac:spMk id="27" creationId="{00000000-0000-0000-0000-000000000000}"/>
          </ac:spMkLst>
        </pc:spChg>
        <pc:spChg chg="mod">
          <ac:chgData name="Mohaimeen Islam Pial" userId="9608400083c8dec4" providerId="LiveId" clId="{DDBB4061-53E2-4A22-B5ED-21879CB40E1C}" dt="2026-10-07T06:30:16.831" v="7" actId="123"/>
          <ac:spMkLst>
            <pc:docMk/>
            <pc:sldMk cId="0" sldId="256"/>
            <ac:spMk id="31" creationId="{00000000-0000-0000-0000-000000000000}"/>
          </ac:spMkLst>
        </pc:spChg>
        <pc:spChg chg="mod">
          <ac:chgData name="Mohaimeen Islam Pial" userId="9608400083c8dec4" providerId="LiveId" clId="{DDBB4061-53E2-4A22-B5ED-21879CB40E1C}" dt="2026-10-07T06:30:16.831" v="7" actId="123"/>
          <ac:spMkLst>
            <pc:docMk/>
            <pc:sldMk cId="0" sldId="256"/>
            <ac:spMk id="34" creationId="{00000000-0000-0000-0000-000000000000}"/>
          </ac:spMkLst>
        </pc:spChg>
        <pc:spChg chg="add mod ord">
          <ac:chgData name="Mohaimeen Islam Pial" userId="9608400083c8dec4" providerId="LiveId" clId="{DDBB4061-53E2-4A22-B5ED-21879CB40E1C}" dt="2026-10-07T14:47:29.716" v="375" actId="164"/>
          <ac:spMkLst>
            <pc:docMk/>
            <pc:sldMk cId="0" sldId="256"/>
            <ac:spMk id="47" creationId="{BD60CD90-5A7B-AFA9-39FB-4A0014E7A601}"/>
          </ac:spMkLst>
        </pc:spChg>
        <pc:spChg chg="add del mod ord">
          <ac:chgData name="Mohaimeen Islam Pial" userId="9608400083c8dec4" providerId="LiveId" clId="{DDBB4061-53E2-4A22-B5ED-21879CB40E1C}" dt="2026-10-07T14:48:42.459" v="393" actId="14100"/>
          <ac:spMkLst>
            <pc:docMk/>
            <pc:sldMk cId="0" sldId="256"/>
            <ac:spMk id="49" creationId="{B75A5F67-99FC-705E-77EC-14F6D987EE37}"/>
          </ac:spMkLst>
        </pc:spChg>
        <pc:grpChg chg="add mod">
          <ac:chgData name="Mohaimeen Islam Pial" userId="9608400083c8dec4" providerId="LiveId" clId="{DDBB4061-53E2-4A22-B5ED-21879CB40E1C}" dt="2026-10-07T14:47:33.723" v="376" actId="1076"/>
          <ac:grpSpMkLst>
            <pc:docMk/>
            <pc:sldMk cId="0" sldId="256"/>
            <ac:grpSpMk id="48" creationId="{31489224-36A4-BAA8-94D9-8BF70C8552D4}"/>
          </ac:grpSpMkLst>
        </pc:grpChg>
        <pc:graphicFrameChg chg="mod ord modGraphic">
          <ac:chgData name="Mohaimeen Islam Pial" userId="9608400083c8dec4" providerId="LiveId" clId="{DDBB4061-53E2-4A22-B5ED-21879CB40E1C}" dt="2026-10-07T14:48:22.805" v="387" actId="167"/>
          <ac:graphicFrameMkLst>
            <pc:docMk/>
            <pc:sldMk cId="0" sldId="256"/>
            <ac:graphicFrameMk id="22" creationId="{00000000-0000-0000-0000-000000000000}"/>
          </ac:graphicFrameMkLst>
        </pc:graphicFrameChg>
        <pc:picChg chg="add mod">
          <ac:chgData name="Mohaimeen Islam Pial" userId="9608400083c8dec4" providerId="LiveId" clId="{DDBB4061-53E2-4A22-B5ED-21879CB40E1C}" dt="2026-10-07T14:43:50.739" v="354" actId="14100"/>
          <ac:picMkLst>
            <pc:docMk/>
            <pc:sldMk cId="0" sldId="256"/>
            <ac:picMk id="44" creationId="{605B7836-90D5-64FE-4807-3C7742699441}"/>
          </ac:picMkLst>
        </pc:picChg>
        <pc:picChg chg="add mod">
          <ac:chgData name="Mohaimeen Islam Pial" userId="9608400083c8dec4" providerId="LiveId" clId="{DDBB4061-53E2-4A22-B5ED-21879CB40E1C}" dt="2026-10-08T05:48:47.053" v="470" actId="14100"/>
          <ac:picMkLst>
            <pc:docMk/>
            <pc:sldMk cId="0" sldId="256"/>
            <ac:picMk id="46" creationId="{BB9B14B2-3A0C-00ED-D9E2-7D8020AAB032}"/>
          </ac:picMkLst>
        </pc:picChg>
      </pc:sldChg>
    </pc:docChg>
  </pc:docChgLst>
  <pc:docChgLst>
    <pc:chgData name="Flavius Baboi" userId="785c2c5115bdbc18" providerId="LiveId" clId="{62C13A46-1F6A-4FBC-B756-B16F002E269C}"/>
    <pc:docChg chg="undo custSel modSld">
      <pc:chgData name="Flavius Baboi" userId="785c2c5115bdbc18" providerId="LiveId" clId="{62C13A46-1F6A-4FBC-B756-B16F002E269C}" dt="2026-10-11T21:41:46.764" v="698" actId="790"/>
      <pc:docMkLst>
        <pc:docMk/>
      </pc:docMkLst>
      <pc:sldChg chg="modSp mod">
        <pc:chgData name="Flavius Baboi" userId="785c2c5115bdbc18" providerId="LiveId" clId="{62C13A46-1F6A-4FBC-B756-B16F002E269C}" dt="2026-10-11T21:41:46.764" v="698" actId="790"/>
        <pc:sldMkLst>
          <pc:docMk/>
          <pc:sldMk cId="0" sldId="256"/>
        </pc:sldMkLst>
        <pc:spChg chg="mod">
          <ac:chgData name="Flavius Baboi" userId="785c2c5115bdbc18" providerId="LiveId" clId="{62C13A46-1F6A-4FBC-B756-B16F002E269C}" dt="2026-10-11T21:41:46.764" v="698" actId="790"/>
          <ac:spMkLst>
            <pc:docMk/>
            <pc:sldMk cId="0" sldId="256"/>
            <ac:spMk id="2" creationId="{00000000-0000-0000-0000-000000000000}"/>
          </ac:spMkLst>
        </pc:spChg>
        <pc:spChg chg="mod">
          <ac:chgData name="Flavius Baboi" userId="785c2c5115bdbc18" providerId="LiveId" clId="{62C13A46-1F6A-4FBC-B756-B16F002E269C}" dt="2026-10-11T21:40:12.380" v="696" actId="122"/>
          <ac:spMkLst>
            <pc:docMk/>
            <pc:sldMk cId="0" sldId="256"/>
            <ac:spMk id="4" creationId="{00000000-0000-0000-0000-000000000000}"/>
          </ac:spMkLst>
        </pc:spChg>
        <pc:spChg chg="mod">
          <ac:chgData name="Flavius Baboi" userId="785c2c5115bdbc18" providerId="LiveId" clId="{62C13A46-1F6A-4FBC-B756-B16F002E269C}" dt="2026-10-11T21:39:50.064" v="694" actId="14100"/>
          <ac:spMkLst>
            <pc:docMk/>
            <pc:sldMk cId="0" sldId="256"/>
            <ac:spMk id="5" creationId="{00000000-0000-0000-0000-000000000000}"/>
          </ac:spMkLst>
        </pc:spChg>
        <pc:spChg chg="mod">
          <ac:chgData name="Flavius Baboi" userId="785c2c5115bdbc18" providerId="LiveId" clId="{62C13A46-1F6A-4FBC-B756-B16F002E269C}" dt="2026-10-11T21:41:46.764" v="698" actId="790"/>
          <ac:spMkLst>
            <pc:docMk/>
            <pc:sldMk cId="0" sldId="256"/>
            <ac:spMk id="6" creationId="{00000000-0000-0000-0000-000000000000}"/>
          </ac:spMkLst>
        </pc:spChg>
        <pc:spChg chg="mod">
          <ac:chgData name="Flavius Baboi" userId="785c2c5115bdbc18" providerId="LiveId" clId="{62C13A46-1F6A-4FBC-B756-B16F002E269C}" dt="2026-10-11T21:41:46.764" v="698" actId="790"/>
          <ac:spMkLst>
            <pc:docMk/>
            <pc:sldMk cId="0" sldId="256"/>
            <ac:spMk id="7" creationId="{00000000-0000-0000-0000-000000000000}"/>
          </ac:spMkLst>
        </pc:spChg>
        <pc:spChg chg="mod">
          <ac:chgData name="Flavius Baboi" userId="785c2c5115bdbc18" providerId="LiveId" clId="{62C13A46-1F6A-4FBC-B756-B16F002E269C}" dt="2026-10-11T21:41:46.764" v="698" actId="790"/>
          <ac:spMkLst>
            <pc:docMk/>
            <pc:sldMk cId="0" sldId="256"/>
            <ac:spMk id="9" creationId="{00000000-0000-0000-0000-000000000000}"/>
          </ac:spMkLst>
        </pc:spChg>
        <pc:spChg chg="mod">
          <ac:chgData name="Flavius Baboi" userId="785c2c5115bdbc18" providerId="LiveId" clId="{62C13A46-1F6A-4FBC-B756-B16F002E269C}" dt="2026-10-11T21:41:46.764" v="698" actId="790"/>
          <ac:spMkLst>
            <pc:docMk/>
            <pc:sldMk cId="0" sldId="256"/>
            <ac:spMk id="10" creationId="{00000000-0000-0000-0000-000000000000}"/>
          </ac:spMkLst>
        </pc:spChg>
        <pc:spChg chg="mod">
          <ac:chgData name="Flavius Baboi" userId="785c2c5115bdbc18" providerId="LiveId" clId="{62C13A46-1F6A-4FBC-B756-B16F002E269C}" dt="2026-10-11T21:41:46.764" v="698" actId="790"/>
          <ac:spMkLst>
            <pc:docMk/>
            <pc:sldMk cId="0" sldId="256"/>
            <ac:spMk id="18" creationId="{00000000-0000-0000-0000-000000000000}"/>
          </ac:spMkLst>
        </pc:spChg>
        <pc:spChg chg="mod">
          <ac:chgData name="Flavius Baboi" userId="785c2c5115bdbc18" providerId="LiveId" clId="{62C13A46-1F6A-4FBC-B756-B16F002E269C}" dt="2026-10-11T21:41:46.764" v="698" actId="790"/>
          <ac:spMkLst>
            <pc:docMk/>
            <pc:sldMk cId="0" sldId="256"/>
            <ac:spMk id="19" creationId="{00000000-0000-0000-0000-000000000000}"/>
          </ac:spMkLst>
        </pc:spChg>
        <pc:spChg chg="mod">
          <ac:chgData name="Flavius Baboi" userId="785c2c5115bdbc18" providerId="LiveId" clId="{62C13A46-1F6A-4FBC-B756-B16F002E269C}" dt="2026-10-11T21:41:46.764" v="698" actId="790"/>
          <ac:spMkLst>
            <pc:docMk/>
            <pc:sldMk cId="0" sldId="256"/>
            <ac:spMk id="33" creationId="{00000000-0000-0000-0000-000000000000}"/>
          </ac:spMkLst>
        </pc:spChg>
        <pc:spChg chg="mod">
          <ac:chgData name="Flavius Baboi" userId="785c2c5115bdbc18" providerId="LiveId" clId="{62C13A46-1F6A-4FBC-B756-B16F002E269C}" dt="2026-10-11T21:41:46.764" v="698" actId="790"/>
          <ac:spMkLst>
            <pc:docMk/>
            <pc:sldMk cId="0" sldId="256"/>
            <ac:spMk id="34" creationId="{00000000-0000-0000-0000-000000000000}"/>
          </ac:spMkLst>
        </pc:spChg>
        <pc:spChg chg="mod">
          <ac:chgData name="Flavius Baboi" userId="785c2c5115bdbc18" providerId="LiveId" clId="{62C13A46-1F6A-4FBC-B756-B16F002E269C}" dt="2026-10-11T21:41:46.764" v="698" actId="790"/>
          <ac:spMkLst>
            <pc:docMk/>
            <pc:sldMk cId="0" sldId="256"/>
            <ac:spMk id="3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7144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8"/>
        </a:solidFill>
        <a:effectLst/>
      </p:bgPr>
    </p:bg>
    <p:spTree>
      <p:nvGrpSpPr>
        <p:cNvPr id="1" name=""/>
        <p:cNvGrpSpPr/>
        <p:nvPr/>
      </p:nvGrpSpPr>
      <p:grpSpPr>
        <a:xfrm>
          <a:off x="0" y="0"/>
          <a:ext cx="0" cy="0"/>
          <a:chOff x="0" y="0"/>
          <a:chExt cx="0" cy="0"/>
        </a:xfrm>
      </p:grpSpPr>
      <p:graphicFrame>
        <p:nvGraphicFramePr>
          <p:cNvPr id="22" name="Table 0"/>
          <p:cNvGraphicFramePr>
            <a:graphicFrameLocks noGrp="1"/>
          </p:cNvGraphicFramePr>
          <p:nvPr>
            <p:extLst>
              <p:ext uri="{D42A27DB-BD31-4B8C-83A1-F6EECF244321}">
                <p14:modId xmlns:p14="http://schemas.microsoft.com/office/powerpoint/2010/main" val="547860115"/>
              </p:ext>
            </p:extLst>
          </p:nvPr>
        </p:nvGraphicFramePr>
        <p:xfrm>
          <a:off x="11445240" y="24950928"/>
          <a:ext cx="10027920" cy="6065520"/>
        </p:xfrm>
        <a:graphic>
          <a:graphicData uri="http://schemas.openxmlformats.org/drawingml/2006/table">
            <a:tbl>
              <a:tblPr/>
              <a:tblGrid>
                <a:gridCol w="3409493">
                  <a:extLst>
                    <a:ext uri="{9D8B030D-6E8A-4147-A177-3AD203B41FA5}">
                      <a16:colId xmlns:a16="http://schemas.microsoft.com/office/drawing/2014/main" val="20000"/>
                    </a:ext>
                  </a:extLst>
                </a:gridCol>
                <a:gridCol w="3509772">
                  <a:extLst>
                    <a:ext uri="{9D8B030D-6E8A-4147-A177-3AD203B41FA5}">
                      <a16:colId xmlns:a16="http://schemas.microsoft.com/office/drawing/2014/main" val="20001"/>
                    </a:ext>
                  </a:extLst>
                </a:gridCol>
                <a:gridCol w="3108655">
                  <a:extLst>
                    <a:ext uri="{9D8B030D-6E8A-4147-A177-3AD203B41FA5}">
                      <a16:colId xmlns:a16="http://schemas.microsoft.com/office/drawing/2014/main" val="20002"/>
                    </a:ext>
                  </a:extLst>
                </a:gridCol>
              </a:tblGrid>
              <a:tr h="566928">
                <a:tc>
                  <a:txBody>
                    <a:bodyPr/>
                    <a:lstStyle/>
                    <a:p>
                      <a:pPr marL="0" indent="0" algn="ctr">
                        <a:buNone/>
                      </a:pPr>
                      <a:r>
                        <a:rPr lang="en-GB" sz="4000" b="1" noProof="0" dirty="0">
                          <a:solidFill>
                            <a:srgbClr val="FFFFFF"/>
                          </a:solidFill>
                          <a:latin typeface="Times New Roman" pitchFamily="34" charset="0"/>
                          <a:ea typeface="Times New Roman" pitchFamily="34" charset="-122"/>
                          <a:cs typeface="Times New Roman" pitchFamily="34" charset="-120"/>
                        </a:rPr>
                        <a:t>EI component</a:t>
                      </a:r>
                      <a:endParaRPr lang="en-GB" sz="40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50808E"/>
                    </a:solidFill>
                  </a:tcPr>
                </a:tc>
                <a:tc>
                  <a:txBody>
                    <a:bodyPr/>
                    <a:lstStyle/>
                    <a:p>
                      <a:pPr marL="0" indent="0" algn="ctr">
                        <a:buNone/>
                      </a:pPr>
                      <a:r>
                        <a:rPr lang="en-GB" sz="4000" b="1" noProof="0" dirty="0">
                          <a:solidFill>
                            <a:srgbClr val="FFFFFF"/>
                          </a:solidFill>
                          <a:latin typeface="Times New Roman" pitchFamily="34" charset="0"/>
                          <a:ea typeface="Times New Roman" pitchFamily="34" charset="-122"/>
                          <a:cs typeface="Times New Roman" pitchFamily="34" charset="-120"/>
                        </a:rPr>
                        <a:t>Regulation strategy</a:t>
                      </a:r>
                      <a:endParaRPr lang="en-GB" sz="40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50808E"/>
                    </a:solidFill>
                  </a:tcPr>
                </a:tc>
                <a:tc>
                  <a:txBody>
                    <a:bodyPr/>
                    <a:lstStyle/>
                    <a:p>
                      <a:pPr marL="0" indent="0" algn="ctr">
                        <a:buNone/>
                      </a:pPr>
                      <a:r>
                        <a:rPr lang="en-GB" sz="4000" b="1" noProof="0" dirty="0">
                          <a:solidFill>
                            <a:srgbClr val="FFFFFF"/>
                          </a:solidFill>
                          <a:latin typeface="Times New Roman" pitchFamily="34" charset="0"/>
                          <a:ea typeface="Times New Roman" pitchFamily="34" charset="-122"/>
                          <a:cs typeface="Times New Roman" pitchFamily="34" charset="-120"/>
                        </a:rPr>
                        <a:t>Academic application</a:t>
                      </a:r>
                      <a:endParaRPr lang="en-GB" sz="40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50808E"/>
                    </a:solidFill>
                  </a:tcPr>
                </a:tc>
                <a:extLst>
                  <a:ext uri="{0D108BD9-81ED-4DB2-BD59-A6C34878D82A}">
                    <a16:rowId xmlns:a16="http://schemas.microsoft.com/office/drawing/2014/main" val="10000"/>
                  </a:ext>
                </a:extLst>
              </a:tr>
              <a:tr h="566928">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Self-awareness</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FFFFFF"/>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Mindfulness and journaling</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FFFFFF"/>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Recognise stress triggers</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Self-management</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E3ECE6"/>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Cognitive reappraisal</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E3ECE6"/>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Manage procrastination</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E3ECE6"/>
                    </a:solidFill>
                  </a:tcPr>
                </a:tc>
                <a:extLst>
                  <a:ext uri="{0D108BD9-81ED-4DB2-BD59-A6C34878D82A}">
                    <a16:rowId xmlns:a16="http://schemas.microsoft.com/office/drawing/2014/main" val="10002"/>
                  </a:ext>
                </a:extLst>
              </a:tr>
              <a:tr h="566928">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Social awareness</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FFFFFF"/>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Empathy practice</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FFFFFF"/>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Improve teamwork</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Relationship management</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E3ECE6"/>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Feedback seeking</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E3ECE6"/>
                    </a:solidFill>
                  </a:tcPr>
                </a:tc>
                <a:tc>
                  <a:txBody>
                    <a:bodyPr/>
                    <a:lstStyle/>
                    <a:p>
                      <a:pPr marL="0" indent="0" algn="l">
                        <a:buNone/>
                      </a:pPr>
                      <a:r>
                        <a:rPr lang="en-GB" sz="3600" noProof="0" dirty="0">
                          <a:solidFill>
                            <a:srgbClr val="2B3A33"/>
                          </a:solidFill>
                          <a:latin typeface="Times New Roman" pitchFamily="34" charset="0"/>
                          <a:ea typeface="Times New Roman" pitchFamily="34" charset="-122"/>
                          <a:cs typeface="Times New Roman" pitchFamily="34" charset="-120"/>
                        </a:rPr>
                        <a:t>Resolve conflicts</a:t>
                      </a:r>
                      <a:endParaRPr lang="en-GB" sz="3600" noProof="0" dirty="0">
                        <a:latin typeface="Times New Roman" charset="0"/>
                        <a:ea typeface="Times New Roman" charset="0"/>
                        <a:cs typeface="Times New Roman" charset="0"/>
                      </a:endParaRPr>
                    </a:p>
                  </a:txBody>
                  <a:tcPr anchor="ctr">
                    <a:lnL w="12700" cap="flat" cmpd="sng" algn="ctr">
                      <a:solidFill>
                        <a:srgbClr val="CFE3D8"/>
                      </a:solidFill>
                      <a:prstDash val="solid"/>
                      <a:round/>
                      <a:headEnd type="none" w="med" len="med"/>
                      <a:tailEnd type="none" w="med" len="med"/>
                    </a:lnL>
                    <a:lnR w="12700" cap="flat" cmpd="sng" algn="ctr">
                      <a:solidFill>
                        <a:srgbClr val="CFE3D8"/>
                      </a:solidFill>
                      <a:prstDash val="solid"/>
                      <a:round/>
                      <a:headEnd type="none" w="med" len="med"/>
                      <a:tailEnd type="none" w="med" len="med"/>
                    </a:lnR>
                    <a:lnT w="12700" cap="flat" cmpd="sng" algn="ctr">
                      <a:solidFill>
                        <a:srgbClr val="CFE3D8"/>
                      </a:solidFill>
                      <a:prstDash val="solid"/>
                      <a:round/>
                      <a:headEnd type="none" w="med" len="med"/>
                      <a:tailEnd type="none" w="med" len="med"/>
                    </a:lnT>
                    <a:lnB w="12700" cap="flat" cmpd="sng" algn="ctr">
                      <a:solidFill>
                        <a:srgbClr val="CFE3D8"/>
                      </a:solidFill>
                      <a:prstDash val="solid"/>
                      <a:round/>
                      <a:headEnd type="none" w="med" len="med"/>
                      <a:tailEnd type="none" w="med" len="med"/>
                    </a:lnB>
                    <a:solidFill>
                      <a:srgbClr val="E3ECE6"/>
                    </a:solidFill>
                  </a:tcPr>
                </a:tc>
                <a:extLst>
                  <a:ext uri="{0D108BD9-81ED-4DB2-BD59-A6C34878D82A}">
                    <a16:rowId xmlns:a16="http://schemas.microsoft.com/office/drawing/2014/main" val="10004"/>
                  </a:ext>
                </a:extLst>
              </a:tr>
            </a:tbl>
          </a:graphicData>
        </a:graphic>
      </p:graphicFrame>
      <p:sp>
        <p:nvSpPr>
          <p:cNvPr id="49" name="Arrow: Curved Right 48">
            <a:extLst>
              <a:ext uri="{FF2B5EF4-FFF2-40B4-BE49-F238E27FC236}">
                <a16:creationId xmlns:a16="http://schemas.microsoft.com/office/drawing/2014/main" id="{B75A5F67-99FC-705E-77EC-14F6D987EE37}"/>
              </a:ext>
            </a:extLst>
          </p:cNvPr>
          <p:cNvSpPr/>
          <p:nvPr/>
        </p:nvSpPr>
        <p:spPr>
          <a:xfrm rot="14400000" flipH="1">
            <a:off x="7178180" y="25963442"/>
            <a:ext cx="2810037" cy="6192384"/>
          </a:xfrm>
          <a:prstGeom prst="curvedRightArrow">
            <a:avLst>
              <a:gd name="adj1" fmla="val 13668"/>
              <a:gd name="adj2" fmla="val 56847"/>
              <a:gd name="adj3" fmla="val 3862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2" name="Shape 0"/>
          <p:cNvSpPr/>
          <p:nvPr/>
        </p:nvSpPr>
        <p:spPr>
          <a:xfrm>
            <a:off x="0" y="99060"/>
            <a:ext cx="32918400" cy="3246120"/>
          </a:xfrm>
          <a:prstGeom prst="rect">
            <a:avLst/>
          </a:prstGeom>
          <a:solidFill>
            <a:srgbClr val="50808E"/>
          </a:solidFill>
          <a:ln/>
        </p:spPr>
        <p:txBody>
          <a:bodyPr/>
          <a:lstStyle/>
          <a:p>
            <a:endParaRPr lang="en-GB" noProof="0" dirty="0"/>
          </a:p>
        </p:txBody>
      </p:sp>
      <p:sp>
        <p:nvSpPr>
          <p:cNvPr id="3" name="Shape 1"/>
          <p:cNvSpPr/>
          <p:nvPr/>
        </p:nvSpPr>
        <p:spPr>
          <a:xfrm>
            <a:off x="0" y="3246120"/>
            <a:ext cx="32918400" cy="164592"/>
          </a:xfrm>
          <a:prstGeom prst="rect">
            <a:avLst/>
          </a:prstGeom>
          <a:solidFill>
            <a:srgbClr val="2B3A33"/>
          </a:solidFill>
          <a:ln/>
        </p:spPr>
        <p:txBody>
          <a:bodyPr/>
          <a:lstStyle/>
          <a:p>
            <a:endParaRPr lang="en-GB" noProof="0" dirty="0"/>
          </a:p>
        </p:txBody>
      </p:sp>
      <p:sp>
        <p:nvSpPr>
          <p:cNvPr id="4" name="Text 2"/>
          <p:cNvSpPr/>
          <p:nvPr/>
        </p:nvSpPr>
        <p:spPr>
          <a:xfrm>
            <a:off x="914400" y="411480"/>
            <a:ext cx="25603200" cy="633984"/>
          </a:xfrm>
          <a:prstGeom prst="rect">
            <a:avLst/>
          </a:prstGeom>
          <a:noFill/>
          <a:ln/>
        </p:spPr>
        <p:txBody>
          <a:bodyPr wrap="square" rtlCol="0" anchor="ctr"/>
          <a:lstStyle/>
          <a:p>
            <a:pPr marL="0" indent="0" algn="ctr">
              <a:buNone/>
            </a:pPr>
            <a:r>
              <a:rPr lang="en-GB" sz="6000" b="1" noProof="0" dirty="0">
                <a:solidFill>
                  <a:srgbClr val="FFFFFF"/>
                </a:solidFill>
                <a:latin typeface="Times New Roman" pitchFamily="34" charset="0"/>
                <a:ea typeface="Times New Roman" pitchFamily="34" charset="-122"/>
                <a:cs typeface="Times New Roman" pitchFamily="34" charset="-120"/>
              </a:rPr>
              <a:t>Emotional Intelligence &amp; Mindfulness</a:t>
            </a:r>
            <a:endParaRPr lang="en-GB" sz="6000" noProof="0" dirty="0"/>
          </a:p>
        </p:txBody>
      </p:sp>
      <p:sp>
        <p:nvSpPr>
          <p:cNvPr id="5" name="Text 3"/>
          <p:cNvSpPr/>
          <p:nvPr/>
        </p:nvSpPr>
        <p:spPr>
          <a:xfrm>
            <a:off x="914400" y="1794374"/>
            <a:ext cx="27843480" cy="1487450"/>
          </a:xfrm>
          <a:prstGeom prst="rect">
            <a:avLst/>
          </a:prstGeom>
          <a:noFill/>
          <a:ln/>
        </p:spPr>
        <p:txBody>
          <a:bodyPr wrap="square" rtlCol="0" anchor="ctr"/>
          <a:lstStyle/>
          <a:p>
            <a:endParaRPr lang="en-GB" sz="2800" b="1" noProof="0" dirty="0">
              <a:solidFill>
                <a:schemeClr val="bg1">
                  <a:lumMod val="85000"/>
                </a:schemeClr>
              </a:solidFill>
              <a:latin typeface="+mj-lt"/>
            </a:endParaRPr>
          </a:p>
          <a:p>
            <a:r>
              <a:rPr lang="en-GB" sz="2800" b="1" noProof="0" dirty="0">
                <a:solidFill>
                  <a:schemeClr val="bg1">
                    <a:lumMod val="85000"/>
                  </a:schemeClr>
                </a:solidFill>
                <a:latin typeface="+mj-lt"/>
              </a:rPr>
              <a:t>BA (Hons) Leadership and Management Skills for the Workplace                                                                                                                  </a:t>
            </a:r>
            <a:r>
              <a:rPr lang="en-GB" sz="2800" b="1" noProof="0" dirty="0">
                <a:solidFill>
                  <a:schemeClr val="bg1">
                    <a:lumMod val="85000"/>
                  </a:schemeClr>
                </a:solidFill>
              </a:rPr>
              <a:t>Flavius-Alexandru Baboi  2425413</a:t>
            </a:r>
            <a:endParaRPr lang="en-GB" sz="2800" b="1" noProof="0" dirty="0">
              <a:solidFill>
                <a:schemeClr val="bg1">
                  <a:lumMod val="85000"/>
                </a:schemeClr>
              </a:solidFill>
              <a:latin typeface="+mj-lt"/>
            </a:endParaRPr>
          </a:p>
          <a:p>
            <a:r>
              <a:rPr lang="en-GB" sz="2800" b="1" noProof="0" dirty="0">
                <a:solidFill>
                  <a:schemeClr val="bg1">
                    <a:lumMod val="85000"/>
                  </a:schemeClr>
                </a:solidFill>
                <a:latin typeface="+mj-lt"/>
              </a:rPr>
              <a:t>Developing Emotional Intelligence Skills , LCLM5006                                                                                                                                    </a:t>
            </a:r>
            <a:r>
              <a:rPr lang="en-GB" sz="2800" b="1" noProof="0" dirty="0">
                <a:solidFill>
                  <a:schemeClr val="bg1">
                    <a:lumMod val="85000"/>
                  </a:schemeClr>
                </a:solidFill>
              </a:rPr>
              <a:t>Lecturer name:  </a:t>
            </a:r>
            <a:r>
              <a:rPr lang="en-GB" sz="2800" noProof="0" dirty="0">
                <a:solidFill>
                  <a:schemeClr val="bg1">
                    <a:lumMod val="85000"/>
                  </a:schemeClr>
                </a:solidFill>
              </a:rPr>
              <a:t>Chinomso </a:t>
            </a:r>
            <a:r>
              <a:rPr lang="en-GB" sz="2800" noProof="0" dirty="0" err="1">
                <a:solidFill>
                  <a:schemeClr val="bg1">
                    <a:lumMod val="85000"/>
                  </a:schemeClr>
                </a:solidFill>
              </a:rPr>
              <a:t>Nwagboso</a:t>
            </a:r>
            <a:endParaRPr lang="en-GB" sz="2800" b="1" noProof="0" dirty="0">
              <a:solidFill>
                <a:schemeClr val="bg1">
                  <a:lumMod val="85000"/>
                </a:schemeClr>
              </a:solidFill>
            </a:endParaRPr>
          </a:p>
          <a:p>
            <a:endParaRPr lang="en-GB" sz="2800" b="1" noProof="0" dirty="0">
              <a:solidFill>
                <a:schemeClr val="bg1">
                  <a:lumMod val="85000"/>
                </a:schemeClr>
              </a:solidFill>
              <a:latin typeface="+mj-lt"/>
            </a:endParaRPr>
          </a:p>
          <a:p>
            <a:endParaRPr lang="en-GB" sz="4000" noProof="0" dirty="0"/>
          </a:p>
        </p:txBody>
      </p:sp>
      <p:sp>
        <p:nvSpPr>
          <p:cNvPr id="6" name="Text 4"/>
          <p:cNvSpPr/>
          <p:nvPr/>
        </p:nvSpPr>
        <p:spPr>
          <a:xfrm flipV="1">
            <a:off x="914400" y="2926080"/>
            <a:ext cx="25603200" cy="340360"/>
          </a:xfrm>
          <a:prstGeom prst="rect">
            <a:avLst/>
          </a:prstGeom>
          <a:noFill/>
          <a:ln/>
        </p:spPr>
        <p:txBody>
          <a:bodyPr wrap="square" rtlCol="0" anchor="ctr"/>
          <a:lstStyle/>
          <a:p>
            <a:pPr marL="0" indent="0" algn="l">
              <a:buNone/>
            </a:pPr>
            <a:endParaRPr lang="en-GB" sz="2800" noProof="0" dirty="0"/>
          </a:p>
        </p:txBody>
      </p:sp>
      <p:sp>
        <p:nvSpPr>
          <p:cNvPr id="7" name="Shape 5"/>
          <p:cNvSpPr/>
          <p:nvPr/>
        </p:nvSpPr>
        <p:spPr>
          <a:xfrm>
            <a:off x="29352240" y="502920"/>
            <a:ext cx="2377440" cy="2377440"/>
          </a:xfrm>
          <a:prstGeom prst="ellipse">
            <a:avLst/>
          </a:prstGeom>
          <a:solidFill>
            <a:srgbClr val="84B59F"/>
          </a:solidFill>
          <a:ln/>
        </p:spPr>
        <p:txBody>
          <a:bodyPr/>
          <a:lstStyle/>
          <a:p>
            <a:endParaRPr lang="en-GB" noProof="0" dirty="0"/>
          </a:p>
        </p:txBody>
      </p:sp>
      <p:sp>
        <p:nvSpPr>
          <p:cNvPr id="8" name="Shape 6"/>
          <p:cNvSpPr/>
          <p:nvPr/>
        </p:nvSpPr>
        <p:spPr>
          <a:xfrm>
            <a:off x="29946600" y="1097280"/>
            <a:ext cx="1188720" cy="1188720"/>
          </a:xfrm>
          <a:prstGeom prst="ellipse">
            <a:avLst/>
          </a:prstGeom>
          <a:solidFill>
            <a:srgbClr val="69A297"/>
          </a:solidFill>
          <a:ln/>
        </p:spPr>
        <p:txBody>
          <a:bodyPr/>
          <a:lstStyle/>
          <a:p>
            <a:endParaRPr lang="en-GB" noProof="0" dirty="0"/>
          </a:p>
        </p:txBody>
      </p:sp>
      <p:sp>
        <p:nvSpPr>
          <p:cNvPr id="9" name="Text 7"/>
          <p:cNvSpPr/>
          <p:nvPr/>
        </p:nvSpPr>
        <p:spPr>
          <a:xfrm>
            <a:off x="914400" y="3977640"/>
            <a:ext cx="10027920" cy="731520"/>
          </a:xfrm>
          <a:prstGeom prst="rect">
            <a:avLst/>
          </a:prstGeom>
          <a:noFill/>
          <a:ln/>
        </p:spPr>
        <p:txBody>
          <a:bodyPr wrap="square" rtlCol="0" anchor="t"/>
          <a:lstStyle/>
          <a:p>
            <a:pPr marL="0" indent="0" algn="just">
              <a:buNone/>
            </a:pPr>
            <a:r>
              <a:rPr lang="en-GB" sz="4400" b="1" noProof="0" dirty="0">
                <a:solidFill>
                  <a:srgbClr val="2B3A33"/>
                </a:solidFill>
                <a:latin typeface="Times New Roman" pitchFamily="34" charset="0"/>
                <a:ea typeface="Times New Roman" pitchFamily="34" charset="-122"/>
                <a:cs typeface="Times New Roman" pitchFamily="34" charset="-120"/>
              </a:rPr>
              <a:t>Introduction</a:t>
            </a:r>
            <a:endParaRPr lang="en-GB" sz="4400" noProof="0" dirty="0"/>
          </a:p>
        </p:txBody>
      </p:sp>
      <p:sp>
        <p:nvSpPr>
          <p:cNvPr id="10" name="Text 8"/>
          <p:cNvSpPr/>
          <p:nvPr/>
        </p:nvSpPr>
        <p:spPr>
          <a:xfrm>
            <a:off x="914400" y="4846320"/>
            <a:ext cx="10027920" cy="4754880"/>
          </a:xfrm>
          <a:prstGeom prst="rect">
            <a:avLst/>
          </a:prstGeom>
          <a:noFill/>
          <a:ln/>
        </p:spPr>
        <p:txBody>
          <a:bodyPr wrap="square" rtlCol="0" anchor="t"/>
          <a:lstStyle/>
          <a:p>
            <a:pPr marL="0" indent="0" algn="just">
              <a:lnSpc>
                <a:spcPct val="104000"/>
              </a:lnSpc>
              <a:buNone/>
            </a:pPr>
            <a:r>
              <a:rPr lang="en-GB" sz="3600" noProof="0" dirty="0">
                <a:solidFill>
                  <a:srgbClr val="2B3A33"/>
                </a:solidFill>
                <a:latin typeface="Times New Roman" pitchFamily="34" charset="0"/>
                <a:ea typeface="Times New Roman" pitchFamily="34" charset="-122"/>
                <a:cs typeface="Times New Roman" pitchFamily="34" charset="-120"/>
              </a:rPr>
              <a:t>Emotional Intelligence (EI) is the ability to perceive, understand, manage and utilise emotions appropriately. This capability is crucial in both educational and professional environments, impacting decision-making, interpersonal relationships and performance (Coronado-Maldonado et al., 2023). As a result, EI plays a crucial role in workplaces for leadership, teamwork and continuous self-improvement processes.</a:t>
            </a:r>
            <a:endParaRPr lang="en-GB" sz="3600" noProof="0" dirty="0"/>
          </a:p>
        </p:txBody>
      </p:sp>
      <p:sp>
        <p:nvSpPr>
          <p:cNvPr id="11" name="Text 9"/>
          <p:cNvSpPr/>
          <p:nvPr/>
        </p:nvSpPr>
        <p:spPr>
          <a:xfrm>
            <a:off x="914400" y="10444480"/>
            <a:ext cx="10027920" cy="4206240"/>
          </a:xfrm>
          <a:prstGeom prst="rect">
            <a:avLst/>
          </a:prstGeom>
          <a:noFill/>
          <a:ln/>
        </p:spPr>
        <p:txBody>
          <a:bodyPr wrap="square" rtlCol="0" anchor="t"/>
          <a:lstStyle/>
          <a:p>
            <a:pPr marL="0" indent="0" algn="just">
              <a:lnSpc>
                <a:spcPct val="104000"/>
              </a:lnSpc>
              <a:buNone/>
            </a:pPr>
            <a:r>
              <a:rPr lang="en-GB" sz="3600" noProof="0" dirty="0">
                <a:solidFill>
                  <a:srgbClr val="2B3A33"/>
                </a:solidFill>
                <a:latin typeface="Times New Roman" pitchFamily="34" charset="0"/>
                <a:ea typeface="Times New Roman" pitchFamily="34" charset="-122"/>
                <a:cs typeface="Times New Roman" pitchFamily="34" charset="-120"/>
              </a:rPr>
              <a:t>This report critically assesses emotional awareness, academic achievement and personal reflection using salient theories and models. It examines the potential benefits of using emotional intelligence and mindfulness in enhancing learning and future professional practice, establishing a clear bridge between EI theory and evidence and one's personal academic experience.</a:t>
            </a:r>
            <a:endParaRPr lang="en-GB" sz="3600" noProof="0" dirty="0"/>
          </a:p>
        </p:txBody>
      </p:sp>
      <p:sp>
        <p:nvSpPr>
          <p:cNvPr id="12" name="Text 10"/>
          <p:cNvSpPr/>
          <p:nvPr/>
        </p:nvSpPr>
        <p:spPr>
          <a:xfrm>
            <a:off x="914400" y="15402560"/>
            <a:ext cx="10027920" cy="2926080"/>
          </a:xfrm>
          <a:prstGeom prst="rect">
            <a:avLst/>
          </a:prstGeom>
          <a:noFill/>
          <a:ln/>
        </p:spPr>
        <p:txBody>
          <a:bodyPr wrap="square" rtlCol="0" anchor="t"/>
          <a:lstStyle/>
          <a:p>
            <a:pPr marL="0" indent="0" algn="just">
              <a:lnSpc>
                <a:spcPct val="104000"/>
              </a:lnSpc>
              <a:buNone/>
            </a:pPr>
            <a:r>
              <a:rPr lang="en-GB" sz="3600" noProof="0" dirty="0">
                <a:solidFill>
                  <a:srgbClr val="2B3A33"/>
                </a:solidFill>
                <a:latin typeface="Times New Roman" pitchFamily="34" charset="0"/>
                <a:ea typeface="Times New Roman" pitchFamily="34" charset="-122"/>
                <a:cs typeface="Times New Roman" pitchFamily="34" charset="-120"/>
              </a:rPr>
              <a:t>The report also examines possible ways emotional regulation strategies can be successfully incorporated into the daily classroom. All these factors comprise the basis of the subsequent analysis, which is structured around existing EI models.</a:t>
            </a:r>
            <a:endParaRPr lang="en-GB" sz="3600" noProof="0" dirty="0"/>
          </a:p>
        </p:txBody>
      </p:sp>
      <p:sp>
        <p:nvSpPr>
          <p:cNvPr id="16" name="Text 14"/>
          <p:cNvSpPr/>
          <p:nvPr/>
        </p:nvSpPr>
        <p:spPr>
          <a:xfrm>
            <a:off x="11445240" y="3977640"/>
            <a:ext cx="10027920" cy="731520"/>
          </a:xfrm>
          <a:prstGeom prst="rect">
            <a:avLst/>
          </a:prstGeom>
          <a:noFill/>
          <a:ln/>
        </p:spPr>
        <p:txBody>
          <a:bodyPr wrap="square" rtlCol="0" anchor="t"/>
          <a:lstStyle/>
          <a:p>
            <a:pPr marL="0" indent="0" algn="just">
              <a:buNone/>
            </a:pPr>
            <a:r>
              <a:rPr lang="en-GB" sz="4400" b="1" noProof="0" dirty="0">
                <a:solidFill>
                  <a:srgbClr val="2B3A33"/>
                </a:solidFill>
                <a:latin typeface="Times New Roman" pitchFamily="34" charset="0"/>
                <a:ea typeface="Times New Roman" pitchFamily="34" charset="-122"/>
                <a:cs typeface="Times New Roman" pitchFamily="34" charset="-120"/>
              </a:rPr>
              <a:t>Method</a:t>
            </a:r>
            <a:endParaRPr lang="en-GB" sz="4400" noProof="0" dirty="0"/>
          </a:p>
        </p:txBody>
      </p:sp>
      <p:sp>
        <p:nvSpPr>
          <p:cNvPr id="17" name="Text 15"/>
          <p:cNvSpPr/>
          <p:nvPr/>
        </p:nvSpPr>
        <p:spPr>
          <a:xfrm>
            <a:off x="11445240" y="4846320"/>
            <a:ext cx="10027920" cy="4480560"/>
          </a:xfrm>
          <a:prstGeom prst="rect">
            <a:avLst/>
          </a:prstGeom>
          <a:noFill/>
          <a:ln/>
        </p:spPr>
        <p:txBody>
          <a:bodyPr wrap="square" rtlCol="0" anchor="t"/>
          <a:lstStyle/>
          <a:p>
            <a:pPr marL="0" indent="0" algn="just">
              <a:lnSpc>
                <a:spcPct val="104000"/>
              </a:lnSpc>
              <a:buNone/>
            </a:pPr>
            <a:r>
              <a:rPr lang="en-GB" sz="3600" noProof="0" dirty="0">
                <a:solidFill>
                  <a:srgbClr val="2B3A33"/>
                </a:solidFill>
                <a:latin typeface="Times New Roman" pitchFamily="34" charset="0"/>
                <a:ea typeface="Times New Roman" pitchFamily="34" charset="-122"/>
                <a:cs typeface="Times New Roman" pitchFamily="34" charset="-120"/>
              </a:rPr>
              <a:t>A systematic search in Google Scholar identified recent, peer-reviewed literature on emotional intelligence and mindfulness (2020–2025), including foundational texts where theoretically necessary (Gross, 2015). Search terms included emotional intelligence, academic success, procrastination, anxiety, mindfulness, emotion regulation and workplace.</a:t>
            </a:r>
            <a:endParaRPr lang="en-GB" sz="3600" noProof="0" dirty="0"/>
          </a:p>
        </p:txBody>
      </p:sp>
      <p:sp>
        <p:nvSpPr>
          <p:cNvPr id="18" name="Text 16"/>
          <p:cNvSpPr/>
          <p:nvPr/>
        </p:nvSpPr>
        <p:spPr>
          <a:xfrm>
            <a:off x="11445240" y="9601200"/>
            <a:ext cx="10027920" cy="4754880"/>
          </a:xfrm>
          <a:prstGeom prst="rect">
            <a:avLst/>
          </a:prstGeom>
          <a:noFill/>
          <a:ln/>
        </p:spPr>
        <p:txBody>
          <a:bodyPr wrap="square" rtlCol="0" anchor="t"/>
          <a:lstStyle/>
          <a:p>
            <a:pPr marL="0" indent="0" algn="just">
              <a:lnSpc>
                <a:spcPct val="104000"/>
              </a:lnSpc>
              <a:buNone/>
            </a:pPr>
            <a:r>
              <a:rPr lang="en-GB" sz="3600" noProof="0" dirty="0">
                <a:solidFill>
                  <a:srgbClr val="2B3A33"/>
                </a:solidFill>
                <a:latin typeface="Times New Roman" pitchFamily="34" charset="0"/>
                <a:ea typeface="Times New Roman" pitchFamily="34" charset="-122"/>
                <a:cs typeface="Times New Roman" pitchFamily="34" charset="-120"/>
              </a:rPr>
              <a:t>Findings were organised by thematic analysis into emotional awareness, academic success and personal reflection. Only reputable journals, academic books and publishers were considered, and only sources elucidating fundamental EI theory were retained. Personal reflection was structured using Gibbs' reflective cycle, and a synthetic approach balanced theoretical and empirical sources.</a:t>
            </a:r>
            <a:endParaRPr lang="en-GB" sz="3600" noProof="0" dirty="0"/>
          </a:p>
        </p:txBody>
      </p:sp>
      <p:sp>
        <p:nvSpPr>
          <p:cNvPr id="19" name="Text 17"/>
          <p:cNvSpPr/>
          <p:nvPr/>
        </p:nvSpPr>
        <p:spPr>
          <a:xfrm>
            <a:off x="11445240" y="14630400"/>
            <a:ext cx="10027920" cy="1737360"/>
          </a:xfrm>
          <a:prstGeom prst="rect">
            <a:avLst/>
          </a:prstGeom>
          <a:noFill/>
          <a:ln/>
        </p:spPr>
        <p:txBody>
          <a:bodyPr wrap="square" rtlCol="0" anchor="t"/>
          <a:lstStyle/>
          <a:p>
            <a:pPr marL="0" indent="0" algn="just">
              <a:buNone/>
            </a:pPr>
            <a:r>
              <a:rPr lang="en-GB" sz="4400" b="1" noProof="0" dirty="0">
                <a:solidFill>
                  <a:srgbClr val="2B3A33"/>
                </a:solidFill>
                <a:latin typeface="Times New Roman" pitchFamily="34" charset="0"/>
                <a:ea typeface="Times New Roman" pitchFamily="34" charset="-122"/>
                <a:cs typeface="Times New Roman" pitchFamily="34" charset="-120"/>
              </a:rPr>
              <a:t>1. Analyse Emotional Awareness</a:t>
            </a:r>
            <a:endParaRPr lang="en-GB" sz="4400" noProof="0" dirty="0"/>
          </a:p>
        </p:txBody>
      </p:sp>
      <p:sp>
        <p:nvSpPr>
          <p:cNvPr id="20" name="Text 18"/>
          <p:cNvSpPr/>
          <p:nvPr/>
        </p:nvSpPr>
        <p:spPr>
          <a:xfrm>
            <a:off x="11445240" y="15590520"/>
            <a:ext cx="10027920" cy="6949440"/>
          </a:xfrm>
          <a:prstGeom prst="rect">
            <a:avLst/>
          </a:prstGeom>
          <a:noFill/>
          <a:ln/>
        </p:spPr>
        <p:txBody>
          <a:bodyPr wrap="square" rtlCol="0" anchor="t"/>
          <a:lstStyle/>
          <a:p>
            <a:pPr marL="254000" indent="-254000" algn="just">
              <a:lnSpc>
                <a:spcPct val="10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Emotional awareness starts with understanding how emotions affect thoughts, judgments and decision-making on a daily basis; regulation is achieved by choosing situations, changing attention and adjusting meaning.</a:t>
            </a:r>
            <a:endParaRPr lang="en-GB" sz="3600" noProof="0" dirty="0"/>
          </a:p>
          <a:p>
            <a:pPr marL="254000" indent="-254000" algn="just">
              <a:lnSpc>
                <a:spcPct val="10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Mindfulness training cultivates non-judgemental, present-moment attention, strengthening this awareness dimension.</a:t>
            </a:r>
            <a:endParaRPr lang="en-GB" sz="3600" noProof="0" dirty="0"/>
          </a:p>
          <a:p>
            <a:pPr marL="254000" indent="-254000" algn="just">
              <a:lnSpc>
                <a:spcPct val="10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Reflective journaling, seeking feedback and sustained practice enhance self-regulation and improve judgement under academic pressure.</a:t>
            </a:r>
            <a:endParaRPr lang="en-GB" sz="3600" noProof="0" dirty="0"/>
          </a:p>
          <a:p>
            <a:pPr marL="254000" indent="-254000" algn="just">
              <a:lnSpc>
                <a:spcPct val="10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Without emotional awareness, impulsive rather than strategic responses to school stress become more likely — consistent, honest self-observation is needed to build it.</a:t>
            </a:r>
            <a:endParaRPr lang="en-GB" sz="3600" noProof="0" dirty="0"/>
          </a:p>
        </p:txBody>
      </p:sp>
      <p:grpSp>
        <p:nvGrpSpPr>
          <p:cNvPr id="48" name="Group 47">
            <a:extLst>
              <a:ext uri="{FF2B5EF4-FFF2-40B4-BE49-F238E27FC236}">
                <a16:creationId xmlns:a16="http://schemas.microsoft.com/office/drawing/2014/main" id="{31489224-36A4-BAA8-94D9-8BF70C8552D4}"/>
              </a:ext>
            </a:extLst>
          </p:cNvPr>
          <p:cNvGrpSpPr/>
          <p:nvPr/>
        </p:nvGrpSpPr>
        <p:grpSpPr>
          <a:xfrm>
            <a:off x="2514600" y="27526488"/>
            <a:ext cx="6035040" cy="6394704"/>
            <a:chOff x="3962400" y="27819096"/>
            <a:chExt cx="6035040" cy="6394704"/>
          </a:xfrm>
        </p:grpSpPr>
        <p:sp>
          <p:nvSpPr>
            <p:cNvPr id="47" name="Oval 46">
              <a:extLst>
                <a:ext uri="{FF2B5EF4-FFF2-40B4-BE49-F238E27FC236}">
                  <a16:creationId xmlns:a16="http://schemas.microsoft.com/office/drawing/2014/main" id="{BD60CD90-5A7B-AFA9-39FB-4A0014E7A601}"/>
                </a:ext>
              </a:extLst>
            </p:cNvPr>
            <p:cNvSpPr/>
            <p:nvPr/>
          </p:nvSpPr>
          <p:spPr>
            <a:xfrm>
              <a:off x="3962400" y="27819096"/>
              <a:ext cx="6035040" cy="639470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Text 19"/>
            <p:cNvSpPr>
              <a:spLocks/>
            </p:cNvSpPr>
            <p:nvPr/>
          </p:nvSpPr>
          <p:spPr>
            <a:xfrm>
              <a:off x="4971686" y="29535120"/>
              <a:ext cx="4142584" cy="3374488"/>
            </a:xfrm>
            <a:prstGeom prst="rect">
              <a:avLst/>
            </a:prstGeom>
            <a:noFill/>
            <a:ln/>
          </p:spPr>
          <p:txBody>
            <a:bodyPr wrap="square" rtlCol="0" anchor="t"/>
            <a:lstStyle/>
            <a:p>
              <a:pPr marL="0" indent="0" algn="just">
                <a:buNone/>
              </a:pPr>
              <a:r>
                <a:rPr lang="en-GB" sz="4000" b="1" noProof="0" dirty="0">
                  <a:solidFill>
                    <a:schemeClr val="accent1">
                      <a:lumMod val="20000"/>
                      <a:lumOff val="80000"/>
                    </a:schemeClr>
                  </a:solidFill>
                  <a:latin typeface="Times New Roman" pitchFamily="34" charset="0"/>
                  <a:ea typeface="Times New Roman" pitchFamily="34" charset="-122"/>
                  <a:cs typeface="Times New Roman" pitchFamily="34" charset="-120"/>
                </a:rPr>
                <a:t>Table 1: EI Components and Corresponding Regulation Strategies</a:t>
              </a:r>
              <a:endParaRPr lang="en-GB" sz="4000" noProof="0" dirty="0">
                <a:solidFill>
                  <a:schemeClr val="accent1">
                    <a:lumMod val="20000"/>
                    <a:lumOff val="80000"/>
                  </a:schemeClr>
                </a:solidFill>
              </a:endParaRPr>
            </a:p>
          </p:txBody>
        </p:sp>
      </p:grpSp>
      <p:sp>
        <p:nvSpPr>
          <p:cNvPr id="23" name="Text 20"/>
          <p:cNvSpPr/>
          <p:nvPr/>
        </p:nvSpPr>
        <p:spPr>
          <a:xfrm>
            <a:off x="11445240" y="31226760"/>
            <a:ext cx="10027920" cy="3005328"/>
          </a:xfrm>
          <a:prstGeom prst="rect">
            <a:avLst/>
          </a:prstGeom>
          <a:noFill/>
          <a:ln/>
        </p:spPr>
        <p:txBody>
          <a:bodyPr wrap="square" rtlCol="0" anchor="t"/>
          <a:lstStyle/>
          <a:p>
            <a:pPr marL="0" indent="0" algn="just">
              <a:lnSpc>
                <a:spcPct val="104000"/>
              </a:lnSpc>
              <a:buNone/>
            </a:pPr>
            <a:r>
              <a:rPr lang="en-GB" sz="3600" noProof="0" dirty="0">
                <a:solidFill>
                  <a:srgbClr val="2B3A33"/>
                </a:solidFill>
                <a:latin typeface="Times New Roman" pitchFamily="34" charset="0"/>
                <a:ea typeface="Times New Roman" pitchFamily="34" charset="-122"/>
                <a:cs typeface="Times New Roman" pitchFamily="34" charset="-120"/>
              </a:rPr>
              <a:t>Emotional awareness and emotional regulation go hand in hand, and practice can be incorporated into everyday academic activities, aligning theory with behaviour to build emotional resilience and academic achievement over time.</a:t>
            </a:r>
            <a:endParaRPr lang="en-GB" sz="3600" noProof="0" dirty="0"/>
          </a:p>
        </p:txBody>
      </p:sp>
      <p:sp>
        <p:nvSpPr>
          <p:cNvPr id="24" name="Text 21"/>
          <p:cNvSpPr/>
          <p:nvPr/>
        </p:nvSpPr>
        <p:spPr>
          <a:xfrm>
            <a:off x="21976080" y="3977640"/>
            <a:ext cx="10027920" cy="2240280"/>
          </a:xfrm>
          <a:prstGeom prst="rect">
            <a:avLst/>
          </a:prstGeom>
          <a:noFill/>
          <a:ln/>
        </p:spPr>
        <p:txBody>
          <a:bodyPr wrap="square" rtlCol="0" anchor="t"/>
          <a:lstStyle/>
          <a:p>
            <a:pPr marL="0" indent="0" algn="just">
              <a:buNone/>
            </a:pPr>
            <a:r>
              <a:rPr lang="en-GB" sz="4400" b="1" noProof="0" dirty="0">
                <a:solidFill>
                  <a:srgbClr val="2B3A33"/>
                </a:solidFill>
                <a:latin typeface="Times New Roman" pitchFamily="34" charset="0"/>
                <a:ea typeface="Times New Roman" pitchFamily="34" charset="-122"/>
                <a:cs typeface="Times New Roman" pitchFamily="34" charset="-120"/>
              </a:rPr>
              <a:t>2. Evaluate Emotional Intelligence in Academic Success</a:t>
            </a:r>
            <a:endParaRPr lang="en-GB" sz="4400" noProof="0" dirty="0"/>
          </a:p>
        </p:txBody>
      </p:sp>
      <p:sp>
        <p:nvSpPr>
          <p:cNvPr id="25" name="Text 22"/>
          <p:cNvSpPr/>
          <p:nvPr/>
        </p:nvSpPr>
        <p:spPr>
          <a:xfrm>
            <a:off x="21976080" y="5654040"/>
            <a:ext cx="10027920" cy="9113520"/>
          </a:xfrm>
          <a:prstGeom prst="rect">
            <a:avLst/>
          </a:prstGeom>
          <a:noFill/>
          <a:ln/>
        </p:spPr>
        <p:txBody>
          <a:bodyPr wrap="square" rtlCol="0" anchor="t"/>
          <a:lstStyle/>
          <a:p>
            <a:pPr marL="254000" indent="-254000" algn="just">
              <a:lnSpc>
                <a:spcPct val="11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Students with higher EI tend to show better well-being and academic performance (Caballero-García, 2025).</a:t>
            </a:r>
          </a:p>
          <a:p>
            <a:pPr algn="just">
              <a:lnSpc>
                <a:spcPct val="114000"/>
              </a:lnSpc>
              <a:spcAft>
                <a:spcPts val="1200"/>
              </a:spcAft>
              <a:buSzPct val="100000"/>
            </a:pPr>
            <a:endParaRPr lang="en-GB" sz="1500" noProof="0" dirty="0"/>
          </a:p>
          <a:p>
            <a:pPr marL="254000" indent="-254000" algn="just">
              <a:lnSpc>
                <a:spcPct val="11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Positive teacher–student relationships and flourishing mediate academic performance gains in adolescents (Chamizo-Nieto et al., 2021).</a:t>
            </a:r>
          </a:p>
          <a:p>
            <a:pPr algn="just">
              <a:lnSpc>
                <a:spcPct val="114000"/>
              </a:lnSpc>
              <a:spcAft>
                <a:spcPts val="1200"/>
              </a:spcAft>
              <a:buSzPct val="100000"/>
            </a:pPr>
            <a:endParaRPr lang="en-GB" sz="1500" noProof="0" dirty="0"/>
          </a:p>
          <a:p>
            <a:pPr marL="254000" indent="-254000" algn="just">
              <a:lnSpc>
                <a:spcPct val="11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A robust meta-analysis confirms EI as a strong predictor of academic achievement (</a:t>
            </a:r>
            <a:r>
              <a:rPr lang="en-GB" sz="3600" noProof="0" dirty="0" err="1">
                <a:solidFill>
                  <a:srgbClr val="2B3A33"/>
                </a:solidFill>
                <a:latin typeface="Times New Roman" pitchFamily="34" charset="0"/>
                <a:ea typeface="Times New Roman" pitchFamily="34" charset="-122"/>
                <a:cs typeface="Times New Roman" pitchFamily="34" charset="-120"/>
              </a:rPr>
              <a:t>Minbashian</a:t>
            </a:r>
            <a:r>
              <a:rPr lang="en-GB" sz="3600" noProof="0" dirty="0">
                <a:solidFill>
                  <a:srgbClr val="2B3A33"/>
                </a:solidFill>
                <a:latin typeface="Times New Roman" pitchFamily="34" charset="0"/>
                <a:ea typeface="Times New Roman" pitchFamily="34" charset="-122"/>
                <a:cs typeface="Times New Roman" pitchFamily="34" charset="-120"/>
              </a:rPr>
              <a:t> et al., 2020).</a:t>
            </a:r>
          </a:p>
          <a:p>
            <a:pPr algn="just">
              <a:lnSpc>
                <a:spcPct val="114000"/>
              </a:lnSpc>
              <a:spcAft>
                <a:spcPts val="1200"/>
              </a:spcAft>
              <a:buSzPct val="100000"/>
            </a:pPr>
            <a:endParaRPr lang="en-GB" sz="1500" noProof="0" dirty="0"/>
          </a:p>
          <a:p>
            <a:pPr marL="254000" indent="-254000" algn="just">
              <a:lnSpc>
                <a:spcPct val="11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Self-efficacy and emotional resilience help alleviate academic procrastination and anxiety (Zhao et al., 2025), with EI offering practical tools for everyday motivation and pressure (Kamran &amp; Fatima, 2023).</a:t>
            </a:r>
            <a:endParaRPr lang="en-GB" sz="3600" noProof="0" dirty="0"/>
          </a:p>
        </p:txBody>
      </p:sp>
      <p:sp>
        <p:nvSpPr>
          <p:cNvPr id="26" name="Text 23"/>
          <p:cNvSpPr/>
          <p:nvPr/>
        </p:nvSpPr>
        <p:spPr>
          <a:xfrm>
            <a:off x="21976080" y="15895320"/>
            <a:ext cx="10027920" cy="2240280"/>
          </a:xfrm>
          <a:prstGeom prst="rect">
            <a:avLst/>
          </a:prstGeom>
          <a:noFill/>
          <a:ln/>
        </p:spPr>
        <p:txBody>
          <a:bodyPr wrap="square" rtlCol="0" anchor="t"/>
          <a:lstStyle/>
          <a:p>
            <a:pPr marL="0" indent="0" algn="just">
              <a:buNone/>
            </a:pPr>
            <a:r>
              <a:rPr lang="en-GB" sz="4400" b="1" noProof="0" dirty="0">
                <a:solidFill>
                  <a:srgbClr val="2B3A33"/>
                </a:solidFill>
                <a:latin typeface="Times New Roman" pitchFamily="34" charset="0"/>
                <a:ea typeface="Times New Roman" pitchFamily="34" charset="-122"/>
                <a:cs typeface="Times New Roman" pitchFamily="34" charset="-120"/>
              </a:rPr>
              <a:t>3. Critically Reflect on Personal Experience</a:t>
            </a:r>
            <a:endParaRPr lang="en-GB" sz="4400" noProof="0" dirty="0"/>
          </a:p>
        </p:txBody>
      </p:sp>
      <p:sp>
        <p:nvSpPr>
          <p:cNvPr id="27" name="Text 24"/>
          <p:cNvSpPr/>
          <p:nvPr/>
        </p:nvSpPr>
        <p:spPr>
          <a:xfrm>
            <a:off x="21976080" y="17632679"/>
            <a:ext cx="10027920" cy="8309747"/>
          </a:xfrm>
          <a:prstGeom prst="rect">
            <a:avLst/>
          </a:prstGeom>
          <a:noFill/>
          <a:ln/>
        </p:spPr>
        <p:txBody>
          <a:bodyPr wrap="square" rtlCol="0" anchor="t"/>
          <a:lstStyle/>
          <a:p>
            <a:pPr marL="254000" indent="-254000" algn="just">
              <a:lnSpc>
                <a:spcPct val="10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Procrastination and anxiety frequently resulted from a lack of emotional awareness; mindfulness is linked to better academic outcomes and well-being (Ostermann et al., 2022).</a:t>
            </a:r>
          </a:p>
          <a:p>
            <a:pPr algn="just">
              <a:lnSpc>
                <a:spcPct val="104000"/>
              </a:lnSpc>
              <a:spcAft>
                <a:spcPts val="1200"/>
              </a:spcAft>
              <a:buSzPct val="100000"/>
            </a:pPr>
            <a:endParaRPr lang="en-GB" sz="1500" noProof="0" dirty="0"/>
          </a:p>
          <a:p>
            <a:pPr marL="254000" indent="-254000" algn="just">
              <a:lnSpc>
                <a:spcPct val="10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Cognitive reappraisal helped re-frame assignment stress as a manageable challenge; journaling increased awareness of triggers and improved study planning.</a:t>
            </a:r>
          </a:p>
          <a:p>
            <a:pPr algn="just">
              <a:lnSpc>
                <a:spcPct val="104000"/>
              </a:lnSpc>
              <a:spcAft>
                <a:spcPts val="1200"/>
              </a:spcAft>
              <a:buSzPct val="100000"/>
            </a:pPr>
            <a:endParaRPr lang="en-GB" sz="1500" noProof="0" dirty="0"/>
          </a:p>
          <a:p>
            <a:pPr marL="254000" indent="-254000" algn="just">
              <a:lnSpc>
                <a:spcPct val="104000"/>
              </a:lnSpc>
              <a:spcAft>
                <a:spcPts val="1200"/>
              </a:spcAft>
              <a:buSzPct val="100000"/>
              <a:buChar char="●"/>
            </a:pPr>
            <a:r>
              <a:rPr lang="en-GB" sz="3600" noProof="0" dirty="0">
                <a:solidFill>
                  <a:srgbClr val="2B3A33"/>
                </a:solidFill>
                <a:latin typeface="Times New Roman" pitchFamily="34" charset="0"/>
                <a:ea typeface="Times New Roman" pitchFamily="34" charset="-122"/>
                <a:cs typeface="Times New Roman" pitchFamily="34" charset="-120"/>
              </a:rPr>
              <a:t>Emotional regulation is developmental, not a fixed personality trait — critical reflection reveals both strengths and weaknesses and fosters a growth-based approach to emotional learning.</a:t>
            </a:r>
            <a:endParaRPr lang="en-GB" sz="3600" noProof="0" dirty="0"/>
          </a:p>
        </p:txBody>
      </p:sp>
      <p:sp>
        <p:nvSpPr>
          <p:cNvPr id="31" name="Shape 28"/>
          <p:cNvSpPr/>
          <p:nvPr/>
        </p:nvSpPr>
        <p:spPr>
          <a:xfrm>
            <a:off x="0" y="34427160"/>
            <a:ext cx="32918400" cy="54864"/>
          </a:xfrm>
          <a:prstGeom prst="rect">
            <a:avLst/>
          </a:prstGeom>
          <a:solidFill>
            <a:srgbClr val="84B59F"/>
          </a:solidFill>
          <a:ln/>
        </p:spPr>
        <p:txBody>
          <a:bodyPr/>
          <a:lstStyle/>
          <a:p>
            <a:pPr algn="just"/>
            <a:endParaRPr lang="en-GB" sz="2800" noProof="0" dirty="0"/>
          </a:p>
        </p:txBody>
      </p:sp>
      <p:sp>
        <p:nvSpPr>
          <p:cNvPr id="32" name="Text 29"/>
          <p:cNvSpPr/>
          <p:nvPr/>
        </p:nvSpPr>
        <p:spPr>
          <a:xfrm>
            <a:off x="914400" y="34747200"/>
            <a:ext cx="31089600" cy="731520"/>
          </a:xfrm>
          <a:prstGeom prst="rect">
            <a:avLst/>
          </a:prstGeom>
          <a:noFill/>
          <a:ln/>
        </p:spPr>
        <p:txBody>
          <a:bodyPr wrap="square" rtlCol="0" anchor="t"/>
          <a:lstStyle/>
          <a:p>
            <a:pPr marL="0" indent="0" algn="just">
              <a:buNone/>
            </a:pPr>
            <a:r>
              <a:rPr lang="en-GB" sz="4400" b="1" noProof="0" dirty="0">
                <a:solidFill>
                  <a:srgbClr val="2B3A33"/>
                </a:solidFill>
                <a:latin typeface="Times New Roman" pitchFamily="34" charset="0"/>
                <a:ea typeface="Times New Roman" pitchFamily="34" charset="-122"/>
                <a:cs typeface="Times New Roman" pitchFamily="34" charset="-120"/>
              </a:rPr>
              <a:t>Conclusion</a:t>
            </a:r>
            <a:endParaRPr lang="en-GB" sz="4400" noProof="0" dirty="0"/>
          </a:p>
        </p:txBody>
      </p:sp>
      <p:sp>
        <p:nvSpPr>
          <p:cNvPr id="33" name="Text 30"/>
          <p:cNvSpPr/>
          <p:nvPr/>
        </p:nvSpPr>
        <p:spPr>
          <a:xfrm>
            <a:off x="914400" y="35615880"/>
            <a:ext cx="31089600" cy="2651760"/>
          </a:xfrm>
          <a:prstGeom prst="rect">
            <a:avLst/>
          </a:prstGeom>
          <a:noFill/>
          <a:ln/>
        </p:spPr>
        <p:txBody>
          <a:bodyPr wrap="square" rtlCol="0" anchor="t"/>
          <a:lstStyle/>
          <a:p>
            <a:pPr marL="0" indent="0" algn="just">
              <a:lnSpc>
                <a:spcPct val="104000"/>
              </a:lnSpc>
              <a:buNone/>
            </a:pPr>
            <a:r>
              <a:rPr lang="en-GB" sz="3600" noProof="0" dirty="0">
                <a:solidFill>
                  <a:srgbClr val="2B3A33"/>
                </a:solidFill>
                <a:latin typeface="Times New Roman" pitchFamily="34" charset="0"/>
                <a:ea typeface="Times New Roman" pitchFamily="34" charset="-122"/>
                <a:cs typeface="Times New Roman" pitchFamily="34" charset="-120"/>
              </a:rPr>
              <a:t>This report has examined emotional awareness, academic achievement and personal reflection through the lens of emotional intelligence theory. EI supports self-regulation, resilience, motivation and improved decision-making across challenging academic contexts. Regular, reflective practice of mindfulness and emotion-regulation strategies can enhance student learning, and emotional awareness should be built into future professional practice in leadership, teamwork and workplace communication. Continued investment in emotional development — through reflection, feedback and intentional regulation — supports lifelong learning and overall performance.</a:t>
            </a:r>
            <a:endParaRPr lang="en-GB" sz="3600" noProof="0" dirty="0"/>
          </a:p>
        </p:txBody>
      </p:sp>
      <p:sp>
        <p:nvSpPr>
          <p:cNvPr id="34" name="Text 31"/>
          <p:cNvSpPr/>
          <p:nvPr/>
        </p:nvSpPr>
        <p:spPr>
          <a:xfrm>
            <a:off x="914400" y="38633400"/>
            <a:ext cx="31089600" cy="731520"/>
          </a:xfrm>
          <a:prstGeom prst="rect">
            <a:avLst/>
          </a:prstGeom>
          <a:noFill/>
          <a:ln/>
        </p:spPr>
        <p:txBody>
          <a:bodyPr wrap="square" rtlCol="0" anchor="t"/>
          <a:lstStyle/>
          <a:p>
            <a:pPr marL="0" indent="0" algn="just">
              <a:buNone/>
            </a:pPr>
            <a:r>
              <a:rPr lang="en-GB" sz="4400" b="1" noProof="0" dirty="0">
                <a:solidFill>
                  <a:srgbClr val="2B3A33"/>
                </a:solidFill>
                <a:latin typeface="Times New Roman" pitchFamily="34" charset="0"/>
                <a:ea typeface="Times New Roman" pitchFamily="34" charset="-122"/>
                <a:cs typeface="Times New Roman" pitchFamily="34" charset="-120"/>
              </a:rPr>
              <a:t>References</a:t>
            </a:r>
            <a:endParaRPr lang="en-GB" sz="4400" noProof="0" dirty="0"/>
          </a:p>
        </p:txBody>
      </p:sp>
      <p:sp>
        <p:nvSpPr>
          <p:cNvPr id="35" name="Text 32"/>
          <p:cNvSpPr/>
          <p:nvPr/>
        </p:nvSpPr>
        <p:spPr>
          <a:xfrm>
            <a:off x="914400" y="39502080"/>
            <a:ext cx="15270480" cy="4754880"/>
          </a:xfrm>
          <a:prstGeom prst="rect">
            <a:avLst/>
          </a:prstGeom>
          <a:noFill/>
          <a:ln/>
        </p:spPr>
        <p:txBody>
          <a:bodyPr wrap="square" rtlCol="0" anchor="t"/>
          <a:lstStyle/>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Caballero-García, P. 2025. 'Emotional intelligence, creativity, and subjective well-being: their implication for academic success in higher education', Education Sciences, vol. 15, no. 3, p. 312.</a:t>
            </a:r>
            <a:endParaRPr lang="en-GB" sz="2000" noProof="0" dirty="0"/>
          </a:p>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Chamizo-Nieto, M.T., Arrivillaga, C., Rey, L. and </a:t>
            </a:r>
            <a:r>
              <a:rPr lang="en-GB" sz="2000" noProof="0" dirty="0" err="1">
                <a:solidFill>
                  <a:srgbClr val="2B3A33"/>
                </a:solidFill>
                <a:latin typeface="Times New Roman" pitchFamily="34" charset="0"/>
                <a:ea typeface="Times New Roman" pitchFamily="34" charset="-122"/>
                <a:cs typeface="Times New Roman" pitchFamily="34" charset="-120"/>
              </a:rPr>
              <a:t>Extremera</a:t>
            </a:r>
            <a:r>
              <a:rPr lang="en-GB" sz="2000" noProof="0" dirty="0">
                <a:solidFill>
                  <a:srgbClr val="2B3A33"/>
                </a:solidFill>
                <a:latin typeface="Times New Roman" pitchFamily="34" charset="0"/>
                <a:ea typeface="Times New Roman" pitchFamily="34" charset="-122"/>
                <a:cs typeface="Times New Roman" pitchFamily="34" charset="-120"/>
              </a:rPr>
              <a:t>, N. 2021. 'The role of emotional intelligence, the teacher-student relationship, and flourishing on adolescent academic performance', Frontiers in Psychology, vol. 12.</a:t>
            </a:r>
            <a:endParaRPr lang="en-GB" sz="2000" noProof="0" dirty="0"/>
          </a:p>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Coronado-Maldonado, I., Benítez-Márquez, M.D. and Peláez-Fernández, M.Á. 2023. 'Emotional intelligence, leadership, and work teams: a hybrid literature review', </a:t>
            </a:r>
            <a:r>
              <a:rPr lang="en-GB" sz="2000" noProof="0" dirty="0" err="1">
                <a:solidFill>
                  <a:srgbClr val="2B3A33"/>
                </a:solidFill>
                <a:latin typeface="Times New Roman" pitchFamily="34" charset="0"/>
                <a:ea typeface="Times New Roman" pitchFamily="34" charset="-122"/>
                <a:cs typeface="Times New Roman" pitchFamily="34" charset="-120"/>
              </a:rPr>
              <a:t>Heliyon</a:t>
            </a:r>
            <a:r>
              <a:rPr lang="en-GB" sz="2000" noProof="0" dirty="0">
                <a:solidFill>
                  <a:srgbClr val="2B3A33"/>
                </a:solidFill>
                <a:latin typeface="Times New Roman" pitchFamily="34" charset="0"/>
                <a:ea typeface="Times New Roman" pitchFamily="34" charset="-122"/>
                <a:cs typeface="Times New Roman" pitchFamily="34" charset="-120"/>
              </a:rPr>
              <a:t>, vol. 9, no. 10.</a:t>
            </a:r>
            <a:endParaRPr lang="en-GB" sz="2000" noProof="0" dirty="0"/>
          </a:p>
          <a:p>
            <a:pPr marL="0" indent="0" algn="just">
              <a:lnSpc>
                <a:spcPct val="100000"/>
              </a:lnSpc>
              <a:spcAft>
                <a:spcPts val="700"/>
              </a:spcAft>
              <a:buNone/>
            </a:pPr>
            <a:r>
              <a:rPr lang="en-GB" sz="2000" noProof="0" dirty="0" err="1">
                <a:solidFill>
                  <a:srgbClr val="2B3A33"/>
                </a:solidFill>
                <a:latin typeface="Times New Roman" pitchFamily="34" charset="0"/>
                <a:ea typeface="Times New Roman" pitchFamily="34" charset="-122"/>
                <a:cs typeface="Times New Roman" pitchFamily="34" charset="-120"/>
              </a:rPr>
              <a:t>Dogru</a:t>
            </a:r>
            <a:r>
              <a:rPr lang="en-GB" sz="2000" noProof="0" dirty="0">
                <a:solidFill>
                  <a:srgbClr val="2B3A33"/>
                </a:solidFill>
                <a:latin typeface="Times New Roman" pitchFamily="34" charset="0"/>
                <a:ea typeface="Times New Roman" pitchFamily="34" charset="-122"/>
                <a:cs typeface="Times New Roman" pitchFamily="34" charset="-120"/>
              </a:rPr>
              <a:t>, C. 2022. 'A meta-analysis of the relationships between emotional intelligence and employee outcomes', Frontiers in Psychology, vol. 13.</a:t>
            </a:r>
            <a:endParaRPr lang="en-GB" sz="2000" noProof="0" dirty="0"/>
          </a:p>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Gross, J.J. (ed.) 2015. Handbook of emotion regulation, 2nd </a:t>
            </a:r>
            <a:r>
              <a:rPr lang="en-GB" sz="2000" noProof="0" dirty="0" err="1">
                <a:solidFill>
                  <a:srgbClr val="2B3A33"/>
                </a:solidFill>
                <a:latin typeface="Times New Roman" pitchFamily="34" charset="0"/>
                <a:ea typeface="Times New Roman" pitchFamily="34" charset="-122"/>
                <a:cs typeface="Times New Roman" pitchFamily="34" charset="-120"/>
              </a:rPr>
              <a:t>edn</a:t>
            </a:r>
            <a:r>
              <a:rPr lang="en-GB" sz="2000" noProof="0" dirty="0">
                <a:solidFill>
                  <a:srgbClr val="2B3A33"/>
                </a:solidFill>
                <a:latin typeface="Times New Roman" pitchFamily="34" charset="0"/>
                <a:ea typeface="Times New Roman" pitchFamily="34" charset="-122"/>
                <a:cs typeface="Times New Roman" pitchFamily="34" charset="-120"/>
              </a:rPr>
              <a:t>, Guilford Press, New York.</a:t>
            </a:r>
            <a:endParaRPr lang="en-GB" sz="2000" noProof="0" dirty="0"/>
          </a:p>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Kabat-Zinn, J. 2013. Full catastrophe living: using the wisdom of your body and mind to face stress, pain, and illness, revised </a:t>
            </a:r>
            <a:r>
              <a:rPr lang="en-GB" sz="2000" noProof="0" dirty="0" err="1">
                <a:solidFill>
                  <a:srgbClr val="2B3A33"/>
                </a:solidFill>
                <a:latin typeface="Times New Roman" pitchFamily="34" charset="0"/>
                <a:ea typeface="Times New Roman" pitchFamily="34" charset="-122"/>
                <a:cs typeface="Times New Roman" pitchFamily="34" charset="-120"/>
              </a:rPr>
              <a:t>edn</a:t>
            </a:r>
            <a:r>
              <a:rPr lang="en-GB" sz="2000" noProof="0" dirty="0">
                <a:solidFill>
                  <a:srgbClr val="2B3A33"/>
                </a:solidFill>
                <a:latin typeface="Times New Roman" pitchFamily="34" charset="0"/>
                <a:ea typeface="Times New Roman" pitchFamily="34" charset="-122"/>
                <a:cs typeface="Times New Roman" pitchFamily="34" charset="-120"/>
              </a:rPr>
              <a:t>, Bantam Books, New York.</a:t>
            </a:r>
            <a:endParaRPr lang="en-GB" sz="2000" noProof="0" dirty="0"/>
          </a:p>
        </p:txBody>
      </p:sp>
      <p:sp>
        <p:nvSpPr>
          <p:cNvPr id="36" name="Text 33"/>
          <p:cNvSpPr/>
          <p:nvPr/>
        </p:nvSpPr>
        <p:spPr>
          <a:xfrm>
            <a:off x="16733520" y="39502080"/>
            <a:ext cx="15270480" cy="4754880"/>
          </a:xfrm>
          <a:prstGeom prst="rect">
            <a:avLst/>
          </a:prstGeom>
          <a:noFill/>
          <a:ln/>
        </p:spPr>
        <p:txBody>
          <a:bodyPr wrap="square" rtlCol="0" anchor="t"/>
          <a:lstStyle/>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Kamran, W. and Fatima, I. 2023. 'Emotional intelligence, anxiety and procrastination in intermediate science students', Journal of Behavioural Sciences, vol. 33, no. 1.</a:t>
            </a:r>
            <a:endParaRPr lang="en-GB" sz="2000" noProof="0" dirty="0"/>
          </a:p>
          <a:p>
            <a:pPr marL="0" indent="0" algn="just">
              <a:lnSpc>
                <a:spcPct val="100000"/>
              </a:lnSpc>
              <a:spcAft>
                <a:spcPts val="700"/>
              </a:spcAft>
              <a:buNone/>
            </a:pPr>
            <a:r>
              <a:rPr lang="en-GB" sz="2000" noProof="0" dirty="0" err="1">
                <a:solidFill>
                  <a:srgbClr val="2B3A33"/>
                </a:solidFill>
                <a:latin typeface="Times New Roman" pitchFamily="34" charset="0"/>
                <a:ea typeface="Times New Roman" pitchFamily="34" charset="-122"/>
                <a:cs typeface="Times New Roman" pitchFamily="34" charset="-120"/>
              </a:rPr>
              <a:t>Minbashian</a:t>
            </a:r>
            <a:r>
              <a:rPr lang="en-GB" sz="2000" noProof="0" dirty="0">
                <a:solidFill>
                  <a:srgbClr val="2B3A33"/>
                </a:solidFill>
                <a:latin typeface="Times New Roman" pitchFamily="34" charset="0"/>
                <a:ea typeface="Times New Roman" pitchFamily="34" charset="-122"/>
                <a:cs typeface="Times New Roman" pitchFamily="34" charset="-120"/>
              </a:rPr>
              <a:t>, A., Birney, D.P. and Bowman, D.B. 2020. 'Emotional intelligence predicts academic performance: a meta-analysis', Psychological Bulletin, vol. 146, no. 2.</a:t>
            </a:r>
            <a:endParaRPr lang="en-GB" sz="2000" noProof="0" dirty="0"/>
          </a:p>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Ostermann, T., </a:t>
            </a:r>
            <a:r>
              <a:rPr lang="en-GB" sz="2000" noProof="0" dirty="0" err="1">
                <a:solidFill>
                  <a:srgbClr val="2B3A33"/>
                </a:solidFill>
                <a:latin typeface="Times New Roman" pitchFamily="34" charset="0"/>
                <a:ea typeface="Times New Roman" pitchFamily="34" charset="-122"/>
                <a:cs typeface="Times New Roman" pitchFamily="34" charset="-120"/>
              </a:rPr>
              <a:t>Pawelkiwitz</a:t>
            </a:r>
            <a:r>
              <a:rPr lang="en-GB" sz="2000" noProof="0" dirty="0">
                <a:solidFill>
                  <a:srgbClr val="2B3A33"/>
                </a:solidFill>
                <a:latin typeface="Times New Roman" pitchFamily="34" charset="0"/>
                <a:ea typeface="Times New Roman" pitchFamily="34" charset="-122"/>
                <a:cs typeface="Times New Roman" pitchFamily="34" charset="-120"/>
              </a:rPr>
              <a:t>, M. and Cramer, H. 2022. 'The influence of mindfulness-based interventions on the academic performance of students measured by their GPA', Frontiers in Behavioural Neuroscience, vol. 16.</a:t>
            </a:r>
            <a:endParaRPr lang="en-GB" sz="2000" noProof="0" dirty="0"/>
          </a:p>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Sampaio, C.V.A.P., Lima, M.G. and Lopes, P.N. 2023. 'Exploring the effects of a mindfulness-based intervention in university students: </a:t>
            </a:r>
            <a:r>
              <a:rPr lang="en-GB" sz="2000" noProof="0" dirty="0" err="1">
                <a:solidFill>
                  <a:srgbClr val="2B3A33"/>
                </a:solidFill>
                <a:latin typeface="Times New Roman" pitchFamily="34" charset="0"/>
                <a:ea typeface="Times New Roman" pitchFamily="34" charset="-122"/>
                <a:cs typeface="Times New Roman" pitchFamily="34" charset="-120"/>
              </a:rPr>
              <a:t>MindKinder</a:t>
            </a:r>
            <a:r>
              <a:rPr lang="en-GB" sz="2000" noProof="0" dirty="0">
                <a:solidFill>
                  <a:srgbClr val="2B3A33"/>
                </a:solidFill>
                <a:latin typeface="Times New Roman" pitchFamily="34" charset="0"/>
                <a:ea typeface="Times New Roman" pitchFamily="34" charset="-122"/>
                <a:cs typeface="Times New Roman" pitchFamily="34" charset="-120"/>
              </a:rPr>
              <a:t> Adult version program (MK-A)', Mindfulness, vol. 14, no. 4.</a:t>
            </a:r>
            <a:endParaRPr lang="en-GB" sz="2000" noProof="0" dirty="0"/>
          </a:p>
          <a:p>
            <a:pPr marL="0" indent="0" algn="just">
              <a:lnSpc>
                <a:spcPct val="100000"/>
              </a:lnSpc>
              <a:spcAft>
                <a:spcPts val="700"/>
              </a:spcAft>
              <a:buNone/>
            </a:pPr>
            <a:r>
              <a:rPr lang="en-GB" sz="2000" noProof="0" dirty="0">
                <a:solidFill>
                  <a:srgbClr val="2B3A33"/>
                </a:solidFill>
                <a:latin typeface="Times New Roman" pitchFamily="34" charset="0"/>
                <a:ea typeface="Times New Roman" pitchFamily="34" charset="-122"/>
                <a:cs typeface="Times New Roman" pitchFamily="34" charset="-120"/>
              </a:rPr>
              <a:t>Zhao, X., Wang, Y. and Li, J. 2025. 'The influence of emotional intelligence on academic procrastination among EFL learners', Frontiers in Psychology, vol. 16.</a:t>
            </a:r>
            <a:endParaRPr lang="en-GB" sz="2000" noProof="0" dirty="0"/>
          </a:p>
        </p:txBody>
      </p:sp>
      <p:pic>
        <p:nvPicPr>
          <p:cNvPr id="44" name="Picture 43">
            <a:extLst>
              <a:ext uri="{FF2B5EF4-FFF2-40B4-BE49-F238E27FC236}">
                <a16:creationId xmlns:a16="http://schemas.microsoft.com/office/drawing/2014/main" id="{605B7836-90D5-64FE-4807-3C7742699441}"/>
              </a:ext>
            </a:extLst>
          </p:cNvPr>
          <p:cNvPicPr>
            <a:picLocks noChangeAspect="1"/>
          </p:cNvPicPr>
          <p:nvPr/>
        </p:nvPicPr>
        <p:blipFill>
          <a:blip r:embed="rId3"/>
          <a:stretch>
            <a:fillRect/>
          </a:stretch>
        </p:blipFill>
        <p:spPr>
          <a:xfrm>
            <a:off x="899160" y="18473419"/>
            <a:ext cx="10026724" cy="8181341"/>
          </a:xfrm>
          <a:prstGeom prst="rect">
            <a:avLst/>
          </a:prstGeom>
        </p:spPr>
      </p:pic>
      <p:pic>
        <p:nvPicPr>
          <p:cNvPr id="46" name="Picture 45">
            <a:extLst>
              <a:ext uri="{FF2B5EF4-FFF2-40B4-BE49-F238E27FC236}">
                <a16:creationId xmlns:a16="http://schemas.microsoft.com/office/drawing/2014/main" id="{BB9B14B2-3A0C-00ED-D9E2-7D8020AAB032}"/>
              </a:ext>
            </a:extLst>
          </p:cNvPr>
          <p:cNvPicPr>
            <a:picLocks noChangeAspect="1"/>
          </p:cNvPicPr>
          <p:nvPr/>
        </p:nvPicPr>
        <p:blipFill>
          <a:blip r:embed="rId4"/>
          <a:stretch>
            <a:fillRect/>
          </a:stretch>
        </p:blipFill>
        <p:spPr>
          <a:xfrm>
            <a:off x="21976080" y="26136053"/>
            <a:ext cx="10027920" cy="7518361"/>
          </a:xfrm>
          <a:prstGeom prst="rect">
            <a:avLst/>
          </a:prstGeom>
        </p:spPr>
      </p:pic>
    </p:spTree>
  </p:cSld>
  <p:clrMapOvr>
    <a:masterClrMapping/>
  </p:clrMapOvr>
</p:sld>
</file>

<file path=ppt/theme/theme1.xml><?xml version="1.0" encoding="utf-8"?>
<a:theme xmlns:a="http://schemas.openxmlformats.org/drawingml/2006/main" name="SageCalmPoster">
  <a:themeElements>
    <a:clrScheme name="SageCalmPoster">
      <a:dk1>
        <a:srgbClr val="2B3A33"/>
      </a:dk1>
      <a:lt1>
        <a:srgbClr val="FFFFFF"/>
      </a:lt1>
      <a:dk2>
        <a:srgbClr val="50808E"/>
      </a:dk2>
      <a:lt2>
        <a:srgbClr val="EFF4F1"/>
      </a:lt2>
      <a:accent1>
        <a:srgbClr val="84B59F"/>
      </a:accent1>
      <a:accent2>
        <a:srgbClr val="69A297"/>
      </a:accent2>
      <a:accent3>
        <a:srgbClr val="50808E"/>
      </a:accent3>
      <a:accent4>
        <a:srgbClr val="2B3A33"/>
      </a:accent4>
      <a:accent5>
        <a:srgbClr val="A9C9B8"/>
      </a:accent5>
      <a:accent6>
        <a:srgbClr val="CFE3D8"/>
      </a:accent6>
      <a:hlink>
        <a:srgbClr val="50808E"/>
      </a:hlink>
      <a:folHlink>
        <a:srgbClr val="69A297"/>
      </a:folHlink>
    </a:clrScheme>
    <a:fontScheme name="SageCalmPoster">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1145</Words>
  <Application>Microsoft Office PowerPoint</Application>
  <PresentationFormat>Custom</PresentationFormat>
  <Paragraphs>62</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SageCalmPoster</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Flavius Baboi</cp:lastModifiedBy>
  <cp:revision>1</cp:revision>
  <dcterms:created xsi:type="dcterms:W3CDTF">2026-10-07T02:10:14Z</dcterms:created>
  <dcterms:modified xsi:type="dcterms:W3CDTF">2026-10-11T21:41:55Z</dcterms:modified>
</cp:coreProperties>
</file>