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 dt="2026-10-11T08:10:56.058"/>
    <p1510:client id="{5854154C-64BF-466F-8E27-7E17009609CA}" v="18" dt="2026-10-11T22:30:30.674"/>
    <p1510:client id="{628B98B6-FD26-9988-E24B-B4257A5C529F}" v="26" dt="2026-10-11T08:46:58.332"/>
    <p1510:client id="{B8FF7658-CBDA-CC5E-CEE9-D33CC1E431F7}" v="57" dt="2026-10-11T22:19:15.576"/>
    <p1510:client id="{FF23A5F4-68AC-4C76-A92B-21A10283E8DD}" v="27" dt="2026-10-11T07:44:08.7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wakaego Sylvia Boniface (2521142)" userId="S::2521142@student.uwtsd.ac.uk::ed8ac610-829e-442f-8cc9-4bb610ae174b" providerId="AD" clId="Web-{00000000-0000-0000-0000-000000000000}"/>
    <pc:docChg chg="modSld">
      <pc:chgData name="Nwakaego Sylvia Boniface (2521142)" userId="S::2521142@student.uwtsd.ac.uk::ed8ac610-829e-442f-8cc9-4bb610ae174b" providerId="AD" clId="Web-{00000000-0000-0000-0000-000000000000}" dt="2026-10-11T07:50:38.340" v="1" actId="20577"/>
      <pc:docMkLst>
        <pc:docMk/>
      </pc:docMkLst>
      <pc:sldChg chg="modSp">
        <pc:chgData name="Nwakaego Sylvia Boniface (2521142)" userId="S::2521142@student.uwtsd.ac.uk::ed8ac610-829e-442f-8cc9-4bb610ae174b" providerId="AD" clId="Web-{00000000-0000-0000-0000-000000000000}" dt="2026-10-11T07:50:38.340" v="1" actId="20577"/>
        <pc:sldMkLst>
          <pc:docMk/>
          <pc:sldMk cId="109857222" sldId="256"/>
        </pc:sldMkLst>
        <pc:spChg chg="mod">
          <ac:chgData name="Nwakaego Sylvia Boniface (2521142)" userId="S::2521142@student.uwtsd.ac.uk::ed8ac610-829e-442f-8cc9-4bb610ae174b" providerId="AD" clId="Web-{00000000-0000-0000-0000-000000000000}" dt="2026-10-11T07:50:38.340" v="1" actId="20577"/>
          <ac:spMkLst>
            <pc:docMk/>
            <pc:sldMk cId="109857222" sldId="256"/>
            <ac:spMk id="5" creationId="{A7576D21-A924-782B-FADE-47C3D9837CAB}"/>
          </ac:spMkLst>
        </pc:spChg>
      </pc:sldChg>
    </pc:docChg>
  </pc:docChgLst>
  <pc:docChgLst>
    <pc:chgData name="Nwakaego Sylvia Boniface (2521142)" userId="S::2521142@student.uwtsd.ac.uk::ed8ac610-829e-442f-8cc9-4bb610ae174b" providerId="AD" clId="Web-{B8FF7658-CBDA-CC5E-CEE9-D33CC1E431F7}"/>
    <pc:docChg chg="addSld modSld">
      <pc:chgData name="Nwakaego Sylvia Boniface (2521142)" userId="S::2521142@student.uwtsd.ac.uk::ed8ac610-829e-442f-8cc9-4bb610ae174b" providerId="AD" clId="Web-{B8FF7658-CBDA-CC5E-CEE9-D33CC1E431F7}" dt="2026-10-11T22:19:15.576" v="60" actId="20577"/>
      <pc:docMkLst>
        <pc:docMk/>
      </pc:docMkLst>
      <pc:sldChg chg="modSp">
        <pc:chgData name="Nwakaego Sylvia Boniface (2521142)" userId="S::2521142@student.uwtsd.ac.uk::ed8ac610-829e-442f-8cc9-4bb610ae174b" providerId="AD" clId="Web-{B8FF7658-CBDA-CC5E-CEE9-D33CC1E431F7}" dt="2026-10-11T22:19:15.576" v="60" actId="20577"/>
        <pc:sldMkLst>
          <pc:docMk/>
          <pc:sldMk cId="3152002254" sldId="271"/>
        </pc:sldMkLst>
        <pc:spChg chg="mod">
          <ac:chgData name="Nwakaego Sylvia Boniface (2521142)" userId="S::2521142@student.uwtsd.ac.uk::ed8ac610-829e-442f-8cc9-4bb610ae174b" providerId="AD" clId="Web-{B8FF7658-CBDA-CC5E-CEE9-D33CC1E431F7}" dt="2026-10-11T22:16:30.055" v="53" actId="20577"/>
          <ac:spMkLst>
            <pc:docMk/>
            <pc:sldMk cId="3152002254" sldId="271"/>
            <ac:spMk id="2" creationId="{4E02072E-A8A7-33AF-2FBF-CF077ECBCE30}"/>
          </ac:spMkLst>
        </pc:spChg>
        <pc:spChg chg="mod">
          <ac:chgData name="Nwakaego Sylvia Boniface (2521142)" userId="S::2521142@student.uwtsd.ac.uk::ed8ac610-829e-442f-8cc9-4bb610ae174b" providerId="AD" clId="Web-{B8FF7658-CBDA-CC5E-CEE9-D33CC1E431F7}" dt="2026-10-11T22:19:15.576" v="60" actId="20577"/>
          <ac:spMkLst>
            <pc:docMk/>
            <pc:sldMk cId="3152002254" sldId="271"/>
            <ac:spMk id="3" creationId="{3F15BE47-44F2-1CFB-4349-77CFCA1F6A3F}"/>
          </ac:spMkLst>
        </pc:spChg>
      </pc:sldChg>
      <pc:sldChg chg="modSp new">
        <pc:chgData name="Nwakaego Sylvia Boniface (2521142)" userId="S::2521142@student.uwtsd.ac.uk::ed8ac610-829e-442f-8cc9-4bb610ae174b" providerId="AD" clId="Web-{B8FF7658-CBDA-CC5E-CEE9-D33CC1E431F7}" dt="2026-10-11T22:16:47.150" v="57" actId="20577"/>
        <pc:sldMkLst>
          <pc:docMk/>
          <pc:sldMk cId="1178992654" sldId="272"/>
        </pc:sldMkLst>
        <pc:spChg chg="mod">
          <ac:chgData name="Nwakaego Sylvia Boniface (2521142)" userId="S::2521142@student.uwtsd.ac.uk::ed8ac610-829e-442f-8cc9-4bb610ae174b" providerId="AD" clId="Web-{B8FF7658-CBDA-CC5E-CEE9-D33CC1E431F7}" dt="2026-10-11T22:16:47.150" v="57" actId="20577"/>
          <ac:spMkLst>
            <pc:docMk/>
            <pc:sldMk cId="1178992654" sldId="272"/>
            <ac:spMk id="2" creationId="{1F79657D-25EF-1835-523B-3EE99793A871}"/>
          </ac:spMkLst>
        </pc:spChg>
        <pc:spChg chg="mod">
          <ac:chgData name="Nwakaego Sylvia Boniface (2521142)" userId="S::2521142@student.uwtsd.ac.uk::ed8ac610-829e-442f-8cc9-4bb610ae174b" providerId="AD" clId="Web-{B8FF7658-CBDA-CC5E-CEE9-D33CC1E431F7}" dt="2026-10-11T22:16:12.226" v="48" actId="1076"/>
          <ac:spMkLst>
            <pc:docMk/>
            <pc:sldMk cId="1178992654" sldId="272"/>
            <ac:spMk id="3" creationId="{C113A98A-6E42-AE9D-2687-2DC972A29C37}"/>
          </ac:spMkLst>
        </pc:spChg>
      </pc:sldChg>
    </pc:docChg>
  </pc:docChgLst>
  <pc:docChgLst>
    <pc:chgData name="sylvia boniface" userId="36827324f09392b5" providerId="LiveId" clId="{075AC8E5-B607-47BC-A977-697059802693}"/>
    <pc:docChg chg="undo custSel modSld sldOrd">
      <pc:chgData name="sylvia boniface" userId="36827324f09392b5" providerId="LiveId" clId="{075AC8E5-B607-47BC-A977-697059802693}" dt="2026-10-11T01:59:40.816" v="1355" actId="255"/>
      <pc:docMkLst>
        <pc:docMk/>
      </pc:docMkLst>
      <pc:sldChg chg="modSp mod">
        <pc:chgData name="sylvia boniface" userId="36827324f09392b5" providerId="LiveId" clId="{075AC8E5-B607-47BC-A977-697059802693}" dt="2026-10-10T03:49:56.118" v="272" actId="207"/>
        <pc:sldMkLst>
          <pc:docMk/>
          <pc:sldMk cId="1799131052" sldId="257"/>
        </pc:sldMkLst>
        <pc:spChg chg="mod">
          <ac:chgData name="sylvia boniface" userId="36827324f09392b5" providerId="LiveId" clId="{075AC8E5-B607-47BC-A977-697059802693}" dt="2026-10-10T03:16:26.888" v="243" actId="20577"/>
          <ac:spMkLst>
            <pc:docMk/>
            <pc:sldMk cId="1799131052" sldId="257"/>
            <ac:spMk id="2" creationId="{95385579-340F-69F2-12F5-417374062674}"/>
          </ac:spMkLst>
        </pc:spChg>
        <pc:spChg chg="mod">
          <ac:chgData name="sylvia boniface" userId="36827324f09392b5" providerId="LiveId" clId="{075AC8E5-B607-47BC-A977-697059802693}" dt="2026-10-10T03:49:56.118" v="272" actId="207"/>
          <ac:spMkLst>
            <pc:docMk/>
            <pc:sldMk cId="1799131052" sldId="257"/>
            <ac:spMk id="3" creationId="{42864F7A-00FD-5C0E-1F4F-1EA7BF8FC5F8}"/>
          </ac:spMkLst>
        </pc:spChg>
      </pc:sldChg>
      <pc:sldChg chg="modSp mod">
        <pc:chgData name="sylvia boniface" userId="36827324f09392b5" providerId="LiveId" clId="{075AC8E5-B607-47BC-A977-697059802693}" dt="2026-10-10T01:44:46.158" v="1" actId="313"/>
        <pc:sldMkLst>
          <pc:docMk/>
          <pc:sldMk cId="4099024567" sldId="258"/>
        </pc:sldMkLst>
        <pc:spChg chg="mod">
          <ac:chgData name="sylvia boniface" userId="36827324f09392b5" providerId="LiveId" clId="{075AC8E5-B607-47BC-A977-697059802693}" dt="2026-10-10T01:44:46.158" v="1" actId="313"/>
          <ac:spMkLst>
            <pc:docMk/>
            <pc:sldMk cId="4099024567" sldId="258"/>
            <ac:spMk id="2" creationId="{EC3A314A-39F2-B41F-C889-F36E27C97560}"/>
          </ac:spMkLst>
        </pc:spChg>
      </pc:sldChg>
      <pc:sldChg chg="modSp mod">
        <pc:chgData name="sylvia boniface" userId="36827324f09392b5" providerId="LiveId" clId="{075AC8E5-B607-47BC-A977-697059802693}" dt="2026-10-11T00:45:24.964" v="573" actId="20577"/>
        <pc:sldMkLst>
          <pc:docMk/>
          <pc:sldMk cId="237196140" sldId="259"/>
        </pc:sldMkLst>
        <pc:graphicFrameChg chg="mod modGraphic">
          <ac:chgData name="sylvia boniface" userId="36827324f09392b5" providerId="LiveId" clId="{075AC8E5-B607-47BC-A977-697059802693}" dt="2026-10-11T00:45:24.964" v="573" actId="20577"/>
          <ac:graphicFrameMkLst>
            <pc:docMk/>
            <pc:sldMk cId="237196140" sldId="259"/>
            <ac:graphicFrameMk id="7" creationId="{FE2A2A9E-32D2-3667-0711-EA1BDBC905E4}"/>
          </ac:graphicFrameMkLst>
        </pc:graphicFrameChg>
      </pc:sldChg>
      <pc:sldChg chg="addSp delSp modSp mod">
        <pc:chgData name="sylvia boniface" userId="36827324f09392b5" providerId="LiveId" clId="{075AC8E5-B607-47BC-A977-697059802693}" dt="2026-10-11T00:24:13.544" v="318" actId="20577"/>
        <pc:sldMkLst>
          <pc:docMk/>
          <pc:sldMk cId="1487607532" sldId="260"/>
        </pc:sldMkLst>
        <pc:spChg chg="add del mod">
          <ac:chgData name="sylvia boniface" userId="36827324f09392b5" providerId="LiveId" clId="{075AC8E5-B607-47BC-A977-697059802693}" dt="2026-10-10T03:49:24.438" v="271"/>
          <ac:spMkLst>
            <pc:docMk/>
            <pc:sldMk cId="1487607532" sldId="260"/>
            <ac:spMk id="3" creationId="{53205CF6-E799-A93F-8E3C-CAA1ADB1FA59}"/>
          </ac:spMkLst>
        </pc:spChg>
        <pc:spChg chg="mod">
          <ac:chgData name="sylvia boniface" userId="36827324f09392b5" providerId="LiveId" clId="{075AC8E5-B607-47BC-A977-697059802693}" dt="2026-10-11T00:24:13.544" v="318" actId="20577"/>
          <ac:spMkLst>
            <pc:docMk/>
            <pc:sldMk cId="1487607532" sldId="260"/>
            <ac:spMk id="4" creationId="{FB96127F-819F-EB15-69B5-95A38A30B1CE}"/>
          </ac:spMkLst>
        </pc:spChg>
      </pc:sldChg>
      <pc:sldChg chg="modSp mod">
        <pc:chgData name="sylvia boniface" userId="36827324f09392b5" providerId="LiveId" clId="{075AC8E5-B607-47BC-A977-697059802693}" dt="2026-10-11T00:32:28.292" v="549"/>
        <pc:sldMkLst>
          <pc:docMk/>
          <pc:sldMk cId="2555595787" sldId="261"/>
        </pc:sldMkLst>
        <pc:graphicFrameChg chg="mod modGraphic">
          <ac:chgData name="sylvia boniface" userId="36827324f09392b5" providerId="LiveId" clId="{075AC8E5-B607-47BC-A977-697059802693}" dt="2026-10-11T00:32:28.292" v="549"/>
          <ac:graphicFrameMkLst>
            <pc:docMk/>
            <pc:sldMk cId="2555595787" sldId="261"/>
            <ac:graphicFrameMk id="6" creationId="{7482F05D-D8F1-2123-8034-7D88C52815A4}"/>
          </ac:graphicFrameMkLst>
        </pc:graphicFrameChg>
      </pc:sldChg>
      <pc:sldChg chg="modSp mod">
        <pc:chgData name="sylvia boniface" userId="36827324f09392b5" providerId="LiveId" clId="{075AC8E5-B607-47BC-A977-697059802693}" dt="2026-10-11T00:38:13.518" v="571" actId="20577"/>
        <pc:sldMkLst>
          <pc:docMk/>
          <pc:sldMk cId="2820793951" sldId="262"/>
        </pc:sldMkLst>
        <pc:graphicFrameChg chg="mod modGraphic">
          <ac:chgData name="sylvia boniface" userId="36827324f09392b5" providerId="LiveId" clId="{075AC8E5-B607-47BC-A977-697059802693}" dt="2026-10-11T00:38:13.518" v="571" actId="20577"/>
          <ac:graphicFrameMkLst>
            <pc:docMk/>
            <pc:sldMk cId="2820793951" sldId="262"/>
            <ac:graphicFrameMk id="6" creationId="{6023E2A7-CBCB-8BA9-3D63-DDC2C6F377F3}"/>
          </ac:graphicFrameMkLst>
        </pc:graphicFrameChg>
      </pc:sldChg>
      <pc:sldChg chg="modSp mod">
        <pc:chgData name="sylvia boniface" userId="36827324f09392b5" providerId="LiveId" clId="{075AC8E5-B607-47BC-A977-697059802693}" dt="2026-10-11T00:53:10.733" v="823" actId="207"/>
        <pc:sldMkLst>
          <pc:docMk/>
          <pc:sldMk cId="1470662616" sldId="263"/>
        </pc:sldMkLst>
        <pc:spChg chg="mod">
          <ac:chgData name="sylvia boniface" userId="36827324f09392b5" providerId="LiveId" clId="{075AC8E5-B607-47BC-A977-697059802693}" dt="2026-10-11T00:53:10.733" v="823" actId="207"/>
          <ac:spMkLst>
            <pc:docMk/>
            <pc:sldMk cId="1470662616" sldId="263"/>
            <ac:spMk id="4" creationId="{37DC9B3B-4B3B-505F-249C-06CEFDDA81DB}"/>
          </ac:spMkLst>
        </pc:spChg>
      </pc:sldChg>
      <pc:sldChg chg="modSp mod">
        <pc:chgData name="sylvia boniface" userId="36827324f09392b5" providerId="LiveId" clId="{075AC8E5-B607-47BC-A977-697059802693}" dt="2026-10-11T01:57:35.702" v="1352" actId="12"/>
        <pc:sldMkLst>
          <pc:docMk/>
          <pc:sldMk cId="1806963858" sldId="264"/>
        </pc:sldMkLst>
        <pc:spChg chg="mod">
          <ac:chgData name="sylvia boniface" userId="36827324f09392b5" providerId="LiveId" clId="{075AC8E5-B607-47BC-A977-697059802693}" dt="2026-10-11T01:57:35.702" v="1352" actId="12"/>
          <ac:spMkLst>
            <pc:docMk/>
            <pc:sldMk cId="1806963858" sldId="264"/>
            <ac:spMk id="3" creationId="{600CDFB4-EAAB-5EB4-FF98-AD0497CC6266}"/>
          </ac:spMkLst>
        </pc:spChg>
      </pc:sldChg>
      <pc:sldChg chg="modSp mod">
        <pc:chgData name="sylvia boniface" userId="36827324f09392b5" providerId="LiveId" clId="{075AC8E5-B607-47BC-A977-697059802693}" dt="2026-10-11T01:01:09.988" v="902" actId="20577"/>
        <pc:sldMkLst>
          <pc:docMk/>
          <pc:sldMk cId="1440855313" sldId="265"/>
        </pc:sldMkLst>
        <pc:spChg chg="mod">
          <ac:chgData name="sylvia boniface" userId="36827324f09392b5" providerId="LiveId" clId="{075AC8E5-B607-47BC-A977-697059802693}" dt="2026-10-11T01:01:09.988" v="902" actId="20577"/>
          <ac:spMkLst>
            <pc:docMk/>
            <pc:sldMk cId="1440855313" sldId="265"/>
            <ac:spMk id="4" creationId="{3E4EC2F6-FEFD-C08A-1EB7-89238BD115A9}"/>
          </ac:spMkLst>
        </pc:spChg>
      </pc:sldChg>
      <pc:sldChg chg="modSp mod">
        <pc:chgData name="sylvia boniface" userId="36827324f09392b5" providerId="LiveId" clId="{075AC8E5-B607-47BC-A977-697059802693}" dt="2026-10-11T01:08:29.455" v="1059" actId="20577"/>
        <pc:sldMkLst>
          <pc:docMk/>
          <pc:sldMk cId="1353911669" sldId="266"/>
        </pc:sldMkLst>
        <pc:spChg chg="mod">
          <ac:chgData name="sylvia boniface" userId="36827324f09392b5" providerId="LiveId" clId="{075AC8E5-B607-47BC-A977-697059802693}" dt="2026-10-11T01:08:29.455" v="1059" actId="20577"/>
          <ac:spMkLst>
            <pc:docMk/>
            <pc:sldMk cId="1353911669" sldId="266"/>
            <ac:spMk id="4" creationId="{3875A36F-2854-F89B-F3DC-AA8408465B7A}"/>
          </ac:spMkLst>
        </pc:spChg>
      </pc:sldChg>
      <pc:sldChg chg="modSp mod ord">
        <pc:chgData name="sylvia boniface" userId="36827324f09392b5" providerId="LiveId" clId="{075AC8E5-B607-47BC-A977-697059802693}" dt="2026-10-11T01:16:47.580" v="1248" actId="1076"/>
        <pc:sldMkLst>
          <pc:docMk/>
          <pc:sldMk cId="2505014436" sldId="268"/>
        </pc:sldMkLst>
        <pc:spChg chg="mod">
          <ac:chgData name="sylvia boniface" userId="36827324f09392b5" providerId="LiveId" clId="{075AC8E5-B607-47BC-A977-697059802693}" dt="2026-10-11T01:16:47.580" v="1248" actId="1076"/>
          <ac:spMkLst>
            <pc:docMk/>
            <pc:sldMk cId="2505014436" sldId="268"/>
            <ac:spMk id="4" creationId="{481E8C0C-9C29-EF98-3A36-7CBAA60247F5}"/>
          </ac:spMkLst>
        </pc:spChg>
      </pc:sldChg>
      <pc:sldChg chg="modSp mod">
        <pc:chgData name="sylvia boniface" userId="36827324f09392b5" providerId="LiveId" clId="{075AC8E5-B607-47BC-A977-697059802693}" dt="2026-10-11T01:20:38.068" v="1263" actId="12"/>
        <pc:sldMkLst>
          <pc:docMk/>
          <pc:sldMk cId="1716750231" sldId="269"/>
        </pc:sldMkLst>
        <pc:spChg chg="mod">
          <ac:chgData name="sylvia boniface" userId="36827324f09392b5" providerId="LiveId" clId="{075AC8E5-B607-47BC-A977-697059802693}" dt="2026-10-11T01:20:38.068" v="1263" actId="12"/>
          <ac:spMkLst>
            <pc:docMk/>
            <pc:sldMk cId="1716750231" sldId="269"/>
            <ac:spMk id="4" creationId="{217321D2-7FA3-A6D4-7BBB-7788E33A54CC}"/>
          </ac:spMkLst>
        </pc:spChg>
      </pc:sldChg>
      <pc:sldChg chg="modSp mod">
        <pc:chgData name="sylvia boniface" userId="36827324f09392b5" providerId="LiveId" clId="{075AC8E5-B607-47BC-A977-697059802693}" dt="2026-10-11T01:59:40.816" v="1355" actId="255"/>
        <pc:sldMkLst>
          <pc:docMk/>
          <pc:sldMk cId="3152002254" sldId="271"/>
        </pc:sldMkLst>
        <pc:spChg chg="mod">
          <ac:chgData name="sylvia boniface" userId="36827324f09392b5" providerId="LiveId" clId="{075AC8E5-B607-47BC-A977-697059802693}" dt="2026-10-11T01:59:40.816" v="1355" actId="255"/>
          <ac:spMkLst>
            <pc:docMk/>
            <pc:sldMk cId="3152002254" sldId="271"/>
            <ac:spMk id="3" creationId="{3F15BE47-44F2-1CFB-4349-77CFCA1F6A3F}"/>
          </ac:spMkLst>
        </pc:spChg>
      </pc:sldChg>
    </pc:docChg>
  </pc:docChgLst>
  <pc:docChgLst>
    <pc:chgData name="Nwakaego Sylvia Boniface (2521142)" userId="ed8ac610-829e-442f-8cc9-4bb610ae174b" providerId="ADAL" clId="{075AC8E5-B607-47BC-A977-697059802693}"/>
    <pc:docChg chg="undo custSel modSld">
      <pc:chgData name="Nwakaego Sylvia Boniface (2521142)" userId="ed8ac610-829e-442f-8cc9-4bb610ae174b" providerId="ADAL" clId="{075AC8E5-B607-47BC-A977-697059802693}" dt="2026-10-11T22:30:30.674" v="17" actId="12"/>
      <pc:docMkLst>
        <pc:docMk/>
      </pc:docMkLst>
      <pc:sldChg chg="modSp mod">
        <pc:chgData name="Nwakaego Sylvia Boniface (2521142)" userId="ed8ac610-829e-442f-8cc9-4bb610ae174b" providerId="ADAL" clId="{075AC8E5-B607-47BC-A977-697059802693}" dt="2026-10-11T22:28:38.067" v="9" actId="27636"/>
        <pc:sldMkLst>
          <pc:docMk/>
          <pc:sldMk cId="3152002254" sldId="271"/>
        </pc:sldMkLst>
        <pc:spChg chg="mod">
          <ac:chgData name="Nwakaego Sylvia Boniface (2521142)" userId="ed8ac610-829e-442f-8cc9-4bb610ae174b" providerId="ADAL" clId="{075AC8E5-B607-47BC-A977-697059802693}" dt="2026-10-11T22:28:38.067" v="9" actId="27636"/>
          <ac:spMkLst>
            <pc:docMk/>
            <pc:sldMk cId="3152002254" sldId="271"/>
            <ac:spMk id="3" creationId="{3F15BE47-44F2-1CFB-4349-77CFCA1F6A3F}"/>
          </ac:spMkLst>
        </pc:spChg>
      </pc:sldChg>
      <pc:sldChg chg="modSp mod">
        <pc:chgData name="Nwakaego Sylvia Boniface (2521142)" userId="ed8ac610-829e-442f-8cc9-4bb610ae174b" providerId="ADAL" clId="{075AC8E5-B607-47BC-A977-697059802693}" dt="2026-10-11T22:30:30.674" v="17" actId="12"/>
        <pc:sldMkLst>
          <pc:docMk/>
          <pc:sldMk cId="1178992654" sldId="272"/>
        </pc:sldMkLst>
        <pc:spChg chg="mod">
          <ac:chgData name="Nwakaego Sylvia Boniface (2521142)" userId="ed8ac610-829e-442f-8cc9-4bb610ae174b" providerId="ADAL" clId="{075AC8E5-B607-47BC-A977-697059802693}" dt="2026-10-11T22:30:30.674" v="17" actId="12"/>
          <ac:spMkLst>
            <pc:docMk/>
            <pc:sldMk cId="1178992654" sldId="272"/>
            <ac:spMk id="3" creationId="{C113A98A-6E42-AE9D-2687-2DC972A29C37}"/>
          </ac:spMkLst>
        </pc:spChg>
      </pc:sldChg>
    </pc:docChg>
  </pc:docChgLst>
  <pc:docChgLst>
    <pc:chgData name="Nwakaego Sylvia Boniface (2521142)" userId="S::2521142@student.uwtsd.ac.uk::ed8ac610-829e-442f-8cc9-4bb610ae174b" providerId="AD" clId="Web-{628B98B6-FD26-9988-E24B-B4257A5C529F}"/>
    <pc:docChg chg="modSld">
      <pc:chgData name="Nwakaego Sylvia Boniface (2521142)" userId="S::2521142@student.uwtsd.ac.uk::ed8ac610-829e-442f-8cc9-4bb610ae174b" providerId="AD" clId="Web-{628B98B6-FD26-9988-E24B-B4257A5C529F}" dt="2026-10-11T08:46:58.332" v="27" actId="20577"/>
      <pc:docMkLst>
        <pc:docMk/>
      </pc:docMkLst>
      <pc:sldChg chg="modSp">
        <pc:chgData name="Nwakaego Sylvia Boniface (2521142)" userId="S::2521142@student.uwtsd.ac.uk::ed8ac610-829e-442f-8cc9-4bb610ae174b" providerId="AD" clId="Web-{628B98B6-FD26-9988-E24B-B4257A5C529F}" dt="2026-10-11T08:46:58.332" v="27" actId="20577"/>
        <pc:sldMkLst>
          <pc:docMk/>
          <pc:sldMk cId="109857222" sldId="256"/>
        </pc:sldMkLst>
        <pc:spChg chg="mod">
          <ac:chgData name="Nwakaego Sylvia Boniface (2521142)" userId="S::2521142@student.uwtsd.ac.uk::ed8ac610-829e-442f-8cc9-4bb610ae174b" providerId="AD" clId="Web-{628B98B6-FD26-9988-E24B-B4257A5C529F}" dt="2026-10-11T08:46:58.332" v="27" actId="20577"/>
          <ac:spMkLst>
            <pc:docMk/>
            <pc:sldMk cId="109857222" sldId="256"/>
            <ac:spMk id="5" creationId="{A7576D21-A924-782B-FADE-47C3D9837CAB}"/>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D35BE6-9058-49D1-A468-C8F533FFE14B}"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16B2447-56BC-4B34-BE62-1EDC41D49EA1}">
      <dgm:prSet/>
      <dgm:spPr/>
      <dgm:t>
        <a:bodyPr/>
        <a:lstStyle/>
        <a:p>
          <a:r>
            <a:rPr lang="en-GB"/>
            <a:t>Attachment theory explains how early relationships shape;</a:t>
          </a:r>
          <a:endParaRPr lang="en-US"/>
        </a:p>
      </dgm:t>
    </dgm:pt>
    <dgm:pt modelId="{AF81BB2C-1F00-4F75-B3FD-42FD1F75D24F}" type="parTrans" cxnId="{2B9754C0-B69C-4484-B007-5D4FB8E7A186}">
      <dgm:prSet/>
      <dgm:spPr/>
      <dgm:t>
        <a:bodyPr/>
        <a:lstStyle/>
        <a:p>
          <a:endParaRPr lang="en-US"/>
        </a:p>
      </dgm:t>
    </dgm:pt>
    <dgm:pt modelId="{B5433E06-EDFC-42C7-A1DB-2483566CFB09}" type="sibTrans" cxnId="{2B9754C0-B69C-4484-B007-5D4FB8E7A186}">
      <dgm:prSet/>
      <dgm:spPr/>
      <dgm:t>
        <a:bodyPr/>
        <a:lstStyle/>
        <a:p>
          <a:endParaRPr lang="en-US"/>
        </a:p>
      </dgm:t>
    </dgm:pt>
    <dgm:pt modelId="{DEBFE5FB-3FC2-4ED2-96F8-EBA64BFCD14D}">
      <dgm:prSet/>
      <dgm:spPr/>
      <dgm:t>
        <a:bodyPr/>
        <a:lstStyle/>
        <a:p>
          <a:r>
            <a:rPr lang="en-GB"/>
            <a:t>Social confidence, </a:t>
          </a:r>
          <a:endParaRPr lang="en-US"/>
        </a:p>
      </dgm:t>
    </dgm:pt>
    <dgm:pt modelId="{82275C9C-B51E-433B-BD28-7F2A8D11AD6F}" type="parTrans" cxnId="{DA9D96FB-6D07-431F-A9E4-628E587D02EC}">
      <dgm:prSet/>
      <dgm:spPr/>
      <dgm:t>
        <a:bodyPr/>
        <a:lstStyle/>
        <a:p>
          <a:endParaRPr lang="en-US"/>
        </a:p>
      </dgm:t>
    </dgm:pt>
    <dgm:pt modelId="{713D4411-DCB3-40FB-81E8-B0F9A62BFF81}" type="sibTrans" cxnId="{DA9D96FB-6D07-431F-A9E4-628E587D02EC}">
      <dgm:prSet/>
      <dgm:spPr/>
      <dgm:t>
        <a:bodyPr/>
        <a:lstStyle/>
        <a:p>
          <a:endParaRPr lang="en-US"/>
        </a:p>
      </dgm:t>
    </dgm:pt>
    <dgm:pt modelId="{1B9BEAD4-370C-433E-8B56-F7447B129CAD}">
      <dgm:prSet/>
      <dgm:spPr/>
      <dgm:t>
        <a:bodyPr/>
        <a:lstStyle/>
        <a:p>
          <a:r>
            <a:rPr lang="en-GB"/>
            <a:t>And exploration. </a:t>
          </a:r>
          <a:endParaRPr lang="en-US"/>
        </a:p>
      </dgm:t>
    </dgm:pt>
    <dgm:pt modelId="{4B887B97-06FD-4EFA-A4C9-C67DE8D87CF9}" type="parTrans" cxnId="{D8C856FD-2E98-4602-A459-C52BC3C6B522}">
      <dgm:prSet/>
      <dgm:spPr/>
      <dgm:t>
        <a:bodyPr/>
        <a:lstStyle/>
        <a:p>
          <a:endParaRPr lang="en-US"/>
        </a:p>
      </dgm:t>
    </dgm:pt>
    <dgm:pt modelId="{FD86CCC9-BE11-4613-A4A2-D6A9D6657CA5}" type="sibTrans" cxnId="{D8C856FD-2E98-4602-A459-C52BC3C6B522}">
      <dgm:prSet/>
      <dgm:spPr/>
      <dgm:t>
        <a:bodyPr/>
        <a:lstStyle/>
        <a:p>
          <a:endParaRPr lang="en-US"/>
        </a:p>
      </dgm:t>
    </dgm:pt>
    <dgm:pt modelId="{0108E0A7-D853-4F5D-AA9C-85E701CBEDB8}">
      <dgm:prSet/>
      <dgm:spPr/>
      <dgm:t>
        <a:bodyPr/>
        <a:lstStyle/>
        <a:p>
          <a:r>
            <a:rPr lang="en-GB"/>
            <a:t>Children rely on caregivers as a secure base. When they feel safe, they explore and learn more effectively. </a:t>
          </a:r>
        </a:p>
        <a:p>
          <a:r>
            <a:rPr lang="en-GB"/>
            <a:t>Secure attachment predicts resilience and social competence(</a:t>
          </a:r>
          <a:r>
            <a:rPr lang="en-GB" err="1"/>
            <a:t>Mikulincer</a:t>
          </a:r>
          <a:r>
            <a:rPr lang="en-GB"/>
            <a:t> &amp; Shaver, 2016).</a:t>
          </a:r>
        </a:p>
        <a:p>
          <a:r>
            <a:rPr lang="en-GB"/>
            <a:t>Attachment theory remains central in early years practice (Opie et al., 2026)</a:t>
          </a:r>
          <a:endParaRPr lang="en-US"/>
        </a:p>
      </dgm:t>
    </dgm:pt>
    <dgm:pt modelId="{6ACE34A4-AEA1-40ED-86A5-51A9137FDE57}" type="parTrans" cxnId="{CE1D206B-A564-41E7-9946-0BE2F86232FA}">
      <dgm:prSet/>
      <dgm:spPr/>
      <dgm:t>
        <a:bodyPr/>
        <a:lstStyle/>
        <a:p>
          <a:endParaRPr lang="en-US"/>
        </a:p>
      </dgm:t>
    </dgm:pt>
    <dgm:pt modelId="{BBB10056-F918-4BCD-AB10-F42C31461B61}" type="sibTrans" cxnId="{CE1D206B-A564-41E7-9946-0BE2F86232FA}">
      <dgm:prSet/>
      <dgm:spPr/>
      <dgm:t>
        <a:bodyPr/>
        <a:lstStyle/>
        <a:p>
          <a:endParaRPr lang="en-US"/>
        </a:p>
      </dgm:t>
    </dgm:pt>
    <dgm:pt modelId="{10B785EA-89FB-4BE0-97F9-66C9B653BB39}">
      <dgm:prSet/>
      <dgm:spPr/>
      <dgm:t>
        <a:bodyPr/>
        <a:lstStyle/>
        <a:p>
          <a:r>
            <a:rPr lang="en-GB"/>
            <a:t>Emotional regulation, </a:t>
          </a:r>
          <a:endParaRPr lang="en-US"/>
        </a:p>
      </dgm:t>
    </dgm:pt>
    <dgm:pt modelId="{C0A40B90-058B-4A09-B2D5-1511DC86F751}" type="parTrans" cxnId="{E1FAD253-E072-4BC0-8CAC-0957482A5E11}">
      <dgm:prSet/>
      <dgm:spPr/>
      <dgm:t>
        <a:bodyPr/>
        <a:lstStyle/>
        <a:p>
          <a:endParaRPr lang="en-US"/>
        </a:p>
      </dgm:t>
    </dgm:pt>
    <dgm:pt modelId="{E716345F-8211-44EC-AA54-E6CDE66879AD}" type="sibTrans" cxnId="{E1FAD253-E072-4BC0-8CAC-0957482A5E11}">
      <dgm:prSet/>
      <dgm:spPr/>
      <dgm:t>
        <a:bodyPr/>
        <a:lstStyle/>
        <a:p>
          <a:endParaRPr lang="en-US"/>
        </a:p>
      </dgm:t>
    </dgm:pt>
    <dgm:pt modelId="{0CF80092-62FE-4F32-8209-917B6ADDFB91}" type="pres">
      <dgm:prSet presAssocID="{11D35BE6-9058-49D1-A468-C8F533FFE14B}" presName="outerComposite" presStyleCnt="0">
        <dgm:presLayoutVars>
          <dgm:chMax val="5"/>
          <dgm:dir/>
          <dgm:resizeHandles val="exact"/>
        </dgm:presLayoutVars>
      </dgm:prSet>
      <dgm:spPr/>
    </dgm:pt>
    <dgm:pt modelId="{3BF8B92F-7448-4240-8ECD-9476F05A2F14}" type="pres">
      <dgm:prSet presAssocID="{11D35BE6-9058-49D1-A468-C8F533FFE14B}" presName="dummyMaxCanvas" presStyleCnt="0">
        <dgm:presLayoutVars/>
      </dgm:prSet>
      <dgm:spPr/>
    </dgm:pt>
    <dgm:pt modelId="{6707EB68-855C-4C51-B476-FB89CE92EF85}" type="pres">
      <dgm:prSet presAssocID="{11D35BE6-9058-49D1-A468-C8F533FFE14B}" presName="TwoNodes_1" presStyleLbl="node1" presStyleIdx="0" presStyleCnt="2">
        <dgm:presLayoutVars>
          <dgm:bulletEnabled val="1"/>
        </dgm:presLayoutVars>
      </dgm:prSet>
      <dgm:spPr/>
    </dgm:pt>
    <dgm:pt modelId="{DBB9649D-B5C0-409A-A5E5-F5A7115144E8}" type="pres">
      <dgm:prSet presAssocID="{11D35BE6-9058-49D1-A468-C8F533FFE14B}" presName="TwoNodes_2" presStyleLbl="node1" presStyleIdx="1" presStyleCnt="2">
        <dgm:presLayoutVars>
          <dgm:bulletEnabled val="1"/>
        </dgm:presLayoutVars>
      </dgm:prSet>
      <dgm:spPr/>
    </dgm:pt>
    <dgm:pt modelId="{63FFB445-B539-4D04-8FED-F796CAB04FDC}" type="pres">
      <dgm:prSet presAssocID="{11D35BE6-9058-49D1-A468-C8F533FFE14B}" presName="TwoConn_1-2" presStyleLbl="fgAccFollowNode1" presStyleIdx="0" presStyleCnt="1">
        <dgm:presLayoutVars>
          <dgm:bulletEnabled val="1"/>
        </dgm:presLayoutVars>
      </dgm:prSet>
      <dgm:spPr/>
    </dgm:pt>
    <dgm:pt modelId="{70E87562-0FBD-47A5-94D3-52AE9E85CBA0}" type="pres">
      <dgm:prSet presAssocID="{11D35BE6-9058-49D1-A468-C8F533FFE14B}" presName="TwoNodes_1_text" presStyleLbl="node1" presStyleIdx="1" presStyleCnt="2">
        <dgm:presLayoutVars>
          <dgm:bulletEnabled val="1"/>
        </dgm:presLayoutVars>
      </dgm:prSet>
      <dgm:spPr/>
    </dgm:pt>
    <dgm:pt modelId="{207AE0F8-E486-46BD-BEC2-44EE73FFF1DE}" type="pres">
      <dgm:prSet presAssocID="{11D35BE6-9058-49D1-A468-C8F533FFE14B}" presName="TwoNodes_2_text" presStyleLbl="node1" presStyleIdx="1" presStyleCnt="2">
        <dgm:presLayoutVars>
          <dgm:bulletEnabled val="1"/>
        </dgm:presLayoutVars>
      </dgm:prSet>
      <dgm:spPr/>
    </dgm:pt>
  </dgm:ptLst>
  <dgm:cxnLst>
    <dgm:cxn modelId="{7DCC060D-99B7-4CA4-810B-79DFB61E94BF}" type="presOf" srcId="{1B9BEAD4-370C-433E-8B56-F7447B129CAD}" destId="{70E87562-0FBD-47A5-94D3-52AE9E85CBA0}" srcOrd="1" destOrd="3" presId="urn:microsoft.com/office/officeart/2005/8/layout/vProcess5"/>
    <dgm:cxn modelId="{C8427B0F-9CD3-400F-867D-0BA6BA9D6B14}" type="presOf" srcId="{716B2447-56BC-4B34-BE62-1EDC41D49EA1}" destId="{70E87562-0FBD-47A5-94D3-52AE9E85CBA0}" srcOrd="1" destOrd="0" presId="urn:microsoft.com/office/officeart/2005/8/layout/vProcess5"/>
    <dgm:cxn modelId="{64165E32-7B7D-4926-B047-FB49D5D30619}" type="presOf" srcId="{10B785EA-89FB-4BE0-97F9-66C9B653BB39}" destId="{70E87562-0FBD-47A5-94D3-52AE9E85CBA0}" srcOrd="1" destOrd="1" presId="urn:microsoft.com/office/officeart/2005/8/layout/vProcess5"/>
    <dgm:cxn modelId="{5D3A5B36-4499-4681-806A-F20F75CDD656}" type="presOf" srcId="{1B9BEAD4-370C-433E-8B56-F7447B129CAD}" destId="{6707EB68-855C-4C51-B476-FB89CE92EF85}" srcOrd="0" destOrd="3" presId="urn:microsoft.com/office/officeart/2005/8/layout/vProcess5"/>
    <dgm:cxn modelId="{CE1D206B-A564-41E7-9946-0BE2F86232FA}" srcId="{11D35BE6-9058-49D1-A468-C8F533FFE14B}" destId="{0108E0A7-D853-4F5D-AA9C-85E701CBEDB8}" srcOrd="1" destOrd="0" parTransId="{6ACE34A4-AEA1-40ED-86A5-51A9137FDE57}" sibTransId="{BBB10056-F918-4BCD-AB10-F42C31461B61}"/>
    <dgm:cxn modelId="{241D076C-2636-464B-9F2A-8086B72291CA}" type="presOf" srcId="{11D35BE6-9058-49D1-A468-C8F533FFE14B}" destId="{0CF80092-62FE-4F32-8209-917B6ADDFB91}" srcOrd="0" destOrd="0" presId="urn:microsoft.com/office/officeart/2005/8/layout/vProcess5"/>
    <dgm:cxn modelId="{FCAB9970-0CD0-4DFC-B51F-CB69F7577617}" type="presOf" srcId="{B5433E06-EDFC-42C7-A1DB-2483566CFB09}" destId="{63FFB445-B539-4D04-8FED-F796CAB04FDC}" srcOrd="0" destOrd="0" presId="urn:microsoft.com/office/officeart/2005/8/layout/vProcess5"/>
    <dgm:cxn modelId="{FCD20F52-AF16-4536-B406-93D3160DCA1E}" type="presOf" srcId="{DEBFE5FB-3FC2-4ED2-96F8-EBA64BFCD14D}" destId="{6707EB68-855C-4C51-B476-FB89CE92EF85}" srcOrd="0" destOrd="2" presId="urn:microsoft.com/office/officeart/2005/8/layout/vProcess5"/>
    <dgm:cxn modelId="{E1FAD253-E072-4BC0-8CAC-0957482A5E11}" srcId="{716B2447-56BC-4B34-BE62-1EDC41D49EA1}" destId="{10B785EA-89FB-4BE0-97F9-66C9B653BB39}" srcOrd="0" destOrd="0" parTransId="{C0A40B90-058B-4A09-B2D5-1511DC86F751}" sibTransId="{E716345F-8211-44EC-AA54-E6CDE66879AD}"/>
    <dgm:cxn modelId="{1DE934B1-16E1-4308-B74F-CC5F474493B2}" type="presOf" srcId="{0108E0A7-D853-4F5D-AA9C-85E701CBEDB8}" destId="{DBB9649D-B5C0-409A-A5E5-F5A7115144E8}" srcOrd="0" destOrd="0" presId="urn:microsoft.com/office/officeart/2005/8/layout/vProcess5"/>
    <dgm:cxn modelId="{564794B9-12F0-4214-B97E-B3FD6654B01B}" type="presOf" srcId="{DEBFE5FB-3FC2-4ED2-96F8-EBA64BFCD14D}" destId="{70E87562-0FBD-47A5-94D3-52AE9E85CBA0}" srcOrd="1" destOrd="2" presId="urn:microsoft.com/office/officeart/2005/8/layout/vProcess5"/>
    <dgm:cxn modelId="{2B9754C0-B69C-4484-B007-5D4FB8E7A186}" srcId="{11D35BE6-9058-49D1-A468-C8F533FFE14B}" destId="{716B2447-56BC-4B34-BE62-1EDC41D49EA1}" srcOrd="0" destOrd="0" parTransId="{AF81BB2C-1F00-4F75-B3FD-42FD1F75D24F}" sibTransId="{B5433E06-EDFC-42C7-A1DB-2483566CFB09}"/>
    <dgm:cxn modelId="{51565DC7-CFF6-4462-9568-B7EB07961B04}" type="presOf" srcId="{10B785EA-89FB-4BE0-97F9-66C9B653BB39}" destId="{6707EB68-855C-4C51-B476-FB89CE92EF85}" srcOrd="0" destOrd="1" presId="urn:microsoft.com/office/officeart/2005/8/layout/vProcess5"/>
    <dgm:cxn modelId="{8565D0DF-CC15-4E31-818B-0AFDCE09C3C5}" type="presOf" srcId="{716B2447-56BC-4B34-BE62-1EDC41D49EA1}" destId="{6707EB68-855C-4C51-B476-FB89CE92EF85}" srcOrd="0" destOrd="0" presId="urn:microsoft.com/office/officeart/2005/8/layout/vProcess5"/>
    <dgm:cxn modelId="{2271BBE6-72B3-4C02-9B04-AF9103BDB71F}" type="presOf" srcId="{0108E0A7-D853-4F5D-AA9C-85E701CBEDB8}" destId="{207AE0F8-E486-46BD-BEC2-44EE73FFF1DE}" srcOrd="1" destOrd="0" presId="urn:microsoft.com/office/officeart/2005/8/layout/vProcess5"/>
    <dgm:cxn modelId="{DA9D96FB-6D07-431F-A9E4-628E587D02EC}" srcId="{716B2447-56BC-4B34-BE62-1EDC41D49EA1}" destId="{DEBFE5FB-3FC2-4ED2-96F8-EBA64BFCD14D}" srcOrd="1" destOrd="0" parTransId="{82275C9C-B51E-433B-BD28-7F2A8D11AD6F}" sibTransId="{713D4411-DCB3-40FB-81E8-B0F9A62BFF81}"/>
    <dgm:cxn modelId="{D8C856FD-2E98-4602-A459-C52BC3C6B522}" srcId="{716B2447-56BC-4B34-BE62-1EDC41D49EA1}" destId="{1B9BEAD4-370C-433E-8B56-F7447B129CAD}" srcOrd="2" destOrd="0" parTransId="{4B887B97-06FD-4EFA-A4C9-C67DE8D87CF9}" sibTransId="{FD86CCC9-BE11-4613-A4A2-D6A9D6657CA5}"/>
    <dgm:cxn modelId="{3075DAD8-B090-471F-BBE6-B2D7DD5C41E7}" type="presParOf" srcId="{0CF80092-62FE-4F32-8209-917B6ADDFB91}" destId="{3BF8B92F-7448-4240-8ECD-9476F05A2F14}" srcOrd="0" destOrd="0" presId="urn:microsoft.com/office/officeart/2005/8/layout/vProcess5"/>
    <dgm:cxn modelId="{4C8AC7FC-F796-4F94-87D0-E05054451A58}" type="presParOf" srcId="{0CF80092-62FE-4F32-8209-917B6ADDFB91}" destId="{6707EB68-855C-4C51-B476-FB89CE92EF85}" srcOrd="1" destOrd="0" presId="urn:microsoft.com/office/officeart/2005/8/layout/vProcess5"/>
    <dgm:cxn modelId="{C289B395-2899-4F6D-BF1D-067C6412CAA1}" type="presParOf" srcId="{0CF80092-62FE-4F32-8209-917B6ADDFB91}" destId="{DBB9649D-B5C0-409A-A5E5-F5A7115144E8}" srcOrd="2" destOrd="0" presId="urn:microsoft.com/office/officeart/2005/8/layout/vProcess5"/>
    <dgm:cxn modelId="{E665B9D3-FACF-4961-A4DB-5BB918F91F05}" type="presParOf" srcId="{0CF80092-62FE-4F32-8209-917B6ADDFB91}" destId="{63FFB445-B539-4D04-8FED-F796CAB04FDC}" srcOrd="3" destOrd="0" presId="urn:microsoft.com/office/officeart/2005/8/layout/vProcess5"/>
    <dgm:cxn modelId="{D7ECBD31-A1C3-4458-A09B-6EF11DBB596A}" type="presParOf" srcId="{0CF80092-62FE-4F32-8209-917B6ADDFB91}" destId="{70E87562-0FBD-47A5-94D3-52AE9E85CBA0}" srcOrd="4" destOrd="0" presId="urn:microsoft.com/office/officeart/2005/8/layout/vProcess5"/>
    <dgm:cxn modelId="{66864B8E-DB87-47AA-A05A-6DEE08AABEB7}" type="presParOf" srcId="{0CF80092-62FE-4F32-8209-917B6ADDFB91}" destId="{207AE0F8-E486-46BD-BEC2-44EE73FFF1D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AECE0D6-8667-483B-A70B-B03670A5093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FCF0386-913F-4EFB-9223-34021247D2F6}">
      <dgm:prSet/>
      <dgm:spPr/>
      <dgm:t>
        <a:bodyPr/>
        <a:lstStyle/>
        <a:p>
          <a:pPr>
            <a:lnSpc>
              <a:spcPct val="100000"/>
            </a:lnSpc>
          </a:pPr>
          <a:r>
            <a:rPr lang="en-GB"/>
            <a:t>Nursery entry is a major attachment challenge. Children must adjust to new adults and routines. The key person approach mirrors Bowlby’s secure base concept, helping children feel safe enough to explore and engage.</a:t>
          </a:r>
          <a:endParaRPr lang="en-US"/>
        </a:p>
      </dgm:t>
    </dgm:pt>
    <dgm:pt modelId="{79157AC9-68D6-4A1E-BEC9-6871F4155811}" type="parTrans" cxnId="{1C8A9C1E-0354-428C-98B9-C69556CCE4A7}">
      <dgm:prSet/>
      <dgm:spPr/>
      <dgm:t>
        <a:bodyPr/>
        <a:lstStyle/>
        <a:p>
          <a:endParaRPr lang="en-US"/>
        </a:p>
      </dgm:t>
    </dgm:pt>
    <dgm:pt modelId="{228A0E41-0237-4CFC-85C0-C36D0C5283A9}" type="sibTrans" cxnId="{1C8A9C1E-0354-428C-98B9-C69556CCE4A7}">
      <dgm:prSet/>
      <dgm:spPr/>
      <dgm:t>
        <a:bodyPr/>
        <a:lstStyle/>
        <a:p>
          <a:endParaRPr lang="en-US"/>
        </a:p>
      </dgm:t>
    </dgm:pt>
    <dgm:pt modelId="{043494AD-A00F-4C21-AA8D-41E27B085F57}">
      <dgm:prSet phldrT="[Text]"/>
      <dgm:spPr/>
      <dgm:t>
        <a:bodyPr/>
        <a:lstStyle/>
        <a:p>
          <a:pPr>
            <a:lnSpc>
              <a:spcPct val="100000"/>
            </a:lnSpc>
          </a:pPr>
          <a:r>
            <a:rPr lang="en-GB"/>
            <a:t>Teacher–child relationships function as attachment relationships (Spilt et al., 2025)</a:t>
          </a:r>
        </a:p>
        <a:p>
          <a:pPr>
            <a:lnSpc>
              <a:spcPct val="100000"/>
            </a:lnSpc>
          </a:pPr>
          <a:r>
            <a:rPr lang="en-GB"/>
            <a:t>Secure base supports exploration and learning (Davis &amp; </a:t>
          </a:r>
          <a:r>
            <a:rPr lang="en-GB" err="1"/>
            <a:t>Carnelley</a:t>
          </a:r>
          <a:r>
            <a:rPr lang="en-GB"/>
            <a:t>, 2023)</a:t>
          </a:r>
        </a:p>
      </dgm:t>
    </dgm:pt>
    <dgm:pt modelId="{8755961A-B8E9-49ED-97DC-EF637919A954}" type="parTrans" cxnId="{19D48A27-7ACA-42F2-8D86-606EBCD9F0BE}">
      <dgm:prSet/>
      <dgm:spPr/>
      <dgm:t>
        <a:bodyPr/>
        <a:lstStyle/>
        <a:p>
          <a:endParaRPr lang="en-GB"/>
        </a:p>
      </dgm:t>
    </dgm:pt>
    <dgm:pt modelId="{032A0AC3-2852-4262-B430-2BA5ED5795AC}" type="sibTrans" cxnId="{19D48A27-7ACA-42F2-8D86-606EBCD9F0BE}">
      <dgm:prSet/>
      <dgm:spPr/>
      <dgm:t>
        <a:bodyPr/>
        <a:lstStyle/>
        <a:p>
          <a:endParaRPr lang="en-GB"/>
        </a:p>
      </dgm:t>
    </dgm:pt>
    <dgm:pt modelId="{B50609ED-8AA0-4565-B184-41DCEF299950}" type="pres">
      <dgm:prSet presAssocID="{4AECE0D6-8667-483B-A70B-B03670A50936}" presName="root" presStyleCnt="0">
        <dgm:presLayoutVars>
          <dgm:dir/>
          <dgm:resizeHandles val="exact"/>
        </dgm:presLayoutVars>
      </dgm:prSet>
      <dgm:spPr/>
    </dgm:pt>
    <dgm:pt modelId="{6F017F06-8968-419E-A51D-B379ADE839E8}" type="pres">
      <dgm:prSet presAssocID="{DFCF0386-913F-4EFB-9223-34021247D2F6}" presName="compNode" presStyleCnt="0"/>
      <dgm:spPr/>
    </dgm:pt>
    <dgm:pt modelId="{796DD8F5-4276-4802-9137-2C28B163EFBC}" type="pres">
      <dgm:prSet presAssocID="{DFCF0386-913F-4EFB-9223-34021247D2F6}" presName="bgRect" presStyleLbl="bgShp" presStyleIdx="0" presStyleCnt="2"/>
      <dgm:spPr/>
    </dgm:pt>
    <dgm:pt modelId="{01E4BAED-AF95-4F90-907A-F86D5DD0340A}" type="pres">
      <dgm:prSet presAssocID="{DFCF0386-913F-4EFB-9223-34021247D2F6}"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arent and Child"/>
        </a:ext>
      </dgm:extLst>
    </dgm:pt>
    <dgm:pt modelId="{AE8E4EDD-446A-4340-96F1-BB68A9CE2780}" type="pres">
      <dgm:prSet presAssocID="{DFCF0386-913F-4EFB-9223-34021247D2F6}" presName="spaceRect" presStyleCnt="0"/>
      <dgm:spPr/>
    </dgm:pt>
    <dgm:pt modelId="{DD7AA83C-5DFF-41C8-9925-64869BD56D9F}" type="pres">
      <dgm:prSet presAssocID="{DFCF0386-913F-4EFB-9223-34021247D2F6}" presName="parTx" presStyleLbl="revTx" presStyleIdx="0" presStyleCnt="2">
        <dgm:presLayoutVars>
          <dgm:chMax val="0"/>
          <dgm:chPref val="0"/>
        </dgm:presLayoutVars>
      </dgm:prSet>
      <dgm:spPr/>
    </dgm:pt>
    <dgm:pt modelId="{2B9AF1FC-A154-43E3-8662-28A2CCC4F7B2}" type="pres">
      <dgm:prSet presAssocID="{228A0E41-0237-4CFC-85C0-C36D0C5283A9}" presName="sibTrans" presStyleCnt="0"/>
      <dgm:spPr/>
    </dgm:pt>
    <dgm:pt modelId="{F4AD7589-2736-4B74-A957-BCAC7F83F169}" type="pres">
      <dgm:prSet presAssocID="{043494AD-A00F-4C21-AA8D-41E27B085F57}" presName="compNode" presStyleCnt="0"/>
      <dgm:spPr/>
    </dgm:pt>
    <dgm:pt modelId="{FB57FD9B-1E47-4F18-9782-2F16FD8796D8}" type="pres">
      <dgm:prSet presAssocID="{043494AD-A00F-4C21-AA8D-41E27B085F57}" presName="bgRect" presStyleLbl="bgShp" presStyleIdx="1" presStyleCnt="2"/>
      <dgm:spPr/>
    </dgm:pt>
    <dgm:pt modelId="{05CAD53D-A175-4EAE-9AA2-C69A825FAAC4}" type="pres">
      <dgm:prSet presAssocID="{043494AD-A00F-4C21-AA8D-41E27B085F57}" presName="iconRect" presStyleLbl="node1" presStyleIdx="1" presStyleCnt="2"/>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lockchain with solid fill"/>
        </a:ext>
      </dgm:extLst>
    </dgm:pt>
    <dgm:pt modelId="{68D63DDA-E0A7-4F76-B008-11C77C66D2FA}" type="pres">
      <dgm:prSet presAssocID="{043494AD-A00F-4C21-AA8D-41E27B085F57}" presName="spaceRect" presStyleCnt="0"/>
      <dgm:spPr/>
    </dgm:pt>
    <dgm:pt modelId="{73D2E7CB-42B4-4315-9714-4BE1237BBA0B}" type="pres">
      <dgm:prSet presAssocID="{043494AD-A00F-4C21-AA8D-41E27B085F57}" presName="parTx" presStyleLbl="revTx" presStyleIdx="1" presStyleCnt="2">
        <dgm:presLayoutVars>
          <dgm:chMax val="0"/>
          <dgm:chPref val="0"/>
        </dgm:presLayoutVars>
      </dgm:prSet>
      <dgm:spPr/>
    </dgm:pt>
  </dgm:ptLst>
  <dgm:cxnLst>
    <dgm:cxn modelId="{3DC66117-B576-4DAA-B325-8ADAE47CB999}" type="presOf" srcId="{4AECE0D6-8667-483B-A70B-B03670A50936}" destId="{B50609ED-8AA0-4565-B184-41DCEF299950}" srcOrd="0" destOrd="0" presId="urn:microsoft.com/office/officeart/2018/2/layout/IconVerticalSolidList"/>
    <dgm:cxn modelId="{1C8A9C1E-0354-428C-98B9-C69556CCE4A7}" srcId="{4AECE0D6-8667-483B-A70B-B03670A50936}" destId="{DFCF0386-913F-4EFB-9223-34021247D2F6}" srcOrd="0" destOrd="0" parTransId="{79157AC9-68D6-4A1E-BEC9-6871F4155811}" sibTransId="{228A0E41-0237-4CFC-85C0-C36D0C5283A9}"/>
    <dgm:cxn modelId="{19D48A27-7ACA-42F2-8D86-606EBCD9F0BE}" srcId="{4AECE0D6-8667-483B-A70B-B03670A50936}" destId="{043494AD-A00F-4C21-AA8D-41E27B085F57}" srcOrd="1" destOrd="0" parTransId="{8755961A-B8E9-49ED-97DC-EF637919A954}" sibTransId="{032A0AC3-2852-4262-B430-2BA5ED5795AC}"/>
    <dgm:cxn modelId="{4E759568-0DF5-419B-B5C4-C3DD7B83CDA4}" type="presOf" srcId="{DFCF0386-913F-4EFB-9223-34021247D2F6}" destId="{DD7AA83C-5DFF-41C8-9925-64869BD56D9F}" srcOrd="0" destOrd="0" presId="urn:microsoft.com/office/officeart/2018/2/layout/IconVerticalSolidList"/>
    <dgm:cxn modelId="{145C72A1-BA54-47FB-AB80-92E785A7EE4E}" type="presOf" srcId="{043494AD-A00F-4C21-AA8D-41E27B085F57}" destId="{73D2E7CB-42B4-4315-9714-4BE1237BBA0B}" srcOrd="0" destOrd="0" presId="urn:microsoft.com/office/officeart/2018/2/layout/IconVerticalSolidList"/>
    <dgm:cxn modelId="{DAB7531E-0D09-410B-9639-749CD18803A5}" type="presParOf" srcId="{B50609ED-8AA0-4565-B184-41DCEF299950}" destId="{6F017F06-8968-419E-A51D-B379ADE839E8}" srcOrd="0" destOrd="0" presId="urn:microsoft.com/office/officeart/2018/2/layout/IconVerticalSolidList"/>
    <dgm:cxn modelId="{A0E0D6B7-82EA-4D72-98DB-EB2BECE47915}" type="presParOf" srcId="{6F017F06-8968-419E-A51D-B379ADE839E8}" destId="{796DD8F5-4276-4802-9137-2C28B163EFBC}" srcOrd="0" destOrd="0" presId="urn:microsoft.com/office/officeart/2018/2/layout/IconVerticalSolidList"/>
    <dgm:cxn modelId="{00ACB5C8-92FD-44B4-A1D3-87004E26F9EA}" type="presParOf" srcId="{6F017F06-8968-419E-A51D-B379ADE839E8}" destId="{01E4BAED-AF95-4F90-907A-F86D5DD0340A}" srcOrd="1" destOrd="0" presId="urn:microsoft.com/office/officeart/2018/2/layout/IconVerticalSolidList"/>
    <dgm:cxn modelId="{A2AF90A6-3FC0-4B7D-8274-162B1347A692}" type="presParOf" srcId="{6F017F06-8968-419E-A51D-B379ADE839E8}" destId="{AE8E4EDD-446A-4340-96F1-BB68A9CE2780}" srcOrd="2" destOrd="0" presId="urn:microsoft.com/office/officeart/2018/2/layout/IconVerticalSolidList"/>
    <dgm:cxn modelId="{9FE4FD0A-9B96-4BEE-BF59-246EBE28EBE5}" type="presParOf" srcId="{6F017F06-8968-419E-A51D-B379ADE839E8}" destId="{DD7AA83C-5DFF-41C8-9925-64869BD56D9F}" srcOrd="3" destOrd="0" presId="urn:microsoft.com/office/officeart/2018/2/layout/IconVerticalSolidList"/>
    <dgm:cxn modelId="{EF8B7E8E-B0EE-4C60-93BC-7485D4DACC65}" type="presParOf" srcId="{B50609ED-8AA0-4565-B184-41DCEF299950}" destId="{2B9AF1FC-A154-43E3-8662-28A2CCC4F7B2}" srcOrd="1" destOrd="0" presId="urn:microsoft.com/office/officeart/2018/2/layout/IconVerticalSolidList"/>
    <dgm:cxn modelId="{5115F1DA-0A12-4E9E-B753-001F81D34A5E}" type="presParOf" srcId="{B50609ED-8AA0-4565-B184-41DCEF299950}" destId="{F4AD7589-2736-4B74-A957-BCAC7F83F169}" srcOrd="2" destOrd="0" presId="urn:microsoft.com/office/officeart/2018/2/layout/IconVerticalSolidList"/>
    <dgm:cxn modelId="{DB8C9B63-175B-412D-A20A-EA87C0C91992}" type="presParOf" srcId="{F4AD7589-2736-4B74-A957-BCAC7F83F169}" destId="{FB57FD9B-1E47-4F18-9782-2F16FD8796D8}" srcOrd="0" destOrd="0" presId="urn:microsoft.com/office/officeart/2018/2/layout/IconVerticalSolidList"/>
    <dgm:cxn modelId="{036FC1C9-8302-44E6-A901-438576641257}" type="presParOf" srcId="{F4AD7589-2736-4B74-A957-BCAC7F83F169}" destId="{05CAD53D-A175-4EAE-9AA2-C69A825FAAC4}" srcOrd="1" destOrd="0" presId="urn:microsoft.com/office/officeart/2018/2/layout/IconVerticalSolidList"/>
    <dgm:cxn modelId="{7C8BC158-6F70-4A18-B606-B0F15985E2DF}" type="presParOf" srcId="{F4AD7589-2736-4B74-A957-BCAC7F83F169}" destId="{68D63DDA-E0A7-4F76-B008-11C77C66D2FA}" srcOrd="2" destOrd="0" presId="urn:microsoft.com/office/officeart/2018/2/layout/IconVerticalSolidList"/>
    <dgm:cxn modelId="{5884A78B-62AC-4ABD-A0F8-178828A905B1}" type="presParOf" srcId="{F4AD7589-2736-4B74-A957-BCAC7F83F169}" destId="{73D2E7CB-42B4-4315-9714-4BE1237BBA0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04D2C5-D55C-4FFD-8700-CA7CA20E3C0E}"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05DD517-410D-4A16-AC85-4BDDB6B79E51}">
      <dgm:prSet/>
      <dgm:spPr/>
      <dgm:t>
        <a:bodyPr/>
        <a:lstStyle/>
        <a:p>
          <a:r>
            <a:rPr lang="en-GB"/>
            <a:t>Shona’s separation anxiety, limited speech, and avoidance of group play all reflect insecurity. Anxiety can reduce a  child’s ability to communicate, and insecure children often stay close to adults rather than peers (</a:t>
          </a:r>
          <a:r>
            <a:rPr lang="en-GB" err="1"/>
            <a:t>Tsappis</a:t>
          </a:r>
          <a:r>
            <a:rPr lang="en-GB"/>
            <a:t> et al., 2022). Her behaviour signals a need for emotional safety, not misbehaviour.</a:t>
          </a:r>
          <a:endParaRPr lang="en-US"/>
        </a:p>
      </dgm:t>
    </dgm:pt>
    <dgm:pt modelId="{A888A81C-F469-4FF3-B95C-CFEBEC1AB4A4}" type="parTrans" cxnId="{A5463BD0-68AC-4842-BF7D-4691CF8F8719}">
      <dgm:prSet/>
      <dgm:spPr/>
      <dgm:t>
        <a:bodyPr/>
        <a:lstStyle/>
        <a:p>
          <a:endParaRPr lang="en-US"/>
        </a:p>
      </dgm:t>
    </dgm:pt>
    <dgm:pt modelId="{9892A86D-C0E4-4EBC-870A-47776D40B947}" type="sibTrans" cxnId="{A5463BD0-68AC-4842-BF7D-4691CF8F8719}">
      <dgm:prSet/>
      <dgm:spPr/>
      <dgm:t>
        <a:bodyPr/>
        <a:lstStyle/>
        <a:p>
          <a:endParaRPr lang="en-US"/>
        </a:p>
      </dgm:t>
    </dgm:pt>
    <dgm:pt modelId="{9FB555B5-58A6-4D4A-AC31-EDC76DB0BE1E}">
      <dgm:prSet/>
      <dgm:spPr/>
      <dgm:t>
        <a:bodyPr/>
        <a:lstStyle/>
        <a:p>
          <a:r>
            <a:rPr lang="en-GB"/>
            <a:t>Understanding this helps practitioners respond with sensitivity rather than pressure.</a:t>
          </a:r>
          <a:endParaRPr lang="en-US"/>
        </a:p>
      </dgm:t>
    </dgm:pt>
    <dgm:pt modelId="{86725A27-28D1-41D0-BAB1-260CCB6F526A}" type="parTrans" cxnId="{E8204A56-C2B9-4C76-98D2-0F33376DAC0B}">
      <dgm:prSet/>
      <dgm:spPr/>
      <dgm:t>
        <a:bodyPr/>
        <a:lstStyle/>
        <a:p>
          <a:endParaRPr lang="en-US"/>
        </a:p>
      </dgm:t>
    </dgm:pt>
    <dgm:pt modelId="{6AE2FA88-9388-46F0-B828-8274127CD201}" type="sibTrans" cxnId="{E8204A56-C2B9-4C76-98D2-0F33376DAC0B}">
      <dgm:prSet/>
      <dgm:spPr/>
      <dgm:t>
        <a:bodyPr/>
        <a:lstStyle/>
        <a:p>
          <a:endParaRPr lang="en-US"/>
        </a:p>
      </dgm:t>
    </dgm:pt>
    <dgm:pt modelId="{EB6AA5BE-D917-4D1C-9708-61DEEB8FD396}" type="pres">
      <dgm:prSet presAssocID="{EB04D2C5-D55C-4FFD-8700-CA7CA20E3C0E}" presName="hierChild1" presStyleCnt="0">
        <dgm:presLayoutVars>
          <dgm:chPref val="1"/>
          <dgm:dir/>
          <dgm:animOne val="branch"/>
          <dgm:animLvl val="lvl"/>
          <dgm:resizeHandles/>
        </dgm:presLayoutVars>
      </dgm:prSet>
      <dgm:spPr/>
    </dgm:pt>
    <dgm:pt modelId="{CD5A8A27-E1DA-4CB8-A16A-D0217BF40FD9}" type="pres">
      <dgm:prSet presAssocID="{005DD517-410D-4A16-AC85-4BDDB6B79E51}" presName="hierRoot1" presStyleCnt="0"/>
      <dgm:spPr/>
    </dgm:pt>
    <dgm:pt modelId="{F7868FF4-DBFD-42D1-AB82-95C69851082F}" type="pres">
      <dgm:prSet presAssocID="{005DD517-410D-4A16-AC85-4BDDB6B79E51}" presName="composite" presStyleCnt="0"/>
      <dgm:spPr/>
    </dgm:pt>
    <dgm:pt modelId="{C18605A2-3A67-4AA6-AB3A-A2D0D7BB3D4A}" type="pres">
      <dgm:prSet presAssocID="{005DD517-410D-4A16-AC85-4BDDB6B79E51}" presName="background" presStyleLbl="node0" presStyleIdx="0" presStyleCnt="2"/>
      <dgm:spPr/>
    </dgm:pt>
    <dgm:pt modelId="{8EEE3CED-1329-4309-9BED-821DF8AD63C2}" type="pres">
      <dgm:prSet presAssocID="{005DD517-410D-4A16-AC85-4BDDB6B79E51}" presName="text" presStyleLbl="fgAcc0" presStyleIdx="0" presStyleCnt="2">
        <dgm:presLayoutVars>
          <dgm:chPref val="3"/>
        </dgm:presLayoutVars>
      </dgm:prSet>
      <dgm:spPr/>
    </dgm:pt>
    <dgm:pt modelId="{E2659C17-5BD4-4876-8BB7-6E82B509EF88}" type="pres">
      <dgm:prSet presAssocID="{005DD517-410D-4A16-AC85-4BDDB6B79E51}" presName="hierChild2" presStyleCnt="0"/>
      <dgm:spPr/>
    </dgm:pt>
    <dgm:pt modelId="{176E9CE2-4665-4705-A83E-46C90DCFB1D9}" type="pres">
      <dgm:prSet presAssocID="{9FB555B5-58A6-4D4A-AC31-EDC76DB0BE1E}" presName="hierRoot1" presStyleCnt="0"/>
      <dgm:spPr/>
    </dgm:pt>
    <dgm:pt modelId="{8D516C5F-74A3-43CE-8843-CB0648AB29CF}" type="pres">
      <dgm:prSet presAssocID="{9FB555B5-58A6-4D4A-AC31-EDC76DB0BE1E}" presName="composite" presStyleCnt="0"/>
      <dgm:spPr/>
    </dgm:pt>
    <dgm:pt modelId="{5B6973BF-B12F-4985-B47D-8DC59A4986F4}" type="pres">
      <dgm:prSet presAssocID="{9FB555B5-58A6-4D4A-AC31-EDC76DB0BE1E}" presName="background" presStyleLbl="node0" presStyleIdx="1" presStyleCnt="2"/>
      <dgm:spPr/>
    </dgm:pt>
    <dgm:pt modelId="{22B0B679-DA72-49A8-8CBA-7409F3283BFE}" type="pres">
      <dgm:prSet presAssocID="{9FB555B5-58A6-4D4A-AC31-EDC76DB0BE1E}" presName="text" presStyleLbl="fgAcc0" presStyleIdx="1" presStyleCnt="2">
        <dgm:presLayoutVars>
          <dgm:chPref val="3"/>
        </dgm:presLayoutVars>
      </dgm:prSet>
      <dgm:spPr/>
    </dgm:pt>
    <dgm:pt modelId="{ECA4AB6D-A4A2-4267-9A28-55FE9037C358}" type="pres">
      <dgm:prSet presAssocID="{9FB555B5-58A6-4D4A-AC31-EDC76DB0BE1E}" presName="hierChild2" presStyleCnt="0"/>
      <dgm:spPr/>
    </dgm:pt>
  </dgm:ptLst>
  <dgm:cxnLst>
    <dgm:cxn modelId="{15E5B523-EA96-4B45-8D33-558FA6218CCA}" type="presOf" srcId="{EB04D2C5-D55C-4FFD-8700-CA7CA20E3C0E}" destId="{EB6AA5BE-D917-4D1C-9708-61DEEB8FD396}" srcOrd="0" destOrd="0" presId="urn:microsoft.com/office/officeart/2005/8/layout/hierarchy1"/>
    <dgm:cxn modelId="{A4E94868-40D0-483E-BFF5-DB37B2BA968A}" type="presOf" srcId="{9FB555B5-58A6-4D4A-AC31-EDC76DB0BE1E}" destId="{22B0B679-DA72-49A8-8CBA-7409F3283BFE}" srcOrd="0" destOrd="0" presId="urn:microsoft.com/office/officeart/2005/8/layout/hierarchy1"/>
    <dgm:cxn modelId="{E8204A56-C2B9-4C76-98D2-0F33376DAC0B}" srcId="{EB04D2C5-D55C-4FFD-8700-CA7CA20E3C0E}" destId="{9FB555B5-58A6-4D4A-AC31-EDC76DB0BE1E}" srcOrd="1" destOrd="0" parTransId="{86725A27-28D1-41D0-BAB1-260CCB6F526A}" sibTransId="{6AE2FA88-9388-46F0-B828-8274127CD201}"/>
    <dgm:cxn modelId="{FEB6DF93-C039-4839-81A5-0858A289D54E}" type="presOf" srcId="{005DD517-410D-4A16-AC85-4BDDB6B79E51}" destId="{8EEE3CED-1329-4309-9BED-821DF8AD63C2}" srcOrd="0" destOrd="0" presId="urn:microsoft.com/office/officeart/2005/8/layout/hierarchy1"/>
    <dgm:cxn modelId="{A5463BD0-68AC-4842-BF7D-4691CF8F8719}" srcId="{EB04D2C5-D55C-4FFD-8700-CA7CA20E3C0E}" destId="{005DD517-410D-4A16-AC85-4BDDB6B79E51}" srcOrd="0" destOrd="0" parTransId="{A888A81C-F469-4FF3-B95C-CFEBEC1AB4A4}" sibTransId="{9892A86D-C0E4-4EBC-870A-47776D40B947}"/>
    <dgm:cxn modelId="{3F71D208-4F33-4534-A3D6-42683D018CFD}" type="presParOf" srcId="{EB6AA5BE-D917-4D1C-9708-61DEEB8FD396}" destId="{CD5A8A27-E1DA-4CB8-A16A-D0217BF40FD9}" srcOrd="0" destOrd="0" presId="urn:microsoft.com/office/officeart/2005/8/layout/hierarchy1"/>
    <dgm:cxn modelId="{D17AD850-7FB2-4647-A1CF-3A2D684A247D}" type="presParOf" srcId="{CD5A8A27-E1DA-4CB8-A16A-D0217BF40FD9}" destId="{F7868FF4-DBFD-42D1-AB82-95C69851082F}" srcOrd="0" destOrd="0" presId="urn:microsoft.com/office/officeart/2005/8/layout/hierarchy1"/>
    <dgm:cxn modelId="{63EC1589-DD5A-4796-ACE8-E8F290BF365B}" type="presParOf" srcId="{F7868FF4-DBFD-42D1-AB82-95C69851082F}" destId="{C18605A2-3A67-4AA6-AB3A-A2D0D7BB3D4A}" srcOrd="0" destOrd="0" presId="urn:microsoft.com/office/officeart/2005/8/layout/hierarchy1"/>
    <dgm:cxn modelId="{EDBE2C06-A35B-48DA-87B3-52BBC37E0B02}" type="presParOf" srcId="{F7868FF4-DBFD-42D1-AB82-95C69851082F}" destId="{8EEE3CED-1329-4309-9BED-821DF8AD63C2}" srcOrd="1" destOrd="0" presId="urn:microsoft.com/office/officeart/2005/8/layout/hierarchy1"/>
    <dgm:cxn modelId="{2E5EBCFC-CE44-4ECE-86BD-015D225326D9}" type="presParOf" srcId="{CD5A8A27-E1DA-4CB8-A16A-D0217BF40FD9}" destId="{E2659C17-5BD4-4876-8BB7-6E82B509EF88}" srcOrd="1" destOrd="0" presId="urn:microsoft.com/office/officeart/2005/8/layout/hierarchy1"/>
    <dgm:cxn modelId="{55E87265-7343-4926-A0A2-E651EF149D1B}" type="presParOf" srcId="{EB6AA5BE-D917-4D1C-9708-61DEEB8FD396}" destId="{176E9CE2-4665-4705-A83E-46C90DCFB1D9}" srcOrd="1" destOrd="0" presId="urn:microsoft.com/office/officeart/2005/8/layout/hierarchy1"/>
    <dgm:cxn modelId="{5F8CEA0B-43B1-475F-99B9-8A6B66503497}" type="presParOf" srcId="{176E9CE2-4665-4705-A83E-46C90DCFB1D9}" destId="{8D516C5F-74A3-43CE-8843-CB0648AB29CF}" srcOrd="0" destOrd="0" presId="urn:microsoft.com/office/officeart/2005/8/layout/hierarchy1"/>
    <dgm:cxn modelId="{2867D6C3-22D2-4DAF-BB00-554E99D31836}" type="presParOf" srcId="{8D516C5F-74A3-43CE-8843-CB0648AB29CF}" destId="{5B6973BF-B12F-4985-B47D-8DC59A4986F4}" srcOrd="0" destOrd="0" presId="urn:microsoft.com/office/officeart/2005/8/layout/hierarchy1"/>
    <dgm:cxn modelId="{16DFE850-F38A-4942-8DEA-E75796146FB4}" type="presParOf" srcId="{8D516C5F-74A3-43CE-8843-CB0648AB29CF}" destId="{22B0B679-DA72-49A8-8CBA-7409F3283BFE}" srcOrd="1" destOrd="0" presId="urn:microsoft.com/office/officeart/2005/8/layout/hierarchy1"/>
    <dgm:cxn modelId="{41AEFE60-23A1-4469-BCA4-108D1C4DC540}" type="presParOf" srcId="{176E9CE2-4665-4705-A83E-46C90DCFB1D9}" destId="{ECA4AB6D-A4A2-4267-9A28-55FE9037C35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7EB68-855C-4C51-B476-FB89CE92EF85}">
      <dsp:nvSpPr>
        <dsp:cNvPr id="0" name=""/>
        <dsp:cNvSpPr/>
      </dsp:nvSpPr>
      <dsp:spPr>
        <a:xfrm>
          <a:off x="0" y="0"/>
          <a:ext cx="6569026" cy="2289295"/>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Attachment theory explains how early relationships shape;</a:t>
          </a:r>
          <a:endParaRPr lang="en-US" sz="1600" kern="1200"/>
        </a:p>
        <a:p>
          <a:pPr marL="114300" lvl="1" indent="-114300" algn="l" defTabSz="533400">
            <a:lnSpc>
              <a:spcPct val="90000"/>
            </a:lnSpc>
            <a:spcBef>
              <a:spcPct val="0"/>
            </a:spcBef>
            <a:spcAft>
              <a:spcPct val="15000"/>
            </a:spcAft>
            <a:buChar char="•"/>
          </a:pPr>
          <a:r>
            <a:rPr lang="en-GB" sz="1200" kern="1200"/>
            <a:t>Emotional regulation, </a:t>
          </a:r>
          <a:endParaRPr lang="en-US" sz="1200" kern="1200"/>
        </a:p>
        <a:p>
          <a:pPr marL="114300" lvl="1" indent="-114300" algn="l" defTabSz="533400">
            <a:lnSpc>
              <a:spcPct val="90000"/>
            </a:lnSpc>
            <a:spcBef>
              <a:spcPct val="0"/>
            </a:spcBef>
            <a:spcAft>
              <a:spcPct val="15000"/>
            </a:spcAft>
            <a:buChar char="•"/>
          </a:pPr>
          <a:r>
            <a:rPr lang="en-GB" sz="1200" kern="1200"/>
            <a:t>Social confidence, </a:t>
          </a:r>
          <a:endParaRPr lang="en-US" sz="1200" kern="1200"/>
        </a:p>
        <a:p>
          <a:pPr marL="114300" lvl="1" indent="-114300" algn="l" defTabSz="533400">
            <a:lnSpc>
              <a:spcPct val="90000"/>
            </a:lnSpc>
            <a:spcBef>
              <a:spcPct val="0"/>
            </a:spcBef>
            <a:spcAft>
              <a:spcPct val="15000"/>
            </a:spcAft>
            <a:buChar char="•"/>
          </a:pPr>
          <a:r>
            <a:rPr lang="en-GB" sz="1200" kern="1200"/>
            <a:t>And exploration. </a:t>
          </a:r>
          <a:endParaRPr lang="en-US" sz="1200" kern="1200"/>
        </a:p>
      </dsp:txBody>
      <dsp:txXfrm>
        <a:off x="67051" y="67051"/>
        <a:ext cx="4202861" cy="2155193"/>
      </dsp:txXfrm>
    </dsp:sp>
    <dsp:sp modelId="{DBB9649D-B5C0-409A-A5E5-F5A7115144E8}">
      <dsp:nvSpPr>
        <dsp:cNvPr id="0" name=""/>
        <dsp:cNvSpPr/>
      </dsp:nvSpPr>
      <dsp:spPr>
        <a:xfrm>
          <a:off x="1159240" y="2798028"/>
          <a:ext cx="6569026" cy="2289295"/>
        </a:xfrm>
        <a:prstGeom prst="roundRect">
          <a:avLst>
            <a:gd name="adj" fmla="val 10000"/>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Children rely on caregivers as a secure base. When they feel safe, they explore and learn more effectively. </a:t>
          </a:r>
        </a:p>
        <a:p>
          <a:pPr marL="0" lvl="0" indent="0" algn="l" defTabSz="711200">
            <a:lnSpc>
              <a:spcPct val="90000"/>
            </a:lnSpc>
            <a:spcBef>
              <a:spcPct val="0"/>
            </a:spcBef>
            <a:spcAft>
              <a:spcPct val="35000"/>
            </a:spcAft>
            <a:buNone/>
          </a:pPr>
          <a:r>
            <a:rPr lang="en-GB" sz="1600" kern="1200"/>
            <a:t>Secure attachment predicts resilience and social competence(</a:t>
          </a:r>
          <a:r>
            <a:rPr lang="en-GB" sz="1600" kern="1200" err="1"/>
            <a:t>Mikulincer</a:t>
          </a:r>
          <a:r>
            <a:rPr lang="en-GB" sz="1600" kern="1200"/>
            <a:t> &amp; Shaver, 2016).</a:t>
          </a:r>
        </a:p>
        <a:p>
          <a:pPr marL="0" lvl="0" indent="0" algn="l" defTabSz="711200">
            <a:lnSpc>
              <a:spcPct val="90000"/>
            </a:lnSpc>
            <a:spcBef>
              <a:spcPct val="0"/>
            </a:spcBef>
            <a:spcAft>
              <a:spcPct val="35000"/>
            </a:spcAft>
            <a:buNone/>
          </a:pPr>
          <a:r>
            <a:rPr lang="en-GB" sz="1600" kern="1200"/>
            <a:t>Attachment theory remains central in early years practice (Opie et al., 2026)</a:t>
          </a:r>
          <a:endParaRPr lang="en-US" sz="1600" kern="1200"/>
        </a:p>
      </dsp:txBody>
      <dsp:txXfrm>
        <a:off x="1226291" y="2865079"/>
        <a:ext cx="3787642" cy="2155193"/>
      </dsp:txXfrm>
    </dsp:sp>
    <dsp:sp modelId="{63FFB445-B539-4D04-8FED-F796CAB04FDC}">
      <dsp:nvSpPr>
        <dsp:cNvPr id="0" name=""/>
        <dsp:cNvSpPr/>
      </dsp:nvSpPr>
      <dsp:spPr>
        <a:xfrm>
          <a:off x="5080984" y="1799640"/>
          <a:ext cx="1488042" cy="1488042"/>
        </a:xfrm>
        <a:prstGeom prst="downArrow">
          <a:avLst>
            <a:gd name="adj1" fmla="val 55000"/>
            <a:gd name="adj2" fmla="val 45000"/>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15793" y="1799640"/>
        <a:ext cx="818424" cy="11197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DD8F5-4276-4802-9137-2C28B163EFBC}">
      <dsp:nvSpPr>
        <dsp:cNvPr id="0" name=""/>
        <dsp:cNvSpPr/>
      </dsp:nvSpPr>
      <dsp:spPr>
        <a:xfrm>
          <a:off x="0" y="819297"/>
          <a:ext cx="7293610" cy="15125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4BAED-AF95-4F90-907A-F86D5DD0340A}">
      <dsp:nvSpPr>
        <dsp:cNvPr id="0" name=""/>
        <dsp:cNvSpPr/>
      </dsp:nvSpPr>
      <dsp:spPr>
        <a:xfrm>
          <a:off x="457545" y="1159620"/>
          <a:ext cx="831901" cy="8319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7AA83C-5DFF-41C8-9925-64869BD56D9F}">
      <dsp:nvSpPr>
        <dsp:cNvPr id="0" name=""/>
        <dsp:cNvSpPr/>
      </dsp:nvSpPr>
      <dsp:spPr>
        <a:xfrm>
          <a:off x="1746993" y="819297"/>
          <a:ext cx="5546616" cy="151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78" tIns="160078" rIns="160078" bIns="160078" numCol="1" spcCol="1270" anchor="ctr" anchorCtr="0">
          <a:noAutofit/>
        </a:bodyPr>
        <a:lstStyle/>
        <a:p>
          <a:pPr marL="0" lvl="0" indent="0" algn="l" defTabSz="755650">
            <a:lnSpc>
              <a:spcPct val="100000"/>
            </a:lnSpc>
            <a:spcBef>
              <a:spcPct val="0"/>
            </a:spcBef>
            <a:spcAft>
              <a:spcPct val="35000"/>
            </a:spcAft>
            <a:buNone/>
          </a:pPr>
          <a:r>
            <a:rPr lang="en-GB" sz="1700" kern="1200"/>
            <a:t>Nursery entry is a major attachment challenge. Children must adjust to new adults and routines. The key person approach mirrors Bowlby’s secure base concept, helping children feel safe enough to explore and engage.</a:t>
          </a:r>
          <a:endParaRPr lang="en-US" sz="1700" kern="1200"/>
        </a:p>
      </dsp:txBody>
      <dsp:txXfrm>
        <a:off x="1746993" y="819297"/>
        <a:ext cx="5546616" cy="1512548"/>
      </dsp:txXfrm>
    </dsp:sp>
    <dsp:sp modelId="{FB57FD9B-1E47-4F18-9782-2F16FD8796D8}">
      <dsp:nvSpPr>
        <dsp:cNvPr id="0" name=""/>
        <dsp:cNvSpPr/>
      </dsp:nvSpPr>
      <dsp:spPr>
        <a:xfrm>
          <a:off x="0" y="2709983"/>
          <a:ext cx="7293610" cy="15125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CAD53D-A175-4EAE-9AA2-C69A825FAAC4}">
      <dsp:nvSpPr>
        <dsp:cNvPr id="0" name=""/>
        <dsp:cNvSpPr/>
      </dsp:nvSpPr>
      <dsp:spPr>
        <a:xfrm>
          <a:off x="457545" y="3050306"/>
          <a:ext cx="831901" cy="831901"/>
        </a:xfrm>
        <a:prstGeom prst="rect">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079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D2E7CB-42B4-4315-9714-4BE1237BBA0B}">
      <dsp:nvSpPr>
        <dsp:cNvPr id="0" name=""/>
        <dsp:cNvSpPr/>
      </dsp:nvSpPr>
      <dsp:spPr>
        <a:xfrm>
          <a:off x="1746993" y="2709983"/>
          <a:ext cx="5546616" cy="151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78" tIns="160078" rIns="160078" bIns="160078" numCol="1" spcCol="1270" anchor="ctr" anchorCtr="0">
          <a:noAutofit/>
        </a:bodyPr>
        <a:lstStyle/>
        <a:p>
          <a:pPr marL="0" lvl="0" indent="0" algn="l" defTabSz="755650">
            <a:lnSpc>
              <a:spcPct val="100000"/>
            </a:lnSpc>
            <a:spcBef>
              <a:spcPct val="0"/>
            </a:spcBef>
            <a:spcAft>
              <a:spcPct val="35000"/>
            </a:spcAft>
            <a:buNone/>
          </a:pPr>
          <a:r>
            <a:rPr lang="en-GB" sz="1700" kern="1200"/>
            <a:t>Teacher–child relationships function as attachment relationships (Spilt et al., 2025)</a:t>
          </a:r>
        </a:p>
        <a:p>
          <a:pPr marL="0" lvl="0" indent="0" algn="l" defTabSz="755650">
            <a:lnSpc>
              <a:spcPct val="100000"/>
            </a:lnSpc>
            <a:spcBef>
              <a:spcPct val="0"/>
            </a:spcBef>
            <a:spcAft>
              <a:spcPct val="35000"/>
            </a:spcAft>
            <a:buNone/>
          </a:pPr>
          <a:r>
            <a:rPr lang="en-GB" sz="1700" kern="1200"/>
            <a:t>Secure base supports exploration and learning (Davis &amp; </a:t>
          </a:r>
          <a:r>
            <a:rPr lang="en-GB" sz="1700" kern="1200" err="1"/>
            <a:t>Carnelley</a:t>
          </a:r>
          <a:r>
            <a:rPr lang="en-GB" sz="1700" kern="1200"/>
            <a:t>, 2023)</a:t>
          </a:r>
        </a:p>
      </dsp:txBody>
      <dsp:txXfrm>
        <a:off x="1746993" y="2709983"/>
        <a:ext cx="5546616" cy="15125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605A2-3A67-4AA6-AB3A-A2D0D7BB3D4A}">
      <dsp:nvSpPr>
        <dsp:cNvPr id="0" name=""/>
        <dsp:cNvSpPr/>
      </dsp:nvSpPr>
      <dsp:spPr>
        <a:xfrm>
          <a:off x="1316" y="10748"/>
          <a:ext cx="4621676" cy="2934764"/>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EE3CED-1329-4309-9BED-821DF8AD63C2}">
      <dsp:nvSpPr>
        <dsp:cNvPr id="0" name=""/>
        <dsp:cNvSpPr/>
      </dsp:nvSpPr>
      <dsp:spPr>
        <a:xfrm>
          <a:off x="514836" y="498591"/>
          <a:ext cx="4621676" cy="2934764"/>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Shona’s separation anxiety, limited speech, and avoidance of group play all reflect insecurity. Anxiety can reduce a  child’s ability to communicate, and insecure children often stay close to adults rather than peers (</a:t>
          </a:r>
          <a:r>
            <a:rPr lang="en-GB" sz="2000" kern="1200" err="1"/>
            <a:t>Tsappis</a:t>
          </a:r>
          <a:r>
            <a:rPr lang="en-GB" sz="2000" kern="1200"/>
            <a:t> et al., 2022). Her behaviour signals a need for emotional safety, not misbehaviour.</a:t>
          </a:r>
          <a:endParaRPr lang="en-US" sz="2000" kern="1200"/>
        </a:p>
      </dsp:txBody>
      <dsp:txXfrm>
        <a:off x="600792" y="584547"/>
        <a:ext cx="4449764" cy="2762852"/>
      </dsp:txXfrm>
    </dsp:sp>
    <dsp:sp modelId="{5B6973BF-B12F-4985-B47D-8DC59A4986F4}">
      <dsp:nvSpPr>
        <dsp:cNvPr id="0" name=""/>
        <dsp:cNvSpPr/>
      </dsp:nvSpPr>
      <dsp:spPr>
        <a:xfrm>
          <a:off x="5650032" y="10748"/>
          <a:ext cx="4621676" cy="2934764"/>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B0B679-DA72-49A8-8CBA-7409F3283BFE}">
      <dsp:nvSpPr>
        <dsp:cNvPr id="0" name=""/>
        <dsp:cNvSpPr/>
      </dsp:nvSpPr>
      <dsp:spPr>
        <a:xfrm>
          <a:off x="6163552" y="498591"/>
          <a:ext cx="4621676" cy="2934764"/>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Understanding this helps practitioners respond with sensitivity rather than pressure.</a:t>
          </a:r>
          <a:endParaRPr lang="en-US" sz="2000" kern="1200"/>
        </a:p>
      </dsp:txBody>
      <dsp:txXfrm>
        <a:off x="6249508" y="584547"/>
        <a:ext cx="4449764" cy="276285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764DE79-268F-4C1A-8933-263129D2AF90}"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3796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418682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504435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C764DE79-268F-4C1A-8933-263129D2AF90}" type="datetimeFigureOut">
              <a:rPr lang="en-US" smtClean="0"/>
              <a:t>10/11/2026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218454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Date Placeholder 1"/>
          <p:cNvSpPr>
            <a:spLocks noGrp="1"/>
          </p:cNvSpPr>
          <p:nvPr>
            <p:ph type="dt" sz="half" idx="10"/>
          </p:nvPr>
        </p:nvSpPr>
        <p:spPr/>
        <p:txBody>
          <a:bodyPr/>
          <a:lstStyle/>
          <a:p>
            <a:fld id="{C764DE79-268F-4C1A-8933-263129D2AF90}" type="datetimeFigureOut">
              <a:rPr lang="en-US" smtClean="0"/>
              <a:t>10/11/2026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80050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a:p>
        </p:txBody>
      </p:sp>
      <p:sp>
        <p:nvSpPr>
          <p:cNvPr id="2" name="Date Placeholder 1"/>
          <p:cNvSpPr>
            <a:spLocks noGrp="1"/>
          </p:cNvSpPr>
          <p:nvPr>
            <p:ph type="dt" sz="half" idx="10"/>
          </p:nvPr>
        </p:nvSpPr>
        <p:spPr/>
        <p:txBody>
          <a:bodyPr/>
          <a:lstStyle/>
          <a:p>
            <a:fld id="{C764DE79-268F-4C1A-8933-263129D2AF90}" type="datetimeFigureOut">
              <a:rPr lang="en-US" smtClean="0"/>
              <a:t>10/11/2026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522015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764DE79-268F-4C1A-8933-263129D2AF90}"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380288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C764DE79-268F-4C1A-8933-263129D2AF90}" type="datetimeFigureOut">
              <a:rPr lang="en-US" smtClean="0"/>
              <a:t>10/11/2026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249330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C764DE79-268F-4C1A-8933-263129D2AF90}" type="datetimeFigureOut">
              <a:rPr lang="en-US" smtClean="0"/>
              <a:t>10/11/2026</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36246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764DE79-268F-4C1A-8933-263129D2AF90}"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28405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764DE79-268F-4C1A-8933-263129D2AF90}"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420374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C764DE79-268F-4C1A-8933-263129D2AF90}" type="datetimeFigureOut">
              <a:rPr lang="en-US" smtClean="0"/>
              <a:t>10/11/2026</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1211001625"/>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twinkl.co.uk/?utm_source=copilot.com" TargetMode="External"/><Relationship Id="rId2" Type="http://schemas.openxmlformats.org/officeDocument/2006/relationships/hyperlink" Target="https://www.slideshare.net/?utm_source=copilot.com" TargetMode="External"/><Relationship Id="rId1" Type="http://schemas.openxmlformats.org/officeDocument/2006/relationships/slideLayout" Target="../slideLayouts/slideLayout2.xml"/><Relationship Id="rId5" Type="http://schemas.openxmlformats.org/officeDocument/2006/relationships/hyperlink" Target="https://www.verywellmind.com/?utm_source=copilot.com" TargetMode="External"/><Relationship Id="rId4" Type="http://schemas.openxmlformats.org/officeDocument/2006/relationships/hyperlink" Target="https://www.mindjournal.com/?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Shape 13">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itle 4">
            <a:extLst>
              <a:ext uri="{FF2B5EF4-FFF2-40B4-BE49-F238E27FC236}">
                <a16:creationId xmlns:a16="http://schemas.microsoft.com/office/drawing/2014/main" id="{A7576D21-A924-782B-FADE-47C3D9837CAB}"/>
              </a:ext>
            </a:extLst>
          </p:cNvPr>
          <p:cNvSpPr>
            <a:spLocks noGrp="1"/>
          </p:cNvSpPr>
          <p:nvPr>
            <p:ph type="ctrTitle"/>
          </p:nvPr>
        </p:nvSpPr>
        <p:spPr>
          <a:xfrm>
            <a:off x="1069849" y="1298448"/>
            <a:ext cx="7056444" cy="3255264"/>
          </a:xfrm>
        </p:spPr>
        <p:txBody>
          <a:bodyPr>
            <a:normAutofit fontScale="90000"/>
          </a:bodyPr>
          <a:lstStyle/>
          <a:p>
            <a:pPr algn="r"/>
            <a:r>
              <a:rPr lang="en-GB" sz="3200">
                <a:solidFill>
                  <a:schemeClr val="accent1"/>
                </a:solidFill>
                <a:latin typeface="Aptos Display"/>
                <a:ea typeface="Calibri"/>
                <a:cs typeface="Arial"/>
              </a:rPr>
              <a:t>Name: Nwakaego Sylvia Boniface.</a:t>
            </a:r>
            <a:br>
              <a:rPr lang="en-US" sz="3200"/>
            </a:br>
            <a:r>
              <a:rPr lang="en-GB" sz="3200">
                <a:solidFill>
                  <a:schemeClr val="accent1"/>
                </a:solidFill>
                <a:latin typeface="Aptos Display"/>
                <a:ea typeface="Calibri"/>
                <a:cs typeface="Arial"/>
              </a:rPr>
              <a:t>Student ID: 2521142.</a:t>
            </a:r>
            <a:br>
              <a:rPr lang="en-GB" sz="3200">
                <a:latin typeface="Aptos Display"/>
                <a:ea typeface="Calibri"/>
                <a:cs typeface="Arial"/>
              </a:rPr>
            </a:br>
            <a:r>
              <a:rPr lang="en-GB" sz="3200">
                <a:solidFill>
                  <a:schemeClr val="accent1"/>
                </a:solidFill>
                <a:latin typeface="Aptos Display"/>
                <a:ea typeface="Calibri"/>
                <a:cs typeface="Arial"/>
              </a:rPr>
              <a:t>Module Code: LCHS4010.</a:t>
            </a:r>
            <a:br>
              <a:rPr lang="en-GB" sz="3200">
                <a:latin typeface="Aptos Display"/>
                <a:ea typeface="Calibri"/>
                <a:cs typeface="Arial"/>
              </a:rPr>
            </a:br>
            <a:r>
              <a:rPr lang="en-GB" sz="3200">
                <a:solidFill>
                  <a:schemeClr val="accent1"/>
                </a:solidFill>
                <a:latin typeface="Aptos Display"/>
                <a:ea typeface="Calibri"/>
                <a:cs typeface="Arial"/>
              </a:rPr>
              <a:t>Module: Psychology in Health and Social Care.</a:t>
            </a:r>
            <a:br>
              <a:rPr lang="en-GB" sz="3200">
                <a:latin typeface="Aptos Display"/>
                <a:ea typeface="Calibri"/>
                <a:cs typeface="Arial"/>
              </a:rPr>
            </a:br>
            <a:r>
              <a:rPr lang="en-GB" sz="3200">
                <a:solidFill>
                  <a:schemeClr val="accent1"/>
                </a:solidFill>
                <a:latin typeface="Aptos Display"/>
                <a:ea typeface="Calibri"/>
                <a:cs typeface="Arial"/>
              </a:rPr>
              <a:t>Lecturer: Wafa Nasir</a:t>
            </a:r>
            <a:br>
              <a:rPr lang="en-GB" sz="3200">
                <a:latin typeface="Aptos Display"/>
                <a:ea typeface="Calibri"/>
                <a:cs typeface="Arial"/>
              </a:rPr>
            </a:br>
            <a:br>
              <a:rPr lang="en-GB" sz="3200">
                <a:latin typeface="Aptos Display"/>
                <a:ea typeface="Calibri"/>
                <a:cs typeface="Arial"/>
              </a:rPr>
            </a:br>
            <a:endParaRPr lang="en-GB" sz="3200">
              <a:solidFill>
                <a:schemeClr val="accent1"/>
              </a:solidFill>
              <a:latin typeface="Aptos Display"/>
              <a:ea typeface="Calibri"/>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85579-340F-69F2-12F5-417374062674}"/>
              </a:ext>
            </a:extLst>
          </p:cNvPr>
          <p:cNvSpPr>
            <a:spLocks noGrp="1"/>
          </p:cNvSpPr>
          <p:nvPr>
            <p:ph type="title"/>
          </p:nvPr>
        </p:nvSpPr>
        <p:spPr/>
        <p:txBody>
          <a:bodyPr>
            <a:normAutofit/>
          </a:bodyPr>
          <a:lstStyle/>
          <a:p>
            <a:r>
              <a:rPr lang="en-GB" sz="4000" b="1">
                <a:solidFill>
                  <a:schemeClr val="accent4"/>
                </a:solidFill>
              </a:rPr>
              <a:t>Introduction </a:t>
            </a:r>
          </a:p>
        </p:txBody>
      </p:sp>
      <p:sp>
        <p:nvSpPr>
          <p:cNvPr id="3" name="TextBox 2">
            <a:extLst>
              <a:ext uri="{FF2B5EF4-FFF2-40B4-BE49-F238E27FC236}">
                <a16:creationId xmlns:a16="http://schemas.microsoft.com/office/drawing/2014/main" id="{42864F7A-00FD-5C0E-1F4F-1EA7BF8FC5F8}"/>
              </a:ext>
            </a:extLst>
          </p:cNvPr>
          <p:cNvSpPr txBox="1"/>
          <p:nvPr/>
        </p:nvSpPr>
        <p:spPr>
          <a:xfrm>
            <a:off x="3700731" y="1716268"/>
            <a:ext cx="7660256" cy="3416320"/>
          </a:xfrm>
          <a:prstGeom prst="rect">
            <a:avLst/>
          </a:prstGeom>
          <a:noFill/>
        </p:spPr>
        <p:txBody>
          <a:bodyPr wrap="square" rtlCol="0">
            <a:spAutoFit/>
          </a:bodyPr>
          <a:lstStyle/>
          <a:p>
            <a:r>
              <a:rPr lang="en-GB">
                <a:solidFill>
                  <a:schemeClr val="accent1"/>
                </a:solidFill>
              </a:rPr>
              <a:t>Today I’m applying Bowlby’s Attachment Theory to understand the developmental needs of Shona, a three‑year‑old who has recently joined nursery. She is showing:</a:t>
            </a:r>
          </a:p>
          <a:p>
            <a:pPr marL="285750" indent="-285750">
              <a:buFont typeface="Wingdings" panose="05000000000000000000" pitchFamily="2" charset="2"/>
              <a:buChar char="q"/>
            </a:pPr>
            <a:r>
              <a:rPr lang="en-GB">
                <a:solidFill>
                  <a:schemeClr val="accent1"/>
                </a:solidFill>
              </a:rPr>
              <a:t> Separation anxiety, </a:t>
            </a:r>
          </a:p>
          <a:p>
            <a:pPr marL="285750" indent="-285750">
              <a:buFont typeface="Wingdings" panose="05000000000000000000" pitchFamily="2" charset="2"/>
              <a:buChar char="q"/>
            </a:pPr>
            <a:r>
              <a:rPr lang="en-GB">
                <a:solidFill>
                  <a:schemeClr val="accent1"/>
                </a:solidFill>
              </a:rPr>
              <a:t>limited verbal communication, </a:t>
            </a:r>
          </a:p>
          <a:p>
            <a:pPr marL="285750" indent="-285750">
              <a:buFont typeface="Wingdings" panose="05000000000000000000" pitchFamily="2" charset="2"/>
              <a:buChar char="q"/>
            </a:pPr>
            <a:r>
              <a:rPr lang="en-GB">
                <a:solidFill>
                  <a:schemeClr val="accent1"/>
                </a:solidFill>
              </a:rPr>
              <a:t>Difficulty engaging in group play. </a:t>
            </a:r>
          </a:p>
          <a:p>
            <a:pPr marL="285750" indent="-285750">
              <a:buFont typeface="Wingdings" panose="05000000000000000000" pitchFamily="2" charset="2"/>
              <a:buChar char="q"/>
            </a:pPr>
            <a:r>
              <a:rPr lang="en-GB">
                <a:solidFill>
                  <a:schemeClr val="accent1"/>
                </a:solidFill>
              </a:rPr>
              <a:t>Separation distress aligns with Bowlby’s attachment activation (Bowlby, 1973)</a:t>
            </a:r>
          </a:p>
          <a:p>
            <a:pPr marL="285750" lvl="0" indent="-285750">
              <a:buFont typeface="Wingdings" panose="05000000000000000000" pitchFamily="2" charset="2"/>
              <a:buChar char="q"/>
            </a:pPr>
            <a:r>
              <a:rPr lang="en-GB">
                <a:solidFill>
                  <a:schemeClr val="accent1"/>
                </a:solidFill>
              </a:rPr>
              <a:t>Anxiety can reduce expressive language (</a:t>
            </a:r>
            <a:r>
              <a:rPr lang="en-GB" err="1">
                <a:solidFill>
                  <a:schemeClr val="accent1"/>
                </a:solidFill>
              </a:rPr>
              <a:t>Tsappis</a:t>
            </a:r>
            <a:r>
              <a:rPr lang="en-GB">
                <a:solidFill>
                  <a:schemeClr val="accent1"/>
                </a:solidFill>
              </a:rPr>
              <a:t> et al., 2022)</a:t>
            </a:r>
          </a:p>
          <a:p>
            <a:pPr marL="285750" lvl="0" indent="-285750">
              <a:buFont typeface="Wingdings" panose="05000000000000000000" pitchFamily="2" charset="2"/>
              <a:buChar char="q"/>
            </a:pPr>
            <a:r>
              <a:rPr lang="en-GB">
                <a:solidFill>
                  <a:schemeClr val="accent1"/>
                </a:solidFill>
              </a:rPr>
              <a:t>Insecure children often stay close to adults (Hutchings, Williams &amp; </a:t>
            </a:r>
            <a:r>
              <a:rPr lang="en-GB" err="1">
                <a:solidFill>
                  <a:schemeClr val="accent1"/>
                </a:solidFill>
              </a:rPr>
              <a:t>Leijten</a:t>
            </a:r>
            <a:r>
              <a:rPr lang="en-GB">
                <a:solidFill>
                  <a:schemeClr val="accent1"/>
                </a:solidFill>
              </a:rPr>
              <a:t>, 2023)</a:t>
            </a:r>
          </a:p>
          <a:p>
            <a:endParaRPr lang="en-GB"/>
          </a:p>
        </p:txBody>
      </p:sp>
    </p:spTree>
    <p:extLst>
      <p:ext uri="{BB962C8B-B14F-4D97-AF65-F5344CB8AC3E}">
        <p14:creationId xmlns:p14="http://schemas.microsoft.com/office/powerpoint/2010/main" val="1799131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EE3CA1F-2545-AE3F-8DDD-C73B6CCB850D}"/>
              </a:ext>
            </a:extLst>
          </p:cNvPr>
          <p:cNvPicPr>
            <a:picLocks noChangeAspect="1"/>
          </p:cNvPicPr>
          <p:nvPr/>
        </p:nvPicPr>
        <p:blipFill>
          <a:blip r:embed="rId2"/>
          <a:srcRect t="24833" b="167"/>
          <a:stretch>
            <a:fillRect/>
          </a:stretch>
        </p:blipFill>
        <p:spPr>
          <a:xfrm>
            <a:off x="20" y="10"/>
            <a:ext cx="12191980" cy="6857990"/>
          </a:xfrm>
          <a:prstGeom prst="rect">
            <a:avLst/>
          </a:prstGeom>
        </p:spPr>
      </p:pic>
      <p:sp>
        <p:nvSpPr>
          <p:cNvPr id="33" name="Rectangle 32">
            <a:extLst>
              <a:ext uri="{FF2B5EF4-FFF2-40B4-BE49-F238E27FC236}">
                <a16:creationId xmlns:a16="http://schemas.microsoft.com/office/drawing/2014/main" id="{5A133C1E-CB83-47F3-8F35-94C2A7C58E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4BA6080E-1F72-944D-8363-390DD3D25109}"/>
              </a:ext>
            </a:extLst>
          </p:cNvPr>
          <p:cNvSpPr txBox="1"/>
          <p:nvPr/>
        </p:nvSpPr>
        <p:spPr>
          <a:xfrm>
            <a:off x="248055" y="843534"/>
            <a:ext cx="2947482" cy="795668"/>
          </a:xfrm>
          <a:prstGeom prst="rect">
            <a:avLst/>
          </a:prstGeom>
        </p:spPr>
        <p:txBody>
          <a:bodyPr vert="horz" lIns="91440" tIns="45720" rIns="91440" bIns="45720" rtlCol="0" anchor="b">
            <a:normAutofit/>
          </a:bodyPr>
          <a:lstStyle/>
          <a:p>
            <a:pPr marL="0" indent="0" defTabSz="914400">
              <a:lnSpc>
                <a:spcPct val="90000"/>
              </a:lnSpc>
              <a:spcBef>
                <a:spcPct val="0"/>
              </a:spcBef>
              <a:spcAft>
                <a:spcPts val="600"/>
              </a:spcAft>
            </a:pPr>
            <a:r>
              <a:rPr lang="en-US" sz="2400" b="1" spc="-60">
                <a:solidFill>
                  <a:srgbClr val="FFFFFF"/>
                </a:solidFill>
                <a:latin typeface="+mj-lt"/>
                <a:ea typeface="+mj-ea"/>
                <a:cs typeface="+mj-cs"/>
              </a:rPr>
              <a:t>Shona's Case</a:t>
            </a:r>
          </a:p>
        </p:txBody>
      </p:sp>
      <p:sp>
        <p:nvSpPr>
          <p:cNvPr id="2" name="TextBox 1">
            <a:extLst>
              <a:ext uri="{FF2B5EF4-FFF2-40B4-BE49-F238E27FC236}">
                <a16:creationId xmlns:a16="http://schemas.microsoft.com/office/drawing/2014/main" id="{EC3A314A-39F2-B41F-C889-F36E27C97560}"/>
              </a:ext>
            </a:extLst>
          </p:cNvPr>
          <p:cNvSpPr txBox="1"/>
          <p:nvPr/>
        </p:nvSpPr>
        <p:spPr>
          <a:xfrm>
            <a:off x="252920" y="1885950"/>
            <a:ext cx="2947482" cy="4020328"/>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buClr>
              <a:buFont typeface="Wingdings 2" pitchFamily="18" charset="2"/>
              <a:buChar char=""/>
            </a:pPr>
            <a:r>
              <a:rPr lang="en-US" sz="1500">
                <a:solidFill>
                  <a:srgbClr val="FFFFFF"/>
                </a:solidFill>
              </a:rPr>
              <a:t>Shona becomes distressed when her carers leave, speaks very little, and avoids group activities. </a:t>
            </a:r>
          </a:p>
          <a:p>
            <a:pPr indent="-182880" defTabSz="914400">
              <a:lnSpc>
                <a:spcPct val="90000"/>
              </a:lnSpc>
              <a:spcAft>
                <a:spcPts val="600"/>
              </a:spcAft>
              <a:buClr>
                <a:schemeClr val="accent1"/>
              </a:buClr>
              <a:buFont typeface="Wingdings 2" pitchFamily="18" charset="2"/>
              <a:buChar char=""/>
            </a:pPr>
            <a:r>
              <a:rPr lang="en-US" sz="1500">
                <a:solidFill>
                  <a:srgbClr val="FFFFFF"/>
                </a:solidFill>
              </a:rPr>
              <a:t>These behavior suggest that;</a:t>
            </a:r>
          </a:p>
          <a:p>
            <a:pPr marL="285750" indent="-182880" defTabSz="914400">
              <a:lnSpc>
                <a:spcPct val="90000"/>
              </a:lnSpc>
              <a:spcAft>
                <a:spcPts val="600"/>
              </a:spcAft>
              <a:buClr>
                <a:schemeClr val="accent1"/>
              </a:buClr>
              <a:buFont typeface="Wingdings 2" pitchFamily="18" charset="2"/>
              <a:buChar char=""/>
            </a:pPr>
            <a:r>
              <a:rPr lang="en-US" sz="1500">
                <a:solidFill>
                  <a:srgbClr val="FFFFFF"/>
                </a:solidFill>
              </a:rPr>
              <a:t> She is not yet emotionally secure in the nursery environment.</a:t>
            </a:r>
          </a:p>
          <a:p>
            <a:pPr marL="285750" indent="-182880" defTabSz="914400">
              <a:lnSpc>
                <a:spcPct val="90000"/>
              </a:lnSpc>
              <a:spcAft>
                <a:spcPts val="600"/>
              </a:spcAft>
              <a:buClr>
                <a:schemeClr val="accent1"/>
              </a:buClr>
              <a:buFont typeface="Wingdings 2" pitchFamily="18" charset="2"/>
              <a:buChar char=""/>
            </a:pPr>
            <a:r>
              <a:rPr lang="en-US" sz="1500">
                <a:solidFill>
                  <a:srgbClr val="FFFFFF"/>
                </a:solidFill>
              </a:rPr>
              <a:t> Separation anxiety at this age is common, but the intensity of her distress indicates</a:t>
            </a:r>
          </a:p>
          <a:p>
            <a:pPr marL="285750" indent="-182880" defTabSz="914400">
              <a:lnSpc>
                <a:spcPct val="90000"/>
              </a:lnSpc>
              <a:spcAft>
                <a:spcPts val="600"/>
              </a:spcAft>
              <a:buClr>
                <a:schemeClr val="accent1"/>
              </a:buClr>
              <a:buFont typeface="Wingdings 2" pitchFamily="18" charset="2"/>
              <a:buChar char=""/>
            </a:pPr>
            <a:r>
              <a:rPr lang="en-US" sz="1500">
                <a:solidFill>
                  <a:srgbClr val="FFFFFF"/>
                </a:solidFill>
              </a:rPr>
              <a:t> Her attachment system is strongly activated (Bowlby, 1969/1982).</a:t>
            </a:r>
          </a:p>
          <a:p>
            <a:pPr indent="-182880" defTabSz="914400">
              <a:lnSpc>
                <a:spcPct val="90000"/>
              </a:lnSpc>
              <a:spcAft>
                <a:spcPts val="600"/>
              </a:spcAft>
              <a:buClr>
                <a:schemeClr val="accent1"/>
              </a:buClr>
              <a:buFont typeface="Wingdings 2" pitchFamily="18" charset="2"/>
              <a:buChar char=""/>
            </a:pPr>
            <a:endParaRPr lang="en-US" sz="1500">
              <a:solidFill>
                <a:srgbClr val="FFFFFF"/>
              </a:solidFill>
            </a:endParaRPr>
          </a:p>
        </p:txBody>
      </p:sp>
      <p:sp>
        <p:nvSpPr>
          <p:cNvPr id="35" name="Rectangle 34">
            <a:extLst>
              <a:ext uri="{FF2B5EF4-FFF2-40B4-BE49-F238E27FC236}">
                <a16:creationId xmlns:a16="http://schemas.microsoft.com/office/drawing/2014/main" id="{289E943A-225D-44B1-B345-D7FDBA43C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99024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EC67A-97A7-B2AC-77A6-7FACA51B96BA}"/>
              </a:ext>
            </a:extLst>
          </p:cNvPr>
          <p:cNvSpPr>
            <a:spLocks noGrp="1"/>
          </p:cNvSpPr>
          <p:nvPr>
            <p:ph type="title"/>
          </p:nvPr>
        </p:nvSpPr>
        <p:spPr>
          <a:xfrm>
            <a:off x="252919" y="1123837"/>
            <a:ext cx="2947482" cy="4601183"/>
          </a:xfrm>
        </p:spPr>
        <p:txBody>
          <a:bodyPr vert="horz" lIns="91440" tIns="45720" rIns="91440" bIns="45720" rtlCol="0" anchor="ctr">
            <a:normAutofit/>
          </a:bodyPr>
          <a:lstStyle/>
          <a:p>
            <a:r>
              <a:rPr lang="en-US" b="1"/>
              <a:t>Why Use Attachment Theory?</a:t>
            </a:r>
          </a:p>
        </p:txBody>
      </p:sp>
      <p:graphicFrame>
        <p:nvGraphicFramePr>
          <p:cNvPr id="7" name="TextBox 4">
            <a:extLst>
              <a:ext uri="{FF2B5EF4-FFF2-40B4-BE49-F238E27FC236}">
                <a16:creationId xmlns:a16="http://schemas.microsoft.com/office/drawing/2014/main" id="{FE2A2A9E-32D2-3667-0711-EA1BDBC905E4}"/>
              </a:ext>
            </a:extLst>
          </p:cNvPr>
          <p:cNvGraphicFramePr/>
          <p:nvPr>
            <p:extLst>
              <p:ext uri="{D42A27DB-BD31-4B8C-83A1-F6EECF244321}">
                <p14:modId xmlns:p14="http://schemas.microsoft.com/office/powerpoint/2010/main" val="242150779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196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5CF2FC8-D184-4B10-83A5-61FC2148B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3848"/>
            <a:ext cx="560825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44E84F8-204C-D33A-CF24-6D339234CF2B}"/>
              </a:ext>
            </a:extLst>
          </p:cNvPr>
          <p:cNvSpPr>
            <a:spLocks noGrp="1"/>
          </p:cNvSpPr>
          <p:nvPr>
            <p:ph type="title"/>
          </p:nvPr>
        </p:nvSpPr>
        <p:spPr>
          <a:xfrm>
            <a:off x="289248" y="1123837"/>
            <a:ext cx="4998963" cy="1255469"/>
          </a:xfrm>
        </p:spPr>
        <p:txBody>
          <a:bodyPr vert="horz" lIns="91440" tIns="45720" rIns="91440" bIns="45720" rtlCol="0" anchor="ctr">
            <a:normAutofit/>
          </a:bodyPr>
          <a:lstStyle/>
          <a:p>
            <a:r>
              <a:rPr lang="en-US" b="1"/>
              <a:t>Bowlby’s Attachment Theory: Key Concepts</a:t>
            </a:r>
          </a:p>
        </p:txBody>
      </p:sp>
      <p:sp>
        <p:nvSpPr>
          <p:cNvPr id="4" name="TextBox 3">
            <a:extLst>
              <a:ext uri="{FF2B5EF4-FFF2-40B4-BE49-F238E27FC236}">
                <a16:creationId xmlns:a16="http://schemas.microsoft.com/office/drawing/2014/main" id="{FB96127F-819F-EB15-69B5-95A38A30B1CE}"/>
              </a:ext>
            </a:extLst>
          </p:cNvPr>
          <p:cNvSpPr txBox="1"/>
          <p:nvPr/>
        </p:nvSpPr>
        <p:spPr>
          <a:xfrm>
            <a:off x="289249" y="2510395"/>
            <a:ext cx="4998962" cy="3274586"/>
          </a:xfrm>
          <a:prstGeom prst="rect">
            <a:avLst/>
          </a:prstGeom>
        </p:spPr>
        <p:txBody>
          <a:bodyPr vert="horz" lIns="91440" tIns="45720" rIns="91440" bIns="45720" rtlCol="0">
            <a:normAutofit fontScale="92500" lnSpcReduction="10000"/>
          </a:bodyPr>
          <a:lstStyle/>
          <a:p>
            <a:pPr indent="-182880" defTabSz="914400">
              <a:lnSpc>
                <a:spcPct val="90000"/>
              </a:lnSpc>
              <a:spcAft>
                <a:spcPts val="600"/>
              </a:spcAft>
              <a:buClr>
                <a:schemeClr val="accent1"/>
              </a:buClr>
              <a:buFont typeface="Wingdings 2" pitchFamily="18" charset="2"/>
              <a:buChar char=""/>
            </a:pPr>
            <a:r>
              <a:rPr lang="en-US" sz="2000">
                <a:solidFill>
                  <a:srgbClr val="FFFFFF"/>
                </a:solidFill>
              </a:rPr>
              <a:t>Bowlby innate attachment system proposed that children are biologically driven to seek closeness to caregivers. </a:t>
            </a:r>
          </a:p>
          <a:p>
            <a:pPr indent="-182880" defTabSz="914400">
              <a:lnSpc>
                <a:spcPct val="90000"/>
              </a:lnSpc>
              <a:spcAft>
                <a:spcPts val="600"/>
              </a:spcAft>
              <a:buClr>
                <a:schemeClr val="accent1"/>
              </a:buClr>
              <a:buFont typeface="Wingdings 2" pitchFamily="18" charset="2"/>
              <a:buChar char=""/>
            </a:pPr>
            <a:r>
              <a:rPr lang="en-US" sz="2000">
                <a:solidFill>
                  <a:srgbClr val="FFFFFF"/>
                </a:solidFill>
              </a:rPr>
              <a:t>Ainsworth identified secure and insecure attachment patterns based on caregiver sensitivity (Ainsworth et al., 1978). </a:t>
            </a:r>
          </a:p>
          <a:p>
            <a:pPr indent="-182880" defTabSz="914400">
              <a:lnSpc>
                <a:spcPct val="90000"/>
              </a:lnSpc>
              <a:spcAft>
                <a:spcPts val="600"/>
              </a:spcAft>
              <a:buClr>
                <a:schemeClr val="accent1"/>
              </a:buClr>
              <a:buFont typeface="Wingdings 2" pitchFamily="18" charset="2"/>
              <a:buChar char=""/>
            </a:pPr>
            <a:r>
              <a:rPr lang="en-US" sz="2000">
                <a:solidFill>
                  <a:srgbClr val="FFFFFF"/>
                </a:solidFill>
              </a:rPr>
              <a:t>Children also develop internal working models, which guide how they interpret new relationships and environments.</a:t>
            </a:r>
          </a:p>
          <a:p>
            <a:pPr indent="-182880" defTabSz="914400">
              <a:lnSpc>
                <a:spcPct val="100000"/>
              </a:lnSpc>
              <a:spcAft>
                <a:spcPts val="600"/>
              </a:spcAft>
              <a:buClr>
                <a:schemeClr val="accent1"/>
              </a:buClr>
              <a:buFont typeface="Wingdings 2" pitchFamily="18" charset="2"/>
              <a:buChar char=""/>
            </a:pPr>
            <a:r>
              <a:rPr lang="en-GB" sz="2000">
                <a:solidFill>
                  <a:schemeClr val="bg1"/>
                </a:solidFill>
              </a:rPr>
              <a:t>Modern neuroscience supports early attachment shaping stress systems (Santaguida &amp; Bergamasco, 2024)</a:t>
            </a:r>
          </a:p>
          <a:p>
            <a:pPr indent="-182880" defTabSz="914400">
              <a:lnSpc>
                <a:spcPct val="90000"/>
              </a:lnSpc>
              <a:spcAft>
                <a:spcPts val="600"/>
              </a:spcAft>
              <a:buClr>
                <a:schemeClr val="accent1"/>
              </a:buClr>
              <a:buFont typeface="Wingdings 2" pitchFamily="18" charset="2"/>
              <a:buChar char=""/>
            </a:pPr>
            <a:endParaRPr lang="en-US" sz="2000">
              <a:solidFill>
                <a:srgbClr val="FFFFFF"/>
              </a:solidFill>
            </a:endParaRPr>
          </a:p>
          <a:p>
            <a:pPr indent="-182880" defTabSz="914400">
              <a:lnSpc>
                <a:spcPct val="90000"/>
              </a:lnSpc>
              <a:spcAft>
                <a:spcPts val="600"/>
              </a:spcAft>
              <a:buClr>
                <a:schemeClr val="accent1"/>
              </a:buClr>
              <a:buFont typeface="Wingdings 2" pitchFamily="18" charset="2"/>
              <a:buChar char=""/>
            </a:pPr>
            <a:endParaRPr lang="en-US">
              <a:solidFill>
                <a:srgbClr val="FFFFFF"/>
              </a:solidFill>
            </a:endParaRPr>
          </a:p>
        </p:txBody>
      </p:sp>
      <p:pic>
        <p:nvPicPr>
          <p:cNvPr id="7" name="Picture 6" descr="Stages of Attachment | Bowlby | Schaffer &amp; Emerson (1964)">
            <a:extLst>
              <a:ext uri="{FF2B5EF4-FFF2-40B4-BE49-F238E27FC236}">
                <a16:creationId xmlns:a16="http://schemas.microsoft.com/office/drawing/2014/main" id="{C257D4CB-B495-A470-C88C-598157344774}"/>
              </a:ext>
            </a:extLst>
          </p:cNvPr>
          <p:cNvPicPr>
            <a:picLocks noChangeAspect="1"/>
          </p:cNvPicPr>
          <p:nvPr/>
        </p:nvPicPr>
        <p:blipFill>
          <a:blip r:embed="rId2"/>
          <a:stretch>
            <a:fillRect/>
          </a:stretch>
        </p:blipFill>
        <p:spPr>
          <a:xfrm>
            <a:off x="6092890" y="1225619"/>
            <a:ext cx="5238340" cy="4387108"/>
          </a:xfrm>
          <a:prstGeom prst="rect">
            <a:avLst/>
          </a:prstGeom>
        </p:spPr>
      </p:pic>
    </p:spTree>
    <p:extLst>
      <p:ext uri="{BB962C8B-B14F-4D97-AF65-F5344CB8AC3E}">
        <p14:creationId xmlns:p14="http://schemas.microsoft.com/office/powerpoint/2010/main" val="1487607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B8D5FC-A82A-F813-9EED-1AA85DF8BEA8}"/>
              </a:ext>
            </a:extLst>
          </p:cNvPr>
          <p:cNvSpPr>
            <a:spLocks noGrp="1"/>
          </p:cNvSpPr>
          <p:nvPr>
            <p:ph type="title"/>
          </p:nvPr>
        </p:nvSpPr>
        <p:spPr>
          <a:xfrm>
            <a:off x="8895775" y="1123837"/>
            <a:ext cx="2947482" cy="4601183"/>
          </a:xfrm>
        </p:spPr>
        <p:txBody>
          <a:bodyPr vert="horz" lIns="91440" tIns="45720" rIns="91440" bIns="45720" rtlCol="0" anchor="ctr">
            <a:normAutofit/>
          </a:bodyPr>
          <a:lstStyle/>
          <a:p>
            <a:r>
              <a:rPr lang="en-US" b="1"/>
              <a:t>Relevance to Early Childhood</a:t>
            </a:r>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6" name="TextBox 3">
            <a:extLst>
              <a:ext uri="{FF2B5EF4-FFF2-40B4-BE49-F238E27FC236}">
                <a16:creationId xmlns:a16="http://schemas.microsoft.com/office/drawing/2014/main" id="{7482F05D-D8F1-2123-8034-7D88C52815A4}"/>
              </a:ext>
            </a:extLst>
          </p:cNvPr>
          <p:cNvGraphicFramePr/>
          <p:nvPr>
            <p:extLst>
              <p:ext uri="{D42A27DB-BD31-4B8C-83A1-F6EECF244321}">
                <p14:modId xmlns:p14="http://schemas.microsoft.com/office/powerpoint/2010/main" val="1707330208"/>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5595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6B30736-03B2-BC01-2B1F-A581D27F4FEE}"/>
              </a:ext>
            </a:extLst>
          </p:cNvPr>
          <p:cNvSpPr>
            <a:spLocks noGrp="1"/>
          </p:cNvSpPr>
          <p:nvPr>
            <p:ph type="title"/>
          </p:nvPr>
        </p:nvSpPr>
        <p:spPr>
          <a:xfrm>
            <a:off x="641667" y="5257630"/>
            <a:ext cx="10908667" cy="1021405"/>
          </a:xfrm>
        </p:spPr>
        <p:txBody>
          <a:bodyPr vert="horz" lIns="91440" tIns="45720" rIns="91440" bIns="45720" rtlCol="0" anchor="ctr">
            <a:normAutofit/>
          </a:bodyPr>
          <a:lstStyle/>
          <a:p>
            <a:pPr algn="ctr"/>
            <a:r>
              <a:rPr lang="en-US" b="1"/>
              <a:t>Applying the Theory to Shona</a:t>
            </a:r>
          </a:p>
        </p:txBody>
      </p:sp>
      <p:sp>
        <p:nvSpPr>
          <p:cNvPr id="14" name="Rectangle 13">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6" name="TextBox 3">
            <a:extLst>
              <a:ext uri="{FF2B5EF4-FFF2-40B4-BE49-F238E27FC236}">
                <a16:creationId xmlns:a16="http://schemas.microsoft.com/office/drawing/2014/main" id="{6023E2A7-CBCB-8BA9-3D63-DDC2C6F377F3}"/>
              </a:ext>
            </a:extLst>
          </p:cNvPr>
          <p:cNvGraphicFramePr/>
          <p:nvPr>
            <p:extLst>
              <p:ext uri="{D42A27DB-BD31-4B8C-83A1-F6EECF244321}">
                <p14:modId xmlns:p14="http://schemas.microsoft.com/office/powerpoint/2010/main" val="1057081358"/>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0793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C1201-6BE9-CD5A-23AD-DC0B9A070717}"/>
              </a:ext>
            </a:extLst>
          </p:cNvPr>
          <p:cNvSpPr>
            <a:spLocks noGrp="1"/>
          </p:cNvSpPr>
          <p:nvPr>
            <p:ph type="title"/>
          </p:nvPr>
        </p:nvSpPr>
        <p:spPr>
          <a:xfrm>
            <a:off x="252919" y="1123837"/>
            <a:ext cx="2947482" cy="4601183"/>
          </a:xfrm>
        </p:spPr>
        <p:txBody>
          <a:bodyPr vert="horz" lIns="91440" tIns="45720" rIns="91440" bIns="45720" rtlCol="0" anchor="ctr">
            <a:normAutofit/>
          </a:bodyPr>
          <a:lstStyle/>
          <a:p>
            <a:r>
              <a:rPr lang="en-US" sz="3300" b="1"/>
              <a:t>Shona’s Developmental Needs</a:t>
            </a:r>
          </a:p>
        </p:txBody>
      </p:sp>
      <p:sp>
        <p:nvSpPr>
          <p:cNvPr id="4" name="TextBox 3">
            <a:extLst>
              <a:ext uri="{FF2B5EF4-FFF2-40B4-BE49-F238E27FC236}">
                <a16:creationId xmlns:a16="http://schemas.microsoft.com/office/drawing/2014/main" id="{37DC9B3B-4B3B-505F-249C-06CEFDDA81DB}"/>
              </a:ext>
            </a:extLst>
          </p:cNvPr>
          <p:cNvSpPr txBox="1"/>
          <p:nvPr/>
        </p:nvSpPr>
        <p:spPr>
          <a:xfrm>
            <a:off x="3869267" y="655608"/>
            <a:ext cx="3585891" cy="5329140"/>
          </a:xfrm>
          <a:prstGeom prst="rect">
            <a:avLst/>
          </a:prstGeom>
        </p:spPr>
        <p:txBody>
          <a:bodyPr vert="horz" lIns="91440" tIns="45720" rIns="91440" bIns="45720" rtlCol="0" anchor="ctr">
            <a:normAutofit/>
          </a:bodyPr>
          <a:lstStyle/>
          <a:p>
            <a:pPr marL="388620" indent="-285750" defTabSz="914400">
              <a:lnSpc>
                <a:spcPct val="90000"/>
              </a:lnSpc>
              <a:spcAft>
                <a:spcPts val="600"/>
              </a:spcAft>
              <a:buClr>
                <a:schemeClr val="accent1"/>
              </a:buClr>
              <a:buFont typeface="Wingdings" panose="05000000000000000000" pitchFamily="2" charset="2"/>
              <a:buChar char="q"/>
            </a:pPr>
            <a:r>
              <a:rPr lang="en-US" sz="2000">
                <a:solidFill>
                  <a:schemeClr val="tx1">
                    <a:lumMod val="65000"/>
                    <a:lumOff val="35000"/>
                  </a:schemeClr>
                </a:solidFill>
              </a:rPr>
              <a:t>Emotionally, she needs predictability and sensitive responses </a:t>
            </a:r>
          </a:p>
          <a:p>
            <a:pPr marL="388620" indent="-285750" defTabSz="914400">
              <a:lnSpc>
                <a:spcPct val="90000"/>
              </a:lnSpc>
              <a:spcAft>
                <a:spcPts val="600"/>
              </a:spcAft>
              <a:buClr>
                <a:schemeClr val="accent1"/>
              </a:buClr>
              <a:buFont typeface="Wingdings" panose="05000000000000000000" pitchFamily="2" charset="2"/>
              <a:buChar char="q"/>
            </a:pPr>
            <a:r>
              <a:rPr lang="en-US" sz="2000">
                <a:solidFill>
                  <a:schemeClr val="tx1">
                    <a:lumMod val="65000"/>
                    <a:lumOff val="35000"/>
                  </a:schemeClr>
                </a:solidFill>
              </a:rPr>
              <a:t>Socially, she needs a secure relationship with a key person. </a:t>
            </a:r>
          </a:p>
          <a:p>
            <a:pPr marL="388620" indent="-285750" defTabSz="914400">
              <a:lnSpc>
                <a:spcPct val="90000"/>
              </a:lnSpc>
              <a:spcAft>
                <a:spcPts val="600"/>
              </a:spcAft>
              <a:buClr>
                <a:schemeClr val="accent1"/>
              </a:buClr>
              <a:buFont typeface="Wingdings" panose="05000000000000000000" pitchFamily="2" charset="2"/>
              <a:buChar char="q"/>
            </a:pPr>
            <a:r>
              <a:rPr lang="en-US" sz="2000">
                <a:solidFill>
                  <a:schemeClr val="tx1">
                    <a:lumMod val="65000"/>
                    <a:lumOff val="35000"/>
                  </a:schemeClr>
                </a:solidFill>
              </a:rPr>
              <a:t>Cognitively, she needs a calm environment to encourage exploration. </a:t>
            </a:r>
          </a:p>
          <a:p>
            <a:pPr marL="388620" indent="-285750" defTabSz="914400">
              <a:lnSpc>
                <a:spcPct val="90000"/>
              </a:lnSpc>
              <a:spcAft>
                <a:spcPts val="600"/>
              </a:spcAft>
              <a:buClr>
                <a:schemeClr val="accent1"/>
              </a:buClr>
              <a:buFont typeface="Wingdings" panose="05000000000000000000" pitchFamily="2" charset="2"/>
              <a:buChar char="q"/>
            </a:pPr>
            <a:r>
              <a:rPr lang="en-US" sz="2000">
                <a:solidFill>
                  <a:schemeClr val="tx1">
                    <a:lumMod val="65000"/>
                    <a:lumOff val="35000"/>
                  </a:schemeClr>
                </a:solidFill>
              </a:rPr>
              <a:t>Physically, reducing stress will support relaxed movement and wellbeing. </a:t>
            </a:r>
          </a:p>
          <a:p>
            <a:pPr marL="285750" indent="-285750" defTabSz="914400">
              <a:lnSpc>
                <a:spcPct val="100000"/>
              </a:lnSpc>
              <a:spcAft>
                <a:spcPts val="600"/>
              </a:spcAft>
              <a:buClr>
                <a:schemeClr val="accent1"/>
              </a:buClr>
              <a:buFont typeface="Wingdings" panose="05000000000000000000" pitchFamily="2" charset="2"/>
              <a:buChar char="q"/>
            </a:pPr>
            <a:r>
              <a:rPr lang="en-US" sz="2000">
                <a:solidFill>
                  <a:schemeClr val="tx2"/>
                </a:solidFill>
              </a:rPr>
              <a:t>  </a:t>
            </a:r>
            <a:r>
              <a:rPr lang="en-GB" sz="2000">
                <a:solidFill>
                  <a:schemeClr val="tx2"/>
                </a:solidFill>
              </a:rPr>
              <a:t>Emotional security support all development (Opie et al., 2026)</a:t>
            </a:r>
            <a:endParaRPr lang="en-US" sz="2000">
              <a:solidFill>
                <a:schemeClr val="tx2"/>
              </a:solidFill>
            </a:endParaRPr>
          </a:p>
          <a:p>
            <a:pPr marL="285750" indent="-182880" defTabSz="914400">
              <a:lnSpc>
                <a:spcPct val="90000"/>
              </a:lnSpc>
              <a:spcAft>
                <a:spcPts val="600"/>
              </a:spcAft>
              <a:buClr>
                <a:schemeClr val="accent1"/>
              </a:buClr>
              <a:buFont typeface="Wingdings 2" pitchFamily="18" charset="2"/>
              <a:buChar char=""/>
            </a:pPr>
            <a:endParaRPr lang="en-US">
              <a:solidFill>
                <a:schemeClr val="tx1">
                  <a:lumMod val="65000"/>
                  <a:lumOff val="35000"/>
                </a:schemeClr>
              </a:solidFill>
            </a:endParaRPr>
          </a:p>
        </p:txBody>
      </p:sp>
      <p:pic>
        <p:nvPicPr>
          <p:cNvPr id="9" name="Picture 8" descr="Early-Years-Attachment-SENCO-Workshop.ppt">
            <a:extLst>
              <a:ext uri="{FF2B5EF4-FFF2-40B4-BE49-F238E27FC236}">
                <a16:creationId xmlns:a16="http://schemas.microsoft.com/office/drawing/2014/main" id="{2202F6C4-B939-50FF-0550-A15F12C6DD4E}"/>
              </a:ext>
            </a:extLst>
          </p:cNvPr>
          <p:cNvPicPr>
            <a:picLocks noChangeAspect="1"/>
          </p:cNvPicPr>
          <p:nvPr/>
        </p:nvPicPr>
        <p:blipFill>
          <a:blip r:embed="rId2"/>
          <a:stretch>
            <a:fillRect/>
          </a:stretch>
        </p:blipFill>
        <p:spPr>
          <a:xfrm>
            <a:off x="7760971" y="1005840"/>
            <a:ext cx="3968874" cy="4194810"/>
          </a:xfrm>
          <a:prstGeom prst="rect">
            <a:avLst/>
          </a:prstGeom>
        </p:spPr>
      </p:pic>
    </p:spTree>
    <p:extLst>
      <p:ext uri="{BB962C8B-B14F-4D97-AF65-F5344CB8AC3E}">
        <p14:creationId xmlns:p14="http://schemas.microsoft.com/office/powerpoint/2010/main" val="1470662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20D65-8137-9EE6-2369-3392FAAA2878}"/>
              </a:ext>
            </a:extLst>
          </p:cNvPr>
          <p:cNvSpPr>
            <a:spLocks noGrp="1"/>
          </p:cNvSpPr>
          <p:nvPr>
            <p:ph type="title"/>
          </p:nvPr>
        </p:nvSpPr>
        <p:spPr/>
        <p:txBody>
          <a:bodyPr>
            <a:normAutofit/>
          </a:bodyPr>
          <a:lstStyle/>
          <a:p>
            <a:r>
              <a:rPr lang="en-GB" sz="4000" b="1">
                <a:solidFill>
                  <a:schemeClr val="accent4"/>
                </a:solidFill>
                <a:ea typeface="+mj-lt"/>
                <a:cs typeface="+mj-lt"/>
              </a:rPr>
              <a:t>Strategies: Emotional Support</a:t>
            </a:r>
            <a:endParaRPr lang="en-US" sz="4000" b="1">
              <a:solidFill>
                <a:schemeClr val="accent4"/>
              </a:solidFill>
            </a:endParaRPr>
          </a:p>
        </p:txBody>
      </p:sp>
      <p:sp>
        <p:nvSpPr>
          <p:cNvPr id="3" name="Content Placeholder 2">
            <a:extLst>
              <a:ext uri="{FF2B5EF4-FFF2-40B4-BE49-F238E27FC236}">
                <a16:creationId xmlns:a16="http://schemas.microsoft.com/office/drawing/2014/main" id="{600CDFB4-EAAB-5EB4-FF98-AD0497CC6266}"/>
              </a:ext>
            </a:extLst>
          </p:cNvPr>
          <p:cNvSpPr>
            <a:spLocks noGrp="1"/>
          </p:cNvSpPr>
          <p:nvPr>
            <p:ph idx="1"/>
          </p:nvPr>
        </p:nvSpPr>
        <p:spPr>
          <a:xfrm>
            <a:off x="3769744" y="2346384"/>
            <a:ext cx="7299385" cy="2717321"/>
          </a:xfrm>
        </p:spPr>
        <p:txBody>
          <a:bodyPr vert="horz" lIns="91440" tIns="45720" rIns="91440" bIns="45720" rtlCol="0" anchor="t">
            <a:normAutofit/>
          </a:bodyPr>
          <a:lstStyle/>
          <a:p>
            <a:pPr>
              <a:buFont typeface="Wingdings" panose="05000000000000000000" pitchFamily="2" charset="2"/>
              <a:buChar char="q"/>
            </a:pPr>
            <a:r>
              <a:rPr lang="en-GB" sz="1800"/>
              <a:t>Strong key person relationship</a:t>
            </a:r>
          </a:p>
          <a:p>
            <a:pPr lvl="0">
              <a:buFont typeface="Wingdings" panose="05000000000000000000" pitchFamily="2" charset="2"/>
              <a:buChar char="q"/>
            </a:pPr>
            <a:r>
              <a:rPr lang="en-GB" sz="1800"/>
              <a:t>Predictable routines</a:t>
            </a:r>
          </a:p>
          <a:p>
            <a:pPr lvl="0">
              <a:buFont typeface="Wingdings" panose="05000000000000000000" pitchFamily="2" charset="2"/>
              <a:buChar char="q"/>
            </a:pPr>
            <a:r>
              <a:rPr lang="en-GB" sz="1800"/>
              <a:t>Visual timetable</a:t>
            </a:r>
          </a:p>
          <a:p>
            <a:pPr lvl="0">
              <a:buFont typeface="Wingdings" panose="05000000000000000000" pitchFamily="2" charset="2"/>
              <a:buChar char="q"/>
            </a:pPr>
            <a:r>
              <a:rPr lang="en-GB" sz="1800"/>
              <a:t>Transitional object</a:t>
            </a:r>
          </a:p>
          <a:p>
            <a:pPr lvl="0">
              <a:buFont typeface="Wingdings" panose="05000000000000000000" pitchFamily="2" charset="2"/>
              <a:buChar char="q"/>
            </a:pPr>
            <a:r>
              <a:rPr lang="en-GB" sz="1800"/>
              <a:t>Attachment‑based interventions improve emotional regulation (Wright et al., 2023)</a:t>
            </a:r>
          </a:p>
          <a:p>
            <a:pPr>
              <a:buNone/>
            </a:pPr>
            <a:endParaRPr lang="en-GB" sz="1800">
              <a:ea typeface="+mn-lt"/>
              <a:cs typeface="+mn-lt"/>
            </a:endParaRPr>
          </a:p>
        </p:txBody>
      </p:sp>
    </p:spTree>
    <p:extLst>
      <p:ext uri="{BB962C8B-B14F-4D97-AF65-F5344CB8AC3E}">
        <p14:creationId xmlns:p14="http://schemas.microsoft.com/office/powerpoint/2010/main" val="1806963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514"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6B1FD35-8A2D-AF18-BE56-139872479126}"/>
              </a:ext>
            </a:extLst>
          </p:cNvPr>
          <p:cNvSpPr>
            <a:spLocks noGrp="1"/>
          </p:cNvSpPr>
          <p:nvPr>
            <p:ph type="title"/>
          </p:nvPr>
        </p:nvSpPr>
        <p:spPr>
          <a:xfrm>
            <a:off x="5451642" y="1123837"/>
            <a:ext cx="6451110" cy="1255469"/>
          </a:xfrm>
        </p:spPr>
        <p:txBody>
          <a:bodyPr vert="horz" lIns="91440" tIns="45720" rIns="91440" bIns="45720" rtlCol="0" anchor="ctr">
            <a:normAutofit/>
          </a:bodyPr>
          <a:lstStyle/>
          <a:p>
            <a:r>
              <a:rPr lang="en-US" b="1"/>
              <a:t>Strategies: Social &amp; Cognitive Support</a:t>
            </a:r>
          </a:p>
        </p:txBody>
      </p:sp>
      <p:sp>
        <p:nvSpPr>
          <p:cNvPr id="19" name="Rectangle 18">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descr="The image illustrates the different attachment styles in children: secure, avoidant, anxious-resistant, and disorganized, each characterized by distinct reactions to parental absence and behavior.&#10;&#10;AI-generated content may be incorrect.">
            <a:extLst>
              <a:ext uri="{FF2B5EF4-FFF2-40B4-BE49-F238E27FC236}">
                <a16:creationId xmlns:a16="http://schemas.microsoft.com/office/drawing/2014/main" id="{E8E60145-EC59-4D05-5DF8-233894A084BE}"/>
              </a:ext>
            </a:extLst>
          </p:cNvPr>
          <p:cNvPicPr>
            <a:picLocks noChangeAspect="1"/>
          </p:cNvPicPr>
          <p:nvPr/>
        </p:nvPicPr>
        <p:blipFill>
          <a:blip r:embed="rId2"/>
          <a:stretch>
            <a:fillRect/>
          </a:stretch>
        </p:blipFill>
        <p:spPr>
          <a:xfrm>
            <a:off x="860770" y="971550"/>
            <a:ext cx="4341871" cy="4341871"/>
          </a:xfrm>
          <a:prstGeom prst="rect">
            <a:avLst/>
          </a:prstGeom>
        </p:spPr>
      </p:pic>
      <p:sp>
        <p:nvSpPr>
          <p:cNvPr id="4" name="TextBox 3">
            <a:extLst>
              <a:ext uri="{FF2B5EF4-FFF2-40B4-BE49-F238E27FC236}">
                <a16:creationId xmlns:a16="http://schemas.microsoft.com/office/drawing/2014/main" id="{3E4EC2F6-FEFD-C08A-1EB7-89238BD115A9}"/>
              </a:ext>
            </a:extLst>
          </p:cNvPr>
          <p:cNvSpPr txBox="1"/>
          <p:nvPr/>
        </p:nvSpPr>
        <p:spPr>
          <a:xfrm>
            <a:off x="5451644" y="2510395"/>
            <a:ext cx="6451109" cy="3274586"/>
          </a:xfrm>
          <a:prstGeom prst="rect">
            <a:avLst/>
          </a:prstGeom>
        </p:spPr>
        <p:txBody>
          <a:bodyPr vert="horz" lIns="91440" tIns="45720" rIns="91440" bIns="45720" rtlCol="0">
            <a:normAutofit/>
          </a:bodyPr>
          <a:lstStyle/>
          <a:p>
            <a:pPr marL="285750" lvl="0" indent="-285750">
              <a:buFont typeface="Wingdings" panose="05000000000000000000" pitchFamily="2" charset="2"/>
              <a:buChar char="q"/>
            </a:pPr>
            <a:r>
              <a:rPr lang="en-GB"/>
              <a:t>Linked play with small groups</a:t>
            </a:r>
          </a:p>
          <a:p>
            <a:pPr marL="285750" lvl="0" indent="-285750">
              <a:buFont typeface="Wingdings" panose="05000000000000000000" pitchFamily="2" charset="2"/>
              <a:buChar char="q"/>
            </a:pPr>
            <a:r>
              <a:rPr lang="en-GB"/>
              <a:t>Simple language and gestures</a:t>
            </a:r>
          </a:p>
          <a:p>
            <a:pPr marL="285750" lvl="0" indent="-285750">
              <a:buFont typeface="Wingdings" panose="05000000000000000000" pitchFamily="2" charset="2"/>
              <a:buChar char="q"/>
            </a:pPr>
            <a:r>
              <a:rPr lang="en-GB"/>
              <a:t>Key person as secure base</a:t>
            </a:r>
          </a:p>
          <a:p>
            <a:pPr marL="285750" lvl="0" indent="-285750">
              <a:buFont typeface="Wingdings" panose="05000000000000000000" pitchFamily="2" charset="2"/>
              <a:buChar char="q"/>
            </a:pPr>
            <a:r>
              <a:rPr lang="en-GB"/>
              <a:t>Secure attachment promotes exploration and peer engagement (Spilt et al., 2025)</a:t>
            </a:r>
          </a:p>
          <a:p>
            <a:pPr indent="-182880" defTabSz="914400">
              <a:lnSpc>
                <a:spcPct val="90000"/>
              </a:lnSpc>
              <a:spcAft>
                <a:spcPts val="600"/>
              </a:spcAft>
              <a:buClr>
                <a:schemeClr val="accent1"/>
              </a:buClr>
              <a:buFont typeface="Wingdings 2" pitchFamily="18" charset="2"/>
              <a:buChar char=""/>
            </a:pPr>
            <a:endParaRPr lang="en-US">
              <a:solidFill>
                <a:srgbClr val="FFFFFF"/>
              </a:solidFill>
            </a:endParaRPr>
          </a:p>
        </p:txBody>
      </p:sp>
    </p:spTree>
    <p:extLst>
      <p:ext uri="{BB962C8B-B14F-4D97-AF65-F5344CB8AC3E}">
        <p14:creationId xmlns:p14="http://schemas.microsoft.com/office/powerpoint/2010/main" val="1440855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CA83AF-1841-59C9-E3D0-703A5319B319}"/>
              </a:ext>
            </a:extLst>
          </p:cNvPr>
          <p:cNvSpPr>
            <a:spLocks noGrp="1"/>
          </p:cNvSpPr>
          <p:nvPr>
            <p:ph type="title"/>
          </p:nvPr>
        </p:nvSpPr>
        <p:spPr>
          <a:xfrm>
            <a:off x="494260" y="1683144"/>
            <a:ext cx="2774922" cy="3491712"/>
          </a:xfrm>
        </p:spPr>
        <p:txBody>
          <a:bodyPr vert="horz" lIns="91440" tIns="45720" rIns="91440" bIns="45720" rtlCol="0" anchor="ctr">
            <a:normAutofit/>
          </a:bodyPr>
          <a:lstStyle/>
          <a:p>
            <a:r>
              <a:rPr lang="en-US" b="1"/>
              <a:t>Partnership With Carers</a:t>
            </a:r>
          </a:p>
        </p:txBody>
      </p:sp>
      <p:sp>
        <p:nvSpPr>
          <p:cNvPr id="4" name="TextBox 3">
            <a:extLst>
              <a:ext uri="{FF2B5EF4-FFF2-40B4-BE49-F238E27FC236}">
                <a16:creationId xmlns:a16="http://schemas.microsoft.com/office/drawing/2014/main" id="{3875A36F-2854-F89B-F3DC-AA8408465B7A}"/>
              </a:ext>
            </a:extLst>
          </p:cNvPr>
          <p:cNvSpPr txBox="1"/>
          <p:nvPr/>
        </p:nvSpPr>
        <p:spPr>
          <a:xfrm>
            <a:off x="4361606" y="1683143"/>
            <a:ext cx="6627377" cy="3491713"/>
          </a:xfrm>
          <a:prstGeom prst="rect">
            <a:avLst/>
          </a:prstGeom>
        </p:spPr>
        <p:txBody>
          <a:bodyPr vert="horz" lIns="91440" tIns="45720" rIns="91440" bIns="45720" rtlCol="0" anchor="ctr">
            <a:normAutofit/>
          </a:bodyPr>
          <a:lstStyle/>
          <a:p>
            <a:pPr marL="285750" indent="-285750" defTabSz="914400">
              <a:lnSpc>
                <a:spcPct val="90000"/>
              </a:lnSpc>
              <a:spcAft>
                <a:spcPts val="600"/>
              </a:spcAft>
              <a:buClr>
                <a:schemeClr val="accent1"/>
              </a:buClr>
              <a:buFont typeface="Wingdings" panose="05000000000000000000" pitchFamily="2" charset="2"/>
              <a:buChar char="q"/>
            </a:pPr>
            <a:r>
              <a:rPr lang="en-US">
                <a:solidFill>
                  <a:schemeClr val="tx1">
                    <a:lumMod val="65000"/>
                    <a:lumOff val="35000"/>
                  </a:schemeClr>
                </a:solidFill>
              </a:rPr>
              <a:t>Working closely with Shona’s carers ensures consistency. Discuss routines, recent triggers, and shared strategies. If her anxiety persists, referral to the SENCO or health visitor may be appropriate.</a:t>
            </a:r>
          </a:p>
          <a:p>
            <a:pPr marL="285750" indent="-285750" defTabSz="914400">
              <a:lnSpc>
                <a:spcPct val="90000"/>
              </a:lnSpc>
              <a:spcAft>
                <a:spcPts val="600"/>
              </a:spcAft>
              <a:buClr>
                <a:schemeClr val="accent1"/>
              </a:buClr>
              <a:buFont typeface="Wingdings" panose="05000000000000000000" pitchFamily="2" charset="2"/>
              <a:buChar char="q"/>
            </a:pPr>
            <a:r>
              <a:rPr lang="en-US">
                <a:solidFill>
                  <a:schemeClr val="tx1">
                    <a:lumMod val="65000"/>
                    <a:lumOff val="35000"/>
                  </a:schemeClr>
                </a:solidFill>
              </a:rPr>
              <a:t>According to (Opie et al., 2026) Multi-agency working improves outcome. </a:t>
            </a:r>
          </a:p>
          <a:p>
            <a:pPr indent="-182880" defTabSz="914400">
              <a:lnSpc>
                <a:spcPct val="90000"/>
              </a:lnSpc>
              <a:spcAft>
                <a:spcPts val="600"/>
              </a:spcAft>
              <a:buClr>
                <a:schemeClr val="accent1"/>
              </a:buClr>
              <a:buFont typeface="Wingdings 2" pitchFamily="18" charset="2"/>
              <a:buChar char=""/>
            </a:pPr>
            <a:endParaRPr lang="en-US">
              <a:solidFill>
                <a:schemeClr val="tx1">
                  <a:lumMod val="65000"/>
                  <a:lumOff val="35000"/>
                </a:schemeClr>
              </a:solidFill>
            </a:endParaRPr>
          </a:p>
        </p:txBody>
      </p:sp>
      <p:sp>
        <p:nvSpPr>
          <p:cNvPr id="25" name="Freeform: Shape 24">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5391166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1A69D-5087-169D-44D0-ADB85EC7E803}"/>
              </a:ext>
            </a:extLst>
          </p:cNvPr>
          <p:cNvSpPr>
            <a:spLocks noGrp="1"/>
          </p:cNvSpPr>
          <p:nvPr>
            <p:ph type="title"/>
          </p:nvPr>
        </p:nvSpPr>
        <p:spPr/>
        <p:txBody>
          <a:bodyPr>
            <a:normAutofit/>
          </a:bodyPr>
          <a:lstStyle/>
          <a:p>
            <a:r>
              <a:rPr lang="en-GB" sz="4000" b="1">
                <a:solidFill>
                  <a:schemeClr val="accent4"/>
                </a:solidFill>
                <a:ea typeface="+mj-lt"/>
                <a:cs typeface="+mj-lt"/>
              </a:rPr>
              <a:t>Nature and Nurture</a:t>
            </a:r>
            <a:endParaRPr lang="en-US" sz="4000" b="1">
              <a:solidFill>
                <a:schemeClr val="accent4"/>
              </a:solidFill>
            </a:endParaRPr>
          </a:p>
        </p:txBody>
      </p:sp>
      <p:sp>
        <p:nvSpPr>
          <p:cNvPr id="4" name="TextBox 3">
            <a:extLst>
              <a:ext uri="{FF2B5EF4-FFF2-40B4-BE49-F238E27FC236}">
                <a16:creationId xmlns:a16="http://schemas.microsoft.com/office/drawing/2014/main" id="{481E8C0C-9C29-EF98-3A36-7CBAA60247F5}"/>
              </a:ext>
            </a:extLst>
          </p:cNvPr>
          <p:cNvSpPr txBox="1"/>
          <p:nvPr/>
        </p:nvSpPr>
        <p:spPr>
          <a:xfrm>
            <a:off x="3808735" y="2316882"/>
            <a:ext cx="7548113" cy="2862322"/>
          </a:xfrm>
          <a:prstGeom prst="rect">
            <a:avLst/>
          </a:prstGeom>
          <a:noFill/>
        </p:spPr>
        <p:txBody>
          <a:bodyPr wrap="square" rtlCol="0">
            <a:spAutoFit/>
          </a:bodyPr>
          <a:lstStyle/>
          <a:p>
            <a:r>
              <a:rPr lang="en-GB"/>
              <a:t>Shona’s development is shaped by both biology and environment.</a:t>
            </a:r>
          </a:p>
          <a:p>
            <a:endParaRPr lang="en-GB"/>
          </a:p>
          <a:p>
            <a:pPr marL="285750" indent="-285750">
              <a:buFont typeface="Wingdings" panose="05000000000000000000" pitchFamily="2" charset="2"/>
              <a:buChar char="q"/>
            </a:pPr>
            <a:r>
              <a:rPr lang="en-GB"/>
              <a:t>Temperament may make her more sensitive to stress (Zeegers et al., 2017). Caregiver sensitivity, routines, and nursery practices also influence attachment security. Supportive environments can buffer biological vulnerabilities.</a:t>
            </a:r>
          </a:p>
          <a:p>
            <a:pPr marL="285750" lvl="0" indent="-285750">
              <a:buFont typeface="Wingdings" panose="05000000000000000000" pitchFamily="2" charset="2"/>
              <a:buChar char="q"/>
            </a:pPr>
            <a:r>
              <a:rPr lang="en-GB"/>
              <a:t>Neurobiological sensitivity interacts with caregiving quality (Santaguida &amp; Bergamasco, 2024)</a:t>
            </a:r>
          </a:p>
          <a:p>
            <a:pPr marL="285750" lvl="0" indent="-285750">
              <a:buFont typeface="Wingdings" panose="05000000000000000000" pitchFamily="2" charset="2"/>
              <a:buChar char="q"/>
            </a:pPr>
            <a:r>
              <a:rPr lang="en-GB"/>
              <a:t>Affective touch supports regulation (McGlone &amp; Rankin, 2025)</a:t>
            </a:r>
          </a:p>
          <a:p>
            <a:endParaRPr lang="en-GB"/>
          </a:p>
        </p:txBody>
      </p:sp>
    </p:spTree>
    <p:extLst>
      <p:ext uri="{BB962C8B-B14F-4D97-AF65-F5344CB8AC3E}">
        <p14:creationId xmlns:p14="http://schemas.microsoft.com/office/powerpoint/2010/main" val="2505014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hand of two adults and a kid on top of each other">
            <a:extLst>
              <a:ext uri="{FF2B5EF4-FFF2-40B4-BE49-F238E27FC236}">
                <a16:creationId xmlns:a16="http://schemas.microsoft.com/office/drawing/2014/main" id="{B503C918-86A5-8443-E9A8-9B61E669A3FB}"/>
              </a:ext>
            </a:extLst>
          </p:cNvPr>
          <p:cNvPicPr>
            <a:picLocks noChangeAspect="1"/>
          </p:cNvPicPr>
          <p:nvPr/>
        </p:nvPicPr>
        <p:blipFill>
          <a:blip r:embed="rId2"/>
          <a:srcRect t="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5A133C1E-CB83-47F3-8F35-94C2A7C58E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B52FB2B-0A81-FFA8-7707-D81F11F5F2AD}"/>
              </a:ext>
            </a:extLst>
          </p:cNvPr>
          <p:cNvSpPr>
            <a:spLocks noGrp="1"/>
          </p:cNvSpPr>
          <p:nvPr>
            <p:ph type="title"/>
          </p:nvPr>
        </p:nvSpPr>
        <p:spPr>
          <a:xfrm>
            <a:off x="252919" y="1123837"/>
            <a:ext cx="2947482" cy="1283461"/>
          </a:xfrm>
        </p:spPr>
        <p:txBody>
          <a:bodyPr vert="horz" lIns="91440" tIns="45720" rIns="91440" bIns="45720" rtlCol="0" anchor="b">
            <a:normAutofit/>
          </a:bodyPr>
          <a:lstStyle/>
          <a:p>
            <a:r>
              <a:rPr lang="en-US" sz="2400" b="1"/>
              <a:t>Critical Evaluation of Attachment Theory</a:t>
            </a:r>
          </a:p>
        </p:txBody>
      </p:sp>
      <p:sp>
        <p:nvSpPr>
          <p:cNvPr id="4" name="TextBox 3">
            <a:extLst>
              <a:ext uri="{FF2B5EF4-FFF2-40B4-BE49-F238E27FC236}">
                <a16:creationId xmlns:a16="http://schemas.microsoft.com/office/drawing/2014/main" id="{217321D2-7FA3-A6D4-7BBB-7788E33A54CC}"/>
              </a:ext>
            </a:extLst>
          </p:cNvPr>
          <p:cNvSpPr txBox="1"/>
          <p:nvPr/>
        </p:nvSpPr>
        <p:spPr>
          <a:xfrm>
            <a:off x="252920" y="2407298"/>
            <a:ext cx="2947482" cy="3498980"/>
          </a:xfrm>
          <a:prstGeom prst="rect">
            <a:avLst/>
          </a:prstGeom>
        </p:spPr>
        <p:txBody>
          <a:bodyPr vert="horz" lIns="91440" tIns="45720" rIns="91440" bIns="45720" rtlCol="0">
            <a:normAutofit lnSpcReduction="10000"/>
          </a:bodyPr>
          <a:lstStyle/>
          <a:p>
            <a:pPr lvl="0"/>
            <a:r>
              <a:rPr lang="en-GB" sz="1600"/>
              <a:t>Strengths:</a:t>
            </a:r>
          </a:p>
          <a:p>
            <a:pPr lvl="0"/>
            <a:endParaRPr lang="en-GB" sz="1600"/>
          </a:p>
          <a:p>
            <a:pPr marL="285750" lvl="0" indent="-285750">
              <a:buFont typeface="Wingdings" panose="05000000000000000000" pitchFamily="2" charset="2"/>
              <a:buChar char="q"/>
            </a:pPr>
            <a:r>
              <a:rPr lang="en-GB" sz="1600"/>
              <a:t>Strong evidence base</a:t>
            </a:r>
          </a:p>
          <a:p>
            <a:pPr marL="285750" lvl="0" indent="-285750">
              <a:buFont typeface="Wingdings" panose="05000000000000000000" pitchFamily="2" charset="2"/>
              <a:buChar char="q"/>
            </a:pPr>
            <a:r>
              <a:rPr lang="en-GB" sz="1600"/>
              <a:t>Clear practice implications</a:t>
            </a:r>
          </a:p>
          <a:p>
            <a:pPr marL="285750" lvl="0" indent="-285750">
              <a:buFont typeface="Wingdings" panose="05000000000000000000" pitchFamily="2" charset="2"/>
              <a:buChar char="q"/>
            </a:pPr>
            <a:r>
              <a:rPr lang="en-GB" sz="1600"/>
              <a:t>Holistic developmental focus</a:t>
            </a:r>
          </a:p>
          <a:p>
            <a:pPr lvl="0"/>
            <a:endParaRPr lang="en-GB" sz="1600"/>
          </a:p>
          <a:p>
            <a:r>
              <a:rPr lang="en-GB" sz="1600"/>
              <a:t>Limitations:</a:t>
            </a:r>
          </a:p>
          <a:p>
            <a:endParaRPr lang="en-GB" sz="1600"/>
          </a:p>
          <a:p>
            <a:pPr marL="285750" lvl="0" indent="-285750">
              <a:buFont typeface="Wingdings" panose="05000000000000000000" pitchFamily="2" charset="2"/>
              <a:buChar char="q"/>
            </a:pPr>
            <a:r>
              <a:rPr lang="en-GB" sz="1600"/>
              <a:t>Early theory mother‑focused (Bretherton, 1992)</a:t>
            </a:r>
          </a:p>
          <a:p>
            <a:pPr marL="285750" lvl="0" indent="-285750">
              <a:buFont typeface="Wingdings" panose="05000000000000000000" pitchFamily="2" charset="2"/>
              <a:buChar char="q"/>
            </a:pPr>
            <a:r>
              <a:rPr lang="en-GB" sz="1600"/>
              <a:t>Cultural variation</a:t>
            </a:r>
          </a:p>
          <a:p>
            <a:pPr marL="285750" lvl="0" indent="-285750">
              <a:buFont typeface="Wingdings" panose="05000000000000000000" pitchFamily="2" charset="2"/>
              <a:buChar char="q"/>
            </a:pPr>
            <a:r>
              <a:rPr lang="en-GB" sz="1600"/>
              <a:t>Does not explain all developmental issues</a:t>
            </a:r>
          </a:p>
          <a:p>
            <a:pPr marL="285750" lvl="0" indent="-285750">
              <a:buFont typeface="Wingdings" panose="05000000000000000000" pitchFamily="2" charset="2"/>
              <a:buChar char="q"/>
            </a:pPr>
            <a:r>
              <a:rPr lang="en-GB" sz="1600"/>
              <a:t>Risk of misapplication in practice (Foster et al., 2026)</a:t>
            </a:r>
          </a:p>
          <a:p>
            <a:pPr indent="-182880" defTabSz="914400">
              <a:lnSpc>
                <a:spcPct val="90000"/>
              </a:lnSpc>
              <a:spcAft>
                <a:spcPts val="600"/>
              </a:spcAft>
              <a:buClr>
                <a:schemeClr val="accent1"/>
              </a:buClr>
              <a:buFont typeface="Wingdings 2" pitchFamily="18" charset="2"/>
              <a:buChar char=""/>
            </a:pPr>
            <a:endParaRPr lang="en-US" sz="1600">
              <a:solidFill>
                <a:srgbClr val="FFFFFF"/>
              </a:solidFill>
            </a:endParaRPr>
          </a:p>
        </p:txBody>
      </p:sp>
      <p:sp>
        <p:nvSpPr>
          <p:cNvPr id="12" name="Rectangle 11">
            <a:extLst>
              <a:ext uri="{FF2B5EF4-FFF2-40B4-BE49-F238E27FC236}">
                <a16:creationId xmlns:a16="http://schemas.microsoft.com/office/drawing/2014/main" id="{289E943A-225D-44B1-B345-D7FDBA43C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16750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3D box skeletons">
            <a:extLst>
              <a:ext uri="{FF2B5EF4-FFF2-40B4-BE49-F238E27FC236}">
                <a16:creationId xmlns:a16="http://schemas.microsoft.com/office/drawing/2014/main" id="{B9BF3245-5EB5-7C91-9250-FE15C02BEEC8}"/>
              </a:ext>
            </a:extLst>
          </p:cNvPr>
          <p:cNvPicPr>
            <a:picLocks noChangeAspect="1"/>
          </p:cNvPicPr>
          <p:nvPr/>
        </p:nvPicPr>
        <p:blipFill>
          <a:blip r:embed="rId2"/>
          <a:srcRect t="8372" b="7358"/>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5A133C1E-CB83-47F3-8F35-94C2A7C58E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9F9FF30-2778-749F-7EB7-E7F7F7DC528F}"/>
              </a:ext>
            </a:extLst>
          </p:cNvPr>
          <p:cNvSpPr>
            <a:spLocks noGrp="1"/>
          </p:cNvSpPr>
          <p:nvPr>
            <p:ph type="title"/>
          </p:nvPr>
        </p:nvSpPr>
        <p:spPr>
          <a:xfrm>
            <a:off x="252919" y="1123837"/>
            <a:ext cx="2947482" cy="1283461"/>
          </a:xfrm>
        </p:spPr>
        <p:txBody>
          <a:bodyPr vert="horz" lIns="91440" tIns="45720" rIns="91440" bIns="45720" rtlCol="0" anchor="b">
            <a:normAutofit/>
          </a:bodyPr>
          <a:lstStyle/>
          <a:p>
            <a:r>
              <a:rPr lang="en-US" sz="2400" b="1"/>
              <a:t>Conclusion</a:t>
            </a:r>
          </a:p>
        </p:txBody>
      </p:sp>
      <p:sp>
        <p:nvSpPr>
          <p:cNvPr id="4" name="TextBox 3">
            <a:extLst>
              <a:ext uri="{FF2B5EF4-FFF2-40B4-BE49-F238E27FC236}">
                <a16:creationId xmlns:a16="http://schemas.microsoft.com/office/drawing/2014/main" id="{6379740E-9911-38E0-8B8B-7D2223F19C80}"/>
              </a:ext>
            </a:extLst>
          </p:cNvPr>
          <p:cNvSpPr txBox="1"/>
          <p:nvPr/>
        </p:nvSpPr>
        <p:spPr>
          <a:xfrm>
            <a:off x="252920" y="2407298"/>
            <a:ext cx="2947482" cy="3498980"/>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buClr>
              <a:buFont typeface="Wingdings 2" pitchFamily="18" charset="2"/>
              <a:buChar char=""/>
            </a:pPr>
            <a:r>
              <a:rPr lang="en-US" sz="1600">
                <a:solidFill>
                  <a:srgbClr val="FFFFFF"/>
                </a:solidFill>
              </a:rPr>
              <a:t>Attachment theory helps us understand Shona’s anxiety and guides relationship‑based strategies that support her emotional, social, cognitive, and physical development. Building security is the foundation for her progress in the nursery.</a:t>
            </a:r>
          </a:p>
          <a:p>
            <a:pPr indent="-182880" defTabSz="914400">
              <a:lnSpc>
                <a:spcPct val="90000"/>
              </a:lnSpc>
              <a:spcAft>
                <a:spcPts val="600"/>
              </a:spcAft>
              <a:buClr>
                <a:schemeClr val="accent1"/>
              </a:buClr>
              <a:buFont typeface="Wingdings 2" pitchFamily="18" charset="2"/>
              <a:buChar char=""/>
            </a:pPr>
            <a:r>
              <a:rPr lang="en-US" sz="1600">
                <a:solidFill>
                  <a:srgbClr val="FFFFFF"/>
                </a:solidFill>
              </a:rPr>
              <a:t>While attachment theory has limitations, it remains a powerful tool when applied thoughtfully and alongside other developmental perspectives.</a:t>
            </a:r>
          </a:p>
          <a:p>
            <a:pPr indent="-182880" defTabSz="914400">
              <a:lnSpc>
                <a:spcPct val="90000"/>
              </a:lnSpc>
              <a:spcAft>
                <a:spcPts val="600"/>
              </a:spcAft>
              <a:buClr>
                <a:schemeClr val="accent1"/>
              </a:buClr>
              <a:buFont typeface="Wingdings 2" pitchFamily="18" charset="2"/>
              <a:buChar char=""/>
            </a:pPr>
            <a:endParaRPr lang="en-US" sz="1600">
              <a:solidFill>
                <a:srgbClr val="FFFFFF"/>
              </a:solidFill>
            </a:endParaRPr>
          </a:p>
          <a:p>
            <a:pPr indent="-182880" defTabSz="914400">
              <a:lnSpc>
                <a:spcPct val="90000"/>
              </a:lnSpc>
              <a:spcAft>
                <a:spcPts val="600"/>
              </a:spcAft>
              <a:buClr>
                <a:schemeClr val="accent1"/>
              </a:buClr>
              <a:buFont typeface="Wingdings 2" pitchFamily="18" charset="2"/>
              <a:buChar char=""/>
            </a:pPr>
            <a:endParaRPr lang="en-US" sz="1600">
              <a:solidFill>
                <a:srgbClr val="FFFFFF"/>
              </a:solidFill>
            </a:endParaRPr>
          </a:p>
        </p:txBody>
      </p:sp>
      <p:sp>
        <p:nvSpPr>
          <p:cNvPr id="12" name="Rectangle 11">
            <a:extLst>
              <a:ext uri="{FF2B5EF4-FFF2-40B4-BE49-F238E27FC236}">
                <a16:creationId xmlns:a16="http://schemas.microsoft.com/office/drawing/2014/main" id="{289E943A-225D-44B1-B345-D7FDBA43C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70750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2072E-A8A7-33AF-2FBF-CF077ECBCE30}"/>
              </a:ext>
            </a:extLst>
          </p:cNvPr>
          <p:cNvSpPr>
            <a:spLocks noGrp="1"/>
          </p:cNvSpPr>
          <p:nvPr>
            <p:ph type="title"/>
          </p:nvPr>
        </p:nvSpPr>
        <p:spPr>
          <a:xfrm>
            <a:off x="226743" y="2508550"/>
            <a:ext cx="10505955" cy="920450"/>
          </a:xfrm>
        </p:spPr>
        <p:txBody>
          <a:bodyPr>
            <a:normAutofit/>
          </a:bodyPr>
          <a:lstStyle/>
          <a:p>
            <a:r>
              <a:rPr lang="en-GB" sz="4000" b="1">
                <a:solidFill>
                  <a:schemeClr val="accent4"/>
                </a:solidFill>
              </a:rPr>
              <a:t>References</a:t>
            </a:r>
          </a:p>
        </p:txBody>
      </p:sp>
      <p:sp>
        <p:nvSpPr>
          <p:cNvPr id="3" name="Content Placeholder 2">
            <a:extLst>
              <a:ext uri="{FF2B5EF4-FFF2-40B4-BE49-F238E27FC236}">
                <a16:creationId xmlns:a16="http://schemas.microsoft.com/office/drawing/2014/main" id="{3F15BE47-44F2-1CFB-4349-77CFCA1F6A3F}"/>
              </a:ext>
            </a:extLst>
          </p:cNvPr>
          <p:cNvSpPr>
            <a:spLocks noGrp="1"/>
          </p:cNvSpPr>
          <p:nvPr>
            <p:ph idx="1"/>
          </p:nvPr>
        </p:nvSpPr>
        <p:spPr>
          <a:xfrm>
            <a:off x="3590867" y="484909"/>
            <a:ext cx="7713453" cy="6896584"/>
          </a:xfrm>
        </p:spPr>
        <p:txBody>
          <a:bodyPr vert="horz" lIns="91440" tIns="45720" rIns="91440" bIns="45720" rtlCol="0" anchor="t">
            <a:normAutofit/>
          </a:bodyPr>
          <a:lstStyle/>
          <a:p>
            <a:pPr lvl="0">
              <a:buFont typeface="Wingdings" panose="05000000000000000000" pitchFamily="2" charset="2"/>
              <a:buChar char="q"/>
            </a:pPr>
            <a:r>
              <a:rPr lang="en-GB" sz="1700"/>
              <a:t>Ainsworth, M.D.S., </a:t>
            </a:r>
            <a:r>
              <a:rPr lang="en-GB" sz="1700" err="1"/>
              <a:t>Blehar</a:t>
            </a:r>
            <a:r>
              <a:rPr lang="en-GB" sz="1700"/>
              <a:t>, M.C., Waters, E. and Wall, S. (1978) </a:t>
            </a:r>
            <a:r>
              <a:rPr lang="en-GB" sz="1700" i="1"/>
              <a:t>Patterns of attachment</a:t>
            </a:r>
            <a:r>
              <a:rPr lang="en-GB" sz="1700"/>
              <a:t>. Hillsdale, NJ: Erlbaum.</a:t>
            </a:r>
          </a:p>
          <a:p>
            <a:pPr lvl="0">
              <a:buFont typeface="Wingdings" panose="05000000000000000000" pitchFamily="2" charset="2"/>
              <a:buChar char="q"/>
            </a:pPr>
            <a:r>
              <a:rPr lang="en-GB" sz="1700"/>
              <a:t> Bowlby, J. (1969/1982) </a:t>
            </a:r>
            <a:r>
              <a:rPr lang="en-GB" sz="1700" i="1"/>
              <a:t>Attachment and Loss: Vol. 1 Attachment</a:t>
            </a:r>
            <a:r>
              <a:rPr lang="en-GB" sz="1700"/>
              <a:t>. New York: Basic Books. </a:t>
            </a:r>
          </a:p>
          <a:p>
            <a:pPr lvl="0">
              <a:buFont typeface="Wingdings" panose="05000000000000000000" pitchFamily="2" charset="2"/>
              <a:buChar char="q"/>
            </a:pPr>
            <a:r>
              <a:rPr lang="en-GB" sz="1700"/>
              <a:t>Bowlby, J. (1973) </a:t>
            </a:r>
            <a:r>
              <a:rPr lang="en-GB" sz="1700" i="1"/>
              <a:t>Attachment and Loss: Vol. 2 Separation</a:t>
            </a:r>
            <a:r>
              <a:rPr lang="en-GB" sz="1700"/>
              <a:t>. New York: Basic Books. </a:t>
            </a:r>
          </a:p>
          <a:p>
            <a:pPr lvl="0">
              <a:buFont typeface="Wingdings" panose="05000000000000000000" pitchFamily="2" charset="2"/>
              <a:buChar char="q"/>
            </a:pPr>
            <a:r>
              <a:rPr lang="en-GB" sz="1700"/>
              <a:t>Bretherton, I. (1992) ‘The origins of attachment theory’, </a:t>
            </a:r>
            <a:r>
              <a:rPr lang="en-GB" sz="1700" i="1"/>
              <a:t>Developmental Psychology</a:t>
            </a:r>
            <a:r>
              <a:rPr lang="en-GB" sz="1700"/>
              <a:t>, 28(5), pp. 759–775. </a:t>
            </a:r>
          </a:p>
          <a:p>
            <a:pPr lvl="0">
              <a:buFont typeface="Wingdings" panose="05000000000000000000" pitchFamily="2" charset="2"/>
              <a:buChar char="q"/>
            </a:pPr>
            <a:r>
              <a:rPr lang="en-GB" sz="1700"/>
              <a:t>Davis, A.M.B. and </a:t>
            </a:r>
            <a:r>
              <a:rPr lang="en-GB" sz="1700" err="1"/>
              <a:t>Carnelley</a:t>
            </a:r>
            <a:r>
              <a:rPr lang="en-GB" sz="1700"/>
              <a:t>, K.B. (2023) ‘Attachment: The what, the why, and the long-term effects’, </a:t>
            </a:r>
            <a:r>
              <a:rPr lang="en-GB" sz="1700" i="1"/>
              <a:t>Frontiers for Young Minds</a:t>
            </a:r>
            <a:r>
              <a:rPr lang="en-GB" sz="1700"/>
              <a:t>, 11, p. 809060. </a:t>
            </a:r>
          </a:p>
          <a:p>
            <a:pPr lvl="0">
              <a:buFont typeface="Wingdings" panose="05000000000000000000" pitchFamily="2" charset="2"/>
              <a:buChar char="q"/>
            </a:pPr>
            <a:r>
              <a:rPr lang="en-GB" sz="1700"/>
              <a:t>Hutchings, J., Williams, M.E. and </a:t>
            </a:r>
            <a:r>
              <a:rPr lang="en-GB" sz="1700" err="1"/>
              <a:t>Leijten</a:t>
            </a:r>
            <a:r>
              <a:rPr lang="en-GB" sz="1700"/>
              <a:t>, P. (2023) ‘Attachment, </a:t>
            </a:r>
            <a:r>
              <a:rPr lang="en-GB" sz="1700" err="1"/>
              <a:t>behavior</a:t>
            </a:r>
            <a:r>
              <a:rPr lang="en-GB" sz="1700"/>
              <a:t> problems and interventions’, </a:t>
            </a:r>
            <a:r>
              <a:rPr lang="en-GB" sz="1700" i="1"/>
              <a:t>Frontiers in Child and Adolescent Psychiatry</a:t>
            </a:r>
            <a:r>
              <a:rPr lang="en-GB" sz="1700"/>
              <a:t>, 2, p. 1156407.</a:t>
            </a:r>
          </a:p>
          <a:p>
            <a:pPr lvl="0">
              <a:buFont typeface="Wingdings" panose="05000000000000000000" pitchFamily="2" charset="2"/>
              <a:buChar char="q"/>
            </a:pPr>
            <a:r>
              <a:rPr lang="en-GB" sz="1700" err="1"/>
              <a:t>Mikulincer</a:t>
            </a:r>
            <a:r>
              <a:rPr lang="en-GB" sz="1700"/>
              <a:t>, M. and Shaver, P.R. (2016) </a:t>
            </a:r>
            <a:r>
              <a:rPr lang="en-GB" sz="1700" i="1"/>
              <a:t>Attachment in Adulthood</a:t>
            </a:r>
            <a:r>
              <a:rPr lang="en-GB" sz="1700"/>
              <a:t>. New York: Guilford Press.</a:t>
            </a:r>
          </a:p>
          <a:p>
            <a:pPr lvl="0">
              <a:buFont typeface="Wingdings" panose="05000000000000000000" pitchFamily="2" charset="2"/>
              <a:buChar char="q"/>
            </a:pPr>
            <a:r>
              <a:rPr lang="en-GB" sz="1700"/>
              <a:t>Santaguida, E. and Bergamasco, M. (2024) ‘Attachment from prenatal to postnatal life’, </a:t>
            </a:r>
            <a:r>
              <a:rPr lang="en-GB" sz="1700" i="1"/>
              <a:t>Frontiers in Psychology</a:t>
            </a:r>
            <a:r>
              <a:rPr lang="en-GB" sz="1700"/>
              <a:t>, 15, p. 1296242.</a:t>
            </a:r>
          </a:p>
          <a:p>
            <a:pPr lvl="0">
              <a:buFont typeface="Wingdings" panose="05000000000000000000" pitchFamily="2" charset="2"/>
              <a:buChar char="q"/>
            </a:pPr>
            <a:r>
              <a:rPr lang="en-GB" sz="1700"/>
              <a:t> Wright, B. et al. (2023) ‘Routinely used interventions to improve attachment’, </a:t>
            </a:r>
            <a:r>
              <a:rPr lang="en-GB" sz="1700" i="1"/>
              <a:t>Health Technology Assessment</a:t>
            </a:r>
            <a:r>
              <a:rPr lang="en-GB" sz="1700"/>
              <a:t>, 27(2). </a:t>
            </a:r>
          </a:p>
          <a:p>
            <a:pPr lvl="0">
              <a:buFont typeface="Wingdings" panose="05000000000000000000" pitchFamily="2" charset="2"/>
              <a:buChar char="q"/>
            </a:pPr>
            <a:r>
              <a:rPr lang="en-GB" sz="1700"/>
              <a:t>Zeegers, M.A.J., </a:t>
            </a:r>
            <a:r>
              <a:rPr lang="en-GB" sz="1700" err="1"/>
              <a:t>Colonnesi</a:t>
            </a:r>
            <a:r>
              <a:rPr lang="en-GB" sz="1700"/>
              <a:t>, C., </a:t>
            </a:r>
            <a:r>
              <a:rPr lang="en-GB" sz="1700" err="1"/>
              <a:t>Stams</a:t>
            </a:r>
            <a:r>
              <a:rPr lang="en-GB" sz="1700"/>
              <a:t>, G.J.J.M. and Meins, E. (2017) ‘Mind matters: Parental mentalization, sensitivity, and attachment’, </a:t>
            </a:r>
            <a:r>
              <a:rPr lang="en-GB" sz="1700" i="1"/>
              <a:t>Developmental Review</a:t>
            </a:r>
            <a:r>
              <a:rPr lang="en-GB" sz="1700"/>
              <a:t>, 44, pp. 1–24.</a:t>
            </a:r>
          </a:p>
          <a:p>
            <a:pPr>
              <a:buFont typeface="Wingdings" panose="05000000000000000000" pitchFamily="2" charset="2"/>
              <a:buChar char="q"/>
            </a:pPr>
            <a:endParaRPr lang="en-GB" sz="1600"/>
          </a:p>
        </p:txBody>
      </p:sp>
    </p:spTree>
    <p:extLst>
      <p:ext uri="{BB962C8B-B14F-4D97-AF65-F5344CB8AC3E}">
        <p14:creationId xmlns:p14="http://schemas.microsoft.com/office/powerpoint/2010/main" val="31520022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9657D-25EF-1835-523B-3EE99793A871}"/>
              </a:ext>
            </a:extLst>
          </p:cNvPr>
          <p:cNvSpPr>
            <a:spLocks noGrp="1"/>
          </p:cNvSpPr>
          <p:nvPr>
            <p:ph type="title"/>
          </p:nvPr>
        </p:nvSpPr>
        <p:spPr/>
        <p:txBody>
          <a:bodyPr/>
          <a:lstStyle/>
          <a:p>
            <a:r>
              <a:rPr lang="en-GB" sz="4000" b="1">
                <a:solidFill>
                  <a:schemeClr val="accent4"/>
                </a:solidFill>
              </a:rPr>
              <a:t>References</a:t>
            </a:r>
            <a:endParaRPr lang="en-GB" sz="4000">
              <a:solidFill>
                <a:srgbClr val="000000"/>
              </a:solidFill>
            </a:endParaRPr>
          </a:p>
          <a:p>
            <a:endParaRPr lang="en-GB"/>
          </a:p>
        </p:txBody>
      </p:sp>
      <p:sp>
        <p:nvSpPr>
          <p:cNvPr id="3" name="Content Placeholder 2">
            <a:extLst>
              <a:ext uri="{FF2B5EF4-FFF2-40B4-BE49-F238E27FC236}">
                <a16:creationId xmlns:a16="http://schemas.microsoft.com/office/drawing/2014/main" id="{C113A98A-6E42-AE9D-2687-2DC972A29C37}"/>
              </a:ext>
            </a:extLst>
          </p:cNvPr>
          <p:cNvSpPr>
            <a:spLocks noGrp="1"/>
          </p:cNvSpPr>
          <p:nvPr>
            <p:ph idx="1"/>
          </p:nvPr>
        </p:nvSpPr>
        <p:spPr>
          <a:xfrm>
            <a:off x="3988021" y="517745"/>
            <a:ext cx="7166759" cy="5813367"/>
          </a:xfrm>
        </p:spPr>
        <p:txBody>
          <a:bodyPr>
            <a:normAutofit/>
          </a:bodyPr>
          <a:lstStyle/>
          <a:p>
            <a:pPr lvl="0">
              <a:buFont typeface="Wingdings" panose="05000000000000000000" pitchFamily="2" charset="2"/>
              <a:buChar char="q"/>
            </a:pPr>
            <a:r>
              <a:rPr lang="en-GB" sz="1700"/>
              <a:t>Attachment Theory PPTX (2026) </a:t>
            </a:r>
            <a:r>
              <a:rPr lang="en-GB" sz="1700" i="1"/>
              <a:t>Attachment Theory</a:t>
            </a:r>
            <a:r>
              <a:rPr lang="en-GB" sz="1700"/>
              <a:t>. Available at: </a:t>
            </a:r>
            <a:r>
              <a:rPr lang="en-GB" sz="1700" u="sng">
                <a:hlinkClick r:id="rId2"/>
              </a:rPr>
              <a:t>https://www.slideshare.net</a:t>
            </a:r>
            <a:r>
              <a:rPr lang="en-GB" sz="1700"/>
              <a:t> (Accessed: 09 October 2026).</a:t>
            </a:r>
          </a:p>
          <a:p>
            <a:pPr lvl="0">
              <a:buFont typeface="Wingdings" panose="05000000000000000000" pitchFamily="2" charset="2"/>
              <a:buChar char="q"/>
            </a:pPr>
            <a:r>
              <a:rPr lang="en-GB" sz="1700"/>
              <a:t>Early Years SENCO Workshop (2026) </a:t>
            </a:r>
            <a:r>
              <a:rPr lang="en-GB" sz="1700" i="1"/>
              <a:t>Infant Attachment Cycle</a:t>
            </a:r>
            <a:r>
              <a:rPr lang="en-GB" sz="1700"/>
              <a:t>. Available at: </a:t>
            </a:r>
            <a:r>
              <a:rPr lang="en-GB" sz="1700" u="sng">
                <a:hlinkClick r:id="rId3"/>
              </a:rPr>
              <a:t>https://www.twinkl.co.uk</a:t>
            </a:r>
            <a:r>
              <a:rPr lang="en-GB" sz="1700"/>
              <a:t> (Accessed: 09 October 2026).</a:t>
            </a:r>
          </a:p>
          <a:p>
            <a:pPr lvl="0">
              <a:buFont typeface="Wingdings" panose="05000000000000000000" pitchFamily="2" charset="2"/>
              <a:buChar char="q"/>
            </a:pPr>
            <a:r>
              <a:rPr lang="en-GB" sz="1700"/>
              <a:t>Foster, S.L. et al. (2026) ‘Attachment theory and research in social work training’, </a:t>
            </a:r>
            <a:r>
              <a:rPr lang="en-GB" sz="1700" i="1" err="1"/>
              <a:t>SocialWork</a:t>
            </a:r>
            <a:r>
              <a:rPr lang="en-GB" sz="1700" i="1"/>
              <a:t> Education</a:t>
            </a:r>
            <a:r>
              <a:rPr lang="en-GB" sz="1700"/>
              <a:t>, 45(3), pp. 803–820. </a:t>
            </a:r>
          </a:p>
          <a:p>
            <a:pPr lvl="0">
              <a:buFont typeface="Wingdings" panose="05000000000000000000" pitchFamily="2" charset="2"/>
              <a:buChar char="q"/>
            </a:pPr>
            <a:r>
              <a:rPr lang="en-GB" sz="1700"/>
              <a:t>McGlone, F. and Rankin, L. (2025) ‘A reappraisal of attachment theory: The role </a:t>
            </a:r>
            <a:r>
              <a:rPr lang="en-GB" sz="1700" err="1"/>
              <a:t>ofaffective</a:t>
            </a:r>
            <a:r>
              <a:rPr lang="en-GB" sz="1700"/>
              <a:t> touch’, </a:t>
            </a:r>
            <a:r>
              <a:rPr lang="en-GB" sz="1700" i="1"/>
              <a:t>Infant </a:t>
            </a:r>
            <a:r>
              <a:rPr lang="en-GB" sz="1700" i="1" err="1"/>
              <a:t>Behavior</a:t>
            </a:r>
            <a:r>
              <a:rPr lang="en-GB" sz="1700" i="1"/>
              <a:t> and Development</a:t>
            </a:r>
            <a:r>
              <a:rPr lang="en-GB" sz="1700"/>
              <a:t>. </a:t>
            </a:r>
          </a:p>
          <a:p>
            <a:pPr lvl="0">
              <a:buFont typeface="Wingdings" panose="05000000000000000000" pitchFamily="2" charset="2"/>
              <a:buChar char="q"/>
            </a:pPr>
            <a:r>
              <a:rPr lang="en-GB" sz="1700" err="1"/>
              <a:t>MindJournal</a:t>
            </a:r>
            <a:r>
              <a:rPr lang="en-GB" sz="1700"/>
              <a:t> (2026) </a:t>
            </a:r>
            <a:r>
              <a:rPr lang="en-GB" sz="1700" i="1"/>
              <a:t>Infant Attachment Theories</a:t>
            </a:r>
            <a:r>
              <a:rPr lang="en-GB" sz="1700"/>
              <a:t>. Available at: </a:t>
            </a:r>
            <a:r>
              <a:rPr lang="en-GB" sz="1700" u="sng">
                <a:hlinkClick r:id="rId4"/>
              </a:rPr>
              <a:t>https://www.mindjournal.com</a:t>
            </a:r>
            <a:r>
              <a:rPr lang="en-GB" sz="1700"/>
              <a:t> (Accessed: 09 October 2026).</a:t>
            </a:r>
          </a:p>
          <a:p>
            <a:pPr lvl="0">
              <a:buFont typeface="Wingdings" panose="05000000000000000000" pitchFamily="2" charset="2"/>
              <a:buChar char="q"/>
            </a:pPr>
            <a:r>
              <a:rPr lang="en-GB" sz="1700"/>
              <a:t>Opie, J.E. et al. (2026) ‘Practitioner review: Clinical insights from attachment </a:t>
            </a:r>
            <a:r>
              <a:rPr lang="en-GB" sz="1700" err="1"/>
              <a:t>theory’,</a:t>
            </a:r>
            <a:r>
              <a:rPr lang="en-GB" sz="1700" i="1" err="1"/>
              <a:t>Journal</a:t>
            </a:r>
            <a:r>
              <a:rPr lang="en-GB" sz="1700" i="1"/>
              <a:t> of Child Psychology and Psychiatry</a:t>
            </a:r>
            <a:r>
              <a:rPr lang="en-GB" sz="1700"/>
              <a:t>, 67(5), pp. 723–739.</a:t>
            </a:r>
          </a:p>
          <a:p>
            <a:pPr lvl="0">
              <a:buFont typeface="Wingdings" panose="05000000000000000000" pitchFamily="2" charset="2"/>
              <a:buChar char="q"/>
            </a:pPr>
            <a:r>
              <a:rPr lang="en-GB" sz="1700"/>
              <a:t>Spilt, J.L. et al. (2025) ‘An attachment perspective on teacher–child relationships’, </a:t>
            </a:r>
            <a:r>
              <a:rPr lang="en-GB" sz="1700" i="1" err="1"/>
              <a:t>EarlyChildhood</a:t>
            </a:r>
            <a:r>
              <a:rPr lang="en-GB" sz="1700" i="1"/>
              <a:t> Education Journal</a:t>
            </a:r>
            <a:r>
              <a:rPr lang="en-GB" sz="1700"/>
              <a:t>, 53, pp. 2961–2971.</a:t>
            </a:r>
          </a:p>
          <a:p>
            <a:pPr lvl="0">
              <a:buFont typeface="Wingdings" panose="05000000000000000000" pitchFamily="2" charset="2"/>
              <a:buChar char="q"/>
            </a:pPr>
            <a:r>
              <a:rPr lang="en-GB" sz="1700" err="1"/>
              <a:t>Tsappis</a:t>
            </a:r>
            <a:r>
              <a:rPr lang="en-GB" sz="1700"/>
              <a:t>, E., Garside, M., Wright, B. and Fearon, P. (2022) ‘Promoting secure attachment’, </a:t>
            </a:r>
            <a:r>
              <a:rPr lang="en-GB" sz="1700" i="1"/>
              <a:t>Paediatrics and Child Health</a:t>
            </a:r>
            <a:r>
              <a:rPr lang="en-GB" sz="1700"/>
              <a:t>, 32(5), pp. 191–197.</a:t>
            </a:r>
          </a:p>
          <a:p>
            <a:pPr lvl="0">
              <a:buFont typeface="Wingdings" panose="05000000000000000000" pitchFamily="2" charset="2"/>
              <a:buChar char="q"/>
            </a:pPr>
            <a:r>
              <a:rPr lang="en-GB" sz="1700" err="1"/>
              <a:t>Verywell</a:t>
            </a:r>
            <a:r>
              <a:rPr lang="en-GB" sz="1700"/>
              <a:t> Mind (2026) </a:t>
            </a:r>
            <a:r>
              <a:rPr lang="en-GB" sz="1700" i="1"/>
              <a:t>Stages of Attachment</a:t>
            </a:r>
            <a:r>
              <a:rPr lang="en-GB" sz="1700"/>
              <a:t>. Available at: </a:t>
            </a:r>
            <a:r>
              <a:rPr lang="en-GB" sz="1700" u="sng">
                <a:hlinkClick r:id="rId5"/>
              </a:rPr>
              <a:t>https://www.verywellmind.com</a:t>
            </a:r>
            <a:r>
              <a:rPr lang="en-GB" sz="1700"/>
              <a:t> (Accessed: 09 October 2026).</a:t>
            </a:r>
          </a:p>
          <a:p>
            <a:pPr marL="0" indent="0">
              <a:buNone/>
            </a:pPr>
            <a:endParaRPr lang="en-GB" sz="1600"/>
          </a:p>
        </p:txBody>
      </p:sp>
    </p:spTree>
    <p:extLst>
      <p:ext uri="{BB962C8B-B14F-4D97-AF65-F5344CB8AC3E}">
        <p14:creationId xmlns:p14="http://schemas.microsoft.com/office/powerpoint/2010/main" val="117899265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TM03457475[[fn=Frame]]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Frame</vt:lpstr>
      <vt:lpstr>Name: Nwakaego Sylvia Boniface. Student ID: 2521142. Module Code: LCHS4010. Module: Psychology in Health and Social Care. Lecturer: Wafa Nasir  </vt:lpstr>
      <vt:lpstr>Introduction </vt:lpstr>
      <vt:lpstr>PowerPoint Presentation</vt:lpstr>
      <vt:lpstr>Why Use Attachment Theory?</vt:lpstr>
      <vt:lpstr>Bowlby’s Attachment Theory: Key Concepts</vt:lpstr>
      <vt:lpstr>Relevance to Early Childhood</vt:lpstr>
      <vt:lpstr>Applying the Theory to Shona</vt:lpstr>
      <vt:lpstr>Shona’s Developmental Needs</vt:lpstr>
      <vt:lpstr>Strategies: Emotional Support</vt:lpstr>
      <vt:lpstr>Strategies: Social &amp; Cognitive Support</vt:lpstr>
      <vt:lpstr>Partnership With Carers</vt:lpstr>
      <vt:lpstr>Nature and Nurture</vt:lpstr>
      <vt:lpstr>Critical Evaluation of Attachment Theory</vt:lpstr>
      <vt:lpstr>Conclusion</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sylvia boniface</dc:creator>
  <cp:revision>1</cp:revision>
  <dcterms:created xsi:type="dcterms:W3CDTF">2026-10-03T22:38:08Z</dcterms:created>
  <dcterms:modified xsi:type="dcterms:W3CDTF">2026-10-11T22:30:47Z</dcterms:modified>
</cp:coreProperties>
</file>